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95" r:id="rId1"/>
    <p:sldMasterId id="2147483697" r:id="rId2"/>
    <p:sldMasterId id="2147483683" r:id="rId3"/>
  </p:sldMasterIdLst>
  <p:notesMasterIdLst>
    <p:notesMasterId r:id="rId54"/>
  </p:notesMasterIdLst>
  <p:handoutMasterIdLst>
    <p:handoutMasterId r:id="rId55"/>
  </p:handoutMasterIdLst>
  <p:sldIdLst>
    <p:sldId id="307" r:id="rId4"/>
    <p:sldId id="323" r:id="rId5"/>
    <p:sldId id="322" r:id="rId6"/>
    <p:sldId id="324" r:id="rId7"/>
    <p:sldId id="321" r:id="rId8"/>
    <p:sldId id="318" r:id="rId9"/>
    <p:sldId id="319" r:id="rId10"/>
    <p:sldId id="320" r:id="rId11"/>
    <p:sldId id="325" r:id="rId12"/>
    <p:sldId id="328" r:id="rId13"/>
    <p:sldId id="364" r:id="rId14"/>
    <p:sldId id="372" r:id="rId15"/>
    <p:sldId id="365" r:id="rId16"/>
    <p:sldId id="366" r:id="rId17"/>
    <p:sldId id="367" r:id="rId18"/>
    <p:sldId id="378" r:id="rId19"/>
    <p:sldId id="368" r:id="rId20"/>
    <p:sldId id="369" r:id="rId21"/>
    <p:sldId id="315" r:id="rId22"/>
    <p:sldId id="316" r:id="rId23"/>
    <p:sldId id="317" r:id="rId24"/>
    <p:sldId id="395" r:id="rId25"/>
    <p:sldId id="400" r:id="rId26"/>
    <p:sldId id="326" r:id="rId27"/>
    <p:sldId id="375" r:id="rId28"/>
    <p:sldId id="373" r:id="rId29"/>
    <p:sldId id="393" r:id="rId30"/>
    <p:sldId id="380" r:id="rId31"/>
    <p:sldId id="381" r:id="rId32"/>
    <p:sldId id="383" r:id="rId33"/>
    <p:sldId id="384" r:id="rId34"/>
    <p:sldId id="385" r:id="rId35"/>
    <p:sldId id="386" r:id="rId36"/>
    <p:sldId id="387" r:id="rId37"/>
    <p:sldId id="394" r:id="rId38"/>
    <p:sldId id="361" r:id="rId39"/>
    <p:sldId id="377" r:id="rId40"/>
    <p:sldId id="401" r:id="rId41"/>
    <p:sldId id="355" r:id="rId42"/>
    <p:sldId id="342" r:id="rId43"/>
    <p:sldId id="388" r:id="rId44"/>
    <p:sldId id="390" r:id="rId45"/>
    <p:sldId id="389" r:id="rId46"/>
    <p:sldId id="343" r:id="rId47"/>
    <p:sldId id="392" r:id="rId48"/>
    <p:sldId id="359" r:id="rId49"/>
    <p:sldId id="396" r:id="rId50"/>
    <p:sldId id="357" r:id="rId51"/>
    <p:sldId id="398" r:id="rId52"/>
    <p:sldId id="358" r:id="rId53"/>
  </p:sldIdLst>
  <p:sldSz cx="12192000" cy="6858000"/>
  <p:notesSz cx="6858000" cy="9144000"/>
  <p:embeddedFontLst>
    <p:embeddedFont>
      <p:font typeface="Calibri" panose="020F0502020204030204" pitchFamily="34" charset="0"/>
      <p:regular r:id="rId56"/>
      <p:bold r:id="rId57"/>
      <p:italic r:id="rId58"/>
      <p:boldItalic r:id="rId59"/>
    </p:embeddedFont>
    <p:embeddedFont>
      <p:font typeface="Roboto" panose="02000000000000000000" pitchFamily="2" charset="0"/>
      <p:regular r:id="rId60"/>
      <p:bold r:id="rId61"/>
      <p:italic r:id="rId62"/>
      <p:boldItalic r:id="rId6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2AA02B"/>
    <a:srgbClr val="F77A0F"/>
    <a:srgbClr val="1E77B4"/>
    <a:srgbClr val="ACB1B5"/>
    <a:srgbClr val="54585A"/>
    <a:srgbClr val="DCCC6A"/>
    <a:srgbClr val="004376"/>
    <a:srgbClr val="F9F6E5"/>
    <a:srgbClr val="FF640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778" y="5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handoutMaster" Target="handoutMasters/handoutMaster1.xml"/><Relationship Id="rId63" Type="http://schemas.openxmlformats.org/officeDocument/2006/relationships/font" Target="fonts/font8.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font" Target="fonts/font3.fntdata"/><Relationship Id="rId66"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font" Target="fonts/font6.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1.fntdata"/><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4.fntdata"/><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62"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2.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5.fntdata"/><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A6E295-2078-3A4C-9B3B-128821A974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603100D-CACA-0F41-B537-339726C6A5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77CCEE-F6A5-9F4C-8CE3-50501077053A}" type="datetimeFigureOut">
              <a:rPr lang="en-US" smtClean="0"/>
              <a:t>12/9/2022</a:t>
            </a:fld>
            <a:endParaRPr lang="en-US"/>
          </a:p>
        </p:txBody>
      </p:sp>
      <p:sp>
        <p:nvSpPr>
          <p:cNvPr id="4" name="Footer Placeholder 3">
            <a:extLst>
              <a:ext uri="{FF2B5EF4-FFF2-40B4-BE49-F238E27FC236}">
                <a16:creationId xmlns:a16="http://schemas.microsoft.com/office/drawing/2014/main" id="{1518C585-FF88-2E4D-AADE-9C9529D2F7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20F8045-3A37-824A-8710-57C502BDEFA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957D50-C692-A448-91EE-4B0FAD320CD6}" type="slidenum">
              <a:rPr lang="en-US" smtClean="0"/>
              <a:t>‹#›</a:t>
            </a:fld>
            <a:endParaRPr lang="en-US"/>
          </a:p>
        </p:txBody>
      </p:sp>
    </p:spTree>
    <p:extLst>
      <p:ext uri="{BB962C8B-B14F-4D97-AF65-F5344CB8AC3E}">
        <p14:creationId xmlns:p14="http://schemas.microsoft.com/office/powerpoint/2010/main" val="1285093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890FB0-7803-314F-9BE0-3772887DCBDE}" type="datetimeFigureOut">
              <a:rPr lang="en-US" smtClean="0"/>
              <a:t>12/9/2022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A5D7CC-4584-7D4D-9AC5-26861B0A276E}" type="slidenum">
              <a:rPr lang="en-US" smtClean="0"/>
              <a:t>‹#›</a:t>
            </a:fld>
            <a:endParaRPr lang="en-US"/>
          </a:p>
        </p:txBody>
      </p:sp>
    </p:spTree>
    <p:extLst>
      <p:ext uri="{BB962C8B-B14F-4D97-AF65-F5344CB8AC3E}">
        <p14:creationId xmlns:p14="http://schemas.microsoft.com/office/powerpoint/2010/main" val="1802437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1-13</a:t>
            </a:r>
          </a:p>
          <a:p>
            <a:r>
              <a:rPr lang="en-US"/>
              <a:t>14-25</a:t>
            </a:r>
            <a:endParaRPr lang="en-US">
              <a:cs typeface="Calibri"/>
            </a:endParaRPr>
          </a:p>
          <a:p>
            <a:endParaRPr lang="en-US"/>
          </a:p>
          <a:p>
            <a:r>
              <a:rPr lang="en-US"/>
              <a:t>26-42</a:t>
            </a:r>
            <a:endParaRPr lang="en-US">
              <a:cs typeface="Calibri"/>
            </a:endParaRPr>
          </a:p>
          <a:p>
            <a:r>
              <a:rPr lang="en-US"/>
              <a:t>43-50</a:t>
            </a:r>
            <a:endParaRPr lang="en-US">
              <a:cs typeface="Calibri"/>
            </a:endParaRPr>
          </a:p>
          <a:p>
            <a:endParaRPr lang="en-US"/>
          </a:p>
          <a:p>
            <a:r>
              <a:rPr lang="en-US">
                <a:cs typeface="Calibri"/>
              </a:rPr>
              <a:t>Good morning everyone. My name is Manasvini.  Today Anirudh and I will be presenting our system, </a:t>
            </a:r>
            <a:r>
              <a:rPr lang="en-US" err="1">
                <a:cs typeface="Calibri"/>
              </a:rPr>
              <a:t>ClairvoyantEdge</a:t>
            </a:r>
            <a:r>
              <a:rPr lang="en-US">
                <a:cs typeface="Calibri"/>
              </a:rPr>
              <a:t>, which we built for on-demand video delivery at the edge, in collaboration with our colleague Adwait and advisors Dr. Ashutosh Dhekne and Dr. Umakishore Ramachandran. Without further ado, let's get started.</a:t>
            </a:r>
          </a:p>
        </p:txBody>
      </p:sp>
      <p:sp>
        <p:nvSpPr>
          <p:cNvPr id="4" name="Slide Number Placeholder 3"/>
          <p:cNvSpPr>
            <a:spLocks noGrp="1"/>
          </p:cNvSpPr>
          <p:nvPr>
            <p:ph type="sldNum" sz="quarter" idx="5"/>
          </p:nvPr>
        </p:nvSpPr>
        <p:spPr/>
        <p:txBody>
          <a:bodyPr/>
          <a:lstStyle/>
          <a:p>
            <a:fld id="{7AA5D7CC-4584-7D4D-9AC5-26861B0A276E}" type="slidenum">
              <a:rPr lang="en-US" smtClean="0"/>
              <a:t>1</a:t>
            </a:fld>
            <a:endParaRPr lang="en-US"/>
          </a:p>
        </p:txBody>
      </p:sp>
    </p:spTree>
    <p:extLst>
      <p:ext uri="{BB962C8B-B14F-4D97-AF65-F5344CB8AC3E}">
        <p14:creationId xmlns:p14="http://schemas.microsoft.com/office/powerpoint/2010/main" val="3014237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Roboto"/>
                <a:ea typeface="Roboto"/>
                <a:cs typeface="Roboto"/>
              </a:rPr>
              <a:t>Before we get into the design of our system, I first want to clarify the network model that we assume. A moving user communicates with the cloud servers for receiving videos through mobile data</a:t>
            </a:r>
          </a:p>
          <a:p>
            <a:r>
              <a:rPr lang="en-US">
                <a:latin typeface="Roboto"/>
                <a:ea typeface="Roboto"/>
                <a:cs typeface="Roboto"/>
              </a:rPr>
              <a:t>Users communicate with edge nodes over unlicensed </a:t>
            </a:r>
            <a:r>
              <a:rPr lang="en-US" err="1">
                <a:latin typeface="Roboto"/>
                <a:ea typeface="Roboto"/>
                <a:cs typeface="Roboto"/>
              </a:rPr>
              <a:t>mmWave</a:t>
            </a:r>
            <a:endParaRPr lang="en-US">
              <a:latin typeface="Roboto"/>
              <a:ea typeface="Roboto"/>
              <a:cs typeface="Roboto"/>
            </a:endParaRPr>
          </a:p>
          <a:p>
            <a:r>
              <a:rPr lang="en-US">
                <a:latin typeface="Roboto"/>
                <a:ea typeface="Roboto"/>
                <a:cs typeface="Roboto"/>
              </a:rPr>
              <a:t>Edge nodes are connected through fiber with each other</a:t>
            </a:r>
            <a:endParaRPr lang="en-US"/>
          </a:p>
          <a:p>
            <a:r>
              <a:rPr lang="en-US">
                <a:latin typeface="Roboto"/>
                <a:ea typeface="Roboto"/>
                <a:cs typeface="Roboto"/>
              </a:rPr>
              <a:t>Edge nodes are connected to the cloud server through the internet backbone</a:t>
            </a:r>
            <a:endParaRPr lang="en-US"/>
          </a:p>
          <a:p>
            <a:endParaRPr lang="en-US"/>
          </a:p>
          <a:p>
            <a:endParaRPr lang="en-US"/>
          </a:p>
          <a:p>
            <a:r>
              <a:rPr lang="en-US"/>
              <a:t>Notes:</a:t>
            </a:r>
          </a:p>
          <a:p>
            <a:pPr marL="171450" indent="-171450">
              <a:buFontTx/>
              <a:buChar char="-"/>
            </a:pPr>
            <a:r>
              <a:rPr lang="en-US"/>
              <a:t>Use the same symbols here in the previous slide</a:t>
            </a:r>
          </a:p>
          <a:p>
            <a:pPr marL="171450" indent="-171450">
              <a:buFontTx/>
              <a:buChar char="-"/>
            </a:pPr>
            <a:r>
              <a:rPr lang="en-US"/>
              <a:t>Just use Backhaul not WAN</a:t>
            </a:r>
          </a:p>
          <a:p>
            <a:pPr marL="171450" indent="-171450">
              <a:buFontTx/>
              <a:buChar char="-"/>
            </a:pPr>
            <a:r>
              <a:rPr lang="en-US"/>
              <a:t>Direct links (fiber) (direct connections between edge nodes)</a:t>
            </a:r>
          </a:p>
          <a:p>
            <a:pPr marL="171450" indent="-171450">
              <a:buFontTx/>
              <a:buChar char="-"/>
            </a:pPr>
            <a:r>
              <a:rPr lang="en-US"/>
              <a:t>Change icon for </a:t>
            </a:r>
            <a:r>
              <a:rPr lang="en-US" err="1"/>
              <a:t>mmwave</a:t>
            </a:r>
            <a:endParaRPr lang="en-US"/>
          </a:p>
          <a:p>
            <a:pPr marL="171450" indent="-171450">
              <a:buFontTx/>
              <a:buChar char="-"/>
            </a:pPr>
            <a:r>
              <a:rPr lang="en-US"/>
              <a:t>Use tower to indicate cellular</a:t>
            </a:r>
          </a:p>
        </p:txBody>
      </p:sp>
      <p:sp>
        <p:nvSpPr>
          <p:cNvPr id="4" name="Slide Number Placeholder 3"/>
          <p:cNvSpPr>
            <a:spLocks noGrp="1"/>
          </p:cNvSpPr>
          <p:nvPr>
            <p:ph type="sldNum" sz="quarter" idx="5"/>
          </p:nvPr>
        </p:nvSpPr>
        <p:spPr/>
        <p:txBody>
          <a:bodyPr/>
          <a:lstStyle/>
          <a:p>
            <a:fld id="{7AA5D7CC-4584-7D4D-9AC5-26861B0A276E}" type="slidenum">
              <a:rPr lang="en-US" smtClean="0"/>
              <a:t>10</a:t>
            </a:fld>
            <a:endParaRPr lang="en-US"/>
          </a:p>
        </p:txBody>
      </p:sp>
    </p:spTree>
    <p:extLst>
      <p:ext uri="{BB962C8B-B14F-4D97-AF65-F5344CB8AC3E}">
        <p14:creationId xmlns:p14="http://schemas.microsoft.com/office/powerpoint/2010/main" val="3951674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With that, let's now dive into how the system works. Let's assume that the user wants to watch a video</a:t>
            </a:r>
          </a:p>
          <a:p>
            <a:r>
              <a:rPr lang="en-US">
                <a:cs typeface="Calibri"/>
              </a:rPr>
              <a:t>The video ID and the user's trajectory are passed on to the clairvoyant cloud server which then computes the edge nodes on the user's path. It also retrieves the video's metadata consisting of the segment level breakdown of the video</a:t>
            </a:r>
          </a:p>
        </p:txBody>
      </p:sp>
      <p:sp>
        <p:nvSpPr>
          <p:cNvPr id="4" name="Slide Number Placeholder 3"/>
          <p:cNvSpPr>
            <a:spLocks noGrp="1"/>
          </p:cNvSpPr>
          <p:nvPr>
            <p:ph type="sldNum" sz="quarter" idx="5"/>
          </p:nvPr>
        </p:nvSpPr>
        <p:spPr/>
        <p:txBody>
          <a:bodyPr/>
          <a:lstStyle/>
          <a:p>
            <a:fld id="{7AA5D7CC-4584-7D4D-9AC5-26861B0A276E}" type="slidenum">
              <a:rPr lang="en-US" smtClean="0"/>
              <a:t>11</a:t>
            </a:fld>
            <a:endParaRPr lang="en-US"/>
          </a:p>
        </p:txBody>
      </p:sp>
    </p:spTree>
    <p:extLst>
      <p:ext uri="{BB962C8B-B14F-4D97-AF65-F5344CB8AC3E}">
        <p14:creationId xmlns:p14="http://schemas.microsoft.com/office/powerpoint/2010/main" val="3510630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Clairvoyant cloud server then sends the user's expected arrival time, and the segment metadata to first edge node on the user's trajectory</a:t>
            </a:r>
            <a:endParaRPr lang="en-US"/>
          </a:p>
        </p:txBody>
      </p:sp>
      <p:sp>
        <p:nvSpPr>
          <p:cNvPr id="4" name="Slide Number Placeholder 3"/>
          <p:cNvSpPr>
            <a:spLocks noGrp="1"/>
          </p:cNvSpPr>
          <p:nvPr>
            <p:ph type="sldNum" sz="quarter" idx="5"/>
          </p:nvPr>
        </p:nvSpPr>
        <p:spPr/>
        <p:txBody>
          <a:bodyPr/>
          <a:lstStyle/>
          <a:p>
            <a:fld id="{7AA5D7CC-4584-7D4D-9AC5-26861B0A276E}" type="slidenum">
              <a:rPr lang="en-US" smtClean="0"/>
              <a:t>12</a:t>
            </a:fld>
            <a:endParaRPr lang="en-US"/>
          </a:p>
        </p:txBody>
      </p:sp>
    </p:spTree>
    <p:extLst>
      <p:ext uri="{BB962C8B-B14F-4D97-AF65-F5344CB8AC3E}">
        <p14:creationId xmlns:p14="http://schemas.microsoft.com/office/powerpoint/2010/main" val="3461895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edge node finds that it has bandwidth to schedule the downloads for the first three segments before the user's arrival and reports its claim over the three segments to the clairvoyant cloud server. </a:t>
            </a:r>
          </a:p>
        </p:txBody>
      </p:sp>
      <p:sp>
        <p:nvSpPr>
          <p:cNvPr id="4" name="Slide Number Placeholder 3"/>
          <p:cNvSpPr>
            <a:spLocks noGrp="1"/>
          </p:cNvSpPr>
          <p:nvPr>
            <p:ph type="sldNum" sz="quarter" idx="5"/>
          </p:nvPr>
        </p:nvSpPr>
        <p:spPr/>
        <p:txBody>
          <a:bodyPr/>
          <a:lstStyle/>
          <a:p>
            <a:fld id="{7AA5D7CC-4584-7D4D-9AC5-26861B0A276E}" type="slidenum">
              <a:rPr lang="en-US" smtClean="0"/>
              <a:t>13</a:t>
            </a:fld>
            <a:endParaRPr lang="en-US"/>
          </a:p>
        </p:txBody>
      </p:sp>
    </p:spTree>
    <p:extLst>
      <p:ext uri="{BB962C8B-B14F-4D97-AF65-F5344CB8AC3E}">
        <p14:creationId xmlns:p14="http://schemas.microsoft.com/office/powerpoint/2010/main" val="1782332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Clairvoyant's cloud server then proceeds to the next edge node, with the user's arrival time at this new edge node, as well as the </a:t>
            </a:r>
            <a:r>
              <a:rPr lang="en-US" err="1">
                <a:cs typeface="Calibri"/>
              </a:rPr>
              <a:t>remaing</a:t>
            </a:r>
            <a:r>
              <a:rPr lang="en-US">
                <a:cs typeface="Calibri"/>
              </a:rPr>
              <a:t> unclaimed segments. </a:t>
            </a:r>
          </a:p>
        </p:txBody>
      </p:sp>
      <p:sp>
        <p:nvSpPr>
          <p:cNvPr id="4" name="Slide Number Placeholder 3"/>
          <p:cNvSpPr>
            <a:spLocks noGrp="1"/>
          </p:cNvSpPr>
          <p:nvPr>
            <p:ph type="sldNum" sz="quarter" idx="5"/>
          </p:nvPr>
        </p:nvSpPr>
        <p:spPr/>
        <p:txBody>
          <a:bodyPr/>
          <a:lstStyle/>
          <a:p>
            <a:fld id="{7AA5D7CC-4584-7D4D-9AC5-26861B0A276E}" type="slidenum">
              <a:rPr lang="en-US" smtClean="0"/>
              <a:t>14</a:t>
            </a:fld>
            <a:endParaRPr lang="en-US"/>
          </a:p>
        </p:txBody>
      </p:sp>
    </p:spTree>
    <p:extLst>
      <p:ext uri="{BB962C8B-B14F-4D97-AF65-F5344CB8AC3E}">
        <p14:creationId xmlns:p14="http://schemas.microsoft.com/office/powerpoint/2010/main" val="1724075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edge node however, notices that it does not have any bandwidth to download more segments before the user arrive, and therefore rejects the request.</a:t>
            </a:r>
            <a:endParaRPr lang="en-US"/>
          </a:p>
        </p:txBody>
      </p:sp>
      <p:sp>
        <p:nvSpPr>
          <p:cNvPr id="4" name="Slide Number Placeholder 3"/>
          <p:cNvSpPr>
            <a:spLocks noGrp="1"/>
          </p:cNvSpPr>
          <p:nvPr>
            <p:ph type="sldNum" sz="quarter" idx="5"/>
          </p:nvPr>
        </p:nvSpPr>
        <p:spPr/>
        <p:txBody>
          <a:bodyPr/>
          <a:lstStyle/>
          <a:p>
            <a:fld id="{7AA5D7CC-4584-7D4D-9AC5-26861B0A276E}" type="slidenum">
              <a:rPr lang="en-US" smtClean="0"/>
              <a:t>15</a:t>
            </a:fld>
            <a:endParaRPr lang="en-US"/>
          </a:p>
        </p:txBody>
      </p:sp>
    </p:spTree>
    <p:extLst>
      <p:ext uri="{BB962C8B-B14F-4D97-AF65-F5344CB8AC3E}">
        <p14:creationId xmlns:p14="http://schemas.microsoft.com/office/powerpoint/2010/main" val="3261407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Clairvoyant's cloud server then proceeds to the next edge node, with the user's arrival time at this new edge node, as well as the </a:t>
            </a:r>
            <a:r>
              <a:rPr lang="en-US" err="1">
                <a:cs typeface="Calibri"/>
              </a:rPr>
              <a:t>remaing</a:t>
            </a:r>
            <a:r>
              <a:rPr lang="en-US">
                <a:cs typeface="Calibri"/>
              </a:rPr>
              <a:t> unclaimed segments. </a:t>
            </a:r>
          </a:p>
        </p:txBody>
      </p:sp>
      <p:sp>
        <p:nvSpPr>
          <p:cNvPr id="4" name="Slide Number Placeholder 3"/>
          <p:cNvSpPr>
            <a:spLocks noGrp="1"/>
          </p:cNvSpPr>
          <p:nvPr>
            <p:ph type="sldNum" sz="quarter" idx="5"/>
          </p:nvPr>
        </p:nvSpPr>
        <p:spPr/>
        <p:txBody>
          <a:bodyPr/>
          <a:lstStyle/>
          <a:p>
            <a:fld id="{7AA5D7CC-4584-7D4D-9AC5-26861B0A276E}" type="slidenum">
              <a:rPr lang="en-US" smtClean="0"/>
              <a:t>16</a:t>
            </a:fld>
            <a:endParaRPr lang="en-US"/>
          </a:p>
        </p:txBody>
      </p:sp>
    </p:spTree>
    <p:extLst>
      <p:ext uri="{BB962C8B-B14F-4D97-AF65-F5344CB8AC3E}">
        <p14:creationId xmlns:p14="http://schemas.microsoft.com/office/powerpoint/2010/main" val="3621556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clairvoyant cloud server notices that by the time the user arrives at the final edge node, they would be downloading segments 1,2 and 3 from the first edge node, and segments 4 and 5 over mobile data, because there was no other edge node available to service their request. So only segments 6,7 and 8 are sent to the subsequent edge node. </a:t>
            </a:r>
          </a:p>
        </p:txBody>
      </p:sp>
      <p:sp>
        <p:nvSpPr>
          <p:cNvPr id="4" name="Slide Number Placeholder 3"/>
          <p:cNvSpPr>
            <a:spLocks noGrp="1"/>
          </p:cNvSpPr>
          <p:nvPr>
            <p:ph type="sldNum" sz="quarter" idx="5"/>
          </p:nvPr>
        </p:nvSpPr>
        <p:spPr/>
        <p:txBody>
          <a:bodyPr/>
          <a:lstStyle/>
          <a:p>
            <a:fld id="{7AA5D7CC-4584-7D4D-9AC5-26861B0A276E}" type="slidenum">
              <a:rPr lang="en-US" smtClean="0"/>
              <a:t>17</a:t>
            </a:fld>
            <a:endParaRPr lang="en-US"/>
          </a:p>
        </p:txBody>
      </p:sp>
    </p:spTree>
    <p:extLst>
      <p:ext uri="{BB962C8B-B14F-4D97-AF65-F5344CB8AC3E}">
        <p14:creationId xmlns:p14="http://schemas.microsoft.com/office/powerpoint/2010/main" val="2479047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edge node </a:t>
            </a:r>
            <a:r>
              <a:rPr lang="en-US" err="1">
                <a:cs typeface="Calibri"/>
              </a:rPr>
              <a:t>claimes</a:t>
            </a:r>
            <a:r>
              <a:rPr lang="en-US">
                <a:cs typeface="Calibri"/>
              </a:rPr>
              <a:t> the last three segments. Note that by this time, the user is also making progress along their route, and nearing the first edge node. The first </a:t>
            </a:r>
            <a:r>
              <a:rPr lang="en-US" err="1">
                <a:cs typeface="Calibri"/>
              </a:rPr>
              <a:t>egde</a:t>
            </a:r>
            <a:r>
              <a:rPr lang="en-US">
                <a:cs typeface="Calibri"/>
              </a:rPr>
              <a:t> nod by now, has finished downloading segments 1,2 and 3 and is ready for the user's arrival.</a:t>
            </a:r>
          </a:p>
        </p:txBody>
      </p:sp>
      <p:sp>
        <p:nvSpPr>
          <p:cNvPr id="4" name="Slide Number Placeholder 3"/>
          <p:cNvSpPr>
            <a:spLocks noGrp="1"/>
          </p:cNvSpPr>
          <p:nvPr>
            <p:ph type="sldNum" sz="quarter" idx="5"/>
          </p:nvPr>
        </p:nvSpPr>
        <p:spPr/>
        <p:txBody>
          <a:bodyPr/>
          <a:lstStyle/>
          <a:p>
            <a:fld id="{7AA5D7CC-4584-7D4D-9AC5-26861B0A276E}" type="slidenum">
              <a:rPr lang="en-US" smtClean="0"/>
              <a:t>18</a:t>
            </a:fld>
            <a:endParaRPr lang="en-US"/>
          </a:p>
        </p:txBody>
      </p:sp>
    </p:spTree>
    <p:extLst>
      <p:ext uri="{BB962C8B-B14F-4D97-AF65-F5344CB8AC3E}">
        <p14:creationId xmlns:p14="http://schemas.microsoft.com/office/powerpoint/2010/main" val="3686492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user arrives at edge node 1. Downloads 3 segments over </a:t>
            </a:r>
            <a:r>
              <a:rPr lang="en-US" err="1">
                <a:cs typeface="Calibri"/>
              </a:rPr>
              <a:t>mmWave</a:t>
            </a:r>
            <a:r>
              <a:rPr lang="en-US">
                <a:cs typeface="Calibri"/>
              </a:rPr>
              <a:t> and is on their way</a:t>
            </a:r>
          </a:p>
        </p:txBody>
      </p:sp>
      <p:sp>
        <p:nvSpPr>
          <p:cNvPr id="4" name="Slide Number Placeholder 3"/>
          <p:cNvSpPr>
            <a:spLocks noGrp="1"/>
          </p:cNvSpPr>
          <p:nvPr>
            <p:ph type="sldNum" sz="quarter" idx="5"/>
          </p:nvPr>
        </p:nvSpPr>
        <p:spPr/>
        <p:txBody>
          <a:bodyPr/>
          <a:lstStyle/>
          <a:p>
            <a:fld id="{7AA5D7CC-4584-7D4D-9AC5-26861B0A276E}" type="slidenum">
              <a:rPr lang="en-US" smtClean="0"/>
              <a:t>19</a:t>
            </a:fld>
            <a:endParaRPr lang="en-US"/>
          </a:p>
        </p:txBody>
      </p:sp>
    </p:spTree>
    <p:extLst>
      <p:ext uri="{BB962C8B-B14F-4D97-AF65-F5344CB8AC3E}">
        <p14:creationId xmlns:p14="http://schemas.microsoft.com/office/powerpoint/2010/main" val="4054289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5G today is touted as an enabler for a variety of cutting edge applications such as </a:t>
            </a:r>
            <a:r>
              <a:rPr lang="en-US" err="1">
                <a:cs typeface="Calibri"/>
              </a:rPr>
              <a:t>iot</a:t>
            </a:r>
            <a:r>
              <a:rPr lang="en-US">
                <a:cs typeface="Calibri"/>
              </a:rPr>
              <a:t>, augmented reality, collaborative AR, smart cities and so on. All of these applications have requirements of low latency, high bandwidth, and the need to be "real time". </a:t>
            </a:r>
            <a:endParaRPr lang="en-US"/>
          </a:p>
        </p:txBody>
      </p:sp>
      <p:sp>
        <p:nvSpPr>
          <p:cNvPr id="4" name="Slide Number Placeholder 3"/>
          <p:cNvSpPr>
            <a:spLocks noGrp="1"/>
          </p:cNvSpPr>
          <p:nvPr>
            <p:ph type="sldNum" sz="quarter" idx="5"/>
          </p:nvPr>
        </p:nvSpPr>
        <p:spPr/>
        <p:txBody>
          <a:bodyPr/>
          <a:lstStyle/>
          <a:p>
            <a:fld id="{7AA5D7CC-4584-7D4D-9AC5-26861B0A276E}" type="slidenum">
              <a:rPr lang="en-US" smtClean="0"/>
              <a:t>2</a:t>
            </a:fld>
            <a:endParaRPr lang="en-US"/>
          </a:p>
        </p:txBody>
      </p:sp>
    </p:spTree>
    <p:extLst>
      <p:ext uri="{BB962C8B-B14F-4D97-AF65-F5344CB8AC3E}">
        <p14:creationId xmlns:p14="http://schemas.microsoft.com/office/powerpoint/2010/main" val="3294157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second edge node does not have any segments for the user. So the user gets segments 4 and 5 over LTE mobile data. The third edge node in the meantime finishes downloading its segments in anticipation of the user's arrival </a:t>
            </a:r>
          </a:p>
          <a:p>
            <a:endParaRPr lang="en-US">
              <a:cs typeface="Calibri"/>
            </a:endParaRPr>
          </a:p>
          <a:p>
            <a:endParaRPr lang="en-US">
              <a:cs typeface="Calibri"/>
            </a:endParaRPr>
          </a:p>
          <a:p>
            <a:r>
              <a:rPr lang="en-US">
                <a:cs typeface="Calibri"/>
              </a:rPr>
              <a:t>Notes:</a:t>
            </a:r>
          </a:p>
          <a:p>
            <a:endParaRPr lang="en-US">
              <a:cs typeface="Calibri"/>
            </a:endParaRPr>
          </a:p>
          <a:p>
            <a:pPr marL="171450" indent="-171450">
              <a:buFontTx/>
              <a:buChar char="-"/>
            </a:pPr>
            <a:r>
              <a:rPr lang="en-US">
                <a:cs typeface="Calibri"/>
              </a:rPr>
              <a:t>Show segments downloaded from cloud</a:t>
            </a:r>
          </a:p>
          <a:p>
            <a:pPr marL="171450" indent="-171450">
              <a:buFontTx/>
              <a:buChar char="-"/>
            </a:pPr>
            <a:r>
              <a:rPr lang="en-US">
                <a:cs typeface="Calibri"/>
              </a:rPr>
              <a:t>Connect antennas to edge nodes</a:t>
            </a:r>
          </a:p>
          <a:p>
            <a:pPr marL="171450" indent="-171450">
              <a:buFontTx/>
              <a:buChar char="-"/>
            </a:pPr>
            <a:r>
              <a:rPr lang="en-US">
                <a:cs typeface="Calibri"/>
              </a:rPr>
              <a:t>Terminology:</a:t>
            </a:r>
          </a:p>
          <a:p>
            <a:pPr marL="628650" lvl="1" indent="-171450">
              <a:buFontTx/>
              <a:buChar char="-"/>
            </a:pPr>
            <a:r>
              <a:rPr lang="en-US">
                <a:cs typeface="Calibri"/>
              </a:rPr>
              <a:t>Cloud to edge is “prefetch”</a:t>
            </a:r>
          </a:p>
          <a:p>
            <a:pPr marL="628650" lvl="1" indent="-171450">
              <a:buFontTx/>
              <a:buChar char="-"/>
            </a:pPr>
            <a:r>
              <a:rPr lang="en-US">
                <a:cs typeface="Calibri"/>
              </a:rPr>
              <a:t>Edge to car is “delivery”</a:t>
            </a:r>
          </a:p>
          <a:p>
            <a:pPr marL="171450" lvl="0" indent="-171450">
              <a:buFontTx/>
              <a:buChar char="-"/>
            </a:pPr>
            <a:r>
              <a:rPr lang="en-US">
                <a:cs typeface="Calibri"/>
              </a:rPr>
              <a:t>use</a:t>
            </a:r>
          </a:p>
        </p:txBody>
      </p:sp>
      <p:sp>
        <p:nvSpPr>
          <p:cNvPr id="4" name="Slide Number Placeholder 3"/>
          <p:cNvSpPr>
            <a:spLocks noGrp="1"/>
          </p:cNvSpPr>
          <p:nvPr>
            <p:ph type="sldNum" sz="quarter" idx="5"/>
          </p:nvPr>
        </p:nvSpPr>
        <p:spPr/>
        <p:txBody>
          <a:bodyPr/>
          <a:lstStyle/>
          <a:p>
            <a:fld id="{7AA5D7CC-4584-7D4D-9AC5-26861B0A276E}" type="slidenum">
              <a:rPr lang="en-US" smtClean="0"/>
              <a:t>20</a:t>
            </a:fld>
            <a:endParaRPr lang="en-US"/>
          </a:p>
        </p:txBody>
      </p:sp>
    </p:spTree>
    <p:extLst>
      <p:ext uri="{BB962C8B-B14F-4D97-AF65-F5344CB8AC3E}">
        <p14:creationId xmlns:p14="http://schemas.microsoft.com/office/powerpoint/2010/main" val="1077198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user moves close to the third </a:t>
            </a:r>
            <a:r>
              <a:rPr lang="en-US" err="1">
                <a:cs typeface="Calibri"/>
              </a:rPr>
              <a:t>egde</a:t>
            </a:r>
            <a:r>
              <a:rPr lang="en-US">
                <a:cs typeface="Calibri"/>
              </a:rPr>
              <a:t> node, gets the last three segments and is done!</a:t>
            </a: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AA5D7CC-4584-7D4D-9AC5-26861B0A276E}" type="slidenum">
              <a:rPr lang="en-US" smtClean="0"/>
              <a:t>21</a:t>
            </a:fld>
            <a:endParaRPr lang="en-US"/>
          </a:p>
        </p:txBody>
      </p:sp>
    </p:spTree>
    <p:extLst>
      <p:ext uri="{BB962C8B-B14F-4D97-AF65-F5344CB8AC3E}">
        <p14:creationId xmlns:p14="http://schemas.microsoft.com/office/powerpoint/2010/main" val="4127113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Dispel the thought that the new infra is incremental (not cost prohibitive). Make this explicit in the next.</a:t>
            </a:r>
          </a:p>
        </p:txBody>
      </p:sp>
      <p:sp>
        <p:nvSpPr>
          <p:cNvPr id="4" name="Slide Number Placeholder 3"/>
          <p:cNvSpPr>
            <a:spLocks noGrp="1"/>
          </p:cNvSpPr>
          <p:nvPr>
            <p:ph type="sldNum" sz="quarter" idx="5"/>
          </p:nvPr>
        </p:nvSpPr>
        <p:spPr/>
        <p:txBody>
          <a:bodyPr/>
          <a:lstStyle/>
          <a:p>
            <a:fld id="{7AA5D7CC-4584-7D4D-9AC5-26861B0A276E}" type="slidenum">
              <a:rPr lang="en-US" smtClean="0"/>
              <a:t>22</a:t>
            </a:fld>
            <a:endParaRPr lang="en-US"/>
          </a:p>
        </p:txBody>
      </p:sp>
    </p:spTree>
    <p:extLst>
      <p:ext uri="{BB962C8B-B14F-4D97-AF65-F5344CB8AC3E}">
        <p14:creationId xmlns:p14="http://schemas.microsoft.com/office/powerpoint/2010/main" val="25795240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Dispel the thought that the new infra is incremental (not cost prohibitive). Make this explicit in the next.</a:t>
            </a:r>
          </a:p>
        </p:txBody>
      </p:sp>
      <p:sp>
        <p:nvSpPr>
          <p:cNvPr id="4" name="Slide Number Placeholder 3"/>
          <p:cNvSpPr>
            <a:spLocks noGrp="1"/>
          </p:cNvSpPr>
          <p:nvPr>
            <p:ph type="sldNum" sz="quarter" idx="5"/>
          </p:nvPr>
        </p:nvSpPr>
        <p:spPr/>
        <p:txBody>
          <a:bodyPr/>
          <a:lstStyle/>
          <a:p>
            <a:fld id="{7AA5D7CC-4584-7D4D-9AC5-26861B0A276E}" type="slidenum">
              <a:rPr lang="en-US" smtClean="0"/>
              <a:t>23</a:t>
            </a:fld>
            <a:endParaRPr lang="en-US"/>
          </a:p>
        </p:txBody>
      </p:sp>
    </p:spTree>
    <p:extLst>
      <p:ext uri="{BB962C8B-B14F-4D97-AF65-F5344CB8AC3E}">
        <p14:creationId xmlns:p14="http://schemas.microsoft.com/office/powerpoint/2010/main" val="38596047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Roboto"/>
                <a:ea typeface="Roboto"/>
                <a:cs typeface="Roboto"/>
              </a:rPr>
              <a:t>So now we know how the system works in a nutshell. Before we move on to the architecture, we want to clarify what clairvoyant edge is and is not, and if it is feasible with today's technology. </a:t>
            </a:r>
          </a:p>
          <a:p>
            <a:endParaRPr lang="en-US">
              <a:latin typeface="Roboto"/>
              <a:ea typeface="Roboto"/>
              <a:cs typeface="Roboto"/>
            </a:endParaRPr>
          </a:p>
          <a:p>
            <a:r>
              <a:rPr lang="en-US">
                <a:latin typeface="Roboto"/>
                <a:ea typeface="Roboto"/>
                <a:cs typeface="Roboto"/>
              </a:rPr>
              <a:t>Telecom providers already opportunistically use unlicensed </a:t>
            </a:r>
            <a:r>
              <a:rPr lang="en-US" err="1">
                <a:latin typeface="Roboto"/>
                <a:ea typeface="Roboto"/>
                <a:cs typeface="Roboto"/>
              </a:rPr>
              <a:t>WiFi</a:t>
            </a:r>
            <a:r>
              <a:rPr lang="en-US">
                <a:latin typeface="Roboto"/>
                <a:ea typeface="Roboto"/>
                <a:cs typeface="Roboto"/>
              </a:rPr>
              <a:t> for last mile delivery to save on mobile data usage</a:t>
            </a:r>
            <a:endParaRPr lang="en-US">
              <a:cs typeface="Calibri"/>
            </a:endParaRPr>
          </a:p>
          <a:p>
            <a:pPr lvl="1"/>
            <a:r>
              <a:rPr lang="en-US">
                <a:latin typeface="Roboto"/>
                <a:ea typeface="Roboto"/>
                <a:cs typeface="Roboto"/>
              </a:rPr>
              <a:t>60 GHz </a:t>
            </a:r>
            <a:r>
              <a:rPr lang="en-US" err="1">
                <a:latin typeface="Roboto"/>
                <a:ea typeface="Roboto"/>
                <a:cs typeface="Roboto"/>
              </a:rPr>
              <a:t>mmWave</a:t>
            </a:r>
            <a:r>
              <a:rPr lang="en-US">
                <a:latin typeface="Roboto"/>
                <a:ea typeface="Roboto"/>
                <a:cs typeface="Roboto"/>
              </a:rPr>
              <a:t> will provide similar capabilities</a:t>
            </a:r>
            <a:endParaRPr lang="en-US"/>
          </a:p>
          <a:p>
            <a:r>
              <a:rPr lang="en-US">
                <a:latin typeface="Roboto"/>
                <a:ea typeface="Roboto"/>
                <a:cs typeface="Roboto"/>
              </a:rPr>
              <a:t>We propose to augment existing</a:t>
            </a:r>
            <a:r>
              <a:rPr lang="en-US" b="1">
                <a:latin typeface="Roboto"/>
                <a:ea typeface="Roboto"/>
                <a:cs typeface="Roboto"/>
              </a:rPr>
              <a:t> last mile delivery</a:t>
            </a:r>
            <a:r>
              <a:rPr lang="en-US">
                <a:latin typeface="Roboto"/>
                <a:ea typeface="Roboto"/>
                <a:cs typeface="Roboto"/>
              </a:rPr>
              <a:t> with 60 GHz </a:t>
            </a:r>
            <a:r>
              <a:rPr lang="en-US" err="1">
                <a:latin typeface="Roboto"/>
                <a:ea typeface="Roboto"/>
                <a:cs typeface="Roboto"/>
              </a:rPr>
              <a:t>mmWave</a:t>
            </a:r>
            <a:r>
              <a:rPr lang="en-US">
                <a:latin typeface="Roboto"/>
                <a:ea typeface="Roboto"/>
                <a:cs typeface="Roboto"/>
              </a:rPr>
              <a:t> antennas</a:t>
            </a:r>
          </a:p>
          <a:p>
            <a:r>
              <a:rPr lang="en-US">
                <a:latin typeface="Roboto"/>
                <a:ea typeface="Roboto"/>
                <a:cs typeface="Roboto"/>
              </a:rPr>
              <a:t>We </a:t>
            </a:r>
            <a:r>
              <a:rPr lang="en-US" b="1">
                <a:latin typeface="Roboto"/>
                <a:ea typeface="Roboto"/>
                <a:cs typeface="Roboto"/>
              </a:rPr>
              <a:t>do not</a:t>
            </a:r>
            <a:r>
              <a:rPr lang="en-US">
                <a:latin typeface="Roboto"/>
                <a:ea typeface="Roboto"/>
                <a:cs typeface="Roboto"/>
              </a:rPr>
              <a:t> propose to overhaul existing CDN architecture</a:t>
            </a:r>
          </a:p>
          <a:p>
            <a:r>
              <a:rPr lang="en-US">
                <a:latin typeface="Roboto"/>
                <a:ea typeface="Roboto"/>
                <a:cs typeface="Roboto"/>
              </a:rPr>
              <a:t>We prefetch content to edge nodes equipped with </a:t>
            </a:r>
            <a:r>
              <a:rPr lang="en-US" err="1">
                <a:latin typeface="Roboto"/>
                <a:ea typeface="Roboto"/>
                <a:cs typeface="Roboto"/>
              </a:rPr>
              <a:t>mmWave</a:t>
            </a:r>
            <a:r>
              <a:rPr lang="en-US">
                <a:latin typeface="Roboto"/>
                <a:ea typeface="Roboto"/>
                <a:cs typeface="Roboto"/>
              </a:rPr>
              <a:t> antennas</a:t>
            </a:r>
          </a:p>
          <a:p>
            <a:pPr lvl="1"/>
            <a:r>
              <a:rPr lang="en-US">
                <a:latin typeface="Roboto"/>
                <a:ea typeface="Roboto"/>
                <a:cs typeface="Roboto"/>
              </a:rPr>
              <a:t>Where to prefetch from: Origin servers or CDNs</a:t>
            </a:r>
            <a:endParaRPr lang="en-US"/>
          </a:p>
          <a:p>
            <a:endParaRPr lang="en-US"/>
          </a:p>
          <a:p>
            <a:r>
              <a:rPr lang="en-US">
                <a:cs typeface="Calibri"/>
              </a:rPr>
              <a:t>With this, I will hand it over to Anirudh to go over the system architecture</a:t>
            </a:r>
          </a:p>
          <a:p>
            <a:endParaRPr lang="en-US">
              <a:cs typeface="Calibri"/>
            </a:endParaRPr>
          </a:p>
          <a:p>
            <a:endParaRPr lang="en-US">
              <a:cs typeface="Calibri"/>
            </a:endParaRPr>
          </a:p>
          <a:p>
            <a:r>
              <a:rPr lang="en-US">
                <a:cs typeface="Calibri"/>
              </a:rPr>
              <a:t>Note:</a:t>
            </a:r>
          </a:p>
          <a:p>
            <a:pPr marL="171450" indent="-171450">
              <a:buFontTx/>
              <a:buChar char="-"/>
            </a:pPr>
            <a:r>
              <a:rPr lang="en-US">
                <a:cs typeface="Calibri"/>
              </a:rPr>
              <a:t>Add a before/after picture for the solution before this slide</a:t>
            </a:r>
          </a:p>
          <a:p>
            <a:pPr marL="171450" indent="-171450">
              <a:buFontTx/>
              <a:buChar char="-"/>
            </a:pPr>
            <a:r>
              <a:rPr lang="en-US">
                <a:cs typeface="Calibri"/>
              </a:rPr>
              <a:t>Use Q/A based method presenting the slide</a:t>
            </a:r>
          </a:p>
          <a:p>
            <a:pPr marL="628650" lvl="1" indent="-171450">
              <a:buFontTx/>
              <a:buChar char="-"/>
            </a:pPr>
            <a:r>
              <a:rPr lang="en-US">
                <a:cs typeface="Calibri"/>
              </a:rPr>
              <a:t>Is it unreasonable to have out of band channels</a:t>
            </a:r>
          </a:p>
          <a:p>
            <a:pPr marL="628650" lvl="1" indent="-171450">
              <a:buFontTx/>
              <a:buChar char="-"/>
            </a:pPr>
            <a:r>
              <a:rPr lang="en-US">
                <a:cs typeface="Calibri"/>
              </a:rPr>
              <a:t>Do we need dramatic changes in the CDN architecture</a:t>
            </a:r>
          </a:p>
          <a:p>
            <a:pPr marL="628650" lvl="1" indent="-171450">
              <a:buFontTx/>
              <a:buChar char="-"/>
            </a:pPr>
            <a:r>
              <a:rPr lang="en-US">
                <a:cs typeface="Calibri"/>
              </a:rPr>
              <a:t>We can do the above in before/after picture</a:t>
            </a:r>
          </a:p>
        </p:txBody>
      </p:sp>
      <p:sp>
        <p:nvSpPr>
          <p:cNvPr id="4" name="Slide Number Placeholder 3"/>
          <p:cNvSpPr>
            <a:spLocks noGrp="1"/>
          </p:cNvSpPr>
          <p:nvPr>
            <p:ph type="sldNum" sz="quarter" idx="5"/>
          </p:nvPr>
        </p:nvSpPr>
        <p:spPr/>
        <p:txBody>
          <a:bodyPr/>
          <a:lstStyle/>
          <a:p>
            <a:fld id="{7AA5D7CC-4584-7D4D-9AC5-26861B0A276E}" type="slidenum">
              <a:rPr lang="en-US" smtClean="0"/>
              <a:t>24</a:t>
            </a:fld>
            <a:endParaRPr lang="en-US"/>
          </a:p>
        </p:txBody>
      </p:sp>
    </p:spTree>
    <p:extLst>
      <p:ext uri="{BB962C8B-B14F-4D97-AF65-F5344CB8AC3E}">
        <p14:creationId xmlns:p14="http://schemas.microsoft.com/office/powerpoint/2010/main" val="40512330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Roboto"/>
                <a:ea typeface="Roboto"/>
                <a:cs typeface="Roboto"/>
              </a:rPr>
              <a:t>So now we know how the system works in a nutshell. Before we move on to the architecture, we want to clarify what clairvoyant edge is and is not, and if it is feasible with today's technology. </a:t>
            </a:r>
          </a:p>
          <a:p>
            <a:endParaRPr lang="en-US">
              <a:latin typeface="Roboto"/>
              <a:ea typeface="Roboto"/>
              <a:cs typeface="Roboto"/>
            </a:endParaRPr>
          </a:p>
          <a:p>
            <a:r>
              <a:rPr lang="en-US">
                <a:latin typeface="Roboto"/>
                <a:ea typeface="Roboto"/>
                <a:cs typeface="Roboto"/>
              </a:rPr>
              <a:t>Telecom providers already opportunistically use unlicensed </a:t>
            </a:r>
            <a:r>
              <a:rPr lang="en-US" err="1">
                <a:latin typeface="Roboto"/>
                <a:ea typeface="Roboto"/>
                <a:cs typeface="Roboto"/>
              </a:rPr>
              <a:t>WiFi</a:t>
            </a:r>
            <a:r>
              <a:rPr lang="en-US">
                <a:latin typeface="Roboto"/>
                <a:ea typeface="Roboto"/>
                <a:cs typeface="Roboto"/>
              </a:rPr>
              <a:t> for last mile delivery to save on mobile data usage</a:t>
            </a:r>
            <a:endParaRPr lang="en-US">
              <a:cs typeface="Calibri"/>
            </a:endParaRPr>
          </a:p>
          <a:p>
            <a:pPr lvl="1"/>
            <a:r>
              <a:rPr lang="en-US">
                <a:latin typeface="Roboto"/>
                <a:ea typeface="Roboto"/>
                <a:cs typeface="Roboto"/>
              </a:rPr>
              <a:t>60 GHz </a:t>
            </a:r>
            <a:r>
              <a:rPr lang="en-US" err="1">
                <a:latin typeface="Roboto"/>
                <a:ea typeface="Roboto"/>
                <a:cs typeface="Roboto"/>
              </a:rPr>
              <a:t>mmWave</a:t>
            </a:r>
            <a:r>
              <a:rPr lang="en-US">
                <a:latin typeface="Roboto"/>
                <a:ea typeface="Roboto"/>
                <a:cs typeface="Roboto"/>
              </a:rPr>
              <a:t> will provide similar capabilities</a:t>
            </a:r>
            <a:endParaRPr lang="en-US"/>
          </a:p>
          <a:p>
            <a:r>
              <a:rPr lang="en-US">
                <a:latin typeface="Roboto"/>
                <a:ea typeface="Roboto"/>
                <a:cs typeface="Roboto"/>
              </a:rPr>
              <a:t>We propose to augment existing</a:t>
            </a:r>
            <a:r>
              <a:rPr lang="en-US" b="1">
                <a:latin typeface="Roboto"/>
                <a:ea typeface="Roboto"/>
                <a:cs typeface="Roboto"/>
              </a:rPr>
              <a:t> last mile delivery</a:t>
            </a:r>
            <a:r>
              <a:rPr lang="en-US">
                <a:latin typeface="Roboto"/>
                <a:ea typeface="Roboto"/>
                <a:cs typeface="Roboto"/>
              </a:rPr>
              <a:t> with 60 GHz </a:t>
            </a:r>
            <a:r>
              <a:rPr lang="en-US" err="1">
                <a:latin typeface="Roboto"/>
                <a:ea typeface="Roboto"/>
                <a:cs typeface="Roboto"/>
              </a:rPr>
              <a:t>mmWave</a:t>
            </a:r>
            <a:r>
              <a:rPr lang="en-US">
                <a:latin typeface="Roboto"/>
                <a:ea typeface="Roboto"/>
                <a:cs typeface="Roboto"/>
              </a:rPr>
              <a:t> antennas</a:t>
            </a:r>
          </a:p>
          <a:p>
            <a:r>
              <a:rPr lang="en-US">
                <a:latin typeface="Roboto"/>
                <a:ea typeface="Roboto"/>
                <a:cs typeface="Roboto"/>
              </a:rPr>
              <a:t>We </a:t>
            </a:r>
            <a:r>
              <a:rPr lang="en-US" b="1">
                <a:latin typeface="Roboto"/>
                <a:ea typeface="Roboto"/>
                <a:cs typeface="Roboto"/>
              </a:rPr>
              <a:t>do not</a:t>
            </a:r>
            <a:r>
              <a:rPr lang="en-US">
                <a:latin typeface="Roboto"/>
                <a:ea typeface="Roboto"/>
                <a:cs typeface="Roboto"/>
              </a:rPr>
              <a:t> propose to overhaul existing CDN architecture</a:t>
            </a:r>
          </a:p>
          <a:p>
            <a:r>
              <a:rPr lang="en-US">
                <a:latin typeface="Roboto"/>
                <a:ea typeface="Roboto"/>
                <a:cs typeface="Roboto"/>
              </a:rPr>
              <a:t>We prefetch content to edge nodes equipped with </a:t>
            </a:r>
            <a:r>
              <a:rPr lang="en-US" err="1">
                <a:latin typeface="Roboto"/>
                <a:ea typeface="Roboto"/>
                <a:cs typeface="Roboto"/>
              </a:rPr>
              <a:t>mmWave</a:t>
            </a:r>
            <a:r>
              <a:rPr lang="en-US">
                <a:latin typeface="Roboto"/>
                <a:ea typeface="Roboto"/>
                <a:cs typeface="Roboto"/>
              </a:rPr>
              <a:t> antennas</a:t>
            </a:r>
          </a:p>
          <a:p>
            <a:pPr lvl="1"/>
            <a:r>
              <a:rPr lang="en-US">
                <a:latin typeface="Roboto"/>
                <a:ea typeface="Roboto"/>
                <a:cs typeface="Roboto"/>
              </a:rPr>
              <a:t>Where to prefetch from: Origin servers or CDNs</a:t>
            </a:r>
            <a:endParaRPr lang="en-US"/>
          </a:p>
          <a:p>
            <a:endParaRPr lang="en-US"/>
          </a:p>
          <a:p>
            <a:r>
              <a:rPr lang="en-US">
                <a:cs typeface="Calibri"/>
              </a:rPr>
              <a:t>With this, I will hand it over to Anirudh to go over the system architecture</a:t>
            </a:r>
          </a:p>
          <a:p>
            <a:endParaRPr lang="en-US">
              <a:cs typeface="Calibri"/>
            </a:endParaRPr>
          </a:p>
          <a:p>
            <a:endParaRPr lang="en-US">
              <a:cs typeface="Calibri"/>
            </a:endParaRPr>
          </a:p>
          <a:p>
            <a:r>
              <a:rPr lang="en-US">
                <a:cs typeface="Calibri"/>
              </a:rPr>
              <a:t>Note:</a:t>
            </a:r>
          </a:p>
          <a:p>
            <a:pPr marL="171450" indent="-171450">
              <a:buFontTx/>
              <a:buChar char="-"/>
            </a:pPr>
            <a:r>
              <a:rPr lang="en-US">
                <a:cs typeface="Calibri"/>
              </a:rPr>
              <a:t>Add a before/after picture for the solution before this slide</a:t>
            </a:r>
          </a:p>
          <a:p>
            <a:pPr marL="171450" indent="-171450">
              <a:buFontTx/>
              <a:buChar char="-"/>
            </a:pPr>
            <a:r>
              <a:rPr lang="en-US">
                <a:cs typeface="Calibri"/>
              </a:rPr>
              <a:t>Use Q/A based method presenting the slide</a:t>
            </a:r>
          </a:p>
          <a:p>
            <a:pPr marL="628650" lvl="1" indent="-171450">
              <a:buFontTx/>
              <a:buChar char="-"/>
            </a:pPr>
            <a:r>
              <a:rPr lang="en-US">
                <a:cs typeface="Calibri"/>
              </a:rPr>
              <a:t>Is it unreasonable to have out of band channels</a:t>
            </a:r>
          </a:p>
          <a:p>
            <a:pPr marL="628650" lvl="1" indent="-171450">
              <a:buFontTx/>
              <a:buChar char="-"/>
            </a:pPr>
            <a:r>
              <a:rPr lang="en-US">
                <a:cs typeface="Calibri"/>
              </a:rPr>
              <a:t>Do we need dramatic changes in the CDN architecture</a:t>
            </a:r>
          </a:p>
          <a:p>
            <a:pPr marL="628650" lvl="1" indent="-171450">
              <a:buFontTx/>
              <a:buChar char="-"/>
            </a:pPr>
            <a:r>
              <a:rPr lang="en-US">
                <a:cs typeface="Calibri"/>
              </a:rPr>
              <a:t>We can do the above in before/after picture</a:t>
            </a:r>
          </a:p>
        </p:txBody>
      </p:sp>
      <p:sp>
        <p:nvSpPr>
          <p:cNvPr id="4" name="Slide Number Placeholder 3"/>
          <p:cNvSpPr>
            <a:spLocks noGrp="1"/>
          </p:cNvSpPr>
          <p:nvPr>
            <p:ph type="sldNum" sz="quarter" idx="5"/>
          </p:nvPr>
        </p:nvSpPr>
        <p:spPr/>
        <p:txBody>
          <a:bodyPr/>
          <a:lstStyle/>
          <a:p>
            <a:fld id="{7AA5D7CC-4584-7D4D-9AC5-26861B0A276E}" type="slidenum">
              <a:rPr lang="en-US" smtClean="0"/>
              <a:t>25</a:t>
            </a:fld>
            <a:endParaRPr lang="en-US"/>
          </a:p>
        </p:txBody>
      </p:sp>
    </p:spTree>
    <p:extLst>
      <p:ext uri="{BB962C8B-B14F-4D97-AF65-F5344CB8AC3E}">
        <p14:creationId xmlns:p14="http://schemas.microsoft.com/office/powerpoint/2010/main" val="34261270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Thanks </a:t>
            </a:r>
            <a:r>
              <a:rPr lang="en-US" err="1"/>
              <a:t>manasvini</a:t>
            </a:r>
            <a:r>
              <a:rPr lang="en-US"/>
              <a:t>,</a:t>
            </a:r>
          </a:p>
          <a:p>
            <a:endParaRPr lang="en-US"/>
          </a:p>
          <a:p>
            <a:r>
              <a:rPr lang="en-US"/>
              <a:t>There are 2 distinct components in </a:t>
            </a:r>
            <a:r>
              <a:rPr lang="en-US" err="1"/>
              <a:t>ClairvoyantEdge</a:t>
            </a:r>
            <a:r>
              <a:rPr lang="en-US"/>
              <a:t>.</a:t>
            </a:r>
          </a:p>
          <a:p>
            <a:endParaRPr lang="en-US"/>
          </a:p>
          <a:p>
            <a:r>
              <a:rPr lang="en-US"/>
              <a:t>The first is the Control Plane which is centralized in the cloud. It manages the metadata and is the entity responsible for issuing prefetch requests to the edge nodes.</a:t>
            </a:r>
          </a:p>
          <a:p>
            <a:endParaRPr lang="en-US"/>
          </a:p>
          <a:p>
            <a:r>
              <a:rPr lang="en-US"/>
              <a:t>The second is the data plane consists of mechanisms for data transfers between different actors, including prefetching by the edge nodes, horizontal sharing across the nodes and the segment delivery to users over </a:t>
            </a:r>
            <a:r>
              <a:rPr lang="en-US" err="1"/>
              <a:t>mmwave</a:t>
            </a:r>
            <a:endParaRPr lang="en-US"/>
          </a:p>
        </p:txBody>
      </p:sp>
      <p:sp>
        <p:nvSpPr>
          <p:cNvPr id="4" name="Slide Number Placeholder 3"/>
          <p:cNvSpPr>
            <a:spLocks noGrp="1"/>
          </p:cNvSpPr>
          <p:nvPr>
            <p:ph type="sldNum" sz="quarter" idx="5"/>
          </p:nvPr>
        </p:nvSpPr>
        <p:spPr/>
        <p:txBody>
          <a:bodyPr/>
          <a:lstStyle/>
          <a:p>
            <a:fld id="{7AA5D7CC-4584-7D4D-9AC5-26861B0A276E}" type="slidenum">
              <a:rPr lang="en-US" smtClean="0"/>
              <a:t>26</a:t>
            </a:fld>
            <a:endParaRPr lang="en-US"/>
          </a:p>
        </p:txBody>
      </p:sp>
    </p:spTree>
    <p:extLst>
      <p:ext uri="{BB962C8B-B14F-4D97-AF65-F5344CB8AC3E}">
        <p14:creationId xmlns:p14="http://schemas.microsoft.com/office/powerpoint/2010/main" val="11227229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interest of time I’ll give you a birds eye view of the control plane but I refer you to the paper which extensively covers the system architecture</a:t>
            </a:r>
          </a:p>
          <a:p>
            <a:endParaRPr lang="en-US"/>
          </a:p>
        </p:txBody>
      </p:sp>
      <p:sp>
        <p:nvSpPr>
          <p:cNvPr id="4" name="Slide Number Placeholder 3"/>
          <p:cNvSpPr>
            <a:spLocks noGrp="1"/>
          </p:cNvSpPr>
          <p:nvPr>
            <p:ph type="sldNum" sz="quarter" idx="5"/>
          </p:nvPr>
        </p:nvSpPr>
        <p:spPr/>
        <p:txBody>
          <a:bodyPr/>
          <a:lstStyle/>
          <a:p>
            <a:fld id="{7AA5D7CC-4584-7D4D-9AC5-26861B0A276E}" type="slidenum">
              <a:rPr lang="en-US" smtClean="0"/>
              <a:t>27</a:t>
            </a:fld>
            <a:endParaRPr lang="en-US"/>
          </a:p>
        </p:txBody>
      </p:sp>
    </p:spTree>
    <p:extLst>
      <p:ext uri="{BB962C8B-B14F-4D97-AF65-F5344CB8AC3E}">
        <p14:creationId xmlns:p14="http://schemas.microsoft.com/office/powerpoint/2010/main" val="33847423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Okay, so from a few slides ago, we saw a user requests a video along with its trajectory</a:t>
            </a:r>
          </a:p>
        </p:txBody>
      </p:sp>
      <p:sp>
        <p:nvSpPr>
          <p:cNvPr id="4" name="Slide Number Placeholder 3"/>
          <p:cNvSpPr>
            <a:spLocks noGrp="1"/>
          </p:cNvSpPr>
          <p:nvPr>
            <p:ph type="sldNum" sz="quarter" idx="5"/>
          </p:nvPr>
        </p:nvSpPr>
        <p:spPr/>
        <p:txBody>
          <a:bodyPr/>
          <a:lstStyle/>
          <a:p>
            <a:fld id="{7AA5D7CC-4584-7D4D-9AC5-26861B0A276E}" type="slidenum">
              <a:rPr lang="en-US" smtClean="0"/>
              <a:t>28</a:t>
            </a:fld>
            <a:endParaRPr lang="en-US"/>
          </a:p>
        </p:txBody>
      </p:sp>
    </p:spTree>
    <p:extLst>
      <p:ext uri="{BB962C8B-B14F-4D97-AF65-F5344CB8AC3E}">
        <p14:creationId xmlns:p14="http://schemas.microsoft.com/office/powerpoint/2010/main" val="10772897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request is received at a server in cloud referred to as Cloud Orchestrator or CO for short. It consults the metadata store which consists of useful data structures for request processing.</a:t>
            </a:r>
          </a:p>
          <a:p>
            <a:endParaRPr lang="en-US"/>
          </a:p>
        </p:txBody>
      </p:sp>
      <p:sp>
        <p:nvSpPr>
          <p:cNvPr id="4" name="Slide Number Placeholder 3"/>
          <p:cNvSpPr>
            <a:spLocks noGrp="1"/>
          </p:cNvSpPr>
          <p:nvPr>
            <p:ph type="sldNum" sz="quarter" idx="5"/>
          </p:nvPr>
        </p:nvSpPr>
        <p:spPr/>
        <p:txBody>
          <a:bodyPr/>
          <a:lstStyle/>
          <a:p>
            <a:fld id="{7AA5D7CC-4584-7D4D-9AC5-26861B0A276E}" type="slidenum">
              <a:rPr lang="en-US" smtClean="0"/>
              <a:t>29</a:t>
            </a:fld>
            <a:endParaRPr lang="en-US"/>
          </a:p>
        </p:txBody>
      </p:sp>
    </p:spTree>
    <p:extLst>
      <p:ext uri="{BB962C8B-B14F-4D97-AF65-F5344CB8AC3E}">
        <p14:creationId xmlns:p14="http://schemas.microsoft.com/office/powerpoint/2010/main" val="455396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However, when we look at the breakdown of application traffic on mobile networks, an outsize portion is constituted by just on-demand video viewing, from applications like </a:t>
            </a:r>
            <a:r>
              <a:rPr lang="en-US" err="1">
                <a:cs typeface="Calibri"/>
              </a:rPr>
              <a:t>Youtube</a:t>
            </a:r>
            <a:r>
              <a:rPr lang="en-US">
                <a:cs typeface="Calibri"/>
              </a:rPr>
              <a:t>, Netflix and so on.</a:t>
            </a:r>
          </a:p>
          <a:p>
            <a:endParaRPr lang="en-US">
              <a:cs typeface="Calibri"/>
            </a:endParaRPr>
          </a:p>
          <a:p>
            <a:endParaRPr lang="en-US">
              <a:cs typeface="Calibri"/>
            </a:endParaRPr>
          </a:p>
          <a:p>
            <a:r>
              <a:rPr lang="en-US">
                <a:cs typeface="Calibri"/>
              </a:rPr>
              <a:t>Comments:</a:t>
            </a:r>
          </a:p>
          <a:p>
            <a:r>
              <a:rPr lang="en-US">
                <a:cs typeface="Calibri"/>
              </a:rPr>
              <a:t>- Include 67% stat</a:t>
            </a:r>
          </a:p>
        </p:txBody>
      </p:sp>
      <p:sp>
        <p:nvSpPr>
          <p:cNvPr id="4" name="Slide Number Placeholder 3"/>
          <p:cNvSpPr>
            <a:spLocks noGrp="1"/>
          </p:cNvSpPr>
          <p:nvPr>
            <p:ph type="sldNum" sz="quarter" idx="5"/>
          </p:nvPr>
        </p:nvSpPr>
        <p:spPr/>
        <p:txBody>
          <a:bodyPr/>
          <a:lstStyle/>
          <a:p>
            <a:fld id="{7AA5D7CC-4584-7D4D-9AC5-26861B0A276E}" type="slidenum">
              <a:rPr lang="en-US" smtClean="0"/>
              <a:t>3</a:t>
            </a:fld>
            <a:endParaRPr lang="en-US"/>
          </a:p>
        </p:txBody>
      </p:sp>
    </p:spTree>
    <p:extLst>
      <p:ext uri="{BB962C8B-B14F-4D97-AF65-F5344CB8AC3E}">
        <p14:creationId xmlns:p14="http://schemas.microsoft.com/office/powerpoint/2010/main" val="5128672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a trajectory, the CO finds nearest edge nodes on the route</a:t>
            </a:r>
          </a:p>
        </p:txBody>
      </p:sp>
      <p:sp>
        <p:nvSpPr>
          <p:cNvPr id="4" name="Slide Number Placeholder 3"/>
          <p:cNvSpPr>
            <a:spLocks noGrp="1"/>
          </p:cNvSpPr>
          <p:nvPr>
            <p:ph type="sldNum" sz="quarter" idx="5"/>
          </p:nvPr>
        </p:nvSpPr>
        <p:spPr/>
        <p:txBody>
          <a:bodyPr/>
          <a:lstStyle/>
          <a:p>
            <a:fld id="{7AA5D7CC-4584-7D4D-9AC5-26861B0A276E}" type="slidenum">
              <a:rPr lang="en-US" smtClean="0"/>
              <a:t>30</a:t>
            </a:fld>
            <a:endParaRPr lang="en-US"/>
          </a:p>
        </p:txBody>
      </p:sp>
    </p:spTree>
    <p:extLst>
      <p:ext uri="{BB962C8B-B14F-4D97-AF65-F5344CB8AC3E}">
        <p14:creationId xmlns:p14="http://schemas.microsoft.com/office/powerpoint/2010/main" val="40840597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Simultaneously, The CO finds the segments that must be distributed across edge nodes.</a:t>
            </a:r>
          </a:p>
        </p:txBody>
      </p:sp>
      <p:sp>
        <p:nvSpPr>
          <p:cNvPr id="4" name="Slide Number Placeholder 3"/>
          <p:cNvSpPr>
            <a:spLocks noGrp="1"/>
          </p:cNvSpPr>
          <p:nvPr>
            <p:ph type="sldNum" sz="quarter" idx="5"/>
          </p:nvPr>
        </p:nvSpPr>
        <p:spPr/>
        <p:txBody>
          <a:bodyPr/>
          <a:lstStyle/>
          <a:p>
            <a:fld id="{7AA5D7CC-4584-7D4D-9AC5-26861B0A276E}" type="slidenum">
              <a:rPr lang="en-US" smtClean="0"/>
              <a:t>31</a:t>
            </a:fld>
            <a:endParaRPr lang="en-US"/>
          </a:p>
        </p:txBody>
      </p:sp>
    </p:spTree>
    <p:extLst>
      <p:ext uri="{BB962C8B-B14F-4D97-AF65-F5344CB8AC3E}">
        <p14:creationId xmlns:p14="http://schemas.microsoft.com/office/powerpoint/2010/main" val="30504330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then finds the sources of the segments so that the edge nodes know where to prefetch the segments from..</a:t>
            </a:r>
          </a:p>
        </p:txBody>
      </p:sp>
      <p:sp>
        <p:nvSpPr>
          <p:cNvPr id="4" name="Slide Number Placeholder 3"/>
          <p:cNvSpPr>
            <a:spLocks noGrp="1"/>
          </p:cNvSpPr>
          <p:nvPr>
            <p:ph type="sldNum" sz="quarter" idx="5"/>
          </p:nvPr>
        </p:nvSpPr>
        <p:spPr/>
        <p:txBody>
          <a:bodyPr/>
          <a:lstStyle/>
          <a:p>
            <a:fld id="{7AA5D7CC-4584-7D4D-9AC5-26861B0A276E}" type="slidenum">
              <a:rPr lang="en-US" smtClean="0"/>
              <a:t>32</a:t>
            </a:fld>
            <a:endParaRPr lang="en-US"/>
          </a:p>
        </p:txBody>
      </p:sp>
    </p:spTree>
    <p:extLst>
      <p:ext uri="{BB962C8B-B14F-4D97-AF65-F5344CB8AC3E}">
        <p14:creationId xmlns:p14="http://schemas.microsoft.com/office/powerpoint/2010/main" val="30611942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 prepares a schedule and instructs the edge node to prefetch the desired segments which the edge node enqueues for download unless it isn’t already cached.</a:t>
            </a:r>
          </a:p>
        </p:txBody>
      </p:sp>
      <p:sp>
        <p:nvSpPr>
          <p:cNvPr id="4" name="Slide Number Placeholder 3"/>
          <p:cNvSpPr>
            <a:spLocks noGrp="1"/>
          </p:cNvSpPr>
          <p:nvPr>
            <p:ph type="sldNum" sz="quarter" idx="5"/>
          </p:nvPr>
        </p:nvSpPr>
        <p:spPr/>
        <p:txBody>
          <a:bodyPr/>
          <a:lstStyle/>
          <a:p>
            <a:fld id="{7AA5D7CC-4584-7D4D-9AC5-26861B0A276E}" type="slidenum">
              <a:rPr lang="en-US" smtClean="0"/>
              <a:t>33</a:t>
            </a:fld>
            <a:endParaRPr lang="en-US"/>
          </a:p>
        </p:txBody>
      </p:sp>
    </p:spTree>
    <p:extLst>
      <p:ext uri="{BB962C8B-B14F-4D97-AF65-F5344CB8AC3E}">
        <p14:creationId xmlns:p14="http://schemas.microsoft.com/office/powerpoint/2010/main" val="25475315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 obtains the commitments from the candidate set of edge nodes and the prepared schedule can finally be returned to the user for delivery over </a:t>
            </a:r>
            <a:r>
              <a:rPr lang="en-US" err="1"/>
              <a:t>mmwave</a:t>
            </a:r>
            <a:endParaRPr lang="en-US"/>
          </a:p>
          <a:p>
            <a:endParaRPr lang="en-US"/>
          </a:p>
        </p:txBody>
      </p:sp>
      <p:sp>
        <p:nvSpPr>
          <p:cNvPr id="4" name="Slide Number Placeholder 3"/>
          <p:cNvSpPr>
            <a:spLocks noGrp="1"/>
          </p:cNvSpPr>
          <p:nvPr>
            <p:ph type="sldNum" sz="quarter" idx="5"/>
          </p:nvPr>
        </p:nvSpPr>
        <p:spPr/>
        <p:txBody>
          <a:bodyPr/>
          <a:lstStyle/>
          <a:p>
            <a:fld id="{7AA5D7CC-4584-7D4D-9AC5-26861B0A276E}" type="slidenum">
              <a:rPr lang="en-US" smtClean="0"/>
              <a:t>34</a:t>
            </a:fld>
            <a:endParaRPr lang="en-US"/>
          </a:p>
        </p:txBody>
      </p:sp>
    </p:spTree>
    <p:extLst>
      <p:ext uri="{BB962C8B-B14F-4D97-AF65-F5344CB8AC3E}">
        <p14:creationId xmlns:p14="http://schemas.microsoft.com/office/powerpoint/2010/main" val="9476313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user can now use this schedule for the necessary delivery over the edge nodes</a:t>
            </a:r>
          </a:p>
          <a:p>
            <a:endParaRPr lang="en-US"/>
          </a:p>
        </p:txBody>
      </p:sp>
      <p:sp>
        <p:nvSpPr>
          <p:cNvPr id="4" name="Slide Number Placeholder 3"/>
          <p:cNvSpPr>
            <a:spLocks noGrp="1"/>
          </p:cNvSpPr>
          <p:nvPr>
            <p:ph type="sldNum" sz="quarter" idx="5"/>
          </p:nvPr>
        </p:nvSpPr>
        <p:spPr/>
        <p:txBody>
          <a:bodyPr/>
          <a:lstStyle/>
          <a:p>
            <a:fld id="{7AA5D7CC-4584-7D4D-9AC5-26861B0A276E}" type="slidenum">
              <a:rPr lang="en-US" smtClean="0"/>
              <a:t>35</a:t>
            </a:fld>
            <a:endParaRPr lang="en-US"/>
          </a:p>
        </p:txBody>
      </p:sp>
    </p:spTree>
    <p:extLst>
      <p:ext uri="{BB962C8B-B14F-4D97-AF65-F5344CB8AC3E}">
        <p14:creationId xmlns:p14="http://schemas.microsoft.com/office/powerpoint/2010/main" val="10480905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solidFill>
                <a:schemeClr val="tx2"/>
              </a:solidFill>
              <a:latin typeface="Roboto"/>
              <a:ea typeface="Roboto"/>
              <a:cs typeface="Roboto"/>
            </a:endParaRPr>
          </a:p>
          <a:p>
            <a:r>
              <a:rPr lang="en-US" b="0">
                <a:solidFill>
                  <a:schemeClr val="tx2"/>
                </a:solidFill>
                <a:latin typeface="Roboto"/>
                <a:ea typeface="Roboto"/>
                <a:cs typeface="Roboto"/>
              </a:rPr>
              <a:t>Next, we conducted a 3-part evaluation</a:t>
            </a:r>
          </a:p>
          <a:p>
            <a:r>
              <a:rPr lang="en-US" b="0">
                <a:solidFill>
                  <a:schemeClr val="tx2"/>
                </a:solidFill>
                <a:latin typeface="Roboto"/>
                <a:ea typeface="Roboto"/>
                <a:cs typeface="Roboto"/>
              </a:rPr>
              <a:t>The 1</a:t>
            </a:r>
            <a:r>
              <a:rPr lang="en-US" b="0" baseline="30000">
                <a:solidFill>
                  <a:schemeClr val="tx2"/>
                </a:solidFill>
                <a:latin typeface="Roboto"/>
                <a:ea typeface="Roboto"/>
                <a:cs typeface="Roboto"/>
              </a:rPr>
              <a:t>st</a:t>
            </a:r>
            <a:r>
              <a:rPr lang="en-US" b="0">
                <a:solidFill>
                  <a:schemeClr val="tx2"/>
                </a:solidFill>
                <a:latin typeface="Roboto"/>
                <a:ea typeface="Roboto"/>
                <a:cs typeface="Roboto"/>
              </a:rPr>
              <a:t> part consisted of field experiments to characterize </a:t>
            </a:r>
            <a:r>
              <a:rPr lang="en-US" b="0" err="1">
                <a:solidFill>
                  <a:schemeClr val="tx2"/>
                </a:solidFill>
                <a:latin typeface="Roboto"/>
                <a:ea typeface="Roboto"/>
                <a:cs typeface="Roboto"/>
              </a:rPr>
              <a:t>mmwave</a:t>
            </a:r>
            <a:r>
              <a:rPr lang="en-US" b="0">
                <a:solidFill>
                  <a:schemeClr val="tx2"/>
                </a:solidFill>
                <a:latin typeface="Roboto"/>
                <a:ea typeface="Roboto"/>
                <a:cs typeface="Roboto"/>
              </a:rPr>
              <a:t> throughput</a:t>
            </a:r>
          </a:p>
          <a:p>
            <a:r>
              <a:rPr lang="en-US" b="0">
                <a:solidFill>
                  <a:schemeClr val="tx2"/>
                </a:solidFill>
                <a:latin typeface="Roboto"/>
                <a:ea typeface="Roboto"/>
                <a:cs typeface="Roboto"/>
              </a:rPr>
              <a:t>Part 2 was a system capacity study using synthetic data</a:t>
            </a:r>
          </a:p>
          <a:p>
            <a:r>
              <a:rPr lang="en-US" b="0">
                <a:solidFill>
                  <a:schemeClr val="tx2"/>
                </a:solidFill>
                <a:latin typeface="Roboto"/>
                <a:ea typeface="Roboto"/>
                <a:cs typeface="Roboto"/>
              </a:rPr>
              <a:t>And finally in Part 3, we evaluate the system with Real world data</a:t>
            </a:r>
          </a:p>
          <a:p>
            <a:endParaRPr lang="en-US" b="0">
              <a:solidFill>
                <a:schemeClr val="tx2"/>
              </a:solidFill>
              <a:latin typeface="Roboto"/>
              <a:ea typeface="Roboto"/>
              <a:cs typeface="Roboto"/>
            </a:endParaRPr>
          </a:p>
          <a:p>
            <a:endParaRPr lang="en-US" b="1">
              <a:solidFill>
                <a:schemeClr val="tx2"/>
              </a:solidFill>
              <a:latin typeface="Roboto"/>
              <a:ea typeface="Roboto"/>
              <a:cs typeface="Roboto"/>
            </a:endParaRPr>
          </a:p>
          <a:p>
            <a:endParaRPr lang="en-US" b="1">
              <a:solidFill>
                <a:schemeClr val="tx2"/>
              </a:solidFill>
              <a:latin typeface="Roboto"/>
              <a:ea typeface="Roboto"/>
              <a:cs typeface="Roboto"/>
            </a:endParaRPr>
          </a:p>
          <a:p>
            <a:r>
              <a:rPr lang="en-US" b="1">
                <a:solidFill>
                  <a:schemeClr val="tx2"/>
                </a:solidFill>
                <a:latin typeface="Roboto"/>
                <a:ea typeface="Roboto"/>
                <a:cs typeface="Roboto"/>
              </a:rPr>
              <a:t>Old text</a:t>
            </a:r>
          </a:p>
          <a:p>
            <a:r>
              <a:rPr lang="en-US" b="1">
                <a:solidFill>
                  <a:schemeClr val="tx2"/>
                </a:solidFill>
                <a:latin typeface="Roboto"/>
                <a:ea typeface="Roboto"/>
                <a:cs typeface="Roboto"/>
              </a:rPr>
              <a:t>-----------</a:t>
            </a:r>
          </a:p>
          <a:p>
            <a:r>
              <a:rPr lang="en-US" b="1">
                <a:solidFill>
                  <a:schemeClr val="tx2"/>
                </a:solidFill>
                <a:latin typeface="Roboto"/>
                <a:ea typeface="Roboto"/>
                <a:cs typeface="Roboto"/>
              </a:rPr>
              <a:t>Part 1</a:t>
            </a:r>
          </a:p>
          <a:p>
            <a:pPr lvl="1"/>
            <a:r>
              <a:rPr lang="en-US">
                <a:solidFill>
                  <a:schemeClr val="tx2"/>
                </a:solidFill>
                <a:latin typeface="Roboto"/>
                <a:ea typeface="Roboto"/>
                <a:cs typeface="Roboto"/>
              </a:rPr>
              <a:t>Field experiments with </a:t>
            </a:r>
            <a:r>
              <a:rPr lang="en-US" err="1">
                <a:solidFill>
                  <a:schemeClr val="tx2"/>
                </a:solidFill>
                <a:latin typeface="Roboto"/>
                <a:ea typeface="Roboto"/>
                <a:cs typeface="Roboto"/>
              </a:rPr>
              <a:t>mmWave</a:t>
            </a:r>
            <a:r>
              <a:rPr lang="en-US">
                <a:solidFill>
                  <a:schemeClr val="tx2"/>
                </a:solidFill>
                <a:latin typeface="Roboto"/>
                <a:ea typeface="Roboto"/>
                <a:cs typeface="Roboto"/>
              </a:rPr>
              <a:t> antennas to characterize spatial throughput profile.</a:t>
            </a:r>
          </a:p>
          <a:p>
            <a:r>
              <a:rPr lang="en-US" b="1">
                <a:solidFill>
                  <a:schemeClr val="tx2"/>
                </a:solidFill>
                <a:latin typeface="Roboto"/>
                <a:ea typeface="Roboto"/>
                <a:cs typeface="Roboto"/>
              </a:rPr>
              <a:t>Part 2</a:t>
            </a:r>
            <a:endParaRPr lang="en-US">
              <a:solidFill>
                <a:schemeClr val="tx2"/>
              </a:solidFill>
            </a:endParaRPr>
          </a:p>
          <a:p>
            <a:pPr lvl="1"/>
            <a:r>
              <a:rPr lang="en-US">
                <a:solidFill>
                  <a:schemeClr val="tx2"/>
                </a:solidFill>
                <a:latin typeface="Roboto"/>
                <a:ea typeface="Roboto"/>
                <a:cs typeface="Roboto"/>
              </a:rPr>
              <a:t>Studying sensitivity </a:t>
            </a:r>
            <a:r>
              <a:rPr lang="en-US" err="1">
                <a:solidFill>
                  <a:schemeClr val="tx2"/>
                </a:solidFill>
                <a:latin typeface="Roboto"/>
                <a:ea typeface="Roboto"/>
                <a:cs typeface="Roboto"/>
              </a:rPr>
              <a:t>ClairvoyantEdge</a:t>
            </a:r>
            <a:r>
              <a:rPr lang="en-US">
                <a:solidFill>
                  <a:schemeClr val="tx2"/>
                </a:solidFill>
                <a:latin typeface="Roboto"/>
                <a:ea typeface="Roboto"/>
                <a:cs typeface="Roboto"/>
              </a:rPr>
              <a:t> to intrinsic and extrinsic factors using synthetic data</a:t>
            </a:r>
            <a:endParaRPr lang="en-US">
              <a:solidFill>
                <a:schemeClr val="tx2"/>
              </a:solidFill>
            </a:endParaRPr>
          </a:p>
          <a:p>
            <a:pPr lvl="2"/>
            <a:r>
              <a:rPr lang="en-US">
                <a:solidFill>
                  <a:schemeClr val="tx2"/>
                </a:solidFill>
                <a:latin typeface="Roboto"/>
                <a:ea typeface="Roboto"/>
                <a:cs typeface="Roboto"/>
              </a:rPr>
              <a:t>User arrival rate</a:t>
            </a:r>
            <a:endParaRPr lang="en-US">
              <a:solidFill>
                <a:schemeClr val="tx2"/>
              </a:solidFill>
            </a:endParaRPr>
          </a:p>
          <a:p>
            <a:pPr lvl="2"/>
            <a:r>
              <a:rPr lang="en-US">
                <a:solidFill>
                  <a:schemeClr val="tx2"/>
                </a:solidFill>
                <a:latin typeface="Roboto"/>
                <a:ea typeface="Roboto"/>
                <a:cs typeface="Roboto"/>
              </a:rPr>
              <a:t>Edge node positioning</a:t>
            </a:r>
            <a:endParaRPr lang="en-US">
              <a:solidFill>
                <a:schemeClr val="tx2"/>
              </a:solidFill>
            </a:endParaRPr>
          </a:p>
          <a:p>
            <a:pPr lvl="2"/>
            <a:r>
              <a:rPr lang="en-US" err="1">
                <a:solidFill>
                  <a:schemeClr val="tx2"/>
                </a:solidFill>
                <a:latin typeface="Roboto"/>
                <a:ea typeface="Roboto"/>
                <a:cs typeface="Roboto"/>
              </a:rPr>
              <a:t>mmWave</a:t>
            </a:r>
            <a:r>
              <a:rPr lang="en-US">
                <a:solidFill>
                  <a:schemeClr val="tx2"/>
                </a:solidFill>
                <a:latin typeface="Roboto"/>
                <a:ea typeface="Roboto"/>
                <a:cs typeface="Roboto"/>
              </a:rPr>
              <a:t> capacity to support concurrent users</a:t>
            </a:r>
            <a:endParaRPr lang="en-US">
              <a:solidFill>
                <a:schemeClr val="tx2"/>
              </a:solidFill>
            </a:endParaRPr>
          </a:p>
          <a:p>
            <a:pPr lvl="2"/>
            <a:r>
              <a:rPr lang="en-US" b="1">
                <a:solidFill>
                  <a:schemeClr val="tx1"/>
                </a:solidFill>
                <a:latin typeface="Roboto"/>
                <a:ea typeface="Roboto"/>
                <a:cs typeface="Roboto"/>
              </a:rPr>
              <a:t>Leveraging horizontal connectivity between edge nodes</a:t>
            </a:r>
          </a:p>
          <a:p>
            <a:pPr lvl="2"/>
            <a:r>
              <a:rPr lang="en-US">
                <a:solidFill>
                  <a:schemeClr val="tx2"/>
                </a:solidFill>
                <a:latin typeface="Roboto"/>
                <a:ea typeface="Roboto"/>
                <a:cs typeface="Roboto"/>
              </a:rPr>
              <a:t>Effect of delayed vs early prefetching</a:t>
            </a:r>
          </a:p>
          <a:p>
            <a:pPr lvl="2"/>
            <a:r>
              <a:rPr lang="en-US">
                <a:solidFill>
                  <a:schemeClr val="tx2"/>
                </a:solidFill>
                <a:latin typeface="Roboto"/>
                <a:ea typeface="Roboto"/>
                <a:cs typeface="Roboto"/>
              </a:rPr>
              <a:t>Uncertainties in user's travel route due to deviations from planned route and delays</a:t>
            </a:r>
          </a:p>
          <a:p>
            <a:r>
              <a:rPr lang="en-US" b="1">
                <a:solidFill>
                  <a:schemeClr val="tx2"/>
                </a:solidFill>
                <a:latin typeface="Roboto"/>
                <a:ea typeface="Roboto"/>
                <a:cs typeface="Roboto"/>
              </a:rPr>
              <a:t>Part 3</a:t>
            </a:r>
          </a:p>
          <a:p>
            <a:pPr lvl="1"/>
            <a:r>
              <a:rPr lang="en-US">
                <a:solidFill>
                  <a:schemeClr val="tx2"/>
                </a:solidFill>
                <a:latin typeface="Roboto"/>
                <a:ea typeface="Roboto"/>
                <a:cs typeface="Roboto"/>
              </a:rPr>
              <a:t> Evaluation of </a:t>
            </a:r>
            <a:r>
              <a:rPr lang="en-US" err="1">
                <a:solidFill>
                  <a:schemeClr val="tx2"/>
                </a:solidFill>
                <a:latin typeface="Roboto"/>
                <a:ea typeface="Roboto"/>
                <a:cs typeface="Roboto"/>
              </a:rPr>
              <a:t>ClairvoyantEdge</a:t>
            </a:r>
            <a:r>
              <a:rPr lang="en-US">
                <a:solidFill>
                  <a:schemeClr val="tx2"/>
                </a:solidFill>
                <a:latin typeface="Roboto"/>
                <a:ea typeface="Roboto"/>
                <a:cs typeface="Roboto"/>
              </a:rPr>
              <a:t> on real-world travel patterns</a:t>
            </a:r>
            <a:endParaRPr lang="en-US">
              <a:solidFill>
                <a:schemeClr val="tx2"/>
              </a:solidFill>
            </a:endParaRPr>
          </a:p>
          <a:p>
            <a:pPr lvl="2"/>
            <a:r>
              <a:rPr lang="en-US" b="1">
                <a:solidFill>
                  <a:schemeClr val="tx1"/>
                </a:solidFill>
                <a:latin typeface="Roboto"/>
                <a:ea typeface="Roboto"/>
                <a:cs typeface="Roboto"/>
              </a:rPr>
              <a:t>Last mile data delivery over unlicensed </a:t>
            </a:r>
            <a:r>
              <a:rPr lang="en-US" b="1" err="1">
                <a:solidFill>
                  <a:schemeClr val="tx1"/>
                </a:solidFill>
                <a:latin typeface="Roboto"/>
                <a:ea typeface="Roboto"/>
                <a:cs typeface="Roboto"/>
              </a:rPr>
              <a:t>mmWave</a:t>
            </a:r>
            <a:endParaRPr lang="en-US" b="1">
              <a:solidFill>
                <a:schemeClr val="tx1"/>
              </a:solidFill>
              <a:latin typeface="Roboto"/>
              <a:ea typeface="Roboto"/>
              <a:cs typeface="Roboto"/>
            </a:endParaRPr>
          </a:p>
          <a:p>
            <a:pPr lvl="2"/>
            <a:r>
              <a:rPr lang="en-US">
                <a:solidFill>
                  <a:schemeClr val="tx2"/>
                </a:solidFill>
                <a:latin typeface="Roboto"/>
                <a:ea typeface="Roboto"/>
                <a:cs typeface="Roboto"/>
              </a:rPr>
              <a:t>Savings in backhaul internet bandwidth due to content reuse at the edge</a:t>
            </a:r>
            <a:endParaRPr lang="en-US">
              <a:solidFill>
                <a:schemeClr val="tx2"/>
              </a:solidFill>
            </a:endParaRPr>
          </a:p>
          <a:p>
            <a:endParaRPr lang="en-US"/>
          </a:p>
          <a:p>
            <a:endParaRPr lang="en-US"/>
          </a:p>
          <a:p>
            <a:endParaRPr lang="en-US"/>
          </a:p>
          <a:p>
            <a:pPr marL="171450" indent="-171450">
              <a:buFontTx/>
              <a:buChar char="-"/>
            </a:pPr>
            <a:r>
              <a:rPr lang="en-US"/>
              <a:t>Add slide for field experiments</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7AA5D7CC-4584-7D4D-9AC5-26861B0A276E}" type="slidenum">
              <a:rPr lang="en-US" smtClean="0"/>
              <a:t>36</a:t>
            </a:fld>
            <a:endParaRPr lang="en-US"/>
          </a:p>
        </p:txBody>
      </p:sp>
    </p:spTree>
    <p:extLst>
      <p:ext uri="{BB962C8B-B14F-4D97-AF65-F5344CB8AC3E}">
        <p14:creationId xmlns:p14="http://schemas.microsoft.com/office/powerpoint/2010/main" val="16195294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a snapshot from one of our field experiments where we use </a:t>
            </a:r>
            <a:r>
              <a:rPr lang="en-US" err="1"/>
              <a:t>mmwave</a:t>
            </a:r>
            <a:r>
              <a:rPr lang="en-US"/>
              <a:t> hardware to characterize throughput over distance.</a:t>
            </a:r>
          </a:p>
          <a:p>
            <a:r>
              <a:rPr lang="en-US"/>
              <a:t>This is visualized on the plot on the right. </a:t>
            </a:r>
          </a:p>
          <a:p>
            <a:endParaRPr lang="en-US"/>
          </a:p>
          <a:p>
            <a:r>
              <a:rPr lang="en-US"/>
              <a:t>These trials were used to model </a:t>
            </a:r>
            <a:r>
              <a:rPr lang="en-US" err="1"/>
              <a:t>mmWave</a:t>
            </a:r>
            <a:r>
              <a:rPr lang="en-US"/>
              <a:t> bandwidth experienced by users in our evaluations.</a:t>
            </a:r>
          </a:p>
        </p:txBody>
      </p:sp>
      <p:sp>
        <p:nvSpPr>
          <p:cNvPr id="4" name="Slide Number Placeholder 3"/>
          <p:cNvSpPr>
            <a:spLocks noGrp="1"/>
          </p:cNvSpPr>
          <p:nvPr>
            <p:ph type="sldNum" sz="quarter" idx="5"/>
          </p:nvPr>
        </p:nvSpPr>
        <p:spPr/>
        <p:txBody>
          <a:bodyPr/>
          <a:lstStyle/>
          <a:p>
            <a:fld id="{7AA5D7CC-4584-7D4D-9AC5-26861B0A276E}" type="slidenum">
              <a:rPr lang="en-US" smtClean="0"/>
              <a:t>37</a:t>
            </a:fld>
            <a:endParaRPr lang="en-US"/>
          </a:p>
        </p:txBody>
      </p:sp>
    </p:spTree>
    <p:extLst>
      <p:ext uri="{BB962C8B-B14F-4D97-AF65-F5344CB8AC3E}">
        <p14:creationId xmlns:p14="http://schemas.microsoft.com/office/powerpoint/2010/main" val="13493650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a snapshot from one of our field experiments where we use </a:t>
            </a:r>
            <a:r>
              <a:rPr lang="en-US" err="1"/>
              <a:t>mmwave</a:t>
            </a:r>
            <a:r>
              <a:rPr lang="en-US"/>
              <a:t> hardware to characterize throughput over distance.</a:t>
            </a:r>
          </a:p>
          <a:p>
            <a:r>
              <a:rPr lang="en-US"/>
              <a:t>This is visualized on the plot on the right. </a:t>
            </a:r>
          </a:p>
          <a:p>
            <a:endParaRPr lang="en-US"/>
          </a:p>
          <a:p>
            <a:r>
              <a:rPr lang="en-US"/>
              <a:t>These trials were used to model </a:t>
            </a:r>
            <a:r>
              <a:rPr lang="en-US" err="1"/>
              <a:t>mmWave</a:t>
            </a:r>
            <a:r>
              <a:rPr lang="en-US"/>
              <a:t> bandwidth experienced by users in our evaluations.</a:t>
            </a:r>
          </a:p>
        </p:txBody>
      </p:sp>
      <p:sp>
        <p:nvSpPr>
          <p:cNvPr id="4" name="Slide Number Placeholder 3"/>
          <p:cNvSpPr>
            <a:spLocks noGrp="1"/>
          </p:cNvSpPr>
          <p:nvPr>
            <p:ph type="sldNum" sz="quarter" idx="5"/>
          </p:nvPr>
        </p:nvSpPr>
        <p:spPr/>
        <p:txBody>
          <a:bodyPr/>
          <a:lstStyle/>
          <a:p>
            <a:fld id="{7AA5D7CC-4584-7D4D-9AC5-26861B0A276E}" type="slidenum">
              <a:rPr lang="en-US" smtClean="0"/>
              <a:t>38</a:t>
            </a:fld>
            <a:endParaRPr lang="en-US"/>
          </a:p>
        </p:txBody>
      </p:sp>
    </p:spTree>
    <p:extLst>
      <p:ext uri="{BB962C8B-B14F-4D97-AF65-F5344CB8AC3E}">
        <p14:creationId xmlns:p14="http://schemas.microsoft.com/office/powerpoint/2010/main" val="20093277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For the next 2 parts, the setup were as follows - </a:t>
            </a:r>
          </a:p>
          <a:p>
            <a:r>
              <a:rPr lang="en-US"/>
              <a:t>We use an Ubuntu host machine equipped with 16 GB RAM and 8 cores for the CO</a:t>
            </a:r>
          </a:p>
          <a:p>
            <a:r>
              <a:rPr lang="en-US"/>
              <a:t>The edge components run on a ubuntu host as well, but with 4GB RAM and 2 cores</a:t>
            </a:r>
          </a:p>
          <a:p>
            <a:endParaRPr lang="en-US"/>
          </a:p>
          <a:p>
            <a:r>
              <a:rPr lang="en-US"/>
              <a:t>The users are emulated as a multithreaded go application. This emulator application utilizes the </a:t>
            </a:r>
            <a:r>
              <a:rPr lang="en-US" err="1"/>
              <a:t>mmWave</a:t>
            </a:r>
            <a:r>
              <a:rPr lang="en-US"/>
              <a:t> throughput model we derived from our field experiments to emulate the bandwidth experienced by users.</a:t>
            </a:r>
          </a:p>
          <a:p>
            <a:endParaRPr lang="en-US"/>
          </a:p>
          <a:p>
            <a:endParaRPr lang="en-US"/>
          </a:p>
          <a:p>
            <a:r>
              <a:rPr lang="en-US" b="1"/>
              <a:t>Old</a:t>
            </a:r>
          </a:p>
          <a:p>
            <a:r>
              <a:rPr lang="en-US" b="1"/>
              <a:t>-----</a:t>
            </a:r>
          </a:p>
          <a:p>
            <a:endParaRPr lang="en-US"/>
          </a:p>
          <a:p>
            <a:r>
              <a:rPr lang="en-US"/>
              <a:t>Add icons for cloud, edge and user </a:t>
            </a:r>
          </a:p>
          <a:p>
            <a:r>
              <a:rPr lang="en-US"/>
              <a:t>Go logo</a:t>
            </a:r>
          </a:p>
          <a:p>
            <a:endParaRPr lang="en-US"/>
          </a:p>
          <a:p>
            <a:r>
              <a:rPr lang="en-US">
                <a:latin typeface="Roboto"/>
                <a:ea typeface="Roboto"/>
                <a:cs typeface="Roboto"/>
              </a:rPr>
              <a:t>Cloud Server</a:t>
            </a:r>
          </a:p>
          <a:p>
            <a:pPr lvl="1"/>
            <a:r>
              <a:rPr lang="en-US">
                <a:latin typeface="Roboto"/>
                <a:ea typeface="Roboto"/>
                <a:cs typeface="Roboto"/>
              </a:rPr>
              <a:t>Ubuntu 20.04, 16 GB RAM/ 8 vCPUs</a:t>
            </a:r>
          </a:p>
          <a:p>
            <a:r>
              <a:rPr lang="en-US">
                <a:latin typeface="Roboto"/>
                <a:ea typeface="Roboto"/>
                <a:cs typeface="Roboto"/>
              </a:rPr>
              <a:t>Edge Node</a:t>
            </a:r>
            <a:endParaRPr lang="en-US"/>
          </a:p>
          <a:p>
            <a:pPr lvl="1"/>
            <a:r>
              <a:rPr lang="en-US">
                <a:latin typeface="Roboto"/>
                <a:ea typeface="Roboto"/>
                <a:cs typeface="Roboto"/>
              </a:rPr>
              <a:t>Ubuntu 20.04,  4 GB RAM/ 2 vCPUs</a:t>
            </a:r>
            <a:endParaRPr lang="en-US"/>
          </a:p>
          <a:p>
            <a:pPr lvl="1"/>
            <a:r>
              <a:rPr lang="en-US">
                <a:latin typeface="Roboto"/>
                <a:ea typeface="Roboto"/>
                <a:cs typeface="Roboto"/>
              </a:rPr>
              <a:t>Inter-edge connectivity through bridged LAN</a:t>
            </a:r>
          </a:p>
          <a:p>
            <a:r>
              <a:rPr lang="en-US">
                <a:latin typeface="Roboto"/>
                <a:ea typeface="Roboto"/>
                <a:cs typeface="Roboto"/>
              </a:rPr>
              <a:t>User devices</a:t>
            </a:r>
            <a:endParaRPr lang="en-US"/>
          </a:p>
          <a:p>
            <a:pPr lvl="1"/>
            <a:r>
              <a:rPr lang="en-US">
                <a:latin typeface="Roboto"/>
                <a:ea typeface="Roboto"/>
                <a:cs typeface="Roboto"/>
              </a:rPr>
              <a:t>Emulated via multithreaded Go program</a:t>
            </a:r>
          </a:p>
          <a:p>
            <a:pPr lvl="1"/>
            <a:r>
              <a:rPr lang="en-US" err="1">
                <a:latin typeface="Roboto"/>
                <a:ea typeface="Roboto"/>
                <a:cs typeface="Roboto"/>
              </a:rPr>
              <a:t>mmWave</a:t>
            </a:r>
            <a:r>
              <a:rPr lang="en-US">
                <a:latin typeface="Roboto"/>
                <a:ea typeface="Roboto"/>
                <a:cs typeface="Roboto"/>
              </a:rPr>
              <a:t> throughput simulated through values obtained from field measurements</a:t>
            </a:r>
          </a:p>
          <a:p>
            <a:endParaRPr lang="en-US"/>
          </a:p>
          <a:p>
            <a:endParaRPr lang="en-US"/>
          </a:p>
        </p:txBody>
      </p:sp>
      <p:sp>
        <p:nvSpPr>
          <p:cNvPr id="4" name="Slide Number Placeholder 3"/>
          <p:cNvSpPr>
            <a:spLocks noGrp="1"/>
          </p:cNvSpPr>
          <p:nvPr>
            <p:ph type="sldNum" sz="quarter" idx="5"/>
          </p:nvPr>
        </p:nvSpPr>
        <p:spPr/>
        <p:txBody>
          <a:bodyPr/>
          <a:lstStyle/>
          <a:p>
            <a:fld id="{7AA5D7CC-4584-7D4D-9AC5-26861B0A276E}" type="slidenum">
              <a:rPr lang="en-US" smtClean="0"/>
              <a:t>39</a:t>
            </a:fld>
            <a:endParaRPr lang="en-US"/>
          </a:p>
        </p:txBody>
      </p:sp>
    </p:spTree>
    <p:extLst>
      <p:ext uri="{BB962C8B-B14F-4D97-AF65-F5344CB8AC3E}">
        <p14:creationId xmlns:p14="http://schemas.microsoft.com/office/powerpoint/2010/main" val="612390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 there is a disconnect between the promised vision of 5G and the ground reality. If static videos are eating up all the available bandwidth, how do we accommodate these new applications?</a:t>
            </a:r>
          </a:p>
        </p:txBody>
      </p:sp>
      <p:sp>
        <p:nvSpPr>
          <p:cNvPr id="4" name="Slide Number Placeholder 3"/>
          <p:cNvSpPr>
            <a:spLocks noGrp="1"/>
          </p:cNvSpPr>
          <p:nvPr>
            <p:ph type="sldNum" sz="quarter" idx="5"/>
          </p:nvPr>
        </p:nvSpPr>
        <p:spPr/>
        <p:txBody>
          <a:bodyPr/>
          <a:lstStyle/>
          <a:p>
            <a:fld id="{7AA5D7CC-4584-7D4D-9AC5-26861B0A276E}" type="slidenum">
              <a:rPr lang="en-US" smtClean="0"/>
              <a:t>4</a:t>
            </a:fld>
            <a:endParaRPr lang="en-US"/>
          </a:p>
        </p:txBody>
      </p:sp>
    </p:spTree>
    <p:extLst>
      <p:ext uri="{BB962C8B-B14F-4D97-AF65-F5344CB8AC3E}">
        <p14:creationId xmlns:p14="http://schemas.microsoft.com/office/powerpoint/2010/main" val="12401718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No need to explain every bar</a:t>
            </a:r>
          </a:p>
          <a:p>
            <a:pPr marL="171450" indent="-171450">
              <a:buFontTx/>
              <a:buChar char="-"/>
            </a:pPr>
            <a:r>
              <a:rPr lang="en-US"/>
              <a:t>Preamble</a:t>
            </a:r>
          </a:p>
          <a:p>
            <a:pPr marL="171450" indent="-171450">
              <a:buFontTx/>
              <a:buChar char="-"/>
            </a:pPr>
            <a:r>
              <a:rPr lang="en-US"/>
              <a:t>punchline</a:t>
            </a:r>
          </a:p>
        </p:txBody>
      </p:sp>
      <p:sp>
        <p:nvSpPr>
          <p:cNvPr id="4" name="Slide Number Placeholder 3"/>
          <p:cNvSpPr>
            <a:spLocks noGrp="1"/>
          </p:cNvSpPr>
          <p:nvPr>
            <p:ph type="sldNum" sz="quarter" idx="5"/>
          </p:nvPr>
        </p:nvSpPr>
        <p:spPr/>
        <p:txBody>
          <a:bodyPr/>
          <a:lstStyle/>
          <a:p>
            <a:fld id="{7AA5D7CC-4584-7D4D-9AC5-26861B0A276E}" type="slidenum">
              <a:rPr lang="en-US" smtClean="0"/>
              <a:t>40</a:t>
            </a:fld>
            <a:endParaRPr lang="en-US"/>
          </a:p>
        </p:txBody>
      </p:sp>
    </p:spTree>
    <p:extLst>
      <p:ext uri="{BB962C8B-B14F-4D97-AF65-F5344CB8AC3E}">
        <p14:creationId xmlns:p14="http://schemas.microsoft.com/office/powerpoint/2010/main" val="36801710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In our system capacity study, we make use of just 10 edge nodes and use </a:t>
            </a:r>
            <a:r>
              <a:rPr lang="en-US" err="1"/>
              <a:t>poisson</a:t>
            </a:r>
            <a:r>
              <a:rPr lang="en-US"/>
              <a:t> arrivals for users arriving at the edge nodes.</a:t>
            </a:r>
          </a:p>
        </p:txBody>
      </p:sp>
      <p:sp>
        <p:nvSpPr>
          <p:cNvPr id="4" name="Slide Number Placeholder 3"/>
          <p:cNvSpPr>
            <a:spLocks noGrp="1"/>
          </p:cNvSpPr>
          <p:nvPr>
            <p:ph type="sldNum" sz="quarter" idx="5"/>
          </p:nvPr>
        </p:nvSpPr>
        <p:spPr/>
        <p:txBody>
          <a:bodyPr/>
          <a:lstStyle/>
          <a:p>
            <a:fld id="{7AA5D7CC-4584-7D4D-9AC5-26861B0A276E}" type="slidenum">
              <a:rPr lang="en-US" smtClean="0"/>
              <a:t>41</a:t>
            </a:fld>
            <a:endParaRPr lang="en-US"/>
          </a:p>
        </p:txBody>
      </p:sp>
    </p:spTree>
    <p:extLst>
      <p:ext uri="{BB962C8B-B14F-4D97-AF65-F5344CB8AC3E}">
        <p14:creationId xmlns:p14="http://schemas.microsoft.com/office/powerpoint/2010/main" val="2002593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We see a 50 % reduction in % of bytes transferred from the cloud where in the baseline all data is prefetched over the backhaul!</a:t>
            </a:r>
          </a:p>
        </p:txBody>
      </p:sp>
      <p:sp>
        <p:nvSpPr>
          <p:cNvPr id="4" name="Slide Number Placeholder 3"/>
          <p:cNvSpPr>
            <a:spLocks noGrp="1"/>
          </p:cNvSpPr>
          <p:nvPr>
            <p:ph type="sldNum" sz="quarter" idx="5"/>
          </p:nvPr>
        </p:nvSpPr>
        <p:spPr/>
        <p:txBody>
          <a:bodyPr/>
          <a:lstStyle/>
          <a:p>
            <a:fld id="{7AA5D7CC-4584-7D4D-9AC5-26861B0A276E}" type="slidenum">
              <a:rPr lang="en-US" smtClean="0"/>
              <a:t>42</a:t>
            </a:fld>
            <a:endParaRPr lang="en-US"/>
          </a:p>
        </p:txBody>
      </p:sp>
    </p:spTree>
    <p:extLst>
      <p:ext uri="{BB962C8B-B14F-4D97-AF65-F5344CB8AC3E}">
        <p14:creationId xmlns:p14="http://schemas.microsoft.com/office/powerpoint/2010/main" val="33950549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These gains come from the reuse of the segments either in the edge local cache or from neighbor edge nodes via the horizontal sharing links which avoid traversing the backhaul</a:t>
            </a:r>
          </a:p>
        </p:txBody>
      </p:sp>
      <p:sp>
        <p:nvSpPr>
          <p:cNvPr id="4" name="Slide Number Placeholder 3"/>
          <p:cNvSpPr>
            <a:spLocks noGrp="1"/>
          </p:cNvSpPr>
          <p:nvPr>
            <p:ph type="sldNum" sz="quarter" idx="5"/>
          </p:nvPr>
        </p:nvSpPr>
        <p:spPr/>
        <p:txBody>
          <a:bodyPr/>
          <a:lstStyle/>
          <a:p>
            <a:fld id="{7AA5D7CC-4584-7D4D-9AC5-26861B0A276E}" type="slidenum">
              <a:rPr lang="en-US" smtClean="0"/>
              <a:t>43</a:t>
            </a:fld>
            <a:endParaRPr lang="en-US"/>
          </a:p>
        </p:txBody>
      </p:sp>
    </p:spTree>
    <p:extLst>
      <p:ext uri="{BB962C8B-B14F-4D97-AF65-F5344CB8AC3E}">
        <p14:creationId xmlns:p14="http://schemas.microsoft.com/office/powerpoint/2010/main" val="3427989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next look at the delivery experienced by users over </a:t>
            </a:r>
            <a:r>
              <a:rPr lang="en-US" err="1"/>
              <a:t>mmwave</a:t>
            </a:r>
            <a:r>
              <a:rPr lang="en-US"/>
              <a:t>.</a:t>
            </a:r>
          </a:p>
          <a:p>
            <a:r>
              <a:rPr lang="en-US"/>
              <a:t>For this we show the evaluations on a real-world dataset</a:t>
            </a:r>
          </a:p>
          <a:p>
            <a:r>
              <a:rPr lang="en-US"/>
              <a:t>We make use of SFCAB mobility trace. This trace contains various cab routes in the form of timestamped coordinates in the city of San Francisco .</a:t>
            </a:r>
          </a:p>
          <a:p>
            <a:r>
              <a:rPr lang="en-US"/>
              <a:t>We model these cab routes as user trajectories our evaluations.</a:t>
            </a:r>
          </a:p>
          <a:p>
            <a:endParaRPr lang="en-US"/>
          </a:p>
          <a:p>
            <a:r>
              <a:rPr lang="en-US"/>
              <a:t>Then we select traffic lights (20 in total) to represent our edge nodes with </a:t>
            </a:r>
            <a:r>
              <a:rPr lang="en-US" err="1"/>
              <a:t>mmwave</a:t>
            </a:r>
            <a:r>
              <a:rPr lang="en-US"/>
              <a:t> antennae.</a:t>
            </a:r>
          </a:p>
          <a:p>
            <a:endParaRPr lang="en-US"/>
          </a:p>
          <a:p>
            <a:endParaRPr lang="en-US"/>
          </a:p>
          <a:p>
            <a:r>
              <a:rPr lang="en-US"/>
              <a:t>---</a:t>
            </a:r>
          </a:p>
          <a:p>
            <a:r>
              <a:rPr lang="en-US"/>
              <a:t>Elaborate SFCAB trace.</a:t>
            </a:r>
          </a:p>
        </p:txBody>
      </p:sp>
      <p:sp>
        <p:nvSpPr>
          <p:cNvPr id="4" name="Slide Number Placeholder 3"/>
          <p:cNvSpPr>
            <a:spLocks noGrp="1"/>
          </p:cNvSpPr>
          <p:nvPr>
            <p:ph type="sldNum" sz="quarter" idx="5"/>
          </p:nvPr>
        </p:nvSpPr>
        <p:spPr/>
        <p:txBody>
          <a:bodyPr/>
          <a:lstStyle/>
          <a:p>
            <a:fld id="{7AA5D7CC-4584-7D4D-9AC5-26861B0A276E}" type="slidenum">
              <a:rPr lang="en-US" smtClean="0"/>
              <a:t>44</a:t>
            </a:fld>
            <a:endParaRPr lang="en-US"/>
          </a:p>
        </p:txBody>
      </p:sp>
    </p:spTree>
    <p:extLst>
      <p:ext uri="{BB962C8B-B14F-4D97-AF65-F5344CB8AC3E}">
        <p14:creationId xmlns:p14="http://schemas.microsoft.com/office/powerpoint/2010/main" val="20205156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find that as long as users encounter at least 2 edge nodes, on average it can get around 19% of its delivery from edge.</a:t>
            </a:r>
          </a:p>
          <a:p>
            <a:r>
              <a:rPr lang="en-US"/>
              <a:t>In fact, if we strengthen the constraint by ensuring users encounter at least 4 nodes, the mean delivery % increases to 45%!</a:t>
            </a:r>
          </a:p>
          <a:p>
            <a:endParaRPr lang="en-US"/>
          </a:p>
          <a:p>
            <a:r>
              <a:rPr lang="en-US"/>
              <a:t>These results showcase that it is not necessary to have dense deployments and horizontal sharing &amp; local edge cache reuse allow for a reasonable last mile delivery in the city of SF with just 20 nodes.</a:t>
            </a:r>
          </a:p>
          <a:p>
            <a:endParaRPr lang="en-US"/>
          </a:p>
          <a:p>
            <a:endParaRPr lang="en-US"/>
          </a:p>
          <a:p>
            <a:r>
              <a:rPr lang="en-US"/>
              <a:t>---</a:t>
            </a:r>
          </a:p>
          <a:p>
            <a:r>
              <a:rPr lang="en-US"/>
              <a:t>Mention number of </a:t>
            </a:r>
            <a:r>
              <a:rPr lang="en-US" err="1"/>
              <a:t>mmwave</a:t>
            </a:r>
            <a:r>
              <a:rPr lang="en-US"/>
              <a:t> links in the </a:t>
            </a:r>
            <a:r>
              <a:rPr lang="en-US" err="1"/>
              <a:t>squaremile</a:t>
            </a:r>
            <a:endParaRPr lang="en-US"/>
          </a:p>
          <a:p>
            <a:endParaRPr lang="en-US"/>
          </a:p>
        </p:txBody>
      </p:sp>
      <p:sp>
        <p:nvSpPr>
          <p:cNvPr id="4" name="Slide Number Placeholder 3"/>
          <p:cNvSpPr>
            <a:spLocks noGrp="1"/>
          </p:cNvSpPr>
          <p:nvPr>
            <p:ph type="sldNum" sz="quarter" idx="5"/>
          </p:nvPr>
        </p:nvSpPr>
        <p:spPr/>
        <p:txBody>
          <a:bodyPr/>
          <a:lstStyle/>
          <a:p>
            <a:fld id="{7AA5D7CC-4584-7D4D-9AC5-26861B0A276E}" type="slidenum">
              <a:rPr lang="en-US" smtClean="0"/>
              <a:t>45</a:t>
            </a:fld>
            <a:endParaRPr lang="en-US"/>
          </a:p>
        </p:txBody>
      </p:sp>
    </p:spTree>
    <p:extLst>
      <p:ext uri="{BB962C8B-B14F-4D97-AF65-F5344CB8AC3E}">
        <p14:creationId xmlns:p14="http://schemas.microsoft.com/office/powerpoint/2010/main" val="14353344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Change picture</a:t>
            </a:r>
          </a:p>
          <a:p>
            <a:pPr marL="171450" indent="-171450">
              <a:buFontTx/>
              <a:buChar char="-"/>
            </a:pPr>
            <a:r>
              <a:rPr lang="en-US"/>
              <a:t>Mention back of the envelop calculation of costs to showcase it’s not cost prohibitive.</a:t>
            </a:r>
          </a:p>
          <a:p>
            <a:pPr marL="171450" indent="-171450">
              <a:buFontTx/>
              <a:buChar char="-"/>
            </a:pPr>
            <a:endParaRPr lang="en-US"/>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7AA5D7CC-4584-7D4D-9AC5-26861B0A276E}" type="slidenum">
              <a:rPr lang="en-US" smtClean="0"/>
              <a:t>46</a:t>
            </a:fld>
            <a:endParaRPr lang="en-US"/>
          </a:p>
        </p:txBody>
      </p:sp>
    </p:spTree>
    <p:extLst>
      <p:ext uri="{BB962C8B-B14F-4D97-AF65-F5344CB8AC3E}">
        <p14:creationId xmlns:p14="http://schemas.microsoft.com/office/powerpoint/2010/main" val="39576165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I’ll wrap up our talk with this last slide which gives you the main takeaways – </a:t>
            </a:r>
          </a:p>
          <a:p>
            <a:endParaRPr lang="en-US"/>
          </a:p>
          <a:p>
            <a:r>
              <a:rPr lang="en-US"/>
              <a:t>1. The problem we tried to solve is to enable on-demand data delivery over edge.</a:t>
            </a:r>
          </a:p>
          <a:p>
            <a:r>
              <a:rPr lang="en-US"/>
              <a:t>The 3 key insights that led us to designing Clairvoyant Edge were sequential on-demand video, known user trajectories and the availability of  high throughput short range physical layer (</a:t>
            </a:r>
            <a:r>
              <a:rPr lang="en-US" err="1"/>
              <a:t>mmWave</a:t>
            </a:r>
            <a:r>
              <a:rPr lang="en-US"/>
              <a:t>)</a:t>
            </a:r>
          </a:p>
          <a:p>
            <a:endParaRPr lang="en-US"/>
          </a:p>
          <a:p>
            <a:r>
              <a:rPr lang="en-US"/>
              <a:t>2. With these insights, we were able to develop </a:t>
            </a:r>
            <a:r>
              <a:rPr lang="en-US" err="1"/>
              <a:t>ClairvoyantEdge</a:t>
            </a:r>
            <a:r>
              <a:rPr lang="en-US"/>
              <a:t> which is a distributed edge-cloud system which performs on-demand proactive distribution of video data across edge nodes and enables last mile delivery to the users via </a:t>
            </a:r>
            <a:r>
              <a:rPr lang="en-US" err="1"/>
              <a:t>mmWave</a:t>
            </a:r>
            <a:r>
              <a:rPr lang="en-US"/>
              <a:t> with a fallback option of downloading the video from Cellular</a:t>
            </a:r>
          </a:p>
          <a:p>
            <a:endParaRPr lang="en-US"/>
          </a:p>
          <a:p>
            <a:r>
              <a:rPr lang="en-US"/>
              <a:t>3. And finally, we saw </a:t>
            </a:r>
            <a:r>
              <a:rPr lang="en-US" err="1"/>
              <a:t>ClairvoyantEdge</a:t>
            </a:r>
            <a:r>
              <a:rPr lang="en-US"/>
              <a:t> allows us to offset 50% of backhaul traffic  and 20% reduction in cellular bandwidth usage as long as users encounter at least 2 users with just 20 </a:t>
            </a:r>
            <a:r>
              <a:rPr lang="en-US" err="1"/>
              <a:t>mmwave</a:t>
            </a:r>
            <a:r>
              <a:rPr lang="en-US"/>
              <a:t> equipped nodes</a:t>
            </a:r>
          </a:p>
        </p:txBody>
      </p:sp>
      <p:sp>
        <p:nvSpPr>
          <p:cNvPr id="4" name="Slide Number Placeholder 3"/>
          <p:cNvSpPr>
            <a:spLocks noGrp="1"/>
          </p:cNvSpPr>
          <p:nvPr>
            <p:ph type="sldNum" sz="quarter" idx="5"/>
          </p:nvPr>
        </p:nvSpPr>
        <p:spPr/>
        <p:txBody>
          <a:bodyPr/>
          <a:lstStyle/>
          <a:p>
            <a:fld id="{7AA5D7CC-4584-7D4D-9AC5-26861B0A276E}" type="slidenum">
              <a:rPr lang="en-US" smtClean="0"/>
              <a:t>47</a:t>
            </a:fld>
            <a:endParaRPr lang="en-US"/>
          </a:p>
        </p:txBody>
      </p:sp>
    </p:spTree>
    <p:extLst>
      <p:ext uri="{BB962C8B-B14F-4D97-AF65-F5344CB8AC3E}">
        <p14:creationId xmlns:p14="http://schemas.microsoft.com/office/powerpoint/2010/main" val="39724634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A5D7CC-4584-7D4D-9AC5-26861B0A276E}" type="slidenum">
              <a:rPr lang="en-US" smtClean="0"/>
              <a:t>48</a:t>
            </a:fld>
            <a:endParaRPr lang="en-US"/>
          </a:p>
        </p:txBody>
      </p:sp>
    </p:spTree>
    <p:extLst>
      <p:ext uri="{BB962C8B-B14F-4D97-AF65-F5344CB8AC3E}">
        <p14:creationId xmlns:p14="http://schemas.microsoft.com/office/powerpoint/2010/main" val="25517091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listening to the talk and we’re happy to take any questions</a:t>
            </a:r>
          </a:p>
        </p:txBody>
      </p:sp>
      <p:sp>
        <p:nvSpPr>
          <p:cNvPr id="4" name="Slide Number Placeholder 3"/>
          <p:cNvSpPr>
            <a:spLocks noGrp="1"/>
          </p:cNvSpPr>
          <p:nvPr>
            <p:ph type="sldNum" sz="quarter" idx="5"/>
          </p:nvPr>
        </p:nvSpPr>
        <p:spPr/>
        <p:txBody>
          <a:bodyPr/>
          <a:lstStyle/>
          <a:p>
            <a:fld id="{7AA5D7CC-4584-7D4D-9AC5-26861B0A276E}" type="slidenum">
              <a:rPr lang="en-US" smtClean="0"/>
              <a:t>49</a:t>
            </a:fld>
            <a:endParaRPr lang="en-US"/>
          </a:p>
        </p:txBody>
      </p:sp>
    </p:spTree>
    <p:extLst>
      <p:ext uri="{BB962C8B-B14F-4D97-AF65-F5344CB8AC3E}">
        <p14:creationId xmlns:p14="http://schemas.microsoft.com/office/powerpoint/2010/main" val="3124143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 we ask the question: </a:t>
            </a:r>
          </a:p>
        </p:txBody>
      </p:sp>
      <p:sp>
        <p:nvSpPr>
          <p:cNvPr id="4" name="Slide Number Placeholder 3"/>
          <p:cNvSpPr>
            <a:spLocks noGrp="1"/>
          </p:cNvSpPr>
          <p:nvPr>
            <p:ph type="sldNum" sz="quarter" idx="5"/>
          </p:nvPr>
        </p:nvSpPr>
        <p:spPr/>
        <p:txBody>
          <a:bodyPr/>
          <a:lstStyle/>
          <a:p>
            <a:fld id="{7AA5D7CC-4584-7D4D-9AC5-26861B0A276E}" type="slidenum">
              <a:rPr lang="en-US" smtClean="0"/>
              <a:t>5</a:t>
            </a:fld>
            <a:endParaRPr lang="en-US"/>
          </a:p>
        </p:txBody>
      </p:sp>
    </p:spTree>
    <p:extLst>
      <p:ext uri="{BB962C8B-B14F-4D97-AF65-F5344CB8AC3E}">
        <p14:creationId xmlns:p14="http://schemas.microsoft.com/office/powerpoint/2010/main" val="1275578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draw inspiration from three key insights. The first is that on-demand video is sequential. Each video is broken down into segments and stored in the CDN or origin server. When a user's device is playing a video, it fetches a few segments corresponding to the next 10-20 seconds of the video. Each video conveniently has a manifest file describing the number of segments, the duration, size and other metadata information.</a:t>
            </a:r>
          </a:p>
          <a:p>
            <a:endParaRPr lang="en-US">
              <a:cs typeface="Calibri"/>
            </a:endParaRPr>
          </a:p>
          <a:p>
            <a:endParaRPr lang="en-US">
              <a:cs typeface="Calibri"/>
            </a:endParaRPr>
          </a:p>
          <a:p>
            <a:endParaRPr lang="en-US">
              <a:cs typeface="Calibri"/>
            </a:endParaRPr>
          </a:p>
          <a:p>
            <a:r>
              <a:rPr lang="en-US">
                <a:cs typeface="Calibri"/>
              </a:rPr>
              <a:t>Notes:</a:t>
            </a:r>
          </a:p>
          <a:p>
            <a:pPr marL="171450" indent="-171450">
              <a:buFontTx/>
              <a:buChar char="-"/>
            </a:pPr>
            <a:r>
              <a:rPr lang="en-US">
                <a:cs typeface="Calibri"/>
              </a:rPr>
              <a:t>Possibly mention dash</a:t>
            </a:r>
          </a:p>
          <a:p>
            <a:pPr marL="171450" indent="-171450">
              <a:buFontTx/>
              <a:buChar char="-"/>
            </a:pPr>
            <a:r>
              <a:rPr lang="en-US">
                <a:cs typeface="Calibri"/>
              </a:rPr>
              <a:t>Reduce size of manifest</a:t>
            </a:r>
          </a:p>
          <a:p>
            <a:pPr marL="171450" indent="-171450">
              <a:buFontTx/>
              <a:buChar char="-"/>
            </a:pPr>
            <a:r>
              <a:rPr lang="en-US">
                <a:cs typeface="Calibri"/>
              </a:rPr>
              <a:t>Show a video reel with an arrow (moves left to right)</a:t>
            </a:r>
          </a:p>
          <a:p>
            <a:pPr marL="171450" indent="-171450">
              <a:buFontTx/>
              <a:buChar char="-"/>
            </a:pPr>
            <a:r>
              <a:rPr lang="en-US">
                <a:cs typeface="Calibri"/>
              </a:rPr>
              <a:t>In manifest (arrow moves top to down)</a:t>
            </a:r>
          </a:p>
        </p:txBody>
      </p:sp>
      <p:sp>
        <p:nvSpPr>
          <p:cNvPr id="4" name="Slide Number Placeholder 3"/>
          <p:cNvSpPr>
            <a:spLocks noGrp="1"/>
          </p:cNvSpPr>
          <p:nvPr>
            <p:ph type="sldNum" sz="quarter" idx="5"/>
          </p:nvPr>
        </p:nvSpPr>
        <p:spPr/>
        <p:txBody>
          <a:bodyPr/>
          <a:lstStyle/>
          <a:p>
            <a:fld id="{7AA5D7CC-4584-7D4D-9AC5-26861B0A276E}" type="slidenum">
              <a:rPr lang="en-US" smtClean="0"/>
              <a:t>6</a:t>
            </a:fld>
            <a:endParaRPr lang="en-US"/>
          </a:p>
        </p:txBody>
      </p:sp>
    </p:spTree>
    <p:extLst>
      <p:ext uri="{BB962C8B-B14F-4D97-AF65-F5344CB8AC3E}">
        <p14:creationId xmlns:p14="http://schemas.microsoft.com/office/powerpoint/2010/main" val="3248065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second insight is that the user's travel route is known. </a:t>
            </a:r>
            <a:r>
              <a:rPr lang="en-US" err="1">
                <a:cs typeface="Calibri"/>
              </a:rPr>
              <a:t>THe</a:t>
            </a:r>
            <a:r>
              <a:rPr lang="en-US">
                <a:cs typeface="Calibri"/>
              </a:rPr>
              <a:t> user makes use of some application like Google Maps to navigate to their destination.</a:t>
            </a:r>
          </a:p>
          <a:p>
            <a:endParaRPr lang="en-US">
              <a:cs typeface="Calibri"/>
            </a:endParaRPr>
          </a:p>
          <a:p>
            <a:endParaRPr lang="en-US">
              <a:cs typeface="Calibri"/>
            </a:endParaRPr>
          </a:p>
          <a:p>
            <a:r>
              <a:rPr lang="en-US">
                <a:cs typeface="Calibri"/>
              </a:rPr>
              <a:t>Notes:</a:t>
            </a:r>
          </a:p>
          <a:p>
            <a:r>
              <a:rPr lang="en-US">
                <a:cs typeface="Calibri"/>
              </a:rPr>
              <a:t>- Make the car big and emphasized</a:t>
            </a:r>
          </a:p>
        </p:txBody>
      </p:sp>
      <p:sp>
        <p:nvSpPr>
          <p:cNvPr id="4" name="Slide Number Placeholder 3"/>
          <p:cNvSpPr>
            <a:spLocks noGrp="1"/>
          </p:cNvSpPr>
          <p:nvPr>
            <p:ph type="sldNum" sz="quarter" idx="5"/>
          </p:nvPr>
        </p:nvSpPr>
        <p:spPr/>
        <p:txBody>
          <a:bodyPr/>
          <a:lstStyle/>
          <a:p>
            <a:fld id="{7AA5D7CC-4584-7D4D-9AC5-26861B0A276E}" type="slidenum">
              <a:rPr lang="en-US" smtClean="0"/>
              <a:t>7</a:t>
            </a:fld>
            <a:endParaRPr lang="en-US"/>
          </a:p>
        </p:txBody>
      </p:sp>
    </p:spTree>
    <p:extLst>
      <p:ext uri="{BB962C8B-B14F-4D97-AF65-F5344CB8AC3E}">
        <p14:creationId xmlns:p14="http://schemas.microsoft.com/office/powerpoint/2010/main" val="2343461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Thirdly, unlicensed </a:t>
            </a:r>
            <a:r>
              <a:rPr lang="en-US" err="1">
                <a:cs typeface="Calibri"/>
              </a:rPr>
              <a:t>mmWave</a:t>
            </a:r>
            <a:r>
              <a:rPr lang="en-US">
                <a:cs typeface="Calibri"/>
              </a:rPr>
              <a:t> links operating in the 60GHz band have extremely high throughput and short range. If we can collocate these </a:t>
            </a:r>
            <a:r>
              <a:rPr lang="en-US" err="1">
                <a:cs typeface="Calibri"/>
              </a:rPr>
              <a:t>mmWave</a:t>
            </a:r>
            <a:r>
              <a:rPr lang="en-US">
                <a:cs typeface="Calibri"/>
              </a:rPr>
              <a:t> antennas with existing edge/MEC infrastructure, then we can deliver </a:t>
            </a:r>
            <a:r>
              <a:rPr lang="en-US" err="1">
                <a:cs typeface="Calibri"/>
              </a:rPr>
              <a:t>upto</a:t>
            </a:r>
            <a:r>
              <a:rPr lang="en-US">
                <a:cs typeface="Calibri"/>
              </a:rPr>
              <a:t> 1Gbps speed when the user is in the vicinity of the edge node, without actually using cellular data. We might ask, ok since we're looking at </a:t>
            </a:r>
            <a:r>
              <a:rPr lang="en-US" err="1">
                <a:cs typeface="Calibri"/>
              </a:rPr>
              <a:t>unlicenced</a:t>
            </a:r>
            <a:r>
              <a:rPr lang="en-US">
                <a:cs typeface="Calibri"/>
              </a:rPr>
              <a:t> spectrum, why not </a:t>
            </a:r>
            <a:r>
              <a:rPr lang="en-US" err="1">
                <a:cs typeface="Calibri"/>
              </a:rPr>
              <a:t>WiFi</a:t>
            </a:r>
            <a:r>
              <a:rPr lang="en-US">
                <a:cs typeface="Calibri"/>
              </a:rPr>
              <a:t>? As we can see from the figure, </a:t>
            </a:r>
            <a:r>
              <a:rPr lang="en-US" err="1">
                <a:cs typeface="Calibri"/>
              </a:rPr>
              <a:t>mmWave</a:t>
            </a:r>
            <a:r>
              <a:rPr lang="en-US">
                <a:cs typeface="Calibri"/>
              </a:rPr>
              <a:t> throughput far exceeds </a:t>
            </a:r>
            <a:r>
              <a:rPr lang="en-US" err="1">
                <a:cs typeface="Calibri"/>
              </a:rPr>
              <a:t>WiFi</a:t>
            </a:r>
            <a:r>
              <a:rPr lang="en-US">
                <a:cs typeface="Calibri"/>
              </a:rPr>
              <a:t> throughput, up to a distance of 30 m from the antenna. </a:t>
            </a:r>
          </a:p>
          <a:p>
            <a:endParaRPr lang="en-US">
              <a:cs typeface="Calibri"/>
            </a:endParaRPr>
          </a:p>
          <a:p>
            <a:endParaRPr lang="en-US">
              <a:cs typeface="Calibri"/>
            </a:endParaRPr>
          </a:p>
          <a:p>
            <a:r>
              <a:rPr lang="en-US">
                <a:cs typeface="Calibri"/>
              </a:rPr>
              <a:t>Notes:</a:t>
            </a:r>
          </a:p>
          <a:p>
            <a:pPr marL="171450" indent="-171450">
              <a:buFontTx/>
              <a:buChar char="-"/>
            </a:pPr>
            <a:r>
              <a:rPr lang="en-US">
                <a:cs typeface="Calibri"/>
              </a:rPr>
              <a:t>Say </a:t>
            </a:r>
            <a:r>
              <a:rPr lang="en-US" err="1">
                <a:cs typeface="Calibri"/>
              </a:rPr>
              <a:t>mmwave</a:t>
            </a:r>
            <a:r>
              <a:rPr lang="en-US">
                <a:cs typeface="Calibri"/>
              </a:rPr>
              <a:t> has significantly high throughput. And tahatThere’s a tradeoff. High throughput but short range</a:t>
            </a:r>
          </a:p>
          <a:p>
            <a:pPr marL="171450" indent="-171450">
              <a:buFontTx/>
              <a:buChar char="-"/>
            </a:pPr>
            <a:r>
              <a:rPr lang="en-US">
                <a:cs typeface="Calibri"/>
              </a:rPr>
              <a:t>Fix animations for </a:t>
            </a:r>
            <a:r>
              <a:rPr lang="en-US" err="1">
                <a:cs typeface="Calibri"/>
              </a:rPr>
              <a:t>mmwave</a:t>
            </a:r>
            <a:r>
              <a:rPr lang="en-US">
                <a:cs typeface="Calibri"/>
              </a:rPr>
              <a:t> towers</a:t>
            </a:r>
          </a:p>
        </p:txBody>
      </p:sp>
      <p:sp>
        <p:nvSpPr>
          <p:cNvPr id="4" name="Slide Number Placeholder 3"/>
          <p:cNvSpPr>
            <a:spLocks noGrp="1"/>
          </p:cNvSpPr>
          <p:nvPr>
            <p:ph type="sldNum" sz="quarter" idx="5"/>
          </p:nvPr>
        </p:nvSpPr>
        <p:spPr/>
        <p:txBody>
          <a:bodyPr/>
          <a:lstStyle/>
          <a:p>
            <a:fld id="{7AA5D7CC-4584-7D4D-9AC5-26861B0A276E}" type="slidenum">
              <a:rPr lang="en-US" smtClean="0"/>
              <a:t>8</a:t>
            </a:fld>
            <a:endParaRPr lang="en-US"/>
          </a:p>
        </p:txBody>
      </p:sp>
    </p:spTree>
    <p:extLst>
      <p:ext uri="{BB962C8B-B14F-4D97-AF65-F5344CB8AC3E}">
        <p14:creationId xmlns:p14="http://schemas.microsoft.com/office/powerpoint/2010/main" val="1101167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latin typeface="Roboto"/>
                <a:ea typeface="Roboto"/>
                <a:cs typeface="Roboto"/>
              </a:rPr>
              <a:t>ClairvoyantEdge</a:t>
            </a:r>
            <a:r>
              <a:rPr lang="en-US">
                <a:latin typeface="Roboto"/>
                <a:ea typeface="Roboto"/>
                <a:cs typeface="Roboto"/>
              </a:rPr>
              <a:t> is a distributed cloud-edge system offloads last mile delivery of on-demand videos for users on the move, to edge nodes equipped with 60 GHz </a:t>
            </a:r>
            <a:r>
              <a:rPr lang="en-US" err="1">
                <a:latin typeface="Roboto"/>
                <a:ea typeface="Roboto"/>
                <a:cs typeface="Roboto"/>
              </a:rPr>
              <a:t>mmWave</a:t>
            </a:r>
            <a:r>
              <a:rPr lang="en-US">
                <a:latin typeface="Roboto"/>
                <a:ea typeface="Roboto"/>
                <a:cs typeface="Roboto"/>
              </a:rPr>
              <a:t> antennas</a:t>
            </a:r>
          </a:p>
          <a:p>
            <a:r>
              <a:rPr lang="en-US">
                <a:latin typeface="Roboto"/>
                <a:ea typeface="Roboto"/>
                <a:cs typeface="Roboto"/>
              </a:rPr>
              <a:t>Takes user's travel route and video as input, and prefetches segments of the video to the edge nodes lying on the user's path</a:t>
            </a:r>
          </a:p>
          <a:p>
            <a:r>
              <a:rPr lang="en-US">
                <a:latin typeface="Roboto"/>
                <a:ea typeface="Roboto"/>
                <a:cs typeface="Roboto"/>
              </a:rPr>
              <a:t>Delivers segments to user devices through </a:t>
            </a:r>
            <a:r>
              <a:rPr lang="en-US" err="1">
                <a:latin typeface="Roboto"/>
                <a:ea typeface="Roboto"/>
                <a:cs typeface="Roboto"/>
              </a:rPr>
              <a:t>mmWave</a:t>
            </a:r>
            <a:r>
              <a:rPr lang="en-US">
                <a:latin typeface="Roboto"/>
                <a:ea typeface="Roboto"/>
                <a:cs typeface="Roboto"/>
              </a:rPr>
              <a:t> antennas when the user approaches the edge node</a:t>
            </a:r>
          </a:p>
          <a:p>
            <a:r>
              <a:rPr lang="en-US">
                <a:latin typeface="Roboto"/>
                <a:ea typeface="Roboto"/>
                <a:cs typeface="Roboto"/>
              </a:rPr>
              <a:t>Falls back to mobile data when edge nodes are not available to download segments for a user</a:t>
            </a:r>
            <a:endParaRPr lang="en-US"/>
          </a:p>
          <a:p>
            <a:endParaRPr lang="en-US"/>
          </a:p>
          <a:p>
            <a:endParaRPr lang="en-US">
              <a:cs typeface="Calibri"/>
            </a:endParaRPr>
          </a:p>
          <a:p>
            <a:r>
              <a:rPr lang="en-US">
                <a:cs typeface="Calibri"/>
              </a:rPr>
              <a:t>Building on these three insights, we propose our system, </a:t>
            </a:r>
            <a:r>
              <a:rPr lang="en-US" err="1">
                <a:cs typeface="Calibri"/>
              </a:rPr>
              <a:t>ClairvoyantEdge</a:t>
            </a:r>
            <a:r>
              <a:rPr lang="en-US">
                <a:cs typeface="Calibri"/>
              </a:rPr>
              <a:t>, which, given the route information and the video request from user, then delivers on-demand video to end user over unlicensed </a:t>
            </a:r>
            <a:r>
              <a:rPr lang="en-US" err="1">
                <a:cs typeface="Calibri"/>
              </a:rPr>
              <a:t>mmWave</a:t>
            </a:r>
            <a:r>
              <a:rPr lang="en-US">
                <a:cs typeface="Calibri"/>
              </a:rPr>
              <a:t> links.  </a:t>
            </a:r>
          </a:p>
        </p:txBody>
      </p:sp>
      <p:sp>
        <p:nvSpPr>
          <p:cNvPr id="4" name="Slide Number Placeholder 3"/>
          <p:cNvSpPr>
            <a:spLocks noGrp="1"/>
          </p:cNvSpPr>
          <p:nvPr>
            <p:ph type="sldNum" sz="quarter" idx="5"/>
          </p:nvPr>
        </p:nvSpPr>
        <p:spPr/>
        <p:txBody>
          <a:bodyPr/>
          <a:lstStyle/>
          <a:p>
            <a:fld id="{7AA5D7CC-4584-7D4D-9AC5-26861B0A276E}" type="slidenum">
              <a:rPr lang="en-US" smtClean="0"/>
              <a:t>9</a:t>
            </a:fld>
            <a:endParaRPr lang="en-US"/>
          </a:p>
        </p:txBody>
      </p:sp>
    </p:spTree>
    <p:extLst>
      <p:ext uri="{BB962C8B-B14F-4D97-AF65-F5344CB8AC3E}">
        <p14:creationId xmlns:p14="http://schemas.microsoft.com/office/powerpoint/2010/main" val="4276652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Placeholder 10">
            <a:extLst>
              <a:ext uri="{FF2B5EF4-FFF2-40B4-BE49-F238E27FC236}">
                <a16:creationId xmlns:a16="http://schemas.microsoft.com/office/drawing/2014/main" id="{03435116-8EC1-A548-452A-A5744ECD0FD6}"/>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
        <p:nvSpPr>
          <p:cNvPr id="11" name="Text Placeholder 11">
            <a:extLst>
              <a:ext uri="{FF2B5EF4-FFF2-40B4-BE49-F238E27FC236}">
                <a16:creationId xmlns:a16="http://schemas.microsoft.com/office/drawing/2014/main" id="{BE800B03-ECF5-F0B1-7514-4FC09CECE7E4}"/>
              </a:ext>
            </a:extLst>
          </p:cNvPr>
          <p:cNvSpPr>
            <a:spLocks noGrp="1"/>
          </p:cNvSpPr>
          <p:nvPr>
            <p:ph idx="1"/>
          </p:nvPr>
        </p:nvSpPr>
        <p:spPr>
          <a:xfrm>
            <a:off x="2447108" y="4441370"/>
            <a:ext cx="8906692" cy="625930"/>
          </a:xfrm>
          <a:prstGeom prst="rect">
            <a:avLst/>
          </a:prstGeom>
        </p:spPr>
        <p:txBody>
          <a:bodyPr vert="horz" lIns="91440" tIns="45720" rIns="91440" bIns="45720" rtlCol="0">
            <a:normAutofit/>
          </a:bodyPr>
          <a:lstStyle/>
          <a:p>
            <a:r>
              <a:rPr lang="en-US"/>
              <a:t>Click to edit Master subtitle style</a:t>
            </a:r>
          </a:p>
        </p:txBody>
      </p:sp>
    </p:spTree>
    <p:extLst>
      <p:ext uri="{BB962C8B-B14F-4D97-AF65-F5344CB8AC3E}">
        <p14:creationId xmlns:p14="http://schemas.microsoft.com/office/powerpoint/2010/main" val="4114190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s - Wre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0">
            <a:extLst>
              <a:ext uri="{FF2B5EF4-FFF2-40B4-BE49-F238E27FC236}">
                <a16:creationId xmlns:a16="http://schemas.microsoft.com/office/drawing/2014/main" id="{E3126A54-2183-1E0F-7A09-1B69C88EFBF2}"/>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Tree>
    <p:extLst>
      <p:ext uri="{BB962C8B-B14F-4D97-AF65-F5344CB8AC3E}">
        <p14:creationId xmlns:p14="http://schemas.microsoft.com/office/powerpoint/2010/main" val="16806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endParaRPr lang="en-US"/>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7" name="Title Placeholder 1">
            <a:extLst>
              <a:ext uri="{FF2B5EF4-FFF2-40B4-BE49-F238E27FC236}">
                <a16:creationId xmlns:a16="http://schemas.microsoft.com/office/drawing/2014/main" id="{D1CD0E1A-EFF5-9943-8AA6-521A2B23E647}"/>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571505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768D-628B-BB40-BEE5-32E27182F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A323E-BF1A-8C44-9650-0F8A4E12DCC0}"/>
              </a:ext>
            </a:extLst>
          </p:cNvPr>
          <p:cNvSpPr>
            <a:spLocks noGrp="1"/>
          </p:cNvSpPr>
          <p:nvPr>
            <p:ph sz="half" idx="1"/>
          </p:nvPr>
        </p:nvSpPr>
        <p:spPr>
          <a:xfrm>
            <a:off x="379048" y="1215483"/>
            <a:ext cx="5615353" cy="42256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1EEF26-478D-684B-BFF1-D8FD9BE7D5F9}"/>
              </a:ext>
            </a:extLst>
          </p:cNvPr>
          <p:cNvSpPr>
            <a:spLocks noGrp="1"/>
          </p:cNvSpPr>
          <p:nvPr>
            <p:ph sz="half" idx="2"/>
          </p:nvPr>
        </p:nvSpPr>
        <p:spPr>
          <a:xfrm>
            <a:off x="6197600" y="1215483"/>
            <a:ext cx="5613400" cy="42256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ABF72E-E074-E741-8514-3417AC9D80AB}"/>
              </a:ext>
            </a:extLst>
          </p:cNvPr>
          <p:cNvSpPr>
            <a:spLocks noGrp="1"/>
          </p:cNvSpPr>
          <p:nvPr>
            <p:ph type="dt" sz="half" idx="10"/>
          </p:nvPr>
        </p:nvSpPr>
        <p:spPr/>
        <p:txBody>
          <a:bodyPr/>
          <a:lstStyle/>
          <a:p>
            <a:endParaRPr lang="en-US"/>
          </a:p>
        </p:txBody>
      </p:sp>
      <p:sp>
        <p:nvSpPr>
          <p:cNvPr id="7" name="Slide Number Placeholder 6">
            <a:extLst>
              <a:ext uri="{FF2B5EF4-FFF2-40B4-BE49-F238E27FC236}">
                <a16:creationId xmlns:a16="http://schemas.microsoft.com/office/drawing/2014/main" id="{CB44C3EF-E136-164D-954C-112EADD99ADD}"/>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661298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310077-12D2-2D4D-8F51-D9CB6B044F9B}"/>
              </a:ext>
            </a:extLst>
          </p:cNvPr>
          <p:cNvSpPr>
            <a:spLocks noGrp="1"/>
          </p:cNvSpPr>
          <p:nvPr>
            <p:ph type="body" idx="1"/>
          </p:nvPr>
        </p:nvSpPr>
        <p:spPr>
          <a:xfrm>
            <a:off x="381001" y="1235113"/>
            <a:ext cx="561763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E0DF7D1-4D77-4C46-B579-F5861C7459AC}"/>
              </a:ext>
            </a:extLst>
          </p:cNvPr>
          <p:cNvSpPr>
            <a:spLocks noGrp="1"/>
          </p:cNvSpPr>
          <p:nvPr>
            <p:ph sz="half" idx="2"/>
          </p:nvPr>
        </p:nvSpPr>
        <p:spPr>
          <a:xfrm>
            <a:off x="381001" y="2078658"/>
            <a:ext cx="5617633" cy="33624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19A1FD-16BD-7B41-8D0F-269780D1BBDC}"/>
              </a:ext>
            </a:extLst>
          </p:cNvPr>
          <p:cNvSpPr>
            <a:spLocks noGrp="1"/>
          </p:cNvSpPr>
          <p:nvPr>
            <p:ph type="body" sz="quarter" idx="3"/>
          </p:nvPr>
        </p:nvSpPr>
        <p:spPr>
          <a:xfrm>
            <a:off x="6172200" y="1235113"/>
            <a:ext cx="5638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FBAF2E0-F5E8-3946-89DE-62BFD441B2F1}"/>
              </a:ext>
            </a:extLst>
          </p:cNvPr>
          <p:cNvSpPr>
            <a:spLocks noGrp="1"/>
          </p:cNvSpPr>
          <p:nvPr>
            <p:ph sz="quarter" idx="4"/>
          </p:nvPr>
        </p:nvSpPr>
        <p:spPr>
          <a:xfrm>
            <a:off x="6172200" y="2078658"/>
            <a:ext cx="5638800" cy="33624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endParaRPr lang="en-US"/>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2046095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allery">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endParaRPr lang="en-US"/>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a:t>Click to edit Master title style</a:t>
            </a:r>
          </a:p>
        </p:txBody>
      </p:sp>
      <p:sp>
        <p:nvSpPr>
          <p:cNvPr id="3" name="Picture Placeholder 2">
            <a:extLst>
              <a:ext uri="{FF2B5EF4-FFF2-40B4-BE49-F238E27FC236}">
                <a16:creationId xmlns:a16="http://schemas.microsoft.com/office/drawing/2014/main" id="{7EB05746-5DE4-07B1-5611-4EEBAF38DE1E}"/>
              </a:ext>
            </a:extLst>
          </p:cNvPr>
          <p:cNvSpPr>
            <a:spLocks noGrp="1"/>
          </p:cNvSpPr>
          <p:nvPr>
            <p:ph type="pic" sz="quarter" idx="13"/>
          </p:nvPr>
        </p:nvSpPr>
        <p:spPr>
          <a:xfrm>
            <a:off x="381000" y="1425402"/>
            <a:ext cx="3074469" cy="2081855"/>
          </a:xfrm>
        </p:spPr>
        <p:txBody>
          <a:bodyPr/>
          <a:lstStyle/>
          <a:p>
            <a:endParaRPr lang="en-US"/>
          </a:p>
        </p:txBody>
      </p:sp>
      <p:sp>
        <p:nvSpPr>
          <p:cNvPr id="4" name="Picture Placeholder 2">
            <a:extLst>
              <a:ext uri="{FF2B5EF4-FFF2-40B4-BE49-F238E27FC236}">
                <a16:creationId xmlns:a16="http://schemas.microsoft.com/office/drawing/2014/main" id="{03F001E6-D6D1-A396-EE07-7790621213EA}"/>
              </a:ext>
            </a:extLst>
          </p:cNvPr>
          <p:cNvSpPr>
            <a:spLocks noGrp="1"/>
          </p:cNvSpPr>
          <p:nvPr>
            <p:ph type="pic" sz="quarter" idx="14"/>
          </p:nvPr>
        </p:nvSpPr>
        <p:spPr>
          <a:xfrm>
            <a:off x="3771394" y="1425402"/>
            <a:ext cx="3074469" cy="2081855"/>
          </a:xfrm>
        </p:spPr>
        <p:txBody>
          <a:bodyPr/>
          <a:lstStyle/>
          <a:p>
            <a:endParaRPr lang="en-US"/>
          </a:p>
        </p:txBody>
      </p:sp>
      <p:sp>
        <p:nvSpPr>
          <p:cNvPr id="5" name="Picture Placeholder 2">
            <a:extLst>
              <a:ext uri="{FF2B5EF4-FFF2-40B4-BE49-F238E27FC236}">
                <a16:creationId xmlns:a16="http://schemas.microsoft.com/office/drawing/2014/main" id="{02BD7855-1EA6-1102-5122-4BF617ED2DCB}"/>
              </a:ext>
            </a:extLst>
          </p:cNvPr>
          <p:cNvSpPr>
            <a:spLocks noGrp="1"/>
          </p:cNvSpPr>
          <p:nvPr>
            <p:ph type="pic" sz="quarter" idx="15"/>
          </p:nvPr>
        </p:nvSpPr>
        <p:spPr>
          <a:xfrm>
            <a:off x="7178140" y="1425402"/>
            <a:ext cx="3074469" cy="2081855"/>
          </a:xfrm>
        </p:spPr>
        <p:txBody>
          <a:bodyPr/>
          <a:lstStyle/>
          <a:p>
            <a:endParaRPr lang="en-US"/>
          </a:p>
        </p:txBody>
      </p:sp>
      <p:sp>
        <p:nvSpPr>
          <p:cNvPr id="6" name="Picture Placeholder 2">
            <a:extLst>
              <a:ext uri="{FF2B5EF4-FFF2-40B4-BE49-F238E27FC236}">
                <a16:creationId xmlns:a16="http://schemas.microsoft.com/office/drawing/2014/main" id="{93DB0072-B1E4-2B67-CD64-AFD0CADC50A0}"/>
              </a:ext>
            </a:extLst>
          </p:cNvPr>
          <p:cNvSpPr>
            <a:spLocks noGrp="1"/>
          </p:cNvSpPr>
          <p:nvPr>
            <p:ph type="pic" sz="quarter" idx="16"/>
          </p:nvPr>
        </p:nvSpPr>
        <p:spPr>
          <a:xfrm>
            <a:off x="381000" y="3772092"/>
            <a:ext cx="3074469" cy="2081855"/>
          </a:xfrm>
        </p:spPr>
        <p:txBody>
          <a:bodyPr/>
          <a:lstStyle/>
          <a:p>
            <a:endParaRPr lang="en-US"/>
          </a:p>
        </p:txBody>
      </p:sp>
      <p:sp>
        <p:nvSpPr>
          <p:cNvPr id="16" name="Picture Placeholder 2">
            <a:extLst>
              <a:ext uri="{FF2B5EF4-FFF2-40B4-BE49-F238E27FC236}">
                <a16:creationId xmlns:a16="http://schemas.microsoft.com/office/drawing/2014/main" id="{F12EFAB6-9D79-46A4-1400-FA689BD1831A}"/>
              </a:ext>
            </a:extLst>
          </p:cNvPr>
          <p:cNvSpPr>
            <a:spLocks noGrp="1"/>
          </p:cNvSpPr>
          <p:nvPr>
            <p:ph type="pic" sz="quarter" idx="17"/>
          </p:nvPr>
        </p:nvSpPr>
        <p:spPr>
          <a:xfrm>
            <a:off x="3771394" y="3772092"/>
            <a:ext cx="3074469" cy="2081855"/>
          </a:xfrm>
        </p:spPr>
        <p:txBody>
          <a:bodyPr/>
          <a:lstStyle/>
          <a:p>
            <a:endParaRPr lang="en-US"/>
          </a:p>
        </p:txBody>
      </p:sp>
      <p:sp>
        <p:nvSpPr>
          <p:cNvPr id="17" name="Picture Placeholder 2">
            <a:extLst>
              <a:ext uri="{FF2B5EF4-FFF2-40B4-BE49-F238E27FC236}">
                <a16:creationId xmlns:a16="http://schemas.microsoft.com/office/drawing/2014/main" id="{F8E2A34E-676C-226E-E8A6-42635E9CC189}"/>
              </a:ext>
            </a:extLst>
          </p:cNvPr>
          <p:cNvSpPr>
            <a:spLocks noGrp="1"/>
          </p:cNvSpPr>
          <p:nvPr>
            <p:ph type="pic" sz="quarter" idx="18"/>
          </p:nvPr>
        </p:nvSpPr>
        <p:spPr>
          <a:xfrm>
            <a:off x="7178140" y="3772092"/>
            <a:ext cx="3074469" cy="2081855"/>
          </a:xfrm>
        </p:spPr>
        <p:txBody>
          <a:bodyPr/>
          <a:lstStyle/>
          <a:p>
            <a:endParaRPr lang="en-US"/>
          </a:p>
        </p:txBody>
      </p:sp>
    </p:spTree>
    <p:extLst>
      <p:ext uri="{BB962C8B-B14F-4D97-AF65-F5344CB8AC3E}">
        <p14:creationId xmlns:p14="http://schemas.microsoft.com/office/powerpoint/2010/main" val="21826415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AE419-AE08-F348-87A6-E9445B339E62}"/>
              </a:ext>
            </a:extLst>
          </p:cNvPr>
          <p:cNvSpPr>
            <a:spLocks noGrp="1"/>
          </p:cNvSpPr>
          <p:nvPr>
            <p:ph type="dt" sz="half" idx="10"/>
          </p:nvPr>
        </p:nvSpPr>
        <p:spPr/>
        <p:txBody>
          <a:bodyPr/>
          <a:lstStyle/>
          <a:p>
            <a:endParaRPr lang="en-US"/>
          </a:p>
        </p:txBody>
      </p:sp>
      <p:sp>
        <p:nvSpPr>
          <p:cNvPr id="4" name="Slide Number Placeholder 3">
            <a:extLst>
              <a:ext uri="{FF2B5EF4-FFF2-40B4-BE49-F238E27FC236}">
                <a16:creationId xmlns:a16="http://schemas.microsoft.com/office/drawing/2014/main" id="{6D30AFCF-7504-9244-8529-F384A6BDB3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2390501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C417-39B3-8947-8902-0153B5002093}"/>
              </a:ext>
            </a:extLst>
          </p:cNvPr>
          <p:cNvSpPr>
            <a:spLocks noGrp="1"/>
          </p:cNvSpPr>
          <p:nvPr>
            <p:ph type="title"/>
          </p:nvPr>
        </p:nvSpPr>
        <p:spPr>
          <a:xfrm>
            <a:off x="381001"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90FAD0-D969-274E-8AC0-FC5A894FB3FE}"/>
              </a:ext>
            </a:extLst>
          </p:cNvPr>
          <p:cNvSpPr>
            <a:spLocks noGrp="1"/>
          </p:cNvSpPr>
          <p:nvPr>
            <p:ph idx="1"/>
          </p:nvPr>
        </p:nvSpPr>
        <p:spPr>
          <a:xfrm>
            <a:off x="4642338" y="457201"/>
            <a:ext cx="7168663"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5FBC2C-9388-6049-AEF3-C1606676A7E6}"/>
              </a:ext>
            </a:extLst>
          </p:cNvPr>
          <p:cNvSpPr>
            <a:spLocks noGrp="1"/>
          </p:cNvSpPr>
          <p:nvPr>
            <p:ph type="body" sz="half" idx="2"/>
          </p:nvPr>
        </p:nvSpPr>
        <p:spPr>
          <a:xfrm>
            <a:off x="381001" y="2274849"/>
            <a:ext cx="3932767"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EA470E-5CA9-A545-B98E-1EFAA05E8BF1}"/>
              </a:ext>
            </a:extLst>
          </p:cNvPr>
          <p:cNvSpPr>
            <a:spLocks noGrp="1"/>
          </p:cNvSpPr>
          <p:nvPr>
            <p:ph type="dt" sz="half" idx="10"/>
          </p:nvPr>
        </p:nvSpPr>
        <p:spPr/>
        <p:txBody>
          <a:bodyPr/>
          <a:lstStyle/>
          <a:p>
            <a:endParaRPr lang="en-US"/>
          </a:p>
        </p:txBody>
      </p:sp>
      <p:sp>
        <p:nvSpPr>
          <p:cNvPr id="7" name="Slide Number Placeholder 6">
            <a:extLst>
              <a:ext uri="{FF2B5EF4-FFF2-40B4-BE49-F238E27FC236}">
                <a16:creationId xmlns:a16="http://schemas.microsoft.com/office/drawing/2014/main" id="{68F5A757-8D62-3444-9BDB-1CB584B73545}"/>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40034916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E57A-36CB-814D-B1A5-9012A244B555}"/>
              </a:ext>
            </a:extLst>
          </p:cNvPr>
          <p:cNvSpPr>
            <a:spLocks noGrp="1"/>
          </p:cNvSpPr>
          <p:nvPr>
            <p:ph type="title"/>
          </p:nvPr>
        </p:nvSpPr>
        <p:spPr>
          <a:xfrm>
            <a:off x="381001"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3259A3-587A-6D4A-AEF8-E4225996F750}"/>
              </a:ext>
            </a:extLst>
          </p:cNvPr>
          <p:cNvSpPr>
            <a:spLocks noGrp="1"/>
          </p:cNvSpPr>
          <p:nvPr>
            <p:ph type="pic" idx="1"/>
          </p:nvPr>
        </p:nvSpPr>
        <p:spPr>
          <a:xfrm>
            <a:off x="4614203" y="457201"/>
            <a:ext cx="7196798" cy="498393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AC1918-55BE-A644-8FDC-9E18F9A994B4}"/>
              </a:ext>
            </a:extLst>
          </p:cNvPr>
          <p:cNvSpPr>
            <a:spLocks noGrp="1"/>
          </p:cNvSpPr>
          <p:nvPr>
            <p:ph type="body" sz="half" idx="2"/>
          </p:nvPr>
        </p:nvSpPr>
        <p:spPr>
          <a:xfrm>
            <a:off x="381001" y="2274850"/>
            <a:ext cx="3932767" cy="31662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9DD8F2-DDA7-354F-9FEA-A07E773A64F1}"/>
              </a:ext>
            </a:extLst>
          </p:cNvPr>
          <p:cNvSpPr>
            <a:spLocks noGrp="1"/>
          </p:cNvSpPr>
          <p:nvPr>
            <p:ph type="dt" sz="half" idx="10"/>
          </p:nvPr>
        </p:nvSpPr>
        <p:spPr/>
        <p:txBody>
          <a:bodyPr/>
          <a:lstStyle/>
          <a:p>
            <a:endParaRPr lang="en-US"/>
          </a:p>
        </p:txBody>
      </p:sp>
      <p:sp>
        <p:nvSpPr>
          <p:cNvPr id="7" name="Slide Number Placeholder 6">
            <a:extLst>
              <a:ext uri="{FF2B5EF4-FFF2-40B4-BE49-F238E27FC236}">
                <a16:creationId xmlns:a16="http://schemas.microsoft.com/office/drawing/2014/main" id="{4B3F2438-4A98-5A4C-9057-FC3F0CBCD520}"/>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077450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7AD69-3205-BCCD-4E2D-E72B1D3B18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E0D675-7591-9D83-10A1-2FEED657724E}"/>
              </a:ext>
            </a:extLst>
          </p:cNvPr>
          <p:cNvSpPr>
            <a:spLocks noGrp="1"/>
          </p:cNvSpPr>
          <p:nvPr>
            <p:ph type="dt" sz="half" idx="10"/>
          </p:nvPr>
        </p:nvSpPr>
        <p:spPr/>
        <p:txBody>
          <a:bodyPr/>
          <a:lstStyle/>
          <a:p>
            <a:endParaRPr lang="en-US"/>
          </a:p>
        </p:txBody>
      </p:sp>
      <p:sp>
        <p:nvSpPr>
          <p:cNvPr id="4" name="Slide Number Placeholder 3">
            <a:extLst>
              <a:ext uri="{FF2B5EF4-FFF2-40B4-BE49-F238E27FC236}">
                <a16:creationId xmlns:a16="http://schemas.microsoft.com/office/drawing/2014/main" id="{56C7773C-2F41-C6E1-AAB5-9601AB572047}"/>
              </a:ext>
            </a:extLst>
          </p:cNvPr>
          <p:cNvSpPr>
            <a:spLocks noGrp="1"/>
          </p:cNvSpPr>
          <p:nvPr>
            <p:ph type="sldNum" sz="quarter" idx="11"/>
          </p:nvPr>
        </p:nvSpPr>
        <p:spPr/>
        <p:txBody>
          <a:bodyPr/>
          <a:lstStyle/>
          <a:p>
            <a:fld id="{AE678206-0642-9F48-9727-6B519CB285FA}" type="slidenum">
              <a:rPr lang="en-US" smtClean="0"/>
              <a:pPr/>
              <a:t>‹#›</a:t>
            </a:fld>
            <a:endParaRPr lang="en-US"/>
          </a:p>
        </p:txBody>
      </p:sp>
      <p:sp>
        <p:nvSpPr>
          <p:cNvPr id="6" name="Chart Placeholder 5">
            <a:extLst>
              <a:ext uri="{FF2B5EF4-FFF2-40B4-BE49-F238E27FC236}">
                <a16:creationId xmlns:a16="http://schemas.microsoft.com/office/drawing/2014/main" id="{A169B0B5-D05E-C4AE-458A-3F4627989B43}"/>
              </a:ext>
            </a:extLst>
          </p:cNvPr>
          <p:cNvSpPr>
            <a:spLocks noGrp="1"/>
          </p:cNvSpPr>
          <p:nvPr>
            <p:ph type="chart" sz="quarter" idx="12"/>
          </p:nvPr>
        </p:nvSpPr>
        <p:spPr>
          <a:xfrm>
            <a:off x="381000" y="1435100"/>
            <a:ext cx="7510463" cy="4572000"/>
          </a:xfrm>
        </p:spPr>
        <p:txBody>
          <a:bodyPr/>
          <a:lstStyle/>
          <a:p>
            <a:endParaRPr lang="en-US"/>
          </a:p>
        </p:txBody>
      </p:sp>
      <p:sp>
        <p:nvSpPr>
          <p:cNvPr id="8" name="Text Placeholder 7">
            <a:extLst>
              <a:ext uri="{FF2B5EF4-FFF2-40B4-BE49-F238E27FC236}">
                <a16:creationId xmlns:a16="http://schemas.microsoft.com/office/drawing/2014/main" id="{3AA2623B-F27F-1862-1049-4ADBDCD7601C}"/>
              </a:ext>
            </a:extLst>
          </p:cNvPr>
          <p:cNvSpPr>
            <a:spLocks noGrp="1"/>
          </p:cNvSpPr>
          <p:nvPr>
            <p:ph type="body" sz="quarter" idx="13"/>
          </p:nvPr>
        </p:nvSpPr>
        <p:spPr>
          <a:xfrm>
            <a:off x="8116888" y="1435100"/>
            <a:ext cx="3694112" cy="341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2337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Full Photo">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10" name="Title Placeholder 10">
            <a:extLst>
              <a:ext uri="{FF2B5EF4-FFF2-40B4-BE49-F238E27FC236}">
                <a16:creationId xmlns:a16="http://schemas.microsoft.com/office/drawing/2014/main" id="{03435116-8EC1-A548-452A-A5744ECD0FD6}"/>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a:t>
            </a:r>
            <a:br>
              <a:rPr lang="en-US"/>
            </a:br>
            <a:r>
              <a:rPr lang="en-US"/>
              <a:t>Master title style</a:t>
            </a:r>
          </a:p>
        </p:txBody>
      </p:sp>
      <p:sp>
        <p:nvSpPr>
          <p:cNvPr id="11" name="Text Placeholder 11">
            <a:extLst>
              <a:ext uri="{FF2B5EF4-FFF2-40B4-BE49-F238E27FC236}">
                <a16:creationId xmlns:a16="http://schemas.microsoft.com/office/drawing/2014/main" id="{BE800B03-ECF5-F0B1-7514-4FC09CECE7E4}"/>
              </a:ext>
            </a:extLst>
          </p:cNvPr>
          <p:cNvSpPr>
            <a:spLocks noGrp="1"/>
          </p:cNvSpPr>
          <p:nvPr>
            <p:ph idx="1"/>
          </p:nvPr>
        </p:nvSpPr>
        <p:spPr>
          <a:xfrm>
            <a:off x="2447108" y="4441370"/>
            <a:ext cx="8906692" cy="625930"/>
          </a:xfrm>
          <a:prstGeom prst="rect">
            <a:avLst/>
          </a:prstGeom>
        </p:spPr>
        <p:txBody>
          <a:bodyPr vert="horz" lIns="91440" tIns="45720" rIns="91440" bIns="45720" rtlCol="0">
            <a:normAutofit/>
          </a:bodyPr>
          <a:lstStyle>
            <a:lvl1pPr>
              <a:defRPr>
                <a:solidFill>
                  <a:schemeClr val="bg1"/>
                </a:solidFill>
              </a:defRPr>
            </a:lvl1pPr>
          </a:lstStyle>
          <a:p>
            <a:r>
              <a:rPr lang="en-US"/>
              <a:t>Click to edit Master subtitle style</a:t>
            </a:r>
          </a:p>
        </p:txBody>
      </p:sp>
      <p:pic>
        <p:nvPicPr>
          <p:cNvPr id="3" name="Picture 2">
            <a:extLst>
              <a:ext uri="{FF2B5EF4-FFF2-40B4-BE49-F238E27FC236}">
                <a16:creationId xmlns:a16="http://schemas.microsoft.com/office/drawing/2014/main" id="{CAA14450-E163-A0FB-AE33-14F2CE668DE1}"/>
              </a:ext>
            </a:extLst>
          </p:cNvPr>
          <p:cNvPicPr>
            <a:picLocks noChangeAspect="1"/>
          </p:cNvPicPr>
          <p:nvPr userDrawn="1"/>
        </p:nvPicPr>
        <p:blipFill rotWithShape="1">
          <a:blip r:embed="rId3"/>
          <a:srcRect t="73770"/>
          <a:stretch/>
        </p:blipFill>
        <p:spPr>
          <a:xfrm>
            <a:off x="1" y="5059179"/>
            <a:ext cx="12191999" cy="1798821"/>
          </a:xfrm>
          <a:prstGeom prst="rect">
            <a:avLst/>
          </a:prstGeom>
        </p:spPr>
      </p:pic>
    </p:spTree>
    <p:extLst>
      <p:ext uri="{BB962C8B-B14F-4D97-AF65-F5344CB8AC3E}">
        <p14:creationId xmlns:p14="http://schemas.microsoft.com/office/powerpoint/2010/main" val="2704301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 Plai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0">
            <a:extLst>
              <a:ext uri="{FF2B5EF4-FFF2-40B4-BE49-F238E27FC236}">
                <a16:creationId xmlns:a16="http://schemas.microsoft.com/office/drawing/2014/main" id="{F64BEEBC-AE20-0931-2193-11EF8F682D9B}"/>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
        <p:nvSpPr>
          <p:cNvPr id="5" name="Text Placeholder 11">
            <a:extLst>
              <a:ext uri="{FF2B5EF4-FFF2-40B4-BE49-F238E27FC236}">
                <a16:creationId xmlns:a16="http://schemas.microsoft.com/office/drawing/2014/main" id="{D1BFEEB1-1250-CB23-C303-2290A9F73B30}"/>
              </a:ext>
            </a:extLst>
          </p:cNvPr>
          <p:cNvSpPr>
            <a:spLocks noGrp="1"/>
          </p:cNvSpPr>
          <p:nvPr>
            <p:ph idx="1"/>
          </p:nvPr>
        </p:nvSpPr>
        <p:spPr>
          <a:xfrm>
            <a:off x="2447108" y="4441370"/>
            <a:ext cx="8906692" cy="625930"/>
          </a:xfrm>
          <a:prstGeom prst="rect">
            <a:avLst/>
          </a:prstGeom>
        </p:spPr>
        <p:txBody>
          <a:bodyPr vert="horz" lIns="91440" tIns="45720" rIns="91440" bIns="45720" rtlCol="0">
            <a:normAutofit/>
          </a:bodyPr>
          <a:lstStyle>
            <a:lvl1pPr>
              <a:defRPr>
                <a:solidFill>
                  <a:schemeClr val="tx1"/>
                </a:solidFill>
              </a:defRPr>
            </a:lvl1pPr>
          </a:lstStyle>
          <a:p>
            <a:r>
              <a:rPr lang="en-US"/>
              <a:t>Click to edit Master subtitle style</a:t>
            </a:r>
          </a:p>
        </p:txBody>
      </p:sp>
    </p:spTree>
    <p:extLst>
      <p:ext uri="{BB962C8B-B14F-4D97-AF65-F5344CB8AC3E}">
        <p14:creationId xmlns:p14="http://schemas.microsoft.com/office/powerpoint/2010/main" val="3174930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 Tech Tow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Placeholder 10">
            <a:extLst>
              <a:ext uri="{FF2B5EF4-FFF2-40B4-BE49-F238E27FC236}">
                <a16:creationId xmlns:a16="http://schemas.microsoft.com/office/drawing/2014/main" id="{F07C9153-7FEC-638D-4ADD-6BB1DD8D4D82}"/>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
        <p:nvSpPr>
          <p:cNvPr id="4" name="Text Placeholder 11">
            <a:extLst>
              <a:ext uri="{FF2B5EF4-FFF2-40B4-BE49-F238E27FC236}">
                <a16:creationId xmlns:a16="http://schemas.microsoft.com/office/drawing/2014/main" id="{FE485BB9-C655-511D-0A07-5032FD2F8C76}"/>
              </a:ext>
            </a:extLst>
          </p:cNvPr>
          <p:cNvSpPr>
            <a:spLocks noGrp="1"/>
          </p:cNvSpPr>
          <p:nvPr>
            <p:ph idx="1"/>
          </p:nvPr>
        </p:nvSpPr>
        <p:spPr>
          <a:xfrm>
            <a:off x="2447108" y="4441370"/>
            <a:ext cx="8906692" cy="625930"/>
          </a:xfrm>
          <a:prstGeom prst="rect">
            <a:avLst/>
          </a:prstGeom>
        </p:spPr>
        <p:txBody>
          <a:bodyPr vert="horz" lIns="91440" tIns="45720" rIns="91440" bIns="45720" rtlCol="0">
            <a:normAutofit/>
          </a:bodyPr>
          <a:lstStyle>
            <a:lvl1pPr>
              <a:defRPr>
                <a:solidFill>
                  <a:schemeClr val="tx1"/>
                </a:solidFill>
              </a:defRPr>
            </a:lvl1pPr>
          </a:lstStyle>
          <a:p>
            <a:r>
              <a:rPr lang="en-US"/>
              <a:t>Click to edit Master subtitle style</a:t>
            </a:r>
          </a:p>
        </p:txBody>
      </p:sp>
    </p:spTree>
    <p:extLst>
      <p:ext uri="{BB962C8B-B14F-4D97-AF65-F5344CB8AC3E}">
        <p14:creationId xmlns:p14="http://schemas.microsoft.com/office/powerpoint/2010/main" val="2978175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 Kende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Placeholder 10">
            <a:extLst>
              <a:ext uri="{FF2B5EF4-FFF2-40B4-BE49-F238E27FC236}">
                <a16:creationId xmlns:a16="http://schemas.microsoft.com/office/drawing/2014/main" id="{0A5E07F1-324A-EAB5-7F55-AEE3D6891391}"/>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
        <p:nvSpPr>
          <p:cNvPr id="4" name="Text Placeholder 11">
            <a:extLst>
              <a:ext uri="{FF2B5EF4-FFF2-40B4-BE49-F238E27FC236}">
                <a16:creationId xmlns:a16="http://schemas.microsoft.com/office/drawing/2014/main" id="{3D3E42BF-71A1-25AD-433E-81802107BFA8}"/>
              </a:ext>
            </a:extLst>
          </p:cNvPr>
          <p:cNvSpPr>
            <a:spLocks noGrp="1"/>
          </p:cNvSpPr>
          <p:nvPr>
            <p:ph idx="1"/>
          </p:nvPr>
        </p:nvSpPr>
        <p:spPr>
          <a:xfrm>
            <a:off x="2447108" y="4441370"/>
            <a:ext cx="8906692" cy="625930"/>
          </a:xfrm>
          <a:prstGeom prst="rect">
            <a:avLst/>
          </a:prstGeom>
        </p:spPr>
        <p:txBody>
          <a:bodyPr vert="horz" lIns="91440" tIns="45720" rIns="91440" bIns="45720" rtlCol="0">
            <a:normAutofit/>
          </a:bodyPr>
          <a:lstStyle>
            <a:lvl1pPr>
              <a:defRPr>
                <a:solidFill>
                  <a:schemeClr val="tx1"/>
                </a:solidFill>
              </a:defRPr>
            </a:lvl1pPr>
          </a:lstStyle>
          <a:p>
            <a:r>
              <a:rPr lang="en-US"/>
              <a:t>Click to edit Master subtitle style</a:t>
            </a:r>
          </a:p>
        </p:txBody>
      </p:sp>
    </p:spTree>
    <p:extLst>
      <p:ext uri="{BB962C8B-B14F-4D97-AF65-F5344CB8AC3E}">
        <p14:creationId xmlns:p14="http://schemas.microsoft.com/office/powerpoint/2010/main" val="538402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 Wre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Placeholder 10">
            <a:extLst>
              <a:ext uri="{FF2B5EF4-FFF2-40B4-BE49-F238E27FC236}">
                <a16:creationId xmlns:a16="http://schemas.microsoft.com/office/drawing/2014/main" id="{877FD755-E0C4-6855-6104-473A50AFAC03}"/>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
        <p:nvSpPr>
          <p:cNvPr id="4" name="Text Placeholder 11">
            <a:extLst>
              <a:ext uri="{FF2B5EF4-FFF2-40B4-BE49-F238E27FC236}">
                <a16:creationId xmlns:a16="http://schemas.microsoft.com/office/drawing/2014/main" id="{899459AD-2E3D-84AE-9D0B-4E11607C46DC}"/>
              </a:ext>
            </a:extLst>
          </p:cNvPr>
          <p:cNvSpPr>
            <a:spLocks noGrp="1"/>
          </p:cNvSpPr>
          <p:nvPr>
            <p:ph idx="1"/>
          </p:nvPr>
        </p:nvSpPr>
        <p:spPr>
          <a:xfrm>
            <a:off x="2447108" y="4441370"/>
            <a:ext cx="8906692" cy="625930"/>
          </a:xfrm>
          <a:prstGeom prst="rect">
            <a:avLst/>
          </a:prstGeom>
        </p:spPr>
        <p:txBody>
          <a:bodyPr vert="horz" lIns="91440" tIns="45720" rIns="91440" bIns="45720" rtlCol="0">
            <a:normAutofit/>
          </a:bodyPr>
          <a:lstStyle>
            <a:lvl1pPr>
              <a:defRPr>
                <a:solidFill>
                  <a:schemeClr val="tx1"/>
                </a:solidFill>
              </a:defRPr>
            </a:lvl1pPr>
          </a:lstStyle>
          <a:p>
            <a:r>
              <a:rPr lang="en-US"/>
              <a:t>Click to edit Master subtitle style</a:t>
            </a:r>
          </a:p>
        </p:txBody>
      </p:sp>
    </p:spTree>
    <p:extLst>
      <p:ext uri="{BB962C8B-B14F-4D97-AF65-F5344CB8AC3E}">
        <p14:creationId xmlns:p14="http://schemas.microsoft.com/office/powerpoint/2010/main" val="2767391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s - Plai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0">
            <a:extLst>
              <a:ext uri="{FF2B5EF4-FFF2-40B4-BE49-F238E27FC236}">
                <a16:creationId xmlns:a16="http://schemas.microsoft.com/office/drawing/2014/main" id="{5FCBB805-91EF-D0F1-B5CA-BCA3290EA431}"/>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Tree>
    <p:extLst>
      <p:ext uri="{BB962C8B-B14F-4D97-AF65-F5344CB8AC3E}">
        <p14:creationId xmlns:p14="http://schemas.microsoft.com/office/powerpoint/2010/main" val="4281372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s - Kende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0">
            <a:extLst>
              <a:ext uri="{FF2B5EF4-FFF2-40B4-BE49-F238E27FC236}">
                <a16:creationId xmlns:a16="http://schemas.microsoft.com/office/drawing/2014/main" id="{28D4045A-E327-4892-6A89-6CBE5583D417}"/>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Tree>
    <p:extLst>
      <p:ext uri="{BB962C8B-B14F-4D97-AF65-F5344CB8AC3E}">
        <p14:creationId xmlns:p14="http://schemas.microsoft.com/office/powerpoint/2010/main" val="1366797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s - Tech Tow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0">
            <a:extLst>
              <a:ext uri="{FF2B5EF4-FFF2-40B4-BE49-F238E27FC236}">
                <a16:creationId xmlns:a16="http://schemas.microsoft.com/office/drawing/2014/main" id="{6B75A76D-59A5-A55D-8427-D310560791ED}"/>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Tree>
    <p:extLst>
      <p:ext uri="{BB962C8B-B14F-4D97-AF65-F5344CB8AC3E}">
        <p14:creationId xmlns:p14="http://schemas.microsoft.com/office/powerpoint/2010/main" val="781624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8.png"/><Relationship Id="rId4" Type="http://schemas.openxmlformats.org/officeDocument/2006/relationships/slideLayout" Target="../slideLayouts/slideLayout14.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1C16630-5558-9114-4463-47E138DB6255}"/>
              </a:ext>
            </a:extLst>
          </p:cNvPr>
          <p:cNvSpPr txBox="1">
            <a:spLocks/>
          </p:cNvSpPr>
          <p:nvPr userDrawn="1"/>
        </p:nvSpPr>
        <p:spPr>
          <a:xfrm>
            <a:off x="2447108" y="1680753"/>
            <a:ext cx="8682445" cy="2760617"/>
          </a:xfrm>
          <a:prstGeom prst="rect">
            <a:avLst/>
          </a:prstGeom>
        </p:spPr>
        <p:txBody>
          <a:bodyPr anchor="ctr" anchorCtr="0">
            <a:normAutofit/>
          </a:bodyPr>
          <a:lstStyle>
            <a:lvl1pPr algn="l" defTabSz="342900" rtl="0" eaLnBrk="1" latinLnBrk="0" hangingPunct="1">
              <a:lnSpc>
                <a:spcPct val="100000"/>
              </a:lnSpc>
              <a:spcBef>
                <a:spcPct val="0"/>
              </a:spcBef>
              <a:buNone/>
              <a:defRPr sz="6000" b="1" i="0" kern="1200" cap="none" spc="0" baseline="0">
                <a:solidFill>
                  <a:srgbClr val="003057"/>
                </a:solidFill>
                <a:latin typeface="Roboto" panose="02000000000000000000" pitchFamily="2" charset="0"/>
                <a:ea typeface="Roboto" panose="02000000000000000000" pitchFamily="2" charset="0"/>
                <a:cs typeface="Roboto" panose="02000000000000000000" pitchFamily="2" charset="0"/>
              </a:defRPr>
            </a:lvl1pPr>
          </a:lstStyle>
          <a:p>
            <a:endParaRPr lang="en-US"/>
          </a:p>
        </p:txBody>
      </p:sp>
      <p:sp>
        <p:nvSpPr>
          <p:cNvPr id="11" name="Title Placeholder 10">
            <a:extLst>
              <a:ext uri="{FF2B5EF4-FFF2-40B4-BE49-F238E27FC236}">
                <a16:creationId xmlns:a16="http://schemas.microsoft.com/office/drawing/2014/main" id="{3552819F-CE1E-70EB-07B5-3B61D2578A1C}"/>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
        <p:nvSpPr>
          <p:cNvPr id="12" name="Text Placeholder 11">
            <a:extLst>
              <a:ext uri="{FF2B5EF4-FFF2-40B4-BE49-F238E27FC236}">
                <a16:creationId xmlns:a16="http://schemas.microsoft.com/office/drawing/2014/main" id="{CBD913C0-CC86-E0C0-B503-69104064ECF7}"/>
              </a:ext>
            </a:extLst>
          </p:cNvPr>
          <p:cNvSpPr>
            <a:spLocks noGrp="1"/>
          </p:cNvSpPr>
          <p:nvPr>
            <p:ph type="body" idx="1"/>
          </p:nvPr>
        </p:nvSpPr>
        <p:spPr>
          <a:xfrm>
            <a:off x="2447108" y="4441370"/>
            <a:ext cx="8906692" cy="625930"/>
          </a:xfrm>
          <a:prstGeom prst="rect">
            <a:avLst/>
          </a:prstGeom>
        </p:spPr>
        <p:txBody>
          <a:bodyPr vert="horz" lIns="91440" tIns="45720" rIns="91440" bIns="45720" rtlCol="0">
            <a:normAutofit/>
          </a:bodyPr>
          <a:lstStyle/>
          <a:p>
            <a:r>
              <a:rPr lang="en-US"/>
              <a:t>Click to edit Master subtitle style</a:t>
            </a:r>
          </a:p>
        </p:txBody>
      </p:sp>
    </p:spTree>
    <p:extLst>
      <p:ext uri="{BB962C8B-B14F-4D97-AF65-F5344CB8AC3E}">
        <p14:creationId xmlns:p14="http://schemas.microsoft.com/office/powerpoint/2010/main" val="2336126548"/>
      </p:ext>
    </p:extLst>
  </p:cSld>
  <p:clrMap bg1="lt1" tx1="dk1" bg2="lt2" tx2="dk2" accent1="accent1" accent2="accent2" accent3="accent3" accent4="accent4" accent5="accent5" accent6="accent6" hlink="hlink" folHlink="folHlink"/>
  <p:sldLayoutIdLst>
    <p:sldLayoutId id="2147483696" r:id="rId1"/>
    <p:sldLayoutId id="2147483707" r:id="rId2"/>
    <p:sldLayoutId id="2147483703" r:id="rId3"/>
    <p:sldLayoutId id="2147483704" r:id="rId4"/>
    <p:sldLayoutId id="2147483705" r:id="rId5"/>
    <p:sldLayoutId id="2147483706" r:id="rId6"/>
  </p:sldLayoutIdLst>
  <p:hf hdr="0" ftr="0" dt="0"/>
  <p:txStyles>
    <p:titleStyle>
      <a:lvl1pPr algn="l" defTabSz="342900" rtl="0" eaLnBrk="1" latinLnBrk="0" hangingPunct="1">
        <a:spcBef>
          <a:spcPct val="0"/>
        </a:spcBef>
        <a:buNone/>
        <a:defRPr sz="6000" b="1" i="0"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0" indent="0" algn="l" defTabSz="342900" rtl="0" eaLnBrk="1" latinLnBrk="0" hangingPunct="1">
        <a:spcBef>
          <a:spcPct val="20000"/>
        </a:spcBef>
        <a:buFont typeface="Arial"/>
        <a:buNone/>
        <a:defRPr sz="1800" kern="1200">
          <a:solidFill>
            <a:srgbClr val="B3A369"/>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555A20D-930F-A185-C845-C95F4365004A}"/>
              </a:ext>
            </a:extLst>
          </p:cNvPr>
          <p:cNvSpPr txBox="1">
            <a:spLocks/>
          </p:cNvSpPr>
          <p:nvPr userDrawn="1"/>
        </p:nvSpPr>
        <p:spPr>
          <a:xfrm>
            <a:off x="1746069" y="2137954"/>
            <a:ext cx="8699862" cy="2582091"/>
          </a:xfrm>
          <a:prstGeom prst="rect">
            <a:avLst/>
          </a:prstGeom>
        </p:spPr>
        <p:txBody>
          <a:bodyPr anchor="ctr" anchorCtr="0">
            <a:normAutofit/>
          </a:bodyPr>
          <a:lstStyle>
            <a:lvl1pPr algn="ctr" defTabSz="342900" rtl="0" eaLnBrk="1" latinLnBrk="0" hangingPunct="1">
              <a:lnSpc>
                <a:spcPct val="100000"/>
              </a:lnSpc>
              <a:spcBef>
                <a:spcPct val="0"/>
              </a:spcBef>
              <a:buNone/>
              <a:defRPr sz="6000" b="1" i="0" kern="1200" cap="none" spc="0" baseline="0">
                <a:solidFill>
                  <a:srgbClr val="003057"/>
                </a:solidFill>
                <a:latin typeface="Roboto" panose="02000000000000000000" pitchFamily="2" charset="0"/>
                <a:ea typeface="Roboto" panose="02000000000000000000" pitchFamily="2" charset="0"/>
                <a:cs typeface="Roboto" panose="02000000000000000000" pitchFamily="2" charset="0"/>
              </a:defRPr>
            </a:lvl1pPr>
          </a:lstStyle>
          <a:p>
            <a:endParaRPr lang="en-US"/>
          </a:p>
        </p:txBody>
      </p:sp>
      <p:sp>
        <p:nvSpPr>
          <p:cNvPr id="4" name="Title Placeholder 10">
            <a:extLst>
              <a:ext uri="{FF2B5EF4-FFF2-40B4-BE49-F238E27FC236}">
                <a16:creationId xmlns:a16="http://schemas.microsoft.com/office/drawing/2014/main" id="{C83A85DD-FCD4-4A59-0F3C-B8F9FA03085F}"/>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Tree>
    <p:extLst>
      <p:ext uri="{BB962C8B-B14F-4D97-AF65-F5344CB8AC3E}">
        <p14:creationId xmlns:p14="http://schemas.microsoft.com/office/powerpoint/2010/main" val="426583652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Lst>
  <p:hf hdr="0" ftr="0" dt="0"/>
  <p:txStyles>
    <p:titleStyle>
      <a:lvl1pPr algn="ctr" defTabSz="342900" rtl="0" eaLnBrk="1" latinLnBrk="0" hangingPunct="1">
        <a:spcBef>
          <a:spcPct val="0"/>
        </a:spcBef>
        <a:buNone/>
        <a:defRPr sz="6000" b="1" i="0"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381000" y="1215485"/>
            <a:ext cx="11429999" cy="422565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1408329" y="6182540"/>
            <a:ext cx="1546654" cy="365125"/>
          </a:xfrm>
          <a:prstGeom prst="rect">
            <a:avLst/>
          </a:prstGeom>
        </p:spPr>
        <p:txBody>
          <a:bodyPr vert="horz" lIns="91440" tIns="45720" rIns="91440" bIns="45720" rtlCol="0" anchor="ctr"/>
          <a:lstStyle>
            <a:lvl1pPr algn="l">
              <a:defRPr sz="1200">
                <a:solidFill>
                  <a:schemeClr val="tx1">
                    <a:tint val="75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US"/>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381000" y="6182540"/>
            <a:ext cx="916577" cy="365125"/>
          </a:xfrm>
          <a:prstGeom prst="rect">
            <a:avLst/>
          </a:prstGeom>
        </p:spPr>
        <p:txBody>
          <a:bodyPr vert="horz" lIns="91440" tIns="45720" rIns="91440" bIns="45720" rtlCol="0" anchor="ctr"/>
          <a:lstStyle>
            <a:lvl1pPr algn="l">
              <a:defRPr sz="1200">
                <a:solidFill>
                  <a:schemeClr val="tx1">
                    <a:tint val="75000"/>
                  </a:schemeClr>
                </a:solidFill>
                <a:latin typeface="Roboto" panose="02000000000000000000" pitchFamily="2" charset="0"/>
                <a:ea typeface="Roboto" panose="02000000000000000000" pitchFamily="2" charset="0"/>
                <a:cs typeface="Roboto" panose="02000000000000000000" pitchFamily="2" charset="0"/>
              </a:defRPr>
            </a:lvl1pPr>
          </a:lstStyle>
          <a:p>
            <a:fld id="{AE678206-0642-9F48-9727-6B519CB285FA}" type="slidenum">
              <a:rPr lang="en-US" smtClean="0"/>
              <a:pPr/>
              <a:t>‹#›</a:t>
            </a:fld>
            <a:endParaRPr lang="en-US"/>
          </a:p>
        </p:txBody>
      </p:sp>
    </p:spTree>
    <p:extLst>
      <p:ext uri="{BB962C8B-B14F-4D97-AF65-F5344CB8AC3E}">
        <p14:creationId xmlns:p14="http://schemas.microsoft.com/office/powerpoint/2010/main" val="2871032842"/>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88" r:id="rId3"/>
    <p:sldLayoutId id="2147483693" r:id="rId4"/>
    <p:sldLayoutId id="2147483690" r:id="rId5"/>
    <p:sldLayoutId id="2147483691" r:id="rId6"/>
    <p:sldLayoutId id="2147483692" r:id="rId7"/>
    <p:sldLayoutId id="2147483694" r:id="rId8"/>
  </p:sldLayoutIdLst>
  <p:hf hdr="0" ftr="0" dt="0"/>
  <p:txStyles>
    <p:title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rgbClr val="003057"/>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rgbClr val="003057"/>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03057"/>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b="0" kern="1200">
          <a:solidFill>
            <a:srgbClr val="003057"/>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4.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33.svg"/><Relationship Id="rId4" Type="http://schemas.openxmlformats.org/officeDocument/2006/relationships/image" Target="../media/image35.sv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0.svg"/><Relationship Id="rId11" Type="http://schemas.openxmlformats.org/officeDocument/2006/relationships/image" Target="../media/image35.svg"/><Relationship Id="rId5" Type="http://schemas.openxmlformats.org/officeDocument/2006/relationships/image" Target="../media/image29.png"/><Relationship Id="rId15" Type="http://schemas.openxmlformats.org/officeDocument/2006/relationships/image" Target="../media/image41.svg"/><Relationship Id="rId10" Type="http://schemas.openxmlformats.org/officeDocument/2006/relationships/image" Target="../media/image34.png"/><Relationship Id="rId4" Type="http://schemas.openxmlformats.org/officeDocument/2006/relationships/image" Target="../media/image28.svg"/><Relationship Id="rId9" Type="http://schemas.openxmlformats.org/officeDocument/2006/relationships/image" Target="../media/image33.svg"/><Relationship Id="rId1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5.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0.svg"/><Relationship Id="rId11" Type="http://schemas.openxmlformats.org/officeDocument/2006/relationships/image" Target="../media/image33.svg"/><Relationship Id="rId5" Type="http://schemas.openxmlformats.org/officeDocument/2006/relationships/image" Target="../media/image29.png"/><Relationship Id="rId15" Type="http://schemas.openxmlformats.org/officeDocument/2006/relationships/image" Target="../media/image41.svg"/><Relationship Id="rId10" Type="http://schemas.openxmlformats.org/officeDocument/2006/relationships/image" Target="../media/image32.png"/><Relationship Id="rId4" Type="http://schemas.openxmlformats.org/officeDocument/2006/relationships/image" Target="../media/image28.svg"/><Relationship Id="rId9" Type="http://schemas.openxmlformats.org/officeDocument/2006/relationships/image" Target="../media/image37.svg"/><Relationship Id="rId1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0.png"/><Relationship Id="rId3" Type="http://schemas.openxmlformats.org/officeDocument/2006/relationships/image" Target="../media/image27.png"/><Relationship Id="rId7" Type="http://schemas.openxmlformats.org/officeDocument/2006/relationships/image" Target="../media/image36.png"/><Relationship Id="rId12" Type="http://schemas.openxmlformats.org/officeDocument/2006/relationships/image" Target="../media/image35.sv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3.svg"/><Relationship Id="rId11" Type="http://schemas.openxmlformats.org/officeDocument/2006/relationships/image" Target="../media/image34.png"/><Relationship Id="rId5" Type="http://schemas.openxmlformats.org/officeDocument/2006/relationships/image" Target="../media/image42.png"/><Relationship Id="rId10" Type="http://schemas.openxmlformats.org/officeDocument/2006/relationships/image" Target="../media/image33.svg"/><Relationship Id="rId4" Type="http://schemas.openxmlformats.org/officeDocument/2006/relationships/image" Target="../media/image28.svg"/><Relationship Id="rId9" Type="http://schemas.openxmlformats.org/officeDocument/2006/relationships/image" Target="../media/image32.png"/><Relationship Id="rId14" Type="http://schemas.openxmlformats.org/officeDocument/2006/relationships/image" Target="../media/image41.sv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5.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0.svg"/><Relationship Id="rId11" Type="http://schemas.openxmlformats.org/officeDocument/2006/relationships/image" Target="../media/image33.svg"/><Relationship Id="rId5" Type="http://schemas.openxmlformats.org/officeDocument/2006/relationships/image" Target="../media/image29.png"/><Relationship Id="rId15" Type="http://schemas.openxmlformats.org/officeDocument/2006/relationships/image" Target="../media/image41.svg"/><Relationship Id="rId10" Type="http://schemas.openxmlformats.org/officeDocument/2006/relationships/image" Target="../media/image32.png"/><Relationship Id="rId4" Type="http://schemas.openxmlformats.org/officeDocument/2006/relationships/image" Target="../media/image28.svg"/><Relationship Id="rId9" Type="http://schemas.openxmlformats.org/officeDocument/2006/relationships/image" Target="../media/image37.svg"/><Relationship Id="rId1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34.png"/><Relationship Id="rId3" Type="http://schemas.openxmlformats.org/officeDocument/2006/relationships/image" Target="../media/image27.png"/><Relationship Id="rId7" Type="http://schemas.openxmlformats.org/officeDocument/2006/relationships/image" Target="../media/image36.png"/><Relationship Id="rId12" Type="http://schemas.openxmlformats.org/officeDocument/2006/relationships/image" Target="../media/image47.sv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5.svg"/><Relationship Id="rId11" Type="http://schemas.openxmlformats.org/officeDocument/2006/relationships/image" Target="../media/image46.png"/><Relationship Id="rId5" Type="http://schemas.openxmlformats.org/officeDocument/2006/relationships/image" Target="../media/image44.png"/><Relationship Id="rId10" Type="http://schemas.openxmlformats.org/officeDocument/2006/relationships/image" Target="../media/image33.svg"/><Relationship Id="rId4" Type="http://schemas.openxmlformats.org/officeDocument/2006/relationships/image" Target="../media/image28.svg"/><Relationship Id="rId9" Type="http://schemas.openxmlformats.org/officeDocument/2006/relationships/image" Target="../media/image32.png"/><Relationship Id="rId14" Type="http://schemas.openxmlformats.org/officeDocument/2006/relationships/image" Target="../media/image35.sv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3.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2.png"/><Relationship Id="rId17" Type="http://schemas.openxmlformats.org/officeDocument/2006/relationships/image" Target="../media/image41.svg"/><Relationship Id="rId2" Type="http://schemas.openxmlformats.org/officeDocument/2006/relationships/notesSlide" Target="../notesSlides/notesSlide16.xml"/><Relationship Id="rId16"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image" Target="../media/image30.svg"/><Relationship Id="rId11" Type="http://schemas.openxmlformats.org/officeDocument/2006/relationships/image" Target="../media/image37.svg"/><Relationship Id="rId5" Type="http://schemas.openxmlformats.org/officeDocument/2006/relationships/image" Target="../media/image29.png"/><Relationship Id="rId15" Type="http://schemas.openxmlformats.org/officeDocument/2006/relationships/image" Target="../media/image35.svg"/><Relationship Id="rId10" Type="http://schemas.openxmlformats.org/officeDocument/2006/relationships/image" Target="../media/image36.png"/><Relationship Id="rId4" Type="http://schemas.openxmlformats.org/officeDocument/2006/relationships/image" Target="../media/image28.svg"/><Relationship Id="rId9" Type="http://schemas.openxmlformats.org/officeDocument/2006/relationships/image" Target="../media/image47.svg"/><Relationship Id="rId1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7.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46.png"/><Relationship Id="rId17" Type="http://schemas.openxmlformats.org/officeDocument/2006/relationships/image" Target="../media/image41.svg"/><Relationship Id="rId2" Type="http://schemas.openxmlformats.org/officeDocument/2006/relationships/notesSlide" Target="../notesSlides/notesSlide17.xml"/><Relationship Id="rId16"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image" Target="../media/image30.svg"/><Relationship Id="rId11" Type="http://schemas.openxmlformats.org/officeDocument/2006/relationships/image" Target="../media/image33.svg"/><Relationship Id="rId5" Type="http://schemas.openxmlformats.org/officeDocument/2006/relationships/image" Target="../media/image29.png"/><Relationship Id="rId15" Type="http://schemas.openxmlformats.org/officeDocument/2006/relationships/image" Target="../media/image35.svg"/><Relationship Id="rId10" Type="http://schemas.openxmlformats.org/officeDocument/2006/relationships/image" Target="../media/image32.png"/><Relationship Id="rId4" Type="http://schemas.openxmlformats.org/officeDocument/2006/relationships/image" Target="../media/image28.svg"/><Relationship Id="rId9" Type="http://schemas.openxmlformats.org/officeDocument/2006/relationships/image" Target="../media/image37.svg"/><Relationship Id="rId1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34.png"/><Relationship Id="rId3" Type="http://schemas.openxmlformats.org/officeDocument/2006/relationships/image" Target="../media/image27.png"/><Relationship Id="rId7" Type="http://schemas.openxmlformats.org/officeDocument/2006/relationships/image" Target="../media/image46.png"/><Relationship Id="rId12" Type="http://schemas.openxmlformats.org/officeDocument/2006/relationships/image" Target="../media/image33.svg"/><Relationship Id="rId2" Type="http://schemas.openxmlformats.org/officeDocument/2006/relationships/notesSlide" Target="../notesSlides/notesSlide18.xml"/><Relationship Id="rId16" Type="http://schemas.openxmlformats.org/officeDocument/2006/relationships/image" Target="../media/image41.svg"/><Relationship Id="rId1" Type="http://schemas.openxmlformats.org/officeDocument/2006/relationships/slideLayout" Target="../slideLayouts/slideLayout12.xml"/><Relationship Id="rId6" Type="http://schemas.openxmlformats.org/officeDocument/2006/relationships/image" Target="../media/image43.svg"/><Relationship Id="rId11" Type="http://schemas.openxmlformats.org/officeDocument/2006/relationships/image" Target="../media/image32.png"/><Relationship Id="rId5" Type="http://schemas.openxmlformats.org/officeDocument/2006/relationships/image" Target="../media/image42.png"/><Relationship Id="rId15" Type="http://schemas.openxmlformats.org/officeDocument/2006/relationships/image" Target="../media/image40.png"/><Relationship Id="rId10" Type="http://schemas.openxmlformats.org/officeDocument/2006/relationships/image" Target="../media/image37.svg"/><Relationship Id="rId4" Type="http://schemas.openxmlformats.org/officeDocument/2006/relationships/image" Target="../media/image28.svg"/><Relationship Id="rId9" Type="http://schemas.openxmlformats.org/officeDocument/2006/relationships/image" Target="../media/image36.png"/><Relationship Id="rId14" Type="http://schemas.openxmlformats.org/officeDocument/2006/relationships/image" Target="../media/image35.svg"/></Relationships>
</file>

<file path=ppt/slides/_rels/slide19.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0.png"/><Relationship Id="rId18" Type="http://schemas.openxmlformats.org/officeDocument/2006/relationships/image" Target="../media/image33.svg"/><Relationship Id="rId3" Type="http://schemas.openxmlformats.org/officeDocument/2006/relationships/image" Target="../media/image27.png"/><Relationship Id="rId7" Type="http://schemas.openxmlformats.org/officeDocument/2006/relationships/image" Target="../media/image38.png"/><Relationship Id="rId12" Type="http://schemas.openxmlformats.org/officeDocument/2006/relationships/image" Target="../media/image47.svg"/><Relationship Id="rId17" Type="http://schemas.openxmlformats.org/officeDocument/2006/relationships/image" Target="../media/image32.png"/><Relationship Id="rId2" Type="http://schemas.openxmlformats.org/officeDocument/2006/relationships/notesSlide" Target="../notesSlides/notesSlide19.xml"/><Relationship Id="rId16" Type="http://schemas.openxmlformats.org/officeDocument/2006/relationships/image" Target="../media/image37.svg"/><Relationship Id="rId1" Type="http://schemas.openxmlformats.org/officeDocument/2006/relationships/slideLayout" Target="../slideLayouts/slideLayout12.xml"/><Relationship Id="rId6" Type="http://schemas.openxmlformats.org/officeDocument/2006/relationships/image" Target="../media/image35.svg"/><Relationship Id="rId11" Type="http://schemas.openxmlformats.org/officeDocument/2006/relationships/image" Target="../media/image46.png"/><Relationship Id="rId5" Type="http://schemas.openxmlformats.org/officeDocument/2006/relationships/image" Target="../media/image34.png"/><Relationship Id="rId15" Type="http://schemas.openxmlformats.org/officeDocument/2006/relationships/image" Target="../media/image36.png"/><Relationship Id="rId10" Type="http://schemas.openxmlformats.org/officeDocument/2006/relationships/image" Target="../media/image19.svg"/><Relationship Id="rId4" Type="http://schemas.openxmlformats.org/officeDocument/2006/relationships/image" Target="../media/image28.svg"/><Relationship Id="rId9" Type="http://schemas.openxmlformats.org/officeDocument/2006/relationships/image" Target="../media/image18.png"/><Relationship Id="rId14" Type="http://schemas.openxmlformats.org/officeDocument/2006/relationships/image" Target="../media/image41.sv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36.png"/><Relationship Id="rId18" Type="http://schemas.openxmlformats.org/officeDocument/2006/relationships/image" Target="../media/image41.svg"/><Relationship Id="rId3"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43.svg"/><Relationship Id="rId17" Type="http://schemas.openxmlformats.org/officeDocument/2006/relationships/image" Target="../media/image40.png"/><Relationship Id="rId2" Type="http://schemas.openxmlformats.org/officeDocument/2006/relationships/notesSlide" Target="../notesSlides/notesSlide20.xml"/><Relationship Id="rId16" Type="http://schemas.openxmlformats.org/officeDocument/2006/relationships/image" Target="../media/image33.svg"/><Relationship Id="rId1" Type="http://schemas.openxmlformats.org/officeDocument/2006/relationships/slideLayout" Target="../slideLayouts/slideLayout12.xml"/><Relationship Id="rId6" Type="http://schemas.openxmlformats.org/officeDocument/2006/relationships/image" Target="../media/image47.svg"/><Relationship Id="rId11" Type="http://schemas.openxmlformats.org/officeDocument/2006/relationships/image" Target="../media/image42.png"/><Relationship Id="rId5" Type="http://schemas.openxmlformats.org/officeDocument/2006/relationships/image" Target="../media/image46.png"/><Relationship Id="rId15" Type="http://schemas.openxmlformats.org/officeDocument/2006/relationships/image" Target="../media/image32.png"/><Relationship Id="rId10" Type="http://schemas.openxmlformats.org/officeDocument/2006/relationships/image" Target="../media/image19.svg"/><Relationship Id="rId4" Type="http://schemas.openxmlformats.org/officeDocument/2006/relationships/image" Target="../media/image28.svg"/><Relationship Id="rId9" Type="http://schemas.openxmlformats.org/officeDocument/2006/relationships/image" Target="../media/image18.png"/><Relationship Id="rId14" Type="http://schemas.openxmlformats.org/officeDocument/2006/relationships/image" Target="../media/image37.svg"/></Relationships>
</file>

<file path=ppt/slides/_rels/slide21.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32.png"/><Relationship Id="rId3" Type="http://schemas.openxmlformats.org/officeDocument/2006/relationships/image" Target="../media/image48.png"/><Relationship Id="rId7" Type="http://schemas.openxmlformats.org/officeDocument/2006/relationships/image" Target="../media/image38.png"/><Relationship Id="rId12" Type="http://schemas.openxmlformats.org/officeDocument/2006/relationships/image" Target="../media/image37.svg"/><Relationship Id="rId2" Type="http://schemas.openxmlformats.org/officeDocument/2006/relationships/notesSlide" Target="../notesSlides/notesSlide21.xml"/><Relationship Id="rId16" Type="http://schemas.openxmlformats.org/officeDocument/2006/relationships/image" Target="../media/image41.svg"/><Relationship Id="rId1" Type="http://schemas.openxmlformats.org/officeDocument/2006/relationships/slideLayout" Target="../slideLayouts/slideLayout12.xml"/><Relationship Id="rId6" Type="http://schemas.openxmlformats.org/officeDocument/2006/relationships/image" Target="../media/image35.svg"/><Relationship Id="rId11" Type="http://schemas.openxmlformats.org/officeDocument/2006/relationships/image" Target="../media/image36.png"/><Relationship Id="rId5" Type="http://schemas.openxmlformats.org/officeDocument/2006/relationships/image" Target="../media/image34.png"/><Relationship Id="rId15" Type="http://schemas.openxmlformats.org/officeDocument/2006/relationships/image" Target="../media/image40.png"/><Relationship Id="rId10" Type="http://schemas.openxmlformats.org/officeDocument/2006/relationships/image" Target="../media/image19.svg"/><Relationship Id="rId4" Type="http://schemas.openxmlformats.org/officeDocument/2006/relationships/image" Target="../media/image28.svg"/><Relationship Id="rId9" Type="http://schemas.openxmlformats.org/officeDocument/2006/relationships/image" Target="../media/image18.png"/><Relationship Id="rId14" Type="http://schemas.openxmlformats.org/officeDocument/2006/relationships/image" Target="../media/image33.svg"/></Relationships>
</file>

<file path=ppt/slides/_rels/slide22.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38.png"/><Relationship Id="rId3" Type="http://schemas.openxmlformats.org/officeDocument/2006/relationships/image" Target="../media/image27.png"/><Relationship Id="rId7" Type="http://schemas.openxmlformats.org/officeDocument/2006/relationships/image" Target="../media/image36.png"/><Relationship Id="rId12" Type="http://schemas.openxmlformats.org/officeDocument/2006/relationships/image" Target="../media/image35.sv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1.svg"/><Relationship Id="rId11" Type="http://schemas.openxmlformats.org/officeDocument/2006/relationships/image" Target="../media/image34.png"/><Relationship Id="rId5" Type="http://schemas.openxmlformats.org/officeDocument/2006/relationships/image" Target="../media/image40.png"/><Relationship Id="rId10" Type="http://schemas.openxmlformats.org/officeDocument/2006/relationships/image" Target="../media/image33.svg"/><Relationship Id="rId4" Type="http://schemas.openxmlformats.org/officeDocument/2006/relationships/image" Target="../media/image28.svg"/><Relationship Id="rId9" Type="http://schemas.openxmlformats.org/officeDocument/2006/relationships/image" Target="../media/image32.png"/><Relationship Id="rId14" Type="http://schemas.openxmlformats.org/officeDocument/2006/relationships/image" Target="../media/image39.sv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5.svg"/><Relationship Id="rId3" Type="http://schemas.openxmlformats.org/officeDocument/2006/relationships/image" Target="../media/image48.png"/><Relationship Id="rId7" Type="http://schemas.openxmlformats.org/officeDocument/2006/relationships/image" Target="../media/image41.svg"/><Relationship Id="rId12"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0.png"/><Relationship Id="rId11" Type="http://schemas.openxmlformats.org/officeDocument/2006/relationships/image" Target="../media/image33.svg"/><Relationship Id="rId5" Type="http://schemas.openxmlformats.org/officeDocument/2006/relationships/image" Target="../media/image27.png"/><Relationship Id="rId15" Type="http://schemas.openxmlformats.org/officeDocument/2006/relationships/image" Target="../media/image39.svg"/><Relationship Id="rId10" Type="http://schemas.openxmlformats.org/officeDocument/2006/relationships/image" Target="../media/image32.png"/><Relationship Id="rId4" Type="http://schemas.openxmlformats.org/officeDocument/2006/relationships/image" Target="../media/image28.svg"/><Relationship Id="rId9" Type="http://schemas.openxmlformats.org/officeDocument/2006/relationships/image" Target="../media/image37.svg"/><Relationship Id="rId1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30.svg"/><Relationship Id="rId11" Type="http://schemas.openxmlformats.org/officeDocument/2006/relationships/image" Target="../media/image35.svg"/><Relationship Id="rId5" Type="http://schemas.openxmlformats.org/officeDocument/2006/relationships/image" Target="../media/image29.png"/><Relationship Id="rId15" Type="http://schemas.openxmlformats.org/officeDocument/2006/relationships/image" Target="../media/image41.svg"/><Relationship Id="rId10" Type="http://schemas.openxmlformats.org/officeDocument/2006/relationships/image" Target="../media/image34.png"/><Relationship Id="rId4" Type="http://schemas.openxmlformats.org/officeDocument/2006/relationships/image" Target="../media/image28.svg"/><Relationship Id="rId9" Type="http://schemas.openxmlformats.org/officeDocument/2006/relationships/image" Target="../media/image33.svg"/><Relationship Id="rId1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30.svg"/><Relationship Id="rId11" Type="http://schemas.openxmlformats.org/officeDocument/2006/relationships/image" Target="../media/image41.svg"/><Relationship Id="rId5" Type="http://schemas.openxmlformats.org/officeDocument/2006/relationships/image" Target="../media/image29.png"/><Relationship Id="rId15" Type="http://schemas.openxmlformats.org/officeDocument/2006/relationships/image" Target="../media/image33.svg"/><Relationship Id="rId10" Type="http://schemas.openxmlformats.org/officeDocument/2006/relationships/image" Target="../media/image40.png"/><Relationship Id="rId4" Type="http://schemas.openxmlformats.org/officeDocument/2006/relationships/image" Target="../media/image28.svg"/><Relationship Id="rId9" Type="http://schemas.openxmlformats.org/officeDocument/2006/relationships/image" Target="../media/image35.svg"/><Relationship Id="rId1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hyperlink" Target="https://www.statista.com/chart/27664/mobile-data-traffic-by-application-category/"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hyperlink" Target="https://www.statista.com/chart/17321/global-downstream-mobile-traffic-by-app/"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svg"/><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28.svg"/><Relationship Id="rId11" Type="http://schemas.openxmlformats.org/officeDocument/2006/relationships/image" Target="../media/image41.svg"/><Relationship Id="rId5" Type="http://schemas.openxmlformats.org/officeDocument/2006/relationships/image" Target="../media/image48.png"/><Relationship Id="rId15" Type="http://schemas.openxmlformats.org/officeDocument/2006/relationships/image" Target="../media/image33.svg"/><Relationship Id="rId10" Type="http://schemas.openxmlformats.org/officeDocument/2006/relationships/image" Target="../media/image40.png"/><Relationship Id="rId4" Type="http://schemas.openxmlformats.org/officeDocument/2006/relationships/image" Target="../media/image30.svg"/><Relationship Id="rId9" Type="http://schemas.openxmlformats.org/officeDocument/2006/relationships/image" Target="../media/image35.svg"/><Relationship Id="rId14" Type="http://schemas.openxmlformats.org/officeDocument/2006/relationships/image" Target="../media/image32.png"/></Relationships>
</file>

<file path=ppt/slides/_rels/slide3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svg"/><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28.svg"/><Relationship Id="rId11" Type="http://schemas.openxmlformats.org/officeDocument/2006/relationships/image" Target="../media/image41.svg"/><Relationship Id="rId5" Type="http://schemas.openxmlformats.org/officeDocument/2006/relationships/image" Target="../media/image48.png"/><Relationship Id="rId15" Type="http://schemas.openxmlformats.org/officeDocument/2006/relationships/image" Target="../media/image33.svg"/><Relationship Id="rId10" Type="http://schemas.openxmlformats.org/officeDocument/2006/relationships/image" Target="../media/image40.png"/><Relationship Id="rId4" Type="http://schemas.openxmlformats.org/officeDocument/2006/relationships/image" Target="../media/image30.svg"/><Relationship Id="rId9" Type="http://schemas.openxmlformats.org/officeDocument/2006/relationships/image" Target="../media/image35.svg"/><Relationship Id="rId14" Type="http://schemas.openxmlformats.org/officeDocument/2006/relationships/image" Target="../media/image32.png"/></Relationships>
</file>

<file path=ppt/slides/_rels/slide3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svg"/><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28.svg"/><Relationship Id="rId11" Type="http://schemas.openxmlformats.org/officeDocument/2006/relationships/image" Target="../media/image41.svg"/><Relationship Id="rId5" Type="http://schemas.openxmlformats.org/officeDocument/2006/relationships/image" Target="../media/image48.png"/><Relationship Id="rId15" Type="http://schemas.openxmlformats.org/officeDocument/2006/relationships/image" Target="../media/image33.svg"/><Relationship Id="rId10" Type="http://schemas.openxmlformats.org/officeDocument/2006/relationships/image" Target="../media/image40.png"/><Relationship Id="rId4" Type="http://schemas.openxmlformats.org/officeDocument/2006/relationships/image" Target="../media/image30.svg"/><Relationship Id="rId9" Type="http://schemas.openxmlformats.org/officeDocument/2006/relationships/image" Target="../media/image35.svg"/><Relationship Id="rId14" Type="http://schemas.openxmlformats.org/officeDocument/2006/relationships/image" Target="../media/image32.png"/></Relationships>
</file>

<file path=ppt/slides/_rels/slide33.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image" Target="../media/image40.png"/><Relationship Id="rId12" Type="http://schemas.openxmlformats.org/officeDocument/2006/relationships/image" Target="../media/image33.sv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35.svg"/><Relationship Id="rId11" Type="http://schemas.openxmlformats.org/officeDocument/2006/relationships/image" Target="../media/image32.png"/><Relationship Id="rId5" Type="http://schemas.openxmlformats.org/officeDocument/2006/relationships/image" Target="../media/image34.png"/><Relationship Id="rId15" Type="http://schemas.openxmlformats.org/officeDocument/2006/relationships/image" Target="../media/image31.png"/><Relationship Id="rId10" Type="http://schemas.openxmlformats.org/officeDocument/2006/relationships/image" Target="../media/image37.svg"/><Relationship Id="rId4" Type="http://schemas.openxmlformats.org/officeDocument/2006/relationships/image" Target="../media/image28.svg"/><Relationship Id="rId9" Type="http://schemas.openxmlformats.org/officeDocument/2006/relationships/image" Target="../media/image36.png"/><Relationship Id="rId14" Type="http://schemas.openxmlformats.org/officeDocument/2006/relationships/image" Target="../media/image30.svg"/></Relationships>
</file>

<file path=ppt/slides/_rels/slide34.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29.png"/><Relationship Id="rId3" Type="http://schemas.openxmlformats.org/officeDocument/2006/relationships/image" Target="../media/image48.png"/><Relationship Id="rId7" Type="http://schemas.openxmlformats.org/officeDocument/2006/relationships/image" Target="../media/image40.png"/><Relationship Id="rId12" Type="http://schemas.openxmlformats.org/officeDocument/2006/relationships/image" Target="../media/image33.sv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35.svg"/><Relationship Id="rId11" Type="http://schemas.openxmlformats.org/officeDocument/2006/relationships/image" Target="../media/image32.png"/><Relationship Id="rId5" Type="http://schemas.openxmlformats.org/officeDocument/2006/relationships/image" Target="../media/image34.png"/><Relationship Id="rId15" Type="http://schemas.openxmlformats.org/officeDocument/2006/relationships/image" Target="../media/image31.png"/><Relationship Id="rId10" Type="http://schemas.openxmlformats.org/officeDocument/2006/relationships/image" Target="../media/image37.svg"/><Relationship Id="rId4" Type="http://schemas.openxmlformats.org/officeDocument/2006/relationships/image" Target="../media/image28.svg"/><Relationship Id="rId9" Type="http://schemas.openxmlformats.org/officeDocument/2006/relationships/image" Target="../media/image36.png"/><Relationship Id="rId14" Type="http://schemas.openxmlformats.org/officeDocument/2006/relationships/image" Target="../media/image30.svg"/></Relationships>
</file>

<file path=ppt/slides/_rels/slide35.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36.png"/><Relationship Id="rId3" Type="http://schemas.openxmlformats.org/officeDocument/2006/relationships/image" Target="../media/image27.png"/><Relationship Id="rId7" Type="http://schemas.openxmlformats.org/officeDocument/2006/relationships/image" Target="../media/image38.png"/><Relationship Id="rId12" Type="http://schemas.openxmlformats.org/officeDocument/2006/relationships/image" Target="../media/image41.svg"/><Relationship Id="rId2" Type="http://schemas.openxmlformats.org/officeDocument/2006/relationships/notesSlide" Target="../notesSlides/notesSlide35.xml"/><Relationship Id="rId16" Type="http://schemas.openxmlformats.org/officeDocument/2006/relationships/image" Target="../media/image33.svg"/><Relationship Id="rId1" Type="http://schemas.openxmlformats.org/officeDocument/2006/relationships/slideLayout" Target="../slideLayouts/slideLayout12.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32.png"/><Relationship Id="rId10" Type="http://schemas.openxmlformats.org/officeDocument/2006/relationships/image" Target="../media/image19.svg"/><Relationship Id="rId4" Type="http://schemas.openxmlformats.org/officeDocument/2006/relationships/image" Target="../media/image28.svg"/><Relationship Id="rId9" Type="http://schemas.openxmlformats.org/officeDocument/2006/relationships/image" Target="../media/image18.png"/><Relationship Id="rId14" Type="http://schemas.openxmlformats.org/officeDocument/2006/relationships/image" Target="../media/image37.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26.emf"/></Relationships>
</file>

<file path=ppt/slides/_rels/slide3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6.png"/><Relationship Id="rId7"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33.svg"/><Relationship Id="rId11" Type="http://schemas.openxmlformats.org/officeDocument/2006/relationships/image" Target="../media/image26.emf"/><Relationship Id="rId5" Type="http://schemas.openxmlformats.org/officeDocument/2006/relationships/image" Target="../media/image32.png"/><Relationship Id="rId10" Type="http://schemas.openxmlformats.org/officeDocument/2006/relationships/image" Target="../media/image51.png"/><Relationship Id="rId4" Type="http://schemas.openxmlformats.org/officeDocument/2006/relationships/image" Target="../media/image37.svg"/><Relationship Id="rId9" Type="http://schemas.openxmlformats.org/officeDocument/2006/relationships/image" Target="../media/image35.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hyperlink" Target="https://data.world/crawdad/mobility-traces-sf-taxis" TargetMode="External"/><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19.svg"/><Relationship Id="rId2" Type="http://schemas.openxmlformats.org/officeDocument/2006/relationships/notesSlide" Target="../notesSlides/notesSlide46.xml"/><Relationship Id="rId16"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30.svg"/><Relationship Id="rId11" Type="http://schemas.openxmlformats.org/officeDocument/2006/relationships/image" Target="../media/image35.svg"/><Relationship Id="rId5" Type="http://schemas.openxmlformats.org/officeDocument/2006/relationships/image" Target="../media/image29.png"/><Relationship Id="rId15" Type="http://schemas.openxmlformats.org/officeDocument/2006/relationships/image" Target="../media/image39.svg"/><Relationship Id="rId10" Type="http://schemas.openxmlformats.org/officeDocument/2006/relationships/image" Target="../media/image34.png"/><Relationship Id="rId4" Type="http://schemas.openxmlformats.org/officeDocument/2006/relationships/image" Target="../media/image28.svg"/><Relationship Id="rId9" Type="http://schemas.openxmlformats.org/officeDocument/2006/relationships/image" Target="../media/image33.svg"/><Relationship Id="rId14" Type="http://schemas.openxmlformats.org/officeDocument/2006/relationships/image" Target="../media/image38.png"/></Relationships>
</file>

<file path=ppt/slides/_rels/slide4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19.svg"/><Relationship Id="rId2" Type="http://schemas.openxmlformats.org/officeDocument/2006/relationships/notesSlide" Target="../notesSlides/notesSlide47.xml"/><Relationship Id="rId16"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30.svg"/><Relationship Id="rId11" Type="http://schemas.openxmlformats.org/officeDocument/2006/relationships/image" Target="../media/image35.svg"/><Relationship Id="rId5" Type="http://schemas.openxmlformats.org/officeDocument/2006/relationships/image" Target="../media/image29.png"/><Relationship Id="rId15" Type="http://schemas.openxmlformats.org/officeDocument/2006/relationships/image" Target="../media/image39.svg"/><Relationship Id="rId10" Type="http://schemas.openxmlformats.org/officeDocument/2006/relationships/image" Target="../media/image34.png"/><Relationship Id="rId4" Type="http://schemas.openxmlformats.org/officeDocument/2006/relationships/image" Target="../media/image28.svg"/><Relationship Id="rId9" Type="http://schemas.openxmlformats.org/officeDocument/2006/relationships/image" Target="../media/image33.svg"/><Relationship Id="rId14" Type="http://schemas.openxmlformats.org/officeDocument/2006/relationships/image" Target="../media/image3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19.svg"/><Relationship Id="rId2" Type="http://schemas.openxmlformats.org/officeDocument/2006/relationships/notesSlide" Target="../notesSlides/notesSlide49.xml"/><Relationship Id="rId16"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30.svg"/><Relationship Id="rId11" Type="http://schemas.openxmlformats.org/officeDocument/2006/relationships/image" Target="../media/image35.svg"/><Relationship Id="rId5" Type="http://schemas.openxmlformats.org/officeDocument/2006/relationships/image" Target="../media/image29.png"/><Relationship Id="rId15" Type="http://schemas.openxmlformats.org/officeDocument/2006/relationships/image" Target="../media/image39.svg"/><Relationship Id="rId10" Type="http://schemas.openxmlformats.org/officeDocument/2006/relationships/image" Target="../media/image34.png"/><Relationship Id="rId4" Type="http://schemas.openxmlformats.org/officeDocument/2006/relationships/image" Target="../media/image28.svg"/><Relationship Id="rId9" Type="http://schemas.openxmlformats.org/officeDocument/2006/relationships/image" Target="../media/image33.svg"/><Relationship Id="rId14" Type="http://schemas.openxmlformats.org/officeDocument/2006/relationships/image" Target="../media/image3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9.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2.svg"/><Relationship Id="rId5" Type="http://schemas.openxmlformats.org/officeDocument/2006/relationships/image" Target="../media/image2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5.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6.emf"/></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19.svg"/><Relationship Id="rId2" Type="http://schemas.openxmlformats.org/officeDocument/2006/relationships/notesSlide" Target="../notesSlides/notesSlide9.xml"/><Relationship Id="rId16"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30.svg"/><Relationship Id="rId11" Type="http://schemas.openxmlformats.org/officeDocument/2006/relationships/image" Target="../media/image35.svg"/><Relationship Id="rId5" Type="http://schemas.openxmlformats.org/officeDocument/2006/relationships/image" Target="../media/image29.png"/><Relationship Id="rId15" Type="http://schemas.openxmlformats.org/officeDocument/2006/relationships/image" Target="../media/image39.svg"/><Relationship Id="rId10" Type="http://schemas.openxmlformats.org/officeDocument/2006/relationships/image" Target="../media/image34.png"/><Relationship Id="rId4" Type="http://schemas.openxmlformats.org/officeDocument/2006/relationships/image" Target="../media/image28.svg"/><Relationship Id="rId9" Type="http://schemas.openxmlformats.org/officeDocument/2006/relationships/image" Target="../media/image33.svg"/><Relationship Id="rId1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FACC4-8BA4-D145-6D28-7181D4BBF84B}"/>
              </a:ext>
            </a:extLst>
          </p:cNvPr>
          <p:cNvSpPr>
            <a:spLocks noGrp="1"/>
          </p:cNvSpPr>
          <p:nvPr>
            <p:ph type="title"/>
          </p:nvPr>
        </p:nvSpPr>
        <p:spPr>
          <a:xfrm>
            <a:off x="2447107" y="1846217"/>
            <a:ext cx="9429701" cy="2595153"/>
          </a:xfrm>
        </p:spPr>
        <p:txBody>
          <a:bodyPr>
            <a:normAutofit/>
          </a:bodyPr>
          <a:lstStyle/>
          <a:p>
            <a:r>
              <a:rPr lang="en-US" sz="4000" err="1">
                <a:effectLst/>
                <a:cs typeface="Calibri" panose="020F0502020204030204" pitchFamily="34" charset="0"/>
              </a:rPr>
              <a:t>ClairvoyantEdge</a:t>
            </a:r>
            <a:r>
              <a:rPr lang="en-US" sz="4000">
                <a:effectLst/>
                <a:cs typeface="Calibri" panose="020F0502020204030204" pitchFamily="34" charset="0"/>
              </a:rPr>
              <a:t>: Prescient Prefetching of On-demand Video at the Edge of the Network</a:t>
            </a:r>
            <a:endParaRPr lang="en-US" sz="4000">
              <a:cs typeface="Calibri" panose="020F0502020204030204" pitchFamily="34" charset="0"/>
            </a:endParaRPr>
          </a:p>
        </p:txBody>
      </p:sp>
      <p:sp>
        <p:nvSpPr>
          <p:cNvPr id="3" name="Content Placeholder 2">
            <a:extLst>
              <a:ext uri="{FF2B5EF4-FFF2-40B4-BE49-F238E27FC236}">
                <a16:creationId xmlns:a16="http://schemas.microsoft.com/office/drawing/2014/main" id="{C0E02467-1D6D-30DE-402A-35783DB9D563}"/>
              </a:ext>
            </a:extLst>
          </p:cNvPr>
          <p:cNvSpPr>
            <a:spLocks noGrp="1"/>
          </p:cNvSpPr>
          <p:nvPr>
            <p:ph idx="1"/>
          </p:nvPr>
        </p:nvSpPr>
        <p:spPr>
          <a:xfrm>
            <a:off x="1600200" y="4441370"/>
            <a:ext cx="10276609" cy="1325586"/>
          </a:xfrm>
        </p:spPr>
        <p:txBody>
          <a:bodyPr>
            <a:normAutofit/>
          </a:bodyPr>
          <a:lstStyle/>
          <a:p>
            <a:r>
              <a:rPr lang="en-US" b="1">
                <a:effectLst/>
                <a:latin typeface="Roboto" panose="02000000000000000000" pitchFamily="2" charset="0"/>
                <a:ea typeface="Roboto" panose="02000000000000000000" pitchFamily="2" charset="0"/>
                <a:cs typeface="Calibri Light" panose="020F0302020204030204" pitchFamily="34" charset="0"/>
              </a:rPr>
              <a:t>Manasvini Sethuraman, Anirudh </a:t>
            </a:r>
            <a:r>
              <a:rPr lang="en-US" b="1" err="1">
                <a:effectLst/>
                <a:latin typeface="Roboto" panose="02000000000000000000" pitchFamily="2" charset="0"/>
                <a:ea typeface="Roboto" panose="02000000000000000000" pitchFamily="2" charset="0"/>
                <a:cs typeface="Calibri Light" panose="020F0302020204030204" pitchFamily="34" charset="0"/>
              </a:rPr>
              <a:t>Sarma</a:t>
            </a:r>
            <a:r>
              <a:rPr lang="en-US">
                <a:effectLst/>
                <a:latin typeface="Roboto" panose="02000000000000000000" pitchFamily="2" charset="0"/>
                <a:ea typeface="Roboto" panose="02000000000000000000" pitchFamily="2" charset="0"/>
                <a:cs typeface="Calibri Light" panose="020F0302020204030204" pitchFamily="34" charset="0"/>
              </a:rPr>
              <a:t>, </a:t>
            </a:r>
            <a:r>
              <a:rPr lang="en-US" err="1">
                <a:effectLst/>
                <a:latin typeface="Roboto" panose="02000000000000000000" pitchFamily="2" charset="0"/>
                <a:ea typeface="Roboto" panose="02000000000000000000" pitchFamily="2" charset="0"/>
                <a:cs typeface="Calibri Light" panose="020F0302020204030204" pitchFamily="34" charset="0"/>
              </a:rPr>
              <a:t>Adwait</a:t>
            </a:r>
            <a:r>
              <a:rPr lang="en-US">
                <a:effectLst/>
                <a:latin typeface="Roboto" panose="02000000000000000000" pitchFamily="2" charset="0"/>
                <a:ea typeface="Roboto" panose="02000000000000000000" pitchFamily="2" charset="0"/>
                <a:cs typeface="Calibri Light" panose="020F0302020204030204" pitchFamily="34" charset="0"/>
              </a:rPr>
              <a:t> </a:t>
            </a:r>
            <a:r>
              <a:rPr lang="en-US" err="1">
                <a:effectLst/>
                <a:latin typeface="Roboto" panose="02000000000000000000" pitchFamily="2" charset="0"/>
                <a:ea typeface="Roboto" panose="02000000000000000000" pitchFamily="2" charset="0"/>
                <a:cs typeface="Calibri Light" panose="020F0302020204030204" pitchFamily="34" charset="0"/>
              </a:rPr>
              <a:t>Bauskar</a:t>
            </a:r>
            <a:r>
              <a:rPr lang="en-US">
                <a:effectLst/>
                <a:latin typeface="Roboto" panose="02000000000000000000" pitchFamily="2" charset="0"/>
                <a:ea typeface="Roboto" panose="02000000000000000000" pitchFamily="2" charset="0"/>
                <a:cs typeface="Calibri Light" panose="020F0302020204030204" pitchFamily="34" charset="0"/>
              </a:rPr>
              <a:t>, Ashutosh </a:t>
            </a:r>
            <a:r>
              <a:rPr lang="en-US" err="1">
                <a:effectLst/>
                <a:latin typeface="Roboto" panose="02000000000000000000" pitchFamily="2" charset="0"/>
                <a:ea typeface="Roboto" panose="02000000000000000000" pitchFamily="2" charset="0"/>
                <a:cs typeface="Calibri Light" panose="020F0302020204030204" pitchFamily="34" charset="0"/>
              </a:rPr>
              <a:t>Dhekne</a:t>
            </a:r>
            <a:r>
              <a:rPr lang="en-US">
                <a:effectLst/>
                <a:latin typeface="Roboto" panose="02000000000000000000" pitchFamily="2" charset="0"/>
                <a:ea typeface="Roboto" panose="02000000000000000000" pitchFamily="2" charset="0"/>
                <a:cs typeface="Calibri Light" panose="020F0302020204030204" pitchFamily="34" charset="0"/>
              </a:rPr>
              <a:t>, Kishore Ramachandran</a:t>
            </a:r>
          </a:p>
          <a:p>
            <a:r>
              <a:rPr lang="en-US">
                <a:effectLst/>
                <a:latin typeface="Roboto" panose="02000000000000000000" pitchFamily="2" charset="0"/>
                <a:ea typeface="Roboto" panose="02000000000000000000" pitchFamily="2" charset="0"/>
                <a:cs typeface="Calibri Light" panose="020F0302020204030204" pitchFamily="34" charset="0"/>
              </a:rPr>
              <a:t>College of Computing</a:t>
            </a:r>
            <a:br>
              <a:rPr lang="en-US">
                <a:latin typeface="Roboto" panose="02000000000000000000" pitchFamily="2" charset="0"/>
                <a:ea typeface="Roboto" panose="02000000000000000000" pitchFamily="2" charset="0"/>
                <a:cs typeface="Calibri Light" panose="020F0302020204030204" pitchFamily="34" charset="0"/>
              </a:rPr>
            </a:br>
            <a:r>
              <a:rPr lang="en-US">
                <a:effectLst/>
                <a:latin typeface="Roboto" panose="02000000000000000000" pitchFamily="2" charset="0"/>
                <a:ea typeface="Roboto" panose="02000000000000000000" pitchFamily="2" charset="0"/>
                <a:cs typeface="Calibri Light" panose="020F0302020204030204" pitchFamily="34" charset="0"/>
              </a:rPr>
              <a:t>Georgia Institute of Technology</a:t>
            </a:r>
            <a:endParaRPr lang="en-US">
              <a:latin typeface="Roboto" panose="02000000000000000000" pitchFamily="2" charset="0"/>
              <a:ea typeface="Roboto" panose="02000000000000000000" pitchFamily="2" charset="0"/>
              <a:cs typeface="Calibri Light" panose="020F0302020204030204" pitchFamily="34" charset="0"/>
            </a:endParaRPr>
          </a:p>
        </p:txBody>
      </p:sp>
    </p:spTree>
    <p:extLst>
      <p:ext uri="{BB962C8B-B14F-4D97-AF65-F5344CB8AC3E}">
        <p14:creationId xmlns:p14="http://schemas.microsoft.com/office/powerpoint/2010/main" val="3862558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E11F5-220B-A563-8B6B-77EA39B6240F}"/>
              </a:ext>
            </a:extLst>
          </p:cNvPr>
          <p:cNvSpPr>
            <a:spLocks noGrp="1"/>
          </p:cNvSpPr>
          <p:nvPr>
            <p:ph type="title"/>
          </p:nvPr>
        </p:nvSpPr>
        <p:spPr/>
        <p:txBody>
          <a:bodyPr/>
          <a:lstStyle/>
          <a:p>
            <a:r>
              <a:rPr lang="en-US">
                <a:latin typeface="Roboto"/>
                <a:ea typeface="Roboto"/>
                <a:cs typeface="Roboto"/>
              </a:rPr>
              <a:t>Network Model</a:t>
            </a:r>
            <a:endParaRPr lang="en-US"/>
          </a:p>
        </p:txBody>
      </p:sp>
      <p:pic>
        <p:nvPicPr>
          <p:cNvPr id="5" name="Graphic 12" descr="Car with solid fill">
            <a:extLst>
              <a:ext uri="{FF2B5EF4-FFF2-40B4-BE49-F238E27FC236}">
                <a16:creationId xmlns:a16="http://schemas.microsoft.com/office/drawing/2014/main" id="{915DAB43-0746-9802-9374-34B43B48AE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90275" y="1524052"/>
            <a:ext cx="914400" cy="914400"/>
          </a:xfrm>
          <a:prstGeom prst="rect">
            <a:avLst/>
          </a:prstGeom>
        </p:spPr>
      </p:pic>
      <p:pic>
        <p:nvPicPr>
          <p:cNvPr id="6" name="Graphic 18" descr="Cloud outline">
            <a:extLst>
              <a:ext uri="{FF2B5EF4-FFF2-40B4-BE49-F238E27FC236}">
                <a16:creationId xmlns:a16="http://schemas.microsoft.com/office/drawing/2014/main" id="{6A6B8823-B9FD-8C1C-06F0-8D4B4DA80A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73322" y="890198"/>
            <a:ext cx="1973282" cy="1953489"/>
          </a:xfrm>
          <a:prstGeom prst="rect">
            <a:avLst/>
          </a:prstGeom>
        </p:spPr>
      </p:pic>
      <p:cxnSp>
        <p:nvCxnSpPr>
          <p:cNvPr id="12" name="Straight Arrow Connector 11">
            <a:extLst>
              <a:ext uri="{FF2B5EF4-FFF2-40B4-BE49-F238E27FC236}">
                <a16:creationId xmlns:a16="http://schemas.microsoft.com/office/drawing/2014/main" id="{CB1A4859-1B49-272E-BEE3-7BC746B79511}"/>
              </a:ext>
            </a:extLst>
          </p:cNvPr>
          <p:cNvCxnSpPr>
            <a:cxnSpLocks/>
          </p:cNvCxnSpPr>
          <p:nvPr/>
        </p:nvCxnSpPr>
        <p:spPr>
          <a:xfrm>
            <a:off x="4204675" y="2070145"/>
            <a:ext cx="1067860" cy="0"/>
          </a:xfrm>
          <a:prstGeom prst="straightConnector1">
            <a:avLst/>
          </a:prstGeom>
          <a:ln w="50800">
            <a:headEnd type="triangle"/>
            <a:tailEnd type="triangle"/>
          </a:ln>
        </p:spPr>
        <p:style>
          <a:lnRef idx="1">
            <a:schemeClr val="dk1"/>
          </a:lnRef>
          <a:fillRef idx="0">
            <a:schemeClr val="dk1"/>
          </a:fillRef>
          <a:effectRef idx="0">
            <a:schemeClr val="dk1"/>
          </a:effectRef>
          <a:fontRef idx="minor">
            <a:schemeClr val="tx1"/>
          </a:fontRef>
        </p:style>
      </p:cxnSp>
      <p:pic>
        <p:nvPicPr>
          <p:cNvPr id="16" name="Graphic 12" descr="Car with solid fill">
            <a:extLst>
              <a:ext uri="{FF2B5EF4-FFF2-40B4-BE49-F238E27FC236}">
                <a16:creationId xmlns:a16="http://schemas.microsoft.com/office/drawing/2014/main" id="{F52E8C14-4CA3-8900-6BA0-CFB30C44C0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90275" y="2831179"/>
            <a:ext cx="914400" cy="914400"/>
          </a:xfrm>
          <a:prstGeom prst="rect">
            <a:avLst/>
          </a:prstGeom>
        </p:spPr>
      </p:pic>
      <p:cxnSp>
        <p:nvCxnSpPr>
          <p:cNvPr id="19" name="Straight Arrow Connector 18">
            <a:extLst>
              <a:ext uri="{FF2B5EF4-FFF2-40B4-BE49-F238E27FC236}">
                <a16:creationId xmlns:a16="http://schemas.microsoft.com/office/drawing/2014/main" id="{8CA70040-C524-E62E-5CE8-F92BFEC02808}"/>
              </a:ext>
            </a:extLst>
          </p:cNvPr>
          <p:cNvCxnSpPr>
            <a:cxnSpLocks/>
          </p:cNvCxnSpPr>
          <p:nvPr/>
        </p:nvCxnSpPr>
        <p:spPr>
          <a:xfrm>
            <a:off x="4385133" y="4629768"/>
            <a:ext cx="2255406" cy="0"/>
          </a:xfrm>
          <a:prstGeom prst="straightConnector1">
            <a:avLst/>
          </a:prstGeom>
          <a:ln w="50800">
            <a:headEnd type="triangle"/>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6B395A0A-3FFF-952E-AE03-D05ADA8481E7}"/>
              </a:ext>
            </a:extLst>
          </p:cNvPr>
          <p:cNvSpPr txBox="1"/>
          <p:nvPr/>
        </p:nvSpPr>
        <p:spPr>
          <a:xfrm>
            <a:off x="4204675" y="1406970"/>
            <a:ext cx="1067861" cy="646331"/>
          </a:xfrm>
          <a:prstGeom prst="rect">
            <a:avLst/>
          </a:prstGeom>
          <a:noFill/>
        </p:spPr>
        <p:txBody>
          <a:bodyPr wrap="square" rtlCol="0">
            <a:spAutoFit/>
          </a:bodyPr>
          <a:lstStyle/>
          <a:p>
            <a:r>
              <a:rPr lang="en-US"/>
              <a:t>Cellular (4G/5G)</a:t>
            </a:r>
          </a:p>
        </p:txBody>
      </p:sp>
      <p:sp>
        <p:nvSpPr>
          <p:cNvPr id="21" name="TextBox 20">
            <a:extLst>
              <a:ext uri="{FF2B5EF4-FFF2-40B4-BE49-F238E27FC236}">
                <a16:creationId xmlns:a16="http://schemas.microsoft.com/office/drawing/2014/main" id="{AD366549-0A07-8915-F08C-F9B2F5B3793E}"/>
              </a:ext>
            </a:extLst>
          </p:cNvPr>
          <p:cNvSpPr txBox="1"/>
          <p:nvPr/>
        </p:nvSpPr>
        <p:spPr>
          <a:xfrm>
            <a:off x="4831539" y="2831179"/>
            <a:ext cx="1150700" cy="369332"/>
          </a:xfrm>
          <a:prstGeom prst="rect">
            <a:avLst/>
          </a:prstGeom>
          <a:noFill/>
        </p:spPr>
        <p:txBody>
          <a:bodyPr wrap="none" rtlCol="0">
            <a:spAutoFit/>
          </a:bodyPr>
          <a:lstStyle/>
          <a:p>
            <a:r>
              <a:rPr lang="en-US" err="1"/>
              <a:t>mmWave</a:t>
            </a:r>
            <a:endParaRPr lang="en-US"/>
          </a:p>
        </p:txBody>
      </p:sp>
      <p:sp>
        <p:nvSpPr>
          <p:cNvPr id="26" name="TextBox 25">
            <a:extLst>
              <a:ext uri="{FF2B5EF4-FFF2-40B4-BE49-F238E27FC236}">
                <a16:creationId xmlns:a16="http://schemas.microsoft.com/office/drawing/2014/main" id="{32AA7B4A-592A-F8F2-E299-E3A913A10DA5}"/>
              </a:ext>
            </a:extLst>
          </p:cNvPr>
          <p:cNvSpPr txBox="1"/>
          <p:nvPr/>
        </p:nvSpPr>
        <p:spPr>
          <a:xfrm>
            <a:off x="5051663" y="4244452"/>
            <a:ext cx="710451" cy="369332"/>
          </a:xfrm>
          <a:prstGeom prst="rect">
            <a:avLst/>
          </a:prstGeom>
          <a:noFill/>
        </p:spPr>
        <p:txBody>
          <a:bodyPr wrap="none" rtlCol="0">
            <a:spAutoFit/>
          </a:bodyPr>
          <a:lstStyle/>
          <a:p>
            <a:r>
              <a:rPr lang="en-US"/>
              <a:t>Fiber</a:t>
            </a:r>
          </a:p>
        </p:txBody>
      </p:sp>
      <p:pic>
        <p:nvPicPr>
          <p:cNvPr id="4" name="Graphic 6" descr="Cell Tower with solid fill">
            <a:extLst>
              <a:ext uri="{FF2B5EF4-FFF2-40B4-BE49-F238E27FC236}">
                <a16:creationId xmlns:a16="http://schemas.microsoft.com/office/drawing/2014/main" id="{6C4521F6-522A-A6B4-7C3D-C562080C11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70560" y="1564172"/>
            <a:ext cx="914400" cy="914400"/>
          </a:xfrm>
          <a:prstGeom prst="rect">
            <a:avLst/>
          </a:prstGeom>
        </p:spPr>
      </p:pic>
      <p:cxnSp>
        <p:nvCxnSpPr>
          <p:cNvPr id="29" name="Straight Arrow Connector 28">
            <a:extLst>
              <a:ext uri="{FF2B5EF4-FFF2-40B4-BE49-F238E27FC236}">
                <a16:creationId xmlns:a16="http://schemas.microsoft.com/office/drawing/2014/main" id="{D6DD35C4-2DDE-8716-DB95-D63DE95374FE}"/>
              </a:ext>
            </a:extLst>
          </p:cNvPr>
          <p:cNvCxnSpPr>
            <a:cxnSpLocks/>
          </p:cNvCxnSpPr>
          <p:nvPr/>
        </p:nvCxnSpPr>
        <p:spPr>
          <a:xfrm>
            <a:off x="4385133" y="5896460"/>
            <a:ext cx="2314206" cy="0"/>
          </a:xfrm>
          <a:prstGeom prst="straightConnector1">
            <a:avLst/>
          </a:prstGeom>
          <a:ln w="50800">
            <a:headEnd type="triangle"/>
            <a:tailEnd type="triangle"/>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12C0D195-C5AD-64AA-05FC-0AFDDA798E2E}"/>
              </a:ext>
            </a:extLst>
          </p:cNvPr>
          <p:cNvSpPr txBox="1"/>
          <p:nvPr/>
        </p:nvSpPr>
        <p:spPr>
          <a:xfrm>
            <a:off x="4678345" y="5485288"/>
            <a:ext cx="1727781" cy="369332"/>
          </a:xfrm>
          <a:prstGeom prst="rect">
            <a:avLst/>
          </a:prstGeom>
          <a:noFill/>
        </p:spPr>
        <p:txBody>
          <a:bodyPr wrap="none" rtlCol="0">
            <a:spAutoFit/>
          </a:bodyPr>
          <a:lstStyle/>
          <a:p>
            <a:r>
              <a:rPr lang="en-US"/>
              <a:t>WAN/Backhaul</a:t>
            </a:r>
          </a:p>
        </p:txBody>
      </p:sp>
      <p:sp>
        <p:nvSpPr>
          <p:cNvPr id="35" name="TextBox 34">
            <a:extLst>
              <a:ext uri="{FF2B5EF4-FFF2-40B4-BE49-F238E27FC236}">
                <a16:creationId xmlns:a16="http://schemas.microsoft.com/office/drawing/2014/main" id="{3C937667-F819-3058-CFED-B94E193325D6}"/>
              </a:ext>
            </a:extLst>
          </p:cNvPr>
          <p:cNvSpPr txBox="1"/>
          <p:nvPr/>
        </p:nvSpPr>
        <p:spPr>
          <a:xfrm>
            <a:off x="3365987" y="2257585"/>
            <a:ext cx="762975" cy="369332"/>
          </a:xfrm>
          <a:prstGeom prst="rect">
            <a:avLst/>
          </a:prstGeom>
          <a:noFill/>
        </p:spPr>
        <p:txBody>
          <a:bodyPr wrap="square" rtlCol="0">
            <a:spAutoFit/>
          </a:bodyPr>
          <a:lstStyle/>
          <a:p>
            <a:r>
              <a:rPr lang="en-US"/>
              <a:t>User</a:t>
            </a:r>
          </a:p>
        </p:txBody>
      </p:sp>
      <p:sp>
        <p:nvSpPr>
          <p:cNvPr id="36" name="TextBox 35">
            <a:extLst>
              <a:ext uri="{FF2B5EF4-FFF2-40B4-BE49-F238E27FC236}">
                <a16:creationId xmlns:a16="http://schemas.microsoft.com/office/drawing/2014/main" id="{8D5E207D-E555-9CFF-91BC-328B2BE37169}"/>
              </a:ext>
            </a:extLst>
          </p:cNvPr>
          <p:cNvSpPr txBox="1"/>
          <p:nvPr/>
        </p:nvSpPr>
        <p:spPr>
          <a:xfrm>
            <a:off x="3365986" y="3508819"/>
            <a:ext cx="762975" cy="369332"/>
          </a:xfrm>
          <a:prstGeom prst="rect">
            <a:avLst/>
          </a:prstGeom>
          <a:noFill/>
        </p:spPr>
        <p:txBody>
          <a:bodyPr wrap="square" rtlCol="0">
            <a:spAutoFit/>
          </a:bodyPr>
          <a:lstStyle/>
          <a:p>
            <a:r>
              <a:rPr lang="en-US"/>
              <a:t>User</a:t>
            </a:r>
          </a:p>
        </p:txBody>
      </p:sp>
      <p:sp>
        <p:nvSpPr>
          <p:cNvPr id="37" name="TextBox 36">
            <a:extLst>
              <a:ext uri="{FF2B5EF4-FFF2-40B4-BE49-F238E27FC236}">
                <a16:creationId xmlns:a16="http://schemas.microsoft.com/office/drawing/2014/main" id="{38B42DE2-7478-3F42-1085-49ACF3ED7FB2}"/>
              </a:ext>
            </a:extLst>
          </p:cNvPr>
          <p:cNvSpPr txBox="1"/>
          <p:nvPr/>
        </p:nvSpPr>
        <p:spPr>
          <a:xfrm>
            <a:off x="7480657" y="1006900"/>
            <a:ext cx="902349" cy="369332"/>
          </a:xfrm>
          <a:prstGeom prst="rect">
            <a:avLst/>
          </a:prstGeom>
          <a:noFill/>
        </p:spPr>
        <p:txBody>
          <a:bodyPr wrap="square" rtlCol="0">
            <a:spAutoFit/>
          </a:bodyPr>
          <a:lstStyle/>
          <a:p>
            <a:r>
              <a:rPr lang="en-US"/>
              <a:t>Cloud</a:t>
            </a:r>
          </a:p>
        </p:txBody>
      </p:sp>
      <p:cxnSp>
        <p:nvCxnSpPr>
          <p:cNvPr id="13" name="Straight Arrow Connector 12">
            <a:extLst>
              <a:ext uri="{FF2B5EF4-FFF2-40B4-BE49-F238E27FC236}">
                <a16:creationId xmlns:a16="http://schemas.microsoft.com/office/drawing/2014/main" id="{460784D5-E5B9-DE37-3B5F-BF7524014714}"/>
              </a:ext>
            </a:extLst>
          </p:cNvPr>
          <p:cNvCxnSpPr>
            <a:cxnSpLocks/>
          </p:cNvCxnSpPr>
          <p:nvPr/>
        </p:nvCxnSpPr>
        <p:spPr>
          <a:xfrm>
            <a:off x="5868519" y="2053301"/>
            <a:ext cx="1067860" cy="0"/>
          </a:xfrm>
          <a:prstGeom prst="straightConnector1">
            <a:avLst/>
          </a:prstGeom>
          <a:ln w="50800">
            <a:headEnd type="triangle"/>
            <a:tailEnd type="triangle"/>
          </a:ln>
        </p:spPr>
        <p:style>
          <a:lnRef idx="1">
            <a:schemeClr val="dk1"/>
          </a:lnRef>
          <a:fillRef idx="0">
            <a:schemeClr val="dk1"/>
          </a:fillRef>
          <a:effectRef idx="0">
            <a:schemeClr val="dk1"/>
          </a:effectRef>
          <a:fontRef idx="minor">
            <a:schemeClr val="tx1"/>
          </a:fontRef>
        </p:style>
      </p:cxnSp>
      <p:grpSp>
        <p:nvGrpSpPr>
          <p:cNvPr id="24" name="Group 23">
            <a:extLst>
              <a:ext uri="{FF2B5EF4-FFF2-40B4-BE49-F238E27FC236}">
                <a16:creationId xmlns:a16="http://schemas.microsoft.com/office/drawing/2014/main" id="{F748ACA2-4210-0070-F949-DE78835280BE}"/>
              </a:ext>
            </a:extLst>
          </p:cNvPr>
          <p:cNvGrpSpPr/>
          <p:nvPr/>
        </p:nvGrpSpPr>
        <p:grpSpPr>
          <a:xfrm flipH="1">
            <a:off x="6640539" y="2816757"/>
            <a:ext cx="725215" cy="790954"/>
            <a:chOff x="3470987" y="2052735"/>
            <a:chExt cx="1035696" cy="989045"/>
          </a:xfrm>
        </p:grpSpPr>
        <p:sp>
          <p:nvSpPr>
            <p:cNvPr id="25" name="Isosceles Triangle 7">
              <a:extLst>
                <a:ext uri="{FF2B5EF4-FFF2-40B4-BE49-F238E27FC236}">
                  <a16:creationId xmlns:a16="http://schemas.microsoft.com/office/drawing/2014/main" id="{4BD474DB-7111-EDBA-F98F-781B59F6AE28}"/>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Chord 27">
              <a:extLst>
                <a:ext uri="{FF2B5EF4-FFF2-40B4-BE49-F238E27FC236}">
                  <a16:creationId xmlns:a16="http://schemas.microsoft.com/office/drawing/2014/main" id="{C9DB06C8-B719-66C7-E21D-DC2FA28E624A}"/>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Isosceles Triangle 5">
              <a:extLst>
                <a:ext uri="{FF2B5EF4-FFF2-40B4-BE49-F238E27FC236}">
                  <a16:creationId xmlns:a16="http://schemas.microsoft.com/office/drawing/2014/main" id="{D8F8BE13-50B9-EB9C-832D-A41892E8F758}"/>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Oval 32">
              <a:extLst>
                <a:ext uri="{FF2B5EF4-FFF2-40B4-BE49-F238E27FC236}">
                  <a16:creationId xmlns:a16="http://schemas.microsoft.com/office/drawing/2014/main" id="{2AA6AA69-9C8B-9028-7458-F8A4A28361EB}"/>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8" name="Group 47">
            <a:extLst>
              <a:ext uri="{FF2B5EF4-FFF2-40B4-BE49-F238E27FC236}">
                <a16:creationId xmlns:a16="http://schemas.microsoft.com/office/drawing/2014/main" id="{0F0BC5B6-B12B-9DAE-5789-D92E3DDE938F}"/>
              </a:ext>
            </a:extLst>
          </p:cNvPr>
          <p:cNvGrpSpPr/>
          <p:nvPr/>
        </p:nvGrpSpPr>
        <p:grpSpPr>
          <a:xfrm>
            <a:off x="7472485" y="2626917"/>
            <a:ext cx="902349" cy="1118662"/>
            <a:chOff x="7472485" y="2626917"/>
            <a:chExt cx="902349" cy="1118662"/>
          </a:xfrm>
        </p:grpSpPr>
        <p:grpSp>
          <p:nvGrpSpPr>
            <p:cNvPr id="45" name="Group 44">
              <a:extLst>
                <a:ext uri="{FF2B5EF4-FFF2-40B4-BE49-F238E27FC236}">
                  <a16:creationId xmlns:a16="http://schemas.microsoft.com/office/drawing/2014/main" id="{8E391047-E929-0096-053C-96C0EF32D732}"/>
                </a:ext>
              </a:extLst>
            </p:cNvPr>
            <p:cNvGrpSpPr/>
            <p:nvPr/>
          </p:nvGrpSpPr>
          <p:grpSpPr>
            <a:xfrm>
              <a:off x="7545615" y="3038258"/>
              <a:ext cx="725173" cy="547774"/>
              <a:chOff x="10442048" y="1890678"/>
              <a:chExt cx="725173" cy="547774"/>
            </a:xfrm>
          </p:grpSpPr>
          <p:sp>
            <p:nvSpPr>
              <p:cNvPr id="34" name="Rounded Rectangle 33">
                <a:extLst>
                  <a:ext uri="{FF2B5EF4-FFF2-40B4-BE49-F238E27FC236}">
                    <a16:creationId xmlns:a16="http://schemas.microsoft.com/office/drawing/2014/main" id="{21707AD5-DA76-73D0-2CE5-E6EED684A84F}"/>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07088542-C69F-BC02-B3F5-493217426E92}"/>
                  </a:ext>
                </a:extLst>
              </p:cNvPr>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9D7A67E-957C-47A0-AC5A-6CB02B089F48}"/>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9CD11DE-DECF-467A-98A0-364C004528CA}"/>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46" name="TextBox 45">
              <a:extLst>
                <a:ext uri="{FF2B5EF4-FFF2-40B4-BE49-F238E27FC236}">
                  <a16:creationId xmlns:a16="http://schemas.microsoft.com/office/drawing/2014/main" id="{0E6AD360-DCAC-BDE7-ACE3-398EE735C4D1}"/>
                </a:ext>
              </a:extLst>
            </p:cNvPr>
            <p:cNvSpPr txBox="1"/>
            <p:nvPr/>
          </p:nvSpPr>
          <p:spPr>
            <a:xfrm>
              <a:off x="7505211" y="2656754"/>
              <a:ext cx="723275" cy="369332"/>
            </a:xfrm>
            <a:prstGeom prst="rect">
              <a:avLst/>
            </a:prstGeom>
            <a:noFill/>
          </p:spPr>
          <p:txBody>
            <a:bodyPr wrap="none" rtlCol="0">
              <a:spAutoFit/>
            </a:bodyPr>
            <a:lstStyle/>
            <a:p>
              <a:r>
                <a:rPr lang="en-US"/>
                <a:t>Edge</a:t>
              </a:r>
            </a:p>
          </p:txBody>
        </p:sp>
        <p:sp>
          <p:nvSpPr>
            <p:cNvPr id="47" name="Rectangle 46">
              <a:extLst>
                <a:ext uri="{FF2B5EF4-FFF2-40B4-BE49-F238E27FC236}">
                  <a16:creationId xmlns:a16="http://schemas.microsoft.com/office/drawing/2014/main" id="{A81C886B-6B37-1A4B-917B-3D525AFC6C66}"/>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24EE16EF-DA76-AC99-3745-418CBF060465}"/>
              </a:ext>
            </a:extLst>
          </p:cNvPr>
          <p:cNvGrpSpPr/>
          <p:nvPr/>
        </p:nvGrpSpPr>
        <p:grpSpPr>
          <a:xfrm>
            <a:off x="7472485" y="4054453"/>
            <a:ext cx="902349" cy="1118662"/>
            <a:chOff x="7472485" y="2626917"/>
            <a:chExt cx="902349" cy="1118662"/>
          </a:xfrm>
        </p:grpSpPr>
        <p:grpSp>
          <p:nvGrpSpPr>
            <p:cNvPr id="50" name="Group 49">
              <a:extLst>
                <a:ext uri="{FF2B5EF4-FFF2-40B4-BE49-F238E27FC236}">
                  <a16:creationId xmlns:a16="http://schemas.microsoft.com/office/drawing/2014/main" id="{21F1DD90-683C-15B8-D2B3-23B8BAC6D59F}"/>
                </a:ext>
              </a:extLst>
            </p:cNvPr>
            <p:cNvGrpSpPr/>
            <p:nvPr/>
          </p:nvGrpSpPr>
          <p:grpSpPr>
            <a:xfrm>
              <a:off x="7545615" y="3038258"/>
              <a:ext cx="725173" cy="547774"/>
              <a:chOff x="10442048" y="1890678"/>
              <a:chExt cx="725173" cy="547774"/>
            </a:xfrm>
          </p:grpSpPr>
          <p:sp>
            <p:nvSpPr>
              <p:cNvPr id="53" name="Rounded Rectangle 52">
                <a:extLst>
                  <a:ext uri="{FF2B5EF4-FFF2-40B4-BE49-F238E27FC236}">
                    <a16:creationId xmlns:a16="http://schemas.microsoft.com/office/drawing/2014/main" id="{F3488351-A5BE-3D87-885C-25DED10E074A}"/>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54" name="Straight Connector 53">
                <a:extLst>
                  <a:ext uri="{FF2B5EF4-FFF2-40B4-BE49-F238E27FC236}">
                    <a16:creationId xmlns:a16="http://schemas.microsoft.com/office/drawing/2014/main" id="{24BE0B41-B2CC-6916-A7DD-9F09A82A3512}"/>
                  </a:ext>
                </a:extLst>
              </p:cNvPr>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CA8684D-5EBF-3D1A-7181-8586AA94ACDF}"/>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82FD36B-416C-78F5-8D4A-0FB3CB3DB1BD}"/>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51" name="TextBox 50">
              <a:extLst>
                <a:ext uri="{FF2B5EF4-FFF2-40B4-BE49-F238E27FC236}">
                  <a16:creationId xmlns:a16="http://schemas.microsoft.com/office/drawing/2014/main" id="{1F59E15B-1EDC-688D-0FC0-89B76BA8B413}"/>
                </a:ext>
              </a:extLst>
            </p:cNvPr>
            <p:cNvSpPr txBox="1"/>
            <p:nvPr/>
          </p:nvSpPr>
          <p:spPr>
            <a:xfrm>
              <a:off x="7505211" y="2656754"/>
              <a:ext cx="723275" cy="369332"/>
            </a:xfrm>
            <a:prstGeom prst="rect">
              <a:avLst/>
            </a:prstGeom>
            <a:noFill/>
          </p:spPr>
          <p:txBody>
            <a:bodyPr wrap="none" rtlCol="0">
              <a:spAutoFit/>
            </a:bodyPr>
            <a:lstStyle/>
            <a:p>
              <a:r>
                <a:rPr lang="en-US"/>
                <a:t>Edge</a:t>
              </a:r>
            </a:p>
          </p:txBody>
        </p:sp>
        <p:sp>
          <p:nvSpPr>
            <p:cNvPr id="52" name="Rectangle 51">
              <a:extLst>
                <a:ext uri="{FF2B5EF4-FFF2-40B4-BE49-F238E27FC236}">
                  <a16:creationId xmlns:a16="http://schemas.microsoft.com/office/drawing/2014/main" id="{52637516-E998-93AC-FC9A-68484097521B}"/>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cxnSp>
        <p:nvCxnSpPr>
          <p:cNvPr id="58" name="Straight Arrow Connector 57">
            <a:extLst>
              <a:ext uri="{FF2B5EF4-FFF2-40B4-BE49-F238E27FC236}">
                <a16:creationId xmlns:a16="http://schemas.microsoft.com/office/drawing/2014/main" id="{25BB47D6-B735-1A70-ED41-B211E7DBF1F4}"/>
              </a:ext>
            </a:extLst>
          </p:cNvPr>
          <p:cNvCxnSpPr>
            <a:cxnSpLocks/>
          </p:cNvCxnSpPr>
          <p:nvPr/>
        </p:nvCxnSpPr>
        <p:spPr>
          <a:xfrm>
            <a:off x="4385133" y="3247778"/>
            <a:ext cx="2174935" cy="0"/>
          </a:xfrm>
          <a:prstGeom prst="straightConnector1">
            <a:avLst/>
          </a:prstGeom>
          <a:ln w="50800">
            <a:headEnd type="triangle"/>
            <a:tailEnd type="triangle"/>
          </a:ln>
        </p:spPr>
        <p:style>
          <a:lnRef idx="1">
            <a:schemeClr val="dk1"/>
          </a:lnRef>
          <a:fillRef idx="0">
            <a:schemeClr val="dk1"/>
          </a:fillRef>
          <a:effectRef idx="0">
            <a:schemeClr val="dk1"/>
          </a:effectRef>
          <a:fontRef idx="minor">
            <a:schemeClr val="tx1"/>
          </a:fontRef>
        </p:style>
      </p:cxnSp>
      <p:grpSp>
        <p:nvGrpSpPr>
          <p:cNvPr id="1038" name="Group 1037">
            <a:extLst>
              <a:ext uri="{FF2B5EF4-FFF2-40B4-BE49-F238E27FC236}">
                <a16:creationId xmlns:a16="http://schemas.microsoft.com/office/drawing/2014/main" id="{18A6F6DD-DFFA-92AB-2B92-3397835AE8EE}"/>
              </a:ext>
            </a:extLst>
          </p:cNvPr>
          <p:cNvGrpSpPr/>
          <p:nvPr/>
        </p:nvGrpSpPr>
        <p:grpSpPr>
          <a:xfrm>
            <a:off x="3332474" y="4070437"/>
            <a:ext cx="902349" cy="1118662"/>
            <a:chOff x="7472485" y="2626917"/>
            <a:chExt cx="902349" cy="1118662"/>
          </a:xfrm>
        </p:grpSpPr>
        <p:grpSp>
          <p:nvGrpSpPr>
            <p:cNvPr id="1039" name="Group 1038">
              <a:extLst>
                <a:ext uri="{FF2B5EF4-FFF2-40B4-BE49-F238E27FC236}">
                  <a16:creationId xmlns:a16="http://schemas.microsoft.com/office/drawing/2014/main" id="{C439ED9B-D80C-AD2D-C0E9-611A2E54C6ED}"/>
                </a:ext>
              </a:extLst>
            </p:cNvPr>
            <p:cNvGrpSpPr/>
            <p:nvPr/>
          </p:nvGrpSpPr>
          <p:grpSpPr>
            <a:xfrm>
              <a:off x="7545615" y="3038258"/>
              <a:ext cx="725173" cy="547774"/>
              <a:chOff x="10442048" y="1890678"/>
              <a:chExt cx="725173" cy="547774"/>
            </a:xfrm>
          </p:grpSpPr>
          <p:sp>
            <p:nvSpPr>
              <p:cNvPr id="1042" name="Rounded Rectangle 1041">
                <a:extLst>
                  <a:ext uri="{FF2B5EF4-FFF2-40B4-BE49-F238E27FC236}">
                    <a16:creationId xmlns:a16="http://schemas.microsoft.com/office/drawing/2014/main" id="{AB253420-5B51-02A8-AFCA-5922B3AF9129}"/>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043" name="Straight Connector 1042">
                <a:extLst>
                  <a:ext uri="{FF2B5EF4-FFF2-40B4-BE49-F238E27FC236}">
                    <a16:creationId xmlns:a16="http://schemas.microsoft.com/office/drawing/2014/main" id="{0B1089C1-89A7-6E68-FF02-3C70E5A4501B}"/>
                  </a:ext>
                </a:extLst>
              </p:cNvPr>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4" name="Straight Connector 1043">
                <a:extLst>
                  <a:ext uri="{FF2B5EF4-FFF2-40B4-BE49-F238E27FC236}">
                    <a16:creationId xmlns:a16="http://schemas.microsoft.com/office/drawing/2014/main" id="{362D08FC-DE5F-57DA-F878-A9F9A52E20A5}"/>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5" name="Straight Connector 1044">
                <a:extLst>
                  <a:ext uri="{FF2B5EF4-FFF2-40B4-BE49-F238E27FC236}">
                    <a16:creationId xmlns:a16="http://schemas.microsoft.com/office/drawing/2014/main" id="{C146E2AE-123B-F0F4-EE7E-56AC69104EED}"/>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1040" name="TextBox 1039">
              <a:extLst>
                <a:ext uri="{FF2B5EF4-FFF2-40B4-BE49-F238E27FC236}">
                  <a16:creationId xmlns:a16="http://schemas.microsoft.com/office/drawing/2014/main" id="{804065E4-8598-3128-E16F-A3108760E6DD}"/>
                </a:ext>
              </a:extLst>
            </p:cNvPr>
            <p:cNvSpPr txBox="1"/>
            <p:nvPr/>
          </p:nvSpPr>
          <p:spPr>
            <a:xfrm>
              <a:off x="7505211" y="2656754"/>
              <a:ext cx="723275" cy="369332"/>
            </a:xfrm>
            <a:prstGeom prst="rect">
              <a:avLst/>
            </a:prstGeom>
            <a:noFill/>
          </p:spPr>
          <p:txBody>
            <a:bodyPr wrap="none" rtlCol="0">
              <a:spAutoFit/>
            </a:bodyPr>
            <a:lstStyle/>
            <a:p>
              <a:r>
                <a:rPr lang="en-US"/>
                <a:t>Edge</a:t>
              </a:r>
            </a:p>
          </p:txBody>
        </p:sp>
        <p:sp>
          <p:nvSpPr>
            <p:cNvPr id="1041" name="Rectangle 1040">
              <a:extLst>
                <a:ext uri="{FF2B5EF4-FFF2-40B4-BE49-F238E27FC236}">
                  <a16:creationId xmlns:a16="http://schemas.microsoft.com/office/drawing/2014/main" id="{62A94AAF-BE2D-F8EB-BB67-D6CDB802A9C6}"/>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046" name="Group 1045">
            <a:extLst>
              <a:ext uri="{FF2B5EF4-FFF2-40B4-BE49-F238E27FC236}">
                <a16:creationId xmlns:a16="http://schemas.microsoft.com/office/drawing/2014/main" id="{DE5E9586-AD74-34CB-7D22-0BEE79D10D15}"/>
              </a:ext>
            </a:extLst>
          </p:cNvPr>
          <p:cNvGrpSpPr/>
          <p:nvPr/>
        </p:nvGrpSpPr>
        <p:grpSpPr>
          <a:xfrm>
            <a:off x="3327092" y="5436818"/>
            <a:ext cx="902349" cy="1118662"/>
            <a:chOff x="7472485" y="2626917"/>
            <a:chExt cx="902349" cy="1118662"/>
          </a:xfrm>
        </p:grpSpPr>
        <p:grpSp>
          <p:nvGrpSpPr>
            <p:cNvPr id="1047" name="Group 1046">
              <a:extLst>
                <a:ext uri="{FF2B5EF4-FFF2-40B4-BE49-F238E27FC236}">
                  <a16:creationId xmlns:a16="http://schemas.microsoft.com/office/drawing/2014/main" id="{292F32DD-91CB-65DC-0FD2-F247A2320229}"/>
                </a:ext>
              </a:extLst>
            </p:cNvPr>
            <p:cNvGrpSpPr/>
            <p:nvPr/>
          </p:nvGrpSpPr>
          <p:grpSpPr>
            <a:xfrm>
              <a:off x="7545615" y="3038258"/>
              <a:ext cx="725173" cy="547774"/>
              <a:chOff x="10442048" y="1890678"/>
              <a:chExt cx="725173" cy="547774"/>
            </a:xfrm>
          </p:grpSpPr>
          <p:sp>
            <p:nvSpPr>
              <p:cNvPr id="1050" name="Rounded Rectangle 1049">
                <a:extLst>
                  <a:ext uri="{FF2B5EF4-FFF2-40B4-BE49-F238E27FC236}">
                    <a16:creationId xmlns:a16="http://schemas.microsoft.com/office/drawing/2014/main" id="{1EA5ECCF-8DF9-F331-3005-0BB6DE272ED5}"/>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051" name="Straight Connector 1050">
                <a:extLst>
                  <a:ext uri="{FF2B5EF4-FFF2-40B4-BE49-F238E27FC236}">
                    <a16:creationId xmlns:a16="http://schemas.microsoft.com/office/drawing/2014/main" id="{7D257804-BDAF-A041-BBC0-77DADADCF995}"/>
                  </a:ext>
                </a:extLst>
              </p:cNvPr>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2" name="Straight Connector 1051">
                <a:extLst>
                  <a:ext uri="{FF2B5EF4-FFF2-40B4-BE49-F238E27FC236}">
                    <a16:creationId xmlns:a16="http://schemas.microsoft.com/office/drawing/2014/main" id="{BDAF7DAC-E7DE-C787-6874-9009FE625AFA}"/>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3" name="Straight Connector 1052">
                <a:extLst>
                  <a:ext uri="{FF2B5EF4-FFF2-40B4-BE49-F238E27FC236}">
                    <a16:creationId xmlns:a16="http://schemas.microsoft.com/office/drawing/2014/main" id="{F82A55A9-62B3-F606-8D7B-42912DEC948D}"/>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1048" name="TextBox 1047">
              <a:extLst>
                <a:ext uri="{FF2B5EF4-FFF2-40B4-BE49-F238E27FC236}">
                  <a16:creationId xmlns:a16="http://schemas.microsoft.com/office/drawing/2014/main" id="{71CD8EA4-FC2F-748B-075C-35276D3A561B}"/>
                </a:ext>
              </a:extLst>
            </p:cNvPr>
            <p:cNvSpPr txBox="1"/>
            <p:nvPr/>
          </p:nvSpPr>
          <p:spPr>
            <a:xfrm>
              <a:off x="7505211" y="2656754"/>
              <a:ext cx="723275" cy="369332"/>
            </a:xfrm>
            <a:prstGeom prst="rect">
              <a:avLst/>
            </a:prstGeom>
            <a:noFill/>
          </p:spPr>
          <p:txBody>
            <a:bodyPr wrap="none" rtlCol="0">
              <a:spAutoFit/>
            </a:bodyPr>
            <a:lstStyle/>
            <a:p>
              <a:r>
                <a:rPr lang="en-US"/>
                <a:t>Edge</a:t>
              </a:r>
            </a:p>
          </p:txBody>
        </p:sp>
        <p:sp>
          <p:nvSpPr>
            <p:cNvPr id="1049" name="Rectangle 1048">
              <a:extLst>
                <a:ext uri="{FF2B5EF4-FFF2-40B4-BE49-F238E27FC236}">
                  <a16:creationId xmlns:a16="http://schemas.microsoft.com/office/drawing/2014/main" id="{CFDA8AE9-A944-BEBB-4DED-D64E712D0AD1}"/>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1055" name="Graphic 19" descr="Server with solid fill">
            <a:extLst>
              <a:ext uri="{FF2B5EF4-FFF2-40B4-BE49-F238E27FC236}">
                <a16:creationId xmlns:a16="http://schemas.microsoft.com/office/drawing/2014/main" id="{2BD21B57-C7F0-D35A-09E0-030032D5F03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80657" y="1568001"/>
            <a:ext cx="756063" cy="756063"/>
          </a:xfrm>
          <a:prstGeom prst="rect">
            <a:avLst/>
          </a:prstGeom>
        </p:spPr>
      </p:pic>
      <p:pic>
        <p:nvPicPr>
          <p:cNvPr id="1056" name="Graphic 18" descr="Cloud outline">
            <a:extLst>
              <a:ext uri="{FF2B5EF4-FFF2-40B4-BE49-F238E27FC236}">
                <a16:creationId xmlns:a16="http://schemas.microsoft.com/office/drawing/2014/main" id="{D3905612-4528-AE56-974F-F2D806F127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73322" y="5055803"/>
            <a:ext cx="1973282" cy="1953489"/>
          </a:xfrm>
          <a:prstGeom prst="rect">
            <a:avLst/>
          </a:prstGeom>
        </p:spPr>
      </p:pic>
      <p:sp>
        <p:nvSpPr>
          <p:cNvPr id="1057" name="TextBox 1056">
            <a:extLst>
              <a:ext uri="{FF2B5EF4-FFF2-40B4-BE49-F238E27FC236}">
                <a16:creationId xmlns:a16="http://schemas.microsoft.com/office/drawing/2014/main" id="{DFCD5C59-2B3B-42D1-79EA-B20A761B9326}"/>
              </a:ext>
            </a:extLst>
          </p:cNvPr>
          <p:cNvSpPr txBox="1"/>
          <p:nvPr/>
        </p:nvSpPr>
        <p:spPr>
          <a:xfrm>
            <a:off x="7501821" y="5234245"/>
            <a:ext cx="902349" cy="369332"/>
          </a:xfrm>
          <a:prstGeom prst="rect">
            <a:avLst/>
          </a:prstGeom>
          <a:noFill/>
        </p:spPr>
        <p:txBody>
          <a:bodyPr wrap="square" rtlCol="0">
            <a:spAutoFit/>
          </a:bodyPr>
          <a:lstStyle/>
          <a:p>
            <a:r>
              <a:rPr lang="en-US"/>
              <a:t>Cloud</a:t>
            </a:r>
          </a:p>
        </p:txBody>
      </p:sp>
      <p:pic>
        <p:nvPicPr>
          <p:cNvPr id="1058" name="Graphic 19" descr="Server with solid fill">
            <a:extLst>
              <a:ext uri="{FF2B5EF4-FFF2-40B4-BE49-F238E27FC236}">
                <a16:creationId xmlns:a16="http://schemas.microsoft.com/office/drawing/2014/main" id="{19E59977-D44F-3D89-2EF1-7B8A4CEB209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80657" y="5733606"/>
            <a:ext cx="756063" cy="756063"/>
          </a:xfrm>
          <a:prstGeom prst="rect">
            <a:avLst/>
          </a:prstGeom>
        </p:spPr>
      </p:pic>
      <p:sp>
        <p:nvSpPr>
          <p:cNvPr id="1059" name="Slide Number Placeholder 1058">
            <a:extLst>
              <a:ext uri="{FF2B5EF4-FFF2-40B4-BE49-F238E27FC236}">
                <a16:creationId xmlns:a16="http://schemas.microsoft.com/office/drawing/2014/main" id="{070FB3BB-8D4B-E78A-FF38-328EEB531ACC}"/>
              </a:ext>
            </a:extLst>
          </p:cNvPr>
          <p:cNvSpPr>
            <a:spLocks noGrp="1"/>
          </p:cNvSpPr>
          <p:nvPr>
            <p:ph type="sldNum" sz="quarter" idx="12"/>
          </p:nvPr>
        </p:nvSpPr>
        <p:spPr/>
        <p:txBody>
          <a:bodyPr/>
          <a:lstStyle/>
          <a:p>
            <a:fld id="{AE678206-0642-9F48-9727-6B519CB285FA}" type="slidenum">
              <a:rPr lang="en-US" smtClean="0"/>
              <a:t>10</a:t>
            </a:fld>
            <a:endParaRPr lang="en-US"/>
          </a:p>
        </p:txBody>
      </p:sp>
    </p:spTree>
    <p:extLst>
      <p:ext uri="{BB962C8B-B14F-4D97-AF65-F5344CB8AC3E}">
        <p14:creationId xmlns:p14="http://schemas.microsoft.com/office/powerpoint/2010/main" val="990400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descr="City outline">
            <a:extLst>
              <a:ext uri="{FF2B5EF4-FFF2-40B4-BE49-F238E27FC236}">
                <a16:creationId xmlns:a16="http://schemas.microsoft.com/office/drawing/2014/main" id="{5CE5609D-D132-D285-BE12-713BFE810E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1831" y="3164621"/>
            <a:ext cx="3111335" cy="3131127"/>
          </a:xfrm>
          <a:prstGeom prst="rect">
            <a:avLst/>
          </a:prstGeom>
        </p:spPr>
      </p:pic>
      <p:pic>
        <p:nvPicPr>
          <p:cNvPr id="30" name="Graphic 4" descr="City outline">
            <a:extLst>
              <a:ext uri="{FF2B5EF4-FFF2-40B4-BE49-F238E27FC236}">
                <a16:creationId xmlns:a16="http://schemas.microsoft.com/office/drawing/2014/main" id="{416C4759-289A-305E-25AC-ECD54A70D3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27415" y="3164621"/>
            <a:ext cx="3111335" cy="3131127"/>
          </a:xfrm>
          <a:prstGeom prst="rect">
            <a:avLst/>
          </a:prstGeom>
        </p:spPr>
      </p:pic>
      <p:pic>
        <p:nvPicPr>
          <p:cNvPr id="32" name="Graphic 4" descr="City outline">
            <a:extLst>
              <a:ext uri="{FF2B5EF4-FFF2-40B4-BE49-F238E27FC236}">
                <a16:creationId xmlns:a16="http://schemas.microsoft.com/office/drawing/2014/main" id="{8046EFE1-21A1-5743-09AC-8501D09EE0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92583" y="3164621"/>
            <a:ext cx="3111335" cy="3131127"/>
          </a:xfrm>
          <a:prstGeom prst="rect">
            <a:avLst/>
          </a:prstGeom>
        </p:spPr>
      </p:pic>
      <p:pic>
        <p:nvPicPr>
          <p:cNvPr id="36" name="Graphic 4" descr="City outline">
            <a:extLst>
              <a:ext uri="{FF2B5EF4-FFF2-40B4-BE49-F238E27FC236}">
                <a16:creationId xmlns:a16="http://schemas.microsoft.com/office/drawing/2014/main" id="{036C79D0-FCAA-CA18-D7EE-269E84F639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51814" y="3168579"/>
            <a:ext cx="3111335" cy="3131127"/>
          </a:xfrm>
          <a:prstGeom prst="rect">
            <a:avLst/>
          </a:prstGeom>
        </p:spPr>
      </p:pic>
      <p:sp>
        <p:nvSpPr>
          <p:cNvPr id="2" name="Title 1">
            <a:extLst>
              <a:ext uri="{FF2B5EF4-FFF2-40B4-BE49-F238E27FC236}">
                <a16:creationId xmlns:a16="http://schemas.microsoft.com/office/drawing/2014/main" id="{6A08FC83-2971-7CF9-6F80-80FD3C958A69}"/>
              </a:ext>
            </a:extLst>
          </p:cNvPr>
          <p:cNvSpPr>
            <a:spLocks noGrp="1"/>
          </p:cNvSpPr>
          <p:nvPr>
            <p:ph type="title"/>
          </p:nvPr>
        </p:nvSpPr>
        <p:spPr/>
        <p:txBody>
          <a:bodyPr/>
          <a:lstStyle/>
          <a:p>
            <a:r>
              <a:rPr lang="en-US">
                <a:latin typeface="Roboto"/>
                <a:ea typeface="Roboto"/>
                <a:cs typeface="Roboto"/>
              </a:rPr>
              <a:t>Solution in a Nutshell</a:t>
            </a:r>
            <a:endParaRPr lang="en-US"/>
          </a:p>
        </p:txBody>
      </p:sp>
      <p:cxnSp>
        <p:nvCxnSpPr>
          <p:cNvPr id="14" name="Straight Arrow Connector 13">
            <a:extLst>
              <a:ext uri="{FF2B5EF4-FFF2-40B4-BE49-F238E27FC236}">
                <a16:creationId xmlns:a16="http://schemas.microsoft.com/office/drawing/2014/main" id="{0F76BB34-FA22-B96B-CB81-1E176DB835C9}"/>
              </a:ext>
            </a:extLst>
          </p:cNvPr>
          <p:cNvCxnSpPr>
            <a:cxnSpLocks/>
          </p:cNvCxnSpPr>
          <p:nvPr/>
        </p:nvCxnSpPr>
        <p:spPr>
          <a:xfrm flipV="1">
            <a:off x="979398" y="3738270"/>
            <a:ext cx="22816" cy="2187559"/>
          </a:xfrm>
          <a:prstGeom prst="straightConnector1">
            <a:avLst/>
          </a:prstGeom>
          <a:ln w="57150">
            <a:headEnd type="none"/>
            <a:tailEnd type="arrow"/>
          </a:ln>
        </p:spPr>
        <p:style>
          <a:lnRef idx="1">
            <a:schemeClr val="accent1"/>
          </a:lnRef>
          <a:fillRef idx="0">
            <a:schemeClr val="accent1"/>
          </a:fillRef>
          <a:effectRef idx="0">
            <a:schemeClr val="accent1"/>
          </a:effectRef>
          <a:fontRef idx="minor">
            <a:schemeClr val="tx1"/>
          </a:fontRef>
        </p:style>
      </p:cxnSp>
      <p:pic>
        <p:nvPicPr>
          <p:cNvPr id="15" name="Graphic 20" descr="Map with pin with solid fill">
            <a:extLst>
              <a:ext uri="{FF2B5EF4-FFF2-40B4-BE49-F238E27FC236}">
                <a16:creationId xmlns:a16="http://schemas.microsoft.com/office/drawing/2014/main" id="{432FF0D1-D19C-B84C-8111-56677BD71A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01" y="3572656"/>
            <a:ext cx="914400" cy="914400"/>
          </a:xfrm>
          <a:prstGeom prst="rect">
            <a:avLst/>
          </a:prstGeom>
        </p:spPr>
      </p:pic>
      <p:pic>
        <p:nvPicPr>
          <p:cNvPr id="17" name="Picture 16" descr="Icon&#10;&#10;Description automatically generated">
            <a:extLst>
              <a:ext uri="{FF2B5EF4-FFF2-40B4-BE49-F238E27FC236}">
                <a16:creationId xmlns:a16="http://schemas.microsoft.com/office/drawing/2014/main" id="{BBBD9943-7031-79B3-A8B9-E135FB79BE6D}"/>
              </a:ext>
            </a:extLst>
          </p:cNvPr>
          <p:cNvPicPr>
            <a:picLocks noChangeAspect="1"/>
          </p:cNvPicPr>
          <p:nvPr/>
        </p:nvPicPr>
        <p:blipFill>
          <a:blip r:embed="rId7"/>
          <a:stretch>
            <a:fillRect/>
          </a:stretch>
        </p:blipFill>
        <p:spPr>
          <a:xfrm>
            <a:off x="162286" y="4285136"/>
            <a:ext cx="655123" cy="665019"/>
          </a:xfrm>
          <a:prstGeom prst="rect">
            <a:avLst/>
          </a:prstGeom>
        </p:spPr>
      </p:pic>
      <p:cxnSp>
        <p:nvCxnSpPr>
          <p:cNvPr id="22" name="Straight Arrow Connector 21">
            <a:extLst>
              <a:ext uri="{FF2B5EF4-FFF2-40B4-BE49-F238E27FC236}">
                <a16:creationId xmlns:a16="http://schemas.microsoft.com/office/drawing/2014/main" id="{F1F29EC3-716F-3F58-2842-277CB1437E06}"/>
              </a:ext>
            </a:extLst>
          </p:cNvPr>
          <p:cNvCxnSpPr/>
          <p:nvPr/>
        </p:nvCxnSpPr>
        <p:spPr>
          <a:xfrm flipV="1">
            <a:off x="1180554" y="6137411"/>
            <a:ext cx="9120819" cy="33584"/>
          </a:xfrm>
          <a:prstGeom prst="straightConnector1">
            <a:avLst/>
          </a:prstGeom>
          <a:ln w="57150">
            <a:solidFill>
              <a:srgbClr val="FFC000"/>
            </a:solidFill>
            <a:prstDash val="dash"/>
            <a:headEnd type="none"/>
            <a:tailEnd type="arrow"/>
          </a:ln>
        </p:spPr>
        <p:style>
          <a:lnRef idx="1">
            <a:schemeClr val="accent1"/>
          </a:lnRef>
          <a:fillRef idx="0">
            <a:schemeClr val="accent1"/>
          </a:fillRef>
          <a:effectRef idx="0">
            <a:schemeClr val="accent1"/>
          </a:effectRef>
          <a:fontRef idx="minor">
            <a:schemeClr val="tx1"/>
          </a:fontRef>
        </p:style>
      </p:cxnSp>
      <p:sp>
        <p:nvSpPr>
          <p:cNvPr id="42" name="Content Placeholder 2">
            <a:extLst>
              <a:ext uri="{FF2B5EF4-FFF2-40B4-BE49-F238E27FC236}">
                <a16:creationId xmlns:a16="http://schemas.microsoft.com/office/drawing/2014/main" id="{0F02DD66-8B71-9F00-195F-23BE386B2A3F}"/>
              </a:ext>
            </a:extLst>
          </p:cNvPr>
          <p:cNvSpPr>
            <a:spLocks noGrp="1"/>
          </p:cNvSpPr>
          <p:nvPr>
            <p:ph sz="half" idx="1"/>
          </p:nvPr>
        </p:nvSpPr>
        <p:spPr>
          <a:xfrm>
            <a:off x="379048" y="1215483"/>
            <a:ext cx="11043620" cy="4217797"/>
          </a:xfrm>
        </p:spPr>
        <p:txBody>
          <a:bodyPr vert="horz" lIns="91440" tIns="45720" rIns="91440" bIns="45720" rtlCol="0" anchor="t">
            <a:normAutofit/>
          </a:bodyPr>
          <a:lstStyle/>
          <a:p>
            <a:r>
              <a:rPr lang="en-US">
                <a:latin typeface="Roboto"/>
                <a:ea typeface="Roboto"/>
                <a:cs typeface="Roboto"/>
              </a:rPr>
              <a:t>User makes a request for a video</a:t>
            </a:r>
          </a:p>
          <a:p>
            <a:r>
              <a:rPr lang="en-US">
                <a:latin typeface="Roboto"/>
                <a:ea typeface="Roboto"/>
                <a:cs typeface="Roboto"/>
              </a:rPr>
              <a:t>Provides their planned trajectory to the cloud server</a:t>
            </a:r>
            <a:endParaRPr lang="en-US"/>
          </a:p>
        </p:txBody>
      </p:sp>
      <p:pic>
        <p:nvPicPr>
          <p:cNvPr id="46" name="Graphic 19" descr="Server with solid fill">
            <a:extLst>
              <a:ext uri="{FF2B5EF4-FFF2-40B4-BE49-F238E27FC236}">
                <a16:creationId xmlns:a16="http://schemas.microsoft.com/office/drawing/2014/main" id="{514AB160-EF65-8179-6F68-1110D10D63C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09648" y="2946906"/>
            <a:ext cx="756063" cy="756063"/>
          </a:xfrm>
          <a:prstGeom prst="rect">
            <a:avLst/>
          </a:prstGeom>
        </p:spPr>
      </p:pic>
      <p:pic>
        <p:nvPicPr>
          <p:cNvPr id="23" name="Graphic 12" descr="Car with solid fill">
            <a:extLst>
              <a:ext uri="{FF2B5EF4-FFF2-40B4-BE49-F238E27FC236}">
                <a16:creationId xmlns:a16="http://schemas.microsoft.com/office/drawing/2014/main" id="{5F6F9D9E-BF70-43AB-891B-A248AEDBF78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9623" y="5688128"/>
            <a:ext cx="914400" cy="914400"/>
          </a:xfrm>
          <a:prstGeom prst="rect">
            <a:avLst/>
          </a:prstGeom>
        </p:spPr>
      </p:pic>
      <p:pic>
        <p:nvPicPr>
          <p:cNvPr id="4" name="Graphic 18" descr="Cloud outline">
            <a:extLst>
              <a:ext uri="{FF2B5EF4-FFF2-40B4-BE49-F238E27FC236}">
                <a16:creationId xmlns:a16="http://schemas.microsoft.com/office/drawing/2014/main" id="{45A4EF4F-A09E-D89E-BB51-8E35370BAFA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4949" y="2273972"/>
            <a:ext cx="1973282" cy="1953489"/>
          </a:xfrm>
          <a:prstGeom prst="rect">
            <a:avLst/>
          </a:prstGeom>
        </p:spPr>
      </p:pic>
      <p:grpSp>
        <p:nvGrpSpPr>
          <p:cNvPr id="31" name="Group 30">
            <a:extLst>
              <a:ext uri="{FF2B5EF4-FFF2-40B4-BE49-F238E27FC236}">
                <a16:creationId xmlns:a16="http://schemas.microsoft.com/office/drawing/2014/main" id="{3B082B74-FB47-43F8-D58A-5248FB0D1B35}"/>
              </a:ext>
            </a:extLst>
          </p:cNvPr>
          <p:cNvGrpSpPr/>
          <p:nvPr/>
        </p:nvGrpSpPr>
        <p:grpSpPr>
          <a:xfrm flipH="1">
            <a:off x="4124492" y="5260908"/>
            <a:ext cx="480802" cy="589671"/>
            <a:chOff x="3470987" y="2052735"/>
            <a:chExt cx="1035696" cy="989045"/>
          </a:xfrm>
        </p:grpSpPr>
        <p:sp>
          <p:nvSpPr>
            <p:cNvPr id="25" name="Isosceles Triangle 7">
              <a:extLst>
                <a:ext uri="{FF2B5EF4-FFF2-40B4-BE49-F238E27FC236}">
                  <a16:creationId xmlns:a16="http://schemas.microsoft.com/office/drawing/2014/main" id="{CF4DC24D-143A-DA27-BEE0-F3148A8F40F0}"/>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Chord 25">
              <a:extLst>
                <a:ext uri="{FF2B5EF4-FFF2-40B4-BE49-F238E27FC236}">
                  <a16:creationId xmlns:a16="http://schemas.microsoft.com/office/drawing/2014/main" id="{E9D057E7-86C3-970D-404B-0F368E81202E}"/>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Isosceles Triangle 5">
              <a:extLst>
                <a:ext uri="{FF2B5EF4-FFF2-40B4-BE49-F238E27FC236}">
                  <a16:creationId xmlns:a16="http://schemas.microsoft.com/office/drawing/2014/main" id="{A68E5E3E-B182-15AF-9B17-0505C85F78A4}"/>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Oval 28">
              <a:extLst>
                <a:ext uri="{FF2B5EF4-FFF2-40B4-BE49-F238E27FC236}">
                  <a16:creationId xmlns:a16="http://schemas.microsoft.com/office/drawing/2014/main" id="{E4E38178-2488-4662-070E-C917FFCF6721}"/>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7" name="Group 46">
            <a:extLst>
              <a:ext uri="{FF2B5EF4-FFF2-40B4-BE49-F238E27FC236}">
                <a16:creationId xmlns:a16="http://schemas.microsoft.com/office/drawing/2014/main" id="{E2EE4086-79E3-34F2-5432-81245EE1CFC2}"/>
              </a:ext>
            </a:extLst>
          </p:cNvPr>
          <p:cNvGrpSpPr/>
          <p:nvPr/>
        </p:nvGrpSpPr>
        <p:grpSpPr>
          <a:xfrm>
            <a:off x="4697650" y="5027934"/>
            <a:ext cx="624305" cy="831114"/>
            <a:chOff x="7472485" y="2626917"/>
            <a:chExt cx="961255" cy="1118662"/>
          </a:xfrm>
        </p:grpSpPr>
        <p:grpSp>
          <p:nvGrpSpPr>
            <p:cNvPr id="35" name="Group 34">
              <a:extLst>
                <a:ext uri="{FF2B5EF4-FFF2-40B4-BE49-F238E27FC236}">
                  <a16:creationId xmlns:a16="http://schemas.microsoft.com/office/drawing/2014/main" id="{F3021D85-F363-622B-20BA-0F43F970B913}"/>
                </a:ext>
              </a:extLst>
            </p:cNvPr>
            <p:cNvGrpSpPr/>
            <p:nvPr/>
          </p:nvGrpSpPr>
          <p:grpSpPr>
            <a:xfrm>
              <a:off x="7545615" y="3038258"/>
              <a:ext cx="725173" cy="547774"/>
              <a:chOff x="10442048" y="1890678"/>
              <a:chExt cx="725173" cy="547774"/>
            </a:xfrm>
          </p:grpSpPr>
          <p:sp>
            <p:nvSpPr>
              <p:cNvPr id="41" name="Rounded Rectangle 33">
                <a:extLst>
                  <a:ext uri="{FF2B5EF4-FFF2-40B4-BE49-F238E27FC236}">
                    <a16:creationId xmlns:a16="http://schemas.microsoft.com/office/drawing/2014/main" id="{A6EA41AD-253E-40D3-6DA2-AA3A58F01AF6}"/>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91FAE984-5B45-AA76-91D8-1B89CD703932}"/>
                  </a:ext>
                </a:extLst>
              </p:cNvPr>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287AE9E-754D-00A0-37FB-8B73664E3B69}"/>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64903D8-8B1D-EF40-BD67-9C2534D2337C}"/>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id="{B25FB72F-ED5C-C967-D1FC-7BA1F870336C}"/>
                </a:ext>
              </a:extLst>
            </p:cNvPr>
            <p:cNvSpPr txBox="1"/>
            <p:nvPr/>
          </p:nvSpPr>
          <p:spPr>
            <a:xfrm>
              <a:off x="7505212" y="2656755"/>
              <a:ext cx="928528" cy="414261"/>
            </a:xfrm>
            <a:prstGeom prst="rect">
              <a:avLst/>
            </a:prstGeom>
            <a:noFill/>
          </p:spPr>
          <p:txBody>
            <a:bodyPr wrap="none" lIns="91440" tIns="45720" rIns="91440" bIns="45720" rtlCol="0" anchor="t">
              <a:spAutoFit/>
            </a:bodyPr>
            <a:lstStyle/>
            <a:p>
              <a:r>
                <a:rPr lang="en-US" sz="1400"/>
                <a:t>Edge</a:t>
              </a:r>
              <a:endParaRPr lang="en-US" sz="1400">
                <a:cs typeface="Arial"/>
              </a:endParaRPr>
            </a:p>
          </p:txBody>
        </p:sp>
        <p:sp>
          <p:nvSpPr>
            <p:cNvPr id="39" name="Rectangle 38">
              <a:extLst>
                <a:ext uri="{FF2B5EF4-FFF2-40B4-BE49-F238E27FC236}">
                  <a16:creationId xmlns:a16="http://schemas.microsoft.com/office/drawing/2014/main" id="{52004871-D4DC-4EFC-6F7B-4D96768BE893}"/>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4B9D01BB-45BB-CAC5-823B-68CD41699FB7}"/>
              </a:ext>
            </a:extLst>
          </p:cNvPr>
          <p:cNvGrpSpPr/>
          <p:nvPr/>
        </p:nvGrpSpPr>
        <p:grpSpPr>
          <a:xfrm flipH="1">
            <a:off x="6741176" y="5246530"/>
            <a:ext cx="480802" cy="589671"/>
            <a:chOff x="3470987" y="2052735"/>
            <a:chExt cx="1035696" cy="989045"/>
          </a:xfrm>
        </p:grpSpPr>
        <p:sp>
          <p:nvSpPr>
            <p:cNvPr id="49" name="Isosceles Triangle 7">
              <a:extLst>
                <a:ext uri="{FF2B5EF4-FFF2-40B4-BE49-F238E27FC236}">
                  <a16:creationId xmlns:a16="http://schemas.microsoft.com/office/drawing/2014/main" id="{E76894EC-C873-7392-E021-0EFA2BEFA0D1}"/>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Chord 49">
              <a:extLst>
                <a:ext uri="{FF2B5EF4-FFF2-40B4-BE49-F238E27FC236}">
                  <a16:creationId xmlns:a16="http://schemas.microsoft.com/office/drawing/2014/main" id="{145D2DA8-3BAE-DC93-F63C-10BBFB28D16C}"/>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Isosceles Triangle 5">
              <a:extLst>
                <a:ext uri="{FF2B5EF4-FFF2-40B4-BE49-F238E27FC236}">
                  <a16:creationId xmlns:a16="http://schemas.microsoft.com/office/drawing/2014/main" id="{7BDE6C11-65DD-B54E-B3AD-4BB64D252F29}"/>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Oval 51">
              <a:extLst>
                <a:ext uri="{FF2B5EF4-FFF2-40B4-BE49-F238E27FC236}">
                  <a16:creationId xmlns:a16="http://schemas.microsoft.com/office/drawing/2014/main" id="{9B336777-E867-BFC7-AE60-69DC6C4E6752}"/>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3" name="Group 52">
            <a:extLst>
              <a:ext uri="{FF2B5EF4-FFF2-40B4-BE49-F238E27FC236}">
                <a16:creationId xmlns:a16="http://schemas.microsoft.com/office/drawing/2014/main" id="{FC6ACBC2-AC95-8CA0-E79A-02A96A52EEBF}"/>
              </a:ext>
            </a:extLst>
          </p:cNvPr>
          <p:cNvGrpSpPr/>
          <p:nvPr/>
        </p:nvGrpSpPr>
        <p:grpSpPr>
          <a:xfrm>
            <a:off x="7314329" y="5013558"/>
            <a:ext cx="624305" cy="831114"/>
            <a:chOff x="7472485" y="2626917"/>
            <a:chExt cx="961255" cy="1118662"/>
          </a:xfrm>
        </p:grpSpPr>
        <p:grpSp>
          <p:nvGrpSpPr>
            <p:cNvPr id="54" name="Group 53">
              <a:extLst>
                <a:ext uri="{FF2B5EF4-FFF2-40B4-BE49-F238E27FC236}">
                  <a16:creationId xmlns:a16="http://schemas.microsoft.com/office/drawing/2014/main" id="{56FE11B9-8182-DE34-118B-98C22005AEBA}"/>
                </a:ext>
              </a:extLst>
            </p:cNvPr>
            <p:cNvGrpSpPr/>
            <p:nvPr/>
          </p:nvGrpSpPr>
          <p:grpSpPr>
            <a:xfrm>
              <a:off x="7545615" y="3038258"/>
              <a:ext cx="725173" cy="547774"/>
              <a:chOff x="10442048" y="1890678"/>
              <a:chExt cx="725173" cy="547774"/>
            </a:xfrm>
          </p:grpSpPr>
          <p:sp>
            <p:nvSpPr>
              <p:cNvPr id="57" name="Rounded Rectangle 33">
                <a:extLst>
                  <a:ext uri="{FF2B5EF4-FFF2-40B4-BE49-F238E27FC236}">
                    <a16:creationId xmlns:a16="http://schemas.microsoft.com/office/drawing/2014/main" id="{E195C289-FC0C-5FE6-A6DD-CD39EAC50CA9}"/>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58" name="Straight Connector 57">
                <a:extLst>
                  <a:ext uri="{FF2B5EF4-FFF2-40B4-BE49-F238E27FC236}">
                    <a16:creationId xmlns:a16="http://schemas.microsoft.com/office/drawing/2014/main" id="{7D187F67-CCD4-F3F0-46DA-D375EBE233D2}"/>
                  </a:ext>
                </a:extLst>
              </p:cNvPr>
              <p:cNvCxnSpPr>
                <a:cxnSpLocks/>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B8BAB46-2090-8C1D-A40A-9C3FD63DAF0B}"/>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BBCF851-97E1-B6C0-1B4E-FA97D5DC3D71}"/>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id="{AA2F5C24-DC35-872D-BFC3-75F884B77F99}"/>
                </a:ext>
              </a:extLst>
            </p:cNvPr>
            <p:cNvSpPr txBox="1"/>
            <p:nvPr/>
          </p:nvSpPr>
          <p:spPr>
            <a:xfrm>
              <a:off x="7505212" y="2656755"/>
              <a:ext cx="928528" cy="414261"/>
            </a:xfrm>
            <a:prstGeom prst="rect">
              <a:avLst/>
            </a:prstGeom>
            <a:noFill/>
          </p:spPr>
          <p:txBody>
            <a:bodyPr wrap="none" lIns="91440" tIns="45720" rIns="91440" bIns="45720" rtlCol="0" anchor="t">
              <a:spAutoFit/>
            </a:bodyPr>
            <a:lstStyle/>
            <a:p>
              <a:r>
                <a:rPr lang="en-US" sz="1400"/>
                <a:t>Edge</a:t>
              </a:r>
              <a:endParaRPr lang="en-US" sz="1400">
                <a:cs typeface="Arial"/>
              </a:endParaRPr>
            </a:p>
          </p:txBody>
        </p:sp>
        <p:sp>
          <p:nvSpPr>
            <p:cNvPr id="56" name="Rectangle 55">
              <a:extLst>
                <a:ext uri="{FF2B5EF4-FFF2-40B4-BE49-F238E27FC236}">
                  <a16:creationId xmlns:a16="http://schemas.microsoft.com/office/drawing/2014/main" id="{EBF6CB85-D924-C8C5-314C-731DF4D4A9C3}"/>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46B5B5AB-04AC-5CB9-2137-6F88093AEDD4}"/>
              </a:ext>
            </a:extLst>
          </p:cNvPr>
          <p:cNvGrpSpPr/>
          <p:nvPr/>
        </p:nvGrpSpPr>
        <p:grpSpPr>
          <a:xfrm flipH="1">
            <a:off x="9472874" y="5289662"/>
            <a:ext cx="480802" cy="589671"/>
            <a:chOff x="3470987" y="2052735"/>
            <a:chExt cx="1035696" cy="989045"/>
          </a:xfrm>
        </p:grpSpPr>
        <p:sp>
          <p:nvSpPr>
            <p:cNvPr id="62" name="Isosceles Triangle 7">
              <a:extLst>
                <a:ext uri="{FF2B5EF4-FFF2-40B4-BE49-F238E27FC236}">
                  <a16:creationId xmlns:a16="http://schemas.microsoft.com/office/drawing/2014/main" id="{35355E58-DAD7-E375-B930-68877CE2A8BF}"/>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Chord 62">
              <a:extLst>
                <a:ext uri="{FF2B5EF4-FFF2-40B4-BE49-F238E27FC236}">
                  <a16:creationId xmlns:a16="http://schemas.microsoft.com/office/drawing/2014/main" id="{3CECF120-EBAF-6282-EA6E-1F86A70CEAB4}"/>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Isosceles Triangle 5">
              <a:extLst>
                <a:ext uri="{FF2B5EF4-FFF2-40B4-BE49-F238E27FC236}">
                  <a16:creationId xmlns:a16="http://schemas.microsoft.com/office/drawing/2014/main" id="{B1C358FA-3232-2A02-2B26-1AEDD032BE9A}"/>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Oval 64">
              <a:extLst>
                <a:ext uri="{FF2B5EF4-FFF2-40B4-BE49-F238E27FC236}">
                  <a16:creationId xmlns:a16="http://schemas.microsoft.com/office/drawing/2014/main" id="{80CFEFC6-224B-BFF2-E249-781533EFF630}"/>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6" name="Group 65">
            <a:extLst>
              <a:ext uri="{FF2B5EF4-FFF2-40B4-BE49-F238E27FC236}">
                <a16:creationId xmlns:a16="http://schemas.microsoft.com/office/drawing/2014/main" id="{DB7C9927-8CD4-80A3-22AC-B3C58A033310}"/>
              </a:ext>
            </a:extLst>
          </p:cNvPr>
          <p:cNvGrpSpPr/>
          <p:nvPr/>
        </p:nvGrpSpPr>
        <p:grpSpPr>
          <a:xfrm>
            <a:off x="10046027" y="5056690"/>
            <a:ext cx="624305" cy="831114"/>
            <a:chOff x="7472485" y="2626917"/>
            <a:chExt cx="961255" cy="1118662"/>
          </a:xfrm>
        </p:grpSpPr>
        <p:grpSp>
          <p:nvGrpSpPr>
            <p:cNvPr id="67" name="Group 66">
              <a:extLst>
                <a:ext uri="{FF2B5EF4-FFF2-40B4-BE49-F238E27FC236}">
                  <a16:creationId xmlns:a16="http://schemas.microsoft.com/office/drawing/2014/main" id="{1EFE4C88-3CC3-6D38-2F55-250BA60C22D8}"/>
                </a:ext>
              </a:extLst>
            </p:cNvPr>
            <p:cNvGrpSpPr/>
            <p:nvPr/>
          </p:nvGrpSpPr>
          <p:grpSpPr>
            <a:xfrm>
              <a:off x="7545615" y="3038258"/>
              <a:ext cx="725173" cy="547774"/>
              <a:chOff x="10442048" y="1890678"/>
              <a:chExt cx="725173" cy="547774"/>
            </a:xfrm>
          </p:grpSpPr>
          <p:sp>
            <p:nvSpPr>
              <p:cNvPr id="70" name="Rounded Rectangle 33">
                <a:extLst>
                  <a:ext uri="{FF2B5EF4-FFF2-40B4-BE49-F238E27FC236}">
                    <a16:creationId xmlns:a16="http://schemas.microsoft.com/office/drawing/2014/main" id="{1C82D327-2186-C3B1-BE10-7EFA5FE57C8E}"/>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AC614BB5-A1A7-42AE-7C91-3E32C15298CE}"/>
                  </a:ext>
                </a:extLst>
              </p:cNvPr>
              <p:cNvCxnSpPr>
                <a:cxnSpLocks/>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5E18057-96B6-4476-52B1-E8A8FBF7A41D}"/>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9991D08-DA55-0B74-163F-9385BADBFF45}"/>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68" name="TextBox 67">
              <a:extLst>
                <a:ext uri="{FF2B5EF4-FFF2-40B4-BE49-F238E27FC236}">
                  <a16:creationId xmlns:a16="http://schemas.microsoft.com/office/drawing/2014/main" id="{08184A6B-04DB-3088-542A-E3F60041FF6B}"/>
                </a:ext>
              </a:extLst>
            </p:cNvPr>
            <p:cNvSpPr txBox="1"/>
            <p:nvPr/>
          </p:nvSpPr>
          <p:spPr>
            <a:xfrm>
              <a:off x="7505212" y="2656755"/>
              <a:ext cx="928528" cy="414261"/>
            </a:xfrm>
            <a:prstGeom prst="rect">
              <a:avLst/>
            </a:prstGeom>
            <a:noFill/>
          </p:spPr>
          <p:txBody>
            <a:bodyPr wrap="none" lIns="91440" tIns="45720" rIns="91440" bIns="45720" rtlCol="0" anchor="t">
              <a:spAutoFit/>
            </a:bodyPr>
            <a:lstStyle/>
            <a:p>
              <a:r>
                <a:rPr lang="en-US" sz="1400"/>
                <a:t>Edge</a:t>
              </a:r>
              <a:endParaRPr lang="en-US" sz="1400">
                <a:cs typeface="Arial"/>
              </a:endParaRPr>
            </a:p>
          </p:txBody>
        </p:sp>
        <p:sp>
          <p:nvSpPr>
            <p:cNvPr id="69" name="Rectangle 68">
              <a:extLst>
                <a:ext uri="{FF2B5EF4-FFF2-40B4-BE49-F238E27FC236}">
                  <a16:creationId xmlns:a16="http://schemas.microsoft.com/office/drawing/2014/main" id="{EECA2A4C-1259-06C2-D111-863F8553FAC0}"/>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75" name="Graphic 6" descr="Cell Tower with solid fill">
            <a:extLst>
              <a:ext uri="{FF2B5EF4-FFF2-40B4-BE49-F238E27FC236}">
                <a16:creationId xmlns:a16="http://schemas.microsoft.com/office/drawing/2014/main" id="{340664B1-C256-2509-B53B-934DADB583F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046032" y="3706398"/>
            <a:ext cx="914400" cy="914400"/>
          </a:xfrm>
          <a:prstGeom prst="rect">
            <a:avLst/>
          </a:prstGeom>
        </p:spPr>
      </p:pic>
      <p:pic>
        <p:nvPicPr>
          <p:cNvPr id="76" name="Graphic 18" descr="Cloud outline">
            <a:extLst>
              <a:ext uri="{FF2B5EF4-FFF2-40B4-BE49-F238E27FC236}">
                <a16:creationId xmlns:a16="http://schemas.microsoft.com/office/drawing/2014/main" id="{41C8CA76-C907-CB51-8C46-85069A28F5B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728156" y="2015179"/>
            <a:ext cx="1973282" cy="1953489"/>
          </a:xfrm>
          <a:prstGeom prst="rect">
            <a:avLst/>
          </a:prstGeom>
        </p:spPr>
      </p:pic>
      <p:sp>
        <p:nvSpPr>
          <p:cNvPr id="77" name="TextBox 76">
            <a:extLst>
              <a:ext uri="{FF2B5EF4-FFF2-40B4-BE49-F238E27FC236}">
                <a16:creationId xmlns:a16="http://schemas.microsoft.com/office/drawing/2014/main" id="{152140F8-8E12-90E8-9001-43A38C7443D1}"/>
              </a:ext>
            </a:extLst>
          </p:cNvPr>
          <p:cNvSpPr txBox="1"/>
          <p:nvPr/>
        </p:nvSpPr>
        <p:spPr>
          <a:xfrm>
            <a:off x="9293411" y="2988234"/>
            <a:ext cx="10309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Arial"/>
              </a:rPr>
              <a:t>CDN</a:t>
            </a:r>
            <a:endParaRPr lang="en-US"/>
          </a:p>
        </p:txBody>
      </p:sp>
      <p:sp>
        <p:nvSpPr>
          <p:cNvPr id="3" name="Slide Number Placeholder 2">
            <a:extLst>
              <a:ext uri="{FF2B5EF4-FFF2-40B4-BE49-F238E27FC236}">
                <a16:creationId xmlns:a16="http://schemas.microsoft.com/office/drawing/2014/main" id="{20B830EF-974F-D209-8961-AEB431F502B8}"/>
              </a:ext>
            </a:extLst>
          </p:cNvPr>
          <p:cNvSpPr>
            <a:spLocks noGrp="1"/>
          </p:cNvSpPr>
          <p:nvPr>
            <p:ph type="sldNum" sz="quarter" idx="12"/>
          </p:nvPr>
        </p:nvSpPr>
        <p:spPr/>
        <p:txBody>
          <a:bodyPr/>
          <a:lstStyle/>
          <a:p>
            <a:fld id="{AE678206-0642-9F48-9727-6B519CB285FA}" type="slidenum">
              <a:rPr lang="en-US" smtClean="0"/>
              <a:t>11</a:t>
            </a:fld>
            <a:endParaRPr lang="en-US"/>
          </a:p>
        </p:txBody>
      </p:sp>
    </p:spTree>
    <p:extLst>
      <p:ext uri="{BB962C8B-B14F-4D97-AF65-F5344CB8AC3E}">
        <p14:creationId xmlns:p14="http://schemas.microsoft.com/office/powerpoint/2010/main" val="2147322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descr="City outline">
            <a:extLst>
              <a:ext uri="{FF2B5EF4-FFF2-40B4-BE49-F238E27FC236}">
                <a16:creationId xmlns:a16="http://schemas.microsoft.com/office/drawing/2014/main" id="{5CE5609D-D132-D285-BE12-713BFE810E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1831" y="3164621"/>
            <a:ext cx="3111335" cy="3131127"/>
          </a:xfrm>
          <a:prstGeom prst="rect">
            <a:avLst/>
          </a:prstGeom>
        </p:spPr>
      </p:pic>
      <p:pic>
        <p:nvPicPr>
          <p:cNvPr id="30" name="Graphic 4" descr="City outline">
            <a:extLst>
              <a:ext uri="{FF2B5EF4-FFF2-40B4-BE49-F238E27FC236}">
                <a16:creationId xmlns:a16="http://schemas.microsoft.com/office/drawing/2014/main" id="{416C4759-289A-305E-25AC-ECD54A70D3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27415" y="3164621"/>
            <a:ext cx="3111335" cy="3131127"/>
          </a:xfrm>
          <a:prstGeom prst="rect">
            <a:avLst/>
          </a:prstGeom>
        </p:spPr>
      </p:pic>
      <p:pic>
        <p:nvPicPr>
          <p:cNvPr id="32" name="Graphic 4" descr="City outline">
            <a:extLst>
              <a:ext uri="{FF2B5EF4-FFF2-40B4-BE49-F238E27FC236}">
                <a16:creationId xmlns:a16="http://schemas.microsoft.com/office/drawing/2014/main" id="{8046EFE1-21A1-5743-09AC-8501D09EE0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92583" y="3164621"/>
            <a:ext cx="3111335" cy="3131127"/>
          </a:xfrm>
          <a:prstGeom prst="rect">
            <a:avLst/>
          </a:prstGeom>
        </p:spPr>
      </p:pic>
      <p:pic>
        <p:nvPicPr>
          <p:cNvPr id="36" name="Graphic 4" descr="City outline">
            <a:extLst>
              <a:ext uri="{FF2B5EF4-FFF2-40B4-BE49-F238E27FC236}">
                <a16:creationId xmlns:a16="http://schemas.microsoft.com/office/drawing/2014/main" id="{036C79D0-FCAA-CA18-D7EE-269E84F639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51814" y="3168579"/>
            <a:ext cx="3111335" cy="3131127"/>
          </a:xfrm>
          <a:prstGeom prst="rect">
            <a:avLst/>
          </a:prstGeom>
        </p:spPr>
      </p:pic>
      <p:sp>
        <p:nvSpPr>
          <p:cNvPr id="2" name="Title 1">
            <a:extLst>
              <a:ext uri="{FF2B5EF4-FFF2-40B4-BE49-F238E27FC236}">
                <a16:creationId xmlns:a16="http://schemas.microsoft.com/office/drawing/2014/main" id="{6A08FC83-2971-7CF9-6F80-80FD3C958A69}"/>
              </a:ext>
            </a:extLst>
          </p:cNvPr>
          <p:cNvSpPr>
            <a:spLocks noGrp="1"/>
          </p:cNvSpPr>
          <p:nvPr>
            <p:ph type="title"/>
          </p:nvPr>
        </p:nvSpPr>
        <p:spPr/>
        <p:txBody>
          <a:bodyPr/>
          <a:lstStyle/>
          <a:p>
            <a:r>
              <a:rPr lang="en-US">
                <a:latin typeface="Roboto"/>
                <a:ea typeface="Roboto"/>
                <a:cs typeface="Roboto"/>
              </a:rPr>
              <a:t>Solution in a Nutshell</a:t>
            </a:r>
            <a:endParaRPr lang="en-US"/>
          </a:p>
        </p:txBody>
      </p:sp>
      <p:cxnSp>
        <p:nvCxnSpPr>
          <p:cNvPr id="13" name="Straight Arrow Connector 12">
            <a:extLst>
              <a:ext uri="{FF2B5EF4-FFF2-40B4-BE49-F238E27FC236}">
                <a16:creationId xmlns:a16="http://schemas.microsoft.com/office/drawing/2014/main" id="{1F10DECC-445E-09F6-B4B1-68C7AD8E15F1}"/>
              </a:ext>
            </a:extLst>
          </p:cNvPr>
          <p:cNvCxnSpPr/>
          <p:nvPr/>
        </p:nvCxnSpPr>
        <p:spPr>
          <a:xfrm flipV="1">
            <a:off x="2507480" y="3373369"/>
            <a:ext cx="2496348" cy="3896"/>
          </a:xfrm>
          <a:prstGeom prst="straightConnector1">
            <a:avLst/>
          </a:prstGeom>
          <a:ln w="57150"/>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F76BB34-FA22-B96B-CB81-1E176DB835C9}"/>
              </a:ext>
            </a:extLst>
          </p:cNvPr>
          <p:cNvCxnSpPr>
            <a:cxnSpLocks/>
          </p:cNvCxnSpPr>
          <p:nvPr/>
        </p:nvCxnSpPr>
        <p:spPr>
          <a:xfrm flipH="1">
            <a:off x="4970366" y="3352285"/>
            <a:ext cx="5937" cy="1636817"/>
          </a:xfrm>
          <a:prstGeom prst="straightConnector1">
            <a:avLst/>
          </a:prstGeom>
          <a:ln w="57150">
            <a:headEnd type="none"/>
            <a:tailEnd type="arrow"/>
          </a:ln>
        </p:spPr>
        <p:style>
          <a:lnRef idx="1">
            <a:schemeClr val="accent1"/>
          </a:lnRef>
          <a:fillRef idx="0">
            <a:schemeClr val="accent1"/>
          </a:fillRef>
          <a:effectRef idx="0">
            <a:schemeClr val="accent1"/>
          </a:effectRef>
          <a:fontRef idx="minor">
            <a:schemeClr val="tx1"/>
          </a:fontRef>
        </p:style>
      </p:cxnSp>
      <p:pic>
        <p:nvPicPr>
          <p:cNvPr id="15" name="Graphic 20" descr="Map with pin with solid fill">
            <a:extLst>
              <a:ext uri="{FF2B5EF4-FFF2-40B4-BE49-F238E27FC236}">
                <a16:creationId xmlns:a16="http://schemas.microsoft.com/office/drawing/2014/main" id="{432FF0D1-D19C-B84C-8111-56677BD71A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89973" y="3285109"/>
            <a:ext cx="914400" cy="914400"/>
          </a:xfrm>
          <a:prstGeom prst="rect">
            <a:avLst/>
          </a:prstGeom>
        </p:spPr>
      </p:pic>
      <p:sp>
        <p:nvSpPr>
          <p:cNvPr id="16" name="TextBox 12">
            <a:extLst>
              <a:ext uri="{FF2B5EF4-FFF2-40B4-BE49-F238E27FC236}">
                <a16:creationId xmlns:a16="http://schemas.microsoft.com/office/drawing/2014/main" id="{46D47F7E-3483-B8E2-2FD1-B3BFD4F30E86}"/>
              </a:ext>
            </a:extLst>
          </p:cNvPr>
          <p:cNvSpPr txBox="1"/>
          <p:nvPr/>
        </p:nvSpPr>
        <p:spPr>
          <a:xfrm>
            <a:off x="2083589" y="4430088"/>
            <a:ext cx="1987177"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cs typeface="Calibri"/>
              </a:rPr>
              <a:t>&lt;1,2,3,4,5,6,7,8 &gt;</a:t>
            </a:r>
            <a:endParaRPr lang="en-US"/>
          </a:p>
        </p:txBody>
      </p:sp>
      <p:pic>
        <p:nvPicPr>
          <p:cNvPr id="17" name="Picture 16" descr="Icon&#10;&#10;Description automatically generated">
            <a:extLst>
              <a:ext uri="{FF2B5EF4-FFF2-40B4-BE49-F238E27FC236}">
                <a16:creationId xmlns:a16="http://schemas.microsoft.com/office/drawing/2014/main" id="{BBBD9943-7031-79B3-A8B9-E135FB79BE6D}"/>
              </a:ext>
            </a:extLst>
          </p:cNvPr>
          <p:cNvPicPr>
            <a:picLocks noChangeAspect="1"/>
          </p:cNvPicPr>
          <p:nvPr/>
        </p:nvPicPr>
        <p:blipFill>
          <a:blip r:embed="rId7"/>
          <a:stretch>
            <a:fillRect/>
          </a:stretch>
        </p:blipFill>
        <p:spPr>
          <a:xfrm>
            <a:off x="2433909" y="3508759"/>
            <a:ext cx="655123" cy="665019"/>
          </a:xfrm>
          <a:prstGeom prst="rect">
            <a:avLst/>
          </a:prstGeom>
        </p:spPr>
      </p:pic>
      <p:cxnSp>
        <p:nvCxnSpPr>
          <p:cNvPr id="18" name="Straight Arrow Connector 17">
            <a:extLst>
              <a:ext uri="{FF2B5EF4-FFF2-40B4-BE49-F238E27FC236}">
                <a16:creationId xmlns:a16="http://schemas.microsoft.com/office/drawing/2014/main" id="{59BFC8A3-C939-A6E0-14DA-863E1563B5F1}"/>
              </a:ext>
            </a:extLst>
          </p:cNvPr>
          <p:cNvCxnSpPr/>
          <p:nvPr/>
        </p:nvCxnSpPr>
        <p:spPr>
          <a:xfrm>
            <a:off x="3021739" y="4085714"/>
            <a:ext cx="930161" cy="421552"/>
          </a:xfrm>
          <a:prstGeom prst="straightConnector1">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6767E29-9679-AE1B-676B-3D1C48C26750}"/>
              </a:ext>
            </a:extLst>
          </p:cNvPr>
          <p:cNvCxnSpPr>
            <a:cxnSpLocks/>
          </p:cNvCxnSpPr>
          <p:nvPr/>
        </p:nvCxnSpPr>
        <p:spPr>
          <a:xfrm flipH="1">
            <a:off x="2214218" y="4066900"/>
            <a:ext cx="312715" cy="459180"/>
          </a:xfrm>
          <a:prstGeom prst="straightConnector1">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1F29EC3-716F-3F58-2842-277CB1437E06}"/>
              </a:ext>
            </a:extLst>
          </p:cNvPr>
          <p:cNvCxnSpPr/>
          <p:nvPr/>
        </p:nvCxnSpPr>
        <p:spPr>
          <a:xfrm flipV="1">
            <a:off x="1180554" y="6137411"/>
            <a:ext cx="9120819" cy="33584"/>
          </a:xfrm>
          <a:prstGeom prst="straightConnector1">
            <a:avLst/>
          </a:prstGeom>
          <a:ln w="57150">
            <a:solidFill>
              <a:srgbClr val="FFC000"/>
            </a:solidFill>
            <a:prstDash val="dash"/>
            <a:headEnd type="none"/>
            <a:tailEnd type="arrow"/>
          </a:ln>
        </p:spPr>
        <p:style>
          <a:lnRef idx="1">
            <a:schemeClr val="accent1"/>
          </a:lnRef>
          <a:fillRef idx="0">
            <a:schemeClr val="accent1"/>
          </a:fillRef>
          <a:effectRef idx="0">
            <a:schemeClr val="accent1"/>
          </a:effectRef>
          <a:fontRef idx="minor">
            <a:schemeClr val="tx1"/>
          </a:fontRef>
        </p:style>
      </p:cxnSp>
      <p:sp>
        <p:nvSpPr>
          <p:cNvPr id="42" name="Content Placeholder 2">
            <a:extLst>
              <a:ext uri="{FF2B5EF4-FFF2-40B4-BE49-F238E27FC236}">
                <a16:creationId xmlns:a16="http://schemas.microsoft.com/office/drawing/2014/main" id="{0F02DD66-8B71-9F00-195F-23BE386B2A3F}"/>
              </a:ext>
            </a:extLst>
          </p:cNvPr>
          <p:cNvSpPr>
            <a:spLocks noGrp="1"/>
          </p:cNvSpPr>
          <p:nvPr>
            <p:ph sz="half" idx="1"/>
          </p:nvPr>
        </p:nvSpPr>
        <p:spPr>
          <a:xfrm>
            <a:off x="379048" y="1215483"/>
            <a:ext cx="11043620" cy="4217797"/>
          </a:xfrm>
        </p:spPr>
        <p:txBody>
          <a:bodyPr vert="horz" lIns="91440" tIns="45720" rIns="91440" bIns="45720" rtlCol="0" anchor="t">
            <a:normAutofit/>
          </a:bodyPr>
          <a:lstStyle/>
          <a:p>
            <a:r>
              <a:rPr lang="en-US">
                <a:latin typeface="Roboto"/>
                <a:ea typeface="Roboto"/>
                <a:cs typeface="Roboto"/>
              </a:rPr>
              <a:t>Cloud server locates the edge nodes on the user's route</a:t>
            </a:r>
            <a:endParaRPr lang="en-US"/>
          </a:p>
          <a:p>
            <a:r>
              <a:rPr lang="en-US">
                <a:latin typeface="Roboto"/>
                <a:ea typeface="Roboto"/>
                <a:cs typeface="Roboto"/>
              </a:rPr>
              <a:t>Instructs the edge node to prefetch video segments before the user's expected arrival</a:t>
            </a:r>
            <a:endParaRPr lang="en-US"/>
          </a:p>
        </p:txBody>
      </p:sp>
      <p:pic>
        <p:nvPicPr>
          <p:cNvPr id="44" name="Graphic 18" descr="Cloud outline">
            <a:extLst>
              <a:ext uri="{FF2B5EF4-FFF2-40B4-BE49-F238E27FC236}">
                <a16:creationId xmlns:a16="http://schemas.microsoft.com/office/drawing/2014/main" id="{A34740B9-88CC-1BD9-F8DB-B20DAF854C6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4949" y="2273972"/>
            <a:ext cx="1973282" cy="1953489"/>
          </a:xfrm>
          <a:prstGeom prst="rect">
            <a:avLst/>
          </a:prstGeom>
        </p:spPr>
      </p:pic>
      <p:pic>
        <p:nvPicPr>
          <p:cNvPr id="46" name="Graphic 19" descr="Server with solid fill">
            <a:extLst>
              <a:ext uri="{FF2B5EF4-FFF2-40B4-BE49-F238E27FC236}">
                <a16:creationId xmlns:a16="http://schemas.microsoft.com/office/drawing/2014/main" id="{514AB160-EF65-8179-6F68-1110D10D63C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09648" y="2946906"/>
            <a:ext cx="756063" cy="756063"/>
          </a:xfrm>
          <a:prstGeom prst="rect">
            <a:avLst/>
          </a:prstGeom>
        </p:spPr>
      </p:pic>
      <p:pic>
        <p:nvPicPr>
          <p:cNvPr id="23" name="Graphic 12" descr="Car with solid fill">
            <a:extLst>
              <a:ext uri="{FF2B5EF4-FFF2-40B4-BE49-F238E27FC236}">
                <a16:creationId xmlns:a16="http://schemas.microsoft.com/office/drawing/2014/main" id="{5F6F9D9E-BF70-43AB-891B-A248AEDBF78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9623" y="5688128"/>
            <a:ext cx="914400" cy="914400"/>
          </a:xfrm>
          <a:prstGeom prst="rect">
            <a:avLst/>
          </a:prstGeom>
        </p:spPr>
      </p:pic>
      <p:pic>
        <p:nvPicPr>
          <p:cNvPr id="68" name="Graphic 6" descr="Cell Tower with solid fill">
            <a:extLst>
              <a:ext uri="{FF2B5EF4-FFF2-40B4-BE49-F238E27FC236}">
                <a16:creationId xmlns:a16="http://schemas.microsoft.com/office/drawing/2014/main" id="{E3D91BD1-5719-B2BE-2201-B9A63C7BB6A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046032" y="3706398"/>
            <a:ext cx="914400" cy="914400"/>
          </a:xfrm>
          <a:prstGeom prst="rect">
            <a:avLst/>
          </a:prstGeom>
        </p:spPr>
      </p:pic>
      <p:grpSp>
        <p:nvGrpSpPr>
          <p:cNvPr id="120" name="Group 119">
            <a:extLst>
              <a:ext uri="{FF2B5EF4-FFF2-40B4-BE49-F238E27FC236}">
                <a16:creationId xmlns:a16="http://schemas.microsoft.com/office/drawing/2014/main" id="{C035C196-3F22-53C9-3421-7F9E5C874F82}"/>
              </a:ext>
            </a:extLst>
          </p:cNvPr>
          <p:cNvGrpSpPr/>
          <p:nvPr/>
        </p:nvGrpSpPr>
        <p:grpSpPr>
          <a:xfrm flipH="1">
            <a:off x="4124492" y="5260908"/>
            <a:ext cx="480802" cy="589671"/>
            <a:chOff x="3470987" y="2052735"/>
            <a:chExt cx="1035696" cy="989045"/>
          </a:xfrm>
        </p:grpSpPr>
        <p:sp>
          <p:nvSpPr>
            <p:cNvPr id="116" name="Isosceles Triangle 7">
              <a:extLst>
                <a:ext uri="{FF2B5EF4-FFF2-40B4-BE49-F238E27FC236}">
                  <a16:creationId xmlns:a16="http://schemas.microsoft.com/office/drawing/2014/main" id="{8EBE4C97-92B4-5C5F-8B43-B4A719A15068}"/>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7" name="Chord 116">
              <a:extLst>
                <a:ext uri="{FF2B5EF4-FFF2-40B4-BE49-F238E27FC236}">
                  <a16:creationId xmlns:a16="http://schemas.microsoft.com/office/drawing/2014/main" id="{54564B14-6ECD-BF8B-65E7-12395305D40D}"/>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8" name="Isosceles Triangle 5">
              <a:extLst>
                <a:ext uri="{FF2B5EF4-FFF2-40B4-BE49-F238E27FC236}">
                  <a16:creationId xmlns:a16="http://schemas.microsoft.com/office/drawing/2014/main" id="{F00B168B-270A-0F55-6C0E-B463C6D5FAA3}"/>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9" name="Oval 118">
              <a:extLst>
                <a:ext uri="{FF2B5EF4-FFF2-40B4-BE49-F238E27FC236}">
                  <a16:creationId xmlns:a16="http://schemas.microsoft.com/office/drawing/2014/main" id="{42253AC5-EE02-5951-6E45-7963D7E0E67D}"/>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29" name="Group 128">
            <a:extLst>
              <a:ext uri="{FF2B5EF4-FFF2-40B4-BE49-F238E27FC236}">
                <a16:creationId xmlns:a16="http://schemas.microsoft.com/office/drawing/2014/main" id="{48D55F7E-0C98-CD8C-CA2D-B1227C583F33}"/>
              </a:ext>
            </a:extLst>
          </p:cNvPr>
          <p:cNvGrpSpPr/>
          <p:nvPr/>
        </p:nvGrpSpPr>
        <p:grpSpPr>
          <a:xfrm>
            <a:off x="4697650" y="5027934"/>
            <a:ext cx="624305" cy="831114"/>
            <a:chOff x="7472485" y="2626917"/>
            <a:chExt cx="961255" cy="1118662"/>
          </a:xfrm>
        </p:grpSpPr>
        <p:grpSp>
          <p:nvGrpSpPr>
            <p:cNvPr id="122" name="Group 121">
              <a:extLst>
                <a:ext uri="{FF2B5EF4-FFF2-40B4-BE49-F238E27FC236}">
                  <a16:creationId xmlns:a16="http://schemas.microsoft.com/office/drawing/2014/main" id="{7387F6E0-0372-F2F0-DBA3-3519B08F9812}"/>
                </a:ext>
              </a:extLst>
            </p:cNvPr>
            <p:cNvGrpSpPr/>
            <p:nvPr/>
          </p:nvGrpSpPr>
          <p:grpSpPr>
            <a:xfrm>
              <a:off x="7545615" y="3038258"/>
              <a:ext cx="725173" cy="547774"/>
              <a:chOff x="10442048" y="1890678"/>
              <a:chExt cx="725173" cy="547774"/>
            </a:xfrm>
          </p:grpSpPr>
          <p:sp>
            <p:nvSpPr>
              <p:cNvPr id="125" name="Rounded Rectangle 33">
                <a:extLst>
                  <a:ext uri="{FF2B5EF4-FFF2-40B4-BE49-F238E27FC236}">
                    <a16:creationId xmlns:a16="http://schemas.microsoft.com/office/drawing/2014/main" id="{27B88BB1-4A46-2FBE-7692-58C6188A275C}"/>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26" name="Straight Connector 125">
                <a:extLst>
                  <a:ext uri="{FF2B5EF4-FFF2-40B4-BE49-F238E27FC236}">
                    <a16:creationId xmlns:a16="http://schemas.microsoft.com/office/drawing/2014/main" id="{366F95C5-EC0A-C5B6-B4C6-1A57AB26BCAD}"/>
                  </a:ext>
                </a:extLst>
              </p:cNvPr>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F94C34AF-3D22-3FFD-DFA9-7AC16FE0D0E5}"/>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5D57A83-0C36-9D9D-6870-AA43CB2DDD04}"/>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123" name="TextBox 122">
              <a:extLst>
                <a:ext uri="{FF2B5EF4-FFF2-40B4-BE49-F238E27FC236}">
                  <a16:creationId xmlns:a16="http://schemas.microsoft.com/office/drawing/2014/main" id="{A3F5A246-AA0D-DC74-27C2-56B98255A8A9}"/>
                </a:ext>
              </a:extLst>
            </p:cNvPr>
            <p:cNvSpPr txBox="1"/>
            <p:nvPr/>
          </p:nvSpPr>
          <p:spPr>
            <a:xfrm>
              <a:off x="7505212" y="2656755"/>
              <a:ext cx="928528" cy="414261"/>
            </a:xfrm>
            <a:prstGeom prst="rect">
              <a:avLst/>
            </a:prstGeom>
            <a:noFill/>
          </p:spPr>
          <p:txBody>
            <a:bodyPr wrap="none" lIns="91440" tIns="45720" rIns="91440" bIns="45720" rtlCol="0" anchor="t">
              <a:spAutoFit/>
            </a:bodyPr>
            <a:lstStyle/>
            <a:p>
              <a:r>
                <a:rPr lang="en-US" sz="1400"/>
                <a:t>Edge</a:t>
              </a:r>
              <a:endParaRPr lang="en-US" sz="1400">
                <a:cs typeface="Arial"/>
              </a:endParaRPr>
            </a:p>
          </p:txBody>
        </p:sp>
        <p:sp>
          <p:nvSpPr>
            <p:cNvPr id="124" name="Rectangle 123">
              <a:extLst>
                <a:ext uri="{FF2B5EF4-FFF2-40B4-BE49-F238E27FC236}">
                  <a16:creationId xmlns:a16="http://schemas.microsoft.com/office/drawing/2014/main" id="{482689B8-5779-C403-3E69-08A9DAD3E689}"/>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id="{C74E2A21-0C93-115E-4DDC-DA2152AC6705}"/>
              </a:ext>
            </a:extLst>
          </p:cNvPr>
          <p:cNvGrpSpPr/>
          <p:nvPr/>
        </p:nvGrpSpPr>
        <p:grpSpPr>
          <a:xfrm flipH="1">
            <a:off x="6741176" y="5246530"/>
            <a:ext cx="480802" cy="589671"/>
            <a:chOff x="3470987" y="2052735"/>
            <a:chExt cx="1035696" cy="989045"/>
          </a:xfrm>
        </p:grpSpPr>
        <p:sp>
          <p:nvSpPr>
            <p:cNvPr id="131" name="Isosceles Triangle 7">
              <a:extLst>
                <a:ext uri="{FF2B5EF4-FFF2-40B4-BE49-F238E27FC236}">
                  <a16:creationId xmlns:a16="http://schemas.microsoft.com/office/drawing/2014/main" id="{31B5FF83-43D1-4BFA-F9E7-BD733741C329}"/>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2" name="Chord 131">
              <a:extLst>
                <a:ext uri="{FF2B5EF4-FFF2-40B4-BE49-F238E27FC236}">
                  <a16:creationId xmlns:a16="http://schemas.microsoft.com/office/drawing/2014/main" id="{54731065-9074-9C7B-384E-5068FD566419}"/>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3" name="Isosceles Triangle 5">
              <a:extLst>
                <a:ext uri="{FF2B5EF4-FFF2-40B4-BE49-F238E27FC236}">
                  <a16:creationId xmlns:a16="http://schemas.microsoft.com/office/drawing/2014/main" id="{E9BDDF4B-F104-82F9-4ED0-BE752C58BFCB}"/>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4" name="Oval 133">
              <a:extLst>
                <a:ext uri="{FF2B5EF4-FFF2-40B4-BE49-F238E27FC236}">
                  <a16:creationId xmlns:a16="http://schemas.microsoft.com/office/drawing/2014/main" id="{19247ADB-4464-C065-85BE-891439DE577D}"/>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41" name="Group 140">
            <a:extLst>
              <a:ext uri="{FF2B5EF4-FFF2-40B4-BE49-F238E27FC236}">
                <a16:creationId xmlns:a16="http://schemas.microsoft.com/office/drawing/2014/main" id="{EFB763F8-55C6-5ED4-8687-FE98CF97C39E}"/>
              </a:ext>
            </a:extLst>
          </p:cNvPr>
          <p:cNvGrpSpPr/>
          <p:nvPr/>
        </p:nvGrpSpPr>
        <p:grpSpPr>
          <a:xfrm flipH="1">
            <a:off x="9472874" y="5289662"/>
            <a:ext cx="480802" cy="589671"/>
            <a:chOff x="3470987" y="2052735"/>
            <a:chExt cx="1035696" cy="989045"/>
          </a:xfrm>
        </p:grpSpPr>
        <p:sp>
          <p:nvSpPr>
            <p:cNvPr id="137" name="Isosceles Triangle 7">
              <a:extLst>
                <a:ext uri="{FF2B5EF4-FFF2-40B4-BE49-F238E27FC236}">
                  <a16:creationId xmlns:a16="http://schemas.microsoft.com/office/drawing/2014/main" id="{8245853D-C3A4-90AC-DCEF-E4290B75E2F9}"/>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8" name="Chord 137">
              <a:extLst>
                <a:ext uri="{FF2B5EF4-FFF2-40B4-BE49-F238E27FC236}">
                  <a16:creationId xmlns:a16="http://schemas.microsoft.com/office/drawing/2014/main" id="{9596352F-3DC5-970B-14FC-5B637C394269}"/>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9" name="Isosceles Triangle 5">
              <a:extLst>
                <a:ext uri="{FF2B5EF4-FFF2-40B4-BE49-F238E27FC236}">
                  <a16:creationId xmlns:a16="http://schemas.microsoft.com/office/drawing/2014/main" id="{6EF7938F-E71C-DCA5-4B2C-3715B573BCA3}"/>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0" name="Oval 139">
              <a:extLst>
                <a:ext uri="{FF2B5EF4-FFF2-40B4-BE49-F238E27FC236}">
                  <a16:creationId xmlns:a16="http://schemas.microsoft.com/office/drawing/2014/main" id="{FAF16630-A906-3239-DB7B-9CB57EEE8662}"/>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0" name="Group 149">
            <a:extLst>
              <a:ext uri="{FF2B5EF4-FFF2-40B4-BE49-F238E27FC236}">
                <a16:creationId xmlns:a16="http://schemas.microsoft.com/office/drawing/2014/main" id="{73CFEAF8-52DB-1BBC-4D9F-B3312A6D85FF}"/>
              </a:ext>
            </a:extLst>
          </p:cNvPr>
          <p:cNvGrpSpPr/>
          <p:nvPr/>
        </p:nvGrpSpPr>
        <p:grpSpPr>
          <a:xfrm>
            <a:off x="10046027" y="5056690"/>
            <a:ext cx="624305" cy="831114"/>
            <a:chOff x="7472485" y="2626917"/>
            <a:chExt cx="961255" cy="1118662"/>
          </a:xfrm>
        </p:grpSpPr>
        <p:grpSp>
          <p:nvGrpSpPr>
            <p:cNvPr id="143" name="Group 142">
              <a:extLst>
                <a:ext uri="{FF2B5EF4-FFF2-40B4-BE49-F238E27FC236}">
                  <a16:creationId xmlns:a16="http://schemas.microsoft.com/office/drawing/2014/main" id="{20856791-A1D2-0D8E-1A86-7CE373E58684}"/>
                </a:ext>
              </a:extLst>
            </p:cNvPr>
            <p:cNvGrpSpPr/>
            <p:nvPr/>
          </p:nvGrpSpPr>
          <p:grpSpPr>
            <a:xfrm>
              <a:off x="7545615" y="3038258"/>
              <a:ext cx="725173" cy="547774"/>
              <a:chOff x="10442048" y="1890678"/>
              <a:chExt cx="725173" cy="547774"/>
            </a:xfrm>
          </p:grpSpPr>
          <p:sp>
            <p:nvSpPr>
              <p:cNvPr id="146" name="Rounded Rectangle 33">
                <a:extLst>
                  <a:ext uri="{FF2B5EF4-FFF2-40B4-BE49-F238E27FC236}">
                    <a16:creationId xmlns:a16="http://schemas.microsoft.com/office/drawing/2014/main" id="{E5FAB922-ECD1-67B4-B263-EDB37F4E0CC0}"/>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47" name="Straight Connector 146">
                <a:extLst>
                  <a:ext uri="{FF2B5EF4-FFF2-40B4-BE49-F238E27FC236}">
                    <a16:creationId xmlns:a16="http://schemas.microsoft.com/office/drawing/2014/main" id="{FA3A34A5-E0A9-8716-D9E7-2EAFAB916AA0}"/>
                  </a:ext>
                </a:extLst>
              </p:cNvPr>
              <p:cNvCxnSpPr>
                <a:cxnSpLocks/>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24A14274-2AAE-E80C-E813-2FBDE7DE807D}"/>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E8AB67E8-FA71-E260-269B-25EFBBEA5E06}"/>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144" name="TextBox 143">
              <a:extLst>
                <a:ext uri="{FF2B5EF4-FFF2-40B4-BE49-F238E27FC236}">
                  <a16:creationId xmlns:a16="http://schemas.microsoft.com/office/drawing/2014/main" id="{D6BD8EE9-A065-0C2D-AE64-2CE684908777}"/>
                </a:ext>
              </a:extLst>
            </p:cNvPr>
            <p:cNvSpPr txBox="1"/>
            <p:nvPr/>
          </p:nvSpPr>
          <p:spPr>
            <a:xfrm>
              <a:off x="7505212" y="2656755"/>
              <a:ext cx="928528" cy="414261"/>
            </a:xfrm>
            <a:prstGeom prst="rect">
              <a:avLst/>
            </a:prstGeom>
            <a:noFill/>
          </p:spPr>
          <p:txBody>
            <a:bodyPr wrap="none" lIns="91440" tIns="45720" rIns="91440" bIns="45720" rtlCol="0" anchor="t">
              <a:spAutoFit/>
            </a:bodyPr>
            <a:lstStyle/>
            <a:p>
              <a:r>
                <a:rPr lang="en-US" sz="1400"/>
                <a:t>Edge</a:t>
              </a:r>
              <a:endParaRPr lang="en-US" sz="1400">
                <a:cs typeface="Arial"/>
              </a:endParaRPr>
            </a:p>
          </p:txBody>
        </p:sp>
        <p:sp>
          <p:nvSpPr>
            <p:cNvPr id="145" name="Rectangle 144">
              <a:extLst>
                <a:ext uri="{FF2B5EF4-FFF2-40B4-BE49-F238E27FC236}">
                  <a16:creationId xmlns:a16="http://schemas.microsoft.com/office/drawing/2014/main" id="{FD9E6BA3-90F5-B784-D397-0CAF5ECABE79}"/>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154" name="Graphic 18" descr="Cloud outline">
            <a:extLst>
              <a:ext uri="{FF2B5EF4-FFF2-40B4-BE49-F238E27FC236}">
                <a16:creationId xmlns:a16="http://schemas.microsoft.com/office/drawing/2014/main" id="{CF9C83DB-8D0E-BFB9-BD94-955A9E0B65F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28156" y="2015179"/>
            <a:ext cx="1973282" cy="1953489"/>
          </a:xfrm>
          <a:prstGeom prst="rect">
            <a:avLst/>
          </a:prstGeom>
        </p:spPr>
      </p:pic>
      <p:sp>
        <p:nvSpPr>
          <p:cNvPr id="156" name="TextBox 155">
            <a:extLst>
              <a:ext uri="{FF2B5EF4-FFF2-40B4-BE49-F238E27FC236}">
                <a16:creationId xmlns:a16="http://schemas.microsoft.com/office/drawing/2014/main" id="{5A8E9851-1E62-DE1D-99D1-EF6CC10A9DD8}"/>
              </a:ext>
            </a:extLst>
          </p:cNvPr>
          <p:cNvSpPr txBox="1"/>
          <p:nvPr/>
        </p:nvSpPr>
        <p:spPr>
          <a:xfrm>
            <a:off x="9293411" y="2988234"/>
            <a:ext cx="10309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Arial"/>
              </a:rPr>
              <a:t>CDN</a:t>
            </a:r>
            <a:endParaRPr lang="en-US"/>
          </a:p>
        </p:txBody>
      </p:sp>
      <p:grpSp>
        <p:nvGrpSpPr>
          <p:cNvPr id="165" name="Group 164">
            <a:extLst>
              <a:ext uri="{FF2B5EF4-FFF2-40B4-BE49-F238E27FC236}">
                <a16:creationId xmlns:a16="http://schemas.microsoft.com/office/drawing/2014/main" id="{AEEAACC9-7CB4-3B19-8799-9C671C3BCB31}"/>
              </a:ext>
            </a:extLst>
          </p:cNvPr>
          <p:cNvGrpSpPr/>
          <p:nvPr/>
        </p:nvGrpSpPr>
        <p:grpSpPr>
          <a:xfrm>
            <a:off x="7314329" y="5013558"/>
            <a:ext cx="624305" cy="831114"/>
            <a:chOff x="7472485" y="2626917"/>
            <a:chExt cx="961255" cy="1118662"/>
          </a:xfrm>
        </p:grpSpPr>
        <p:grpSp>
          <p:nvGrpSpPr>
            <p:cNvPr id="158" name="Group 157">
              <a:extLst>
                <a:ext uri="{FF2B5EF4-FFF2-40B4-BE49-F238E27FC236}">
                  <a16:creationId xmlns:a16="http://schemas.microsoft.com/office/drawing/2014/main" id="{663C6503-3F74-FCE6-3716-BE88117C3D21}"/>
                </a:ext>
              </a:extLst>
            </p:cNvPr>
            <p:cNvGrpSpPr/>
            <p:nvPr/>
          </p:nvGrpSpPr>
          <p:grpSpPr>
            <a:xfrm>
              <a:off x="7545615" y="3038258"/>
              <a:ext cx="725173" cy="547774"/>
              <a:chOff x="10442048" y="1890678"/>
              <a:chExt cx="725173" cy="547774"/>
            </a:xfrm>
          </p:grpSpPr>
          <p:sp>
            <p:nvSpPr>
              <p:cNvPr id="161" name="Rounded Rectangle 33">
                <a:extLst>
                  <a:ext uri="{FF2B5EF4-FFF2-40B4-BE49-F238E27FC236}">
                    <a16:creationId xmlns:a16="http://schemas.microsoft.com/office/drawing/2014/main" id="{2DDC9BA8-E549-B9A7-DBD5-9A4C53EF2AC5}"/>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62" name="Straight Connector 161">
                <a:extLst>
                  <a:ext uri="{FF2B5EF4-FFF2-40B4-BE49-F238E27FC236}">
                    <a16:creationId xmlns:a16="http://schemas.microsoft.com/office/drawing/2014/main" id="{3A8BEA9D-A506-C9AA-F322-5C38ED841A59}"/>
                  </a:ext>
                </a:extLst>
              </p:cNvPr>
              <p:cNvCxnSpPr>
                <a:cxnSpLocks/>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CEA71B11-68FE-1875-FC56-A96AF7D95B13}"/>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C1A986C6-9B90-B995-18E1-15F269811EA8}"/>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159" name="TextBox 158">
              <a:extLst>
                <a:ext uri="{FF2B5EF4-FFF2-40B4-BE49-F238E27FC236}">
                  <a16:creationId xmlns:a16="http://schemas.microsoft.com/office/drawing/2014/main" id="{8102906F-CDEA-8874-A8CA-840F74A4A1A7}"/>
                </a:ext>
              </a:extLst>
            </p:cNvPr>
            <p:cNvSpPr txBox="1"/>
            <p:nvPr/>
          </p:nvSpPr>
          <p:spPr>
            <a:xfrm>
              <a:off x="7505212" y="2656755"/>
              <a:ext cx="928528" cy="414261"/>
            </a:xfrm>
            <a:prstGeom prst="rect">
              <a:avLst/>
            </a:prstGeom>
            <a:noFill/>
          </p:spPr>
          <p:txBody>
            <a:bodyPr wrap="none" lIns="91440" tIns="45720" rIns="91440" bIns="45720" rtlCol="0" anchor="t">
              <a:spAutoFit/>
            </a:bodyPr>
            <a:lstStyle/>
            <a:p>
              <a:r>
                <a:rPr lang="en-US" sz="1400"/>
                <a:t>Edge</a:t>
              </a:r>
              <a:endParaRPr lang="en-US" sz="1400">
                <a:cs typeface="Arial"/>
              </a:endParaRPr>
            </a:p>
          </p:txBody>
        </p:sp>
        <p:sp>
          <p:nvSpPr>
            <p:cNvPr id="160" name="Rectangle 159">
              <a:extLst>
                <a:ext uri="{FF2B5EF4-FFF2-40B4-BE49-F238E27FC236}">
                  <a16:creationId xmlns:a16="http://schemas.microsoft.com/office/drawing/2014/main" id="{0E6F9991-C2B0-477D-DFAD-DF65C30DB794}"/>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7AE2D1F0-0DDA-56A5-03C3-E074F3FC25B6}"/>
              </a:ext>
            </a:extLst>
          </p:cNvPr>
          <p:cNvSpPr>
            <a:spLocks noGrp="1"/>
          </p:cNvSpPr>
          <p:nvPr>
            <p:ph type="sldNum" sz="quarter" idx="12"/>
          </p:nvPr>
        </p:nvSpPr>
        <p:spPr/>
        <p:txBody>
          <a:bodyPr/>
          <a:lstStyle/>
          <a:p>
            <a:fld id="{AE678206-0642-9F48-9727-6B519CB285FA}" type="slidenum">
              <a:rPr lang="en-US" smtClean="0"/>
              <a:t>12</a:t>
            </a:fld>
            <a:endParaRPr lang="en-US"/>
          </a:p>
        </p:txBody>
      </p:sp>
    </p:spTree>
    <p:extLst>
      <p:ext uri="{BB962C8B-B14F-4D97-AF65-F5344CB8AC3E}">
        <p14:creationId xmlns:p14="http://schemas.microsoft.com/office/powerpoint/2010/main" val="105159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phic 26" descr="City outline">
            <a:extLst>
              <a:ext uri="{FF2B5EF4-FFF2-40B4-BE49-F238E27FC236}">
                <a16:creationId xmlns:a16="http://schemas.microsoft.com/office/drawing/2014/main" id="{6486B813-1E5D-6E56-1E39-6AB1C643A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1831" y="3164621"/>
            <a:ext cx="3111335" cy="3131127"/>
          </a:xfrm>
          <a:prstGeom prst="rect">
            <a:avLst/>
          </a:prstGeom>
        </p:spPr>
      </p:pic>
      <p:pic>
        <p:nvPicPr>
          <p:cNvPr id="29" name="Graphic 4" descr="City outline">
            <a:extLst>
              <a:ext uri="{FF2B5EF4-FFF2-40B4-BE49-F238E27FC236}">
                <a16:creationId xmlns:a16="http://schemas.microsoft.com/office/drawing/2014/main" id="{D32FE63C-5306-8D80-B5EF-29ECCC0C01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27415" y="3164621"/>
            <a:ext cx="3111335" cy="3131127"/>
          </a:xfrm>
          <a:prstGeom prst="rect">
            <a:avLst/>
          </a:prstGeom>
        </p:spPr>
      </p:pic>
      <p:pic>
        <p:nvPicPr>
          <p:cNvPr id="31" name="Graphic 4" descr="City outline">
            <a:extLst>
              <a:ext uri="{FF2B5EF4-FFF2-40B4-BE49-F238E27FC236}">
                <a16:creationId xmlns:a16="http://schemas.microsoft.com/office/drawing/2014/main" id="{68CF76B1-03E0-7196-A4C6-0293520EBA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92583" y="3164621"/>
            <a:ext cx="3111335" cy="3131127"/>
          </a:xfrm>
          <a:prstGeom prst="rect">
            <a:avLst/>
          </a:prstGeom>
        </p:spPr>
      </p:pic>
      <p:pic>
        <p:nvPicPr>
          <p:cNvPr id="33" name="Graphic 4" descr="City outline">
            <a:extLst>
              <a:ext uri="{FF2B5EF4-FFF2-40B4-BE49-F238E27FC236}">
                <a16:creationId xmlns:a16="http://schemas.microsoft.com/office/drawing/2014/main" id="{11AED5B9-543E-A46E-884B-A9B0F5C0A3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51814" y="3168579"/>
            <a:ext cx="3111335" cy="3131127"/>
          </a:xfrm>
          <a:prstGeom prst="rect">
            <a:avLst/>
          </a:prstGeom>
        </p:spPr>
      </p:pic>
      <p:sp>
        <p:nvSpPr>
          <p:cNvPr id="2" name="Title 1">
            <a:extLst>
              <a:ext uri="{FF2B5EF4-FFF2-40B4-BE49-F238E27FC236}">
                <a16:creationId xmlns:a16="http://schemas.microsoft.com/office/drawing/2014/main" id="{3634BB23-7E89-2B44-BDDD-532FD4E7640A}"/>
              </a:ext>
            </a:extLst>
          </p:cNvPr>
          <p:cNvSpPr>
            <a:spLocks noGrp="1"/>
          </p:cNvSpPr>
          <p:nvPr>
            <p:ph type="title"/>
          </p:nvPr>
        </p:nvSpPr>
        <p:spPr/>
        <p:txBody>
          <a:bodyPr/>
          <a:lstStyle/>
          <a:p>
            <a:r>
              <a:rPr lang="en-US">
                <a:latin typeface="Roboto"/>
                <a:ea typeface="Roboto"/>
                <a:cs typeface="Roboto"/>
              </a:rPr>
              <a:t>Solution in a Nutshell</a:t>
            </a:r>
            <a:endParaRPr lang="en-US" b="0">
              <a:latin typeface="Roboto"/>
              <a:ea typeface="Roboto"/>
              <a:cs typeface="Roboto"/>
            </a:endParaRPr>
          </a:p>
        </p:txBody>
      </p:sp>
      <p:cxnSp>
        <p:nvCxnSpPr>
          <p:cNvPr id="13" name="Straight Arrow Connector 12">
            <a:extLst>
              <a:ext uri="{FF2B5EF4-FFF2-40B4-BE49-F238E27FC236}">
                <a16:creationId xmlns:a16="http://schemas.microsoft.com/office/drawing/2014/main" id="{06B9C864-F5F4-0FA2-F693-187DDEE69447}"/>
              </a:ext>
            </a:extLst>
          </p:cNvPr>
          <p:cNvCxnSpPr/>
          <p:nvPr/>
        </p:nvCxnSpPr>
        <p:spPr>
          <a:xfrm>
            <a:off x="4978976" y="3244740"/>
            <a:ext cx="3959" cy="1706089"/>
          </a:xfrm>
          <a:prstGeom prst="straightConnector1">
            <a:avLst/>
          </a:prstGeom>
          <a:ln w="57150"/>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3DB5631-94B0-597A-F649-2CF0A83CB40B}"/>
              </a:ext>
            </a:extLst>
          </p:cNvPr>
          <p:cNvCxnSpPr>
            <a:cxnSpLocks/>
          </p:cNvCxnSpPr>
          <p:nvPr/>
        </p:nvCxnSpPr>
        <p:spPr>
          <a:xfrm flipH="1" flipV="1">
            <a:off x="2472467" y="3255536"/>
            <a:ext cx="2523323" cy="11751"/>
          </a:xfrm>
          <a:prstGeom prst="straightConnector1">
            <a:avLst/>
          </a:prstGeom>
          <a:ln w="57150">
            <a:headEnd type="none"/>
            <a:tailEnd type="arrow"/>
          </a:ln>
        </p:spPr>
        <p:style>
          <a:lnRef idx="1">
            <a:schemeClr val="accent1"/>
          </a:lnRef>
          <a:fillRef idx="0">
            <a:schemeClr val="accent1"/>
          </a:fillRef>
          <a:effectRef idx="0">
            <a:schemeClr val="accent1"/>
          </a:effectRef>
          <a:fontRef idx="minor">
            <a:schemeClr val="tx1"/>
          </a:fontRef>
        </p:style>
      </p:cxnSp>
      <p:sp>
        <p:nvSpPr>
          <p:cNvPr id="15" name="TextBox 11">
            <a:extLst>
              <a:ext uri="{FF2B5EF4-FFF2-40B4-BE49-F238E27FC236}">
                <a16:creationId xmlns:a16="http://schemas.microsoft.com/office/drawing/2014/main" id="{667E07E2-794F-9720-A228-245AF40ECCB3}"/>
              </a:ext>
            </a:extLst>
          </p:cNvPr>
          <p:cNvSpPr txBox="1"/>
          <p:nvPr/>
        </p:nvSpPr>
        <p:spPr>
          <a:xfrm>
            <a:off x="2977707" y="2811819"/>
            <a:ext cx="148441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cs typeface="Calibri"/>
              </a:rPr>
              <a:t>&lt;1,2,3 &gt;</a:t>
            </a:r>
            <a:endParaRPr lang="en-US"/>
          </a:p>
        </p:txBody>
      </p:sp>
      <p:pic>
        <p:nvPicPr>
          <p:cNvPr id="16" name="Graphic 5" descr="Checkmark with solid fill">
            <a:extLst>
              <a:ext uri="{FF2B5EF4-FFF2-40B4-BE49-F238E27FC236}">
                <a16:creationId xmlns:a16="http://schemas.microsoft.com/office/drawing/2014/main" id="{E481F215-4612-B13C-D888-D04EBAF2CA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79742" y="2543309"/>
            <a:ext cx="478972" cy="478972"/>
          </a:xfrm>
          <a:prstGeom prst="rect">
            <a:avLst/>
          </a:prstGeom>
        </p:spPr>
      </p:pic>
      <p:sp>
        <p:nvSpPr>
          <p:cNvPr id="21" name="Content Placeholder 2">
            <a:extLst>
              <a:ext uri="{FF2B5EF4-FFF2-40B4-BE49-F238E27FC236}">
                <a16:creationId xmlns:a16="http://schemas.microsoft.com/office/drawing/2014/main" id="{9E7FFF35-5A19-E14C-122C-11698B5AB82F}"/>
              </a:ext>
            </a:extLst>
          </p:cNvPr>
          <p:cNvSpPr>
            <a:spLocks noGrp="1"/>
          </p:cNvSpPr>
          <p:nvPr>
            <p:ph sz="half" idx="1"/>
          </p:nvPr>
        </p:nvSpPr>
        <p:spPr>
          <a:xfrm>
            <a:off x="379048" y="1215483"/>
            <a:ext cx="11491393" cy="4217797"/>
          </a:xfrm>
        </p:spPr>
        <p:txBody>
          <a:bodyPr vert="horz" lIns="91440" tIns="45720" rIns="91440" bIns="45720" rtlCol="0" anchor="t">
            <a:normAutofit/>
          </a:bodyPr>
          <a:lstStyle/>
          <a:p>
            <a:r>
              <a:rPr lang="en-US">
                <a:latin typeface="Roboto"/>
                <a:ea typeface="Roboto"/>
                <a:cs typeface="Roboto"/>
              </a:rPr>
              <a:t>Edge nodes accepts the assignments if it estimates that it will complete the prefetching before the user's expected arrival</a:t>
            </a:r>
            <a:endParaRPr lang="en-US"/>
          </a:p>
          <a:p>
            <a:endParaRPr lang="en-US"/>
          </a:p>
        </p:txBody>
      </p:sp>
      <p:pic>
        <p:nvPicPr>
          <p:cNvPr id="23" name="Graphic 18" descr="Cloud outline">
            <a:extLst>
              <a:ext uri="{FF2B5EF4-FFF2-40B4-BE49-F238E27FC236}">
                <a16:creationId xmlns:a16="http://schemas.microsoft.com/office/drawing/2014/main" id="{87A44096-A7EF-0469-CD8A-E70E49290DF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4949" y="2273972"/>
            <a:ext cx="1973282" cy="1953489"/>
          </a:xfrm>
          <a:prstGeom prst="rect">
            <a:avLst/>
          </a:prstGeom>
        </p:spPr>
      </p:pic>
      <p:pic>
        <p:nvPicPr>
          <p:cNvPr id="25" name="Graphic 19" descr="Server with solid fill">
            <a:extLst>
              <a:ext uri="{FF2B5EF4-FFF2-40B4-BE49-F238E27FC236}">
                <a16:creationId xmlns:a16="http://schemas.microsoft.com/office/drawing/2014/main" id="{E1E38071-4209-D39D-F6A8-F803420A2E4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9648" y="2946906"/>
            <a:ext cx="756063" cy="756063"/>
          </a:xfrm>
          <a:prstGeom prst="rect">
            <a:avLst/>
          </a:prstGeom>
        </p:spPr>
      </p:pic>
      <p:cxnSp>
        <p:nvCxnSpPr>
          <p:cNvPr id="20" name="Straight Arrow Connector 19">
            <a:extLst>
              <a:ext uri="{FF2B5EF4-FFF2-40B4-BE49-F238E27FC236}">
                <a16:creationId xmlns:a16="http://schemas.microsoft.com/office/drawing/2014/main" id="{AEC67079-AE5D-4707-B53F-1C7FAFC23435}"/>
              </a:ext>
            </a:extLst>
          </p:cNvPr>
          <p:cNvCxnSpPr>
            <a:cxnSpLocks/>
          </p:cNvCxnSpPr>
          <p:nvPr/>
        </p:nvCxnSpPr>
        <p:spPr>
          <a:xfrm flipV="1">
            <a:off x="1742303" y="6137411"/>
            <a:ext cx="8559070" cy="31516"/>
          </a:xfrm>
          <a:prstGeom prst="straightConnector1">
            <a:avLst/>
          </a:prstGeom>
          <a:ln w="57150">
            <a:solidFill>
              <a:srgbClr val="FFC000"/>
            </a:solidFill>
            <a:prstDash val="dash"/>
            <a:headEnd type="none"/>
            <a:tailEnd type="arrow"/>
          </a:ln>
        </p:spPr>
        <p:style>
          <a:lnRef idx="1">
            <a:schemeClr val="accent1"/>
          </a:lnRef>
          <a:fillRef idx="0">
            <a:schemeClr val="accent1"/>
          </a:fillRef>
          <a:effectRef idx="0">
            <a:schemeClr val="accent1"/>
          </a:effectRef>
          <a:fontRef idx="minor">
            <a:schemeClr val="tx1"/>
          </a:fontRef>
        </p:style>
      </p:cxnSp>
      <p:pic>
        <p:nvPicPr>
          <p:cNvPr id="22" name="Graphic 12" descr="Car with solid fill">
            <a:extLst>
              <a:ext uri="{FF2B5EF4-FFF2-40B4-BE49-F238E27FC236}">
                <a16:creationId xmlns:a16="http://schemas.microsoft.com/office/drawing/2014/main" id="{71A9E095-8F96-4C13-8423-AA0832133EB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8036" y="5688128"/>
            <a:ext cx="914400" cy="914400"/>
          </a:xfrm>
          <a:prstGeom prst="rect">
            <a:avLst/>
          </a:prstGeom>
        </p:spPr>
      </p:pic>
      <p:pic>
        <p:nvPicPr>
          <p:cNvPr id="17" name="Graphic 6" descr="Cell Tower with solid fill">
            <a:extLst>
              <a:ext uri="{FF2B5EF4-FFF2-40B4-BE49-F238E27FC236}">
                <a16:creationId xmlns:a16="http://schemas.microsoft.com/office/drawing/2014/main" id="{9971D74D-F053-B2A1-A254-CAD26BCB27E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46032" y="3706398"/>
            <a:ext cx="914400" cy="914400"/>
          </a:xfrm>
          <a:prstGeom prst="rect">
            <a:avLst/>
          </a:prstGeom>
        </p:spPr>
      </p:pic>
      <p:grpSp>
        <p:nvGrpSpPr>
          <p:cNvPr id="30" name="Group 29">
            <a:extLst>
              <a:ext uri="{FF2B5EF4-FFF2-40B4-BE49-F238E27FC236}">
                <a16:creationId xmlns:a16="http://schemas.microsoft.com/office/drawing/2014/main" id="{4E14C19A-8935-EB23-6FC9-5471FEDD556C}"/>
              </a:ext>
            </a:extLst>
          </p:cNvPr>
          <p:cNvGrpSpPr/>
          <p:nvPr/>
        </p:nvGrpSpPr>
        <p:grpSpPr>
          <a:xfrm flipH="1">
            <a:off x="4124492" y="5260908"/>
            <a:ext cx="480802" cy="589671"/>
            <a:chOff x="3470987" y="2052735"/>
            <a:chExt cx="1035696" cy="989045"/>
          </a:xfrm>
        </p:grpSpPr>
        <p:sp>
          <p:nvSpPr>
            <p:cNvPr id="19" name="Isosceles Triangle 7">
              <a:extLst>
                <a:ext uri="{FF2B5EF4-FFF2-40B4-BE49-F238E27FC236}">
                  <a16:creationId xmlns:a16="http://schemas.microsoft.com/office/drawing/2014/main" id="{E81C23E2-32E9-7086-26B3-6BF44406678F}"/>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Chord 23">
              <a:extLst>
                <a:ext uri="{FF2B5EF4-FFF2-40B4-BE49-F238E27FC236}">
                  <a16:creationId xmlns:a16="http://schemas.microsoft.com/office/drawing/2014/main" id="{6C8D53F1-0680-D660-FF21-C138714C6850}"/>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Isosceles Triangle 5">
              <a:extLst>
                <a:ext uri="{FF2B5EF4-FFF2-40B4-BE49-F238E27FC236}">
                  <a16:creationId xmlns:a16="http://schemas.microsoft.com/office/drawing/2014/main" id="{66A7EB66-7771-4734-32C2-8E7D57101F58}"/>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Oval 27">
              <a:extLst>
                <a:ext uri="{FF2B5EF4-FFF2-40B4-BE49-F238E27FC236}">
                  <a16:creationId xmlns:a16="http://schemas.microsoft.com/office/drawing/2014/main" id="{6A7322BF-D944-5468-80C1-59B0B6F6601E}"/>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4" name="Group 43">
            <a:extLst>
              <a:ext uri="{FF2B5EF4-FFF2-40B4-BE49-F238E27FC236}">
                <a16:creationId xmlns:a16="http://schemas.microsoft.com/office/drawing/2014/main" id="{D859316D-4C12-65CB-9016-96E97243E2F4}"/>
              </a:ext>
            </a:extLst>
          </p:cNvPr>
          <p:cNvGrpSpPr/>
          <p:nvPr/>
        </p:nvGrpSpPr>
        <p:grpSpPr>
          <a:xfrm>
            <a:off x="4697650" y="5027934"/>
            <a:ext cx="624305" cy="831114"/>
            <a:chOff x="7472485" y="2626917"/>
            <a:chExt cx="961255" cy="1118662"/>
          </a:xfrm>
        </p:grpSpPr>
        <p:grpSp>
          <p:nvGrpSpPr>
            <p:cNvPr id="34" name="Group 33">
              <a:extLst>
                <a:ext uri="{FF2B5EF4-FFF2-40B4-BE49-F238E27FC236}">
                  <a16:creationId xmlns:a16="http://schemas.microsoft.com/office/drawing/2014/main" id="{E0FC6F33-250A-6A4A-AB3A-E962CE8E018F}"/>
                </a:ext>
              </a:extLst>
            </p:cNvPr>
            <p:cNvGrpSpPr/>
            <p:nvPr/>
          </p:nvGrpSpPr>
          <p:grpSpPr>
            <a:xfrm>
              <a:off x="7545615" y="3038258"/>
              <a:ext cx="725173" cy="547774"/>
              <a:chOff x="10442048" y="1890678"/>
              <a:chExt cx="725173" cy="547774"/>
            </a:xfrm>
          </p:grpSpPr>
          <p:sp>
            <p:nvSpPr>
              <p:cNvPr id="40" name="Rounded Rectangle 33">
                <a:extLst>
                  <a:ext uri="{FF2B5EF4-FFF2-40B4-BE49-F238E27FC236}">
                    <a16:creationId xmlns:a16="http://schemas.microsoft.com/office/drawing/2014/main" id="{B0D7C06F-CDDB-0ADD-D9E3-C2C1D76CA7E1}"/>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F5ADB937-FC28-9A38-72E0-963444FB52CB}"/>
                  </a:ext>
                </a:extLst>
              </p:cNvPr>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9C54DEA-DC0B-6193-FBE6-F5260A386D94}"/>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A602EA4-02D0-008A-8B3A-1C06BE701D9D}"/>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954710F0-664F-4F7B-F5F6-D65290D7BEFB}"/>
                </a:ext>
              </a:extLst>
            </p:cNvPr>
            <p:cNvSpPr txBox="1"/>
            <p:nvPr/>
          </p:nvSpPr>
          <p:spPr>
            <a:xfrm>
              <a:off x="7505212" y="2656755"/>
              <a:ext cx="928528" cy="414261"/>
            </a:xfrm>
            <a:prstGeom prst="rect">
              <a:avLst/>
            </a:prstGeom>
            <a:noFill/>
          </p:spPr>
          <p:txBody>
            <a:bodyPr wrap="none" lIns="91440" tIns="45720" rIns="91440" bIns="45720" rtlCol="0" anchor="t">
              <a:spAutoFit/>
            </a:bodyPr>
            <a:lstStyle/>
            <a:p>
              <a:r>
                <a:rPr lang="en-US" sz="1400"/>
                <a:t>Edge</a:t>
              </a:r>
              <a:endParaRPr lang="en-US" sz="1400">
                <a:cs typeface="Arial"/>
              </a:endParaRPr>
            </a:p>
          </p:txBody>
        </p:sp>
        <p:sp>
          <p:nvSpPr>
            <p:cNvPr id="38" name="Rectangle 37">
              <a:extLst>
                <a:ext uri="{FF2B5EF4-FFF2-40B4-BE49-F238E27FC236}">
                  <a16:creationId xmlns:a16="http://schemas.microsoft.com/office/drawing/2014/main" id="{23C5C19A-7602-2CCE-F68C-3B299A55DB72}"/>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E0E6D600-7CF5-FD55-E68B-75D05AC912EF}"/>
              </a:ext>
            </a:extLst>
          </p:cNvPr>
          <p:cNvGrpSpPr/>
          <p:nvPr/>
        </p:nvGrpSpPr>
        <p:grpSpPr>
          <a:xfrm flipH="1">
            <a:off x="6741176" y="5246530"/>
            <a:ext cx="480802" cy="589671"/>
            <a:chOff x="3470987" y="2052735"/>
            <a:chExt cx="1035696" cy="989045"/>
          </a:xfrm>
        </p:grpSpPr>
        <p:sp>
          <p:nvSpPr>
            <p:cNvPr id="46" name="Isosceles Triangle 7">
              <a:extLst>
                <a:ext uri="{FF2B5EF4-FFF2-40B4-BE49-F238E27FC236}">
                  <a16:creationId xmlns:a16="http://schemas.microsoft.com/office/drawing/2014/main" id="{61A5B813-F62A-669E-FF5E-C2D74CD81FB2}"/>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Chord 46">
              <a:extLst>
                <a:ext uri="{FF2B5EF4-FFF2-40B4-BE49-F238E27FC236}">
                  <a16:creationId xmlns:a16="http://schemas.microsoft.com/office/drawing/2014/main" id="{AFD64E22-C430-FCBB-9F1C-2B131D488E15}"/>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Isosceles Triangle 5">
              <a:extLst>
                <a:ext uri="{FF2B5EF4-FFF2-40B4-BE49-F238E27FC236}">
                  <a16:creationId xmlns:a16="http://schemas.microsoft.com/office/drawing/2014/main" id="{628018BE-BC59-3CB6-B050-FCFE6082AC5C}"/>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Oval 48">
              <a:extLst>
                <a:ext uri="{FF2B5EF4-FFF2-40B4-BE49-F238E27FC236}">
                  <a16:creationId xmlns:a16="http://schemas.microsoft.com/office/drawing/2014/main" id="{15FC2D99-9178-B3A9-53DB-EA562077CD8C}"/>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6" name="Group 55">
            <a:extLst>
              <a:ext uri="{FF2B5EF4-FFF2-40B4-BE49-F238E27FC236}">
                <a16:creationId xmlns:a16="http://schemas.microsoft.com/office/drawing/2014/main" id="{C1466744-833E-4CBE-AF8F-C4B2CAE15FA7}"/>
              </a:ext>
            </a:extLst>
          </p:cNvPr>
          <p:cNvGrpSpPr/>
          <p:nvPr/>
        </p:nvGrpSpPr>
        <p:grpSpPr>
          <a:xfrm flipH="1">
            <a:off x="9472874" y="5289662"/>
            <a:ext cx="480802" cy="589671"/>
            <a:chOff x="3470987" y="2052735"/>
            <a:chExt cx="1035696" cy="989045"/>
          </a:xfrm>
        </p:grpSpPr>
        <p:sp>
          <p:nvSpPr>
            <p:cNvPr id="52" name="Isosceles Triangle 7">
              <a:extLst>
                <a:ext uri="{FF2B5EF4-FFF2-40B4-BE49-F238E27FC236}">
                  <a16:creationId xmlns:a16="http://schemas.microsoft.com/office/drawing/2014/main" id="{14EB2A03-94D2-891B-E0DE-5577AF865570}"/>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Chord 52">
              <a:extLst>
                <a:ext uri="{FF2B5EF4-FFF2-40B4-BE49-F238E27FC236}">
                  <a16:creationId xmlns:a16="http://schemas.microsoft.com/office/drawing/2014/main" id="{EB5530D2-CB75-D402-90F9-060DAEDBB4FC}"/>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Isosceles Triangle 5">
              <a:extLst>
                <a:ext uri="{FF2B5EF4-FFF2-40B4-BE49-F238E27FC236}">
                  <a16:creationId xmlns:a16="http://schemas.microsoft.com/office/drawing/2014/main" id="{5AC40833-0CA0-D514-C74C-52205440E22D}"/>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Oval 54">
              <a:extLst>
                <a:ext uri="{FF2B5EF4-FFF2-40B4-BE49-F238E27FC236}">
                  <a16:creationId xmlns:a16="http://schemas.microsoft.com/office/drawing/2014/main" id="{E55569F3-0A41-8A06-2D42-A4E6A1F2FD66}"/>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5" name="Group 64">
            <a:extLst>
              <a:ext uri="{FF2B5EF4-FFF2-40B4-BE49-F238E27FC236}">
                <a16:creationId xmlns:a16="http://schemas.microsoft.com/office/drawing/2014/main" id="{62AA04B6-7815-5215-5578-AE0445AD1543}"/>
              </a:ext>
            </a:extLst>
          </p:cNvPr>
          <p:cNvGrpSpPr/>
          <p:nvPr/>
        </p:nvGrpSpPr>
        <p:grpSpPr>
          <a:xfrm>
            <a:off x="10046027" y="5056690"/>
            <a:ext cx="624305" cy="831114"/>
            <a:chOff x="7472485" y="2626917"/>
            <a:chExt cx="961255" cy="1118662"/>
          </a:xfrm>
        </p:grpSpPr>
        <p:grpSp>
          <p:nvGrpSpPr>
            <p:cNvPr id="58" name="Group 57">
              <a:extLst>
                <a:ext uri="{FF2B5EF4-FFF2-40B4-BE49-F238E27FC236}">
                  <a16:creationId xmlns:a16="http://schemas.microsoft.com/office/drawing/2014/main" id="{AD772BF7-BEB0-62BF-60D8-6C305D1C63CF}"/>
                </a:ext>
              </a:extLst>
            </p:cNvPr>
            <p:cNvGrpSpPr/>
            <p:nvPr/>
          </p:nvGrpSpPr>
          <p:grpSpPr>
            <a:xfrm>
              <a:off x="7545615" y="3038258"/>
              <a:ext cx="725173" cy="547774"/>
              <a:chOff x="10442048" y="1890678"/>
              <a:chExt cx="725173" cy="547774"/>
            </a:xfrm>
          </p:grpSpPr>
          <p:sp>
            <p:nvSpPr>
              <p:cNvPr id="61" name="Rounded Rectangle 33">
                <a:extLst>
                  <a:ext uri="{FF2B5EF4-FFF2-40B4-BE49-F238E27FC236}">
                    <a16:creationId xmlns:a16="http://schemas.microsoft.com/office/drawing/2014/main" id="{88982C7D-8F75-4110-1BAB-05679F48E406}"/>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62" name="Straight Connector 61">
                <a:extLst>
                  <a:ext uri="{FF2B5EF4-FFF2-40B4-BE49-F238E27FC236}">
                    <a16:creationId xmlns:a16="http://schemas.microsoft.com/office/drawing/2014/main" id="{C0F29D3D-ECCF-0C49-C7E7-8F8B64E1B70E}"/>
                  </a:ext>
                </a:extLst>
              </p:cNvPr>
              <p:cNvCxnSpPr>
                <a:cxnSpLocks/>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99264DE-7B08-09DC-3F4E-AEEC76A28A81}"/>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D047701-A8E6-AE4D-474B-6A2906864006}"/>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59" name="TextBox 58">
              <a:extLst>
                <a:ext uri="{FF2B5EF4-FFF2-40B4-BE49-F238E27FC236}">
                  <a16:creationId xmlns:a16="http://schemas.microsoft.com/office/drawing/2014/main" id="{BE747FF2-D0BB-1F1F-9241-565BDD99C515}"/>
                </a:ext>
              </a:extLst>
            </p:cNvPr>
            <p:cNvSpPr txBox="1"/>
            <p:nvPr/>
          </p:nvSpPr>
          <p:spPr>
            <a:xfrm>
              <a:off x="7505212" y="2656755"/>
              <a:ext cx="928528" cy="414261"/>
            </a:xfrm>
            <a:prstGeom prst="rect">
              <a:avLst/>
            </a:prstGeom>
            <a:noFill/>
          </p:spPr>
          <p:txBody>
            <a:bodyPr wrap="none" lIns="91440" tIns="45720" rIns="91440" bIns="45720" rtlCol="0" anchor="t">
              <a:spAutoFit/>
            </a:bodyPr>
            <a:lstStyle/>
            <a:p>
              <a:r>
                <a:rPr lang="en-US" sz="1400"/>
                <a:t>Edge</a:t>
              </a:r>
              <a:endParaRPr lang="en-US" sz="1400">
                <a:cs typeface="Arial"/>
              </a:endParaRPr>
            </a:p>
          </p:txBody>
        </p:sp>
        <p:sp>
          <p:nvSpPr>
            <p:cNvPr id="60" name="Rectangle 59">
              <a:extLst>
                <a:ext uri="{FF2B5EF4-FFF2-40B4-BE49-F238E27FC236}">
                  <a16:creationId xmlns:a16="http://schemas.microsoft.com/office/drawing/2014/main" id="{9B1971A3-CBDD-77C9-AA6D-50E1F3F40487}"/>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67" name="Graphic 18" descr="Cloud outline">
            <a:extLst>
              <a:ext uri="{FF2B5EF4-FFF2-40B4-BE49-F238E27FC236}">
                <a16:creationId xmlns:a16="http://schemas.microsoft.com/office/drawing/2014/main" id="{E5EC80C9-6EEB-70F4-C935-7EE9AD84F2A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28156" y="2015179"/>
            <a:ext cx="1973282" cy="1953489"/>
          </a:xfrm>
          <a:prstGeom prst="rect">
            <a:avLst/>
          </a:prstGeom>
        </p:spPr>
      </p:pic>
      <p:grpSp>
        <p:nvGrpSpPr>
          <p:cNvPr id="76" name="Group 75">
            <a:extLst>
              <a:ext uri="{FF2B5EF4-FFF2-40B4-BE49-F238E27FC236}">
                <a16:creationId xmlns:a16="http://schemas.microsoft.com/office/drawing/2014/main" id="{0D34A361-B9BF-38D2-A47C-5AC14F41FA06}"/>
              </a:ext>
            </a:extLst>
          </p:cNvPr>
          <p:cNvGrpSpPr/>
          <p:nvPr/>
        </p:nvGrpSpPr>
        <p:grpSpPr>
          <a:xfrm>
            <a:off x="7314329" y="5013558"/>
            <a:ext cx="624305" cy="831114"/>
            <a:chOff x="7472485" y="2626917"/>
            <a:chExt cx="961255" cy="1118662"/>
          </a:xfrm>
        </p:grpSpPr>
        <p:grpSp>
          <p:nvGrpSpPr>
            <p:cNvPr id="69" name="Group 68">
              <a:extLst>
                <a:ext uri="{FF2B5EF4-FFF2-40B4-BE49-F238E27FC236}">
                  <a16:creationId xmlns:a16="http://schemas.microsoft.com/office/drawing/2014/main" id="{012445C7-E6BC-76E2-C418-8907D65DB07A}"/>
                </a:ext>
              </a:extLst>
            </p:cNvPr>
            <p:cNvGrpSpPr/>
            <p:nvPr/>
          </p:nvGrpSpPr>
          <p:grpSpPr>
            <a:xfrm>
              <a:off x="7545615" y="3038258"/>
              <a:ext cx="725173" cy="547774"/>
              <a:chOff x="10442048" y="1890678"/>
              <a:chExt cx="725173" cy="547774"/>
            </a:xfrm>
          </p:grpSpPr>
          <p:sp>
            <p:nvSpPr>
              <p:cNvPr id="72" name="Rounded Rectangle 33">
                <a:extLst>
                  <a:ext uri="{FF2B5EF4-FFF2-40B4-BE49-F238E27FC236}">
                    <a16:creationId xmlns:a16="http://schemas.microsoft.com/office/drawing/2014/main" id="{919B3F0A-C886-2F6C-C529-200E404168E8}"/>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73" name="Straight Connector 72">
                <a:extLst>
                  <a:ext uri="{FF2B5EF4-FFF2-40B4-BE49-F238E27FC236}">
                    <a16:creationId xmlns:a16="http://schemas.microsoft.com/office/drawing/2014/main" id="{12D57016-A1CB-0494-FCC5-60D161A4346B}"/>
                  </a:ext>
                </a:extLst>
              </p:cNvPr>
              <p:cNvCxnSpPr>
                <a:cxnSpLocks/>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4BED111-AED1-3A37-72CD-90B964E23D6F}"/>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C6A50EA-428A-B463-2E2D-2CE93DCBCF0B}"/>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70" name="TextBox 69">
              <a:extLst>
                <a:ext uri="{FF2B5EF4-FFF2-40B4-BE49-F238E27FC236}">
                  <a16:creationId xmlns:a16="http://schemas.microsoft.com/office/drawing/2014/main" id="{0DB93672-8823-A213-DC85-C3BEAD0EA46D}"/>
                </a:ext>
              </a:extLst>
            </p:cNvPr>
            <p:cNvSpPr txBox="1"/>
            <p:nvPr/>
          </p:nvSpPr>
          <p:spPr>
            <a:xfrm>
              <a:off x="7505212" y="2656755"/>
              <a:ext cx="928528" cy="414261"/>
            </a:xfrm>
            <a:prstGeom prst="rect">
              <a:avLst/>
            </a:prstGeom>
            <a:noFill/>
          </p:spPr>
          <p:txBody>
            <a:bodyPr wrap="none" lIns="91440" tIns="45720" rIns="91440" bIns="45720" rtlCol="0" anchor="t">
              <a:spAutoFit/>
            </a:bodyPr>
            <a:lstStyle/>
            <a:p>
              <a:r>
                <a:rPr lang="en-US" sz="1400"/>
                <a:t>Edge</a:t>
              </a:r>
              <a:endParaRPr lang="en-US" sz="1400">
                <a:cs typeface="Arial"/>
              </a:endParaRPr>
            </a:p>
          </p:txBody>
        </p:sp>
        <p:sp>
          <p:nvSpPr>
            <p:cNvPr id="71" name="Rectangle 70">
              <a:extLst>
                <a:ext uri="{FF2B5EF4-FFF2-40B4-BE49-F238E27FC236}">
                  <a16:creationId xmlns:a16="http://schemas.microsoft.com/office/drawing/2014/main" id="{48A223D6-300F-B601-617A-9971D2277718}"/>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78" name="TextBox 77">
            <a:extLst>
              <a:ext uri="{FF2B5EF4-FFF2-40B4-BE49-F238E27FC236}">
                <a16:creationId xmlns:a16="http://schemas.microsoft.com/office/drawing/2014/main" id="{64D3EA40-D504-8B28-3205-F3CA6057C60C}"/>
              </a:ext>
            </a:extLst>
          </p:cNvPr>
          <p:cNvSpPr txBox="1"/>
          <p:nvPr/>
        </p:nvSpPr>
        <p:spPr>
          <a:xfrm>
            <a:off x="9293411" y="2988234"/>
            <a:ext cx="10309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Arial"/>
              </a:rPr>
              <a:t>CDN</a:t>
            </a:r>
            <a:endParaRPr lang="en-US"/>
          </a:p>
        </p:txBody>
      </p:sp>
      <p:sp>
        <p:nvSpPr>
          <p:cNvPr id="3" name="Slide Number Placeholder 2">
            <a:extLst>
              <a:ext uri="{FF2B5EF4-FFF2-40B4-BE49-F238E27FC236}">
                <a16:creationId xmlns:a16="http://schemas.microsoft.com/office/drawing/2014/main" id="{9C697B61-5CA7-3F93-5F1D-4447AF31FF65}"/>
              </a:ext>
            </a:extLst>
          </p:cNvPr>
          <p:cNvSpPr>
            <a:spLocks noGrp="1"/>
          </p:cNvSpPr>
          <p:nvPr>
            <p:ph type="sldNum" sz="quarter" idx="12"/>
          </p:nvPr>
        </p:nvSpPr>
        <p:spPr/>
        <p:txBody>
          <a:bodyPr/>
          <a:lstStyle/>
          <a:p>
            <a:fld id="{AE678206-0642-9F48-9727-6B519CB285FA}" type="slidenum">
              <a:rPr lang="en-US" smtClean="0"/>
              <a:t>13</a:t>
            </a:fld>
            <a:endParaRPr lang="en-US"/>
          </a:p>
        </p:txBody>
      </p:sp>
    </p:spTree>
    <p:extLst>
      <p:ext uri="{BB962C8B-B14F-4D97-AF65-F5344CB8AC3E}">
        <p14:creationId xmlns:p14="http://schemas.microsoft.com/office/powerpoint/2010/main" val="39978782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Graphic 37" descr="City outline">
            <a:extLst>
              <a:ext uri="{FF2B5EF4-FFF2-40B4-BE49-F238E27FC236}">
                <a16:creationId xmlns:a16="http://schemas.microsoft.com/office/drawing/2014/main" id="{4D5199C2-2FDF-D8E6-2F7D-8483AC1791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1831" y="3164621"/>
            <a:ext cx="3111335" cy="3131127"/>
          </a:xfrm>
          <a:prstGeom prst="rect">
            <a:avLst/>
          </a:prstGeom>
        </p:spPr>
      </p:pic>
      <p:pic>
        <p:nvPicPr>
          <p:cNvPr id="40" name="Graphic 4" descr="City outline">
            <a:extLst>
              <a:ext uri="{FF2B5EF4-FFF2-40B4-BE49-F238E27FC236}">
                <a16:creationId xmlns:a16="http://schemas.microsoft.com/office/drawing/2014/main" id="{18CB7A98-AF28-2197-2B09-8E5746EA39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27415" y="3164621"/>
            <a:ext cx="3111335" cy="3131127"/>
          </a:xfrm>
          <a:prstGeom prst="rect">
            <a:avLst/>
          </a:prstGeom>
        </p:spPr>
      </p:pic>
      <p:pic>
        <p:nvPicPr>
          <p:cNvPr id="42" name="Graphic 4" descr="City outline">
            <a:extLst>
              <a:ext uri="{FF2B5EF4-FFF2-40B4-BE49-F238E27FC236}">
                <a16:creationId xmlns:a16="http://schemas.microsoft.com/office/drawing/2014/main" id="{9D3D33BD-F61D-E70F-1596-E11075DDCE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92583" y="3164621"/>
            <a:ext cx="3111335" cy="3131127"/>
          </a:xfrm>
          <a:prstGeom prst="rect">
            <a:avLst/>
          </a:prstGeom>
        </p:spPr>
      </p:pic>
      <p:pic>
        <p:nvPicPr>
          <p:cNvPr id="44" name="Graphic 4" descr="City outline">
            <a:extLst>
              <a:ext uri="{FF2B5EF4-FFF2-40B4-BE49-F238E27FC236}">
                <a16:creationId xmlns:a16="http://schemas.microsoft.com/office/drawing/2014/main" id="{C1633E2A-D1AA-8FED-16AF-C37FE36D23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51814" y="3168579"/>
            <a:ext cx="3111335" cy="3131127"/>
          </a:xfrm>
          <a:prstGeom prst="rect">
            <a:avLst/>
          </a:prstGeom>
        </p:spPr>
      </p:pic>
      <p:sp>
        <p:nvSpPr>
          <p:cNvPr id="2" name="Title 1">
            <a:extLst>
              <a:ext uri="{FF2B5EF4-FFF2-40B4-BE49-F238E27FC236}">
                <a16:creationId xmlns:a16="http://schemas.microsoft.com/office/drawing/2014/main" id="{164F4517-0F04-4388-E1DF-2719AC2C949F}"/>
              </a:ext>
            </a:extLst>
          </p:cNvPr>
          <p:cNvSpPr>
            <a:spLocks noGrp="1"/>
          </p:cNvSpPr>
          <p:nvPr>
            <p:ph type="title"/>
          </p:nvPr>
        </p:nvSpPr>
        <p:spPr/>
        <p:txBody>
          <a:bodyPr/>
          <a:lstStyle/>
          <a:p>
            <a:r>
              <a:rPr lang="en-US">
                <a:latin typeface="Roboto"/>
                <a:ea typeface="Roboto"/>
                <a:cs typeface="Roboto"/>
              </a:rPr>
              <a:t>Solution in a Nutshell</a:t>
            </a:r>
            <a:endParaRPr lang="en-US"/>
          </a:p>
        </p:txBody>
      </p:sp>
      <p:cxnSp>
        <p:nvCxnSpPr>
          <p:cNvPr id="13" name="Straight Arrow Connector 12">
            <a:extLst>
              <a:ext uri="{FF2B5EF4-FFF2-40B4-BE49-F238E27FC236}">
                <a16:creationId xmlns:a16="http://schemas.microsoft.com/office/drawing/2014/main" id="{6C174D9F-A848-C389-9217-393BD1921BD2}"/>
              </a:ext>
            </a:extLst>
          </p:cNvPr>
          <p:cNvCxnSpPr/>
          <p:nvPr/>
        </p:nvCxnSpPr>
        <p:spPr>
          <a:xfrm>
            <a:off x="2474950" y="3350463"/>
            <a:ext cx="5142582" cy="23445"/>
          </a:xfrm>
          <a:prstGeom prst="straightConnector1">
            <a:avLst/>
          </a:prstGeom>
          <a:ln w="57150"/>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F420F04-67C1-D199-AA8E-5E9945A5C9C3}"/>
              </a:ext>
            </a:extLst>
          </p:cNvPr>
          <p:cNvCxnSpPr>
            <a:cxnSpLocks/>
          </p:cNvCxnSpPr>
          <p:nvPr/>
        </p:nvCxnSpPr>
        <p:spPr>
          <a:xfrm>
            <a:off x="7612642" y="3353620"/>
            <a:ext cx="3959" cy="1725881"/>
          </a:xfrm>
          <a:prstGeom prst="straightConnector1">
            <a:avLst/>
          </a:prstGeom>
          <a:ln w="57150">
            <a:headEnd type="none"/>
            <a:tailEnd type="arrow"/>
          </a:ln>
        </p:spPr>
        <p:style>
          <a:lnRef idx="1">
            <a:schemeClr val="accent1"/>
          </a:lnRef>
          <a:fillRef idx="0">
            <a:schemeClr val="accent1"/>
          </a:fillRef>
          <a:effectRef idx="0">
            <a:schemeClr val="accent1"/>
          </a:effectRef>
          <a:fontRef idx="minor">
            <a:schemeClr val="tx1"/>
          </a:fontRef>
        </p:style>
      </p:cxnSp>
      <p:pic>
        <p:nvPicPr>
          <p:cNvPr id="15" name="Graphic 20" descr="Map with pin with solid fill">
            <a:extLst>
              <a:ext uri="{FF2B5EF4-FFF2-40B4-BE49-F238E27FC236}">
                <a16:creationId xmlns:a16="http://schemas.microsoft.com/office/drawing/2014/main" id="{F2C1A579-6534-B800-6C8A-053DE48AD1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72138" y="3316532"/>
            <a:ext cx="914400" cy="914400"/>
          </a:xfrm>
          <a:prstGeom prst="rect">
            <a:avLst/>
          </a:prstGeom>
        </p:spPr>
      </p:pic>
      <p:sp>
        <p:nvSpPr>
          <p:cNvPr id="16" name="TextBox 12">
            <a:extLst>
              <a:ext uri="{FF2B5EF4-FFF2-40B4-BE49-F238E27FC236}">
                <a16:creationId xmlns:a16="http://schemas.microsoft.com/office/drawing/2014/main" id="{9770440F-034A-1359-860C-DA3417573E3A}"/>
              </a:ext>
            </a:extLst>
          </p:cNvPr>
          <p:cNvSpPr txBox="1"/>
          <p:nvPr/>
        </p:nvSpPr>
        <p:spPr>
          <a:xfrm>
            <a:off x="2133988" y="4332862"/>
            <a:ext cx="148441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cs typeface="Calibri"/>
              </a:rPr>
              <a:t>&lt;4, 5,6,7,8 &gt;</a:t>
            </a:r>
            <a:endParaRPr lang="en-US"/>
          </a:p>
        </p:txBody>
      </p:sp>
      <p:pic>
        <p:nvPicPr>
          <p:cNvPr id="17" name="Picture 16" descr="Icon&#10;&#10;Description automatically generated">
            <a:extLst>
              <a:ext uri="{FF2B5EF4-FFF2-40B4-BE49-F238E27FC236}">
                <a16:creationId xmlns:a16="http://schemas.microsoft.com/office/drawing/2014/main" id="{7095D9D9-3BED-EF73-B10F-98BD396A2D81}"/>
              </a:ext>
            </a:extLst>
          </p:cNvPr>
          <p:cNvPicPr>
            <a:picLocks noChangeAspect="1"/>
          </p:cNvPicPr>
          <p:nvPr/>
        </p:nvPicPr>
        <p:blipFill>
          <a:blip r:embed="rId7"/>
          <a:stretch>
            <a:fillRect/>
          </a:stretch>
        </p:blipFill>
        <p:spPr>
          <a:xfrm>
            <a:off x="2316074" y="3540182"/>
            <a:ext cx="655123" cy="665019"/>
          </a:xfrm>
          <a:prstGeom prst="rect">
            <a:avLst/>
          </a:prstGeom>
        </p:spPr>
      </p:pic>
      <p:cxnSp>
        <p:nvCxnSpPr>
          <p:cNvPr id="18" name="Straight Arrow Connector 17">
            <a:extLst>
              <a:ext uri="{FF2B5EF4-FFF2-40B4-BE49-F238E27FC236}">
                <a16:creationId xmlns:a16="http://schemas.microsoft.com/office/drawing/2014/main" id="{116DB18F-92BD-51D2-2472-19F90075C33A}"/>
              </a:ext>
            </a:extLst>
          </p:cNvPr>
          <p:cNvCxnSpPr/>
          <p:nvPr/>
        </p:nvCxnSpPr>
        <p:spPr>
          <a:xfrm>
            <a:off x="2896049" y="4106178"/>
            <a:ext cx="618843" cy="380624"/>
          </a:xfrm>
          <a:prstGeom prst="straightConnector1">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609E017-BB8E-B96E-92F7-7447977C55E6}"/>
              </a:ext>
            </a:extLst>
          </p:cNvPr>
          <p:cNvCxnSpPr>
            <a:cxnSpLocks/>
          </p:cNvCxnSpPr>
          <p:nvPr/>
        </p:nvCxnSpPr>
        <p:spPr>
          <a:xfrm flipH="1">
            <a:off x="2096383" y="4098323"/>
            <a:ext cx="312715" cy="459180"/>
          </a:xfrm>
          <a:prstGeom prst="straightConnector1">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Content Placeholder 2">
            <a:extLst>
              <a:ext uri="{FF2B5EF4-FFF2-40B4-BE49-F238E27FC236}">
                <a16:creationId xmlns:a16="http://schemas.microsoft.com/office/drawing/2014/main" id="{07D9556C-C1D1-BDA3-8011-679AF47706CE}"/>
              </a:ext>
            </a:extLst>
          </p:cNvPr>
          <p:cNvSpPr>
            <a:spLocks noGrp="1"/>
          </p:cNvSpPr>
          <p:nvPr>
            <p:ph sz="half" idx="1"/>
          </p:nvPr>
        </p:nvSpPr>
        <p:spPr>
          <a:xfrm>
            <a:off x="379048" y="1215483"/>
            <a:ext cx="11491393" cy="4217797"/>
          </a:xfrm>
        </p:spPr>
        <p:txBody>
          <a:bodyPr vert="horz" lIns="91440" tIns="45720" rIns="91440" bIns="45720" rtlCol="0" anchor="t">
            <a:normAutofit/>
          </a:bodyPr>
          <a:lstStyle/>
          <a:p>
            <a:r>
              <a:rPr lang="en-US">
                <a:latin typeface="Roboto"/>
                <a:ea typeface="Roboto"/>
                <a:cs typeface="Roboto"/>
              </a:rPr>
              <a:t>Cloud server assigns next set of segments to the subsequent edge node</a:t>
            </a:r>
            <a:endParaRPr lang="en-US"/>
          </a:p>
          <a:p>
            <a:r>
              <a:rPr lang="en-US">
                <a:latin typeface="Roboto"/>
                <a:ea typeface="Roboto"/>
                <a:cs typeface="Roboto"/>
              </a:rPr>
              <a:t>The first edge node in the meantime begins prefetching the segments</a:t>
            </a:r>
            <a:endParaRPr lang="en-US"/>
          </a:p>
        </p:txBody>
      </p:sp>
      <p:pic>
        <p:nvPicPr>
          <p:cNvPr id="34" name="Graphic 18" descr="Cloud outline">
            <a:extLst>
              <a:ext uri="{FF2B5EF4-FFF2-40B4-BE49-F238E27FC236}">
                <a16:creationId xmlns:a16="http://schemas.microsoft.com/office/drawing/2014/main" id="{CDB849DA-FB8B-2FB3-0540-42DCF656003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4949" y="2273972"/>
            <a:ext cx="1973282" cy="1953489"/>
          </a:xfrm>
          <a:prstGeom prst="rect">
            <a:avLst/>
          </a:prstGeom>
        </p:spPr>
      </p:pic>
      <p:pic>
        <p:nvPicPr>
          <p:cNvPr id="36" name="Graphic 19" descr="Server with solid fill">
            <a:extLst>
              <a:ext uri="{FF2B5EF4-FFF2-40B4-BE49-F238E27FC236}">
                <a16:creationId xmlns:a16="http://schemas.microsoft.com/office/drawing/2014/main" id="{68F481EE-3BBD-95FE-A57D-3BF55DC4907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09648" y="2946906"/>
            <a:ext cx="756063" cy="756063"/>
          </a:xfrm>
          <a:prstGeom prst="rect">
            <a:avLst/>
          </a:prstGeom>
        </p:spPr>
      </p:pic>
      <p:cxnSp>
        <p:nvCxnSpPr>
          <p:cNvPr id="25" name="Straight Arrow Connector 24">
            <a:extLst>
              <a:ext uri="{FF2B5EF4-FFF2-40B4-BE49-F238E27FC236}">
                <a16:creationId xmlns:a16="http://schemas.microsoft.com/office/drawing/2014/main" id="{70D6EB19-8910-474F-86FC-6302699A07D9}"/>
              </a:ext>
            </a:extLst>
          </p:cNvPr>
          <p:cNvCxnSpPr>
            <a:cxnSpLocks/>
          </p:cNvCxnSpPr>
          <p:nvPr/>
        </p:nvCxnSpPr>
        <p:spPr>
          <a:xfrm flipV="1">
            <a:off x="2133988" y="6137411"/>
            <a:ext cx="8167385" cy="30073"/>
          </a:xfrm>
          <a:prstGeom prst="straightConnector1">
            <a:avLst/>
          </a:prstGeom>
          <a:ln w="57150">
            <a:solidFill>
              <a:srgbClr val="FFC000"/>
            </a:solidFill>
            <a:prstDash val="dash"/>
            <a:headEnd type="none"/>
            <a:tailEnd type="arrow"/>
          </a:ln>
        </p:spPr>
        <p:style>
          <a:lnRef idx="1">
            <a:schemeClr val="accent1"/>
          </a:lnRef>
          <a:fillRef idx="0">
            <a:schemeClr val="accent1"/>
          </a:fillRef>
          <a:effectRef idx="0">
            <a:schemeClr val="accent1"/>
          </a:effectRef>
          <a:fontRef idx="minor">
            <a:schemeClr val="tx1"/>
          </a:fontRef>
        </p:style>
      </p:cxnSp>
      <p:pic>
        <p:nvPicPr>
          <p:cNvPr id="29" name="Graphic 12" descr="Car with solid fill">
            <a:extLst>
              <a:ext uri="{FF2B5EF4-FFF2-40B4-BE49-F238E27FC236}">
                <a16:creationId xmlns:a16="http://schemas.microsoft.com/office/drawing/2014/main" id="{DD41D24F-079A-405A-8CFE-E7B2851555C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23453" y="5688128"/>
            <a:ext cx="914400" cy="914400"/>
          </a:xfrm>
          <a:prstGeom prst="rect">
            <a:avLst/>
          </a:prstGeom>
        </p:spPr>
      </p:pic>
      <p:pic>
        <p:nvPicPr>
          <p:cNvPr id="4" name="Graphic 6" descr="Cell Tower with solid fill">
            <a:extLst>
              <a:ext uri="{FF2B5EF4-FFF2-40B4-BE49-F238E27FC236}">
                <a16:creationId xmlns:a16="http://schemas.microsoft.com/office/drawing/2014/main" id="{7267F4DD-C472-2ECD-6647-83130133985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046032" y="3706398"/>
            <a:ext cx="914400" cy="914400"/>
          </a:xfrm>
          <a:prstGeom prst="rect">
            <a:avLst/>
          </a:prstGeom>
        </p:spPr>
      </p:pic>
      <p:grpSp>
        <p:nvGrpSpPr>
          <p:cNvPr id="10" name="Group 9">
            <a:extLst>
              <a:ext uri="{FF2B5EF4-FFF2-40B4-BE49-F238E27FC236}">
                <a16:creationId xmlns:a16="http://schemas.microsoft.com/office/drawing/2014/main" id="{9914E918-617E-DE44-7BBD-A1F1DD164A3D}"/>
              </a:ext>
            </a:extLst>
          </p:cNvPr>
          <p:cNvGrpSpPr/>
          <p:nvPr/>
        </p:nvGrpSpPr>
        <p:grpSpPr>
          <a:xfrm flipH="1">
            <a:off x="4124492" y="5260908"/>
            <a:ext cx="480802" cy="589671"/>
            <a:chOff x="3470987" y="2052735"/>
            <a:chExt cx="1035696" cy="989045"/>
          </a:xfrm>
        </p:grpSpPr>
        <p:sp>
          <p:nvSpPr>
            <p:cNvPr id="6" name="Isosceles Triangle 7">
              <a:extLst>
                <a:ext uri="{FF2B5EF4-FFF2-40B4-BE49-F238E27FC236}">
                  <a16:creationId xmlns:a16="http://schemas.microsoft.com/office/drawing/2014/main" id="{9196A0DA-8944-CD5C-CA12-23314C5D5800}"/>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hord 6">
              <a:extLst>
                <a:ext uri="{FF2B5EF4-FFF2-40B4-BE49-F238E27FC236}">
                  <a16:creationId xmlns:a16="http://schemas.microsoft.com/office/drawing/2014/main" id="{6BDF040D-578A-11B9-C732-F7C8859B74AF}"/>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Isosceles Triangle 5">
              <a:extLst>
                <a:ext uri="{FF2B5EF4-FFF2-40B4-BE49-F238E27FC236}">
                  <a16:creationId xmlns:a16="http://schemas.microsoft.com/office/drawing/2014/main" id="{3B9F54A3-0411-56D7-60BD-4911B8C772BF}"/>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a:extLst>
                <a:ext uri="{FF2B5EF4-FFF2-40B4-BE49-F238E27FC236}">
                  <a16:creationId xmlns:a16="http://schemas.microsoft.com/office/drawing/2014/main" id="{4C32DC78-2854-9D8D-CA4D-463A3D401B0E}"/>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5" name="Group 34">
            <a:extLst>
              <a:ext uri="{FF2B5EF4-FFF2-40B4-BE49-F238E27FC236}">
                <a16:creationId xmlns:a16="http://schemas.microsoft.com/office/drawing/2014/main" id="{4EE71860-FED4-04E6-E8C6-46A58C5C2167}"/>
              </a:ext>
            </a:extLst>
          </p:cNvPr>
          <p:cNvGrpSpPr/>
          <p:nvPr/>
        </p:nvGrpSpPr>
        <p:grpSpPr>
          <a:xfrm>
            <a:off x="4697650" y="5027934"/>
            <a:ext cx="624305" cy="831114"/>
            <a:chOff x="7472485" y="2626917"/>
            <a:chExt cx="961255" cy="1118662"/>
          </a:xfrm>
        </p:grpSpPr>
        <p:grpSp>
          <p:nvGrpSpPr>
            <p:cNvPr id="12" name="Group 11">
              <a:extLst>
                <a:ext uri="{FF2B5EF4-FFF2-40B4-BE49-F238E27FC236}">
                  <a16:creationId xmlns:a16="http://schemas.microsoft.com/office/drawing/2014/main" id="{AD4E29AD-1978-EF2F-8981-1F02F89DE14E}"/>
                </a:ext>
              </a:extLst>
            </p:cNvPr>
            <p:cNvGrpSpPr/>
            <p:nvPr/>
          </p:nvGrpSpPr>
          <p:grpSpPr>
            <a:xfrm>
              <a:off x="7545615" y="3038258"/>
              <a:ext cx="725173" cy="547774"/>
              <a:chOff x="10442048" y="1890678"/>
              <a:chExt cx="725173" cy="547774"/>
            </a:xfrm>
          </p:grpSpPr>
          <p:sp>
            <p:nvSpPr>
              <p:cNvPr id="22" name="Rounded Rectangle 33">
                <a:extLst>
                  <a:ext uri="{FF2B5EF4-FFF2-40B4-BE49-F238E27FC236}">
                    <a16:creationId xmlns:a16="http://schemas.microsoft.com/office/drawing/2014/main" id="{C4829681-DC27-11B7-6C17-05EC0D07D2E6}"/>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C5F8A823-AFFD-BB7B-E4C6-3030BC26E208}"/>
                  </a:ext>
                </a:extLst>
              </p:cNvPr>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3BACF4F-87A8-5272-7600-6F38A413DC9A}"/>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554BDAC-F47B-EFB8-B723-B70602CCBD09}"/>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FCB356E0-3EFA-0605-1228-B62E1B1B48CC}"/>
                </a:ext>
              </a:extLst>
            </p:cNvPr>
            <p:cNvSpPr txBox="1"/>
            <p:nvPr/>
          </p:nvSpPr>
          <p:spPr>
            <a:xfrm>
              <a:off x="7505212" y="2656755"/>
              <a:ext cx="928528" cy="414261"/>
            </a:xfrm>
            <a:prstGeom prst="rect">
              <a:avLst/>
            </a:prstGeom>
            <a:noFill/>
          </p:spPr>
          <p:txBody>
            <a:bodyPr wrap="none" lIns="91440" tIns="45720" rIns="91440" bIns="45720" rtlCol="0" anchor="t">
              <a:spAutoFit/>
            </a:bodyPr>
            <a:lstStyle/>
            <a:p>
              <a:r>
                <a:rPr lang="en-US" sz="1400"/>
                <a:t>Edge</a:t>
              </a:r>
              <a:endParaRPr lang="en-US" sz="1400">
                <a:cs typeface="Arial"/>
              </a:endParaRPr>
            </a:p>
          </p:txBody>
        </p:sp>
        <p:sp>
          <p:nvSpPr>
            <p:cNvPr id="21" name="Rectangle 20">
              <a:extLst>
                <a:ext uri="{FF2B5EF4-FFF2-40B4-BE49-F238E27FC236}">
                  <a16:creationId xmlns:a16="http://schemas.microsoft.com/office/drawing/2014/main" id="{B934D91B-73EB-8F1F-CB8F-DCDCD08C4F7F}"/>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9E0C45BA-F06E-8794-120D-B2FAB4FBF7F5}"/>
              </a:ext>
            </a:extLst>
          </p:cNvPr>
          <p:cNvGrpSpPr/>
          <p:nvPr/>
        </p:nvGrpSpPr>
        <p:grpSpPr>
          <a:xfrm flipH="1">
            <a:off x="6741176" y="5246530"/>
            <a:ext cx="480802" cy="589671"/>
            <a:chOff x="3470987" y="2052735"/>
            <a:chExt cx="1035696" cy="989045"/>
          </a:xfrm>
        </p:grpSpPr>
        <p:sp>
          <p:nvSpPr>
            <p:cNvPr id="39" name="Isosceles Triangle 7">
              <a:extLst>
                <a:ext uri="{FF2B5EF4-FFF2-40B4-BE49-F238E27FC236}">
                  <a16:creationId xmlns:a16="http://schemas.microsoft.com/office/drawing/2014/main" id="{D409F17B-4723-06FC-B7FB-A90568ADDFC9}"/>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Chord 40">
              <a:extLst>
                <a:ext uri="{FF2B5EF4-FFF2-40B4-BE49-F238E27FC236}">
                  <a16:creationId xmlns:a16="http://schemas.microsoft.com/office/drawing/2014/main" id="{A31B3AC8-C3F5-FF9B-4331-54005A5ED48C}"/>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Isosceles Triangle 5">
              <a:extLst>
                <a:ext uri="{FF2B5EF4-FFF2-40B4-BE49-F238E27FC236}">
                  <a16:creationId xmlns:a16="http://schemas.microsoft.com/office/drawing/2014/main" id="{E60B8DCC-DA6A-029C-358C-ACE3D15355CC}"/>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Oval 44">
              <a:extLst>
                <a:ext uri="{FF2B5EF4-FFF2-40B4-BE49-F238E27FC236}">
                  <a16:creationId xmlns:a16="http://schemas.microsoft.com/office/drawing/2014/main" id="{2E53FD85-309D-6C0F-D2FA-632CC70647C7}"/>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2" name="Group 51">
            <a:extLst>
              <a:ext uri="{FF2B5EF4-FFF2-40B4-BE49-F238E27FC236}">
                <a16:creationId xmlns:a16="http://schemas.microsoft.com/office/drawing/2014/main" id="{1D44E19B-00BB-C5A7-D4AF-C8F4D307C69D}"/>
              </a:ext>
            </a:extLst>
          </p:cNvPr>
          <p:cNvGrpSpPr/>
          <p:nvPr/>
        </p:nvGrpSpPr>
        <p:grpSpPr>
          <a:xfrm flipH="1">
            <a:off x="9472874" y="5289662"/>
            <a:ext cx="480802" cy="589671"/>
            <a:chOff x="3470987" y="2052735"/>
            <a:chExt cx="1035696" cy="989045"/>
          </a:xfrm>
        </p:grpSpPr>
        <p:sp>
          <p:nvSpPr>
            <p:cNvPr id="48" name="Isosceles Triangle 7">
              <a:extLst>
                <a:ext uri="{FF2B5EF4-FFF2-40B4-BE49-F238E27FC236}">
                  <a16:creationId xmlns:a16="http://schemas.microsoft.com/office/drawing/2014/main" id="{146A6055-92F4-8CC5-49E2-85B4C8BA2F8A}"/>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Chord 48">
              <a:extLst>
                <a:ext uri="{FF2B5EF4-FFF2-40B4-BE49-F238E27FC236}">
                  <a16:creationId xmlns:a16="http://schemas.microsoft.com/office/drawing/2014/main" id="{51380E08-7785-7A7A-0EB7-1BF94FD458C5}"/>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Isosceles Triangle 5">
              <a:extLst>
                <a:ext uri="{FF2B5EF4-FFF2-40B4-BE49-F238E27FC236}">
                  <a16:creationId xmlns:a16="http://schemas.microsoft.com/office/drawing/2014/main" id="{EEF6733D-BBFC-1264-23CE-C21017FAD39D}"/>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Oval 50">
              <a:extLst>
                <a:ext uri="{FF2B5EF4-FFF2-40B4-BE49-F238E27FC236}">
                  <a16:creationId xmlns:a16="http://schemas.microsoft.com/office/drawing/2014/main" id="{1DE2008E-A5B9-E551-C6B7-824F17A2A6DD}"/>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1" name="Group 60">
            <a:extLst>
              <a:ext uri="{FF2B5EF4-FFF2-40B4-BE49-F238E27FC236}">
                <a16:creationId xmlns:a16="http://schemas.microsoft.com/office/drawing/2014/main" id="{569D7501-EF2F-7008-DAAE-E0122D6851B9}"/>
              </a:ext>
            </a:extLst>
          </p:cNvPr>
          <p:cNvGrpSpPr/>
          <p:nvPr/>
        </p:nvGrpSpPr>
        <p:grpSpPr>
          <a:xfrm>
            <a:off x="10046027" y="5056690"/>
            <a:ext cx="624305" cy="831114"/>
            <a:chOff x="7472485" y="2626917"/>
            <a:chExt cx="961255" cy="1118662"/>
          </a:xfrm>
        </p:grpSpPr>
        <p:grpSp>
          <p:nvGrpSpPr>
            <p:cNvPr id="54" name="Group 53">
              <a:extLst>
                <a:ext uri="{FF2B5EF4-FFF2-40B4-BE49-F238E27FC236}">
                  <a16:creationId xmlns:a16="http://schemas.microsoft.com/office/drawing/2014/main" id="{77024637-8ABA-7023-5E10-34E436FEAAE8}"/>
                </a:ext>
              </a:extLst>
            </p:cNvPr>
            <p:cNvGrpSpPr/>
            <p:nvPr/>
          </p:nvGrpSpPr>
          <p:grpSpPr>
            <a:xfrm>
              <a:off x="7545615" y="3038258"/>
              <a:ext cx="725173" cy="547774"/>
              <a:chOff x="10442048" y="1890678"/>
              <a:chExt cx="725173" cy="547774"/>
            </a:xfrm>
          </p:grpSpPr>
          <p:sp>
            <p:nvSpPr>
              <p:cNvPr id="57" name="Rounded Rectangle 33">
                <a:extLst>
                  <a:ext uri="{FF2B5EF4-FFF2-40B4-BE49-F238E27FC236}">
                    <a16:creationId xmlns:a16="http://schemas.microsoft.com/office/drawing/2014/main" id="{64121D71-48B7-BC88-DC9E-5CD7C980DEC3}"/>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58" name="Straight Connector 57">
                <a:extLst>
                  <a:ext uri="{FF2B5EF4-FFF2-40B4-BE49-F238E27FC236}">
                    <a16:creationId xmlns:a16="http://schemas.microsoft.com/office/drawing/2014/main" id="{1DC40D88-C9A4-A92D-9AEE-F8F21AAC0298}"/>
                  </a:ext>
                </a:extLst>
              </p:cNvPr>
              <p:cNvCxnSpPr>
                <a:cxnSpLocks/>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B11CE55-BEEC-3EF8-2465-7333C3B6A28C}"/>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B109EF8-2093-719A-35EE-3065370C187A}"/>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id="{A2E1F085-488B-D39E-C31C-8CAC23AC22C3}"/>
                </a:ext>
              </a:extLst>
            </p:cNvPr>
            <p:cNvSpPr txBox="1"/>
            <p:nvPr/>
          </p:nvSpPr>
          <p:spPr>
            <a:xfrm>
              <a:off x="7505212" y="2656755"/>
              <a:ext cx="928528" cy="414261"/>
            </a:xfrm>
            <a:prstGeom prst="rect">
              <a:avLst/>
            </a:prstGeom>
            <a:noFill/>
          </p:spPr>
          <p:txBody>
            <a:bodyPr wrap="none" lIns="91440" tIns="45720" rIns="91440" bIns="45720" rtlCol="0" anchor="t">
              <a:spAutoFit/>
            </a:bodyPr>
            <a:lstStyle/>
            <a:p>
              <a:r>
                <a:rPr lang="en-US" sz="1400"/>
                <a:t>Edge</a:t>
              </a:r>
              <a:endParaRPr lang="en-US" sz="1400">
                <a:cs typeface="Arial"/>
              </a:endParaRPr>
            </a:p>
          </p:txBody>
        </p:sp>
        <p:sp>
          <p:nvSpPr>
            <p:cNvPr id="56" name="Rectangle 55">
              <a:extLst>
                <a:ext uri="{FF2B5EF4-FFF2-40B4-BE49-F238E27FC236}">
                  <a16:creationId xmlns:a16="http://schemas.microsoft.com/office/drawing/2014/main" id="{B42AE197-63AA-F0A8-A24F-E0ECF17F21C9}"/>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63" name="Graphic 18" descr="Cloud outline">
            <a:extLst>
              <a:ext uri="{FF2B5EF4-FFF2-40B4-BE49-F238E27FC236}">
                <a16:creationId xmlns:a16="http://schemas.microsoft.com/office/drawing/2014/main" id="{7C0FEFB9-45A7-1F0E-8831-E2C732C13C7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28156" y="2015179"/>
            <a:ext cx="1973282" cy="1953489"/>
          </a:xfrm>
          <a:prstGeom prst="rect">
            <a:avLst/>
          </a:prstGeom>
        </p:spPr>
      </p:pic>
      <p:grpSp>
        <p:nvGrpSpPr>
          <p:cNvPr id="72" name="Group 71">
            <a:extLst>
              <a:ext uri="{FF2B5EF4-FFF2-40B4-BE49-F238E27FC236}">
                <a16:creationId xmlns:a16="http://schemas.microsoft.com/office/drawing/2014/main" id="{6A266D4E-5F94-1F14-74FC-BA60D0A77EFF}"/>
              </a:ext>
            </a:extLst>
          </p:cNvPr>
          <p:cNvGrpSpPr/>
          <p:nvPr/>
        </p:nvGrpSpPr>
        <p:grpSpPr>
          <a:xfrm>
            <a:off x="7314329" y="5013558"/>
            <a:ext cx="624305" cy="831114"/>
            <a:chOff x="7472485" y="2626917"/>
            <a:chExt cx="961255" cy="1118662"/>
          </a:xfrm>
        </p:grpSpPr>
        <p:grpSp>
          <p:nvGrpSpPr>
            <p:cNvPr id="65" name="Group 64">
              <a:extLst>
                <a:ext uri="{FF2B5EF4-FFF2-40B4-BE49-F238E27FC236}">
                  <a16:creationId xmlns:a16="http://schemas.microsoft.com/office/drawing/2014/main" id="{84B21E4D-BEF2-37F4-B7F4-BC8DF5C75E53}"/>
                </a:ext>
              </a:extLst>
            </p:cNvPr>
            <p:cNvGrpSpPr/>
            <p:nvPr/>
          </p:nvGrpSpPr>
          <p:grpSpPr>
            <a:xfrm>
              <a:off x="7545615" y="3038258"/>
              <a:ext cx="725173" cy="547774"/>
              <a:chOff x="10442048" y="1890678"/>
              <a:chExt cx="725173" cy="547774"/>
            </a:xfrm>
          </p:grpSpPr>
          <p:sp>
            <p:nvSpPr>
              <p:cNvPr id="68" name="Rounded Rectangle 33">
                <a:extLst>
                  <a:ext uri="{FF2B5EF4-FFF2-40B4-BE49-F238E27FC236}">
                    <a16:creationId xmlns:a16="http://schemas.microsoft.com/office/drawing/2014/main" id="{68030CAC-0737-4EC5-AB7D-31AD5A2FDF6C}"/>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69" name="Straight Connector 68">
                <a:extLst>
                  <a:ext uri="{FF2B5EF4-FFF2-40B4-BE49-F238E27FC236}">
                    <a16:creationId xmlns:a16="http://schemas.microsoft.com/office/drawing/2014/main" id="{2D976DFD-2549-6935-581A-596B7AB3D335}"/>
                  </a:ext>
                </a:extLst>
              </p:cNvPr>
              <p:cNvCxnSpPr>
                <a:cxnSpLocks/>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2E53B1D-20CA-0D76-EACA-C6ADBF98FD7B}"/>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C402DD0-D52B-1786-5B87-9DCDFE573E84}"/>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66" name="TextBox 65">
              <a:extLst>
                <a:ext uri="{FF2B5EF4-FFF2-40B4-BE49-F238E27FC236}">
                  <a16:creationId xmlns:a16="http://schemas.microsoft.com/office/drawing/2014/main" id="{DB3D8C3F-D551-46B8-EA49-2605022D68D0}"/>
                </a:ext>
              </a:extLst>
            </p:cNvPr>
            <p:cNvSpPr txBox="1"/>
            <p:nvPr/>
          </p:nvSpPr>
          <p:spPr>
            <a:xfrm>
              <a:off x="7505212" y="2656755"/>
              <a:ext cx="928528" cy="414261"/>
            </a:xfrm>
            <a:prstGeom prst="rect">
              <a:avLst/>
            </a:prstGeom>
            <a:noFill/>
          </p:spPr>
          <p:txBody>
            <a:bodyPr wrap="none" lIns="91440" tIns="45720" rIns="91440" bIns="45720" rtlCol="0" anchor="t">
              <a:spAutoFit/>
            </a:bodyPr>
            <a:lstStyle/>
            <a:p>
              <a:r>
                <a:rPr lang="en-US" sz="1400"/>
                <a:t>Edge</a:t>
              </a:r>
              <a:endParaRPr lang="en-US" sz="1400">
                <a:cs typeface="Arial"/>
              </a:endParaRPr>
            </a:p>
          </p:txBody>
        </p:sp>
        <p:sp>
          <p:nvSpPr>
            <p:cNvPr id="67" name="Rectangle 66">
              <a:extLst>
                <a:ext uri="{FF2B5EF4-FFF2-40B4-BE49-F238E27FC236}">
                  <a16:creationId xmlns:a16="http://schemas.microsoft.com/office/drawing/2014/main" id="{A3104865-B438-9B32-C048-1FA688D7FBD7}"/>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74" name="TextBox 73">
            <a:extLst>
              <a:ext uri="{FF2B5EF4-FFF2-40B4-BE49-F238E27FC236}">
                <a16:creationId xmlns:a16="http://schemas.microsoft.com/office/drawing/2014/main" id="{C344B42B-451D-2621-D7FE-729FD8FF2BA4}"/>
              </a:ext>
            </a:extLst>
          </p:cNvPr>
          <p:cNvSpPr txBox="1"/>
          <p:nvPr/>
        </p:nvSpPr>
        <p:spPr>
          <a:xfrm>
            <a:off x="9293411" y="2988234"/>
            <a:ext cx="10309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Arial"/>
              </a:rPr>
              <a:t>CDN</a:t>
            </a:r>
            <a:endParaRPr lang="en-US"/>
          </a:p>
        </p:txBody>
      </p:sp>
      <p:sp>
        <p:nvSpPr>
          <p:cNvPr id="3" name="Slide Number Placeholder 2">
            <a:extLst>
              <a:ext uri="{FF2B5EF4-FFF2-40B4-BE49-F238E27FC236}">
                <a16:creationId xmlns:a16="http://schemas.microsoft.com/office/drawing/2014/main" id="{ABB9BB69-FEC0-66CD-F970-F9A1917C2124}"/>
              </a:ext>
            </a:extLst>
          </p:cNvPr>
          <p:cNvSpPr>
            <a:spLocks noGrp="1"/>
          </p:cNvSpPr>
          <p:nvPr>
            <p:ph type="sldNum" sz="quarter" idx="12"/>
          </p:nvPr>
        </p:nvSpPr>
        <p:spPr/>
        <p:txBody>
          <a:bodyPr/>
          <a:lstStyle/>
          <a:p>
            <a:fld id="{AE678206-0642-9F48-9727-6B519CB285FA}" type="slidenum">
              <a:rPr lang="en-US" smtClean="0"/>
              <a:t>14</a:t>
            </a:fld>
            <a:endParaRPr lang="en-US"/>
          </a:p>
        </p:txBody>
      </p:sp>
    </p:spTree>
    <p:extLst>
      <p:ext uri="{BB962C8B-B14F-4D97-AF65-F5344CB8AC3E}">
        <p14:creationId xmlns:p14="http://schemas.microsoft.com/office/powerpoint/2010/main" val="27936300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City outline">
            <a:extLst>
              <a:ext uri="{FF2B5EF4-FFF2-40B4-BE49-F238E27FC236}">
                <a16:creationId xmlns:a16="http://schemas.microsoft.com/office/drawing/2014/main" id="{26376825-2C66-ED75-4E39-2177C15C2F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1831" y="3164621"/>
            <a:ext cx="3111335" cy="3131127"/>
          </a:xfrm>
          <a:prstGeom prst="rect">
            <a:avLst/>
          </a:prstGeom>
        </p:spPr>
      </p:pic>
      <p:pic>
        <p:nvPicPr>
          <p:cNvPr id="24" name="Graphic 4" descr="City outline">
            <a:extLst>
              <a:ext uri="{FF2B5EF4-FFF2-40B4-BE49-F238E27FC236}">
                <a16:creationId xmlns:a16="http://schemas.microsoft.com/office/drawing/2014/main" id="{6C315571-28C7-5D89-FC54-5F895CA957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27415" y="3178998"/>
            <a:ext cx="3111335" cy="3131127"/>
          </a:xfrm>
          <a:prstGeom prst="rect">
            <a:avLst/>
          </a:prstGeom>
        </p:spPr>
      </p:pic>
      <p:pic>
        <p:nvPicPr>
          <p:cNvPr id="26" name="Graphic 4" descr="City outline">
            <a:extLst>
              <a:ext uri="{FF2B5EF4-FFF2-40B4-BE49-F238E27FC236}">
                <a16:creationId xmlns:a16="http://schemas.microsoft.com/office/drawing/2014/main" id="{01D6A4C2-BA12-6209-D98E-511B885055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63829" y="3178998"/>
            <a:ext cx="3111335" cy="3131127"/>
          </a:xfrm>
          <a:prstGeom prst="rect">
            <a:avLst/>
          </a:prstGeom>
        </p:spPr>
      </p:pic>
      <p:pic>
        <p:nvPicPr>
          <p:cNvPr id="28" name="Graphic 4" descr="City outline">
            <a:extLst>
              <a:ext uri="{FF2B5EF4-FFF2-40B4-BE49-F238E27FC236}">
                <a16:creationId xmlns:a16="http://schemas.microsoft.com/office/drawing/2014/main" id="{F8AFB0AA-F9F8-D826-8BDF-5D0B819B22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7437" y="3182957"/>
            <a:ext cx="3111335" cy="3131127"/>
          </a:xfrm>
          <a:prstGeom prst="rect">
            <a:avLst/>
          </a:prstGeom>
        </p:spPr>
      </p:pic>
      <p:sp>
        <p:nvSpPr>
          <p:cNvPr id="2" name="Title 1">
            <a:extLst>
              <a:ext uri="{FF2B5EF4-FFF2-40B4-BE49-F238E27FC236}">
                <a16:creationId xmlns:a16="http://schemas.microsoft.com/office/drawing/2014/main" id="{D4E85805-60F5-59AE-FDA6-6969EE1DC946}"/>
              </a:ext>
            </a:extLst>
          </p:cNvPr>
          <p:cNvSpPr>
            <a:spLocks noGrp="1"/>
          </p:cNvSpPr>
          <p:nvPr>
            <p:ph type="title"/>
          </p:nvPr>
        </p:nvSpPr>
        <p:spPr/>
        <p:txBody>
          <a:bodyPr/>
          <a:lstStyle/>
          <a:p>
            <a:r>
              <a:rPr lang="en-US" dirty="0">
                <a:latin typeface="Roboto"/>
                <a:ea typeface="Roboto"/>
                <a:cs typeface="Roboto"/>
              </a:rPr>
              <a:t>Solution in a Nutshell</a:t>
            </a:r>
            <a:endParaRPr lang="en-US" dirty="0"/>
          </a:p>
        </p:txBody>
      </p:sp>
      <p:cxnSp>
        <p:nvCxnSpPr>
          <p:cNvPr id="13" name="Straight Arrow Connector 12">
            <a:extLst>
              <a:ext uri="{FF2B5EF4-FFF2-40B4-BE49-F238E27FC236}">
                <a16:creationId xmlns:a16="http://schemas.microsoft.com/office/drawing/2014/main" id="{979423D5-09B2-9D1D-88A2-44DD432F135A}"/>
              </a:ext>
            </a:extLst>
          </p:cNvPr>
          <p:cNvCxnSpPr/>
          <p:nvPr/>
        </p:nvCxnSpPr>
        <p:spPr>
          <a:xfrm>
            <a:off x="7561873" y="3315996"/>
            <a:ext cx="3959" cy="1706089"/>
          </a:xfrm>
          <a:prstGeom prst="straightConnector1">
            <a:avLst/>
          </a:prstGeom>
          <a:ln w="57150"/>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9274188-F4D6-6305-C450-B65D779B61C2}"/>
              </a:ext>
            </a:extLst>
          </p:cNvPr>
          <p:cNvCxnSpPr>
            <a:cxnSpLocks/>
          </p:cNvCxnSpPr>
          <p:nvPr/>
        </p:nvCxnSpPr>
        <p:spPr>
          <a:xfrm flipH="1">
            <a:off x="2494700" y="3331308"/>
            <a:ext cx="5100724" cy="17002"/>
          </a:xfrm>
          <a:prstGeom prst="straightConnector1">
            <a:avLst/>
          </a:prstGeom>
          <a:ln w="57150">
            <a:headEnd type="none"/>
            <a:tailEnd type="arrow"/>
          </a:ln>
        </p:spPr>
        <p:style>
          <a:lnRef idx="1">
            <a:schemeClr val="accent1"/>
          </a:lnRef>
          <a:fillRef idx="0">
            <a:schemeClr val="accent1"/>
          </a:fillRef>
          <a:effectRef idx="0">
            <a:schemeClr val="accent1"/>
          </a:effectRef>
          <a:fontRef idx="minor">
            <a:schemeClr val="tx1"/>
          </a:fontRef>
        </p:style>
      </p:cxnSp>
      <p:pic>
        <p:nvPicPr>
          <p:cNvPr id="17" name="Graphic 5" descr="Close with solid fill">
            <a:extLst>
              <a:ext uri="{FF2B5EF4-FFF2-40B4-BE49-F238E27FC236}">
                <a16:creationId xmlns:a16="http://schemas.microsoft.com/office/drawing/2014/main" id="{6CA4DAAB-6C81-9463-F5D4-05F169923A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9171" y="2916810"/>
            <a:ext cx="474483" cy="458772"/>
          </a:xfrm>
          <a:prstGeom prst="rect">
            <a:avLst/>
          </a:prstGeom>
        </p:spPr>
      </p:pic>
      <p:pic>
        <p:nvPicPr>
          <p:cNvPr id="36" name="Graphic 18" descr="Cloud outline">
            <a:extLst>
              <a:ext uri="{FF2B5EF4-FFF2-40B4-BE49-F238E27FC236}">
                <a16:creationId xmlns:a16="http://schemas.microsoft.com/office/drawing/2014/main" id="{FA0938B3-C55A-BC7A-8862-3EE1F108FF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4949" y="2273972"/>
            <a:ext cx="1973282" cy="1953489"/>
          </a:xfrm>
          <a:prstGeom prst="rect">
            <a:avLst/>
          </a:prstGeom>
        </p:spPr>
      </p:pic>
      <p:pic>
        <p:nvPicPr>
          <p:cNvPr id="38" name="Graphic 19" descr="Server with solid fill">
            <a:extLst>
              <a:ext uri="{FF2B5EF4-FFF2-40B4-BE49-F238E27FC236}">
                <a16:creationId xmlns:a16="http://schemas.microsoft.com/office/drawing/2014/main" id="{3B880101-30DC-B3BD-07EF-DD8EEE58BF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9648" y="2946906"/>
            <a:ext cx="756063" cy="756063"/>
          </a:xfrm>
          <a:prstGeom prst="rect">
            <a:avLst/>
          </a:prstGeom>
        </p:spPr>
      </p:pic>
      <p:sp>
        <p:nvSpPr>
          <p:cNvPr id="40" name="Content Placeholder 2">
            <a:extLst>
              <a:ext uri="{FF2B5EF4-FFF2-40B4-BE49-F238E27FC236}">
                <a16:creationId xmlns:a16="http://schemas.microsoft.com/office/drawing/2014/main" id="{ECC72135-6417-01E3-A885-9162E0D58D93}"/>
              </a:ext>
            </a:extLst>
          </p:cNvPr>
          <p:cNvSpPr>
            <a:spLocks noGrp="1"/>
          </p:cNvSpPr>
          <p:nvPr>
            <p:ph sz="half" idx="1"/>
          </p:nvPr>
        </p:nvSpPr>
        <p:spPr>
          <a:xfrm>
            <a:off x="379048" y="1215483"/>
            <a:ext cx="11491393" cy="4217797"/>
          </a:xfrm>
        </p:spPr>
        <p:txBody>
          <a:bodyPr vert="horz" lIns="91440" tIns="45720" rIns="91440" bIns="45720" rtlCol="0" anchor="t">
            <a:normAutofit/>
          </a:bodyPr>
          <a:lstStyle/>
          <a:p>
            <a:r>
              <a:rPr lang="en-US">
                <a:latin typeface="Roboto"/>
                <a:ea typeface="Roboto"/>
                <a:cs typeface="Roboto"/>
              </a:rPr>
              <a:t>The second edge node is unable to accept the request</a:t>
            </a:r>
            <a:endParaRPr lang="en-US"/>
          </a:p>
          <a:p>
            <a:pPr lvl="1"/>
            <a:r>
              <a:rPr lang="en-US">
                <a:latin typeface="Roboto"/>
                <a:ea typeface="Roboto"/>
                <a:cs typeface="Roboto"/>
              </a:rPr>
              <a:t>Depends on link capacity</a:t>
            </a:r>
            <a:endParaRPr lang="en-US"/>
          </a:p>
          <a:p>
            <a:pPr lvl="1"/>
            <a:r>
              <a:rPr lang="en-US">
                <a:latin typeface="Roboto"/>
                <a:ea typeface="Roboto"/>
                <a:cs typeface="Roboto"/>
              </a:rPr>
              <a:t>Pending segments to be prefetched</a:t>
            </a:r>
          </a:p>
        </p:txBody>
      </p:sp>
      <p:pic>
        <p:nvPicPr>
          <p:cNvPr id="42" name="Graphic 6" descr="Download with solid fill">
            <a:extLst>
              <a:ext uri="{FF2B5EF4-FFF2-40B4-BE49-F238E27FC236}">
                <a16:creationId xmlns:a16="http://schemas.microsoft.com/office/drawing/2014/main" id="{CA3B56AD-40D4-89C2-818E-8130B7DB482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58325" y="4621491"/>
            <a:ext cx="521617" cy="513762"/>
          </a:xfrm>
          <a:prstGeom prst="rect">
            <a:avLst/>
          </a:prstGeom>
        </p:spPr>
      </p:pic>
      <p:sp>
        <p:nvSpPr>
          <p:cNvPr id="44" name="TextBox 20">
            <a:extLst>
              <a:ext uri="{FF2B5EF4-FFF2-40B4-BE49-F238E27FC236}">
                <a16:creationId xmlns:a16="http://schemas.microsoft.com/office/drawing/2014/main" id="{3C05EB19-1C64-DACE-5EA0-7A84CE8C8107}"/>
              </a:ext>
            </a:extLst>
          </p:cNvPr>
          <p:cNvSpPr txBox="1"/>
          <p:nvPr/>
        </p:nvSpPr>
        <p:spPr>
          <a:xfrm>
            <a:off x="4726359" y="4647089"/>
            <a:ext cx="148441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cs typeface="Calibri"/>
              </a:rPr>
              <a:t>&lt;1,2,3 &gt;</a:t>
            </a:r>
            <a:endParaRPr lang="en-US"/>
          </a:p>
        </p:txBody>
      </p:sp>
      <p:cxnSp>
        <p:nvCxnSpPr>
          <p:cNvPr id="20" name="Straight Arrow Connector 19">
            <a:extLst>
              <a:ext uri="{FF2B5EF4-FFF2-40B4-BE49-F238E27FC236}">
                <a16:creationId xmlns:a16="http://schemas.microsoft.com/office/drawing/2014/main" id="{D917F04D-028D-4D54-B997-E56F9750D3DA}"/>
              </a:ext>
            </a:extLst>
          </p:cNvPr>
          <p:cNvCxnSpPr>
            <a:cxnSpLocks/>
          </p:cNvCxnSpPr>
          <p:nvPr/>
        </p:nvCxnSpPr>
        <p:spPr>
          <a:xfrm flipV="1">
            <a:off x="2520778" y="6137411"/>
            <a:ext cx="7780595" cy="28649"/>
          </a:xfrm>
          <a:prstGeom prst="straightConnector1">
            <a:avLst/>
          </a:prstGeom>
          <a:ln w="57150">
            <a:solidFill>
              <a:srgbClr val="FFC000"/>
            </a:solidFill>
            <a:prstDash val="dash"/>
            <a:headEnd type="none"/>
            <a:tailEnd type="arrow"/>
          </a:ln>
        </p:spPr>
        <p:style>
          <a:lnRef idx="1">
            <a:schemeClr val="accent1"/>
          </a:lnRef>
          <a:fillRef idx="0">
            <a:schemeClr val="accent1"/>
          </a:fillRef>
          <a:effectRef idx="0">
            <a:schemeClr val="accent1"/>
          </a:effectRef>
          <a:fontRef idx="minor">
            <a:schemeClr val="tx1"/>
          </a:fontRef>
        </p:style>
      </p:cxnSp>
      <p:pic>
        <p:nvPicPr>
          <p:cNvPr id="23" name="Graphic 12" descr="Car with solid fill">
            <a:extLst>
              <a:ext uri="{FF2B5EF4-FFF2-40B4-BE49-F238E27FC236}">
                <a16:creationId xmlns:a16="http://schemas.microsoft.com/office/drawing/2014/main" id="{650DDEF2-B828-487F-AC19-13C0AB8B149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57086" y="5688128"/>
            <a:ext cx="914400" cy="914400"/>
          </a:xfrm>
          <a:prstGeom prst="rect">
            <a:avLst/>
          </a:prstGeom>
        </p:spPr>
      </p:pic>
      <p:grpSp>
        <p:nvGrpSpPr>
          <p:cNvPr id="10" name="Group 9">
            <a:extLst>
              <a:ext uri="{FF2B5EF4-FFF2-40B4-BE49-F238E27FC236}">
                <a16:creationId xmlns:a16="http://schemas.microsoft.com/office/drawing/2014/main" id="{B362A680-4E11-CC7A-48F7-7D910559B12B}"/>
              </a:ext>
            </a:extLst>
          </p:cNvPr>
          <p:cNvGrpSpPr/>
          <p:nvPr/>
        </p:nvGrpSpPr>
        <p:grpSpPr>
          <a:xfrm flipH="1">
            <a:off x="4124492" y="5260908"/>
            <a:ext cx="480802" cy="589671"/>
            <a:chOff x="3470987" y="2052735"/>
            <a:chExt cx="1035696" cy="989045"/>
          </a:xfrm>
        </p:grpSpPr>
        <p:sp>
          <p:nvSpPr>
            <p:cNvPr id="6" name="Isosceles Triangle 7">
              <a:extLst>
                <a:ext uri="{FF2B5EF4-FFF2-40B4-BE49-F238E27FC236}">
                  <a16:creationId xmlns:a16="http://schemas.microsoft.com/office/drawing/2014/main" id="{511A5929-2769-D421-DB9B-FA58172F5961}"/>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hord 6">
              <a:extLst>
                <a:ext uri="{FF2B5EF4-FFF2-40B4-BE49-F238E27FC236}">
                  <a16:creationId xmlns:a16="http://schemas.microsoft.com/office/drawing/2014/main" id="{D934848A-49D0-5D75-5E8E-CCCBF52F02F7}"/>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Isosceles Triangle 5">
              <a:extLst>
                <a:ext uri="{FF2B5EF4-FFF2-40B4-BE49-F238E27FC236}">
                  <a16:creationId xmlns:a16="http://schemas.microsoft.com/office/drawing/2014/main" id="{CF7332D2-49E8-B95F-0784-D5C625E42C62}"/>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a:extLst>
                <a:ext uri="{FF2B5EF4-FFF2-40B4-BE49-F238E27FC236}">
                  <a16:creationId xmlns:a16="http://schemas.microsoft.com/office/drawing/2014/main" id="{81CE6327-CB7A-7935-FDA0-916A96D38E08}"/>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7" name="Group 26">
            <a:extLst>
              <a:ext uri="{FF2B5EF4-FFF2-40B4-BE49-F238E27FC236}">
                <a16:creationId xmlns:a16="http://schemas.microsoft.com/office/drawing/2014/main" id="{7290D258-E66D-A290-16EE-8B966E02A980}"/>
              </a:ext>
            </a:extLst>
          </p:cNvPr>
          <p:cNvGrpSpPr/>
          <p:nvPr/>
        </p:nvGrpSpPr>
        <p:grpSpPr>
          <a:xfrm>
            <a:off x="4697650" y="5027934"/>
            <a:ext cx="624305" cy="831114"/>
            <a:chOff x="7472485" y="2626917"/>
            <a:chExt cx="961255" cy="1118662"/>
          </a:xfrm>
        </p:grpSpPr>
        <p:grpSp>
          <p:nvGrpSpPr>
            <p:cNvPr id="12" name="Group 11">
              <a:extLst>
                <a:ext uri="{FF2B5EF4-FFF2-40B4-BE49-F238E27FC236}">
                  <a16:creationId xmlns:a16="http://schemas.microsoft.com/office/drawing/2014/main" id="{303C5A04-5358-98E9-4A64-9F26831E2280}"/>
                </a:ext>
              </a:extLst>
            </p:cNvPr>
            <p:cNvGrpSpPr/>
            <p:nvPr/>
          </p:nvGrpSpPr>
          <p:grpSpPr>
            <a:xfrm>
              <a:off x="7545615" y="3038258"/>
              <a:ext cx="725173" cy="547774"/>
              <a:chOff x="10442048" y="1890678"/>
              <a:chExt cx="725173" cy="547774"/>
            </a:xfrm>
          </p:grpSpPr>
          <p:sp>
            <p:nvSpPr>
              <p:cNvPr id="18" name="Rounded Rectangle 33">
                <a:extLst>
                  <a:ext uri="{FF2B5EF4-FFF2-40B4-BE49-F238E27FC236}">
                    <a16:creationId xmlns:a16="http://schemas.microsoft.com/office/drawing/2014/main" id="{C198FA3A-CAC8-49D1-BB32-42285A3AC0C8}"/>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E0AD6F67-5B3D-3734-F1F3-C05AD00FAB30}"/>
                  </a:ext>
                </a:extLst>
              </p:cNvPr>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7CAB561-E732-2263-4575-90A410CA15CA}"/>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088695C-B4C8-6AED-9119-D52692B3125D}"/>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4176720B-73AA-9059-E959-DC7FFCE67E1D}"/>
                </a:ext>
              </a:extLst>
            </p:cNvPr>
            <p:cNvSpPr txBox="1"/>
            <p:nvPr/>
          </p:nvSpPr>
          <p:spPr>
            <a:xfrm>
              <a:off x="7505212" y="2656755"/>
              <a:ext cx="928528" cy="414261"/>
            </a:xfrm>
            <a:prstGeom prst="rect">
              <a:avLst/>
            </a:prstGeom>
            <a:noFill/>
          </p:spPr>
          <p:txBody>
            <a:bodyPr wrap="none" lIns="91440" tIns="45720" rIns="91440" bIns="45720" rtlCol="0" anchor="t">
              <a:spAutoFit/>
            </a:bodyPr>
            <a:lstStyle/>
            <a:p>
              <a:r>
                <a:rPr lang="en-US" sz="1400"/>
                <a:t>Edge</a:t>
              </a:r>
              <a:endParaRPr lang="en-US" sz="1400">
                <a:cs typeface="Arial"/>
              </a:endParaRPr>
            </a:p>
          </p:txBody>
        </p:sp>
        <p:sp>
          <p:nvSpPr>
            <p:cNvPr id="16" name="Rectangle 15">
              <a:extLst>
                <a:ext uri="{FF2B5EF4-FFF2-40B4-BE49-F238E27FC236}">
                  <a16:creationId xmlns:a16="http://schemas.microsoft.com/office/drawing/2014/main" id="{03D08F4B-615A-10F7-D103-01CE8F681F0B}"/>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27B4F347-8913-2C02-B1D3-D8313B686209}"/>
              </a:ext>
            </a:extLst>
          </p:cNvPr>
          <p:cNvGrpSpPr/>
          <p:nvPr/>
        </p:nvGrpSpPr>
        <p:grpSpPr>
          <a:xfrm flipH="1">
            <a:off x="6741176" y="5246530"/>
            <a:ext cx="480802" cy="589671"/>
            <a:chOff x="3470987" y="2052735"/>
            <a:chExt cx="1035696" cy="989045"/>
          </a:xfrm>
        </p:grpSpPr>
        <p:sp>
          <p:nvSpPr>
            <p:cNvPr id="31" name="Isosceles Triangle 7">
              <a:extLst>
                <a:ext uri="{FF2B5EF4-FFF2-40B4-BE49-F238E27FC236}">
                  <a16:creationId xmlns:a16="http://schemas.microsoft.com/office/drawing/2014/main" id="{14448CBE-1A26-E880-0B23-4C05F7BA7D8E}"/>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Chord 32">
              <a:extLst>
                <a:ext uri="{FF2B5EF4-FFF2-40B4-BE49-F238E27FC236}">
                  <a16:creationId xmlns:a16="http://schemas.microsoft.com/office/drawing/2014/main" id="{1F2D932A-4156-3980-5CF2-330C454E042D}"/>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Isosceles Triangle 5">
              <a:extLst>
                <a:ext uri="{FF2B5EF4-FFF2-40B4-BE49-F238E27FC236}">
                  <a16:creationId xmlns:a16="http://schemas.microsoft.com/office/drawing/2014/main" id="{3CF20B30-1E65-FECE-2BBE-30C4808338C4}"/>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Oval 36">
              <a:extLst>
                <a:ext uri="{FF2B5EF4-FFF2-40B4-BE49-F238E27FC236}">
                  <a16:creationId xmlns:a16="http://schemas.microsoft.com/office/drawing/2014/main" id="{A9A513EA-8314-59FC-A930-3C24E0FA66D9}"/>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8" name="Group 47">
            <a:extLst>
              <a:ext uri="{FF2B5EF4-FFF2-40B4-BE49-F238E27FC236}">
                <a16:creationId xmlns:a16="http://schemas.microsoft.com/office/drawing/2014/main" id="{067CF14C-4464-91A7-688E-9BBDCA2EFDCD}"/>
              </a:ext>
            </a:extLst>
          </p:cNvPr>
          <p:cNvGrpSpPr/>
          <p:nvPr/>
        </p:nvGrpSpPr>
        <p:grpSpPr>
          <a:xfrm flipH="1">
            <a:off x="9472874" y="5289662"/>
            <a:ext cx="480802" cy="589671"/>
            <a:chOff x="3470987" y="2052735"/>
            <a:chExt cx="1035696" cy="989045"/>
          </a:xfrm>
        </p:grpSpPr>
        <p:sp>
          <p:nvSpPr>
            <p:cNvPr id="43" name="Isosceles Triangle 7">
              <a:extLst>
                <a:ext uri="{FF2B5EF4-FFF2-40B4-BE49-F238E27FC236}">
                  <a16:creationId xmlns:a16="http://schemas.microsoft.com/office/drawing/2014/main" id="{A000D441-9BCB-9F10-43D5-B4F53F79569E}"/>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Chord 44">
              <a:extLst>
                <a:ext uri="{FF2B5EF4-FFF2-40B4-BE49-F238E27FC236}">
                  <a16:creationId xmlns:a16="http://schemas.microsoft.com/office/drawing/2014/main" id="{EE239D41-32BE-0587-0C6C-F9FD2A40E97B}"/>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Isosceles Triangle 5">
              <a:extLst>
                <a:ext uri="{FF2B5EF4-FFF2-40B4-BE49-F238E27FC236}">
                  <a16:creationId xmlns:a16="http://schemas.microsoft.com/office/drawing/2014/main" id="{4A98424D-5D1D-A912-288D-6A1F6074455A}"/>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Oval 46">
              <a:extLst>
                <a:ext uri="{FF2B5EF4-FFF2-40B4-BE49-F238E27FC236}">
                  <a16:creationId xmlns:a16="http://schemas.microsoft.com/office/drawing/2014/main" id="{69AAE96F-7A1A-0AAF-9EAF-5B8279881FD5}"/>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7" name="Group 56">
            <a:extLst>
              <a:ext uri="{FF2B5EF4-FFF2-40B4-BE49-F238E27FC236}">
                <a16:creationId xmlns:a16="http://schemas.microsoft.com/office/drawing/2014/main" id="{A72BE7FB-EBB7-DE2C-2FCA-E047EED7B0FA}"/>
              </a:ext>
            </a:extLst>
          </p:cNvPr>
          <p:cNvGrpSpPr/>
          <p:nvPr/>
        </p:nvGrpSpPr>
        <p:grpSpPr>
          <a:xfrm>
            <a:off x="10046027" y="5056690"/>
            <a:ext cx="624305" cy="831114"/>
            <a:chOff x="7472485" y="2626917"/>
            <a:chExt cx="961255" cy="1118662"/>
          </a:xfrm>
        </p:grpSpPr>
        <p:grpSp>
          <p:nvGrpSpPr>
            <p:cNvPr id="50" name="Group 49">
              <a:extLst>
                <a:ext uri="{FF2B5EF4-FFF2-40B4-BE49-F238E27FC236}">
                  <a16:creationId xmlns:a16="http://schemas.microsoft.com/office/drawing/2014/main" id="{0BACDFF3-B7CC-E615-A3CD-B457A0A8E217}"/>
                </a:ext>
              </a:extLst>
            </p:cNvPr>
            <p:cNvGrpSpPr/>
            <p:nvPr/>
          </p:nvGrpSpPr>
          <p:grpSpPr>
            <a:xfrm>
              <a:off x="7545615" y="3038258"/>
              <a:ext cx="725173" cy="547774"/>
              <a:chOff x="10442048" y="1890678"/>
              <a:chExt cx="725173" cy="547774"/>
            </a:xfrm>
          </p:grpSpPr>
          <p:sp>
            <p:nvSpPr>
              <p:cNvPr id="53" name="Rounded Rectangle 33">
                <a:extLst>
                  <a:ext uri="{FF2B5EF4-FFF2-40B4-BE49-F238E27FC236}">
                    <a16:creationId xmlns:a16="http://schemas.microsoft.com/office/drawing/2014/main" id="{A23A7353-9B93-66E3-6EF5-A42DDA23F129}"/>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54" name="Straight Connector 53">
                <a:extLst>
                  <a:ext uri="{FF2B5EF4-FFF2-40B4-BE49-F238E27FC236}">
                    <a16:creationId xmlns:a16="http://schemas.microsoft.com/office/drawing/2014/main" id="{9C35625D-F067-CFC6-1169-D58AEAD894F0}"/>
                  </a:ext>
                </a:extLst>
              </p:cNvPr>
              <p:cNvCxnSpPr>
                <a:cxnSpLocks/>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FD2ABC4-16E1-34B3-00A8-35FE9A5A584D}"/>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F7A8107-58CE-21FE-C840-3FF8DC4D2E71}"/>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51" name="TextBox 50">
              <a:extLst>
                <a:ext uri="{FF2B5EF4-FFF2-40B4-BE49-F238E27FC236}">
                  <a16:creationId xmlns:a16="http://schemas.microsoft.com/office/drawing/2014/main" id="{997D2540-C969-4830-8C85-ABE4207962F5}"/>
                </a:ext>
              </a:extLst>
            </p:cNvPr>
            <p:cNvSpPr txBox="1"/>
            <p:nvPr/>
          </p:nvSpPr>
          <p:spPr>
            <a:xfrm>
              <a:off x="7505212" y="2656755"/>
              <a:ext cx="928528" cy="414261"/>
            </a:xfrm>
            <a:prstGeom prst="rect">
              <a:avLst/>
            </a:prstGeom>
            <a:noFill/>
          </p:spPr>
          <p:txBody>
            <a:bodyPr wrap="none" lIns="91440" tIns="45720" rIns="91440" bIns="45720" rtlCol="0" anchor="t">
              <a:spAutoFit/>
            </a:bodyPr>
            <a:lstStyle/>
            <a:p>
              <a:r>
                <a:rPr lang="en-US" sz="1400"/>
                <a:t>Edge</a:t>
              </a:r>
              <a:endParaRPr lang="en-US" sz="1400">
                <a:cs typeface="Arial"/>
              </a:endParaRPr>
            </a:p>
          </p:txBody>
        </p:sp>
        <p:sp>
          <p:nvSpPr>
            <p:cNvPr id="52" name="Rectangle 51">
              <a:extLst>
                <a:ext uri="{FF2B5EF4-FFF2-40B4-BE49-F238E27FC236}">
                  <a16:creationId xmlns:a16="http://schemas.microsoft.com/office/drawing/2014/main" id="{B66B393E-3557-AA3A-516E-1E905609A402}"/>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59" name="Graphic 18" descr="Cloud outline">
            <a:extLst>
              <a:ext uri="{FF2B5EF4-FFF2-40B4-BE49-F238E27FC236}">
                <a16:creationId xmlns:a16="http://schemas.microsoft.com/office/drawing/2014/main" id="{B7EE1278-09D2-AB49-E8B6-3CC1CDCE9E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28156" y="2015179"/>
            <a:ext cx="1973282" cy="1953489"/>
          </a:xfrm>
          <a:prstGeom prst="rect">
            <a:avLst/>
          </a:prstGeom>
        </p:spPr>
      </p:pic>
      <p:grpSp>
        <p:nvGrpSpPr>
          <p:cNvPr id="68" name="Group 67">
            <a:extLst>
              <a:ext uri="{FF2B5EF4-FFF2-40B4-BE49-F238E27FC236}">
                <a16:creationId xmlns:a16="http://schemas.microsoft.com/office/drawing/2014/main" id="{32009D43-9E52-0CDD-42A6-0B492C140688}"/>
              </a:ext>
            </a:extLst>
          </p:cNvPr>
          <p:cNvGrpSpPr/>
          <p:nvPr/>
        </p:nvGrpSpPr>
        <p:grpSpPr>
          <a:xfrm>
            <a:off x="7314329" y="5013558"/>
            <a:ext cx="624305" cy="831114"/>
            <a:chOff x="7472485" y="2626917"/>
            <a:chExt cx="961255" cy="1118662"/>
          </a:xfrm>
        </p:grpSpPr>
        <p:grpSp>
          <p:nvGrpSpPr>
            <p:cNvPr id="61" name="Group 60">
              <a:extLst>
                <a:ext uri="{FF2B5EF4-FFF2-40B4-BE49-F238E27FC236}">
                  <a16:creationId xmlns:a16="http://schemas.microsoft.com/office/drawing/2014/main" id="{07EFB367-B9C5-5BBD-CCE7-61D211DCE436}"/>
                </a:ext>
              </a:extLst>
            </p:cNvPr>
            <p:cNvGrpSpPr/>
            <p:nvPr/>
          </p:nvGrpSpPr>
          <p:grpSpPr>
            <a:xfrm>
              <a:off x="7545615" y="3038258"/>
              <a:ext cx="725173" cy="547774"/>
              <a:chOff x="10442048" y="1890678"/>
              <a:chExt cx="725173" cy="547774"/>
            </a:xfrm>
          </p:grpSpPr>
          <p:sp>
            <p:nvSpPr>
              <p:cNvPr id="64" name="Rounded Rectangle 33">
                <a:extLst>
                  <a:ext uri="{FF2B5EF4-FFF2-40B4-BE49-F238E27FC236}">
                    <a16:creationId xmlns:a16="http://schemas.microsoft.com/office/drawing/2014/main" id="{06C09C51-692E-CE36-02E6-D9714D43361B}"/>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65" name="Straight Connector 64">
                <a:extLst>
                  <a:ext uri="{FF2B5EF4-FFF2-40B4-BE49-F238E27FC236}">
                    <a16:creationId xmlns:a16="http://schemas.microsoft.com/office/drawing/2014/main" id="{D4C188C2-5B18-9A8E-E457-B586B4E82BB1}"/>
                  </a:ext>
                </a:extLst>
              </p:cNvPr>
              <p:cNvCxnSpPr>
                <a:cxnSpLocks/>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A859F20-1858-BC6A-2C73-7B85B579A78B}"/>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620699A-AB0D-05B9-3C39-4212278A35C1}"/>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62" name="TextBox 61">
              <a:extLst>
                <a:ext uri="{FF2B5EF4-FFF2-40B4-BE49-F238E27FC236}">
                  <a16:creationId xmlns:a16="http://schemas.microsoft.com/office/drawing/2014/main" id="{E6BF3CAF-23BC-375F-F0AC-AE7612F56760}"/>
                </a:ext>
              </a:extLst>
            </p:cNvPr>
            <p:cNvSpPr txBox="1"/>
            <p:nvPr/>
          </p:nvSpPr>
          <p:spPr>
            <a:xfrm>
              <a:off x="7505212" y="2656755"/>
              <a:ext cx="928528" cy="414261"/>
            </a:xfrm>
            <a:prstGeom prst="rect">
              <a:avLst/>
            </a:prstGeom>
            <a:noFill/>
          </p:spPr>
          <p:txBody>
            <a:bodyPr wrap="none" lIns="91440" tIns="45720" rIns="91440" bIns="45720" rtlCol="0" anchor="t">
              <a:spAutoFit/>
            </a:bodyPr>
            <a:lstStyle/>
            <a:p>
              <a:r>
                <a:rPr lang="en-US" sz="1400"/>
                <a:t>Edge</a:t>
              </a:r>
              <a:endParaRPr lang="en-US" sz="1400">
                <a:cs typeface="Arial"/>
              </a:endParaRPr>
            </a:p>
          </p:txBody>
        </p:sp>
        <p:sp>
          <p:nvSpPr>
            <p:cNvPr id="63" name="Rectangle 62">
              <a:extLst>
                <a:ext uri="{FF2B5EF4-FFF2-40B4-BE49-F238E27FC236}">
                  <a16:creationId xmlns:a16="http://schemas.microsoft.com/office/drawing/2014/main" id="{ADA8EA0A-933C-5E57-D6C9-9D69771795C9}"/>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70" name="TextBox 69">
            <a:extLst>
              <a:ext uri="{FF2B5EF4-FFF2-40B4-BE49-F238E27FC236}">
                <a16:creationId xmlns:a16="http://schemas.microsoft.com/office/drawing/2014/main" id="{76FFD531-4560-3B0B-766B-5F9A4CC1BDAC}"/>
              </a:ext>
            </a:extLst>
          </p:cNvPr>
          <p:cNvSpPr txBox="1"/>
          <p:nvPr/>
        </p:nvSpPr>
        <p:spPr>
          <a:xfrm>
            <a:off x="9293411" y="2988234"/>
            <a:ext cx="10309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Arial"/>
              </a:rPr>
              <a:t>CDN</a:t>
            </a:r>
            <a:endParaRPr lang="en-US"/>
          </a:p>
        </p:txBody>
      </p:sp>
      <p:cxnSp>
        <p:nvCxnSpPr>
          <p:cNvPr id="78" name="Straight Arrow Connector 77">
            <a:extLst>
              <a:ext uri="{FF2B5EF4-FFF2-40B4-BE49-F238E27FC236}">
                <a16:creationId xmlns:a16="http://schemas.microsoft.com/office/drawing/2014/main" id="{1A2EE065-DCFE-A0C0-EC7A-DE2051F1D098}"/>
              </a:ext>
            </a:extLst>
          </p:cNvPr>
          <p:cNvCxnSpPr>
            <a:cxnSpLocks/>
          </p:cNvCxnSpPr>
          <p:nvPr/>
        </p:nvCxnSpPr>
        <p:spPr>
          <a:xfrm flipV="1">
            <a:off x="5738612" y="2941969"/>
            <a:ext cx="9866" cy="2449460"/>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F8502E8D-C6F6-7F60-5F3C-57391E44C981}"/>
              </a:ext>
            </a:extLst>
          </p:cNvPr>
          <p:cNvCxnSpPr>
            <a:cxnSpLocks/>
          </p:cNvCxnSpPr>
          <p:nvPr/>
        </p:nvCxnSpPr>
        <p:spPr>
          <a:xfrm flipV="1">
            <a:off x="5738610" y="2970722"/>
            <a:ext cx="3057865" cy="5312"/>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876EA9B3-9666-7D4D-B016-02F96EF91EDE}"/>
              </a:ext>
            </a:extLst>
          </p:cNvPr>
          <p:cNvCxnSpPr>
            <a:cxnSpLocks/>
          </p:cNvCxnSpPr>
          <p:nvPr/>
        </p:nvCxnSpPr>
        <p:spPr>
          <a:xfrm flipH="1">
            <a:off x="5225679" y="5367378"/>
            <a:ext cx="542381" cy="600"/>
          </a:xfrm>
          <a:prstGeom prst="straightConnector1">
            <a:avLst/>
          </a:prstGeom>
          <a:ln w="571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3D2CC42-8116-48CC-5F0F-EC9A5B6FB097}"/>
              </a:ext>
            </a:extLst>
          </p:cNvPr>
          <p:cNvSpPr>
            <a:spLocks noGrp="1"/>
          </p:cNvSpPr>
          <p:nvPr>
            <p:ph type="sldNum" sz="quarter" idx="12"/>
          </p:nvPr>
        </p:nvSpPr>
        <p:spPr/>
        <p:txBody>
          <a:bodyPr/>
          <a:lstStyle/>
          <a:p>
            <a:fld id="{AE678206-0642-9F48-9727-6B519CB285FA}" type="slidenum">
              <a:rPr lang="en-US" smtClean="0"/>
              <a:t>15</a:t>
            </a:fld>
            <a:endParaRPr lang="en-US"/>
          </a:p>
        </p:txBody>
      </p:sp>
    </p:spTree>
    <p:extLst>
      <p:ext uri="{BB962C8B-B14F-4D97-AF65-F5344CB8AC3E}">
        <p14:creationId xmlns:p14="http://schemas.microsoft.com/office/powerpoint/2010/main" val="4162356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 name="Graphic 37" descr="City outline">
            <a:extLst>
              <a:ext uri="{FF2B5EF4-FFF2-40B4-BE49-F238E27FC236}">
                <a16:creationId xmlns:a16="http://schemas.microsoft.com/office/drawing/2014/main" id="{4D5199C2-2FDF-D8E6-2F7D-8483AC1791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1831" y="3164621"/>
            <a:ext cx="3111335" cy="3131127"/>
          </a:xfrm>
          <a:prstGeom prst="rect">
            <a:avLst/>
          </a:prstGeom>
        </p:spPr>
      </p:pic>
      <p:pic>
        <p:nvPicPr>
          <p:cNvPr id="40" name="Graphic 4" descr="City outline">
            <a:extLst>
              <a:ext uri="{FF2B5EF4-FFF2-40B4-BE49-F238E27FC236}">
                <a16:creationId xmlns:a16="http://schemas.microsoft.com/office/drawing/2014/main" id="{18CB7A98-AF28-2197-2B09-8E5746EA39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27415" y="3164621"/>
            <a:ext cx="3111335" cy="3131127"/>
          </a:xfrm>
          <a:prstGeom prst="rect">
            <a:avLst/>
          </a:prstGeom>
        </p:spPr>
      </p:pic>
      <p:pic>
        <p:nvPicPr>
          <p:cNvPr id="42" name="Graphic 4" descr="City outline">
            <a:extLst>
              <a:ext uri="{FF2B5EF4-FFF2-40B4-BE49-F238E27FC236}">
                <a16:creationId xmlns:a16="http://schemas.microsoft.com/office/drawing/2014/main" id="{9D3D33BD-F61D-E70F-1596-E11075DDCE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92583" y="3164621"/>
            <a:ext cx="3111335" cy="3131127"/>
          </a:xfrm>
          <a:prstGeom prst="rect">
            <a:avLst/>
          </a:prstGeom>
        </p:spPr>
      </p:pic>
      <p:pic>
        <p:nvPicPr>
          <p:cNvPr id="44" name="Graphic 4" descr="City outline">
            <a:extLst>
              <a:ext uri="{FF2B5EF4-FFF2-40B4-BE49-F238E27FC236}">
                <a16:creationId xmlns:a16="http://schemas.microsoft.com/office/drawing/2014/main" id="{C1633E2A-D1AA-8FED-16AF-C37FE36D23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51814" y="3168579"/>
            <a:ext cx="3111335" cy="3131127"/>
          </a:xfrm>
          <a:prstGeom prst="rect">
            <a:avLst/>
          </a:prstGeom>
        </p:spPr>
      </p:pic>
      <p:sp>
        <p:nvSpPr>
          <p:cNvPr id="2" name="Title 1">
            <a:extLst>
              <a:ext uri="{FF2B5EF4-FFF2-40B4-BE49-F238E27FC236}">
                <a16:creationId xmlns:a16="http://schemas.microsoft.com/office/drawing/2014/main" id="{164F4517-0F04-4388-E1DF-2719AC2C949F}"/>
              </a:ext>
            </a:extLst>
          </p:cNvPr>
          <p:cNvSpPr>
            <a:spLocks noGrp="1"/>
          </p:cNvSpPr>
          <p:nvPr>
            <p:ph type="title"/>
          </p:nvPr>
        </p:nvSpPr>
        <p:spPr/>
        <p:txBody>
          <a:bodyPr/>
          <a:lstStyle/>
          <a:p>
            <a:r>
              <a:rPr lang="en-US">
                <a:latin typeface="Roboto"/>
                <a:ea typeface="Roboto"/>
                <a:cs typeface="Roboto"/>
              </a:rPr>
              <a:t>Solution in a Nutshell</a:t>
            </a:r>
            <a:endParaRPr lang="en-US"/>
          </a:p>
        </p:txBody>
      </p:sp>
      <p:cxnSp>
        <p:nvCxnSpPr>
          <p:cNvPr id="13" name="Straight Arrow Connector 12">
            <a:extLst>
              <a:ext uri="{FF2B5EF4-FFF2-40B4-BE49-F238E27FC236}">
                <a16:creationId xmlns:a16="http://schemas.microsoft.com/office/drawing/2014/main" id="{6C174D9F-A848-C389-9217-393BD1921BD2}"/>
              </a:ext>
            </a:extLst>
          </p:cNvPr>
          <p:cNvCxnSpPr/>
          <p:nvPr/>
        </p:nvCxnSpPr>
        <p:spPr>
          <a:xfrm>
            <a:off x="2474950" y="3308259"/>
            <a:ext cx="5142582" cy="23445"/>
          </a:xfrm>
          <a:prstGeom prst="straightConnector1">
            <a:avLst/>
          </a:prstGeom>
          <a:ln w="57150"/>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F420F04-67C1-D199-AA8E-5E9945A5C9C3}"/>
              </a:ext>
            </a:extLst>
          </p:cNvPr>
          <p:cNvCxnSpPr>
            <a:cxnSpLocks/>
          </p:cNvCxnSpPr>
          <p:nvPr/>
        </p:nvCxnSpPr>
        <p:spPr>
          <a:xfrm>
            <a:off x="7612642" y="3311416"/>
            <a:ext cx="3959" cy="1725881"/>
          </a:xfrm>
          <a:prstGeom prst="straightConnector1">
            <a:avLst/>
          </a:prstGeom>
          <a:ln w="57150">
            <a:headEnd type="none"/>
            <a:tailEnd type="arrow"/>
          </a:ln>
        </p:spPr>
        <p:style>
          <a:lnRef idx="1">
            <a:schemeClr val="accent1"/>
          </a:lnRef>
          <a:fillRef idx="0">
            <a:schemeClr val="accent1"/>
          </a:fillRef>
          <a:effectRef idx="0">
            <a:schemeClr val="accent1"/>
          </a:effectRef>
          <a:fontRef idx="minor">
            <a:schemeClr val="tx1"/>
          </a:fontRef>
        </p:style>
      </p:cxnSp>
      <p:pic>
        <p:nvPicPr>
          <p:cNvPr id="15" name="Graphic 20" descr="Map with pin with solid fill">
            <a:extLst>
              <a:ext uri="{FF2B5EF4-FFF2-40B4-BE49-F238E27FC236}">
                <a16:creationId xmlns:a16="http://schemas.microsoft.com/office/drawing/2014/main" id="{F2C1A579-6534-B800-6C8A-053DE48AD1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72138" y="3316532"/>
            <a:ext cx="914400" cy="914400"/>
          </a:xfrm>
          <a:prstGeom prst="rect">
            <a:avLst/>
          </a:prstGeom>
        </p:spPr>
      </p:pic>
      <p:sp>
        <p:nvSpPr>
          <p:cNvPr id="16" name="TextBox 12">
            <a:extLst>
              <a:ext uri="{FF2B5EF4-FFF2-40B4-BE49-F238E27FC236}">
                <a16:creationId xmlns:a16="http://schemas.microsoft.com/office/drawing/2014/main" id="{9770440F-034A-1359-860C-DA3417573E3A}"/>
              </a:ext>
            </a:extLst>
          </p:cNvPr>
          <p:cNvSpPr txBox="1"/>
          <p:nvPr/>
        </p:nvSpPr>
        <p:spPr>
          <a:xfrm>
            <a:off x="2133988" y="4332862"/>
            <a:ext cx="148441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cs typeface="Calibri"/>
              </a:rPr>
              <a:t>&lt;4, 5,6,7,8 &gt;</a:t>
            </a:r>
            <a:endParaRPr lang="en-US"/>
          </a:p>
        </p:txBody>
      </p:sp>
      <p:pic>
        <p:nvPicPr>
          <p:cNvPr id="17" name="Picture 16" descr="Icon&#10;&#10;Description automatically generated">
            <a:extLst>
              <a:ext uri="{FF2B5EF4-FFF2-40B4-BE49-F238E27FC236}">
                <a16:creationId xmlns:a16="http://schemas.microsoft.com/office/drawing/2014/main" id="{7095D9D9-3BED-EF73-B10F-98BD396A2D81}"/>
              </a:ext>
            </a:extLst>
          </p:cNvPr>
          <p:cNvPicPr>
            <a:picLocks noChangeAspect="1"/>
          </p:cNvPicPr>
          <p:nvPr/>
        </p:nvPicPr>
        <p:blipFill>
          <a:blip r:embed="rId7"/>
          <a:stretch>
            <a:fillRect/>
          </a:stretch>
        </p:blipFill>
        <p:spPr>
          <a:xfrm>
            <a:off x="2316074" y="3540182"/>
            <a:ext cx="655123" cy="665019"/>
          </a:xfrm>
          <a:prstGeom prst="rect">
            <a:avLst/>
          </a:prstGeom>
        </p:spPr>
      </p:pic>
      <p:cxnSp>
        <p:nvCxnSpPr>
          <p:cNvPr id="18" name="Straight Arrow Connector 17">
            <a:extLst>
              <a:ext uri="{FF2B5EF4-FFF2-40B4-BE49-F238E27FC236}">
                <a16:creationId xmlns:a16="http://schemas.microsoft.com/office/drawing/2014/main" id="{116DB18F-92BD-51D2-2472-19F90075C33A}"/>
              </a:ext>
            </a:extLst>
          </p:cNvPr>
          <p:cNvCxnSpPr/>
          <p:nvPr/>
        </p:nvCxnSpPr>
        <p:spPr>
          <a:xfrm>
            <a:off x="2896049" y="4106178"/>
            <a:ext cx="618843" cy="380624"/>
          </a:xfrm>
          <a:prstGeom prst="straightConnector1">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609E017-BB8E-B96E-92F7-7447977C55E6}"/>
              </a:ext>
            </a:extLst>
          </p:cNvPr>
          <p:cNvCxnSpPr>
            <a:cxnSpLocks/>
          </p:cNvCxnSpPr>
          <p:nvPr/>
        </p:nvCxnSpPr>
        <p:spPr>
          <a:xfrm flipH="1">
            <a:off x="2096383" y="4098323"/>
            <a:ext cx="312715" cy="459180"/>
          </a:xfrm>
          <a:prstGeom prst="straightConnector1">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23" name="Graphic 6" descr="Download with solid fill">
            <a:extLst>
              <a:ext uri="{FF2B5EF4-FFF2-40B4-BE49-F238E27FC236}">
                <a16:creationId xmlns:a16="http://schemas.microsoft.com/office/drawing/2014/main" id="{A3E9929E-E944-B857-48D6-A7B676BCFCE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58325" y="4621491"/>
            <a:ext cx="521617" cy="513762"/>
          </a:xfrm>
          <a:prstGeom prst="rect">
            <a:avLst/>
          </a:prstGeom>
        </p:spPr>
      </p:pic>
      <p:sp>
        <p:nvSpPr>
          <p:cNvPr id="24" name="TextBox 20">
            <a:extLst>
              <a:ext uri="{FF2B5EF4-FFF2-40B4-BE49-F238E27FC236}">
                <a16:creationId xmlns:a16="http://schemas.microsoft.com/office/drawing/2014/main" id="{184DD53E-7441-453B-4872-85181ACD913A}"/>
              </a:ext>
            </a:extLst>
          </p:cNvPr>
          <p:cNvSpPr txBox="1"/>
          <p:nvPr/>
        </p:nvSpPr>
        <p:spPr>
          <a:xfrm>
            <a:off x="4726359" y="4647089"/>
            <a:ext cx="148441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cs typeface="Calibri"/>
              </a:rPr>
              <a:t>&lt;1,2,3 &gt;</a:t>
            </a:r>
            <a:endParaRPr lang="en-US"/>
          </a:p>
        </p:txBody>
      </p:sp>
      <p:sp>
        <p:nvSpPr>
          <p:cNvPr id="32" name="Content Placeholder 2">
            <a:extLst>
              <a:ext uri="{FF2B5EF4-FFF2-40B4-BE49-F238E27FC236}">
                <a16:creationId xmlns:a16="http://schemas.microsoft.com/office/drawing/2014/main" id="{07D9556C-C1D1-BDA3-8011-679AF47706CE}"/>
              </a:ext>
            </a:extLst>
          </p:cNvPr>
          <p:cNvSpPr>
            <a:spLocks noGrp="1"/>
          </p:cNvSpPr>
          <p:nvPr>
            <p:ph sz="half" idx="1"/>
          </p:nvPr>
        </p:nvSpPr>
        <p:spPr>
          <a:xfrm>
            <a:off x="379048" y="1215483"/>
            <a:ext cx="11491393" cy="4217797"/>
          </a:xfrm>
        </p:spPr>
        <p:txBody>
          <a:bodyPr vert="horz" lIns="91440" tIns="45720" rIns="91440" bIns="45720" rtlCol="0" anchor="t">
            <a:normAutofit/>
          </a:bodyPr>
          <a:lstStyle/>
          <a:p>
            <a:r>
              <a:rPr lang="en-US">
                <a:latin typeface="Roboto"/>
                <a:ea typeface="Roboto"/>
                <a:cs typeface="Roboto"/>
              </a:rPr>
              <a:t>Cloud server assigns next set of segments to the subsequent edge node</a:t>
            </a:r>
            <a:endParaRPr lang="en-US"/>
          </a:p>
          <a:p>
            <a:r>
              <a:rPr lang="en-US">
                <a:latin typeface="Roboto"/>
                <a:ea typeface="Roboto"/>
                <a:cs typeface="Roboto"/>
              </a:rPr>
              <a:t>The first edge node in the meantime begins downloading the segments</a:t>
            </a:r>
            <a:endParaRPr lang="en-US"/>
          </a:p>
        </p:txBody>
      </p:sp>
      <p:pic>
        <p:nvPicPr>
          <p:cNvPr id="34" name="Graphic 18" descr="Cloud outline">
            <a:extLst>
              <a:ext uri="{FF2B5EF4-FFF2-40B4-BE49-F238E27FC236}">
                <a16:creationId xmlns:a16="http://schemas.microsoft.com/office/drawing/2014/main" id="{CDB849DA-FB8B-2FB3-0540-42DCF656003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4949" y="2273972"/>
            <a:ext cx="1973282" cy="1953489"/>
          </a:xfrm>
          <a:prstGeom prst="rect">
            <a:avLst/>
          </a:prstGeom>
        </p:spPr>
      </p:pic>
      <p:pic>
        <p:nvPicPr>
          <p:cNvPr id="36" name="Graphic 19" descr="Server with solid fill">
            <a:extLst>
              <a:ext uri="{FF2B5EF4-FFF2-40B4-BE49-F238E27FC236}">
                <a16:creationId xmlns:a16="http://schemas.microsoft.com/office/drawing/2014/main" id="{68F481EE-3BBD-95FE-A57D-3BF55DC4907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09648" y="2946906"/>
            <a:ext cx="756063" cy="756063"/>
          </a:xfrm>
          <a:prstGeom prst="rect">
            <a:avLst/>
          </a:prstGeom>
        </p:spPr>
      </p:pic>
      <p:cxnSp>
        <p:nvCxnSpPr>
          <p:cNvPr id="25" name="Straight Arrow Connector 24">
            <a:extLst>
              <a:ext uri="{FF2B5EF4-FFF2-40B4-BE49-F238E27FC236}">
                <a16:creationId xmlns:a16="http://schemas.microsoft.com/office/drawing/2014/main" id="{70D6EB19-8910-474F-86FC-6302699A07D9}"/>
              </a:ext>
            </a:extLst>
          </p:cNvPr>
          <p:cNvCxnSpPr>
            <a:cxnSpLocks/>
          </p:cNvCxnSpPr>
          <p:nvPr/>
        </p:nvCxnSpPr>
        <p:spPr>
          <a:xfrm flipV="1">
            <a:off x="2133988" y="6137411"/>
            <a:ext cx="8167385" cy="30073"/>
          </a:xfrm>
          <a:prstGeom prst="straightConnector1">
            <a:avLst/>
          </a:prstGeom>
          <a:ln w="57150">
            <a:solidFill>
              <a:srgbClr val="FFC000"/>
            </a:solidFill>
            <a:prstDash val="dash"/>
            <a:headEnd type="none"/>
            <a:tailEnd type="arrow"/>
          </a:ln>
        </p:spPr>
        <p:style>
          <a:lnRef idx="1">
            <a:schemeClr val="accent1"/>
          </a:lnRef>
          <a:fillRef idx="0">
            <a:schemeClr val="accent1"/>
          </a:fillRef>
          <a:effectRef idx="0">
            <a:schemeClr val="accent1"/>
          </a:effectRef>
          <a:fontRef idx="minor">
            <a:schemeClr val="tx1"/>
          </a:fontRef>
        </p:style>
      </p:cxnSp>
      <p:pic>
        <p:nvPicPr>
          <p:cNvPr id="29" name="Graphic 12" descr="Car with solid fill">
            <a:extLst>
              <a:ext uri="{FF2B5EF4-FFF2-40B4-BE49-F238E27FC236}">
                <a16:creationId xmlns:a16="http://schemas.microsoft.com/office/drawing/2014/main" id="{DD41D24F-079A-405A-8CFE-E7B2851555C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23453" y="5688128"/>
            <a:ext cx="914400" cy="914400"/>
          </a:xfrm>
          <a:prstGeom prst="rect">
            <a:avLst/>
          </a:prstGeom>
        </p:spPr>
      </p:pic>
      <p:pic>
        <p:nvPicPr>
          <p:cNvPr id="4" name="Graphic 6" descr="Cell Tower with solid fill">
            <a:extLst>
              <a:ext uri="{FF2B5EF4-FFF2-40B4-BE49-F238E27FC236}">
                <a16:creationId xmlns:a16="http://schemas.microsoft.com/office/drawing/2014/main" id="{7267F4DD-C472-2ECD-6647-83130133985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046032" y="3706398"/>
            <a:ext cx="914400" cy="914400"/>
          </a:xfrm>
          <a:prstGeom prst="rect">
            <a:avLst/>
          </a:prstGeom>
        </p:spPr>
      </p:pic>
      <p:grpSp>
        <p:nvGrpSpPr>
          <p:cNvPr id="10" name="Group 9">
            <a:extLst>
              <a:ext uri="{FF2B5EF4-FFF2-40B4-BE49-F238E27FC236}">
                <a16:creationId xmlns:a16="http://schemas.microsoft.com/office/drawing/2014/main" id="{9914E918-617E-DE44-7BBD-A1F1DD164A3D}"/>
              </a:ext>
            </a:extLst>
          </p:cNvPr>
          <p:cNvGrpSpPr/>
          <p:nvPr/>
        </p:nvGrpSpPr>
        <p:grpSpPr>
          <a:xfrm flipH="1">
            <a:off x="4124492" y="5260908"/>
            <a:ext cx="480802" cy="589671"/>
            <a:chOff x="3470987" y="2052735"/>
            <a:chExt cx="1035696" cy="989045"/>
          </a:xfrm>
        </p:grpSpPr>
        <p:sp>
          <p:nvSpPr>
            <p:cNvPr id="6" name="Isosceles Triangle 7">
              <a:extLst>
                <a:ext uri="{FF2B5EF4-FFF2-40B4-BE49-F238E27FC236}">
                  <a16:creationId xmlns:a16="http://schemas.microsoft.com/office/drawing/2014/main" id="{9196A0DA-8944-CD5C-CA12-23314C5D5800}"/>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hord 6">
              <a:extLst>
                <a:ext uri="{FF2B5EF4-FFF2-40B4-BE49-F238E27FC236}">
                  <a16:creationId xmlns:a16="http://schemas.microsoft.com/office/drawing/2014/main" id="{6BDF040D-578A-11B9-C732-F7C8859B74AF}"/>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Isosceles Triangle 5">
              <a:extLst>
                <a:ext uri="{FF2B5EF4-FFF2-40B4-BE49-F238E27FC236}">
                  <a16:creationId xmlns:a16="http://schemas.microsoft.com/office/drawing/2014/main" id="{3B9F54A3-0411-56D7-60BD-4911B8C772BF}"/>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a:extLst>
                <a:ext uri="{FF2B5EF4-FFF2-40B4-BE49-F238E27FC236}">
                  <a16:creationId xmlns:a16="http://schemas.microsoft.com/office/drawing/2014/main" id="{4C32DC78-2854-9D8D-CA4D-463A3D401B0E}"/>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5" name="Group 34">
            <a:extLst>
              <a:ext uri="{FF2B5EF4-FFF2-40B4-BE49-F238E27FC236}">
                <a16:creationId xmlns:a16="http://schemas.microsoft.com/office/drawing/2014/main" id="{4EE71860-FED4-04E6-E8C6-46A58C5C2167}"/>
              </a:ext>
            </a:extLst>
          </p:cNvPr>
          <p:cNvGrpSpPr/>
          <p:nvPr/>
        </p:nvGrpSpPr>
        <p:grpSpPr>
          <a:xfrm>
            <a:off x="4697650" y="5027934"/>
            <a:ext cx="624305" cy="831114"/>
            <a:chOff x="7472485" y="2626917"/>
            <a:chExt cx="961255" cy="1118662"/>
          </a:xfrm>
        </p:grpSpPr>
        <p:grpSp>
          <p:nvGrpSpPr>
            <p:cNvPr id="12" name="Group 11">
              <a:extLst>
                <a:ext uri="{FF2B5EF4-FFF2-40B4-BE49-F238E27FC236}">
                  <a16:creationId xmlns:a16="http://schemas.microsoft.com/office/drawing/2014/main" id="{AD4E29AD-1978-EF2F-8981-1F02F89DE14E}"/>
                </a:ext>
              </a:extLst>
            </p:cNvPr>
            <p:cNvGrpSpPr/>
            <p:nvPr/>
          </p:nvGrpSpPr>
          <p:grpSpPr>
            <a:xfrm>
              <a:off x="7545615" y="3038258"/>
              <a:ext cx="725173" cy="547774"/>
              <a:chOff x="10442048" y="1890678"/>
              <a:chExt cx="725173" cy="547774"/>
            </a:xfrm>
          </p:grpSpPr>
          <p:sp>
            <p:nvSpPr>
              <p:cNvPr id="22" name="Rounded Rectangle 33">
                <a:extLst>
                  <a:ext uri="{FF2B5EF4-FFF2-40B4-BE49-F238E27FC236}">
                    <a16:creationId xmlns:a16="http://schemas.microsoft.com/office/drawing/2014/main" id="{C4829681-DC27-11B7-6C17-05EC0D07D2E6}"/>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C5F8A823-AFFD-BB7B-E4C6-3030BC26E208}"/>
                  </a:ext>
                </a:extLst>
              </p:cNvPr>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3BACF4F-87A8-5272-7600-6F38A413DC9A}"/>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554BDAC-F47B-EFB8-B723-B70602CCBD09}"/>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FCB356E0-3EFA-0605-1228-B62E1B1B48CC}"/>
                </a:ext>
              </a:extLst>
            </p:cNvPr>
            <p:cNvSpPr txBox="1"/>
            <p:nvPr/>
          </p:nvSpPr>
          <p:spPr>
            <a:xfrm>
              <a:off x="7505212" y="2656755"/>
              <a:ext cx="928528" cy="414261"/>
            </a:xfrm>
            <a:prstGeom prst="rect">
              <a:avLst/>
            </a:prstGeom>
            <a:noFill/>
          </p:spPr>
          <p:txBody>
            <a:bodyPr wrap="none" lIns="91440" tIns="45720" rIns="91440" bIns="45720" rtlCol="0" anchor="t">
              <a:spAutoFit/>
            </a:bodyPr>
            <a:lstStyle/>
            <a:p>
              <a:r>
                <a:rPr lang="en-US" sz="1400"/>
                <a:t>Edge</a:t>
              </a:r>
              <a:endParaRPr lang="en-US" sz="1400">
                <a:cs typeface="Arial"/>
              </a:endParaRPr>
            </a:p>
          </p:txBody>
        </p:sp>
        <p:sp>
          <p:nvSpPr>
            <p:cNvPr id="21" name="Rectangle 20">
              <a:extLst>
                <a:ext uri="{FF2B5EF4-FFF2-40B4-BE49-F238E27FC236}">
                  <a16:creationId xmlns:a16="http://schemas.microsoft.com/office/drawing/2014/main" id="{B934D91B-73EB-8F1F-CB8F-DCDCD08C4F7F}"/>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9E0C45BA-F06E-8794-120D-B2FAB4FBF7F5}"/>
              </a:ext>
            </a:extLst>
          </p:cNvPr>
          <p:cNvGrpSpPr/>
          <p:nvPr/>
        </p:nvGrpSpPr>
        <p:grpSpPr>
          <a:xfrm flipH="1">
            <a:off x="6741176" y="5246530"/>
            <a:ext cx="480802" cy="589671"/>
            <a:chOff x="3470987" y="2052735"/>
            <a:chExt cx="1035696" cy="989045"/>
          </a:xfrm>
        </p:grpSpPr>
        <p:sp>
          <p:nvSpPr>
            <p:cNvPr id="39" name="Isosceles Triangle 7">
              <a:extLst>
                <a:ext uri="{FF2B5EF4-FFF2-40B4-BE49-F238E27FC236}">
                  <a16:creationId xmlns:a16="http://schemas.microsoft.com/office/drawing/2014/main" id="{D409F17B-4723-06FC-B7FB-A90568ADDFC9}"/>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Chord 40">
              <a:extLst>
                <a:ext uri="{FF2B5EF4-FFF2-40B4-BE49-F238E27FC236}">
                  <a16:creationId xmlns:a16="http://schemas.microsoft.com/office/drawing/2014/main" id="{A31B3AC8-C3F5-FF9B-4331-54005A5ED48C}"/>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Isosceles Triangle 5">
              <a:extLst>
                <a:ext uri="{FF2B5EF4-FFF2-40B4-BE49-F238E27FC236}">
                  <a16:creationId xmlns:a16="http://schemas.microsoft.com/office/drawing/2014/main" id="{E60B8DCC-DA6A-029C-358C-ACE3D15355CC}"/>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Oval 44">
              <a:extLst>
                <a:ext uri="{FF2B5EF4-FFF2-40B4-BE49-F238E27FC236}">
                  <a16:creationId xmlns:a16="http://schemas.microsoft.com/office/drawing/2014/main" id="{2E53FD85-309D-6C0F-D2FA-632CC70647C7}"/>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2" name="Group 51">
            <a:extLst>
              <a:ext uri="{FF2B5EF4-FFF2-40B4-BE49-F238E27FC236}">
                <a16:creationId xmlns:a16="http://schemas.microsoft.com/office/drawing/2014/main" id="{1D44E19B-00BB-C5A7-D4AF-C8F4D307C69D}"/>
              </a:ext>
            </a:extLst>
          </p:cNvPr>
          <p:cNvGrpSpPr/>
          <p:nvPr/>
        </p:nvGrpSpPr>
        <p:grpSpPr>
          <a:xfrm flipH="1">
            <a:off x="9472874" y="5289662"/>
            <a:ext cx="480802" cy="589671"/>
            <a:chOff x="3470987" y="2052735"/>
            <a:chExt cx="1035696" cy="989045"/>
          </a:xfrm>
        </p:grpSpPr>
        <p:sp>
          <p:nvSpPr>
            <p:cNvPr id="48" name="Isosceles Triangle 7">
              <a:extLst>
                <a:ext uri="{FF2B5EF4-FFF2-40B4-BE49-F238E27FC236}">
                  <a16:creationId xmlns:a16="http://schemas.microsoft.com/office/drawing/2014/main" id="{146A6055-92F4-8CC5-49E2-85B4C8BA2F8A}"/>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Chord 48">
              <a:extLst>
                <a:ext uri="{FF2B5EF4-FFF2-40B4-BE49-F238E27FC236}">
                  <a16:creationId xmlns:a16="http://schemas.microsoft.com/office/drawing/2014/main" id="{51380E08-7785-7A7A-0EB7-1BF94FD458C5}"/>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Isosceles Triangle 5">
              <a:extLst>
                <a:ext uri="{FF2B5EF4-FFF2-40B4-BE49-F238E27FC236}">
                  <a16:creationId xmlns:a16="http://schemas.microsoft.com/office/drawing/2014/main" id="{EEF6733D-BBFC-1264-23CE-C21017FAD39D}"/>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Oval 50">
              <a:extLst>
                <a:ext uri="{FF2B5EF4-FFF2-40B4-BE49-F238E27FC236}">
                  <a16:creationId xmlns:a16="http://schemas.microsoft.com/office/drawing/2014/main" id="{1DE2008E-A5B9-E551-C6B7-824F17A2A6DD}"/>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1" name="Group 60">
            <a:extLst>
              <a:ext uri="{FF2B5EF4-FFF2-40B4-BE49-F238E27FC236}">
                <a16:creationId xmlns:a16="http://schemas.microsoft.com/office/drawing/2014/main" id="{569D7501-EF2F-7008-DAAE-E0122D6851B9}"/>
              </a:ext>
            </a:extLst>
          </p:cNvPr>
          <p:cNvGrpSpPr/>
          <p:nvPr/>
        </p:nvGrpSpPr>
        <p:grpSpPr>
          <a:xfrm>
            <a:off x="10046027" y="5056690"/>
            <a:ext cx="624305" cy="831114"/>
            <a:chOff x="7472485" y="2626917"/>
            <a:chExt cx="961255" cy="1118662"/>
          </a:xfrm>
        </p:grpSpPr>
        <p:grpSp>
          <p:nvGrpSpPr>
            <p:cNvPr id="54" name="Group 53">
              <a:extLst>
                <a:ext uri="{FF2B5EF4-FFF2-40B4-BE49-F238E27FC236}">
                  <a16:creationId xmlns:a16="http://schemas.microsoft.com/office/drawing/2014/main" id="{77024637-8ABA-7023-5E10-34E436FEAAE8}"/>
                </a:ext>
              </a:extLst>
            </p:cNvPr>
            <p:cNvGrpSpPr/>
            <p:nvPr/>
          </p:nvGrpSpPr>
          <p:grpSpPr>
            <a:xfrm>
              <a:off x="7545615" y="3038258"/>
              <a:ext cx="725173" cy="547774"/>
              <a:chOff x="10442048" y="1890678"/>
              <a:chExt cx="725173" cy="547774"/>
            </a:xfrm>
          </p:grpSpPr>
          <p:sp>
            <p:nvSpPr>
              <p:cNvPr id="57" name="Rounded Rectangle 33">
                <a:extLst>
                  <a:ext uri="{FF2B5EF4-FFF2-40B4-BE49-F238E27FC236}">
                    <a16:creationId xmlns:a16="http://schemas.microsoft.com/office/drawing/2014/main" id="{64121D71-48B7-BC88-DC9E-5CD7C980DEC3}"/>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58" name="Straight Connector 57">
                <a:extLst>
                  <a:ext uri="{FF2B5EF4-FFF2-40B4-BE49-F238E27FC236}">
                    <a16:creationId xmlns:a16="http://schemas.microsoft.com/office/drawing/2014/main" id="{1DC40D88-C9A4-A92D-9AEE-F8F21AAC0298}"/>
                  </a:ext>
                </a:extLst>
              </p:cNvPr>
              <p:cNvCxnSpPr>
                <a:cxnSpLocks/>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B11CE55-BEEC-3EF8-2465-7333C3B6A28C}"/>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B109EF8-2093-719A-35EE-3065370C187A}"/>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id="{A2E1F085-488B-D39E-C31C-8CAC23AC22C3}"/>
                </a:ext>
              </a:extLst>
            </p:cNvPr>
            <p:cNvSpPr txBox="1"/>
            <p:nvPr/>
          </p:nvSpPr>
          <p:spPr>
            <a:xfrm>
              <a:off x="7505212" y="2656755"/>
              <a:ext cx="928528" cy="414261"/>
            </a:xfrm>
            <a:prstGeom prst="rect">
              <a:avLst/>
            </a:prstGeom>
            <a:noFill/>
          </p:spPr>
          <p:txBody>
            <a:bodyPr wrap="none" lIns="91440" tIns="45720" rIns="91440" bIns="45720" rtlCol="0" anchor="t">
              <a:spAutoFit/>
            </a:bodyPr>
            <a:lstStyle/>
            <a:p>
              <a:r>
                <a:rPr lang="en-US" sz="1400"/>
                <a:t>Edge</a:t>
              </a:r>
              <a:endParaRPr lang="en-US" sz="1400">
                <a:cs typeface="Arial"/>
              </a:endParaRPr>
            </a:p>
          </p:txBody>
        </p:sp>
        <p:sp>
          <p:nvSpPr>
            <p:cNvPr id="56" name="Rectangle 55">
              <a:extLst>
                <a:ext uri="{FF2B5EF4-FFF2-40B4-BE49-F238E27FC236}">
                  <a16:creationId xmlns:a16="http://schemas.microsoft.com/office/drawing/2014/main" id="{B42AE197-63AA-F0A8-A24F-E0ECF17F21C9}"/>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63" name="Graphic 18" descr="Cloud outline">
            <a:extLst>
              <a:ext uri="{FF2B5EF4-FFF2-40B4-BE49-F238E27FC236}">
                <a16:creationId xmlns:a16="http://schemas.microsoft.com/office/drawing/2014/main" id="{7C0FEFB9-45A7-1F0E-8831-E2C732C13C7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28156" y="2015179"/>
            <a:ext cx="1973282" cy="1953489"/>
          </a:xfrm>
          <a:prstGeom prst="rect">
            <a:avLst/>
          </a:prstGeom>
        </p:spPr>
      </p:pic>
      <p:grpSp>
        <p:nvGrpSpPr>
          <p:cNvPr id="72" name="Group 71">
            <a:extLst>
              <a:ext uri="{FF2B5EF4-FFF2-40B4-BE49-F238E27FC236}">
                <a16:creationId xmlns:a16="http://schemas.microsoft.com/office/drawing/2014/main" id="{6A266D4E-5F94-1F14-74FC-BA60D0A77EFF}"/>
              </a:ext>
            </a:extLst>
          </p:cNvPr>
          <p:cNvGrpSpPr/>
          <p:nvPr/>
        </p:nvGrpSpPr>
        <p:grpSpPr>
          <a:xfrm>
            <a:off x="7314329" y="5013558"/>
            <a:ext cx="624305" cy="831114"/>
            <a:chOff x="7472485" y="2626917"/>
            <a:chExt cx="961255" cy="1118662"/>
          </a:xfrm>
        </p:grpSpPr>
        <p:grpSp>
          <p:nvGrpSpPr>
            <p:cNvPr id="65" name="Group 64">
              <a:extLst>
                <a:ext uri="{FF2B5EF4-FFF2-40B4-BE49-F238E27FC236}">
                  <a16:creationId xmlns:a16="http://schemas.microsoft.com/office/drawing/2014/main" id="{84B21E4D-BEF2-37F4-B7F4-BC8DF5C75E53}"/>
                </a:ext>
              </a:extLst>
            </p:cNvPr>
            <p:cNvGrpSpPr/>
            <p:nvPr/>
          </p:nvGrpSpPr>
          <p:grpSpPr>
            <a:xfrm>
              <a:off x="7545615" y="3038258"/>
              <a:ext cx="725173" cy="547774"/>
              <a:chOff x="10442048" y="1890678"/>
              <a:chExt cx="725173" cy="547774"/>
            </a:xfrm>
          </p:grpSpPr>
          <p:sp>
            <p:nvSpPr>
              <p:cNvPr id="68" name="Rounded Rectangle 33">
                <a:extLst>
                  <a:ext uri="{FF2B5EF4-FFF2-40B4-BE49-F238E27FC236}">
                    <a16:creationId xmlns:a16="http://schemas.microsoft.com/office/drawing/2014/main" id="{68030CAC-0737-4EC5-AB7D-31AD5A2FDF6C}"/>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69" name="Straight Connector 68">
                <a:extLst>
                  <a:ext uri="{FF2B5EF4-FFF2-40B4-BE49-F238E27FC236}">
                    <a16:creationId xmlns:a16="http://schemas.microsoft.com/office/drawing/2014/main" id="{2D976DFD-2549-6935-581A-596B7AB3D335}"/>
                  </a:ext>
                </a:extLst>
              </p:cNvPr>
              <p:cNvCxnSpPr>
                <a:cxnSpLocks/>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2E53B1D-20CA-0D76-EACA-C6ADBF98FD7B}"/>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C402DD0-D52B-1786-5B87-9DCDFE573E84}"/>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66" name="TextBox 65">
              <a:extLst>
                <a:ext uri="{FF2B5EF4-FFF2-40B4-BE49-F238E27FC236}">
                  <a16:creationId xmlns:a16="http://schemas.microsoft.com/office/drawing/2014/main" id="{DB3D8C3F-D551-46B8-EA49-2605022D68D0}"/>
                </a:ext>
              </a:extLst>
            </p:cNvPr>
            <p:cNvSpPr txBox="1"/>
            <p:nvPr/>
          </p:nvSpPr>
          <p:spPr>
            <a:xfrm>
              <a:off x="7505212" y="2656755"/>
              <a:ext cx="928528" cy="414261"/>
            </a:xfrm>
            <a:prstGeom prst="rect">
              <a:avLst/>
            </a:prstGeom>
            <a:noFill/>
          </p:spPr>
          <p:txBody>
            <a:bodyPr wrap="none" lIns="91440" tIns="45720" rIns="91440" bIns="45720" rtlCol="0" anchor="t">
              <a:spAutoFit/>
            </a:bodyPr>
            <a:lstStyle/>
            <a:p>
              <a:r>
                <a:rPr lang="en-US" sz="1400"/>
                <a:t>Edge</a:t>
              </a:r>
              <a:endParaRPr lang="en-US" sz="1400">
                <a:cs typeface="Arial"/>
              </a:endParaRPr>
            </a:p>
          </p:txBody>
        </p:sp>
        <p:sp>
          <p:nvSpPr>
            <p:cNvPr id="67" name="Rectangle 66">
              <a:extLst>
                <a:ext uri="{FF2B5EF4-FFF2-40B4-BE49-F238E27FC236}">
                  <a16:creationId xmlns:a16="http://schemas.microsoft.com/office/drawing/2014/main" id="{A3104865-B438-9B32-C048-1FA688D7FBD7}"/>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74" name="TextBox 73">
            <a:extLst>
              <a:ext uri="{FF2B5EF4-FFF2-40B4-BE49-F238E27FC236}">
                <a16:creationId xmlns:a16="http://schemas.microsoft.com/office/drawing/2014/main" id="{C344B42B-451D-2621-D7FE-729FD8FF2BA4}"/>
              </a:ext>
            </a:extLst>
          </p:cNvPr>
          <p:cNvSpPr txBox="1"/>
          <p:nvPr/>
        </p:nvSpPr>
        <p:spPr>
          <a:xfrm>
            <a:off x="9293411" y="2988234"/>
            <a:ext cx="10309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Arial"/>
              </a:rPr>
              <a:t>CDN</a:t>
            </a:r>
            <a:endParaRPr lang="en-US"/>
          </a:p>
        </p:txBody>
      </p:sp>
      <p:cxnSp>
        <p:nvCxnSpPr>
          <p:cNvPr id="5" name="Straight Arrow Connector 4">
            <a:extLst>
              <a:ext uri="{FF2B5EF4-FFF2-40B4-BE49-F238E27FC236}">
                <a16:creationId xmlns:a16="http://schemas.microsoft.com/office/drawing/2014/main" id="{D05B733F-B150-C946-9059-6BE319BA6A95}"/>
              </a:ext>
            </a:extLst>
          </p:cNvPr>
          <p:cNvCxnSpPr>
            <a:cxnSpLocks/>
          </p:cNvCxnSpPr>
          <p:nvPr/>
        </p:nvCxnSpPr>
        <p:spPr>
          <a:xfrm flipV="1">
            <a:off x="5752680" y="2941969"/>
            <a:ext cx="9866" cy="2449460"/>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5FD1AEF-922C-602A-921F-27F199204E9C}"/>
              </a:ext>
            </a:extLst>
          </p:cNvPr>
          <p:cNvCxnSpPr>
            <a:cxnSpLocks/>
          </p:cNvCxnSpPr>
          <p:nvPr/>
        </p:nvCxnSpPr>
        <p:spPr>
          <a:xfrm flipV="1">
            <a:off x="5752678" y="2942586"/>
            <a:ext cx="3057865" cy="5312"/>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2123F53-651B-23BD-169F-BA5523224FD0}"/>
              </a:ext>
            </a:extLst>
          </p:cNvPr>
          <p:cNvCxnSpPr>
            <a:cxnSpLocks/>
          </p:cNvCxnSpPr>
          <p:nvPr/>
        </p:nvCxnSpPr>
        <p:spPr>
          <a:xfrm flipH="1">
            <a:off x="5225679" y="5381446"/>
            <a:ext cx="542381" cy="600"/>
          </a:xfrm>
          <a:prstGeom prst="straightConnector1">
            <a:avLst/>
          </a:prstGeom>
          <a:ln w="571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DF3DA9D-5CAF-001D-DD83-BD8746B32682}"/>
              </a:ext>
            </a:extLst>
          </p:cNvPr>
          <p:cNvSpPr>
            <a:spLocks noGrp="1"/>
          </p:cNvSpPr>
          <p:nvPr>
            <p:ph type="sldNum" sz="quarter" idx="12"/>
          </p:nvPr>
        </p:nvSpPr>
        <p:spPr/>
        <p:txBody>
          <a:bodyPr/>
          <a:lstStyle/>
          <a:p>
            <a:fld id="{AE678206-0642-9F48-9727-6B519CB285FA}" type="slidenum">
              <a:rPr lang="en-US" smtClean="0"/>
              <a:t>16</a:t>
            </a:fld>
            <a:endParaRPr lang="en-US"/>
          </a:p>
        </p:txBody>
      </p:sp>
    </p:spTree>
    <p:extLst>
      <p:ext uri="{BB962C8B-B14F-4D97-AF65-F5344CB8AC3E}">
        <p14:creationId xmlns:p14="http://schemas.microsoft.com/office/powerpoint/2010/main" val="197499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phic 25" descr="City outline">
            <a:extLst>
              <a:ext uri="{FF2B5EF4-FFF2-40B4-BE49-F238E27FC236}">
                <a16:creationId xmlns:a16="http://schemas.microsoft.com/office/drawing/2014/main" id="{F29CFA6D-87AA-DF9E-EA1E-AFABCDDDFE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1831" y="3164621"/>
            <a:ext cx="3111335" cy="3131127"/>
          </a:xfrm>
          <a:prstGeom prst="rect">
            <a:avLst/>
          </a:prstGeom>
        </p:spPr>
      </p:pic>
      <p:pic>
        <p:nvPicPr>
          <p:cNvPr id="28" name="Graphic 4" descr="City outline">
            <a:extLst>
              <a:ext uri="{FF2B5EF4-FFF2-40B4-BE49-F238E27FC236}">
                <a16:creationId xmlns:a16="http://schemas.microsoft.com/office/drawing/2014/main" id="{9BD357FA-3513-2631-B8C9-14C4B4DD1E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27415" y="3164621"/>
            <a:ext cx="3111335" cy="3131127"/>
          </a:xfrm>
          <a:prstGeom prst="rect">
            <a:avLst/>
          </a:prstGeom>
        </p:spPr>
      </p:pic>
      <p:pic>
        <p:nvPicPr>
          <p:cNvPr id="30" name="Graphic 4" descr="City outline">
            <a:extLst>
              <a:ext uri="{FF2B5EF4-FFF2-40B4-BE49-F238E27FC236}">
                <a16:creationId xmlns:a16="http://schemas.microsoft.com/office/drawing/2014/main" id="{9AE30A8B-CCF1-9424-D3E8-A15494659B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92583" y="3164621"/>
            <a:ext cx="3111335" cy="3131127"/>
          </a:xfrm>
          <a:prstGeom prst="rect">
            <a:avLst/>
          </a:prstGeom>
        </p:spPr>
      </p:pic>
      <p:pic>
        <p:nvPicPr>
          <p:cNvPr id="32" name="Graphic 4" descr="City outline">
            <a:extLst>
              <a:ext uri="{FF2B5EF4-FFF2-40B4-BE49-F238E27FC236}">
                <a16:creationId xmlns:a16="http://schemas.microsoft.com/office/drawing/2014/main" id="{4A25107E-31A7-874F-17BC-A4AF3C7497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20391" y="3192146"/>
            <a:ext cx="3111335" cy="3131127"/>
          </a:xfrm>
          <a:prstGeom prst="rect">
            <a:avLst/>
          </a:prstGeom>
        </p:spPr>
      </p:pic>
      <p:sp>
        <p:nvSpPr>
          <p:cNvPr id="2" name="Title 1">
            <a:extLst>
              <a:ext uri="{FF2B5EF4-FFF2-40B4-BE49-F238E27FC236}">
                <a16:creationId xmlns:a16="http://schemas.microsoft.com/office/drawing/2014/main" id="{06E6761A-C003-6E8D-6165-274C9A6A12A4}"/>
              </a:ext>
            </a:extLst>
          </p:cNvPr>
          <p:cNvSpPr>
            <a:spLocks noGrp="1"/>
          </p:cNvSpPr>
          <p:nvPr>
            <p:ph type="title"/>
          </p:nvPr>
        </p:nvSpPr>
        <p:spPr/>
        <p:txBody>
          <a:bodyPr/>
          <a:lstStyle/>
          <a:p>
            <a:r>
              <a:rPr lang="en-US" dirty="0">
                <a:latin typeface="Roboto"/>
                <a:ea typeface="Roboto"/>
                <a:cs typeface="Roboto"/>
              </a:rPr>
              <a:t>Solution in a Nutshell</a:t>
            </a:r>
            <a:endParaRPr lang="en-US" dirty="0"/>
          </a:p>
        </p:txBody>
      </p:sp>
      <p:cxnSp>
        <p:nvCxnSpPr>
          <p:cNvPr id="14" name="Straight Arrow Connector 13">
            <a:extLst>
              <a:ext uri="{FF2B5EF4-FFF2-40B4-BE49-F238E27FC236}">
                <a16:creationId xmlns:a16="http://schemas.microsoft.com/office/drawing/2014/main" id="{EF8D9A3D-9B80-1D3F-E16B-F765B153DBE1}"/>
              </a:ext>
            </a:extLst>
          </p:cNvPr>
          <p:cNvCxnSpPr/>
          <p:nvPr/>
        </p:nvCxnSpPr>
        <p:spPr>
          <a:xfrm flipV="1">
            <a:off x="2472283" y="3439989"/>
            <a:ext cx="7975217" cy="7977"/>
          </a:xfrm>
          <a:prstGeom prst="straightConnector1">
            <a:avLst/>
          </a:prstGeom>
          <a:ln w="57150"/>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A45FEE2-D8D8-D324-3DB3-E47EE489C85F}"/>
              </a:ext>
            </a:extLst>
          </p:cNvPr>
          <p:cNvCxnSpPr>
            <a:cxnSpLocks/>
          </p:cNvCxnSpPr>
          <p:nvPr/>
        </p:nvCxnSpPr>
        <p:spPr>
          <a:xfrm>
            <a:off x="10421709" y="3428172"/>
            <a:ext cx="25791" cy="1621930"/>
          </a:xfrm>
          <a:prstGeom prst="straightConnector1">
            <a:avLst/>
          </a:prstGeom>
          <a:ln w="57150">
            <a:headEnd type="none"/>
            <a:tailEnd type="arrow"/>
          </a:ln>
        </p:spPr>
        <p:style>
          <a:lnRef idx="1">
            <a:schemeClr val="accent1"/>
          </a:lnRef>
          <a:fillRef idx="0">
            <a:schemeClr val="accent1"/>
          </a:fillRef>
          <a:effectRef idx="0">
            <a:schemeClr val="accent1"/>
          </a:effectRef>
          <a:fontRef idx="minor">
            <a:schemeClr val="tx1"/>
          </a:fontRef>
        </p:style>
      </p:cxnSp>
      <p:pic>
        <p:nvPicPr>
          <p:cNvPr id="16" name="Graphic 20" descr="Map with pin with solid fill">
            <a:extLst>
              <a:ext uri="{FF2B5EF4-FFF2-40B4-BE49-F238E27FC236}">
                <a16:creationId xmlns:a16="http://schemas.microsoft.com/office/drawing/2014/main" id="{7BB4890C-C268-14D8-A501-B172F5D203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19272" y="3371521"/>
            <a:ext cx="914400" cy="914400"/>
          </a:xfrm>
          <a:prstGeom prst="rect">
            <a:avLst/>
          </a:prstGeom>
        </p:spPr>
      </p:pic>
      <p:sp>
        <p:nvSpPr>
          <p:cNvPr id="17" name="TextBox 13">
            <a:extLst>
              <a:ext uri="{FF2B5EF4-FFF2-40B4-BE49-F238E27FC236}">
                <a16:creationId xmlns:a16="http://schemas.microsoft.com/office/drawing/2014/main" id="{6319D24D-07F7-5669-500B-A6F248FE8357}"/>
              </a:ext>
            </a:extLst>
          </p:cNvPr>
          <p:cNvSpPr txBox="1"/>
          <p:nvPr/>
        </p:nvSpPr>
        <p:spPr>
          <a:xfrm>
            <a:off x="2181122" y="4387851"/>
            <a:ext cx="148441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cs typeface="Calibri"/>
              </a:rPr>
              <a:t>&lt;6,7,8 &gt;</a:t>
            </a:r>
            <a:endParaRPr lang="en-US"/>
          </a:p>
        </p:txBody>
      </p:sp>
      <p:pic>
        <p:nvPicPr>
          <p:cNvPr id="18" name="Picture 17" descr="Icon&#10;&#10;Description automatically generated">
            <a:extLst>
              <a:ext uri="{FF2B5EF4-FFF2-40B4-BE49-F238E27FC236}">
                <a16:creationId xmlns:a16="http://schemas.microsoft.com/office/drawing/2014/main" id="{46446B4D-DF53-7099-C89F-E07420C2AEDC}"/>
              </a:ext>
            </a:extLst>
          </p:cNvPr>
          <p:cNvPicPr>
            <a:picLocks noChangeAspect="1"/>
          </p:cNvPicPr>
          <p:nvPr/>
        </p:nvPicPr>
        <p:blipFill>
          <a:blip r:embed="rId7"/>
          <a:stretch>
            <a:fillRect/>
          </a:stretch>
        </p:blipFill>
        <p:spPr>
          <a:xfrm>
            <a:off x="2363208" y="3595171"/>
            <a:ext cx="655123" cy="665019"/>
          </a:xfrm>
          <a:prstGeom prst="rect">
            <a:avLst/>
          </a:prstGeom>
        </p:spPr>
      </p:pic>
      <p:cxnSp>
        <p:nvCxnSpPr>
          <p:cNvPr id="19" name="Straight Arrow Connector 18">
            <a:extLst>
              <a:ext uri="{FF2B5EF4-FFF2-40B4-BE49-F238E27FC236}">
                <a16:creationId xmlns:a16="http://schemas.microsoft.com/office/drawing/2014/main" id="{D6A5AC2E-A9AF-C77E-80CE-5765ECFCA8AF}"/>
              </a:ext>
            </a:extLst>
          </p:cNvPr>
          <p:cNvCxnSpPr/>
          <p:nvPr/>
        </p:nvCxnSpPr>
        <p:spPr>
          <a:xfrm>
            <a:off x="2951038" y="4153312"/>
            <a:ext cx="281050" cy="459180"/>
          </a:xfrm>
          <a:prstGeom prst="straightConnector1">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C015D21-3B48-FBE4-34A5-70C5FAAE3305}"/>
              </a:ext>
            </a:extLst>
          </p:cNvPr>
          <p:cNvCxnSpPr>
            <a:cxnSpLocks/>
          </p:cNvCxnSpPr>
          <p:nvPr/>
        </p:nvCxnSpPr>
        <p:spPr>
          <a:xfrm flipH="1">
            <a:off x="2143517" y="4153312"/>
            <a:ext cx="312715" cy="459180"/>
          </a:xfrm>
          <a:prstGeom prst="straightConnector1">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40" name="Graphic 18" descr="Cloud outline">
            <a:extLst>
              <a:ext uri="{FF2B5EF4-FFF2-40B4-BE49-F238E27FC236}">
                <a16:creationId xmlns:a16="http://schemas.microsoft.com/office/drawing/2014/main" id="{BC4C323D-1FC3-F62B-A325-2F04C4B9C63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4949" y="2273972"/>
            <a:ext cx="1973282" cy="1953489"/>
          </a:xfrm>
          <a:prstGeom prst="rect">
            <a:avLst/>
          </a:prstGeom>
        </p:spPr>
      </p:pic>
      <p:pic>
        <p:nvPicPr>
          <p:cNvPr id="42" name="Graphic 19" descr="Server with solid fill">
            <a:extLst>
              <a:ext uri="{FF2B5EF4-FFF2-40B4-BE49-F238E27FC236}">
                <a16:creationId xmlns:a16="http://schemas.microsoft.com/office/drawing/2014/main" id="{8F244F89-26F6-5847-3424-3898FC4C348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09648" y="2946906"/>
            <a:ext cx="756063" cy="756063"/>
          </a:xfrm>
          <a:prstGeom prst="rect">
            <a:avLst/>
          </a:prstGeom>
        </p:spPr>
      </p:pic>
      <p:sp>
        <p:nvSpPr>
          <p:cNvPr id="44" name="Content Placeholder 2">
            <a:extLst>
              <a:ext uri="{FF2B5EF4-FFF2-40B4-BE49-F238E27FC236}">
                <a16:creationId xmlns:a16="http://schemas.microsoft.com/office/drawing/2014/main" id="{19CF4D4A-7ED2-D560-67F7-73212864DDAB}"/>
              </a:ext>
            </a:extLst>
          </p:cNvPr>
          <p:cNvSpPr>
            <a:spLocks noGrp="1"/>
          </p:cNvSpPr>
          <p:nvPr>
            <p:ph sz="half" idx="1"/>
          </p:nvPr>
        </p:nvSpPr>
        <p:spPr>
          <a:xfrm>
            <a:off x="379048" y="1215483"/>
            <a:ext cx="11491393" cy="4217797"/>
          </a:xfrm>
        </p:spPr>
        <p:txBody>
          <a:bodyPr vert="horz" lIns="91440" tIns="45720" rIns="91440" bIns="45720" rtlCol="0" anchor="t">
            <a:normAutofit/>
          </a:bodyPr>
          <a:lstStyle/>
          <a:p>
            <a:r>
              <a:rPr lang="en-US">
                <a:latin typeface="Roboto"/>
                <a:ea typeface="Roboto"/>
                <a:cs typeface="Roboto"/>
              </a:rPr>
              <a:t>Cloud server tries to get as many segments assigned as possible </a:t>
            </a:r>
          </a:p>
          <a:p>
            <a:pPr lvl="1"/>
            <a:r>
              <a:rPr lang="en-US">
                <a:latin typeface="Roboto"/>
                <a:ea typeface="Roboto"/>
                <a:cs typeface="Roboto"/>
              </a:rPr>
              <a:t>User's arrival time and their expected offset in the video is calculated by the cloud server</a:t>
            </a:r>
          </a:p>
        </p:txBody>
      </p:sp>
      <p:pic>
        <p:nvPicPr>
          <p:cNvPr id="46" name="Graphic 6" descr="Download with solid fill">
            <a:extLst>
              <a:ext uri="{FF2B5EF4-FFF2-40B4-BE49-F238E27FC236}">
                <a16:creationId xmlns:a16="http://schemas.microsoft.com/office/drawing/2014/main" id="{9BCD41AE-ECF5-04AF-80D6-78CD9EC0423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358325" y="4621491"/>
            <a:ext cx="521617" cy="513762"/>
          </a:xfrm>
          <a:prstGeom prst="rect">
            <a:avLst/>
          </a:prstGeom>
        </p:spPr>
      </p:pic>
      <p:sp>
        <p:nvSpPr>
          <p:cNvPr id="48" name="TextBox 20">
            <a:extLst>
              <a:ext uri="{FF2B5EF4-FFF2-40B4-BE49-F238E27FC236}">
                <a16:creationId xmlns:a16="http://schemas.microsoft.com/office/drawing/2014/main" id="{1FA6BE43-E3F4-2664-9AD4-3F25B800120D}"/>
              </a:ext>
            </a:extLst>
          </p:cNvPr>
          <p:cNvSpPr txBox="1"/>
          <p:nvPr/>
        </p:nvSpPr>
        <p:spPr>
          <a:xfrm>
            <a:off x="4726359" y="4647089"/>
            <a:ext cx="148441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cs typeface="Calibri"/>
              </a:rPr>
              <a:t>&lt;1,2,3 &gt;</a:t>
            </a:r>
            <a:endParaRPr lang="en-US"/>
          </a:p>
        </p:txBody>
      </p:sp>
      <p:cxnSp>
        <p:nvCxnSpPr>
          <p:cNvPr id="24" name="Straight Arrow Connector 23">
            <a:extLst>
              <a:ext uri="{FF2B5EF4-FFF2-40B4-BE49-F238E27FC236}">
                <a16:creationId xmlns:a16="http://schemas.microsoft.com/office/drawing/2014/main" id="{AE12607C-7FD8-45F8-9A7B-64D7A7AFB682}"/>
              </a:ext>
            </a:extLst>
          </p:cNvPr>
          <p:cNvCxnSpPr>
            <a:cxnSpLocks/>
          </p:cNvCxnSpPr>
          <p:nvPr/>
        </p:nvCxnSpPr>
        <p:spPr>
          <a:xfrm flipV="1">
            <a:off x="3188043" y="6137411"/>
            <a:ext cx="7113330" cy="26192"/>
          </a:xfrm>
          <a:prstGeom prst="straightConnector1">
            <a:avLst/>
          </a:prstGeom>
          <a:ln w="57150">
            <a:solidFill>
              <a:srgbClr val="FFC000"/>
            </a:solidFill>
            <a:prstDash val="dash"/>
            <a:headEnd type="none"/>
            <a:tailEnd type="arrow"/>
          </a:ln>
        </p:spPr>
        <p:style>
          <a:lnRef idx="1">
            <a:schemeClr val="accent1"/>
          </a:lnRef>
          <a:fillRef idx="0">
            <a:schemeClr val="accent1"/>
          </a:fillRef>
          <a:effectRef idx="0">
            <a:schemeClr val="accent1"/>
          </a:effectRef>
          <a:fontRef idx="minor">
            <a:schemeClr val="tx1"/>
          </a:fontRef>
        </p:style>
      </p:cxnSp>
      <p:pic>
        <p:nvPicPr>
          <p:cNvPr id="27" name="Graphic 12" descr="Car with solid fill">
            <a:extLst>
              <a:ext uri="{FF2B5EF4-FFF2-40B4-BE49-F238E27FC236}">
                <a16:creationId xmlns:a16="http://schemas.microsoft.com/office/drawing/2014/main" id="{8927FA74-8A96-4C57-8EE2-FF888546C70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136709" y="5688128"/>
            <a:ext cx="914400" cy="914400"/>
          </a:xfrm>
          <a:prstGeom prst="rect">
            <a:avLst/>
          </a:prstGeom>
        </p:spPr>
      </p:pic>
      <p:pic>
        <p:nvPicPr>
          <p:cNvPr id="4" name="Graphic 6" descr="Cell Tower with solid fill">
            <a:extLst>
              <a:ext uri="{FF2B5EF4-FFF2-40B4-BE49-F238E27FC236}">
                <a16:creationId xmlns:a16="http://schemas.microsoft.com/office/drawing/2014/main" id="{936F751F-15A4-EA80-F6E9-4F5AB48E0C9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046032" y="3706398"/>
            <a:ext cx="914400" cy="914400"/>
          </a:xfrm>
          <a:prstGeom prst="rect">
            <a:avLst/>
          </a:prstGeom>
        </p:spPr>
      </p:pic>
      <p:grpSp>
        <p:nvGrpSpPr>
          <p:cNvPr id="10" name="Group 9">
            <a:extLst>
              <a:ext uri="{FF2B5EF4-FFF2-40B4-BE49-F238E27FC236}">
                <a16:creationId xmlns:a16="http://schemas.microsoft.com/office/drawing/2014/main" id="{6727B58D-379D-46B8-B415-DC5D23DC3E90}"/>
              </a:ext>
            </a:extLst>
          </p:cNvPr>
          <p:cNvGrpSpPr/>
          <p:nvPr/>
        </p:nvGrpSpPr>
        <p:grpSpPr>
          <a:xfrm flipH="1">
            <a:off x="4124492" y="5260908"/>
            <a:ext cx="480802" cy="589671"/>
            <a:chOff x="3470987" y="2052735"/>
            <a:chExt cx="1035696" cy="989045"/>
          </a:xfrm>
        </p:grpSpPr>
        <p:sp>
          <p:nvSpPr>
            <p:cNvPr id="6" name="Isosceles Triangle 7">
              <a:extLst>
                <a:ext uri="{FF2B5EF4-FFF2-40B4-BE49-F238E27FC236}">
                  <a16:creationId xmlns:a16="http://schemas.microsoft.com/office/drawing/2014/main" id="{3F35DD82-BD30-70DF-901A-DE86071B55A4}"/>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hord 6">
              <a:extLst>
                <a:ext uri="{FF2B5EF4-FFF2-40B4-BE49-F238E27FC236}">
                  <a16:creationId xmlns:a16="http://schemas.microsoft.com/office/drawing/2014/main" id="{D02954FC-2635-0544-24DC-C487F2157199}"/>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Isosceles Triangle 5">
              <a:extLst>
                <a:ext uri="{FF2B5EF4-FFF2-40B4-BE49-F238E27FC236}">
                  <a16:creationId xmlns:a16="http://schemas.microsoft.com/office/drawing/2014/main" id="{8B238427-B421-4384-374E-F8265EC75CF4}"/>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a:extLst>
                <a:ext uri="{FF2B5EF4-FFF2-40B4-BE49-F238E27FC236}">
                  <a16:creationId xmlns:a16="http://schemas.microsoft.com/office/drawing/2014/main" id="{CF6A9A80-2171-AF5B-B9BF-AC7DB5F99612}"/>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1" name="Group 30">
            <a:extLst>
              <a:ext uri="{FF2B5EF4-FFF2-40B4-BE49-F238E27FC236}">
                <a16:creationId xmlns:a16="http://schemas.microsoft.com/office/drawing/2014/main" id="{55380522-7CF4-37CA-453C-D3F326CDCF4F}"/>
              </a:ext>
            </a:extLst>
          </p:cNvPr>
          <p:cNvGrpSpPr/>
          <p:nvPr/>
        </p:nvGrpSpPr>
        <p:grpSpPr>
          <a:xfrm>
            <a:off x="4697650" y="5027934"/>
            <a:ext cx="624305" cy="831114"/>
            <a:chOff x="7472485" y="2626917"/>
            <a:chExt cx="961255" cy="1118662"/>
          </a:xfrm>
        </p:grpSpPr>
        <p:grpSp>
          <p:nvGrpSpPr>
            <p:cNvPr id="12" name="Group 11">
              <a:extLst>
                <a:ext uri="{FF2B5EF4-FFF2-40B4-BE49-F238E27FC236}">
                  <a16:creationId xmlns:a16="http://schemas.microsoft.com/office/drawing/2014/main" id="{95722119-E5EA-419C-4D6E-73DACCDB1092}"/>
                </a:ext>
              </a:extLst>
            </p:cNvPr>
            <p:cNvGrpSpPr/>
            <p:nvPr/>
          </p:nvGrpSpPr>
          <p:grpSpPr>
            <a:xfrm>
              <a:off x="7545615" y="3038258"/>
              <a:ext cx="725173" cy="547774"/>
              <a:chOff x="10442048" y="1890678"/>
              <a:chExt cx="725173" cy="547774"/>
            </a:xfrm>
          </p:grpSpPr>
          <p:sp>
            <p:nvSpPr>
              <p:cNvPr id="22" name="Rounded Rectangle 33">
                <a:extLst>
                  <a:ext uri="{FF2B5EF4-FFF2-40B4-BE49-F238E27FC236}">
                    <a16:creationId xmlns:a16="http://schemas.microsoft.com/office/drawing/2014/main" id="{F0FB79EE-3230-7DA9-CA3C-DD701973C8D6}"/>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13D07F60-01FA-4E7B-C87A-F8E307BDACE1}"/>
                  </a:ext>
                </a:extLst>
              </p:cNvPr>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BC0A249-A843-97E8-7F42-E9EB73D05627}"/>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37326EF-AC55-14FE-533C-9548F021123F}"/>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8D627D78-3B1A-082D-086B-09848899A772}"/>
                </a:ext>
              </a:extLst>
            </p:cNvPr>
            <p:cNvSpPr txBox="1"/>
            <p:nvPr/>
          </p:nvSpPr>
          <p:spPr>
            <a:xfrm>
              <a:off x="7505212" y="2656755"/>
              <a:ext cx="928528" cy="414261"/>
            </a:xfrm>
            <a:prstGeom prst="rect">
              <a:avLst/>
            </a:prstGeom>
            <a:noFill/>
          </p:spPr>
          <p:txBody>
            <a:bodyPr wrap="none" lIns="91440" tIns="45720" rIns="91440" bIns="45720" rtlCol="0" anchor="t">
              <a:spAutoFit/>
            </a:bodyPr>
            <a:lstStyle/>
            <a:p>
              <a:r>
                <a:rPr lang="en-US" sz="1400"/>
                <a:t>Edge</a:t>
              </a:r>
              <a:endParaRPr lang="en-US" sz="1400">
                <a:cs typeface="Arial"/>
              </a:endParaRPr>
            </a:p>
          </p:txBody>
        </p:sp>
        <p:sp>
          <p:nvSpPr>
            <p:cNvPr id="21" name="Rectangle 20">
              <a:extLst>
                <a:ext uri="{FF2B5EF4-FFF2-40B4-BE49-F238E27FC236}">
                  <a16:creationId xmlns:a16="http://schemas.microsoft.com/office/drawing/2014/main" id="{64920FC3-4455-2505-0E53-E453B47FC638}"/>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6367F76F-B525-CAA7-0C84-A7A8462C74F0}"/>
              </a:ext>
            </a:extLst>
          </p:cNvPr>
          <p:cNvGrpSpPr/>
          <p:nvPr/>
        </p:nvGrpSpPr>
        <p:grpSpPr>
          <a:xfrm flipH="1">
            <a:off x="6741176" y="5246530"/>
            <a:ext cx="480802" cy="589671"/>
            <a:chOff x="3470987" y="2052735"/>
            <a:chExt cx="1035696" cy="989045"/>
          </a:xfrm>
        </p:grpSpPr>
        <p:sp>
          <p:nvSpPr>
            <p:cNvPr id="35" name="Isosceles Triangle 7">
              <a:extLst>
                <a:ext uri="{FF2B5EF4-FFF2-40B4-BE49-F238E27FC236}">
                  <a16:creationId xmlns:a16="http://schemas.microsoft.com/office/drawing/2014/main" id="{14F680A3-AEA2-24EC-F99B-1DCC084D46F8}"/>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Chord 36">
              <a:extLst>
                <a:ext uri="{FF2B5EF4-FFF2-40B4-BE49-F238E27FC236}">
                  <a16:creationId xmlns:a16="http://schemas.microsoft.com/office/drawing/2014/main" id="{A1213B30-9AAD-1873-AE11-B645D760B572}"/>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Isosceles Triangle 5">
              <a:extLst>
                <a:ext uri="{FF2B5EF4-FFF2-40B4-BE49-F238E27FC236}">
                  <a16:creationId xmlns:a16="http://schemas.microsoft.com/office/drawing/2014/main" id="{E239E551-56E7-439C-57B2-9C986AC432BD}"/>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Oval 40">
              <a:extLst>
                <a:ext uri="{FF2B5EF4-FFF2-40B4-BE49-F238E27FC236}">
                  <a16:creationId xmlns:a16="http://schemas.microsoft.com/office/drawing/2014/main" id="{07379A93-FF52-05B5-156D-2826B57FFCF7}"/>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3" name="Group 62">
            <a:extLst>
              <a:ext uri="{FF2B5EF4-FFF2-40B4-BE49-F238E27FC236}">
                <a16:creationId xmlns:a16="http://schemas.microsoft.com/office/drawing/2014/main" id="{5AB8F0F5-657C-ED6E-1C35-CF442C857181}"/>
              </a:ext>
            </a:extLst>
          </p:cNvPr>
          <p:cNvGrpSpPr/>
          <p:nvPr/>
        </p:nvGrpSpPr>
        <p:grpSpPr>
          <a:xfrm>
            <a:off x="7314329" y="5013558"/>
            <a:ext cx="624305" cy="831114"/>
            <a:chOff x="7472485" y="2626917"/>
            <a:chExt cx="961255" cy="1118662"/>
          </a:xfrm>
        </p:grpSpPr>
        <p:grpSp>
          <p:nvGrpSpPr>
            <p:cNvPr id="56" name="Group 55">
              <a:extLst>
                <a:ext uri="{FF2B5EF4-FFF2-40B4-BE49-F238E27FC236}">
                  <a16:creationId xmlns:a16="http://schemas.microsoft.com/office/drawing/2014/main" id="{5E8B9DFD-A6F2-10E7-C188-C7C04A9D0023}"/>
                </a:ext>
              </a:extLst>
            </p:cNvPr>
            <p:cNvGrpSpPr/>
            <p:nvPr/>
          </p:nvGrpSpPr>
          <p:grpSpPr>
            <a:xfrm>
              <a:off x="7545615" y="3038258"/>
              <a:ext cx="725173" cy="547774"/>
              <a:chOff x="10442048" y="1890678"/>
              <a:chExt cx="725173" cy="547774"/>
            </a:xfrm>
          </p:grpSpPr>
          <p:sp>
            <p:nvSpPr>
              <p:cNvPr id="59" name="Rounded Rectangle 33">
                <a:extLst>
                  <a:ext uri="{FF2B5EF4-FFF2-40B4-BE49-F238E27FC236}">
                    <a16:creationId xmlns:a16="http://schemas.microsoft.com/office/drawing/2014/main" id="{BCF300E3-D93C-2EB3-6C48-301E0F67DEB4}"/>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AF369BB2-BAAA-A6D0-8A2B-6AEE7D32FCCB}"/>
                  </a:ext>
                </a:extLst>
              </p:cNvPr>
              <p:cNvCxnSpPr>
                <a:cxnSpLocks/>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612A05B-645C-5814-255E-963F027BF28A}"/>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247C486-B3CD-0A3B-B2A0-E573667682DB}"/>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57" name="TextBox 56">
              <a:extLst>
                <a:ext uri="{FF2B5EF4-FFF2-40B4-BE49-F238E27FC236}">
                  <a16:creationId xmlns:a16="http://schemas.microsoft.com/office/drawing/2014/main" id="{F5831430-4F1F-4939-FB91-7336B7E147A0}"/>
                </a:ext>
              </a:extLst>
            </p:cNvPr>
            <p:cNvSpPr txBox="1"/>
            <p:nvPr/>
          </p:nvSpPr>
          <p:spPr>
            <a:xfrm>
              <a:off x="7505212" y="2656755"/>
              <a:ext cx="928528" cy="414261"/>
            </a:xfrm>
            <a:prstGeom prst="rect">
              <a:avLst/>
            </a:prstGeom>
            <a:noFill/>
          </p:spPr>
          <p:txBody>
            <a:bodyPr wrap="none" lIns="91440" tIns="45720" rIns="91440" bIns="45720" rtlCol="0" anchor="t">
              <a:spAutoFit/>
            </a:bodyPr>
            <a:lstStyle/>
            <a:p>
              <a:r>
                <a:rPr lang="en-US" sz="1400"/>
                <a:t>Edge</a:t>
              </a:r>
              <a:endParaRPr lang="en-US" sz="1400">
                <a:cs typeface="Arial"/>
              </a:endParaRPr>
            </a:p>
          </p:txBody>
        </p:sp>
        <p:sp>
          <p:nvSpPr>
            <p:cNvPr id="58" name="Rectangle 57">
              <a:extLst>
                <a:ext uri="{FF2B5EF4-FFF2-40B4-BE49-F238E27FC236}">
                  <a16:creationId xmlns:a16="http://schemas.microsoft.com/office/drawing/2014/main" id="{8834B2A8-D4BE-84C3-0948-BF0D41F4D844}"/>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cxnSp>
        <p:nvCxnSpPr>
          <p:cNvPr id="67" name="Straight Arrow Connector 66">
            <a:extLst>
              <a:ext uri="{FF2B5EF4-FFF2-40B4-BE49-F238E27FC236}">
                <a16:creationId xmlns:a16="http://schemas.microsoft.com/office/drawing/2014/main" id="{B2A8BA93-EB04-5C12-51BD-B9C526405906}"/>
              </a:ext>
            </a:extLst>
          </p:cNvPr>
          <p:cNvCxnSpPr>
            <a:cxnSpLocks/>
          </p:cNvCxnSpPr>
          <p:nvPr/>
        </p:nvCxnSpPr>
        <p:spPr>
          <a:xfrm flipV="1">
            <a:off x="5738612" y="2941969"/>
            <a:ext cx="9866" cy="2449460"/>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F1BB4559-5717-EDC7-3AAE-51C9B6D44FB7}"/>
              </a:ext>
            </a:extLst>
          </p:cNvPr>
          <p:cNvCxnSpPr>
            <a:cxnSpLocks/>
          </p:cNvCxnSpPr>
          <p:nvPr/>
        </p:nvCxnSpPr>
        <p:spPr>
          <a:xfrm flipV="1">
            <a:off x="5738610" y="2942586"/>
            <a:ext cx="3057865" cy="5312"/>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689B44C8-0117-E565-A817-F169CADF7FDF}"/>
              </a:ext>
            </a:extLst>
          </p:cNvPr>
          <p:cNvCxnSpPr>
            <a:cxnSpLocks/>
          </p:cNvCxnSpPr>
          <p:nvPr/>
        </p:nvCxnSpPr>
        <p:spPr>
          <a:xfrm flipH="1">
            <a:off x="5225679" y="5409582"/>
            <a:ext cx="542381" cy="600"/>
          </a:xfrm>
          <a:prstGeom prst="straightConnector1">
            <a:avLst/>
          </a:prstGeom>
          <a:ln w="571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4F7EE616-8067-62F3-75D0-9ED95E6BCD64}"/>
              </a:ext>
            </a:extLst>
          </p:cNvPr>
          <p:cNvGrpSpPr/>
          <p:nvPr/>
        </p:nvGrpSpPr>
        <p:grpSpPr>
          <a:xfrm flipH="1">
            <a:off x="9472874" y="5289662"/>
            <a:ext cx="480802" cy="589671"/>
            <a:chOff x="3470987" y="2052735"/>
            <a:chExt cx="1035696" cy="989045"/>
          </a:xfrm>
        </p:grpSpPr>
        <p:sp>
          <p:nvSpPr>
            <p:cNvPr id="73" name="Isosceles Triangle 7">
              <a:extLst>
                <a:ext uri="{FF2B5EF4-FFF2-40B4-BE49-F238E27FC236}">
                  <a16:creationId xmlns:a16="http://schemas.microsoft.com/office/drawing/2014/main" id="{6DF062B9-192D-3F38-B733-890F8BCFA191}"/>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Chord 73">
              <a:extLst>
                <a:ext uri="{FF2B5EF4-FFF2-40B4-BE49-F238E27FC236}">
                  <a16:creationId xmlns:a16="http://schemas.microsoft.com/office/drawing/2014/main" id="{9405D854-48B9-A5B3-A363-759A749692B8}"/>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Isosceles Triangle 5">
              <a:extLst>
                <a:ext uri="{FF2B5EF4-FFF2-40B4-BE49-F238E27FC236}">
                  <a16:creationId xmlns:a16="http://schemas.microsoft.com/office/drawing/2014/main" id="{09737CB4-2B0B-2856-645F-859F77946CAA}"/>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Oval 75">
              <a:extLst>
                <a:ext uri="{FF2B5EF4-FFF2-40B4-BE49-F238E27FC236}">
                  <a16:creationId xmlns:a16="http://schemas.microsoft.com/office/drawing/2014/main" id="{A4EE0723-C240-ACDD-5B77-A3400C7B613D}"/>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6" name="Group 85">
            <a:extLst>
              <a:ext uri="{FF2B5EF4-FFF2-40B4-BE49-F238E27FC236}">
                <a16:creationId xmlns:a16="http://schemas.microsoft.com/office/drawing/2014/main" id="{08BCDAA7-E869-C7A5-5D3A-58A8D532519D}"/>
              </a:ext>
            </a:extLst>
          </p:cNvPr>
          <p:cNvGrpSpPr/>
          <p:nvPr/>
        </p:nvGrpSpPr>
        <p:grpSpPr>
          <a:xfrm>
            <a:off x="10046027" y="5056690"/>
            <a:ext cx="624305" cy="831114"/>
            <a:chOff x="7472485" y="2626917"/>
            <a:chExt cx="961255" cy="1118662"/>
          </a:xfrm>
        </p:grpSpPr>
        <p:grpSp>
          <p:nvGrpSpPr>
            <p:cNvPr id="79" name="Group 78">
              <a:extLst>
                <a:ext uri="{FF2B5EF4-FFF2-40B4-BE49-F238E27FC236}">
                  <a16:creationId xmlns:a16="http://schemas.microsoft.com/office/drawing/2014/main" id="{F1493E90-4B04-8B4C-6DE6-1F9DB6465DC4}"/>
                </a:ext>
              </a:extLst>
            </p:cNvPr>
            <p:cNvGrpSpPr/>
            <p:nvPr/>
          </p:nvGrpSpPr>
          <p:grpSpPr>
            <a:xfrm>
              <a:off x="7545615" y="3038258"/>
              <a:ext cx="725173" cy="547774"/>
              <a:chOff x="10442048" y="1890678"/>
              <a:chExt cx="725173" cy="547774"/>
            </a:xfrm>
          </p:grpSpPr>
          <p:sp>
            <p:nvSpPr>
              <p:cNvPr id="82" name="Rounded Rectangle 33">
                <a:extLst>
                  <a:ext uri="{FF2B5EF4-FFF2-40B4-BE49-F238E27FC236}">
                    <a16:creationId xmlns:a16="http://schemas.microsoft.com/office/drawing/2014/main" id="{1E22ACF9-9C7F-47EC-D582-B184C0A19A17}"/>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83" name="Straight Connector 82">
                <a:extLst>
                  <a:ext uri="{FF2B5EF4-FFF2-40B4-BE49-F238E27FC236}">
                    <a16:creationId xmlns:a16="http://schemas.microsoft.com/office/drawing/2014/main" id="{EA663883-E122-44E4-DA10-E566FAFD0405}"/>
                  </a:ext>
                </a:extLst>
              </p:cNvPr>
              <p:cNvCxnSpPr>
                <a:cxnSpLocks/>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0C2EE4E-BFCB-5F8F-CBA9-578FD8680289}"/>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45D31E6-CB24-15A5-9682-D87872584FFD}"/>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80" name="TextBox 79">
              <a:extLst>
                <a:ext uri="{FF2B5EF4-FFF2-40B4-BE49-F238E27FC236}">
                  <a16:creationId xmlns:a16="http://schemas.microsoft.com/office/drawing/2014/main" id="{75EF1ABD-8BD6-01ED-71D7-60A1E3509914}"/>
                </a:ext>
              </a:extLst>
            </p:cNvPr>
            <p:cNvSpPr txBox="1"/>
            <p:nvPr/>
          </p:nvSpPr>
          <p:spPr>
            <a:xfrm>
              <a:off x="7505212" y="2656755"/>
              <a:ext cx="928528" cy="414261"/>
            </a:xfrm>
            <a:prstGeom prst="rect">
              <a:avLst/>
            </a:prstGeom>
            <a:noFill/>
          </p:spPr>
          <p:txBody>
            <a:bodyPr wrap="none" lIns="91440" tIns="45720" rIns="91440" bIns="45720" rtlCol="0" anchor="t">
              <a:spAutoFit/>
            </a:bodyPr>
            <a:lstStyle/>
            <a:p>
              <a:r>
                <a:rPr lang="en-US" sz="1400"/>
                <a:t>Edge</a:t>
              </a:r>
              <a:endParaRPr lang="en-US" sz="1400">
                <a:cs typeface="Arial"/>
              </a:endParaRPr>
            </a:p>
          </p:txBody>
        </p:sp>
        <p:sp>
          <p:nvSpPr>
            <p:cNvPr id="81" name="Rectangle 80">
              <a:extLst>
                <a:ext uri="{FF2B5EF4-FFF2-40B4-BE49-F238E27FC236}">
                  <a16:creationId xmlns:a16="http://schemas.microsoft.com/office/drawing/2014/main" id="{D6689259-9F15-C652-DF9D-B63239C3B48E}"/>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88" name="Graphic 18" descr="Cloud outline">
            <a:extLst>
              <a:ext uri="{FF2B5EF4-FFF2-40B4-BE49-F238E27FC236}">
                <a16:creationId xmlns:a16="http://schemas.microsoft.com/office/drawing/2014/main" id="{46EBFD1C-15A6-4CF7-77B6-7F95A022CE1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99401" y="1871405"/>
            <a:ext cx="1973282" cy="1953489"/>
          </a:xfrm>
          <a:prstGeom prst="rect">
            <a:avLst/>
          </a:prstGeom>
        </p:spPr>
      </p:pic>
      <p:sp>
        <p:nvSpPr>
          <p:cNvPr id="90" name="TextBox 89">
            <a:extLst>
              <a:ext uri="{FF2B5EF4-FFF2-40B4-BE49-F238E27FC236}">
                <a16:creationId xmlns:a16="http://schemas.microsoft.com/office/drawing/2014/main" id="{76FCF185-2CFC-528A-6073-4E4F36C1701B}"/>
              </a:ext>
            </a:extLst>
          </p:cNvPr>
          <p:cNvSpPr txBox="1"/>
          <p:nvPr/>
        </p:nvSpPr>
        <p:spPr>
          <a:xfrm>
            <a:off x="9250279" y="2815706"/>
            <a:ext cx="10309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Arial"/>
              </a:rPr>
              <a:t>CDN</a:t>
            </a:r>
            <a:endParaRPr lang="en-US"/>
          </a:p>
        </p:txBody>
      </p:sp>
      <p:sp>
        <p:nvSpPr>
          <p:cNvPr id="3" name="Slide Number Placeholder 2">
            <a:extLst>
              <a:ext uri="{FF2B5EF4-FFF2-40B4-BE49-F238E27FC236}">
                <a16:creationId xmlns:a16="http://schemas.microsoft.com/office/drawing/2014/main" id="{96E9F610-E4EC-D277-D5B9-57A47EF7647A}"/>
              </a:ext>
            </a:extLst>
          </p:cNvPr>
          <p:cNvSpPr>
            <a:spLocks noGrp="1"/>
          </p:cNvSpPr>
          <p:nvPr>
            <p:ph type="sldNum" sz="quarter" idx="12"/>
          </p:nvPr>
        </p:nvSpPr>
        <p:spPr/>
        <p:txBody>
          <a:bodyPr/>
          <a:lstStyle/>
          <a:p>
            <a:fld id="{AE678206-0642-9F48-9727-6B519CB285FA}" type="slidenum">
              <a:rPr lang="en-US" smtClean="0"/>
              <a:t>17</a:t>
            </a:fld>
            <a:endParaRPr lang="en-US"/>
          </a:p>
        </p:txBody>
      </p:sp>
    </p:spTree>
    <p:extLst>
      <p:ext uri="{BB962C8B-B14F-4D97-AF65-F5344CB8AC3E}">
        <p14:creationId xmlns:p14="http://schemas.microsoft.com/office/powerpoint/2010/main" val="392063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c 22" descr="City outline">
            <a:extLst>
              <a:ext uri="{FF2B5EF4-FFF2-40B4-BE49-F238E27FC236}">
                <a16:creationId xmlns:a16="http://schemas.microsoft.com/office/drawing/2014/main" id="{3168B4D5-85C4-1272-4ED6-BE74FD51D8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1831" y="3164621"/>
            <a:ext cx="3111335" cy="3131127"/>
          </a:xfrm>
          <a:prstGeom prst="rect">
            <a:avLst/>
          </a:prstGeom>
        </p:spPr>
      </p:pic>
      <p:pic>
        <p:nvPicPr>
          <p:cNvPr id="25" name="Graphic 4" descr="City outline">
            <a:extLst>
              <a:ext uri="{FF2B5EF4-FFF2-40B4-BE49-F238E27FC236}">
                <a16:creationId xmlns:a16="http://schemas.microsoft.com/office/drawing/2014/main" id="{EBAC8069-803C-5068-9614-2D6DEBC551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27415" y="3164621"/>
            <a:ext cx="3111335" cy="3131127"/>
          </a:xfrm>
          <a:prstGeom prst="rect">
            <a:avLst/>
          </a:prstGeom>
        </p:spPr>
      </p:pic>
      <p:pic>
        <p:nvPicPr>
          <p:cNvPr id="27" name="Graphic 4" descr="City outline">
            <a:extLst>
              <a:ext uri="{FF2B5EF4-FFF2-40B4-BE49-F238E27FC236}">
                <a16:creationId xmlns:a16="http://schemas.microsoft.com/office/drawing/2014/main" id="{582C2162-35CF-AC65-86B7-6BC37D3CBE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92583" y="3164621"/>
            <a:ext cx="3111335" cy="3131127"/>
          </a:xfrm>
          <a:prstGeom prst="rect">
            <a:avLst/>
          </a:prstGeom>
        </p:spPr>
      </p:pic>
      <p:pic>
        <p:nvPicPr>
          <p:cNvPr id="29" name="Graphic 4" descr="City outline">
            <a:extLst>
              <a:ext uri="{FF2B5EF4-FFF2-40B4-BE49-F238E27FC236}">
                <a16:creationId xmlns:a16="http://schemas.microsoft.com/office/drawing/2014/main" id="{84392407-90FF-0E9F-A380-D1B7E194F8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20391" y="3192146"/>
            <a:ext cx="3111335" cy="3131127"/>
          </a:xfrm>
          <a:prstGeom prst="rect">
            <a:avLst/>
          </a:prstGeom>
        </p:spPr>
      </p:pic>
      <p:sp>
        <p:nvSpPr>
          <p:cNvPr id="2" name="Title 1">
            <a:extLst>
              <a:ext uri="{FF2B5EF4-FFF2-40B4-BE49-F238E27FC236}">
                <a16:creationId xmlns:a16="http://schemas.microsoft.com/office/drawing/2014/main" id="{DA6A0162-314F-EAB6-3CF6-EE547F695013}"/>
              </a:ext>
            </a:extLst>
          </p:cNvPr>
          <p:cNvSpPr>
            <a:spLocks noGrp="1"/>
          </p:cNvSpPr>
          <p:nvPr>
            <p:ph type="title"/>
          </p:nvPr>
        </p:nvSpPr>
        <p:spPr/>
        <p:txBody>
          <a:bodyPr/>
          <a:lstStyle/>
          <a:p>
            <a:r>
              <a:rPr lang="en-US" dirty="0">
                <a:latin typeface="Roboto"/>
                <a:ea typeface="Roboto"/>
                <a:cs typeface="Roboto"/>
              </a:rPr>
              <a:t>Solution in a Nutshell</a:t>
            </a:r>
            <a:endParaRPr lang="en-US" dirty="0"/>
          </a:p>
        </p:txBody>
      </p:sp>
      <p:cxnSp>
        <p:nvCxnSpPr>
          <p:cNvPr id="14" name="Straight Arrow Connector 13">
            <a:extLst>
              <a:ext uri="{FF2B5EF4-FFF2-40B4-BE49-F238E27FC236}">
                <a16:creationId xmlns:a16="http://schemas.microsoft.com/office/drawing/2014/main" id="{355F3ECA-1A7A-F05F-5CE5-68A2959A3672}"/>
              </a:ext>
            </a:extLst>
          </p:cNvPr>
          <p:cNvCxnSpPr/>
          <p:nvPr/>
        </p:nvCxnSpPr>
        <p:spPr>
          <a:xfrm>
            <a:off x="10412122" y="3380027"/>
            <a:ext cx="3959" cy="1706089"/>
          </a:xfrm>
          <a:prstGeom prst="straightConnector1">
            <a:avLst/>
          </a:prstGeom>
          <a:ln w="57150"/>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F2DF998-D341-14A6-D947-7945B2BFD489}"/>
              </a:ext>
            </a:extLst>
          </p:cNvPr>
          <p:cNvCxnSpPr>
            <a:cxnSpLocks/>
          </p:cNvCxnSpPr>
          <p:nvPr/>
        </p:nvCxnSpPr>
        <p:spPr>
          <a:xfrm flipH="1" flipV="1">
            <a:off x="2472467" y="3377064"/>
            <a:ext cx="7928023" cy="27463"/>
          </a:xfrm>
          <a:prstGeom prst="straightConnector1">
            <a:avLst/>
          </a:prstGeom>
          <a:ln w="57150">
            <a:headEnd type="none"/>
            <a:tailEnd type="arrow"/>
          </a:ln>
        </p:spPr>
        <p:style>
          <a:lnRef idx="1">
            <a:schemeClr val="accent1"/>
          </a:lnRef>
          <a:fillRef idx="0">
            <a:schemeClr val="accent1"/>
          </a:fillRef>
          <a:effectRef idx="0">
            <a:schemeClr val="accent1"/>
          </a:effectRef>
          <a:fontRef idx="minor">
            <a:schemeClr val="tx1"/>
          </a:fontRef>
        </p:style>
      </p:cxnSp>
      <p:sp>
        <p:nvSpPr>
          <p:cNvPr id="16" name="TextBox 12">
            <a:extLst>
              <a:ext uri="{FF2B5EF4-FFF2-40B4-BE49-F238E27FC236}">
                <a16:creationId xmlns:a16="http://schemas.microsoft.com/office/drawing/2014/main" id="{18E739CC-CF39-33BF-01BA-485F469A7775}"/>
              </a:ext>
            </a:extLst>
          </p:cNvPr>
          <p:cNvSpPr txBox="1"/>
          <p:nvPr/>
        </p:nvSpPr>
        <p:spPr>
          <a:xfrm>
            <a:off x="2828449" y="2992499"/>
            <a:ext cx="148441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cs typeface="Calibri"/>
              </a:rPr>
              <a:t>&lt;6,7,8 &gt;</a:t>
            </a:r>
            <a:endParaRPr lang="en-US"/>
          </a:p>
        </p:txBody>
      </p:sp>
      <p:pic>
        <p:nvPicPr>
          <p:cNvPr id="17" name="Graphic 5" descr="Checkmark with solid fill">
            <a:extLst>
              <a:ext uri="{FF2B5EF4-FFF2-40B4-BE49-F238E27FC236}">
                <a16:creationId xmlns:a16="http://schemas.microsoft.com/office/drawing/2014/main" id="{7576680D-F023-7929-B38C-3274231850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38340" y="2936092"/>
            <a:ext cx="478972" cy="478972"/>
          </a:xfrm>
          <a:prstGeom prst="rect">
            <a:avLst/>
          </a:prstGeom>
        </p:spPr>
      </p:pic>
      <p:pic>
        <p:nvPicPr>
          <p:cNvPr id="20" name="Graphic 6" descr="Download with solid fill">
            <a:extLst>
              <a:ext uri="{FF2B5EF4-FFF2-40B4-BE49-F238E27FC236}">
                <a16:creationId xmlns:a16="http://schemas.microsoft.com/office/drawing/2014/main" id="{FE9F4F07-B2F8-442C-E388-903B102353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60993" y="4532706"/>
            <a:ext cx="521617" cy="513762"/>
          </a:xfrm>
          <a:prstGeom prst="rect">
            <a:avLst/>
          </a:prstGeom>
        </p:spPr>
      </p:pic>
      <p:pic>
        <p:nvPicPr>
          <p:cNvPr id="21" name="Graphic 5" descr="Checkmark with solid fill">
            <a:extLst>
              <a:ext uri="{FF2B5EF4-FFF2-40B4-BE49-F238E27FC236}">
                <a16:creationId xmlns:a16="http://schemas.microsoft.com/office/drawing/2014/main" id="{299E9B27-C420-EE08-4603-E5EC79F4E6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22422" y="4561178"/>
            <a:ext cx="478972" cy="478972"/>
          </a:xfrm>
          <a:prstGeom prst="rect">
            <a:avLst/>
          </a:prstGeom>
        </p:spPr>
      </p:pic>
      <p:pic>
        <p:nvPicPr>
          <p:cNvPr id="41" name="Graphic 18" descr="Cloud outline">
            <a:extLst>
              <a:ext uri="{FF2B5EF4-FFF2-40B4-BE49-F238E27FC236}">
                <a16:creationId xmlns:a16="http://schemas.microsoft.com/office/drawing/2014/main" id="{56D5A428-F81B-CEF5-238E-3F76A1DF7D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4949" y="2273972"/>
            <a:ext cx="1973282" cy="1953489"/>
          </a:xfrm>
          <a:prstGeom prst="rect">
            <a:avLst/>
          </a:prstGeom>
        </p:spPr>
      </p:pic>
      <p:pic>
        <p:nvPicPr>
          <p:cNvPr id="43" name="Graphic 19" descr="Server with solid fill">
            <a:extLst>
              <a:ext uri="{FF2B5EF4-FFF2-40B4-BE49-F238E27FC236}">
                <a16:creationId xmlns:a16="http://schemas.microsoft.com/office/drawing/2014/main" id="{97F96780-4677-9049-FC55-6A9B891DEFE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09648" y="2946906"/>
            <a:ext cx="756063" cy="756063"/>
          </a:xfrm>
          <a:prstGeom prst="rect">
            <a:avLst/>
          </a:prstGeom>
        </p:spPr>
      </p:pic>
      <p:sp>
        <p:nvSpPr>
          <p:cNvPr id="46" name="Content Placeholder 2">
            <a:extLst>
              <a:ext uri="{FF2B5EF4-FFF2-40B4-BE49-F238E27FC236}">
                <a16:creationId xmlns:a16="http://schemas.microsoft.com/office/drawing/2014/main" id="{4EAB7CA6-F072-5F85-DADF-0787E58AD86E}"/>
              </a:ext>
            </a:extLst>
          </p:cNvPr>
          <p:cNvSpPr>
            <a:spLocks noGrp="1"/>
          </p:cNvSpPr>
          <p:nvPr>
            <p:ph sz="half" idx="1"/>
          </p:nvPr>
        </p:nvSpPr>
        <p:spPr>
          <a:xfrm>
            <a:off x="379048" y="1215483"/>
            <a:ext cx="11656362" cy="4217797"/>
          </a:xfrm>
        </p:spPr>
        <p:txBody>
          <a:bodyPr vert="horz" lIns="91440" tIns="45720" rIns="91440" bIns="45720" rtlCol="0" anchor="t">
            <a:normAutofit/>
          </a:bodyPr>
          <a:lstStyle/>
          <a:p>
            <a:r>
              <a:rPr lang="en-US">
                <a:latin typeface="Roboto"/>
                <a:ea typeface="Roboto"/>
                <a:cs typeface="Roboto"/>
              </a:rPr>
              <a:t>As user approaches the first edge node, it has finished prefetching the segments</a:t>
            </a:r>
          </a:p>
          <a:p>
            <a:r>
              <a:rPr lang="en-US">
                <a:latin typeface="Roboto"/>
                <a:ea typeface="Roboto"/>
                <a:cs typeface="Roboto"/>
              </a:rPr>
              <a:t>The third edge node accepted the remaining segments for prefetching</a:t>
            </a:r>
          </a:p>
        </p:txBody>
      </p:sp>
      <p:cxnSp>
        <p:nvCxnSpPr>
          <p:cNvPr id="22" name="Straight Arrow Connector 21">
            <a:extLst>
              <a:ext uri="{FF2B5EF4-FFF2-40B4-BE49-F238E27FC236}">
                <a16:creationId xmlns:a16="http://schemas.microsoft.com/office/drawing/2014/main" id="{0017FE49-1F58-4ABF-9FC7-1C6BEB2EA47F}"/>
              </a:ext>
            </a:extLst>
          </p:cNvPr>
          <p:cNvCxnSpPr>
            <a:cxnSpLocks/>
          </p:cNvCxnSpPr>
          <p:nvPr/>
        </p:nvCxnSpPr>
        <p:spPr>
          <a:xfrm flipV="1">
            <a:off x="3738340" y="6137411"/>
            <a:ext cx="6563033" cy="24166"/>
          </a:xfrm>
          <a:prstGeom prst="straightConnector1">
            <a:avLst/>
          </a:prstGeom>
          <a:ln w="57150">
            <a:solidFill>
              <a:srgbClr val="FFC000"/>
            </a:solidFill>
            <a:prstDash val="dash"/>
            <a:headEnd type="none"/>
            <a:tailEnd type="arrow"/>
          </a:ln>
        </p:spPr>
        <p:style>
          <a:lnRef idx="1">
            <a:schemeClr val="accent1"/>
          </a:lnRef>
          <a:fillRef idx="0">
            <a:schemeClr val="accent1"/>
          </a:fillRef>
          <a:effectRef idx="0">
            <a:schemeClr val="accent1"/>
          </a:effectRef>
          <a:fontRef idx="minor">
            <a:schemeClr val="tx1"/>
          </a:fontRef>
        </p:style>
      </p:cxnSp>
      <p:pic>
        <p:nvPicPr>
          <p:cNvPr id="24" name="Graphic 12" descr="Car with solid fill">
            <a:extLst>
              <a:ext uri="{FF2B5EF4-FFF2-40B4-BE49-F238E27FC236}">
                <a16:creationId xmlns:a16="http://schemas.microsoft.com/office/drawing/2014/main" id="{47F53945-6752-4712-B5D7-73A0D04E368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618627" y="5688128"/>
            <a:ext cx="914400" cy="914400"/>
          </a:xfrm>
          <a:prstGeom prst="rect">
            <a:avLst/>
          </a:prstGeom>
        </p:spPr>
      </p:pic>
      <p:pic>
        <p:nvPicPr>
          <p:cNvPr id="4" name="Graphic 6" descr="Cell Tower with solid fill">
            <a:extLst>
              <a:ext uri="{FF2B5EF4-FFF2-40B4-BE49-F238E27FC236}">
                <a16:creationId xmlns:a16="http://schemas.microsoft.com/office/drawing/2014/main" id="{4C3FAF65-B17D-DC96-DF85-7A342A8EBC4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046032" y="3706398"/>
            <a:ext cx="914400" cy="914400"/>
          </a:xfrm>
          <a:prstGeom prst="rect">
            <a:avLst/>
          </a:prstGeom>
        </p:spPr>
      </p:pic>
      <p:grpSp>
        <p:nvGrpSpPr>
          <p:cNvPr id="10" name="Group 9">
            <a:extLst>
              <a:ext uri="{FF2B5EF4-FFF2-40B4-BE49-F238E27FC236}">
                <a16:creationId xmlns:a16="http://schemas.microsoft.com/office/drawing/2014/main" id="{51A56FC1-03F1-B166-83F8-6B985CF64686}"/>
              </a:ext>
            </a:extLst>
          </p:cNvPr>
          <p:cNvGrpSpPr/>
          <p:nvPr/>
        </p:nvGrpSpPr>
        <p:grpSpPr>
          <a:xfrm flipH="1">
            <a:off x="4124492" y="5260908"/>
            <a:ext cx="480802" cy="589671"/>
            <a:chOff x="3470987" y="2052735"/>
            <a:chExt cx="1035696" cy="989045"/>
          </a:xfrm>
        </p:grpSpPr>
        <p:sp>
          <p:nvSpPr>
            <p:cNvPr id="6" name="Isosceles Triangle 7">
              <a:extLst>
                <a:ext uri="{FF2B5EF4-FFF2-40B4-BE49-F238E27FC236}">
                  <a16:creationId xmlns:a16="http://schemas.microsoft.com/office/drawing/2014/main" id="{EEE0DB01-3C43-AEC6-2825-8881D553EF3C}"/>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hord 6">
              <a:extLst>
                <a:ext uri="{FF2B5EF4-FFF2-40B4-BE49-F238E27FC236}">
                  <a16:creationId xmlns:a16="http://schemas.microsoft.com/office/drawing/2014/main" id="{EC0E3980-1136-AB26-4BB3-8E7A650D6471}"/>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Isosceles Triangle 5">
              <a:extLst>
                <a:ext uri="{FF2B5EF4-FFF2-40B4-BE49-F238E27FC236}">
                  <a16:creationId xmlns:a16="http://schemas.microsoft.com/office/drawing/2014/main" id="{54163639-D063-D09A-D479-2FCDF85797AC}"/>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a:extLst>
                <a:ext uri="{FF2B5EF4-FFF2-40B4-BE49-F238E27FC236}">
                  <a16:creationId xmlns:a16="http://schemas.microsoft.com/office/drawing/2014/main" id="{D5E2957B-1F0F-531D-C4A0-9CA41A4355A1}"/>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2" name="Group 31">
            <a:extLst>
              <a:ext uri="{FF2B5EF4-FFF2-40B4-BE49-F238E27FC236}">
                <a16:creationId xmlns:a16="http://schemas.microsoft.com/office/drawing/2014/main" id="{ADCCEA16-0F76-0E02-AE46-4C39381C11EC}"/>
              </a:ext>
            </a:extLst>
          </p:cNvPr>
          <p:cNvGrpSpPr/>
          <p:nvPr/>
        </p:nvGrpSpPr>
        <p:grpSpPr>
          <a:xfrm>
            <a:off x="4697650" y="5027934"/>
            <a:ext cx="624305" cy="831114"/>
            <a:chOff x="7472485" y="2626917"/>
            <a:chExt cx="961255" cy="1118662"/>
          </a:xfrm>
        </p:grpSpPr>
        <p:grpSp>
          <p:nvGrpSpPr>
            <p:cNvPr id="12" name="Group 11">
              <a:extLst>
                <a:ext uri="{FF2B5EF4-FFF2-40B4-BE49-F238E27FC236}">
                  <a16:creationId xmlns:a16="http://schemas.microsoft.com/office/drawing/2014/main" id="{1878D0D1-EA96-6469-EAE8-DBC429CEF581}"/>
                </a:ext>
              </a:extLst>
            </p:cNvPr>
            <p:cNvGrpSpPr/>
            <p:nvPr/>
          </p:nvGrpSpPr>
          <p:grpSpPr>
            <a:xfrm>
              <a:off x="7545615" y="3038258"/>
              <a:ext cx="725173" cy="547774"/>
              <a:chOff x="10442048" y="1890678"/>
              <a:chExt cx="725173" cy="547774"/>
            </a:xfrm>
          </p:grpSpPr>
          <p:sp>
            <p:nvSpPr>
              <p:cNvPr id="19" name="Rounded Rectangle 33">
                <a:extLst>
                  <a:ext uri="{FF2B5EF4-FFF2-40B4-BE49-F238E27FC236}">
                    <a16:creationId xmlns:a16="http://schemas.microsoft.com/office/drawing/2014/main" id="{AD16E802-58C0-15D8-BF6C-8AD677278B40}"/>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A1DAF0D6-6D1F-C3B8-8DD9-D6F2563B3C8E}"/>
                  </a:ext>
                </a:extLst>
              </p:cNvPr>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C4D6EA0-1AC5-9EFF-C2F2-1B4A4BF2CD87}"/>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1F69BDD-D6DA-A35C-35CE-603EF7A760F5}"/>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98C53157-FA4F-43B9-2155-0BBADBE9299C}"/>
                </a:ext>
              </a:extLst>
            </p:cNvPr>
            <p:cNvSpPr txBox="1"/>
            <p:nvPr/>
          </p:nvSpPr>
          <p:spPr>
            <a:xfrm>
              <a:off x="7505212" y="2656755"/>
              <a:ext cx="928528" cy="414261"/>
            </a:xfrm>
            <a:prstGeom prst="rect">
              <a:avLst/>
            </a:prstGeom>
            <a:noFill/>
          </p:spPr>
          <p:txBody>
            <a:bodyPr wrap="none" lIns="91440" tIns="45720" rIns="91440" bIns="45720" rtlCol="0" anchor="t">
              <a:spAutoFit/>
            </a:bodyPr>
            <a:lstStyle/>
            <a:p>
              <a:r>
                <a:rPr lang="en-US" sz="1400"/>
                <a:t>Edge</a:t>
              </a:r>
              <a:endParaRPr lang="en-US" sz="1400">
                <a:cs typeface="Arial"/>
              </a:endParaRPr>
            </a:p>
          </p:txBody>
        </p:sp>
        <p:sp>
          <p:nvSpPr>
            <p:cNvPr id="18" name="Rectangle 17">
              <a:extLst>
                <a:ext uri="{FF2B5EF4-FFF2-40B4-BE49-F238E27FC236}">
                  <a16:creationId xmlns:a16="http://schemas.microsoft.com/office/drawing/2014/main" id="{FDC11BC2-772F-6411-3098-7981E8F82D24}"/>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6BB55C04-0FA2-3440-FE94-75DBEA5878CE}"/>
              </a:ext>
            </a:extLst>
          </p:cNvPr>
          <p:cNvGrpSpPr/>
          <p:nvPr/>
        </p:nvGrpSpPr>
        <p:grpSpPr>
          <a:xfrm flipH="1">
            <a:off x="6741176" y="5246530"/>
            <a:ext cx="480802" cy="589671"/>
            <a:chOff x="3470987" y="2052735"/>
            <a:chExt cx="1035696" cy="989045"/>
          </a:xfrm>
        </p:grpSpPr>
        <p:sp>
          <p:nvSpPr>
            <p:cNvPr id="36" name="Isosceles Triangle 7">
              <a:extLst>
                <a:ext uri="{FF2B5EF4-FFF2-40B4-BE49-F238E27FC236}">
                  <a16:creationId xmlns:a16="http://schemas.microsoft.com/office/drawing/2014/main" id="{F1E59A0C-9AED-8BC6-56FD-B69420D328BA}"/>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Chord 36">
              <a:extLst>
                <a:ext uri="{FF2B5EF4-FFF2-40B4-BE49-F238E27FC236}">
                  <a16:creationId xmlns:a16="http://schemas.microsoft.com/office/drawing/2014/main" id="{28DDD98E-89CF-D13F-8D3D-52AEF7A9C397}"/>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Isosceles Triangle 5">
              <a:extLst>
                <a:ext uri="{FF2B5EF4-FFF2-40B4-BE49-F238E27FC236}">
                  <a16:creationId xmlns:a16="http://schemas.microsoft.com/office/drawing/2014/main" id="{4CA301CE-16C8-EB46-23F6-F9235369426C}"/>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Oval 38">
              <a:extLst>
                <a:ext uri="{FF2B5EF4-FFF2-40B4-BE49-F238E27FC236}">
                  <a16:creationId xmlns:a16="http://schemas.microsoft.com/office/drawing/2014/main" id="{A81D36E4-1B26-5FDA-0894-3BFFC7FD5BF3}"/>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4" name="Group 53">
            <a:extLst>
              <a:ext uri="{FF2B5EF4-FFF2-40B4-BE49-F238E27FC236}">
                <a16:creationId xmlns:a16="http://schemas.microsoft.com/office/drawing/2014/main" id="{12E97487-88F2-4CE3-E03A-83B5C5465C83}"/>
              </a:ext>
            </a:extLst>
          </p:cNvPr>
          <p:cNvGrpSpPr/>
          <p:nvPr/>
        </p:nvGrpSpPr>
        <p:grpSpPr>
          <a:xfrm>
            <a:off x="7314329" y="5013558"/>
            <a:ext cx="624305" cy="831114"/>
            <a:chOff x="7472485" y="2626917"/>
            <a:chExt cx="961255" cy="1118662"/>
          </a:xfrm>
        </p:grpSpPr>
        <p:grpSp>
          <p:nvGrpSpPr>
            <p:cNvPr id="47" name="Group 46">
              <a:extLst>
                <a:ext uri="{FF2B5EF4-FFF2-40B4-BE49-F238E27FC236}">
                  <a16:creationId xmlns:a16="http://schemas.microsoft.com/office/drawing/2014/main" id="{A595F411-8A37-3B76-7610-04F5F71B225F}"/>
                </a:ext>
              </a:extLst>
            </p:cNvPr>
            <p:cNvGrpSpPr/>
            <p:nvPr/>
          </p:nvGrpSpPr>
          <p:grpSpPr>
            <a:xfrm>
              <a:off x="7545615" y="3038258"/>
              <a:ext cx="725173" cy="547774"/>
              <a:chOff x="10442048" y="1890678"/>
              <a:chExt cx="725173" cy="547774"/>
            </a:xfrm>
          </p:grpSpPr>
          <p:sp>
            <p:nvSpPr>
              <p:cNvPr id="50" name="Rounded Rectangle 33">
                <a:extLst>
                  <a:ext uri="{FF2B5EF4-FFF2-40B4-BE49-F238E27FC236}">
                    <a16:creationId xmlns:a16="http://schemas.microsoft.com/office/drawing/2014/main" id="{F0A7AA02-D442-DC22-FA73-99201C3243BE}"/>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E1EB5A03-ABD7-5380-1EAB-69267F5C6832}"/>
                  </a:ext>
                </a:extLst>
              </p:cNvPr>
              <p:cNvCxnSpPr>
                <a:cxnSpLocks/>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BF5F033-055F-08C1-5E4F-27370E7C6DE4}"/>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A27CAE4-0C02-DC43-EE46-F82A8A9862C4}"/>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48" name="TextBox 47">
              <a:extLst>
                <a:ext uri="{FF2B5EF4-FFF2-40B4-BE49-F238E27FC236}">
                  <a16:creationId xmlns:a16="http://schemas.microsoft.com/office/drawing/2014/main" id="{58D670DE-FEDA-B2B4-62A2-44B76E62EC1F}"/>
                </a:ext>
              </a:extLst>
            </p:cNvPr>
            <p:cNvSpPr txBox="1"/>
            <p:nvPr/>
          </p:nvSpPr>
          <p:spPr>
            <a:xfrm>
              <a:off x="7505212" y="2656755"/>
              <a:ext cx="928528" cy="414261"/>
            </a:xfrm>
            <a:prstGeom prst="rect">
              <a:avLst/>
            </a:prstGeom>
            <a:noFill/>
          </p:spPr>
          <p:txBody>
            <a:bodyPr wrap="none" lIns="91440" tIns="45720" rIns="91440" bIns="45720" rtlCol="0" anchor="t">
              <a:spAutoFit/>
            </a:bodyPr>
            <a:lstStyle/>
            <a:p>
              <a:r>
                <a:rPr lang="en-US" sz="1400"/>
                <a:t>Edge</a:t>
              </a:r>
              <a:endParaRPr lang="en-US" sz="1400">
                <a:cs typeface="Arial"/>
              </a:endParaRPr>
            </a:p>
          </p:txBody>
        </p:sp>
        <p:sp>
          <p:nvSpPr>
            <p:cNvPr id="49" name="Rectangle 48">
              <a:extLst>
                <a:ext uri="{FF2B5EF4-FFF2-40B4-BE49-F238E27FC236}">
                  <a16:creationId xmlns:a16="http://schemas.microsoft.com/office/drawing/2014/main" id="{37DD4481-D87D-8F4D-3752-9085FC086A94}"/>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3C1B8E98-E495-2948-C45A-9646722BF2AC}"/>
              </a:ext>
            </a:extLst>
          </p:cNvPr>
          <p:cNvGrpSpPr/>
          <p:nvPr/>
        </p:nvGrpSpPr>
        <p:grpSpPr>
          <a:xfrm flipH="1">
            <a:off x="9472874" y="5289662"/>
            <a:ext cx="480802" cy="589671"/>
            <a:chOff x="3470987" y="2052735"/>
            <a:chExt cx="1035696" cy="989045"/>
          </a:xfrm>
        </p:grpSpPr>
        <p:sp>
          <p:nvSpPr>
            <p:cNvPr id="58" name="Isosceles Triangle 7">
              <a:extLst>
                <a:ext uri="{FF2B5EF4-FFF2-40B4-BE49-F238E27FC236}">
                  <a16:creationId xmlns:a16="http://schemas.microsoft.com/office/drawing/2014/main" id="{5DA86554-9FF3-C811-3A25-EC444687D540}"/>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Chord 58">
              <a:extLst>
                <a:ext uri="{FF2B5EF4-FFF2-40B4-BE49-F238E27FC236}">
                  <a16:creationId xmlns:a16="http://schemas.microsoft.com/office/drawing/2014/main" id="{B219E2C5-A07D-12DA-ADE1-35A56AE2E948}"/>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Isosceles Triangle 5">
              <a:extLst>
                <a:ext uri="{FF2B5EF4-FFF2-40B4-BE49-F238E27FC236}">
                  <a16:creationId xmlns:a16="http://schemas.microsoft.com/office/drawing/2014/main" id="{3C1011DB-CE10-9A57-05D7-4FD57D71AB88}"/>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Oval 60">
              <a:extLst>
                <a:ext uri="{FF2B5EF4-FFF2-40B4-BE49-F238E27FC236}">
                  <a16:creationId xmlns:a16="http://schemas.microsoft.com/office/drawing/2014/main" id="{852168BD-A076-55B0-4E44-6407A018A069}"/>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1" name="Group 70">
            <a:extLst>
              <a:ext uri="{FF2B5EF4-FFF2-40B4-BE49-F238E27FC236}">
                <a16:creationId xmlns:a16="http://schemas.microsoft.com/office/drawing/2014/main" id="{BF35244F-BFA8-1C29-4DCF-ACD7587CF84E}"/>
              </a:ext>
            </a:extLst>
          </p:cNvPr>
          <p:cNvGrpSpPr/>
          <p:nvPr/>
        </p:nvGrpSpPr>
        <p:grpSpPr>
          <a:xfrm>
            <a:off x="10046027" y="5056690"/>
            <a:ext cx="624305" cy="831114"/>
            <a:chOff x="7472485" y="2626917"/>
            <a:chExt cx="961255" cy="1118662"/>
          </a:xfrm>
        </p:grpSpPr>
        <p:grpSp>
          <p:nvGrpSpPr>
            <p:cNvPr id="64" name="Group 63">
              <a:extLst>
                <a:ext uri="{FF2B5EF4-FFF2-40B4-BE49-F238E27FC236}">
                  <a16:creationId xmlns:a16="http://schemas.microsoft.com/office/drawing/2014/main" id="{2F251034-4EC6-757F-D324-185015A5887D}"/>
                </a:ext>
              </a:extLst>
            </p:cNvPr>
            <p:cNvGrpSpPr/>
            <p:nvPr/>
          </p:nvGrpSpPr>
          <p:grpSpPr>
            <a:xfrm>
              <a:off x="7545615" y="3038258"/>
              <a:ext cx="725173" cy="547774"/>
              <a:chOff x="10442048" y="1890678"/>
              <a:chExt cx="725173" cy="547774"/>
            </a:xfrm>
          </p:grpSpPr>
          <p:sp>
            <p:nvSpPr>
              <p:cNvPr id="67" name="Rounded Rectangle 33">
                <a:extLst>
                  <a:ext uri="{FF2B5EF4-FFF2-40B4-BE49-F238E27FC236}">
                    <a16:creationId xmlns:a16="http://schemas.microsoft.com/office/drawing/2014/main" id="{99BF651B-D795-0CBB-5022-E1D365FB2A77}"/>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68" name="Straight Connector 67">
                <a:extLst>
                  <a:ext uri="{FF2B5EF4-FFF2-40B4-BE49-F238E27FC236}">
                    <a16:creationId xmlns:a16="http://schemas.microsoft.com/office/drawing/2014/main" id="{E5E3704D-2A28-95CA-8993-61F934F6CB70}"/>
                  </a:ext>
                </a:extLst>
              </p:cNvPr>
              <p:cNvCxnSpPr>
                <a:cxnSpLocks/>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C4F5E64-F355-E1C6-770F-223F250E27E2}"/>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C1B19D7-66C4-C1F8-4420-996AA9DE5D75}"/>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65" name="TextBox 64">
              <a:extLst>
                <a:ext uri="{FF2B5EF4-FFF2-40B4-BE49-F238E27FC236}">
                  <a16:creationId xmlns:a16="http://schemas.microsoft.com/office/drawing/2014/main" id="{1CB77438-2057-8EF0-E0E6-60999461AB2C}"/>
                </a:ext>
              </a:extLst>
            </p:cNvPr>
            <p:cNvSpPr txBox="1"/>
            <p:nvPr/>
          </p:nvSpPr>
          <p:spPr>
            <a:xfrm>
              <a:off x="7505212" y="2656755"/>
              <a:ext cx="928528" cy="414261"/>
            </a:xfrm>
            <a:prstGeom prst="rect">
              <a:avLst/>
            </a:prstGeom>
            <a:noFill/>
          </p:spPr>
          <p:txBody>
            <a:bodyPr wrap="none" lIns="91440" tIns="45720" rIns="91440" bIns="45720" rtlCol="0" anchor="t">
              <a:spAutoFit/>
            </a:bodyPr>
            <a:lstStyle/>
            <a:p>
              <a:r>
                <a:rPr lang="en-US" sz="1400"/>
                <a:t>Edge</a:t>
              </a:r>
              <a:endParaRPr lang="en-US" sz="1400">
                <a:cs typeface="Arial"/>
              </a:endParaRPr>
            </a:p>
          </p:txBody>
        </p:sp>
        <p:sp>
          <p:nvSpPr>
            <p:cNvPr id="66" name="Rectangle 65">
              <a:extLst>
                <a:ext uri="{FF2B5EF4-FFF2-40B4-BE49-F238E27FC236}">
                  <a16:creationId xmlns:a16="http://schemas.microsoft.com/office/drawing/2014/main" id="{74C7A941-A85E-45EE-5EB6-8A9D406B84B6}"/>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73" name="Graphic 18" descr="Cloud outline">
            <a:extLst>
              <a:ext uri="{FF2B5EF4-FFF2-40B4-BE49-F238E27FC236}">
                <a16:creationId xmlns:a16="http://schemas.microsoft.com/office/drawing/2014/main" id="{01FB6F66-E2A5-85DF-E520-682E7732DB8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28156" y="1713255"/>
            <a:ext cx="1973282" cy="1953489"/>
          </a:xfrm>
          <a:prstGeom prst="rect">
            <a:avLst/>
          </a:prstGeom>
        </p:spPr>
      </p:pic>
      <p:sp>
        <p:nvSpPr>
          <p:cNvPr id="80" name="TextBox 1">
            <a:extLst>
              <a:ext uri="{FF2B5EF4-FFF2-40B4-BE49-F238E27FC236}">
                <a16:creationId xmlns:a16="http://schemas.microsoft.com/office/drawing/2014/main" id="{41F197CE-EB22-2AC7-2B1B-239BCCA1D84A}"/>
              </a:ext>
            </a:extLst>
          </p:cNvPr>
          <p:cNvSpPr txBox="1"/>
          <p:nvPr/>
        </p:nvSpPr>
        <p:spPr>
          <a:xfrm>
            <a:off x="9307788" y="2729442"/>
            <a:ext cx="103094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cs typeface="Arial"/>
              </a:rPr>
              <a:t>CDN</a:t>
            </a:r>
            <a:endParaRPr lang="en-US"/>
          </a:p>
        </p:txBody>
      </p:sp>
      <p:sp>
        <p:nvSpPr>
          <p:cNvPr id="3" name="Slide Number Placeholder 2">
            <a:extLst>
              <a:ext uri="{FF2B5EF4-FFF2-40B4-BE49-F238E27FC236}">
                <a16:creationId xmlns:a16="http://schemas.microsoft.com/office/drawing/2014/main" id="{F7014454-BB5E-7C45-5E1A-9DD184C7A226}"/>
              </a:ext>
            </a:extLst>
          </p:cNvPr>
          <p:cNvSpPr>
            <a:spLocks noGrp="1"/>
          </p:cNvSpPr>
          <p:nvPr>
            <p:ph type="sldNum" sz="quarter" idx="12"/>
          </p:nvPr>
        </p:nvSpPr>
        <p:spPr/>
        <p:txBody>
          <a:bodyPr/>
          <a:lstStyle/>
          <a:p>
            <a:fld id="{AE678206-0642-9F48-9727-6B519CB285FA}" type="slidenum">
              <a:rPr lang="en-US" smtClean="0"/>
              <a:t>18</a:t>
            </a:fld>
            <a:endParaRPr lang="en-US"/>
          </a:p>
        </p:txBody>
      </p:sp>
    </p:spTree>
    <p:extLst>
      <p:ext uri="{BB962C8B-B14F-4D97-AF65-F5344CB8AC3E}">
        <p14:creationId xmlns:p14="http://schemas.microsoft.com/office/powerpoint/2010/main" val="2775123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EEEACC3-6226-4691-8B74-0A040C30ABCD}"/>
              </a:ext>
            </a:extLst>
          </p:cNvPr>
          <p:cNvGrpSpPr/>
          <p:nvPr/>
        </p:nvGrpSpPr>
        <p:grpSpPr>
          <a:xfrm>
            <a:off x="887454" y="2603904"/>
            <a:ext cx="10129895" cy="3158652"/>
            <a:chOff x="887454" y="2603904"/>
            <a:chExt cx="10129895" cy="3158652"/>
          </a:xfrm>
        </p:grpSpPr>
        <p:pic>
          <p:nvPicPr>
            <p:cNvPr id="88" name="Graphic 4" descr="City outline">
              <a:extLst>
                <a:ext uri="{FF2B5EF4-FFF2-40B4-BE49-F238E27FC236}">
                  <a16:creationId xmlns:a16="http://schemas.microsoft.com/office/drawing/2014/main" id="{CED32F26-172D-1CBB-8E9C-89E14AB59A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06014" y="2631429"/>
              <a:ext cx="3111335" cy="3131127"/>
            </a:xfrm>
            <a:prstGeom prst="rect">
              <a:avLst/>
            </a:prstGeom>
          </p:spPr>
        </p:pic>
        <p:pic>
          <p:nvPicPr>
            <p:cNvPr id="86" name="Graphic 4" descr="City outline">
              <a:extLst>
                <a:ext uri="{FF2B5EF4-FFF2-40B4-BE49-F238E27FC236}">
                  <a16:creationId xmlns:a16="http://schemas.microsoft.com/office/drawing/2014/main" id="{DA9A3260-822B-CB35-BF6B-33BA0EF73B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78206" y="2603904"/>
              <a:ext cx="3111335" cy="3131127"/>
            </a:xfrm>
            <a:prstGeom prst="rect">
              <a:avLst/>
            </a:prstGeom>
          </p:spPr>
        </p:pic>
        <p:pic>
          <p:nvPicPr>
            <p:cNvPr id="84" name="Graphic 4" descr="City outline">
              <a:extLst>
                <a:ext uri="{FF2B5EF4-FFF2-40B4-BE49-F238E27FC236}">
                  <a16:creationId xmlns:a16="http://schemas.microsoft.com/office/drawing/2014/main" id="{F9C01EE3-8D6A-0C07-638C-CB47AD640C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13038" y="2603904"/>
              <a:ext cx="3111335" cy="3131127"/>
            </a:xfrm>
            <a:prstGeom prst="rect">
              <a:avLst/>
            </a:prstGeom>
          </p:spPr>
        </p:pic>
        <p:pic>
          <p:nvPicPr>
            <p:cNvPr id="82" name="Graphic 81" descr="City outline">
              <a:extLst>
                <a:ext uri="{FF2B5EF4-FFF2-40B4-BE49-F238E27FC236}">
                  <a16:creationId xmlns:a16="http://schemas.microsoft.com/office/drawing/2014/main" id="{F155C8D9-FCA7-811D-3072-D8BE3DC1A3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7454" y="2603904"/>
              <a:ext cx="3111335" cy="3131127"/>
            </a:xfrm>
            <a:prstGeom prst="rect">
              <a:avLst/>
            </a:prstGeom>
          </p:spPr>
        </p:pic>
      </p:grpSp>
      <p:sp>
        <p:nvSpPr>
          <p:cNvPr id="2" name="Title 1">
            <a:extLst>
              <a:ext uri="{FF2B5EF4-FFF2-40B4-BE49-F238E27FC236}">
                <a16:creationId xmlns:a16="http://schemas.microsoft.com/office/drawing/2014/main" id="{5667C39C-15CA-5534-495A-3DB3A6C6DB1C}"/>
              </a:ext>
            </a:extLst>
          </p:cNvPr>
          <p:cNvSpPr>
            <a:spLocks noGrp="1"/>
          </p:cNvSpPr>
          <p:nvPr>
            <p:ph type="title"/>
          </p:nvPr>
        </p:nvSpPr>
        <p:spPr/>
        <p:txBody>
          <a:bodyPr/>
          <a:lstStyle/>
          <a:p>
            <a:r>
              <a:rPr lang="en-US" dirty="0">
                <a:latin typeface="Roboto"/>
                <a:ea typeface="Roboto"/>
                <a:cs typeface="Roboto"/>
              </a:rPr>
              <a:t>Solution in a Nutshell</a:t>
            </a:r>
          </a:p>
        </p:txBody>
      </p:sp>
      <p:pic>
        <p:nvPicPr>
          <p:cNvPr id="11" name="Graphic 12" descr="Car with solid fill">
            <a:extLst>
              <a:ext uri="{FF2B5EF4-FFF2-40B4-BE49-F238E27FC236}">
                <a16:creationId xmlns:a16="http://schemas.microsoft.com/office/drawing/2014/main" id="{A7C5C296-7260-8B45-5EDB-7784700C24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30671" y="5405630"/>
            <a:ext cx="914400" cy="914400"/>
          </a:xfrm>
          <a:prstGeom prst="rect">
            <a:avLst/>
          </a:prstGeom>
        </p:spPr>
      </p:pic>
      <p:pic>
        <p:nvPicPr>
          <p:cNvPr id="12" name="Graphic 15" descr="Wi-Fi with solid fill">
            <a:extLst>
              <a:ext uri="{FF2B5EF4-FFF2-40B4-BE49-F238E27FC236}">
                <a16:creationId xmlns:a16="http://schemas.microsoft.com/office/drawing/2014/main" id="{EAC6348E-6269-FB47-AD6B-026A053790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3200000">
            <a:off x="2999586" y="4644375"/>
            <a:ext cx="716479" cy="756063"/>
          </a:xfrm>
          <a:prstGeom prst="rect">
            <a:avLst/>
          </a:prstGeom>
        </p:spPr>
      </p:pic>
      <p:pic>
        <p:nvPicPr>
          <p:cNvPr id="13" name="Graphic 14" descr="Film strip outline">
            <a:extLst>
              <a:ext uri="{FF2B5EF4-FFF2-40B4-BE49-F238E27FC236}">
                <a16:creationId xmlns:a16="http://schemas.microsoft.com/office/drawing/2014/main" id="{D7FC64D0-DB9D-6A36-B501-84AE8C08D1B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400000">
            <a:off x="2913748" y="5123589"/>
            <a:ext cx="538349" cy="666998"/>
          </a:xfrm>
          <a:prstGeom prst="rect">
            <a:avLst/>
          </a:prstGeom>
        </p:spPr>
      </p:pic>
      <p:cxnSp>
        <p:nvCxnSpPr>
          <p:cNvPr id="16" name="Straight Arrow Connector 15">
            <a:extLst>
              <a:ext uri="{FF2B5EF4-FFF2-40B4-BE49-F238E27FC236}">
                <a16:creationId xmlns:a16="http://schemas.microsoft.com/office/drawing/2014/main" id="{74E2125D-5BD8-DA9F-F32C-18B30D267F2B}"/>
              </a:ext>
            </a:extLst>
          </p:cNvPr>
          <p:cNvCxnSpPr/>
          <p:nvPr/>
        </p:nvCxnSpPr>
        <p:spPr>
          <a:xfrm flipV="1">
            <a:off x="3670801" y="5783906"/>
            <a:ext cx="8170283" cy="57151"/>
          </a:xfrm>
          <a:prstGeom prst="straightConnector1">
            <a:avLst/>
          </a:prstGeom>
          <a:ln w="57150">
            <a:solidFill>
              <a:srgbClr val="FFC000"/>
            </a:solidFill>
            <a:prstDash val="dash"/>
            <a:headEnd type="none"/>
            <a:tailEnd type="arrow"/>
          </a:ln>
        </p:spPr>
        <p:style>
          <a:lnRef idx="1">
            <a:schemeClr val="accent1"/>
          </a:lnRef>
          <a:fillRef idx="0">
            <a:schemeClr val="accent1"/>
          </a:fillRef>
          <a:effectRef idx="0">
            <a:schemeClr val="accent1"/>
          </a:effectRef>
          <a:fontRef idx="minor">
            <a:schemeClr val="tx1"/>
          </a:fontRef>
        </p:style>
      </p:cxnSp>
      <p:pic>
        <p:nvPicPr>
          <p:cNvPr id="17" name="Graphic 6" descr="Download with solid fill">
            <a:extLst>
              <a:ext uri="{FF2B5EF4-FFF2-40B4-BE49-F238E27FC236}">
                <a16:creationId xmlns:a16="http://schemas.microsoft.com/office/drawing/2014/main" id="{6071CE53-B871-6796-325A-045EB2B33D0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462181" y="4165862"/>
            <a:ext cx="521617" cy="513762"/>
          </a:xfrm>
          <a:prstGeom prst="rect">
            <a:avLst/>
          </a:prstGeom>
        </p:spPr>
      </p:pic>
      <p:sp>
        <p:nvSpPr>
          <p:cNvPr id="18" name="TextBox 14">
            <a:extLst>
              <a:ext uri="{FF2B5EF4-FFF2-40B4-BE49-F238E27FC236}">
                <a16:creationId xmlns:a16="http://schemas.microsoft.com/office/drawing/2014/main" id="{FA3FF01E-5A26-4772-7114-0E378285CBF0}"/>
              </a:ext>
            </a:extLst>
          </p:cNvPr>
          <p:cNvSpPr txBox="1"/>
          <p:nvPr/>
        </p:nvSpPr>
        <p:spPr>
          <a:xfrm>
            <a:off x="10830215" y="4191460"/>
            <a:ext cx="148441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cs typeface="Calibri"/>
              </a:rPr>
              <a:t>&lt;6,7,8 &gt;</a:t>
            </a:r>
            <a:endParaRPr lang="en-US"/>
          </a:p>
        </p:txBody>
      </p:sp>
      <p:sp>
        <p:nvSpPr>
          <p:cNvPr id="20" name="Content Placeholder 2">
            <a:extLst>
              <a:ext uri="{FF2B5EF4-FFF2-40B4-BE49-F238E27FC236}">
                <a16:creationId xmlns:a16="http://schemas.microsoft.com/office/drawing/2014/main" id="{803FA87A-7068-0D27-8B8B-034BA7520892}"/>
              </a:ext>
            </a:extLst>
          </p:cNvPr>
          <p:cNvSpPr>
            <a:spLocks noGrp="1"/>
          </p:cNvSpPr>
          <p:nvPr>
            <p:ph sz="half" idx="1"/>
          </p:nvPr>
        </p:nvSpPr>
        <p:spPr>
          <a:xfrm>
            <a:off x="379048" y="1215483"/>
            <a:ext cx="11656362" cy="4217797"/>
          </a:xfrm>
        </p:spPr>
        <p:txBody>
          <a:bodyPr vert="horz" lIns="91440" tIns="45720" rIns="91440" bIns="45720" rtlCol="0" anchor="t">
            <a:normAutofit/>
          </a:bodyPr>
          <a:lstStyle/>
          <a:p>
            <a:r>
              <a:rPr lang="en-US">
                <a:latin typeface="Roboto"/>
                <a:ea typeface="Roboto"/>
                <a:cs typeface="Roboto"/>
              </a:rPr>
              <a:t>User gets segments 1,2, and 3 from the first edge node when they are within range of the edge node</a:t>
            </a:r>
            <a:endParaRPr lang="en-US"/>
          </a:p>
        </p:txBody>
      </p:sp>
      <p:sp>
        <p:nvSpPr>
          <p:cNvPr id="22" name="TextBox 11">
            <a:extLst>
              <a:ext uri="{FF2B5EF4-FFF2-40B4-BE49-F238E27FC236}">
                <a16:creationId xmlns:a16="http://schemas.microsoft.com/office/drawing/2014/main" id="{B787B99F-3887-5093-7C2D-22EA5C1EDE36}"/>
              </a:ext>
            </a:extLst>
          </p:cNvPr>
          <p:cNvSpPr txBox="1"/>
          <p:nvPr/>
        </p:nvSpPr>
        <p:spPr>
          <a:xfrm>
            <a:off x="2619311" y="6029530"/>
            <a:ext cx="148441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cs typeface="Calibri"/>
              </a:rPr>
              <a:t>&lt;&gt;</a:t>
            </a:r>
            <a:endParaRPr lang="en-US"/>
          </a:p>
        </p:txBody>
      </p:sp>
      <p:pic>
        <p:nvPicPr>
          <p:cNvPr id="27" name="Graphic 6" descr="Cell Tower with solid fill">
            <a:extLst>
              <a:ext uri="{FF2B5EF4-FFF2-40B4-BE49-F238E27FC236}">
                <a16:creationId xmlns:a16="http://schemas.microsoft.com/office/drawing/2014/main" id="{0C3FFCBE-6AAC-38C7-145E-425C88B0E8B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89165" y="3116926"/>
            <a:ext cx="914400" cy="914400"/>
          </a:xfrm>
          <a:prstGeom prst="rect">
            <a:avLst/>
          </a:prstGeom>
        </p:spPr>
      </p:pic>
      <p:grpSp>
        <p:nvGrpSpPr>
          <p:cNvPr id="33" name="Group 32">
            <a:extLst>
              <a:ext uri="{FF2B5EF4-FFF2-40B4-BE49-F238E27FC236}">
                <a16:creationId xmlns:a16="http://schemas.microsoft.com/office/drawing/2014/main" id="{4BBD0C76-4CB3-51D0-BAE5-DF83974294D3}"/>
              </a:ext>
            </a:extLst>
          </p:cNvPr>
          <p:cNvGrpSpPr/>
          <p:nvPr/>
        </p:nvGrpSpPr>
        <p:grpSpPr>
          <a:xfrm flipH="1">
            <a:off x="3635662" y="4657059"/>
            <a:ext cx="480802" cy="589671"/>
            <a:chOff x="3470987" y="2052735"/>
            <a:chExt cx="1035696" cy="989045"/>
          </a:xfrm>
        </p:grpSpPr>
        <p:sp>
          <p:nvSpPr>
            <p:cNvPr id="29" name="Isosceles Triangle 7">
              <a:extLst>
                <a:ext uri="{FF2B5EF4-FFF2-40B4-BE49-F238E27FC236}">
                  <a16:creationId xmlns:a16="http://schemas.microsoft.com/office/drawing/2014/main" id="{8D8D01CC-2297-7BFF-E650-949B6AEBE8B2}"/>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Chord 29">
              <a:extLst>
                <a:ext uri="{FF2B5EF4-FFF2-40B4-BE49-F238E27FC236}">
                  <a16:creationId xmlns:a16="http://schemas.microsoft.com/office/drawing/2014/main" id="{2C7FAFB6-1D0A-F6D1-5401-6C20FDB33065}"/>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Isosceles Triangle 5">
              <a:extLst>
                <a:ext uri="{FF2B5EF4-FFF2-40B4-BE49-F238E27FC236}">
                  <a16:creationId xmlns:a16="http://schemas.microsoft.com/office/drawing/2014/main" id="{8183601F-A28C-396F-06C9-D6F52B872541}"/>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Oval 31">
              <a:extLst>
                <a:ext uri="{FF2B5EF4-FFF2-40B4-BE49-F238E27FC236}">
                  <a16:creationId xmlns:a16="http://schemas.microsoft.com/office/drawing/2014/main" id="{9F00A845-3B7B-9984-405E-63695F8F9CCF}"/>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2" name="Group 41">
            <a:extLst>
              <a:ext uri="{FF2B5EF4-FFF2-40B4-BE49-F238E27FC236}">
                <a16:creationId xmlns:a16="http://schemas.microsoft.com/office/drawing/2014/main" id="{3B6FC74F-5650-4CE5-AEE7-0729A04124EC}"/>
              </a:ext>
            </a:extLst>
          </p:cNvPr>
          <p:cNvGrpSpPr/>
          <p:nvPr/>
        </p:nvGrpSpPr>
        <p:grpSpPr>
          <a:xfrm>
            <a:off x="4208820" y="4424085"/>
            <a:ext cx="624305" cy="831114"/>
            <a:chOff x="7472485" y="2626917"/>
            <a:chExt cx="961255" cy="1118662"/>
          </a:xfrm>
        </p:grpSpPr>
        <p:grpSp>
          <p:nvGrpSpPr>
            <p:cNvPr id="35" name="Group 34">
              <a:extLst>
                <a:ext uri="{FF2B5EF4-FFF2-40B4-BE49-F238E27FC236}">
                  <a16:creationId xmlns:a16="http://schemas.microsoft.com/office/drawing/2014/main" id="{46F9CEA2-ECB1-CB3B-B64D-FF2BFFE723DD}"/>
                </a:ext>
              </a:extLst>
            </p:cNvPr>
            <p:cNvGrpSpPr/>
            <p:nvPr/>
          </p:nvGrpSpPr>
          <p:grpSpPr>
            <a:xfrm>
              <a:off x="7545615" y="3038258"/>
              <a:ext cx="725173" cy="547774"/>
              <a:chOff x="10442048" y="1890678"/>
              <a:chExt cx="725173" cy="547774"/>
            </a:xfrm>
          </p:grpSpPr>
          <p:sp>
            <p:nvSpPr>
              <p:cNvPr id="38" name="Rounded Rectangle 33">
                <a:extLst>
                  <a:ext uri="{FF2B5EF4-FFF2-40B4-BE49-F238E27FC236}">
                    <a16:creationId xmlns:a16="http://schemas.microsoft.com/office/drawing/2014/main" id="{79D4F1DA-D865-BF57-23FA-E5B5F3EA634A}"/>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B51DED95-7535-8612-F972-DD4C675F99FC}"/>
                  </a:ext>
                </a:extLst>
              </p:cNvPr>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AB14BFE-1EE7-8D08-95FF-BEC20618C3D5}"/>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0D916E7-8B00-252A-C857-103ED0254622}"/>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86EFA331-EC6B-B6F9-0C2E-F8F4F20293F9}"/>
                </a:ext>
              </a:extLst>
            </p:cNvPr>
            <p:cNvSpPr txBox="1"/>
            <p:nvPr/>
          </p:nvSpPr>
          <p:spPr>
            <a:xfrm>
              <a:off x="7505212" y="2656755"/>
              <a:ext cx="928528" cy="414261"/>
            </a:xfrm>
            <a:prstGeom prst="rect">
              <a:avLst/>
            </a:prstGeom>
            <a:noFill/>
          </p:spPr>
          <p:txBody>
            <a:bodyPr wrap="none" lIns="91440" tIns="45720" rIns="91440" bIns="45720" rtlCol="0" anchor="t">
              <a:spAutoFit/>
            </a:bodyPr>
            <a:lstStyle/>
            <a:p>
              <a:r>
                <a:rPr lang="en-US" sz="1400"/>
                <a:t>Edge</a:t>
              </a:r>
              <a:endParaRPr lang="en-US" sz="1400">
                <a:cs typeface="Arial"/>
              </a:endParaRPr>
            </a:p>
          </p:txBody>
        </p:sp>
        <p:sp>
          <p:nvSpPr>
            <p:cNvPr id="37" name="Rectangle 36">
              <a:extLst>
                <a:ext uri="{FF2B5EF4-FFF2-40B4-BE49-F238E27FC236}">
                  <a16:creationId xmlns:a16="http://schemas.microsoft.com/office/drawing/2014/main" id="{C4D1EE05-933C-4A69-FD2B-B0F984D935FB}"/>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CD435832-436F-7EFF-39F8-765E30B23A57}"/>
              </a:ext>
            </a:extLst>
          </p:cNvPr>
          <p:cNvGrpSpPr/>
          <p:nvPr/>
        </p:nvGrpSpPr>
        <p:grpSpPr>
          <a:xfrm flipH="1">
            <a:off x="6051063" y="4657058"/>
            <a:ext cx="480802" cy="589671"/>
            <a:chOff x="3470987" y="2052735"/>
            <a:chExt cx="1035696" cy="989045"/>
          </a:xfrm>
        </p:grpSpPr>
        <p:sp>
          <p:nvSpPr>
            <p:cNvPr id="44" name="Isosceles Triangle 7">
              <a:extLst>
                <a:ext uri="{FF2B5EF4-FFF2-40B4-BE49-F238E27FC236}">
                  <a16:creationId xmlns:a16="http://schemas.microsoft.com/office/drawing/2014/main" id="{1DF61985-A7B6-1147-5133-1F44C39980D1}"/>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Chord 44">
              <a:extLst>
                <a:ext uri="{FF2B5EF4-FFF2-40B4-BE49-F238E27FC236}">
                  <a16:creationId xmlns:a16="http://schemas.microsoft.com/office/drawing/2014/main" id="{D2288C94-4EE5-081C-4A2D-3AADE8629224}"/>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Isosceles Triangle 5">
              <a:extLst>
                <a:ext uri="{FF2B5EF4-FFF2-40B4-BE49-F238E27FC236}">
                  <a16:creationId xmlns:a16="http://schemas.microsoft.com/office/drawing/2014/main" id="{99386693-0688-5375-9B6B-D6ABCA1DAF48}"/>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Oval 46">
              <a:extLst>
                <a:ext uri="{FF2B5EF4-FFF2-40B4-BE49-F238E27FC236}">
                  <a16:creationId xmlns:a16="http://schemas.microsoft.com/office/drawing/2014/main" id="{CAA042DF-E3FA-1E6F-9CF7-E9B5964DE763}"/>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50" name="Graphic 18" descr="Cloud outline">
            <a:extLst>
              <a:ext uri="{FF2B5EF4-FFF2-40B4-BE49-F238E27FC236}">
                <a16:creationId xmlns:a16="http://schemas.microsoft.com/office/drawing/2014/main" id="{DC9729BE-4FB1-D9D0-98BC-CDC075B9606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677062" y="1166915"/>
            <a:ext cx="1973282" cy="1953489"/>
          </a:xfrm>
          <a:prstGeom prst="rect">
            <a:avLst/>
          </a:prstGeom>
        </p:spPr>
      </p:pic>
      <p:grpSp>
        <p:nvGrpSpPr>
          <p:cNvPr id="59" name="Group 58">
            <a:extLst>
              <a:ext uri="{FF2B5EF4-FFF2-40B4-BE49-F238E27FC236}">
                <a16:creationId xmlns:a16="http://schemas.microsoft.com/office/drawing/2014/main" id="{EEFE7FCB-60F0-08B3-991F-8EC249A13F0F}"/>
              </a:ext>
            </a:extLst>
          </p:cNvPr>
          <p:cNvGrpSpPr/>
          <p:nvPr/>
        </p:nvGrpSpPr>
        <p:grpSpPr>
          <a:xfrm>
            <a:off x="6624216" y="4424086"/>
            <a:ext cx="624305" cy="831114"/>
            <a:chOff x="7472485" y="2626917"/>
            <a:chExt cx="961255" cy="1118662"/>
          </a:xfrm>
        </p:grpSpPr>
        <p:grpSp>
          <p:nvGrpSpPr>
            <p:cNvPr id="52" name="Group 51">
              <a:extLst>
                <a:ext uri="{FF2B5EF4-FFF2-40B4-BE49-F238E27FC236}">
                  <a16:creationId xmlns:a16="http://schemas.microsoft.com/office/drawing/2014/main" id="{F6089EAC-BF89-E100-9E66-5165D4EEAC52}"/>
                </a:ext>
              </a:extLst>
            </p:cNvPr>
            <p:cNvGrpSpPr/>
            <p:nvPr/>
          </p:nvGrpSpPr>
          <p:grpSpPr>
            <a:xfrm>
              <a:off x="7545615" y="3038258"/>
              <a:ext cx="725173" cy="547774"/>
              <a:chOff x="10442048" y="1890678"/>
              <a:chExt cx="725173" cy="547774"/>
            </a:xfrm>
          </p:grpSpPr>
          <p:sp>
            <p:nvSpPr>
              <p:cNvPr id="55" name="Rounded Rectangle 33">
                <a:extLst>
                  <a:ext uri="{FF2B5EF4-FFF2-40B4-BE49-F238E27FC236}">
                    <a16:creationId xmlns:a16="http://schemas.microsoft.com/office/drawing/2014/main" id="{DB0FCD7D-5DF6-A364-02F8-5F924E74173C}"/>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7AEFF05D-F81E-C343-B481-43E8E4C82882}"/>
                  </a:ext>
                </a:extLst>
              </p:cNvPr>
              <p:cNvCxnSpPr>
                <a:cxnSpLocks/>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5D8C673-1BE7-6B4A-0D1A-54C6E3095388}"/>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7E19F5D-DCB9-93B8-9E33-7FE0176ED23E}"/>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53" name="TextBox 52">
              <a:extLst>
                <a:ext uri="{FF2B5EF4-FFF2-40B4-BE49-F238E27FC236}">
                  <a16:creationId xmlns:a16="http://schemas.microsoft.com/office/drawing/2014/main" id="{51CD6A8A-D34F-5947-8FC0-0F3BB39EFCC0}"/>
                </a:ext>
              </a:extLst>
            </p:cNvPr>
            <p:cNvSpPr txBox="1"/>
            <p:nvPr/>
          </p:nvSpPr>
          <p:spPr>
            <a:xfrm>
              <a:off x="7505212" y="2656755"/>
              <a:ext cx="928528" cy="414261"/>
            </a:xfrm>
            <a:prstGeom prst="rect">
              <a:avLst/>
            </a:prstGeom>
            <a:noFill/>
          </p:spPr>
          <p:txBody>
            <a:bodyPr wrap="none" lIns="91440" tIns="45720" rIns="91440" bIns="45720" rtlCol="0" anchor="t">
              <a:spAutoFit/>
            </a:bodyPr>
            <a:lstStyle/>
            <a:p>
              <a:r>
                <a:rPr lang="en-US" sz="1400"/>
                <a:t>Edge</a:t>
              </a:r>
              <a:endParaRPr lang="en-US" sz="1400">
                <a:cs typeface="Arial"/>
              </a:endParaRPr>
            </a:p>
          </p:txBody>
        </p:sp>
        <p:sp>
          <p:nvSpPr>
            <p:cNvPr id="54" name="Rectangle 53">
              <a:extLst>
                <a:ext uri="{FF2B5EF4-FFF2-40B4-BE49-F238E27FC236}">
                  <a16:creationId xmlns:a16="http://schemas.microsoft.com/office/drawing/2014/main" id="{6F540C95-F747-2026-07DF-30096587BC41}"/>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61" name="TextBox 60">
            <a:extLst>
              <a:ext uri="{FF2B5EF4-FFF2-40B4-BE49-F238E27FC236}">
                <a16:creationId xmlns:a16="http://schemas.microsoft.com/office/drawing/2014/main" id="{E4E2C842-5AAF-CA16-B719-47A296906F1F}"/>
              </a:ext>
            </a:extLst>
          </p:cNvPr>
          <p:cNvSpPr txBox="1"/>
          <p:nvPr/>
        </p:nvSpPr>
        <p:spPr>
          <a:xfrm>
            <a:off x="10371713" y="2053706"/>
            <a:ext cx="10309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Arial"/>
              </a:rPr>
              <a:t>CDN</a:t>
            </a:r>
            <a:endParaRPr lang="en-US"/>
          </a:p>
        </p:txBody>
      </p:sp>
      <p:grpSp>
        <p:nvGrpSpPr>
          <p:cNvPr id="67" name="Group 66">
            <a:extLst>
              <a:ext uri="{FF2B5EF4-FFF2-40B4-BE49-F238E27FC236}">
                <a16:creationId xmlns:a16="http://schemas.microsoft.com/office/drawing/2014/main" id="{7CC92ACB-4EFF-7DBC-F2E7-980EA1B7FE0A}"/>
              </a:ext>
            </a:extLst>
          </p:cNvPr>
          <p:cNvGrpSpPr/>
          <p:nvPr/>
        </p:nvGrpSpPr>
        <p:grpSpPr>
          <a:xfrm flipH="1">
            <a:off x="9041554" y="4671436"/>
            <a:ext cx="480802" cy="589671"/>
            <a:chOff x="3470987" y="2052735"/>
            <a:chExt cx="1035696" cy="989045"/>
          </a:xfrm>
        </p:grpSpPr>
        <p:sp>
          <p:nvSpPr>
            <p:cNvPr id="63" name="Isosceles Triangle 7">
              <a:extLst>
                <a:ext uri="{FF2B5EF4-FFF2-40B4-BE49-F238E27FC236}">
                  <a16:creationId xmlns:a16="http://schemas.microsoft.com/office/drawing/2014/main" id="{FFCCB63E-34B7-6650-32D3-E55FB5922B87}"/>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Chord 63">
              <a:extLst>
                <a:ext uri="{FF2B5EF4-FFF2-40B4-BE49-F238E27FC236}">
                  <a16:creationId xmlns:a16="http://schemas.microsoft.com/office/drawing/2014/main" id="{E801BFDC-BAEE-658B-2C21-0B75D63BA9F8}"/>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Isosceles Triangle 5">
              <a:extLst>
                <a:ext uri="{FF2B5EF4-FFF2-40B4-BE49-F238E27FC236}">
                  <a16:creationId xmlns:a16="http://schemas.microsoft.com/office/drawing/2014/main" id="{2D3EA0AB-1249-B2AA-423F-FBFCFD7BCA9E}"/>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Oval 65">
              <a:extLst>
                <a:ext uri="{FF2B5EF4-FFF2-40B4-BE49-F238E27FC236}">
                  <a16:creationId xmlns:a16="http://schemas.microsoft.com/office/drawing/2014/main" id="{6284FD28-E216-C0E6-6887-F4B11BBCA765}"/>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6" name="Group 75">
            <a:extLst>
              <a:ext uri="{FF2B5EF4-FFF2-40B4-BE49-F238E27FC236}">
                <a16:creationId xmlns:a16="http://schemas.microsoft.com/office/drawing/2014/main" id="{9B882DF0-374A-5199-6D81-906B392DA4F5}"/>
              </a:ext>
            </a:extLst>
          </p:cNvPr>
          <p:cNvGrpSpPr/>
          <p:nvPr/>
        </p:nvGrpSpPr>
        <p:grpSpPr>
          <a:xfrm>
            <a:off x="9614707" y="4438464"/>
            <a:ext cx="624305" cy="831114"/>
            <a:chOff x="7472485" y="2626917"/>
            <a:chExt cx="961255" cy="1118662"/>
          </a:xfrm>
        </p:grpSpPr>
        <p:grpSp>
          <p:nvGrpSpPr>
            <p:cNvPr id="69" name="Group 68">
              <a:extLst>
                <a:ext uri="{FF2B5EF4-FFF2-40B4-BE49-F238E27FC236}">
                  <a16:creationId xmlns:a16="http://schemas.microsoft.com/office/drawing/2014/main" id="{B5B0E974-BF1F-49DD-6BAB-6460A457C0C8}"/>
                </a:ext>
              </a:extLst>
            </p:cNvPr>
            <p:cNvGrpSpPr/>
            <p:nvPr/>
          </p:nvGrpSpPr>
          <p:grpSpPr>
            <a:xfrm>
              <a:off x="7545615" y="3038258"/>
              <a:ext cx="725173" cy="547774"/>
              <a:chOff x="10442048" y="1890678"/>
              <a:chExt cx="725173" cy="547774"/>
            </a:xfrm>
          </p:grpSpPr>
          <p:sp>
            <p:nvSpPr>
              <p:cNvPr id="72" name="Rounded Rectangle 33">
                <a:extLst>
                  <a:ext uri="{FF2B5EF4-FFF2-40B4-BE49-F238E27FC236}">
                    <a16:creationId xmlns:a16="http://schemas.microsoft.com/office/drawing/2014/main" id="{D8290F36-29F0-65A7-4ACD-D73DA0CD7949}"/>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73" name="Straight Connector 72">
                <a:extLst>
                  <a:ext uri="{FF2B5EF4-FFF2-40B4-BE49-F238E27FC236}">
                    <a16:creationId xmlns:a16="http://schemas.microsoft.com/office/drawing/2014/main" id="{AEDD812A-A80E-7F04-A868-A8A6ACC4A1C8}"/>
                  </a:ext>
                </a:extLst>
              </p:cNvPr>
              <p:cNvCxnSpPr>
                <a:cxnSpLocks/>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4E2F469-4E60-9398-8CC0-C29413BE9C8C}"/>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3A5B3A1-7AD7-5D3F-07D0-5DA50901AEC8}"/>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70" name="TextBox 69">
              <a:extLst>
                <a:ext uri="{FF2B5EF4-FFF2-40B4-BE49-F238E27FC236}">
                  <a16:creationId xmlns:a16="http://schemas.microsoft.com/office/drawing/2014/main" id="{F72774DC-0ECB-915E-F21A-6B94D14250A3}"/>
                </a:ext>
              </a:extLst>
            </p:cNvPr>
            <p:cNvSpPr txBox="1"/>
            <p:nvPr/>
          </p:nvSpPr>
          <p:spPr>
            <a:xfrm>
              <a:off x="7505212" y="2656755"/>
              <a:ext cx="928528" cy="414261"/>
            </a:xfrm>
            <a:prstGeom prst="rect">
              <a:avLst/>
            </a:prstGeom>
            <a:noFill/>
          </p:spPr>
          <p:txBody>
            <a:bodyPr wrap="none" lIns="91440" tIns="45720" rIns="91440" bIns="45720" rtlCol="0" anchor="t">
              <a:spAutoFit/>
            </a:bodyPr>
            <a:lstStyle/>
            <a:p>
              <a:r>
                <a:rPr lang="en-US" sz="1400"/>
                <a:t>Edge</a:t>
              </a:r>
              <a:endParaRPr lang="en-US" sz="1400">
                <a:cs typeface="Arial"/>
              </a:endParaRPr>
            </a:p>
          </p:txBody>
        </p:sp>
        <p:sp>
          <p:nvSpPr>
            <p:cNvPr id="71" name="Rectangle 70">
              <a:extLst>
                <a:ext uri="{FF2B5EF4-FFF2-40B4-BE49-F238E27FC236}">
                  <a16:creationId xmlns:a16="http://schemas.microsoft.com/office/drawing/2014/main" id="{02507154-DC32-E609-151F-7FB45D5708F1}"/>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90" name="Graphic 18" descr="Cloud outline">
            <a:extLst>
              <a:ext uri="{FF2B5EF4-FFF2-40B4-BE49-F238E27FC236}">
                <a16:creationId xmlns:a16="http://schemas.microsoft.com/office/drawing/2014/main" id="{26CB3F91-6764-6925-3D2C-DD97AD9E3AD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88006" y="1569481"/>
            <a:ext cx="1973282" cy="1953489"/>
          </a:xfrm>
          <a:prstGeom prst="rect">
            <a:avLst/>
          </a:prstGeom>
        </p:spPr>
      </p:pic>
      <p:pic>
        <p:nvPicPr>
          <p:cNvPr id="92" name="Graphic 19" descr="Server with solid fill">
            <a:extLst>
              <a:ext uri="{FF2B5EF4-FFF2-40B4-BE49-F238E27FC236}">
                <a16:creationId xmlns:a16="http://schemas.microsoft.com/office/drawing/2014/main" id="{6E9F24DF-B620-F2E9-BD85-4ABEA93F0DF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92705" y="2242415"/>
            <a:ext cx="756063" cy="756063"/>
          </a:xfrm>
          <a:prstGeom prst="rect">
            <a:avLst/>
          </a:prstGeom>
        </p:spPr>
      </p:pic>
      <p:sp>
        <p:nvSpPr>
          <p:cNvPr id="19" name="Slide Number Placeholder 18">
            <a:extLst>
              <a:ext uri="{FF2B5EF4-FFF2-40B4-BE49-F238E27FC236}">
                <a16:creationId xmlns:a16="http://schemas.microsoft.com/office/drawing/2014/main" id="{D42C4044-D8CD-A0E1-C53A-06B099373C71}"/>
              </a:ext>
            </a:extLst>
          </p:cNvPr>
          <p:cNvSpPr>
            <a:spLocks noGrp="1"/>
          </p:cNvSpPr>
          <p:nvPr>
            <p:ph type="sldNum" sz="quarter" idx="12"/>
          </p:nvPr>
        </p:nvSpPr>
        <p:spPr/>
        <p:txBody>
          <a:bodyPr/>
          <a:lstStyle/>
          <a:p>
            <a:fld id="{AE678206-0642-9F48-9727-6B519CB285FA}" type="slidenum">
              <a:rPr lang="en-US" smtClean="0"/>
              <a:t>19</a:t>
            </a:fld>
            <a:endParaRPr lang="en-US"/>
          </a:p>
        </p:txBody>
      </p:sp>
      <p:cxnSp>
        <p:nvCxnSpPr>
          <p:cNvPr id="62" name="Straight Arrow Connector 61">
            <a:extLst>
              <a:ext uri="{FF2B5EF4-FFF2-40B4-BE49-F238E27FC236}">
                <a16:creationId xmlns:a16="http://schemas.microsoft.com/office/drawing/2014/main" id="{BD08F71C-0ED8-4F03-B802-9E69EC61BD96}"/>
              </a:ext>
            </a:extLst>
          </p:cNvPr>
          <p:cNvCxnSpPr>
            <a:cxnSpLocks/>
          </p:cNvCxnSpPr>
          <p:nvPr/>
        </p:nvCxnSpPr>
        <p:spPr>
          <a:xfrm>
            <a:off x="10186188" y="2649130"/>
            <a:ext cx="18336" cy="1783392"/>
          </a:xfrm>
          <a:prstGeom prst="straightConnector1">
            <a:avLst/>
          </a:prstGeom>
          <a:ln w="571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9643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Diagram, schematic, icon&#10;&#10;Description automatically generated">
            <a:extLst>
              <a:ext uri="{FF2B5EF4-FFF2-40B4-BE49-F238E27FC236}">
                <a16:creationId xmlns:a16="http://schemas.microsoft.com/office/drawing/2014/main" id="{3D4C0C5C-2349-FFA6-C8D7-50707A8CEC79}"/>
              </a:ext>
            </a:extLst>
          </p:cNvPr>
          <p:cNvPicPr>
            <a:picLocks noChangeAspect="1"/>
          </p:cNvPicPr>
          <p:nvPr/>
        </p:nvPicPr>
        <p:blipFill>
          <a:blip r:embed="rId3"/>
          <a:stretch>
            <a:fillRect/>
          </a:stretch>
        </p:blipFill>
        <p:spPr>
          <a:xfrm>
            <a:off x="557975" y="4076230"/>
            <a:ext cx="5497455" cy="2383838"/>
          </a:xfrm>
          <a:prstGeom prst="rect">
            <a:avLst/>
          </a:prstGeom>
        </p:spPr>
      </p:pic>
      <p:sp>
        <p:nvSpPr>
          <p:cNvPr id="2" name="Title 1">
            <a:extLst>
              <a:ext uri="{FF2B5EF4-FFF2-40B4-BE49-F238E27FC236}">
                <a16:creationId xmlns:a16="http://schemas.microsoft.com/office/drawing/2014/main" id="{66EDFFBD-1E9D-A72B-5C71-5DC5E077028F}"/>
              </a:ext>
            </a:extLst>
          </p:cNvPr>
          <p:cNvSpPr>
            <a:spLocks noGrp="1"/>
          </p:cNvSpPr>
          <p:nvPr>
            <p:ph type="title"/>
          </p:nvPr>
        </p:nvSpPr>
        <p:spPr/>
        <p:txBody>
          <a:bodyPr/>
          <a:lstStyle/>
          <a:p>
            <a:r>
              <a:rPr lang="en-US">
                <a:latin typeface="Roboto"/>
                <a:ea typeface="Roboto"/>
                <a:cs typeface="Roboto"/>
              </a:rPr>
              <a:t>Introduction</a:t>
            </a:r>
            <a:endParaRPr lang="en-US"/>
          </a:p>
        </p:txBody>
      </p:sp>
      <p:sp>
        <p:nvSpPr>
          <p:cNvPr id="3" name="Content Placeholder 2">
            <a:extLst>
              <a:ext uri="{FF2B5EF4-FFF2-40B4-BE49-F238E27FC236}">
                <a16:creationId xmlns:a16="http://schemas.microsoft.com/office/drawing/2014/main" id="{A6A2D894-D9C8-815D-4602-9B9A261F8DDC}"/>
              </a:ext>
            </a:extLst>
          </p:cNvPr>
          <p:cNvSpPr>
            <a:spLocks noGrp="1"/>
          </p:cNvSpPr>
          <p:nvPr>
            <p:ph sz="half" idx="1"/>
          </p:nvPr>
        </p:nvSpPr>
        <p:spPr>
          <a:xfrm>
            <a:off x="379048" y="1215483"/>
            <a:ext cx="10704760" cy="4225652"/>
          </a:xfrm>
        </p:spPr>
        <p:txBody>
          <a:bodyPr vert="horz" lIns="91440" tIns="45720" rIns="91440" bIns="45720" rtlCol="0" anchor="t">
            <a:normAutofit/>
          </a:bodyPr>
          <a:lstStyle/>
          <a:p>
            <a:r>
              <a:rPr lang="en-US">
                <a:latin typeface="Roboto"/>
                <a:ea typeface="Roboto"/>
                <a:cs typeface="Roboto"/>
              </a:rPr>
              <a:t>5G is touted as an enabler for a variety of new applications</a:t>
            </a:r>
            <a:endParaRPr lang="en-US"/>
          </a:p>
          <a:p>
            <a:endParaRPr lang="en-US"/>
          </a:p>
        </p:txBody>
      </p:sp>
      <p:pic>
        <p:nvPicPr>
          <p:cNvPr id="5" name="Picture 5" descr="Person wearing mixed reality smartglasses touching transparent screen">
            <a:extLst>
              <a:ext uri="{FF2B5EF4-FFF2-40B4-BE49-F238E27FC236}">
                <a16:creationId xmlns:a16="http://schemas.microsoft.com/office/drawing/2014/main" id="{3807C8DB-DB60-1B88-A585-44A11DC0255E}"/>
              </a:ext>
            </a:extLst>
          </p:cNvPr>
          <p:cNvPicPr>
            <a:picLocks noChangeAspect="1"/>
          </p:cNvPicPr>
          <p:nvPr/>
        </p:nvPicPr>
        <p:blipFill>
          <a:blip r:embed="rId4"/>
          <a:stretch>
            <a:fillRect/>
          </a:stretch>
        </p:blipFill>
        <p:spPr>
          <a:xfrm>
            <a:off x="4254030" y="1837267"/>
            <a:ext cx="3166533" cy="2111022"/>
          </a:xfrm>
          <a:prstGeom prst="rect">
            <a:avLst/>
          </a:prstGeom>
        </p:spPr>
      </p:pic>
      <p:pic>
        <p:nvPicPr>
          <p:cNvPr id="6" name="Picture 6">
            <a:extLst>
              <a:ext uri="{FF2B5EF4-FFF2-40B4-BE49-F238E27FC236}">
                <a16:creationId xmlns:a16="http://schemas.microsoft.com/office/drawing/2014/main" id="{CB1DBFCC-77A7-1529-FB2A-BE1A545874D8}"/>
              </a:ext>
            </a:extLst>
          </p:cNvPr>
          <p:cNvPicPr>
            <a:picLocks noChangeAspect="1"/>
          </p:cNvPicPr>
          <p:nvPr/>
        </p:nvPicPr>
        <p:blipFill>
          <a:blip r:embed="rId5"/>
          <a:stretch>
            <a:fillRect/>
          </a:stretch>
        </p:blipFill>
        <p:spPr>
          <a:xfrm>
            <a:off x="771406" y="1833503"/>
            <a:ext cx="3170297" cy="2080919"/>
          </a:xfrm>
          <a:prstGeom prst="rect">
            <a:avLst/>
          </a:prstGeom>
        </p:spPr>
      </p:pic>
      <p:pic>
        <p:nvPicPr>
          <p:cNvPr id="7" name="Picture 7" descr="A picture containing outdoor, electronics, city&#10;&#10;Description automatically generated">
            <a:extLst>
              <a:ext uri="{FF2B5EF4-FFF2-40B4-BE49-F238E27FC236}">
                <a16:creationId xmlns:a16="http://schemas.microsoft.com/office/drawing/2014/main" id="{33AC8A17-3B81-853F-97B5-D6CFF334BD25}"/>
              </a:ext>
            </a:extLst>
          </p:cNvPr>
          <p:cNvPicPr>
            <a:picLocks noChangeAspect="1"/>
          </p:cNvPicPr>
          <p:nvPr/>
        </p:nvPicPr>
        <p:blipFill>
          <a:blip r:embed="rId6"/>
          <a:stretch>
            <a:fillRect/>
          </a:stretch>
        </p:blipFill>
        <p:spPr>
          <a:xfrm>
            <a:off x="6321778" y="4196879"/>
            <a:ext cx="3810000" cy="2142538"/>
          </a:xfrm>
          <a:prstGeom prst="rect">
            <a:avLst/>
          </a:prstGeom>
        </p:spPr>
      </p:pic>
      <p:pic>
        <p:nvPicPr>
          <p:cNvPr id="8" name="Picture 8" descr="A picture containing indoor&#10;&#10;Description automatically generated">
            <a:extLst>
              <a:ext uri="{FF2B5EF4-FFF2-40B4-BE49-F238E27FC236}">
                <a16:creationId xmlns:a16="http://schemas.microsoft.com/office/drawing/2014/main" id="{0B744FC9-714C-41C8-CA24-1F15719BA49D}"/>
              </a:ext>
            </a:extLst>
          </p:cNvPr>
          <p:cNvPicPr>
            <a:picLocks noChangeAspect="1"/>
          </p:cNvPicPr>
          <p:nvPr/>
        </p:nvPicPr>
        <p:blipFill>
          <a:blip r:embed="rId7"/>
          <a:stretch>
            <a:fillRect/>
          </a:stretch>
        </p:blipFill>
        <p:spPr>
          <a:xfrm>
            <a:off x="7734770" y="1810512"/>
            <a:ext cx="3392311" cy="2117494"/>
          </a:xfrm>
          <a:prstGeom prst="rect">
            <a:avLst/>
          </a:prstGeom>
        </p:spPr>
      </p:pic>
      <p:sp>
        <p:nvSpPr>
          <p:cNvPr id="4" name="Slide Number Placeholder 3">
            <a:extLst>
              <a:ext uri="{FF2B5EF4-FFF2-40B4-BE49-F238E27FC236}">
                <a16:creationId xmlns:a16="http://schemas.microsoft.com/office/drawing/2014/main" id="{A3F8787A-B105-BEB7-2BA5-98BB39EDBB25}"/>
              </a:ext>
            </a:extLst>
          </p:cNvPr>
          <p:cNvSpPr>
            <a:spLocks noGrp="1"/>
          </p:cNvSpPr>
          <p:nvPr>
            <p:ph type="sldNum" sz="quarter" idx="12"/>
          </p:nvPr>
        </p:nvSpPr>
        <p:spPr/>
        <p:txBody>
          <a:bodyPr/>
          <a:lstStyle/>
          <a:p>
            <a:fld id="{AE678206-0642-9F48-9727-6B519CB285FA}" type="slidenum">
              <a:rPr lang="en-US" smtClean="0"/>
              <a:t>2</a:t>
            </a:fld>
            <a:endParaRPr lang="en-US"/>
          </a:p>
        </p:txBody>
      </p:sp>
    </p:spTree>
    <p:extLst>
      <p:ext uri="{BB962C8B-B14F-4D97-AF65-F5344CB8AC3E}">
        <p14:creationId xmlns:p14="http://schemas.microsoft.com/office/powerpoint/2010/main" val="4038544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4F4C3E9C-599D-4ADB-AF3D-0A14E80AC624}"/>
              </a:ext>
            </a:extLst>
          </p:cNvPr>
          <p:cNvGrpSpPr/>
          <p:nvPr/>
        </p:nvGrpSpPr>
        <p:grpSpPr>
          <a:xfrm>
            <a:off x="887454" y="2603904"/>
            <a:ext cx="10129895" cy="3158652"/>
            <a:chOff x="887454" y="2603904"/>
            <a:chExt cx="10129895" cy="3158652"/>
          </a:xfrm>
        </p:grpSpPr>
        <p:pic>
          <p:nvPicPr>
            <p:cNvPr id="70" name="Graphic 4" descr="City outline">
              <a:extLst>
                <a:ext uri="{FF2B5EF4-FFF2-40B4-BE49-F238E27FC236}">
                  <a16:creationId xmlns:a16="http://schemas.microsoft.com/office/drawing/2014/main" id="{0C7A6CED-D8FD-43AB-86AE-438C949116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06014" y="2631429"/>
              <a:ext cx="3111335" cy="3131127"/>
            </a:xfrm>
            <a:prstGeom prst="rect">
              <a:avLst/>
            </a:prstGeom>
          </p:spPr>
        </p:pic>
        <p:pic>
          <p:nvPicPr>
            <p:cNvPr id="71" name="Graphic 4" descr="City outline">
              <a:extLst>
                <a:ext uri="{FF2B5EF4-FFF2-40B4-BE49-F238E27FC236}">
                  <a16:creationId xmlns:a16="http://schemas.microsoft.com/office/drawing/2014/main" id="{E364BC04-484A-46DE-B53B-916099F8F4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78206" y="2603904"/>
              <a:ext cx="3111335" cy="3131127"/>
            </a:xfrm>
            <a:prstGeom prst="rect">
              <a:avLst/>
            </a:prstGeom>
          </p:spPr>
        </p:pic>
        <p:pic>
          <p:nvPicPr>
            <p:cNvPr id="72" name="Graphic 4" descr="City outline">
              <a:extLst>
                <a:ext uri="{FF2B5EF4-FFF2-40B4-BE49-F238E27FC236}">
                  <a16:creationId xmlns:a16="http://schemas.microsoft.com/office/drawing/2014/main" id="{1868071D-4DA7-4027-9732-B4C69B70C3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13038" y="2603904"/>
              <a:ext cx="3111335" cy="3131127"/>
            </a:xfrm>
            <a:prstGeom prst="rect">
              <a:avLst/>
            </a:prstGeom>
          </p:spPr>
        </p:pic>
        <p:pic>
          <p:nvPicPr>
            <p:cNvPr id="73" name="Graphic 72" descr="City outline">
              <a:extLst>
                <a:ext uri="{FF2B5EF4-FFF2-40B4-BE49-F238E27FC236}">
                  <a16:creationId xmlns:a16="http://schemas.microsoft.com/office/drawing/2014/main" id="{E844B031-7B1A-4823-9AC5-BB6F15E36F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7454" y="2603904"/>
              <a:ext cx="3111335" cy="3131127"/>
            </a:xfrm>
            <a:prstGeom prst="rect">
              <a:avLst/>
            </a:prstGeom>
          </p:spPr>
        </p:pic>
      </p:grpSp>
      <p:sp>
        <p:nvSpPr>
          <p:cNvPr id="2" name="Title 1">
            <a:extLst>
              <a:ext uri="{FF2B5EF4-FFF2-40B4-BE49-F238E27FC236}">
                <a16:creationId xmlns:a16="http://schemas.microsoft.com/office/drawing/2014/main" id="{15BFB93A-EA96-F072-A798-57E7898799BF}"/>
              </a:ext>
            </a:extLst>
          </p:cNvPr>
          <p:cNvSpPr>
            <a:spLocks noGrp="1"/>
          </p:cNvSpPr>
          <p:nvPr>
            <p:ph type="title"/>
          </p:nvPr>
        </p:nvSpPr>
        <p:spPr/>
        <p:txBody>
          <a:bodyPr/>
          <a:lstStyle/>
          <a:p>
            <a:r>
              <a:rPr lang="en-US">
                <a:latin typeface="Roboto"/>
                <a:ea typeface="Roboto"/>
                <a:cs typeface="Roboto"/>
              </a:rPr>
              <a:t>Solution in a Nutshell</a:t>
            </a:r>
            <a:endParaRPr lang="en-US"/>
          </a:p>
        </p:txBody>
      </p:sp>
      <p:pic>
        <p:nvPicPr>
          <p:cNvPr id="16" name="Graphic 6" descr="Download with solid fill">
            <a:extLst>
              <a:ext uri="{FF2B5EF4-FFF2-40B4-BE49-F238E27FC236}">
                <a16:creationId xmlns:a16="http://schemas.microsoft.com/office/drawing/2014/main" id="{6F66C708-003D-D229-02B9-C06C0EFEE1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62181" y="4165862"/>
            <a:ext cx="521617" cy="513762"/>
          </a:xfrm>
          <a:prstGeom prst="rect">
            <a:avLst/>
          </a:prstGeom>
        </p:spPr>
      </p:pic>
      <p:pic>
        <p:nvPicPr>
          <p:cNvPr id="29" name="Graphic 12" descr="Car with solid fill">
            <a:extLst>
              <a:ext uri="{FF2B5EF4-FFF2-40B4-BE49-F238E27FC236}">
                <a16:creationId xmlns:a16="http://schemas.microsoft.com/office/drawing/2014/main" id="{3ACAFCEF-20DE-79FB-6553-33C57F08D8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75910" y="5342784"/>
            <a:ext cx="914400" cy="914400"/>
          </a:xfrm>
          <a:prstGeom prst="rect">
            <a:avLst/>
          </a:prstGeom>
        </p:spPr>
      </p:pic>
      <p:pic>
        <p:nvPicPr>
          <p:cNvPr id="30" name="Graphic 14" descr="Film strip outline">
            <a:extLst>
              <a:ext uri="{FF2B5EF4-FFF2-40B4-BE49-F238E27FC236}">
                <a16:creationId xmlns:a16="http://schemas.microsoft.com/office/drawing/2014/main" id="{AC528607-4F0F-4E2A-F711-469FE390FF9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400000">
            <a:off x="5394807" y="5082976"/>
            <a:ext cx="538349" cy="666998"/>
          </a:xfrm>
          <a:prstGeom prst="rect">
            <a:avLst/>
          </a:prstGeom>
        </p:spPr>
      </p:pic>
      <p:cxnSp>
        <p:nvCxnSpPr>
          <p:cNvPr id="32" name="Straight Arrow Connector 31">
            <a:extLst>
              <a:ext uri="{FF2B5EF4-FFF2-40B4-BE49-F238E27FC236}">
                <a16:creationId xmlns:a16="http://schemas.microsoft.com/office/drawing/2014/main" id="{BD881E13-5A9D-6B0C-FB3A-6C6FF1BCFB80}"/>
              </a:ext>
            </a:extLst>
          </p:cNvPr>
          <p:cNvCxnSpPr/>
          <p:nvPr/>
        </p:nvCxnSpPr>
        <p:spPr>
          <a:xfrm flipV="1">
            <a:off x="6216038" y="5783906"/>
            <a:ext cx="5625046" cy="25729"/>
          </a:xfrm>
          <a:prstGeom prst="straightConnector1">
            <a:avLst/>
          </a:prstGeom>
          <a:ln w="57150">
            <a:solidFill>
              <a:srgbClr val="FFC000"/>
            </a:solidFill>
            <a:prstDash val="dash"/>
            <a:headEnd type="none"/>
            <a:tailEnd type="arrow"/>
          </a:ln>
        </p:spPr>
        <p:style>
          <a:lnRef idx="1">
            <a:schemeClr val="accent1"/>
          </a:lnRef>
          <a:fillRef idx="0">
            <a:schemeClr val="accent1"/>
          </a:fillRef>
          <a:effectRef idx="0">
            <a:schemeClr val="accent1"/>
          </a:effectRef>
          <a:fontRef idx="minor">
            <a:schemeClr val="tx1"/>
          </a:fontRef>
        </p:style>
      </p:cxnSp>
      <p:sp>
        <p:nvSpPr>
          <p:cNvPr id="34" name="Content Placeholder 2">
            <a:extLst>
              <a:ext uri="{FF2B5EF4-FFF2-40B4-BE49-F238E27FC236}">
                <a16:creationId xmlns:a16="http://schemas.microsoft.com/office/drawing/2014/main" id="{49F9DA56-DA3F-9665-E38F-A92719215157}"/>
              </a:ext>
            </a:extLst>
          </p:cNvPr>
          <p:cNvSpPr>
            <a:spLocks noGrp="1"/>
          </p:cNvSpPr>
          <p:nvPr>
            <p:ph sz="half" idx="1"/>
          </p:nvPr>
        </p:nvSpPr>
        <p:spPr>
          <a:xfrm>
            <a:off x="379048" y="1215483"/>
            <a:ext cx="11325683" cy="4189043"/>
          </a:xfrm>
        </p:spPr>
        <p:txBody>
          <a:bodyPr vert="horz" lIns="91440" tIns="45720" rIns="91440" bIns="45720" rtlCol="0" anchor="t">
            <a:normAutofit/>
          </a:bodyPr>
          <a:lstStyle/>
          <a:p>
            <a:r>
              <a:rPr lang="en-US" dirty="0">
                <a:latin typeface="Roboto"/>
                <a:ea typeface="Roboto"/>
                <a:cs typeface="Roboto"/>
              </a:rPr>
              <a:t>Second edge node does not have any segments for the user and is hence skipped</a:t>
            </a:r>
          </a:p>
          <a:p>
            <a:endParaRPr lang="en-US" dirty="0"/>
          </a:p>
        </p:txBody>
      </p:sp>
      <p:pic>
        <p:nvPicPr>
          <p:cNvPr id="36" name="Graphic 5" descr="Checkmark with solid fill">
            <a:extLst>
              <a:ext uri="{FF2B5EF4-FFF2-40B4-BE49-F238E27FC236}">
                <a16:creationId xmlns:a16="http://schemas.microsoft.com/office/drawing/2014/main" id="{F7568791-5A6C-CF2A-250E-4B3FE01B438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886999" y="4169432"/>
            <a:ext cx="478972" cy="478972"/>
          </a:xfrm>
          <a:prstGeom prst="rect">
            <a:avLst/>
          </a:prstGeom>
        </p:spPr>
      </p:pic>
      <p:grpSp>
        <p:nvGrpSpPr>
          <p:cNvPr id="12" name="Group 11">
            <a:extLst>
              <a:ext uri="{FF2B5EF4-FFF2-40B4-BE49-F238E27FC236}">
                <a16:creationId xmlns:a16="http://schemas.microsoft.com/office/drawing/2014/main" id="{210641A2-4E38-A254-BB25-9E86F65BF872}"/>
              </a:ext>
            </a:extLst>
          </p:cNvPr>
          <p:cNvGrpSpPr/>
          <p:nvPr/>
        </p:nvGrpSpPr>
        <p:grpSpPr>
          <a:xfrm flipH="1">
            <a:off x="6051058" y="4642682"/>
            <a:ext cx="480802" cy="589671"/>
            <a:chOff x="3470987" y="2052735"/>
            <a:chExt cx="1035696" cy="989045"/>
          </a:xfrm>
        </p:grpSpPr>
        <p:sp>
          <p:nvSpPr>
            <p:cNvPr id="7" name="Isosceles Triangle 7">
              <a:extLst>
                <a:ext uri="{FF2B5EF4-FFF2-40B4-BE49-F238E27FC236}">
                  <a16:creationId xmlns:a16="http://schemas.microsoft.com/office/drawing/2014/main" id="{D8197E96-1B12-7A98-4198-E8541ADF6D7D}"/>
                </a:ext>
              </a:extLst>
            </p:cNvPr>
            <p:cNvSpPr/>
            <p:nvPr/>
          </p:nvSpPr>
          <p:spPr>
            <a:xfrm>
              <a:off x="3470987" y="2565918"/>
              <a:ext cx="354563" cy="475862"/>
            </a:xfrm>
            <a:prstGeom prst="triangl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tx1"/>
                </a:solidFill>
                <a:highlight>
                  <a:srgbClr val="C0C0C0"/>
                </a:highlight>
                <a:cs typeface="Arial"/>
              </a:endParaRPr>
            </a:p>
          </p:txBody>
        </p:sp>
        <p:sp>
          <p:nvSpPr>
            <p:cNvPr id="9" name="Chord 8">
              <a:extLst>
                <a:ext uri="{FF2B5EF4-FFF2-40B4-BE49-F238E27FC236}">
                  <a16:creationId xmlns:a16="http://schemas.microsoft.com/office/drawing/2014/main" id="{98499C15-A5ED-3A52-E2B0-DB5AF5E94730}"/>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tx1"/>
                </a:solidFill>
                <a:highlight>
                  <a:srgbClr val="C0C0C0"/>
                </a:highlight>
                <a:cs typeface="Arial"/>
              </a:endParaRPr>
            </a:p>
          </p:txBody>
        </p:sp>
        <p:sp>
          <p:nvSpPr>
            <p:cNvPr id="10" name="Isosceles Triangle 5">
              <a:extLst>
                <a:ext uri="{FF2B5EF4-FFF2-40B4-BE49-F238E27FC236}">
                  <a16:creationId xmlns:a16="http://schemas.microsoft.com/office/drawing/2014/main" id="{C68B9781-0C6D-5B60-7573-D80C2B41B110}"/>
                </a:ext>
              </a:extLst>
            </p:cNvPr>
            <p:cNvSpPr/>
            <p:nvPr/>
          </p:nvSpPr>
          <p:spPr>
            <a:xfrm rot="5400000">
              <a:off x="4156786" y="2197359"/>
              <a:ext cx="55985" cy="475862"/>
            </a:xfrm>
            <a:prstGeom prst="triangl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tx1"/>
                </a:solidFill>
                <a:highlight>
                  <a:srgbClr val="C0C0C0"/>
                </a:highlight>
                <a:cs typeface="Arial"/>
              </a:endParaRPr>
            </a:p>
          </p:txBody>
        </p:sp>
        <p:sp>
          <p:nvSpPr>
            <p:cNvPr id="11" name="Oval 10">
              <a:extLst>
                <a:ext uri="{FF2B5EF4-FFF2-40B4-BE49-F238E27FC236}">
                  <a16:creationId xmlns:a16="http://schemas.microsoft.com/office/drawing/2014/main" id="{00DDEAE7-CA6D-B85A-9346-E85F34B26DC0}"/>
                </a:ext>
              </a:extLst>
            </p:cNvPr>
            <p:cNvSpPr/>
            <p:nvPr/>
          </p:nvSpPr>
          <p:spPr>
            <a:xfrm>
              <a:off x="4422710" y="2397966"/>
              <a:ext cx="83973" cy="83973"/>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tx1"/>
                </a:solidFill>
                <a:highlight>
                  <a:srgbClr val="C0C0C0"/>
                </a:highlight>
                <a:cs typeface="Arial"/>
              </a:endParaRPr>
            </a:p>
          </p:txBody>
        </p:sp>
      </p:grpSp>
      <p:pic>
        <p:nvPicPr>
          <p:cNvPr id="41" name="Graphic 18" descr="Cloud outline">
            <a:extLst>
              <a:ext uri="{FF2B5EF4-FFF2-40B4-BE49-F238E27FC236}">
                <a16:creationId xmlns:a16="http://schemas.microsoft.com/office/drawing/2014/main" id="{E0F26D47-E205-8145-184C-659D3C5A17F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677062" y="1166915"/>
            <a:ext cx="1973282" cy="1953489"/>
          </a:xfrm>
          <a:prstGeom prst="rect">
            <a:avLst/>
          </a:prstGeom>
        </p:spPr>
      </p:pic>
      <p:grpSp>
        <p:nvGrpSpPr>
          <p:cNvPr id="56" name="Group 55">
            <a:extLst>
              <a:ext uri="{FF2B5EF4-FFF2-40B4-BE49-F238E27FC236}">
                <a16:creationId xmlns:a16="http://schemas.microsoft.com/office/drawing/2014/main" id="{573043DD-6A42-961D-43E8-9310411F40BC}"/>
              </a:ext>
            </a:extLst>
          </p:cNvPr>
          <p:cNvGrpSpPr/>
          <p:nvPr/>
        </p:nvGrpSpPr>
        <p:grpSpPr>
          <a:xfrm flipH="1">
            <a:off x="9041554" y="4671436"/>
            <a:ext cx="480802" cy="589671"/>
            <a:chOff x="3470987" y="2052735"/>
            <a:chExt cx="1035696" cy="989045"/>
          </a:xfrm>
        </p:grpSpPr>
        <p:sp>
          <p:nvSpPr>
            <p:cNvPr id="52" name="Isosceles Triangle 7">
              <a:extLst>
                <a:ext uri="{FF2B5EF4-FFF2-40B4-BE49-F238E27FC236}">
                  <a16:creationId xmlns:a16="http://schemas.microsoft.com/office/drawing/2014/main" id="{57A3F3D2-759D-5446-53A3-5C4A1E8DAD14}"/>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Chord 52">
              <a:extLst>
                <a:ext uri="{FF2B5EF4-FFF2-40B4-BE49-F238E27FC236}">
                  <a16:creationId xmlns:a16="http://schemas.microsoft.com/office/drawing/2014/main" id="{329B8163-8F6E-CD8F-8AD5-58064BB2A258}"/>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Isosceles Triangle 5">
              <a:extLst>
                <a:ext uri="{FF2B5EF4-FFF2-40B4-BE49-F238E27FC236}">
                  <a16:creationId xmlns:a16="http://schemas.microsoft.com/office/drawing/2014/main" id="{1E493EB8-2853-D22F-AB98-EF1CFD968D38}"/>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Oval 54">
              <a:extLst>
                <a:ext uri="{FF2B5EF4-FFF2-40B4-BE49-F238E27FC236}">
                  <a16:creationId xmlns:a16="http://schemas.microsoft.com/office/drawing/2014/main" id="{2FA6CD0E-94B3-FD8C-03A1-90466C35F377}"/>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67" name="Straight Arrow Connector 66">
            <a:extLst>
              <a:ext uri="{FF2B5EF4-FFF2-40B4-BE49-F238E27FC236}">
                <a16:creationId xmlns:a16="http://schemas.microsoft.com/office/drawing/2014/main" id="{F55B8CD8-474B-862B-90CB-082BD3A51E9F}"/>
              </a:ext>
            </a:extLst>
          </p:cNvPr>
          <p:cNvCxnSpPr>
            <a:cxnSpLocks/>
          </p:cNvCxnSpPr>
          <p:nvPr/>
        </p:nvCxnSpPr>
        <p:spPr>
          <a:xfrm>
            <a:off x="10186188" y="2649130"/>
            <a:ext cx="18336" cy="1783392"/>
          </a:xfrm>
          <a:prstGeom prst="straightConnector1">
            <a:avLst/>
          </a:prstGeom>
          <a:ln w="571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1A808422-BA63-7B99-D586-B12F7C083037}"/>
              </a:ext>
            </a:extLst>
          </p:cNvPr>
          <p:cNvSpPr txBox="1"/>
          <p:nvPr/>
        </p:nvSpPr>
        <p:spPr>
          <a:xfrm>
            <a:off x="10371713" y="2053706"/>
            <a:ext cx="10309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Arial"/>
              </a:rPr>
              <a:t>CDN</a:t>
            </a:r>
            <a:endParaRPr lang="en-US"/>
          </a:p>
        </p:txBody>
      </p:sp>
      <p:grpSp>
        <p:nvGrpSpPr>
          <p:cNvPr id="105" name="Group 104">
            <a:extLst>
              <a:ext uri="{FF2B5EF4-FFF2-40B4-BE49-F238E27FC236}">
                <a16:creationId xmlns:a16="http://schemas.microsoft.com/office/drawing/2014/main" id="{92E524C5-E08F-8A1E-B958-7DFC5F1A1312}"/>
              </a:ext>
            </a:extLst>
          </p:cNvPr>
          <p:cNvGrpSpPr/>
          <p:nvPr/>
        </p:nvGrpSpPr>
        <p:grpSpPr>
          <a:xfrm>
            <a:off x="4208820" y="4424085"/>
            <a:ext cx="624305" cy="831114"/>
            <a:chOff x="7472485" y="2626917"/>
            <a:chExt cx="961255" cy="1118662"/>
          </a:xfrm>
        </p:grpSpPr>
        <p:grpSp>
          <p:nvGrpSpPr>
            <p:cNvPr id="98" name="Group 97">
              <a:extLst>
                <a:ext uri="{FF2B5EF4-FFF2-40B4-BE49-F238E27FC236}">
                  <a16:creationId xmlns:a16="http://schemas.microsoft.com/office/drawing/2014/main" id="{14291EA6-7E47-C3F6-8E7D-D8520D6AB71B}"/>
                </a:ext>
              </a:extLst>
            </p:cNvPr>
            <p:cNvGrpSpPr/>
            <p:nvPr/>
          </p:nvGrpSpPr>
          <p:grpSpPr>
            <a:xfrm>
              <a:off x="7545615" y="3038258"/>
              <a:ext cx="725173" cy="547774"/>
              <a:chOff x="10442048" y="1890678"/>
              <a:chExt cx="725173" cy="547774"/>
            </a:xfrm>
          </p:grpSpPr>
          <p:sp>
            <p:nvSpPr>
              <p:cNvPr id="101" name="Rounded Rectangle 33">
                <a:extLst>
                  <a:ext uri="{FF2B5EF4-FFF2-40B4-BE49-F238E27FC236}">
                    <a16:creationId xmlns:a16="http://schemas.microsoft.com/office/drawing/2014/main" id="{644AC877-9F1F-E3EB-6463-238928181110}"/>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02" name="Straight Connector 101">
                <a:extLst>
                  <a:ext uri="{FF2B5EF4-FFF2-40B4-BE49-F238E27FC236}">
                    <a16:creationId xmlns:a16="http://schemas.microsoft.com/office/drawing/2014/main" id="{0B006AB7-5965-6AEF-D90C-DBBA6894F565}"/>
                  </a:ext>
                </a:extLst>
              </p:cNvPr>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77AC326-990B-DBCD-7943-33CB9D9DE7B5}"/>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81C4781-862A-634E-FCE1-FEBE551B76E1}"/>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99" name="TextBox 98">
              <a:extLst>
                <a:ext uri="{FF2B5EF4-FFF2-40B4-BE49-F238E27FC236}">
                  <a16:creationId xmlns:a16="http://schemas.microsoft.com/office/drawing/2014/main" id="{E5DBABF5-0BD1-5B10-5D0F-81E12CC65A0A}"/>
                </a:ext>
              </a:extLst>
            </p:cNvPr>
            <p:cNvSpPr txBox="1"/>
            <p:nvPr/>
          </p:nvSpPr>
          <p:spPr>
            <a:xfrm>
              <a:off x="7505212" y="2656755"/>
              <a:ext cx="928528" cy="414261"/>
            </a:xfrm>
            <a:prstGeom prst="rect">
              <a:avLst/>
            </a:prstGeom>
            <a:noFill/>
          </p:spPr>
          <p:txBody>
            <a:bodyPr wrap="none" lIns="91440" tIns="45720" rIns="91440" bIns="45720" rtlCol="0" anchor="t">
              <a:spAutoFit/>
            </a:bodyPr>
            <a:lstStyle/>
            <a:p>
              <a:r>
                <a:rPr lang="en-US" sz="1400"/>
                <a:t>Edge</a:t>
              </a:r>
              <a:endParaRPr lang="en-US" sz="1400">
                <a:cs typeface="Arial"/>
              </a:endParaRPr>
            </a:p>
          </p:txBody>
        </p:sp>
        <p:sp>
          <p:nvSpPr>
            <p:cNvPr id="100" name="Rectangle 99">
              <a:extLst>
                <a:ext uri="{FF2B5EF4-FFF2-40B4-BE49-F238E27FC236}">
                  <a16:creationId xmlns:a16="http://schemas.microsoft.com/office/drawing/2014/main" id="{ECD2857D-5768-F119-FCBC-E56DDE448076}"/>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C90790DF-5BC4-416A-43CB-AD94B23850C9}"/>
              </a:ext>
            </a:extLst>
          </p:cNvPr>
          <p:cNvGrpSpPr/>
          <p:nvPr/>
        </p:nvGrpSpPr>
        <p:grpSpPr>
          <a:xfrm>
            <a:off x="6616717" y="4424086"/>
            <a:ext cx="603050" cy="831114"/>
            <a:chOff x="7460937" y="2626917"/>
            <a:chExt cx="928528" cy="1118662"/>
          </a:xfrm>
        </p:grpSpPr>
        <p:grpSp>
          <p:nvGrpSpPr>
            <p:cNvPr id="107" name="Group 106">
              <a:extLst>
                <a:ext uri="{FF2B5EF4-FFF2-40B4-BE49-F238E27FC236}">
                  <a16:creationId xmlns:a16="http://schemas.microsoft.com/office/drawing/2014/main" id="{8FF09A7B-AAC6-4FCA-A84A-15ED5EDAD7C2}"/>
                </a:ext>
              </a:extLst>
            </p:cNvPr>
            <p:cNvGrpSpPr/>
            <p:nvPr/>
          </p:nvGrpSpPr>
          <p:grpSpPr>
            <a:xfrm>
              <a:off x="7545615" y="3038258"/>
              <a:ext cx="725173" cy="547774"/>
              <a:chOff x="10442048" y="1890678"/>
              <a:chExt cx="725173" cy="547774"/>
            </a:xfrm>
          </p:grpSpPr>
          <p:sp>
            <p:nvSpPr>
              <p:cNvPr id="110" name="Rounded Rectangle 33">
                <a:extLst>
                  <a:ext uri="{FF2B5EF4-FFF2-40B4-BE49-F238E27FC236}">
                    <a16:creationId xmlns:a16="http://schemas.microsoft.com/office/drawing/2014/main" id="{31F054F3-2FE4-D4BE-C919-0384A8CE53F2}"/>
                  </a:ext>
                </a:extLst>
              </p:cNvPr>
              <p:cNvSpPr/>
              <p:nvPr/>
            </p:nvSpPr>
            <p:spPr>
              <a:xfrm>
                <a:off x="10442048" y="1890678"/>
                <a:ext cx="725173" cy="350936"/>
              </a:xfrm>
              <a:prstGeom prst="round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endParaRPr lang="en-US">
                  <a:highlight>
                    <a:srgbClr val="C0C0C0"/>
                  </a:highlight>
                  <a:cs typeface="Arial"/>
                </a:endParaRPr>
              </a:p>
            </p:txBody>
          </p:sp>
          <p:cxnSp>
            <p:nvCxnSpPr>
              <p:cNvPr id="111" name="Straight Connector 110">
                <a:extLst>
                  <a:ext uri="{FF2B5EF4-FFF2-40B4-BE49-F238E27FC236}">
                    <a16:creationId xmlns:a16="http://schemas.microsoft.com/office/drawing/2014/main" id="{FBA7B589-5184-917B-459E-84528D4B046B}"/>
                  </a:ext>
                </a:extLst>
              </p:cNvPr>
              <p:cNvCxnSpPr>
                <a:cxnSpLocks/>
              </p:cNvCxnSpPr>
              <p:nvPr/>
            </p:nvCxnSpPr>
            <p:spPr>
              <a:xfrm>
                <a:off x="10804635" y="2190248"/>
                <a:ext cx="0" cy="248204"/>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BB36985-FE63-AE01-4D89-A57004E15080}"/>
                  </a:ext>
                </a:extLst>
              </p:cNvPr>
              <p:cNvCxnSpPr>
                <a:cxnSpLocks/>
              </p:cNvCxnSpPr>
              <p:nvPr/>
            </p:nvCxnSpPr>
            <p:spPr>
              <a:xfrm flipH="1">
                <a:off x="10652235" y="2438452"/>
                <a:ext cx="320565"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CE0A64D7-3898-1A24-DD46-626A7D7A3427}"/>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108" name="TextBox 107">
              <a:extLst>
                <a:ext uri="{FF2B5EF4-FFF2-40B4-BE49-F238E27FC236}">
                  <a16:creationId xmlns:a16="http://schemas.microsoft.com/office/drawing/2014/main" id="{FBD8CDB6-DDF4-53A5-79B8-05A80DF0AB44}"/>
                </a:ext>
              </a:extLst>
            </p:cNvPr>
            <p:cNvSpPr txBox="1"/>
            <p:nvPr/>
          </p:nvSpPr>
          <p:spPr>
            <a:xfrm>
              <a:off x="7460937" y="2656755"/>
              <a:ext cx="928528" cy="414261"/>
            </a:xfrm>
            <a:prstGeom prst="rect">
              <a:avLst/>
            </a:prstGeom>
            <a:noFill/>
            <a:ln>
              <a:solidFill>
                <a:schemeClr val="bg1">
                  <a:lumMod val="50000"/>
                </a:schemeClr>
              </a:solidFill>
            </a:ln>
          </p:spPr>
          <p:txBody>
            <a:bodyPr wrap="none" lIns="91440" tIns="45720" rIns="91440" bIns="45720" rtlCol="0" anchor="t">
              <a:spAutoFit/>
            </a:bodyPr>
            <a:lstStyle/>
            <a:p>
              <a:r>
                <a:rPr lang="en-US" sz="1400"/>
                <a:t>Edge</a:t>
              </a:r>
              <a:endParaRPr lang="en-US" sz="1400">
                <a:cs typeface="Arial"/>
              </a:endParaRPr>
            </a:p>
          </p:txBody>
        </p:sp>
        <p:sp>
          <p:nvSpPr>
            <p:cNvPr id="109" name="Rectangle 108">
              <a:extLst>
                <a:ext uri="{FF2B5EF4-FFF2-40B4-BE49-F238E27FC236}">
                  <a16:creationId xmlns:a16="http://schemas.microsoft.com/office/drawing/2014/main" id="{D91E9D2E-FA09-2ACA-1DFB-C02F47A96608}"/>
                </a:ext>
              </a:extLst>
            </p:cNvPr>
            <p:cNvSpPr/>
            <p:nvPr/>
          </p:nvSpPr>
          <p:spPr>
            <a:xfrm>
              <a:off x="7472485" y="2626917"/>
              <a:ext cx="902349" cy="1118662"/>
            </a:xfrm>
            <a:prstGeom prst="rect">
              <a:avLst/>
            </a:prstGeom>
            <a:noFill/>
            <a:ln w="38100">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endParaRPr lang="en-US">
                <a:highlight>
                  <a:srgbClr val="C0C0C0"/>
                </a:highlight>
                <a:cs typeface="Arial"/>
              </a:endParaRPr>
            </a:p>
          </p:txBody>
        </p:sp>
      </p:grpSp>
      <p:grpSp>
        <p:nvGrpSpPr>
          <p:cNvPr id="123" name="Group 122">
            <a:extLst>
              <a:ext uri="{FF2B5EF4-FFF2-40B4-BE49-F238E27FC236}">
                <a16:creationId xmlns:a16="http://schemas.microsoft.com/office/drawing/2014/main" id="{F78A594C-C07C-95E3-833C-BB7A58B5A5E0}"/>
              </a:ext>
            </a:extLst>
          </p:cNvPr>
          <p:cNvGrpSpPr/>
          <p:nvPr/>
        </p:nvGrpSpPr>
        <p:grpSpPr>
          <a:xfrm>
            <a:off x="9614707" y="4438464"/>
            <a:ext cx="624305" cy="831114"/>
            <a:chOff x="7472485" y="2626917"/>
            <a:chExt cx="961255" cy="1118662"/>
          </a:xfrm>
        </p:grpSpPr>
        <p:grpSp>
          <p:nvGrpSpPr>
            <p:cNvPr id="116" name="Group 115">
              <a:extLst>
                <a:ext uri="{FF2B5EF4-FFF2-40B4-BE49-F238E27FC236}">
                  <a16:creationId xmlns:a16="http://schemas.microsoft.com/office/drawing/2014/main" id="{6EA328C5-9270-5BA5-3C37-4F3ECFC669B4}"/>
                </a:ext>
              </a:extLst>
            </p:cNvPr>
            <p:cNvGrpSpPr/>
            <p:nvPr/>
          </p:nvGrpSpPr>
          <p:grpSpPr>
            <a:xfrm>
              <a:off x="7545615" y="3038258"/>
              <a:ext cx="725173" cy="547774"/>
              <a:chOff x="10442048" y="1890678"/>
              <a:chExt cx="725173" cy="547774"/>
            </a:xfrm>
          </p:grpSpPr>
          <p:sp>
            <p:nvSpPr>
              <p:cNvPr id="119" name="Rounded Rectangle 33">
                <a:extLst>
                  <a:ext uri="{FF2B5EF4-FFF2-40B4-BE49-F238E27FC236}">
                    <a16:creationId xmlns:a16="http://schemas.microsoft.com/office/drawing/2014/main" id="{B9EEF3C1-639D-A368-614A-41E6E94DCDED}"/>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20" name="Straight Connector 119">
                <a:extLst>
                  <a:ext uri="{FF2B5EF4-FFF2-40B4-BE49-F238E27FC236}">
                    <a16:creationId xmlns:a16="http://schemas.microsoft.com/office/drawing/2014/main" id="{516FF7B0-F045-EA69-5D75-15C20ECFD246}"/>
                  </a:ext>
                </a:extLst>
              </p:cNvPr>
              <p:cNvCxnSpPr>
                <a:cxnSpLocks/>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35338F5A-26FF-AB2A-5438-6555DBA0EB9A}"/>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9B51D228-BCC1-2868-0217-3041AE384D27}"/>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117" name="TextBox 116">
              <a:extLst>
                <a:ext uri="{FF2B5EF4-FFF2-40B4-BE49-F238E27FC236}">
                  <a16:creationId xmlns:a16="http://schemas.microsoft.com/office/drawing/2014/main" id="{A99D09EF-C5C3-46A7-F0C4-447F09AD5080}"/>
                </a:ext>
              </a:extLst>
            </p:cNvPr>
            <p:cNvSpPr txBox="1"/>
            <p:nvPr/>
          </p:nvSpPr>
          <p:spPr>
            <a:xfrm>
              <a:off x="7505212" y="2656755"/>
              <a:ext cx="928528" cy="414261"/>
            </a:xfrm>
            <a:prstGeom prst="rect">
              <a:avLst/>
            </a:prstGeom>
            <a:noFill/>
          </p:spPr>
          <p:txBody>
            <a:bodyPr wrap="none" lIns="91440" tIns="45720" rIns="91440" bIns="45720" rtlCol="0" anchor="t">
              <a:spAutoFit/>
            </a:bodyPr>
            <a:lstStyle/>
            <a:p>
              <a:r>
                <a:rPr lang="en-US" sz="1400"/>
                <a:t>Edge</a:t>
              </a:r>
              <a:endParaRPr lang="en-US" sz="1400">
                <a:cs typeface="Arial"/>
              </a:endParaRPr>
            </a:p>
          </p:txBody>
        </p:sp>
        <p:sp>
          <p:nvSpPr>
            <p:cNvPr id="118" name="Rectangle 117">
              <a:extLst>
                <a:ext uri="{FF2B5EF4-FFF2-40B4-BE49-F238E27FC236}">
                  <a16:creationId xmlns:a16="http://schemas.microsoft.com/office/drawing/2014/main" id="{CC20403D-0F32-1BD8-9477-0334A301A1A6}"/>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id="{A1249D05-6D96-647A-0FE4-111998D1BB08}"/>
              </a:ext>
            </a:extLst>
          </p:cNvPr>
          <p:cNvGrpSpPr/>
          <p:nvPr/>
        </p:nvGrpSpPr>
        <p:grpSpPr>
          <a:xfrm flipH="1">
            <a:off x="3635662" y="4657059"/>
            <a:ext cx="480802" cy="589671"/>
            <a:chOff x="3470987" y="2052735"/>
            <a:chExt cx="1035696" cy="989045"/>
          </a:xfrm>
        </p:grpSpPr>
        <p:sp>
          <p:nvSpPr>
            <p:cNvPr id="125" name="Isosceles Triangle 7">
              <a:extLst>
                <a:ext uri="{FF2B5EF4-FFF2-40B4-BE49-F238E27FC236}">
                  <a16:creationId xmlns:a16="http://schemas.microsoft.com/office/drawing/2014/main" id="{170CA7F8-D087-A4CD-F22F-D4FAECF41BFC}"/>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6" name="Chord 125">
              <a:extLst>
                <a:ext uri="{FF2B5EF4-FFF2-40B4-BE49-F238E27FC236}">
                  <a16:creationId xmlns:a16="http://schemas.microsoft.com/office/drawing/2014/main" id="{F2094403-A894-E91E-0ABE-22CDE7230DA4}"/>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7" name="Isosceles Triangle 5">
              <a:extLst>
                <a:ext uri="{FF2B5EF4-FFF2-40B4-BE49-F238E27FC236}">
                  <a16:creationId xmlns:a16="http://schemas.microsoft.com/office/drawing/2014/main" id="{186FFAB8-AB28-6694-E288-7602F223DC1E}"/>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8" name="Oval 127">
              <a:extLst>
                <a:ext uri="{FF2B5EF4-FFF2-40B4-BE49-F238E27FC236}">
                  <a16:creationId xmlns:a16="http://schemas.microsoft.com/office/drawing/2014/main" id="{FAF80CD2-4572-25D4-1EC5-509287D258E9}"/>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131" name="Straight Arrow Connector 130">
            <a:extLst>
              <a:ext uri="{FF2B5EF4-FFF2-40B4-BE49-F238E27FC236}">
                <a16:creationId xmlns:a16="http://schemas.microsoft.com/office/drawing/2014/main" id="{F45386AB-BE24-25D0-CC2A-CF3DDAE289BD}"/>
              </a:ext>
            </a:extLst>
          </p:cNvPr>
          <p:cNvCxnSpPr>
            <a:cxnSpLocks/>
          </p:cNvCxnSpPr>
          <p:nvPr/>
        </p:nvCxnSpPr>
        <p:spPr>
          <a:xfrm flipV="1">
            <a:off x="8541432" y="2201109"/>
            <a:ext cx="9866" cy="767309"/>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47087A63-935E-5CAD-1617-402119CEBE58}"/>
              </a:ext>
            </a:extLst>
          </p:cNvPr>
          <p:cNvCxnSpPr>
            <a:cxnSpLocks/>
          </p:cNvCxnSpPr>
          <p:nvPr/>
        </p:nvCxnSpPr>
        <p:spPr>
          <a:xfrm>
            <a:off x="8541432" y="2223100"/>
            <a:ext cx="1261459" cy="0"/>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5983E198-9B7A-324E-E598-803AED5B8B07}"/>
              </a:ext>
            </a:extLst>
          </p:cNvPr>
          <p:cNvCxnSpPr>
            <a:cxnSpLocks/>
          </p:cNvCxnSpPr>
          <p:nvPr/>
        </p:nvCxnSpPr>
        <p:spPr>
          <a:xfrm flipH="1">
            <a:off x="5656999" y="3569282"/>
            <a:ext cx="10419" cy="1668371"/>
          </a:xfrm>
          <a:prstGeom prst="straightConnector1">
            <a:avLst/>
          </a:prstGeom>
          <a:ln w="571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1C3156D3-56BB-2504-131E-250FB5F0F43E}"/>
              </a:ext>
            </a:extLst>
          </p:cNvPr>
          <p:cNvCxnSpPr>
            <a:cxnSpLocks/>
          </p:cNvCxnSpPr>
          <p:nvPr/>
        </p:nvCxnSpPr>
        <p:spPr>
          <a:xfrm flipV="1">
            <a:off x="5666723" y="3594259"/>
            <a:ext cx="2600977" cy="1"/>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60" name="Graphic 18" descr="Cloud outline">
            <a:extLst>
              <a:ext uri="{FF2B5EF4-FFF2-40B4-BE49-F238E27FC236}">
                <a16:creationId xmlns:a16="http://schemas.microsoft.com/office/drawing/2014/main" id="{C3676DDF-AF33-59E4-32A3-FDCEF5B0650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8006" y="1569481"/>
            <a:ext cx="1973282" cy="1953489"/>
          </a:xfrm>
          <a:prstGeom prst="rect">
            <a:avLst/>
          </a:prstGeom>
        </p:spPr>
      </p:pic>
      <p:pic>
        <p:nvPicPr>
          <p:cNvPr id="162" name="Graphic 19" descr="Server with solid fill">
            <a:extLst>
              <a:ext uri="{FF2B5EF4-FFF2-40B4-BE49-F238E27FC236}">
                <a16:creationId xmlns:a16="http://schemas.microsoft.com/office/drawing/2014/main" id="{72153F7E-23C5-7122-25A8-3F8F4D2E585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92705" y="2242415"/>
            <a:ext cx="756063" cy="756063"/>
          </a:xfrm>
          <a:prstGeom prst="rect">
            <a:avLst/>
          </a:prstGeom>
        </p:spPr>
      </p:pic>
      <p:pic>
        <p:nvPicPr>
          <p:cNvPr id="163" name="Graphic 14" descr="Film strip outline">
            <a:extLst>
              <a:ext uri="{FF2B5EF4-FFF2-40B4-BE49-F238E27FC236}">
                <a16:creationId xmlns:a16="http://schemas.microsoft.com/office/drawing/2014/main" id="{DEFB279F-B954-E75E-E09F-1ECEE3377EF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400000">
            <a:off x="5754241" y="5082975"/>
            <a:ext cx="538349" cy="666998"/>
          </a:xfrm>
          <a:prstGeom prst="rect">
            <a:avLst/>
          </a:prstGeom>
        </p:spPr>
      </p:pic>
      <p:sp>
        <p:nvSpPr>
          <p:cNvPr id="165" name="TextBox 11">
            <a:extLst>
              <a:ext uri="{FF2B5EF4-FFF2-40B4-BE49-F238E27FC236}">
                <a16:creationId xmlns:a16="http://schemas.microsoft.com/office/drawing/2014/main" id="{DA6C3567-F99F-985B-C489-C9005E0E042A}"/>
              </a:ext>
            </a:extLst>
          </p:cNvPr>
          <p:cNvSpPr txBox="1"/>
          <p:nvPr/>
        </p:nvSpPr>
        <p:spPr>
          <a:xfrm>
            <a:off x="5049085" y="5972021"/>
            <a:ext cx="148441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cs typeface="Calibri"/>
              </a:rPr>
              <a:t>&lt;1,2,3 &gt;</a:t>
            </a:r>
            <a:endParaRPr lang="en-US"/>
          </a:p>
        </p:txBody>
      </p:sp>
      <p:sp>
        <p:nvSpPr>
          <p:cNvPr id="3" name="Slide Number Placeholder 2">
            <a:extLst>
              <a:ext uri="{FF2B5EF4-FFF2-40B4-BE49-F238E27FC236}">
                <a16:creationId xmlns:a16="http://schemas.microsoft.com/office/drawing/2014/main" id="{E4F5D1F0-236D-776D-18BE-5A8EF6F64932}"/>
              </a:ext>
            </a:extLst>
          </p:cNvPr>
          <p:cNvSpPr>
            <a:spLocks noGrp="1"/>
          </p:cNvSpPr>
          <p:nvPr>
            <p:ph type="sldNum" sz="quarter" idx="12"/>
          </p:nvPr>
        </p:nvSpPr>
        <p:spPr/>
        <p:txBody>
          <a:bodyPr/>
          <a:lstStyle/>
          <a:p>
            <a:fld id="{AE678206-0642-9F48-9727-6B519CB285FA}" type="slidenum">
              <a:rPr lang="en-US" smtClean="0"/>
              <a:t>20</a:t>
            </a:fld>
            <a:endParaRPr lang="en-US"/>
          </a:p>
        </p:txBody>
      </p:sp>
      <p:pic>
        <p:nvPicPr>
          <p:cNvPr id="65" name="Graphic 6" descr="Cell Tower with solid fill">
            <a:extLst>
              <a:ext uri="{FF2B5EF4-FFF2-40B4-BE49-F238E27FC236}">
                <a16:creationId xmlns:a16="http://schemas.microsoft.com/office/drawing/2014/main" id="{80BE89B2-926A-4FA4-8112-C0FC2C8A55D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089165" y="3116926"/>
            <a:ext cx="914400" cy="914400"/>
          </a:xfrm>
          <a:prstGeom prst="rect">
            <a:avLst/>
          </a:prstGeom>
        </p:spPr>
      </p:pic>
    </p:spTree>
    <p:extLst>
      <p:ext uri="{BB962C8B-B14F-4D97-AF65-F5344CB8AC3E}">
        <p14:creationId xmlns:p14="http://schemas.microsoft.com/office/powerpoint/2010/main" val="3367590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1BDC26A7-1199-4D9B-BDF9-6B5BFE9914D4}"/>
              </a:ext>
            </a:extLst>
          </p:cNvPr>
          <p:cNvGrpSpPr/>
          <p:nvPr/>
        </p:nvGrpSpPr>
        <p:grpSpPr>
          <a:xfrm>
            <a:off x="887454" y="2603904"/>
            <a:ext cx="10129895" cy="3158652"/>
            <a:chOff x="887454" y="2603904"/>
            <a:chExt cx="10129895" cy="3158652"/>
          </a:xfrm>
        </p:grpSpPr>
        <p:pic>
          <p:nvPicPr>
            <p:cNvPr id="69" name="Graphic 4" descr="City outline">
              <a:extLst>
                <a:ext uri="{FF2B5EF4-FFF2-40B4-BE49-F238E27FC236}">
                  <a16:creationId xmlns:a16="http://schemas.microsoft.com/office/drawing/2014/main" id="{57CC492B-C9E5-4EF9-BD0B-5750C6EC1F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06014" y="2631429"/>
              <a:ext cx="3111335" cy="3131127"/>
            </a:xfrm>
            <a:prstGeom prst="rect">
              <a:avLst/>
            </a:prstGeom>
          </p:spPr>
        </p:pic>
        <p:pic>
          <p:nvPicPr>
            <p:cNvPr id="76" name="Graphic 4" descr="City outline">
              <a:extLst>
                <a:ext uri="{FF2B5EF4-FFF2-40B4-BE49-F238E27FC236}">
                  <a16:creationId xmlns:a16="http://schemas.microsoft.com/office/drawing/2014/main" id="{BDD43855-C0C5-45A7-AA44-F1E6560989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78206" y="2603904"/>
              <a:ext cx="3111335" cy="3131127"/>
            </a:xfrm>
            <a:prstGeom prst="rect">
              <a:avLst/>
            </a:prstGeom>
          </p:spPr>
        </p:pic>
        <p:pic>
          <p:nvPicPr>
            <p:cNvPr id="78" name="Graphic 4" descr="City outline">
              <a:extLst>
                <a:ext uri="{FF2B5EF4-FFF2-40B4-BE49-F238E27FC236}">
                  <a16:creationId xmlns:a16="http://schemas.microsoft.com/office/drawing/2014/main" id="{C9CE6C2C-EF35-491B-8A7D-6DA227C20E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13038" y="2603904"/>
              <a:ext cx="3111335" cy="3131127"/>
            </a:xfrm>
            <a:prstGeom prst="rect">
              <a:avLst/>
            </a:prstGeom>
          </p:spPr>
        </p:pic>
        <p:pic>
          <p:nvPicPr>
            <p:cNvPr id="80" name="Graphic 79" descr="City outline">
              <a:extLst>
                <a:ext uri="{FF2B5EF4-FFF2-40B4-BE49-F238E27FC236}">
                  <a16:creationId xmlns:a16="http://schemas.microsoft.com/office/drawing/2014/main" id="{0F23CB2A-DB97-49C5-B28A-B816007E84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7454" y="2603904"/>
              <a:ext cx="3111335" cy="3131127"/>
            </a:xfrm>
            <a:prstGeom prst="rect">
              <a:avLst/>
            </a:prstGeom>
          </p:spPr>
        </p:pic>
      </p:grpSp>
      <p:sp>
        <p:nvSpPr>
          <p:cNvPr id="2" name="Title 1">
            <a:extLst>
              <a:ext uri="{FF2B5EF4-FFF2-40B4-BE49-F238E27FC236}">
                <a16:creationId xmlns:a16="http://schemas.microsoft.com/office/drawing/2014/main" id="{C3C2F19D-087E-518A-54B0-1FA0BD02D638}"/>
              </a:ext>
            </a:extLst>
          </p:cNvPr>
          <p:cNvSpPr>
            <a:spLocks noGrp="1"/>
          </p:cNvSpPr>
          <p:nvPr>
            <p:ph type="title"/>
          </p:nvPr>
        </p:nvSpPr>
        <p:spPr/>
        <p:txBody>
          <a:bodyPr/>
          <a:lstStyle/>
          <a:p>
            <a:r>
              <a:rPr lang="en-US" dirty="0">
                <a:latin typeface="Roboto"/>
                <a:ea typeface="Roboto"/>
                <a:cs typeface="Roboto"/>
              </a:rPr>
              <a:t>Solution in a Nutshell</a:t>
            </a:r>
            <a:endParaRPr lang="en-US" dirty="0"/>
          </a:p>
        </p:txBody>
      </p:sp>
      <p:pic>
        <p:nvPicPr>
          <p:cNvPr id="25" name="Graphic 12" descr="Car with solid fill">
            <a:extLst>
              <a:ext uri="{FF2B5EF4-FFF2-40B4-BE49-F238E27FC236}">
                <a16:creationId xmlns:a16="http://schemas.microsoft.com/office/drawing/2014/main" id="{5DB876D3-07B9-5FB6-5E78-9C023D1EA7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01772" y="5271531"/>
            <a:ext cx="914400" cy="914400"/>
          </a:xfrm>
          <a:prstGeom prst="rect">
            <a:avLst/>
          </a:prstGeom>
        </p:spPr>
      </p:pic>
      <p:pic>
        <p:nvPicPr>
          <p:cNvPr id="27" name="Graphic 15" descr="Wi-Fi with solid fill">
            <a:extLst>
              <a:ext uri="{FF2B5EF4-FFF2-40B4-BE49-F238E27FC236}">
                <a16:creationId xmlns:a16="http://schemas.microsoft.com/office/drawing/2014/main" id="{0067820E-AF64-ED3F-92FD-D524BE2A3D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3320000">
            <a:off x="8593897" y="4828446"/>
            <a:ext cx="716479" cy="756063"/>
          </a:xfrm>
          <a:prstGeom prst="rect">
            <a:avLst/>
          </a:prstGeom>
        </p:spPr>
      </p:pic>
      <p:pic>
        <p:nvPicPr>
          <p:cNvPr id="28" name="Graphic 14" descr="Film strip outline">
            <a:extLst>
              <a:ext uri="{FF2B5EF4-FFF2-40B4-BE49-F238E27FC236}">
                <a16:creationId xmlns:a16="http://schemas.microsoft.com/office/drawing/2014/main" id="{D0552141-95AB-B93B-FEA0-3F4DFC87BDB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400000">
            <a:off x="7999185" y="5018245"/>
            <a:ext cx="538349" cy="686790"/>
          </a:xfrm>
          <a:prstGeom prst="rect">
            <a:avLst/>
          </a:prstGeom>
        </p:spPr>
      </p:pic>
      <p:cxnSp>
        <p:nvCxnSpPr>
          <p:cNvPr id="30" name="Straight Arrow Connector 29">
            <a:extLst>
              <a:ext uri="{FF2B5EF4-FFF2-40B4-BE49-F238E27FC236}">
                <a16:creationId xmlns:a16="http://schemas.microsoft.com/office/drawing/2014/main" id="{6436DC4F-D67D-5248-4262-B33B3708A544}"/>
              </a:ext>
            </a:extLst>
          </p:cNvPr>
          <p:cNvCxnSpPr/>
          <p:nvPr/>
        </p:nvCxnSpPr>
        <p:spPr>
          <a:xfrm flipV="1">
            <a:off x="9013388" y="5762998"/>
            <a:ext cx="1005913" cy="25729"/>
          </a:xfrm>
          <a:prstGeom prst="straightConnector1">
            <a:avLst/>
          </a:prstGeom>
          <a:ln w="57150">
            <a:solidFill>
              <a:srgbClr val="FFC000"/>
            </a:solidFill>
            <a:prstDash val="dash"/>
            <a:headEnd type="none"/>
            <a:tailEnd type="arrow"/>
          </a:ln>
        </p:spPr>
        <p:style>
          <a:lnRef idx="1">
            <a:schemeClr val="accent1"/>
          </a:lnRef>
          <a:fillRef idx="0">
            <a:schemeClr val="accent1"/>
          </a:fillRef>
          <a:effectRef idx="0">
            <a:schemeClr val="accent1"/>
          </a:effectRef>
          <a:fontRef idx="minor">
            <a:schemeClr val="tx1"/>
          </a:fontRef>
        </p:style>
      </p:cxnSp>
      <p:sp>
        <p:nvSpPr>
          <p:cNvPr id="50" name="Content Placeholder 2">
            <a:extLst>
              <a:ext uri="{FF2B5EF4-FFF2-40B4-BE49-F238E27FC236}">
                <a16:creationId xmlns:a16="http://schemas.microsoft.com/office/drawing/2014/main" id="{C7230FDC-0EB0-7D2E-9D9E-68790A7F489F}"/>
              </a:ext>
            </a:extLst>
          </p:cNvPr>
          <p:cNvSpPr>
            <a:spLocks noGrp="1"/>
          </p:cNvSpPr>
          <p:nvPr>
            <p:ph sz="half" idx="1"/>
          </p:nvPr>
        </p:nvSpPr>
        <p:spPr>
          <a:xfrm>
            <a:off x="149010" y="1215483"/>
            <a:ext cx="11656362" cy="4217797"/>
          </a:xfrm>
        </p:spPr>
        <p:txBody>
          <a:bodyPr vert="horz" lIns="91440" tIns="45720" rIns="91440" bIns="45720" rtlCol="0" anchor="t">
            <a:normAutofit/>
          </a:bodyPr>
          <a:lstStyle/>
          <a:p>
            <a:r>
              <a:rPr lang="en-US">
                <a:latin typeface="Roboto"/>
                <a:ea typeface="Roboto"/>
                <a:cs typeface="Roboto"/>
              </a:rPr>
              <a:t>User gets final few segments from the third edge node</a:t>
            </a:r>
          </a:p>
          <a:p>
            <a:r>
              <a:rPr lang="en-US">
                <a:latin typeface="Roboto"/>
                <a:ea typeface="Roboto"/>
                <a:cs typeface="Roboto"/>
              </a:rPr>
              <a:t>All segment fetches are complete</a:t>
            </a:r>
            <a:endParaRPr lang="en-US"/>
          </a:p>
        </p:txBody>
      </p:sp>
      <p:sp>
        <p:nvSpPr>
          <p:cNvPr id="4" name="TextBox 11">
            <a:extLst>
              <a:ext uri="{FF2B5EF4-FFF2-40B4-BE49-F238E27FC236}">
                <a16:creationId xmlns:a16="http://schemas.microsoft.com/office/drawing/2014/main" id="{1D99527D-8107-A030-FC5A-B174AB1BFA38}"/>
              </a:ext>
            </a:extLst>
          </p:cNvPr>
          <p:cNvSpPr txBox="1"/>
          <p:nvPr/>
        </p:nvSpPr>
        <p:spPr>
          <a:xfrm>
            <a:off x="7752028" y="5943267"/>
            <a:ext cx="165694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cs typeface="Calibri"/>
              </a:rPr>
              <a:t>&lt;1,2,3,4,5&gt;</a:t>
            </a:r>
            <a:endParaRPr lang="en-US"/>
          </a:p>
        </p:txBody>
      </p:sp>
      <p:pic>
        <p:nvPicPr>
          <p:cNvPr id="19" name="Graphic 18" descr="Cloud outline">
            <a:extLst>
              <a:ext uri="{FF2B5EF4-FFF2-40B4-BE49-F238E27FC236}">
                <a16:creationId xmlns:a16="http://schemas.microsoft.com/office/drawing/2014/main" id="{1BA87D26-5951-671A-915D-5070B24FC96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677062" y="1166915"/>
            <a:ext cx="1973282" cy="1953489"/>
          </a:xfrm>
          <a:prstGeom prst="rect">
            <a:avLst/>
          </a:prstGeom>
        </p:spPr>
      </p:pic>
      <p:grpSp>
        <p:nvGrpSpPr>
          <p:cNvPr id="29" name="Group 28">
            <a:extLst>
              <a:ext uri="{FF2B5EF4-FFF2-40B4-BE49-F238E27FC236}">
                <a16:creationId xmlns:a16="http://schemas.microsoft.com/office/drawing/2014/main" id="{119AE142-98FC-89B7-F2BF-FA03BC521FAD}"/>
              </a:ext>
            </a:extLst>
          </p:cNvPr>
          <p:cNvGrpSpPr/>
          <p:nvPr/>
        </p:nvGrpSpPr>
        <p:grpSpPr>
          <a:xfrm flipH="1">
            <a:off x="9041554" y="4671436"/>
            <a:ext cx="480802" cy="589671"/>
            <a:chOff x="3470987" y="2052735"/>
            <a:chExt cx="1035696" cy="989045"/>
          </a:xfrm>
        </p:grpSpPr>
        <p:sp>
          <p:nvSpPr>
            <p:cNvPr id="21" name="Isosceles Triangle 7">
              <a:extLst>
                <a:ext uri="{FF2B5EF4-FFF2-40B4-BE49-F238E27FC236}">
                  <a16:creationId xmlns:a16="http://schemas.microsoft.com/office/drawing/2014/main" id="{CA22EC5B-7FE6-9707-4BD8-04AFDBE52F26}"/>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Chord 21">
              <a:extLst>
                <a:ext uri="{FF2B5EF4-FFF2-40B4-BE49-F238E27FC236}">
                  <a16:creationId xmlns:a16="http://schemas.microsoft.com/office/drawing/2014/main" id="{BA70BF02-4AD3-7179-0708-258ADBCCBCFD}"/>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Isosceles Triangle 5">
              <a:extLst>
                <a:ext uri="{FF2B5EF4-FFF2-40B4-BE49-F238E27FC236}">
                  <a16:creationId xmlns:a16="http://schemas.microsoft.com/office/drawing/2014/main" id="{A78448FB-ADAA-B248-A882-7CABAEEA3621}"/>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Oval 23">
              <a:extLst>
                <a:ext uri="{FF2B5EF4-FFF2-40B4-BE49-F238E27FC236}">
                  <a16:creationId xmlns:a16="http://schemas.microsoft.com/office/drawing/2014/main" id="{630E116A-DA10-A95A-EDEA-E60435B1CF99}"/>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3" name="TextBox 32">
            <a:extLst>
              <a:ext uri="{FF2B5EF4-FFF2-40B4-BE49-F238E27FC236}">
                <a16:creationId xmlns:a16="http://schemas.microsoft.com/office/drawing/2014/main" id="{4E43EFEB-23E7-E7D5-43CC-21FFB546864B}"/>
              </a:ext>
            </a:extLst>
          </p:cNvPr>
          <p:cNvSpPr txBox="1"/>
          <p:nvPr/>
        </p:nvSpPr>
        <p:spPr>
          <a:xfrm>
            <a:off x="10371713" y="2053706"/>
            <a:ext cx="10309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Arial"/>
              </a:rPr>
              <a:t>CDN</a:t>
            </a:r>
            <a:endParaRPr lang="en-US"/>
          </a:p>
        </p:txBody>
      </p:sp>
      <p:grpSp>
        <p:nvGrpSpPr>
          <p:cNvPr id="49" name="Group 48">
            <a:extLst>
              <a:ext uri="{FF2B5EF4-FFF2-40B4-BE49-F238E27FC236}">
                <a16:creationId xmlns:a16="http://schemas.microsoft.com/office/drawing/2014/main" id="{F77D5523-C0E1-02F7-D603-F01D98280F31}"/>
              </a:ext>
            </a:extLst>
          </p:cNvPr>
          <p:cNvGrpSpPr/>
          <p:nvPr/>
        </p:nvGrpSpPr>
        <p:grpSpPr>
          <a:xfrm>
            <a:off x="4208820" y="4424085"/>
            <a:ext cx="624305" cy="831114"/>
            <a:chOff x="7472485" y="2626917"/>
            <a:chExt cx="961255" cy="1118662"/>
          </a:xfrm>
        </p:grpSpPr>
        <p:grpSp>
          <p:nvGrpSpPr>
            <p:cNvPr id="37" name="Group 36">
              <a:extLst>
                <a:ext uri="{FF2B5EF4-FFF2-40B4-BE49-F238E27FC236}">
                  <a16:creationId xmlns:a16="http://schemas.microsoft.com/office/drawing/2014/main" id="{18819A21-3EC6-7DD0-1E01-976A5D5E0A96}"/>
                </a:ext>
              </a:extLst>
            </p:cNvPr>
            <p:cNvGrpSpPr/>
            <p:nvPr/>
          </p:nvGrpSpPr>
          <p:grpSpPr>
            <a:xfrm>
              <a:off x="7545615" y="3038258"/>
              <a:ext cx="725173" cy="547774"/>
              <a:chOff x="10442048" y="1890678"/>
              <a:chExt cx="725173" cy="547774"/>
            </a:xfrm>
          </p:grpSpPr>
          <p:sp>
            <p:nvSpPr>
              <p:cNvPr id="43" name="Rounded Rectangle 33">
                <a:extLst>
                  <a:ext uri="{FF2B5EF4-FFF2-40B4-BE49-F238E27FC236}">
                    <a16:creationId xmlns:a16="http://schemas.microsoft.com/office/drawing/2014/main" id="{2711A3CD-152C-6F3C-995E-66485893A160}"/>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F60F8EAA-295B-3519-6C1B-9E4A274893F1}"/>
                  </a:ext>
                </a:extLst>
              </p:cNvPr>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45A1A1F-6AA9-1766-A275-D9841E3BBFB9}"/>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BD86379-C079-C066-A0A2-CE73BFB28919}"/>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3C61529F-0595-8720-DC19-3DD05A2C2880}"/>
                </a:ext>
              </a:extLst>
            </p:cNvPr>
            <p:cNvSpPr txBox="1"/>
            <p:nvPr/>
          </p:nvSpPr>
          <p:spPr>
            <a:xfrm>
              <a:off x="7505212" y="2656755"/>
              <a:ext cx="928528" cy="414261"/>
            </a:xfrm>
            <a:prstGeom prst="rect">
              <a:avLst/>
            </a:prstGeom>
            <a:noFill/>
          </p:spPr>
          <p:txBody>
            <a:bodyPr wrap="none" lIns="91440" tIns="45720" rIns="91440" bIns="45720" rtlCol="0" anchor="t">
              <a:spAutoFit/>
            </a:bodyPr>
            <a:lstStyle/>
            <a:p>
              <a:r>
                <a:rPr lang="en-US" sz="1400"/>
                <a:t>Edge</a:t>
              </a:r>
              <a:endParaRPr lang="en-US" sz="1400">
                <a:cs typeface="Arial"/>
              </a:endParaRPr>
            </a:p>
          </p:txBody>
        </p:sp>
        <p:sp>
          <p:nvSpPr>
            <p:cNvPr id="41" name="Rectangle 40">
              <a:extLst>
                <a:ext uri="{FF2B5EF4-FFF2-40B4-BE49-F238E27FC236}">
                  <a16:creationId xmlns:a16="http://schemas.microsoft.com/office/drawing/2014/main" id="{5E4DBD21-66DB-FB3F-EA0D-2772AD7A247A}"/>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68" name="Group 67">
            <a:extLst>
              <a:ext uri="{FF2B5EF4-FFF2-40B4-BE49-F238E27FC236}">
                <a16:creationId xmlns:a16="http://schemas.microsoft.com/office/drawing/2014/main" id="{69EEA36E-A28A-A079-6C52-C455EC7934EB}"/>
              </a:ext>
            </a:extLst>
          </p:cNvPr>
          <p:cNvGrpSpPr/>
          <p:nvPr/>
        </p:nvGrpSpPr>
        <p:grpSpPr>
          <a:xfrm>
            <a:off x="9614707" y="4438464"/>
            <a:ext cx="624305" cy="831114"/>
            <a:chOff x="7472485" y="2626917"/>
            <a:chExt cx="961255" cy="1118662"/>
          </a:xfrm>
        </p:grpSpPr>
        <p:grpSp>
          <p:nvGrpSpPr>
            <p:cNvPr id="61" name="Group 60">
              <a:extLst>
                <a:ext uri="{FF2B5EF4-FFF2-40B4-BE49-F238E27FC236}">
                  <a16:creationId xmlns:a16="http://schemas.microsoft.com/office/drawing/2014/main" id="{4D734F49-98D2-2001-F00E-AA316D671991}"/>
                </a:ext>
              </a:extLst>
            </p:cNvPr>
            <p:cNvGrpSpPr/>
            <p:nvPr/>
          </p:nvGrpSpPr>
          <p:grpSpPr>
            <a:xfrm>
              <a:off x="7545615" y="3038258"/>
              <a:ext cx="725173" cy="547774"/>
              <a:chOff x="10442048" y="1890678"/>
              <a:chExt cx="725173" cy="547774"/>
            </a:xfrm>
          </p:grpSpPr>
          <p:sp>
            <p:nvSpPr>
              <p:cNvPr id="64" name="Rounded Rectangle 33">
                <a:extLst>
                  <a:ext uri="{FF2B5EF4-FFF2-40B4-BE49-F238E27FC236}">
                    <a16:creationId xmlns:a16="http://schemas.microsoft.com/office/drawing/2014/main" id="{2E0CF646-1221-A874-063A-C8BAFE982A54}"/>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65" name="Straight Connector 64">
                <a:extLst>
                  <a:ext uri="{FF2B5EF4-FFF2-40B4-BE49-F238E27FC236}">
                    <a16:creationId xmlns:a16="http://schemas.microsoft.com/office/drawing/2014/main" id="{9B2CA569-0515-2648-1824-E4766B9C82B7}"/>
                  </a:ext>
                </a:extLst>
              </p:cNvPr>
              <p:cNvCxnSpPr>
                <a:cxnSpLocks/>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993B7E9-2389-5370-4DB3-7B9C077C5DA4}"/>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1F6B51D-988C-549B-361C-B5470C9759BC}"/>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62" name="TextBox 61">
              <a:extLst>
                <a:ext uri="{FF2B5EF4-FFF2-40B4-BE49-F238E27FC236}">
                  <a16:creationId xmlns:a16="http://schemas.microsoft.com/office/drawing/2014/main" id="{BB7D2FC5-91FB-0E34-B7E2-FEEA3F3C16D4}"/>
                </a:ext>
              </a:extLst>
            </p:cNvPr>
            <p:cNvSpPr txBox="1"/>
            <p:nvPr/>
          </p:nvSpPr>
          <p:spPr>
            <a:xfrm>
              <a:off x="7505212" y="2656755"/>
              <a:ext cx="928528" cy="414261"/>
            </a:xfrm>
            <a:prstGeom prst="rect">
              <a:avLst/>
            </a:prstGeom>
            <a:noFill/>
          </p:spPr>
          <p:txBody>
            <a:bodyPr wrap="none" lIns="91440" tIns="45720" rIns="91440" bIns="45720" rtlCol="0" anchor="t">
              <a:spAutoFit/>
            </a:bodyPr>
            <a:lstStyle/>
            <a:p>
              <a:r>
                <a:rPr lang="en-US" sz="1400"/>
                <a:t>Edge</a:t>
              </a:r>
              <a:endParaRPr lang="en-US" sz="1400">
                <a:cs typeface="Arial"/>
              </a:endParaRPr>
            </a:p>
          </p:txBody>
        </p:sp>
        <p:sp>
          <p:nvSpPr>
            <p:cNvPr id="63" name="Rectangle 62">
              <a:extLst>
                <a:ext uri="{FF2B5EF4-FFF2-40B4-BE49-F238E27FC236}">
                  <a16:creationId xmlns:a16="http://schemas.microsoft.com/office/drawing/2014/main" id="{145D951F-1C34-8F10-8AD3-0DDF36F99085}"/>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EA322637-FEA3-CE25-FCFB-60EA25C255CE}"/>
              </a:ext>
            </a:extLst>
          </p:cNvPr>
          <p:cNvGrpSpPr/>
          <p:nvPr/>
        </p:nvGrpSpPr>
        <p:grpSpPr>
          <a:xfrm flipH="1">
            <a:off x="3635662" y="4657059"/>
            <a:ext cx="480802" cy="589671"/>
            <a:chOff x="3470987" y="2052735"/>
            <a:chExt cx="1035696" cy="989045"/>
          </a:xfrm>
        </p:grpSpPr>
        <p:sp>
          <p:nvSpPr>
            <p:cNvPr id="70" name="Isosceles Triangle 7">
              <a:extLst>
                <a:ext uri="{FF2B5EF4-FFF2-40B4-BE49-F238E27FC236}">
                  <a16:creationId xmlns:a16="http://schemas.microsoft.com/office/drawing/2014/main" id="{BE628C55-8892-E8E2-2D27-120361AFE51C}"/>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Chord 70">
              <a:extLst>
                <a:ext uri="{FF2B5EF4-FFF2-40B4-BE49-F238E27FC236}">
                  <a16:creationId xmlns:a16="http://schemas.microsoft.com/office/drawing/2014/main" id="{4A8F7011-02B2-5D90-EF14-7A00AD161EB0}"/>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Isosceles Triangle 5">
              <a:extLst>
                <a:ext uri="{FF2B5EF4-FFF2-40B4-BE49-F238E27FC236}">
                  <a16:creationId xmlns:a16="http://schemas.microsoft.com/office/drawing/2014/main" id="{98DF15A4-934F-6F35-AE59-131127A0A7A1}"/>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Oval 72">
              <a:extLst>
                <a:ext uri="{FF2B5EF4-FFF2-40B4-BE49-F238E27FC236}">
                  <a16:creationId xmlns:a16="http://schemas.microsoft.com/office/drawing/2014/main" id="{28732749-5F11-FC4C-96C1-1A143E91D862}"/>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75" name="Graphic 14" descr="Film strip outline">
            <a:extLst>
              <a:ext uri="{FF2B5EF4-FFF2-40B4-BE49-F238E27FC236}">
                <a16:creationId xmlns:a16="http://schemas.microsoft.com/office/drawing/2014/main" id="{40BAC10B-E58A-5509-3A2F-41DA7E7B467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400000">
            <a:off x="7446030" y="5028141"/>
            <a:ext cx="538349" cy="666998"/>
          </a:xfrm>
          <a:prstGeom prst="rect">
            <a:avLst/>
          </a:prstGeom>
        </p:spPr>
      </p:pic>
      <p:pic>
        <p:nvPicPr>
          <p:cNvPr id="85" name="Graphic 18" descr="Cloud outline">
            <a:extLst>
              <a:ext uri="{FF2B5EF4-FFF2-40B4-BE49-F238E27FC236}">
                <a16:creationId xmlns:a16="http://schemas.microsoft.com/office/drawing/2014/main" id="{203D8743-8B82-D64A-D0EF-6E080704C83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8006" y="1569481"/>
            <a:ext cx="1973282" cy="1953489"/>
          </a:xfrm>
          <a:prstGeom prst="rect">
            <a:avLst/>
          </a:prstGeom>
        </p:spPr>
      </p:pic>
      <p:pic>
        <p:nvPicPr>
          <p:cNvPr id="87" name="Graphic 19" descr="Server with solid fill">
            <a:extLst>
              <a:ext uri="{FF2B5EF4-FFF2-40B4-BE49-F238E27FC236}">
                <a16:creationId xmlns:a16="http://schemas.microsoft.com/office/drawing/2014/main" id="{31856F6F-F877-8F25-5E34-0F9D1D5B23B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92705" y="2242415"/>
            <a:ext cx="756063" cy="756063"/>
          </a:xfrm>
          <a:prstGeom prst="rect">
            <a:avLst/>
          </a:prstGeom>
        </p:spPr>
      </p:pic>
      <p:pic>
        <p:nvPicPr>
          <p:cNvPr id="88" name="Graphic 14" descr="Film strip outline">
            <a:extLst>
              <a:ext uri="{FF2B5EF4-FFF2-40B4-BE49-F238E27FC236}">
                <a16:creationId xmlns:a16="http://schemas.microsoft.com/office/drawing/2014/main" id="{96DAAC4F-FBC9-1A36-F148-B12F08A2978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400000">
            <a:off x="7072218" y="5028140"/>
            <a:ext cx="538349" cy="666998"/>
          </a:xfrm>
          <a:prstGeom prst="rect">
            <a:avLst/>
          </a:prstGeom>
        </p:spPr>
      </p:pic>
      <p:sp>
        <p:nvSpPr>
          <p:cNvPr id="3" name="Slide Number Placeholder 2">
            <a:extLst>
              <a:ext uri="{FF2B5EF4-FFF2-40B4-BE49-F238E27FC236}">
                <a16:creationId xmlns:a16="http://schemas.microsoft.com/office/drawing/2014/main" id="{00C138F1-21F0-BA4E-F13B-4508A54E94F8}"/>
              </a:ext>
            </a:extLst>
          </p:cNvPr>
          <p:cNvSpPr>
            <a:spLocks noGrp="1"/>
          </p:cNvSpPr>
          <p:nvPr>
            <p:ph type="sldNum" sz="quarter" idx="12"/>
          </p:nvPr>
        </p:nvSpPr>
        <p:spPr/>
        <p:txBody>
          <a:bodyPr/>
          <a:lstStyle/>
          <a:p>
            <a:fld id="{AE678206-0642-9F48-9727-6B519CB285FA}" type="slidenum">
              <a:rPr lang="en-US" smtClean="0"/>
              <a:t>21</a:t>
            </a:fld>
            <a:endParaRPr lang="en-US"/>
          </a:p>
        </p:txBody>
      </p:sp>
      <p:grpSp>
        <p:nvGrpSpPr>
          <p:cNvPr id="82" name="Group 81">
            <a:extLst>
              <a:ext uri="{FF2B5EF4-FFF2-40B4-BE49-F238E27FC236}">
                <a16:creationId xmlns:a16="http://schemas.microsoft.com/office/drawing/2014/main" id="{851702BB-BA2B-45C7-A1C6-A1B54EB86B10}"/>
              </a:ext>
            </a:extLst>
          </p:cNvPr>
          <p:cNvGrpSpPr/>
          <p:nvPr/>
        </p:nvGrpSpPr>
        <p:grpSpPr>
          <a:xfrm flipH="1">
            <a:off x="6051058" y="4642682"/>
            <a:ext cx="480802" cy="589671"/>
            <a:chOff x="3470987" y="2052735"/>
            <a:chExt cx="1035696" cy="989045"/>
          </a:xfrm>
        </p:grpSpPr>
        <p:sp>
          <p:nvSpPr>
            <p:cNvPr id="84" name="Isosceles Triangle 7">
              <a:extLst>
                <a:ext uri="{FF2B5EF4-FFF2-40B4-BE49-F238E27FC236}">
                  <a16:creationId xmlns:a16="http://schemas.microsoft.com/office/drawing/2014/main" id="{B7675000-7207-49CB-A44F-AB963E619D70}"/>
                </a:ext>
              </a:extLst>
            </p:cNvPr>
            <p:cNvSpPr/>
            <p:nvPr/>
          </p:nvSpPr>
          <p:spPr>
            <a:xfrm>
              <a:off x="3470987" y="2565918"/>
              <a:ext cx="354563" cy="475862"/>
            </a:xfrm>
            <a:prstGeom prst="triangl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tx1"/>
                </a:solidFill>
                <a:highlight>
                  <a:srgbClr val="C0C0C0"/>
                </a:highlight>
                <a:cs typeface="Arial"/>
              </a:endParaRPr>
            </a:p>
          </p:txBody>
        </p:sp>
        <p:sp>
          <p:nvSpPr>
            <p:cNvPr id="86" name="Chord 85">
              <a:extLst>
                <a:ext uri="{FF2B5EF4-FFF2-40B4-BE49-F238E27FC236}">
                  <a16:creationId xmlns:a16="http://schemas.microsoft.com/office/drawing/2014/main" id="{1BE80785-2EE6-4AF7-8C5A-AA0620165C30}"/>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tx1"/>
                </a:solidFill>
                <a:highlight>
                  <a:srgbClr val="C0C0C0"/>
                </a:highlight>
                <a:cs typeface="Arial"/>
              </a:endParaRPr>
            </a:p>
          </p:txBody>
        </p:sp>
        <p:sp>
          <p:nvSpPr>
            <p:cNvPr id="89" name="Isosceles Triangle 5">
              <a:extLst>
                <a:ext uri="{FF2B5EF4-FFF2-40B4-BE49-F238E27FC236}">
                  <a16:creationId xmlns:a16="http://schemas.microsoft.com/office/drawing/2014/main" id="{B316C154-FA83-4DE5-AE10-ACB0FBDE93A6}"/>
                </a:ext>
              </a:extLst>
            </p:cNvPr>
            <p:cNvSpPr/>
            <p:nvPr/>
          </p:nvSpPr>
          <p:spPr>
            <a:xfrm rot="5400000">
              <a:off x="4156786" y="2197359"/>
              <a:ext cx="55985" cy="475862"/>
            </a:xfrm>
            <a:prstGeom prst="triangl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tx1"/>
                </a:solidFill>
                <a:highlight>
                  <a:srgbClr val="C0C0C0"/>
                </a:highlight>
                <a:cs typeface="Arial"/>
              </a:endParaRPr>
            </a:p>
          </p:txBody>
        </p:sp>
        <p:sp>
          <p:nvSpPr>
            <p:cNvPr id="90" name="Oval 89">
              <a:extLst>
                <a:ext uri="{FF2B5EF4-FFF2-40B4-BE49-F238E27FC236}">
                  <a16:creationId xmlns:a16="http://schemas.microsoft.com/office/drawing/2014/main" id="{91418ADD-976D-4A7F-85E7-121EC719C1DE}"/>
                </a:ext>
              </a:extLst>
            </p:cNvPr>
            <p:cNvSpPr/>
            <p:nvPr/>
          </p:nvSpPr>
          <p:spPr>
            <a:xfrm>
              <a:off x="4422710" y="2397966"/>
              <a:ext cx="83973" cy="83973"/>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tx1"/>
                </a:solidFill>
                <a:highlight>
                  <a:srgbClr val="C0C0C0"/>
                </a:highlight>
                <a:cs typeface="Arial"/>
              </a:endParaRPr>
            </a:p>
          </p:txBody>
        </p:sp>
      </p:grpSp>
      <p:grpSp>
        <p:nvGrpSpPr>
          <p:cNvPr id="91" name="Group 90">
            <a:extLst>
              <a:ext uri="{FF2B5EF4-FFF2-40B4-BE49-F238E27FC236}">
                <a16:creationId xmlns:a16="http://schemas.microsoft.com/office/drawing/2014/main" id="{5755BBD4-9919-440C-BBDA-0A8AF3A13A85}"/>
              </a:ext>
            </a:extLst>
          </p:cNvPr>
          <p:cNvGrpSpPr/>
          <p:nvPr/>
        </p:nvGrpSpPr>
        <p:grpSpPr>
          <a:xfrm>
            <a:off x="6616717" y="4424086"/>
            <a:ext cx="603050" cy="831114"/>
            <a:chOff x="7460937" y="2626917"/>
            <a:chExt cx="928528" cy="1118662"/>
          </a:xfrm>
        </p:grpSpPr>
        <p:grpSp>
          <p:nvGrpSpPr>
            <p:cNvPr id="92" name="Group 91">
              <a:extLst>
                <a:ext uri="{FF2B5EF4-FFF2-40B4-BE49-F238E27FC236}">
                  <a16:creationId xmlns:a16="http://schemas.microsoft.com/office/drawing/2014/main" id="{7F83A97E-3373-4F59-A832-66A49993103D}"/>
                </a:ext>
              </a:extLst>
            </p:cNvPr>
            <p:cNvGrpSpPr/>
            <p:nvPr/>
          </p:nvGrpSpPr>
          <p:grpSpPr>
            <a:xfrm>
              <a:off x="7545615" y="3038258"/>
              <a:ext cx="725173" cy="547774"/>
              <a:chOff x="10442048" y="1890678"/>
              <a:chExt cx="725173" cy="547774"/>
            </a:xfrm>
          </p:grpSpPr>
          <p:sp>
            <p:nvSpPr>
              <p:cNvPr id="95" name="Rounded Rectangle 33">
                <a:extLst>
                  <a:ext uri="{FF2B5EF4-FFF2-40B4-BE49-F238E27FC236}">
                    <a16:creationId xmlns:a16="http://schemas.microsoft.com/office/drawing/2014/main" id="{00266A75-23E9-4F6A-A79D-7D38203B7D9A}"/>
                  </a:ext>
                </a:extLst>
              </p:cNvPr>
              <p:cNvSpPr/>
              <p:nvPr/>
            </p:nvSpPr>
            <p:spPr>
              <a:xfrm>
                <a:off x="10442048" y="1890678"/>
                <a:ext cx="725173" cy="350936"/>
              </a:xfrm>
              <a:prstGeom prst="round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endParaRPr lang="en-US">
                  <a:highlight>
                    <a:srgbClr val="C0C0C0"/>
                  </a:highlight>
                  <a:cs typeface="Arial"/>
                </a:endParaRPr>
              </a:p>
            </p:txBody>
          </p:sp>
          <p:cxnSp>
            <p:nvCxnSpPr>
              <p:cNvPr id="96" name="Straight Connector 95">
                <a:extLst>
                  <a:ext uri="{FF2B5EF4-FFF2-40B4-BE49-F238E27FC236}">
                    <a16:creationId xmlns:a16="http://schemas.microsoft.com/office/drawing/2014/main" id="{6BCD12DF-0E48-46D2-B68A-32849BAB02D8}"/>
                  </a:ext>
                </a:extLst>
              </p:cNvPr>
              <p:cNvCxnSpPr>
                <a:cxnSpLocks/>
              </p:cNvCxnSpPr>
              <p:nvPr/>
            </p:nvCxnSpPr>
            <p:spPr>
              <a:xfrm>
                <a:off x="10804635" y="2190248"/>
                <a:ext cx="0" cy="248204"/>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0FFED510-CBE8-42A5-AD7B-5FE696A9F87C}"/>
                  </a:ext>
                </a:extLst>
              </p:cNvPr>
              <p:cNvCxnSpPr>
                <a:cxnSpLocks/>
              </p:cNvCxnSpPr>
              <p:nvPr/>
            </p:nvCxnSpPr>
            <p:spPr>
              <a:xfrm flipH="1">
                <a:off x="10652235" y="2438452"/>
                <a:ext cx="320565"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7A392649-B66D-41E9-9154-552275176796}"/>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93" name="TextBox 92">
              <a:extLst>
                <a:ext uri="{FF2B5EF4-FFF2-40B4-BE49-F238E27FC236}">
                  <a16:creationId xmlns:a16="http://schemas.microsoft.com/office/drawing/2014/main" id="{9A23F29C-4786-479C-82FA-0A0154BA55D1}"/>
                </a:ext>
              </a:extLst>
            </p:cNvPr>
            <p:cNvSpPr txBox="1"/>
            <p:nvPr/>
          </p:nvSpPr>
          <p:spPr>
            <a:xfrm>
              <a:off x="7460937" y="2656755"/>
              <a:ext cx="928528" cy="414261"/>
            </a:xfrm>
            <a:prstGeom prst="rect">
              <a:avLst/>
            </a:prstGeom>
            <a:noFill/>
            <a:ln>
              <a:solidFill>
                <a:schemeClr val="bg1">
                  <a:lumMod val="50000"/>
                </a:schemeClr>
              </a:solidFill>
            </a:ln>
          </p:spPr>
          <p:txBody>
            <a:bodyPr wrap="none" lIns="91440" tIns="45720" rIns="91440" bIns="45720" rtlCol="0" anchor="t">
              <a:spAutoFit/>
            </a:bodyPr>
            <a:lstStyle/>
            <a:p>
              <a:r>
                <a:rPr lang="en-US" sz="1400"/>
                <a:t>Edge</a:t>
              </a:r>
              <a:endParaRPr lang="en-US" sz="1400">
                <a:cs typeface="Arial"/>
              </a:endParaRPr>
            </a:p>
          </p:txBody>
        </p:sp>
        <p:sp>
          <p:nvSpPr>
            <p:cNvPr id="94" name="Rectangle 93">
              <a:extLst>
                <a:ext uri="{FF2B5EF4-FFF2-40B4-BE49-F238E27FC236}">
                  <a16:creationId xmlns:a16="http://schemas.microsoft.com/office/drawing/2014/main" id="{26278744-8C62-4B93-96EB-C32ACFB1DA66}"/>
                </a:ext>
              </a:extLst>
            </p:cNvPr>
            <p:cNvSpPr/>
            <p:nvPr/>
          </p:nvSpPr>
          <p:spPr>
            <a:xfrm>
              <a:off x="7472485" y="2626917"/>
              <a:ext cx="902349" cy="1118662"/>
            </a:xfrm>
            <a:prstGeom prst="rect">
              <a:avLst/>
            </a:prstGeom>
            <a:noFill/>
            <a:ln w="38100">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endParaRPr lang="en-US">
                <a:highlight>
                  <a:srgbClr val="C0C0C0"/>
                </a:highlight>
                <a:cs typeface="Arial"/>
              </a:endParaRPr>
            </a:p>
          </p:txBody>
        </p:sp>
      </p:grpSp>
      <p:pic>
        <p:nvPicPr>
          <p:cNvPr id="99" name="Graphic 6" descr="Cell Tower with solid fill">
            <a:extLst>
              <a:ext uri="{FF2B5EF4-FFF2-40B4-BE49-F238E27FC236}">
                <a16:creationId xmlns:a16="http://schemas.microsoft.com/office/drawing/2014/main" id="{69CAE7A1-55C2-48D3-9B0F-4463546E476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089165" y="3116926"/>
            <a:ext cx="914400" cy="914400"/>
          </a:xfrm>
          <a:prstGeom prst="rect">
            <a:avLst/>
          </a:prstGeom>
        </p:spPr>
      </p:pic>
    </p:spTree>
    <p:extLst>
      <p:ext uri="{BB962C8B-B14F-4D97-AF65-F5344CB8AC3E}">
        <p14:creationId xmlns:p14="http://schemas.microsoft.com/office/powerpoint/2010/main" val="926081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7D6C8-2723-6E13-F128-2D40EAC74986}"/>
              </a:ext>
            </a:extLst>
          </p:cNvPr>
          <p:cNvSpPr>
            <a:spLocks noGrp="1"/>
          </p:cNvSpPr>
          <p:nvPr>
            <p:ph type="title"/>
          </p:nvPr>
        </p:nvSpPr>
        <p:spPr/>
        <p:txBody>
          <a:bodyPr/>
          <a:lstStyle/>
          <a:p>
            <a:r>
              <a:rPr lang="en-US">
                <a:latin typeface="Roboto"/>
                <a:ea typeface="Roboto"/>
                <a:cs typeface="Roboto"/>
              </a:rPr>
              <a:t>Comparison</a:t>
            </a:r>
            <a:endParaRPr lang="en-US"/>
          </a:p>
        </p:txBody>
      </p:sp>
      <p:sp>
        <p:nvSpPr>
          <p:cNvPr id="5" name="Slide Number Placeholder 4">
            <a:extLst>
              <a:ext uri="{FF2B5EF4-FFF2-40B4-BE49-F238E27FC236}">
                <a16:creationId xmlns:a16="http://schemas.microsoft.com/office/drawing/2014/main" id="{FF5CDA1C-4CB3-2886-6325-3978D835F864}"/>
              </a:ext>
            </a:extLst>
          </p:cNvPr>
          <p:cNvSpPr>
            <a:spLocks noGrp="1"/>
          </p:cNvSpPr>
          <p:nvPr>
            <p:ph type="sldNum" sz="quarter" idx="12"/>
          </p:nvPr>
        </p:nvSpPr>
        <p:spPr>
          <a:xfrm>
            <a:off x="381000" y="6355068"/>
            <a:ext cx="672162" cy="192597"/>
          </a:xfrm>
        </p:spPr>
        <p:txBody>
          <a:bodyPr/>
          <a:lstStyle/>
          <a:p>
            <a:fld id="{AE678206-0642-9F48-9727-6B519CB285FA}" type="slidenum">
              <a:rPr lang="en-US" smtClean="0"/>
              <a:t>22</a:t>
            </a:fld>
            <a:endParaRPr lang="en-US"/>
          </a:p>
        </p:txBody>
      </p:sp>
      <p:pic>
        <p:nvPicPr>
          <p:cNvPr id="7" name="Graphic 6" descr="City outline">
            <a:extLst>
              <a:ext uri="{FF2B5EF4-FFF2-40B4-BE49-F238E27FC236}">
                <a16:creationId xmlns:a16="http://schemas.microsoft.com/office/drawing/2014/main" id="{EBBFA6DD-0996-6394-4E3F-3DE8D551EF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8322" y="4286054"/>
            <a:ext cx="2277449" cy="2282863"/>
          </a:xfrm>
          <a:prstGeom prst="rect">
            <a:avLst/>
          </a:prstGeom>
        </p:spPr>
      </p:pic>
      <p:pic>
        <p:nvPicPr>
          <p:cNvPr id="9" name="Graphic 4" descr="City outline">
            <a:extLst>
              <a:ext uri="{FF2B5EF4-FFF2-40B4-BE49-F238E27FC236}">
                <a16:creationId xmlns:a16="http://schemas.microsoft.com/office/drawing/2014/main" id="{ABF81AEF-24D2-AD7B-DC3E-F9757F5BE2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33189" y="4228545"/>
            <a:ext cx="2263071" cy="2282863"/>
          </a:xfrm>
          <a:prstGeom prst="rect">
            <a:avLst/>
          </a:prstGeom>
        </p:spPr>
      </p:pic>
      <p:pic>
        <p:nvPicPr>
          <p:cNvPr id="11" name="Graphic 4" descr="City outline">
            <a:extLst>
              <a:ext uri="{FF2B5EF4-FFF2-40B4-BE49-F238E27FC236}">
                <a16:creationId xmlns:a16="http://schemas.microsoft.com/office/drawing/2014/main" id="{AEE562B7-6CC5-D968-D39C-2E80741C7B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79489" y="4228545"/>
            <a:ext cx="2277449" cy="2282863"/>
          </a:xfrm>
          <a:prstGeom prst="rect">
            <a:avLst/>
          </a:prstGeom>
        </p:spPr>
      </p:pic>
      <p:pic>
        <p:nvPicPr>
          <p:cNvPr id="13" name="Graphic 4" descr="City outline">
            <a:extLst>
              <a:ext uri="{FF2B5EF4-FFF2-40B4-BE49-F238E27FC236}">
                <a16:creationId xmlns:a16="http://schemas.microsoft.com/office/drawing/2014/main" id="{617E800E-A419-093B-9FA2-B19BE6E397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74693" y="4256070"/>
            <a:ext cx="2277449" cy="2282863"/>
          </a:xfrm>
          <a:prstGeom prst="rect">
            <a:avLst/>
          </a:prstGeom>
        </p:spPr>
      </p:pic>
      <p:pic>
        <p:nvPicPr>
          <p:cNvPr id="17" name="Graphic 6" descr="Cell Tower with solid fill">
            <a:extLst>
              <a:ext uri="{FF2B5EF4-FFF2-40B4-BE49-F238E27FC236}">
                <a16:creationId xmlns:a16="http://schemas.microsoft.com/office/drawing/2014/main" id="{EB196BB1-E314-E5FA-5FEE-37CDBA2538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15353" y="4712813"/>
            <a:ext cx="669985" cy="669985"/>
          </a:xfrm>
          <a:prstGeom prst="rect">
            <a:avLst/>
          </a:prstGeom>
        </p:spPr>
      </p:pic>
      <p:grpSp>
        <p:nvGrpSpPr>
          <p:cNvPr id="23" name="Group 22">
            <a:extLst>
              <a:ext uri="{FF2B5EF4-FFF2-40B4-BE49-F238E27FC236}">
                <a16:creationId xmlns:a16="http://schemas.microsoft.com/office/drawing/2014/main" id="{7CE70D92-7B3D-C297-C6D3-08CE4D0240E0}"/>
              </a:ext>
            </a:extLst>
          </p:cNvPr>
          <p:cNvGrpSpPr/>
          <p:nvPr/>
        </p:nvGrpSpPr>
        <p:grpSpPr>
          <a:xfrm flipH="1">
            <a:off x="6065436" y="5706606"/>
            <a:ext cx="351406" cy="302124"/>
            <a:chOff x="3470987" y="2052735"/>
            <a:chExt cx="1035696" cy="989045"/>
          </a:xfrm>
        </p:grpSpPr>
        <p:sp>
          <p:nvSpPr>
            <p:cNvPr id="19" name="Isosceles Triangle 7">
              <a:extLst>
                <a:ext uri="{FF2B5EF4-FFF2-40B4-BE49-F238E27FC236}">
                  <a16:creationId xmlns:a16="http://schemas.microsoft.com/office/drawing/2014/main" id="{C5EA5897-2F4F-2F78-0203-5F9E887D101E}"/>
                </a:ext>
              </a:extLst>
            </p:cNvPr>
            <p:cNvSpPr/>
            <p:nvPr/>
          </p:nvSpPr>
          <p:spPr>
            <a:xfrm>
              <a:off x="3470987" y="2565918"/>
              <a:ext cx="354563" cy="475862"/>
            </a:xfrm>
            <a:prstGeom prst="triangl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tx1"/>
                </a:solidFill>
                <a:highlight>
                  <a:srgbClr val="C0C0C0"/>
                </a:highlight>
                <a:cs typeface="Arial"/>
              </a:endParaRPr>
            </a:p>
          </p:txBody>
        </p:sp>
        <p:sp>
          <p:nvSpPr>
            <p:cNvPr id="20" name="Chord 19">
              <a:extLst>
                <a:ext uri="{FF2B5EF4-FFF2-40B4-BE49-F238E27FC236}">
                  <a16:creationId xmlns:a16="http://schemas.microsoft.com/office/drawing/2014/main" id="{DA77E576-5E42-910A-AD53-F9FC082F53FB}"/>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tx1"/>
                </a:solidFill>
                <a:highlight>
                  <a:srgbClr val="C0C0C0"/>
                </a:highlight>
                <a:cs typeface="Arial"/>
              </a:endParaRPr>
            </a:p>
          </p:txBody>
        </p:sp>
        <p:sp>
          <p:nvSpPr>
            <p:cNvPr id="21" name="Isosceles Triangle 5">
              <a:extLst>
                <a:ext uri="{FF2B5EF4-FFF2-40B4-BE49-F238E27FC236}">
                  <a16:creationId xmlns:a16="http://schemas.microsoft.com/office/drawing/2014/main" id="{4197A0F3-DC91-BAC9-8D93-837CDB31CEDD}"/>
                </a:ext>
              </a:extLst>
            </p:cNvPr>
            <p:cNvSpPr/>
            <p:nvPr/>
          </p:nvSpPr>
          <p:spPr>
            <a:xfrm rot="5400000">
              <a:off x="4156786" y="2197359"/>
              <a:ext cx="55985" cy="475862"/>
            </a:xfrm>
            <a:prstGeom prst="triangl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tx1"/>
                </a:solidFill>
                <a:highlight>
                  <a:srgbClr val="C0C0C0"/>
                </a:highlight>
                <a:cs typeface="Arial"/>
              </a:endParaRPr>
            </a:p>
          </p:txBody>
        </p:sp>
        <p:sp>
          <p:nvSpPr>
            <p:cNvPr id="22" name="Oval 21">
              <a:extLst>
                <a:ext uri="{FF2B5EF4-FFF2-40B4-BE49-F238E27FC236}">
                  <a16:creationId xmlns:a16="http://schemas.microsoft.com/office/drawing/2014/main" id="{A3F96DA1-A1C9-37B8-10F0-0EAF127A0EA5}"/>
                </a:ext>
              </a:extLst>
            </p:cNvPr>
            <p:cNvSpPr/>
            <p:nvPr/>
          </p:nvSpPr>
          <p:spPr>
            <a:xfrm>
              <a:off x="4422710" y="2397966"/>
              <a:ext cx="83973" cy="83973"/>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tx1"/>
                </a:solidFill>
                <a:highlight>
                  <a:srgbClr val="C0C0C0"/>
                </a:highlight>
                <a:cs typeface="Arial"/>
              </a:endParaRPr>
            </a:p>
          </p:txBody>
        </p:sp>
      </p:grpSp>
      <p:pic>
        <p:nvPicPr>
          <p:cNvPr id="25" name="Graphic 24" descr="Cloud outline">
            <a:extLst>
              <a:ext uri="{FF2B5EF4-FFF2-40B4-BE49-F238E27FC236}">
                <a16:creationId xmlns:a16="http://schemas.microsoft.com/office/drawing/2014/main" id="{E5E3BB7A-BB70-AF55-A037-26C2099ADC0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62043" y="3639820"/>
            <a:ext cx="1441320" cy="1421527"/>
          </a:xfrm>
          <a:prstGeom prst="rect">
            <a:avLst/>
          </a:prstGeom>
        </p:spPr>
      </p:pic>
      <p:sp>
        <p:nvSpPr>
          <p:cNvPr id="33" name="TextBox 32">
            <a:extLst>
              <a:ext uri="{FF2B5EF4-FFF2-40B4-BE49-F238E27FC236}">
                <a16:creationId xmlns:a16="http://schemas.microsoft.com/office/drawing/2014/main" id="{EE10F324-9185-BC93-259E-D8175B06A9AF}"/>
              </a:ext>
            </a:extLst>
          </p:cNvPr>
          <p:cNvSpPr txBox="1"/>
          <p:nvPr/>
        </p:nvSpPr>
        <p:spPr>
          <a:xfrm>
            <a:off x="9796620" y="4282196"/>
            <a:ext cx="10021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Arial"/>
              </a:rPr>
              <a:t>CDN</a:t>
            </a:r>
            <a:endParaRPr lang="en-US"/>
          </a:p>
        </p:txBody>
      </p:sp>
      <p:grpSp>
        <p:nvGrpSpPr>
          <p:cNvPr id="42" name="Group 41">
            <a:extLst>
              <a:ext uri="{FF2B5EF4-FFF2-40B4-BE49-F238E27FC236}">
                <a16:creationId xmlns:a16="http://schemas.microsoft.com/office/drawing/2014/main" id="{648BEBC0-5700-0979-0635-07FA5071D1C1}"/>
              </a:ext>
            </a:extLst>
          </p:cNvPr>
          <p:cNvGrpSpPr/>
          <p:nvPr/>
        </p:nvGrpSpPr>
        <p:grpSpPr>
          <a:xfrm>
            <a:off x="4223199" y="5603028"/>
            <a:ext cx="415843" cy="442926"/>
            <a:chOff x="7472485" y="2626917"/>
            <a:chExt cx="902349" cy="1118662"/>
          </a:xfrm>
        </p:grpSpPr>
        <p:grpSp>
          <p:nvGrpSpPr>
            <p:cNvPr id="35" name="Group 34">
              <a:extLst>
                <a:ext uri="{FF2B5EF4-FFF2-40B4-BE49-F238E27FC236}">
                  <a16:creationId xmlns:a16="http://schemas.microsoft.com/office/drawing/2014/main" id="{01DE39DF-6005-618E-9A53-38220C96A6C9}"/>
                </a:ext>
              </a:extLst>
            </p:cNvPr>
            <p:cNvGrpSpPr/>
            <p:nvPr/>
          </p:nvGrpSpPr>
          <p:grpSpPr>
            <a:xfrm>
              <a:off x="7545615" y="3038258"/>
              <a:ext cx="725173" cy="547774"/>
              <a:chOff x="10442048" y="1890678"/>
              <a:chExt cx="725173" cy="547774"/>
            </a:xfrm>
          </p:grpSpPr>
          <p:sp>
            <p:nvSpPr>
              <p:cNvPr id="38" name="Rounded Rectangle 33">
                <a:extLst>
                  <a:ext uri="{FF2B5EF4-FFF2-40B4-BE49-F238E27FC236}">
                    <a16:creationId xmlns:a16="http://schemas.microsoft.com/office/drawing/2014/main" id="{746BCA56-4718-6D00-00EB-B311800B893F}"/>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136078BA-2FA1-8BEB-4B96-79173A2C2799}"/>
                  </a:ext>
                </a:extLst>
              </p:cNvPr>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8247F3D-719E-DD2F-B777-EB98BFF657E9}"/>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54BA818-4417-FEB8-73F3-9D3E7CEBF358}"/>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D87D05AD-8B00-8632-218D-21DB80DD70A0}"/>
                </a:ext>
              </a:extLst>
            </p:cNvPr>
            <p:cNvSpPr txBox="1"/>
            <p:nvPr/>
          </p:nvSpPr>
          <p:spPr>
            <a:xfrm>
              <a:off x="7505212" y="2656755"/>
              <a:ext cx="168216" cy="429108"/>
            </a:xfrm>
            <a:prstGeom prst="rect">
              <a:avLst/>
            </a:prstGeom>
            <a:noFill/>
          </p:spPr>
          <p:txBody>
            <a:bodyPr wrap="none" lIns="91440" tIns="45720" rIns="91440" bIns="45720" rtlCol="0" anchor="t">
              <a:spAutoFit/>
            </a:bodyPr>
            <a:lstStyle/>
            <a:p>
              <a:endParaRPr lang="en-US" sz="1400">
                <a:cs typeface="Arial"/>
              </a:endParaRPr>
            </a:p>
          </p:txBody>
        </p:sp>
        <p:sp>
          <p:nvSpPr>
            <p:cNvPr id="37" name="Rectangle 36">
              <a:extLst>
                <a:ext uri="{FF2B5EF4-FFF2-40B4-BE49-F238E27FC236}">
                  <a16:creationId xmlns:a16="http://schemas.microsoft.com/office/drawing/2014/main" id="{9C9FC6CB-4C7B-4848-10E9-2B1FB977F0FF}"/>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endParaRPr lang="en-US">
                <a:cs typeface="Arial"/>
              </a:endParaRPr>
            </a:p>
          </p:txBody>
        </p:sp>
      </p:grpSp>
      <p:grpSp>
        <p:nvGrpSpPr>
          <p:cNvPr id="51" name="Group 50">
            <a:extLst>
              <a:ext uri="{FF2B5EF4-FFF2-40B4-BE49-F238E27FC236}">
                <a16:creationId xmlns:a16="http://schemas.microsoft.com/office/drawing/2014/main" id="{3985A8ED-5878-F157-51B7-EAF5D4662E42}"/>
              </a:ext>
            </a:extLst>
          </p:cNvPr>
          <p:cNvGrpSpPr/>
          <p:nvPr/>
        </p:nvGrpSpPr>
        <p:grpSpPr>
          <a:xfrm>
            <a:off x="6587966" y="5603029"/>
            <a:ext cx="437890" cy="428548"/>
            <a:chOff x="7460937" y="2626917"/>
            <a:chExt cx="913897" cy="1118662"/>
          </a:xfrm>
        </p:grpSpPr>
        <p:grpSp>
          <p:nvGrpSpPr>
            <p:cNvPr id="44" name="Group 43">
              <a:extLst>
                <a:ext uri="{FF2B5EF4-FFF2-40B4-BE49-F238E27FC236}">
                  <a16:creationId xmlns:a16="http://schemas.microsoft.com/office/drawing/2014/main" id="{667D173D-45F3-1D5F-9E9B-EC0D63042DEF}"/>
                </a:ext>
              </a:extLst>
            </p:cNvPr>
            <p:cNvGrpSpPr/>
            <p:nvPr/>
          </p:nvGrpSpPr>
          <p:grpSpPr>
            <a:xfrm>
              <a:off x="7545615" y="3038258"/>
              <a:ext cx="725173" cy="547774"/>
              <a:chOff x="10442048" y="1890678"/>
              <a:chExt cx="725173" cy="547774"/>
            </a:xfrm>
          </p:grpSpPr>
          <p:sp>
            <p:nvSpPr>
              <p:cNvPr id="47" name="Rounded Rectangle 33">
                <a:extLst>
                  <a:ext uri="{FF2B5EF4-FFF2-40B4-BE49-F238E27FC236}">
                    <a16:creationId xmlns:a16="http://schemas.microsoft.com/office/drawing/2014/main" id="{FB0F9704-EC42-B411-1D9C-73D3CA274D3E}"/>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endParaRPr lang="en-US">
                  <a:highlight>
                    <a:srgbClr val="C0C0C0"/>
                  </a:highlight>
                  <a:cs typeface="Arial"/>
                </a:endParaRPr>
              </a:p>
            </p:txBody>
          </p:sp>
          <p:cxnSp>
            <p:nvCxnSpPr>
              <p:cNvPr id="48" name="Straight Connector 47">
                <a:extLst>
                  <a:ext uri="{FF2B5EF4-FFF2-40B4-BE49-F238E27FC236}">
                    <a16:creationId xmlns:a16="http://schemas.microsoft.com/office/drawing/2014/main" id="{5B928069-F751-A069-0198-98913AD8BE35}"/>
                  </a:ext>
                </a:extLst>
              </p:cNvPr>
              <p:cNvCxnSpPr>
                <a:cxnSpLocks/>
              </p:cNvCxnSpPr>
              <p:nvPr/>
            </p:nvCxnSpPr>
            <p:spPr>
              <a:xfrm>
                <a:off x="10804635" y="2190248"/>
                <a:ext cx="0" cy="248204"/>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C8C90C6-62B0-2B4F-8BCF-FE51B4F076B8}"/>
                  </a:ext>
                </a:extLst>
              </p:cNvPr>
              <p:cNvCxnSpPr>
                <a:cxnSpLocks/>
              </p:cNvCxnSpPr>
              <p:nvPr/>
            </p:nvCxnSpPr>
            <p:spPr>
              <a:xfrm flipH="1">
                <a:off x="10652235" y="2438452"/>
                <a:ext cx="320565"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BC1AB23-35B0-427C-E499-95E9E94570E2}"/>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B7112BFC-E3B6-FD48-DBCD-00007B4D68ED}"/>
                </a:ext>
              </a:extLst>
            </p:cNvPr>
            <p:cNvSpPr txBox="1"/>
            <p:nvPr/>
          </p:nvSpPr>
          <p:spPr>
            <a:xfrm>
              <a:off x="7460937" y="2656756"/>
              <a:ext cx="385543" cy="803407"/>
            </a:xfrm>
            <a:prstGeom prst="rect">
              <a:avLst/>
            </a:prstGeom>
            <a:noFill/>
            <a:ln>
              <a:solidFill>
                <a:schemeClr val="bg1">
                  <a:lumMod val="50000"/>
                </a:schemeClr>
              </a:solidFill>
            </a:ln>
          </p:spPr>
          <p:txBody>
            <a:bodyPr wrap="none" lIns="91440" tIns="45720" rIns="91440" bIns="45720" rtlCol="0" anchor="t">
              <a:spAutoFit/>
            </a:bodyPr>
            <a:lstStyle/>
            <a:p>
              <a:endParaRPr lang="en-US" sz="1400">
                <a:cs typeface="Arial"/>
              </a:endParaRPr>
            </a:p>
          </p:txBody>
        </p:sp>
        <p:sp>
          <p:nvSpPr>
            <p:cNvPr id="46" name="Rectangle 45">
              <a:extLst>
                <a:ext uri="{FF2B5EF4-FFF2-40B4-BE49-F238E27FC236}">
                  <a16:creationId xmlns:a16="http://schemas.microsoft.com/office/drawing/2014/main" id="{1FB487F6-19AF-5288-BFA5-564A44FC129E}"/>
                </a:ext>
              </a:extLst>
            </p:cNvPr>
            <p:cNvSpPr/>
            <p:nvPr/>
          </p:nvSpPr>
          <p:spPr>
            <a:xfrm>
              <a:off x="7472485" y="2626917"/>
              <a:ext cx="902349" cy="1118662"/>
            </a:xfrm>
            <a:prstGeom prst="rect">
              <a:avLst/>
            </a:prstGeom>
            <a:noFill/>
            <a:ln w="38100">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endParaRPr lang="en-US">
                <a:highlight>
                  <a:srgbClr val="C0C0C0"/>
                </a:highlight>
                <a:cs typeface="Arial"/>
              </a:endParaRPr>
            </a:p>
          </p:txBody>
        </p:sp>
      </p:grpSp>
      <p:grpSp>
        <p:nvGrpSpPr>
          <p:cNvPr id="57" name="Group 56">
            <a:extLst>
              <a:ext uri="{FF2B5EF4-FFF2-40B4-BE49-F238E27FC236}">
                <a16:creationId xmlns:a16="http://schemas.microsoft.com/office/drawing/2014/main" id="{53A48FBC-B8F7-A3CC-DE4C-7C196B80CD15}"/>
              </a:ext>
            </a:extLst>
          </p:cNvPr>
          <p:cNvGrpSpPr/>
          <p:nvPr/>
        </p:nvGrpSpPr>
        <p:grpSpPr>
          <a:xfrm flipH="1">
            <a:off x="3822568" y="5706606"/>
            <a:ext cx="351406" cy="302124"/>
            <a:chOff x="3470987" y="2052735"/>
            <a:chExt cx="1035696" cy="989045"/>
          </a:xfrm>
        </p:grpSpPr>
        <p:sp>
          <p:nvSpPr>
            <p:cNvPr id="53" name="Isosceles Triangle 7">
              <a:extLst>
                <a:ext uri="{FF2B5EF4-FFF2-40B4-BE49-F238E27FC236}">
                  <a16:creationId xmlns:a16="http://schemas.microsoft.com/office/drawing/2014/main" id="{E64088AD-5BC4-EED7-4300-FF438A09B3D4}"/>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Chord 53">
              <a:extLst>
                <a:ext uri="{FF2B5EF4-FFF2-40B4-BE49-F238E27FC236}">
                  <a16:creationId xmlns:a16="http://schemas.microsoft.com/office/drawing/2014/main" id="{96EFDF32-34D0-F693-B77E-6DFC3A39DD31}"/>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Isosceles Triangle 5">
              <a:extLst>
                <a:ext uri="{FF2B5EF4-FFF2-40B4-BE49-F238E27FC236}">
                  <a16:creationId xmlns:a16="http://schemas.microsoft.com/office/drawing/2014/main" id="{BC458288-0737-8420-3B9C-F82815B9D52D}"/>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Oval 55">
              <a:extLst>
                <a:ext uri="{FF2B5EF4-FFF2-40B4-BE49-F238E27FC236}">
                  <a16:creationId xmlns:a16="http://schemas.microsoft.com/office/drawing/2014/main" id="{10C6589D-617A-07FA-1B27-1A2C102C585B}"/>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61" name="Graphic 18" descr="Cloud outline">
            <a:extLst>
              <a:ext uri="{FF2B5EF4-FFF2-40B4-BE49-F238E27FC236}">
                <a16:creationId xmlns:a16="http://schemas.microsoft.com/office/drawing/2014/main" id="{0BA393FD-2901-9EC3-9C0C-6BB552BB4F6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55138" y="3596689"/>
            <a:ext cx="1441320" cy="1421527"/>
          </a:xfrm>
          <a:prstGeom prst="rect">
            <a:avLst/>
          </a:prstGeom>
        </p:spPr>
      </p:pic>
      <p:pic>
        <p:nvPicPr>
          <p:cNvPr id="63" name="Graphic 19" descr="Server with solid fill">
            <a:extLst>
              <a:ext uri="{FF2B5EF4-FFF2-40B4-BE49-F238E27FC236}">
                <a16:creationId xmlns:a16="http://schemas.microsoft.com/office/drawing/2014/main" id="{C89A2438-7771-9084-09CB-4857BB22C96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87950" y="4097094"/>
            <a:ext cx="554780" cy="554780"/>
          </a:xfrm>
          <a:prstGeom prst="rect">
            <a:avLst/>
          </a:prstGeom>
        </p:spPr>
      </p:pic>
      <p:pic>
        <p:nvPicPr>
          <p:cNvPr id="68" name="Graphic 12" descr="Car with solid fill">
            <a:extLst>
              <a:ext uri="{FF2B5EF4-FFF2-40B4-BE49-F238E27FC236}">
                <a16:creationId xmlns:a16="http://schemas.microsoft.com/office/drawing/2014/main" id="{BB0C153E-ED48-8C9B-C0DC-30D0DEF7DD5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44904" y="5961644"/>
            <a:ext cx="669985" cy="669985"/>
          </a:xfrm>
          <a:prstGeom prst="rect">
            <a:avLst/>
          </a:prstGeom>
        </p:spPr>
      </p:pic>
      <p:grpSp>
        <p:nvGrpSpPr>
          <p:cNvPr id="76" name="Group 75">
            <a:extLst>
              <a:ext uri="{FF2B5EF4-FFF2-40B4-BE49-F238E27FC236}">
                <a16:creationId xmlns:a16="http://schemas.microsoft.com/office/drawing/2014/main" id="{BA46BF20-242A-3619-1510-36AC036E4F9D}"/>
              </a:ext>
            </a:extLst>
          </p:cNvPr>
          <p:cNvGrpSpPr/>
          <p:nvPr/>
        </p:nvGrpSpPr>
        <p:grpSpPr>
          <a:xfrm flipH="1">
            <a:off x="9380860" y="5873383"/>
            <a:ext cx="351406" cy="302124"/>
            <a:chOff x="3470987" y="2052735"/>
            <a:chExt cx="1035696" cy="989045"/>
          </a:xfrm>
        </p:grpSpPr>
        <p:sp>
          <p:nvSpPr>
            <p:cNvPr id="72" name="Isosceles Triangle 7">
              <a:extLst>
                <a:ext uri="{FF2B5EF4-FFF2-40B4-BE49-F238E27FC236}">
                  <a16:creationId xmlns:a16="http://schemas.microsoft.com/office/drawing/2014/main" id="{3285F5B6-DCA3-67E8-CA02-4FCFF91ABD61}"/>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Chord 72">
              <a:extLst>
                <a:ext uri="{FF2B5EF4-FFF2-40B4-BE49-F238E27FC236}">
                  <a16:creationId xmlns:a16="http://schemas.microsoft.com/office/drawing/2014/main" id="{92F35110-A30D-197B-0986-527A487DE685}"/>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Isosceles Triangle 5">
              <a:extLst>
                <a:ext uri="{FF2B5EF4-FFF2-40B4-BE49-F238E27FC236}">
                  <a16:creationId xmlns:a16="http://schemas.microsoft.com/office/drawing/2014/main" id="{8012F235-769F-15D4-4696-0E240967EA8B}"/>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Oval 74">
              <a:extLst>
                <a:ext uri="{FF2B5EF4-FFF2-40B4-BE49-F238E27FC236}">
                  <a16:creationId xmlns:a16="http://schemas.microsoft.com/office/drawing/2014/main" id="{4C59397D-A3B9-D5DB-7278-9714701A3BF7}"/>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5" name="Group 84">
            <a:extLst>
              <a:ext uri="{FF2B5EF4-FFF2-40B4-BE49-F238E27FC236}">
                <a16:creationId xmlns:a16="http://schemas.microsoft.com/office/drawing/2014/main" id="{88A8ECA4-FF40-9826-B471-10B63D00E742}"/>
              </a:ext>
            </a:extLst>
          </p:cNvPr>
          <p:cNvGrpSpPr/>
          <p:nvPr/>
        </p:nvGrpSpPr>
        <p:grpSpPr>
          <a:xfrm>
            <a:off x="9801613" y="5603030"/>
            <a:ext cx="424092" cy="428548"/>
            <a:chOff x="7472485" y="2626917"/>
            <a:chExt cx="902349" cy="1118662"/>
          </a:xfrm>
        </p:grpSpPr>
        <p:grpSp>
          <p:nvGrpSpPr>
            <p:cNvPr id="78" name="Group 77">
              <a:extLst>
                <a:ext uri="{FF2B5EF4-FFF2-40B4-BE49-F238E27FC236}">
                  <a16:creationId xmlns:a16="http://schemas.microsoft.com/office/drawing/2014/main" id="{B2F6BE8C-4F14-57ED-2AC4-43374EE9D384}"/>
                </a:ext>
              </a:extLst>
            </p:cNvPr>
            <p:cNvGrpSpPr/>
            <p:nvPr/>
          </p:nvGrpSpPr>
          <p:grpSpPr>
            <a:xfrm>
              <a:off x="7545615" y="3038258"/>
              <a:ext cx="725173" cy="547774"/>
              <a:chOff x="10442048" y="1890678"/>
              <a:chExt cx="725173" cy="547774"/>
            </a:xfrm>
          </p:grpSpPr>
          <p:sp>
            <p:nvSpPr>
              <p:cNvPr id="81" name="Rounded Rectangle 33">
                <a:extLst>
                  <a:ext uri="{FF2B5EF4-FFF2-40B4-BE49-F238E27FC236}">
                    <a16:creationId xmlns:a16="http://schemas.microsoft.com/office/drawing/2014/main" id="{CA4AA3F1-7271-6E56-1B78-D2AC75E97F84}"/>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82" name="Straight Connector 81">
                <a:extLst>
                  <a:ext uri="{FF2B5EF4-FFF2-40B4-BE49-F238E27FC236}">
                    <a16:creationId xmlns:a16="http://schemas.microsoft.com/office/drawing/2014/main" id="{01D2D372-9A59-4B93-F7FC-A656177BF01E}"/>
                  </a:ext>
                </a:extLst>
              </p:cNvPr>
              <p:cNvCxnSpPr>
                <a:cxnSpLocks/>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C4BBA8F-EE82-4416-435B-696AC96757A2}"/>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25B9BF3-3D3E-1D39-A7DC-5487AB88D570}"/>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79" name="TextBox 78">
              <a:extLst>
                <a:ext uri="{FF2B5EF4-FFF2-40B4-BE49-F238E27FC236}">
                  <a16:creationId xmlns:a16="http://schemas.microsoft.com/office/drawing/2014/main" id="{CC7566DD-D4FD-B0A2-51FD-2CF0E6DCAF87}"/>
                </a:ext>
              </a:extLst>
            </p:cNvPr>
            <p:cNvSpPr txBox="1"/>
            <p:nvPr/>
          </p:nvSpPr>
          <p:spPr>
            <a:xfrm>
              <a:off x="7505211" y="2656756"/>
              <a:ext cx="393056" cy="803407"/>
            </a:xfrm>
            <a:prstGeom prst="rect">
              <a:avLst/>
            </a:prstGeom>
            <a:noFill/>
          </p:spPr>
          <p:txBody>
            <a:bodyPr wrap="none" lIns="91440" tIns="45720" rIns="91440" bIns="45720" rtlCol="0" anchor="t">
              <a:spAutoFit/>
            </a:bodyPr>
            <a:lstStyle/>
            <a:p>
              <a:endParaRPr lang="en-US" sz="1400">
                <a:cs typeface="Arial"/>
              </a:endParaRPr>
            </a:p>
          </p:txBody>
        </p:sp>
        <p:sp>
          <p:nvSpPr>
            <p:cNvPr id="80" name="Rectangle 79">
              <a:extLst>
                <a:ext uri="{FF2B5EF4-FFF2-40B4-BE49-F238E27FC236}">
                  <a16:creationId xmlns:a16="http://schemas.microsoft.com/office/drawing/2014/main" id="{BE4ED5E5-17FA-5C39-931A-BC62D4D92368}"/>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87" name="Graphic 15" descr="Wi-Fi with solid fill">
            <a:extLst>
              <a:ext uri="{FF2B5EF4-FFF2-40B4-BE49-F238E27FC236}">
                <a16:creationId xmlns:a16="http://schemas.microsoft.com/office/drawing/2014/main" id="{1A94B49D-54C8-37D3-BB8C-D40B110F309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3620000">
            <a:off x="8825279" y="5843076"/>
            <a:ext cx="587084" cy="669799"/>
          </a:xfrm>
          <a:prstGeom prst="rect">
            <a:avLst/>
          </a:prstGeom>
        </p:spPr>
      </p:pic>
      <p:cxnSp>
        <p:nvCxnSpPr>
          <p:cNvPr id="88" name="Straight Arrow Connector 87">
            <a:extLst>
              <a:ext uri="{FF2B5EF4-FFF2-40B4-BE49-F238E27FC236}">
                <a16:creationId xmlns:a16="http://schemas.microsoft.com/office/drawing/2014/main" id="{031079CD-3D57-1E2D-F58C-60A35221E540}"/>
              </a:ext>
            </a:extLst>
          </p:cNvPr>
          <p:cNvCxnSpPr/>
          <p:nvPr/>
        </p:nvCxnSpPr>
        <p:spPr>
          <a:xfrm>
            <a:off x="1095556" y="3417497"/>
            <a:ext cx="9698964" cy="8627"/>
          </a:xfrm>
          <a:prstGeom prst="straightConnector1">
            <a:avLst/>
          </a:prstGeom>
          <a:ln w="57150"/>
        </p:spPr>
        <p:style>
          <a:lnRef idx="1">
            <a:schemeClr val="accent1"/>
          </a:lnRef>
          <a:fillRef idx="0">
            <a:schemeClr val="accent1"/>
          </a:fillRef>
          <a:effectRef idx="0">
            <a:schemeClr val="accent1"/>
          </a:effectRef>
          <a:fontRef idx="minor">
            <a:schemeClr val="tx1"/>
          </a:fontRef>
        </p:style>
      </p:cxnSp>
      <p:pic>
        <p:nvPicPr>
          <p:cNvPr id="90" name="Graphic 89" descr="City outline">
            <a:extLst>
              <a:ext uri="{FF2B5EF4-FFF2-40B4-BE49-F238E27FC236}">
                <a16:creationId xmlns:a16="http://schemas.microsoft.com/office/drawing/2014/main" id="{58861DFB-A17E-F6AA-60E8-DE11576089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8321" y="714550"/>
            <a:ext cx="2686835" cy="2498015"/>
          </a:xfrm>
          <a:prstGeom prst="rect">
            <a:avLst/>
          </a:prstGeom>
        </p:spPr>
      </p:pic>
      <p:pic>
        <p:nvPicPr>
          <p:cNvPr id="92" name="Graphic 4" descr="City outline">
            <a:extLst>
              <a:ext uri="{FF2B5EF4-FFF2-40B4-BE49-F238E27FC236}">
                <a16:creationId xmlns:a16="http://schemas.microsoft.com/office/drawing/2014/main" id="{7784E218-1269-CC73-3773-DB3D240451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47855" y="714550"/>
            <a:ext cx="2686835" cy="2498015"/>
          </a:xfrm>
          <a:prstGeom prst="rect">
            <a:avLst/>
          </a:prstGeom>
        </p:spPr>
      </p:pic>
      <p:pic>
        <p:nvPicPr>
          <p:cNvPr id="94" name="Graphic 4" descr="City outline">
            <a:extLst>
              <a:ext uri="{FF2B5EF4-FFF2-40B4-BE49-F238E27FC236}">
                <a16:creationId xmlns:a16="http://schemas.microsoft.com/office/drawing/2014/main" id="{51BDA7AA-B271-0971-F686-5FAE62B751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32819" y="714550"/>
            <a:ext cx="2686835" cy="2498015"/>
          </a:xfrm>
          <a:prstGeom prst="rect">
            <a:avLst/>
          </a:prstGeom>
        </p:spPr>
      </p:pic>
      <p:pic>
        <p:nvPicPr>
          <p:cNvPr id="98" name="Graphic 6" descr="Cell Tower with solid fill">
            <a:extLst>
              <a:ext uri="{FF2B5EF4-FFF2-40B4-BE49-F238E27FC236}">
                <a16:creationId xmlns:a16="http://schemas.microsoft.com/office/drawing/2014/main" id="{B776B85B-8778-E560-2157-0C403E91C8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79135" y="1219457"/>
            <a:ext cx="789642" cy="729509"/>
          </a:xfrm>
          <a:prstGeom prst="rect">
            <a:avLst/>
          </a:prstGeom>
        </p:spPr>
      </p:pic>
      <p:pic>
        <p:nvPicPr>
          <p:cNvPr id="100" name="Graphic 99" descr="Cloud outline">
            <a:extLst>
              <a:ext uri="{FF2B5EF4-FFF2-40B4-BE49-F238E27FC236}">
                <a16:creationId xmlns:a16="http://schemas.microsoft.com/office/drawing/2014/main" id="{740BD3C8-17A4-B86B-A02D-7C62F0AEBE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96743" y="59857"/>
            <a:ext cx="1704054" cy="1558495"/>
          </a:xfrm>
          <a:prstGeom prst="rect">
            <a:avLst/>
          </a:prstGeom>
        </p:spPr>
      </p:pic>
      <p:sp>
        <p:nvSpPr>
          <p:cNvPr id="102" name="TextBox 101">
            <a:extLst>
              <a:ext uri="{FF2B5EF4-FFF2-40B4-BE49-F238E27FC236}">
                <a16:creationId xmlns:a16="http://schemas.microsoft.com/office/drawing/2014/main" id="{EB3127DB-6762-7AE1-E791-F7B060189D22}"/>
              </a:ext>
            </a:extLst>
          </p:cNvPr>
          <p:cNvSpPr txBox="1"/>
          <p:nvPr/>
        </p:nvSpPr>
        <p:spPr>
          <a:xfrm>
            <a:off x="9496618" y="767339"/>
            <a:ext cx="890283" cy="2946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Arial"/>
              </a:rPr>
              <a:t>CDN</a:t>
            </a:r>
            <a:endParaRPr lang="en-US"/>
          </a:p>
        </p:txBody>
      </p:sp>
      <p:cxnSp>
        <p:nvCxnSpPr>
          <p:cNvPr id="105" name="Straight Arrow Connector 104">
            <a:extLst>
              <a:ext uri="{FF2B5EF4-FFF2-40B4-BE49-F238E27FC236}">
                <a16:creationId xmlns:a16="http://schemas.microsoft.com/office/drawing/2014/main" id="{D76618B2-8921-2B23-FEB8-80A5D17064F7}"/>
              </a:ext>
            </a:extLst>
          </p:cNvPr>
          <p:cNvCxnSpPr>
            <a:cxnSpLocks/>
          </p:cNvCxnSpPr>
          <p:nvPr/>
        </p:nvCxnSpPr>
        <p:spPr>
          <a:xfrm flipH="1" flipV="1">
            <a:off x="7416250" y="727856"/>
            <a:ext cx="4511" cy="494140"/>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F4CEC014-DB58-E5AF-BCC6-EDB4AECBF2D0}"/>
              </a:ext>
            </a:extLst>
          </p:cNvPr>
          <p:cNvCxnSpPr>
            <a:cxnSpLocks/>
          </p:cNvCxnSpPr>
          <p:nvPr/>
        </p:nvCxnSpPr>
        <p:spPr>
          <a:xfrm flipV="1">
            <a:off x="7420760" y="742234"/>
            <a:ext cx="1677641" cy="5312"/>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A2680368-5603-BD7D-07CF-DA472818CA3E}"/>
              </a:ext>
            </a:extLst>
          </p:cNvPr>
          <p:cNvCxnSpPr>
            <a:cxnSpLocks/>
          </p:cNvCxnSpPr>
          <p:nvPr/>
        </p:nvCxnSpPr>
        <p:spPr>
          <a:xfrm>
            <a:off x="8197833" y="1599584"/>
            <a:ext cx="3958" cy="1265805"/>
          </a:xfrm>
          <a:prstGeom prst="straightConnector1">
            <a:avLst/>
          </a:prstGeom>
          <a:ln w="571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pic>
        <p:nvPicPr>
          <p:cNvPr id="112" name="Graphic 12" descr="Car with solid fill">
            <a:extLst>
              <a:ext uri="{FF2B5EF4-FFF2-40B4-BE49-F238E27FC236}">
                <a16:creationId xmlns:a16="http://schemas.microsoft.com/office/drawing/2014/main" id="{47B331A0-C960-0670-A787-AC31A9D933F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58640" y="2755493"/>
            <a:ext cx="669985" cy="669985"/>
          </a:xfrm>
          <a:prstGeom prst="rect">
            <a:avLst/>
          </a:prstGeom>
        </p:spPr>
      </p:pic>
      <p:cxnSp>
        <p:nvCxnSpPr>
          <p:cNvPr id="113" name="Straight Arrow Connector 112">
            <a:extLst>
              <a:ext uri="{FF2B5EF4-FFF2-40B4-BE49-F238E27FC236}">
                <a16:creationId xmlns:a16="http://schemas.microsoft.com/office/drawing/2014/main" id="{3EBF9529-4B3B-1203-7272-884098E28ED9}"/>
              </a:ext>
            </a:extLst>
          </p:cNvPr>
          <p:cNvCxnSpPr>
            <a:cxnSpLocks/>
          </p:cNvCxnSpPr>
          <p:nvPr/>
        </p:nvCxnSpPr>
        <p:spPr>
          <a:xfrm flipV="1">
            <a:off x="7535778" y="1619252"/>
            <a:ext cx="671226" cy="5312"/>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4674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92A8FB1-4129-44DD-9312-AC91B243E148}"/>
              </a:ext>
            </a:extLst>
          </p:cNvPr>
          <p:cNvSpPr/>
          <p:nvPr/>
        </p:nvSpPr>
        <p:spPr>
          <a:xfrm>
            <a:off x="9853943" y="5061347"/>
            <a:ext cx="2338057" cy="1796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24E744D3-C5CE-428F-B430-6814F5840A73}"/>
              </a:ext>
            </a:extLst>
          </p:cNvPr>
          <p:cNvGrpSpPr/>
          <p:nvPr/>
        </p:nvGrpSpPr>
        <p:grpSpPr>
          <a:xfrm>
            <a:off x="2368321" y="4131596"/>
            <a:ext cx="8675260" cy="2500033"/>
            <a:chOff x="2368321" y="714550"/>
            <a:chExt cx="8675260" cy="2500033"/>
          </a:xfrm>
        </p:grpSpPr>
        <p:pic>
          <p:nvPicPr>
            <p:cNvPr id="86" name="Graphic 85" descr="City outline">
              <a:extLst>
                <a:ext uri="{FF2B5EF4-FFF2-40B4-BE49-F238E27FC236}">
                  <a16:creationId xmlns:a16="http://schemas.microsoft.com/office/drawing/2014/main" id="{EEC1F1FD-2C31-4EA2-9F9E-2E12670D93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8321" y="714550"/>
              <a:ext cx="2686835" cy="2498015"/>
            </a:xfrm>
            <a:prstGeom prst="rect">
              <a:avLst/>
            </a:prstGeom>
          </p:spPr>
        </p:pic>
        <p:pic>
          <p:nvPicPr>
            <p:cNvPr id="89" name="Graphic 4" descr="City outline">
              <a:extLst>
                <a:ext uri="{FF2B5EF4-FFF2-40B4-BE49-F238E27FC236}">
                  <a16:creationId xmlns:a16="http://schemas.microsoft.com/office/drawing/2014/main" id="{78D65A29-C997-4FCC-B4C7-16DC6BB00F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47855" y="714550"/>
              <a:ext cx="2686835" cy="2498015"/>
            </a:xfrm>
            <a:prstGeom prst="rect">
              <a:avLst/>
            </a:prstGeom>
          </p:spPr>
        </p:pic>
        <p:pic>
          <p:nvPicPr>
            <p:cNvPr id="91" name="Graphic 4" descr="City outline">
              <a:extLst>
                <a:ext uri="{FF2B5EF4-FFF2-40B4-BE49-F238E27FC236}">
                  <a16:creationId xmlns:a16="http://schemas.microsoft.com/office/drawing/2014/main" id="{6D9729D4-F2D7-4269-956B-908055977F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32819" y="714550"/>
              <a:ext cx="2686835" cy="2498015"/>
            </a:xfrm>
            <a:prstGeom prst="rect">
              <a:avLst/>
            </a:prstGeom>
          </p:spPr>
        </p:pic>
        <p:pic>
          <p:nvPicPr>
            <p:cNvPr id="93" name="Graphic 4" descr="City outline">
              <a:extLst>
                <a:ext uri="{FF2B5EF4-FFF2-40B4-BE49-F238E27FC236}">
                  <a16:creationId xmlns:a16="http://schemas.microsoft.com/office/drawing/2014/main" id="{C9EB3998-A6BF-4CBB-B2BC-F7FC4A162E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56746" y="716568"/>
              <a:ext cx="2686835" cy="2498015"/>
            </a:xfrm>
            <a:prstGeom prst="rect">
              <a:avLst/>
            </a:prstGeom>
          </p:spPr>
        </p:pic>
      </p:grpSp>
      <p:grpSp>
        <p:nvGrpSpPr>
          <p:cNvPr id="4" name="Group 3">
            <a:extLst>
              <a:ext uri="{FF2B5EF4-FFF2-40B4-BE49-F238E27FC236}">
                <a16:creationId xmlns:a16="http://schemas.microsoft.com/office/drawing/2014/main" id="{C0D501B2-D014-41F5-81AB-3505A7D1E0A2}"/>
              </a:ext>
            </a:extLst>
          </p:cNvPr>
          <p:cNvGrpSpPr/>
          <p:nvPr/>
        </p:nvGrpSpPr>
        <p:grpSpPr>
          <a:xfrm>
            <a:off x="2368321" y="714550"/>
            <a:ext cx="8675260" cy="2500033"/>
            <a:chOff x="2368321" y="714550"/>
            <a:chExt cx="8675260" cy="2500033"/>
          </a:xfrm>
        </p:grpSpPr>
        <p:pic>
          <p:nvPicPr>
            <p:cNvPr id="90" name="Graphic 89" descr="City outline">
              <a:extLst>
                <a:ext uri="{FF2B5EF4-FFF2-40B4-BE49-F238E27FC236}">
                  <a16:creationId xmlns:a16="http://schemas.microsoft.com/office/drawing/2014/main" id="{58861DFB-A17E-F6AA-60E8-DE1157608968}"/>
                </a:ext>
              </a:extLst>
            </p:cNvPr>
            <p:cNvPicPr>
              <a:picLocks noChangeAspect="1"/>
            </p:cNvPicPr>
            <p:nvPr/>
          </p:nvPicPr>
          <p:blipFill>
            <a:blip r:embed="rId5">
              <a:extLst>
                <a:ext uri="{96DAC541-7B7A-43D3-8B79-37D633B846F1}">
                  <asvg:svgBlip xmlns:asvg="http://schemas.microsoft.com/office/drawing/2016/SVG/main" r:embed="rId4"/>
                </a:ext>
              </a:extLst>
            </a:blip>
            <a:stretch>
              <a:fillRect/>
            </a:stretch>
          </p:blipFill>
          <p:spPr>
            <a:xfrm>
              <a:off x="2368321" y="714550"/>
              <a:ext cx="2686835" cy="2498015"/>
            </a:xfrm>
            <a:prstGeom prst="rect">
              <a:avLst/>
            </a:prstGeom>
          </p:spPr>
        </p:pic>
        <p:pic>
          <p:nvPicPr>
            <p:cNvPr id="92" name="Graphic 4" descr="City outline">
              <a:extLst>
                <a:ext uri="{FF2B5EF4-FFF2-40B4-BE49-F238E27FC236}">
                  <a16:creationId xmlns:a16="http://schemas.microsoft.com/office/drawing/2014/main" id="{7784E218-1269-CC73-3773-DB3D240451AA}"/>
                </a:ext>
              </a:extLst>
            </p:cNvPr>
            <p:cNvPicPr>
              <a:picLocks noChangeAspect="1"/>
            </p:cNvPicPr>
            <p:nvPr/>
          </p:nvPicPr>
          <p:blipFill>
            <a:blip r:embed="rId5">
              <a:extLst>
                <a:ext uri="{96DAC541-7B7A-43D3-8B79-37D633B846F1}">
                  <asvg:svgBlip xmlns:asvg="http://schemas.microsoft.com/office/drawing/2016/SVG/main" r:embed="rId4"/>
                </a:ext>
              </a:extLst>
            </a:blip>
            <a:stretch>
              <a:fillRect/>
            </a:stretch>
          </p:blipFill>
          <p:spPr>
            <a:xfrm>
              <a:off x="4347855" y="714550"/>
              <a:ext cx="2686835" cy="2498015"/>
            </a:xfrm>
            <a:prstGeom prst="rect">
              <a:avLst/>
            </a:prstGeom>
          </p:spPr>
        </p:pic>
        <p:pic>
          <p:nvPicPr>
            <p:cNvPr id="94" name="Graphic 4" descr="City outline">
              <a:extLst>
                <a:ext uri="{FF2B5EF4-FFF2-40B4-BE49-F238E27FC236}">
                  <a16:creationId xmlns:a16="http://schemas.microsoft.com/office/drawing/2014/main" id="{51BDA7AA-B271-0971-F686-5FAE62B751D4}"/>
                </a:ext>
              </a:extLst>
            </p:cNvPr>
            <p:cNvPicPr>
              <a:picLocks noChangeAspect="1"/>
            </p:cNvPicPr>
            <p:nvPr/>
          </p:nvPicPr>
          <p:blipFill>
            <a:blip r:embed="rId5">
              <a:extLst>
                <a:ext uri="{96DAC541-7B7A-43D3-8B79-37D633B846F1}">
                  <asvg:svgBlip xmlns:asvg="http://schemas.microsoft.com/office/drawing/2016/SVG/main" r:embed="rId4"/>
                </a:ext>
              </a:extLst>
            </a:blip>
            <a:stretch>
              <a:fillRect/>
            </a:stretch>
          </p:blipFill>
          <p:spPr>
            <a:xfrm>
              <a:off x="6332819" y="714550"/>
              <a:ext cx="2686835" cy="2498015"/>
            </a:xfrm>
            <a:prstGeom prst="rect">
              <a:avLst/>
            </a:prstGeom>
          </p:spPr>
        </p:pic>
        <p:pic>
          <p:nvPicPr>
            <p:cNvPr id="70" name="Graphic 4" descr="City outline">
              <a:extLst>
                <a:ext uri="{FF2B5EF4-FFF2-40B4-BE49-F238E27FC236}">
                  <a16:creationId xmlns:a16="http://schemas.microsoft.com/office/drawing/2014/main" id="{B350AED4-2E16-4461-9E68-314933B5E0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56746" y="716568"/>
              <a:ext cx="2686835" cy="2498015"/>
            </a:xfrm>
            <a:prstGeom prst="rect">
              <a:avLst/>
            </a:prstGeom>
          </p:spPr>
        </p:pic>
      </p:grpSp>
      <p:sp>
        <p:nvSpPr>
          <p:cNvPr id="5" name="Slide Number Placeholder 4">
            <a:extLst>
              <a:ext uri="{FF2B5EF4-FFF2-40B4-BE49-F238E27FC236}">
                <a16:creationId xmlns:a16="http://schemas.microsoft.com/office/drawing/2014/main" id="{FF5CDA1C-4CB3-2886-6325-3978D835F864}"/>
              </a:ext>
            </a:extLst>
          </p:cNvPr>
          <p:cNvSpPr>
            <a:spLocks noGrp="1"/>
          </p:cNvSpPr>
          <p:nvPr>
            <p:ph type="sldNum" sz="quarter" idx="12"/>
          </p:nvPr>
        </p:nvSpPr>
        <p:spPr>
          <a:xfrm>
            <a:off x="381000" y="6355068"/>
            <a:ext cx="672162" cy="192597"/>
          </a:xfrm>
        </p:spPr>
        <p:txBody>
          <a:bodyPr/>
          <a:lstStyle/>
          <a:p>
            <a:fld id="{AE678206-0642-9F48-9727-6B519CB285FA}" type="slidenum">
              <a:rPr lang="en-US" smtClean="0"/>
              <a:t>23</a:t>
            </a:fld>
            <a:endParaRPr lang="en-US"/>
          </a:p>
        </p:txBody>
      </p:sp>
      <p:pic>
        <p:nvPicPr>
          <p:cNvPr id="17" name="Graphic 6" descr="Cell Tower with solid fill">
            <a:extLst>
              <a:ext uri="{FF2B5EF4-FFF2-40B4-BE49-F238E27FC236}">
                <a16:creationId xmlns:a16="http://schemas.microsoft.com/office/drawing/2014/main" id="{EB196BB1-E314-E5FA-5FEE-37CDBA2538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15353" y="4712813"/>
            <a:ext cx="669985" cy="669985"/>
          </a:xfrm>
          <a:prstGeom prst="rect">
            <a:avLst/>
          </a:prstGeom>
        </p:spPr>
      </p:pic>
      <p:grpSp>
        <p:nvGrpSpPr>
          <p:cNvPr id="23" name="Group 22">
            <a:extLst>
              <a:ext uri="{FF2B5EF4-FFF2-40B4-BE49-F238E27FC236}">
                <a16:creationId xmlns:a16="http://schemas.microsoft.com/office/drawing/2014/main" id="{7CE70D92-7B3D-C297-C6D3-08CE4D0240E0}"/>
              </a:ext>
            </a:extLst>
          </p:cNvPr>
          <p:cNvGrpSpPr/>
          <p:nvPr/>
        </p:nvGrpSpPr>
        <p:grpSpPr>
          <a:xfrm flipH="1">
            <a:off x="6065436" y="5706606"/>
            <a:ext cx="351406" cy="302124"/>
            <a:chOff x="3470987" y="2052735"/>
            <a:chExt cx="1035696" cy="989045"/>
          </a:xfrm>
        </p:grpSpPr>
        <p:sp>
          <p:nvSpPr>
            <p:cNvPr id="19" name="Isosceles Triangle 7">
              <a:extLst>
                <a:ext uri="{FF2B5EF4-FFF2-40B4-BE49-F238E27FC236}">
                  <a16:creationId xmlns:a16="http://schemas.microsoft.com/office/drawing/2014/main" id="{C5EA5897-2F4F-2F78-0203-5F9E887D101E}"/>
                </a:ext>
              </a:extLst>
            </p:cNvPr>
            <p:cNvSpPr/>
            <p:nvPr/>
          </p:nvSpPr>
          <p:spPr>
            <a:xfrm>
              <a:off x="3470987" y="2565918"/>
              <a:ext cx="354563" cy="475862"/>
            </a:xfrm>
            <a:prstGeom prst="triangl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tx1"/>
                </a:solidFill>
                <a:highlight>
                  <a:srgbClr val="C0C0C0"/>
                </a:highlight>
                <a:cs typeface="Arial"/>
              </a:endParaRPr>
            </a:p>
          </p:txBody>
        </p:sp>
        <p:sp>
          <p:nvSpPr>
            <p:cNvPr id="20" name="Chord 19">
              <a:extLst>
                <a:ext uri="{FF2B5EF4-FFF2-40B4-BE49-F238E27FC236}">
                  <a16:creationId xmlns:a16="http://schemas.microsoft.com/office/drawing/2014/main" id="{DA77E576-5E42-910A-AD53-F9FC082F53FB}"/>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tx1"/>
                </a:solidFill>
                <a:highlight>
                  <a:srgbClr val="C0C0C0"/>
                </a:highlight>
                <a:cs typeface="Arial"/>
              </a:endParaRPr>
            </a:p>
          </p:txBody>
        </p:sp>
        <p:sp>
          <p:nvSpPr>
            <p:cNvPr id="21" name="Isosceles Triangle 5">
              <a:extLst>
                <a:ext uri="{FF2B5EF4-FFF2-40B4-BE49-F238E27FC236}">
                  <a16:creationId xmlns:a16="http://schemas.microsoft.com/office/drawing/2014/main" id="{4197A0F3-DC91-BAC9-8D93-837CDB31CEDD}"/>
                </a:ext>
              </a:extLst>
            </p:cNvPr>
            <p:cNvSpPr/>
            <p:nvPr/>
          </p:nvSpPr>
          <p:spPr>
            <a:xfrm rot="5400000">
              <a:off x="4156786" y="2197359"/>
              <a:ext cx="55985" cy="475862"/>
            </a:xfrm>
            <a:prstGeom prst="triangl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tx1"/>
                </a:solidFill>
                <a:highlight>
                  <a:srgbClr val="C0C0C0"/>
                </a:highlight>
                <a:cs typeface="Arial"/>
              </a:endParaRPr>
            </a:p>
          </p:txBody>
        </p:sp>
        <p:sp>
          <p:nvSpPr>
            <p:cNvPr id="22" name="Oval 21">
              <a:extLst>
                <a:ext uri="{FF2B5EF4-FFF2-40B4-BE49-F238E27FC236}">
                  <a16:creationId xmlns:a16="http://schemas.microsoft.com/office/drawing/2014/main" id="{A3F96DA1-A1C9-37B8-10F0-0EAF127A0EA5}"/>
                </a:ext>
              </a:extLst>
            </p:cNvPr>
            <p:cNvSpPr/>
            <p:nvPr/>
          </p:nvSpPr>
          <p:spPr>
            <a:xfrm>
              <a:off x="4422710" y="2397966"/>
              <a:ext cx="83973" cy="83973"/>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tx1"/>
                </a:solidFill>
                <a:highlight>
                  <a:srgbClr val="C0C0C0"/>
                </a:highlight>
                <a:cs typeface="Arial"/>
              </a:endParaRPr>
            </a:p>
          </p:txBody>
        </p:sp>
      </p:grpSp>
      <p:pic>
        <p:nvPicPr>
          <p:cNvPr id="25" name="Graphic 24" descr="Cloud outline">
            <a:extLst>
              <a:ext uri="{FF2B5EF4-FFF2-40B4-BE49-F238E27FC236}">
                <a16:creationId xmlns:a16="http://schemas.microsoft.com/office/drawing/2014/main" id="{E5E3BB7A-BB70-AF55-A037-26C2099ADC0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62043" y="3639820"/>
            <a:ext cx="1441320" cy="1421527"/>
          </a:xfrm>
          <a:prstGeom prst="rect">
            <a:avLst/>
          </a:prstGeom>
        </p:spPr>
      </p:pic>
      <p:sp>
        <p:nvSpPr>
          <p:cNvPr id="33" name="TextBox 32">
            <a:extLst>
              <a:ext uri="{FF2B5EF4-FFF2-40B4-BE49-F238E27FC236}">
                <a16:creationId xmlns:a16="http://schemas.microsoft.com/office/drawing/2014/main" id="{EE10F324-9185-BC93-259E-D8175B06A9AF}"/>
              </a:ext>
            </a:extLst>
          </p:cNvPr>
          <p:cNvSpPr txBox="1"/>
          <p:nvPr/>
        </p:nvSpPr>
        <p:spPr>
          <a:xfrm>
            <a:off x="9796620" y="4282196"/>
            <a:ext cx="10021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Arial"/>
              </a:rPr>
              <a:t>CDN</a:t>
            </a:r>
            <a:endParaRPr lang="en-US"/>
          </a:p>
        </p:txBody>
      </p:sp>
      <p:grpSp>
        <p:nvGrpSpPr>
          <p:cNvPr id="42" name="Group 41">
            <a:extLst>
              <a:ext uri="{FF2B5EF4-FFF2-40B4-BE49-F238E27FC236}">
                <a16:creationId xmlns:a16="http://schemas.microsoft.com/office/drawing/2014/main" id="{648BEBC0-5700-0979-0635-07FA5071D1C1}"/>
              </a:ext>
            </a:extLst>
          </p:cNvPr>
          <p:cNvGrpSpPr/>
          <p:nvPr/>
        </p:nvGrpSpPr>
        <p:grpSpPr>
          <a:xfrm>
            <a:off x="4223199" y="5603028"/>
            <a:ext cx="415843" cy="442926"/>
            <a:chOff x="7472485" y="2626917"/>
            <a:chExt cx="902349" cy="1118662"/>
          </a:xfrm>
        </p:grpSpPr>
        <p:grpSp>
          <p:nvGrpSpPr>
            <p:cNvPr id="35" name="Group 34">
              <a:extLst>
                <a:ext uri="{FF2B5EF4-FFF2-40B4-BE49-F238E27FC236}">
                  <a16:creationId xmlns:a16="http://schemas.microsoft.com/office/drawing/2014/main" id="{01DE39DF-6005-618E-9A53-38220C96A6C9}"/>
                </a:ext>
              </a:extLst>
            </p:cNvPr>
            <p:cNvGrpSpPr/>
            <p:nvPr/>
          </p:nvGrpSpPr>
          <p:grpSpPr>
            <a:xfrm>
              <a:off x="7545615" y="3038258"/>
              <a:ext cx="725173" cy="547774"/>
              <a:chOff x="10442048" y="1890678"/>
              <a:chExt cx="725173" cy="547774"/>
            </a:xfrm>
          </p:grpSpPr>
          <p:sp>
            <p:nvSpPr>
              <p:cNvPr id="38" name="Rounded Rectangle 33">
                <a:extLst>
                  <a:ext uri="{FF2B5EF4-FFF2-40B4-BE49-F238E27FC236}">
                    <a16:creationId xmlns:a16="http://schemas.microsoft.com/office/drawing/2014/main" id="{746BCA56-4718-6D00-00EB-B311800B893F}"/>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136078BA-2FA1-8BEB-4B96-79173A2C2799}"/>
                  </a:ext>
                </a:extLst>
              </p:cNvPr>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8247F3D-719E-DD2F-B777-EB98BFF657E9}"/>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54BA818-4417-FEB8-73F3-9D3E7CEBF358}"/>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D87D05AD-8B00-8632-218D-21DB80DD70A0}"/>
                </a:ext>
              </a:extLst>
            </p:cNvPr>
            <p:cNvSpPr txBox="1"/>
            <p:nvPr/>
          </p:nvSpPr>
          <p:spPr>
            <a:xfrm>
              <a:off x="7505212" y="2656755"/>
              <a:ext cx="168216" cy="429108"/>
            </a:xfrm>
            <a:prstGeom prst="rect">
              <a:avLst/>
            </a:prstGeom>
            <a:noFill/>
          </p:spPr>
          <p:txBody>
            <a:bodyPr wrap="none" lIns="91440" tIns="45720" rIns="91440" bIns="45720" rtlCol="0" anchor="t">
              <a:spAutoFit/>
            </a:bodyPr>
            <a:lstStyle/>
            <a:p>
              <a:endParaRPr lang="en-US" sz="1400">
                <a:cs typeface="Arial"/>
              </a:endParaRPr>
            </a:p>
          </p:txBody>
        </p:sp>
        <p:sp>
          <p:nvSpPr>
            <p:cNvPr id="37" name="Rectangle 36">
              <a:extLst>
                <a:ext uri="{FF2B5EF4-FFF2-40B4-BE49-F238E27FC236}">
                  <a16:creationId xmlns:a16="http://schemas.microsoft.com/office/drawing/2014/main" id="{9C9FC6CB-4C7B-4848-10E9-2B1FB977F0FF}"/>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endParaRPr lang="en-US">
                <a:cs typeface="Arial"/>
              </a:endParaRPr>
            </a:p>
          </p:txBody>
        </p:sp>
      </p:grpSp>
      <p:grpSp>
        <p:nvGrpSpPr>
          <p:cNvPr id="51" name="Group 50">
            <a:extLst>
              <a:ext uri="{FF2B5EF4-FFF2-40B4-BE49-F238E27FC236}">
                <a16:creationId xmlns:a16="http://schemas.microsoft.com/office/drawing/2014/main" id="{3985A8ED-5878-F157-51B7-EAF5D4662E42}"/>
              </a:ext>
            </a:extLst>
          </p:cNvPr>
          <p:cNvGrpSpPr/>
          <p:nvPr/>
        </p:nvGrpSpPr>
        <p:grpSpPr>
          <a:xfrm>
            <a:off x="6593501" y="5603029"/>
            <a:ext cx="432357" cy="428548"/>
            <a:chOff x="7472485" y="2626917"/>
            <a:chExt cx="902349" cy="1118662"/>
          </a:xfrm>
        </p:grpSpPr>
        <p:grpSp>
          <p:nvGrpSpPr>
            <p:cNvPr id="44" name="Group 43">
              <a:extLst>
                <a:ext uri="{FF2B5EF4-FFF2-40B4-BE49-F238E27FC236}">
                  <a16:creationId xmlns:a16="http://schemas.microsoft.com/office/drawing/2014/main" id="{667D173D-45F3-1D5F-9E9B-EC0D63042DEF}"/>
                </a:ext>
              </a:extLst>
            </p:cNvPr>
            <p:cNvGrpSpPr/>
            <p:nvPr/>
          </p:nvGrpSpPr>
          <p:grpSpPr>
            <a:xfrm>
              <a:off x="7545615" y="3038258"/>
              <a:ext cx="725173" cy="547774"/>
              <a:chOff x="10442048" y="1890678"/>
              <a:chExt cx="725173" cy="547774"/>
            </a:xfrm>
          </p:grpSpPr>
          <p:sp>
            <p:nvSpPr>
              <p:cNvPr id="47" name="Rounded Rectangle 33">
                <a:extLst>
                  <a:ext uri="{FF2B5EF4-FFF2-40B4-BE49-F238E27FC236}">
                    <a16:creationId xmlns:a16="http://schemas.microsoft.com/office/drawing/2014/main" id="{FB0F9704-EC42-B411-1D9C-73D3CA274D3E}"/>
                  </a:ext>
                </a:extLst>
              </p:cNvPr>
              <p:cNvSpPr/>
              <p:nvPr/>
            </p:nvSpPr>
            <p:spPr>
              <a:xfrm>
                <a:off x="10442048" y="1890678"/>
                <a:ext cx="725173" cy="350936"/>
              </a:xfrm>
              <a:prstGeom prst="round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endParaRPr lang="en-US">
                  <a:highlight>
                    <a:srgbClr val="C0C0C0"/>
                  </a:highlight>
                  <a:cs typeface="Arial"/>
                </a:endParaRPr>
              </a:p>
            </p:txBody>
          </p:sp>
          <p:cxnSp>
            <p:nvCxnSpPr>
              <p:cNvPr id="48" name="Straight Connector 47">
                <a:extLst>
                  <a:ext uri="{FF2B5EF4-FFF2-40B4-BE49-F238E27FC236}">
                    <a16:creationId xmlns:a16="http://schemas.microsoft.com/office/drawing/2014/main" id="{5B928069-F751-A069-0198-98913AD8BE35}"/>
                  </a:ext>
                </a:extLst>
              </p:cNvPr>
              <p:cNvCxnSpPr>
                <a:cxnSpLocks/>
              </p:cNvCxnSpPr>
              <p:nvPr/>
            </p:nvCxnSpPr>
            <p:spPr>
              <a:xfrm>
                <a:off x="10804635" y="2190248"/>
                <a:ext cx="0" cy="248204"/>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C8C90C6-62B0-2B4F-8BCF-FE51B4F076B8}"/>
                  </a:ext>
                </a:extLst>
              </p:cNvPr>
              <p:cNvCxnSpPr>
                <a:cxnSpLocks/>
              </p:cNvCxnSpPr>
              <p:nvPr/>
            </p:nvCxnSpPr>
            <p:spPr>
              <a:xfrm flipH="1">
                <a:off x="10652235" y="2438452"/>
                <a:ext cx="320565"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BC1AB23-35B0-427C-E499-95E9E94570E2}"/>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46" name="Rectangle 45">
              <a:extLst>
                <a:ext uri="{FF2B5EF4-FFF2-40B4-BE49-F238E27FC236}">
                  <a16:creationId xmlns:a16="http://schemas.microsoft.com/office/drawing/2014/main" id="{1FB487F6-19AF-5288-BFA5-564A44FC129E}"/>
                </a:ext>
              </a:extLst>
            </p:cNvPr>
            <p:cNvSpPr/>
            <p:nvPr/>
          </p:nvSpPr>
          <p:spPr>
            <a:xfrm>
              <a:off x="7472485" y="2626917"/>
              <a:ext cx="902349" cy="1118662"/>
            </a:xfrm>
            <a:prstGeom prst="rect">
              <a:avLst/>
            </a:prstGeom>
            <a:noFill/>
            <a:ln w="38100">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endParaRPr lang="en-US">
                <a:highlight>
                  <a:srgbClr val="C0C0C0"/>
                </a:highlight>
                <a:cs typeface="Arial"/>
              </a:endParaRPr>
            </a:p>
          </p:txBody>
        </p:sp>
      </p:grpSp>
      <p:grpSp>
        <p:nvGrpSpPr>
          <p:cNvPr id="57" name="Group 56">
            <a:extLst>
              <a:ext uri="{FF2B5EF4-FFF2-40B4-BE49-F238E27FC236}">
                <a16:creationId xmlns:a16="http://schemas.microsoft.com/office/drawing/2014/main" id="{53A48FBC-B8F7-A3CC-DE4C-7C196B80CD15}"/>
              </a:ext>
            </a:extLst>
          </p:cNvPr>
          <p:cNvGrpSpPr/>
          <p:nvPr/>
        </p:nvGrpSpPr>
        <p:grpSpPr>
          <a:xfrm flipH="1">
            <a:off x="3822568" y="5706606"/>
            <a:ext cx="351406" cy="302124"/>
            <a:chOff x="3470987" y="2052735"/>
            <a:chExt cx="1035696" cy="989045"/>
          </a:xfrm>
        </p:grpSpPr>
        <p:sp>
          <p:nvSpPr>
            <p:cNvPr id="53" name="Isosceles Triangle 7">
              <a:extLst>
                <a:ext uri="{FF2B5EF4-FFF2-40B4-BE49-F238E27FC236}">
                  <a16:creationId xmlns:a16="http://schemas.microsoft.com/office/drawing/2014/main" id="{E64088AD-5BC4-EED7-4300-FF438A09B3D4}"/>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Chord 53">
              <a:extLst>
                <a:ext uri="{FF2B5EF4-FFF2-40B4-BE49-F238E27FC236}">
                  <a16:creationId xmlns:a16="http://schemas.microsoft.com/office/drawing/2014/main" id="{96EFDF32-34D0-F693-B77E-6DFC3A39DD31}"/>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Isosceles Triangle 5">
              <a:extLst>
                <a:ext uri="{FF2B5EF4-FFF2-40B4-BE49-F238E27FC236}">
                  <a16:creationId xmlns:a16="http://schemas.microsoft.com/office/drawing/2014/main" id="{BC458288-0737-8420-3B9C-F82815B9D52D}"/>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Oval 55">
              <a:extLst>
                <a:ext uri="{FF2B5EF4-FFF2-40B4-BE49-F238E27FC236}">
                  <a16:creationId xmlns:a16="http://schemas.microsoft.com/office/drawing/2014/main" id="{10C6589D-617A-07FA-1B27-1A2C102C585B}"/>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61" name="Graphic 18" descr="Cloud outline">
            <a:extLst>
              <a:ext uri="{FF2B5EF4-FFF2-40B4-BE49-F238E27FC236}">
                <a16:creationId xmlns:a16="http://schemas.microsoft.com/office/drawing/2014/main" id="{0BA393FD-2901-9EC3-9C0C-6BB552BB4F6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55138" y="3596689"/>
            <a:ext cx="1441320" cy="1421527"/>
          </a:xfrm>
          <a:prstGeom prst="rect">
            <a:avLst/>
          </a:prstGeom>
        </p:spPr>
      </p:pic>
      <p:pic>
        <p:nvPicPr>
          <p:cNvPr id="63" name="Graphic 19" descr="Server with solid fill">
            <a:extLst>
              <a:ext uri="{FF2B5EF4-FFF2-40B4-BE49-F238E27FC236}">
                <a16:creationId xmlns:a16="http://schemas.microsoft.com/office/drawing/2014/main" id="{C89A2438-7771-9084-09CB-4857BB22C96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87950" y="4097094"/>
            <a:ext cx="554780" cy="554780"/>
          </a:xfrm>
          <a:prstGeom prst="rect">
            <a:avLst/>
          </a:prstGeom>
        </p:spPr>
      </p:pic>
      <p:pic>
        <p:nvPicPr>
          <p:cNvPr id="68" name="Graphic 12" descr="Car with solid fill">
            <a:extLst>
              <a:ext uri="{FF2B5EF4-FFF2-40B4-BE49-F238E27FC236}">
                <a16:creationId xmlns:a16="http://schemas.microsoft.com/office/drawing/2014/main" id="{BB0C153E-ED48-8C9B-C0DC-30D0DEF7DD5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29299" y="6184854"/>
            <a:ext cx="669985" cy="669985"/>
          </a:xfrm>
          <a:prstGeom prst="rect">
            <a:avLst/>
          </a:prstGeom>
        </p:spPr>
      </p:pic>
      <p:grpSp>
        <p:nvGrpSpPr>
          <p:cNvPr id="76" name="Group 75">
            <a:extLst>
              <a:ext uri="{FF2B5EF4-FFF2-40B4-BE49-F238E27FC236}">
                <a16:creationId xmlns:a16="http://schemas.microsoft.com/office/drawing/2014/main" id="{BA46BF20-242A-3619-1510-36AC036E4F9D}"/>
              </a:ext>
            </a:extLst>
          </p:cNvPr>
          <p:cNvGrpSpPr/>
          <p:nvPr/>
        </p:nvGrpSpPr>
        <p:grpSpPr>
          <a:xfrm flipH="1">
            <a:off x="9382187" y="5724310"/>
            <a:ext cx="351406" cy="302124"/>
            <a:chOff x="3470987" y="2052735"/>
            <a:chExt cx="1035696" cy="989045"/>
          </a:xfrm>
        </p:grpSpPr>
        <p:sp>
          <p:nvSpPr>
            <p:cNvPr id="72" name="Isosceles Triangle 7">
              <a:extLst>
                <a:ext uri="{FF2B5EF4-FFF2-40B4-BE49-F238E27FC236}">
                  <a16:creationId xmlns:a16="http://schemas.microsoft.com/office/drawing/2014/main" id="{3285F5B6-DCA3-67E8-CA02-4FCFF91ABD61}"/>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Chord 72">
              <a:extLst>
                <a:ext uri="{FF2B5EF4-FFF2-40B4-BE49-F238E27FC236}">
                  <a16:creationId xmlns:a16="http://schemas.microsoft.com/office/drawing/2014/main" id="{92F35110-A30D-197B-0986-527A487DE685}"/>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Isosceles Triangle 5">
              <a:extLst>
                <a:ext uri="{FF2B5EF4-FFF2-40B4-BE49-F238E27FC236}">
                  <a16:creationId xmlns:a16="http://schemas.microsoft.com/office/drawing/2014/main" id="{8012F235-769F-15D4-4696-0E240967EA8B}"/>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Oval 74">
              <a:extLst>
                <a:ext uri="{FF2B5EF4-FFF2-40B4-BE49-F238E27FC236}">
                  <a16:creationId xmlns:a16="http://schemas.microsoft.com/office/drawing/2014/main" id="{4C59397D-A3B9-D5DB-7278-9714701A3BF7}"/>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5" name="Group 84">
            <a:extLst>
              <a:ext uri="{FF2B5EF4-FFF2-40B4-BE49-F238E27FC236}">
                <a16:creationId xmlns:a16="http://schemas.microsoft.com/office/drawing/2014/main" id="{88A8ECA4-FF40-9826-B471-10B63D00E742}"/>
              </a:ext>
            </a:extLst>
          </p:cNvPr>
          <p:cNvGrpSpPr/>
          <p:nvPr/>
        </p:nvGrpSpPr>
        <p:grpSpPr>
          <a:xfrm>
            <a:off x="9801613" y="5603030"/>
            <a:ext cx="424092" cy="428548"/>
            <a:chOff x="7472485" y="2626917"/>
            <a:chExt cx="902349" cy="1118662"/>
          </a:xfrm>
        </p:grpSpPr>
        <p:grpSp>
          <p:nvGrpSpPr>
            <p:cNvPr id="78" name="Group 77">
              <a:extLst>
                <a:ext uri="{FF2B5EF4-FFF2-40B4-BE49-F238E27FC236}">
                  <a16:creationId xmlns:a16="http://schemas.microsoft.com/office/drawing/2014/main" id="{B2F6BE8C-4F14-57ED-2AC4-43374EE9D384}"/>
                </a:ext>
              </a:extLst>
            </p:cNvPr>
            <p:cNvGrpSpPr/>
            <p:nvPr/>
          </p:nvGrpSpPr>
          <p:grpSpPr>
            <a:xfrm>
              <a:off x="7545615" y="3038258"/>
              <a:ext cx="725173" cy="547774"/>
              <a:chOff x="10442048" y="1890678"/>
              <a:chExt cx="725173" cy="547774"/>
            </a:xfrm>
          </p:grpSpPr>
          <p:sp>
            <p:nvSpPr>
              <p:cNvPr id="81" name="Rounded Rectangle 33">
                <a:extLst>
                  <a:ext uri="{FF2B5EF4-FFF2-40B4-BE49-F238E27FC236}">
                    <a16:creationId xmlns:a16="http://schemas.microsoft.com/office/drawing/2014/main" id="{CA4AA3F1-7271-6E56-1B78-D2AC75E97F84}"/>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82" name="Straight Connector 81">
                <a:extLst>
                  <a:ext uri="{FF2B5EF4-FFF2-40B4-BE49-F238E27FC236}">
                    <a16:creationId xmlns:a16="http://schemas.microsoft.com/office/drawing/2014/main" id="{01D2D372-9A59-4B93-F7FC-A656177BF01E}"/>
                  </a:ext>
                </a:extLst>
              </p:cNvPr>
              <p:cNvCxnSpPr>
                <a:cxnSpLocks/>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C4BBA8F-EE82-4416-435B-696AC96757A2}"/>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25B9BF3-3D3E-1D39-A7DC-5487AB88D570}"/>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79" name="TextBox 78">
              <a:extLst>
                <a:ext uri="{FF2B5EF4-FFF2-40B4-BE49-F238E27FC236}">
                  <a16:creationId xmlns:a16="http://schemas.microsoft.com/office/drawing/2014/main" id="{CC7566DD-D4FD-B0A2-51FD-2CF0E6DCAF87}"/>
                </a:ext>
              </a:extLst>
            </p:cNvPr>
            <p:cNvSpPr txBox="1"/>
            <p:nvPr/>
          </p:nvSpPr>
          <p:spPr>
            <a:xfrm>
              <a:off x="7505211" y="2656756"/>
              <a:ext cx="393056" cy="803407"/>
            </a:xfrm>
            <a:prstGeom prst="rect">
              <a:avLst/>
            </a:prstGeom>
            <a:noFill/>
          </p:spPr>
          <p:txBody>
            <a:bodyPr wrap="none" lIns="91440" tIns="45720" rIns="91440" bIns="45720" rtlCol="0" anchor="t">
              <a:spAutoFit/>
            </a:bodyPr>
            <a:lstStyle/>
            <a:p>
              <a:endParaRPr lang="en-US" sz="1400">
                <a:cs typeface="Arial"/>
              </a:endParaRPr>
            </a:p>
          </p:txBody>
        </p:sp>
        <p:sp>
          <p:nvSpPr>
            <p:cNvPr id="80" name="Rectangle 79">
              <a:extLst>
                <a:ext uri="{FF2B5EF4-FFF2-40B4-BE49-F238E27FC236}">
                  <a16:creationId xmlns:a16="http://schemas.microsoft.com/office/drawing/2014/main" id="{BE4ED5E5-17FA-5C39-931A-BC62D4D92368}"/>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87" name="Graphic 15" descr="Wi-Fi with solid fill">
            <a:extLst>
              <a:ext uri="{FF2B5EF4-FFF2-40B4-BE49-F238E27FC236}">
                <a16:creationId xmlns:a16="http://schemas.microsoft.com/office/drawing/2014/main" id="{1A94B49D-54C8-37D3-BB8C-D40B110F309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3620000">
            <a:off x="8941154" y="5645478"/>
            <a:ext cx="587084" cy="669799"/>
          </a:xfrm>
          <a:prstGeom prst="rect">
            <a:avLst/>
          </a:prstGeom>
        </p:spPr>
      </p:pic>
      <p:cxnSp>
        <p:nvCxnSpPr>
          <p:cNvPr id="88" name="Straight Arrow Connector 87">
            <a:extLst>
              <a:ext uri="{FF2B5EF4-FFF2-40B4-BE49-F238E27FC236}">
                <a16:creationId xmlns:a16="http://schemas.microsoft.com/office/drawing/2014/main" id="{031079CD-3D57-1E2D-F58C-60A35221E540}"/>
              </a:ext>
            </a:extLst>
          </p:cNvPr>
          <p:cNvCxnSpPr/>
          <p:nvPr/>
        </p:nvCxnSpPr>
        <p:spPr>
          <a:xfrm>
            <a:off x="1122477" y="3648326"/>
            <a:ext cx="9698964" cy="8627"/>
          </a:xfrm>
          <a:prstGeom prst="straightConnector1">
            <a:avLst/>
          </a:prstGeom>
          <a:ln w="25400">
            <a:gradFill>
              <a:gsLst>
                <a:gs pos="80000">
                  <a:schemeClr val="accent1"/>
                </a:gs>
                <a:gs pos="21000">
                  <a:schemeClr val="accent1"/>
                </a:gs>
                <a:gs pos="56000">
                  <a:srgbClr val="B3A369"/>
                </a:gs>
                <a:gs pos="0">
                  <a:schemeClr val="bg1"/>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cxnSp>
      <p:pic>
        <p:nvPicPr>
          <p:cNvPr id="98" name="Graphic 6" descr="Cell Tower with solid fill">
            <a:extLst>
              <a:ext uri="{FF2B5EF4-FFF2-40B4-BE49-F238E27FC236}">
                <a16:creationId xmlns:a16="http://schemas.microsoft.com/office/drawing/2014/main" id="{B776B85B-8778-E560-2157-0C403E91C8B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36078" y="1071729"/>
            <a:ext cx="789642" cy="729509"/>
          </a:xfrm>
          <a:prstGeom prst="rect">
            <a:avLst/>
          </a:prstGeom>
        </p:spPr>
      </p:pic>
      <p:pic>
        <p:nvPicPr>
          <p:cNvPr id="100" name="Graphic 99" descr="Cloud outline">
            <a:extLst>
              <a:ext uri="{FF2B5EF4-FFF2-40B4-BE49-F238E27FC236}">
                <a16:creationId xmlns:a16="http://schemas.microsoft.com/office/drawing/2014/main" id="{740BD3C8-17A4-B86B-A02D-7C62F0AEBE6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96743" y="59857"/>
            <a:ext cx="1704054" cy="1558495"/>
          </a:xfrm>
          <a:prstGeom prst="rect">
            <a:avLst/>
          </a:prstGeom>
        </p:spPr>
      </p:pic>
      <p:sp>
        <p:nvSpPr>
          <p:cNvPr id="102" name="TextBox 101">
            <a:extLst>
              <a:ext uri="{FF2B5EF4-FFF2-40B4-BE49-F238E27FC236}">
                <a16:creationId xmlns:a16="http://schemas.microsoft.com/office/drawing/2014/main" id="{EB3127DB-6762-7AE1-E791-F7B060189D22}"/>
              </a:ext>
            </a:extLst>
          </p:cNvPr>
          <p:cNvSpPr txBox="1"/>
          <p:nvPr/>
        </p:nvSpPr>
        <p:spPr>
          <a:xfrm>
            <a:off x="9496618" y="767339"/>
            <a:ext cx="890283" cy="2946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Arial"/>
              </a:rPr>
              <a:t>CDN</a:t>
            </a:r>
            <a:endParaRPr lang="en-US"/>
          </a:p>
        </p:txBody>
      </p:sp>
      <p:cxnSp>
        <p:nvCxnSpPr>
          <p:cNvPr id="105" name="Straight Arrow Connector 104">
            <a:extLst>
              <a:ext uri="{FF2B5EF4-FFF2-40B4-BE49-F238E27FC236}">
                <a16:creationId xmlns:a16="http://schemas.microsoft.com/office/drawing/2014/main" id="{D76618B2-8921-2B23-FEB8-80A5D17064F7}"/>
              </a:ext>
            </a:extLst>
          </p:cNvPr>
          <p:cNvCxnSpPr>
            <a:cxnSpLocks/>
          </p:cNvCxnSpPr>
          <p:nvPr/>
        </p:nvCxnSpPr>
        <p:spPr>
          <a:xfrm flipH="1" flipV="1">
            <a:off x="7039201" y="742234"/>
            <a:ext cx="1" cy="414474"/>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F4CEC014-DB58-E5AF-BCC6-EDB4AECBF2D0}"/>
              </a:ext>
            </a:extLst>
          </p:cNvPr>
          <p:cNvCxnSpPr>
            <a:cxnSpLocks/>
          </p:cNvCxnSpPr>
          <p:nvPr/>
        </p:nvCxnSpPr>
        <p:spPr>
          <a:xfrm>
            <a:off x="7034690" y="742234"/>
            <a:ext cx="2063711" cy="0"/>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A2680368-5603-BD7D-07CF-DA472818CA3E}"/>
              </a:ext>
            </a:extLst>
          </p:cNvPr>
          <p:cNvCxnSpPr>
            <a:cxnSpLocks/>
          </p:cNvCxnSpPr>
          <p:nvPr/>
        </p:nvCxnSpPr>
        <p:spPr>
          <a:xfrm>
            <a:off x="8197833" y="1599584"/>
            <a:ext cx="3958" cy="1265805"/>
          </a:xfrm>
          <a:prstGeom prst="straightConnector1">
            <a:avLst/>
          </a:prstGeom>
          <a:ln w="571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pic>
        <p:nvPicPr>
          <p:cNvPr id="112" name="Graphic 12" descr="Car with solid fill">
            <a:extLst>
              <a:ext uri="{FF2B5EF4-FFF2-40B4-BE49-F238E27FC236}">
                <a16:creationId xmlns:a16="http://schemas.microsoft.com/office/drawing/2014/main" id="{47B331A0-C960-0670-A787-AC31A9D933F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958640" y="2755493"/>
            <a:ext cx="669985" cy="669985"/>
          </a:xfrm>
          <a:prstGeom prst="rect">
            <a:avLst/>
          </a:prstGeom>
        </p:spPr>
      </p:pic>
      <p:cxnSp>
        <p:nvCxnSpPr>
          <p:cNvPr id="113" name="Straight Arrow Connector 112">
            <a:extLst>
              <a:ext uri="{FF2B5EF4-FFF2-40B4-BE49-F238E27FC236}">
                <a16:creationId xmlns:a16="http://schemas.microsoft.com/office/drawing/2014/main" id="{3EBF9529-4B3B-1203-7272-884098E28ED9}"/>
              </a:ext>
            </a:extLst>
          </p:cNvPr>
          <p:cNvCxnSpPr>
            <a:cxnSpLocks/>
          </p:cNvCxnSpPr>
          <p:nvPr/>
        </p:nvCxnSpPr>
        <p:spPr>
          <a:xfrm flipV="1">
            <a:off x="7535778" y="1619252"/>
            <a:ext cx="671226" cy="5312"/>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5" name="Graphic 12" descr="Car with solid fill">
            <a:extLst>
              <a:ext uri="{FF2B5EF4-FFF2-40B4-BE49-F238E27FC236}">
                <a16:creationId xmlns:a16="http://schemas.microsoft.com/office/drawing/2014/main" id="{4110D65E-96EF-4539-8C94-BBBA1FA18FE6}"/>
              </a:ext>
            </a:extLst>
          </p:cNvPr>
          <p:cNvPicPr>
            <a:picLocks noChangeAspect="1"/>
          </p:cNvPicPr>
          <p:nvPr/>
        </p:nvPicPr>
        <p:blipFill>
          <a:blip r:embed="rId12">
            <a:duotone>
              <a:schemeClr val="bg2">
                <a:shade val="45000"/>
                <a:satMod val="135000"/>
              </a:schemeClr>
              <a:prstClr val="white"/>
            </a:duotone>
            <a:extLst>
              <a:ext uri="{96DAC541-7B7A-43D3-8B79-37D633B846F1}">
                <asvg:svgBlip xmlns:asvg="http://schemas.microsoft.com/office/drawing/2016/SVG/main" r:embed="rId13"/>
              </a:ext>
            </a:extLst>
          </a:blip>
          <a:stretch>
            <a:fillRect/>
          </a:stretch>
        </p:blipFill>
        <p:spPr>
          <a:xfrm>
            <a:off x="6301085" y="2755493"/>
            <a:ext cx="669985" cy="669985"/>
          </a:xfrm>
          <a:prstGeom prst="rect">
            <a:avLst/>
          </a:prstGeom>
        </p:spPr>
      </p:pic>
      <p:pic>
        <p:nvPicPr>
          <p:cNvPr id="96" name="Graphic 12" descr="Car with solid fill">
            <a:extLst>
              <a:ext uri="{FF2B5EF4-FFF2-40B4-BE49-F238E27FC236}">
                <a16:creationId xmlns:a16="http://schemas.microsoft.com/office/drawing/2014/main" id="{924EE57E-4251-4C96-927C-4C2D5CA2FF4E}"/>
              </a:ext>
            </a:extLst>
          </p:cNvPr>
          <p:cNvPicPr>
            <a:picLocks noChangeAspect="1"/>
          </p:cNvPicPr>
          <p:nvPr/>
        </p:nvPicPr>
        <p:blipFill>
          <a:blip r:embed="rId12">
            <a:duotone>
              <a:schemeClr val="bg2">
                <a:shade val="45000"/>
                <a:satMod val="135000"/>
              </a:schemeClr>
              <a:prstClr val="white"/>
            </a:duotone>
            <a:extLst>
              <a:ext uri="{96DAC541-7B7A-43D3-8B79-37D633B846F1}">
                <asvg:svgBlip xmlns:asvg="http://schemas.microsoft.com/office/drawing/2016/SVG/main" r:embed="rId13"/>
              </a:ext>
            </a:extLst>
          </a:blip>
          <a:stretch>
            <a:fillRect/>
          </a:stretch>
        </p:blipFill>
        <p:spPr>
          <a:xfrm>
            <a:off x="2927127" y="2755493"/>
            <a:ext cx="669985" cy="669985"/>
          </a:xfrm>
          <a:prstGeom prst="rect">
            <a:avLst/>
          </a:prstGeom>
        </p:spPr>
      </p:pic>
      <p:pic>
        <p:nvPicPr>
          <p:cNvPr id="97" name="Graphic 12" descr="Car with solid fill">
            <a:extLst>
              <a:ext uri="{FF2B5EF4-FFF2-40B4-BE49-F238E27FC236}">
                <a16:creationId xmlns:a16="http://schemas.microsoft.com/office/drawing/2014/main" id="{053D445A-F5BD-4707-BC54-4B96D4A6FEF6}"/>
              </a:ext>
            </a:extLst>
          </p:cNvPr>
          <p:cNvPicPr>
            <a:picLocks noChangeAspect="1"/>
          </p:cNvPicPr>
          <p:nvPr/>
        </p:nvPicPr>
        <p:blipFill>
          <a:blip r:embed="rId12">
            <a:duotone>
              <a:schemeClr val="bg2">
                <a:shade val="45000"/>
                <a:satMod val="135000"/>
              </a:schemeClr>
              <a:prstClr val="white"/>
            </a:duotone>
            <a:extLst>
              <a:ext uri="{96DAC541-7B7A-43D3-8B79-37D633B846F1}">
                <asvg:svgBlip xmlns:asvg="http://schemas.microsoft.com/office/drawing/2016/SVG/main" r:embed="rId13"/>
              </a:ext>
            </a:extLst>
          </a:blip>
          <a:stretch>
            <a:fillRect/>
          </a:stretch>
        </p:blipFill>
        <p:spPr>
          <a:xfrm>
            <a:off x="4446610" y="2755493"/>
            <a:ext cx="669985" cy="669985"/>
          </a:xfrm>
          <a:prstGeom prst="rect">
            <a:avLst/>
          </a:prstGeom>
        </p:spPr>
      </p:pic>
      <p:pic>
        <p:nvPicPr>
          <p:cNvPr id="99" name="Graphic 12" descr="Car with solid fill">
            <a:extLst>
              <a:ext uri="{FF2B5EF4-FFF2-40B4-BE49-F238E27FC236}">
                <a16:creationId xmlns:a16="http://schemas.microsoft.com/office/drawing/2014/main" id="{F6647184-1239-4A03-BA19-C0FB514DBA6A}"/>
              </a:ext>
            </a:extLst>
          </p:cNvPr>
          <p:cNvPicPr>
            <a:picLocks noChangeAspect="1"/>
          </p:cNvPicPr>
          <p:nvPr/>
        </p:nvPicPr>
        <p:blipFill>
          <a:blip r:embed="rId12">
            <a:duotone>
              <a:schemeClr val="bg2">
                <a:shade val="45000"/>
                <a:satMod val="135000"/>
              </a:schemeClr>
              <a:prstClr val="white"/>
            </a:duotone>
            <a:extLst>
              <a:ext uri="{96DAC541-7B7A-43D3-8B79-37D633B846F1}">
                <asvg:svgBlip xmlns:asvg="http://schemas.microsoft.com/office/drawing/2016/SVG/main" r:embed="rId13"/>
              </a:ext>
            </a:extLst>
          </a:blip>
          <a:stretch>
            <a:fillRect/>
          </a:stretch>
        </p:blipFill>
        <p:spPr>
          <a:xfrm>
            <a:off x="6498305" y="6184854"/>
            <a:ext cx="669985" cy="669985"/>
          </a:xfrm>
          <a:prstGeom prst="rect">
            <a:avLst/>
          </a:prstGeom>
        </p:spPr>
      </p:pic>
      <p:pic>
        <p:nvPicPr>
          <p:cNvPr id="101" name="Graphic 12" descr="Car with solid fill">
            <a:extLst>
              <a:ext uri="{FF2B5EF4-FFF2-40B4-BE49-F238E27FC236}">
                <a16:creationId xmlns:a16="http://schemas.microsoft.com/office/drawing/2014/main" id="{79D5AF97-E98F-421B-AD6A-71E939E1B845}"/>
              </a:ext>
            </a:extLst>
          </p:cNvPr>
          <p:cNvPicPr>
            <a:picLocks noChangeAspect="1"/>
          </p:cNvPicPr>
          <p:nvPr/>
        </p:nvPicPr>
        <p:blipFill>
          <a:blip r:embed="rId12">
            <a:duotone>
              <a:schemeClr val="bg2">
                <a:shade val="45000"/>
                <a:satMod val="135000"/>
              </a:schemeClr>
              <a:prstClr val="white"/>
            </a:duotone>
            <a:extLst>
              <a:ext uri="{96DAC541-7B7A-43D3-8B79-37D633B846F1}">
                <asvg:svgBlip xmlns:asvg="http://schemas.microsoft.com/office/drawing/2016/SVG/main" r:embed="rId13"/>
              </a:ext>
            </a:extLst>
          </a:blip>
          <a:stretch>
            <a:fillRect/>
          </a:stretch>
        </p:blipFill>
        <p:spPr>
          <a:xfrm>
            <a:off x="4752143" y="6184854"/>
            <a:ext cx="669985" cy="669985"/>
          </a:xfrm>
          <a:prstGeom prst="rect">
            <a:avLst/>
          </a:prstGeom>
        </p:spPr>
      </p:pic>
      <p:pic>
        <p:nvPicPr>
          <p:cNvPr id="103" name="Graphic 12" descr="Car with solid fill">
            <a:extLst>
              <a:ext uri="{FF2B5EF4-FFF2-40B4-BE49-F238E27FC236}">
                <a16:creationId xmlns:a16="http://schemas.microsoft.com/office/drawing/2014/main" id="{B5515654-1472-44FF-8D97-D43CD48A01AE}"/>
              </a:ext>
            </a:extLst>
          </p:cNvPr>
          <p:cNvPicPr>
            <a:picLocks noChangeAspect="1"/>
          </p:cNvPicPr>
          <p:nvPr/>
        </p:nvPicPr>
        <p:blipFill>
          <a:blip r:embed="rId12">
            <a:duotone>
              <a:schemeClr val="bg2">
                <a:shade val="45000"/>
                <a:satMod val="135000"/>
              </a:schemeClr>
              <a:prstClr val="white"/>
            </a:duotone>
            <a:extLst>
              <a:ext uri="{96DAC541-7B7A-43D3-8B79-37D633B846F1}">
                <asvg:svgBlip xmlns:asvg="http://schemas.microsoft.com/office/drawing/2016/SVG/main" r:embed="rId13"/>
              </a:ext>
            </a:extLst>
          </a:blip>
          <a:stretch>
            <a:fillRect/>
          </a:stretch>
        </p:blipFill>
        <p:spPr>
          <a:xfrm>
            <a:off x="3163770" y="6184854"/>
            <a:ext cx="669985" cy="669985"/>
          </a:xfrm>
          <a:prstGeom prst="rect">
            <a:avLst/>
          </a:prstGeom>
        </p:spPr>
      </p:pic>
      <p:pic>
        <p:nvPicPr>
          <p:cNvPr id="104" name="Graphic 15" descr="Wi-Fi with solid fill">
            <a:extLst>
              <a:ext uri="{FF2B5EF4-FFF2-40B4-BE49-F238E27FC236}">
                <a16:creationId xmlns:a16="http://schemas.microsoft.com/office/drawing/2014/main" id="{1FFF2817-13D3-4A9F-BD63-6F5380F88E6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3620000">
            <a:off x="3337172" y="5645478"/>
            <a:ext cx="587084" cy="669799"/>
          </a:xfrm>
          <a:prstGeom prst="rect">
            <a:avLst/>
          </a:prstGeom>
        </p:spPr>
      </p:pic>
      <p:sp>
        <p:nvSpPr>
          <p:cNvPr id="15" name="Rectangle 14">
            <a:extLst>
              <a:ext uri="{FF2B5EF4-FFF2-40B4-BE49-F238E27FC236}">
                <a16:creationId xmlns:a16="http://schemas.microsoft.com/office/drawing/2014/main" id="{68FC8CE7-5580-419A-87D7-2706E9A46592}"/>
              </a:ext>
            </a:extLst>
          </p:cNvPr>
          <p:cNvSpPr/>
          <p:nvPr/>
        </p:nvSpPr>
        <p:spPr>
          <a:xfrm>
            <a:off x="879676" y="714550"/>
            <a:ext cx="811842" cy="2882139"/>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Video fetching over </a:t>
            </a:r>
          </a:p>
          <a:p>
            <a:pPr algn="ctr"/>
            <a:r>
              <a:rPr lang="en-US" dirty="0"/>
              <a:t>cellular infrastructure</a:t>
            </a:r>
          </a:p>
        </p:txBody>
      </p:sp>
      <p:sp>
        <p:nvSpPr>
          <p:cNvPr id="106" name="Rectangle 105">
            <a:extLst>
              <a:ext uri="{FF2B5EF4-FFF2-40B4-BE49-F238E27FC236}">
                <a16:creationId xmlns:a16="http://schemas.microsoft.com/office/drawing/2014/main" id="{2897D377-0D5C-4C6B-B0AC-BB95DF2E6653}"/>
              </a:ext>
            </a:extLst>
          </p:cNvPr>
          <p:cNvSpPr/>
          <p:nvPr/>
        </p:nvSpPr>
        <p:spPr>
          <a:xfrm>
            <a:off x="879676" y="3707357"/>
            <a:ext cx="811842" cy="2882139"/>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tx1"/>
                </a:solidFill>
              </a:rPr>
              <a:t>Video fetching over </a:t>
            </a:r>
            <a:r>
              <a:rPr lang="en-US" dirty="0" err="1">
                <a:solidFill>
                  <a:schemeClr val="tx1"/>
                </a:solidFill>
              </a:rPr>
              <a:t>ClairvoyantEdge</a:t>
            </a:r>
            <a:endParaRPr lang="en-US" dirty="0">
              <a:solidFill>
                <a:schemeClr val="tx1"/>
              </a:solidFill>
            </a:endParaRPr>
          </a:p>
        </p:txBody>
      </p:sp>
    </p:spTree>
    <p:extLst>
      <p:ext uri="{BB962C8B-B14F-4D97-AF65-F5344CB8AC3E}">
        <p14:creationId xmlns:p14="http://schemas.microsoft.com/office/powerpoint/2010/main" val="5716512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181F4-C883-3DF7-04E6-9A8A6D85E831}"/>
              </a:ext>
            </a:extLst>
          </p:cNvPr>
          <p:cNvSpPr>
            <a:spLocks noGrp="1"/>
          </p:cNvSpPr>
          <p:nvPr>
            <p:ph type="title"/>
          </p:nvPr>
        </p:nvSpPr>
        <p:spPr>
          <a:xfrm>
            <a:off x="3154680" y="3126802"/>
            <a:ext cx="11430000" cy="1014761"/>
          </a:xfrm>
        </p:spPr>
        <p:txBody>
          <a:bodyPr/>
          <a:lstStyle/>
          <a:p>
            <a:r>
              <a:rPr lang="en-US">
                <a:latin typeface="Roboto"/>
                <a:ea typeface="Roboto"/>
                <a:cs typeface="Roboto"/>
              </a:rPr>
              <a:t>Is </a:t>
            </a:r>
            <a:r>
              <a:rPr lang="en-US" err="1">
                <a:latin typeface="Roboto"/>
                <a:ea typeface="Roboto"/>
                <a:cs typeface="Roboto"/>
              </a:rPr>
              <a:t>ClarivoyantEdge</a:t>
            </a:r>
            <a:r>
              <a:rPr lang="en-US">
                <a:latin typeface="Roboto"/>
                <a:ea typeface="Roboto"/>
                <a:cs typeface="Roboto"/>
              </a:rPr>
              <a:t> feasible?</a:t>
            </a:r>
            <a:endParaRPr lang="en-US"/>
          </a:p>
        </p:txBody>
      </p:sp>
      <p:sp>
        <p:nvSpPr>
          <p:cNvPr id="4" name="Slide Number Placeholder 3">
            <a:extLst>
              <a:ext uri="{FF2B5EF4-FFF2-40B4-BE49-F238E27FC236}">
                <a16:creationId xmlns:a16="http://schemas.microsoft.com/office/drawing/2014/main" id="{2BC8200C-FE68-A0EF-D580-A40F1DEA5ABF}"/>
              </a:ext>
            </a:extLst>
          </p:cNvPr>
          <p:cNvSpPr>
            <a:spLocks noGrp="1"/>
          </p:cNvSpPr>
          <p:nvPr>
            <p:ph type="sldNum" sz="quarter" idx="12"/>
          </p:nvPr>
        </p:nvSpPr>
        <p:spPr/>
        <p:txBody>
          <a:bodyPr/>
          <a:lstStyle/>
          <a:p>
            <a:fld id="{AE678206-0642-9F48-9727-6B519CB285FA}" type="slidenum">
              <a:rPr lang="en-US" smtClean="0"/>
              <a:t>24</a:t>
            </a:fld>
            <a:endParaRPr lang="en-US"/>
          </a:p>
        </p:txBody>
      </p:sp>
    </p:spTree>
    <p:extLst>
      <p:ext uri="{BB962C8B-B14F-4D97-AF65-F5344CB8AC3E}">
        <p14:creationId xmlns:p14="http://schemas.microsoft.com/office/powerpoint/2010/main" val="33689695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181F4-C883-3DF7-04E6-9A8A6D85E831}"/>
              </a:ext>
            </a:extLst>
          </p:cNvPr>
          <p:cNvSpPr>
            <a:spLocks noGrp="1"/>
          </p:cNvSpPr>
          <p:nvPr>
            <p:ph type="title"/>
          </p:nvPr>
        </p:nvSpPr>
        <p:spPr/>
        <p:txBody>
          <a:bodyPr/>
          <a:lstStyle/>
          <a:p>
            <a:r>
              <a:rPr lang="en-US" err="1">
                <a:latin typeface="Roboto"/>
                <a:ea typeface="Roboto"/>
                <a:cs typeface="Roboto"/>
              </a:rPr>
              <a:t>ClarivoyantEdge</a:t>
            </a:r>
            <a:r>
              <a:rPr lang="en-US">
                <a:latin typeface="Roboto"/>
                <a:ea typeface="Roboto"/>
                <a:cs typeface="Roboto"/>
              </a:rPr>
              <a:t> is feasible!</a:t>
            </a:r>
            <a:endParaRPr lang="en-US"/>
          </a:p>
        </p:txBody>
      </p:sp>
      <p:sp>
        <p:nvSpPr>
          <p:cNvPr id="3" name="Content Placeholder 2">
            <a:extLst>
              <a:ext uri="{FF2B5EF4-FFF2-40B4-BE49-F238E27FC236}">
                <a16:creationId xmlns:a16="http://schemas.microsoft.com/office/drawing/2014/main" id="{9BA3A2FC-68C6-C5B6-B064-3313AF16BDB0}"/>
              </a:ext>
            </a:extLst>
          </p:cNvPr>
          <p:cNvSpPr>
            <a:spLocks noGrp="1"/>
          </p:cNvSpPr>
          <p:nvPr>
            <p:ph sz="half" idx="1"/>
          </p:nvPr>
        </p:nvSpPr>
        <p:spPr>
          <a:xfrm>
            <a:off x="379048" y="1215483"/>
            <a:ext cx="11429129" cy="4225652"/>
          </a:xfrm>
        </p:spPr>
        <p:txBody>
          <a:bodyPr vert="horz" lIns="91440" tIns="45720" rIns="91440" bIns="45720" rtlCol="0" anchor="t">
            <a:normAutofit/>
          </a:bodyPr>
          <a:lstStyle/>
          <a:p>
            <a:r>
              <a:rPr lang="en-US" b="1" dirty="0">
                <a:latin typeface="Roboto"/>
                <a:ea typeface="Roboto"/>
                <a:cs typeface="Roboto"/>
              </a:rPr>
              <a:t>Out-of-band 60GHz channel</a:t>
            </a:r>
          </a:p>
          <a:p>
            <a:pPr lvl="1"/>
            <a:r>
              <a:rPr lang="en-US" dirty="0">
                <a:latin typeface="Roboto"/>
                <a:ea typeface="Roboto"/>
                <a:cs typeface="Roboto"/>
              </a:rPr>
              <a:t>Telecom providers already opportunistically use unlicensed </a:t>
            </a:r>
            <a:r>
              <a:rPr lang="en-US" dirty="0" err="1">
                <a:latin typeface="Roboto"/>
                <a:ea typeface="Roboto"/>
                <a:cs typeface="Roboto"/>
              </a:rPr>
              <a:t>WiFi</a:t>
            </a:r>
            <a:r>
              <a:rPr lang="en-US" dirty="0">
                <a:latin typeface="Roboto"/>
                <a:ea typeface="Roboto"/>
                <a:cs typeface="Roboto"/>
              </a:rPr>
              <a:t> for last mile delivery to save on mobile data usage</a:t>
            </a:r>
            <a:endParaRPr lang="en-US" dirty="0"/>
          </a:p>
          <a:p>
            <a:pPr lvl="1"/>
            <a:r>
              <a:rPr lang="en-US" dirty="0">
                <a:latin typeface="Roboto"/>
                <a:ea typeface="Roboto"/>
                <a:cs typeface="Roboto"/>
              </a:rPr>
              <a:t>60 GHz </a:t>
            </a:r>
            <a:r>
              <a:rPr lang="en-US" dirty="0" err="1">
                <a:latin typeface="Roboto"/>
                <a:ea typeface="Roboto"/>
                <a:cs typeface="Roboto"/>
              </a:rPr>
              <a:t>mmWave</a:t>
            </a:r>
            <a:r>
              <a:rPr lang="en-US" dirty="0">
                <a:latin typeface="Roboto"/>
                <a:ea typeface="Roboto"/>
                <a:cs typeface="Roboto"/>
              </a:rPr>
              <a:t> will provide similar capabilities </a:t>
            </a:r>
          </a:p>
          <a:p>
            <a:r>
              <a:rPr lang="en-US" b="1" dirty="0">
                <a:latin typeface="Roboto"/>
                <a:ea typeface="Roboto"/>
                <a:cs typeface="Roboto"/>
              </a:rPr>
              <a:t>Dispersed edge infrastructure</a:t>
            </a:r>
          </a:p>
          <a:p>
            <a:pPr lvl="1"/>
            <a:r>
              <a:rPr lang="en-US" dirty="0">
                <a:latin typeface="Roboto"/>
                <a:ea typeface="Roboto"/>
                <a:cs typeface="Roboto"/>
              </a:rPr>
              <a:t>Telecom providers are already densely deploying RAN for 5G</a:t>
            </a:r>
          </a:p>
          <a:p>
            <a:pPr lvl="1"/>
            <a:r>
              <a:rPr lang="en-US" dirty="0">
                <a:latin typeface="Roboto"/>
                <a:ea typeface="Roboto"/>
                <a:cs typeface="Roboto"/>
              </a:rPr>
              <a:t>Antenna cost ~$200</a:t>
            </a:r>
            <a:endParaRPr lang="en-US" dirty="0">
              <a:cs typeface="Roboto"/>
            </a:endParaRPr>
          </a:p>
          <a:p>
            <a:r>
              <a:rPr lang="en-US" b="1" dirty="0">
                <a:latin typeface="Roboto"/>
                <a:ea typeface="Roboto"/>
                <a:cs typeface="Roboto"/>
              </a:rPr>
              <a:t>We DO NOT need dramatic changes to CDN architecture</a:t>
            </a:r>
          </a:p>
          <a:p>
            <a:pPr lvl="1"/>
            <a:r>
              <a:rPr lang="en-US" dirty="0">
                <a:latin typeface="Roboto"/>
                <a:ea typeface="Roboto"/>
                <a:cs typeface="Roboto"/>
              </a:rPr>
              <a:t>We propose to augment existing</a:t>
            </a:r>
            <a:r>
              <a:rPr lang="en-US" b="1" dirty="0">
                <a:latin typeface="Roboto"/>
                <a:ea typeface="Roboto"/>
                <a:cs typeface="Roboto"/>
              </a:rPr>
              <a:t> last mile delivery</a:t>
            </a:r>
            <a:r>
              <a:rPr lang="en-US" dirty="0">
                <a:latin typeface="Roboto"/>
                <a:ea typeface="Roboto"/>
                <a:cs typeface="Roboto"/>
              </a:rPr>
              <a:t> with 60 GHz </a:t>
            </a:r>
            <a:r>
              <a:rPr lang="en-US" dirty="0" err="1">
                <a:latin typeface="Roboto"/>
                <a:ea typeface="Roboto"/>
                <a:cs typeface="Roboto"/>
              </a:rPr>
              <a:t>mmWave</a:t>
            </a:r>
            <a:r>
              <a:rPr lang="en-US" dirty="0">
                <a:latin typeface="Roboto"/>
                <a:ea typeface="Roboto"/>
                <a:cs typeface="Roboto"/>
              </a:rPr>
              <a:t> antennas</a:t>
            </a:r>
          </a:p>
          <a:p>
            <a:pPr lvl="1"/>
            <a:r>
              <a:rPr lang="en-US" dirty="0">
                <a:latin typeface="Roboto"/>
                <a:ea typeface="Roboto"/>
                <a:cs typeface="Roboto"/>
              </a:rPr>
              <a:t>We </a:t>
            </a:r>
            <a:r>
              <a:rPr lang="en-US" b="1" dirty="0">
                <a:latin typeface="Roboto"/>
                <a:ea typeface="Roboto"/>
                <a:cs typeface="Roboto"/>
              </a:rPr>
              <a:t>do not</a:t>
            </a:r>
            <a:r>
              <a:rPr lang="en-US" dirty="0">
                <a:latin typeface="Roboto"/>
                <a:ea typeface="Roboto"/>
                <a:cs typeface="Roboto"/>
              </a:rPr>
              <a:t> propose to overhaul existing CDN architecture</a:t>
            </a:r>
          </a:p>
          <a:p>
            <a:pPr lvl="1"/>
            <a:r>
              <a:rPr lang="en-US" dirty="0">
                <a:latin typeface="Roboto"/>
                <a:ea typeface="Roboto"/>
                <a:cs typeface="Roboto"/>
              </a:rPr>
              <a:t>Netflix already hosts boxes with content at the edge for broadband networks</a:t>
            </a:r>
            <a:endParaRPr lang="en-US" dirty="0"/>
          </a:p>
        </p:txBody>
      </p:sp>
      <p:sp>
        <p:nvSpPr>
          <p:cNvPr id="4" name="Slide Number Placeholder 3">
            <a:extLst>
              <a:ext uri="{FF2B5EF4-FFF2-40B4-BE49-F238E27FC236}">
                <a16:creationId xmlns:a16="http://schemas.microsoft.com/office/drawing/2014/main" id="{053E991E-A8B0-53F8-D569-A992A88E1D1D}"/>
              </a:ext>
            </a:extLst>
          </p:cNvPr>
          <p:cNvSpPr>
            <a:spLocks noGrp="1"/>
          </p:cNvSpPr>
          <p:nvPr>
            <p:ph type="sldNum" sz="quarter" idx="12"/>
          </p:nvPr>
        </p:nvSpPr>
        <p:spPr/>
        <p:txBody>
          <a:bodyPr/>
          <a:lstStyle/>
          <a:p>
            <a:fld id="{AE678206-0642-9F48-9727-6B519CB285FA}" type="slidenum">
              <a:rPr lang="en-US" smtClean="0"/>
              <a:t>25</a:t>
            </a:fld>
            <a:endParaRPr lang="en-US"/>
          </a:p>
        </p:txBody>
      </p:sp>
    </p:spTree>
    <p:extLst>
      <p:ext uri="{BB962C8B-B14F-4D97-AF65-F5344CB8AC3E}">
        <p14:creationId xmlns:p14="http://schemas.microsoft.com/office/powerpoint/2010/main" val="335121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114A5-935D-C9F6-83D6-4FC702F180BA}"/>
              </a:ext>
            </a:extLst>
          </p:cNvPr>
          <p:cNvSpPr>
            <a:spLocks noGrp="1"/>
          </p:cNvSpPr>
          <p:nvPr>
            <p:ph type="title"/>
          </p:nvPr>
        </p:nvSpPr>
        <p:spPr/>
        <p:txBody>
          <a:bodyPr/>
          <a:lstStyle/>
          <a:p>
            <a:r>
              <a:rPr lang="en-US">
                <a:latin typeface="Roboto"/>
                <a:ea typeface="Roboto"/>
                <a:cs typeface="Roboto"/>
              </a:rPr>
              <a:t>System Architecture</a:t>
            </a:r>
            <a:endParaRPr lang="en-US"/>
          </a:p>
        </p:txBody>
      </p:sp>
      <p:sp>
        <p:nvSpPr>
          <p:cNvPr id="3" name="Content Placeholder 2">
            <a:extLst>
              <a:ext uri="{FF2B5EF4-FFF2-40B4-BE49-F238E27FC236}">
                <a16:creationId xmlns:a16="http://schemas.microsoft.com/office/drawing/2014/main" id="{6BDA3F7A-8ADD-9C22-DC1C-0828264072DD}"/>
              </a:ext>
            </a:extLst>
          </p:cNvPr>
          <p:cNvSpPr>
            <a:spLocks noGrp="1"/>
          </p:cNvSpPr>
          <p:nvPr>
            <p:ph sz="half" idx="1"/>
          </p:nvPr>
        </p:nvSpPr>
        <p:spPr>
          <a:xfrm>
            <a:off x="379048" y="1215483"/>
            <a:ext cx="11090463" cy="4225652"/>
          </a:xfrm>
        </p:spPr>
        <p:txBody>
          <a:bodyPr vert="horz" lIns="91440" tIns="45720" rIns="91440" bIns="45720" rtlCol="0" anchor="t">
            <a:normAutofit/>
          </a:bodyPr>
          <a:lstStyle/>
          <a:p>
            <a:r>
              <a:rPr lang="en-US">
                <a:latin typeface="Roboto"/>
                <a:ea typeface="Roboto"/>
                <a:cs typeface="Roboto"/>
              </a:rPr>
              <a:t>Control Plane</a:t>
            </a:r>
          </a:p>
          <a:p>
            <a:pPr lvl="1"/>
            <a:r>
              <a:rPr lang="en-US">
                <a:latin typeface="Roboto"/>
                <a:ea typeface="Roboto"/>
                <a:cs typeface="Roboto"/>
              </a:rPr>
              <a:t>Centralized</a:t>
            </a:r>
          </a:p>
          <a:p>
            <a:pPr lvl="1"/>
            <a:r>
              <a:rPr lang="en-US">
                <a:latin typeface="Roboto"/>
                <a:ea typeface="Roboto"/>
                <a:cs typeface="Roboto"/>
              </a:rPr>
              <a:t>Manage metadata for the system</a:t>
            </a:r>
          </a:p>
          <a:p>
            <a:pPr lvl="1"/>
            <a:r>
              <a:rPr lang="en-US">
                <a:latin typeface="Roboto"/>
                <a:ea typeface="Roboto"/>
                <a:cs typeface="Roboto"/>
              </a:rPr>
              <a:t>Issue prefetch requests to edge node</a:t>
            </a:r>
          </a:p>
          <a:p>
            <a:r>
              <a:rPr lang="en-US">
                <a:latin typeface="Roboto"/>
                <a:ea typeface="Roboto"/>
                <a:cs typeface="Roboto"/>
              </a:rPr>
              <a:t>Data Plane</a:t>
            </a:r>
            <a:endParaRPr lang="en-US"/>
          </a:p>
          <a:p>
            <a:pPr lvl="1"/>
            <a:r>
              <a:rPr lang="en-US">
                <a:latin typeface="Roboto"/>
                <a:ea typeface="Roboto"/>
                <a:cs typeface="Roboto"/>
              </a:rPr>
              <a:t>Video segments prefetched by edge nodes</a:t>
            </a:r>
            <a:endParaRPr lang="en-US"/>
          </a:p>
          <a:p>
            <a:pPr lvl="1"/>
            <a:r>
              <a:rPr lang="en-US">
                <a:latin typeface="Roboto"/>
                <a:ea typeface="Roboto"/>
                <a:cs typeface="Roboto"/>
              </a:rPr>
              <a:t>Horizontal sharing among Edge nodes</a:t>
            </a:r>
          </a:p>
          <a:p>
            <a:pPr lvl="1"/>
            <a:r>
              <a:rPr lang="en-US">
                <a:latin typeface="Roboto"/>
                <a:ea typeface="Roboto"/>
              </a:rPr>
              <a:t>Segment delivery to users</a:t>
            </a:r>
            <a:endParaRPr lang="en-US"/>
          </a:p>
          <a:p>
            <a:pPr lvl="1"/>
            <a:endParaRPr lang="en-US"/>
          </a:p>
        </p:txBody>
      </p:sp>
      <p:sp>
        <p:nvSpPr>
          <p:cNvPr id="4" name="Slide Number Placeholder 3">
            <a:extLst>
              <a:ext uri="{FF2B5EF4-FFF2-40B4-BE49-F238E27FC236}">
                <a16:creationId xmlns:a16="http://schemas.microsoft.com/office/drawing/2014/main" id="{ECD4F658-D781-D083-DE63-790215A79DAD}"/>
              </a:ext>
            </a:extLst>
          </p:cNvPr>
          <p:cNvSpPr>
            <a:spLocks noGrp="1"/>
          </p:cNvSpPr>
          <p:nvPr>
            <p:ph type="sldNum" sz="quarter" idx="12"/>
          </p:nvPr>
        </p:nvSpPr>
        <p:spPr/>
        <p:txBody>
          <a:bodyPr/>
          <a:lstStyle/>
          <a:p>
            <a:fld id="{AE678206-0642-9F48-9727-6B519CB285FA}" type="slidenum">
              <a:rPr lang="en-US" smtClean="0"/>
              <a:t>26</a:t>
            </a:fld>
            <a:endParaRPr lang="en-US"/>
          </a:p>
        </p:txBody>
      </p:sp>
    </p:spTree>
    <p:extLst>
      <p:ext uri="{BB962C8B-B14F-4D97-AF65-F5344CB8AC3E}">
        <p14:creationId xmlns:p14="http://schemas.microsoft.com/office/powerpoint/2010/main" val="3433258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114A5-935D-C9F6-83D6-4FC702F180BA}"/>
              </a:ext>
            </a:extLst>
          </p:cNvPr>
          <p:cNvSpPr>
            <a:spLocks noGrp="1"/>
          </p:cNvSpPr>
          <p:nvPr>
            <p:ph type="title"/>
          </p:nvPr>
        </p:nvSpPr>
        <p:spPr/>
        <p:txBody>
          <a:bodyPr/>
          <a:lstStyle/>
          <a:p>
            <a:r>
              <a:rPr lang="en-US">
                <a:latin typeface="Roboto"/>
                <a:ea typeface="Roboto"/>
                <a:cs typeface="Roboto"/>
              </a:rPr>
              <a:t>System Architecture</a:t>
            </a:r>
            <a:endParaRPr lang="en-US"/>
          </a:p>
        </p:txBody>
      </p:sp>
      <p:sp>
        <p:nvSpPr>
          <p:cNvPr id="3" name="Content Placeholder 2">
            <a:extLst>
              <a:ext uri="{FF2B5EF4-FFF2-40B4-BE49-F238E27FC236}">
                <a16:creationId xmlns:a16="http://schemas.microsoft.com/office/drawing/2014/main" id="{6BDA3F7A-8ADD-9C22-DC1C-0828264072DD}"/>
              </a:ext>
            </a:extLst>
          </p:cNvPr>
          <p:cNvSpPr>
            <a:spLocks noGrp="1"/>
          </p:cNvSpPr>
          <p:nvPr>
            <p:ph sz="half" idx="1"/>
          </p:nvPr>
        </p:nvSpPr>
        <p:spPr>
          <a:xfrm>
            <a:off x="379048" y="1215483"/>
            <a:ext cx="11090463" cy="4225652"/>
          </a:xfrm>
        </p:spPr>
        <p:txBody>
          <a:bodyPr vert="horz" lIns="91440" tIns="45720" rIns="91440" bIns="45720" rtlCol="0" anchor="t">
            <a:normAutofit/>
          </a:bodyPr>
          <a:lstStyle/>
          <a:p>
            <a:r>
              <a:rPr lang="en-US" b="1">
                <a:latin typeface="Roboto"/>
                <a:ea typeface="Roboto"/>
                <a:cs typeface="Roboto"/>
              </a:rPr>
              <a:t>Control Plane</a:t>
            </a:r>
          </a:p>
          <a:p>
            <a:pPr lvl="1"/>
            <a:r>
              <a:rPr lang="en-US" b="1">
                <a:latin typeface="Roboto"/>
                <a:ea typeface="Roboto"/>
                <a:cs typeface="Roboto"/>
              </a:rPr>
              <a:t>Centralized</a:t>
            </a:r>
          </a:p>
          <a:p>
            <a:pPr lvl="1"/>
            <a:r>
              <a:rPr lang="en-US" b="1">
                <a:latin typeface="Roboto"/>
                <a:ea typeface="Roboto"/>
                <a:cs typeface="Roboto"/>
              </a:rPr>
              <a:t>Manage metadata for the system</a:t>
            </a:r>
          </a:p>
          <a:p>
            <a:pPr lvl="1"/>
            <a:r>
              <a:rPr lang="en-US" b="1">
                <a:latin typeface="Roboto"/>
                <a:ea typeface="Roboto"/>
                <a:cs typeface="Roboto"/>
              </a:rPr>
              <a:t>Issue prefetch requests to edge node</a:t>
            </a:r>
          </a:p>
          <a:p>
            <a:r>
              <a:rPr lang="en-US">
                <a:latin typeface="Roboto"/>
                <a:ea typeface="Roboto"/>
                <a:cs typeface="Roboto"/>
              </a:rPr>
              <a:t>Data Plane</a:t>
            </a:r>
            <a:endParaRPr lang="en-US"/>
          </a:p>
          <a:p>
            <a:pPr lvl="1"/>
            <a:r>
              <a:rPr lang="en-US">
                <a:latin typeface="Roboto"/>
                <a:ea typeface="Roboto"/>
                <a:cs typeface="Roboto"/>
              </a:rPr>
              <a:t>Video segments prefetched by edge nodes</a:t>
            </a:r>
            <a:endParaRPr lang="en-US"/>
          </a:p>
          <a:p>
            <a:pPr lvl="1"/>
            <a:r>
              <a:rPr lang="en-US">
                <a:latin typeface="Roboto"/>
                <a:ea typeface="Roboto"/>
                <a:cs typeface="Roboto"/>
              </a:rPr>
              <a:t>Horizontal sharing among Edge nodes</a:t>
            </a:r>
          </a:p>
          <a:p>
            <a:pPr lvl="1"/>
            <a:r>
              <a:rPr lang="en-US">
                <a:latin typeface="Roboto"/>
                <a:ea typeface="Roboto"/>
              </a:rPr>
              <a:t>Segment delivery to users</a:t>
            </a:r>
            <a:endParaRPr lang="en-US"/>
          </a:p>
          <a:p>
            <a:pPr lvl="1"/>
            <a:endParaRPr lang="en-US"/>
          </a:p>
        </p:txBody>
      </p:sp>
      <p:sp>
        <p:nvSpPr>
          <p:cNvPr id="4" name="Slide Number Placeholder 3">
            <a:extLst>
              <a:ext uri="{FF2B5EF4-FFF2-40B4-BE49-F238E27FC236}">
                <a16:creationId xmlns:a16="http://schemas.microsoft.com/office/drawing/2014/main" id="{ECD4F658-D781-D083-DE63-790215A79DAD}"/>
              </a:ext>
            </a:extLst>
          </p:cNvPr>
          <p:cNvSpPr>
            <a:spLocks noGrp="1"/>
          </p:cNvSpPr>
          <p:nvPr>
            <p:ph type="sldNum" sz="quarter" idx="12"/>
          </p:nvPr>
        </p:nvSpPr>
        <p:spPr/>
        <p:txBody>
          <a:bodyPr/>
          <a:lstStyle/>
          <a:p>
            <a:fld id="{AE678206-0642-9F48-9727-6B519CB285FA}" type="slidenum">
              <a:rPr lang="en-US" smtClean="0"/>
              <a:t>27</a:t>
            </a:fld>
            <a:endParaRPr lang="en-US"/>
          </a:p>
        </p:txBody>
      </p:sp>
    </p:spTree>
    <p:extLst>
      <p:ext uri="{BB962C8B-B14F-4D97-AF65-F5344CB8AC3E}">
        <p14:creationId xmlns:p14="http://schemas.microsoft.com/office/powerpoint/2010/main" val="3221979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lide Number Placeholder 123">
            <a:extLst>
              <a:ext uri="{FF2B5EF4-FFF2-40B4-BE49-F238E27FC236}">
                <a16:creationId xmlns:a16="http://schemas.microsoft.com/office/drawing/2014/main" id="{53F77122-5ED0-6DDF-EB78-9522D8F6F63C}"/>
              </a:ext>
            </a:extLst>
          </p:cNvPr>
          <p:cNvSpPr>
            <a:spLocks noGrp="1"/>
          </p:cNvSpPr>
          <p:nvPr>
            <p:ph type="sldNum" sz="quarter" idx="12"/>
          </p:nvPr>
        </p:nvSpPr>
        <p:spPr/>
        <p:txBody>
          <a:bodyPr/>
          <a:lstStyle/>
          <a:p>
            <a:fld id="{AE678206-0642-9F48-9727-6B519CB285FA}" type="slidenum">
              <a:rPr lang="en-US" smtClean="0"/>
              <a:t>28</a:t>
            </a:fld>
            <a:endParaRPr lang="en-US"/>
          </a:p>
        </p:txBody>
      </p:sp>
      <p:sp>
        <p:nvSpPr>
          <p:cNvPr id="2" name="Title 1">
            <a:extLst>
              <a:ext uri="{FF2B5EF4-FFF2-40B4-BE49-F238E27FC236}">
                <a16:creationId xmlns:a16="http://schemas.microsoft.com/office/drawing/2014/main" id="{9AB595D7-7726-27B7-EDD7-06A31E3F5D45}"/>
              </a:ext>
            </a:extLst>
          </p:cNvPr>
          <p:cNvSpPr>
            <a:spLocks noGrp="1"/>
          </p:cNvSpPr>
          <p:nvPr>
            <p:ph type="title"/>
          </p:nvPr>
        </p:nvSpPr>
        <p:spPr/>
        <p:txBody>
          <a:bodyPr/>
          <a:lstStyle/>
          <a:p>
            <a:r>
              <a:rPr lang="en-US">
                <a:latin typeface="Roboto"/>
                <a:ea typeface="Roboto"/>
                <a:cs typeface="Roboto"/>
              </a:rPr>
              <a:t>System Architecture: Control Plane</a:t>
            </a:r>
            <a:endParaRPr lang="en-US" b="0">
              <a:latin typeface="Roboto"/>
              <a:ea typeface="Roboto"/>
              <a:cs typeface="Roboto"/>
            </a:endParaRPr>
          </a:p>
        </p:txBody>
      </p:sp>
      <p:grpSp>
        <p:nvGrpSpPr>
          <p:cNvPr id="65" name="Group 64">
            <a:extLst>
              <a:ext uri="{FF2B5EF4-FFF2-40B4-BE49-F238E27FC236}">
                <a16:creationId xmlns:a16="http://schemas.microsoft.com/office/drawing/2014/main" id="{238827E1-9C0A-37DE-4022-2D09C2CE0F99}"/>
              </a:ext>
            </a:extLst>
          </p:cNvPr>
          <p:cNvGrpSpPr>
            <a:grpSpLocks noChangeAspect="1"/>
          </p:cNvGrpSpPr>
          <p:nvPr/>
        </p:nvGrpSpPr>
        <p:grpSpPr>
          <a:xfrm>
            <a:off x="473309" y="4255264"/>
            <a:ext cx="6005559" cy="2489807"/>
            <a:chOff x="-1801" y="2015179"/>
            <a:chExt cx="11064950" cy="4587349"/>
          </a:xfrm>
        </p:grpSpPr>
        <p:pic>
          <p:nvPicPr>
            <p:cNvPr id="66" name="Graphic 65" descr="City outline">
              <a:extLst>
                <a:ext uri="{FF2B5EF4-FFF2-40B4-BE49-F238E27FC236}">
                  <a16:creationId xmlns:a16="http://schemas.microsoft.com/office/drawing/2014/main" id="{A9796FC5-B4E0-47A8-E829-BE8ED87C6F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1831" y="3164621"/>
              <a:ext cx="3111335" cy="3131127"/>
            </a:xfrm>
            <a:prstGeom prst="rect">
              <a:avLst/>
            </a:prstGeom>
          </p:spPr>
        </p:pic>
        <p:pic>
          <p:nvPicPr>
            <p:cNvPr id="67" name="Graphic 66" descr="City outline">
              <a:extLst>
                <a:ext uri="{FF2B5EF4-FFF2-40B4-BE49-F238E27FC236}">
                  <a16:creationId xmlns:a16="http://schemas.microsoft.com/office/drawing/2014/main" id="{1129AB66-183A-BF97-FD7C-F5590BEB68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27415" y="3164621"/>
              <a:ext cx="3111335" cy="3131127"/>
            </a:xfrm>
            <a:prstGeom prst="rect">
              <a:avLst/>
            </a:prstGeom>
          </p:spPr>
        </p:pic>
        <p:pic>
          <p:nvPicPr>
            <p:cNvPr id="68" name="Graphic 4" descr="City outline">
              <a:extLst>
                <a:ext uri="{FF2B5EF4-FFF2-40B4-BE49-F238E27FC236}">
                  <a16:creationId xmlns:a16="http://schemas.microsoft.com/office/drawing/2014/main" id="{52F132EB-B2AA-938B-F3DA-2BC739057E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92583" y="3164621"/>
              <a:ext cx="3111335" cy="3131127"/>
            </a:xfrm>
            <a:prstGeom prst="rect">
              <a:avLst/>
            </a:prstGeom>
          </p:spPr>
        </p:pic>
        <p:pic>
          <p:nvPicPr>
            <p:cNvPr id="69" name="Graphic 4" descr="City outline">
              <a:extLst>
                <a:ext uri="{FF2B5EF4-FFF2-40B4-BE49-F238E27FC236}">
                  <a16:creationId xmlns:a16="http://schemas.microsoft.com/office/drawing/2014/main" id="{63E7A182-00C3-A8E2-A693-A66771175D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51814" y="3168579"/>
              <a:ext cx="3111335" cy="3131127"/>
            </a:xfrm>
            <a:prstGeom prst="rect">
              <a:avLst/>
            </a:prstGeom>
          </p:spPr>
        </p:pic>
        <p:cxnSp>
          <p:nvCxnSpPr>
            <p:cNvPr id="70" name="Straight Arrow Connector 69">
              <a:extLst>
                <a:ext uri="{FF2B5EF4-FFF2-40B4-BE49-F238E27FC236}">
                  <a16:creationId xmlns:a16="http://schemas.microsoft.com/office/drawing/2014/main" id="{0E84B0DA-B872-FACA-AB08-346BE4A8AA5D}"/>
                </a:ext>
              </a:extLst>
            </p:cNvPr>
            <p:cNvCxnSpPr>
              <a:cxnSpLocks/>
            </p:cNvCxnSpPr>
            <p:nvPr/>
          </p:nvCxnSpPr>
          <p:spPr>
            <a:xfrm flipV="1">
              <a:off x="979398" y="3738270"/>
              <a:ext cx="22816" cy="2187559"/>
            </a:xfrm>
            <a:prstGeom prst="straightConnector1">
              <a:avLst/>
            </a:prstGeom>
            <a:ln w="57150">
              <a:headEnd type="none"/>
              <a:tailEnd type="arrow"/>
            </a:ln>
          </p:spPr>
          <p:style>
            <a:lnRef idx="1">
              <a:schemeClr val="accent1"/>
            </a:lnRef>
            <a:fillRef idx="0">
              <a:schemeClr val="accent1"/>
            </a:fillRef>
            <a:effectRef idx="0">
              <a:schemeClr val="accent1"/>
            </a:effectRef>
            <a:fontRef idx="minor">
              <a:schemeClr val="tx1"/>
            </a:fontRef>
          </p:style>
        </p:cxnSp>
        <p:pic>
          <p:nvPicPr>
            <p:cNvPr id="71" name="Graphic 20" descr="Map with pin with solid fill">
              <a:extLst>
                <a:ext uri="{FF2B5EF4-FFF2-40B4-BE49-F238E27FC236}">
                  <a16:creationId xmlns:a16="http://schemas.microsoft.com/office/drawing/2014/main" id="{AF773D8F-AC6D-11E5-9A8B-3CAAD62DC3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01" y="3572656"/>
              <a:ext cx="914400" cy="914400"/>
            </a:xfrm>
            <a:prstGeom prst="rect">
              <a:avLst/>
            </a:prstGeom>
          </p:spPr>
        </p:pic>
        <p:pic>
          <p:nvPicPr>
            <p:cNvPr id="72" name="Picture 71" descr="Icon&#10;&#10;Description automatically generated">
              <a:extLst>
                <a:ext uri="{FF2B5EF4-FFF2-40B4-BE49-F238E27FC236}">
                  <a16:creationId xmlns:a16="http://schemas.microsoft.com/office/drawing/2014/main" id="{8B365457-6437-AE82-5951-EEB0A3890C51}"/>
                </a:ext>
              </a:extLst>
            </p:cNvPr>
            <p:cNvPicPr>
              <a:picLocks noChangeAspect="1"/>
            </p:cNvPicPr>
            <p:nvPr/>
          </p:nvPicPr>
          <p:blipFill>
            <a:blip r:embed="rId7"/>
            <a:stretch>
              <a:fillRect/>
            </a:stretch>
          </p:blipFill>
          <p:spPr>
            <a:xfrm>
              <a:off x="162286" y="4285136"/>
              <a:ext cx="655123" cy="665019"/>
            </a:xfrm>
            <a:prstGeom prst="rect">
              <a:avLst/>
            </a:prstGeom>
          </p:spPr>
        </p:pic>
        <p:cxnSp>
          <p:nvCxnSpPr>
            <p:cNvPr id="73" name="Straight Arrow Connector 72">
              <a:extLst>
                <a:ext uri="{FF2B5EF4-FFF2-40B4-BE49-F238E27FC236}">
                  <a16:creationId xmlns:a16="http://schemas.microsoft.com/office/drawing/2014/main" id="{17B82A15-69EB-ADD6-1046-A6369416B4B2}"/>
                </a:ext>
              </a:extLst>
            </p:cNvPr>
            <p:cNvCxnSpPr/>
            <p:nvPr/>
          </p:nvCxnSpPr>
          <p:spPr>
            <a:xfrm flipV="1">
              <a:off x="1180554" y="6137411"/>
              <a:ext cx="9120819" cy="33584"/>
            </a:xfrm>
            <a:prstGeom prst="straightConnector1">
              <a:avLst/>
            </a:prstGeom>
            <a:ln w="57150">
              <a:solidFill>
                <a:srgbClr val="FFC000"/>
              </a:solidFill>
              <a:prstDash val="dash"/>
              <a:headEnd type="none"/>
              <a:tailEnd type="arrow"/>
            </a:ln>
          </p:spPr>
          <p:style>
            <a:lnRef idx="1">
              <a:schemeClr val="accent1"/>
            </a:lnRef>
            <a:fillRef idx="0">
              <a:schemeClr val="accent1"/>
            </a:fillRef>
            <a:effectRef idx="0">
              <a:schemeClr val="accent1"/>
            </a:effectRef>
            <a:fontRef idx="minor">
              <a:schemeClr val="tx1"/>
            </a:fontRef>
          </p:style>
        </p:cxnSp>
        <p:pic>
          <p:nvPicPr>
            <p:cNvPr id="74" name="Graphic 19" descr="Server with solid fill">
              <a:extLst>
                <a:ext uri="{FF2B5EF4-FFF2-40B4-BE49-F238E27FC236}">
                  <a16:creationId xmlns:a16="http://schemas.microsoft.com/office/drawing/2014/main" id="{70D49A39-F40C-921C-C643-8DBA19F1AF6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09648" y="2946906"/>
              <a:ext cx="756063" cy="756063"/>
            </a:xfrm>
            <a:prstGeom prst="rect">
              <a:avLst/>
            </a:prstGeom>
          </p:spPr>
        </p:pic>
        <p:pic>
          <p:nvPicPr>
            <p:cNvPr id="75" name="Graphic 74" descr="Car with solid fill">
              <a:extLst>
                <a:ext uri="{FF2B5EF4-FFF2-40B4-BE49-F238E27FC236}">
                  <a16:creationId xmlns:a16="http://schemas.microsoft.com/office/drawing/2014/main" id="{652508A3-4DB0-1A92-23BB-AE75D7FECAD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9623" y="5688128"/>
              <a:ext cx="914400" cy="914400"/>
            </a:xfrm>
            <a:prstGeom prst="rect">
              <a:avLst/>
            </a:prstGeom>
          </p:spPr>
        </p:pic>
        <p:pic>
          <p:nvPicPr>
            <p:cNvPr id="76" name="Graphic 18" descr="Cloud outline">
              <a:extLst>
                <a:ext uri="{FF2B5EF4-FFF2-40B4-BE49-F238E27FC236}">
                  <a16:creationId xmlns:a16="http://schemas.microsoft.com/office/drawing/2014/main" id="{E6019A9C-ADD5-68A7-6FF5-710AD512A99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4949" y="2273972"/>
              <a:ext cx="1973282" cy="1953489"/>
            </a:xfrm>
            <a:prstGeom prst="rect">
              <a:avLst/>
            </a:prstGeom>
          </p:spPr>
        </p:pic>
        <p:grpSp>
          <p:nvGrpSpPr>
            <p:cNvPr id="77" name="Group 76">
              <a:extLst>
                <a:ext uri="{FF2B5EF4-FFF2-40B4-BE49-F238E27FC236}">
                  <a16:creationId xmlns:a16="http://schemas.microsoft.com/office/drawing/2014/main" id="{1025E641-58AC-A10E-543D-0ACD1ACD8D31}"/>
                </a:ext>
              </a:extLst>
            </p:cNvPr>
            <p:cNvGrpSpPr/>
            <p:nvPr/>
          </p:nvGrpSpPr>
          <p:grpSpPr>
            <a:xfrm flipH="1">
              <a:off x="4124492" y="5260908"/>
              <a:ext cx="480802" cy="589671"/>
              <a:chOff x="3470987" y="2052735"/>
              <a:chExt cx="1035696" cy="989045"/>
            </a:xfrm>
          </p:grpSpPr>
          <p:sp>
            <p:nvSpPr>
              <p:cNvPr id="115" name="Isosceles Triangle 7">
                <a:extLst>
                  <a:ext uri="{FF2B5EF4-FFF2-40B4-BE49-F238E27FC236}">
                    <a16:creationId xmlns:a16="http://schemas.microsoft.com/office/drawing/2014/main" id="{CFF52B45-2E2C-04B2-F161-7C8DB0EE10C1}"/>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6" name="Chord 115">
                <a:extLst>
                  <a:ext uri="{FF2B5EF4-FFF2-40B4-BE49-F238E27FC236}">
                    <a16:creationId xmlns:a16="http://schemas.microsoft.com/office/drawing/2014/main" id="{A0A1C658-575E-6893-3E68-0B7B46D7BEB0}"/>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7" name="Isosceles Triangle 5">
                <a:extLst>
                  <a:ext uri="{FF2B5EF4-FFF2-40B4-BE49-F238E27FC236}">
                    <a16:creationId xmlns:a16="http://schemas.microsoft.com/office/drawing/2014/main" id="{8B56E5FF-DFAC-EA91-1D67-DE0D59C832F3}"/>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8" name="Oval 117">
                <a:extLst>
                  <a:ext uri="{FF2B5EF4-FFF2-40B4-BE49-F238E27FC236}">
                    <a16:creationId xmlns:a16="http://schemas.microsoft.com/office/drawing/2014/main" id="{C5480E82-1E0F-7561-8261-C84E7336F0EB}"/>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8" name="Group 77">
              <a:extLst>
                <a:ext uri="{FF2B5EF4-FFF2-40B4-BE49-F238E27FC236}">
                  <a16:creationId xmlns:a16="http://schemas.microsoft.com/office/drawing/2014/main" id="{4E8A3502-58C7-8FF4-9B1E-CA27891E83DB}"/>
                </a:ext>
              </a:extLst>
            </p:cNvPr>
            <p:cNvGrpSpPr/>
            <p:nvPr/>
          </p:nvGrpSpPr>
          <p:grpSpPr>
            <a:xfrm>
              <a:off x="4537730" y="4960748"/>
              <a:ext cx="809839" cy="898299"/>
              <a:chOff x="7226257" y="2536487"/>
              <a:chExt cx="1246926" cy="1209092"/>
            </a:xfrm>
          </p:grpSpPr>
          <p:grpSp>
            <p:nvGrpSpPr>
              <p:cNvPr id="108" name="Group 107">
                <a:extLst>
                  <a:ext uri="{FF2B5EF4-FFF2-40B4-BE49-F238E27FC236}">
                    <a16:creationId xmlns:a16="http://schemas.microsoft.com/office/drawing/2014/main" id="{210ECE1A-47E9-0762-0598-69C5A3A4960B}"/>
                  </a:ext>
                </a:extLst>
              </p:cNvPr>
              <p:cNvGrpSpPr/>
              <p:nvPr/>
            </p:nvGrpSpPr>
            <p:grpSpPr>
              <a:xfrm>
                <a:off x="7545615" y="3038258"/>
                <a:ext cx="725173" cy="547774"/>
                <a:chOff x="10442048" y="1890678"/>
                <a:chExt cx="725173" cy="547774"/>
              </a:xfrm>
            </p:grpSpPr>
            <p:sp>
              <p:nvSpPr>
                <p:cNvPr id="111" name="Rounded Rectangle 33">
                  <a:extLst>
                    <a:ext uri="{FF2B5EF4-FFF2-40B4-BE49-F238E27FC236}">
                      <a16:creationId xmlns:a16="http://schemas.microsoft.com/office/drawing/2014/main" id="{96936FE6-0D52-5C72-19D1-3595A583773C}"/>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12" name="Straight Connector 111">
                  <a:extLst>
                    <a:ext uri="{FF2B5EF4-FFF2-40B4-BE49-F238E27FC236}">
                      <a16:creationId xmlns:a16="http://schemas.microsoft.com/office/drawing/2014/main" id="{B293627A-F709-BBF8-DFEC-5D454A6815F9}"/>
                    </a:ext>
                  </a:extLst>
                </p:cNvPr>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9F2C6B9C-3029-238A-5355-FCCDBA8EDC5B}"/>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3BD02A-67E4-BAF1-0099-054763A3EEFB}"/>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109" name="TextBox 108">
                <a:extLst>
                  <a:ext uri="{FF2B5EF4-FFF2-40B4-BE49-F238E27FC236}">
                    <a16:creationId xmlns:a16="http://schemas.microsoft.com/office/drawing/2014/main" id="{0D5670ED-A74A-14F7-9DD3-4DF994250751}"/>
                  </a:ext>
                </a:extLst>
              </p:cNvPr>
              <p:cNvSpPr txBox="1"/>
              <p:nvPr/>
            </p:nvSpPr>
            <p:spPr>
              <a:xfrm>
                <a:off x="7226257" y="2536487"/>
                <a:ext cx="1246926" cy="610604"/>
              </a:xfrm>
              <a:prstGeom prst="rect">
                <a:avLst/>
              </a:prstGeom>
              <a:noFill/>
            </p:spPr>
            <p:txBody>
              <a:bodyPr wrap="none" lIns="91440" tIns="45720" rIns="91440" bIns="45720" rtlCol="0" anchor="t">
                <a:spAutoFit/>
              </a:bodyPr>
              <a:lstStyle/>
              <a:p>
                <a:r>
                  <a:rPr lang="en-US" sz="1000"/>
                  <a:t>Edge</a:t>
                </a:r>
                <a:endParaRPr lang="en-US" sz="1000">
                  <a:cs typeface="Arial"/>
                </a:endParaRPr>
              </a:p>
            </p:txBody>
          </p:sp>
          <p:sp>
            <p:nvSpPr>
              <p:cNvPr id="110" name="Rectangle 109">
                <a:extLst>
                  <a:ext uri="{FF2B5EF4-FFF2-40B4-BE49-F238E27FC236}">
                    <a16:creationId xmlns:a16="http://schemas.microsoft.com/office/drawing/2014/main" id="{184E39BA-84FD-A7B9-3C86-F50AEBBAE0B0}"/>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795E1A99-7130-20BE-F34F-187AAB91E987}"/>
                </a:ext>
              </a:extLst>
            </p:cNvPr>
            <p:cNvGrpSpPr/>
            <p:nvPr/>
          </p:nvGrpSpPr>
          <p:grpSpPr>
            <a:xfrm flipH="1">
              <a:off x="6741176" y="5246530"/>
              <a:ext cx="480802" cy="589671"/>
              <a:chOff x="3470987" y="2052735"/>
              <a:chExt cx="1035696" cy="989045"/>
            </a:xfrm>
          </p:grpSpPr>
          <p:sp>
            <p:nvSpPr>
              <p:cNvPr id="104" name="Isosceles Triangle 7">
                <a:extLst>
                  <a:ext uri="{FF2B5EF4-FFF2-40B4-BE49-F238E27FC236}">
                    <a16:creationId xmlns:a16="http://schemas.microsoft.com/office/drawing/2014/main" id="{CB664151-A3F0-C4A2-860F-DE3EE06C10EF}"/>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 name="Chord 104">
                <a:extLst>
                  <a:ext uri="{FF2B5EF4-FFF2-40B4-BE49-F238E27FC236}">
                    <a16:creationId xmlns:a16="http://schemas.microsoft.com/office/drawing/2014/main" id="{7206A382-D053-1030-A4A8-ACA05ACD73AA}"/>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Isosceles Triangle 5">
                <a:extLst>
                  <a:ext uri="{FF2B5EF4-FFF2-40B4-BE49-F238E27FC236}">
                    <a16:creationId xmlns:a16="http://schemas.microsoft.com/office/drawing/2014/main" id="{9C12CFF4-B4B6-B0E5-821D-4EC642E15E3B}"/>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Oval 106">
                <a:extLst>
                  <a:ext uri="{FF2B5EF4-FFF2-40B4-BE49-F238E27FC236}">
                    <a16:creationId xmlns:a16="http://schemas.microsoft.com/office/drawing/2014/main" id="{7D3260C0-B4F3-B7E0-CEA2-B68713298BAE}"/>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0" name="Group 79">
              <a:extLst>
                <a:ext uri="{FF2B5EF4-FFF2-40B4-BE49-F238E27FC236}">
                  <a16:creationId xmlns:a16="http://schemas.microsoft.com/office/drawing/2014/main" id="{6C55A05A-089A-CF54-44A3-48E87FA7699E}"/>
                </a:ext>
              </a:extLst>
            </p:cNvPr>
            <p:cNvGrpSpPr/>
            <p:nvPr/>
          </p:nvGrpSpPr>
          <p:grpSpPr>
            <a:xfrm>
              <a:off x="7154409" y="4946372"/>
              <a:ext cx="809839" cy="898299"/>
              <a:chOff x="7226257" y="2536487"/>
              <a:chExt cx="1246926" cy="1209092"/>
            </a:xfrm>
          </p:grpSpPr>
          <p:grpSp>
            <p:nvGrpSpPr>
              <p:cNvPr id="97" name="Group 96">
                <a:extLst>
                  <a:ext uri="{FF2B5EF4-FFF2-40B4-BE49-F238E27FC236}">
                    <a16:creationId xmlns:a16="http://schemas.microsoft.com/office/drawing/2014/main" id="{395BA240-DD2A-8A23-0673-1C3ECC75CE34}"/>
                  </a:ext>
                </a:extLst>
              </p:cNvPr>
              <p:cNvGrpSpPr/>
              <p:nvPr/>
            </p:nvGrpSpPr>
            <p:grpSpPr>
              <a:xfrm>
                <a:off x="7545615" y="3038258"/>
                <a:ext cx="725173" cy="547774"/>
                <a:chOff x="10442048" y="1890678"/>
                <a:chExt cx="725173" cy="547774"/>
              </a:xfrm>
            </p:grpSpPr>
            <p:sp>
              <p:nvSpPr>
                <p:cNvPr id="100" name="Rounded Rectangle 33">
                  <a:extLst>
                    <a:ext uri="{FF2B5EF4-FFF2-40B4-BE49-F238E27FC236}">
                      <a16:creationId xmlns:a16="http://schemas.microsoft.com/office/drawing/2014/main" id="{63980D8D-68A8-F106-D652-7696064203B7}"/>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01" name="Straight Connector 100">
                  <a:extLst>
                    <a:ext uri="{FF2B5EF4-FFF2-40B4-BE49-F238E27FC236}">
                      <a16:creationId xmlns:a16="http://schemas.microsoft.com/office/drawing/2014/main" id="{5DCBBF8A-FD93-CC06-0BE1-E01159799192}"/>
                    </a:ext>
                  </a:extLst>
                </p:cNvPr>
                <p:cNvCxnSpPr>
                  <a:cxnSpLocks/>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A1A2C30C-F44B-DD88-76BE-D03445672D1B}"/>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06BB387E-5EAC-72EB-6570-AE6132A2ECEF}"/>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98" name="TextBox 97">
                <a:extLst>
                  <a:ext uri="{FF2B5EF4-FFF2-40B4-BE49-F238E27FC236}">
                    <a16:creationId xmlns:a16="http://schemas.microsoft.com/office/drawing/2014/main" id="{4B83F05B-342D-B033-80F1-546C825E578A}"/>
                  </a:ext>
                </a:extLst>
              </p:cNvPr>
              <p:cNvSpPr txBox="1"/>
              <p:nvPr/>
            </p:nvSpPr>
            <p:spPr>
              <a:xfrm>
                <a:off x="7226257" y="2536487"/>
                <a:ext cx="1246926" cy="610604"/>
              </a:xfrm>
              <a:prstGeom prst="rect">
                <a:avLst/>
              </a:prstGeom>
              <a:noFill/>
            </p:spPr>
            <p:txBody>
              <a:bodyPr wrap="none" lIns="91440" tIns="45720" rIns="91440" bIns="45720" rtlCol="0" anchor="t">
                <a:spAutoFit/>
              </a:bodyPr>
              <a:lstStyle/>
              <a:p>
                <a:r>
                  <a:rPr lang="en-US" sz="1000"/>
                  <a:t>Edge</a:t>
                </a:r>
                <a:endParaRPr lang="en-US" sz="1000">
                  <a:cs typeface="Arial"/>
                </a:endParaRPr>
              </a:p>
            </p:txBody>
          </p:sp>
          <p:sp>
            <p:nvSpPr>
              <p:cNvPr id="99" name="Rectangle 98">
                <a:extLst>
                  <a:ext uri="{FF2B5EF4-FFF2-40B4-BE49-F238E27FC236}">
                    <a16:creationId xmlns:a16="http://schemas.microsoft.com/office/drawing/2014/main" id="{696CDF6A-2673-D80F-02F4-4DD063DDEE1B}"/>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4A1C51F2-EE1D-C6AC-927E-7E08B5CE8E59}"/>
                </a:ext>
              </a:extLst>
            </p:cNvPr>
            <p:cNvGrpSpPr/>
            <p:nvPr/>
          </p:nvGrpSpPr>
          <p:grpSpPr>
            <a:xfrm flipH="1">
              <a:off x="9472874" y="5289662"/>
              <a:ext cx="480802" cy="589671"/>
              <a:chOff x="3470987" y="2052735"/>
              <a:chExt cx="1035696" cy="989045"/>
            </a:xfrm>
          </p:grpSpPr>
          <p:sp>
            <p:nvSpPr>
              <p:cNvPr id="93" name="Isosceles Triangle 7">
                <a:extLst>
                  <a:ext uri="{FF2B5EF4-FFF2-40B4-BE49-F238E27FC236}">
                    <a16:creationId xmlns:a16="http://schemas.microsoft.com/office/drawing/2014/main" id="{2F33ABB7-0670-BB30-0C17-947A5CDB62CC}"/>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Chord 93">
                <a:extLst>
                  <a:ext uri="{FF2B5EF4-FFF2-40B4-BE49-F238E27FC236}">
                    <a16:creationId xmlns:a16="http://schemas.microsoft.com/office/drawing/2014/main" id="{1BD21694-D648-8CB2-A7FB-661999ACC1A5}"/>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Isosceles Triangle 5">
                <a:extLst>
                  <a:ext uri="{FF2B5EF4-FFF2-40B4-BE49-F238E27FC236}">
                    <a16:creationId xmlns:a16="http://schemas.microsoft.com/office/drawing/2014/main" id="{CAAD3D93-E605-979F-AB76-9D0C1906C15C}"/>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Oval 95">
                <a:extLst>
                  <a:ext uri="{FF2B5EF4-FFF2-40B4-BE49-F238E27FC236}">
                    <a16:creationId xmlns:a16="http://schemas.microsoft.com/office/drawing/2014/main" id="{9DFB425E-B43E-8C5E-1099-1329C470030C}"/>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2" name="Group 81">
              <a:extLst>
                <a:ext uri="{FF2B5EF4-FFF2-40B4-BE49-F238E27FC236}">
                  <a16:creationId xmlns:a16="http://schemas.microsoft.com/office/drawing/2014/main" id="{CFDA4D79-27FB-124D-881C-62A3860452D9}"/>
                </a:ext>
              </a:extLst>
            </p:cNvPr>
            <p:cNvGrpSpPr/>
            <p:nvPr/>
          </p:nvGrpSpPr>
          <p:grpSpPr>
            <a:xfrm>
              <a:off x="9886107" y="4989504"/>
              <a:ext cx="809839" cy="898299"/>
              <a:chOff x="7226257" y="2536487"/>
              <a:chExt cx="1246926" cy="1209092"/>
            </a:xfrm>
          </p:grpSpPr>
          <p:grpSp>
            <p:nvGrpSpPr>
              <p:cNvPr id="86" name="Group 85">
                <a:extLst>
                  <a:ext uri="{FF2B5EF4-FFF2-40B4-BE49-F238E27FC236}">
                    <a16:creationId xmlns:a16="http://schemas.microsoft.com/office/drawing/2014/main" id="{9E7DD5C2-F82F-6111-F63C-ABBDE0657411}"/>
                  </a:ext>
                </a:extLst>
              </p:cNvPr>
              <p:cNvGrpSpPr/>
              <p:nvPr/>
            </p:nvGrpSpPr>
            <p:grpSpPr>
              <a:xfrm>
                <a:off x="7545615" y="3038258"/>
                <a:ext cx="725173" cy="547774"/>
                <a:chOff x="10442048" y="1890678"/>
                <a:chExt cx="725173" cy="547774"/>
              </a:xfrm>
            </p:grpSpPr>
            <p:sp>
              <p:nvSpPr>
                <p:cNvPr id="89" name="Rounded Rectangle 33">
                  <a:extLst>
                    <a:ext uri="{FF2B5EF4-FFF2-40B4-BE49-F238E27FC236}">
                      <a16:creationId xmlns:a16="http://schemas.microsoft.com/office/drawing/2014/main" id="{5599C20A-A49D-C127-26BC-8EE0A269B284}"/>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90" name="Straight Connector 89">
                  <a:extLst>
                    <a:ext uri="{FF2B5EF4-FFF2-40B4-BE49-F238E27FC236}">
                      <a16:creationId xmlns:a16="http://schemas.microsoft.com/office/drawing/2014/main" id="{8EB5FE83-22FF-E688-59C4-90ADDC1D672A}"/>
                    </a:ext>
                  </a:extLst>
                </p:cNvPr>
                <p:cNvCxnSpPr>
                  <a:cxnSpLocks/>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ADF9631-C566-45A0-1A69-7043CBDC2FDA}"/>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457BBA3-6238-1127-2B67-DA522B390908}"/>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87" name="TextBox 86">
                <a:extLst>
                  <a:ext uri="{FF2B5EF4-FFF2-40B4-BE49-F238E27FC236}">
                    <a16:creationId xmlns:a16="http://schemas.microsoft.com/office/drawing/2014/main" id="{010B8F87-92AA-0BEA-53D4-C9DF53DEA662}"/>
                  </a:ext>
                </a:extLst>
              </p:cNvPr>
              <p:cNvSpPr txBox="1"/>
              <p:nvPr/>
            </p:nvSpPr>
            <p:spPr>
              <a:xfrm>
                <a:off x="7226257" y="2536487"/>
                <a:ext cx="1246926" cy="610604"/>
              </a:xfrm>
              <a:prstGeom prst="rect">
                <a:avLst/>
              </a:prstGeom>
              <a:noFill/>
            </p:spPr>
            <p:txBody>
              <a:bodyPr wrap="none" lIns="91440" tIns="45720" rIns="91440" bIns="45720" rtlCol="0" anchor="t">
                <a:spAutoFit/>
              </a:bodyPr>
              <a:lstStyle/>
              <a:p>
                <a:r>
                  <a:rPr lang="en-US" sz="1000"/>
                  <a:t>Edge</a:t>
                </a:r>
                <a:endParaRPr lang="en-US" sz="1000">
                  <a:cs typeface="Arial"/>
                </a:endParaRPr>
              </a:p>
            </p:txBody>
          </p:sp>
          <p:sp>
            <p:nvSpPr>
              <p:cNvPr id="88" name="Rectangle 87">
                <a:extLst>
                  <a:ext uri="{FF2B5EF4-FFF2-40B4-BE49-F238E27FC236}">
                    <a16:creationId xmlns:a16="http://schemas.microsoft.com/office/drawing/2014/main" id="{B75456CE-F0CA-0E64-BCEF-D77EE182FE51}"/>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83" name="Graphic 6" descr="Cell Tower with solid fill">
              <a:extLst>
                <a:ext uri="{FF2B5EF4-FFF2-40B4-BE49-F238E27FC236}">
                  <a16:creationId xmlns:a16="http://schemas.microsoft.com/office/drawing/2014/main" id="{AD795512-0080-A4ED-45B1-9972227D718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046032" y="3706398"/>
              <a:ext cx="914400" cy="914400"/>
            </a:xfrm>
            <a:prstGeom prst="rect">
              <a:avLst/>
            </a:prstGeom>
          </p:spPr>
        </p:pic>
        <p:pic>
          <p:nvPicPr>
            <p:cNvPr id="84" name="Graphic 18" descr="Cloud outline">
              <a:extLst>
                <a:ext uri="{FF2B5EF4-FFF2-40B4-BE49-F238E27FC236}">
                  <a16:creationId xmlns:a16="http://schemas.microsoft.com/office/drawing/2014/main" id="{29FB8F72-A422-550C-15D6-FE07BB1B843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728156" y="2015179"/>
              <a:ext cx="1973282" cy="1953489"/>
            </a:xfrm>
            <a:prstGeom prst="rect">
              <a:avLst/>
            </a:prstGeom>
          </p:spPr>
        </p:pic>
        <p:sp>
          <p:nvSpPr>
            <p:cNvPr id="85" name="TextBox 84">
              <a:extLst>
                <a:ext uri="{FF2B5EF4-FFF2-40B4-BE49-F238E27FC236}">
                  <a16:creationId xmlns:a16="http://schemas.microsoft.com/office/drawing/2014/main" id="{FAF6CF7E-6A94-5175-BA80-552538B6D8B9}"/>
                </a:ext>
              </a:extLst>
            </p:cNvPr>
            <p:cNvSpPr txBox="1"/>
            <p:nvPr/>
          </p:nvSpPr>
          <p:spPr>
            <a:xfrm>
              <a:off x="9293409" y="2988236"/>
              <a:ext cx="1030942" cy="5103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cs typeface="Arial"/>
                </a:rPr>
                <a:t>CDN</a:t>
              </a:r>
              <a:endParaRPr lang="en-US" sz="1200"/>
            </a:p>
          </p:txBody>
        </p:sp>
      </p:grpSp>
    </p:spTree>
    <p:extLst>
      <p:ext uri="{BB962C8B-B14F-4D97-AF65-F5344CB8AC3E}">
        <p14:creationId xmlns:p14="http://schemas.microsoft.com/office/powerpoint/2010/main" val="11894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595D7-7726-27B7-EDD7-06A31E3F5D45}"/>
              </a:ext>
            </a:extLst>
          </p:cNvPr>
          <p:cNvSpPr>
            <a:spLocks noGrp="1"/>
          </p:cNvSpPr>
          <p:nvPr>
            <p:ph type="title"/>
          </p:nvPr>
        </p:nvSpPr>
        <p:spPr>
          <a:xfrm>
            <a:off x="381000" y="419361"/>
            <a:ext cx="11430000" cy="1014761"/>
          </a:xfrm>
        </p:spPr>
        <p:txBody>
          <a:bodyPr/>
          <a:lstStyle/>
          <a:p>
            <a:r>
              <a:rPr lang="en-US">
                <a:latin typeface="Roboto"/>
                <a:ea typeface="Roboto"/>
                <a:cs typeface="Roboto"/>
              </a:rPr>
              <a:t>System Architecture: Control Plane</a:t>
            </a:r>
            <a:endParaRPr lang="en-US" b="0">
              <a:latin typeface="Roboto"/>
              <a:ea typeface="Roboto"/>
              <a:cs typeface="Roboto"/>
            </a:endParaRPr>
          </a:p>
        </p:txBody>
      </p:sp>
      <p:sp>
        <p:nvSpPr>
          <p:cNvPr id="9" name="Rectangle 8">
            <a:extLst>
              <a:ext uri="{FF2B5EF4-FFF2-40B4-BE49-F238E27FC236}">
                <a16:creationId xmlns:a16="http://schemas.microsoft.com/office/drawing/2014/main" id="{E8AE70B6-AF6D-8662-55A9-F9BABC07D49E}"/>
              </a:ext>
            </a:extLst>
          </p:cNvPr>
          <p:cNvSpPr/>
          <p:nvPr/>
        </p:nvSpPr>
        <p:spPr>
          <a:xfrm>
            <a:off x="8063481" y="1096518"/>
            <a:ext cx="3655210" cy="477344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able 11">
            <a:extLst>
              <a:ext uri="{FF2B5EF4-FFF2-40B4-BE49-F238E27FC236}">
                <a16:creationId xmlns:a16="http://schemas.microsoft.com/office/drawing/2014/main" id="{1D5F2C3C-D69C-8CE6-F720-D686A0B32C82}"/>
              </a:ext>
            </a:extLst>
          </p:cNvPr>
          <p:cNvGraphicFramePr>
            <a:graphicFrameLocks noGrp="1"/>
          </p:cNvGraphicFramePr>
          <p:nvPr>
            <p:extLst>
              <p:ext uri="{D42A27DB-BD31-4B8C-83A1-F6EECF244321}">
                <p14:modId xmlns:p14="http://schemas.microsoft.com/office/powerpoint/2010/main" val="1498286685"/>
              </p:ext>
            </p:extLst>
          </p:nvPr>
        </p:nvGraphicFramePr>
        <p:xfrm>
          <a:off x="8618587" y="4614574"/>
          <a:ext cx="2553112" cy="914400"/>
        </p:xfrm>
        <a:graphic>
          <a:graphicData uri="http://schemas.openxmlformats.org/drawingml/2006/table">
            <a:tbl>
              <a:tblPr firstRow="1" bandRow="1">
                <a:tableStyleId>{5940675A-B579-460E-94D1-54222C63F5DA}</a:tableStyleId>
              </a:tblPr>
              <a:tblGrid>
                <a:gridCol w="1328745">
                  <a:extLst>
                    <a:ext uri="{9D8B030D-6E8A-4147-A177-3AD203B41FA5}">
                      <a16:colId xmlns:a16="http://schemas.microsoft.com/office/drawing/2014/main" val="1383791514"/>
                    </a:ext>
                  </a:extLst>
                </a:gridCol>
                <a:gridCol w="1224367">
                  <a:extLst>
                    <a:ext uri="{9D8B030D-6E8A-4147-A177-3AD203B41FA5}">
                      <a16:colId xmlns:a16="http://schemas.microsoft.com/office/drawing/2014/main" val="1039681242"/>
                    </a:ext>
                  </a:extLst>
                </a:gridCol>
              </a:tblGrid>
              <a:tr h="218225">
                <a:tc>
                  <a:txBody>
                    <a:bodyPr/>
                    <a:lstStyle/>
                    <a:p>
                      <a:r>
                        <a:rPr lang="en-US" sz="1400" b="1"/>
                        <a:t>Edge node</a:t>
                      </a:r>
                    </a:p>
                  </a:txBody>
                  <a:tcPr/>
                </a:tc>
                <a:tc>
                  <a:txBody>
                    <a:bodyPr/>
                    <a:lstStyle/>
                    <a:p>
                      <a:r>
                        <a:rPr lang="en-US" sz="1400" b="1"/>
                        <a:t>location</a:t>
                      </a:r>
                    </a:p>
                  </a:txBody>
                  <a:tcPr/>
                </a:tc>
                <a:extLst>
                  <a:ext uri="{0D108BD9-81ED-4DB2-BD59-A6C34878D82A}">
                    <a16:rowId xmlns:a16="http://schemas.microsoft.com/office/drawing/2014/main" val="3787483040"/>
                  </a:ext>
                </a:extLst>
              </a:tr>
              <a:tr h="218225">
                <a:tc>
                  <a:txBody>
                    <a:bodyPr/>
                    <a:lstStyle/>
                    <a:p>
                      <a:r>
                        <a:rPr lang="en-US" sz="1400"/>
                        <a:t>e1</a:t>
                      </a:r>
                    </a:p>
                  </a:txBody>
                  <a:tcPr/>
                </a:tc>
                <a:tc>
                  <a:txBody>
                    <a:bodyPr/>
                    <a:lstStyle/>
                    <a:p>
                      <a:r>
                        <a:rPr lang="en-US" sz="1400"/>
                        <a:t>&lt;</a:t>
                      </a:r>
                      <a:r>
                        <a:rPr lang="en-US" sz="1400" err="1"/>
                        <a:t>lat,long</a:t>
                      </a:r>
                      <a:r>
                        <a:rPr lang="en-US" sz="1400"/>
                        <a:t>&gt;</a:t>
                      </a:r>
                    </a:p>
                  </a:txBody>
                  <a:tcPr/>
                </a:tc>
                <a:extLst>
                  <a:ext uri="{0D108BD9-81ED-4DB2-BD59-A6C34878D82A}">
                    <a16:rowId xmlns:a16="http://schemas.microsoft.com/office/drawing/2014/main" val="2348299533"/>
                  </a:ext>
                </a:extLst>
              </a:tr>
              <a:tr h="218225">
                <a:tc>
                  <a:txBody>
                    <a:bodyPr/>
                    <a:lstStyle/>
                    <a:p>
                      <a:r>
                        <a:rPr lang="en-US" sz="1400"/>
                        <a:t>...</a:t>
                      </a:r>
                    </a:p>
                  </a:txBody>
                  <a:tcPr/>
                </a:tc>
                <a:tc>
                  <a:txBody>
                    <a:bodyPr/>
                    <a:lstStyle/>
                    <a:p>
                      <a:r>
                        <a:rPr lang="en-US" sz="1400"/>
                        <a:t>...</a:t>
                      </a:r>
                    </a:p>
                  </a:txBody>
                  <a:tcPr/>
                </a:tc>
                <a:extLst>
                  <a:ext uri="{0D108BD9-81ED-4DB2-BD59-A6C34878D82A}">
                    <a16:rowId xmlns:a16="http://schemas.microsoft.com/office/drawing/2014/main" val="1707927981"/>
                  </a:ext>
                </a:extLst>
              </a:tr>
            </a:tbl>
          </a:graphicData>
        </a:graphic>
      </p:graphicFrame>
      <p:graphicFrame>
        <p:nvGraphicFramePr>
          <p:cNvPr id="14" name="Table 11">
            <a:extLst>
              <a:ext uri="{FF2B5EF4-FFF2-40B4-BE49-F238E27FC236}">
                <a16:creationId xmlns:a16="http://schemas.microsoft.com/office/drawing/2014/main" id="{0BC9622A-5976-B7F8-31CE-798A8970C984}"/>
              </a:ext>
            </a:extLst>
          </p:cNvPr>
          <p:cNvGraphicFramePr>
            <a:graphicFrameLocks noGrp="1"/>
          </p:cNvGraphicFramePr>
          <p:nvPr>
            <p:extLst>
              <p:ext uri="{D42A27DB-BD31-4B8C-83A1-F6EECF244321}">
                <p14:modId xmlns:p14="http://schemas.microsoft.com/office/powerpoint/2010/main" val="551177210"/>
              </p:ext>
            </p:extLst>
          </p:nvPr>
        </p:nvGraphicFramePr>
        <p:xfrm>
          <a:off x="8713808" y="1635726"/>
          <a:ext cx="2180426" cy="914400"/>
        </p:xfrm>
        <a:graphic>
          <a:graphicData uri="http://schemas.openxmlformats.org/drawingml/2006/table">
            <a:tbl>
              <a:tblPr firstRow="1" bandRow="1">
                <a:tableStyleId>{5940675A-B579-460E-94D1-54222C63F5DA}</a:tableStyleId>
              </a:tblPr>
              <a:tblGrid>
                <a:gridCol w="1241460">
                  <a:extLst>
                    <a:ext uri="{9D8B030D-6E8A-4147-A177-3AD203B41FA5}">
                      <a16:colId xmlns:a16="http://schemas.microsoft.com/office/drawing/2014/main" val="1383791514"/>
                    </a:ext>
                  </a:extLst>
                </a:gridCol>
                <a:gridCol w="938966">
                  <a:extLst>
                    <a:ext uri="{9D8B030D-6E8A-4147-A177-3AD203B41FA5}">
                      <a16:colId xmlns:a16="http://schemas.microsoft.com/office/drawing/2014/main" val="1039681242"/>
                    </a:ext>
                  </a:extLst>
                </a:gridCol>
              </a:tblGrid>
              <a:tr h="238262">
                <a:tc>
                  <a:txBody>
                    <a:bodyPr/>
                    <a:lstStyle/>
                    <a:p>
                      <a:r>
                        <a:rPr lang="en-US" sz="1400" b="1"/>
                        <a:t>segment</a:t>
                      </a:r>
                    </a:p>
                  </a:txBody>
                  <a:tcPr/>
                </a:tc>
                <a:tc>
                  <a:txBody>
                    <a:bodyPr/>
                    <a:lstStyle/>
                    <a:p>
                      <a:r>
                        <a:rPr lang="en-US" sz="1400" b="1"/>
                        <a:t>source</a:t>
                      </a:r>
                    </a:p>
                  </a:txBody>
                  <a:tcPr/>
                </a:tc>
                <a:extLst>
                  <a:ext uri="{0D108BD9-81ED-4DB2-BD59-A6C34878D82A}">
                    <a16:rowId xmlns:a16="http://schemas.microsoft.com/office/drawing/2014/main" val="3787483040"/>
                  </a:ext>
                </a:extLst>
              </a:tr>
              <a:tr h="238262">
                <a:tc>
                  <a:txBody>
                    <a:bodyPr/>
                    <a:lstStyle/>
                    <a:p>
                      <a:r>
                        <a:rPr lang="en-US" sz="1400"/>
                        <a:t>s1</a:t>
                      </a:r>
                    </a:p>
                  </a:txBody>
                  <a:tcPr/>
                </a:tc>
                <a:tc>
                  <a:txBody>
                    <a:bodyPr/>
                    <a:lstStyle/>
                    <a:p>
                      <a:r>
                        <a:rPr lang="en-US" sz="1400"/>
                        <a:t>e1</a:t>
                      </a:r>
                    </a:p>
                  </a:txBody>
                  <a:tcPr/>
                </a:tc>
                <a:extLst>
                  <a:ext uri="{0D108BD9-81ED-4DB2-BD59-A6C34878D82A}">
                    <a16:rowId xmlns:a16="http://schemas.microsoft.com/office/drawing/2014/main" val="2348299533"/>
                  </a:ext>
                </a:extLst>
              </a:tr>
              <a:tr h="195832">
                <a:tc>
                  <a:txBody>
                    <a:bodyPr/>
                    <a:lstStyle/>
                    <a:p>
                      <a:r>
                        <a:rPr lang="en-US" sz="1400"/>
                        <a:t>...</a:t>
                      </a:r>
                    </a:p>
                  </a:txBody>
                  <a:tcPr/>
                </a:tc>
                <a:tc>
                  <a:txBody>
                    <a:bodyPr/>
                    <a:lstStyle/>
                    <a:p>
                      <a:r>
                        <a:rPr lang="en-US" sz="1400"/>
                        <a:t>...</a:t>
                      </a:r>
                    </a:p>
                  </a:txBody>
                  <a:tcPr/>
                </a:tc>
                <a:extLst>
                  <a:ext uri="{0D108BD9-81ED-4DB2-BD59-A6C34878D82A}">
                    <a16:rowId xmlns:a16="http://schemas.microsoft.com/office/drawing/2014/main" val="1707927981"/>
                  </a:ext>
                </a:extLst>
              </a:tr>
            </a:tbl>
          </a:graphicData>
        </a:graphic>
      </p:graphicFrame>
      <p:sp>
        <p:nvSpPr>
          <p:cNvPr id="24" name="TextBox 23">
            <a:extLst>
              <a:ext uri="{FF2B5EF4-FFF2-40B4-BE49-F238E27FC236}">
                <a16:creationId xmlns:a16="http://schemas.microsoft.com/office/drawing/2014/main" id="{37C22F1B-9B4D-F098-FF0C-14DF54DB761A}"/>
              </a:ext>
            </a:extLst>
          </p:cNvPr>
          <p:cNvSpPr txBox="1"/>
          <p:nvPr/>
        </p:nvSpPr>
        <p:spPr>
          <a:xfrm>
            <a:off x="8649150" y="4196795"/>
            <a:ext cx="28371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Arial"/>
              </a:rPr>
              <a:t>Edge node locations</a:t>
            </a:r>
          </a:p>
        </p:txBody>
      </p:sp>
      <p:sp>
        <p:nvSpPr>
          <p:cNvPr id="25" name="TextBox 24">
            <a:extLst>
              <a:ext uri="{FF2B5EF4-FFF2-40B4-BE49-F238E27FC236}">
                <a16:creationId xmlns:a16="http://schemas.microsoft.com/office/drawing/2014/main" id="{76193861-BFA4-DCCD-5DC9-F50C0A5B6FF6}"/>
              </a:ext>
            </a:extLst>
          </p:cNvPr>
          <p:cNvSpPr txBox="1"/>
          <p:nvPr/>
        </p:nvSpPr>
        <p:spPr>
          <a:xfrm>
            <a:off x="8676476" y="1211251"/>
            <a:ext cx="25781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Arial"/>
              </a:rPr>
              <a:t>Segment sources</a:t>
            </a:r>
            <a:endParaRPr lang="en-US" sz="2000" b="1">
              <a:cs typeface="Arial"/>
            </a:endParaRPr>
          </a:p>
        </p:txBody>
      </p:sp>
      <p:pic>
        <p:nvPicPr>
          <p:cNvPr id="66" name="Graphic 65" descr="City outline">
            <a:extLst>
              <a:ext uri="{FF2B5EF4-FFF2-40B4-BE49-F238E27FC236}">
                <a16:creationId xmlns:a16="http://schemas.microsoft.com/office/drawing/2014/main" id="{A9796FC5-B4E0-47A8-E829-BE8ED87C6F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3760" y="4879129"/>
            <a:ext cx="1688693" cy="1699435"/>
          </a:xfrm>
          <a:prstGeom prst="rect">
            <a:avLst/>
          </a:prstGeom>
        </p:spPr>
      </p:pic>
      <p:pic>
        <p:nvPicPr>
          <p:cNvPr id="67" name="Graphic 66" descr="City outline">
            <a:extLst>
              <a:ext uri="{FF2B5EF4-FFF2-40B4-BE49-F238E27FC236}">
                <a16:creationId xmlns:a16="http://schemas.microsoft.com/office/drawing/2014/main" id="{1129AB66-183A-BF97-FD7C-F5590BEB68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5983" y="4879129"/>
            <a:ext cx="1688693" cy="1699435"/>
          </a:xfrm>
          <a:prstGeom prst="rect">
            <a:avLst/>
          </a:prstGeom>
        </p:spPr>
      </p:pic>
      <p:pic>
        <p:nvPicPr>
          <p:cNvPr id="68" name="Graphic 4" descr="City outline">
            <a:extLst>
              <a:ext uri="{FF2B5EF4-FFF2-40B4-BE49-F238E27FC236}">
                <a16:creationId xmlns:a16="http://schemas.microsoft.com/office/drawing/2014/main" id="{52F132EB-B2AA-938B-F3DA-2BC739057E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09690" y="4879129"/>
            <a:ext cx="1688693" cy="1699435"/>
          </a:xfrm>
          <a:prstGeom prst="rect">
            <a:avLst/>
          </a:prstGeom>
        </p:spPr>
      </p:pic>
      <p:pic>
        <p:nvPicPr>
          <p:cNvPr id="69" name="Graphic 4" descr="City outline">
            <a:extLst>
              <a:ext uri="{FF2B5EF4-FFF2-40B4-BE49-F238E27FC236}">
                <a16:creationId xmlns:a16="http://schemas.microsoft.com/office/drawing/2014/main" id="{63E7A182-00C3-A8E2-A693-A66771175D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90175" y="4881278"/>
            <a:ext cx="1688693" cy="1699435"/>
          </a:xfrm>
          <a:prstGeom prst="rect">
            <a:avLst/>
          </a:prstGeom>
        </p:spPr>
      </p:pic>
      <p:cxnSp>
        <p:nvCxnSpPr>
          <p:cNvPr id="70" name="Straight Arrow Connector 69">
            <a:extLst>
              <a:ext uri="{FF2B5EF4-FFF2-40B4-BE49-F238E27FC236}">
                <a16:creationId xmlns:a16="http://schemas.microsoft.com/office/drawing/2014/main" id="{0E84B0DA-B872-FACA-AB08-346BE4A8AA5D}"/>
              </a:ext>
            </a:extLst>
          </p:cNvPr>
          <p:cNvCxnSpPr>
            <a:cxnSpLocks/>
          </p:cNvCxnSpPr>
          <p:nvPr/>
        </p:nvCxnSpPr>
        <p:spPr>
          <a:xfrm flipV="1">
            <a:off x="1005860" y="5190480"/>
            <a:ext cx="12384" cy="1187309"/>
          </a:xfrm>
          <a:prstGeom prst="straightConnector1">
            <a:avLst/>
          </a:prstGeom>
          <a:ln w="57150">
            <a:headEnd type="none"/>
            <a:tailEnd type="arrow"/>
          </a:ln>
        </p:spPr>
        <p:style>
          <a:lnRef idx="1">
            <a:schemeClr val="accent1"/>
          </a:lnRef>
          <a:fillRef idx="0">
            <a:schemeClr val="accent1"/>
          </a:fillRef>
          <a:effectRef idx="0">
            <a:schemeClr val="accent1"/>
          </a:effectRef>
          <a:fontRef idx="minor">
            <a:schemeClr val="tx1"/>
          </a:fontRef>
        </p:style>
      </p:cxnSp>
      <p:pic>
        <p:nvPicPr>
          <p:cNvPr id="71" name="Graphic 20" descr="Map with pin with solid fill">
            <a:extLst>
              <a:ext uri="{FF2B5EF4-FFF2-40B4-BE49-F238E27FC236}">
                <a16:creationId xmlns:a16="http://schemas.microsoft.com/office/drawing/2014/main" id="{AF773D8F-AC6D-11E5-9A8B-3CAAD62DC3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3309" y="5100593"/>
            <a:ext cx="496295" cy="496295"/>
          </a:xfrm>
          <a:prstGeom prst="rect">
            <a:avLst/>
          </a:prstGeom>
        </p:spPr>
      </p:pic>
      <p:pic>
        <p:nvPicPr>
          <p:cNvPr id="72" name="Picture 71" descr="Icon&#10;&#10;Description automatically generated">
            <a:extLst>
              <a:ext uri="{FF2B5EF4-FFF2-40B4-BE49-F238E27FC236}">
                <a16:creationId xmlns:a16="http://schemas.microsoft.com/office/drawing/2014/main" id="{8B365457-6437-AE82-5951-EEB0A3890C51}"/>
              </a:ext>
            </a:extLst>
          </p:cNvPr>
          <p:cNvPicPr>
            <a:picLocks noChangeAspect="1"/>
          </p:cNvPicPr>
          <p:nvPr/>
        </p:nvPicPr>
        <p:blipFill>
          <a:blip r:embed="rId7"/>
          <a:stretch>
            <a:fillRect/>
          </a:stretch>
        </p:blipFill>
        <p:spPr>
          <a:xfrm>
            <a:off x="562368" y="5487295"/>
            <a:ext cx="355571" cy="360942"/>
          </a:xfrm>
          <a:prstGeom prst="rect">
            <a:avLst/>
          </a:prstGeom>
        </p:spPr>
      </p:pic>
      <p:cxnSp>
        <p:nvCxnSpPr>
          <p:cNvPr id="73" name="Straight Arrow Connector 72">
            <a:extLst>
              <a:ext uri="{FF2B5EF4-FFF2-40B4-BE49-F238E27FC236}">
                <a16:creationId xmlns:a16="http://schemas.microsoft.com/office/drawing/2014/main" id="{17B82A15-69EB-ADD6-1046-A6369416B4B2}"/>
              </a:ext>
            </a:extLst>
          </p:cNvPr>
          <p:cNvCxnSpPr/>
          <p:nvPr/>
        </p:nvCxnSpPr>
        <p:spPr>
          <a:xfrm flipV="1">
            <a:off x="1115038" y="6492626"/>
            <a:ext cx="4950372" cy="18228"/>
          </a:xfrm>
          <a:prstGeom prst="straightConnector1">
            <a:avLst/>
          </a:prstGeom>
          <a:ln w="57150">
            <a:solidFill>
              <a:srgbClr val="FFC000"/>
            </a:solidFill>
            <a:prstDash val="dash"/>
            <a:headEnd type="none"/>
            <a:tailEnd type="arrow"/>
          </a:ln>
        </p:spPr>
        <p:style>
          <a:lnRef idx="1">
            <a:schemeClr val="accent1"/>
          </a:lnRef>
          <a:fillRef idx="0">
            <a:schemeClr val="accent1"/>
          </a:fillRef>
          <a:effectRef idx="0">
            <a:schemeClr val="accent1"/>
          </a:effectRef>
          <a:fontRef idx="minor">
            <a:schemeClr val="tx1"/>
          </a:fontRef>
        </p:style>
      </p:cxnSp>
      <p:pic>
        <p:nvPicPr>
          <p:cNvPr id="75" name="Graphic 74" descr="Car with solid fill">
            <a:extLst>
              <a:ext uri="{FF2B5EF4-FFF2-40B4-BE49-F238E27FC236}">
                <a16:creationId xmlns:a16="http://schemas.microsoft.com/office/drawing/2014/main" id="{652508A3-4DB0-1A92-23BB-AE75D7FECAD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0923" y="6248776"/>
            <a:ext cx="496295" cy="496295"/>
          </a:xfrm>
          <a:prstGeom prst="rect">
            <a:avLst/>
          </a:prstGeom>
        </p:spPr>
      </p:pic>
      <p:grpSp>
        <p:nvGrpSpPr>
          <p:cNvPr id="77" name="Group 76">
            <a:extLst>
              <a:ext uri="{FF2B5EF4-FFF2-40B4-BE49-F238E27FC236}">
                <a16:creationId xmlns:a16="http://schemas.microsoft.com/office/drawing/2014/main" id="{1025E641-58AC-A10E-543D-0ACD1ACD8D31}"/>
              </a:ext>
            </a:extLst>
          </p:cNvPr>
          <p:cNvGrpSpPr/>
          <p:nvPr/>
        </p:nvGrpSpPr>
        <p:grpSpPr>
          <a:xfrm flipH="1">
            <a:off x="2712876" y="6016900"/>
            <a:ext cx="260958" cy="320047"/>
            <a:chOff x="3470987" y="2052735"/>
            <a:chExt cx="1035696" cy="989045"/>
          </a:xfrm>
        </p:grpSpPr>
        <p:sp>
          <p:nvSpPr>
            <p:cNvPr id="115" name="Isosceles Triangle 7">
              <a:extLst>
                <a:ext uri="{FF2B5EF4-FFF2-40B4-BE49-F238E27FC236}">
                  <a16:creationId xmlns:a16="http://schemas.microsoft.com/office/drawing/2014/main" id="{CFF52B45-2E2C-04B2-F161-7C8DB0EE10C1}"/>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6" name="Chord 115">
              <a:extLst>
                <a:ext uri="{FF2B5EF4-FFF2-40B4-BE49-F238E27FC236}">
                  <a16:creationId xmlns:a16="http://schemas.microsoft.com/office/drawing/2014/main" id="{A0A1C658-575E-6893-3E68-0B7B46D7BEB0}"/>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7" name="Isosceles Triangle 5">
              <a:extLst>
                <a:ext uri="{FF2B5EF4-FFF2-40B4-BE49-F238E27FC236}">
                  <a16:creationId xmlns:a16="http://schemas.microsoft.com/office/drawing/2014/main" id="{8B56E5FF-DFAC-EA91-1D67-DE0D59C832F3}"/>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8" name="Oval 117">
              <a:extLst>
                <a:ext uri="{FF2B5EF4-FFF2-40B4-BE49-F238E27FC236}">
                  <a16:creationId xmlns:a16="http://schemas.microsoft.com/office/drawing/2014/main" id="{C5480E82-1E0F-7561-8261-C84E7336F0EB}"/>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8" name="Group 77">
            <a:extLst>
              <a:ext uri="{FF2B5EF4-FFF2-40B4-BE49-F238E27FC236}">
                <a16:creationId xmlns:a16="http://schemas.microsoft.com/office/drawing/2014/main" id="{4E8A3502-58C7-8FF4-9B1E-CA27891E83DB}"/>
              </a:ext>
            </a:extLst>
          </p:cNvPr>
          <p:cNvGrpSpPr/>
          <p:nvPr/>
        </p:nvGrpSpPr>
        <p:grpSpPr>
          <a:xfrm>
            <a:off x="2937163" y="5853987"/>
            <a:ext cx="439544" cy="487556"/>
            <a:chOff x="7226257" y="2536487"/>
            <a:chExt cx="1246926" cy="1209092"/>
          </a:xfrm>
        </p:grpSpPr>
        <p:grpSp>
          <p:nvGrpSpPr>
            <p:cNvPr id="108" name="Group 107">
              <a:extLst>
                <a:ext uri="{FF2B5EF4-FFF2-40B4-BE49-F238E27FC236}">
                  <a16:creationId xmlns:a16="http://schemas.microsoft.com/office/drawing/2014/main" id="{210ECE1A-47E9-0762-0598-69C5A3A4960B}"/>
                </a:ext>
              </a:extLst>
            </p:cNvPr>
            <p:cNvGrpSpPr/>
            <p:nvPr/>
          </p:nvGrpSpPr>
          <p:grpSpPr>
            <a:xfrm>
              <a:off x="7545615" y="3038258"/>
              <a:ext cx="725173" cy="547774"/>
              <a:chOff x="10442048" y="1890678"/>
              <a:chExt cx="725173" cy="547774"/>
            </a:xfrm>
          </p:grpSpPr>
          <p:sp>
            <p:nvSpPr>
              <p:cNvPr id="111" name="Rounded Rectangle 33">
                <a:extLst>
                  <a:ext uri="{FF2B5EF4-FFF2-40B4-BE49-F238E27FC236}">
                    <a16:creationId xmlns:a16="http://schemas.microsoft.com/office/drawing/2014/main" id="{96936FE6-0D52-5C72-19D1-3595A583773C}"/>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12" name="Straight Connector 111">
                <a:extLst>
                  <a:ext uri="{FF2B5EF4-FFF2-40B4-BE49-F238E27FC236}">
                    <a16:creationId xmlns:a16="http://schemas.microsoft.com/office/drawing/2014/main" id="{B293627A-F709-BBF8-DFEC-5D454A6815F9}"/>
                  </a:ext>
                </a:extLst>
              </p:cNvPr>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9F2C6B9C-3029-238A-5355-FCCDBA8EDC5B}"/>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3BD02A-67E4-BAF1-0099-054763A3EEFB}"/>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109" name="TextBox 108">
              <a:extLst>
                <a:ext uri="{FF2B5EF4-FFF2-40B4-BE49-F238E27FC236}">
                  <a16:creationId xmlns:a16="http://schemas.microsoft.com/office/drawing/2014/main" id="{0D5670ED-A74A-14F7-9DD3-4DF994250751}"/>
                </a:ext>
              </a:extLst>
            </p:cNvPr>
            <p:cNvSpPr txBox="1"/>
            <p:nvPr/>
          </p:nvSpPr>
          <p:spPr>
            <a:xfrm>
              <a:off x="7226257" y="2536487"/>
              <a:ext cx="1246926" cy="610604"/>
            </a:xfrm>
            <a:prstGeom prst="rect">
              <a:avLst/>
            </a:prstGeom>
            <a:noFill/>
          </p:spPr>
          <p:txBody>
            <a:bodyPr wrap="none" lIns="91440" tIns="45720" rIns="91440" bIns="45720" rtlCol="0" anchor="t">
              <a:spAutoFit/>
            </a:bodyPr>
            <a:lstStyle/>
            <a:p>
              <a:r>
                <a:rPr lang="en-US" sz="1000"/>
                <a:t>Edge</a:t>
              </a:r>
              <a:endParaRPr lang="en-US" sz="1000">
                <a:cs typeface="Arial"/>
              </a:endParaRPr>
            </a:p>
          </p:txBody>
        </p:sp>
        <p:sp>
          <p:nvSpPr>
            <p:cNvPr id="110" name="Rectangle 109">
              <a:extLst>
                <a:ext uri="{FF2B5EF4-FFF2-40B4-BE49-F238E27FC236}">
                  <a16:creationId xmlns:a16="http://schemas.microsoft.com/office/drawing/2014/main" id="{184E39BA-84FD-A7B9-3C86-F50AEBBAE0B0}"/>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795E1A99-7130-20BE-F34F-187AAB91E987}"/>
              </a:ext>
            </a:extLst>
          </p:cNvPr>
          <p:cNvGrpSpPr/>
          <p:nvPr/>
        </p:nvGrpSpPr>
        <p:grpSpPr>
          <a:xfrm flipH="1">
            <a:off x="4133095" y="6009096"/>
            <a:ext cx="260958" cy="320047"/>
            <a:chOff x="3470987" y="2052735"/>
            <a:chExt cx="1035696" cy="989045"/>
          </a:xfrm>
        </p:grpSpPr>
        <p:sp>
          <p:nvSpPr>
            <p:cNvPr id="104" name="Isosceles Triangle 7">
              <a:extLst>
                <a:ext uri="{FF2B5EF4-FFF2-40B4-BE49-F238E27FC236}">
                  <a16:creationId xmlns:a16="http://schemas.microsoft.com/office/drawing/2014/main" id="{CB664151-A3F0-C4A2-860F-DE3EE06C10EF}"/>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 name="Chord 104">
              <a:extLst>
                <a:ext uri="{FF2B5EF4-FFF2-40B4-BE49-F238E27FC236}">
                  <a16:creationId xmlns:a16="http://schemas.microsoft.com/office/drawing/2014/main" id="{7206A382-D053-1030-A4A8-ACA05ACD73AA}"/>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Isosceles Triangle 5">
              <a:extLst>
                <a:ext uri="{FF2B5EF4-FFF2-40B4-BE49-F238E27FC236}">
                  <a16:creationId xmlns:a16="http://schemas.microsoft.com/office/drawing/2014/main" id="{9C12CFF4-B4B6-B0E5-821D-4EC642E15E3B}"/>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Oval 106">
              <a:extLst>
                <a:ext uri="{FF2B5EF4-FFF2-40B4-BE49-F238E27FC236}">
                  <a16:creationId xmlns:a16="http://schemas.microsoft.com/office/drawing/2014/main" id="{7D3260C0-B4F3-B7E0-CEA2-B68713298BAE}"/>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0" name="Group 79">
            <a:extLst>
              <a:ext uri="{FF2B5EF4-FFF2-40B4-BE49-F238E27FC236}">
                <a16:creationId xmlns:a16="http://schemas.microsoft.com/office/drawing/2014/main" id="{6C55A05A-089A-CF54-44A3-48E87FA7699E}"/>
              </a:ext>
            </a:extLst>
          </p:cNvPr>
          <p:cNvGrpSpPr/>
          <p:nvPr/>
        </p:nvGrpSpPr>
        <p:grpSpPr>
          <a:xfrm>
            <a:off x="4357379" y="5846184"/>
            <a:ext cx="439544" cy="487556"/>
            <a:chOff x="7226257" y="2536487"/>
            <a:chExt cx="1246926" cy="1209092"/>
          </a:xfrm>
        </p:grpSpPr>
        <p:grpSp>
          <p:nvGrpSpPr>
            <p:cNvPr id="97" name="Group 96">
              <a:extLst>
                <a:ext uri="{FF2B5EF4-FFF2-40B4-BE49-F238E27FC236}">
                  <a16:creationId xmlns:a16="http://schemas.microsoft.com/office/drawing/2014/main" id="{395BA240-DD2A-8A23-0673-1C3ECC75CE34}"/>
                </a:ext>
              </a:extLst>
            </p:cNvPr>
            <p:cNvGrpSpPr/>
            <p:nvPr/>
          </p:nvGrpSpPr>
          <p:grpSpPr>
            <a:xfrm>
              <a:off x="7545615" y="3038258"/>
              <a:ext cx="725173" cy="547774"/>
              <a:chOff x="10442048" y="1890678"/>
              <a:chExt cx="725173" cy="547774"/>
            </a:xfrm>
          </p:grpSpPr>
          <p:sp>
            <p:nvSpPr>
              <p:cNvPr id="100" name="Rounded Rectangle 33">
                <a:extLst>
                  <a:ext uri="{FF2B5EF4-FFF2-40B4-BE49-F238E27FC236}">
                    <a16:creationId xmlns:a16="http://schemas.microsoft.com/office/drawing/2014/main" id="{63980D8D-68A8-F106-D652-7696064203B7}"/>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01" name="Straight Connector 100">
                <a:extLst>
                  <a:ext uri="{FF2B5EF4-FFF2-40B4-BE49-F238E27FC236}">
                    <a16:creationId xmlns:a16="http://schemas.microsoft.com/office/drawing/2014/main" id="{5DCBBF8A-FD93-CC06-0BE1-E01159799192}"/>
                  </a:ext>
                </a:extLst>
              </p:cNvPr>
              <p:cNvCxnSpPr>
                <a:cxnSpLocks/>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A1A2C30C-F44B-DD88-76BE-D03445672D1B}"/>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06BB387E-5EAC-72EB-6570-AE6132A2ECEF}"/>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98" name="TextBox 97">
              <a:extLst>
                <a:ext uri="{FF2B5EF4-FFF2-40B4-BE49-F238E27FC236}">
                  <a16:creationId xmlns:a16="http://schemas.microsoft.com/office/drawing/2014/main" id="{4B83F05B-342D-B033-80F1-546C825E578A}"/>
                </a:ext>
              </a:extLst>
            </p:cNvPr>
            <p:cNvSpPr txBox="1"/>
            <p:nvPr/>
          </p:nvSpPr>
          <p:spPr>
            <a:xfrm>
              <a:off x="7226257" y="2536487"/>
              <a:ext cx="1246926" cy="610604"/>
            </a:xfrm>
            <a:prstGeom prst="rect">
              <a:avLst/>
            </a:prstGeom>
            <a:noFill/>
          </p:spPr>
          <p:txBody>
            <a:bodyPr wrap="none" lIns="91440" tIns="45720" rIns="91440" bIns="45720" rtlCol="0" anchor="t">
              <a:spAutoFit/>
            </a:bodyPr>
            <a:lstStyle/>
            <a:p>
              <a:r>
                <a:rPr lang="en-US" sz="1000"/>
                <a:t>Edge</a:t>
              </a:r>
              <a:endParaRPr lang="en-US" sz="1000">
                <a:cs typeface="Arial"/>
              </a:endParaRPr>
            </a:p>
          </p:txBody>
        </p:sp>
        <p:sp>
          <p:nvSpPr>
            <p:cNvPr id="99" name="Rectangle 98">
              <a:extLst>
                <a:ext uri="{FF2B5EF4-FFF2-40B4-BE49-F238E27FC236}">
                  <a16:creationId xmlns:a16="http://schemas.microsoft.com/office/drawing/2014/main" id="{696CDF6A-2673-D80F-02F4-4DD063DDEE1B}"/>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4A1C51F2-EE1D-C6AC-927E-7E08B5CE8E59}"/>
              </a:ext>
            </a:extLst>
          </p:cNvPr>
          <p:cNvGrpSpPr/>
          <p:nvPr/>
        </p:nvGrpSpPr>
        <p:grpSpPr>
          <a:xfrm flipH="1">
            <a:off x="5615738" y="6032506"/>
            <a:ext cx="260958" cy="320047"/>
            <a:chOff x="3470987" y="2052735"/>
            <a:chExt cx="1035696" cy="989045"/>
          </a:xfrm>
        </p:grpSpPr>
        <p:sp>
          <p:nvSpPr>
            <p:cNvPr id="93" name="Isosceles Triangle 7">
              <a:extLst>
                <a:ext uri="{FF2B5EF4-FFF2-40B4-BE49-F238E27FC236}">
                  <a16:creationId xmlns:a16="http://schemas.microsoft.com/office/drawing/2014/main" id="{2F33ABB7-0670-BB30-0C17-947A5CDB62CC}"/>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Chord 93">
              <a:extLst>
                <a:ext uri="{FF2B5EF4-FFF2-40B4-BE49-F238E27FC236}">
                  <a16:creationId xmlns:a16="http://schemas.microsoft.com/office/drawing/2014/main" id="{1BD21694-D648-8CB2-A7FB-661999ACC1A5}"/>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Isosceles Triangle 5">
              <a:extLst>
                <a:ext uri="{FF2B5EF4-FFF2-40B4-BE49-F238E27FC236}">
                  <a16:creationId xmlns:a16="http://schemas.microsoft.com/office/drawing/2014/main" id="{CAAD3D93-E605-979F-AB76-9D0C1906C15C}"/>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Oval 95">
              <a:extLst>
                <a:ext uri="{FF2B5EF4-FFF2-40B4-BE49-F238E27FC236}">
                  <a16:creationId xmlns:a16="http://schemas.microsoft.com/office/drawing/2014/main" id="{9DFB425E-B43E-8C5E-1099-1329C470030C}"/>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2" name="Group 81">
            <a:extLst>
              <a:ext uri="{FF2B5EF4-FFF2-40B4-BE49-F238E27FC236}">
                <a16:creationId xmlns:a16="http://schemas.microsoft.com/office/drawing/2014/main" id="{CFDA4D79-27FB-124D-881C-62A3860452D9}"/>
              </a:ext>
            </a:extLst>
          </p:cNvPr>
          <p:cNvGrpSpPr/>
          <p:nvPr/>
        </p:nvGrpSpPr>
        <p:grpSpPr>
          <a:xfrm>
            <a:off x="5840022" y="5869594"/>
            <a:ext cx="439544" cy="487556"/>
            <a:chOff x="7226257" y="2536487"/>
            <a:chExt cx="1246926" cy="1209092"/>
          </a:xfrm>
        </p:grpSpPr>
        <p:grpSp>
          <p:nvGrpSpPr>
            <p:cNvPr id="86" name="Group 85">
              <a:extLst>
                <a:ext uri="{FF2B5EF4-FFF2-40B4-BE49-F238E27FC236}">
                  <a16:creationId xmlns:a16="http://schemas.microsoft.com/office/drawing/2014/main" id="{9E7DD5C2-F82F-6111-F63C-ABBDE0657411}"/>
                </a:ext>
              </a:extLst>
            </p:cNvPr>
            <p:cNvGrpSpPr/>
            <p:nvPr/>
          </p:nvGrpSpPr>
          <p:grpSpPr>
            <a:xfrm>
              <a:off x="7545615" y="3038258"/>
              <a:ext cx="725173" cy="547774"/>
              <a:chOff x="10442048" y="1890678"/>
              <a:chExt cx="725173" cy="547774"/>
            </a:xfrm>
          </p:grpSpPr>
          <p:sp>
            <p:nvSpPr>
              <p:cNvPr id="89" name="Rounded Rectangle 33">
                <a:extLst>
                  <a:ext uri="{FF2B5EF4-FFF2-40B4-BE49-F238E27FC236}">
                    <a16:creationId xmlns:a16="http://schemas.microsoft.com/office/drawing/2014/main" id="{5599C20A-A49D-C127-26BC-8EE0A269B284}"/>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90" name="Straight Connector 89">
                <a:extLst>
                  <a:ext uri="{FF2B5EF4-FFF2-40B4-BE49-F238E27FC236}">
                    <a16:creationId xmlns:a16="http://schemas.microsoft.com/office/drawing/2014/main" id="{8EB5FE83-22FF-E688-59C4-90ADDC1D672A}"/>
                  </a:ext>
                </a:extLst>
              </p:cNvPr>
              <p:cNvCxnSpPr>
                <a:cxnSpLocks/>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ADF9631-C566-45A0-1A69-7043CBDC2FDA}"/>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457BBA3-6238-1127-2B67-DA522B390908}"/>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87" name="TextBox 86">
              <a:extLst>
                <a:ext uri="{FF2B5EF4-FFF2-40B4-BE49-F238E27FC236}">
                  <a16:creationId xmlns:a16="http://schemas.microsoft.com/office/drawing/2014/main" id="{010B8F87-92AA-0BEA-53D4-C9DF53DEA662}"/>
                </a:ext>
              </a:extLst>
            </p:cNvPr>
            <p:cNvSpPr txBox="1"/>
            <p:nvPr/>
          </p:nvSpPr>
          <p:spPr>
            <a:xfrm>
              <a:off x="7226257" y="2536487"/>
              <a:ext cx="1246926" cy="610604"/>
            </a:xfrm>
            <a:prstGeom prst="rect">
              <a:avLst/>
            </a:prstGeom>
            <a:noFill/>
          </p:spPr>
          <p:txBody>
            <a:bodyPr wrap="none" lIns="91440" tIns="45720" rIns="91440" bIns="45720" rtlCol="0" anchor="t">
              <a:spAutoFit/>
            </a:bodyPr>
            <a:lstStyle/>
            <a:p>
              <a:r>
                <a:rPr lang="en-US" sz="1000"/>
                <a:t>Edge</a:t>
              </a:r>
              <a:endParaRPr lang="en-US" sz="1000">
                <a:cs typeface="Arial"/>
              </a:endParaRPr>
            </a:p>
          </p:txBody>
        </p:sp>
        <p:sp>
          <p:nvSpPr>
            <p:cNvPr id="88" name="Rectangle 87">
              <a:extLst>
                <a:ext uri="{FF2B5EF4-FFF2-40B4-BE49-F238E27FC236}">
                  <a16:creationId xmlns:a16="http://schemas.microsoft.com/office/drawing/2014/main" id="{B75456CE-F0CA-0E64-BCEF-D77EE182FE51}"/>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83" name="Graphic 6" descr="Cell Tower with solid fill">
            <a:extLst>
              <a:ext uri="{FF2B5EF4-FFF2-40B4-BE49-F238E27FC236}">
                <a16:creationId xmlns:a16="http://schemas.microsoft.com/office/drawing/2014/main" id="{AD795512-0080-A4ED-45B1-9972227D718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41312" y="5173182"/>
            <a:ext cx="496295" cy="496295"/>
          </a:xfrm>
          <a:prstGeom prst="rect">
            <a:avLst/>
          </a:prstGeom>
        </p:spPr>
      </p:pic>
      <p:pic>
        <p:nvPicPr>
          <p:cNvPr id="84" name="Graphic 18" descr="Cloud outline">
            <a:extLst>
              <a:ext uri="{FF2B5EF4-FFF2-40B4-BE49-F238E27FC236}">
                <a16:creationId xmlns:a16="http://schemas.microsoft.com/office/drawing/2014/main" id="{29FB8F72-A422-550C-15D6-FE07BB1B843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211538" y="4255264"/>
            <a:ext cx="1071009" cy="1060266"/>
          </a:xfrm>
          <a:prstGeom prst="rect">
            <a:avLst/>
          </a:prstGeom>
        </p:spPr>
      </p:pic>
      <p:sp>
        <p:nvSpPr>
          <p:cNvPr id="85" name="TextBox 84">
            <a:extLst>
              <a:ext uri="{FF2B5EF4-FFF2-40B4-BE49-F238E27FC236}">
                <a16:creationId xmlns:a16="http://schemas.microsoft.com/office/drawing/2014/main" id="{FAF6CF7E-6A94-5175-BA80-552538B6D8B9}"/>
              </a:ext>
            </a:extLst>
          </p:cNvPr>
          <p:cNvSpPr txBox="1"/>
          <p:nvPr/>
        </p:nvSpPr>
        <p:spPr>
          <a:xfrm>
            <a:off x="5518332" y="4783396"/>
            <a:ext cx="559549" cy="276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cs typeface="Arial"/>
              </a:rPr>
              <a:t>CDN</a:t>
            </a:r>
            <a:endParaRPr lang="en-US" sz="1200"/>
          </a:p>
        </p:txBody>
      </p:sp>
      <p:graphicFrame>
        <p:nvGraphicFramePr>
          <p:cNvPr id="122" name="Table 11">
            <a:extLst>
              <a:ext uri="{FF2B5EF4-FFF2-40B4-BE49-F238E27FC236}">
                <a16:creationId xmlns:a16="http://schemas.microsoft.com/office/drawing/2014/main" id="{41EA3E81-2D89-82D6-D9F9-CA294D7E92BC}"/>
              </a:ext>
            </a:extLst>
          </p:cNvPr>
          <p:cNvGraphicFramePr>
            <a:graphicFrameLocks noGrp="1"/>
          </p:cNvGraphicFramePr>
          <p:nvPr>
            <p:extLst>
              <p:ext uri="{D42A27DB-BD31-4B8C-83A1-F6EECF244321}">
                <p14:modId xmlns:p14="http://schemas.microsoft.com/office/powerpoint/2010/main" val="3368376485"/>
              </p:ext>
            </p:extLst>
          </p:nvPr>
        </p:nvGraphicFramePr>
        <p:xfrm>
          <a:off x="8661802" y="3168481"/>
          <a:ext cx="2388489" cy="914400"/>
        </p:xfrm>
        <a:graphic>
          <a:graphicData uri="http://schemas.openxmlformats.org/drawingml/2006/table">
            <a:tbl>
              <a:tblPr firstRow="1" bandRow="1">
                <a:tableStyleId>{5940675A-B579-460E-94D1-54222C63F5DA}</a:tableStyleId>
              </a:tblPr>
              <a:tblGrid>
                <a:gridCol w="1359924">
                  <a:extLst>
                    <a:ext uri="{9D8B030D-6E8A-4147-A177-3AD203B41FA5}">
                      <a16:colId xmlns:a16="http://schemas.microsoft.com/office/drawing/2014/main" val="1383791514"/>
                    </a:ext>
                  </a:extLst>
                </a:gridCol>
                <a:gridCol w="1028565">
                  <a:extLst>
                    <a:ext uri="{9D8B030D-6E8A-4147-A177-3AD203B41FA5}">
                      <a16:colId xmlns:a16="http://schemas.microsoft.com/office/drawing/2014/main" val="1039681242"/>
                    </a:ext>
                  </a:extLst>
                </a:gridCol>
              </a:tblGrid>
              <a:tr h="238262">
                <a:tc>
                  <a:txBody>
                    <a:bodyPr/>
                    <a:lstStyle/>
                    <a:p>
                      <a:r>
                        <a:rPr lang="en-US" sz="1400" b="1"/>
                        <a:t>video</a:t>
                      </a:r>
                    </a:p>
                  </a:txBody>
                  <a:tcPr/>
                </a:tc>
                <a:tc>
                  <a:txBody>
                    <a:bodyPr/>
                    <a:lstStyle/>
                    <a:p>
                      <a:r>
                        <a:rPr lang="en-US" sz="1400" b="1"/>
                        <a:t>segments</a:t>
                      </a:r>
                    </a:p>
                  </a:txBody>
                  <a:tcPr/>
                </a:tc>
                <a:extLst>
                  <a:ext uri="{0D108BD9-81ED-4DB2-BD59-A6C34878D82A}">
                    <a16:rowId xmlns:a16="http://schemas.microsoft.com/office/drawing/2014/main" val="3787483040"/>
                  </a:ext>
                </a:extLst>
              </a:tr>
              <a:tr h="238262">
                <a:tc>
                  <a:txBody>
                    <a:bodyPr/>
                    <a:lstStyle/>
                    <a:p>
                      <a:r>
                        <a:rPr lang="en-US" sz="1400"/>
                        <a:t>v1</a:t>
                      </a:r>
                    </a:p>
                  </a:txBody>
                  <a:tcPr/>
                </a:tc>
                <a:tc>
                  <a:txBody>
                    <a:bodyPr/>
                    <a:lstStyle/>
                    <a:p>
                      <a:r>
                        <a:rPr lang="en-US" sz="1400"/>
                        <a:t>s1, s2, s3</a:t>
                      </a:r>
                    </a:p>
                  </a:txBody>
                  <a:tcPr/>
                </a:tc>
                <a:extLst>
                  <a:ext uri="{0D108BD9-81ED-4DB2-BD59-A6C34878D82A}">
                    <a16:rowId xmlns:a16="http://schemas.microsoft.com/office/drawing/2014/main" val="2348299533"/>
                  </a:ext>
                </a:extLst>
              </a:tr>
              <a:tr h="195832">
                <a:tc>
                  <a:txBody>
                    <a:bodyPr/>
                    <a:lstStyle/>
                    <a:p>
                      <a:r>
                        <a:rPr lang="en-US" sz="1400"/>
                        <a:t>...</a:t>
                      </a:r>
                    </a:p>
                  </a:txBody>
                  <a:tcPr/>
                </a:tc>
                <a:tc>
                  <a:txBody>
                    <a:bodyPr/>
                    <a:lstStyle/>
                    <a:p>
                      <a:r>
                        <a:rPr lang="en-US" sz="1400"/>
                        <a:t>...</a:t>
                      </a:r>
                    </a:p>
                  </a:txBody>
                  <a:tcPr/>
                </a:tc>
                <a:extLst>
                  <a:ext uri="{0D108BD9-81ED-4DB2-BD59-A6C34878D82A}">
                    <a16:rowId xmlns:a16="http://schemas.microsoft.com/office/drawing/2014/main" val="1707927981"/>
                  </a:ext>
                </a:extLst>
              </a:tr>
            </a:tbl>
          </a:graphicData>
        </a:graphic>
      </p:graphicFrame>
      <p:sp>
        <p:nvSpPr>
          <p:cNvPr id="123" name="TextBox 122">
            <a:extLst>
              <a:ext uri="{FF2B5EF4-FFF2-40B4-BE49-F238E27FC236}">
                <a16:creationId xmlns:a16="http://schemas.microsoft.com/office/drawing/2014/main" id="{DFD62709-EFA0-E5CD-A7E5-FF0E4549259A}"/>
              </a:ext>
            </a:extLst>
          </p:cNvPr>
          <p:cNvSpPr txBox="1"/>
          <p:nvPr/>
        </p:nvSpPr>
        <p:spPr>
          <a:xfrm>
            <a:off x="8624471" y="2744006"/>
            <a:ext cx="25781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Arial"/>
              </a:rPr>
              <a:t>Video metadata</a:t>
            </a:r>
            <a:endParaRPr lang="en-US" sz="2000" b="1">
              <a:cs typeface="Arial"/>
            </a:endParaRPr>
          </a:p>
        </p:txBody>
      </p:sp>
      <p:sp>
        <p:nvSpPr>
          <p:cNvPr id="7" name="TextBox 6">
            <a:extLst>
              <a:ext uri="{FF2B5EF4-FFF2-40B4-BE49-F238E27FC236}">
                <a16:creationId xmlns:a16="http://schemas.microsoft.com/office/drawing/2014/main" id="{72FF5714-5825-201C-F5B2-39EFBE27F0EA}"/>
              </a:ext>
            </a:extLst>
          </p:cNvPr>
          <p:cNvSpPr txBox="1"/>
          <p:nvPr/>
        </p:nvSpPr>
        <p:spPr>
          <a:xfrm>
            <a:off x="8973519" y="707546"/>
            <a:ext cx="1762021" cy="369332"/>
          </a:xfrm>
          <a:prstGeom prst="rect">
            <a:avLst/>
          </a:prstGeom>
          <a:noFill/>
        </p:spPr>
        <p:txBody>
          <a:bodyPr wrap="none" rtlCol="0">
            <a:spAutoFit/>
          </a:bodyPr>
          <a:lstStyle/>
          <a:p>
            <a:r>
              <a:rPr lang="en-US"/>
              <a:t>Metadata Store</a:t>
            </a:r>
          </a:p>
        </p:txBody>
      </p:sp>
      <p:sp>
        <p:nvSpPr>
          <p:cNvPr id="8" name="Slide Number Placeholder 7">
            <a:extLst>
              <a:ext uri="{FF2B5EF4-FFF2-40B4-BE49-F238E27FC236}">
                <a16:creationId xmlns:a16="http://schemas.microsoft.com/office/drawing/2014/main" id="{0A4C729E-3F9F-5004-1152-3E4B3686820D}"/>
              </a:ext>
            </a:extLst>
          </p:cNvPr>
          <p:cNvSpPr>
            <a:spLocks noGrp="1"/>
          </p:cNvSpPr>
          <p:nvPr>
            <p:ph type="sldNum" sz="quarter" idx="12"/>
          </p:nvPr>
        </p:nvSpPr>
        <p:spPr/>
        <p:txBody>
          <a:bodyPr/>
          <a:lstStyle/>
          <a:p>
            <a:fld id="{AE678206-0642-9F48-9727-6B519CB285FA}" type="slidenum">
              <a:rPr lang="en-US" smtClean="0"/>
              <a:t>29</a:t>
            </a:fld>
            <a:endParaRPr lang="en-US"/>
          </a:p>
        </p:txBody>
      </p:sp>
      <p:sp>
        <p:nvSpPr>
          <p:cNvPr id="10" name="Arrow: Right 19">
            <a:extLst>
              <a:ext uri="{FF2B5EF4-FFF2-40B4-BE49-F238E27FC236}">
                <a16:creationId xmlns:a16="http://schemas.microsoft.com/office/drawing/2014/main" id="{CAFA9DC5-459B-F05B-3B02-C431791C7EE8}"/>
              </a:ext>
            </a:extLst>
          </p:cNvPr>
          <p:cNvSpPr/>
          <p:nvPr/>
        </p:nvSpPr>
        <p:spPr>
          <a:xfrm>
            <a:off x="3804778" y="2240814"/>
            <a:ext cx="1292830" cy="128427"/>
          </a:xfrm>
          <a:prstGeom prst="rightArrow">
            <a:avLst/>
          </a:prstGeom>
          <a:solidFill>
            <a:schemeClr val="accent2">
              <a:lumMod val="90000"/>
              <a:lumOff val="1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20" descr="Map with pin with solid fill">
            <a:extLst>
              <a:ext uri="{FF2B5EF4-FFF2-40B4-BE49-F238E27FC236}">
                <a16:creationId xmlns:a16="http://schemas.microsoft.com/office/drawing/2014/main" id="{ADC16C41-7EA9-7714-7136-EA8FD1EE97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32083" y="1456780"/>
            <a:ext cx="914400" cy="914400"/>
          </a:xfrm>
          <a:prstGeom prst="rect">
            <a:avLst/>
          </a:prstGeom>
        </p:spPr>
      </p:pic>
      <p:sp>
        <p:nvSpPr>
          <p:cNvPr id="13" name="TextBox 12">
            <a:extLst>
              <a:ext uri="{FF2B5EF4-FFF2-40B4-BE49-F238E27FC236}">
                <a16:creationId xmlns:a16="http://schemas.microsoft.com/office/drawing/2014/main" id="{4F78B6D6-68E0-E493-9E00-E40A43A13521}"/>
              </a:ext>
            </a:extLst>
          </p:cNvPr>
          <p:cNvSpPr txBox="1"/>
          <p:nvPr/>
        </p:nvSpPr>
        <p:spPr>
          <a:xfrm>
            <a:off x="4133095" y="2415339"/>
            <a:ext cx="428322" cy="369332"/>
          </a:xfrm>
          <a:prstGeom prst="rect">
            <a:avLst/>
          </a:prstGeom>
          <a:noFill/>
        </p:spPr>
        <p:txBody>
          <a:bodyPr wrap="none" rtlCol="0">
            <a:spAutoFit/>
          </a:bodyPr>
          <a:lstStyle/>
          <a:p>
            <a:r>
              <a:rPr lang="en-US"/>
              <a:t>v1</a:t>
            </a:r>
          </a:p>
        </p:txBody>
      </p:sp>
      <p:sp>
        <p:nvSpPr>
          <p:cNvPr id="4" name="Rectangle 3">
            <a:extLst>
              <a:ext uri="{FF2B5EF4-FFF2-40B4-BE49-F238E27FC236}">
                <a16:creationId xmlns:a16="http://schemas.microsoft.com/office/drawing/2014/main" id="{881FCD49-3186-43C4-907D-3735E743F7BC}"/>
              </a:ext>
            </a:extLst>
          </p:cNvPr>
          <p:cNvSpPr/>
          <p:nvPr/>
        </p:nvSpPr>
        <p:spPr>
          <a:xfrm>
            <a:off x="196770" y="4443230"/>
            <a:ext cx="6528121" cy="230184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Graphic 19" descr="Server with solid fill">
            <a:extLst>
              <a:ext uri="{FF2B5EF4-FFF2-40B4-BE49-F238E27FC236}">
                <a16:creationId xmlns:a16="http://schemas.microsoft.com/office/drawing/2014/main" id="{70D49A39-F40C-921C-C643-8DBA19F1AF6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76554" y="4760964"/>
            <a:ext cx="410357" cy="410357"/>
          </a:xfrm>
          <a:prstGeom prst="rect">
            <a:avLst/>
          </a:prstGeom>
        </p:spPr>
      </p:pic>
      <p:cxnSp>
        <p:nvCxnSpPr>
          <p:cNvPr id="36" name="Straight Connector 35">
            <a:extLst>
              <a:ext uri="{FF2B5EF4-FFF2-40B4-BE49-F238E27FC236}">
                <a16:creationId xmlns:a16="http://schemas.microsoft.com/office/drawing/2014/main" id="{E080203A-845D-466E-8E6E-9FAAA3949EEF}"/>
              </a:ext>
            </a:extLst>
          </p:cNvPr>
          <p:cNvCxnSpPr>
            <a:endCxn id="16" idx="2"/>
          </p:cNvCxnSpPr>
          <p:nvPr/>
        </p:nvCxnSpPr>
        <p:spPr>
          <a:xfrm flipV="1">
            <a:off x="1597306" y="2596705"/>
            <a:ext cx="4480575" cy="2186691"/>
          </a:xfrm>
          <a:prstGeom prst="line">
            <a:avLst/>
          </a:prstGeom>
          <a:ln w="0"/>
          <a:effectLst>
            <a:glow rad="5080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0C8BDDE-DD72-B3AA-1871-5C5C06B7CC20}"/>
              </a:ext>
            </a:extLst>
          </p:cNvPr>
          <p:cNvSpPr/>
          <p:nvPr/>
        </p:nvSpPr>
        <p:spPr>
          <a:xfrm>
            <a:off x="5127921" y="1552166"/>
            <a:ext cx="1899919" cy="1044539"/>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Cloud Orchestrator</a:t>
            </a:r>
          </a:p>
        </p:txBody>
      </p:sp>
      <p:pic>
        <p:nvPicPr>
          <p:cNvPr id="76" name="Graphic 18" descr="Cloud outline">
            <a:extLst>
              <a:ext uri="{FF2B5EF4-FFF2-40B4-BE49-F238E27FC236}">
                <a16:creationId xmlns:a16="http://schemas.microsoft.com/office/drawing/2014/main" id="{E6019A9C-ADD5-68A7-6FF5-710AD512A99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02626" y="4395725"/>
            <a:ext cx="1071009" cy="1060266"/>
          </a:xfrm>
          <a:prstGeom prst="rect">
            <a:avLst/>
          </a:prstGeom>
          <a:effectLst>
            <a:glow rad="63500">
              <a:srgbClr val="FFCC00">
                <a:alpha val="40000"/>
              </a:srgbClr>
            </a:glow>
          </a:effectLst>
        </p:spPr>
      </p:pic>
    </p:spTree>
    <p:extLst>
      <p:ext uri="{BB962C8B-B14F-4D97-AF65-F5344CB8AC3E}">
        <p14:creationId xmlns:p14="http://schemas.microsoft.com/office/powerpoint/2010/main" val="3054812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EA5B-30E6-225C-BA04-6B9BBFB0F26D}"/>
              </a:ext>
            </a:extLst>
          </p:cNvPr>
          <p:cNvSpPr>
            <a:spLocks noGrp="1"/>
          </p:cNvSpPr>
          <p:nvPr>
            <p:ph type="title"/>
          </p:nvPr>
        </p:nvSpPr>
        <p:spPr/>
        <p:txBody>
          <a:bodyPr/>
          <a:lstStyle/>
          <a:p>
            <a:r>
              <a:rPr lang="en-US">
                <a:latin typeface="Roboto"/>
                <a:ea typeface="Roboto"/>
                <a:cs typeface="Roboto"/>
              </a:rPr>
              <a:t>Introduction</a:t>
            </a:r>
            <a:endParaRPr lang="en-US"/>
          </a:p>
        </p:txBody>
      </p:sp>
      <p:sp>
        <p:nvSpPr>
          <p:cNvPr id="3" name="Content Placeholder 2">
            <a:extLst>
              <a:ext uri="{FF2B5EF4-FFF2-40B4-BE49-F238E27FC236}">
                <a16:creationId xmlns:a16="http://schemas.microsoft.com/office/drawing/2014/main" id="{D22CD651-BF1C-8449-DFEB-CBB262CA6930}"/>
              </a:ext>
            </a:extLst>
          </p:cNvPr>
          <p:cNvSpPr>
            <a:spLocks noGrp="1"/>
          </p:cNvSpPr>
          <p:nvPr>
            <p:ph sz="half" idx="1"/>
          </p:nvPr>
        </p:nvSpPr>
        <p:spPr>
          <a:xfrm>
            <a:off x="388944" y="1215483"/>
            <a:ext cx="11600938" cy="4225652"/>
          </a:xfrm>
        </p:spPr>
        <p:txBody>
          <a:bodyPr vert="horz" lIns="91440" tIns="45720" rIns="91440" bIns="45720" rtlCol="0" anchor="t">
            <a:normAutofit/>
          </a:bodyPr>
          <a:lstStyle/>
          <a:p>
            <a:r>
              <a:rPr lang="en-US">
                <a:latin typeface="Roboto"/>
                <a:ea typeface="Roboto"/>
                <a:cs typeface="Roboto"/>
              </a:rPr>
              <a:t>Mobile data traffic is estimated to be 90 Exabytes [1]</a:t>
            </a:r>
          </a:p>
          <a:p>
            <a:r>
              <a:rPr lang="en-US">
                <a:latin typeface="Roboto"/>
                <a:ea typeface="Roboto"/>
                <a:cs typeface="Roboto"/>
              </a:rPr>
              <a:t>YouTube accounts for 37% of all mobile internet traffic [2]</a:t>
            </a:r>
            <a:endParaRPr lang="en-US"/>
          </a:p>
        </p:txBody>
      </p:sp>
      <p:sp>
        <p:nvSpPr>
          <p:cNvPr id="4" name="TextBox 3">
            <a:extLst>
              <a:ext uri="{FF2B5EF4-FFF2-40B4-BE49-F238E27FC236}">
                <a16:creationId xmlns:a16="http://schemas.microsoft.com/office/drawing/2014/main" id="{AD70DB1E-4C46-C539-AE40-41328067CE4D}"/>
              </a:ext>
            </a:extLst>
          </p:cNvPr>
          <p:cNvSpPr txBox="1"/>
          <p:nvPr/>
        </p:nvSpPr>
        <p:spPr>
          <a:xfrm>
            <a:off x="145550" y="6211743"/>
            <a:ext cx="90241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[1] </a:t>
            </a:r>
            <a:r>
              <a:rPr lang="en-US" dirty="0">
                <a:ea typeface="+mn-lt"/>
                <a:cs typeface="+mn-lt"/>
                <a:hlinkClick r:id="rId3"/>
              </a:rPr>
              <a:t>https://www.statista.com/chart/27664/mobile-data-traffic-by-application-category/</a:t>
            </a:r>
            <a:endParaRPr lang="en-US" dirty="0">
              <a:ea typeface="+mn-lt"/>
              <a:cs typeface="+mn-lt"/>
            </a:endParaRPr>
          </a:p>
          <a:p>
            <a:r>
              <a:rPr lang="en-US" dirty="0">
                <a:cs typeface="Arial" panose="020B0604020202020204"/>
              </a:rPr>
              <a:t>[2]</a:t>
            </a:r>
            <a:r>
              <a:rPr lang="en-US" dirty="0">
                <a:ea typeface="+mn-lt"/>
                <a:cs typeface="+mn-lt"/>
              </a:rPr>
              <a:t> </a:t>
            </a:r>
            <a:r>
              <a:rPr lang="en-US" dirty="0">
                <a:ea typeface="+mn-lt"/>
                <a:cs typeface="+mn-lt"/>
                <a:hlinkClick r:id="rId4"/>
              </a:rPr>
              <a:t>https://www.statista.com/chart/17321/global-downstream-mobile-traffic-by-app/</a:t>
            </a:r>
            <a:r>
              <a:rPr lang="en-US" dirty="0">
                <a:ea typeface="+mn-lt"/>
                <a:cs typeface="+mn-lt"/>
              </a:rPr>
              <a:t> </a:t>
            </a:r>
          </a:p>
        </p:txBody>
      </p:sp>
      <p:pic>
        <p:nvPicPr>
          <p:cNvPr id="5" name="Picture 5" descr="Chart&#10;&#10;Description automatically generated">
            <a:extLst>
              <a:ext uri="{FF2B5EF4-FFF2-40B4-BE49-F238E27FC236}">
                <a16:creationId xmlns:a16="http://schemas.microsoft.com/office/drawing/2014/main" id="{6EBB05BF-9DDF-2130-74A6-CB20F966A1C4}"/>
              </a:ext>
            </a:extLst>
          </p:cNvPr>
          <p:cNvPicPr>
            <a:picLocks noChangeAspect="1"/>
          </p:cNvPicPr>
          <p:nvPr/>
        </p:nvPicPr>
        <p:blipFill>
          <a:blip r:embed="rId5"/>
          <a:stretch>
            <a:fillRect/>
          </a:stretch>
        </p:blipFill>
        <p:spPr>
          <a:xfrm>
            <a:off x="770857" y="2160670"/>
            <a:ext cx="3890903" cy="3890903"/>
          </a:xfrm>
          <a:prstGeom prst="rect">
            <a:avLst/>
          </a:prstGeom>
        </p:spPr>
      </p:pic>
      <p:pic>
        <p:nvPicPr>
          <p:cNvPr id="6" name="Picture 6" descr="Chart, treemap chart&#10;&#10;Description automatically generated">
            <a:extLst>
              <a:ext uri="{FF2B5EF4-FFF2-40B4-BE49-F238E27FC236}">
                <a16:creationId xmlns:a16="http://schemas.microsoft.com/office/drawing/2014/main" id="{DC6E22FC-6173-43A3-F440-B067C8337AC6}"/>
              </a:ext>
            </a:extLst>
          </p:cNvPr>
          <p:cNvPicPr>
            <a:picLocks noChangeAspect="1"/>
          </p:cNvPicPr>
          <p:nvPr/>
        </p:nvPicPr>
        <p:blipFill>
          <a:blip r:embed="rId6"/>
          <a:stretch>
            <a:fillRect/>
          </a:stretch>
        </p:blipFill>
        <p:spPr>
          <a:xfrm>
            <a:off x="5505215" y="2432920"/>
            <a:ext cx="4935125" cy="3506752"/>
          </a:xfrm>
          <a:prstGeom prst="rect">
            <a:avLst/>
          </a:prstGeom>
        </p:spPr>
      </p:pic>
      <p:sp>
        <p:nvSpPr>
          <p:cNvPr id="7" name="Slide Number Placeholder 6">
            <a:extLst>
              <a:ext uri="{FF2B5EF4-FFF2-40B4-BE49-F238E27FC236}">
                <a16:creationId xmlns:a16="http://schemas.microsoft.com/office/drawing/2014/main" id="{DEE4C9FF-6A26-B98D-18E7-04520C120188}"/>
              </a:ext>
            </a:extLst>
          </p:cNvPr>
          <p:cNvSpPr>
            <a:spLocks noGrp="1"/>
          </p:cNvSpPr>
          <p:nvPr>
            <p:ph type="sldNum" sz="quarter" idx="12"/>
          </p:nvPr>
        </p:nvSpPr>
        <p:spPr/>
        <p:txBody>
          <a:bodyPr/>
          <a:lstStyle/>
          <a:p>
            <a:fld id="{AE678206-0642-9F48-9727-6B519CB285FA}" type="slidenum">
              <a:rPr lang="en-US" smtClean="0"/>
              <a:t>3</a:t>
            </a:fld>
            <a:endParaRPr lang="en-US"/>
          </a:p>
        </p:txBody>
      </p:sp>
    </p:spTree>
    <p:extLst>
      <p:ext uri="{BB962C8B-B14F-4D97-AF65-F5344CB8AC3E}">
        <p14:creationId xmlns:p14="http://schemas.microsoft.com/office/powerpoint/2010/main" val="2819628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595D7-7726-27B7-EDD7-06A31E3F5D45}"/>
              </a:ext>
            </a:extLst>
          </p:cNvPr>
          <p:cNvSpPr>
            <a:spLocks noGrp="1"/>
          </p:cNvSpPr>
          <p:nvPr>
            <p:ph type="title"/>
          </p:nvPr>
        </p:nvSpPr>
        <p:spPr>
          <a:xfrm>
            <a:off x="381000" y="419361"/>
            <a:ext cx="11430000" cy="1014761"/>
          </a:xfrm>
        </p:spPr>
        <p:txBody>
          <a:bodyPr/>
          <a:lstStyle/>
          <a:p>
            <a:r>
              <a:rPr lang="en-US">
                <a:latin typeface="Roboto"/>
                <a:ea typeface="Roboto"/>
                <a:cs typeface="Roboto"/>
              </a:rPr>
              <a:t>System Architecture: Control Plane</a:t>
            </a:r>
            <a:endParaRPr lang="en-US" b="0">
              <a:latin typeface="Roboto"/>
              <a:ea typeface="Roboto"/>
              <a:cs typeface="Roboto"/>
            </a:endParaRPr>
          </a:p>
        </p:txBody>
      </p:sp>
      <p:sp>
        <p:nvSpPr>
          <p:cNvPr id="9" name="Rectangle 8">
            <a:extLst>
              <a:ext uri="{FF2B5EF4-FFF2-40B4-BE49-F238E27FC236}">
                <a16:creationId xmlns:a16="http://schemas.microsoft.com/office/drawing/2014/main" id="{E8AE70B6-AF6D-8662-55A9-F9BABC07D49E}"/>
              </a:ext>
            </a:extLst>
          </p:cNvPr>
          <p:cNvSpPr/>
          <p:nvPr/>
        </p:nvSpPr>
        <p:spPr>
          <a:xfrm>
            <a:off x="8063481" y="1096518"/>
            <a:ext cx="3655210" cy="477344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able 11">
            <a:extLst>
              <a:ext uri="{FF2B5EF4-FFF2-40B4-BE49-F238E27FC236}">
                <a16:creationId xmlns:a16="http://schemas.microsoft.com/office/drawing/2014/main" id="{1D5F2C3C-D69C-8CE6-F720-D686A0B32C82}"/>
              </a:ext>
            </a:extLst>
          </p:cNvPr>
          <p:cNvGraphicFramePr>
            <a:graphicFrameLocks noGrp="1"/>
          </p:cNvGraphicFramePr>
          <p:nvPr/>
        </p:nvGraphicFramePr>
        <p:xfrm>
          <a:off x="8618587" y="4614574"/>
          <a:ext cx="2553112" cy="914400"/>
        </p:xfrm>
        <a:graphic>
          <a:graphicData uri="http://schemas.openxmlformats.org/drawingml/2006/table">
            <a:tbl>
              <a:tblPr firstRow="1" bandRow="1">
                <a:tableStyleId>{5940675A-B579-460E-94D1-54222C63F5DA}</a:tableStyleId>
              </a:tblPr>
              <a:tblGrid>
                <a:gridCol w="1328745">
                  <a:extLst>
                    <a:ext uri="{9D8B030D-6E8A-4147-A177-3AD203B41FA5}">
                      <a16:colId xmlns:a16="http://schemas.microsoft.com/office/drawing/2014/main" val="1383791514"/>
                    </a:ext>
                  </a:extLst>
                </a:gridCol>
                <a:gridCol w="1224367">
                  <a:extLst>
                    <a:ext uri="{9D8B030D-6E8A-4147-A177-3AD203B41FA5}">
                      <a16:colId xmlns:a16="http://schemas.microsoft.com/office/drawing/2014/main" val="1039681242"/>
                    </a:ext>
                  </a:extLst>
                </a:gridCol>
              </a:tblGrid>
              <a:tr h="218225">
                <a:tc>
                  <a:txBody>
                    <a:bodyPr/>
                    <a:lstStyle/>
                    <a:p>
                      <a:r>
                        <a:rPr lang="en-US" sz="1400" b="1"/>
                        <a:t>Edge node</a:t>
                      </a:r>
                    </a:p>
                  </a:txBody>
                  <a:tcPr/>
                </a:tc>
                <a:tc>
                  <a:txBody>
                    <a:bodyPr/>
                    <a:lstStyle/>
                    <a:p>
                      <a:r>
                        <a:rPr lang="en-US" sz="1400" b="1"/>
                        <a:t>location</a:t>
                      </a:r>
                    </a:p>
                  </a:txBody>
                  <a:tcPr/>
                </a:tc>
                <a:extLst>
                  <a:ext uri="{0D108BD9-81ED-4DB2-BD59-A6C34878D82A}">
                    <a16:rowId xmlns:a16="http://schemas.microsoft.com/office/drawing/2014/main" val="3787483040"/>
                  </a:ext>
                </a:extLst>
              </a:tr>
              <a:tr h="218225">
                <a:tc>
                  <a:txBody>
                    <a:bodyPr/>
                    <a:lstStyle/>
                    <a:p>
                      <a:r>
                        <a:rPr lang="en-US" sz="1400"/>
                        <a:t>e1</a:t>
                      </a:r>
                    </a:p>
                  </a:txBody>
                  <a:tcPr/>
                </a:tc>
                <a:tc>
                  <a:txBody>
                    <a:bodyPr/>
                    <a:lstStyle/>
                    <a:p>
                      <a:r>
                        <a:rPr lang="en-US" sz="1400"/>
                        <a:t>&lt;</a:t>
                      </a:r>
                      <a:r>
                        <a:rPr lang="en-US" sz="1400" err="1"/>
                        <a:t>lat,long</a:t>
                      </a:r>
                      <a:r>
                        <a:rPr lang="en-US" sz="1400"/>
                        <a:t>&gt;</a:t>
                      </a:r>
                    </a:p>
                  </a:txBody>
                  <a:tcPr/>
                </a:tc>
                <a:extLst>
                  <a:ext uri="{0D108BD9-81ED-4DB2-BD59-A6C34878D82A}">
                    <a16:rowId xmlns:a16="http://schemas.microsoft.com/office/drawing/2014/main" val="2348299533"/>
                  </a:ext>
                </a:extLst>
              </a:tr>
              <a:tr h="218225">
                <a:tc>
                  <a:txBody>
                    <a:bodyPr/>
                    <a:lstStyle/>
                    <a:p>
                      <a:r>
                        <a:rPr lang="en-US" sz="1400"/>
                        <a:t>...</a:t>
                      </a:r>
                    </a:p>
                  </a:txBody>
                  <a:tcPr/>
                </a:tc>
                <a:tc>
                  <a:txBody>
                    <a:bodyPr/>
                    <a:lstStyle/>
                    <a:p>
                      <a:r>
                        <a:rPr lang="en-US" sz="1400"/>
                        <a:t>...</a:t>
                      </a:r>
                    </a:p>
                  </a:txBody>
                  <a:tcPr/>
                </a:tc>
                <a:extLst>
                  <a:ext uri="{0D108BD9-81ED-4DB2-BD59-A6C34878D82A}">
                    <a16:rowId xmlns:a16="http://schemas.microsoft.com/office/drawing/2014/main" val="1707927981"/>
                  </a:ext>
                </a:extLst>
              </a:tr>
            </a:tbl>
          </a:graphicData>
        </a:graphic>
      </p:graphicFrame>
      <p:graphicFrame>
        <p:nvGraphicFramePr>
          <p:cNvPr id="14" name="Table 11">
            <a:extLst>
              <a:ext uri="{FF2B5EF4-FFF2-40B4-BE49-F238E27FC236}">
                <a16:creationId xmlns:a16="http://schemas.microsoft.com/office/drawing/2014/main" id="{0BC9622A-5976-B7F8-31CE-798A8970C984}"/>
              </a:ext>
            </a:extLst>
          </p:cNvPr>
          <p:cNvGraphicFramePr>
            <a:graphicFrameLocks noGrp="1"/>
          </p:cNvGraphicFramePr>
          <p:nvPr>
            <p:extLst>
              <p:ext uri="{D42A27DB-BD31-4B8C-83A1-F6EECF244321}">
                <p14:modId xmlns:p14="http://schemas.microsoft.com/office/powerpoint/2010/main" val="2382953260"/>
              </p:ext>
            </p:extLst>
          </p:nvPr>
        </p:nvGraphicFramePr>
        <p:xfrm>
          <a:off x="8713808" y="1620228"/>
          <a:ext cx="2180426" cy="914400"/>
        </p:xfrm>
        <a:graphic>
          <a:graphicData uri="http://schemas.openxmlformats.org/drawingml/2006/table">
            <a:tbl>
              <a:tblPr firstRow="1" bandRow="1">
                <a:tableStyleId>{5940675A-B579-460E-94D1-54222C63F5DA}</a:tableStyleId>
              </a:tblPr>
              <a:tblGrid>
                <a:gridCol w="1241460">
                  <a:extLst>
                    <a:ext uri="{9D8B030D-6E8A-4147-A177-3AD203B41FA5}">
                      <a16:colId xmlns:a16="http://schemas.microsoft.com/office/drawing/2014/main" val="1383791514"/>
                    </a:ext>
                  </a:extLst>
                </a:gridCol>
                <a:gridCol w="938966">
                  <a:extLst>
                    <a:ext uri="{9D8B030D-6E8A-4147-A177-3AD203B41FA5}">
                      <a16:colId xmlns:a16="http://schemas.microsoft.com/office/drawing/2014/main" val="1039681242"/>
                    </a:ext>
                  </a:extLst>
                </a:gridCol>
              </a:tblGrid>
              <a:tr h="238262">
                <a:tc>
                  <a:txBody>
                    <a:bodyPr/>
                    <a:lstStyle/>
                    <a:p>
                      <a:r>
                        <a:rPr lang="en-US" sz="1400" b="1"/>
                        <a:t>segment</a:t>
                      </a:r>
                    </a:p>
                  </a:txBody>
                  <a:tcPr/>
                </a:tc>
                <a:tc>
                  <a:txBody>
                    <a:bodyPr/>
                    <a:lstStyle/>
                    <a:p>
                      <a:r>
                        <a:rPr lang="en-US" sz="1400" b="1"/>
                        <a:t>source</a:t>
                      </a:r>
                    </a:p>
                  </a:txBody>
                  <a:tcPr/>
                </a:tc>
                <a:extLst>
                  <a:ext uri="{0D108BD9-81ED-4DB2-BD59-A6C34878D82A}">
                    <a16:rowId xmlns:a16="http://schemas.microsoft.com/office/drawing/2014/main" val="3787483040"/>
                  </a:ext>
                </a:extLst>
              </a:tr>
              <a:tr h="238262">
                <a:tc>
                  <a:txBody>
                    <a:bodyPr/>
                    <a:lstStyle/>
                    <a:p>
                      <a:r>
                        <a:rPr lang="en-US" sz="1400"/>
                        <a:t>s1</a:t>
                      </a:r>
                    </a:p>
                  </a:txBody>
                  <a:tcPr/>
                </a:tc>
                <a:tc>
                  <a:txBody>
                    <a:bodyPr/>
                    <a:lstStyle/>
                    <a:p>
                      <a:r>
                        <a:rPr lang="en-US" sz="1400"/>
                        <a:t>e1</a:t>
                      </a:r>
                    </a:p>
                  </a:txBody>
                  <a:tcPr/>
                </a:tc>
                <a:extLst>
                  <a:ext uri="{0D108BD9-81ED-4DB2-BD59-A6C34878D82A}">
                    <a16:rowId xmlns:a16="http://schemas.microsoft.com/office/drawing/2014/main" val="2348299533"/>
                  </a:ext>
                </a:extLst>
              </a:tr>
              <a:tr h="195832">
                <a:tc>
                  <a:txBody>
                    <a:bodyPr/>
                    <a:lstStyle/>
                    <a:p>
                      <a:r>
                        <a:rPr lang="en-US" sz="1400"/>
                        <a:t>...</a:t>
                      </a:r>
                    </a:p>
                  </a:txBody>
                  <a:tcPr/>
                </a:tc>
                <a:tc>
                  <a:txBody>
                    <a:bodyPr/>
                    <a:lstStyle/>
                    <a:p>
                      <a:r>
                        <a:rPr lang="en-US" sz="1400"/>
                        <a:t>...</a:t>
                      </a:r>
                    </a:p>
                  </a:txBody>
                  <a:tcPr/>
                </a:tc>
                <a:extLst>
                  <a:ext uri="{0D108BD9-81ED-4DB2-BD59-A6C34878D82A}">
                    <a16:rowId xmlns:a16="http://schemas.microsoft.com/office/drawing/2014/main" val="1707927981"/>
                  </a:ext>
                </a:extLst>
              </a:tr>
            </a:tbl>
          </a:graphicData>
        </a:graphic>
      </p:graphicFrame>
      <p:sp>
        <p:nvSpPr>
          <p:cNvPr id="24" name="TextBox 23">
            <a:extLst>
              <a:ext uri="{FF2B5EF4-FFF2-40B4-BE49-F238E27FC236}">
                <a16:creationId xmlns:a16="http://schemas.microsoft.com/office/drawing/2014/main" id="{37C22F1B-9B4D-F098-FF0C-14DF54DB761A}"/>
              </a:ext>
            </a:extLst>
          </p:cNvPr>
          <p:cNvSpPr txBox="1"/>
          <p:nvPr/>
        </p:nvSpPr>
        <p:spPr>
          <a:xfrm>
            <a:off x="8649150" y="4196795"/>
            <a:ext cx="28371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Arial"/>
              </a:rPr>
              <a:t>Edge node locations</a:t>
            </a:r>
          </a:p>
        </p:txBody>
      </p:sp>
      <p:sp>
        <p:nvSpPr>
          <p:cNvPr id="25" name="TextBox 24">
            <a:extLst>
              <a:ext uri="{FF2B5EF4-FFF2-40B4-BE49-F238E27FC236}">
                <a16:creationId xmlns:a16="http://schemas.microsoft.com/office/drawing/2014/main" id="{76193861-BFA4-DCCD-5DC9-F50C0A5B6FF6}"/>
              </a:ext>
            </a:extLst>
          </p:cNvPr>
          <p:cNvSpPr txBox="1"/>
          <p:nvPr/>
        </p:nvSpPr>
        <p:spPr>
          <a:xfrm>
            <a:off x="8676476" y="1195753"/>
            <a:ext cx="25781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Arial"/>
              </a:rPr>
              <a:t>Segment sources</a:t>
            </a:r>
            <a:endParaRPr lang="en-US" sz="2000" b="1">
              <a:cs typeface="Arial"/>
            </a:endParaRPr>
          </a:p>
        </p:txBody>
      </p:sp>
      <p:graphicFrame>
        <p:nvGraphicFramePr>
          <p:cNvPr id="122" name="Table 11">
            <a:extLst>
              <a:ext uri="{FF2B5EF4-FFF2-40B4-BE49-F238E27FC236}">
                <a16:creationId xmlns:a16="http://schemas.microsoft.com/office/drawing/2014/main" id="{41EA3E81-2D89-82D6-D9F9-CA294D7E92BC}"/>
              </a:ext>
            </a:extLst>
          </p:cNvPr>
          <p:cNvGraphicFramePr>
            <a:graphicFrameLocks noGrp="1"/>
          </p:cNvGraphicFramePr>
          <p:nvPr/>
        </p:nvGraphicFramePr>
        <p:xfrm>
          <a:off x="8661802" y="3168481"/>
          <a:ext cx="2388489" cy="914400"/>
        </p:xfrm>
        <a:graphic>
          <a:graphicData uri="http://schemas.openxmlformats.org/drawingml/2006/table">
            <a:tbl>
              <a:tblPr firstRow="1" bandRow="1">
                <a:tableStyleId>{5940675A-B579-460E-94D1-54222C63F5DA}</a:tableStyleId>
              </a:tblPr>
              <a:tblGrid>
                <a:gridCol w="1359924">
                  <a:extLst>
                    <a:ext uri="{9D8B030D-6E8A-4147-A177-3AD203B41FA5}">
                      <a16:colId xmlns:a16="http://schemas.microsoft.com/office/drawing/2014/main" val="1383791514"/>
                    </a:ext>
                  </a:extLst>
                </a:gridCol>
                <a:gridCol w="1028565">
                  <a:extLst>
                    <a:ext uri="{9D8B030D-6E8A-4147-A177-3AD203B41FA5}">
                      <a16:colId xmlns:a16="http://schemas.microsoft.com/office/drawing/2014/main" val="1039681242"/>
                    </a:ext>
                  </a:extLst>
                </a:gridCol>
              </a:tblGrid>
              <a:tr h="238262">
                <a:tc>
                  <a:txBody>
                    <a:bodyPr/>
                    <a:lstStyle/>
                    <a:p>
                      <a:r>
                        <a:rPr lang="en-US" sz="1400" b="1"/>
                        <a:t>video</a:t>
                      </a:r>
                    </a:p>
                  </a:txBody>
                  <a:tcPr/>
                </a:tc>
                <a:tc>
                  <a:txBody>
                    <a:bodyPr/>
                    <a:lstStyle/>
                    <a:p>
                      <a:r>
                        <a:rPr lang="en-US" sz="1400" b="1"/>
                        <a:t>segments</a:t>
                      </a:r>
                    </a:p>
                  </a:txBody>
                  <a:tcPr/>
                </a:tc>
                <a:extLst>
                  <a:ext uri="{0D108BD9-81ED-4DB2-BD59-A6C34878D82A}">
                    <a16:rowId xmlns:a16="http://schemas.microsoft.com/office/drawing/2014/main" val="3787483040"/>
                  </a:ext>
                </a:extLst>
              </a:tr>
              <a:tr h="238262">
                <a:tc>
                  <a:txBody>
                    <a:bodyPr/>
                    <a:lstStyle/>
                    <a:p>
                      <a:r>
                        <a:rPr lang="en-US" sz="1400"/>
                        <a:t>v1</a:t>
                      </a:r>
                    </a:p>
                  </a:txBody>
                  <a:tcPr/>
                </a:tc>
                <a:tc>
                  <a:txBody>
                    <a:bodyPr/>
                    <a:lstStyle/>
                    <a:p>
                      <a:r>
                        <a:rPr lang="en-US" sz="1400"/>
                        <a:t>s1, s2, s3</a:t>
                      </a:r>
                    </a:p>
                  </a:txBody>
                  <a:tcPr/>
                </a:tc>
                <a:extLst>
                  <a:ext uri="{0D108BD9-81ED-4DB2-BD59-A6C34878D82A}">
                    <a16:rowId xmlns:a16="http://schemas.microsoft.com/office/drawing/2014/main" val="2348299533"/>
                  </a:ext>
                </a:extLst>
              </a:tr>
              <a:tr h="195832">
                <a:tc>
                  <a:txBody>
                    <a:bodyPr/>
                    <a:lstStyle/>
                    <a:p>
                      <a:r>
                        <a:rPr lang="en-US" sz="1400"/>
                        <a:t>...</a:t>
                      </a:r>
                    </a:p>
                  </a:txBody>
                  <a:tcPr/>
                </a:tc>
                <a:tc>
                  <a:txBody>
                    <a:bodyPr/>
                    <a:lstStyle/>
                    <a:p>
                      <a:r>
                        <a:rPr lang="en-US" sz="1400"/>
                        <a:t>...</a:t>
                      </a:r>
                    </a:p>
                  </a:txBody>
                  <a:tcPr/>
                </a:tc>
                <a:extLst>
                  <a:ext uri="{0D108BD9-81ED-4DB2-BD59-A6C34878D82A}">
                    <a16:rowId xmlns:a16="http://schemas.microsoft.com/office/drawing/2014/main" val="1707927981"/>
                  </a:ext>
                </a:extLst>
              </a:tr>
            </a:tbl>
          </a:graphicData>
        </a:graphic>
      </p:graphicFrame>
      <p:sp>
        <p:nvSpPr>
          <p:cNvPr id="123" name="TextBox 122">
            <a:extLst>
              <a:ext uri="{FF2B5EF4-FFF2-40B4-BE49-F238E27FC236}">
                <a16:creationId xmlns:a16="http://schemas.microsoft.com/office/drawing/2014/main" id="{DFD62709-EFA0-E5CD-A7E5-FF0E4549259A}"/>
              </a:ext>
            </a:extLst>
          </p:cNvPr>
          <p:cNvSpPr txBox="1"/>
          <p:nvPr/>
        </p:nvSpPr>
        <p:spPr>
          <a:xfrm>
            <a:off x="8624471" y="2744006"/>
            <a:ext cx="25781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Arial"/>
              </a:rPr>
              <a:t>Video metadata</a:t>
            </a:r>
            <a:endParaRPr lang="en-US" sz="2000" b="1">
              <a:cs typeface="Arial"/>
            </a:endParaRPr>
          </a:p>
        </p:txBody>
      </p:sp>
      <p:sp>
        <p:nvSpPr>
          <p:cNvPr id="7" name="TextBox 6">
            <a:extLst>
              <a:ext uri="{FF2B5EF4-FFF2-40B4-BE49-F238E27FC236}">
                <a16:creationId xmlns:a16="http://schemas.microsoft.com/office/drawing/2014/main" id="{72FF5714-5825-201C-F5B2-39EFBE27F0EA}"/>
              </a:ext>
            </a:extLst>
          </p:cNvPr>
          <p:cNvSpPr txBox="1"/>
          <p:nvPr/>
        </p:nvSpPr>
        <p:spPr>
          <a:xfrm>
            <a:off x="8973519" y="707546"/>
            <a:ext cx="1762021" cy="369332"/>
          </a:xfrm>
          <a:prstGeom prst="rect">
            <a:avLst/>
          </a:prstGeom>
          <a:noFill/>
        </p:spPr>
        <p:txBody>
          <a:bodyPr wrap="none" rtlCol="0">
            <a:spAutoFit/>
          </a:bodyPr>
          <a:lstStyle/>
          <a:p>
            <a:r>
              <a:rPr lang="en-US"/>
              <a:t>Metadata Store</a:t>
            </a:r>
          </a:p>
        </p:txBody>
      </p:sp>
      <p:cxnSp>
        <p:nvCxnSpPr>
          <p:cNvPr id="10" name="Straight Arrow Connector 9">
            <a:extLst>
              <a:ext uri="{FF2B5EF4-FFF2-40B4-BE49-F238E27FC236}">
                <a16:creationId xmlns:a16="http://schemas.microsoft.com/office/drawing/2014/main" id="{647346C3-B82A-E60D-7134-18D0DE2AFDE4}"/>
              </a:ext>
            </a:extLst>
          </p:cNvPr>
          <p:cNvCxnSpPr>
            <a:cxnSpLocks/>
            <a:stCxn id="14" idx="1"/>
          </p:cNvCxnSpPr>
          <p:nvPr/>
        </p:nvCxnSpPr>
        <p:spPr>
          <a:xfrm flipH="1" flipV="1">
            <a:off x="7027840" y="2074436"/>
            <a:ext cx="1685968" cy="2992"/>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38687B1-A4AE-8803-34DF-5E9AE02666B9}"/>
              </a:ext>
            </a:extLst>
          </p:cNvPr>
          <p:cNvCxnSpPr>
            <a:cxnSpLocks/>
            <a:stCxn id="122" idx="1"/>
          </p:cNvCxnSpPr>
          <p:nvPr/>
        </p:nvCxnSpPr>
        <p:spPr>
          <a:xfrm flipH="1" flipV="1">
            <a:off x="7027840" y="2240814"/>
            <a:ext cx="1633962" cy="1384867"/>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2989481-EA12-0579-FFE3-55C18B441829}"/>
              </a:ext>
            </a:extLst>
          </p:cNvPr>
          <p:cNvCxnSpPr>
            <a:cxnSpLocks/>
            <a:stCxn id="11" idx="1"/>
          </p:cNvCxnSpPr>
          <p:nvPr/>
        </p:nvCxnSpPr>
        <p:spPr>
          <a:xfrm flipH="1" flipV="1">
            <a:off x="7027840" y="2534628"/>
            <a:ext cx="1590747" cy="2537146"/>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Arrow: Right 19">
            <a:extLst>
              <a:ext uri="{FF2B5EF4-FFF2-40B4-BE49-F238E27FC236}">
                <a16:creationId xmlns:a16="http://schemas.microsoft.com/office/drawing/2014/main" id="{ECF802B3-6AA6-7C7B-67D4-10C7217AE81F}"/>
              </a:ext>
            </a:extLst>
          </p:cNvPr>
          <p:cNvSpPr/>
          <p:nvPr/>
        </p:nvSpPr>
        <p:spPr>
          <a:xfrm>
            <a:off x="3804778" y="2240814"/>
            <a:ext cx="1292830" cy="128427"/>
          </a:xfrm>
          <a:prstGeom prst="rightArrow">
            <a:avLst/>
          </a:prstGeom>
          <a:solidFill>
            <a:schemeClr val="accent2">
              <a:lumMod val="90000"/>
              <a:lumOff val="1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0" descr="Map with pin with solid fill">
            <a:extLst>
              <a:ext uri="{FF2B5EF4-FFF2-40B4-BE49-F238E27FC236}">
                <a16:creationId xmlns:a16="http://schemas.microsoft.com/office/drawing/2014/main" id="{D0D79782-57E0-C378-4B09-C0297844E5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2083" y="1456780"/>
            <a:ext cx="914400" cy="914400"/>
          </a:xfrm>
          <a:prstGeom prst="rect">
            <a:avLst/>
          </a:prstGeom>
        </p:spPr>
      </p:pic>
      <p:sp>
        <p:nvSpPr>
          <p:cNvPr id="29" name="TextBox 28">
            <a:extLst>
              <a:ext uri="{FF2B5EF4-FFF2-40B4-BE49-F238E27FC236}">
                <a16:creationId xmlns:a16="http://schemas.microsoft.com/office/drawing/2014/main" id="{D70F907E-7E4F-9073-D69F-969871079DB5}"/>
              </a:ext>
            </a:extLst>
          </p:cNvPr>
          <p:cNvSpPr txBox="1"/>
          <p:nvPr/>
        </p:nvSpPr>
        <p:spPr>
          <a:xfrm>
            <a:off x="4133095" y="2415339"/>
            <a:ext cx="428322" cy="369332"/>
          </a:xfrm>
          <a:prstGeom prst="rect">
            <a:avLst/>
          </a:prstGeom>
          <a:noFill/>
        </p:spPr>
        <p:txBody>
          <a:bodyPr wrap="none" rtlCol="0">
            <a:spAutoFit/>
          </a:bodyPr>
          <a:lstStyle/>
          <a:p>
            <a:r>
              <a:rPr lang="en-US"/>
              <a:t>v1</a:t>
            </a:r>
          </a:p>
        </p:txBody>
      </p:sp>
      <p:sp>
        <p:nvSpPr>
          <p:cNvPr id="30" name="Rectangle 29">
            <a:extLst>
              <a:ext uri="{FF2B5EF4-FFF2-40B4-BE49-F238E27FC236}">
                <a16:creationId xmlns:a16="http://schemas.microsoft.com/office/drawing/2014/main" id="{F26D795F-074F-999E-9BEA-1100DB6D6951}"/>
              </a:ext>
            </a:extLst>
          </p:cNvPr>
          <p:cNvSpPr/>
          <p:nvPr/>
        </p:nvSpPr>
        <p:spPr>
          <a:xfrm>
            <a:off x="8440630" y="4196795"/>
            <a:ext cx="2948744" cy="1472682"/>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3" name="Graphic 132" descr="City outline">
            <a:extLst>
              <a:ext uri="{FF2B5EF4-FFF2-40B4-BE49-F238E27FC236}">
                <a16:creationId xmlns:a16="http://schemas.microsoft.com/office/drawing/2014/main" id="{42CA8729-C006-4CB1-8AA2-E0E9755B82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3760" y="4879129"/>
            <a:ext cx="1688693" cy="1699435"/>
          </a:xfrm>
          <a:prstGeom prst="rect">
            <a:avLst/>
          </a:prstGeom>
        </p:spPr>
      </p:pic>
      <p:pic>
        <p:nvPicPr>
          <p:cNvPr id="134" name="Graphic 133" descr="City outline">
            <a:extLst>
              <a:ext uri="{FF2B5EF4-FFF2-40B4-BE49-F238E27FC236}">
                <a16:creationId xmlns:a16="http://schemas.microsoft.com/office/drawing/2014/main" id="{23A3D20C-9284-4C99-B1E7-36B89BF075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25983" y="4879129"/>
            <a:ext cx="1688693" cy="1699435"/>
          </a:xfrm>
          <a:prstGeom prst="rect">
            <a:avLst/>
          </a:prstGeom>
        </p:spPr>
      </p:pic>
      <p:pic>
        <p:nvPicPr>
          <p:cNvPr id="135" name="Graphic 4" descr="City outline">
            <a:extLst>
              <a:ext uri="{FF2B5EF4-FFF2-40B4-BE49-F238E27FC236}">
                <a16:creationId xmlns:a16="http://schemas.microsoft.com/office/drawing/2014/main" id="{A77D4462-EDAE-4D2A-826B-E2B717C2D7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09690" y="4879129"/>
            <a:ext cx="1688693" cy="1699435"/>
          </a:xfrm>
          <a:prstGeom prst="rect">
            <a:avLst/>
          </a:prstGeom>
        </p:spPr>
      </p:pic>
      <p:pic>
        <p:nvPicPr>
          <p:cNvPr id="136" name="Graphic 4" descr="City outline">
            <a:extLst>
              <a:ext uri="{FF2B5EF4-FFF2-40B4-BE49-F238E27FC236}">
                <a16:creationId xmlns:a16="http://schemas.microsoft.com/office/drawing/2014/main" id="{3723A876-1B8E-4791-B611-E3255A88B7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90175" y="4881278"/>
            <a:ext cx="1688693" cy="1699435"/>
          </a:xfrm>
          <a:prstGeom prst="rect">
            <a:avLst/>
          </a:prstGeom>
        </p:spPr>
      </p:pic>
      <p:cxnSp>
        <p:nvCxnSpPr>
          <p:cNvPr id="137" name="Straight Arrow Connector 136">
            <a:extLst>
              <a:ext uri="{FF2B5EF4-FFF2-40B4-BE49-F238E27FC236}">
                <a16:creationId xmlns:a16="http://schemas.microsoft.com/office/drawing/2014/main" id="{C168E1EF-E166-4712-A347-E77D6E554FCD}"/>
              </a:ext>
            </a:extLst>
          </p:cNvPr>
          <p:cNvCxnSpPr>
            <a:cxnSpLocks/>
          </p:cNvCxnSpPr>
          <p:nvPr/>
        </p:nvCxnSpPr>
        <p:spPr>
          <a:xfrm flipV="1">
            <a:off x="1005860" y="5190480"/>
            <a:ext cx="12384" cy="1187309"/>
          </a:xfrm>
          <a:prstGeom prst="straightConnector1">
            <a:avLst/>
          </a:prstGeom>
          <a:ln w="57150">
            <a:headEnd type="none"/>
            <a:tailEnd type="arrow"/>
          </a:ln>
        </p:spPr>
        <p:style>
          <a:lnRef idx="1">
            <a:schemeClr val="accent1"/>
          </a:lnRef>
          <a:fillRef idx="0">
            <a:schemeClr val="accent1"/>
          </a:fillRef>
          <a:effectRef idx="0">
            <a:schemeClr val="accent1"/>
          </a:effectRef>
          <a:fontRef idx="minor">
            <a:schemeClr val="tx1"/>
          </a:fontRef>
        </p:style>
      </p:cxnSp>
      <p:pic>
        <p:nvPicPr>
          <p:cNvPr id="138" name="Graphic 20" descr="Map with pin with solid fill">
            <a:extLst>
              <a:ext uri="{FF2B5EF4-FFF2-40B4-BE49-F238E27FC236}">
                <a16:creationId xmlns:a16="http://schemas.microsoft.com/office/drawing/2014/main" id="{4054C924-85C8-411A-97D7-8C0E91F65C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3309" y="5100593"/>
            <a:ext cx="496295" cy="496295"/>
          </a:xfrm>
          <a:prstGeom prst="rect">
            <a:avLst/>
          </a:prstGeom>
        </p:spPr>
      </p:pic>
      <p:pic>
        <p:nvPicPr>
          <p:cNvPr id="139" name="Picture 138" descr="Icon&#10;&#10;Description automatically generated">
            <a:extLst>
              <a:ext uri="{FF2B5EF4-FFF2-40B4-BE49-F238E27FC236}">
                <a16:creationId xmlns:a16="http://schemas.microsoft.com/office/drawing/2014/main" id="{9D156F6F-CD86-48B9-8E22-172E9AE5F467}"/>
              </a:ext>
            </a:extLst>
          </p:cNvPr>
          <p:cNvPicPr>
            <a:picLocks noChangeAspect="1"/>
          </p:cNvPicPr>
          <p:nvPr/>
        </p:nvPicPr>
        <p:blipFill>
          <a:blip r:embed="rId7"/>
          <a:stretch>
            <a:fillRect/>
          </a:stretch>
        </p:blipFill>
        <p:spPr>
          <a:xfrm>
            <a:off x="562368" y="5487295"/>
            <a:ext cx="355571" cy="360942"/>
          </a:xfrm>
          <a:prstGeom prst="rect">
            <a:avLst/>
          </a:prstGeom>
        </p:spPr>
      </p:pic>
      <p:cxnSp>
        <p:nvCxnSpPr>
          <p:cNvPr id="140" name="Straight Arrow Connector 139">
            <a:extLst>
              <a:ext uri="{FF2B5EF4-FFF2-40B4-BE49-F238E27FC236}">
                <a16:creationId xmlns:a16="http://schemas.microsoft.com/office/drawing/2014/main" id="{9E0BD1AE-28C6-405B-99EC-BA87BCE7640C}"/>
              </a:ext>
            </a:extLst>
          </p:cNvPr>
          <p:cNvCxnSpPr/>
          <p:nvPr/>
        </p:nvCxnSpPr>
        <p:spPr>
          <a:xfrm flipV="1">
            <a:off x="1115038" y="6492626"/>
            <a:ext cx="4950372" cy="18228"/>
          </a:xfrm>
          <a:prstGeom prst="straightConnector1">
            <a:avLst/>
          </a:prstGeom>
          <a:ln w="57150">
            <a:solidFill>
              <a:srgbClr val="FFC000"/>
            </a:solidFill>
            <a:prstDash val="dash"/>
            <a:headEnd type="none"/>
            <a:tailEnd type="arrow"/>
          </a:ln>
        </p:spPr>
        <p:style>
          <a:lnRef idx="1">
            <a:schemeClr val="accent1"/>
          </a:lnRef>
          <a:fillRef idx="0">
            <a:schemeClr val="accent1"/>
          </a:fillRef>
          <a:effectRef idx="0">
            <a:schemeClr val="accent1"/>
          </a:effectRef>
          <a:fontRef idx="minor">
            <a:schemeClr val="tx1"/>
          </a:fontRef>
        </p:style>
      </p:cxnSp>
      <p:pic>
        <p:nvPicPr>
          <p:cNvPr id="141" name="Graphic 140" descr="Car with solid fill">
            <a:extLst>
              <a:ext uri="{FF2B5EF4-FFF2-40B4-BE49-F238E27FC236}">
                <a16:creationId xmlns:a16="http://schemas.microsoft.com/office/drawing/2014/main" id="{464201CB-2EAD-41FD-A71F-92E090FE667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0923" y="6248776"/>
            <a:ext cx="496295" cy="496295"/>
          </a:xfrm>
          <a:prstGeom prst="rect">
            <a:avLst/>
          </a:prstGeom>
        </p:spPr>
      </p:pic>
      <p:grpSp>
        <p:nvGrpSpPr>
          <p:cNvPr id="142" name="Group 141">
            <a:extLst>
              <a:ext uri="{FF2B5EF4-FFF2-40B4-BE49-F238E27FC236}">
                <a16:creationId xmlns:a16="http://schemas.microsoft.com/office/drawing/2014/main" id="{E5162B4C-9A11-42DE-AF55-B3248EAF678B}"/>
              </a:ext>
            </a:extLst>
          </p:cNvPr>
          <p:cNvGrpSpPr/>
          <p:nvPr/>
        </p:nvGrpSpPr>
        <p:grpSpPr>
          <a:xfrm flipH="1">
            <a:off x="2712876" y="6016900"/>
            <a:ext cx="260958" cy="320047"/>
            <a:chOff x="3470987" y="2052735"/>
            <a:chExt cx="1035696" cy="989045"/>
          </a:xfrm>
        </p:grpSpPr>
        <p:sp>
          <p:nvSpPr>
            <p:cNvPr id="143" name="Isosceles Triangle 7">
              <a:extLst>
                <a:ext uri="{FF2B5EF4-FFF2-40B4-BE49-F238E27FC236}">
                  <a16:creationId xmlns:a16="http://schemas.microsoft.com/office/drawing/2014/main" id="{B840AF66-994A-49B0-A637-5B1AEF14CD42}"/>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4" name="Chord 143">
              <a:extLst>
                <a:ext uri="{FF2B5EF4-FFF2-40B4-BE49-F238E27FC236}">
                  <a16:creationId xmlns:a16="http://schemas.microsoft.com/office/drawing/2014/main" id="{51565038-ACCC-46CD-A7F3-32162CB6511F}"/>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5" name="Isosceles Triangle 5">
              <a:extLst>
                <a:ext uri="{FF2B5EF4-FFF2-40B4-BE49-F238E27FC236}">
                  <a16:creationId xmlns:a16="http://schemas.microsoft.com/office/drawing/2014/main" id="{5CFF3560-7F5A-464E-B1CF-371EE90AF8EF}"/>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6" name="Oval 145">
              <a:extLst>
                <a:ext uri="{FF2B5EF4-FFF2-40B4-BE49-F238E27FC236}">
                  <a16:creationId xmlns:a16="http://schemas.microsoft.com/office/drawing/2014/main" id="{DF91B349-C590-4B8B-95E0-E28E03B959B6}"/>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47" name="Group 146">
            <a:extLst>
              <a:ext uri="{FF2B5EF4-FFF2-40B4-BE49-F238E27FC236}">
                <a16:creationId xmlns:a16="http://schemas.microsoft.com/office/drawing/2014/main" id="{ACC60EF0-02A4-41C7-AB29-12D3602C125D}"/>
              </a:ext>
            </a:extLst>
          </p:cNvPr>
          <p:cNvGrpSpPr/>
          <p:nvPr/>
        </p:nvGrpSpPr>
        <p:grpSpPr>
          <a:xfrm>
            <a:off x="2937163" y="5853987"/>
            <a:ext cx="439544" cy="487556"/>
            <a:chOff x="7226257" y="2536487"/>
            <a:chExt cx="1246926" cy="1209092"/>
          </a:xfrm>
        </p:grpSpPr>
        <p:grpSp>
          <p:nvGrpSpPr>
            <p:cNvPr id="148" name="Group 147">
              <a:extLst>
                <a:ext uri="{FF2B5EF4-FFF2-40B4-BE49-F238E27FC236}">
                  <a16:creationId xmlns:a16="http://schemas.microsoft.com/office/drawing/2014/main" id="{77C53B50-1694-4265-A09A-9E67D945B462}"/>
                </a:ext>
              </a:extLst>
            </p:cNvPr>
            <p:cNvGrpSpPr/>
            <p:nvPr/>
          </p:nvGrpSpPr>
          <p:grpSpPr>
            <a:xfrm>
              <a:off x="7545615" y="3038258"/>
              <a:ext cx="725173" cy="547774"/>
              <a:chOff x="10442048" y="1890678"/>
              <a:chExt cx="725173" cy="547774"/>
            </a:xfrm>
          </p:grpSpPr>
          <p:sp>
            <p:nvSpPr>
              <p:cNvPr id="151" name="Rounded Rectangle 33">
                <a:extLst>
                  <a:ext uri="{FF2B5EF4-FFF2-40B4-BE49-F238E27FC236}">
                    <a16:creationId xmlns:a16="http://schemas.microsoft.com/office/drawing/2014/main" id="{95074428-A6BC-49C8-834D-ED8BFE30FB27}"/>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52" name="Straight Connector 151">
                <a:extLst>
                  <a:ext uri="{FF2B5EF4-FFF2-40B4-BE49-F238E27FC236}">
                    <a16:creationId xmlns:a16="http://schemas.microsoft.com/office/drawing/2014/main" id="{83E4325B-8F7E-4634-90E0-E7AF4A5D1252}"/>
                  </a:ext>
                </a:extLst>
              </p:cNvPr>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F45F89DB-66E8-4403-A9A8-F2E8A0C83FD7}"/>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50E78F2-7F9D-4BD2-9C62-89B8DA17912B}"/>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149" name="TextBox 148">
              <a:extLst>
                <a:ext uri="{FF2B5EF4-FFF2-40B4-BE49-F238E27FC236}">
                  <a16:creationId xmlns:a16="http://schemas.microsoft.com/office/drawing/2014/main" id="{5E0BD237-817A-4EA3-BA9F-DF8C18738837}"/>
                </a:ext>
              </a:extLst>
            </p:cNvPr>
            <p:cNvSpPr txBox="1"/>
            <p:nvPr/>
          </p:nvSpPr>
          <p:spPr>
            <a:xfrm>
              <a:off x="7226257" y="2536487"/>
              <a:ext cx="1246926" cy="610604"/>
            </a:xfrm>
            <a:prstGeom prst="rect">
              <a:avLst/>
            </a:prstGeom>
            <a:noFill/>
          </p:spPr>
          <p:txBody>
            <a:bodyPr wrap="none" lIns="91440" tIns="45720" rIns="91440" bIns="45720" rtlCol="0" anchor="t">
              <a:spAutoFit/>
            </a:bodyPr>
            <a:lstStyle/>
            <a:p>
              <a:r>
                <a:rPr lang="en-US" sz="1000"/>
                <a:t>Edge</a:t>
              </a:r>
              <a:endParaRPr lang="en-US" sz="1000">
                <a:cs typeface="Arial"/>
              </a:endParaRPr>
            </a:p>
          </p:txBody>
        </p:sp>
        <p:sp>
          <p:nvSpPr>
            <p:cNvPr id="150" name="Rectangle 149">
              <a:extLst>
                <a:ext uri="{FF2B5EF4-FFF2-40B4-BE49-F238E27FC236}">
                  <a16:creationId xmlns:a16="http://schemas.microsoft.com/office/drawing/2014/main" id="{059EC918-A5F2-47E9-975E-9E1AD3C6E211}"/>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55" name="Group 154">
            <a:extLst>
              <a:ext uri="{FF2B5EF4-FFF2-40B4-BE49-F238E27FC236}">
                <a16:creationId xmlns:a16="http://schemas.microsoft.com/office/drawing/2014/main" id="{43BB7AE9-89C2-4F3B-B7B8-9C206D58ACD2}"/>
              </a:ext>
            </a:extLst>
          </p:cNvPr>
          <p:cNvGrpSpPr/>
          <p:nvPr/>
        </p:nvGrpSpPr>
        <p:grpSpPr>
          <a:xfrm flipH="1">
            <a:off x="4133095" y="6009096"/>
            <a:ext cx="260958" cy="320047"/>
            <a:chOff x="3470987" y="2052735"/>
            <a:chExt cx="1035696" cy="989045"/>
          </a:xfrm>
        </p:grpSpPr>
        <p:sp>
          <p:nvSpPr>
            <p:cNvPr id="156" name="Isosceles Triangle 7">
              <a:extLst>
                <a:ext uri="{FF2B5EF4-FFF2-40B4-BE49-F238E27FC236}">
                  <a16:creationId xmlns:a16="http://schemas.microsoft.com/office/drawing/2014/main" id="{CFC41EA9-F8C6-4F5C-9F62-DD1C3E83450D}"/>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7" name="Chord 156">
              <a:extLst>
                <a:ext uri="{FF2B5EF4-FFF2-40B4-BE49-F238E27FC236}">
                  <a16:creationId xmlns:a16="http://schemas.microsoft.com/office/drawing/2014/main" id="{254E8364-5D30-490C-80EC-7F0914C9D96F}"/>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8" name="Isosceles Triangle 5">
              <a:extLst>
                <a:ext uri="{FF2B5EF4-FFF2-40B4-BE49-F238E27FC236}">
                  <a16:creationId xmlns:a16="http://schemas.microsoft.com/office/drawing/2014/main" id="{CA0039BD-508D-4552-95AD-4ECA80A95B6B}"/>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9" name="Oval 158">
              <a:extLst>
                <a:ext uri="{FF2B5EF4-FFF2-40B4-BE49-F238E27FC236}">
                  <a16:creationId xmlns:a16="http://schemas.microsoft.com/office/drawing/2014/main" id="{4318BE93-A1E2-47B1-8DE8-D937C2282BDE}"/>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60" name="Group 159">
            <a:extLst>
              <a:ext uri="{FF2B5EF4-FFF2-40B4-BE49-F238E27FC236}">
                <a16:creationId xmlns:a16="http://schemas.microsoft.com/office/drawing/2014/main" id="{DEFAD86B-C1B9-4DE9-8D1F-5E37DB096FD9}"/>
              </a:ext>
            </a:extLst>
          </p:cNvPr>
          <p:cNvGrpSpPr/>
          <p:nvPr/>
        </p:nvGrpSpPr>
        <p:grpSpPr>
          <a:xfrm>
            <a:off x="4357379" y="5846184"/>
            <a:ext cx="439544" cy="487556"/>
            <a:chOff x="7226257" y="2536487"/>
            <a:chExt cx="1246926" cy="1209092"/>
          </a:xfrm>
        </p:grpSpPr>
        <p:grpSp>
          <p:nvGrpSpPr>
            <p:cNvPr id="161" name="Group 160">
              <a:extLst>
                <a:ext uri="{FF2B5EF4-FFF2-40B4-BE49-F238E27FC236}">
                  <a16:creationId xmlns:a16="http://schemas.microsoft.com/office/drawing/2014/main" id="{46CE3757-AE71-42F2-8D18-295B2ABDC828}"/>
                </a:ext>
              </a:extLst>
            </p:cNvPr>
            <p:cNvGrpSpPr/>
            <p:nvPr/>
          </p:nvGrpSpPr>
          <p:grpSpPr>
            <a:xfrm>
              <a:off x="7545615" y="3038258"/>
              <a:ext cx="725173" cy="547774"/>
              <a:chOff x="10442048" y="1890678"/>
              <a:chExt cx="725173" cy="547774"/>
            </a:xfrm>
          </p:grpSpPr>
          <p:sp>
            <p:nvSpPr>
              <p:cNvPr id="164" name="Rounded Rectangle 33">
                <a:extLst>
                  <a:ext uri="{FF2B5EF4-FFF2-40B4-BE49-F238E27FC236}">
                    <a16:creationId xmlns:a16="http://schemas.microsoft.com/office/drawing/2014/main" id="{02B9A947-F210-471B-94A5-E143F2BAD7A1}"/>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65" name="Straight Connector 164">
                <a:extLst>
                  <a:ext uri="{FF2B5EF4-FFF2-40B4-BE49-F238E27FC236}">
                    <a16:creationId xmlns:a16="http://schemas.microsoft.com/office/drawing/2014/main" id="{82F5A8D7-0BE2-4CD4-B6E9-DDB2D6E5844C}"/>
                  </a:ext>
                </a:extLst>
              </p:cNvPr>
              <p:cNvCxnSpPr>
                <a:cxnSpLocks/>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753E10C3-51D6-450E-9AC8-AADC516B696A}"/>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02BE11B9-FF77-40CC-A12E-A3E0A7DF13A6}"/>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162" name="TextBox 161">
              <a:extLst>
                <a:ext uri="{FF2B5EF4-FFF2-40B4-BE49-F238E27FC236}">
                  <a16:creationId xmlns:a16="http://schemas.microsoft.com/office/drawing/2014/main" id="{A4798169-8C4F-4386-BB7E-E442336985FC}"/>
                </a:ext>
              </a:extLst>
            </p:cNvPr>
            <p:cNvSpPr txBox="1"/>
            <p:nvPr/>
          </p:nvSpPr>
          <p:spPr>
            <a:xfrm>
              <a:off x="7226257" y="2536487"/>
              <a:ext cx="1246926" cy="610604"/>
            </a:xfrm>
            <a:prstGeom prst="rect">
              <a:avLst/>
            </a:prstGeom>
            <a:noFill/>
          </p:spPr>
          <p:txBody>
            <a:bodyPr wrap="none" lIns="91440" tIns="45720" rIns="91440" bIns="45720" rtlCol="0" anchor="t">
              <a:spAutoFit/>
            </a:bodyPr>
            <a:lstStyle/>
            <a:p>
              <a:r>
                <a:rPr lang="en-US" sz="1000"/>
                <a:t>Edge</a:t>
              </a:r>
              <a:endParaRPr lang="en-US" sz="1000">
                <a:cs typeface="Arial"/>
              </a:endParaRPr>
            </a:p>
          </p:txBody>
        </p:sp>
        <p:sp>
          <p:nvSpPr>
            <p:cNvPr id="163" name="Rectangle 162">
              <a:extLst>
                <a:ext uri="{FF2B5EF4-FFF2-40B4-BE49-F238E27FC236}">
                  <a16:creationId xmlns:a16="http://schemas.microsoft.com/office/drawing/2014/main" id="{17C05736-70E3-47F3-97C4-343FAC702F04}"/>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68" name="Group 167">
            <a:extLst>
              <a:ext uri="{FF2B5EF4-FFF2-40B4-BE49-F238E27FC236}">
                <a16:creationId xmlns:a16="http://schemas.microsoft.com/office/drawing/2014/main" id="{29F5B31B-42A8-4D55-A283-D11E6F95CC53}"/>
              </a:ext>
            </a:extLst>
          </p:cNvPr>
          <p:cNvGrpSpPr/>
          <p:nvPr/>
        </p:nvGrpSpPr>
        <p:grpSpPr>
          <a:xfrm flipH="1">
            <a:off x="5615738" y="6032506"/>
            <a:ext cx="260958" cy="320047"/>
            <a:chOff x="3470987" y="2052735"/>
            <a:chExt cx="1035696" cy="989045"/>
          </a:xfrm>
        </p:grpSpPr>
        <p:sp>
          <p:nvSpPr>
            <p:cNvPr id="169" name="Isosceles Triangle 7">
              <a:extLst>
                <a:ext uri="{FF2B5EF4-FFF2-40B4-BE49-F238E27FC236}">
                  <a16:creationId xmlns:a16="http://schemas.microsoft.com/office/drawing/2014/main" id="{CCF82D57-EBB5-4430-9602-52BCE4DAE8D0}"/>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0" name="Chord 169">
              <a:extLst>
                <a:ext uri="{FF2B5EF4-FFF2-40B4-BE49-F238E27FC236}">
                  <a16:creationId xmlns:a16="http://schemas.microsoft.com/office/drawing/2014/main" id="{6AFC1FE0-677C-4619-AD96-E4461EB4E945}"/>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1" name="Isosceles Triangle 5">
              <a:extLst>
                <a:ext uri="{FF2B5EF4-FFF2-40B4-BE49-F238E27FC236}">
                  <a16:creationId xmlns:a16="http://schemas.microsoft.com/office/drawing/2014/main" id="{3AC66A9F-C890-45E5-A896-46AF2215ED11}"/>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2" name="Oval 171">
              <a:extLst>
                <a:ext uri="{FF2B5EF4-FFF2-40B4-BE49-F238E27FC236}">
                  <a16:creationId xmlns:a16="http://schemas.microsoft.com/office/drawing/2014/main" id="{80354052-A92A-4FA0-B0A5-B2674BCC5233}"/>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3" name="Group 172">
            <a:extLst>
              <a:ext uri="{FF2B5EF4-FFF2-40B4-BE49-F238E27FC236}">
                <a16:creationId xmlns:a16="http://schemas.microsoft.com/office/drawing/2014/main" id="{70E15D42-90DA-4772-81B6-07D75EBD8E87}"/>
              </a:ext>
            </a:extLst>
          </p:cNvPr>
          <p:cNvGrpSpPr/>
          <p:nvPr/>
        </p:nvGrpSpPr>
        <p:grpSpPr>
          <a:xfrm>
            <a:off x="5840022" y="5869594"/>
            <a:ext cx="439544" cy="487556"/>
            <a:chOff x="7226257" y="2536487"/>
            <a:chExt cx="1246926" cy="1209092"/>
          </a:xfrm>
        </p:grpSpPr>
        <p:grpSp>
          <p:nvGrpSpPr>
            <p:cNvPr id="174" name="Group 173">
              <a:extLst>
                <a:ext uri="{FF2B5EF4-FFF2-40B4-BE49-F238E27FC236}">
                  <a16:creationId xmlns:a16="http://schemas.microsoft.com/office/drawing/2014/main" id="{55DF8871-3405-4130-AD32-0B61629F6BB3}"/>
                </a:ext>
              </a:extLst>
            </p:cNvPr>
            <p:cNvGrpSpPr/>
            <p:nvPr/>
          </p:nvGrpSpPr>
          <p:grpSpPr>
            <a:xfrm>
              <a:off x="7545615" y="3038258"/>
              <a:ext cx="725173" cy="547774"/>
              <a:chOff x="10442048" y="1890678"/>
              <a:chExt cx="725173" cy="547774"/>
            </a:xfrm>
          </p:grpSpPr>
          <p:sp>
            <p:nvSpPr>
              <p:cNvPr id="177" name="Rounded Rectangle 33">
                <a:extLst>
                  <a:ext uri="{FF2B5EF4-FFF2-40B4-BE49-F238E27FC236}">
                    <a16:creationId xmlns:a16="http://schemas.microsoft.com/office/drawing/2014/main" id="{EA5512C7-A037-4595-89BB-BE0E0B3F3E5B}"/>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78" name="Straight Connector 177">
                <a:extLst>
                  <a:ext uri="{FF2B5EF4-FFF2-40B4-BE49-F238E27FC236}">
                    <a16:creationId xmlns:a16="http://schemas.microsoft.com/office/drawing/2014/main" id="{935C82BE-9470-4258-993F-A606468340B7}"/>
                  </a:ext>
                </a:extLst>
              </p:cNvPr>
              <p:cNvCxnSpPr>
                <a:cxnSpLocks/>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AB31E298-0A78-46E7-8F16-1E1CD4A69F80}"/>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416599EF-1230-441E-B9C9-6C5EE53EE1CB}"/>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175" name="TextBox 174">
              <a:extLst>
                <a:ext uri="{FF2B5EF4-FFF2-40B4-BE49-F238E27FC236}">
                  <a16:creationId xmlns:a16="http://schemas.microsoft.com/office/drawing/2014/main" id="{6EDCD0E8-D383-406C-AA09-675C289EBA21}"/>
                </a:ext>
              </a:extLst>
            </p:cNvPr>
            <p:cNvSpPr txBox="1"/>
            <p:nvPr/>
          </p:nvSpPr>
          <p:spPr>
            <a:xfrm>
              <a:off x="7226257" y="2536487"/>
              <a:ext cx="1246926" cy="610604"/>
            </a:xfrm>
            <a:prstGeom prst="rect">
              <a:avLst/>
            </a:prstGeom>
            <a:noFill/>
          </p:spPr>
          <p:txBody>
            <a:bodyPr wrap="none" lIns="91440" tIns="45720" rIns="91440" bIns="45720" rtlCol="0" anchor="t">
              <a:spAutoFit/>
            </a:bodyPr>
            <a:lstStyle/>
            <a:p>
              <a:r>
                <a:rPr lang="en-US" sz="1000"/>
                <a:t>Edge</a:t>
              </a:r>
              <a:endParaRPr lang="en-US" sz="1000">
                <a:cs typeface="Arial"/>
              </a:endParaRPr>
            </a:p>
          </p:txBody>
        </p:sp>
        <p:sp>
          <p:nvSpPr>
            <p:cNvPr id="176" name="Rectangle 175">
              <a:extLst>
                <a:ext uri="{FF2B5EF4-FFF2-40B4-BE49-F238E27FC236}">
                  <a16:creationId xmlns:a16="http://schemas.microsoft.com/office/drawing/2014/main" id="{4BE3E94D-C854-406F-AF8C-2B204A386CA1}"/>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181" name="Graphic 6" descr="Cell Tower with solid fill">
            <a:extLst>
              <a:ext uri="{FF2B5EF4-FFF2-40B4-BE49-F238E27FC236}">
                <a16:creationId xmlns:a16="http://schemas.microsoft.com/office/drawing/2014/main" id="{D9CD6756-79AF-4954-85E0-391AD1F1921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41312" y="5173182"/>
            <a:ext cx="496295" cy="496295"/>
          </a:xfrm>
          <a:prstGeom prst="rect">
            <a:avLst/>
          </a:prstGeom>
        </p:spPr>
      </p:pic>
      <p:pic>
        <p:nvPicPr>
          <p:cNvPr id="182" name="Graphic 18" descr="Cloud outline">
            <a:extLst>
              <a:ext uri="{FF2B5EF4-FFF2-40B4-BE49-F238E27FC236}">
                <a16:creationId xmlns:a16="http://schemas.microsoft.com/office/drawing/2014/main" id="{55A251AB-F50A-4831-8979-0D940E418D4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211538" y="4255264"/>
            <a:ext cx="1071009" cy="1060266"/>
          </a:xfrm>
          <a:prstGeom prst="rect">
            <a:avLst/>
          </a:prstGeom>
        </p:spPr>
      </p:pic>
      <p:sp>
        <p:nvSpPr>
          <p:cNvPr id="183" name="TextBox 182">
            <a:extLst>
              <a:ext uri="{FF2B5EF4-FFF2-40B4-BE49-F238E27FC236}">
                <a16:creationId xmlns:a16="http://schemas.microsoft.com/office/drawing/2014/main" id="{CC37B812-17C5-4AB8-A55F-57A7C37E53CF}"/>
              </a:ext>
            </a:extLst>
          </p:cNvPr>
          <p:cNvSpPr txBox="1"/>
          <p:nvPr/>
        </p:nvSpPr>
        <p:spPr>
          <a:xfrm>
            <a:off x="5518332" y="4783396"/>
            <a:ext cx="559549" cy="276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cs typeface="Arial"/>
              </a:rPr>
              <a:t>CDN</a:t>
            </a:r>
            <a:endParaRPr lang="en-US" sz="1200"/>
          </a:p>
        </p:txBody>
      </p:sp>
      <p:sp>
        <p:nvSpPr>
          <p:cNvPr id="184" name="Slide Number Placeholder 7">
            <a:extLst>
              <a:ext uri="{FF2B5EF4-FFF2-40B4-BE49-F238E27FC236}">
                <a16:creationId xmlns:a16="http://schemas.microsoft.com/office/drawing/2014/main" id="{BC99EBDB-1FF2-4E79-A788-8198C2AFAE7D}"/>
              </a:ext>
            </a:extLst>
          </p:cNvPr>
          <p:cNvSpPr>
            <a:spLocks noGrp="1"/>
          </p:cNvSpPr>
          <p:nvPr>
            <p:ph type="sldNum" sz="quarter" idx="12"/>
          </p:nvPr>
        </p:nvSpPr>
        <p:spPr>
          <a:xfrm>
            <a:off x="381000" y="6182540"/>
            <a:ext cx="916577" cy="365125"/>
          </a:xfrm>
        </p:spPr>
        <p:txBody>
          <a:bodyPr/>
          <a:lstStyle/>
          <a:p>
            <a:fld id="{AE678206-0642-9F48-9727-6B519CB285FA}" type="slidenum">
              <a:rPr lang="en-US" smtClean="0"/>
              <a:t>30</a:t>
            </a:fld>
            <a:endParaRPr lang="en-US"/>
          </a:p>
        </p:txBody>
      </p:sp>
      <p:sp>
        <p:nvSpPr>
          <p:cNvPr id="185" name="Rectangle 184">
            <a:extLst>
              <a:ext uri="{FF2B5EF4-FFF2-40B4-BE49-F238E27FC236}">
                <a16:creationId xmlns:a16="http://schemas.microsoft.com/office/drawing/2014/main" id="{BB42D65A-2924-46A0-91B8-E0C45EE27BCD}"/>
              </a:ext>
            </a:extLst>
          </p:cNvPr>
          <p:cNvSpPr/>
          <p:nvPr/>
        </p:nvSpPr>
        <p:spPr>
          <a:xfrm>
            <a:off x="196770" y="4443230"/>
            <a:ext cx="6528121" cy="230184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6" name="Graphic 19" descr="Server with solid fill">
            <a:extLst>
              <a:ext uri="{FF2B5EF4-FFF2-40B4-BE49-F238E27FC236}">
                <a16:creationId xmlns:a16="http://schemas.microsoft.com/office/drawing/2014/main" id="{D4AC2CC1-9A61-4ABF-A92C-2A8BBB690E9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76554" y="4760964"/>
            <a:ext cx="410357" cy="410357"/>
          </a:xfrm>
          <a:prstGeom prst="rect">
            <a:avLst/>
          </a:prstGeom>
        </p:spPr>
      </p:pic>
      <p:cxnSp>
        <p:nvCxnSpPr>
          <p:cNvPr id="187" name="Straight Connector 186">
            <a:extLst>
              <a:ext uri="{FF2B5EF4-FFF2-40B4-BE49-F238E27FC236}">
                <a16:creationId xmlns:a16="http://schemas.microsoft.com/office/drawing/2014/main" id="{328E4DA3-93CC-4E0C-A8A5-3F0E76A44EF1}"/>
              </a:ext>
            </a:extLst>
          </p:cNvPr>
          <p:cNvCxnSpPr>
            <a:endCxn id="188" idx="2"/>
          </p:cNvCxnSpPr>
          <p:nvPr/>
        </p:nvCxnSpPr>
        <p:spPr>
          <a:xfrm flipV="1">
            <a:off x="1597306" y="2596705"/>
            <a:ext cx="4480575" cy="2186691"/>
          </a:xfrm>
          <a:prstGeom prst="line">
            <a:avLst/>
          </a:prstGeom>
          <a:ln w="0"/>
          <a:effectLst>
            <a:glow rad="5080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88" name="Rectangle 187">
            <a:extLst>
              <a:ext uri="{FF2B5EF4-FFF2-40B4-BE49-F238E27FC236}">
                <a16:creationId xmlns:a16="http://schemas.microsoft.com/office/drawing/2014/main" id="{E36E5AE0-0776-4C92-B1D8-76290803F4F2}"/>
              </a:ext>
            </a:extLst>
          </p:cNvPr>
          <p:cNvSpPr/>
          <p:nvPr/>
        </p:nvSpPr>
        <p:spPr>
          <a:xfrm>
            <a:off x="5127921" y="1552166"/>
            <a:ext cx="1899919" cy="1044539"/>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Cloud Orchestrator</a:t>
            </a:r>
          </a:p>
        </p:txBody>
      </p:sp>
      <p:pic>
        <p:nvPicPr>
          <p:cNvPr id="189" name="Graphic 18" descr="Cloud outline">
            <a:extLst>
              <a:ext uri="{FF2B5EF4-FFF2-40B4-BE49-F238E27FC236}">
                <a16:creationId xmlns:a16="http://schemas.microsoft.com/office/drawing/2014/main" id="{F17BA5A1-A34C-4945-A55D-B6AE2A1B35C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02626" y="4395725"/>
            <a:ext cx="1071009" cy="1060266"/>
          </a:xfrm>
          <a:prstGeom prst="rect">
            <a:avLst/>
          </a:prstGeom>
          <a:effectLst>
            <a:glow rad="63500">
              <a:srgbClr val="FFCC00">
                <a:alpha val="40000"/>
              </a:srgbClr>
            </a:glow>
          </a:effectLst>
        </p:spPr>
      </p:pic>
    </p:spTree>
    <p:extLst>
      <p:ext uri="{BB962C8B-B14F-4D97-AF65-F5344CB8AC3E}">
        <p14:creationId xmlns:p14="http://schemas.microsoft.com/office/powerpoint/2010/main" val="1548271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595D7-7726-27B7-EDD7-06A31E3F5D45}"/>
              </a:ext>
            </a:extLst>
          </p:cNvPr>
          <p:cNvSpPr>
            <a:spLocks noGrp="1"/>
          </p:cNvSpPr>
          <p:nvPr>
            <p:ph type="title"/>
          </p:nvPr>
        </p:nvSpPr>
        <p:spPr>
          <a:xfrm>
            <a:off x="381000" y="419361"/>
            <a:ext cx="11430000" cy="1014761"/>
          </a:xfrm>
        </p:spPr>
        <p:txBody>
          <a:bodyPr/>
          <a:lstStyle/>
          <a:p>
            <a:r>
              <a:rPr lang="en-US">
                <a:latin typeface="Roboto"/>
                <a:ea typeface="Roboto"/>
                <a:cs typeface="Roboto"/>
              </a:rPr>
              <a:t>System Architecture: Control Plane</a:t>
            </a:r>
            <a:endParaRPr lang="en-US" b="0">
              <a:latin typeface="Roboto"/>
              <a:ea typeface="Roboto"/>
              <a:cs typeface="Roboto"/>
            </a:endParaRPr>
          </a:p>
        </p:txBody>
      </p:sp>
      <p:sp>
        <p:nvSpPr>
          <p:cNvPr id="9" name="Rectangle 8">
            <a:extLst>
              <a:ext uri="{FF2B5EF4-FFF2-40B4-BE49-F238E27FC236}">
                <a16:creationId xmlns:a16="http://schemas.microsoft.com/office/drawing/2014/main" id="{E8AE70B6-AF6D-8662-55A9-F9BABC07D49E}"/>
              </a:ext>
            </a:extLst>
          </p:cNvPr>
          <p:cNvSpPr/>
          <p:nvPr/>
        </p:nvSpPr>
        <p:spPr>
          <a:xfrm>
            <a:off x="8063481" y="1096518"/>
            <a:ext cx="3655210" cy="477344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able 11">
            <a:extLst>
              <a:ext uri="{FF2B5EF4-FFF2-40B4-BE49-F238E27FC236}">
                <a16:creationId xmlns:a16="http://schemas.microsoft.com/office/drawing/2014/main" id="{1D5F2C3C-D69C-8CE6-F720-D686A0B32C82}"/>
              </a:ext>
            </a:extLst>
          </p:cNvPr>
          <p:cNvGraphicFramePr>
            <a:graphicFrameLocks noGrp="1"/>
          </p:cNvGraphicFramePr>
          <p:nvPr/>
        </p:nvGraphicFramePr>
        <p:xfrm>
          <a:off x="8618587" y="4614574"/>
          <a:ext cx="2553112" cy="914400"/>
        </p:xfrm>
        <a:graphic>
          <a:graphicData uri="http://schemas.openxmlformats.org/drawingml/2006/table">
            <a:tbl>
              <a:tblPr firstRow="1" bandRow="1">
                <a:tableStyleId>{5940675A-B579-460E-94D1-54222C63F5DA}</a:tableStyleId>
              </a:tblPr>
              <a:tblGrid>
                <a:gridCol w="1328745">
                  <a:extLst>
                    <a:ext uri="{9D8B030D-6E8A-4147-A177-3AD203B41FA5}">
                      <a16:colId xmlns:a16="http://schemas.microsoft.com/office/drawing/2014/main" val="1383791514"/>
                    </a:ext>
                  </a:extLst>
                </a:gridCol>
                <a:gridCol w="1224367">
                  <a:extLst>
                    <a:ext uri="{9D8B030D-6E8A-4147-A177-3AD203B41FA5}">
                      <a16:colId xmlns:a16="http://schemas.microsoft.com/office/drawing/2014/main" val="1039681242"/>
                    </a:ext>
                  </a:extLst>
                </a:gridCol>
              </a:tblGrid>
              <a:tr h="218225">
                <a:tc>
                  <a:txBody>
                    <a:bodyPr/>
                    <a:lstStyle/>
                    <a:p>
                      <a:r>
                        <a:rPr lang="en-US" sz="1400" b="1"/>
                        <a:t>Edge node</a:t>
                      </a:r>
                    </a:p>
                  </a:txBody>
                  <a:tcPr/>
                </a:tc>
                <a:tc>
                  <a:txBody>
                    <a:bodyPr/>
                    <a:lstStyle/>
                    <a:p>
                      <a:r>
                        <a:rPr lang="en-US" sz="1400" b="1"/>
                        <a:t>location</a:t>
                      </a:r>
                    </a:p>
                  </a:txBody>
                  <a:tcPr/>
                </a:tc>
                <a:extLst>
                  <a:ext uri="{0D108BD9-81ED-4DB2-BD59-A6C34878D82A}">
                    <a16:rowId xmlns:a16="http://schemas.microsoft.com/office/drawing/2014/main" val="3787483040"/>
                  </a:ext>
                </a:extLst>
              </a:tr>
              <a:tr h="218225">
                <a:tc>
                  <a:txBody>
                    <a:bodyPr/>
                    <a:lstStyle/>
                    <a:p>
                      <a:r>
                        <a:rPr lang="en-US" sz="1400"/>
                        <a:t>e1</a:t>
                      </a:r>
                    </a:p>
                  </a:txBody>
                  <a:tcPr/>
                </a:tc>
                <a:tc>
                  <a:txBody>
                    <a:bodyPr/>
                    <a:lstStyle/>
                    <a:p>
                      <a:r>
                        <a:rPr lang="en-US" sz="1400"/>
                        <a:t>&lt;</a:t>
                      </a:r>
                      <a:r>
                        <a:rPr lang="en-US" sz="1400" err="1"/>
                        <a:t>lat,long</a:t>
                      </a:r>
                      <a:r>
                        <a:rPr lang="en-US" sz="1400"/>
                        <a:t>&gt;</a:t>
                      </a:r>
                    </a:p>
                  </a:txBody>
                  <a:tcPr/>
                </a:tc>
                <a:extLst>
                  <a:ext uri="{0D108BD9-81ED-4DB2-BD59-A6C34878D82A}">
                    <a16:rowId xmlns:a16="http://schemas.microsoft.com/office/drawing/2014/main" val="2348299533"/>
                  </a:ext>
                </a:extLst>
              </a:tr>
              <a:tr h="218225">
                <a:tc>
                  <a:txBody>
                    <a:bodyPr/>
                    <a:lstStyle/>
                    <a:p>
                      <a:r>
                        <a:rPr lang="en-US" sz="1400"/>
                        <a:t>...</a:t>
                      </a:r>
                    </a:p>
                  </a:txBody>
                  <a:tcPr/>
                </a:tc>
                <a:tc>
                  <a:txBody>
                    <a:bodyPr/>
                    <a:lstStyle/>
                    <a:p>
                      <a:r>
                        <a:rPr lang="en-US" sz="1400"/>
                        <a:t>...</a:t>
                      </a:r>
                    </a:p>
                  </a:txBody>
                  <a:tcPr/>
                </a:tc>
                <a:extLst>
                  <a:ext uri="{0D108BD9-81ED-4DB2-BD59-A6C34878D82A}">
                    <a16:rowId xmlns:a16="http://schemas.microsoft.com/office/drawing/2014/main" val="1707927981"/>
                  </a:ext>
                </a:extLst>
              </a:tr>
            </a:tbl>
          </a:graphicData>
        </a:graphic>
      </p:graphicFrame>
      <p:graphicFrame>
        <p:nvGraphicFramePr>
          <p:cNvPr id="14" name="Table 11">
            <a:extLst>
              <a:ext uri="{FF2B5EF4-FFF2-40B4-BE49-F238E27FC236}">
                <a16:creationId xmlns:a16="http://schemas.microsoft.com/office/drawing/2014/main" id="{0BC9622A-5976-B7F8-31CE-798A8970C984}"/>
              </a:ext>
            </a:extLst>
          </p:cNvPr>
          <p:cNvGraphicFramePr>
            <a:graphicFrameLocks noGrp="1"/>
          </p:cNvGraphicFramePr>
          <p:nvPr/>
        </p:nvGraphicFramePr>
        <p:xfrm>
          <a:off x="8713808" y="1620228"/>
          <a:ext cx="2180426" cy="914400"/>
        </p:xfrm>
        <a:graphic>
          <a:graphicData uri="http://schemas.openxmlformats.org/drawingml/2006/table">
            <a:tbl>
              <a:tblPr firstRow="1" bandRow="1">
                <a:tableStyleId>{5940675A-B579-460E-94D1-54222C63F5DA}</a:tableStyleId>
              </a:tblPr>
              <a:tblGrid>
                <a:gridCol w="1241460">
                  <a:extLst>
                    <a:ext uri="{9D8B030D-6E8A-4147-A177-3AD203B41FA5}">
                      <a16:colId xmlns:a16="http://schemas.microsoft.com/office/drawing/2014/main" val="1383791514"/>
                    </a:ext>
                  </a:extLst>
                </a:gridCol>
                <a:gridCol w="938966">
                  <a:extLst>
                    <a:ext uri="{9D8B030D-6E8A-4147-A177-3AD203B41FA5}">
                      <a16:colId xmlns:a16="http://schemas.microsoft.com/office/drawing/2014/main" val="1039681242"/>
                    </a:ext>
                  </a:extLst>
                </a:gridCol>
              </a:tblGrid>
              <a:tr h="238262">
                <a:tc>
                  <a:txBody>
                    <a:bodyPr/>
                    <a:lstStyle/>
                    <a:p>
                      <a:r>
                        <a:rPr lang="en-US" sz="1400" b="1"/>
                        <a:t>segment</a:t>
                      </a:r>
                    </a:p>
                  </a:txBody>
                  <a:tcPr/>
                </a:tc>
                <a:tc>
                  <a:txBody>
                    <a:bodyPr/>
                    <a:lstStyle/>
                    <a:p>
                      <a:r>
                        <a:rPr lang="en-US" sz="1400" b="1"/>
                        <a:t>source</a:t>
                      </a:r>
                    </a:p>
                  </a:txBody>
                  <a:tcPr/>
                </a:tc>
                <a:extLst>
                  <a:ext uri="{0D108BD9-81ED-4DB2-BD59-A6C34878D82A}">
                    <a16:rowId xmlns:a16="http://schemas.microsoft.com/office/drawing/2014/main" val="3787483040"/>
                  </a:ext>
                </a:extLst>
              </a:tr>
              <a:tr h="238262">
                <a:tc>
                  <a:txBody>
                    <a:bodyPr/>
                    <a:lstStyle/>
                    <a:p>
                      <a:r>
                        <a:rPr lang="en-US" sz="1400"/>
                        <a:t>s1</a:t>
                      </a:r>
                    </a:p>
                  </a:txBody>
                  <a:tcPr/>
                </a:tc>
                <a:tc>
                  <a:txBody>
                    <a:bodyPr/>
                    <a:lstStyle/>
                    <a:p>
                      <a:r>
                        <a:rPr lang="en-US" sz="1400"/>
                        <a:t>e1</a:t>
                      </a:r>
                    </a:p>
                  </a:txBody>
                  <a:tcPr/>
                </a:tc>
                <a:extLst>
                  <a:ext uri="{0D108BD9-81ED-4DB2-BD59-A6C34878D82A}">
                    <a16:rowId xmlns:a16="http://schemas.microsoft.com/office/drawing/2014/main" val="2348299533"/>
                  </a:ext>
                </a:extLst>
              </a:tr>
              <a:tr h="195832">
                <a:tc>
                  <a:txBody>
                    <a:bodyPr/>
                    <a:lstStyle/>
                    <a:p>
                      <a:r>
                        <a:rPr lang="en-US" sz="1400"/>
                        <a:t>...</a:t>
                      </a:r>
                    </a:p>
                  </a:txBody>
                  <a:tcPr/>
                </a:tc>
                <a:tc>
                  <a:txBody>
                    <a:bodyPr/>
                    <a:lstStyle/>
                    <a:p>
                      <a:r>
                        <a:rPr lang="en-US" sz="1400"/>
                        <a:t>...</a:t>
                      </a:r>
                    </a:p>
                  </a:txBody>
                  <a:tcPr/>
                </a:tc>
                <a:extLst>
                  <a:ext uri="{0D108BD9-81ED-4DB2-BD59-A6C34878D82A}">
                    <a16:rowId xmlns:a16="http://schemas.microsoft.com/office/drawing/2014/main" val="1707927981"/>
                  </a:ext>
                </a:extLst>
              </a:tr>
            </a:tbl>
          </a:graphicData>
        </a:graphic>
      </p:graphicFrame>
      <p:sp>
        <p:nvSpPr>
          <p:cNvPr id="24" name="TextBox 23">
            <a:extLst>
              <a:ext uri="{FF2B5EF4-FFF2-40B4-BE49-F238E27FC236}">
                <a16:creationId xmlns:a16="http://schemas.microsoft.com/office/drawing/2014/main" id="{37C22F1B-9B4D-F098-FF0C-14DF54DB761A}"/>
              </a:ext>
            </a:extLst>
          </p:cNvPr>
          <p:cNvSpPr txBox="1"/>
          <p:nvPr/>
        </p:nvSpPr>
        <p:spPr>
          <a:xfrm>
            <a:off x="8649150" y="4196795"/>
            <a:ext cx="28371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Arial"/>
              </a:rPr>
              <a:t>Edge node locations</a:t>
            </a:r>
          </a:p>
        </p:txBody>
      </p:sp>
      <p:sp>
        <p:nvSpPr>
          <p:cNvPr id="25" name="TextBox 24">
            <a:extLst>
              <a:ext uri="{FF2B5EF4-FFF2-40B4-BE49-F238E27FC236}">
                <a16:creationId xmlns:a16="http://schemas.microsoft.com/office/drawing/2014/main" id="{76193861-BFA4-DCCD-5DC9-F50C0A5B6FF6}"/>
              </a:ext>
            </a:extLst>
          </p:cNvPr>
          <p:cNvSpPr txBox="1"/>
          <p:nvPr/>
        </p:nvSpPr>
        <p:spPr>
          <a:xfrm>
            <a:off x="8676476" y="1195753"/>
            <a:ext cx="25781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Arial"/>
              </a:rPr>
              <a:t>Segment sources</a:t>
            </a:r>
            <a:endParaRPr lang="en-US" sz="2000" b="1">
              <a:cs typeface="Arial"/>
            </a:endParaRPr>
          </a:p>
        </p:txBody>
      </p:sp>
      <p:graphicFrame>
        <p:nvGraphicFramePr>
          <p:cNvPr id="122" name="Table 11">
            <a:extLst>
              <a:ext uri="{FF2B5EF4-FFF2-40B4-BE49-F238E27FC236}">
                <a16:creationId xmlns:a16="http://schemas.microsoft.com/office/drawing/2014/main" id="{41EA3E81-2D89-82D6-D9F9-CA294D7E92BC}"/>
              </a:ext>
            </a:extLst>
          </p:cNvPr>
          <p:cNvGraphicFramePr>
            <a:graphicFrameLocks noGrp="1"/>
          </p:cNvGraphicFramePr>
          <p:nvPr/>
        </p:nvGraphicFramePr>
        <p:xfrm>
          <a:off x="8661802" y="3168481"/>
          <a:ext cx="2388489" cy="914400"/>
        </p:xfrm>
        <a:graphic>
          <a:graphicData uri="http://schemas.openxmlformats.org/drawingml/2006/table">
            <a:tbl>
              <a:tblPr firstRow="1" bandRow="1">
                <a:tableStyleId>{5940675A-B579-460E-94D1-54222C63F5DA}</a:tableStyleId>
              </a:tblPr>
              <a:tblGrid>
                <a:gridCol w="1359924">
                  <a:extLst>
                    <a:ext uri="{9D8B030D-6E8A-4147-A177-3AD203B41FA5}">
                      <a16:colId xmlns:a16="http://schemas.microsoft.com/office/drawing/2014/main" val="1383791514"/>
                    </a:ext>
                  </a:extLst>
                </a:gridCol>
                <a:gridCol w="1028565">
                  <a:extLst>
                    <a:ext uri="{9D8B030D-6E8A-4147-A177-3AD203B41FA5}">
                      <a16:colId xmlns:a16="http://schemas.microsoft.com/office/drawing/2014/main" val="1039681242"/>
                    </a:ext>
                  </a:extLst>
                </a:gridCol>
              </a:tblGrid>
              <a:tr h="238262">
                <a:tc>
                  <a:txBody>
                    <a:bodyPr/>
                    <a:lstStyle/>
                    <a:p>
                      <a:r>
                        <a:rPr lang="en-US" sz="1400" b="1"/>
                        <a:t>video</a:t>
                      </a:r>
                    </a:p>
                  </a:txBody>
                  <a:tcPr/>
                </a:tc>
                <a:tc>
                  <a:txBody>
                    <a:bodyPr/>
                    <a:lstStyle/>
                    <a:p>
                      <a:r>
                        <a:rPr lang="en-US" sz="1400" b="1"/>
                        <a:t>segments</a:t>
                      </a:r>
                    </a:p>
                  </a:txBody>
                  <a:tcPr/>
                </a:tc>
                <a:extLst>
                  <a:ext uri="{0D108BD9-81ED-4DB2-BD59-A6C34878D82A}">
                    <a16:rowId xmlns:a16="http://schemas.microsoft.com/office/drawing/2014/main" val="3787483040"/>
                  </a:ext>
                </a:extLst>
              </a:tr>
              <a:tr h="238262">
                <a:tc>
                  <a:txBody>
                    <a:bodyPr/>
                    <a:lstStyle/>
                    <a:p>
                      <a:r>
                        <a:rPr lang="en-US" sz="1400"/>
                        <a:t>v1</a:t>
                      </a:r>
                    </a:p>
                  </a:txBody>
                  <a:tcPr/>
                </a:tc>
                <a:tc>
                  <a:txBody>
                    <a:bodyPr/>
                    <a:lstStyle/>
                    <a:p>
                      <a:r>
                        <a:rPr lang="en-US" sz="1400"/>
                        <a:t>s1, s2, s3</a:t>
                      </a:r>
                    </a:p>
                  </a:txBody>
                  <a:tcPr/>
                </a:tc>
                <a:extLst>
                  <a:ext uri="{0D108BD9-81ED-4DB2-BD59-A6C34878D82A}">
                    <a16:rowId xmlns:a16="http://schemas.microsoft.com/office/drawing/2014/main" val="2348299533"/>
                  </a:ext>
                </a:extLst>
              </a:tr>
              <a:tr h="195832">
                <a:tc>
                  <a:txBody>
                    <a:bodyPr/>
                    <a:lstStyle/>
                    <a:p>
                      <a:r>
                        <a:rPr lang="en-US" sz="1400"/>
                        <a:t>...</a:t>
                      </a:r>
                    </a:p>
                  </a:txBody>
                  <a:tcPr/>
                </a:tc>
                <a:tc>
                  <a:txBody>
                    <a:bodyPr/>
                    <a:lstStyle/>
                    <a:p>
                      <a:r>
                        <a:rPr lang="en-US" sz="1400"/>
                        <a:t>...</a:t>
                      </a:r>
                    </a:p>
                  </a:txBody>
                  <a:tcPr/>
                </a:tc>
                <a:extLst>
                  <a:ext uri="{0D108BD9-81ED-4DB2-BD59-A6C34878D82A}">
                    <a16:rowId xmlns:a16="http://schemas.microsoft.com/office/drawing/2014/main" val="1707927981"/>
                  </a:ext>
                </a:extLst>
              </a:tr>
            </a:tbl>
          </a:graphicData>
        </a:graphic>
      </p:graphicFrame>
      <p:sp>
        <p:nvSpPr>
          <p:cNvPr id="123" name="TextBox 122">
            <a:extLst>
              <a:ext uri="{FF2B5EF4-FFF2-40B4-BE49-F238E27FC236}">
                <a16:creationId xmlns:a16="http://schemas.microsoft.com/office/drawing/2014/main" id="{DFD62709-EFA0-E5CD-A7E5-FF0E4549259A}"/>
              </a:ext>
            </a:extLst>
          </p:cNvPr>
          <p:cNvSpPr txBox="1"/>
          <p:nvPr/>
        </p:nvSpPr>
        <p:spPr>
          <a:xfrm>
            <a:off x="8624471" y="2744006"/>
            <a:ext cx="25781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Arial"/>
              </a:rPr>
              <a:t>Video metadata</a:t>
            </a:r>
            <a:endParaRPr lang="en-US" sz="2000" b="1">
              <a:cs typeface="Arial"/>
            </a:endParaRPr>
          </a:p>
        </p:txBody>
      </p:sp>
      <p:sp>
        <p:nvSpPr>
          <p:cNvPr id="7" name="TextBox 6">
            <a:extLst>
              <a:ext uri="{FF2B5EF4-FFF2-40B4-BE49-F238E27FC236}">
                <a16:creationId xmlns:a16="http://schemas.microsoft.com/office/drawing/2014/main" id="{72FF5714-5825-201C-F5B2-39EFBE27F0EA}"/>
              </a:ext>
            </a:extLst>
          </p:cNvPr>
          <p:cNvSpPr txBox="1"/>
          <p:nvPr/>
        </p:nvSpPr>
        <p:spPr>
          <a:xfrm>
            <a:off x="8973519" y="707546"/>
            <a:ext cx="1762021" cy="369332"/>
          </a:xfrm>
          <a:prstGeom prst="rect">
            <a:avLst/>
          </a:prstGeom>
          <a:noFill/>
        </p:spPr>
        <p:txBody>
          <a:bodyPr wrap="none" rtlCol="0">
            <a:spAutoFit/>
          </a:bodyPr>
          <a:lstStyle/>
          <a:p>
            <a:r>
              <a:rPr lang="en-US"/>
              <a:t>Metadata Store</a:t>
            </a:r>
          </a:p>
        </p:txBody>
      </p:sp>
      <p:cxnSp>
        <p:nvCxnSpPr>
          <p:cNvPr id="10" name="Straight Arrow Connector 9">
            <a:extLst>
              <a:ext uri="{FF2B5EF4-FFF2-40B4-BE49-F238E27FC236}">
                <a16:creationId xmlns:a16="http://schemas.microsoft.com/office/drawing/2014/main" id="{647346C3-B82A-E60D-7134-18D0DE2AFDE4}"/>
              </a:ext>
            </a:extLst>
          </p:cNvPr>
          <p:cNvCxnSpPr>
            <a:cxnSpLocks/>
            <a:stCxn id="14" idx="1"/>
          </p:cNvCxnSpPr>
          <p:nvPr/>
        </p:nvCxnSpPr>
        <p:spPr>
          <a:xfrm flipH="1" flipV="1">
            <a:off x="7027840" y="2074436"/>
            <a:ext cx="1685968" cy="2992"/>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38687B1-A4AE-8803-34DF-5E9AE02666B9}"/>
              </a:ext>
            </a:extLst>
          </p:cNvPr>
          <p:cNvCxnSpPr>
            <a:cxnSpLocks/>
            <a:stCxn id="122" idx="1"/>
          </p:cNvCxnSpPr>
          <p:nvPr/>
        </p:nvCxnSpPr>
        <p:spPr>
          <a:xfrm flipH="1" flipV="1">
            <a:off x="7027840" y="2240814"/>
            <a:ext cx="1633962" cy="1384867"/>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2989481-EA12-0579-FFE3-55C18B441829}"/>
              </a:ext>
            </a:extLst>
          </p:cNvPr>
          <p:cNvCxnSpPr>
            <a:cxnSpLocks/>
            <a:stCxn id="11" idx="1"/>
          </p:cNvCxnSpPr>
          <p:nvPr/>
        </p:nvCxnSpPr>
        <p:spPr>
          <a:xfrm flipH="1" flipV="1">
            <a:off x="7027840" y="2534628"/>
            <a:ext cx="1590747" cy="2537146"/>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Arrow: Right 19">
            <a:extLst>
              <a:ext uri="{FF2B5EF4-FFF2-40B4-BE49-F238E27FC236}">
                <a16:creationId xmlns:a16="http://schemas.microsoft.com/office/drawing/2014/main" id="{ECF802B3-6AA6-7C7B-67D4-10C7217AE81F}"/>
              </a:ext>
            </a:extLst>
          </p:cNvPr>
          <p:cNvSpPr/>
          <p:nvPr/>
        </p:nvSpPr>
        <p:spPr>
          <a:xfrm>
            <a:off x="3804778" y="2240814"/>
            <a:ext cx="1292830" cy="128427"/>
          </a:xfrm>
          <a:prstGeom prst="rightArrow">
            <a:avLst/>
          </a:prstGeom>
          <a:solidFill>
            <a:schemeClr val="accent2">
              <a:lumMod val="90000"/>
              <a:lumOff val="1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0" descr="Map with pin with solid fill">
            <a:extLst>
              <a:ext uri="{FF2B5EF4-FFF2-40B4-BE49-F238E27FC236}">
                <a16:creationId xmlns:a16="http://schemas.microsoft.com/office/drawing/2014/main" id="{D0D79782-57E0-C378-4B09-C0297844E5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2083" y="1456780"/>
            <a:ext cx="914400" cy="914400"/>
          </a:xfrm>
          <a:prstGeom prst="rect">
            <a:avLst/>
          </a:prstGeom>
        </p:spPr>
      </p:pic>
      <p:sp>
        <p:nvSpPr>
          <p:cNvPr id="29" name="TextBox 28">
            <a:extLst>
              <a:ext uri="{FF2B5EF4-FFF2-40B4-BE49-F238E27FC236}">
                <a16:creationId xmlns:a16="http://schemas.microsoft.com/office/drawing/2014/main" id="{D70F907E-7E4F-9073-D69F-969871079DB5}"/>
              </a:ext>
            </a:extLst>
          </p:cNvPr>
          <p:cNvSpPr txBox="1"/>
          <p:nvPr/>
        </p:nvSpPr>
        <p:spPr>
          <a:xfrm>
            <a:off x="4133095" y="2415339"/>
            <a:ext cx="428322" cy="369332"/>
          </a:xfrm>
          <a:prstGeom prst="rect">
            <a:avLst/>
          </a:prstGeom>
          <a:noFill/>
        </p:spPr>
        <p:txBody>
          <a:bodyPr wrap="none" rtlCol="0">
            <a:spAutoFit/>
          </a:bodyPr>
          <a:lstStyle/>
          <a:p>
            <a:r>
              <a:rPr lang="en-US"/>
              <a:t>v1</a:t>
            </a:r>
          </a:p>
        </p:txBody>
      </p:sp>
      <p:sp>
        <p:nvSpPr>
          <p:cNvPr id="30" name="Rectangle 29">
            <a:extLst>
              <a:ext uri="{FF2B5EF4-FFF2-40B4-BE49-F238E27FC236}">
                <a16:creationId xmlns:a16="http://schemas.microsoft.com/office/drawing/2014/main" id="{F26D795F-074F-999E-9BEA-1100DB6D6951}"/>
              </a:ext>
            </a:extLst>
          </p:cNvPr>
          <p:cNvSpPr/>
          <p:nvPr/>
        </p:nvSpPr>
        <p:spPr>
          <a:xfrm>
            <a:off x="8380157" y="2724113"/>
            <a:ext cx="2948744" cy="1472682"/>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E64B176E-D376-4545-5A54-7E4183899A07}"/>
              </a:ext>
            </a:extLst>
          </p:cNvPr>
          <p:cNvSpPr>
            <a:spLocks noGrp="1"/>
          </p:cNvSpPr>
          <p:nvPr>
            <p:ph type="sldNum" sz="quarter" idx="12"/>
          </p:nvPr>
        </p:nvSpPr>
        <p:spPr/>
        <p:txBody>
          <a:bodyPr/>
          <a:lstStyle/>
          <a:p>
            <a:fld id="{AE678206-0642-9F48-9727-6B519CB285FA}" type="slidenum">
              <a:rPr lang="en-US" smtClean="0"/>
              <a:t>31</a:t>
            </a:fld>
            <a:endParaRPr lang="en-US"/>
          </a:p>
        </p:txBody>
      </p:sp>
      <p:pic>
        <p:nvPicPr>
          <p:cNvPr id="121" name="Graphic 120" descr="City outline">
            <a:extLst>
              <a:ext uri="{FF2B5EF4-FFF2-40B4-BE49-F238E27FC236}">
                <a16:creationId xmlns:a16="http://schemas.microsoft.com/office/drawing/2014/main" id="{71500083-D769-4CC1-B45A-ACEB3676D3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3760" y="4879129"/>
            <a:ext cx="1688693" cy="1699435"/>
          </a:xfrm>
          <a:prstGeom prst="rect">
            <a:avLst/>
          </a:prstGeom>
        </p:spPr>
      </p:pic>
      <p:pic>
        <p:nvPicPr>
          <p:cNvPr id="124" name="Graphic 123" descr="City outline">
            <a:extLst>
              <a:ext uri="{FF2B5EF4-FFF2-40B4-BE49-F238E27FC236}">
                <a16:creationId xmlns:a16="http://schemas.microsoft.com/office/drawing/2014/main" id="{8E120224-8C99-44E8-BCDF-E3939012F1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25983" y="4879129"/>
            <a:ext cx="1688693" cy="1699435"/>
          </a:xfrm>
          <a:prstGeom prst="rect">
            <a:avLst/>
          </a:prstGeom>
        </p:spPr>
      </p:pic>
      <p:pic>
        <p:nvPicPr>
          <p:cNvPr id="125" name="Graphic 4" descr="City outline">
            <a:extLst>
              <a:ext uri="{FF2B5EF4-FFF2-40B4-BE49-F238E27FC236}">
                <a16:creationId xmlns:a16="http://schemas.microsoft.com/office/drawing/2014/main" id="{F9B9C3EC-5CAF-456D-990C-E892D8BEED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09690" y="4879129"/>
            <a:ext cx="1688693" cy="1699435"/>
          </a:xfrm>
          <a:prstGeom prst="rect">
            <a:avLst/>
          </a:prstGeom>
        </p:spPr>
      </p:pic>
      <p:pic>
        <p:nvPicPr>
          <p:cNvPr id="126" name="Graphic 4" descr="City outline">
            <a:extLst>
              <a:ext uri="{FF2B5EF4-FFF2-40B4-BE49-F238E27FC236}">
                <a16:creationId xmlns:a16="http://schemas.microsoft.com/office/drawing/2014/main" id="{DA9DC193-7A85-43D2-8C55-9750B6C9C4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90175" y="4881278"/>
            <a:ext cx="1688693" cy="1699435"/>
          </a:xfrm>
          <a:prstGeom prst="rect">
            <a:avLst/>
          </a:prstGeom>
        </p:spPr>
      </p:pic>
      <p:cxnSp>
        <p:nvCxnSpPr>
          <p:cNvPr id="127" name="Straight Arrow Connector 126">
            <a:extLst>
              <a:ext uri="{FF2B5EF4-FFF2-40B4-BE49-F238E27FC236}">
                <a16:creationId xmlns:a16="http://schemas.microsoft.com/office/drawing/2014/main" id="{501A47C1-2632-4FF6-9CFE-FDC99CB86573}"/>
              </a:ext>
            </a:extLst>
          </p:cNvPr>
          <p:cNvCxnSpPr>
            <a:cxnSpLocks/>
          </p:cNvCxnSpPr>
          <p:nvPr/>
        </p:nvCxnSpPr>
        <p:spPr>
          <a:xfrm flipV="1">
            <a:off x="1005860" y="5190480"/>
            <a:ext cx="12384" cy="1187309"/>
          </a:xfrm>
          <a:prstGeom prst="straightConnector1">
            <a:avLst/>
          </a:prstGeom>
          <a:ln w="57150">
            <a:headEnd type="none"/>
            <a:tailEnd type="arrow"/>
          </a:ln>
        </p:spPr>
        <p:style>
          <a:lnRef idx="1">
            <a:schemeClr val="accent1"/>
          </a:lnRef>
          <a:fillRef idx="0">
            <a:schemeClr val="accent1"/>
          </a:fillRef>
          <a:effectRef idx="0">
            <a:schemeClr val="accent1"/>
          </a:effectRef>
          <a:fontRef idx="minor">
            <a:schemeClr val="tx1"/>
          </a:fontRef>
        </p:style>
      </p:cxnSp>
      <p:pic>
        <p:nvPicPr>
          <p:cNvPr id="128" name="Graphic 20" descr="Map with pin with solid fill">
            <a:extLst>
              <a:ext uri="{FF2B5EF4-FFF2-40B4-BE49-F238E27FC236}">
                <a16:creationId xmlns:a16="http://schemas.microsoft.com/office/drawing/2014/main" id="{157C2276-16FB-4A42-8DA5-5645E17131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3309" y="5100593"/>
            <a:ext cx="496295" cy="496295"/>
          </a:xfrm>
          <a:prstGeom prst="rect">
            <a:avLst/>
          </a:prstGeom>
        </p:spPr>
      </p:pic>
      <p:pic>
        <p:nvPicPr>
          <p:cNvPr id="129" name="Picture 128" descr="Icon&#10;&#10;Description automatically generated">
            <a:extLst>
              <a:ext uri="{FF2B5EF4-FFF2-40B4-BE49-F238E27FC236}">
                <a16:creationId xmlns:a16="http://schemas.microsoft.com/office/drawing/2014/main" id="{A144EC19-6555-4166-973B-AF3D4A4421B8}"/>
              </a:ext>
            </a:extLst>
          </p:cNvPr>
          <p:cNvPicPr>
            <a:picLocks noChangeAspect="1"/>
          </p:cNvPicPr>
          <p:nvPr/>
        </p:nvPicPr>
        <p:blipFill>
          <a:blip r:embed="rId7"/>
          <a:stretch>
            <a:fillRect/>
          </a:stretch>
        </p:blipFill>
        <p:spPr>
          <a:xfrm>
            <a:off x="562368" y="5487295"/>
            <a:ext cx="355571" cy="360942"/>
          </a:xfrm>
          <a:prstGeom prst="rect">
            <a:avLst/>
          </a:prstGeom>
        </p:spPr>
      </p:pic>
      <p:cxnSp>
        <p:nvCxnSpPr>
          <p:cNvPr id="130" name="Straight Arrow Connector 129">
            <a:extLst>
              <a:ext uri="{FF2B5EF4-FFF2-40B4-BE49-F238E27FC236}">
                <a16:creationId xmlns:a16="http://schemas.microsoft.com/office/drawing/2014/main" id="{CB4FAFC8-8FFC-4C47-8931-3A6764DD71E5}"/>
              </a:ext>
            </a:extLst>
          </p:cNvPr>
          <p:cNvCxnSpPr/>
          <p:nvPr/>
        </p:nvCxnSpPr>
        <p:spPr>
          <a:xfrm flipV="1">
            <a:off x="1115038" y="6492626"/>
            <a:ext cx="4950372" cy="18228"/>
          </a:xfrm>
          <a:prstGeom prst="straightConnector1">
            <a:avLst/>
          </a:prstGeom>
          <a:ln w="57150">
            <a:solidFill>
              <a:srgbClr val="FFC000"/>
            </a:solidFill>
            <a:prstDash val="dash"/>
            <a:headEnd type="none"/>
            <a:tailEnd type="arrow"/>
          </a:ln>
        </p:spPr>
        <p:style>
          <a:lnRef idx="1">
            <a:schemeClr val="accent1"/>
          </a:lnRef>
          <a:fillRef idx="0">
            <a:schemeClr val="accent1"/>
          </a:fillRef>
          <a:effectRef idx="0">
            <a:schemeClr val="accent1"/>
          </a:effectRef>
          <a:fontRef idx="minor">
            <a:schemeClr val="tx1"/>
          </a:fontRef>
        </p:style>
      </p:cxnSp>
      <p:pic>
        <p:nvPicPr>
          <p:cNvPr id="131" name="Graphic 130" descr="Car with solid fill">
            <a:extLst>
              <a:ext uri="{FF2B5EF4-FFF2-40B4-BE49-F238E27FC236}">
                <a16:creationId xmlns:a16="http://schemas.microsoft.com/office/drawing/2014/main" id="{68DD65F7-E9F6-472A-987C-8E80C5E850D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0923" y="6248776"/>
            <a:ext cx="496295" cy="496295"/>
          </a:xfrm>
          <a:prstGeom prst="rect">
            <a:avLst/>
          </a:prstGeom>
        </p:spPr>
      </p:pic>
      <p:grpSp>
        <p:nvGrpSpPr>
          <p:cNvPr id="132" name="Group 131">
            <a:extLst>
              <a:ext uri="{FF2B5EF4-FFF2-40B4-BE49-F238E27FC236}">
                <a16:creationId xmlns:a16="http://schemas.microsoft.com/office/drawing/2014/main" id="{E3597AC6-2B80-4891-ABC7-54E0370B4EE5}"/>
              </a:ext>
            </a:extLst>
          </p:cNvPr>
          <p:cNvGrpSpPr/>
          <p:nvPr/>
        </p:nvGrpSpPr>
        <p:grpSpPr>
          <a:xfrm flipH="1">
            <a:off x="2712876" y="6016900"/>
            <a:ext cx="260958" cy="320047"/>
            <a:chOff x="3470987" y="2052735"/>
            <a:chExt cx="1035696" cy="989045"/>
          </a:xfrm>
        </p:grpSpPr>
        <p:sp>
          <p:nvSpPr>
            <p:cNvPr id="133" name="Isosceles Triangle 7">
              <a:extLst>
                <a:ext uri="{FF2B5EF4-FFF2-40B4-BE49-F238E27FC236}">
                  <a16:creationId xmlns:a16="http://schemas.microsoft.com/office/drawing/2014/main" id="{F5E5C57C-8A18-451C-9C5C-4F41C0BF0300}"/>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4" name="Chord 133">
              <a:extLst>
                <a:ext uri="{FF2B5EF4-FFF2-40B4-BE49-F238E27FC236}">
                  <a16:creationId xmlns:a16="http://schemas.microsoft.com/office/drawing/2014/main" id="{0E66677E-57AC-4C32-AD3C-EBB31795EF1B}"/>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5" name="Isosceles Triangle 5">
              <a:extLst>
                <a:ext uri="{FF2B5EF4-FFF2-40B4-BE49-F238E27FC236}">
                  <a16:creationId xmlns:a16="http://schemas.microsoft.com/office/drawing/2014/main" id="{668C9B52-4DAE-4652-B6D7-C865578D3357}"/>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6" name="Oval 135">
              <a:extLst>
                <a:ext uri="{FF2B5EF4-FFF2-40B4-BE49-F238E27FC236}">
                  <a16:creationId xmlns:a16="http://schemas.microsoft.com/office/drawing/2014/main" id="{4456C1DE-A16E-494B-BB79-C21EB6A2D0E8}"/>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37" name="Group 136">
            <a:extLst>
              <a:ext uri="{FF2B5EF4-FFF2-40B4-BE49-F238E27FC236}">
                <a16:creationId xmlns:a16="http://schemas.microsoft.com/office/drawing/2014/main" id="{5F7F806C-8B3F-4D77-851E-9CC43820F7A7}"/>
              </a:ext>
            </a:extLst>
          </p:cNvPr>
          <p:cNvGrpSpPr/>
          <p:nvPr/>
        </p:nvGrpSpPr>
        <p:grpSpPr>
          <a:xfrm>
            <a:off x="2937163" y="5853987"/>
            <a:ext cx="439544" cy="487556"/>
            <a:chOff x="7226257" y="2536487"/>
            <a:chExt cx="1246926" cy="1209092"/>
          </a:xfrm>
        </p:grpSpPr>
        <p:grpSp>
          <p:nvGrpSpPr>
            <p:cNvPr id="138" name="Group 137">
              <a:extLst>
                <a:ext uri="{FF2B5EF4-FFF2-40B4-BE49-F238E27FC236}">
                  <a16:creationId xmlns:a16="http://schemas.microsoft.com/office/drawing/2014/main" id="{78F153F8-8EFA-43EB-94F6-C1611EF56D49}"/>
                </a:ext>
              </a:extLst>
            </p:cNvPr>
            <p:cNvGrpSpPr/>
            <p:nvPr/>
          </p:nvGrpSpPr>
          <p:grpSpPr>
            <a:xfrm>
              <a:off x="7545615" y="3038258"/>
              <a:ext cx="725173" cy="547774"/>
              <a:chOff x="10442048" y="1890678"/>
              <a:chExt cx="725173" cy="547774"/>
            </a:xfrm>
          </p:grpSpPr>
          <p:sp>
            <p:nvSpPr>
              <p:cNvPr id="141" name="Rounded Rectangle 33">
                <a:extLst>
                  <a:ext uri="{FF2B5EF4-FFF2-40B4-BE49-F238E27FC236}">
                    <a16:creationId xmlns:a16="http://schemas.microsoft.com/office/drawing/2014/main" id="{E409159F-8E2A-47BE-9187-C6EC77F9FDC5}"/>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42" name="Straight Connector 141">
                <a:extLst>
                  <a:ext uri="{FF2B5EF4-FFF2-40B4-BE49-F238E27FC236}">
                    <a16:creationId xmlns:a16="http://schemas.microsoft.com/office/drawing/2014/main" id="{762FFA76-21E9-43FF-9B57-10083B64D53D}"/>
                  </a:ext>
                </a:extLst>
              </p:cNvPr>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D41EA77-1718-41EE-AA16-1E8E52969E92}"/>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8B3527E-50F8-433A-B7A9-8830766DCC64}"/>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139" name="TextBox 138">
              <a:extLst>
                <a:ext uri="{FF2B5EF4-FFF2-40B4-BE49-F238E27FC236}">
                  <a16:creationId xmlns:a16="http://schemas.microsoft.com/office/drawing/2014/main" id="{C7F2590E-4BB0-4669-A3A1-27C88555DAF1}"/>
                </a:ext>
              </a:extLst>
            </p:cNvPr>
            <p:cNvSpPr txBox="1"/>
            <p:nvPr/>
          </p:nvSpPr>
          <p:spPr>
            <a:xfrm>
              <a:off x="7226257" y="2536487"/>
              <a:ext cx="1246926" cy="610604"/>
            </a:xfrm>
            <a:prstGeom prst="rect">
              <a:avLst/>
            </a:prstGeom>
            <a:noFill/>
          </p:spPr>
          <p:txBody>
            <a:bodyPr wrap="none" lIns="91440" tIns="45720" rIns="91440" bIns="45720" rtlCol="0" anchor="t">
              <a:spAutoFit/>
            </a:bodyPr>
            <a:lstStyle/>
            <a:p>
              <a:r>
                <a:rPr lang="en-US" sz="1000"/>
                <a:t>Edge</a:t>
              </a:r>
              <a:endParaRPr lang="en-US" sz="1000">
                <a:cs typeface="Arial"/>
              </a:endParaRPr>
            </a:p>
          </p:txBody>
        </p:sp>
        <p:sp>
          <p:nvSpPr>
            <p:cNvPr id="140" name="Rectangle 139">
              <a:extLst>
                <a:ext uri="{FF2B5EF4-FFF2-40B4-BE49-F238E27FC236}">
                  <a16:creationId xmlns:a16="http://schemas.microsoft.com/office/drawing/2014/main" id="{8D95DBE0-A05F-4304-8F53-22DD2E468CB0}"/>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45" name="Group 144">
            <a:extLst>
              <a:ext uri="{FF2B5EF4-FFF2-40B4-BE49-F238E27FC236}">
                <a16:creationId xmlns:a16="http://schemas.microsoft.com/office/drawing/2014/main" id="{6ED88BE9-C89C-40B4-84D7-B730C8355407}"/>
              </a:ext>
            </a:extLst>
          </p:cNvPr>
          <p:cNvGrpSpPr/>
          <p:nvPr/>
        </p:nvGrpSpPr>
        <p:grpSpPr>
          <a:xfrm flipH="1">
            <a:off x="4133095" y="6009096"/>
            <a:ext cx="260958" cy="320047"/>
            <a:chOff x="3470987" y="2052735"/>
            <a:chExt cx="1035696" cy="989045"/>
          </a:xfrm>
        </p:grpSpPr>
        <p:sp>
          <p:nvSpPr>
            <p:cNvPr id="146" name="Isosceles Triangle 7">
              <a:extLst>
                <a:ext uri="{FF2B5EF4-FFF2-40B4-BE49-F238E27FC236}">
                  <a16:creationId xmlns:a16="http://schemas.microsoft.com/office/drawing/2014/main" id="{458C371A-6F82-4528-84F7-9666577A7458}"/>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7" name="Chord 146">
              <a:extLst>
                <a:ext uri="{FF2B5EF4-FFF2-40B4-BE49-F238E27FC236}">
                  <a16:creationId xmlns:a16="http://schemas.microsoft.com/office/drawing/2014/main" id="{617876E9-CC74-4BA0-9DE8-4DF1A5A2CC35}"/>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8" name="Isosceles Triangle 5">
              <a:extLst>
                <a:ext uri="{FF2B5EF4-FFF2-40B4-BE49-F238E27FC236}">
                  <a16:creationId xmlns:a16="http://schemas.microsoft.com/office/drawing/2014/main" id="{F80661A2-5984-4660-A1D7-592DA3AD2311}"/>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9" name="Oval 148">
              <a:extLst>
                <a:ext uri="{FF2B5EF4-FFF2-40B4-BE49-F238E27FC236}">
                  <a16:creationId xmlns:a16="http://schemas.microsoft.com/office/drawing/2014/main" id="{F568E221-E99C-49E1-8446-17B670F86A76}"/>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0" name="Group 149">
            <a:extLst>
              <a:ext uri="{FF2B5EF4-FFF2-40B4-BE49-F238E27FC236}">
                <a16:creationId xmlns:a16="http://schemas.microsoft.com/office/drawing/2014/main" id="{785296E1-FE73-40C4-9E74-8D4C21BEC6D2}"/>
              </a:ext>
            </a:extLst>
          </p:cNvPr>
          <p:cNvGrpSpPr/>
          <p:nvPr/>
        </p:nvGrpSpPr>
        <p:grpSpPr>
          <a:xfrm>
            <a:off x="4357379" y="5846184"/>
            <a:ext cx="439544" cy="487556"/>
            <a:chOff x="7226257" y="2536487"/>
            <a:chExt cx="1246926" cy="1209092"/>
          </a:xfrm>
        </p:grpSpPr>
        <p:grpSp>
          <p:nvGrpSpPr>
            <p:cNvPr id="151" name="Group 150">
              <a:extLst>
                <a:ext uri="{FF2B5EF4-FFF2-40B4-BE49-F238E27FC236}">
                  <a16:creationId xmlns:a16="http://schemas.microsoft.com/office/drawing/2014/main" id="{6659E7FE-DC01-48C3-A375-65CC065C2E00}"/>
                </a:ext>
              </a:extLst>
            </p:cNvPr>
            <p:cNvGrpSpPr/>
            <p:nvPr/>
          </p:nvGrpSpPr>
          <p:grpSpPr>
            <a:xfrm>
              <a:off x="7545615" y="3038258"/>
              <a:ext cx="725173" cy="547774"/>
              <a:chOff x="10442048" y="1890678"/>
              <a:chExt cx="725173" cy="547774"/>
            </a:xfrm>
          </p:grpSpPr>
          <p:sp>
            <p:nvSpPr>
              <p:cNvPr id="154" name="Rounded Rectangle 33">
                <a:extLst>
                  <a:ext uri="{FF2B5EF4-FFF2-40B4-BE49-F238E27FC236}">
                    <a16:creationId xmlns:a16="http://schemas.microsoft.com/office/drawing/2014/main" id="{1EDD526D-B0C6-4F69-AA34-FFD075BD4473}"/>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55" name="Straight Connector 154">
                <a:extLst>
                  <a:ext uri="{FF2B5EF4-FFF2-40B4-BE49-F238E27FC236}">
                    <a16:creationId xmlns:a16="http://schemas.microsoft.com/office/drawing/2014/main" id="{E2B7177F-1FE3-4982-B742-3ACD91D87B3C}"/>
                  </a:ext>
                </a:extLst>
              </p:cNvPr>
              <p:cNvCxnSpPr>
                <a:cxnSpLocks/>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68DF7DD9-1EFA-4AF7-891D-D24914FE1C96}"/>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8CC4CE57-CE42-4C1E-ADE3-A082C4B9F9E1}"/>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152" name="TextBox 151">
              <a:extLst>
                <a:ext uri="{FF2B5EF4-FFF2-40B4-BE49-F238E27FC236}">
                  <a16:creationId xmlns:a16="http://schemas.microsoft.com/office/drawing/2014/main" id="{94FB2922-3919-492B-8403-7DEDD8669845}"/>
                </a:ext>
              </a:extLst>
            </p:cNvPr>
            <p:cNvSpPr txBox="1"/>
            <p:nvPr/>
          </p:nvSpPr>
          <p:spPr>
            <a:xfrm>
              <a:off x="7226257" y="2536487"/>
              <a:ext cx="1246926" cy="610604"/>
            </a:xfrm>
            <a:prstGeom prst="rect">
              <a:avLst/>
            </a:prstGeom>
            <a:noFill/>
          </p:spPr>
          <p:txBody>
            <a:bodyPr wrap="none" lIns="91440" tIns="45720" rIns="91440" bIns="45720" rtlCol="0" anchor="t">
              <a:spAutoFit/>
            </a:bodyPr>
            <a:lstStyle/>
            <a:p>
              <a:r>
                <a:rPr lang="en-US" sz="1000"/>
                <a:t>Edge</a:t>
              </a:r>
              <a:endParaRPr lang="en-US" sz="1000">
                <a:cs typeface="Arial"/>
              </a:endParaRPr>
            </a:p>
          </p:txBody>
        </p:sp>
        <p:sp>
          <p:nvSpPr>
            <p:cNvPr id="153" name="Rectangle 152">
              <a:extLst>
                <a:ext uri="{FF2B5EF4-FFF2-40B4-BE49-F238E27FC236}">
                  <a16:creationId xmlns:a16="http://schemas.microsoft.com/office/drawing/2014/main" id="{CFE39593-76D5-46F8-A3F3-D3724B03DF56}"/>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58" name="Group 157">
            <a:extLst>
              <a:ext uri="{FF2B5EF4-FFF2-40B4-BE49-F238E27FC236}">
                <a16:creationId xmlns:a16="http://schemas.microsoft.com/office/drawing/2014/main" id="{B85895E4-6E95-4D48-9B61-2D1CC352BFBE}"/>
              </a:ext>
            </a:extLst>
          </p:cNvPr>
          <p:cNvGrpSpPr/>
          <p:nvPr/>
        </p:nvGrpSpPr>
        <p:grpSpPr>
          <a:xfrm flipH="1">
            <a:off x="5615738" y="6032506"/>
            <a:ext cx="260958" cy="320047"/>
            <a:chOff x="3470987" y="2052735"/>
            <a:chExt cx="1035696" cy="989045"/>
          </a:xfrm>
        </p:grpSpPr>
        <p:sp>
          <p:nvSpPr>
            <p:cNvPr id="159" name="Isosceles Triangle 7">
              <a:extLst>
                <a:ext uri="{FF2B5EF4-FFF2-40B4-BE49-F238E27FC236}">
                  <a16:creationId xmlns:a16="http://schemas.microsoft.com/office/drawing/2014/main" id="{41EE744D-1245-43A6-9411-29D23594DE65}"/>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0" name="Chord 159">
              <a:extLst>
                <a:ext uri="{FF2B5EF4-FFF2-40B4-BE49-F238E27FC236}">
                  <a16:creationId xmlns:a16="http://schemas.microsoft.com/office/drawing/2014/main" id="{39ED0D9C-A9CB-4B48-9BA0-E6879A7F9163}"/>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1" name="Isosceles Triangle 5">
              <a:extLst>
                <a:ext uri="{FF2B5EF4-FFF2-40B4-BE49-F238E27FC236}">
                  <a16:creationId xmlns:a16="http://schemas.microsoft.com/office/drawing/2014/main" id="{33E0E060-2CD2-4E4B-94FF-D94CF3BB308B}"/>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2" name="Oval 161">
              <a:extLst>
                <a:ext uri="{FF2B5EF4-FFF2-40B4-BE49-F238E27FC236}">
                  <a16:creationId xmlns:a16="http://schemas.microsoft.com/office/drawing/2014/main" id="{8A146488-9332-4007-903E-D722B587B9D9}"/>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63" name="Group 162">
            <a:extLst>
              <a:ext uri="{FF2B5EF4-FFF2-40B4-BE49-F238E27FC236}">
                <a16:creationId xmlns:a16="http://schemas.microsoft.com/office/drawing/2014/main" id="{AC2C4066-4D23-43B3-8D4C-FC0A677C6386}"/>
              </a:ext>
            </a:extLst>
          </p:cNvPr>
          <p:cNvGrpSpPr/>
          <p:nvPr/>
        </p:nvGrpSpPr>
        <p:grpSpPr>
          <a:xfrm>
            <a:off x="5840022" y="5869594"/>
            <a:ext cx="439544" cy="487556"/>
            <a:chOff x="7226257" y="2536487"/>
            <a:chExt cx="1246926" cy="1209092"/>
          </a:xfrm>
        </p:grpSpPr>
        <p:grpSp>
          <p:nvGrpSpPr>
            <p:cNvPr id="164" name="Group 163">
              <a:extLst>
                <a:ext uri="{FF2B5EF4-FFF2-40B4-BE49-F238E27FC236}">
                  <a16:creationId xmlns:a16="http://schemas.microsoft.com/office/drawing/2014/main" id="{1B0FD3B6-8887-4AE0-AE29-65A636FDCB65}"/>
                </a:ext>
              </a:extLst>
            </p:cNvPr>
            <p:cNvGrpSpPr/>
            <p:nvPr/>
          </p:nvGrpSpPr>
          <p:grpSpPr>
            <a:xfrm>
              <a:off x="7545615" y="3038258"/>
              <a:ext cx="725173" cy="547774"/>
              <a:chOff x="10442048" y="1890678"/>
              <a:chExt cx="725173" cy="547774"/>
            </a:xfrm>
          </p:grpSpPr>
          <p:sp>
            <p:nvSpPr>
              <p:cNvPr id="167" name="Rounded Rectangle 33">
                <a:extLst>
                  <a:ext uri="{FF2B5EF4-FFF2-40B4-BE49-F238E27FC236}">
                    <a16:creationId xmlns:a16="http://schemas.microsoft.com/office/drawing/2014/main" id="{A82C0C17-B501-4EF0-8411-4FFCCACCBEE5}"/>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68" name="Straight Connector 167">
                <a:extLst>
                  <a:ext uri="{FF2B5EF4-FFF2-40B4-BE49-F238E27FC236}">
                    <a16:creationId xmlns:a16="http://schemas.microsoft.com/office/drawing/2014/main" id="{E3A85986-74BD-4324-9676-CA392F96FC88}"/>
                  </a:ext>
                </a:extLst>
              </p:cNvPr>
              <p:cNvCxnSpPr>
                <a:cxnSpLocks/>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E1DB92D0-D92A-4F2F-9983-526AD8D00A9F}"/>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EE0C3671-7D7D-485B-BCFD-8A3C1E1496C5}"/>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165" name="TextBox 164">
              <a:extLst>
                <a:ext uri="{FF2B5EF4-FFF2-40B4-BE49-F238E27FC236}">
                  <a16:creationId xmlns:a16="http://schemas.microsoft.com/office/drawing/2014/main" id="{1D7B804F-CC6E-4FA7-A5C8-50BBBCE7F2C7}"/>
                </a:ext>
              </a:extLst>
            </p:cNvPr>
            <p:cNvSpPr txBox="1"/>
            <p:nvPr/>
          </p:nvSpPr>
          <p:spPr>
            <a:xfrm>
              <a:off x="7226257" y="2536487"/>
              <a:ext cx="1246926" cy="610604"/>
            </a:xfrm>
            <a:prstGeom prst="rect">
              <a:avLst/>
            </a:prstGeom>
            <a:noFill/>
          </p:spPr>
          <p:txBody>
            <a:bodyPr wrap="none" lIns="91440" tIns="45720" rIns="91440" bIns="45720" rtlCol="0" anchor="t">
              <a:spAutoFit/>
            </a:bodyPr>
            <a:lstStyle/>
            <a:p>
              <a:r>
                <a:rPr lang="en-US" sz="1000"/>
                <a:t>Edge</a:t>
              </a:r>
              <a:endParaRPr lang="en-US" sz="1000">
                <a:cs typeface="Arial"/>
              </a:endParaRPr>
            </a:p>
          </p:txBody>
        </p:sp>
        <p:sp>
          <p:nvSpPr>
            <p:cNvPr id="166" name="Rectangle 165">
              <a:extLst>
                <a:ext uri="{FF2B5EF4-FFF2-40B4-BE49-F238E27FC236}">
                  <a16:creationId xmlns:a16="http://schemas.microsoft.com/office/drawing/2014/main" id="{9891B36D-5244-41CE-B807-904125A62BAD}"/>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171" name="Graphic 6" descr="Cell Tower with solid fill">
            <a:extLst>
              <a:ext uri="{FF2B5EF4-FFF2-40B4-BE49-F238E27FC236}">
                <a16:creationId xmlns:a16="http://schemas.microsoft.com/office/drawing/2014/main" id="{17C90D05-5B50-4391-B04B-BFCC554B03C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41312" y="5173182"/>
            <a:ext cx="496295" cy="496295"/>
          </a:xfrm>
          <a:prstGeom prst="rect">
            <a:avLst/>
          </a:prstGeom>
        </p:spPr>
      </p:pic>
      <p:pic>
        <p:nvPicPr>
          <p:cNvPr id="172" name="Graphic 18" descr="Cloud outline">
            <a:extLst>
              <a:ext uri="{FF2B5EF4-FFF2-40B4-BE49-F238E27FC236}">
                <a16:creationId xmlns:a16="http://schemas.microsoft.com/office/drawing/2014/main" id="{5899DF77-F23F-4931-8DFE-8D3D48A3F78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211538" y="4255264"/>
            <a:ext cx="1071009" cy="1060266"/>
          </a:xfrm>
          <a:prstGeom prst="rect">
            <a:avLst/>
          </a:prstGeom>
        </p:spPr>
      </p:pic>
      <p:sp>
        <p:nvSpPr>
          <p:cNvPr id="173" name="TextBox 172">
            <a:extLst>
              <a:ext uri="{FF2B5EF4-FFF2-40B4-BE49-F238E27FC236}">
                <a16:creationId xmlns:a16="http://schemas.microsoft.com/office/drawing/2014/main" id="{2B14CA25-8ED7-4CF4-83C7-367D9D0DA6AB}"/>
              </a:ext>
            </a:extLst>
          </p:cNvPr>
          <p:cNvSpPr txBox="1"/>
          <p:nvPr/>
        </p:nvSpPr>
        <p:spPr>
          <a:xfrm>
            <a:off x="5518332" y="4783396"/>
            <a:ext cx="559549" cy="276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cs typeface="Arial"/>
              </a:rPr>
              <a:t>CDN</a:t>
            </a:r>
            <a:endParaRPr lang="en-US" sz="1200"/>
          </a:p>
        </p:txBody>
      </p:sp>
      <p:sp>
        <p:nvSpPr>
          <p:cNvPr id="174" name="Slide Number Placeholder 7">
            <a:extLst>
              <a:ext uri="{FF2B5EF4-FFF2-40B4-BE49-F238E27FC236}">
                <a16:creationId xmlns:a16="http://schemas.microsoft.com/office/drawing/2014/main" id="{DA396820-9620-400E-AAF6-90840DC6AB8E}"/>
              </a:ext>
            </a:extLst>
          </p:cNvPr>
          <p:cNvSpPr txBox="1">
            <a:spLocks/>
          </p:cNvSpPr>
          <p:nvPr/>
        </p:nvSpPr>
        <p:spPr>
          <a:xfrm>
            <a:off x="381000" y="6182540"/>
            <a:ext cx="916577"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Roboto" panose="02000000000000000000" pitchFamily="2" charset="0"/>
                <a:ea typeface="Roboto" panose="02000000000000000000" pitchFamily="2" charset="0"/>
                <a:cs typeface="Roboto" panose="02000000000000000000"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E678206-0642-9F48-9727-6B519CB285FA}" type="slidenum">
              <a:rPr lang="en-US" smtClean="0"/>
              <a:pPr/>
              <a:t>31</a:t>
            </a:fld>
            <a:endParaRPr lang="en-US"/>
          </a:p>
        </p:txBody>
      </p:sp>
      <p:sp>
        <p:nvSpPr>
          <p:cNvPr id="175" name="Rectangle 174">
            <a:extLst>
              <a:ext uri="{FF2B5EF4-FFF2-40B4-BE49-F238E27FC236}">
                <a16:creationId xmlns:a16="http://schemas.microsoft.com/office/drawing/2014/main" id="{F661243D-E8BA-49F8-80A6-3E080B248B24}"/>
              </a:ext>
            </a:extLst>
          </p:cNvPr>
          <p:cNvSpPr/>
          <p:nvPr/>
        </p:nvSpPr>
        <p:spPr>
          <a:xfrm>
            <a:off x="196770" y="4443230"/>
            <a:ext cx="6528121" cy="230184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6" name="Graphic 19" descr="Server with solid fill">
            <a:extLst>
              <a:ext uri="{FF2B5EF4-FFF2-40B4-BE49-F238E27FC236}">
                <a16:creationId xmlns:a16="http://schemas.microsoft.com/office/drawing/2014/main" id="{F1665878-20C5-4D6E-BD1E-B5518B9433E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76554" y="4760964"/>
            <a:ext cx="410357" cy="410357"/>
          </a:xfrm>
          <a:prstGeom prst="rect">
            <a:avLst/>
          </a:prstGeom>
        </p:spPr>
      </p:pic>
      <p:cxnSp>
        <p:nvCxnSpPr>
          <p:cNvPr id="177" name="Straight Connector 176">
            <a:extLst>
              <a:ext uri="{FF2B5EF4-FFF2-40B4-BE49-F238E27FC236}">
                <a16:creationId xmlns:a16="http://schemas.microsoft.com/office/drawing/2014/main" id="{A7C8BCDC-9714-449D-A4A4-97A290A4FDDD}"/>
              </a:ext>
            </a:extLst>
          </p:cNvPr>
          <p:cNvCxnSpPr>
            <a:endCxn id="178" idx="2"/>
          </p:cNvCxnSpPr>
          <p:nvPr/>
        </p:nvCxnSpPr>
        <p:spPr>
          <a:xfrm flipV="1">
            <a:off x="1597306" y="2596705"/>
            <a:ext cx="4480575" cy="2186691"/>
          </a:xfrm>
          <a:prstGeom prst="line">
            <a:avLst/>
          </a:prstGeom>
          <a:ln w="0"/>
          <a:effectLst>
            <a:glow rad="5080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78" name="Rectangle 177">
            <a:extLst>
              <a:ext uri="{FF2B5EF4-FFF2-40B4-BE49-F238E27FC236}">
                <a16:creationId xmlns:a16="http://schemas.microsoft.com/office/drawing/2014/main" id="{8DB798D3-5FB2-4D66-8847-17DC86C81B59}"/>
              </a:ext>
            </a:extLst>
          </p:cNvPr>
          <p:cNvSpPr/>
          <p:nvPr/>
        </p:nvSpPr>
        <p:spPr>
          <a:xfrm>
            <a:off x="5127921" y="1552166"/>
            <a:ext cx="1899919" cy="1044539"/>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Cloud Orchestrator</a:t>
            </a:r>
          </a:p>
        </p:txBody>
      </p:sp>
      <p:pic>
        <p:nvPicPr>
          <p:cNvPr id="179" name="Graphic 18" descr="Cloud outline">
            <a:extLst>
              <a:ext uri="{FF2B5EF4-FFF2-40B4-BE49-F238E27FC236}">
                <a16:creationId xmlns:a16="http://schemas.microsoft.com/office/drawing/2014/main" id="{2C1CD585-DF18-4146-AA65-65951890081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02626" y="4395725"/>
            <a:ext cx="1071009" cy="1060266"/>
          </a:xfrm>
          <a:prstGeom prst="rect">
            <a:avLst/>
          </a:prstGeom>
          <a:effectLst>
            <a:glow rad="63500">
              <a:srgbClr val="FFCC00">
                <a:alpha val="40000"/>
              </a:srgbClr>
            </a:glow>
          </a:effectLst>
        </p:spPr>
      </p:pic>
    </p:spTree>
    <p:extLst>
      <p:ext uri="{BB962C8B-B14F-4D97-AF65-F5344CB8AC3E}">
        <p14:creationId xmlns:p14="http://schemas.microsoft.com/office/powerpoint/2010/main" val="38837913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595D7-7726-27B7-EDD7-06A31E3F5D45}"/>
              </a:ext>
            </a:extLst>
          </p:cNvPr>
          <p:cNvSpPr>
            <a:spLocks noGrp="1"/>
          </p:cNvSpPr>
          <p:nvPr>
            <p:ph type="title"/>
          </p:nvPr>
        </p:nvSpPr>
        <p:spPr>
          <a:xfrm>
            <a:off x="381000" y="419361"/>
            <a:ext cx="11430000" cy="1014761"/>
          </a:xfrm>
        </p:spPr>
        <p:txBody>
          <a:bodyPr/>
          <a:lstStyle/>
          <a:p>
            <a:r>
              <a:rPr lang="en-US">
                <a:latin typeface="Roboto"/>
                <a:ea typeface="Roboto"/>
                <a:cs typeface="Roboto"/>
              </a:rPr>
              <a:t>System Architecture: Control Plane</a:t>
            </a:r>
            <a:endParaRPr lang="en-US" b="0">
              <a:latin typeface="Roboto"/>
              <a:ea typeface="Roboto"/>
              <a:cs typeface="Roboto"/>
            </a:endParaRPr>
          </a:p>
        </p:txBody>
      </p:sp>
      <p:sp>
        <p:nvSpPr>
          <p:cNvPr id="9" name="Rectangle 8">
            <a:extLst>
              <a:ext uri="{FF2B5EF4-FFF2-40B4-BE49-F238E27FC236}">
                <a16:creationId xmlns:a16="http://schemas.microsoft.com/office/drawing/2014/main" id="{E8AE70B6-AF6D-8662-55A9-F9BABC07D49E}"/>
              </a:ext>
            </a:extLst>
          </p:cNvPr>
          <p:cNvSpPr/>
          <p:nvPr/>
        </p:nvSpPr>
        <p:spPr>
          <a:xfrm>
            <a:off x="8063481" y="1096518"/>
            <a:ext cx="3655210" cy="477344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able 11">
            <a:extLst>
              <a:ext uri="{FF2B5EF4-FFF2-40B4-BE49-F238E27FC236}">
                <a16:creationId xmlns:a16="http://schemas.microsoft.com/office/drawing/2014/main" id="{1D5F2C3C-D69C-8CE6-F720-D686A0B32C82}"/>
              </a:ext>
            </a:extLst>
          </p:cNvPr>
          <p:cNvGraphicFramePr>
            <a:graphicFrameLocks noGrp="1"/>
          </p:cNvGraphicFramePr>
          <p:nvPr/>
        </p:nvGraphicFramePr>
        <p:xfrm>
          <a:off x="8618587" y="4614574"/>
          <a:ext cx="2553112" cy="914400"/>
        </p:xfrm>
        <a:graphic>
          <a:graphicData uri="http://schemas.openxmlformats.org/drawingml/2006/table">
            <a:tbl>
              <a:tblPr firstRow="1" bandRow="1">
                <a:tableStyleId>{5940675A-B579-460E-94D1-54222C63F5DA}</a:tableStyleId>
              </a:tblPr>
              <a:tblGrid>
                <a:gridCol w="1328745">
                  <a:extLst>
                    <a:ext uri="{9D8B030D-6E8A-4147-A177-3AD203B41FA5}">
                      <a16:colId xmlns:a16="http://schemas.microsoft.com/office/drawing/2014/main" val="1383791514"/>
                    </a:ext>
                  </a:extLst>
                </a:gridCol>
                <a:gridCol w="1224367">
                  <a:extLst>
                    <a:ext uri="{9D8B030D-6E8A-4147-A177-3AD203B41FA5}">
                      <a16:colId xmlns:a16="http://schemas.microsoft.com/office/drawing/2014/main" val="1039681242"/>
                    </a:ext>
                  </a:extLst>
                </a:gridCol>
              </a:tblGrid>
              <a:tr h="218225">
                <a:tc>
                  <a:txBody>
                    <a:bodyPr/>
                    <a:lstStyle/>
                    <a:p>
                      <a:r>
                        <a:rPr lang="en-US" sz="1400" b="1"/>
                        <a:t>Edge node</a:t>
                      </a:r>
                    </a:p>
                  </a:txBody>
                  <a:tcPr/>
                </a:tc>
                <a:tc>
                  <a:txBody>
                    <a:bodyPr/>
                    <a:lstStyle/>
                    <a:p>
                      <a:r>
                        <a:rPr lang="en-US" sz="1400" b="1"/>
                        <a:t>location</a:t>
                      </a:r>
                    </a:p>
                  </a:txBody>
                  <a:tcPr/>
                </a:tc>
                <a:extLst>
                  <a:ext uri="{0D108BD9-81ED-4DB2-BD59-A6C34878D82A}">
                    <a16:rowId xmlns:a16="http://schemas.microsoft.com/office/drawing/2014/main" val="3787483040"/>
                  </a:ext>
                </a:extLst>
              </a:tr>
              <a:tr h="218225">
                <a:tc>
                  <a:txBody>
                    <a:bodyPr/>
                    <a:lstStyle/>
                    <a:p>
                      <a:r>
                        <a:rPr lang="en-US" sz="1400"/>
                        <a:t>e1</a:t>
                      </a:r>
                    </a:p>
                  </a:txBody>
                  <a:tcPr/>
                </a:tc>
                <a:tc>
                  <a:txBody>
                    <a:bodyPr/>
                    <a:lstStyle/>
                    <a:p>
                      <a:r>
                        <a:rPr lang="en-US" sz="1400"/>
                        <a:t>&lt;</a:t>
                      </a:r>
                      <a:r>
                        <a:rPr lang="en-US" sz="1400" err="1"/>
                        <a:t>lat,long</a:t>
                      </a:r>
                      <a:r>
                        <a:rPr lang="en-US" sz="1400"/>
                        <a:t>&gt;</a:t>
                      </a:r>
                    </a:p>
                  </a:txBody>
                  <a:tcPr/>
                </a:tc>
                <a:extLst>
                  <a:ext uri="{0D108BD9-81ED-4DB2-BD59-A6C34878D82A}">
                    <a16:rowId xmlns:a16="http://schemas.microsoft.com/office/drawing/2014/main" val="2348299533"/>
                  </a:ext>
                </a:extLst>
              </a:tr>
              <a:tr h="218225">
                <a:tc>
                  <a:txBody>
                    <a:bodyPr/>
                    <a:lstStyle/>
                    <a:p>
                      <a:r>
                        <a:rPr lang="en-US" sz="1400"/>
                        <a:t>...</a:t>
                      </a:r>
                    </a:p>
                  </a:txBody>
                  <a:tcPr/>
                </a:tc>
                <a:tc>
                  <a:txBody>
                    <a:bodyPr/>
                    <a:lstStyle/>
                    <a:p>
                      <a:r>
                        <a:rPr lang="en-US" sz="1400"/>
                        <a:t>...</a:t>
                      </a:r>
                    </a:p>
                  </a:txBody>
                  <a:tcPr/>
                </a:tc>
                <a:extLst>
                  <a:ext uri="{0D108BD9-81ED-4DB2-BD59-A6C34878D82A}">
                    <a16:rowId xmlns:a16="http://schemas.microsoft.com/office/drawing/2014/main" val="1707927981"/>
                  </a:ext>
                </a:extLst>
              </a:tr>
            </a:tbl>
          </a:graphicData>
        </a:graphic>
      </p:graphicFrame>
      <p:graphicFrame>
        <p:nvGraphicFramePr>
          <p:cNvPr id="14" name="Table 11">
            <a:extLst>
              <a:ext uri="{FF2B5EF4-FFF2-40B4-BE49-F238E27FC236}">
                <a16:creationId xmlns:a16="http://schemas.microsoft.com/office/drawing/2014/main" id="{0BC9622A-5976-B7F8-31CE-798A8970C984}"/>
              </a:ext>
            </a:extLst>
          </p:cNvPr>
          <p:cNvGraphicFramePr>
            <a:graphicFrameLocks noGrp="1"/>
          </p:cNvGraphicFramePr>
          <p:nvPr/>
        </p:nvGraphicFramePr>
        <p:xfrm>
          <a:off x="8713808" y="1620228"/>
          <a:ext cx="2180426" cy="914400"/>
        </p:xfrm>
        <a:graphic>
          <a:graphicData uri="http://schemas.openxmlformats.org/drawingml/2006/table">
            <a:tbl>
              <a:tblPr firstRow="1" bandRow="1">
                <a:tableStyleId>{5940675A-B579-460E-94D1-54222C63F5DA}</a:tableStyleId>
              </a:tblPr>
              <a:tblGrid>
                <a:gridCol w="1241460">
                  <a:extLst>
                    <a:ext uri="{9D8B030D-6E8A-4147-A177-3AD203B41FA5}">
                      <a16:colId xmlns:a16="http://schemas.microsoft.com/office/drawing/2014/main" val="1383791514"/>
                    </a:ext>
                  </a:extLst>
                </a:gridCol>
                <a:gridCol w="938966">
                  <a:extLst>
                    <a:ext uri="{9D8B030D-6E8A-4147-A177-3AD203B41FA5}">
                      <a16:colId xmlns:a16="http://schemas.microsoft.com/office/drawing/2014/main" val="1039681242"/>
                    </a:ext>
                  </a:extLst>
                </a:gridCol>
              </a:tblGrid>
              <a:tr h="238262">
                <a:tc>
                  <a:txBody>
                    <a:bodyPr/>
                    <a:lstStyle/>
                    <a:p>
                      <a:r>
                        <a:rPr lang="en-US" sz="1400" b="1"/>
                        <a:t>segment</a:t>
                      </a:r>
                    </a:p>
                  </a:txBody>
                  <a:tcPr/>
                </a:tc>
                <a:tc>
                  <a:txBody>
                    <a:bodyPr/>
                    <a:lstStyle/>
                    <a:p>
                      <a:r>
                        <a:rPr lang="en-US" sz="1400" b="1"/>
                        <a:t>source</a:t>
                      </a:r>
                    </a:p>
                  </a:txBody>
                  <a:tcPr/>
                </a:tc>
                <a:extLst>
                  <a:ext uri="{0D108BD9-81ED-4DB2-BD59-A6C34878D82A}">
                    <a16:rowId xmlns:a16="http://schemas.microsoft.com/office/drawing/2014/main" val="3787483040"/>
                  </a:ext>
                </a:extLst>
              </a:tr>
              <a:tr h="238262">
                <a:tc>
                  <a:txBody>
                    <a:bodyPr/>
                    <a:lstStyle/>
                    <a:p>
                      <a:r>
                        <a:rPr lang="en-US" sz="1400"/>
                        <a:t>s1</a:t>
                      </a:r>
                    </a:p>
                  </a:txBody>
                  <a:tcPr/>
                </a:tc>
                <a:tc>
                  <a:txBody>
                    <a:bodyPr/>
                    <a:lstStyle/>
                    <a:p>
                      <a:r>
                        <a:rPr lang="en-US" sz="1400"/>
                        <a:t>e1</a:t>
                      </a:r>
                    </a:p>
                  </a:txBody>
                  <a:tcPr/>
                </a:tc>
                <a:extLst>
                  <a:ext uri="{0D108BD9-81ED-4DB2-BD59-A6C34878D82A}">
                    <a16:rowId xmlns:a16="http://schemas.microsoft.com/office/drawing/2014/main" val="2348299533"/>
                  </a:ext>
                </a:extLst>
              </a:tr>
              <a:tr h="195832">
                <a:tc>
                  <a:txBody>
                    <a:bodyPr/>
                    <a:lstStyle/>
                    <a:p>
                      <a:r>
                        <a:rPr lang="en-US" sz="1400"/>
                        <a:t>...</a:t>
                      </a:r>
                    </a:p>
                  </a:txBody>
                  <a:tcPr/>
                </a:tc>
                <a:tc>
                  <a:txBody>
                    <a:bodyPr/>
                    <a:lstStyle/>
                    <a:p>
                      <a:r>
                        <a:rPr lang="en-US" sz="1400"/>
                        <a:t>...</a:t>
                      </a:r>
                    </a:p>
                  </a:txBody>
                  <a:tcPr/>
                </a:tc>
                <a:extLst>
                  <a:ext uri="{0D108BD9-81ED-4DB2-BD59-A6C34878D82A}">
                    <a16:rowId xmlns:a16="http://schemas.microsoft.com/office/drawing/2014/main" val="1707927981"/>
                  </a:ext>
                </a:extLst>
              </a:tr>
            </a:tbl>
          </a:graphicData>
        </a:graphic>
      </p:graphicFrame>
      <p:sp>
        <p:nvSpPr>
          <p:cNvPr id="24" name="TextBox 23">
            <a:extLst>
              <a:ext uri="{FF2B5EF4-FFF2-40B4-BE49-F238E27FC236}">
                <a16:creationId xmlns:a16="http://schemas.microsoft.com/office/drawing/2014/main" id="{37C22F1B-9B4D-F098-FF0C-14DF54DB761A}"/>
              </a:ext>
            </a:extLst>
          </p:cNvPr>
          <p:cNvSpPr txBox="1"/>
          <p:nvPr/>
        </p:nvSpPr>
        <p:spPr>
          <a:xfrm>
            <a:off x="8649150" y="4196795"/>
            <a:ext cx="28371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Arial"/>
              </a:rPr>
              <a:t>Edge node locations</a:t>
            </a:r>
          </a:p>
        </p:txBody>
      </p:sp>
      <p:sp>
        <p:nvSpPr>
          <p:cNvPr id="25" name="TextBox 24">
            <a:extLst>
              <a:ext uri="{FF2B5EF4-FFF2-40B4-BE49-F238E27FC236}">
                <a16:creationId xmlns:a16="http://schemas.microsoft.com/office/drawing/2014/main" id="{76193861-BFA4-DCCD-5DC9-F50C0A5B6FF6}"/>
              </a:ext>
            </a:extLst>
          </p:cNvPr>
          <p:cNvSpPr txBox="1"/>
          <p:nvPr/>
        </p:nvSpPr>
        <p:spPr>
          <a:xfrm>
            <a:off x="8676476" y="1195753"/>
            <a:ext cx="25781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Arial"/>
              </a:rPr>
              <a:t>Segment sources</a:t>
            </a:r>
            <a:endParaRPr lang="en-US" sz="2000" b="1">
              <a:cs typeface="Arial"/>
            </a:endParaRPr>
          </a:p>
        </p:txBody>
      </p:sp>
      <p:graphicFrame>
        <p:nvGraphicFramePr>
          <p:cNvPr id="122" name="Table 11">
            <a:extLst>
              <a:ext uri="{FF2B5EF4-FFF2-40B4-BE49-F238E27FC236}">
                <a16:creationId xmlns:a16="http://schemas.microsoft.com/office/drawing/2014/main" id="{41EA3E81-2D89-82D6-D9F9-CA294D7E92BC}"/>
              </a:ext>
            </a:extLst>
          </p:cNvPr>
          <p:cNvGraphicFramePr>
            <a:graphicFrameLocks noGrp="1"/>
          </p:cNvGraphicFramePr>
          <p:nvPr/>
        </p:nvGraphicFramePr>
        <p:xfrm>
          <a:off x="8661802" y="3168481"/>
          <a:ext cx="2388489" cy="914400"/>
        </p:xfrm>
        <a:graphic>
          <a:graphicData uri="http://schemas.openxmlformats.org/drawingml/2006/table">
            <a:tbl>
              <a:tblPr firstRow="1" bandRow="1">
                <a:tableStyleId>{5940675A-B579-460E-94D1-54222C63F5DA}</a:tableStyleId>
              </a:tblPr>
              <a:tblGrid>
                <a:gridCol w="1359924">
                  <a:extLst>
                    <a:ext uri="{9D8B030D-6E8A-4147-A177-3AD203B41FA5}">
                      <a16:colId xmlns:a16="http://schemas.microsoft.com/office/drawing/2014/main" val="1383791514"/>
                    </a:ext>
                  </a:extLst>
                </a:gridCol>
                <a:gridCol w="1028565">
                  <a:extLst>
                    <a:ext uri="{9D8B030D-6E8A-4147-A177-3AD203B41FA5}">
                      <a16:colId xmlns:a16="http://schemas.microsoft.com/office/drawing/2014/main" val="1039681242"/>
                    </a:ext>
                  </a:extLst>
                </a:gridCol>
              </a:tblGrid>
              <a:tr h="238262">
                <a:tc>
                  <a:txBody>
                    <a:bodyPr/>
                    <a:lstStyle/>
                    <a:p>
                      <a:r>
                        <a:rPr lang="en-US" sz="1400" b="1"/>
                        <a:t>video</a:t>
                      </a:r>
                    </a:p>
                  </a:txBody>
                  <a:tcPr/>
                </a:tc>
                <a:tc>
                  <a:txBody>
                    <a:bodyPr/>
                    <a:lstStyle/>
                    <a:p>
                      <a:r>
                        <a:rPr lang="en-US" sz="1400" b="1"/>
                        <a:t>segments</a:t>
                      </a:r>
                    </a:p>
                  </a:txBody>
                  <a:tcPr/>
                </a:tc>
                <a:extLst>
                  <a:ext uri="{0D108BD9-81ED-4DB2-BD59-A6C34878D82A}">
                    <a16:rowId xmlns:a16="http://schemas.microsoft.com/office/drawing/2014/main" val="3787483040"/>
                  </a:ext>
                </a:extLst>
              </a:tr>
              <a:tr h="238262">
                <a:tc>
                  <a:txBody>
                    <a:bodyPr/>
                    <a:lstStyle/>
                    <a:p>
                      <a:r>
                        <a:rPr lang="en-US" sz="1400"/>
                        <a:t>v1</a:t>
                      </a:r>
                    </a:p>
                  </a:txBody>
                  <a:tcPr/>
                </a:tc>
                <a:tc>
                  <a:txBody>
                    <a:bodyPr/>
                    <a:lstStyle/>
                    <a:p>
                      <a:r>
                        <a:rPr lang="en-US" sz="1400"/>
                        <a:t>s1, s2, s3</a:t>
                      </a:r>
                    </a:p>
                  </a:txBody>
                  <a:tcPr/>
                </a:tc>
                <a:extLst>
                  <a:ext uri="{0D108BD9-81ED-4DB2-BD59-A6C34878D82A}">
                    <a16:rowId xmlns:a16="http://schemas.microsoft.com/office/drawing/2014/main" val="2348299533"/>
                  </a:ext>
                </a:extLst>
              </a:tr>
              <a:tr h="195832">
                <a:tc>
                  <a:txBody>
                    <a:bodyPr/>
                    <a:lstStyle/>
                    <a:p>
                      <a:r>
                        <a:rPr lang="en-US" sz="1400"/>
                        <a:t>...</a:t>
                      </a:r>
                    </a:p>
                  </a:txBody>
                  <a:tcPr/>
                </a:tc>
                <a:tc>
                  <a:txBody>
                    <a:bodyPr/>
                    <a:lstStyle/>
                    <a:p>
                      <a:r>
                        <a:rPr lang="en-US" sz="1400"/>
                        <a:t>...</a:t>
                      </a:r>
                    </a:p>
                  </a:txBody>
                  <a:tcPr/>
                </a:tc>
                <a:extLst>
                  <a:ext uri="{0D108BD9-81ED-4DB2-BD59-A6C34878D82A}">
                    <a16:rowId xmlns:a16="http://schemas.microsoft.com/office/drawing/2014/main" val="1707927981"/>
                  </a:ext>
                </a:extLst>
              </a:tr>
            </a:tbl>
          </a:graphicData>
        </a:graphic>
      </p:graphicFrame>
      <p:sp>
        <p:nvSpPr>
          <p:cNvPr id="123" name="TextBox 122">
            <a:extLst>
              <a:ext uri="{FF2B5EF4-FFF2-40B4-BE49-F238E27FC236}">
                <a16:creationId xmlns:a16="http://schemas.microsoft.com/office/drawing/2014/main" id="{DFD62709-EFA0-E5CD-A7E5-FF0E4549259A}"/>
              </a:ext>
            </a:extLst>
          </p:cNvPr>
          <p:cNvSpPr txBox="1"/>
          <p:nvPr/>
        </p:nvSpPr>
        <p:spPr>
          <a:xfrm>
            <a:off x="8624471" y="2744006"/>
            <a:ext cx="25781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Arial"/>
              </a:rPr>
              <a:t>Video metadata</a:t>
            </a:r>
            <a:endParaRPr lang="en-US" sz="2000" b="1">
              <a:cs typeface="Arial"/>
            </a:endParaRPr>
          </a:p>
        </p:txBody>
      </p:sp>
      <p:sp>
        <p:nvSpPr>
          <p:cNvPr id="7" name="TextBox 6">
            <a:extLst>
              <a:ext uri="{FF2B5EF4-FFF2-40B4-BE49-F238E27FC236}">
                <a16:creationId xmlns:a16="http://schemas.microsoft.com/office/drawing/2014/main" id="{72FF5714-5825-201C-F5B2-39EFBE27F0EA}"/>
              </a:ext>
            </a:extLst>
          </p:cNvPr>
          <p:cNvSpPr txBox="1"/>
          <p:nvPr/>
        </p:nvSpPr>
        <p:spPr>
          <a:xfrm>
            <a:off x="8973519" y="707546"/>
            <a:ext cx="1762021" cy="369332"/>
          </a:xfrm>
          <a:prstGeom prst="rect">
            <a:avLst/>
          </a:prstGeom>
          <a:noFill/>
        </p:spPr>
        <p:txBody>
          <a:bodyPr wrap="none" rtlCol="0">
            <a:spAutoFit/>
          </a:bodyPr>
          <a:lstStyle/>
          <a:p>
            <a:r>
              <a:rPr lang="en-US"/>
              <a:t>Metadata Store</a:t>
            </a:r>
          </a:p>
        </p:txBody>
      </p:sp>
      <p:cxnSp>
        <p:nvCxnSpPr>
          <p:cNvPr id="10" name="Straight Arrow Connector 9">
            <a:extLst>
              <a:ext uri="{FF2B5EF4-FFF2-40B4-BE49-F238E27FC236}">
                <a16:creationId xmlns:a16="http://schemas.microsoft.com/office/drawing/2014/main" id="{647346C3-B82A-E60D-7134-18D0DE2AFDE4}"/>
              </a:ext>
            </a:extLst>
          </p:cNvPr>
          <p:cNvCxnSpPr>
            <a:cxnSpLocks/>
            <a:stCxn id="14" idx="1"/>
          </p:cNvCxnSpPr>
          <p:nvPr/>
        </p:nvCxnSpPr>
        <p:spPr>
          <a:xfrm flipH="1" flipV="1">
            <a:off x="7027840" y="2074436"/>
            <a:ext cx="1685968" cy="2992"/>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38687B1-A4AE-8803-34DF-5E9AE02666B9}"/>
              </a:ext>
            </a:extLst>
          </p:cNvPr>
          <p:cNvCxnSpPr>
            <a:cxnSpLocks/>
            <a:stCxn id="122" idx="1"/>
          </p:cNvCxnSpPr>
          <p:nvPr/>
        </p:nvCxnSpPr>
        <p:spPr>
          <a:xfrm flipH="1" flipV="1">
            <a:off x="7027840" y="2240814"/>
            <a:ext cx="1633962" cy="1384867"/>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2989481-EA12-0579-FFE3-55C18B441829}"/>
              </a:ext>
            </a:extLst>
          </p:cNvPr>
          <p:cNvCxnSpPr>
            <a:cxnSpLocks/>
            <a:stCxn id="11" idx="1"/>
          </p:cNvCxnSpPr>
          <p:nvPr/>
        </p:nvCxnSpPr>
        <p:spPr>
          <a:xfrm flipH="1" flipV="1">
            <a:off x="7027840" y="2534628"/>
            <a:ext cx="1590747" cy="2537146"/>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Arrow: Right 19">
            <a:extLst>
              <a:ext uri="{FF2B5EF4-FFF2-40B4-BE49-F238E27FC236}">
                <a16:creationId xmlns:a16="http://schemas.microsoft.com/office/drawing/2014/main" id="{ECF802B3-6AA6-7C7B-67D4-10C7217AE81F}"/>
              </a:ext>
            </a:extLst>
          </p:cNvPr>
          <p:cNvSpPr/>
          <p:nvPr/>
        </p:nvSpPr>
        <p:spPr>
          <a:xfrm>
            <a:off x="3804778" y="2240814"/>
            <a:ext cx="1292830" cy="128427"/>
          </a:xfrm>
          <a:prstGeom prst="rightArrow">
            <a:avLst/>
          </a:prstGeom>
          <a:solidFill>
            <a:schemeClr val="accent2">
              <a:lumMod val="90000"/>
              <a:lumOff val="1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0" descr="Map with pin with solid fill">
            <a:extLst>
              <a:ext uri="{FF2B5EF4-FFF2-40B4-BE49-F238E27FC236}">
                <a16:creationId xmlns:a16="http://schemas.microsoft.com/office/drawing/2014/main" id="{D0D79782-57E0-C378-4B09-C0297844E5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2083" y="1456780"/>
            <a:ext cx="914400" cy="914400"/>
          </a:xfrm>
          <a:prstGeom prst="rect">
            <a:avLst/>
          </a:prstGeom>
        </p:spPr>
      </p:pic>
      <p:sp>
        <p:nvSpPr>
          <p:cNvPr id="29" name="TextBox 28">
            <a:extLst>
              <a:ext uri="{FF2B5EF4-FFF2-40B4-BE49-F238E27FC236}">
                <a16:creationId xmlns:a16="http://schemas.microsoft.com/office/drawing/2014/main" id="{D70F907E-7E4F-9073-D69F-969871079DB5}"/>
              </a:ext>
            </a:extLst>
          </p:cNvPr>
          <p:cNvSpPr txBox="1"/>
          <p:nvPr/>
        </p:nvSpPr>
        <p:spPr>
          <a:xfrm>
            <a:off x="4133095" y="2415339"/>
            <a:ext cx="428322" cy="369332"/>
          </a:xfrm>
          <a:prstGeom prst="rect">
            <a:avLst/>
          </a:prstGeom>
          <a:noFill/>
        </p:spPr>
        <p:txBody>
          <a:bodyPr wrap="none" rtlCol="0">
            <a:spAutoFit/>
          </a:bodyPr>
          <a:lstStyle/>
          <a:p>
            <a:r>
              <a:rPr lang="en-US"/>
              <a:t>v1</a:t>
            </a:r>
          </a:p>
        </p:txBody>
      </p:sp>
      <p:sp>
        <p:nvSpPr>
          <p:cNvPr id="30" name="Rectangle 29">
            <a:extLst>
              <a:ext uri="{FF2B5EF4-FFF2-40B4-BE49-F238E27FC236}">
                <a16:creationId xmlns:a16="http://schemas.microsoft.com/office/drawing/2014/main" id="{F26D795F-074F-999E-9BEA-1100DB6D6951}"/>
              </a:ext>
            </a:extLst>
          </p:cNvPr>
          <p:cNvSpPr/>
          <p:nvPr/>
        </p:nvSpPr>
        <p:spPr>
          <a:xfrm>
            <a:off x="8367894" y="1177639"/>
            <a:ext cx="2886751" cy="1472682"/>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9" name="Graphic 118" descr="City outline">
            <a:extLst>
              <a:ext uri="{FF2B5EF4-FFF2-40B4-BE49-F238E27FC236}">
                <a16:creationId xmlns:a16="http://schemas.microsoft.com/office/drawing/2014/main" id="{A61CCE4F-3D12-497E-84A6-B3E264FEB9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3760" y="4879129"/>
            <a:ext cx="1688693" cy="1699435"/>
          </a:xfrm>
          <a:prstGeom prst="rect">
            <a:avLst/>
          </a:prstGeom>
        </p:spPr>
      </p:pic>
      <p:pic>
        <p:nvPicPr>
          <p:cNvPr id="120" name="Graphic 119" descr="City outline">
            <a:extLst>
              <a:ext uri="{FF2B5EF4-FFF2-40B4-BE49-F238E27FC236}">
                <a16:creationId xmlns:a16="http://schemas.microsoft.com/office/drawing/2014/main" id="{A93F5019-4863-4C7E-8789-5F50F35F71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25983" y="4879129"/>
            <a:ext cx="1688693" cy="1699435"/>
          </a:xfrm>
          <a:prstGeom prst="rect">
            <a:avLst/>
          </a:prstGeom>
        </p:spPr>
      </p:pic>
      <p:pic>
        <p:nvPicPr>
          <p:cNvPr id="121" name="Graphic 4" descr="City outline">
            <a:extLst>
              <a:ext uri="{FF2B5EF4-FFF2-40B4-BE49-F238E27FC236}">
                <a16:creationId xmlns:a16="http://schemas.microsoft.com/office/drawing/2014/main" id="{81758AA8-6040-4837-A8F3-F863A0CC29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09690" y="4879129"/>
            <a:ext cx="1688693" cy="1699435"/>
          </a:xfrm>
          <a:prstGeom prst="rect">
            <a:avLst/>
          </a:prstGeom>
        </p:spPr>
      </p:pic>
      <p:pic>
        <p:nvPicPr>
          <p:cNvPr id="124" name="Graphic 4" descr="City outline">
            <a:extLst>
              <a:ext uri="{FF2B5EF4-FFF2-40B4-BE49-F238E27FC236}">
                <a16:creationId xmlns:a16="http://schemas.microsoft.com/office/drawing/2014/main" id="{BF9251CF-4164-42E4-A6C5-6CADC53D82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90175" y="4881278"/>
            <a:ext cx="1688693" cy="1699435"/>
          </a:xfrm>
          <a:prstGeom prst="rect">
            <a:avLst/>
          </a:prstGeom>
        </p:spPr>
      </p:pic>
      <p:cxnSp>
        <p:nvCxnSpPr>
          <p:cNvPr id="125" name="Straight Arrow Connector 124">
            <a:extLst>
              <a:ext uri="{FF2B5EF4-FFF2-40B4-BE49-F238E27FC236}">
                <a16:creationId xmlns:a16="http://schemas.microsoft.com/office/drawing/2014/main" id="{149BBA57-CC6C-4AFB-AEAB-F255F03B978A}"/>
              </a:ext>
            </a:extLst>
          </p:cNvPr>
          <p:cNvCxnSpPr>
            <a:cxnSpLocks/>
          </p:cNvCxnSpPr>
          <p:nvPr/>
        </p:nvCxnSpPr>
        <p:spPr>
          <a:xfrm flipV="1">
            <a:off x="1005860" y="5190480"/>
            <a:ext cx="12384" cy="1187309"/>
          </a:xfrm>
          <a:prstGeom prst="straightConnector1">
            <a:avLst/>
          </a:prstGeom>
          <a:ln w="57150">
            <a:headEnd type="none"/>
            <a:tailEnd type="arrow"/>
          </a:ln>
        </p:spPr>
        <p:style>
          <a:lnRef idx="1">
            <a:schemeClr val="accent1"/>
          </a:lnRef>
          <a:fillRef idx="0">
            <a:schemeClr val="accent1"/>
          </a:fillRef>
          <a:effectRef idx="0">
            <a:schemeClr val="accent1"/>
          </a:effectRef>
          <a:fontRef idx="minor">
            <a:schemeClr val="tx1"/>
          </a:fontRef>
        </p:style>
      </p:cxnSp>
      <p:pic>
        <p:nvPicPr>
          <p:cNvPr id="126" name="Graphic 20" descr="Map with pin with solid fill">
            <a:extLst>
              <a:ext uri="{FF2B5EF4-FFF2-40B4-BE49-F238E27FC236}">
                <a16:creationId xmlns:a16="http://schemas.microsoft.com/office/drawing/2014/main" id="{FF9CE946-9996-44CA-8781-25816C787E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3309" y="5100593"/>
            <a:ext cx="496295" cy="496295"/>
          </a:xfrm>
          <a:prstGeom prst="rect">
            <a:avLst/>
          </a:prstGeom>
        </p:spPr>
      </p:pic>
      <p:pic>
        <p:nvPicPr>
          <p:cNvPr id="127" name="Picture 126" descr="Icon&#10;&#10;Description automatically generated">
            <a:extLst>
              <a:ext uri="{FF2B5EF4-FFF2-40B4-BE49-F238E27FC236}">
                <a16:creationId xmlns:a16="http://schemas.microsoft.com/office/drawing/2014/main" id="{346750E6-5008-4D96-A394-418BDBFB7A5D}"/>
              </a:ext>
            </a:extLst>
          </p:cNvPr>
          <p:cNvPicPr>
            <a:picLocks noChangeAspect="1"/>
          </p:cNvPicPr>
          <p:nvPr/>
        </p:nvPicPr>
        <p:blipFill>
          <a:blip r:embed="rId7"/>
          <a:stretch>
            <a:fillRect/>
          </a:stretch>
        </p:blipFill>
        <p:spPr>
          <a:xfrm>
            <a:off x="562368" y="5487295"/>
            <a:ext cx="355571" cy="360942"/>
          </a:xfrm>
          <a:prstGeom prst="rect">
            <a:avLst/>
          </a:prstGeom>
        </p:spPr>
      </p:pic>
      <p:cxnSp>
        <p:nvCxnSpPr>
          <p:cNvPr id="128" name="Straight Arrow Connector 127">
            <a:extLst>
              <a:ext uri="{FF2B5EF4-FFF2-40B4-BE49-F238E27FC236}">
                <a16:creationId xmlns:a16="http://schemas.microsoft.com/office/drawing/2014/main" id="{D13C6E87-3263-4E54-8008-EDE79D322FEF}"/>
              </a:ext>
            </a:extLst>
          </p:cNvPr>
          <p:cNvCxnSpPr/>
          <p:nvPr/>
        </p:nvCxnSpPr>
        <p:spPr>
          <a:xfrm flipV="1">
            <a:off x="1115038" y="6492626"/>
            <a:ext cx="4950372" cy="18228"/>
          </a:xfrm>
          <a:prstGeom prst="straightConnector1">
            <a:avLst/>
          </a:prstGeom>
          <a:ln w="57150">
            <a:solidFill>
              <a:srgbClr val="FFC000"/>
            </a:solidFill>
            <a:prstDash val="dash"/>
            <a:headEnd type="none"/>
            <a:tailEnd type="arrow"/>
          </a:ln>
        </p:spPr>
        <p:style>
          <a:lnRef idx="1">
            <a:schemeClr val="accent1"/>
          </a:lnRef>
          <a:fillRef idx="0">
            <a:schemeClr val="accent1"/>
          </a:fillRef>
          <a:effectRef idx="0">
            <a:schemeClr val="accent1"/>
          </a:effectRef>
          <a:fontRef idx="minor">
            <a:schemeClr val="tx1"/>
          </a:fontRef>
        </p:style>
      </p:cxnSp>
      <p:pic>
        <p:nvPicPr>
          <p:cNvPr id="129" name="Graphic 128" descr="Car with solid fill">
            <a:extLst>
              <a:ext uri="{FF2B5EF4-FFF2-40B4-BE49-F238E27FC236}">
                <a16:creationId xmlns:a16="http://schemas.microsoft.com/office/drawing/2014/main" id="{86FD4AC6-E029-4F08-803A-B2301A2397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0923" y="6248776"/>
            <a:ext cx="496295" cy="496295"/>
          </a:xfrm>
          <a:prstGeom prst="rect">
            <a:avLst/>
          </a:prstGeom>
        </p:spPr>
      </p:pic>
      <p:grpSp>
        <p:nvGrpSpPr>
          <p:cNvPr id="130" name="Group 129">
            <a:extLst>
              <a:ext uri="{FF2B5EF4-FFF2-40B4-BE49-F238E27FC236}">
                <a16:creationId xmlns:a16="http://schemas.microsoft.com/office/drawing/2014/main" id="{CD7595B6-B9FD-413D-AEC8-63278CA541C4}"/>
              </a:ext>
            </a:extLst>
          </p:cNvPr>
          <p:cNvGrpSpPr/>
          <p:nvPr/>
        </p:nvGrpSpPr>
        <p:grpSpPr>
          <a:xfrm flipH="1">
            <a:off x="2712876" y="6016900"/>
            <a:ext cx="260958" cy="320047"/>
            <a:chOff x="3470987" y="2052735"/>
            <a:chExt cx="1035696" cy="989045"/>
          </a:xfrm>
        </p:grpSpPr>
        <p:sp>
          <p:nvSpPr>
            <p:cNvPr id="131" name="Isosceles Triangle 7">
              <a:extLst>
                <a:ext uri="{FF2B5EF4-FFF2-40B4-BE49-F238E27FC236}">
                  <a16:creationId xmlns:a16="http://schemas.microsoft.com/office/drawing/2014/main" id="{7C6FF18A-AC9C-492D-BEFA-CA13CC0C13AB}"/>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2" name="Chord 131">
              <a:extLst>
                <a:ext uri="{FF2B5EF4-FFF2-40B4-BE49-F238E27FC236}">
                  <a16:creationId xmlns:a16="http://schemas.microsoft.com/office/drawing/2014/main" id="{CFCDE109-1523-498E-ABEA-7BFC45480579}"/>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4" name="Isosceles Triangle 5">
              <a:extLst>
                <a:ext uri="{FF2B5EF4-FFF2-40B4-BE49-F238E27FC236}">
                  <a16:creationId xmlns:a16="http://schemas.microsoft.com/office/drawing/2014/main" id="{5A12B7A4-5FF9-45B5-8358-47F2F5BD994C}"/>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5" name="Oval 134">
              <a:extLst>
                <a:ext uri="{FF2B5EF4-FFF2-40B4-BE49-F238E27FC236}">
                  <a16:creationId xmlns:a16="http://schemas.microsoft.com/office/drawing/2014/main" id="{AFAFFDBE-1985-4A92-8276-E286AB39ADB0}"/>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36" name="Group 135">
            <a:extLst>
              <a:ext uri="{FF2B5EF4-FFF2-40B4-BE49-F238E27FC236}">
                <a16:creationId xmlns:a16="http://schemas.microsoft.com/office/drawing/2014/main" id="{DAF54877-F8D0-4BAF-A272-6FA22109CEE2}"/>
              </a:ext>
            </a:extLst>
          </p:cNvPr>
          <p:cNvGrpSpPr/>
          <p:nvPr/>
        </p:nvGrpSpPr>
        <p:grpSpPr>
          <a:xfrm>
            <a:off x="2937163" y="5853987"/>
            <a:ext cx="439544" cy="487556"/>
            <a:chOff x="7226257" y="2536487"/>
            <a:chExt cx="1246926" cy="1209092"/>
          </a:xfrm>
        </p:grpSpPr>
        <p:grpSp>
          <p:nvGrpSpPr>
            <p:cNvPr id="137" name="Group 136">
              <a:extLst>
                <a:ext uri="{FF2B5EF4-FFF2-40B4-BE49-F238E27FC236}">
                  <a16:creationId xmlns:a16="http://schemas.microsoft.com/office/drawing/2014/main" id="{9E1959AD-B2DB-4B0A-8064-3DBE4E3EF1E7}"/>
                </a:ext>
              </a:extLst>
            </p:cNvPr>
            <p:cNvGrpSpPr/>
            <p:nvPr/>
          </p:nvGrpSpPr>
          <p:grpSpPr>
            <a:xfrm>
              <a:off x="7545615" y="3038258"/>
              <a:ext cx="725173" cy="547774"/>
              <a:chOff x="10442048" y="1890678"/>
              <a:chExt cx="725173" cy="547774"/>
            </a:xfrm>
          </p:grpSpPr>
          <p:sp>
            <p:nvSpPr>
              <p:cNvPr id="140" name="Rounded Rectangle 33">
                <a:extLst>
                  <a:ext uri="{FF2B5EF4-FFF2-40B4-BE49-F238E27FC236}">
                    <a16:creationId xmlns:a16="http://schemas.microsoft.com/office/drawing/2014/main" id="{5D26DC31-D8EE-43C9-A629-6DF7EAD983D1}"/>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41" name="Straight Connector 140">
                <a:extLst>
                  <a:ext uri="{FF2B5EF4-FFF2-40B4-BE49-F238E27FC236}">
                    <a16:creationId xmlns:a16="http://schemas.microsoft.com/office/drawing/2014/main" id="{216AC9C0-AC1C-4237-B9ED-48A24D12CD3F}"/>
                  </a:ext>
                </a:extLst>
              </p:cNvPr>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FBFD67B6-3F40-49BA-A5FC-E3EF78FD3472}"/>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143BF59-02D9-4CFA-8557-D6FD19825F7A}"/>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138" name="TextBox 137">
              <a:extLst>
                <a:ext uri="{FF2B5EF4-FFF2-40B4-BE49-F238E27FC236}">
                  <a16:creationId xmlns:a16="http://schemas.microsoft.com/office/drawing/2014/main" id="{D88902D6-5CB3-41F3-96E3-D9F04AC328FD}"/>
                </a:ext>
              </a:extLst>
            </p:cNvPr>
            <p:cNvSpPr txBox="1"/>
            <p:nvPr/>
          </p:nvSpPr>
          <p:spPr>
            <a:xfrm>
              <a:off x="7226257" y="2536487"/>
              <a:ext cx="1246926" cy="610604"/>
            </a:xfrm>
            <a:prstGeom prst="rect">
              <a:avLst/>
            </a:prstGeom>
            <a:noFill/>
          </p:spPr>
          <p:txBody>
            <a:bodyPr wrap="none" lIns="91440" tIns="45720" rIns="91440" bIns="45720" rtlCol="0" anchor="t">
              <a:spAutoFit/>
            </a:bodyPr>
            <a:lstStyle/>
            <a:p>
              <a:r>
                <a:rPr lang="en-US" sz="1000"/>
                <a:t>Edge</a:t>
              </a:r>
              <a:endParaRPr lang="en-US" sz="1000">
                <a:cs typeface="Arial"/>
              </a:endParaRPr>
            </a:p>
          </p:txBody>
        </p:sp>
        <p:sp>
          <p:nvSpPr>
            <p:cNvPr id="139" name="Rectangle 138">
              <a:extLst>
                <a:ext uri="{FF2B5EF4-FFF2-40B4-BE49-F238E27FC236}">
                  <a16:creationId xmlns:a16="http://schemas.microsoft.com/office/drawing/2014/main" id="{F638C0CC-DD30-4EBB-A88C-667EF045220B}"/>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44" name="Group 143">
            <a:extLst>
              <a:ext uri="{FF2B5EF4-FFF2-40B4-BE49-F238E27FC236}">
                <a16:creationId xmlns:a16="http://schemas.microsoft.com/office/drawing/2014/main" id="{A9BF863D-FB8A-499B-AA6D-818EA86D37CB}"/>
              </a:ext>
            </a:extLst>
          </p:cNvPr>
          <p:cNvGrpSpPr/>
          <p:nvPr/>
        </p:nvGrpSpPr>
        <p:grpSpPr>
          <a:xfrm flipH="1">
            <a:off x="4133095" y="6009096"/>
            <a:ext cx="260958" cy="320047"/>
            <a:chOff x="3470987" y="2052735"/>
            <a:chExt cx="1035696" cy="989045"/>
          </a:xfrm>
        </p:grpSpPr>
        <p:sp>
          <p:nvSpPr>
            <p:cNvPr id="145" name="Isosceles Triangle 7">
              <a:extLst>
                <a:ext uri="{FF2B5EF4-FFF2-40B4-BE49-F238E27FC236}">
                  <a16:creationId xmlns:a16="http://schemas.microsoft.com/office/drawing/2014/main" id="{EB0F708E-F1C6-495E-AE91-89B62736C61D}"/>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6" name="Chord 145">
              <a:extLst>
                <a:ext uri="{FF2B5EF4-FFF2-40B4-BE49-F238E27FC236}">
                  <a16:creationId xmlns:a16="http://schemas.microsoft.com/office/drawing/2014/main" id="{5E449CE6-05E2-4A97-86C6-E5C7CA03D0B6}"/>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7" name="Isosceles Triangle 5">
              <a:extLst>
                <a:ext uri="{FF2B5EF4-FFF2-40B4-BE49-F238E27FC236}">
                  <a16:creationId xmlns:a16="http://schemas.microsoft.com/office/drawing/2014/main" id="{CEFE1972-FC1B-40A8-A48C-57850FD57199}"/>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8" name="Oval 147">
              <a:extLst>
                <a:ext uri="{FF2B5EF4-FFF2-40B4-BE49-F238E27FC236}">
                  <a16:creationId xmlns:a16="http://schemas.microsoft.com/office/drawing/2014/main" id="{13B45849-619A-4793-90C9-ADB2BB42E9E7}"/>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49" name="Group 148">
            <a:extLst>
              <a:ext uri="{FF2B5EF4-FFF2-40B4-BE49-F238E27FC236}">
                <a16:creationId xmlns:a16="http://schemas.microsoft.com/office/drawing/2014/main" id="{3914098D-2138-44FB-B33F-F84FC5DFCD6C}"/>
              </a:ext>
            </a:extLst>
          </p:cNvPr>
          <p:cNvGrpSpPr/>
          <p:nvPr/>
        </p:nvGrpSpPr>
        <p:grpSpPr>
          <a:xfrm>
            <a:off x="4357379" y="5846184"/>
            <a:ext cx="439544" cy="487556"/>
            <a:chOff x="7226257" y="2536487"/>
            <a:chExt cx="1246926" cy="1209092"/>
          </a:xfrm>
        </p:grpSpPr>
        <p:grpSp>
          <p:nvGrpSpPr>
            <p:cNvPr id="150" name="Group 149">
              <a:extLst>
                <a:ext uri="{FF2B5EF4-FFF2-40B4-BE49-F238E27FC236}">
                  <a16:creationId xmlns:a16="http://schemas.microsoft.com/office/drawing/2014/main" id="{BDF83190-AF5C-4C8E-B2DD-2F31A125BBDB}"/>
                </a:ext>
              </a:extLst>
            </p:cNvPr>
            <p:cNvGrpSpPr/>
            <p:nvPr/>
          </p:nvGrpSpPr>
          <p:grpSpPr>
            <a:xfrm>
              <a:off x="7545615" y="3038258"/>
              <a:ext cx="725173" cy="547774"/>
              <a:chOff x="10442048" y="1890678"/>
              <a:chExt cx="725173" cy="547774"/>
            </a:xfrm>
          </p:grpSpPr>
          <p:sp>
            <p:nvSpPr>
              <p:cNvPr id="153" name="Rounded Rectangle 33">
                <a:extLst>
                  <a:ext uri="{FF2B5EF4-FFF2-40B4-BE49-F238E27FC236}">
                    <a16:creationId xmlns:a16="http://schemas.microsoft.com/office/drawing/2014/main" id="{78156D62-DA47-4A2A-BD2E-83244C1A60C3}"/>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54" name="Straight Connector 153">
                <a:extLst>
                  <a:ext uri="{FF2B5EF4-FFF2-40B4-BE49-F238E27FC236}">
                    <a16:creationId xmlns:a16="http://schemas.microsoft.com/office/drawing/2014/main" id="{7668121C-9345-4A43-965F-87EE6184B89C}"/>
                  </a:ext>
                </a:extLst>
              </p:cNvPr>
              <p:cNvCxnSpPr>
                <a:cxnSpLocks/>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4E065637-1F1F-4D3B-B1ED-CC38559CAAD3}"/>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032A5283-9C31-4352-BF8D-FF0F1E9BA437}"/>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151" name="TextBox 150">
              <a:extLst>
                <a:ext uri="{FF2B5EF4-FFF2-40B4-BE49-F238E27FC236}">
                  <a16:creationId xmlns:a16="http://schemas.microsoft.com/office/drawing/2014/main" id="{D77BC7BB-8F9A-4229-B320-B91D7A8F7488}"/>
                </a:ext>
              </a:extLst>
            </p:cNvPr>
            <p:cNvSpPr txBox="1"/>
            <p:nvPr/>
          </p:nvSpPr>
          <p:spPr>
            <a:xfrm>
              <a:off x="7226257" y="2536487"/>
              <a:ext cx="1246926" cy="610604"/>
            </a:xfrm>
            <a:prstGeom prst="rect">
              <a:avLst/>
            </a:prstGeom>
            <a:noFill/>
          </p:spPr>
          <p:txBody>
            <a:bodyPr wrap="none" lIns="91440" tIns="45720" rIns="91440" bIns="45720" rtlCol="0" anchor="t">
              <a:spAutoFit/>
            </a:bodyPr>
            <a:lstStyle/>
            <a:p>
              <a:r>
                <a:rPr lang="en-US" sz="1000"/>
                <a:t>Edge</a:t>
              </a:r>
              <a:endParaRPr lang="en-US" sz="1000">
                <a:cs typeface="Arial"/>
              </a:endParaRPr>
            </a:p>
          </p:txBody>
        </p:sp>
        <p:sp>
          <p:nvSpPr>
            <p:cNvPr id="152" name="Rectangle 151">
              <a:extLst>
                <a:ext uri="{FF2B5EF4-FFF2-40B4-BE49-F238E27FC236}">
                  <a16:creationId xmlns:a16="http://schemas.microsoft.com/office/drawing/2014/main" id="{76FA58E1-92C3-4F71-9669-849F26AFCB68}"/>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57" name="Group 156">
            <a:extLst>
              <a:ext uri="{FF2B5EF4-FFF2-40B4-BE49-F238E27FC236}">
                <a16:creationId xmlns:a16="http://schemas.microsoft.com/office/drawing/2014/main" id="{A8879666-9E90-4E4F-A970-1227A0F1CC91}"/>
              </a:ext>
            </a:extLst>
          </p:cNvPr>
          <p:cNvGrpSpPr/>
          <p:nvPr/>
        </p:nvGrpSpPr>
        <p:grpSpPr>
          <a:xfrm flipH="1">
            <a:off x="5615738" y="6032506"/>
            <a:ext cx="260958" cy="320047"/>
            <a:chOff x="3470987" y="2052735"/>
            <a:chExt cx="1035696" cy="989045"/>
          </a:xfrm>
        </p:grpSpPr>
        <p:sp>
          <p:nvSpPr>
            <p:cNvPr id="158" name="Isosceles Triangle 7">
              <a:extLst>
                <a:ext uri="{FF2B5EF4-FFF2-40B4-BE49-F238E27FC236}">
                  <a16:creationId xmlns:a16="http://schemas.microsoft.com/office/drawing/2014/main" id="{7ACA927C-A0DC-44EB-A3DB-C9FA4D1B3407}"/>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9" name="Chord 158">
              <a:extLst>
                <a:ext uri="{FF2B5EF4-FFF2-40B4-BE49-F238E27FC236}">
                  <a16:creationId xmlns:a16="http://schemas.microsoft.com/office/drawing/2014/main" id="{18473BBA-88F5-4AA7-BD62-15A552A7AEB1}"/>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0" name="Isosceles Triangle 5">
              <a:extLst>
                <a:ext uri="{FF2B5EF4-FFF2-40B4-BE49-F238E27FC236}">
                  <a16:creationId xmlns:a16="http://schemas.microsoft.com/office/drawing/2014/main" id="{1DA96B14-A2BB-4362-ACB1-B29B84CF994C}"/>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1" name="Oval 160">
              <a:extLst>
                <a:ext uri="{FF2B5EF4-FFF2-40B4-BE49-F238E27FC236}">
                  <a16:creationId xmlns:a16="http://schemas.microsoft.com/office/drawing/2014/main" id="{B5C5711F-ECD2-484D-A2E3-0057F2FD52AC}"/>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62" name="Group 161">
            <a:extLst>
              <a:ext uri="{FF2B5EF4-FFF2-40B4-BE49-F238E27FC236}">
                <a16:creationId xmlns:a16="http://schemas.microsoft.com/office/drawing/2014/main" id="{A86DE9FA-FE07-466A-B887-8A0331F695EF}"/>
              </a:ext>
            </a:extLst>
          </p:cNvPr>
          <p:cNvGrpSpPr/>
          <p:nvPr/>
        </p:nvGrpSpPr>
        <p:grpSpPr>
          <a:xfrm>
            <a:off x="5840022" y="5869594"/>
            <a:ext cx="439544" cy="487556"/>
            <a:chOff x="7226257" y="2536487"/>
            <a:chExt cx="1246926" cy="1209092"/>
          </a:xfrm>
        </p:grpSpPr>
        <p:grpSp>
          <p:nvGrpSpPr>
            <p:cNvPr id="163" name="Group 162">
              <a:extLst>
                <a:ext uri="{FF2B5EF4-FFF2-40B4-BE49-F238E27FC236}">
                  <a16:creationId xmlns:a16="http://schemas.microsoft.com/office/drawing/2014/main" id="{47E5B3F4-98B8-435D-B6E0-A3D9D281300D}"/>
                </a:ext>
              </a:extLst>
            </p:cNvPr>
            <p:cNvGrpSpPr/>
            <p:nvPr/>
          </p:nvGrpSpPr>
          <p:grpSpPr>
            <a:xfrm>
              <a:off x="7545615" y="3038258"/>
              <a:ext cx="725173" cy="547774"/>
              <a:chOff x="10442048" y="1890678"/>
              <a:chExt cx="725173" cy="547774"/>
            </a:xfrm>
          </p:grpSpPr>
          <p:sp>
            <p:nvSpPr>
              <p:cNvPr id="166" name="Rounded Rectangle 33">
                <a:extLst>
                  <a:ext uri="{FF2B5EF4-FFF2-40B4-BE49-F238E27FC236}">
                    <a16:creationId xmlns:a16="http://schemas.microsoft.com/office/drawing/2014/main" id="{AA07314D-2A06-4D32-BABA-AFFF343F46A4}"/>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67" name="Straight Connector 166">
                <a:extLst>
                  <a:ext uri="{FF2B5EF4-FFF2-40B4-BE49-F238E27FC236}">
                    <a16:creationId xmlns:a16="http://schemas.microsoft.com/office/drawing/2014/main" id="{BB8E0D2B-2968-4607-B96E-4DBEEAE730D7}"/>
                  </a:ext>
                </a:extLst>
              </p:cNvPr>
              <p:cNvCxnSpPr>
                <a:cxnSpLocks/>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7AA8B81C-0D3A-44D9-94DE-6FD41B3C7F6A}"/>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105CA6F8-8579-4FA9-BDB4-9E659272A5AF}"/>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164" name="TextBox 163">
              <a:extLst>
                <a:ext uri="{FF2B5EF4-FFF2-40B4-BE49-F238E27FC236}">
                  <a16:creationId xmlns:a16="http://schemas.microsoft.com/office/drawing/2014/main" id="{5C9B9A75-945E-4935-A443-53F046A449F5}"/>
                </a:ext>
              </a:extLst>
            </p:cNvPr>
            <p:cNvSpPr txBox="1"/>
            <p:nvPr/>
          </p:nvSpPr>
          <p:spPr>
            <a:xfrm>
              <a:off x="7226257" y="2536487"/>
              <a:ext cx="1246926" cy="610604"/>
            </a:xfrm>
            <a:prstGeom prst="rect">
              <a:avLst/>
            </a:prstGeom>
            <a:noFill/>
          </p:spPr>
          <p:txBody>
            <a:bodyPr wrap="none" lIns="91440" tIns="45720" rIns="91440" bIns="45720" rtlCol="0" anchor="t">
              <a:spAutoFit/>
            </a:bodyPr>
            <a:lstStyle/>
            <a:p>
              <a:r>
                <a:rPr lang="en-US" sz="1000"/>
                <a:t>Edge</a:t>
              </a:r>
              <a:endParaRPr lang="en-US" sz="1000">
                <a:cs typeface="Arial"/>
              </a:endParaRPr>
            </a:p>
          </p:txBody>
        </p:sp>
        <p:sp>
          <p:nvSpPr>
            <p:cNvPr id="165" name="Rectangle 164">
              <a:extLst>
                <a:ext uri="{FF2B5EF4-FFF2-40B4-BE49-F238E27FC236}">
                  <a16:creationId xmlns:a16="http://schemas.microsoft.com/office/drawing/2014/main" id="{58032983-088C-4C0B-8262-9D873485B526}"/>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170" name="Graphic 6" descr="Cell Tower with solid fill">
            <a:extLst>
              <a:ext uri="{FF2B5EF4-FFF2-40B4-BE49-F238E27FC236}">
                <a16:creationId xmlns:a16="http://schemas.microsoft.com/office/drawing/2014/main" id="{07309A67-35D4-4B98-AC11-FAE48315D4F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41312" y="5173182"/>
            <a:ext cx="496295" cy="496295"/>
          </a:xfrm>
          <a:prstGeom prst="rect">
            <a:avLst/>
          </a:prstGeom>
        </p:spPr>
      </p:pic>
      <p:pic>
        <p:nvPicPr>
          <p:cNvPr id="171" name="Graphic 18" descr="Cloud outline">
            <a:extLst>
              <a:ext uri="{FF2B5EF4-FFF2-40B4-BE49-F238E27FC236}">
                <a16:creationId xmlns:a16="http://schemas.microsoft.com/office/drawing/2014/main" id="{760BC2CF-A7D5-41C7-936C-AA0AE96E55B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211538" y="4255264"/>
            <a:ext cx="1071009" cy="1060266"/>
          </a:xfrm>
          <a:prstGeom prst="rect">
            <a:avLst/>
          </a:prstGeom>
        </p:spPr>
      </p:pic>
      <p:sp>
        <p:nvSpPr>
          <p:cNvPr id="172" name="TextBox 171">
            <a:extLst>
              <a:ext uri="{FF2B5EF4-FFF2-40B4-BE49-F238E27FC236}">
                <a16:creationId xmlns:a16="http://schemas.microsoft.com/office/drawing/2014/main" id="{AC703DB8-AD83-4C0D-A878-E3F19A53CBBE}"/>
              </a:ext>
            </a:extLst>
          </p:cNvPr>
          <p:cNvSpPr txBox="1"/>
          <p:nvPr/>
        </p:nvSpPr>
        <p:spPr>
          <a:xfrm>
            <a:off x="5518332" y="4783396"/>
            <a:ext cx="559549" cy="276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cs typeface="Arial"/>
              </a:rPr>
              <a:t>CDN</a:t>
            </a:r>
            <a:endParaRPr lang="en-US" sz="1200"/>
          </a:p>
        </p:txBody>
      </p:sp>
      <p:sp>
        <p:nvSpPr>
          <p:cNvPr id="173" name="Slide Number Placeholder 7">
            <a:extLst>
              <a:ext uri="{FF2B5EF4-FFF2-40B4-BE49-F238E27FC236}">
                <a16:creationId xmlns:a16="http://schemas.microsoft.com/office/drawing/2014/main" id="{577A7284-0836-4B14-84BB-FFE89808C3F6}"/>
              </a:ext>
            </a:extLst>
          </p:cNvPr>
          <p:cNvSpPr>
            <a:spLocks noGrp="1"/>
          </p:cNvSpPr>
          <p:nvPr>
            <p:ph type="sldNum" sz="quarter" idx="12"/>
          </p:nvPr>
        </p:nvSpPr>
        <p:spPr>
          <a:xfrm>
            <a:off x="381000" y="6182540"/>
            <a:ext cx="916577" cy="365125"/>
          </a:xfrm>
        </p:spPr>
        <p:txBody>
          <a:bodyPr/>
          <a:lstStyle/>
          <a:p>
            <a:fld id="{AE678206-0642-9F48-9727-6B519CB285FA}" type="slidenum">
              <a:rPr lang="en-US" smtClean="0"/>
              <a:t>32</a:t>
            </a:fld>
            <a:endParaRPr lang="en-US"/>
          </a:p>
        </p:txBody>
      </p:sp>
      <p:sp>
        <p:nvSpPr>
          <p:cNvPr id="174" name="Rectangle 173">
            <a:extLst>
              <a:ext uri="{FF2B5EF4-FFF2-40B4-BE49-F238E27FC236}">
                <a16:creationId xmlns:a16="http://schemas.microsoft.com/office/drawing/2014/main" id="{B5CC30DE-35D7-4202-9ADC-88082BECA393}"/>
              </a:ext>
            </a:extLst>
          </p:cNvPr>
          <p:cNvSpPr/>
          <p:nvPr/>
        </p:nvSpPr>
        <p:spPr>
          <a:xfrm>
            <a:off x="196770" y="4443230"/>
            <a:ext cx="6528121" cy="230184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5" name="Graphic 19" descr="Server with solid fill">
            <a:extLst>
              <a:ext uri="{FF2B5EF4-FFF2-40B4-BE49-F238E27FC236}">
                <a16:creationId xmlns:a16="http://schemas.microsoft.com/office/drawing/2014/main" id="{0F34B52A-AFEA-4500-ACBB-6E9E28619C1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76554" y="4760964"/>
            <a:ext cx="410357" cy="410357"/>
          </a:xfrm>
          <a:prstGeom prst="rect">
            <a:avLst/>
          </a:prstGeom>
        </p:spPr>
      </p:pic>
      <p:cxnSp>
        <p:nvCxnSpPr>
          <p:cNvPr id="176" name="Straight Connector 175">
            <a:extLst>
              <a:ext uri="{FF2B5EF4-FFF2-40B4-BE49-F238E27FC236}">
                <a16:creationId xmlns:a16="http://schemas.microsoft.com/office/drawing/2014/main" id="{F0AA0B33-3ABE-4744-B767-179D1FF7CAF9}"/>
              </a:ext>
            </a:extLst>
          </p:cNvPr>
          <p:cNvCxnSpPr>
            <a:endCxn id="177" idx="2"/>
          </p:cNvCxnSpPr>
          <p:nvPr/>
        </p:nvCxnSpPr>
        <p:spPr>
          <a:xfrm flipV="1">
            <a:off x="1597306" y="2596705"/>
            <a:ext cx="4480575" cy="2186691"/>
          </a:xfrm>
          <a:prstGeom prst="line">
            <a:avLst/>
          </a:prstGeom>
          <a:ln w="0"/>
          <a:effectLst>
            <a:glow rad="5080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77" name="Rectangle 176">
            <a:extLst>
              <a:ext uri="{FF2B5EF4-FFF2-40B4-BE49-F238E27FC236}">
                <a16:creationId xmlns:a16="http://schemas.microsoft.com/office/drawing/2014/main" id="{AF50D63F-9869-4A50-A324-1227F4CFDAEB}"/>
              </a:ext>
            </a:extLst>
          </p:cNvPr>
          <p:cNvSpPr/>
          <p:nvPr/>
        </p:nvSpPr>
        <p:spPr>
          <a:xfrm>
            <a:off x="5127921" y="1552166"/>
            <a:ext cx="1899919" cy="1044539"/>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Cloud Orchestrator</a:t>
            </a:r>
          </a:p>
        </p:txBody>
      </p:sp>
      <p:pic>
        <p:nvPicPr>
          <p:cNvPr id="178" name="Graphic 18" descr="Cloud outline">
            <a:extLst>
              <a:ext uri="{FF2B5EF4-FFF2-40B4-BE49-F238E27FC236}">
                <a16:creationId xmlns:a16="http://schemas.microsoft.com/office/drawing/2014/main" id="{59D9603C-ED3A-4B6E-8950-43B3F1B91C3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02626" y="4395725"/>
            <a:ext cx="1071009" cy="1060266"/>
          </a:xfrm>
          <a:prstGeom prst="rect">
            <a:avLst/>
          </a:prstGeom>
          <a:effectLst>
            <a:glow rad="63500">
              <a:srgbClr val="FFCC00">
                <a:alpha val="40000"/>
              </a:srgbClr>
            </a:glow>
          </a:effectLst>
        </p:spPr>
      </p:pic>
    </p:spTree>
    <p:extLst>
      <p:ext uri="{BB962C8B-B14F-4D97-AF65-F5344CB8AC3E}">
        <p14:creationId xmlns:p14="http://schemas.microsoft.com/office/powerpoint/2010/main" val="41775972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595D7-7726-27B7-EDD7-06A31E3F5D45}"/>
              </a:ext>
            </a:extLst>
          </p:cNvPr>
          <p:cNvSpPr>
            <a:spLocks noGrp="1"/>
          </p:cNvSpPr>
          <p:nvPr>
            <p:ph type="title"/>
          </p:nvPr>
        </p:nvSpPr>
        <p:spPr>
          <a:xfrm>
            <a:off x="381000" y="419361"/>
            <a:ext cx="11430000" cy="1014761"/>
          </a:xfrm>
        </p:spPr>
        <p:txBody>
          <a:bodyPr/>
          <a:lstStyle/>
          <a:p>
            <a:r>
              <a:rPr lang="en-US">
                <a:latin typeface="Roboto"/>
                <a:ea typeface="Roboto"/>
                <a:cs typeface="Roboto"/>
              </a:rPr>
              <a:t>System Architecture: Control Plane</a:t>
            </a:r>
            <a:endParaRPr lang="en-US" b="0">
              <a:latin typeface="Roboto"/>
              <a:ea typeface="Roboto"/>
              <a:cs typeface="Roboto"/>
            </a:endParaRPr>
          </a:p>
        </p:txBody>
      </p:sp>
      <p:pic>
        <p:nvPicPr>
          <p:cNvPr id="127" name="Graphic 126" descr="City outline">
            <a:extLst>
              <a:ext uri="{FF2B5EF4-FFF2-40B4-BE49-F238E27FC236}">
                <a16:creationId xmlns:a16="http://schemas.microsoft.com/office/drawing/2014/main" id="{7262A1B1-BE15-BC7F-74C7-9831FAC37C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4129" y="4887006"/>
            <a:ext cx="1710014" cy="1720892"/>
          </a:xfrm>
          <a:prstGeom prst="rect">
            <a:avLst/>
          </a:prstGeom>
        </p:spPr>
      </p:pic>
      <p:pic>
        <p:nvPicPr>
          <p:cNvPr id="128" name="Graphic 127" descr="City outline">
            <a:extLst>
              <a:ext uri="{FF2B5EF4-FFF2-40B4-BE49-F238E27FC236}">
                <a16:creationId xmlns:a16="http://schemas.microsoft.com/office/drawing/2014/main" id="{4EB0CEB2-65D9-61EB-6E72-D5C3BC5607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72288" y="4887006"/>
            <a:ext cx="1710014" cy="1720892"/>
          </a:xfrm>
          <a:prstGeom prst="rect">
            <a:avLst/>
          </a:prstGeom>
        </p:spPr>
      </p:pic>
      <p:pic>
        <p:nvPicPr>
          <p:cNvPr id="129" name="Graphic 4" descr="City outline">
            <a:extLst>
              <a:ext uri="{FF2B5EF4-FFF2-40B4-BE49-F238E27FC236}">
                <a16:creationId xmlns:a16="http://schemas.microsoft.com/office/drawing/2014/main" id="{51E7B7EB-CA70-F0F3-F3D1-EF6F8B4431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72203" y="4887006"/>
            <a:ext cx="1710014" cy="1720892"/>
          </a:xfrm>
          <a:prstGeom prst="rect">
            <a:avLst/>
          </a:prstGeom>
        </p:spPr>
      </p:pic>
      <p:pic>
        <p:nvPicPr>
          <p:cNvPr id="130" name="Graphic 4" descr="City outline">
            <a:extLst>
              <a:ext uri="{FF2B5EF4-FFF2-40B4-BE49-F238E27FC236}">
                <a16:creationId xmlns:a16="http://schemas.microsoft.com/office/drawing/2014/main" id="{ED8F0701-FA33-3C38-CE7C-D81AE8ED7E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8854" y="4889182"/>
            <a:ext cx="1710014" cy="1720892"/>
          </a:xfrm>
          <a:prstGeom prst="rect">
            <a:avLst/>
          </a:prstGeom>
        </p:spPr>
      </p:pic>
      <p:cxnSp>
        <p:nvCxnSpPr>
          <p:cNvPr id="138" name="Straight Arrow Connector 137">
            <a:extLst>
              <a:ext uri="{FF2B5EF4-FFF2-40B4-BE49-F238E27FC236}">
                <a16:creationId xmlns:a16="http://schemas.microsoft.com/office/drawing/2014/main" id="{F480B41D-19A3-65F3-04C6-F49191A263F0}"/>
              </a:ext>
            </a:extLst>
          </p:cNvPr>
          <p:cNvCxnSpPr/>
          <p:nvPr/>
        </p:nvCxnSpPr>
        <p:spPr>
          <a:xfrm flipV="1">
            <a:off x="1047318" y="6520875"/>
            <a:ext cx="5012872" cy="18458"/>
          </a:xfrm>
          <a:prstGeom prst="straightConnector1">
            <a:avLst/>
          </a:prstGeom>
          <a:ln w="57150">
            <a:solidFill>
              <a:srgbClr val="FFC000"/>
            </a:solidFill>
            <a:prstDash val="dash"/>
            <a:headEnd type="none"/>
            <a:tailEnd type="arrow"/>
          </a:ln>
        </p:spPr>
        <p:style>
          <a:lnRef idx="1">
            <a:schemeClr val="accent1"/>
          </a:lnRef>
          <a:fillRef idx="0">
            <a:schemeClr val="accent1"/>
          </a:fillRef>
          <a:effectRef idx="0">
            <a:schemeClr val="accent1"/>
          </a:effectRef>
          <a:fontRef idx="minor">
            <a:schemeClr val="tx1"/>
          </a:fontRef>
        </p:style>
      </p:cxnSp>
      <p:pic>
        <p:nvPicPr>
          <p:cNvPr id="141" name="Graphic 12" descr="Car with solid fill">
            <a:extLst>
              <a:ext uri="{FF2B5EF4-FFF2-40B4-BE49-F238E27FC236}">
                <a16:creationId xmlns:a16="http://schemas.microsoft.com/office/drawing/2014/main" id="{6DCDCA7C-2E5B-AD62-70B1-D778CEF473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6206" y="6273946"/>
            <a:ext cx="502561" cy="502561"/>
          </a:xfrm>
          <a:prstGeom prst="rect">
            <a:avLst/>
          </a:prstGeom>
        </p:spPr>
      </p:pic>
      <p:pic>
        <p:nvPicPr>
          <p:cNvPr id="142" name="Graphic 6" descr="Cell Tower with solid fill">
            <a:extLst>
              <a:ext uri="{FF2B5EF4-FFF2-40B4-BE49-F238E27FC236}">
                <a16:creationId xmlns:a16="http://schemas.microsoft.com/office/drawing/2014/main" id="{89729D9C-BFCD-81D1-8643-DF2E577695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20637" y="5184771"/>
            <a:ext cx="502561" cy="502561"/>
          </a:xfrm>
          <a:prstGeom prst="rect">
            <a:avLst/>
          </a:prstGeom>
        </p:spPr>
      </p:pic>
      <p:grpSp>
        <p:nvGrpSpPr>
          <p:cNvPr id="145" name="Group 144">
            <a:extLst>
              <a:ext uri="{FF2B5EF4-FFF2-40B4-BE49-F238E27FC236}">
                <a16:creationId xmlns:a16="http://schemas.microsoft.com/office/drawing/2014/main" id="{3F90B6F4-ECF9-1229-0D98-8D900EDAE07C}"/>
              </a:ext>
            </a:extLst>
          </p:cNvPr>
          <p:cNvGrpSpPr/>
          <p:nvPr/>
        </p:nvGrpSpPr>
        <p:grpSpPr>
          <a:xfrm flipH="1">
            <a:off x="4103478" y="6031240"/>
            <a:ext cx="264252" cy="324088"/>
            <a:chOff x="3470987" y="2052735"/>
            <a:chExt cx="1035696" cy="989045"/>
          </a:xfrm>
        </p:grpSpPr>
        <p:sp>
          <p:nvSpPr>
            <p:cNvPr id="169" name="Isosceles Triangle 7">
              <a:extLst>
                <a:ext uri="{FF2B5EF4-FFF2-40B4-BE49-F238E27FC236}">
                  <a16:creationId xmlns:a16="http://schemas.microsoft.com/office/drawing/2014/main" id="{D7081D27-95D7-1D87-42E1-3EA47F21BFE0}"/>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0" name="Chord 169">
              <a:extLst>
                <a:ext uri="{FF2B5EF4-FFF2-40B4-BE49-F238E27FC236}">
                  <a16:creationId xmlns:a16="http://schemas.microsoft.com/office/drawing/2014/main" id="{ED7D3AF6-29B0-92DF-C91A-3F38CFFDF7A5}"/>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1" name="Isosceles Triangle 5">
              <a:extLst>
                <a:ext uri="{FF2B5EF4-FFF2-40B4-BE49-F238E27FC236}">
                  <a16:creationId xmlns:a16="http://schemas.microsoft.com/office/drawing/2014/main" id="{DEF3ED90-4D7C-57C2-F006-509CFF43E910}"/>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2" name="Oval 171">
              <a:extLst>
                <a:ext uri="{FF2B5EF4-FFF2-40B4-BE49-F238E27FC236}">
                  <a16:creationId xmlns:a16="http://schemas.microsoft.com/office/drawing/2014/main" id="{00B011A6-DD28-E2EB-4EF2-F61320B1CD8C}"/>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46" name="Group 145">
            <a:extLst>
              <a:ext uri="{FF2B5EF4-FFF2-40B4-BE49-F238E27FC236}">
                <a16:creationId xmlns:a16="http://schemas.microsoft.com/office/drawing/2014/main" id="{1C3D2B7D-9FCD-1418-1866-E20F824788A1}"/>
              </a:ext>
            </a:extLst>
          </p:cNvPr>
          <p:cNvGrpSpPr/>
          <p:nvPr/>
        </p:nvGrpSpPr>
        <p:grpSpPr>
          <a:xfrm flipH="1">
            <a:off x="5604841" y="6054946"/>
            <a:ext cx="264252" cy="324088"/>
            <a:chOff x="3470987" y="2052735"/>
            <a:chExt cx="1035696" cy="989045"/>
          </a:xfrm>
        </p:grpSpPr>
        <p:sp>
          <p:nvSpPr>
            <p:cNvPr id="165" name="Isosceles Triangle 7">
              <a:extLst>
                <a:ext uri="{FF2B5EF4-FFF2-40B4-BE49-F238E27FC236}">
                  <a16:creationId xmlns:a16="http://schemas.microsoft.com/office/drawing/2014/main" id="{14B3AA64-BC1B-59C0-ECF3-4641B3773C37}"/>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6" name="Chord 165">
              <a:extLst>
                <a:ext uri="{FF2B5EF4-FFF2-40B4-BE49-F238E27FC236}">
                  <a16:creationId xmlns:a16="http://schemas.microsoft.com/office/drawing/2014/main" id="{95063AD0-8E6F-D47E-A714-B5FBB72E3FE4}"/>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7" name="Isosceles Triangle 5">
              <a:extLst>
                <a:ext uri="{FF2B5EF4-FFF2-40B4-BE49-F238E27FC236}">
                  <a16:creationId xmlns:a16="http://schemas.microsoft.com/office/drawing/2014/main" id="{30F9D9EE-E29E-99C8-F69D-1A32EAC9ECD2}"/>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8" name="Oval 167">
              <a:extLst>
                <a:ext uri="{FF2B5EF4-FFF2-40B4-BE49-F238E27FC236}">
                  <a16:creationId xmlns:a16="http://schemas.microsoft.com/office/drawing/2014/main" id="{1C0C39A6-2729-6F30-B421-51D6A2EC5929}"/>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47" name="Group 146">
            <a:extLst>
              <a:ext uri="{FF2B5EF4-FFF2-40B4-BE49-F238E27FC236}">
                <a16:creationId xmlns:a16="http://schemas.microsoft.com/office/drawing/2014/main" id="{56870F83-DC95-559A-6D91-76BDE3504FB6}"/>
              </a:ext>
            </a:extLst>
          </p:cNvPr>
          <p:cNvGrpSpPr/>
          <p:nvPr/>
        </p:nvGrpSpPr>
        <p:grpSpPr>
          <a:xfrm>
            <a:off x="5859508" y="5902731"/>
            <a:ext cx="426980" cy="480957"/>
            <a:chOff x="7303439" y="2567723"/>
            <a:chExt cx="1196181" cy="1177856"/>
          </a:xfrm>
        </p:grpSpPr>
        <p:grpSp>
          <p:nvGrpSpPr>
            <p:cNvPr id="158" name="Group 157">
              <a:extLst>
                <a:ext uri="{FF2B5EF4-FFF2-40B4-BE49-F238E27FC236}">
                  <a16:creationId xmlns:a16="http://schemas.microsoft.com/office/drawing/2014/main" id="{3D818033-9183-F264-845B-3ACF50CA071B}"/>
                </a:ext>
              </a:extLst>
            </p:cNvPr>
            <p:cNvGrpSpPr/>
            <p:nvPr/>
          </p:nvGrpSpPr>
          <p:grpSpPr>
            <a:xfrm>
              <a:off x="7545615" y="3038258"/>
              <a:ext cx="725173" cy="547774"/>
              <a:chOff x="10442048" y="1890678"/>
              <a:chExt cx="725173" cy="547774"/>
            </a:xfrm>
          </p:grpSpPr>
          <p:sp>
            <p:nvSpPr>
              <p:cNvPr id="161" name="Rounded Rectangle 33">
                <a:extLst>
                  <a:ext uri="{FF2B5EF4-FFF2-40B4-BE49-F238E27FC236}">
                    <a16:creationId xmlns:a16="http://schemas.microsoft.com/office/drawing/2014/main" id="{77166F15-A056-8D48-C611-B6707DA2CBC9}"/>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62" name="Straight Connector 161">
                <a:extLst>
                  <a:ext uri="{FF2B5EF4-FFF2-40B4-BE49-F238E27FC236}">
                    <a16:creationId xmlns:a16="http://schemas.microsoft.com/office/drawing/2014/main" id="{F5C275CB-0E8F-EEFC-6C61-C479C1871BED}"/>
                  </a:ext>
                </a:extLst>
              </p:cNvPr>
              <p:cNvCxnSpPr>
                <a:cxnSpLocks/>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09082C66-2B78-F7C3-60EA-9AC02DA61321}"/>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A2BCDFF5-D9DC-2324-31E6-294888203D44}"/>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159" name="TextBox 158">
              <a:extLst>
                <a:ext uri="{FF2B5EF4-FFF2-40B4-BE49-F238E27FC236}">
                  <a16:creationId xmlns:a16="http://schemas.microsoft.com/office/drawing/2014/main" id="{6AADADA4-CA1B-B86C-0D0D-348FB8184243}"/>
                </a:ext>
              </a:extLst>
            </p:cNvPr>
            <p:cNvSpPr txBox="1"/>
            <p:nvPr/>
          </p:nvSpPr>
          <p:spPr>
            <a:xfrm>
              <a:off x="7303439" y="2567723"/>
              <a:ext cx="1196181" cy="585756"/>
            </a:xfrm>
            <a:prstGeom prst="rect">
              <a:avLst/>
            </a:prstGeom>
            <a:noFill/>
          </p:spPr>
          <p:txBody>
            <a:bodyPr wrap="none" lIns="91440" tIns="45720" rIns="91440" bIns="45720" rtlCol="0" anchor="t">
              <a:spAutoFit/>
            </a:bodyPr>
            <a:lstStyle/>
            <a:p>
              <a:r>
                <a:rPr lang="en-US" sz="1000"/>
                <a:t>Edge</a:t>
              </a:r>
              <a:endParaRPr lang="en-US" sz="1000">
                <a:cs typeface="Arial"/>
              </a:endParaRPr>
            </a:p>
          </p:txBody>
        </p:sp>
        <p:sp>
          <p:nvSpPr>
            <p:cNvPr id="160" name="Rectangle 159">
              <a:extLst>
                <a:ext uri="{FF2B5EF4-FFF2-40B4-BE49-F238E27FC236}">
                  <a16:creationId xmlns:a16="http://schemas.microsoft.com/office/drawing/2014/main" id="{D7CF0EF0-5EAF-138D-948E-A82F7E23A193}"/>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148" name="Graphic 18" descr="Cloud outline">
            <a:extLst>
              <a:ext uri="{FF2B5EF4-FFF2-40B4-BE49-F238E27FC236}">
                <a16:creationId xmlns:a16="http://schemas.microsoft.com/office/drawing/2014/main" id="{99D143E0-5BB7-05FE-8868-85A96CB3B39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95538" y="4255264"/>
            <a:ext cx="1084531" cy="1073653"/>
          </a:xfrm>
          <a:prstGeom prst="rect">
            <a:avLst/>
          </a:prstGeom>
        </p:spPr>
      </p:pic>
      <p:sp>
        <p:nvSpPr>
          <p:cNvPr id="149" name="TextBox 148">
            <a:extLst>
              <a:ext uri="{FF2B5EF4-FFF2-40B4-BE49-F238E27FC236}">
                <a16:creationId xmlns:a16="http://schemas.microsoft.com/office/drawing/2014/main" id="{6A7E1299-E3E9-2306-A38A-9CB7757A5951}"/>
              </a:ext>
            </a:extLst>
          </p:cNvPr>
          <p:cNvSpPr txBox="1"/>
          <p:nvPr/>
        </p:nvSpPr>
        <p:spPr>
          <a:xfrm>
            <a:off x="5506206" y="4790062"/>
            <a:ext cx="566613" cy="2391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cs typeface="Arial"/>
              </a:rPr>
              <a:t>CDN</a:t>
            </a:r>
            <a:endParaRPr lang="en-US" sz="1000"/>
          </a:p>
        </p:txBody>
      </p:sp>
      <p:grpSp>
        <p:nvGrpSpPr>
          <p:cNvPr id="150" name="Group 149">
            <a:extLst>
              <a:ext uri="{FF2B5EF4-FFF2-40B4-BE49-F238E27FC236}">
                <a16:creationId xmlns:a16="http://schemas.microsoft.com/office/drawing/2014/main" id="{659067F9-387F-9C95-FF00-97A2D1ACE207}"/>
              </a:ext>
            </a:extLst>
          </p:cNvPr>
          <p:cNvGrpSpPr/>
          <p:nvPr/>
        </p:nvGrpSpPr>
        <p:grpSpPr>
          <a:xfrm>
            <a:off x="4358146" y="5879025"/>
            <a:ext cx="426980" cy="480957"/>
            <a:chOff x="7303439" y="2567723"/>
            <a:chExt cx="1196181" cy="1177856"/>
          </a:xfrm>
        </p:grpSpPr>
        <p:grpSp>
          <p:nvGrpSpPr>
            <p:cNvPr id="151" name="Group 150">
              <a:extLst>
                <a:ext uri="{FF2B5EF4-FFF2-40B4-BE49-F238E27FC236}">
                  <a16:creationId xmlns:a16="http://schemas.microsoft.com/office/drawing/2014/main" id="{C7248182-5A0B-57C3-CDDA-797B5A45B1F4}"/>
                </a:ext>
              </a:extLst>
            </p:cNvPr>
            <p:cNvGrpSpPr/>
            <p:nvPr/>
          </p:nvGrpSpPr>
          <p:grpSpPr>
            <a:xfrm>
              <a:off x="7545615" y="3038258"/>
              <a:ext cx="725173" cy="547774"/>
              <a:chOff x="10442048" y="1890678"/>
              <a:chExt cx="725173" cy="547774"/>
            </a:xfrm>
          </p:grpSpPr>
          <p:sp>
            <p:nvSpPr>
              <p:cNvPr id="154" name="Rounded Rectangle 33">
                <a:extLst>
                  <a:ext uri="{FF2B5EF4-FFF2-40B4-BE49-F238E27FC236}">
                    <a16:creationId xmlns:a16="http://schemas.microsoft.com/office/drawing/2014/main" id="{BEAC93F4-B14E-EAE5-2DE5-0209D9FC080B}"/>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55" name="Straight Connector 154">
                <a:extLst>
                  <a:ext uri="{FF2B5EF4-FFF2-40B4-BE49-F238E27FC236}">
                    <a16:creationId xmlns:a16="http://schemas.microsoft.com/office/drawing/2014/main" id="{7E4FB15E-0B39-5C0D-742A-DF22D1D98093}"/>
                  </a:ext>
                </a:extLst>
              </p:cNvPr>
              <p:cNvCxnSpPr>
                <a:cxnSpLocks/>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AE896E89-B583-C9F2-3E06-3E3B0FA43D6C}"/>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5608CE44-3B8F-DA4A-2074-B83DB174E683}"/>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152" name="TextBox 151">
              <a:extLst>
                <a:ext uri="{FF2B5EF4-FFF2-40B4-BE49-F238E27FC236}">
                  <a16:creationId xmlns:a16="http://schemas.microsoft.com/office/drawing/2014/main" id="{5C3C42E6-0467-4D72-9911-45BEA0490EAA}"/>
                </a:ext>
              </a:extLst>
            </p:cNvPr>
            <p:cNvSpPr txBox="1"/>
            <p:nvPr/>
          </p:nvSpPr>
          <p:spPr>
            <a:xfrm>
              <a:off x="7303439" y="2567723"/>
              <a:ext cx="1196181" cy="585756"/>
            </a:xfrm>
            <a:prstGeom prst="rect">
              <a:avLst/>
            </a:prstGeom>
            <a:noFill/>
          </p:spPr>
          <p:txBody>
            <a:bodyPr wrap="none" lIns="91440" tIns="45720" rIns="91440" bIns="45720" rtlCol="0" anchor="t">
              <a:spAutoFit/>
            </a:bodyPr>
            <a:lstStyle/>
            <a:p>
              <a:r>
                <a:rPr lang="en-US" sz="1000"/>
                <a:t>Edge</a:t>
              </a:r>
              <a:endParaRPr lang="en-US" sz="1000">
                <a:cs typeface="Arial"/>
              </a:endParaRPr>
            </a:p>
          </p:txBody>
        </p:sp>
        <p:sp>
          <p:nvSpPr>
            <p:cNvPr id="153" name="Rectangle 152">
              <a:extLst>
                <a:ext uri="{FF2B5EF4-FFF2-40B4-BE49-F238E27FC236}">
                  <a16:creationId xmlns:a16="http://schemas.microsoft.com/office/drawing/2014/main" id="{9349A1E6-1064-1180-66CC-F5128C8CE045}"/>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95" name="Rectangle 194">
            <a:extLst>
              <a:ext uri="{FF2B5EF4-FFF2-40B4-BE49-F238E27FC236}">
                <a16:creationId xmlns:a16="http://schemas.microsoft.com/office/drawing/2014/main" id="{9B71AE76-DD94-FC99-2719-96D85CADD918}"/>
              </a:ext>
            </a:extLst>
          </p:cNvPr>
          <p:cNvSpPr/>
          <p:nvPr/>
        </p:nvSpPr>
        <p:spPr>
          <a:xfrm>
            <a:off x="8871464" y="1490886"/>
            <a:ext cx="2609123" cy="308512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TextBox 195">
            <a:extLst>
              <a:ext uri="{FF2B5EF4-FFF2-40B4-BE49-F238E27FC236}">
                <a16:creationId xmlns:a16="http://schemas.microsoft.com/office/drawing/2014/main" id="{D27AD7E0-6BEF-1E83-34D4-556D3E94330C}"/>
              </a:ext>
            </a:extLst>
          </p:cNvPr>
          <p:cNvSpPr txBox="1"/>
          <p:nvPr/>
        </p:nvSpPr>
        <p:spPr>
          <a:xfrm>
            <a:off x="8943122" y="1064790"/>
            <a:ext cx="23202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cs typeface="Arial"/>
              </a:rPr>
              <a:t>Edge Node</a:t>
            </a:r>
            <a:endParaRPr lang="en-US"/>
          </a:p>
        </p:txBody>
      </p:sp>
      <p:graphicFrame>
        <p:nvGraphicFramePr>
          <p:cNvPr id="197" name="Table 11">
            <a:extLst>
              <a:ext uri="{FF2B5EF4-FFF2-40B4-BE49-F238E27FC236}">
                <a16:creationId xmlns:a16="http://schemas.microsoft.com/office/drawing/2014/main" id="{9D423FCD-F784-968F-D7C9-19ED35C58D6C}"/>
              </a:ext>
            </a:extLst>
          </p:cNvPr>
          <p:cNvGraphicFramePr>
            <a:graphicFrameLocks noGrp="1"/>
          </p:cNvGraphicFramePr>
          <p:nvPr>
            <p:extLst>
              <p:ext uri="{D42A27DB-BD31-4B8C-83A1-F6EECF244321}">
                <p14:modId xmlns:p14="http://schemas.microsoft.com/office/powerpoint/2010/main" val="107064968"/>
              </p:ext>
            </p:extLst>
          </p:nvPr>
        </p:nvGraphicFramePr>
        <p:xfrm>
          <a:off x="9566596" y="3294957"/>
          <a:ext cx="1241460" cy="1108568"/>
        </p:xfrm>
        <a:graphic>
          <a:graphicData uri="http://schemas.openxmlformats.org/drawingml/2006/table">
            <a:tbl>
              <a:tblPr firstRow="1" bandRow="1">
                <a:tableStyleId>{5940675A-B579-460E-94D1-54222C63F5DA}</a:tableStyleId>
              </a:tblPr>
              <a:tblGrid>
                <a:gridCol w="1241460">
                  <a:extLst>
                    <a:ext uri="{9D8B030D-6E8A-4147-A177-3AD203B41FA5}">
                      <a16:colId xmlns:a16="http://schemas.microsoft.com/office/drawing/2014/main" val="1383791514"/>
                    </a:ext>
                  </a:extLst>
                </a:gridCol>
              </a:tblGrid>
              <a:tr h="366888">
                <a:tc>
                  <a:txBody>
                    <a:bodyPr/>
                    <a:lstStyle/>
                    <a:p>
                      <a:r>
                        <a:rPr lang="en-US"/>
                        <a:t>segments</a:t>
                      </a:r>
                    </a:p>
                  </a:txBody>
                  <a:tcPr/>
                </a:tc>
                <a:extLst>
                  <a:ext uri="{0D108BD9-81ED-4DB2-BD59-A6C34878D82A}">
                    <a16:rowId xmlns:a16="http://schemas.microsoft.com/office/drawing/2014/main" val="3787483040"/>
                  </a:ext>
                </a:extLst>
              </a:tr>
              <a:tr h="370840">
                <a:tc>
                  <a:txBody>
                    <a:bodyPr/>
                    <a:lstStyle/>
                    <a:p>
                      <a:r>
                        <a:rPr lang="en-US"/>
                        <a:t>s1</a:t>
                      </a:r>
                    </a:p>
                  </a:txBody>
                  <a:tcPr/>
                </a:tc>
                <a:extLst>
                  <a:ext uri="{0D108BD9-81ED-4DB2-BD59-A6C34878D82A}">
                    <a16:rowId xmlns:a16="http://schemas.microsoft.com/office/drawing/2014/main" val="2348299533"/>
                  </a:ext>
                </a:extLst>
              </a:tr>
              <a:tr h="370840">
                <a:tc>
                  <a:txBody>
                    <a:bodyPr/>
                    <a:lstStyle/>
                    <a:p>
                      <a:r>
                        <a:rPr lang="en-US"/>
                        <a:t>...</a:t>
                      </a:r>
                    </a:p>
                  </a:txBody>
                  <a:tcPr/>
                </a:tc>
                <a:extLst>
                  <a:ext uri="{0D108BD9-81ED-4DB2-BD59-A6C34878D82A}">
                    <a16:rowId xmlns:a16="http://schemas.microsoft.com/office/drawing/2014/main" val="1707927981"/>
                  </a:ext>
                </a:extLst>
              </a:tr>
            </a:tbl>
          </a:graphicData>
        </a:graphic>
      </p:graphicFrame>
      <p:grpSp>
        <p:nvGrpSpPr>
          <p:cNvPr id="207" name="Group 206">
            <a:extLst>
              <a:ext uri="{FF2B5EF4-FFF2-40B4-BE49-F238E27FC236}">
                <a16:creationId xmlns:a16="http://schemas.microsoft.com/office/drawing/2014/main" id="{9FBF04BC-789A-A6E8-7FE8-A2D6F86F0C62}"/>
              </a:ext>
            </a:extLst>
          </p:cNvPr>
          <p:cNvGrpSpPr/>
          <p:nvPr/>
        </p:nvGrpSpPr>
        <p:grpSpPr>
          <a:xfrm>
            <a:off x="9239723" y="1963817"/>
            <a:ext cx="1919110" cy="460962"/>
            <a:chOff x="9387427" y="2993607"/>
            <a:chExt cx="1919110" cy="460962"/>
          </a:xfrm>
        </p:grpSpPr>
        <p:sp>
          <p:nvSpPr>
            <p:cNvPr id="198" name="Rectangle 197">
              <a:extLst>
                <a:ext uri="{FF2B5EF4-FFF2-40B4-BE49-F238E27FC236}">
                  <a16:creationId xmlns:a16="http://schemas.microsoft.com/office/drawing/2014/main" id="{B267432A-9D30-6363-DA26-1B9BB5B8109C}"/>
                </a:ext>
              </a:extLst>
            </p:cNvPr>
            <p:cNvSpPr/>
            <p:nvPr/>
          </p:nvSpPr>
          <p:spPr>
            <a:xfrm>
              <a:off x="9387427" y="2993607"/>
              <a:ext cx="639702" cy="46096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TextBox 198">
              <a:extLst>
                <a:ext uri="{FF2B5EF4-FFF2-40B4-BE49-F238E27FC236}">
                  <a16:creationId xmlns:a16="http://schemas.microsoft.com/office/drawing/2014/main" id="{14454C1C-09DC-FFA0-4BC8-64470DF57334}"/>
                </a:ext>
              </a:extLst>
            </p:cNvPr>
            <p:cNvSpPr txBox="1"/>
            <p:nvPr/>
          </p:nvSpPr>
          <p:spPr>
            <a:xfrm>
              <a:off x="9387427" y="3068865"/>
              <a:ext cx="63970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cs typeface="Arial"/>
                </a:rPr>
                <a:t>s2</a:t>
              </a:r>
            </a:p>
          </p:txBody>
        </p:sp>
        <p:sp>
          <p:nvSpPr>
            <p:cNvPr id="200" name="Rectangle 199">
              <a:extLst>
                <a:ext uri="{FF2B5EF4-FFF2-40B4-BE49-F238E27FC236}">
                  <a16:creationId xmlns:a16="http://schemas.microsoft.com/office/drawing/2014/main" id="{11D57B04-9212-2CAE-811A-A63ED1C72B60}"/>
                </a:ext>
              </a:extLst>
            </p:cNvPr>
            <p:cNvSpPr/>
            <p:nvPr/>
          </p:nvSpPr>
          <p:spPr>
            <a:xfrm>
              <a:off x="10027131" y="2993607"/>
              <a:ext cx="639702" cy="46096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596EB4AB-486E-4060-5A3F-FCB7D0E9BCBF}"/>
                </a:ext>
              </a:extLst>
            </p:cNvPr>
            <p:cNvSpPr/>
            <p:nvPr/>
          </p:nvSpPr>
          <p:spPr>
            <a:xfrm>
              <a:off x="10666835" y="2993607"/>
              <a:ext cx="639702" cy="46096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TextBox 201">
              <a:extLst>
                <a:ext uri="{FF2B5EF4-FFF2-40B4-BE49-F238E27FC236}">
                  <a16:creationId xmlns:a16="http://schemas.microsoft.com/office/drawing/2014/main" id="{45603A91-83AF-34C1-9D1F-D91363115E1F}"/>
                </a:ext>
              </a:extLst>
            </p:cNvPr>
            <p:cNvSpPr txBox="1"/>
            <p:nvPr/>
          </p:nvSpPr>
          <p:spPr>
            <a:xfrm>
              <a:off x="10027131" y="3068865"/>
              <a:ext cx="63970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cs typeface="Arial"/>
                </a:rPr>
                <a:t>s3</a:t>
              </a:r>
            </a:p>
          </p:txBody>
        </p:sp>
      </p:grpSp>
      <p:sp>
        <p:nvSpPr>
          <p:cNvPr id="204" name="TextBox 203">
            <a:extLst>
              <a:ext uri="{FF2B5EF4-FFF2-40B4-BE49-F238E27FC236}">
                <a16:creationId xmlns:a16="http://schemas.microsoft.com/office/drawing/2014/main" id="{651901B9-A657-E479-4E2C-C67EBF70C9AB}"/>
              </a:ext>
            </a:extLst>
          </p:cNvPr>
          <p:cNvSpPr txBox="1"/>
          <p:nvPr/>
        </p:nvSpPr>
        <p:spPr>
          <a:xfrm>
            <a:off x="6478868" y="2669152"/>
            <a:ext cx="27226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Prefetch segments</a:t>
            </a:r>
          </a:p>
        </p:txBody>
      </p:sp>
      <p:sp>
        <p:nvSpPr>
          <p:cNvPr id="205" name="TextBox 204">
            <a:extLst>
              <a:ext uri="{FF2B5EF4-FFF2-40B4-BE49-F238E27FC236}">
                <a16:creationId xmlns:a16="http://schemas.microsoft.com/office/drawing/2014/main" id="{43F5C4DA-F1AD-197B-83EC-5BA388D68110}"/>
              </a:ext>
            </a:extLst>
          </p:cNvPr>
          <p:cNvSpPr txBox="1"/>
          <p:nvPr/>
        </p:nvSpPr>
        <p:spPr>
          <a:xfrm>
            <a:off x="9265222" y="2654931"/>
            <a:ext cx="18442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cs typeface="Arial"/>
              </a:rPr>
              <a:t>Cached Video segments</a:t>
            </a:r>
          </a:p>
        </p:txBody>
      </p:sp>
      <p:sp>
        <p:nvSpPr>
          <p:cNvPr id="206" name="TextBox 205">
            <a:extLst>
              <a:ext uri="{FF2B5EF4-FFF2-40B4-BE49-F238E27FC236}">
                <a16:creationId xmlns:a16="http://schemas.microsoft.com/office/drawing/2014/main" id="{E74BC866-97A4-E7A4-3EA0-9AEAFC499691}"/>
              </a:ext>
            </a:extLst>
          </p:cNvPr>
          <p:cNvSpPr txBox="1"/>
          <p:nvPr/>
        </p:nvSpPr>
        <p:spPr>
          <a:xfrm>
            <a:off x="9210385" y="1610687"/>
            <a:ext cx="21354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Arial"/>
              </a:rPr>
              <a:t>Prefetch queue</a:t>
            </a:r>
            <a:endParaRPr lang="en-US"/>
          </a:p>
        </p:txBody>
      </p:sp>
      <p:cxnSp>
        <p:nvCxnSpPr>
          <p:cNvPr id="210" name="Elbow Connector 209">
            <a:extLst>
              <a:ext uri="{FF2B5EF4-FFF2-40B4-BE49-F238E27FC236}">
                <a16:creationId xmlns:a16="http://schemas.microsoft.com/office/drawing/2014/main" id="{539D62CE-031C-D24A-77F3-09416590D0E2}"/>
              </a:ext>
            </a:extLst>
          </p:cNvPr>
          <p:cNvCxnSpPr>
            <a:cxnSpLocks/>
            <a:stCxn id="195" idx="1"/>
          </p:cNvCxnSpPr>
          <p:nvPr/>
        </p:nvCxnSpPr>
        <p:spPr>
          <a:xfrm rot="10800000">
            <a:off x="6077882" y="2596705"/>
            <a:ext cx="2793583" cy="436744"/>
          </a:xfrm>
          <a:prstGeom prst="bentConnector2">
            <a:avLst/>
          </a:prstGeom>
          <a:ln w="508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12" name="Slide Number Placeholder 211">
            <a:extLst>
              <a:ext uri="{FF2B5EF4-FFF2-40B4-BE49-F238E27FC236}">
                <a16:creationId xmlns:a16="http://schemas.microsoft.com/office/drawing/2014/main" id="{FB68D32C-C70B-6C16-AA2B-C856817CEB42}"/>
              </a:ext>
            </a:extLst>
          </p:cNvPr>
          <p:cNvSpPr>
            <a:spLocks noGrp="1"/>
          </p:cNvSpPr>
          <p:nvPr>
            <p:ph type="sldNum" sz="quarter" idx="12"/>
          </p:nvPr>
        </p:nvSpPr>
        <p:spPr/>
        <p:txBody>
          <a:bodyPr/>
          <a:lstStyle/>
          <a:p>
            <a:fld id="{AE678206-0642-9F48-9727-6B519CB285FA}" type="slidenum">
              <a:rPr lang="en-US" smtClean="0"/>
              <a:t>33</a:t>
            </a:fld>
            <a:endParaRPr lang="en-US"/>
          </a:p>
        </p:txBody>
      </p:sp>
      <p:sp>
        <p:nvSpPr>
          <p:cNvPr id="123" name="Rectangle 122">
            <a:extLst>
              <a:ext uri="{FF2B5EF4-FFF2-40B4-BE49-F238E27FC236}">
                <a16:creationId xmlns:a16="http://schemas.microsoft.com/office/drawing/2014/main" id="{EEF7AFD7-D91E-47F0-A232-2742F157372E}"/>
              </a:ext>
            </a:extLst>
          </p:cNvPr>
          <p:cNvSpPr/>
          <p:nvPr/>
        </p:nvSpPr>
        <p:spPr>
          <a:xfrm>
            <a:off x="196770" y="4397499"/>
            <a:ext cx="6528121" cy="234757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99">
            <a:extLst>
              <a:ext uri="{FF2B5EF4-FFF2-40B4-BE49-F238E27FC236}">
                <a16:creationId xmlns:a16="http://schemas.microsoft.com/office/drawing/2014/main" id="{F92214A3-8424-4309-8AD1-4E6351A5AC7B}"/>
              </a:ext>
            </a:extLst>
          </p:cNvPr>
          <p:cNvGrpSpPr/>
          <p:nvPr/>
        </p:nvGrpSpPr>
        <p:grpSpPr>
          <a:xfrm>
            <a:off x="730961" y="4397499"/>
            <a:ext cx="2616018" cy="1970385"/>
            <a:chOff x="730961" y="4397499"/>
            <a:chExt cx="2616018" cy="1970385"/>
          </a:xfrm>
        </p:grpSpPr>
        <p:pic>
          <p:nvPicPr>
            <p:cNvPr id="101" name="Graphic 19" descr="Server with solid fill">
              <a:extLst>
                <a:ext uri="{FF2B5EF4-FFF2-40B4-BE49-F238E27FC236}">
                  <a16:creationId xmlns:a16="http://schemas.microsoft.com/office/drawing/2014/main" id="{B0C0807C-1360-4CD0-B582-D71097EA5D4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08347" y="4767348"/>
              <a:ext cx="415538" cy="415538"/>
            </a:xfrm>
            <a:prstGeom prst="rect">
              <a:avLst/>
            </a:prstGeom>
          </p:spPr>
        </p:pic>
        <p:cxnSp>
          <p:nvCxnSpPr>
            <p:cNvPr id="102" name="Straight Arrow Connector 101">
              <a:extLst>
                <a:ext uri="{FF2B5EF4-FFF2-40B4-BE49-F238E27FC236}">
                  <a16:creationId xmlns:a16="http://schemas.microsoft.com/office/drawing/2014/main" id="{F2AFB2FD-2952-4521-A2BA-1D4688057F06}"/>
                </a:ext>
              </a:extLst>
            </p:cNvPr>
            <p:cNvCxnSpPr/>
            <p:nvPr/>
          </p:nvCxnSpPr>
          <p:spPr>
            <a:xfrm flipV="1">
              <a:off x="1776606" y="5001736"/>
              <a:ext cx="1372012" cy="2141"/>
            </a:xfrm>
            <a:prstGeom prst="straightConnector1">
              <a:avLst/>
            </a:prstGeom>
            <a:ln w="57150"/>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3B4CF834-7B99-4083-A04E-3579C4ADE22E}"/>
                </a:ext>
              </a:extLst>
            </p:cNvPr>
            <p:cNvCxnSpPr>
              <a:cxnSpLocks/>
            </p:cNvCxnSpPr>
            <p:nvPr/>
          </p:nvCxnSpPr>
          <p:spPr>
            <a:xfrm flipH="1">
              <a:off x="3130227" y="5005951"/>
              <a:ext cx="3263" cy="899607"/>
            </a:xfrm>
            <a:prstGeom prst="straightConnector1">
              <a:avLst/>
            </a:prstGeom>
            <a:ln w="57150">
              <a:headEnd type="none"/>
              <a:tailEnd type="arrow"/>
            </a:ln>
          </p:spPr>
          <p:style>
            <a:lnRef idx="1">
              <a:schemeClr val="accent1"/>
            </a:lnRef>
            <a:fillRef idx="0">
              <a:schemeClr val="accent1"/>
            </a:fillRef>
            <a:effectRef idx="0">
              <a:schemeClr val="accent1"/>
            </a:effectRef>
            <a:fontRef idx="minor">
              <a:schemeClr val="tx1"/>
            </a:fontRef>
          </p:style>
        </p:cxnSp>
        <p:pic>
          <p:nvPicPr>
            <p:cNvPr id="104" name="Graphic 20" descr="Map with pin with solid fill">
              <a:extLst>
                <a:ext uri="{FF2B5EF4-FFF2-40B4-BE49-F238E27FC236}">
                  <a16:creationId xmlns:a16="http://schemas.microsoft.com/office/drawing/2014/main" id="{91AB9DE4-A859-47B3-8AF6-7B34F1D317C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51710" y="4953227"/>
              <a:ext cx="502561" cy="502561"/>
            </a:xfrm>
            <a:prstGeom prst="rect">
              <a:avLst/>
            </a:prstGeom>
          </p:spPr>
        </p:pic>
        <p:sp>
          <p:nvSpPr>
            <p:cNvPr id="105" name="TextBox 12">
              <a:extLst>
                <a:ext uri="{FF2B5EF4-FFF2-40B4-BE49-F238E27FC236}">
                  <a16:creationId xmlns:a16="http://schemas.microsoft.com/office/drawing/2014/main" id="{CBFDABD3-9D7F-4DBA-A189-E201F55185C4}"/>
                </a:ext>
              </a:extLst>
            </p:cNvPr>
            <p:cNvSpPr txBox="1"/>
            <p:nvPr/>
          </p:nvSpPr>
          <p:spPr>
            <a:xfrm>
              <a:off x="1543633" y="5582516"/>
              <a:ext cx="1230277"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cs typeface="Calibri"/>
                </a:rPr>
                <a:t>&lt;1,2,3,4,5,6,7,8 &gt;</a:t>
              </a:r>
              <a:endParaRPr lang="en-US" sz="1000" dirty="0"/>
            </a:p>
          </p:txBody>
        </p:sp>
        <p:pic>
          <p:nvPicPr>
            <p:cNvPr id="106" name="Picture 105" descr="Icon&#10;&#10;Description automatically generated">
              <a:extLst>
                <a:ext uri="{FF2B5EF4-FFF2-40B4-BE49-F238E27FC236}">
                  <a16:creationId xmlns:a16="http://schemas.microsoft.com/office/drawing/2014/main" id="{B7C55A29-D2C9-48A3-A4E1-8C758C20143B}"/>
                </a:ext>
              </a:extLst>
            </p:cNvPr>
            <p:cNvPicPr>
              <a:picLocks noChangeAspect="1"/>
            </p:cNvPicPr>
            <p:nvPr/>
          </p:nvPicPr>
          <p:blipFill>
            <a:blip r:embed="rId15"/>
            <a:stretch>
              <a:fillRect/>
            </a:stretch>
          </p:blipFill>
          <p:spPr>
            <a:xfrm>
              <a:off x="1736171" y="5076147"/>
              <a:ext cx="360061" cy="365500"/>
            </a:xfrm>
            <a:prstGeom prst="rect">
              <a:avLst/>
            </a:prstGeom>
          </p:spPr>
        </p:pic>
        <p:cxnSp>
          <p:nvCxnSpPr>
            <p:cNvPr id="107" name="Straight Arrow Connector 106">
              <a:extLst>
                <a:ext uri="{FF2B5EF4-FFF2-40B4-BE49-F238E27FC236}">
                  <a16:creationId xmlns:a16="http://schemas.microsoft.com/office/drawing/2014/main" id="{B619DFDD-CE0E-4F0F-B2A8-D6681800B750}"/>
                </a:ext>
              </a:extLst>
            </p:cNvPr>
            <p:cNvCxnSpPr/>
            <p:nvPr/>
          </p:nvCxnSpPr>
          <p:spPr>
            <a:xfrm>
              <a:off x="2059247" y="5393246"/>
              <a:ext cx="511224" cy="231688"/>
            </a:xfrm>
            <a:prstGeom prst="straightConnector1">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23E72035-5C69-45B0-A353-5D83CF299DB7}"/>
                </a:ext>
              </a:extLst>
            </p:cNvPr>
            <p:cNvCxnSpPr>
              <a:cxnSpLocks/>
            </p:cNvCxnSpPr>
            <p:nvPr/>
          </p:nvCxnSpPr>
          <p:spPr>
            <a:xfrm flipH="1">
              <a:off x="1615427" y="5382906"/>
              <a:ext cx="171871" cy="252369"/>
            </a:xfrm>
            <a:prstGeom prst="straightConnector1">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109" name="Graphic 18" descr="Cloud outline">
              <a:extLst>
                <a:ext uri="{FF2B5EF4-FFF2-40B4-BE49-F238E27FC236}">
                  <a16:creationId xmlns:a16="http://schemas.microsoft.com/office/drawing/2014/main" id="{4F6F5E85-063D-428C-82A0-4A5C96BF8A7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0961" y="4397499"/>
              <a:ext cx="1084531" cy="1073653"/>
            </a:xfrm>
            <a:prstGeom prst="rect">
              <a:avLst/>
            </a:prstGeom>
          </p:spPr>
        </p:pic>
        <p:grpSp>
          <p:nvGrpSpPr>
            <p:cNvPr id="110" name="Group 109">
              <a:extLst>
                <a:ext uri="{FF2B5EF4-FFF2-40B4-BE49-F238E27FC236}">
                  <a16:creationId xmlns:a16="http://schemas.microsoft.com/office/drawing/2014/main" id="{7CDB98E5-FA45-4BED-B7AA-DA9B94646ED5}"/>
                </a:ext>
              </a:extLst>
            </p:cNvPr>
            <p:cNvGrpSpPr/>
            <p:nvPr/>
          </p:nvGrpSpPr>
          <p:grpSpPr>
            <a:xfrm flipH="1">
              <a:off x="2665329" y="6039142"/>
              <a:ext cx="264252" cy="324088"/>
              <a:chOff x="3470987" y="2052735"/>
              <a:chExt cx="1035696" cy="989045"/>
            </a:xfrm>
          </p:grpSpPr>
          <p:sp>
            <p:nvSpPr>
              <p:cNvPr id="119" name="Isosceles Triangle 7">
                <a:extLst>
                  <a:ext uri="{FF2B5EF4-FFF2-40B4-BE49-F238E27FC236}">
                    <a16:creationId xmlns:a16="http://schemas.microsoft.com/office/drawing/2014/main" id="{73A102EB-ADF5-4E5B-8CC4-BCB8D8D70F87}"/>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0" name="Chord 119">
                <a:extLst>
                  <a:ext uri="{FF2B5EF4-FFF2-40B4-BE49-F238E27FC236}">
                    <a16:creationId xmlns:a16="http://schemas.microsoft.com/office/drawing/2014/main" id="{A2F8EABC-6154-4B58-A452-D7147B087DA1}"/>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1" name="Isosceles Triangle 5">
                <a:extLst>
                  <a:ext uri="{FF2B5EF4-FFF2-40B4-BE49-F238E27FC236}">
                    <a16:creationId xmlns:a16="http://schemas.microsoft.com/office/drawing/2014/main" id="{64AC4982-D453-4DFD-B5A2-652F64D0CA46}"/>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2" name="Oval 121">
                <a:extLst>
                  <a:ext uri="{FF2B5EF4-FFF2-40B4-BE49-F238E27FC236}">
                    <a16:creationId xmlns:a16="http://schemas.microsoft.com/office/drawing/2014/main" id="{4836B909-D452-498A-8D03-0C52E798FCAE}"/>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1" name="Group 110">
              <a:extLst>
                <a:ext uri="{FF2B5EF4-FFF2-40B4-BE49-F238E27FC236}">
                  <a16:creationId xmlns:a16="http://schemas.microsoft.com/office/drawing/2014/main" id="{8247679F-8ACA-4F46-8198-823B768ED0FF}"/>
                </a:ext>
              </a:extLst>
            </p:cNvPr>
            <p:cNvGrpSpPr/>
            <p:nvPr/>
          </p:nvGrpSpPr>
          <p:grpSpPr>
            <a:xfrm>
              <a:off x="2919999" y="5886927"/>
              <a:ext cx="426980" cy="480957"/>
              <a:chOff x="7303439" y="2567723"/>
              <a:chExt cx="1196181" cy="1177856"/>
            </a:xfrm>
          </p:grpSpPr>
          <p:grpSp>
            <p:nvGrpSpPr>
              <p:cNvPr id="112" name="Group 111">
                <a:extLst>
                  <a:ext uri="{FF2B5EF4-FFF2-40B4-BE49-F238E27FC236}">
                    <a16:creationId xmlns:a16="http://schemas.microsoft.com/office/drawing/2014/main" id="{CEC8CEF7-C513-4D19-8FB7-57308D8BC63E}"/>
                  </a:ext>
                </a:extLst>
              </p:cNvPr>
              <p:cNvGrpSpPr/>
              <p:nvPr/>
            </p:nvGrpSpPr>
            <p:grpSpPr>
              <a:xfrm>
                <a:off x="7545615" y="3038258"/>
                <a:ext cx="725173" cy="547774"/>
                <a:chOff x="10442048" y="1890678"/>
                <a:chExt cx="725173" cy="547774"/>
              </a:xfrm>
            </p:grpSpPr>
            <p:sp>
              <p:nvSpPr>
                <p:cNvPr id="115" name="Rounded Rectangle 33">
                  <a:extLst>
                    <a:ext uri="{FF2B5EF4-FFF2-40B4-BE49-F238E27FC236}">
                      <a16:creationId xmlns:a16="http://schemas.microsoft.com/office/drawing/2014/main" id="{AC91AA85-BB5C-454F-B8E1-DBF54F7F5BDE}"/>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16" name="Straight Connector 115">
                  <a:extLst>
                    <a:ext uri="{FF2B5EF4-FFF2-40B4-BE49-F238E27FC236}">
                      <a16:creationId xmlns:a16="http://schemas.microsoft.com/office/drawing/2014/main" id="{ACD6FFA8-6653-4B35-B579-510E0A06EE31}"/>
                    </a:ext>
                  </a:extLst>
                </p:cNvPr>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34EF2477-04EF-4F5C-B9B5-3D88E6ECB969}"/>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CDD75BB2-1B19-48AB-B74F-017DA58C53C0}"/>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113" name="TextBox 112">
                <a:extLst>
                  <a:ext uri="{FF2B5EF4-FFF2-40B4-BE49-F238E27FC236}">
                    <a16:creationId xmlns:a16="http://schemas.microsoft.com/office/drawing/2014/main" id="{588E8840-4C8A-4631-8D65-B364C7D6C7FB}"/>
                  </a:ext>
                </a:extLst>
              </p:cNvPr>
              <p:cNvSpPr txBox="1"/>
              <p:nvPr/>
            </p:nvSpPr>
            <p:spPr>
              <a:xfrm>
                <a:off x="7303439" y="2567723"/>
                <a:ext cx="1196181" cy="585756"/>
              </a:xfrm>
              <a:prstGeom prst="rect">
                <a:avLst/>
              </a:prstGeom>
              <a:noFill/>
            </p:spPr>
            <p:txBody>
              <a:bodyPr wrap="none" lIns="91440" tIns="45720" rIns="91440" bIns="45720" rtlCol="0" anchor="t">
                <a:spAutoFit/>
              </a:bodyPr>
              <a:lstStyle/>
              <a:p>
                <a:r>
                  <a:rPr lang="en-US" sz="1000"/>
                  <a:t>Edge</a:t>
                </a:r>
                <a:endParaRPr lang="en-US" sz="1000">
                  <a:cs typeface="Arial"/>
                </a:endParaRPr>
              </a:p>
            </p:txBody>
          </p:sp>
          <p:sp>
            <p:nvSpPr>
              <p:cNvPr id="114" name="Rectangle 113">
                <a:extLst>
                  <a:ext uri="{FF2B5EF4-FFF2-40B4-BE49-F238E27FC236}">
                    <a16:creationId xmlns:a16="http://schemas.microsoft.com/office/drawing/2014/main" id="{54D7081C-7807-44F6-A099-8F82578AD8F8}"/>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cxnSp>
        <p:nvCxnSpPr>
          <p:cNvPr id="125" name="Straight Connector 124">
            <a:extLst>
              <a:ext uri="{FF2B5EF4-FFF2-40B4-BE49-F238E27FC236}">
                <a16:creationId xmlns:a16="http://schemas.microsoft.com/office/drawing/2014/main" id="{4DB70C9E-E8CB-4AB5-BBB2-6FA50284D048}"/>
              </a:ext>
            </a:extLst>
          </p:cNvPr>
          <p:cNvCxnSpPr/>
          <p:nvPr/>
        </p:nvCxnSpPr>
        <p:spPr>
          <a:xfrm flipV="1">
            <a:off x="1597306" y="2596705"/>
            <a:ext cx="4480575" cy="2186691"/>
          </a:xfrm>
          <a:prstGeom prst="line">
            <a:avLst/>
          </a:prstGeom>
          <a:ln w="0"/>
          <a:effectLst>
            <a:glow rad="508000">
              <a:schemeClr val="accent1">
                <a:satMod val="175000"/>
                <a:alpha val="10000"/>
              </a:schemeClr>
            </a:glow>
          </a:effectLst>
        </p:spPr>
        <p:style>
          <a:lnRef idx="1">
            <a:schemeClr val="accent1"/>
          </a:lnRef>
          <a:fillRef idx="0">
            <a:schemeClr val="accent1"/>
          </a:fillRef>
          <a:effectRef idx="0">
            <a:schemeClr val="accent1"/>
          </a:effectRef>
          <a:fontRef idx="minor">
            <a:schemeClr val="tx1"/>
          </a:fontRef>
        </p:style>
      </p:cxnSp>
      <p:sp>
        <p:nvSpPr>
          <p:cNvPr id="184" name="Rectangle 183">
            <a:extLst>
              <a:ext uri="{FF2B5EF4-FFF2-40B4-BE49-F238E27FC236}">
                <a16:creationId xmlns:a16="http://schemas.microsoft.com/office/drawing/2014/main" id="{51E3EBFD-17F3-428D-99F5-1CFC37C9A78A}"/>
              </a:ext>
            </a:extLst>
          </p:cNvPr>
          <p:cNvSpPr/>
          <p:nvPr/>
        </p:nvSpPr>
        <p:spPr>
          <a:xfrm>
            <a:off x="5127921" y="1552166"/>
            <a:ext cx="1899919" cy="1044539"/>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Cloud Orchestrator</a:t>
            </a:r>
          </a:p>
        </p:txBody>
      </p:sp>
      <p:cxnSp>
        <p:nvCxnSpPr>
          <p:cNvPr id="185" name="Straight Connector 184">
            <a:extLst>
              <a:ext uri="{FF2B5EF4-FFF2-40B4-BE49-F238E27FC236}">
                <a16:creationId xmlns:a16="http://schemas.microsoft.com/office/drawing/2014/main" id="{66C718AE-A768-4299-8084-E217F8B6B903}"/>
              </a:ext>
            </a:extLst>
          </p:cNvPr>
          <p:cNvCxnSpPr>
            <a:cxnSpLocks/>
          </p:cNvCxnSpPr>
          <p:nvPr/>
        </p:nvCxnSpPr>
        <p:spPr>
          <a:xfrm flipV="1">
            <a:off x="3495208" y="3788664"/>
            <a:ext cx="5349815" cy="2262979"/>
          </a:xfrm>
          <a:prstGeom prst="line">
            <a:avLst/>
          </a:prstGeom>
          <a:ln w="0"/>
          <a:effectLst>
            <a:glow rad="5080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3507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595D7-7726-27B7-EDD7-06A31E3F5D45}"/>
              </a:ext>
            </a:extLst>
          </p:cNvPr>
          <p:cNvSpPr>
            <a:spLocks noGrp="1"/>
          </p:cNvSpPr>
          <p:nvPr>
            <p:ph type="title"/>
          </p:nvPr>
        </p:nvSpPr>
        <p:spPr>
          <a:xfrm>
            <a:off x="381000" y="419361"/>
            <a:ext cx="11430000" cy="1014761"/>
          </a:xfrm>
        </p:spPr>
        <p:txBody>
          <a:bodyPr/>
          <a:lstStyle/>
          <a:p>
            <a:r>
              <a:rPr lang="en-US">
                <a:latin typeface="Roboto"/>
                <a:ea typeface="Roboto"/>
                <a:cs typeface="Roboto"/>
              </a:rPr>
              <a:t>System Architecture: Control Plane</a:t>
            </a:r>
            <a:endParaRPr lang="en-US" b="0">
              <a:latin typeface="Roboto"/>
              <a:ea typeface="Roboto"/>
              <a:cs typeface="Roboto"/>
            </a:endParaRPr>
          </a:p>
        </p:txBody>
      </p:sp>
      <p:grpSp>
        <p:nvGrpSpPr>
          <p:cNvPr id="8" name="Group 7">
            <a:extLst>
              <a:ext uri="{FF2B5EF4-FFF2-40B4-BE49-F238E27FC236}">
                <a16:creationId xmlns:a16="http://schemas.microsoft.com/office/drawing/2014/main" id="{B2A9B1F4-25F2-A6DD-B046-7B29F182006E}"/>
              </a:ext>
            </a:extLst>
          </p:cNvPr>
          <p:cNvGrpSpPr/>
          <p:nvPr/>
        </p:nvGrpSpPr>
        <p:grpSpPr>
          <a:xfrm>
            <a:off x="8661301" y="1630371"/>
            <a:ext cx="2320247" cy="924453"/>
            <a:chOff x="8661301" y="1490886"/>
            <a:chExt cx="2320247" cy="924453"/>
          </a:xfrm>
        </p:grpSpPr>
        <p:sp>
          <p:nvSpPr>
            <p:cNvPr id="195" name="Rectangle 194">
              <a:extLst>
                <a:ext uri="{FF2B5EF4-FFF2-40B4-BE49-F238E27FC236}">
                  <a16:creationId xmlns:a16="http://schemas.microsoft.com/office/drawing/2014/main" id="{9B71AE76-DD94-FC99-2719-96D85CADD918}"/>
                </a:ext>
              </a:extLst>
            </p:cNvPr>
            <p:cNvSpPr/>
            <p:nvPr/>
          </p:nvSpPr>
          <p:spPr>
            <a:xfrm>
              <a:off x="8871465" y="1490886"/>
              <a:ext cx="1899920" cy="92445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TextBox 195">
              <a:extLst>
                <a:ext uri="{FF2B5EF4-FFF2-40B4-BE49-F238E27FC236}">
                  <a16:creationId xmlns:a16="http://schemas.microsoft.com/office/drawing/2014/main" id="{D27AD7E0-6BEF-1E83-34D4-556D3E94330C}"/>
                </a:ext>
              </a:extLst>
            </p:cNvPr>
            <p:cNvSpPr txBox="1"/>
            <p:nvPr/>
          </p:nvSpPr>
          <p:spPr>
            <a:xfrm>
              <a:off x="8661301" y="1805473"/>
              <a:ext cx="23202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cs typeface="Arial"/>
                </a:rPr>
                <a:t>Edge Node 1</a:t>
              </a:r>
              <a:endParaRPr lang="en-US"/>
            </a:p>
          </p:txBody>
        </p:sp>
      </p:grpSp>
      <p:grpSp>
        <p:nvGrpSpPr>
          <p:cNvPr id="9" name="Group 8">
            <a:extLst>
              <a:ext uri="{FF2B5EF4-FFF2-40B4-BE49-F238E27FC236}">
                <a16:creationId xmlns:a16="http://schemas.microsoft.com/office/drawing/2014/main" id="{320E9723-849C-0C92-14CE-E64993C4E4D1}"/>
              </a:ext>
            </a:extLst>
          </p:cNvPr>
          <p:cNvGrpSpPr/>
          <p:nvPr/>
        </p:nvGrpSpPr>
        <p:grpSpPr>
          <a:xfrm>
            <a:off x="8661300" y="4074757"/>
            <a:ext cx="2320247" cy="924453"/>
            <a:chOff x="8661301" y="1490886"/>
            <a:chExt cx="2320247" cy="924453"/>
          </a:xfrm>
        </p:grpSpPr>
        <p:sp>
          <p:nvSpPr>
            <p:cNvPr id="10" name="Rectangle 9">
              <a:extLst>
                <a:ext uri="{FF2B5EF4-FFF2-40B4-BE49-F238E27FC236}">
                  <a16:creationId xmlns:a16="http://schemas.microsoft.com/office/drawing/2014/main" id="{1DB0BE5F-D35A-5950-8A00-D668DC64E77E}"/>
                </a:ext>
              </a:extLst>
            </p:cNvPr>
            <p:cNvSpPr/>
            <p:nvPr/>
          </p:nvSpPr>
          <p:spPr>
            <a:xfrm>
              <a:off x="8871465" y="1490886"/>
              <a:ext cx="1899920" cy="92445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6148F3A-1E45-836B-F3A8-F37A739EFFD6}"/>
                </a:ext>
              </a:extLst>
            </p:cNvPr>
            <p:cNvSpPr txBox="1"/>
            <p:nvPr/>
          </p:nvSpPr>
          <p:spPr>
            <a:xfrm>
              <a:off x="8661301" y="1805473"/>
              <a:ext cx="23202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cs typeface="Arial"/>
                </a:rPr>
                <a:t>Edge Node 3</a:t>
              </a:r>
              <a:endParaRPr lang="en-US"/>
            </a:p>
          </p:txBody>
        </p:sp>
      </p:grpSp>
      <p:grpSp>
        <p:nvGrpSpPr>
          <p:cNvPr id="12" name="Group 11">
            <a:extLst>
              <a:ext uri="{FF2B5EF4-FFF2-40B4-BE49-F238E27FC236}">
                <a16:creationId xmlns:a16="http://schemas.microsoft.com/office/drawing/2014/main" id="{8E456405-7EEF-FE05-4898-E46A0037AF27}"/>
              </a:ext>
            </a:extLst>
          </p:cNvPr>
          <p:cNvGrpSpPr/>
          <p:nvPr/>
        </p:nvGrpSpPr>
        <p:grpSpPr>
          <a:xfrm>
            <a:off x="8661301" y="2866377"/>
            <a:ext cx="2320247" cy="924453"/>
            <a:chOff x="8661301" y="1490886"/>
            <a:chExt cx="2320247" cy="924453"/>
          </a:xfrm>
        </p:grpSpPr>
        <p:sp>
          <p:nvSpPr>
            <p:cNvPr id="13" name="Rectangle 12">
              <a:extLst>
                <a:ext uri="{FF2B5EF4-FFF2-40B4-BE49-F238E27FC236}">
                  <a16:creationId xmlns:a16="http://schemas.microsoft.com/office/drawing/2014/main" id="{838C099F-1ACB-9783-98C2-A6FE50AC974D}"/>
                </a:ext>
              </a:extLst>
            </p:cNvPr>
            <p:cNvSpPr/>
            <p:nvPr/>
          </p:nvSpPr>
          <p:spPr>
            <a:xfrm>
              <a:off x="8871465" y="1490886"/>
              <a:ext cx="1899920" cy="92445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135A4FC-D364-DF78-E219-B5E5C9B3B44A}"/>
                </a:ext>
              </a:extLst>
            </p:cNvPr>
            <p:cNvSpPr txBox="1"/>
            <p:nvPr/>
          </p:nvSpPr>
          <p:spPr>
            <a:xfrm>
              <a:off x="8661301" y="1805473"/>
              <a:ext cx="23202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cs typeface="Arial"/>
                </a:rPr>
                <a:t>Edge Node 2</a:t>
              </a:r>
              <a:endParaRPr lang="en-US"/>
            </a:p>
          </p:txBody>
        </p:sp>
      </p:grpSp>
      <p:cxnSp>
        <p:nvCxnSpPr>
          <p:cNvPr id="18" name="Straight Connector 17">
            <a:extLst>
              <a:ext uri="{FF2B5EF4-FFF2-40B4-BE49-F238E27FC236}">
                <a16:creationId xmlns:a16="http://schemas.microsoft.com/office/drawing/2014/main" id="{674457C5-665C-DD54-2657-CEE7A9267195}"/>
              </a:ext>
            </a:extLst>
          </p:cNvPr>
          <p:cNvCxnSpPr/>
          <p:nvPr/>
        </p:nvCxnSpPr>
        <p:spPr>
          <a:xfrm>
            <a:off x="9821424" y="5238263"/>
            <a:ext cx="0" cy="605370"/>
          </a:xfrm>
          <a:prstGeom prst="line">
            <a:avLst/>
          </a:prstGeom>
          <a:ln w="635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9EFED10-082C-123C-1CF4-BEFE86AE0B31}"/>
              </a:ext>
            </a:extLst>
          </p:cNvPr>
          <p:cNvCxnSpPr>
            <a:cxnSpLocks/>
          </p:cNvCxnSpPr>
          <p:nvPr/>
        </p:nvCxnSpPr>
        <p:spPr>
          <a:xfrm flipH="1" flipV="1">
            <a:off x="7027840" y="2074436"/>
            <a:ext cx="1843624" cy="55188"/>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B8F8206-CE48-E73B-7456-FE0BB3863135}"/>
              </a:ext>
            </a:extLst>
          </p:cNvPr>
          <p:cNvCxnSpPr>
            <a:cxnSpLocks/>
          </p:cNvCxnSpPr>
          <p:nvPr/>
        </p:nvCxnSpPr>
        <p:spPr>
          <a:xfrm flipH="1" flipV="1">
            <a:off x="7027839" y="2291909"/>
            <a:ext cx="1843625" cy="1101963"/>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E628358-1C0F-D8FA-50D5-6C65D42BF034}"/>
              </a:ext>
            </a:extLst>
          </p:cNvPr>
          <p:cNvCxnSpPr>
            <a:cxnSpLocks/>
          </p:cNvCxnSpPr>
          <p:nvPr/>
        </p:nvCxnSpPr>
        <p:spPr>
          <a:xfrm flipH="1" flipV="1">
            <a:off x="7027839" y="2575836"/>
            <a:ext cx="1843625" cy="2081668"/>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9F6EE90-456D-FE9D-5981-22A9F9AEC9BE}"/>
              </a:ext>
            </a:extLst>
          </p:cNvPr>
          <p:cNvCxnSpPr>
            <a:cxnSpLocks/>
          </p:cNvCxnSpPr>
          <p:nvPr/>
        </p:nvCxnSpPr>
        <p:spPr>
          <a:xfrm flipH="1">
            <a:off x="3081470" y="2074436"/>
            <a:ext cx="2046451"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B5D3035-5E2C-9A46-065C-86FAE3D1A988}"/>
              </a:ext>
            </a:extLst>
          </p:cNvPr>
          <p:cNvSpPr txBox="1"/>
          <p:nvPr/>
        </p:nvSpPr>
        <p:spPr>
          <a:xfrm>
            <a:off x="3568070" y="2196701"/>
            <a:ext cx="1146468" cy="369332"/>
          </a:xfrm>
          <a:prstGeom prst="rect">
            <a:avLst/>
          </a:prstGeom>
          <a:noFill/>
        </p:spPr>
        <p:txBody>
          <a:bodyPr wrap="none" rtlCol="0">
            <a:spAutoFit/>
          </a:bodyPr>
          <a:lstStyle/>
          <a:p>
            <a:r>
              <a:rPr lang="en-US"/>
              <a:t>Schedule</a:t>
            </a:r>
          </a:p>
        </p:txBody>
      </p:sp>
      <p:pic>
        <p:nvPicPr>
          <p:cNvPr id="80" name="Graphic 79" descr="City outline">
            <a:extLst>
              <a:ext uri="{FF2B5EF4-FFF2-40B4-BE49-F238E27FC236}">
                <a16:creationId xmlns:a16="http://schemas.microsoft.com/office/drawing/2014/main" id="{6CA9D2E5-41B1-4E45-9A3C-6BD0CEBC2A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4129" y="4887006"/>
            <a:ext cx="1710014" cy="1720892"/>
          </a:xfrm>
          <a:prstGeom prst="rect">
            <a:avLst/>
          </a:prstGeom>
        </p:spPr>
      </p:pic>
      <p:pic>
        <p:nvPicPr>
          <p:cNvPr id="81" name="Graphic 80" descr="City outline">
            <a:extLst>
              <a:ext uri="{FF2B5EF4-FFF2-40B4-BE49-F238E27FC236}">
                <a16:creationId xmlns:a16="http://schemas.microsoft.com/office/drawing/2014/main" id="{7C3BDBE3-5EA6-4B17-AA27-4C259AB448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72288" y="4887006"/>
            <a:ext cx="1710014" cy="1720892"/>
          </a:xfrm>
          <a:prstGeom prst="rect">
            <a:avLst/>
          </a:prstGeom>
        </p:spPr>
      </p:pic>
      <p:pic>
        <p:nvPicPr>
          <p:cNvPr id="82" name="Graphic 4" descr="City outline">
            <a:extLst>
              <a:ext uri="{FF2B5EF4-FFF2-40B4-BE49-F238E27FC236}">
                <a16:creationId xmlns:a16="http://schemas.microsoft.com/office/drawing/2014/main" id="{3C841420-E336-463F-A06D-F100A68CC1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72203" y="4887006"/>
            <a:ext cx="1710014" cy="1720892"/>
          </a:xfrm>
          <a:prstGeom prst="rect">
            <a:avLst/>
          </a:prstGeom>
        </p:spPr>
      </p:pic>
      <p:pic>
        <p:nvPicPr>
          <p:cNvPr id="83" name="Graphic 4" descr="City outline">
            <a:extLst>
              <a:ext uri="{FF2B5EF4-FFF2-40B4-BE49-F238E27FC236}">
                <a16:creationId xmlns:a16="http://schemas.microsoft.com/office/drawing/2014/main" id="{430091E3-6CA2-45C4-BD47-E09132CF01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8854" y="4889182"/>
            <a:ext cx="1710014" cy="1720892"/>
          </a:xfrm>
          <a:prstGeom prst="rect">
            <a:avLst/>
          </a:prstGeom>
        </p:spPr>
      </p:pic>
      <p:cxnSp>
        <p:nvCxnSpPr>
          <p:cNvPr id="84" name="Straight Arrow Connector 83">
            <a:extLst>
              <a:ext uri="{FF2B5EF4-FFF2-40B4-BE49-F238E27FC236}">
                <a16:creationId xmlns:a16="http://schemas.microsoft.com/office/drawing/2014/main" id="{0530CB1A-AD7C-4C10-8E6E-79B26513DDE7}"/>
              </a:ext>
            </a:extLst>
          </p:cNvPr>
          <p:cNvCxnSpPr/>
          <p:nvPr/>
        </p:nvCxnSpPr>
        <p:spPr>
          <a:xfrm flipV="1">
            <a:off x="1047318" y="6520875"/>
            <a:ext cx="5012872" cy="18458"/>
          </a:xfrm>
          <a:prstGeom prst="straightConnector1">
            <a:avLst/>
          </a:prstGeom>
          <a:ln w="57150">
            <a:solidFill>
              <a:srgbClr val="FFC000"/>
            </a:solidFill>
            <a:prstDash val="dash"/>
            <a:headEnd type="none"/>
            <a:tailEnd type="arrow"/>
          </a:ln>
        </p:spPr>
        <p:style>
          <a:lnRef idx="1">
            <a:schemeClr val="accent1"/>
          </a:lnRef>
          <a:fillRef idx="0">
            <a:schemeClr val="accent1"/>
          </a:fillRef>
          <a:effectRef idx="0">
            <a:schemeClr val="accent1"/>
          </a:effectRef>
          <a:fontRef idx="minor">
            <a:schemeClr val="tx1"/>
          </a:fontRef>
        </p:style>
      </p:cxnSp>
      <p:pic>
        <p:nvPicPr>
          <p:cNvPr id="85" name="Graphic 12" descr="Car with solid fill">
            <a:extLst>
              <a:ext uri="{FF2B5EF4-FFF2-40B4-BE49-F238E27FC236}">
                <a16:creationId xmlns:a16="http://schemas.microsoft.com/office/drawing/2014/main" id="{59458835-8E7A-4A61-8084-35F111C9CC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6206" y="6273946"/>
            <a:ext cx="502561" cy="502561"/>
          </a:xfrm>
          <a:prstGeom prst="rect">
            <a:avLst/>
          </a:prstGeom>
        </p:spPr>
      </p:pic>
      <p:pic>
        <p:nvPicPr>
          <p:cNvPr id="86" name="Graphic 6" descr="Cell Tower with solid fill">
            <a:extLst>
              <a:ext uri="{FF2B5EF4-FFF2-40B4-BE49-F238E27FC236}">
                <a16:creationId xmlns:a16="http://schemas.microsoft.com/office/drawing/2014/main" id="{3CC516D0-538C-4F1C-98F3-96F7DA95CA8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20637" y="5184771"/>
            <a:ext cx="502561" cy="502561"/>
          </a:xfrm>
          <a:prstGeom prst="rect">
            <a:avLst/>
          </a:prstGeom>
        </p:spPr>
      </p:pic>
      <p:pic>
        <p:nvPicPr>
          <p:cNvPr id="105" name="Graphic 18" descr="Cloud outline">
            <a:extLst>
              <a:ext uri="{FF2B5EF4-FFF2-40B4-BE49-F238E27FC236}">
                <a16:creationId xmlns:a16="http://schemas.microsoft.com/office/drawing/2014/main" id="{A6954A47-C5C1-424F-AA01-F8B5FD929FA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95538" y="4255264"/>
            <a:ext cx="1084531" cy="1073653"/>
          </a:xfrm>
          <a:prstGeom prst="rect">
            <a:avLst/>
          </a:prstGeom>
        </p:spPr>
      </p:pic>
      <p:sp>
        <p:nvSpPr>
          <p:cNvPr id="106" name="TextBox 105">
            <a:extLst>
              <a:ext uri="{FF2B5EF4-FFF2-40B4-BE49-F238E27FC236}">
                <a16:creationId xmlns:a16="http://schemas.microsoft.com/office/drawing/2014/main" id="{351AFA30-8C8B-4081-B171-0424E347A82F}"/>
              </a:ext>
            </a:extLst>
          </p:cNvPr>
          <p:cNvSpPr txBox="1"/>
          <p:nvPr/>
        </p:nvSpPr>
        <p:spPr>
          <a:xfrm>
            <a:off x="5506206" y="4790062"/>
            <a:ext cx="566613" cy="2391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cs typeface="Arial"/>
              </a:rPr>
              <a:t>CDN</a:t>
            </a:r>
            <a:endParaRPr lang="en-US" sz="1000"/>
          </a:p>
        </p:txBody>
      </p:sp>
      <p:sp>
        <p:nvSpPr>
          <p:cNvPr id="115" name="Slide Number Placeholder 211">
            <a:extLst>
              <a:ext uri="{FF2B5EF4-FFF2-40B4-BE49-F238E27FC236}">
                <a16:creationId xmlns:a16="http://schemas.microsoft.com/office/drawing/2014/main" id="{EBC2512A-9F39-4C76-812C-A9888214A9A8}"/>
              </a:ext>
            </a:extLst>
          </p:cNvPr>
          <p:cNvSpPr>
            <a:spLocks noGrp="1"/>
          </p:cNvSpPr>
          <p:nvPr>
            <p:ph type="sldNum" sz="quarter" idx="12"/>
          </p:nvPr>
        </p:nvSpPr>
        <p:spPr>
          <a:xfrm>
            <a:off x="381000" y="6182540"/>
            <a:ext cx="916577" cy="365125"/>
          </a:xfrm>
        </p:spPr>
        <p:txBody>
          <a:bodyPr/>
          <a:lstStyle/>
          <a:p>
            <a:fld id="{AE678206-0642-9F48-9727-6B519CB285FA}" type="slidenum">
              <a:rPr lang="en-US" smtClean="0"/>
              <a:t>34</a:t>
            </a:fld>
            <a:endParaRPr lang="en-US"/>
          </a:p>
        </p:txBody>
      </p:sp>
      <p:sp>
        <p:nvSpPr>
          <p:cNvPr id="116" name="Rectangle 115">
            <a:extLst>
              <a:ext uri="{FF2B5EF4-FFF2-40B4-BE49-F238E27FC236}">
                <a16:creationId xmlns:a16="http://schemas.microsoft.com/office/drawing/2014/main" id="{6313BCF3-045D-42C1-8099-75710B9FCBFF}"/>
              </a:ext>
            </a:extLst>
          </p:cNvPr>
          <p:cNvSpPr/>
          <p:nvPr/>
        </p:nvSpPr>
        <p:spPr>
          <a:xfrm>
            <a:off x="196770" y="4397499"/>
            <a:ext cx="6528121" cy="230180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Group 116">
            <a:extLst>
              <a:ext uri="{FF2B5EF4-FFF2-40B4-BE49-F238E27FC236}">
                <a16:creationId xmlns:a16="http://schemas.microsoft.com/office/drawing/2014/main" id="{22352E78-EA72-407C-ACF2-89D2B3570194}"/>
              </a:ext>
            </a:extLst>
          </p:cNvPr>
          <p:cNvGrpSpPr/>
          <p:nvPr/>
        </p:nvGrpSpPr>
        <p:grpSpPr>
          <a:xfrm>
            <a:off x="730961" y="4397499"/>
            <a:ext cx="2616018" cy="1970385"/>
            <a:chOff x="730961" y="4397499"/>
            <a:chExt cx="2616018" cy="1970385"/>
          </a:xfrm>
        </p:grpSpPr>
        <p:pic>
          <p:nvPicPr>
            <p:cNvPr id="118" name="Graphic 19" descr="Server with solid fill">
              <a:extLst>
                <a:ext uri="{FF2B5EF4-FFF2-40B4-BE49-F238E27FC236}">
                  <a16:creationId xmlns:a16="http://schemas.microsoft.com/office/drawing/2014/main" id="{685FDFC9-51A5-4FA7-B23B-59AF6FB7842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08347" y="4767348"/>
              <a:ext cx="415538" cy="415538"/>
            </a:xfrm>
            <a:prstGeom prst="rect">
              <a:avLst/>
            </a:prstGeom>
          </p:spPr>
        </p:pic>
        <p:cxnSp>
          <p:nvCxnSpPr>
            <p:cNvPr id="119" name="Straight Arrow Connector 118">
              <a:extLst>
                <a:ext uri="{FF2B5EF4-FFF2-40B4-BE49-F238E27FC236}">
                  <a16:creationId xmlns:a16="http://schemas.microsoft.com/office/drawing/2014/main" id="{A63541D1-6C15-4D3D-824C-668B4EAB7EC1}"/>
                </a:ext>
              </a:extLst>
            </p:cNvPr>
            <p:cNvCxnSpPr/>
            <p:nvPr/>
          </p:nvCxnSpPr>
          <p:spPr>
            <a:xfrm flipV="1">
              <a:off x="1776606" y="5001736"/>
              <a:ext cx="1372012" cy="2141"/>
            </a:xfrm>
            <a:prstGeom prst="straightConnector1">
              <a:avLst/>
            </a:prstGeom>
            <a:ln w="57150"/>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281D03D5-0EBC-4E91-B5CA-E00EF031938E}"/>
                </a:ext>
              </a:extLst>
            </p:cNvPr>
            <p:cNvCxnSpPr>
              <a:cxnSpLocks/>
            </p:cNvCxnSpPr>
            <p:nvPr/>
          </p:nvCxnSpPr>
          <p:spPr>
            <a:xfrm flipH="1">
              <a:off x="3130227" y="5005951"/>
              <a:ext cx="3263" cy="899607"/>
            </a:xfrm>
            <a:prstGeom prst="straightConnector1">
              <a:avLst/>
            </a:prstGeom>
            <a:ln w="57150">
              <a:headEnd type="none"/>
              <a:tailEnd type="arrow"/>
            </a:ln>
          </p:spPr>
          <p:style>
            <a:lnRef idx="1">
              <a:schemeClr val="accent1"/>
            </a:lnRef>
            <a:fillRef idx="0">
              <a:schemeClr val="accent1"/>
            </a:fillRef>
            <a:effectRef idx="0">
              <a:schemeClr val="accent1"/>
            </a:effectRef>
            <a:fontRef idx="minor">
              <a:schemeClr val="tx1"/>
            </a:fontRef>
          </p:style>
        </p:cxnSp>
        <p:pic>
          <p:nvPicPr>
            <p:cNvPr id="121" name="Graphic 20" descr="Map with pin with solid fill">
              <a:extLst>
                <a:ext uri="{FF2B5EF4-FFF2-40B4-BE49-F238E27FC236}">
                  <a16:creationId xmlns:a16="http://schemas.microsoft.com/office/drawing/2014/main" id="{07779436-7C81-4162-B0AD-E12BB80A335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51710" y="4953227"/>
              <a:ext cx="502561" cy="502561"/>
            </a:xfrm>
            <a:prstGeom prst="rect">
              <a:avLst/>
            </a:prstGeom>
          </p:spPr>
        </p:pic>
        <p:sp>
          <p:nvSpPr>
            <p:cNvPr id="122" name="TextBox 12">
              <a:extLst>
                <a:ext uri="{FF2B5EF4-FFF2-40B4-BE49-F238E27FC236}">
                  <a16:creationId xmlns:a16="http://schemas.microsoft.com/office/drawing/2014/main" id="{E8A3D420-A8C7-4FB2-8AA4-7CB61BF90CC8}"/>
                </a:ext>
              </a:extLst>
            </p:cNvPr>
            <p:cNvSpPr txBox="1"/>
            <p:nvPr/>
          </p:nvSpPr>
          <p:spPr>
            <a:xfrm>
              <a:off x="1543633" y="5582516"/>
              <a:ext cx="1230277"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cs typeface="Calibri"/>
                </a:rPr>
                <a:t>&lt;1,2,3,4,5,6,7,8 &gt;</a:t>
              </a:r>
              <a:endParaRPr lang="en-US" sz="1000" dirty="0"/>
            </a:p>
          </p:txBody>
        </p:sp>
        <p:pic>
          <p:nvPicPr>
            <p:cNvPr id="123" name="Picture 122" descr="Icon&#10;&#10;Description automatically generated">
              <a:extLst>
                <a:ext uri="{FF2B5EF4-FFF2-40B4-BE49-F238E27FC236}">
                  <a16:creationId xmlns:a16="http://schemas.microsoft.com/office/drawing/2014/main" id="{22C5BE55-12DB-47CD-B29F-70F83D92947F}"/>
                </a:ext>
              </a:extLst>
            </p:cNvPr>
            <p:cNvPicPr>
              <a:picLocks noChangeAspect="1"/>
            </p:cNvPicPr>
            <p:nvPr/>
          </p:nvPicPr>
          <p:blipFill>
            <a:blip r:embed="rId15"/>
            <a:stretch>
              <a:fillRect/>
            </a:stretch>
          </p:blipFill>
          <p:spPr>
            <a:xfrm>
              <a:off x="1736171" y="5076147"/>
              <a:ext cx="360061" cy="365500"/>
            </a:xfrm>
            <a:prstGeom prst="rect">
              <a:avLst/>
            </a:prstGeom>
          </p:spPr>
        </p:pic>
        <p:cxnSp>
          <p:nvCxnSpPr>
            <p:cNvPr id="124" name="Straight Arrow Connector 123">
              <a:extLst>
                <a:ext uri="{FF2B5EF4-FFF2-40B4-BE49-F238E27FC236}">
                  <a16:creationId xmlns:a16="http://schemas.microsoft.com/office/drawing/2014/main" id="{E9D9E54F-7ECD-424E-B950-4D20D0F5328D}"/>
                </a:ext>
              </a:extLst>
            </p:cNvPr>
            <p:cNvCxnSpPr/>
            <p:nvPr/>
          </p:nvCxnSpPr>
          <p:spPr>
            <a:xfrm>
              <a:off x="2059247" y="5393246"/>
              <a:ext cx="511224" cy="231688"/>
            </a:xfrm>
            <a:prstGeom prst="straightConnector1">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29F82092-EA7F-425D-99FA-ECAA26FCDB74}"/>
                </a:ext>
              </a:extLst>
            </p:cNvPr>
            <p:cNvCxnSpPr>
              <a:cxnSpLocks/>
            </p:cNvCxnSpPr>
            <p:nvPr/>
          </p:nvCxnSpPr>
          <p:spPr>
            <a:xfrm flipH="1">
              <a:off x="1615427" y="5382906"/>
              <a:ext cx="171871" cy="252369"/>
            </a:xfrm>
            <a:prstGeom prst="straightConnector1">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184" name="Graphic 18" descr="Cloud outline">
              <a:extLst>
                <a:ext uri="{FF2B5EF4-FFF2-40B4-BE49-F238E27FC236}">
                  <a16:creationId xmlns:a16="http://schemas.microsoft.com/office/drawing/2014/main" id="{21D982AB-AE56-4009-9930-AF1EE228FE7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0961" y="4397499"/>
              <a:ext cx="1084531" cy="1073653"/>
            </a:xfrm>
            <a:prstGeom prst="rect">
              <a:avLst/>
            </a:prstGeom>
          </p:spPr>
        </p:pic>
        <p:grpSp>
          <p:nvGrpSpPr>
            <p:cNvPr id="185" name="Group 184">
              <a:extLst>
                <a:ext uri="{FF2B5EF4-FFF2-40B4-BE49-F238E27FC236}">
                  <a16:creationId xmlns:a16="http://schemas.microsoft.com/office/drawing/2014/main" id="{319E1257-935A-46F1-98AA-EDC4CB66527F}"/>
                </a:ext>
              </a:extLst>
            </p:cNvPr>
            <p:cNvGrpSpPr/>
            <p:nvPr/>
          </p:nvGrpSpPr>
          <p:grpSpPr>
            <a:xfrm flipH="1">
              <a:off x="2665329" y="6039142"/>
              <a:ext cx="264252" cy="324088"/>
              <a:chOff x="3470987" y="2052735"/>
              <a:chExt cx="1035696" cy="989045"/>
            </a:xfrm>
          </p:grpSpPr>
          <p:sp>
            <p:nvSpPr>
              <p:cNvPr id="194" name="Isosceles Triangle 7">
                <a:extLst>
                  <a:ext uri="{FF2B5EF4-FFF2-40B4-BE49-F238E27FC236}">
                    <a16:creationId xmlns:a16="http://schemas.microsoft.com/office/drawing/2014/main" id="{DD433BDB-DB17-4298-AB0D-1ACCE7611ABC}"/>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7" name="Chord 196">
                <a:extLst>
                  <a:ext uri="{FF2B5EF4-FFF2-40B4-BE49-F238E27FC236}">
                    <a16:creationId xmlns:a16="http://schemas.microsoft.com/office/drawing/2014/main" id="{E506CE60-4132-496C-ACF4-7EFFBD273E8A}"/>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8" name="Isosceles Triangle 5">
                <a:extLst>
                  <a:ext uri="{FF2B5EF4-FFF2-40B4-BE49-F238E27FC236}">
                    <a16:creationId xmlns:a16="http://schemas.microsoft.com/office/drawing/2014/main" id="{D8146F7F-54A8-493E-8CCF-F92D04DFD668}"/>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9" name="Oval 198">
                <a:extLst>
                  <a:ext uri="{FF2B5EF4-FFF2-40B4-BE49-F238E27FC236}">
                    <a16:creationId xmlns:a16="http://schemas.microsoft.com/office/drawing/2014/main" id="{8893F7CD-9543-482B-A260-2D81FF2C38B1}"/>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86" name="Group 185">
              <a:extLst>
                <a:ext uri="{FF2B5EF4-FFF2-40B4-BE49-F238E27FC236}">
                  <a16:creationId xmlns:a16="http://schemas.microsoft.com/office/drawing/2014/main" id="{D9300866-0DAC-4AF8-AD4A-1BE032FCDAD8}"/>
                </a:ext>
              </a:extLst>
            </p:cNvPr>
            <p:cNvGrpSpPr/>
            <p:nvPr/>
          </p:nvGrpSpPr>
          <p:grpSpPr>
            <a:xfrm>
              <a:off x="2919999" y="5886927"/>
              <a:ext cx="426980" cy="480957"/>
              <a:chOff x="7303439" y="2567723"/>
              <a:chExt cx="1196181" cy="1177856"/>
            </a:xfrm>
          </p:grpSpPr>
          <p:grpSp>
            <p:nvGrpSpPr>
              <p:cNvPr id="187" name="Group 186">
                <a:extLst>
                  <a:ext uri="{FF2B5EF4-FFF2-40B4-BE49-F238E27FC236}">
                    <a16:creationId xmlns:a16="http://schemas.microsoft.com/office/drawing/2014/main" id="{0E1C6772-D261-4281-AF80-EC43B84C375E}"/>
                  </a:ext>
                </a:extLst>
              </p:cNvPr>
              <p:cNvGrpSpPr/>
              <p:nvPr/>
            </p:nvGrpSpPr>
            <p:grpSpPr>
              <a:xfrm>
                <a:off x="7545615" y="3038258"/>
                <a:ext cx="725173" cy="547774"/>
                <a:chOff x="10442048" y="1890678"/>
                <a:chExt cx="725173" cy="547774"/>
              </a:xfrm>
            </p:grpSpPr>
            <p:sp>
              <p:nvSpPr>
                <p:cNvPr id="190" name="Rounded Rectangle 33">
                  <a:extLst>
                    <a:ext uri="{FF2B5EF4-FFF2-40B4-BE49-F238E27FC236}">
                      <a16:creationId xmlns:a16="http://schemas.microsoft.com/office/drawing/2014/main" id="{A27BC536-BB33-4059-90C4-3ECA9B0A8739}"/>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91" name="Straight Connector 190">
                  <a:extLst>
                    <a:ext uri="{FF2B5EF4-FFF2-40B4-BE49-F238E27FC236}">
                      <a16:creationId xmlns:a16="http://schemas.microsoft.com/office/drawing/2014/main" id="{C1FD795F-CE7D-4276-8A54-50EEA8A57A29}"/>
                    </a:ext>
                  </a:extLst>
                </p:cNvPr>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E47480A1-39AC-4C21-BF98-031910871136}"/>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EAFDEF6D-CC32-40F5-B420-6DDBB1CB7626}"/>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188" name="TextBox 187">
                <a:extLst>
                  <a:ext uri="{FF2B5EF4-FFF2-40B4-BE49-F238E27FC236}">
                    <a16:creationId xmlns:a16="http://schemas.microsoft.com/office/drawing/2014/main" id="{C6DD9F8B-7EE9-4CED-B5AA-9EF2050B709F}"/>
                  </a:ext>
                </a:extLst>
              </p:cNvPr>
              <p:cNvSpPr txBox="1"/>
              <p:nvPr/>
            </p:nvSpPr>
            <p:spPr>
              <a:xfrm>
                <a:off x="7303439" y="2567723"/>
                <a:ext cx="1196181" cy="585756"/>
              </a:xfrm>
              <a:prstGeom prst="rect">
                <a:avLst/>
              </a:prstGeom>
              <a:noFill/>
            </p:spPr>
            <p:txBody>
              <a:bodyPr wrap="none" lIns="91440" tIns="45720" rIns="91440" bIns="45720" rtlCol="0" anchor="t">
                <a:spAutoFit/>
              </a:bodyPr>
              <a:lstStyle/>
              <a:p>
                <a:r>
                  <a:rPr lang="en-US" sz="1000"/>
                  <a:t>Edge</a:t>
                </a:r>
                <a:endParaRPr lang="en-US" sz="1000">
                  <a:cs typeface="Arial"/>
                </a:endParaRPr>
              </a:p>
            </p:txBody>
          </p:sp>
          <p:sp>
            <p:nvSpPr>
              <p:cNvPr id="189" name="Rectangle 188">
                <a:extLst>
                  <a:ext uri="{FF2B5EF4-FFF2-40B4-BE49-F238E27FC236}">
                    <a16:creationId xmlns:a16="http://schemas.microsoft.com/office/drawing/2014/main" id="{11A01C79-B7C9-43FB-BD37-D3981D551B1E}"/>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sp>
        <p:nvSpPr>
          <p:cNvPr id="201" name="Rectangle 200">
            <a:extLst>
              <a:ext uri="{FF2B5EF4-FFF2-40B4-BE49-F238E27FC236}">
                <a16:creationId xmlns:a16="http://schemas.microsoft.com/office/drawing/2014/main" id="{E82C5997-957C-4487-A3E5-3ECE645B68C7}"/>
              </a:ext>
            </a:extLst>
          </p:cNvPr>
          <p:cNvSpPr/>
          <p:nvPr/>
        </p:nvSpPr>
        <p:spPr>
          <a:xfrm>
            <a:off x="5127921" y="1552166"/>
            <a:ext cx="1899919" cy="1044539"/>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Cloud Orchestrator</a:t>
            </a:r>
          </a:p>
        </p:txBody>
      </p:sp>
      <p:grpSp>
        <p:nvGrpSpPr>
          <p:cNvPr id="3" name="Group 2">
            <a:extLst>
              <a:ext uri="{FF2B5EF4-FFF2-40B4-BE49-F238E27FC236}">
                <a16:creationId xmlns:a16="http://schemas.microsoft.com/office/drawing/2014/main" id="{62BEFD3E-07ED-4D90-B385-2FB4F3986884}"/>
              </a:ext>
            </a:extLst>
          </p:cNvPr>
          <p:cNvGrpSpPr/>
          <p:nvPr/>
        </p:nvGrpSpPr>
        <p:grpSpPr>
          <a:xfrm>
            <a:off x="4103478" y="5879025"/>
            <a:ext cx="2183010" cy="504663"/>
            <a:chOff x="4103478" y="5879025"/>
            <a:chExt cx="2183010" cy="504663"/>
          </a:xfrm>
        </p:grpSpPr>
        <p:grpSp>
          <p:nvGrpSpPr>
            <p:cNvPr id="87" name="Group 86">
              <a:extLst>
                <a:ext uri="{FF2B5EF4-FFF2-40B4-BE49-F238E27FC236}">
                  <a16:creationId xmlns:a16="http://schemas.microsoft.com/office/drawing/2014/main" id="{48949DF7-39D3-4F93-92E8-15FA74132AE1}"/>
                </a:ext>
              </a:extLst>
            </p:cNvPr>
            <p:cNvGrpSpPr/>
            <p:nvPr/>
          </p:nvGrpSpPr>
          <p:grpSpPr>
            <a:xfrm flipH="1">
              <a:off x="4103478" y="6031240"/>
              <a:ext cx="264252" cy="324088"/>
              <a:chOff x="3470987" y="2052735"/>
              <a:chExt cx="1035696" cy="989045"/>
            </a:xfrm>
          </p:grpSpPr>
          <p:sp>
            <p:nvSpPr>
              <p:cNvPr id="88" name="Isosceles Triangle 7">
                <a:extLst>
                  <a:ext uri="{FF2B5EF4-FFF2-40B4-BE49-F238E27FC236}">
                    <a16:creationId xmlns:a16="http://schemas.microsoft.com/office/drawing/2014/main" id="{73971918-CDB6-4846-9930-9DE2508C2BFC}"/>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Chord 88">
                <a:extLst>
                  <a:ext uri="{FF2B5EF4-FFF2-40B4-BE49-F238E27FC236}">
                    <a16:creationId xmlns:a16="http://schemas.microsoft.com/office/drawing/2014/main" id="{CD9B2EC7-E1CF-43D6-B535-CD47BA7337D2}"/>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Isosceles Triangle 5">
                <a:extLst>
                  <a:ext uri="{FF2B5EF4-FFF2-40B4-BE49-F238E27FC236}">
                    <a16:creationId xmlns:a16="http://schemas.microsoft.com/office/drawing/2014/main" id="{087D8FD0-3FDC-4276-9984-BBFDDD78721E}"/>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Oval 90">
                <a:extLst>
                  <a:ext uri="{FF2B5EF4-FFF2-40B4-BE49-F238E27FC236}">
                    <a16:creationId xmlns:a16="http://schemas.microsoft.com/office/drawing/2014/main" id="{7F67287A-DD6C-4FBD-A677-36A7867E75D4}"/>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2" name="Group 91">
              <a:extLst>
                <a:ext uri="{FF2B5EF4-FFF2-40B4-BE49-F238E27FC236}">
                  <a16:creationId xmlns:a16="http://schemas.microsoft.com/office/drawing/2014/main" id="{16642996-6537-49E5-B06C-7C0A242F077B}"/>
                </a:ext>
              </a:extLst>
            </p:cNvPr>
            <p:cNvGrpSpPr/>
            <p:nvPr/>
          </p:nvGrpSpPr>
          <p:grpSpPr>
            <a:xfrm flipH="1">
              <a:off x="5604841" y="6054946"/>
              <a:ext cx="264252" cy="324088"/>
              <a:chOff x="3470987" y="2052735"/>
              <a:chExt cx="1035696" cy="989045"/>
            </a:xfrm>
          </p:grpSpPr>
          <p:sp>
            <p:nvSpPr>
              <p:cNvPr id="93" name="Isosceles Triangle 7">
                <a:extLst>
                  <a:ext uri="{FF2B5EF4-FFF2-40B4-BE49-F238E27FC236}">
                    <a16:creationId xmlns:a16="http://schemas.microsoft.com/office/drawing/2014/main" id="{3F537C2E-E143-4E34-8CCB-A8C6B488D1B9}"/>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Chord 93">
                <a:extLst>
                  <a:ext uri="{FF2B5EF4-FFF2-40B4-BE49-F238E27FC236}">
                    <a16:creationId xmlns:a16="http://schemas.microsoft.com/office/drawing/2014/main" id="{D5EF2F27-DD70-4B18-8977-ECB1D759351D}"/>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Isosceles Triangle 5">
                <a:extLst>
                  <a:ext uri="{FF2B5EF4-FFF2-40B4-BE49-F238E27FC236}">
                    <a16:creationId xmlns:a16="http://schemas.microsoft.com/office/drawing/2014/main" id="{73D920A4-28D9-45AA-9980-EEF1DF175A5B}"/>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Oval 95">
                <a:extLst>
                  <a:ext uri="{FF2B5EF4-FFF2-40B4-BE49-F238E27FC236}">
                    <a16:creationId xmlns:a16="http://schemas.microsoft.com/office/drawing/2014/main" id="{779D8619-EE17-4078-8DAA-F7490C55527A}"/>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7" name="Group 96">
              <a:extLst>
                <a:ext uri="{FF2B5EF4-FFF2-40B4-BE49-F238E27FC236}">
                  <a16:creationId xmlns:a16="http://schemas.microsoft.com/office/drawing/2014/main" id="{4FB6A5D4-1961-459C-9FE1-2C8F40A30A6D}"/>
                </a:ext>
              </a:extLst>
            </p:cNvPr>
            <p:cNvGrpSpPr/>
            <p:nvPr/>
          </p:nvGrpSpPr>
          <p:grpSpPr>
            <a:xfrm>
              <a:off x="5859508" y="5902731"/>
              <a:ext cx="426980" cy="480957"/>
              <a:chOff x="7303439" y="2567723"/>
              <a:chExt cx="1196181" cy="1177856"/>
            </a:xfrm>
          </p:grpSpPr>
          <p:grpSp>
            <p:nvGrpSpPr>
              <p:cNvPr id="98" name="Group 97">
                <a:extLst>
                  <a:ext uri="{FF2B5EF4-FFF2-40B4-BE49-F238E27FC236}">
                    <a16:creationId xmlns:a16="http://schemas.microsoft.com/office/drawing/2014/main" id="{4A471991-9C49-49B6-8E3B-93CC8B166DC5}"/>
                  </a:ext>
                </a:extLst>
              </p:cNvPr>
              <p:cNvGrpSpPr/>
              <p:nvPr/>
            </p:nvGrpSpPr>
            <p:grpSpPr>
              <a:xfrm>
                <a:off x="7545615" y="3038258"/>
                <a:ext cx="725173" cy="547774"/>
                <a:chOff x="10442048" y="1890678"/>
                <a:chExt cx="725173" cy="547774"/>
              </a:xfrm>
            </p:grpSpPr>
            <p:sp>
              <p:nvSpPr>
                <p:cNvPr id="101" name="Rounded Rectangle 33">
                  <a:extLst>
                    <a:ext uri="{FF2B5EF4-FFF2-40B4-BE49-F238E27FC236}">
                      <a16:creationId xmlns:a16="http://schemas.microsoft.com/office/drawing/2014/main" id="{B647016A-B3C1-4AE5-BF63-56DC72847ADF}"/>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02" name="Straight Connector 101">
                  <a:extLst>
                    <a:ext uri="{FF2B5EF4-FFF2-40B4-BE49-F238E27FC236}">
                      <a16:creationId xmlns:a16="http://schemas.microsoft.com/office/drawing/2014/main" id="{A23A2D56-929D-44FB-B5AC-E04903297985}"/>
                    </a:ext>
                  </a:extLst>
                </p:cNvPr>
                <p:cNvCxnSpPr>
                  <a:cxnSpLocks/>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5F9FF897-9B9B-4642-B36F-5C1ABCD89CF8}"/>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88A12084-89BD-4568-9769-0F93E17CF361}"/>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99" name="TextBox 98">
                <a:extLst>
                  <a:ext uri="{FF2B5EF4-FFF2-40B4-BE49-F238E27FC236}">
                    <a16:creationId xmlns:a16="http://schemas.microsoft.com/office/drawing/2014/main" id="{FC6972B2-75B2-4557-B6C0-A1A42B949BE1}"/>
                  </a:ext>
                </a:extLst>
              </p:cNvPr>
              <p:cNvSpPr txBox="1"/>
              <p:nvPr/>
            </p:nvSpPr>
            <p:spPr>
              <a:xfrm>
                <a:off x="7303439" y="2567723"/>
                <a:ext cx="1196181" cy="585756"/>
              </a:xfrm>
              <a:prstGeom prst="rect">
                <a:avLst/>
              </a:prstGeom>
              <a:noFill/>
            </p:spPr>
            <p:txBody>
              <a:bodyPr wrap="none" lIns="91440" tIns="45720" rIns="91440" bIns="45720" rtlCol="0" anchor="t">
                <a:spAutoFit/>
              </a:bodyPr>
              <a:lstStyle/>
              <a:p>
                <a:r>
                  <a:rPr lang="en-US" sz="1000"/>
                  <a:t>Edge</a:t>
                </a:r>
                <a:endParaRPr lang="en-US" sz="1000">
                  <a:cs typeface="Arial"/>
                </a:endParaRPr>
              </a:p>
            </p:txBody>
          </p:sp>
          <p:sp>
            <p:nvSpPr>
              <p:cNvPr id="100" name="Rectangle 99">
                <a:extLst>
                  <a:ext uri="{FF2B5EF4-FFF2-40B4-BE49-F238E27FC236}">
                    <a16:creationId xmlns:a16="http://schemas.microsoft.com/office/drawing/2014/main" id="{971C4764-D0E2-49A5-A87A-524A537FB85E}"/>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07" name="Group 106">
              <a:extLst>
                <a:ext uri="{FF2B5EF4-FFF2-40B4-BE49-F238E27FC236}">
                  <a16:creationId xmlns:a16="http://schemas.microsoft.com/office/drawing/2014/main" id="{43C4BC66-0CC8-448D-867D-0DC792C46198}"/>
                </a:ext>
              </a:extLst>
            </p:cNvPr>
            <p:cNvGrpSpPr/>
            <p:nvPr/>
          </p:nvGrpSpPr>
          <p:grpSpPr>
            <a:xfrm>
              <a:off x="4358146" y="5879025"/>
              <a:ext cx="426980" cy="480957"/>
              <a:chOff x="7303439" y="2567723"/>
              <a:chExt cx="1196181" cy="1177856"/>
            </a:xfrm>
          </p:grpSpPr>
          <p:grpSp>
            <p:nvGrpSpPr>
              <p:cNvPr id="108" name="Group 107">
                <a:extLst>
                  <a:ext uri="{FF2B5EF4-FFF2-40B4-BE49-F238E27FC236}">
                    <a16:creationId xmlns:a16="http://schemas.microsoft.com/office/drawing/2014/main" id="{20E0C2F0-A982-4490-ABA0-6B86DED1C5F5}"/>
                  </a:ext>
                </a:extLst>
              </p:cNvPr>
              <p:cNvGrpSpPr/>
              <p:nvPr/>
            </p:nvGrpSpPr>
            <p:grpSpPr>
              <a:xfrm>
                <a:off x="7545615" y="3038258"/>
                <a:ext cx="725173" cy="547774"/>
                <a:chOff x="10442048" y="1890678"/>
                <a:chExt cx="725173" cy="547774"/>
              </a:xfrm>
            </p:grpSpPr>
            <p:sp>
              <p:nvSpPr>
                <p:cNvPr id="111" name="Rounded Rectangle 33">
                  <a:extLst>
                    <a:ext uri="{FF2B5EF4-FFF2-40B4-BE49-F238E27FC236}">
                      <a16:creationId xmlns:a16="http://schemas.microsoft.com/office/drawing/2014/main" id="{8D6AA1D3-A37C-46DC-B509-656624FC5975}"/>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12" name="Straight Connector 111">
                  <a:extLst>
                    <a:ext uri="{FF2B5EF4-FFF2-40B4-BE49-F238E27FC236}">
                      <a16:creationId xmlns:a16="http://schemas.microsoft.com/office/drawing/2014/main" id="{057BF574-F811-442F-ABA2-149F5DAE5651}"/>
                    </a:ext>
                  </a:extLst>
                </p:cNvPr>
                <p:cNvCxnSpPr>
                  <a:cxnSpLocks/>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C42AD2EA-711A-4A8E-9296-FF53B736E602}"/>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3DA88A4E-B7E6-4CAD-81FB-0BDFFDE4FE36}"/>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109" name="TextBox 108">
                <a:extLst>
                  <a:ext uri="{FF2B5EF4-FFF2-40B4-BE49-F238E27FC236}">
                    <a16:creationId xmlns:a16="http://schemas.microsoft.com/office/drawing/2014/main" id="{5DFDA5DF-9F7E-4186-AFBD-622903A6BCE5}"/>
                  </a:ext>
                </a:extLst>
              </p:cNvPr>
              <p:cNvSpPr txBox="1"/>
              <p:nvPr/>
            </p:nvSpPr>
            <p:spPr>
              <a:xfrm>
                <a:off x="7303439" y="2567723"/>
                <a:ext cx="1196181" cy="585756"/>
              </a:xfrm>
              <a:prstGeom prst="rect">
                <a:avLst/>
              </a:prstGeom>
              <a:noFill/>
            </p:spPr>
            <p:txBody>
              <a:bodyPr wrap="none" lIns="91440" tIns="45720" rIns="91440" bIns="45720" rtlCol="0" anchor="t">
                <a:spAutoFit/>
              </a:bodyPr>
              <a:lstStyle/>
              <a:p>
                <a:r>
                  <a:rPr lang="en-US" sz="1000"/>
                  <a:t>Edge</a:t>
                </a:r>
                <a:endParaRPr lang="en-US" sz="1000">
                  <a:cs typeface="Arial"/>
                </a:endParaRPr>
              </a:p>
            </p:txBody>
          </p:sp>
          <p:sp>
            <p:nvSpPr>
              <p:cNvPr id="110" name="Rectangle 109">
                <a:extLst>
                  <a:ext uri="{FF2B5EF4-FFF2-40B4-BE49-F238E27FC236}">
                    <a16:creationId xmlns:a16="http://schemas.microsoft.com/office/drawing/2014/main" id="{DB68D8B3-7F51-4615-83CE-CE07667998CB}"/>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7032270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5BE33-C1A1-C20D-7257-46423EA2BFAE}"/>
              </a:ext>
            </a:extLst>
          </p:cNvPr>
          <p:cNvSpPr>
            <a:spLocks noGrp="1"/>
          </p:cNvSpPr>
          <p:nvPr>
            <p:ph type="title"/>
          </p:nvPr>
        </p:nvSpPr>
        <p:spPr/>
        <p:txBody>
          <a:bodyPr/>
          <a:lstStyle/>
          <a:p>
            <a:r>
              <a:rPr lang="en-US">
                <a:latin typeface="Roboto"/>
                <a:ea typeface="Roboto"/>
                <a:cs typeface="Roboto"/>
              </a:rPr>
              <a:t>System Architecture: Control Plane</a:t>
            </a:r>
            <a:endParaRPr lang="en-US"/>
          </a:p>
        </p:txBody>
      </p:sp>
      <p:sp>
        <p:nvSpPr>
          <p:cNvPr id="5" name="Slide Number Placeholder 4">
            <a:extLst>
              <a:ext uri="{FF2B5EF4-FFF2-40B4-BE49-F238E27FC236}">
                <a16:creationId xmlns:a16="http://schemas.microsoft.com/office/drawing/2014/main" id="{EE0EB0B3-4467-68C5-DE51-B87C8A040E4C}"/>
              </a:ext>
            </a:extLst>
          </p:cNvPr>
          <p:cNvSpPr>
            <a:spLocks noGrp="1"/>
          </p:cNvSpPr>
          <p:nvPr>
            <p:ph type="sldNum" sz="quarter" idx="12"/>
          </p:nvPr>
        </p:nvSpPr>
        <p:spPr/>
        <p:txBody>
          <a:bodyPr/>
          <a:lstStyle/>
          <a:p>
            <a:fld id="{AE678206-0642-9F48-9727-6B519CB285FA}" type="slidenum">
              <a:rPr lang="en-US" smtClean="0"/>
              <a:t>35</a:t>
            </a:fld>
            <a:endParaRPr lang="en-US"/>
          </a:p>
        </p:txBody>
      </p:sp>
      <p:grpSp>
        <p:nvGrpSpPr>
          <p:cNvPr id="10" name="Group 9">
            <a:extLst>
              <a:ext uri="{FF2B5EF4-FFF2-40B4-BE49-F238E27FC236}">
                <a16:creationId xmlns:a16="http://schemas.microsoft.com/office/drawing/2014/main" id="{92B7E92A-4612-70D5-1C4B-FFBF57C08D6F}"/>
              </a:ext>
            </a:extLst>
          </p:cNvPr>
          <p:cNvGrpSpPr>
            <a:grpSpLocks noChangeAspect="1"/>
          </p:cNvGrpSpPr>
          <p:nvPr/>
        </p:nvGrpSpPr>
        <p:grpSpPr>
          <a:xfrm>
            <a:off x="1204006" y="1903113"/>
            <a:ext cx="7999982" cy="3591797"/>
            <a:chOff x="188006" y="1166915"/>
            <a:chExt cx="11653078" cy="5231947"/>
          </a:xfrm>
        </p:grpSpPr>
        <p:pic>
          <p:nvPicPr>
            <p:cNvPr id="11" name="Graphic 4" descr="City outline">
              <a:extLst>
                <a:ext uri="{FF2B5EF4-FFF2-40B4-BE49-F238E27FC236}">
                  <a16:creationId xmlns:a16="http://schemas.microsoft.com/office/drawing/2014/main" id="{CDE98F52-256B-E99D-AA01-DFA500FE37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06014" y="2631429"/>
              <a:ext cx="3111335" cy="3131127"/>
            </a:xfrm>
            <a:prstGeom prst="rect">
              <a:avLst/>
            </a:prstGeom>
          </p:spPr>
        </p:pic>
        <p:pic>
          <p:nvPicPr>
            <p:cNvPr id="12" name="Graphic 4" descr="City outline">
              <a:extLst>
                <a:ext uri="{FF2B5EF4-FFF2-40B4-BE49-F238E27FC236}">
                  <a16:creationId xmlns:a16="http://schemas.microsoft.com/office/drawing/2014/main" id="{AC41F371-9138-B7BF-A1E0-165967BC80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78206" y="2603904"/>
              <a:ext cx="3111335" cy="3131127"/>
            </a:xfrm>
            <a:prstGeom prst="rect">
              <a:avLst/>
            </a:prstGeom>
          </p:spPr>
        </p:pic>
        <p:pic>
          <p:nvPicPr>
            <p:cNvPr id="13" name="Graphic 4" descr="City outline">
              <a:extLst>
                <a:ext uri="{FF2B5EF4-FFF2-40B4-BE49-F238E27FC236}">
                  <a16:creationId xmlns:a16="http://schemas.microsoft.com/office/drawing/2014/main" id="{0B28781A-7FE8-CB1C-D20B-9F61E02200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13038" y="2603904"/>
              <a:ext cx="3111335" cy="3131127"/>
            </a:xfrm>
            <a:prstGeom prst="rect">
              <a:avLst/>
            </a:prstGeom>
          </p:spPr>
        </p:pic>
        <p:pic>
          <p:nvPicPr>
            <p:cNvPr id="14" name="Graphic 13" descr="City outline">
              <a:extLst>
                <a:ext uri="{FF2B5EF4-FFF2-40B4-BE49-F238E27FC236}">
                  <a16:creationId xmlns:a16="http://schemas.microsoft.com/office/drawing/2014/main" id="{6F005B44-F002-8AB4-87A2-8BF5EDAE3F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7454" y="2603904"/>
              <a:ext cx="3111335" cy="3131127"/>
            </a:xfrm>
            <a:prstGeom prst="rect">
              <a:avLst/>
            </a:prstGeom>
          </p:spPr>
        </p:pic>
        <p:pic>
          <p:nvPicPr>
            <p:cNvPr id="15" name="Graphic 12" descr="Car with solid fill">
              <a:extLst>
                <a:ext uri="{FF2B5EF4-FFF2-40B4-BE49-F238E27FC236}">
                  <a16:creationId xmlns:a16="http://schemas.microsoft.com/office/drawing/2014/main" id="{95F6F4DE-9DF8-B4F6-11B3-B51B87CC26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30671" y="5405630"/>
              <a:ext cx="914400" cy="914400"/>
            </a:xfrm>
            <a:prstGeom prst="rect">
              <a:avLst/>
            </a:prstGeom>
          </p:spPr>
        </p:pic>
        <p:pic>
          <p:nvPicPr>
            <p:cNvPr id="16" name="Graphic 15" descr="Wi-Fi with solid fill">
              <a:extLst>
                <a:ext uri="{FF2B5EF4-FFF2-40B4-BE49-F238E27FC236}">
                  <a16:creationId xmlns:a16="http://schemas.microsoft.com/office/drawing/2014/main" id="{A317B57F-E809-1DE9-3275-7EFFE38FF6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3200000">
              <a:off x="2999586" y="4644375"/>
              <a:ext cx="716479" cy="756063"/>
            </a:xfrm>
            <a:prstGeom prst="rect">
              <a:avLst/>
            </a:prstGeom>
          </p:spPr>
        </p:pic>
        <p:pic>
          <p:nvPicPr>
            <p:cNvPr id="17" name="Graphic 14" descr="Film strip outline">
              <a:extLst>
                <a:ext uri="{FF2B5EF4-FFF2-40B4-BE49-F238E27FC236}">
                  <a16:creationId xmlns:a16="http://schemas.microsoft.com/office/drawing/2014/main" id="{3D68C891-89CC-7E3F-FA1D-7241AA8420F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400000">
              <a:off x="2913748" y="5123589"/>
              <a:ext cx="538349" cy="666998"/>
            </a:xfrm>
            <a:prstGeom prst="rect">
              <a:avLst/>
            </a:prstGeom>
          </p:spPr>
        </p:pic>
        <p:cxnSp>
          <p:nvCxnSpPr>
            <p:cNvPr id="18" name="Straight Arrow Connector 17">
              <a:extLst>
                <a:ext uri="{FF2B5EF4-FFF2-40B4-BE49-F238E27FC236}">
                  <a16:creationId xmlns:a16="http://schemas.microsoft.com/office/drawing/2014/main" id="{1CA73143-541B-79F1-7363-EC427AB4E9C4}"/>
                </a:ext>
              </a:extLst>
            </p:cNvPr>
            <p:cNvCxnSpPr>
              <a:cxnSpLocks/>
            </p:cNvCxnSpPr>
            <p:nvPr/>
          </p:nvCxnSpPr>
          <p:spPr>
            <a:xfrm flipV="1">
              <a:off x="3670801" y="5783906"/>
              <a:ext cx="8170283" cy="57151"/>
            </a:xfrm>
            <a:prstGeom prst="straightConnector1">
              <a:avLst/>
            </a:prstGeom>
            <a:ln w="57150">
              <a:solidFill>
                <a:srgbClr val="FFC000"/>
              </a:solidFill>
              <a:prstDash val="dash"/>
              <a:headEnd type="none"/>
              <a:tail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4BB9E92-8A7F-AEA7-B3F3-106B5272BB53}"/>
                </a:ext>
              </a:extLst>
            </p:cNvPr>
            <p:cNvSpPr txBox="1"/>
            <p:nvPr/>
          </p:nvSpPr>
          <p:spPr>
            <a:xfrm>
              <a:off x="2619311" y="6029530"/>
              <a:ext cx="148441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cs typeface="Calibri"/>
                </a:rPr>
                <a:t>&lt;&gt;</a:t>
              </a:r>
              <a:endParaRPr lang="en-US"/>
            </a:p>
          </p:txBody>
        </p:sp>
        <p:pic>
          <p:nvPicPr>
            <p:cNvPr id="20" name="Graphic 6" descr="Cell Tower with solid fill">
              <a:extLst>
                <a:ext uri="{FF2B5EF4-FFF2-40B4-BE49-F238E27FC236}">
                  <a16:creationId xmlns:a16="http://schemas.microsoft.com/office/drawing/2014/main" id="{C55C907F-7BAE-18C0-1094-85D66299202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89165" y="3116926"/>
              <a:ext cx="914400" cy="914400"/>
            </a:xfrm>
            <a:prstGeom prst="rect">
              <a:avLst/>
            </a:prstGeom>
          </p:spPr>
        </p:pic>
        <p:grpSp>
          <p:nvGrpSpPr>
            <p:cNvPr id="21" name="Group 20">
              <a:extLst>
                <a:ext uri="{FF2B5EF4-FFF2-40B4-BE49-F238E27FC236}">
                  <a16:creationId xmlns:a16="http://schemas.microsoft.com/office/drawing/2014/main" id="{2ED1C086-43B8-054B-6E26-25C85EBAB372}"/>
                </a:ext>
              </a:extLst>
            </p:cNvPr>
            <p:cNvGrpSpPr/>
            <p:nvPr/>
          </p:nvGrpSpPr>
          <p:grpSpPr>
            <a:xfrm flipH="1">
              <a:off x="3635662" y="4657059"/>
              <a:ext cx="480802" cy="589671"/>
              <a:chOff x="3470987" y="2052735"/>
              <a:chExt cx="1035696" cy="989045"/>
            </a:xfrm>
          </p:grpSpPr>
          <p:sp>
            <p:nvSpPr>
              <p:cNvPr id="60" name="Isosceles Triangle 7">
                <a:extLst>
                  <a:ext uri="{FF2B5EF4-FFF2-40B4-BE49-F238E27FC236}">
                    <a16:creationId xmlns:a16="http://schemas.microsoft.com/office/drawing/2014/main" id="{CB7E240B-01AA-E573-39BB-6995951CA63A}"/>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Chord 60">
                <a:extLst>
                  <a:ext uri="{FF2B5EF4-FFF2-40B4-BE49-F238E27FC236}">
                    <a16:creationId xmlns:a16="http://schemas.microsoft.com/office/drawing/2014/main" id="{83EC1875-FF72-5670-E899-FA457411E5BF}"/>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Isosceles Triangle 5">
                <a:extLst>
                  <a:ext uri="{FF2B5EF4-FFF2-40B4-BE49-F238E27FC236}">
                    <a16:creationId xmlns:a16="http://schemas.microsoft.com/office/drawing/2014/main" id="{BFFD4A50-CC71-7F10-34E9-BFF0AE288BBE}"/>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Oval 62">
                <a:extLst>
                  <a:ext uri="{FF2B5EF4-FFF2-40B4-BE49-F238E27FC236}">
                    <a16:creationId xmlns:a16="http://schemas.microsoft.com/office/drawing/2014/main" id="{15EA6503-ADF7-A506-B756-68C0AB3317F2}"/>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2" name="Group 21">
              <a:extLst>
                <a:ext uri="{FF2B5EF4-FFF2-40B4-BE49-F238E27FC236}">
                  <a16:creationId xmlns:a16="http://schemas.microsoft.com/office/drawing/2014/main" id="{4BD5D03E-918B-7891-5ADB-2B8C9089AB88}"/>
                </a:ext>
              </a:extLst>
            </p:cNvPr>
            <p:cNvGrpSpPr/>
            <p:nvPr/>
          </p:nvGrpSpPr>
          <p:grpSpPr>
            <a:xfrm>
              <a:off x="4094670" y="4401118"/>
              <a:ext cx="824434" cy="854082"/>
              <a:chOff x="7296723" y="2596003"/>
              <a:chExt cx="1269397" cy="1149576"/>
            </a:xfrm>
          </p:grpSpPr>
          <p:grpSp>
            <p:nvGrpSpPr>
              <p:cNvPr id="53" name="Group 52">
                <a:extLst>
                  <a:ext uri="{FF2B5EF4-FFF2-40B4-BE49-F238E27FC236}">
                    <a16:creationId xmlns:a16="http://schemas.microsoft.com/office/drawing/2014/main" id="{FC29A2EC-FBDF-4FEF-E9A9-E6AB86C8ABF6}"/>
                  </a:ext>
                </a:extLst>
              </p:cNvPr>
              <p:cNvGrpSpPr/>
              <p:nvPr/>
            </p:nvGrpSpPr>
            <p:grpSpPr>
              <a:xfrm>
                <a:off x="7545615" y="3038258"/>
                <a:ext cx="725173" cy="547774"/>
                <a:chOff x="10442048" y="1890678"/>
                <a:chExt cx="725173" cy="547774"/>
              </a:xfrm>
            </p:grpSpPr>
            <p:sp>
              <p:nvSpPr>
                <p:cNvPr id="56" name="Rounded Rectangle 33">
                  <a:extLst>
                    <a:ext uri="{FF2B5EF4-FFF2-40B4-BE49-F238E27FC236}">
                      <a16:creationId xmlns:a16="http://schemas.microsoft.com/office/drawing/2014/main" id="{02F9C446-D853-ABBD-E0F7-09889DD4225B}"/>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57" name="Straight Connector 56">
                  <a:extLst>
                    <a:ext uri="{FF2B5EF4-FFF2-40B4-BE49-F238E27FC236}">
                      <a16:creationId xmlns:a16="http://schemas.microsoft.com/office/drawing/2014/main" id="{C5C5541C-0A28-07E1-412B-EE50F2369935}"/>
                    </a:ext>
                  </a:extLst>
                </p:cNvPr>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C76A83C-30E9-F968-7256-59E0D2F9CC46}"/>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53D994E-3289-CBA3-502A-335DB5BB3D47}"/>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54" name="TextBox 53">
                <a:extLst>
                  <a:ext uri="{FF2B5EF4-FFF2-40B4-BE49-F238E27FC236}">
                    <a16:creationId xmlns:a16="http://schemas.microsoft.com/office/drawing/2014/main" id="{5BA97115-9B90-1F35-D832-9C8275118277}"/>
                  </a:ext>
                </a:extLst>
              </p:cNvPr>
              <p:cNvSpPr txBox="1"/>
              <p:nvPr/>
            </p:nvSpPr>
            <p:spPr>
              <a:xfrm>
                <a:off x="7296723" y="2596003"/>
                <a:ext cx="1269397" cy="621608"/>
              </a:xfrm>
              <a:prstGeom prst="rect">
                <a:avLst/>
              </a:prstGeom>
              <a:noFill/>
            </p:spPr>
            <p:txBody>
              <a:bodyPr wrap="none" lIns="91440" tIns="45720" rIns="91440" bIns="45720" rtlCol="0" anchor="t">
                <a:spAutoFit/>
              </a:bodyPr>
              <a:lstStyle/>
              <a:p>
                <a:r>
                  <a:rPr lang="en-US" sz="1000"/>
                  <a:t>Edge</a:t>
                </a:r>
                <a:endParaRPr lang="en-US" sz="1000">
                  <a:cs typeface="Arial"/>
                </a:endParaRPr>
              </a:p>
            </p:txBody>
          </p:sp>
          <p:sp>
            <p:nvSpPr>
              <p:cNvPr id="55" name="Rectangle 54">
                <a:extLst>
                  <a:ext uri="{FF2B5EF4-FFF2-40B4-BE49-F238E27FC236}">
                    <a16:creationId xmlns:a16="http://schemas.microsoft.com/office/drawing/2014/main" id="{167FA25A-03E6-D984-34EE-07FB72ED85CD}"/>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CFC2A63B-65A7-AF78-16FA-E00DC88E5F65}"/>
                </a:ext>
              </a:extLst>
            </p:cNvPr>
            <p:cNvGrpSpPr/>
            <p:nvPr/>
          </p:nvGrpSpPr>
          <p:grpSpPr>
            <a:xfrm flipH="1">
              <a:off x="6051063" y="4657058"/>
              <a:ext cx="480802" cy="589671"/>
              <a:chOff x="3470987" y="2052735"/>
              <a:chExt cx="1035696" cy="989045"/>
            </a:xfrm>
          </p:grpSpPr>
          <p:sp>
            <p:nvSpPr>
              <p:cNvPr id="49" name="Isosceles Triangle 7">
                <a:extLst>
                  <a:ext uri="{FF2B5EF4-FFF2-40B4-BE49-F238E27FC236}">
                    <a16:creationId xmlns:a16="http://schemas.microsoft.com/office/drawing/2014/main" id="{5F5AAEEE-2623-29CB-A23E-2CB7CD7B4A73}"/>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Chord 49">
                <a:extLst>
                  <a:ext uri="{FF2B5EF4-FFF2-40B4-BE49-F238E27FC236}">
                    <a16:creationId xmlns:a16="http://schemas.microsoft.com/office/drawing/2014/main" id="{78CCCB0B-28FE-FA03-F86C-02DF20269D6F}"/>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Isosceles Triangle 5">
                <a:extLst>
                  <a:ext uri="{FF2B5EF4-FFF2-40B4-BE49-F238E27FC236}">
                    <a16:creationId xmlns:a16="http://schemas.microsoft.com/office/drawing/2014/main" id="{C43677FE-02E2-36E0-941A-ACFD587FB215}"/>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Oval 51">
                <a:extLst>
                  <a:ext uri="{FF2B5EF4-FFF2-40B4-BE49-F238E27FC236}">
                    <a16:creationId xmlns:a16="http://schemas.microsoft.com/office/drawing/2014/main" id="{30BB0938-A3DB-A779-29E7-C9C0AF434EF8}"/>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4" name="Graphic 18" descr="Cloud outline">
              <a:extLst>
                <a:ext uri="{FF2B5EF4-FFF2-40B4-BE49-F238E27FC236}">
                  <a16:creationId xmlns:a16="http://schemas.microsoft.com/office/drawing/2014/main" id="{313FBEB5-1DBC-BBA4-F1FE-65671D2D776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677062" y="1166915"/>
              <a:ext cx="1973282" cy="1953489"/>
            </a:xfrm>
            <a:prstGeom prst="rect">
              <a:avLst/>
            </a:prstGeom>
          </p:spPr>
        </p:pic>
        <p:grpSp>
          <p:nvGrpSpPr>
            <p:cNvPr id="25" name="Group 24">
              <a:extLst>
                <a:ext uri="{FF2B5EF4-FFF2-40B4-BE49-F238E27FC236}">
                  <a16:creationId xmlns:a16="http://schemas.microsoft.com/office/drawing/2014/main" id="{D97BF3A3-B77A-BE4C-FA3A-4E75B6CEC70A}"/>
                </a:ext>
              </a:extLst>
            </p:cNvPr>
            <p:cNvGrpSpPr/>
            <p:nvPr/>
          </p:nvGrpSpPr>
          <p:grpSpPr>
            <a:xfrm>
              <a:off x="6510066" y="4401119"/>
              <a:ext cx="824434" cy="854082"/>
              <a:chOff x="7296723" y="2596003"/>
              <a:chExt cx="1269397" cy="1149576"/>
            </a:xfrm>
          </p:grpSpPr>
          <p:grpSp>
            <p:nvGrpSpPr>
              <p:cNvPr id="42" name="Group 41">
                <a:extLst>
                  <a:ext uri="{FF2B5EF4-FFF2-40B4-BE49-F238E27FC236}">
                    <a16:creationId xmlns:a16="http://schemas.microsoft.com/office/drawing/2014/main" id="{4043F001-92A3-B707-521E-DC4F9C0F43AF}"/>
                  </a:ext>
                </a:extLst>
              </p:cNvPr>
              <p:cNvGrpSpPr/>
              <p:nvPr/>
            </p:nvGrpSpPr>
            <p:grpSpPr>
              <a:xfrm>
                <a:off x="7545615" y="3038258"/>
                <a:ext cx="725173" cy="547774"/>
                <a:chOff x="10442048" y="1890678"/>
                <a:chExt cx="725173" cy="547774"/>
              </a:xfrm>
            </p:grpSpPr>
            <p:sp>
              <p:nvSpPr>
                <p:cNvPr id="45" name="Rounded Rectangle 33">
                  <a:extLst>
                    <a:ext uri="{FF2B5EF4-FFF2-40B4-BE49-F238E27FC236}">
                      <a16:creationId xmlns:a16="http://schemas.microsoft.com/office/drawing/2014/main" id="{252C5A1B-C680-02BA-9171-752EE7E8994D}"/>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3FD1FFE0-5448-9A00-8CE0-C6216E131C71}"/>
                    </a:ext>
                  </a:extLst>
                </p:cNvPr>
                <p:cNvCxnSpPr>
                  <a:cxnSpLocks/>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0D6DA36-6D15-D915-FDF1-9D48DD9828E3}"/>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5363CD6-ECA1-81BA-323B-9F5960A5E580}"/>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8826C062-4952-CD71-4F21-0F083D3E3382}"/>
                  </a:ext>
                </a:extLst>
              </p:cNvPr>
              <p:cNvSpPr txBox="1"/>
              <p:nvPr/>
            </p:nvSpPr>
            <p:spPr>
              <a:xfrm>
                <a:off x="7296723" y="2596003"/>
                <a:ext cx="1269397" cy="621608"/>
              </a:xfrm>
              <a:prstGeom prst="rect">
                <a:avLst/>
              </a:prstGeom>
              <a:noFill/>
            </p:spPr>
            <p:txBody>
              <a:bodyPr wrap="none" lIns="91440" tIns="45720" rIns="91440" bIns="45720" rtlCol="0" anchor="t">
                <a:spAutoFit/>
              </a:bodyPr>
              <a:lstStyle/>
              <a:p>
                <a:r>
                  <a:rPr lang="en-US" sz="1000"/>
                  <a:t>Edge</a:t>
                </a:r>
                <a:endParaRPr lang="en-US" sz="1000">
                  <a:cs typeface="Arial"/>
                </a:endParaRPr>
              </a:p>
            </p:txBody>
          </p:sp>
          <p:sp>
            <p:nvSpPr>
              <p:cNvPr id="44" name="Rectangle 43">
                <a:extLst>
                  <a:ext uri="{FF2B5EF4-FFF2-40B4-BE49-F238E27FC236}">
                    <a16:creationId xmlns:a16="http://schemas.microsoft.com/office/drawing/2014/main" id="{370CC1EB-FDF4-22B7-C787-B8D212BF9F39}"/>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BB4C1ED7-09A8-B9AB-4E47-52F5CEF33B7A}"/>
                </a:ext>
              </a:extLst>
            </p:cNvPr>
            <p:cNvSpPr txBox="1"/>
            <p:nvPr/>
          </p:nvSpPr>
          <p:spPr>
            <a:xfrm>
              <a:off x="10236305" y="2053705"/>
              <a:ext cx="1030941" cy="4618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cs typeface="Arial"/>
                </a:rPr>
                <a:t>CDN</a:t>
              </a:r>
              <a:endParaRPr lang="en-US" sz="1000"/>
            </a:p>
          </p:txBody>
        </p:sp>
        <p:grpSp>
          <p:nvGrpSpPr>
            <p:cNvPr id="27" name="Group 26">
              <a:extLst>
                <a:ext uri="{FF2B5EF4-FFF2-40B4-BE49-F238E27FC236}">
                  <a16:creationId xmlns:a16="http://schemas.microsoft.com/office/drawing/2014/main" id="{696EC8E8-B58D-B5F5-78CC-6DA1EA09A23C}"/>
                </a:ext>
              </a:extLst>
            </p:cNvPr>
            <p:cNvGrpSpPr/>
            <p:nvPr/>
          </p:nvGrpSpPr>
          <p:grpSpPr>
            <a:xfrm flipH="1">
              <a:off x="9041554" y="4671436"/>
              <a:ext cx="480802" cy="589671"/>
              <a:chOff x="3470987" y="2052735"/>
              <a:chExt cx="1035696" cy="989045"/>
            </a:xfrm>
          </p:grpSpPr>
          <p:sp>
            <p:nvSpPr>
              <p:cNvPr id="38" name="Isosceles Triangle 7">
                <a:extLst>
                  <a:ext uri="{FF2B5EF4-FFF2-40B4-BE49-F238E27FC236}">
                    <a16:creationId xmlns:a16="http://schemas.microsoft.com/office/drawing/2014/main" id="{F9D7976E-C5B6-CC43-89C7-5523D8E51911}"/>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Chord 38">
                <a:extLst>
                  <a:ext uri="{FF2B5EF4-FFF2-40B4-BE49-F238E27FC236}">
                    <a16:creationId xmlns:a16="http://schemas.microsoft.com/office/drawing/2014/main" id="{575E1B39-12D1-2F96-62D5-D79A33135DE6}"/>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Isosceles Triangle 5">
                <a:extLst>
                  <a:ext uri="{FF2B5EF4-FFF2-40B4-BE49-F238E27FC236}">
                    <a16:creationId xmlns:a16="http://schemas.microsoft.com/office/drawing/2014/main" id="{F80D726B-DF4C-2263-967F-BA2D53CC00D9}"/>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Oval 40">
                <a:extLst>
                  <a:ext uri="{FF2B5EF4-FFF2-40B4-BE49-F238E27FC236}">
                    <a16:creationId xmlns:a16="http://schemas.microsoft.com/office/drawing/2014/main" id="{279791C3-1B33-F2EF-EF80-17B93A6E0E8D}"/>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8" name="Group 27">
              <a:extLst>
                <a:ext uri="{FF2B5EF4-FFF2-40B4-BE49-F238E27FC236}">
                  <a16:creationId xmlns:a16="http://schemas.microsoft.com/office/drawing/2014/main" id="{A15194F9-989F-05B3-8640-7B799150AA17}"/>
                </a:ext>
              </a:extLst>
            </p:cNvPr>
            <p:cNvGrpSpPr/>
            <p:nvPr/>
          </p:nvGrpSpPr>
          <p:grpSpPr>
            <a:xfrm>
              <a:off x="9500557" y="4415497"/>
              <a:ext cx="824434" cy="854082"/>
              <a:chOff x="7296723" y="2596003"/>
              <a:chExt cx="1269397" cy="1149576"/>
            </a:xfrm>
          </p:grpSpPr>
          <p:grpSp>
            <p:nvGrpSpPr>
              <p:cNvPr id="31" name="Group 30">
                <a:extLst>
                  <a:ext uri="{FF2B5EF4-FFF2-40B4-BE49-F238E27FC236}">
                    <a16:creationId xmlns:a16="http://schemas.microsoft.com/office/drawing/2014/main" id="{B2E8DC59-47B9-FF07-EAF9-A4C7EF3C8F1C}"/>
                  </a:ext>
                </a:extLst>
              </p:cNvPr>
              <p:cNvGrpSpPr/>
              <p:nvPr/>
            </p:nvGrpSpPr>
            <p:grpSpPr>
              <a:xfrm>
                <a:off x="7545615" y="3038258"/>
                <a:ext cx="725173" cy="547774"/>
                <a:chOff x="10442048" y="1890678"/>
                <a:chExt cx="725173" cy="547774"/>
              </a:xfrm>
            </p:grpSpPr>
            <p:sp>
              <p:nvSpPr>
                <p:cNvPr id="34" name="Rounded Rectangle 33">
                  <a:extLst>
                    <a:ext uri="{FF2B5EF4-FFF2-40B4-BE49-F238E27FC236}">
                      <a16:creationId xmlns:a16="http://schemas.microsoft.com/office/drawing/2014/main" id="{3E906C4C-84D9-F9E5-E0A6-7F4DF97E1148}"/>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B55B8A78-DAB7-3353-B67B-FD85B43D9494}"/>
                    </a:ext>
                  </a:extLst>
                </p:cNvPr>
                <p:cNvCxnSpPr>
                  <a:cxnSpLocks/>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31F663C-6E6A-BEF7-70CD-F37A3EEDF749}"/>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DE8C98A-29CF-6843-AA78-4ACD8314FBEC}"/>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0F83D5DC-35A8-9063-47E5-43AE4B1FA309}"/>
                  </a:ext>
                </a:extLst>
              </p:cNvPr>
              <p:cNvSpPr txBox="1"/>
              <p:nvPr/>
            </p:nvSpPr>
            <p:spPr>
              <a:xfrm>
                <a:off x="7296723" y="2596003"/>
                <a:ext cx="1269397" cy="621608"/>
              </a:xfrm>
              <a:prstGeom prst="rect">
                <a:avLst/>
              </a:prstGeom>
              <a:noFill/>
            </p:spPr>
            <p:txBody>
              <a:bodyPr wrap="none" lIns="91440" tIns="45720" rIns="91440" bIns="45720" rtlCol="0" anchor="t">
                <a:spAutoFit/>
              </a:bodyPr>
              <a:lstStyle/>
              <a:p>
                <a:r>
                  <a:rPr lang="en-US" sz="1000"/>
                  <a:t>Edge</a:t>
                </a:r>
                <a:endParaRPr lang="en-US" sz="1000">
                  <a:cs typeface="Arial"/>
                </a:endParaRPr>
              </a:p>
            </p:txBody>
          </p:sp>
          <p:sp>
            <p:nvSpPr>
              <p:cNvPr id="33" name="Rectangle 32">
                <a:extLst>
                  <a:ext uri="{FF2B5EF4-FFF2-40B4-BE49-F238E27FC236}">
                    <a16:creationId xmlns:a16="http://schemas.microsoft.com/office/drawing/2014/main" id="{B5253588-A2E8-4398-1409-F72E3C4536F0}"/>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29" name="Graphic 18" descr="Cloud outline">
              <a:extLst>
                <a:ext uri="{FF2B5EF4-FFF2-40B4-BE49-F238E27FC236}">
                  <a16:creationId xmlns:a16="http://schemas.microsoft.com/office/drawing/2014/main" id="{F750C7D2-9B37-4929-4157-F3D8E819673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8006" y="1569481"/>
              <a:ext cx="1973282" cy="1953489"/>
            </a:xfrm>
            <a:prstGeom prst="rect">
              <a:avLst/>
            </a:prstGeom>
          </p:spPr>
        </p:pic>
        <p:pic>
          <p:nvPicPr>
            <p:cNvPr id="30" name="Graphic 19" descr="Server with solid fill">
              <a:extLst>
                <a:ext uri="{FF2B5EF4-FFF2-40B4-BE49-F238E27FC236}">
                  <a16:creationId xmlns:a16="http://schemas.microsoft.com/office/drawing/2014/main" id="{88DD551F-05FB-6F49-A380-93364E250E3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92705" y="2242415"/>
              <a:ext cx="756063" cy="756063"/>
            </a:xfrm>
            <a:prstGeom prst="rect">
              <a:avLst/>
            </a:prstGeom>
          </p:spPr>
        </p:pic>
      </p:grpSp>
    </p:spTree>
    <p:extLst>
      <p:ext uri="{BB962C8B-B14F-4D97-AF65-F5344CB8AC3E}">
        <p14:creationId xmlns:p14="http://schemas.microsoft.com/office/powerpoint/2010/main" val="9127815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B0B82CEB-321B-F4D2-E088-D7F872D13518}"/>
              </a:ext>
            </a:extLst>
          </p:cNvPr>
          <p:cNvSpPr>
            <a:spLocks noGrp="1"/>
          </p:cNvSpPr>
          <p:nvPr>
            <p:ph idx="1"/>
          </p:nvPr>
        </p:nvSpPr>
        <p:spPr/>
        <p:txBody>
          <a:bodyPr vert="horz" lIns="91440" tIns="45720" rIns="91440" bIns="45720" rtlCol="0" anchor="t">
            <a:normAutofit/>
          </a:bodyPr>
          <a:lstStyle/>
          <a:p>
            <a:r>
              <a:rPr lang="en-US" dirty="0">
                <a:solidFill>
                  <a:schemeClr val="tx2"/>
                </a:solidFill>
                <a:latin typeface="Roboto"/>
                <a:ea typeface="Roboto"/>
                <a:cs typeface="Roboto"/>
              </a:rPr>
              <a:t>Part 1 – Field experiments: </a:t>
            </a:r>
          </a:p>
          <a:p>
            <a:pPr lvl="1"/>
            <a:r>
              <a:rPr lang="en-US" dirty="0" err="1">
                <a:solidFill>
                  <a:schemeClr val="tx2"/>
                </a:solidFill>
                <a:latin typeface="Roboto"/>
                <a:ea typeface="Roboto"/>
                <a:cs typeface="Roboto"/>
              </a:rPr>
              <a:t>mmWave</a:t>
            </a:r>
            <a:r>
              <a:rPr lang="en-US" dirty="0">
                <a:solidFill>
                  <a:schemeClr val="tx2"/>
                </a:solidFill>
                <a:latin typeface="Roboto"/>
                <a:ea typeface="Roboto"/>
                <a:cs typeface="Roboto"/>
              </a:rPr>
              <a:t> behavior in the real-world</a:t>
            </a:r>
          </a:p>
          <a:p>
            <a:endParaRPr lang="en-US" dirty="0">
              <a:solidFill>
                <a:schemeClr val="tx2"/>
              </a:solidFill>
              <a:latin typeface="Roboto"/>
              <a:ea typeface="Roboto"/>
              <a:cs typeface="Roboto"/>
            </a:endParaRPr>
          </a:p>
          <a:p>
            <a:r>
              <a:rPr lang="en-US" dirty="0">
                <a:solidFill>
                  <a:schemeClr val="tx2"/>
                </a:solidFill>
                <a:latin typeface="Roboto"/>
                <a:ea typeface="Roboto"/>
                <a:cs typeface="Roboto"/>
              </a:rPr>
              <a:t>Part 2 – System capacity study using synthetic data</a:t>
            </a:r>
          </a:p>
          <a:p>
            <a:pPr lvl="1"/>
            <a:r>
              <a:rPr lang="en-US" dirty="0">
                <a:solidFill>
                  <a:schemeClr val="tx2"/>
                </a:solidFill>
                <a:latin typeface="Roboto"/>
                <a:ea typeface="Roboto"/>
                <a:cs typeface="Roboto"/>
              </a:rPr>
              <a:t>Micro-benchmarks for </a:t>
            </a:r>
            <a:r>
              <a:rPr lang="en-US" dirty="0" err="1">
                <a:solidFill>
                  <a:schemeClr val="tx2"/>
                </a:solidFill>
                <a:latin typeface="Roboto"/>
                <a:ea typeface="Roboto"/>
                <a:cs typeface="Roboto"/>
              </a:rPr>
              <a:t>ClairvoyantEdge</a:t>
            </a:r>
            <a:r>
              <a:rPr lang="en-US" dirty="0">
                <a:solidFill>
                  <a:schemeClr val="tx2"/>
                </a:solidFill>
                <a:latin typeface="Roboto"/>
                <a:ea typeface="Roboto"/>
                <a:cs typeface="Roboto"/>
              </a:rPr>
              <a:t> knobs</a:t>
            </a:r>
          </a:p>
          <a:p>
            <a:endParaRPr lang="en-US" dirty="0">
              <a:solidFill>
                <a:schemeClr val="tx2"/>
              </a:solidFill>
              <a:latin typeface="Roboto"/>
              <a:ea typeface="Roboto"/>
              <a:cs typeface="Roboto"/>
            </a:endParaRPr>
          </a:p>
          <a:p>
            <a:r>
              <a:rPr lang="en-US" dirty="0">
                <a:solidFill>
                  <a:schemeClr val="tx2"/>
                </a:solidFill>
                <a:latin typeface="Roboto"/>
                <a:ea typeface="Roboto"/>
                <a:cs typeface="Roboto"/>
              </a:rPr>
              <a:t>Part 3 – Evaluating on real world data</a:t>
            </a:r>
          </a:p>
          <a:p>
            <a:pPr lvl="1"/>
            <a:r>
              <a:rPr lang="en-US" dirty="0">
                <a:solidFill>
                  <a:schemeClr val="tx2"/>
                </a:solidFill>
                <a:latin typeface="Roboto"/>
                <a:ea typeface="Roboto"/>
                <a:cs typeface="Roboto"/>
              </a:rPr>
              <a:t>Expected gains in the real-world</a:t>
            </a:r>
          </a:p>
        </p:txBody>
      </p:sp>
      <p:sp>
        <p:nvSpPr>
          <p:cNvPr id="3" name="Slide Number Placeholder 2">
            <a:extLst>
              <a:ext uri="{FF2B5EF4-FFF2-40B4-BE49-F238E27FC236}">
                <a16:creationId xmlns:a16="http://schemas.microsoft.com/office/drawing/2014/main" id="{994067FD-D64C-C5B9-FAEF-012303F79022}"/>
              </a:ext>
            </a:extLst>
          </p:cNvPr>
          <p:cNvSpPr>
            <a:spLocks noGrp="1"/>
          </p:cNvSpPr>
          <p:nvPr>
            <p:ph type="sldNum" sz="quarter" idx="12"/>
          </p:nvPr>
        </p:nvSpPr>
        <p:spPr/>
        <p:txBody>
          <a:bodyPr/>
          <a:lstStyle/>
          <a:p>
            <a:fld id="{AE678206-0642-9F48-9727-6B519CB285FA}" type="slidenum">
              <a:rPr lang="en-US" smtClean="0"/>
              <a:t>36</a:t>
            </a:fld>
            <a:endParaRPr lang="en-US"/>
          </a:p>
        </p:txBody>
      </p:sp>
      <p:sp>
        <p:nvSpPr>
          <p:cNvPr id="2" name="Title 1">
            <a:extLst>
              <a:ext uri="{FF2B5EF4-FFF2-40B4-BE49-F238E27FC236}">
                <a16:creationId xmlns:a16="http://schemas.microsoft.com/office/drawing/2014/main" id="{75041645-0276-441F-C068-8F55AEDE0165}"/>
              </a:ext>
            </a:extLst>
          </p:cNvPr>
          <p:cNvSpPr>
            <a:spLocks noGrp="1"/>
          </p:cNvSpPr>
          <p:nvPr>
            <p:ph type="title"/>
          </p:nvPr>
        </p:nvSpPr>
        <p:spPr/>
        <p:txBody>
          <a:bodyPr/>
          <a:lstStyle/>
          <a:p>
            <a:r>
              <a:rPr lang="en-US">
                <a:latin typeface="Roboto"/>
                <a:ea typeface="Roboto"/>
                <a:cs typeface="Roboto"/>
              </a:rPr>
              <a:t>Evaluations</a:t>
            </a:r>
            <a:endParaRPr lang="en-US"/>
          </a:p>
        </p:txBody>
      </p:sp>
    </p:spTree>
    <p:extLst>
      <p:ext uri="{BB962C8B-B14F-4D97-AF65-F5344CB8AC3E}">
        <p14:creationId xmlns:p14="http://schemas.microsoft.com/office/powerpoint/2010/main" val="18528877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grass, outdoor, curb&#10;&#10;Description automatically generated">
            <a:extLst>
              <a:ext uri="{FF2B5EF4-FFF2-40B4-BE49-F238E27FC236}">
                <a16:creationId xmlns:a16="http://schemas.microsoft.com/office/drawing/2014/main" id="{AC475100-7213-83D2-63F4-44DA4FC515B1}"/>
              </a:ext>
            </a:extLst>
          </p:cNvPr>
          <p:cNvPicPr>
            <a:picLocks noGrp="1" noChangeAspect="1"/>
          </p:cNvPicPr>
          <p:nvPr>
            <p:ph idx="1"/>
          </p:nvPr>
        </p:nvPicPr>
        <p:blipFill>
          <a:blip r:embed="rId3"/>
          <a:stretch>
            <a:fillRect/>
          </a:stretch>
        </p:blipFill>
        <p:spPr>
          <a:xfrm>
            <a:off x="0" y="1079863"/>
            <a:ext cx="12236058" cy="5778137"/>
          </a:xfrm>
        </p:spPr>
      </p:pic>
      <p:sp>
        <p:nvSpPr>
          <p:cNvPr id="3" name="Title 2">
            <a:extLst>
              <a:ext uri="{FF2B5EF4-FFF2-40B4-BE49-F238E27FC236}">
                <a16:creationId xmlns:a16="http://schemas.microsoft.com/office/drawing/2014/main" id="{8C4BD305-11A5-3F16-2C58-6AB0C62660FA}"/>
              </a:ext>
            </a:extLst>
          </p:cNvPr>
          <p:cNvSpPr>
            <a:spLocks noGrp="1"/>
          </p:cNvSpPr>
          <p:nvPr>
            <p:ph type="title"/>
          </p:nvPr>
        </p:nvSpPr>
        <p:spPr/>
        <p:txBody>
          <a:bodyPr/>
          <a:lstStyle/>
          <a:p>
            <a:r>
              <a:rPr lang="en-US"/>
              <a:t>Part 1 – Field Experiments</a:t>
            </a:r>
          </a:p>
        </p:txBody>
      </p:sp>
    </p:spTree>
    <p:extLst>
      <p:ext uri="{BB962C8B-B14F-4D97-AF65-F5344CB8AC3E}">
        <p14:creationId xmlns:p14="http://schemas.microsoft.com/office/powerpoint/2010/main" val="16065778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grass, outdoor, curb&#10;&#10;Description automatically generated">
            <a:extLst>
              <a:ext uri="{FF2B5EF4-FFF2-40B4-BE49-F238E27FC236}">
                <a16:creationId xmlns:a16="http://schemas.microsoft.com/office/drawing/2014/main" id="{AC475100-7213-83D2-63F4-44DA4FC515B1}"/>
              </a:ext>
            </a:extLst>
          </p:cNvPr>
          <p:cNvPicPr>
            <a:picLocks noGrp="1" noChangeAspect="1"/>
          </p:cNvPicPr>
          <p:nvPr>
            <p:ph idx="1"/>
          </p:nvPr>
        </p:nvPicPr>
        <p:blipFill>
          <a:blip r:embed="rId3"/>
          <a:stretch>
            <a:fillRect/>
          </a:stretch>
        </p:blipFill>
        <p:spPr>
          <a:xfrm>
            <a:off x="0" y="1079863"/>
            <a:ext cx="12236058" cy="5778137"/>
          </a:xfrm>
        </p:spPr>
      </p:pic>
      <p:sp>
        <p:nvSpPr>
          <p:cNvPr id="2" name="Rectangle 1">
            <a:extLst>
              <a:ext uri="{FF2B5EF4-FFF2-40B4-BE49-F238E27FC236}">
                <a16:creationId xmlns:a16="http://schemas.microsoft.com/office/drawing/2014/main" id="{EFB94EA6-0685-4089-B165-9D0E3AE0DF99}"/>
              </a:ext>
            </a:extLst>
          </p:cNvPr>
          <p:cNvSpPr/>
          <p:nvPr/>
        </p:nvSpPr>
        <p:spPr>
          <a:xfrm>
            <a:off x="0" y="1079863"/>
            <a:ext cx="12192000" cy="5778137"/>
          </a:xfrm>
          <a:prstGeom prst="rect">
            <a:avLst/>
          </a:prstGeom>
          <a:solidFill>
            <a:schemeClr val="bg2">
              <a:lumMod val="10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C4BD305-11A5-3F16-2C58-6AB0C62660FA}"/>
              </a:ext>
            </a:extLst>
          </p:cNvPr>
          <p:cNvSpPr>
            <a:spLocks noGrp="1"/>
          </p:cNvSpPr>
          <p:nvPr>
            <p:ph type="title"/>
          </p:nvPr>
        </p:nvSpPr>
        <p:spPr/>
        <p:txBody>
          <a:bodyPr/>
          <a:lstStyle/>
          <a:p>
            <a:r>
              <a:rPr lang="en-US"/>
              <a:t>Part 1 – Field Experiments</a:t>
            </a:r>
          </a:p>
        </p:txBody>
      </p:sp>
      <p:pic>
        <p:nvPicPr>
          <p:cNvPr id="9" name="Picture 8">
            <a:extLst>
              <a:ext uri="{FF2B5EF4-FFF2-40B4-BE49-F238E27FC236}">
                <a16:creationId xmlns:a16="http://schemas.microsoft.com/office/drawing/2014/main" id="{570BD616-0B9D-492D-F23C-3820C6C6B91E}"/>
              </a:ext>
            </a:extLst>
          </p:cNvPr>
          <p:cNvPicPr>
            <a:picLocks noChangeAspect="1"/>
          </p:cNvPicPr>
          <p:nvPr/>
        </p:nvPicPr>
        <p:blipFill>
          <a:blip r:embed="rId4"/>
          <a:stretch>
            <a:fillRect/>
          </a:stretch>
        </p:blipFill>
        <p:spPr>
          <a:xfrm>
            <a:off x="2447403" y="2248252"/>
            <a:ext cx="5809072" cy="2983506"/>
          </a:xfrm>
          <a:prstGeom prst="rect">
            <a:avLst/>
          </a:prstGeom>
          <a:effectLst>
            <a:glow rad="228600">
              <a:schemeClr val="bg2">
                <a:lumMod val="10000"/>
                <a:alpha val="70000"/>
              </a:schemeClr>
            </a:glow>
          </a:effectLst>
        </p:spPr>
      </p:pic>
    </p:spTree>
    <p:extLst>
      <p:ext uri="{BB962C8B-B14F-4D97-AF65-F5344CB8AC3E}">
        <p14:creationId xmlns:p14="http://schemas.microsoft.com/office/powerpoint/2010/main" val="9651201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7DC2E-B078-494D-0454-06DC49D0FBEF}"/>
              </a:ext>
            </a:extLst>
          </p:cNvPr>
          <p:cNvSpPr>
            <a:spLocks noGrp="1"/>
          </p:cNvSpPr>
          <p:nvPr>
            <p:ph type="title"/>
          </p:nvPr>
        </p:nvSpPr>
        <p:spPr/>
        <p:txBody>
          <a:bodyPr/>
          <a:lstStyle/>
          <a:p>
            <a:r>
              <a:rPr lang="en-US">
                <a:latin typeface="Roboto"/>
                <a:ea typeface="Roboto"/>
                <a:cs typeface="Roboto"/>
              </a:rPr>
              <a:t>Evaluation setup: Infrastructure</a:t>
            </a:r>
            <a:endParaRPr lang="en-US"/>
          </a:p>
        </p:txBody>
      </p:sp>
      <p:grpSp>
        <p:nvGrpSpPr>
          <p:cNvPr id="5" name="Group 4">
            <a:extLst>
              <a:ext uri="{FF2B5EF4-FFF2-40B4-BE49-F238E27FC236}">
                <a16:creationId xmlns:a16="http://schemas.microsoft.com/office/drawing/2014/main" id="{72A4DABD-8588-75AC-3340-089ACE0AD1F2}"/>
              </a:ext>
            </a:extLst>
          </p:cNvPr>
          <p:cNvGrpSpPr/>
          <p:nvPr/>
        </p:nvGrpSpPr>
        <p:grpSpPr>
          <a:xfrm>
            <a:off x="5492138" y="2139916"/>
            <a:ext cx="902349" cy="1118662"/>
            <a:chOff x="7472485" y="2626917"/>
            <a:chExt cx="902349" cy="1118662"/>
          </a:xfrm>
        </p:grpSpPr>
        <p:grpSp>
          <p:nvGrpSpPr>
            <p:cNvPr id="6" name="Group 5">
              <a:extLst>
                <a:ext uri="{FF2B5EF4-FFF2-40B4-BE49-F238E27FC236}">
                  <a16:creationId xmlns:a16="http://schemas.microsoft.com/office/drawing/2014/main" id="{31F42982-164B-C272-5200-8EFC6B53C998}"/>
                </a:ext>
              </a:extLst>
            </p:cNvPr>
            <p:cNvGrpSpPr/>
            <p:nvPr/>
          </p:nvGrpSpPr>
          <p:grpSpPr>
            <a:xfrm>
              <a:off x="7545615" y="3038258"/>
              <a:ext cx="725173" cy="547774"/>
              <a:chOff x="10442048" y="1890678"/>
              <a:chExt cx="725173" cy="547774"/>
            </a:xfrm>
          </p:grpSpPr>
          <p:sp>
            <p:nvSpPr>
              <p:cNvPr id="9" name="Rounded Rectangle 8">
                <a:extLst>
                  <a:ext uri="{FF2B5EF4-FFF2-40B4-BE49-F238E27FC236}">
                    <a16:creationId xmlns:a16="http://schemas.microsoft.com/office/drawing/2014/main" id="{979C4492-AB86-3641-16FE-D128A1BEC830}"/>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9A67AD9A-B23D-59D9-CB9C-C369DEFB7BCB}"/>
                  </a:ext>
                </a:extLst>
              </p:cNvPr>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8B3BC29-6459-77CA-74D2-7DF37D2A3063}"/>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6F42793-48E3-3D6C-8E24-1B6EE1DE257F}"/>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0FD108E4-D142-2670-CB02-AB8EB69F97DC}"/>
                </a:ext>
              </a:extLst>
            </p:cNvPr>
            <p:cNvSpPr txBox="1"/>
            <p:nvPr/>
          </p:nvSpPr>
          <p:spPr>
            <a:xfrm>
              <a:off x="7505211" y="2656754"/>
              <a:ext cx="723275" cy="369332"/>
            </a:xfrm>
            <a:prstGeom prst="rect">
              <a:avLst/>
            </a:prstGeom>
            <a:noFill/>
          </p:spPr>
          <p:txBody>
            <a:bodyPr wrap="none" rtlCol="0">
              <a:spAutoFit/>
            </a:bodyPr>
            <a:lstStyle/>
            <a:p>
              <a:r>
                <a:rPr lang="en-US"/>
                <a:t>Edge</a:t>
              </a:r>
            </a:p>
          </p:txBody>
        </p:sp>
        <p:sp>
          <p:nvSpPr>
            <p:cNvPr id="8" name="Rectangle 7">
              <a:extLst>
                <a:ext uri="{FF2B5EF4-FFF2-40B4-BE49-F238E27FC236}">
                  <a16:creationId xmlns:a16="http://schemas.microsoft.com/office/drawing/2014/main" id="{58557028-3AEE-03A7-A03A-2D549C33A2F1}"/>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9066426A-D19D-3524-C8C7-52280D023D0B}"/>
              </a:ext>
            </a:extLst>
          </p:cNvPr>
          <p:cNvGrpSpPr/>
          <p:nvPr/>
        </p:nvGrpSpPr>
        <p:grpSpPr>
          <a:xfrm>
            <a:off x="1439186" y="1792090"/>
            <a:ext cx="2281716" cy="1953489"/>
            <a:chOff x="1817558" y="4502407"/>
            <a:chExt cx="2281716" cy="1953489"/>
          </a:xfrm>
        </p:grpSpPr>
        <p:pic>
          <p:nvPicPr>
            <p:cNvPr id="13" name="Graphic 18" descr="Cloud outline">
              <a:extLst>
                <a:ext uri="{FF2B5EF4-FFF2-40B4-BE49-F238E27FC236}">
                  <a16:creationId xmlns:a16="http://schemas.microsoft.com/office/drawing/2014/main" id="{496EDB53-4BC2-BC89-630E-36343C1C59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73050" y="4502407"/>
              <a:ext cx="1973282" cy="1953489"/>
            </a:xfrm>
            <a:prstGeom prst="rect">
              <a:avLst/>
            </a:prstGeom>
          </p:spPr>
        </p:pic>
        <p:sp>
          <p:nvSpPr>
            <p:cNvPr id="14" name="TextBox 13">
              <a:extLst>
                <a:ext uri="{FF2B5EF4-FFF2-40B4-BE49-F238E27FC236}">
                  <a16:creationId xmlns:a16="http://schemas.microsoft.com/office/drawing/2014/main" id="{D0C68827-350E-EDA0-D62B-00F76C44AA85}"/>
                </a:ext>
              </a:extLst>
            </p:cNvPr>
            <p:cNvSpPr txBox="1"/>
            <p:nvPr/>
          </p:nvSpPr>
          <p:spPr>
            <a:xfrm>
              <a:off x="1817558" y="4539075"/>
              <a:ext cx="2281716" cy="369332"/>
            </a:xfrm>
            <a:prstGeom prst="rect">
              <a:avLst/>
            </a:prstGeom>
            <a:noFill/>
          </p:spPr>
          <p:txBody>
            <a:bodyPr wrap="square" rtlCol="0">
              <a:spAutoFit/>
            </a:bodyPr>
            <a:lstStyle/>
            <a:p>
              <a:r>
                <a:rPr lang="en-US" dirty="0"/>
                <a:t>Cloud Orchestrator</a:t>
              </a:r>
            </a:p>
          </p:txBody>
        </p:sp>
        <p:pic>
          <p:nvPicPr>
            <p:cNvPr id="15" name="Graphic 19" descr="Server with solid fill">
              <a:extLst>
                <a:ext uri="{FF2B5EF4-FFF2-40B4-BE49-F238E27FC236}">
                  <a16:creationId xmlns:a16="http://schemas.microsoft.com/office/drawing/2014/main" id="{CB2095FF-ABE4-7399-BA4E-FDE9E3757E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80385" y="5180210"/>
              <a:ext cx="756063" cy="756063"/>
            </a:xfrm>
            <a:prstGeom prst="rect">
              <a:avLst/>
            </a:prstGeom>
          </p:spPr>
        </p:pic>
      </p:grpSp>
      <p:pic>
        <p:nvPicPr>
          <p:cNvPr id="2050" name="Picture 2">
            <a:extLst>
              <a:ext uri="{FF2B5EF4-FFF2-40B4-BE49-F238E27FC236}">
                <a16:creationId xmlns:a16="http://schemas.microsoft.com/office/drawing/2014/main" id="{FDC6EB87-9312-9EF1-C7A1-D41B83F080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16194" y="3490848"/>
            <a:ext cx="711200" cy="7112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166A89D-47EF-67E1-14CD-04413EAD9879}"/>
              </a:ext>
            </a:extLst>
          </p:cNvPr>
          <p:cNvSpPr txBox="1"/>
          <p:nvPr/>
        </p:nvSpPr>
        <p:spPr>
          <a:xfrm>
            <a:off x="2428536" y="3523282"/>
            <a:ext cx="1415772" cy="646331"/>
          </a:xfrm>
          <a:prstGeom prst="rect">
            <a:avLst/>
          </a:prstGeom>
          <a:noFill/>
        </p:spPr>
        <p:txBody>
          <a:bodyPr wrap="none" rtlCol="0">
            <a:spAutoFit/>
          </a:bodyPr>
          <a:lstStyle/>
          <a:p>
            <a:r>
              <a:rPr lang="en-US"/>
              <a:t>16 GB RAM</a:t>
            </a:r>
          </a:p>
          <a:p>
            <a:r>
              <a:rPr lang="en-US"/>
              <a:t>8 Cores</a:t>
            </a:r>
          </a:p>
        </p:txBody>
      </p:sp>
      <p:pic>
        <p:nvPicPr>
          <p:cNvPr id="18" name="Picture 2">
            <a:extLst>
              <a:ext uri="{FF2B5EF4-FFF2-40B4-BE49-F238E27FC236}">
                <a16:creationId xmlns:a16="http://schemas.microsoft.com/office/drawing/2014/main" id="{21962B75-FC63-CAB6-7B67-BF054FE2A0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0938" y="3461831"/>
            <a:ext cx="711200" cy="7112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B2CD7E3-A20C-A147-176C-C595B4E2B2D9}"/>
              </a:ext>
            </a:extLst>
          </p:cNvPr>
          <p:cNvSpPr txBox="1"/>
          <p:nvPr/>
        </p:nvSpPr>
        <p:spPr>
          <a:xfrm>
            <a:off x="5493280" y="3494265"/>
            <a:ext cx="1287532" cy="646331"/>
          </a:xfrm>
          <a:prstGeom prst="rect">
            <a:avLst/>
          </a:prstGeom>
          <a:noFill/>
        </p:spPr>
        <p:txBody>
          <a:bodyPr wrap="none" rtlCol="0">
            <a:spAutoFit/>
          </a:bodyPr>
          <a:lstStyle/>
          <a:p>
            <a:r>
              <a:rPr lang="en-US"/>
              <a:t>4 GB RAM</a:t>
            </a:r>
          </a:p>
          <a:p>
            <a:r>
              <a:rPr lang="en-US"/>
              <a:t>2 Cores</a:t>
            </a:r>
          </a:p>
        </p:txBody>
      </p:sp>
      <p:pic>
        <p:nvPicPr>
          <p:cNvPr id="20" name="Graphic 12" descr="Car with solid fill">
            <a:extLst>
              <a:ext uri="{FF2B5EF4-FFF2-40B4-BE49-F238E27FC236}">
                <a16:creationId xmlns:a16="http://schemas.microsoft.com/office/drawing/2014/main" id="{2F2D0DE8-39F4-ECE8-4D9A-AE2E090FD49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94865" y="2070020"/>
            <a:ext cx="1313409" cy="1313409"/>
          </a:xfrm>
          <a:prstGeom prst="rect">
            <a:avLst/>
          </a:prstGeom>
        </p:spPr>
      </p:pic>
      <p:pic>
        <p:nvPicPr>
          <p:cNvPr id="2052" name="Picture 4" descr="Go (programming language) - Wikipedia">
            <a:extLst>
              <a:ext uri="{FF2B5EF4-FFF2-40B4-BE49-F238E27FC236}">
                <a16:creationId xmlns:a16="http://schemas.microsoft.com/office/drawing/2014/main" id="{810B8340-FB04-3D0E-E845-04F7D5C3ED4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77422" y="3501922"/>
            <a:ext cx="1074147" cy="40578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0DFD89E9-CCB9-0BD3-FFBF-3927F85E43CF}"/>
              </a:ext>
            </a:extLst>
          </p:cNvPr>
          <p:cNvPicPr>
            <a:picLocks noChangeAspect="1"/>
          </p:cNvPicPr>
          <p:nvPr/>
        </p:nvPicPr>
        <p:blipFill>
          <a:blip r:embed="rId11"/>
          <a:stretch>
            <a:fillRect/>
          </a:stretch>
        </p:blipFill>
        <p:spPr>
          <a:xfrm>
            <a:off x="9051418" y="3469488"/>
            <a:ext cx="1113712" cy="571996"/>
          </a:xfrm>
          <a:prstGeom prst="rect">
            <a:avLst/>
          </a:prstGeom>
        </p:spPr>
      </p:pic>
      <p:sp>
        <p:nvSpPr>
          <p:cNvPr id="22" name="Slide Number Placeholder 21">
            <a:extLst>
              <a:ext uri="{FF2B5EF4-FFF2-40B4-BE49-F238E27FC236}">
                <a16:creationId xmlns:a16="http://schemas.microsoft.com/office/drawing/2014/main" id="{8941889F-29B7-00C8-0CF8-F8003FD74111}"/>
              </a:ext>
            </a:extLst>
          </p:cNvPr>
          <p:cNvSpPr>
            <a:spLocks noGrp="1"/>
          </p:cNvSpPr>
          <p:nvPr>
            <p:ph type="sldNum" sz="quarter" idx="12"/>
          </p:nvPr>
        </p:nvSpPr>
        <p:spPr/>
        <p:txBody>
          <a:bodyPr/>
          <a:lstStyle/>
          <a:p>
            <a:fld id="{AE678206-0642-9F48-9727-6B519CB285FA}" type="slidenum">
              <a:rPr lang="en-US" smtClean="0"/>
              <a:t>39</a:t>
            </a:fld>
            <a:endParaRPr lang="en-US"/>
          </a:p>
        </p:txBody>
      </p:sp>
    </p:spTree>
    <p:extLst>
      <p:ext uri="{BB962C8B-B14F-4D97-AF65-F5344CB8AC3E}">
        <p14:creationId xmlns:p14="http://schemas.microsoft.com/office/powerpoint/2010/main" val="316881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45722-0916-6969-854A-4100448D60B2}"/>
              </a:ext>
            </a:extLst>
          </p:cNvPr>
          <p:cNvSpPr>
            <a:spLocks noGrp="1"/>
          </p:cNvSpPr>
          <p:nvPr>
            <p:ph type="title"/>
          </p:nvPr>
        </p:nvSpPr>
        <p:spPr/>
        <p:txBody>
          <a:bodyPr/>
          <a:lstStyle/>
          <a:p>
            <a:r>
              <a:rPr lang="en-US">
                <a:latin typeface="Roboto"/>
                <a:ea typeface="Roboto"/>
                <a:cs typeface="Roboto"/>
              </a:rPr>
              <a:t>Introduction</a:t>
            </a:r>
            <a:endParaRPr lang="en-US"/>
          </a:p>
        </p:txBody>
      </p:sp>
      <p:pic>
        <p:nvPicPr>
          <p:cNvPr id="5" name="Picture 5">
            <a:extLst>
              <a:ext uri="{FF2B5EF4-FFF2-40B4-BE49-F238E27FC236}">
                <a16:creationId xmlns:a16="http://schemas.microsoft.com/office/drawing/2014/main" id="{12ACCD6A-CC60-11AF-8F33-6AF2200922F3}"/>
              </a:ext>
            </a:extLst>
          </p:cNvPr>
          <p:cNvPicPr>
            <a:picLocks noChangeAspect="1"/>
          </p:cNvPicPr>
          <p:nvPr/>
        </p:nvPicPr>
        <p:blipFill>
          <a:blip r:embed="rId3"/>
          <a:stretch>
            <a:fillRect/>
          </a:stretch>
        </p:blipFill>
        <p:spPr>
          <a:xfrm>
            <a:off x="4399139" y="2926879"/>
            <a:ext cx="2387130" cy="2377723"/>
          </a:xfrm>
          <a:prstGeom prst="rect">
            <a:avLst/>
          </a:prstGeom>
        </p:spPr>
      </p:pic>
      <p:sp>
        <p:nvSpPr>
          <p:cNvPr id="7" name="Content Placeholder 2">
            <a:extLst>
              <a:ext uri="{FF2B5EF4-FFF2-40B4-BE49-F238E27FC236}">
                <a16:creationId xmlns:a16="http://schemas.microsoft.com/office/drawing/2014/main" id="{52FC92E5-9A6D-F5AD-5B4C-6C83FE352641}"/>
              </a:ext>
            </a:extLst>
          </p:cNvPr>
          <p:cNvSpPr>
            <a:spLocks noGrp="1"/>
          </p:cNvSpPr>
          <p:nvPr>
            <p:ph sz="half" idx="1"/>
          </p:nvPr>
        </p:nvSpPr>
        <p:spPr>
          <a:xfrm>
            <a:off x="388944" y="1215483"/>
            <a:ext cx="11600938" cy="4225652"/>
          </a:xfrm>
        </p:spPr>
        <p:txBody>
          <a:bodyPr vert="horz" lIns="91440" tIns="45720" rIns="91440" bIns="45720" rtlCol="0" anchor="t">
            <a:normAutofit/>
          </a:bodyPr>
          <a:lstStyle/>
          <a:p>
            <a:r>
              <a:rPr lang="en-US">
                <a:latin typeface="Roboto"/>
                <a:ea typeface="Roboto"/>
                <a:cs typeface="Roboto"/>
              </a:rPr>
              <a:t>Emerging applications have high bandwidth, low latency requirements</a:t>
            </a:r>
            <a:endParaRPr lang="en-US"/>
          </a:p>
          <a:p>
            <a:r>
              <a:rPr lang="en-US">
                <a:latin typeface="Roboto"/>
                <a:ea typeface="Roboto"/>
                <a:cs typeface="Roboto"/>
              </a:rPr>
              <a:t>The mobile landscape is currently populated by on-demand video</a:t>
            </a:r>
          </a:p>
          <a:p>
            <a:endParaRPr lang="en-US"/>
          </a:p>
        </p:txBody>
      </p:sp>
      <p:sp>
        <p:nvSpPr>
          <p:cNvPr id="8" name="TextBox 7">
            <a:extLst>
              <a:ext uri="{FF2B5EF4-FFF2-40B4-BE49-F238E27FC236}">
                <a16:creationId xmlns:a16="http://schemas.microsoft.com/office/drawing/2014/main" id="{5B58B0ED-AA88-1AA3-6172-67A6942587AB}"/>
              </a:ext>
            </a:extLst>
          </p:cNvPr>
          <p:cNvSpPr txBox="1"/>
          <p:nvPr/>
        </p:nvSpPr>
        <p:spPr>
          <a:xfrm>
            <a:off x="1373481" y="3508963"/>
            <a:ext cx="2963333" cy="12041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9" name="TextBox 8">
            <a:extLst>
              <a:ext uri="{FF2B5EF4-FFF2-40B4-BE49-F238E27FC236}">
                <a16:creationId xmlns:a16="http://schemas.microsoft.com/office/drawing/2014/main" id="{6AA83BE8-FDCD-5BE6-1526-3E69909191E6}"/>
              </a:ext>
            </a:extLst>
          </p:cNvPr>
          <p:cNvSpPr txBox="1"/>
          <p:nvPr/>
        </p:nvSpPr>
        <p:spPr>
          <a:xfrm>
            <a:off x="799630" y="4148667"/>
            <a:ext cx="3226740" cy="6867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0" name="TextBox 9">
            <a:extLst>
              <a:ext uri="{FF2B5EF4-FFF2-40B4-BE49-F238E27FC236}">
                <a16:creationId xmlns:a16="http://schemas.microsoft.com/office/drawing/2014/main" id="{4DB6CD16-7E8B-773A-64FE-BADF9268DDE5}"/>
              </a:ext>
            </a:extLst>
          </p:cNvPr>
          <p:cNvSpPr txBox="1"/>
          <p:nvPr/>
        </p:nvSpPr>
        <p:spPr>
          <a:xfrm>
            <a:off x="1015999" y="6001926"/>
            <a:ext cx="2671703" cy="5268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1" name="TextBox 10">
            <a:extLst>
              <a:ext uri="{FF2B5EF4-FFF2-40B4-BE49-F238E27FC236}">
                <a16:creationId xmlns:a16="http://schemas.microsoft.com/office/drawing/2014/main" id="{F607A0E5-B4EC-6310-3263-987B19064453}"/>
              </a:ext>
            </a:extLst>
          </p:cNvPr>
          <p:cNvSpPr txBox="1"/>
          <p:nvPr/>
        </p:nvSpPr>
        <p:spPr>
          <a:xfrm>
            <a:off x="1538443" y="5711506"/>
            <a:ext cx="8736265" cy="526813"/>
          </a:xfrm>
          <a:prstGeom prst="rect">
            <a:avLst/>
          </a:prstGeom>
          <a:solidFill>
            <a:srgbClr val="FFC000"/>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Rethinking of content delivery needed to accommodate new applications</a:t>
            </a:r>
          </a:p>
        </p:txBody>
      </p:sp>
      <p:sp>
        <p:nvSpPr>
          <p:cNvPr id="13" name="TextBox 12">
            <a:extLst>
              <a:ext uri="{FF2B5EF4-FFF2-40B4-BE49-F238E27FC236}">
                <a16:creationId xmlns:a16="http://schemas.microsoft.com/office/drawing/2014/main" id="{865538DA-477F-6780-16A6-CE9634A0EC5B}"/>
              </a:ext>
            </a:extLst>
          </p:cNvPr>
          <p:cNvSpPr txBox="1"/>
          <p:nvPr/>
        </p:nvSpPr>
        <p:spPr>
          <a:xfrm>
            <a:off x="1020440" y="3455371"/>
            <a:ext cx="462146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ea typeface="+mn-lt"/>
                <a:cs typeface="+mn-lt"/>
              </a:rPr>
              <a:t>Reality of</a:t>
            </a:r>
          </a:p>
          <a:p>
            <a:r>
              <a:rPr lang="en-US" sz="3200">
                <a:ea typeface="+mn-lt"/>
                <a:cs typeface="+mn-lt"/>
              </a:rPr>
              <a:t>application </a:t>
            </a:r>
          </a:p>
          <a:p>
            <a:r>
              <a:rPr lang="en-US" sz="3200">
                <a:ea typeface="+mn-lt"/>
                <a:cs typeface="+mn-lt"/>
              </a:rPr>
              <a:t>landscape</a:t>
            </a:r>
            <a:endParaRPr lang="en-US" sz="3200">
              <a:cs typeface="Arial"/>
            </a:endParaRPr>
          </a:p>
        </p:txBody>
      </p:sp>
      <p:sp>
        <p:nvSpPr>
          <p:cNvPr id="14" name="TextBox 13">
            <a:extLst>
              <a:ext uri="{FF2B5EF4-FFF2-40B4-BE49-F238E27FC236}">
                <a16:creationId xmlns:a16="http://schemas.microsoft.com/office/drawing/2014/main" id="{6A55A6AB-7480-5F2B-972D-8D74F4FBFF85}"/>
              </a:ext>
            </a:extLst>
          </p:cNvPr>
          <p:cNvSpPr txBox="1"/>
          <p:nvPr/>
        </p:nvSpPr>
        <p:spPr>
          <a:xfrm>
            <a:off x="7746735" y="3634112"/>
            <a:ext cx="304102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ea typeface="+mn-lt"/>
                <a:cs typeface="+mn-lt"/>
              </a:rPr>
              <a:t>New emergent applications</a:t>
            </a:r>
            <a:endParaRPr lang="en-US" sz="3200">
              <a:cs typeface="Arial"/>
            </a:endParaRPr>
          </a:p>
        </p:txBody>
      </p:sp>
      <p:sp>
        <p:nvSpPr>
          <p:cNvPr id="3" name="Slide Number Placeholder 2">
            <a:extLst>
              <a:ext uri="{FF2B5EF4-FFF2-40B4-BE49-F238E27FC236}">
                <a16:creationId xmlns:a16="http://schemas.microsoft.com/office/drawing/2014/main" id="{B3F59001-8E00-647D-0A33-DEC258BBF23D}"/>
              </a:ext>
            </a:extLst>
          </p:cNvPr>
          <p:cNvSpPr>
            <a:spLocks noGrp="1"/>
          </p:cNvSpPr>
          <p:nvPr>
            <p:ph type="sldNum" sz="quarter" idx="12"/>
          </p:nvPr>
        </p:nvSpPr>
        <p:spPr/>
        <p:txBody>
          <a:bodyPr/>
          <a:lstStyle/>
          <a:p>
            <a:fld id="{AE678206-0642-9F48-9727-6B519CB285FA}" type="slidenum">
              <a:rPr lang="en-US" smtClean="0"/>
              <a:t>4</a:t>
            </a:fld>
            <a:endParaRPr lang="en-US"/>
          </a:p>
        </p:txBody>
      </p:sp>
    </p:spTree>
    <p:extLst>
      <p:ext uri="{BB962C8B-B14F-4D97-AF65-F5344CB8AC3E}">
        <p14:creationId xmlns:p14="http://schemas.microsoft.com/office/powerpoint/2010/main" val="393255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478D4-7E4C-DD92-A0E5-8E93D5B9AF88}"/>
              </a:ext>
            </a:extLst>
          </p:cNvPr>
          <p:cNvSpPr>
            <a:spLocks noGrp="1"/>
          </p:cNvSpPr>
          <p:nvPr>
            <p:ph type="title"/>
          </p:nvPr>
        </p:nvSpPr>
        <p:spPr>
          <a:xfrm>
            <a:off x="381000" y="200722"/>
            <a:ext cx="11430000" cy="1014761"/>
          </a:xfrm>
        </p:spPr>
        <p:txBody>
          <a:bodyPr vert="horz" lIns="91440" tIns="45720" rIns="91440" bIns="45720" rtlCol="0" anchor="ctr">
            <a:normAutofit/>
          </a:bodyPr>
          <a:lstStyle/>
          <a:p>
            <a:r>
              <a:rPr lang="en-US" b="1" i="0" kern="1200" baseline="0">
                <a:latin typeface="Roboto" panose="02000000000000000000" pitchFamily="2" charset="0"/>
                <a:ea typeface="Roboto" panose="02000000000000000000" pitchFamily="2" charset="0"/>
                <a:cs typeface="Roboto" panose="02000000000000000000" pitchFamily="2" charset="0"/>
              </a:rPr>
              <a:t>Evaluation: Saving backhaul bandwidth</a:t>
            </a:r>
          </a:p>
        </p:txBody>
      </p:sp>
      <p:sp>
        <p:nvSpPr>
          <p:cNvPr id="4" name="Content Placeholder 2">
            <a:extLst>
              <a:ext uri="{FF2B5EF4-FFF2-40B4-BE49-F238E27FC236}">
                <a16:creationId xmlns:a16="http://schemas.microsoft.com/office/drawing/2014/main" id="{7397A6AB-93F8-7A69-167B-AE236DAD4570}"/>
              </a:ext>
            </a:extLst>
          </p:cNvPr>
          <p:cNvSpPr txBox="1">
            <a:spLocks/>
          </p:cNvSpPr>
          <p:nvPr/>
        </p:nvSpPr>
        <p:spPr>
          <a:xfrm>
            <a:off x="379048" y="1215483"/>
            <a:ext cx="5615353" cy="422565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rgbClr val="003057"/>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rgbClr val="003057"/>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03057"/>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b="0" kern="1200">
                <a:solidFill>
                  <a:srgbClr val="003057"/>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Roboto"/>
                <a:ea typeface="Roboto"/>
                <a:cs typeface="Roboto"/>
              </a:rPr>
              <a:t>Reliance on cloud for prefetching content decreases as local storage size increases</a:t>
            </a:r>
          </a:p>
          <a:p>
            <a:r>
              <a:rPr lang="en-US">
                <a:latin typeface="Roboto"/>
                <a:ea typeface="Roboto"/>
                <a:cs typeface="Roboto"/>
              </a:rPr>
              <a:t>Edge nodes can reuse content they prefetch to deliver segments to multiple users requesting the same data</a:t>
            </a:r>
            <a:endParaRPr lang="en-US"/>
          </a:p>
        </p:txBody>
      </p:sp>
      <p:pic>
        <p:nvPicPr>
          <p:cNvPr id="7" name="Picture 8" descr="Chart, bar chart&#10;&#10;Description automatically generated">
            <a:extLst>
              <a:ext uri="{FF2B5EF4-FFF2-40B4-BE49-F238E27FC236}">
                <a16:creationId xmlns:a16="http://schemas.microsoft.com/office/drawing/2014/main" id="{2BB5A32A-9C78-60CE-0A66-5AE76F150CB2}"/>
              </a:ext>
            </a:extLst>
          </p:cNvPr>
          <p:cNvPicPr>
            <a:picLocks noChangeAspect="1"/>
          </p:cNvPicPr>
          <p:nvPr/>
        </p:nvPicPr>
        <p:blipFill>
          <a:blip r:embed="rId3"/>
          <a:stretch>
            <a:fillRect/>
          </a:stretch>
        </p:blipFill>
        <p:spPr>
          <a:xfrm>
            <a:off x="6190891" y="1221154"/>
            <a:ext cx="5848709" cy="4214410"/>
          </a:xfrm>
          <a:prstGeom prst="rect">
            <a:avLst/>
          </a:prstGeom>
        </p:spPr>
      </p:pic>
      <p:sp>
        <p:nvSpPr>
          <p:cNvPr id="5" name="Slide Number Placeholder 4">
            <a:extLst>
              <a:ext uri="{FF2B5EF4-FFF2-40B4-BE49-F238E27FC236}">
                <a16:creationId xmlns:a16="http://schemas.microsoft.com/office/drawing/2014/main" id="{9B431BC1-B806-2DB7-0B20-EE34E1FBB4A5}"/>
              </a:ext>
            </a:extLst>
          </p:cNvPr>
          <p:cNvSpPr>
            <a:spLocks noGrp="1"/>
          </p:cNvSpPr>
          <p:nvPr>
            <p:ph type="sldNum" sz="quarter" idx="12"/>
          </p:nvPr>
        </p:nvSpPr>
        <p:spPr/>
        <p:txBody>
          <a:bodyPr/>
          <a:lstStyle/>
          <a:p>
            <a:fld id="{AE678206-0642-9F48-9727-6B519CB285FA}" type="slidenum">
              <a:rPr lang="en-US" smtClean="0"/>
              <a:t>40</a:t>
            </a:fld>
            <a:endParaRPr lang="en-US"/>
          </a:p>
        </p:txBody>
      </p:sp>
    </p:spTree>
    <p:extLst>
      <p:ext uri="{BB962C8B-B14F-4D97-AF65-F5344CB8AC3E}">
        <p14:creationId xmlns:p14="http://schemas.microsoft.com/office/powerpoint/2010/main" val="13076967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478D4-7E4C-DD92-A0E5-8E93D5B9AF88}"/>
              </a:ext>
            </a:extLst>
          </p:cNvPr>
          <p:cNvSpPr>
            <a:spLocks noGrp="1"/>
          </p:cNvSpPr>
          <p:nvPr>
            <p:ph type="title"/>
          </p:nvPr>
        </p:nvSpPr>
        <p:spPr>
          <a:xfrm>
            <a:off x="381000" y="200722"/>
            <a:ext cx="11430000" cy="1014761"/>
          </a:xfrm>
        </p:spPr>
        <p:txBody>
          <a:bodyPr vert="horz" lIns="91440" tIns="45720" rIns="91440" bIns="45720" rtlCol="0" anchor="ctr">
            <a:normAutofit/>
          </a:bodyPr>
          <a:lstStyle/>
          <a:p>
            <a:r>
              <a:rPr lang="en-US" b="1" i="0" kern="1200" baseline="0">
                <a:latin typeface="Roboto" panose="02000000000000000000" pitchFamily="2" charset="0"/>
                <a:ea typeface="Roboto" panose="02000000000000000000" pitchFamily="2" charset="0"/>
                <a:cs typeface="Roboto" panose="02000000000000000000" pitchFamily="2" charset="0"/>
              </a:rPr>
              <a:t>Evaluation: Saving backhaul bandwidth</a:t>
            </a:r>
          </a:p>
        </p:txBody>
      </p:sp>
      <p:pic>
        <p:nvPicPr>
          <p:cNvPr id="8" name="Picture 7" descr="Chart, bar chart&#10;&#10;Description automatically generated">
            <a:extLst>
              <a:ext uri="{FF2B5EF4-FFF2-40B4-BE49-F238E27FC236}">
                <a16:creationId xmlns:a16="http://schemas.microsoft.com/office/drawing/2014/main" id="{58C4007E-09DE-03CD-1670-F838E986DAE1}"/>
              </a:ext>
            </a:extLst>
          </p:cNvPr>
          <p:cNvPicPr>
            <a:picLocks noChangeAspect="1"/>
          </p:cNvPicPr>
          <p:nvPr/>
        </p:nvPicPr>
        <p:blipFill>
          <a:blip r:embed="rId3"/>
          <a:stretch>
            <a:fillRect/>
          </a:stretch>
        </p:blipFill>
        <p:spPr>
          <a:xfrm>
            <a:off x="4303722" y="1238250"/>
            <a:ext cx="5842000" cy="4381500"/>
          </a:xfrm>
          <a:prstGeom prst="rect">
            <a:avLst/>
          </a:prstGeom>
          <a:ln>
            <a:solidFill>
              <a:schemeClr val="accent1">
                <a:shade val="50000"/>
              </a:schemeClr>
            </a:solidFill>
          </a:ln>
        </p:spPr>
      </p:pic>
      <p:sp>
        <p:nvSpPr>
          <p:cNvPr id="9" name="Rectangle 8">
            <a:extLst>
              <a:ext uri="{FF2B5EF4-FFF2-40B4-BE49-F238E27FC236}">
                <a16:creationId xmlns:a16="http://schemas.microsoft.com/office/drawing/2014/main" id="{7263B43B-DB43-6C8E-FC72-BEE666BD2543}"/>
              </a:ext>
            </a:extLst>
          </p:cNvPr>
          <p:cNvSpPr/>
          <p:nvPr/>
        </p:nvSpPr>
        <p:spPr>
          <a:xfrm>
            <a:off x="6274160" y="4091552"/>
            <a:ext cx="1286359" cy="914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3623C367-D53F-D9D6-05C1-143C16EDFC51}"/>
              </a:ext>
            </a:extLst>
          </p:cNvPr>
          <p:cNvCxnSpPr>
            <a:cxnSpLocks/>
          </p:cNvCxnSpPr>
          <p:nvPr/>
        </p:nvCxnSpPr>
        <p:spPr>
          <a:xfrm>
            <a:off x="6274160" y="4078852"/>
            <a:ext cx="7029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280B76-7E56-2325-FAE0-3B48024F68F9}"/>
              </a:ext>
            </a:extLst>
          </p:cNvPr>
          <p:cNvCxnSpPr>
            <a:cxnSpLocks/>
          </p:cNvCxnSpPr>
          <p:nvPr/>
        </p:nvCxnSpPr>
        <p:spPr>
          <a:xfrm>
            <a:off x="6274160" y="4091552"/>
            <a:ext cx="0" cy="10131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3DF6C8F-C23F-C51D-BCCD-4EF9D80DFEE3}"/>
              </a:ext>
            </a:extLst>
          </p:cNvPr>
          <p:cNvSpPr/>
          <p:nvPr/>
        </p:nvSpPr>
        <p:spPr>
          <a:xfrm>
            <a:off x="10172700" y="1371600"/>
            <a:ext cx="546100" cy="215900"/>
          </a:xfrm>
          <a:prstGeom prst="rect">
            <a:avLst/>
          </a:prstGeom>
          <a:solidFill>
            <a:srgbClr val="1E77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1D709FD-BBA8-AEE7-8440-3B8E6D805BCD}"/>
              </a:ext>
            </a:extLst>
          </p:cNvPr>
          <p:cNvSpPr txBox="1"/>
          <p:nvPr/>
        </p:nvSpPr>
        <p:spPr>
          <a:xfrm>
            <a:off x="6810688" y="5538938"/>
            <a:ext cx="2433680" cy="400110"/>
          </a:xfrm>
          <a:prstGeom prst="rect">
            <a:avLst/>
          </a:prstGeom>
          <a:noFill/>
        </p:spPr>
        <p:txBody>
          <a:bodyPr wrap="none" rtlCol="0">
            <a:spAutoFit/>
          </a:bodyPr>
          <a:lstStyle/>
          <a:p>
            <a:r>
              <a:rPr lang="en-US" sz="2000"/>
              <a:t>% Bytes Prefetched</a:t>
            </a:r>
          </a:p>
        </p:txBody>
      </p:sp>
      <p:sp>
        <p:nvSpPr>
          <p:cNvPr id="20" name="TextBox 19">
            <a:extLst>
              <a:ext uri="{FF2B5EF4-FFF2-40B4-BE49-F238E27FC236}">
                <a16:creationId xmlns:a16="http://schemas.microsoft.com/office/drawing/2014/main" id="{CFEF1D43-A245-D79A-1A62-DB602EF21BDF}"/>
              </a:ext>
            </a:extLst>
          </p:cNvPr>
          <p:cNvSpPr txBox="1"/>
          <p:nvPr/>
        </p:nvSpPr>
        <p:spPr>
          <a:xfrm>
            <a:off x="10807700" y="1294884"/>
            <a:ext cx="787395" cy="369332"/>
          </a:xfrm>
          <a:prstGeom prst="rect">
            <a:avLst/>
          </a:prstGeom>
          <a:noFill/>
        </p:spPr>
        <p:txBody>
          <a:bodyPr wrap="none" rtlCol="0">
            <a:spAutoFit/>
          </a:bodyPr>
          <a:lstStyle/>
          <a:p>
            <a:r>
              <a:rPr lang="en-US"/>
              <a:t>Cloud</a:t>
            </a:r>
          </a:p>
        </p:txBody>
      </p:sp>
      <p:sp>
        <p:nvSpPr>
          <p:cNvPr id="21" name="Slide Number Placeholder 20">
            <a:extLst>
              <a:ext uri="{FF2B5EF4-FFF2-40B4-BE49-F238E27FC236}">
                <a16:creationId xmlns:a16="http://schemas.microsoft.com/office/drawing/2014/main" id="{9B07881F-5485-593C-D7FE-49B8A158794A}"/>
              </a:ext>
            </a:extLst>
          </p:cNvPr>
          <p:cNvSpPr>
            <a:spLocks noGrp="1"/>
          </p:cNvSpPr>
          <p:nvPr>
            <p:ph type="sldNum" sz="quarter" idx="12"/>
          </p:nvPr>
        </p:nvSpPr>
        <p:spPr/>
        <p:txBody>
          <a:bodyPr/>
          <a:lstStyle/>
          <a:p>
            <a:fld id="{AE678206-0642-9F48-9727-6B519CB285FA}" type="slidenum">
              <a:rPr lang="en-US" smtClean="0"/>
              <a:t>41</a:t>
            </a:fld>
            <a:endParaRPr lang="en-US"/>
          </a:p>
        </p:txBody>
      </p:sp>
      <p:sp>
        <p:nvSpPr>
          <p:cNvPr id="22" name="TextBox 21">
            <a:extLst>
              <a:ext uri="{FF2B5EF4-FFF2-40B4-BE49-F238E27FC236}">
                <a16:creationId xmlns:a16="http://schemas.microsoft.com/office/drawing/2014/main" id="{70A1AAEC-98F9-59AD-6103-B7E22522D64C}"/>
              </a:ext>
            </a:extLst>
          </p:cNvPr>
          <p:cNvSpPr txBox="1"/>
          <p:nvPr/>
        </p:nvSpPr>
        <p:spPr>
          <a:xfrm>
            <a:off x="381000" y="1479550"/>
            <a:ext cx="3719513" cy="1938992"/>
          </a:xfrm>
          <a:prstGeom prst="rect">
            <a:avLst/>
          </a:prstGeom>
          <a:noFill/>
        </p:spPr>
        <p:txBody>
          <a:bodyPr wrap="square" rtlCol="0">
            <a:spAutoFit/>
          </a:bodyPr>
          <a:lstStyle/>
          <a:p>
            <a:r>
              <a:rPr lang="en-US" sz="2400"/>
              <a:t>Setup:</a:t>
            </a:r>
          </a:p>
          <a:p>
            <a:pPr marL="342900" indent="-342900">
              <a:buFont typeface="Arial" panose="020B0604020202020204" pitchFamily="34" charset="0"/>
              <a:buChar char="•"/>
            </a:pPr>
            <a:r>
              <a:rPr lang="en-US" sz="2400"/>
              <a:t>10 Edge nodes</a:t>
            </a:r>
          </a:p>
          <a:p>
            <a:pPr marL="342900" indent="-342900">
              <a:buFont typeface="Arial" panose="020B0604020202020204" pitchFamily="34" charset="0"/>
              <a:buChar char="•"/>
            </a:pPr>
            <a:r>
              <a:rPr lang="en-US" sz="2400"/>
              <a:t>Poisson arrivals on edge nodes</a:t>
            </a:r>
          </a:p>
          <a:p>
            <a:pPr marL="342900" indent="-342900">
              <a:buFontTx/>
              <a:buChar char="-"/>
            </a:pPr>
            <a:endParaRPr lang="en-US" sz="2400"/>
          </a:p>
        </p:txBody>
      </p:sp>
      <p:sp>
        <p:nvSpPr>
          <p:cNvPr id="3" name="TextBox 2">
            <a:extLst>
              <a:ext uri="{FF2B5EF4-FFF2-40B4-BE49-F238E27FC236}">
                <a16:creationId xmlns:a16="http://schemas.microsoft.com/office/drawing/2014/main" id="{4D8EA4FB-E09C-AC4D-4556-03696CC64DDB}"/>
              </a:ext>
            </a:extLst>
          </p:cNvPr>
          <p:cNvSpPr txBox="1"/>
          <p:nvPr/>
        </p:nvSpPr>
        <p:spPr>
          <a:xfrm>
            <a:off x="4644189" y="1527340"/>
            <a:ext cx="1560099" cy="492443"/>
          </a:xfrm>
          <a:prstGeom prst="rect">
            <a:avLst/>
          </a:prstGeom>
          <a:solidFill>
            <a:schemeClr val="bg1"/>
          </a:solidFill>
        </p:spPr>
        <p:txBody>
          <a:bodyPr wrap="square" rtlCol="0">
            <a:spAutoFit/>
          </a:bodyPr>
          <a:lstStyle/>
          <a:p>
            <a:pPr algn="r"/>
            <a:r>
              <a:rPr lang="en-US" sz="2600">
                <a:solidFill>
                  <a:schemeClr val="bg2">
                    <a:lumMod val="10000"/>
                  </a:schemeClr>
                </a:solidFill>
              </a:rPr>
              <a:t>Baseline</a:t>
            </a:r>
          </a:p>
        </p:txBody>
      </p:sp>
    </p:spTree>
    <p:extLst>
      <p:ext uri="{BB962C8B-B14F-4D97-AF65-F5344CB8AC3E}">
        <p14:creationId xmlns:p14="http://schemas.microsoft.com/office/powerpoint/2010/main" val="20430216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478D4-7E4C-DD92-A0E5-8E93D5B9AF88}"/>
              </a:ext>
            </a:extLst>
          </p:cNvPr>
          <p:cNvSpPr>
            <a:spLocks noGrp="1"/>
          </p:cNvSpPr>
          <p:nvPr>
            <p:ph type="title"/>
          </p:nvPr>
        </p:nvSpPr>
        <p:spPr>
          <a:xfrm>
            <a:off x="381000" y="200722"/>
            <a:ext cx="11430000" cy="1014761"/>
          </a:xfrm>
        </p:spPr>
        <p:txBody>
          <a:bodyPr vert="horz" lIns="91440" tIns="45720" rIns="91440" bIns="45720" rtlCol="0" anchor="ctr">
            <a:normAutofit/>
          </a:bodyPr>
          <a:lstStyle/>
          <a:p>
            <a:r>
              <a:rPr lang="en-US" b="1" i="0" kern="1200" baseline="0">
                <a:latin typeface="Roboto" panose="02000000000000000000" pitchFamily="2" charset="0"/>
                <a:ea typeface="Roboto" panose="02000000000000000000" pitchFamily="2" charset="0"/>
                <a:cs typeface="Roboto" panose="02000000000000000000" pitchFamily="2" charset="0"/>
              </a:rPr>
              <a:t>Evaluation: Saving backhaul bandwidth</a:t>
            </a:r>
          </a:p>
        </p:txBody>
      </p:sp>
      <p:pic>
        <p:nvPicPr>
          <p:cNvPr id="8" name="Picture 7" descr="Chart, bar chart&#10;&#10;Description automatically generated">
            <a:extLst>
              <a:ext uri="{FF2B5EF4-FFF2-40B4-BE49-F238E27FC236}">
                <a16:creationId xmlns:a16="http://schemas.microsoft.com/office/drawing/2014/main" id="{58C4007E-09DE-03CD-1670-F838E986DAE1}"/>
              </a:ext>
            </a:extLst>
          </p:cNvPr>
          <p:cNvPicPr>
            <a:picLocks noChangeAspect="1"/>
          </p:cNvPicPr>
          <p:nvPr/>
        </p:nvPicPr>
        <p:blipFill>
          <a:blip r:embed="rId3"/>
          <a:stretch>
            <a:fillRect/>
          </a:stretch>
        </p:blipFill>
        <p:spPr>
          <a:xfrm>
            <a:off x="4303722" y="1238250"/>
            <a:ext cx="5842000" cy="4381500"/>
          </a:xfrm>
          <a:prstGeom prst="rect">
            <a:avLst/>
          </a:prstGeom>
          <a:ln>
            <a:solidFill>
              <a:schemeClr val="accent1">
                <a:shade val="50000"/>
              </a:schemeClr>
            </a:solidFill>
          </a:ln>
        </p:spPr>
      </p:pic>
      <p:sp>
        <p:nvSpPr>
          <p:cNvPr id="9" name="Rectangle 8">
            <a:extLst>
              <a:ext uri="{FF2B5EF4-FFF2-40B4-BE49-F238E27FC236}">
                <a16:creationId xmlns:a16="http://schemas.microsoft.com/office/drawing/2014/main" id="{7263B43B-DB43-6C8E-FC72-BEE666BD2543}"/>
              </a:ext>
            </a:extLst>
          </p:cNvPr>
          <p:cNvSpPr/>
          <p:nvPr/>
        </p:nvSpPr>
        <p:spPr>
          <a:xfrm>
            <a:off x="6274160" y="4091552"/>
            <a:ext cx="1286359" cy="914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3623C367-D53F-D9D6-05C1-143C16EDFC51}"/>
              </a:ext>
            </a:extLst>
          </p:cNvPr>
          <p:cNvCxnSpPr>
            <a:cxnSpLocks/>
          </p:cNvCxnSpPr>
          <p:nvPr/>
        </p:nvCxnSpPr>
        <p:spPr>
          <a:xfrm>
            <a:off x="6274160" y="4078852"/>
            <a:ext cx="7029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280B76-7E56-2325-FAE0-3B48024F68F9}"/>
              </a:ext>
            </a:extLst>
          </p:cNvPr>
          <p:cNvCxnSpPr>
            <a:cxnSpLocks/>
          </p:cNvCxnSpPr>
          <p:nvPr/>
        </p:nvCxnSpPr>
        <p:spPr>
          <a:xfrm>
            <a:off x="6274160" y="4091552"/>
            <a:ext cx="0" cy="10131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B9BA509-3254-4D2F-0FB4-6B6414BE34D6}"/>
              </a:ext>
            </a:extLst>
          </p:cNvPr>
          <p:cNvCxnSpPr/>
          <p:nvPr/>
        </p:nvCxnSpPr>
        <p:spPr>
          <a:xfrm>
            <a:off x="8202622" y="4254500"/>
            <a:ext cx="1524000" cy="0"/>
          </a:xfrm>
          <a:prstGeom prst="straightConnector1">
            <a:avLst/>
          </a:prstGeom>
          <a:ln w="508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8C00773-7004-398E-6F23-A08FF42054D1}"/>
              </a:ext>
            </a:extLst>
          </p:cNvPr>
          <p:cNvSpPr txBox="1"/>
          <p:nvPr/>
        </p:nvSpPr>
        <p:spPr>
          <a:xfrm>
            <a:off x="10368725" y="3348422"/>
            <a:ext cx="1663700" cy="1200329"/>
          </a:xfrm>
          <a:prstGeom prst="rect">
            <a:avLst/>
          </a:prstGeom>
          <a:noFill/>
        </p:spPr>
        <p:txBody>
          <a:bodyPr wrap="square" rtlCol="0">
            <a:spAutoFit/>
          </a:bodyPr>
          <a:lstStyle/>
          <a:p>
            <a:r>
              <a:rPr lang="en-US">
                <a:solidFill>
                  <a:srgbClr val="C00000"/>
                </a:solidFill>
              </a:rPr>
              <a:t>~ 50 % reduction in backhaul traffic</a:t>
            </a:r>
          </a:p>
        </p:txBody>
      </p:sp>
      <p:sp>
        <p:nvSpPr>
          <p:cNvPr id="4" name="TextBox 3">
            <a:extLst>
              <a:ext uri="{FF2B5EF4-FFF2-40B4-BE49-F238E27FC236}">
                <a16:creationId xmlns:a16="http://schemas.microsoft.com/office/drawing/2014/main" id="{760ED504-711C-7431-9DD4-FA7124A6B4EF}"/>
              </a:ext>
            </a:extLst>
          </p:cNvPr>
          <p:cNvSpPr txBox="1"/>
          <p:nvPr/>
        </p:nvSpPr>
        <p:spPr>
          <a:xfrm>
            <a:off x="6810688" y="5538938"/>
            <a:ext cx="2433680" cy="400110"/>
          </a:xfrm>
          <a:prstGeom prst="rect">
            <a:avLst/>
          </a:prstGeom>
          <a:noFill/>
        </p:spPr>
        <p:txBody>
          <a:bodyPr wrap="none" rtlCol="0">
            <a:spAutoFit/>
          </a:bodyPr>
          <a:lstStyle/>
          <a:p>
            <a:r>
              <a:rPr lang="en-US" sz="2000"/>
              <a:t>% Bytes Prefetched</a:t>
            </a:r>
          </a:p>
        </p:txBody>
      </p:sp>
      <p:sp>
        <p:nvSpPr>
          <p:cNvPr id="5" name="Rectangle 4">
            <a:extLst>
              <a:ext uri="{FF2B5EF4-FFF2-40B4-BE49-F238E27FC236}">
                <a16:creationId xmlns:a16="http://schemas.microsoft.com/office/drawing/2014/main" id="{2C8FDF8E-96A1-811A-5198-61146191FBA5}"/>
              </a:ext>
            </a:extLst>
          </p:cNvPr>
          <p:cNvSpPr/>
          <p:nvPr/>
        </p:nvSpPr>
        <p:spPr>
          <a:xfrm>
            <a:off x="10172700" y="1371600"/>
            <a:ext cx="546100" cy="215900"/>
          </a:xfrm>
          <a:prstGeom prst="rect">
            <a:avLst/>
          </a:prstGeom>
          <a:solidFill>
            <a:srgbClr val="1E77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DA04310-033E-7BE7-A946-2C6427DBD950}"/>
              </a:ext>
            </a:extLst>
          </p:cNvPr>
          <p:cNvSpPr txBox="1"/>
          <p:nvPr/>
        </p:nvSpPr>
        <p:spPr>
          <a:xfrm>
            <a:off x="10807700" y="1294884"/>
            <a:ext cx="787395" cy="369332"/>
          </a:xfrm>
          <a:prstGeom prst="rect">
            <a:avLst/>
          </a:prstGeom>
          <a:noFill/>
        </p:spPr>
        <p:txBody>
          <a:bodyPr wrap="none" rtlCol="0">
            <a:spAutoFit/>
          </a:bodyPr>
          <a:lstStyle/>
          <a:p>
            <a:r>
              <a:rPr lang="en-US"/>
              <a:t>Cloud</a:t>
            </a:r>
          </a:p>
        </p:txBody>
      </p:sp>
      <p:sp>
        <p:nvSpPr>
          <p:cNvPr id="7" name="Slide Number Placeholder 6">
            <a:extLst>
              <a:ext uri="{FF2B5EF4-FFF2-40B4-BE49-F238E27FC236}">
                <a16:creationId xmlns:a16="http://schemas.microsoft.com/office/drawing/2014/main" id="{4F340BDD-6E39-04F5-2D47-413232071D05}"/>
              </a:ext>
            </a:extLst>
          </p:cNvPr>
          <p:cNvSpPr>
            <a:spLocks noGrp="1"/>
          </p:cNvSpPr>
          <p:nvPr>
            <p:ph type="sldNum" sz="quarter" idx="12"/>
          </p:nvPr>
        </p:nvSpPr>
        <p:spPr/>
        <p:txBody>
          <a:bodyPr/>
          <a:lstStyle/>
          <a:p>
            <a:fld id="{AE678206-0642-9F48-9727-6B519CB285FA}" type="slidenum">
              <a:rPr lang="en-US" smtClean="0"/>
              <a:t>42</a:t>
            </a:fld>
            <a:endParaRPr lang="en-US"/>
          </a:p>
        </p:txBody>
      </p:sp>
      <p:sp>
        <p:nvSpPr>
          <p:cNvPr id="10" name="TextBox 9">
            <a:extLst>
              <a:ext uri="{FF2B5EF4-FFF2-40B4-BE49-F238E27FC236}">
                <a16:creationId xmlns:a16="http://schemas.microsoft.com/office/drawing/2014/main" id="{60B00987-004D-01BF-023D-2481BB73418A}"/>
              </a:ext>
            </a:extLst>
          </p:cNvPr>
          <p:cNvSpPr txBox="1"/>
          <p:nvPr/>
        </p:nvSpPr>
        <p:spPr>
          <a:xfrm>
            <a:off x="4644189" y="1527340"/>
            <a:ext cx="1560099" cy="492443"/>
          </a:xfrm>
          <a:prstGeom prst="rect">
            <a:avLst/>
          </a:prstGeom>
          <a:solidFill>
            <a:schemeClr val="bg1"/>
          </a:solidFill>
        </p:spPr>
        <p:txBody>
          <a:bodyPr wrap="square" rtlCol="0">
            <a:spAutoFit/>
          </a:bodyPr>
          <a:lstStyle/>
          <a:p>
            <a:pPr algn="r"/>
            <a:r>
              <a:rPr lang="en-US" sz="2600">
                <a:solidFill>
                  <a:schemeClr val="bg2">
                    <a:lumMod val="10000"/>
                  </a:schemeClr>
                </a:solidFill>
              </a:rPr>
              <a:t>Baseline</a:t>
            </a:r>
          </a:p>
        </p:txBody>
      </p:sp>
    </p:spTree>
    <p:extLst>
      <p:ext uri="{BB962C8B-B14F-4D97-AF65-F5344CB8AC3E}">
        <p14:creationId xmlns:p14="http://schemas.microsoft.com/office/powerpoint/2010/main" val="6817719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478D4-7E4C-DD92-A0E5-8E93D5B9AF88}"/>
              </a:ext>
            </a:extLst>
          </p:cNvPr>
          <p:cNvSpPr>
            <a:spLocks noGrp="1"/>
          </p:cNvSpPr>
          <p:nvPr>
            <p:ph type="title"/>
          </p:nvPr>
        </p:nvSpPr>
        <p:spPr>
          <a:xfrm>
            <a:off x="381000" y="200722"/>
            <a:ext cx="11430000" cy="1014761"/>
          </a:xfrm>
        </p:spPr>
        <p:txBody>
          <a:bodyPr vert="horz" lIns="91440" tIns="45720" rIns="91440" bIns="45720" rtlCol="0" anchor="ctr">
            <a:normAutofit/>
          </a:bodyPr>
          <a:lstStyle/>
          <a:p>
            <a:r>
              <a:rPr lang="en-US" b="1" i="0" kern="1200" baseline="0">
                <a:latin typeface="Roboto" panose="02000000000000000000" pitchFamily="2" charset="0"/>
                <a:ea typeface="Roboto" panose="02000000000000000000" pitchFamily="2" charset="0"/>
                <a:cs typeface="Roboto" panose="02000000000000000000" pitchFamily="2" charset="0"/>
              </a:rPr>
              <a:t>Evaluation: Saving backhaul bandwidth</a:t>
            </a:r>
          </a:p>
        </p:txBody>
      </p:sp>
      <p:pic>
        <p:nvPicPr>
          <p:cNvPr id="8" name="Picture 7" descr="Chart, bar chart&#10;&#10;Description automatically generated">
            <a:extLst>
              <a:ext uri="{FF2B5EF4-FFF2-40B4-BE49-F238E27FC236}">
                <a16:creationId xmlns:a16="http://schemas.microsoft.com/office/drawing/2014/main" id="{58C4007E-09DE-03CD-1670-F838E986DAE1}"/>
              </a:ext>
            </a:extLst>
          </p:cNvPr>
          <p:cNvPicPr>
            <a:picLocks noChangeAspect="1"/>
          </p:cNvPicPr>
          <p:nvPr/>
        </p:nvPicPr>
        <p:blipFill>
          <a:blip r:embed="rId3"/>
          <a:stretch>
            <a:fillRect/>
          </a:stretch>
        </p:blipFill>
        <p:spPr>
          <a:xfrm>
            <a:off x="4301468" y="1238250"/>
            <a:ext cx="5842000" cy="4381500"/>
          </a:xfrm>
          <a:prstGeom prst="rect">
            <a:avLst/>
          </a:prstGeom>
          <a:ln>
            <a:solidFill>
              <a:schemeClr val="accent1">
                <a:shade val="50000"/>
              </a:schemeClr>
            </a:solidFill>
          </a:ln>
        </p:spPr>
      </p:pic>
      <p:cxnSp>
        <p:nvCxnSpPr>
          <p:cNvPr id="11" name="Straight Connector 10">
            <a:extLst>
              <a:ext uri="{FF2B5EF4-FFF2-40B4-BE49-F238E27FC236}">
                <a16:creationId xmlns:a16="http://schemas.microsoft.com/office/drawing/2014/main" id="{3623C367-D53F-D9D6-05C1-143C16EDFC51}"/>
              </a:ext>
            </a:extLst>
          </p:cNvPr>
          <p:cNvCxnSpPr>
            <a:cxnSpLocks/>
          </p:cNvCxnSpPr>
          <p:nvPr/>
        </p:nvCxnSpPr>
        <p:spPr>
          <a:xfrm>
            <a:off x="6271906" y="4078852"/>
            <a:ext cx="7029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280B76-7E56-2325-FAE0-3B48024F68F9}"/>
              </a:ext>
            </a:extLst>
          </p:cNvPr>
          <p:cNvCxnSpPr>
            <a:cxnSpLocks/>
          </p:cNvCxnSpPr>
          <p:nvPr/>
        </p:nvCxnSpPr>
        <p:spPr>
          <a:xfrm>
            <a:off x="6271906" y="4091552"/>
            <a:ext cx="0" cy="10131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0E47FC7-A263-3858-D4C8-006DAD9D14FB}"/>
              </a:ext>
            </a:extLst>
          </p:cNvPr>
          <p:cNvSpPr txBox="1"/>
          <p:nvPr/>
        </p:nvSpPr>
        <p:spPr>
          <a:xfrm>
            <a:off x="6808434" y="5538938"/>
            <a:ext cx="2433680" cy="400110"/>
          </a:xfrm>
          <a:prstGeom prst="rect">
            <a:avLst/>
          </a:prstGeom>
          <a:noFill/>
        </p:spPr>
        <p:txBody>
          <a:bodyPr wrap="none" rtlCol="0">
            <a:spAutoFit/>
          </a:bodyPr>
          <a:lstStyle/>
          <a:p>
            <a:r>
              <a:rPr lang="en-US" sz="2000"/>
              <a:t>% Bytes Prefetched</a:t>
            </a:r>
          </a:p>
        </p:txBody>
      </p:sp>
      <p:sp>
        <p:nvSpPr>
          <p:cNvPr id="6" name="Rectangle 5">
            <a:extLst>
              <a:ext uri="{FF2B5EF4-FFF2-40B4-BE49-F238E27FC236}">
                <a16:creationId xmlns:a16="http://schemas.microsoft.com/office/drawing/2014/main" id="{F6BBD85D-3DC8-CA22-5D28-84DB05BFE46E}"/>
              </a:ext>
            </a:extLst>
          </p:cNvPr>
          <p:cNvSpPr/>
          <p:nvPr/>
        </p:nvSpPr>
        <p:spPr>
          <a:xfrm>
            <a:off x="10172700" y="1371600"/>
            <a:ext cx="546100" cy="215900"/>
          </a:xfrm>
          <a:prstGeom prst="rect">
            <a:avLst/>
          </a:prstGeom>
          <a:solidFill>
            <a:srgbClr val="1E77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132BE20-6426-40F4-FC92-5A1D0CC2BDF5}"/>
              </a:ext>
            </a:extLst>
          </p:cNvPr>
          <p:cNvSpPr txBox="1"/>
          <p:nvPr/>
        </p:nvSpPr>
        <p:spPr>
          <a:xfrm>
            <a:off x="10807700" y="1294884"/>
            <a:ext cx="787395" cy="369332"/>
          </a:xfrm>
          <a:prstGeom prst="rect">
            <a:avLst/>
          </a:prstGeom>
          <a:noFill/>
        </p:spPr>
        <p:txBody>
          <a:bodyPr wrap="none" rtlCol="0">
            <a:spAutoFit/>
          </a:bodyPr>
          <a:lstStyle/>
          <a:p>
            <a:r>
              <a:rPr lang="en-US"/>
              <a:t>Cloud</a:t>
            </a:r>
          </a:p>
        </p:txBody>
      </p:sp>
      <p:sp>
        <p:nvSpPr>
          <p:cNvPr id="10" name="Rectangle 9">
            <a:extLst>
              <a:ext uri="{FF2B5EF4-FFF2-40B4-BE49-F238E27FC236}">
                <a16:creationId xmlns:a16="http://schemas.microsoft.com/office/drawing/2014/main" id="{33875C88-764C-1B6B-394F-0636708C10D7}"/>
              </a:ext>
            </a:extLst>
          </p:cNvPr>
          <p:cNvSpPr/>
          <p:nvPr/>
        </p:nvSpPr>
        <p:spPr>
          <a:xfrm>
            <a:off x="10172700" y="1664216"/>
            <a:ext cx="546100" cy="215900"/>
          </a:xfrm>
          <a:prstGeom prst="rect">
            <a:avLst/>
          </a:prstGeom>
          <a:solidFill>
            <a:srgbClr val="F77A0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01964B8-AC2E-209C-EA17-24E76027D3FB}"/>
              </a:ext>
            </a:extLst>
          </p:cNvPr>
          <p:cNvSpPr txBox="1"/>
          <p:nvPr/>
        </p:nvSpPr>
        <p:spPr>
          <a:xfrm>
            <a:off x="10807700" y="1587500"/>
            <a:ext cx="736099" cy="369332"/>
          </a:xfrm>
          <a:prstGeom prst="rect">
            <a:avLst/>
          </a:prstGeom>
          <a:noFill/>
        </p:spPr>
        <p:txBody>
          <a:bodyPr wrap="none" rtlCol="0">
            <a:spAutoFit/>
          </a:bodyPr>
          <a:lstStyle/>
          <a:p>
            <a:r>
              <a:rPr lang="en-US"/>
              <a:t>Local</a:t>
            </a:r>
          </a:p>
        </p:txBody>
      </p:sp>
      <p:sp>
        <p:nvSpPr>
          <p:cNvPr id="14" name="Rectangle 13">
            <a:extLst>
              <a:ext uri="{FF2B5EF4-FFF2-40B4-BE49-F238E27FC236}">
                <a16:creationId xmlns:a16="http://schemas.microsoft.com/office/drawing/2014/main" id="{AF524A9C-F4E0-7100-803F-C79665EED520}"/>
              </a:ext>
            </a:extLst>
          </p:cNvPr>
          <p:cNvSpPr/>
          <p:nvPr/>
        </p:nvSpPr>
        <p:spPr>
          <a:xfrm>
            <a:off x="10172700" y="1956832"/>
            <a:ext cx="546100" cy="215900"/>
          </a:xfrm>
          <a:prstGeom prst="rect">
            <a:avLst/>
          </a:prstGeom>
          <a:solidFill>
            <a:srgbClr val="2AA0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B8850BC-D41D-66EB-6DC5-D70A553F10DF}"/>
              </a:ext>
            </a:extLst>
          </p:cNvPr>
          <p:cNvSpPr txBox="1"/>
          <p:nvPr/>
        </p:nvSpPr>
        <p:spPr>
          <a:xfrm>
            <a:off x="10807700" y="1880116"/>
            <a:ext cx="723275" cy="369332"/>
          </a:xfrm>
          <a:prstGeom prst="rect">
            <a:avLst/>
          </a:prstGeom>
          <a:noFill/>
        </p:spPr>
        <p:txBody>
          <a:bodyPr wrap="none" rtlCol="0">
            <a:spAutoFit/>
          </a:bodyPr>
          <a:lstStyle/>
          <a:p>
            <a:r>
              <a:rPr lang="en-US"/>
              <a:t>Edge</a:t>
            </a:r>
          </a:p>
        </p:txBody>
      </p:sp>
      <p:sp>
        <p:nvSpPr>
          <p:cNvPr id="16" name="Slide Number Placeholder 15">
            <a:extLst>
              <a:ext uri="{FF2B5EF4-FFF2-40B4-BE49-F238E27FC236}">
                <a16:creationId xmlns:a16="http://schemas.microsoft.com/office/drawing/2014/main" id="{D9D5F40A-C2A5-8479-6A69-0BCE4224E5B6}"/>
              </a:ext>
            </a:extLst>
          </p:cNvPr>
          <p:cNvSpPr>
            <a:spLocks noGrp="1"/>
          </p:cNvSpPr>
          <p:nvPr>
            <p:ph type="sldNum" sz="quarter" idx="12"/>
          </p:nvPr>
        </p:nvSpPr>
        <p:spPr/>
        <p:txBody>
          <a:bodyPr/>
          <a:lstStyle/>
          <a:p>
            <a:fld id="{AE678206-0642-9F48-9727-6B519CB285FA}" type="slidenum">
              <a:rPr lang="en-US" smtClean="0"/>
              <a:t>43</a:t>
            </a:fld>
            <a:endParaRPr lang="en-US"/>
          </a:p>
        </p:txBody>
      </p:sp>
      <p:sp>
        <p:nvSpPr>
          <p:cNvPr id="3" name="TextBox 2">
            <a:extLst>
              <a:ext uri="{FF2B5EF4-FFF2-40B4-BE49-F238E27FC236}">
                <a16:creationId xmlns:a16="http://schemas.microsoft.com/office/drawing/2014/main" id="{32035748-FCF9-D798-2F7C-A6208097A704}"/>
              </a:ext>
            </a:extLst>
          </p:cNvPr>
          <p:cNvSpPr txBox="1"/>
          <p:nvPr/>
        </p:nvSpPr>
        <p:spPr>
          <a:xfrm>
            <a:off x="4656221" y="1527340"/>
            <a:ext cx="1560099" cy="492443"/>
          </a:xfrm>
          <a:prstGeom prst="rect">
            <a:avLst/>
          </a:prstGeom>
          <a:solidFill>
            <a:schemeClr val="bg1"/>
          </a:solidFill>
        </p:spPr>
        <p:txBody>
          <a:bodyPr wrap="square" rtlCol="0">
            <a:spAutoFit/>
          </a:bodyPr>
          <a:lstStyle/>
          <a:p>
            <a:pPr algn="r"/>
            <a:r>
              <a:rPr lang="en-US" sz="2600">
                <a:solidFill>
                  <a:schemeClr val="bg2">
                    <a:lumMod val="10000"/>
                  </a:schemeClr>
                </a:solidFill>
              </a:rPr>
              <a:t>Baseline</a:t>
            </a:r>
          </a:p>
        </p:txBody>
      </p:sp>
    </p:spTree>
    <p:extLst>
      <p:ext uri="{BB962C8B-B14F-4D97-AF65-F5344CB8AC3E}">
        <p14:creationId xmlns:p14="http://schemas.microsoft.com/office/powerpoint/2010/main" val="27834810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EFE63-76AA-A451-BA38-4B05CA21C66A}"/>
              </a:ext>
            </a:extLst>
          </p:cNvPr>
          <p:cNvSpPr>
            <a:spLocks noGrp="1"/>
          </p:cNvSpPr>
          <p:nvPr>
            <p:ph type="title"/>
          </p:nvPr>
        </p:nvSpPr>
        <p:spPr>
          <a:xfrm>
            <a:off x="381000" y="200722"/>
            <a:ext cx="11430000" cy="1014761"/>
          </a:xfrm>
        </p:spPr>
        <p:txBody>
          <a:bodyPr anchor="ctr">
            <a:normAutofit fontScale="90000"/>
          </a:bodyPr>
          <a:lstStyle/>
          <a:p>
            <a:r>
              <a:rPr lang="en-US"/>
              <a:t>Evaluation: Real World Last mile delivery over </a:t>
            </a:r>
            <a:r>
              <a:rPr lang="en-US" err="1"/>
              <a:t>mmWave</a:t>
            </a:r>
            <a:endParaRPr lang="en-US"/>
          </a:p>
        </p:txBody>
      </p:sp>
      <p:sp>
        <p:nvSpPr>
          <p:cNvPr id="3" name="Content Placeholder 2">
            <a:extLst>
              <a:ext uri="{FF2B5EF4-FFF2-40B4-BE49-F238E27FC236}">
                <a16:creationId xmlns:a16="http://schemas.microsoft.com/office/drawing/2014/main" id="{A0A7D9DB-D382-F650-D34A-ED2D45272902}"/>
              </a:ext>
            </a:extLst>
          </p:cNvPr>
          <p:cNvSpPr>
            <a:spLocks noGrp="1"/>
          </p:cNvSpPr>
          <p:nvPr>
            <p:ph sz="half" idx="1"/>
          </p:nvPr>
        </p:nvSpPr>
        <p:spPr>
          <a:xfrm>
            <a:off x="379048" y="1215482"/>
            <a:ext cx="10393727" cy="4967057"/>
          </a:xfrm>
        </p:spPr>
        <p:txBody>
          <a:bodyPr vert="horz" lIns="91440" tIns="45720" rIns="91440" bIns="45720" rtlCol="0" anchor="t">
            <a:normAutofit/>
          </a:bodyPr>
          <a:lstStyle/>
          <a:p>
            <a:r>
              <a:rPr lang="en-US" dirty="0">
                <a:latin typeface="Roboto"/>
                <a:ea typeface="Roboto"/>
                <a:cs typeface="Roboto"/>
              </a:rPr>
              <a:t>Dataset: Mobility Traces SF Taxis (</a:t>
            </a:r>
            <a:r>
              <a:rPr lang="en-US" sz="1600" dirty="0">
                <a:latin typeface="Roboto"/>
                <a:ea typeface="Roboto"/>
                <a:cs typeface="Roboto"/>
                <a:hlinkClick r:id="rId3"/>
              </a:rPr>
              <a:t>https://data.world/crawdad/mobility-traces-sf-taxis</a:t>
            </a:r>
            <a:r>
              <a:rPr lang="en-US" dirty="0">
                <a:latin typeface="Roboto"/>
                <a:ea typeface="Roboto"/>
                <a:cs typeface="Roboto"/>
              </a:rPr>
              <a:t>) </a:t>
            </a:r>
          </a:p>
          <a:p>
            <a:pPr lvl="1"/>
            <a:r>
              <a:rPr lang="en-US" dirty="0">
                <a:latin typeface="Roboto"/>
                <a:ea typeface="Roboto"/>
                <a:cs typeface="Roboto"/>
              </a:rPr>
              <a:t>mobility traces of taxi cabs in San Francisco, USA</a:t>
            </a:r>
          </a:p>
          <a:p>
            <a:pPr lvl="1"/>
            <a:r>
              <a:rPr lang="en-US" dirty="0">
                <a:latin typeface="Roboto"/>
                <a:ea typeface="Roboto"/>
                <a:cs typeface="Roboto"/>
              </a:rPr>
              <a:t>GPS coordinates of approximately 500 taxis</a:t>
            </a:r>
          </a:p>
          <a:p>
            <a:pPr lvl="1"/>
            <a:r>
              <a:rPr lang="en-US" dirty="0">
                <a:latin typeface="Roboto"/>
                <a:ea typeface="Roboto"/>
                <a:cs typeface="Roboto"/>
              </a:rPr>
              <a:t>collected over 30 days in the San Francisco Bay Area</a:t>
            </a:r>
          </a:p>
          <a:p>
            <a:endParaRPr lang="en-US" dirty="0">
              <a:latin typeface="Roboto"/>
              <a:ea typeface="Roboto"/>
              <a:cs typeface="Roboto"/>
            </a:endParaRPr>
          </a:p>
          <a:p>
            <a:endParaRPr lang="en-US" dirty="0">
              <a:latin typeface="Roboto"/>
              <a:ea typeface="Roboto"/>
              <a:cs typeface="Roboto"/>
            </a:endParaRPr>
          </a:p>
          <a:p>
            <a:r>
              <a:rPr lang="en-US" dirty="0">
                <a:latin typeface="Roboto"/>
                <a:ea typeface="Roboto"/>
                <a:cs typeface="Roboto"/>
              </a:rPr>
              <a:t>SFCAB mobility trace to emulate users in SF</a:t>
            </a:r>
          </a:p>
          <a:p>
            <a:pPr lvl="1"/>
            <a:r>
              <a:rPr lang="en-US" dirty="0">
                <a:latin typeface="Roboto"/>
                <a:ea typeface="Roboto"/>
                <a:cs typeface="Roboto"/>
              </a:rPr>
              <a:t>Model </a:t>
            </a:r>
            <a:r>
              <a:rPr lang="en-US" b="1" dirty="0">
                <a:latin typeface="Roboto"/>
                <a:ea typeface="Roboto"/>
                <a:cs typeface="Roboto"/>
              </a:rPr>
              <a:t>cab routes as user trajectories</a:t>
            </a:r>
          </a:p>
          <a:p>
            <a:r>
              <a:rPr lang="en-US" dirty="0">
                <a:latin typeface="Roboto"/>
                <a:ea typeface="Roboto"/>
              </a:rPr>
              <a:t>Traffic lights as </a:t>
            </a:r>
            <a:r>
              <a:rPr lang="en-US" dirty="0" err="1">
                <a:latin typeface="Roboto"/>
                <a:ea typeface="Roboto"/>
              </a:rPr>
              <a:t>mmWave</a:t>
            </a:r>
            <a:r>
              <a:rPr lang="en-US" dirty="0">
                <a:latin typeface="Roboto"/>
                <a:ea typeface="Roboto"/>
              </a:rPr>
              <a:t> delivery sites (around 20)</a:t>
            </a:r>
          </a:p>
          <a:p>
            <a:r>
              <a:rPr lang="en-US" dirty="0">
                <a:latin typeface="Roboto"/>
                <a:ea typeface="Roboto"/>
              </a:rPr>
              <a:t>Videos sampled from a Zipfian distribution</a:t>
            </a: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7A5DB9CA-CABA-825B-4048-ABA1C74AA2D0}"/>
              </a:ext>
            </a:extLst>
          </p:cNvPr>
          <p:cNvSpPr>
            <a:spLocks noGrp="1"/>
          </p:cNvSpPr>
          <p:nvPr>
            <p:ph type="sldNum" sz="quarter" idx="12"/>
          </p:nvPr>
        </p:nvSpPr>
        <p:spPr/>
        <p:txBody>
          <a:bodyPr/>
          <a:lstStyle/>
          <a:p>
            <a:fld id="{AE678206-0642-9F48-9727-6B519CB285FA}" type="slidenum">
              <a:rPr lang="en-US" smtClean="0"/>
              <a:t>44</a:t>
            </a:fld>
            <a:endParaRPr lang="en-US"/>
          </a:p>
        </p:txBody>
      </p:sp>
    </p:spTree>
    <p:extLst>
      <p:ext uri="{BB962C8B-B14F-4D97-AF65-F5344CB8AC3E}">
        <p14:creationId xmlns:p14="http://schemas.microsoft.com/office/powerpoint/2010/main" val="89336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9B4AFFE-F9C7-43CB-9AFF-89520679FAB5}"/>
              </a:ext>
            </a:extLst>
          </p:cNvPr>
          <p:cNvSpPr/>
          <p:nvPr/>
        </p:nvSpPr>
        <p:spPr>
          <a:xfrm>
            <a:off x="9853943" y="5061347"/>
            <a:ext cx="2338057" cy="1796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DEFE63-76AA-A451-BA38-4B05CA21C66A}"/>
              </a:ext>
            </a:extLst>
          </p:cNvPr>
          <p:cNvSpPr>
            <a:spLocks noGrp="1"/>
          </p:cNvSpPr>
          <p:nvPr>
            <p:ph type="title"/>
          </p:nvPr>
        </p:nvSpPr>
        <p:spPr>
          <a:xfrm>
            <a:off x="381000" y="200722"/>
            <a:ext cx="11430000" cy="1014761"/>
          </a:xfrm>
        </p:spPr>
        <p:txBody>
          <a:bodyPr anchor="ctr">
            <a:normAutofit fontScale="90000"/>
          </a:bodyPr>
          <a:lstStyle/>
          <a:p>
            <a:r>
              <a:rPr lang="en-US"/>
              <a:t>Evaluation: Real World Last mile delivery over </a:t>
            </a:r>
            <a:r>
              <a:rPr lang="en-US" err="1"/>
              <a:t>mmWave</a:t>
            </a:r>
            <a:endParaRPr lang="en-US"/>
          </a:p>
        </p:txBody>
      </p:sp>
      <p:graphicFrame>
        <p:nvGraphicFramePr>
          <p:cNvPr id="4" name="Table 4">
            <a:extLst>
              <a:ext uri="{FF2B5EF4-FFF2-40B4-BE49-F238E27FC236}">
                <a16:creationId xmlns:a16="http://schemas.microsoft.com/office/drawing/2014/main" id="{432874BB-188F-355F-2F67-EF2F760DCE78}"/>
              </a:ext>
            </a:extLst>
          </p:cNvPr>
          <p:cNvGraphicFramePr>
            <a:graphicFrameLocks noGrp="1"/>
          </p:cNvGraphicFramePr>
          <p:nvPr>
            <p:extLst>
              <p:ext uri="{D42A27DB-BD31-4B8C-83A1-F6EECF244321}">
                <p14:modId xmlns:p14="http://schemas.microsoft.com/office/powerpoint/2010/main" val="3148893180"/>
              </p:ext>
            </p:extLst>
          </p:nvPr>
        </p:nvGraphicFramePr>
        <p:xfrm>
          <a:off x="1790700" y="3328309"/>
          <a:ext cx="8128000" cy="11074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677376111"/>
                    </a:ext>
                  </a:extLst>
                </a:gridCol>
                <a:gridCol w="4064000">
                  <a:extLst>
                    <a:ext uri="{9D8B030D-6E8A-4147-A177-3AD203B41FA5}">
                      <a16:colId xmlns:a16="http://schemas.microsoft.com/office/drawing/2014/main" val="1712155116"/>
                    </a:ext>
                  </a:extLst>
                </a:gridCol>
              </a:tblGrid>
              <a:tr h="0">
                <a:tc>
                  <a:txBody>
                    <a:bodyPr/>
                    <a:lstStyle/>
                    <a:p>
                      <a:r>
                        <a:rPr lang="en-US"/>
                        <a:t>(At least) # edge encountered</a:t>
                      </a:r>
                    </a:p>
                  </a:txBody>
                  <a:tcPr/>
                </a:tc>
                <a:tc>
                  <a:txBody>
                    <a:bodyPr/>
                    <a:lstStyle/>
                    <a:p>
                      <a:r>
                        <a:rPr lang="en-US"/>
                        <a:t>Average % delivery from Edge</a:t>
                      </a:r>
                    </a:p>
                  </a:txBody>
                  <a:tcPr/>
                </a:tc>
                <a:extLst>
                  <a:ext uri="{0D108BD9-81ED-4DB2-BD59-A6C34878D82A}">
                    <a16:rowId xmlns:a16="http://schemas.microsoft.com/office/drawing/2014/main" val="1162034974"/>
                  </a:ext>
                </a:extLst>
              </a:tr>
              <a:tr h="370840">
                <a:tc>
                  <a:txBody>
                    <a:bodyPr/>
                    <a:lstStyle/>
                    <a:p>
                      <a:r>
                        <a:rPr lang="en-US"/>
                        <a:t>2</a:t>
                      </a:r>
                    </a:p>
                  </a:txBody>
                  <a:tcPr/>
                </a:tc>
                <a:tc>
                  <a:txBody>
                    <a:bodyPr/>
                    <a:lstStyle/>
                    <a:p>
                      <a:r>
                        <a:rPr lang="en-US"/>
                        <a:t>19.23</a:t>
                      </a:r>
                    </a:p>
                  </a:txBody>
                  <a:tcPr/>
                </a:tc>
                <a:extLst>
                  <a:ext uri="{0D108BD9-81ED-4DB2-BD59-A6C34878D82A}">
                    <a16:rowId xmlns:a16="http://schemas.microsoft.com/office/drawing/2014/main" val="3142124568"/>
                  </a:ext>
                </a:extLst>
              </a:tr>
              <a:tr h="370840">
                <a:tc>
                  <a:txBody>
                    <a:bodyPr/>
                    <a:lstStyle/>
                    <a:p>
                      <a:r>
                        <a:rPr lang="en-US"/>
                        <a:t>4</a:t>
                      </a:r>
                    </a:p>
                  </a:txBody>
                  <a:tcPr/>
                </a:tc>
                <a:tc>
                  <a:txBody>
                    <a:bodyPr/>
                    <a:lstStyle/>
                    <a:p>
                      <a:r>
                        <a:rPr lang="en-US"/>
                        <a:t>45.83</a:t>
                      </a:r>
                    </a:p>
                  </a:txBody>
                  <a:tcPr/>
                </a:tc>
                <a:extLst>
                  <a:ext uri="{0D108BD9-81ED-4DB2-BD59-A6C34878D82A}">
                    <a16:rowId xmlns:a16="http://schemas.microsoft.com/office/drawing/2014/main" val="1147415553"/>
                  </a:ext>
                </a:extLst>
              </a:tr>
            </a:tbl>
          </a:graphicData>
        </a:graphic>
      </p:graphicFrame>
      <p:sp>
        <p:nvSpPr>
          <p:cNvPr id="5" name="Slide Number Placeholder 4">
            <a:extLst>
              <a:ext uri="{FF2B5EF4-FFF2-40B4-BE49-F238E27FC236}">
                <a16:creationId xmlns:a16="http://schemas.microsoft.com/office/drawing/2014/main" id="{E24AFC7A-B3D2-C1A7-703E-F23B38915810}"/>
              </a:ext>
            </a:extLst>
          </p:cNvPr>
          <p:cNvSpPr>
            <a:spLocks noGrp="1"/>
          </p:cNvSpPr>
          <p:nvPr>
            <p:ph type="sldNum" sz="quarter" idx="12"/>
          </p:nvPr>
        </p:nvSpPr>
        <p:spPr/>
        <p:txBody>
          <a:bodyPr/>
          <a:lstStyle/>
          <a:p>
            <a:fld id="{AE678206-0642-9F48-9727-6B519CB285FA}" type="slidenum">
              <a:rPr lang="en-US" smtClean="0"/>
              <a:t>45</a:t>
            </a:fld>
            <a:endParaRPr lang="en-US"/>
          </a:p>
        </p:txBody>
      </p:sp>
      <p:sp>
        <p:nvSpPr>
          <p:cNvPr id="10" name="Content Placeholder 2">
            <a:extLst>
              <a:ext uri="{FF2B5EF4-FFF2-40B4-BE49-F238E27FC236}">
                <a16:creationId xmlns:a16="http://schemas.microsoft.com/office/drawing/2014/main" id="{B3413A12-41C4-B62A-7A27-15B5C76F2800}"/>
              </a:ext>
            </a:extLst>
          </p:cNvPr>
          <p:cNvSpPr txBox="1">
            <a:spLocks/>
          </p:cNvSpPr>
          <p:nvPr/>
        </p:nvSpPr>
        <p:spPr>
          <a:xfrm>
            <a:off x="379048" y="1215483"/>
            <a:ext cx="10393727" cy="178489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rgbClr val="003057"/>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rgbClr val="003057"/>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03057"/>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b="0" kern="1200">
                <a:solidFill>
                  <a:srgbClr val="003057"/>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Roboto"/>
                <a:ea typeface="Roboto"/>
                <a:cs typeface="Roboto"/>
              </a:rPr>
              <a:t>SFCAB mobility trace to emulate users in SF</a:t>
            </a:r>
          </a:p>
          <a:p>
            <a:r>
              <a:rPr lang="en-US">
                <a:latin typeface="Roboto"/>
                <a:ea typeface="Roboto"/>
              </a:rPr>
              <a:t>Traffic lights as mmWave delivery sites (around 20)</a:t>
            </a:r>
          </a:p>
          <a:p>
            <a:r>
              <a:rPr lang="en-US">
                <a:latin typeface="Roboto"/>
                <a:ea typeface="Roboto"/>
              </a:rPr>
              <a:t>Videos sampled from a Zipfian distribution</a:t>
            </a:r>
            <a:endParaRPr lang="en-US"/>
          </a:p>
          <a:p>
            <a:pPr marL="0" indent="0">
              <a:buFont typeface="Arial" panose="020B0604020202020204" pitchFamily="34" charset="0"/>
              <a:buNone/>
            </a:pPr>
            <a:endParaRPr lang="en-US"/>
          </a:p>
        </p:txBody>
      </p:sp>
      <p:sp>
        <p:nvSpPr>
          <p:cNvPr id="8" name="TextBox 7">
            <a:extLst>
              <a:ext uri="{FF2B5EF4-FFF2-40B4-BE49-F238E27FC236}">
                <a16:creationId xmlns:a16="http://schemas.microsoft.com/office/drawing/2014/main" id="{E984B1C6-B0CA-4188-AC45-118DF38CE0B1}"/>
              </a:ext>
            </a:extLst>
          </p:cNvPr>
          <p:cNvSpPr txBox="1"/>
          <p:nvPr/>
        </p:nvSpPr>
        <p:spPr>
          <a:xfrm>
            <a:off x="936624" y="4746180"/>
            <a:ext cx="9836152" cy="1436360"/>
          </a:xfrm>
          <a:prstGeom prst="rect">
            <a:avLst/>
          </a:prstGeom>
          <a:solidFill>
            <a:srgbClr val="FFC000"/>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t>Just 20  </a:t>
            </a:r>
            <a:r>
              <a:rPr lang="en-US" sz="2400" dirty="0" err="1"/>
              <a:t>mmWave</a:t>
            </a:r>
            <a:r>
              <a:rPr lang="en-US" sz="2400" dirty="0"/>
              <a:t> enabled edge nodes, </a:t>
            </a:r>
          </a:p>
          <a:p>
            <a:pPr algn="ctr"/>
            <a:r>
              <a:rPr lang="en-US" sz="2400" dirty="0"/>
              <a:t>covering just 0.12% of total area (46</a:t>
            </a:r>
            <a:r>
              <a:rPr lang="en-US" sz="2400" i="1" dirty="0"/>
              <a:t>mi</a:t>
            </a:r>
            <a:r>
              <a:rPr lang="en-US" sz="2400" i="1" baseline="30000" dirty="0"/>
              <a:t>2</a:t>
            </a:r>
            <a:r>
              <a:rPr lang="en-US" sz="2400" dirty="0"/>
              <a:t>),</a:t>
            </a:r>
          </a:p>
          <a:p>
            <a:pPr algn="ctr"/>
            <a:r>
              <a:rPr lang="en-US" sz="2400" dirty="0"/>
              <a:t> achieve </a:t>
            </a:r>
            <a:r>
              <a:rPr lang="en-US" sz="2400"/>
              <a:t>19</a:t>
            </a:r>
            <a:r>
              <a:rPr lang="en-US" sz="2400" dirty="0"/>
              <a:t>% video data delivery!</a:t>
            </a:r>
          </a:p>
        </p:txBody>
      </p:sp>
    </p:spTree>
    <p:extLst>
      <p:ext uri="{BB962C8B-B14F-4D97-AF65-F5344CB8AC3E}">
        <p14:creationId xmlns:p14="http://schemas.microsoft.com/office/powerpoint/2010/main" val="285310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E9EEA-5900-602B-3257-0141CAC18F34}"/>
              </a:ext>
            </a:extLst>
          </p:cNvPr>
          <p:cNvSpPr>
            <a:spLocks noGrp="1"/>
          </p:cNvSpPr>
          <p:nvPr>
            <p:ph type="title"/>
          </p:nvPr>
        </p:nvSpPr>
        <p:spPr>
          <a:xfrm>
            <a:off x="381000" y="200722"/>
            <a:ext cx="11430000" cy="1014761"/>
          </a:xfrm>
        </p:spPr>
        <p:txBody>
          <a:bodyPr anchor="ctr">
            <a:normAutofit/>
          </a:bodyPr>
          <a:lstStyle/>
          <a:p>
            <a:r>
              <a:rPr lang="en-US"/>
              <a:t>Summary</a:t>
            </a:r>
          </a:p>
        </p:txBody>
      </p:sp>
      <p:sp>
        <p:nvSpPr>
          <p:cNvPr id="3" name="Content Placeholder 2">
            <a:extLst>
              <a:ext uri="{FF2B5EF4-FFF2-40B4-BE49-F238E27FC236}">
                <a16:creationId xmlns:a16="http://schemas.microsoft.com/office/drawing/2014/main" id="{4372E724-4F9F-CFF2-8A0B-3993BA2F397A}"/>
              </a:ext>
            </a:extLst>
          </p:cNvPr>
          <p:cNvSpPr>
            <a:spLocks noGrp="1"/>
          </p:cNvSpPr>
          <p:nvPr>
            <p:ph sz="half" idx="1"/>
          </p:nvPr>
        </p:nvSpPr>
        <p:spPr>
          <a:xfrm>
            <a:off x="379048" y="1215483"/>
            <a:ext cx="5615353" cy="4225652"/>
          </a:xfrm>
        </p:spPr>
        <p:txBody>
          <a:bodyPr vert="horz" lIns="91440" tIns="45720" rIns="91440" bIns="45720" rtlCol="0">
            <a:normAutofit/>
          </a:bodyPr>
          <a:lstStyle/>
          <a:p>
            <a:pPr>
              <a:spcBef>
                <a:spcPts val="0"/>
              </a:spcBef>
              <a:spcAft>
                <a:spcPts val="600"/>
              </a:spcAft>
            </a:pPr>
            <a:r>
              <a:rPr lang="en-US" sz="2200"/>
              <a:t>Offload last mile delivery of on-demand videos for users on the move to edge nodes </a:t>
            </a:r>
          </a:p>
          <a:p>
            <a:pPr>
              <a:spcBef>
                <a:spcPts val="0"/>
              </a:spcBef>
              <a:spcAft>
                <a:spcPts val="600"/>
              </a:spcAft>
            </a:pPr>
            <a:r>
              <a:rPr lang="en-US" sz="2200"/>
              <a:t>Edge nodes equipped with 60 GHz </a:t>
            </a:r>
            <a:r>
              <a:rPr lang="en-US" sz="2200" err="1"/>
              <a:t>mmWave</a:t>
            </a:r>
            <a:r>
              <a:rPr lang="en-US" sz="2200"/>
              <a:t> antennas</a:t>
            </a:r>
          </a:p>
          <a:p>
            <a:pPr>
              <a:spcBef>
                <a:spcPts val="0"/>
              </a:spcBef>
              <a:spcAft>
                <a:spcPts val="600"/>
              </a:spcAft>
            </a:pPr>
            <a:r>
              <a:rPr lang="en-US" sz="2200"/>
              <a:t>Delivers segments to user devices through </a:t>
            </a:r>
            <a:r>
              <a:rPr lang="en-US" sz="2200" err="1"/>
              <a:t>mmWave</a:t>
            </a:r>
            <a:r>
              <a:rPr lang="en-US" sz="2200"/>
              <a:t> antennas</a:t>
            </a:r>
          </a:p>
          <a:p>
            <a:pPr>
              <a:spcBef>
                <a:spcPts val="0"/>
              </a:spcBef>
              <a:spcAft>
                <a:spcPts val="600"/>
              </a:spcAft>
            </a:pPr>
            <a:r>
              <a:rPr lang="en-US" sz="2200"/>
              <a:t>10-30% reduction in last mile mobile bandwidth usage</a:t>
            </a:r>
          </a:p>
          <a:p>
            <a:pPr>
              <a:spcBef>
                <a:spcPts val="0"/>
              </a:spcBef>
              <a:spcAft>
                <a:spcPts val="600"/>
              </a:spcAft>
            </a:pPr>
            <a:r>
              <a:rPr lang="en-US" sz="2200"/>
              <a:t>50% of segments fetched by edge nodes reused</a:t>
            </a:r>
          </a:p>
          <a:p>
            <a:pPr>
              <a:spcBef>
                <a:spcPts val="0"/>
              </a:spcBef>
              <a:spcAft>
                <a:spcPts val="600"/>
              </a:spcAft>
            </a:pPr>
            <a:endParaRPr lang="en-US" sz="2200"/>
          </a:p>
          <a:p>
            <a:pPr>
              <a:spcBef>
                <a:spcPts val="0"/>
              </a:spcBef>
              <a:spcAft>
                <a:spcPts val="600"/>
              </a:spcAft>
            </a:pPr>
            <a:endParaRPr lang="en-US" sz="2200"/>
          </a:p>
        </p:txBody>
      </p:sp>
      <p:pic>
        <p:nvPicPr>
          <p:cNvPr id="6" name="Graphic 5" descr="City outline">
            <a:extLst>
              <a:ext uri="{FF2B5EF4-FFF2-40B4-BE49-F238E27FC236}">
                <a16:creationId xmlns:a16="http://schemas.microsoft.com/office/drawing/2014/main" id="{E8A328BC-63D2-1AFD-6E32-D62C9A86F1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02963" y="1841904"/>
            <a:ext cx="3111335" cy="3131127"/>
          </a:xfrm>
          <a:prstGeom prst="rect">
            <a:avLst/>
          </a:prstGeom>
        </p:spPr>
      </p:pic>
      <p:pic>
        <p:nvPicPr>
          <p:cNvPr id="8" name="Graphic 20" descr="Map with pin with solid fill">
            <a:extLst>
              <a:ext uri="{FF2B5EF4-FFF2-40B4-BE49-F238E27FC236}">
                <a16:creationId xmlns:a16="http://schemas.microsoft.com/office/drawing/2014/main" id="{BD61B0F1-B048-069C-0C7E-70FA34B5C4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54274" y="2293071"/>
            <a:ext cx="914400" cy="914400"/>
          </a:xfrm>
          <a:prstGeom prst="rect">
            <a:avLst/>
          </a:prstGeom>
        </p:spPr>
      </p:pic>
      <p:pic>
        <p:nvPicPr>
          <p:cNvPr id="10" name="Picture 9" descr="Icon&#10;&#10;Description automatically generated">
            <a:extLst>
              <a:ext uri="{FF2B5EF4-FFF2-40B4-BE49-F238E27FC236}">
                <a16:creationId xmlns:a16="http://schemas.microsoft.com/office/drawing/2014/main" id="{20AF225F-AAAC-ABAD-CFC7-6A14DF86306F}"/>
              </a:ext>
            </a:extLst>
          </p:cNvPr>
          <p:cNvPicPr>
            <a:picLocks noChangeAspect="1"/>
          </p:cNvPicPr>
          <p:nvPr/>
        </p:nvPicPr>
        <p:blipFill>
          <a:blip r:embed="rId7"/>
          <a:stretch>
            <a:fillRect/>
          </a:stretch>
        </p:blipFill>
        <p:spPr>
          <a:xfrm>
            <a:off x="6948399" y="3206834"/>
            <a:ext cx="655123" cy="665019"/>
          </a:xfrm>
          <a:prstGeom prst="rect">
            <a:avLst/>
          </a:prstGeom>
        </p:spPr>
      </p:pic>
      <p:pic>
        <p:nvPicPr>
          <p:cNvPr id="12" name="Graphic 19" descr="Server with solid fill">
            <a:extLst>
              <a:ext uri="{FF2B5EF4-FFF2-40B4-BE49-F238E27FC236}">
                <a16:creationId xmlns:a16="http://schemas.microsoft.com/office/drawing/2014/main" id="{E1E530BE-B142-2405-79E1-73D6F466121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48138" y="1494793"/>
            <a:ext cx="756063" cy="756063"/>
          </a:xfrm>
          <a:prstGeom prst="rect">
            <a:avLst/>
          </a:prstGeom>
        </p:spPr>
      </p:pic>
      <p:pic>
        <p:nvPicPr>
          <p:cNvPr id="14" name="Graphic 12" descr="Car with solid fill">
            <a:extLst>
              <a:ext uri="{FF2B5EF4-FFF2-40B4-BE49-F238E27FC236}">
                <a16:creationId xmlns:a16="http://schemas.microsoft.com/office/drawing/2014/main" id="{BD9D38C6-BD52-EDBA-0996-D3040C4F7A7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276415" y="4149750"/>
            <a:ext cx="914400" cy="914400"/>
          </a:xfrm>
          <a:prstGeom prst="rect">
            <a:avLst/>
          </a:prstGeom>
        </p:spPr>
      </p:pic>
      <p:grpSp>
        <p:nvGrpSpPr>
          <p:cNvPr id="20" name="Group 19">
            <a:extLst>
              <a:ext uri="{FF2B5EF4-FFF2-40B4-BE49-F238E27FC236}">
                <a16:creationId xmlns:a16="http://schemas.microsoft.com/office/drawing/2014/main" id="{4E6BBC10-D3EA-DC50-0A05-C6A7A684DB5A}"/>
              </a:ext>
            </a:extLst>
          </p:cNvPr>
          <p:cNvGrpSpPr/>
          <p:nvPr/>
        </p:nvGrpSpPr>
        <p:grpSpPr>
          <a:xfrm flipH="1">
            <a:off x="9803549" y="4153852"/>
            <a:ext cx="480802" cy="589671"/>
            <a:chOff x="3470987" y="2052735"/>
            <a:chExt cx="1035696" cy="989045"/>
          </a:xfrm>
        </p:grpSpPr>
        <p:sp>
          <p:nvSpPr>
            <p:cNvPr id="16" name="Isosceles Triangle 7">
              <a:extLst>
                <a:ext uri="{FF2B5EF4-FFF2-40B4-BE49-F238E27FC236}">
                  <a16:creationId xmlns:a16="http://schemas.microsoft.com/office/drawing/2014/main" id="{55904C59-6EA5-FE0B-AD46-0F467DDE90E3}"/>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hord 16">
              <a:extLst>
                <a:ext uri="{FF2B5EF4-FFF2-40B4-BE49-F238E27FC236}">
                  <a16:creationId xmlns:a16="http://schemas.microsoft.com/office/drawing/2014/main" id="{1542C90D-58DB-C2B1-7082-DEDC9788594B}"/>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Isosceles Triangle 5">
              <a:extLst>
                <a:ext uri="{FF2B5EF4-FFF2-40B4-BE49-F238E27FC236}">
                  <a16:creationId xmlns:a16="http://schemas.microsoft.com/office/drawing/2014/main" id="{80D9FA92-D61D-9851-63F3-E0F61F3CABA4}"/>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Oval 18">
              <a:extLst>
                <a:ext uri="{FF2B5EF4-FFF2-40B4-BE49-F238E27FC236}">
                  <a16:creationId xmlns:a16="http://schemas.microsoft.com/office/drawing/2014/main" id="{DECAF04A-48C6-1DDD-7772-BEF112F0CC41}"/>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9" name="Group 28">
            <a:extLst>
              <a:ext uri="{FF2B5EF4-FFF2-40B4-BE49-F238E27FC236}">
                <a16:creationId xmlns:a16="http://schemas.microsoft.com/office/drawing/2014/main" id="{CAD8F7B0-B849-04E3-AA43-5BD69EBE95EA}"/>
              </a:ext>
            </a:extLst>
          </p:cNvPr>
          <p:cNvGrpSpPr/>
          <p:nvPr/>
        </p:nvGrpSpPr>
        <p:grpSpPr>
          <a:xfrm>
            <a:off x="10376707" y="3964010"/>
            <a:ext cx="624305" cy="831114"/>
            <a:chOff x="7472485" y="2626917"/>
            <a:chExt cx="961255" cy="1118662"/>
          </a:xfrm>
        </p:grpSpPr>
        <p:grpSp>
          <p:nvGrpSpPr>
            <p:cNvPr id="22" name="Group 21">
              <a:extLst>
                <a:ext uri="{FF2B5EF4-FFF2-40B4-BE49-F238E27FC236}">
                  <a16:creationId xmlns:a16="http://schemas.microsoft.com/office/drawing/2014/main" id="{7173951E-7328-E225-5A90-EA56356D9A87}"/>
                </a:ext>
              </a:extLst>
            </p:cNvPr>
            <p:cNvGrpSpPr/>
            <p:nvPr/>
          </p:nvGrpSpPr>
          <p:grpSpPr>
            <a:xfrm>
              <a:off x="7545615" y="3038258"/>
              <a:ext cx="725173" cy="547774"/>
              <a:chOff x="10442048" y="1890678"/>
              <a:chExt cx="725173" cy="547774"/>
            </a:xfrm>
          </p:grpSpPr>
          <p:sp>
            <p:nvSpPr>
              <p:cNvPr id="25" name="Rounded Rectangle 33">
                <a:extLst>
                  <a:ext uri="{FF2B5EF4-FFF2-40B4-BE49-F238E27FC236}">
                    <a16:creationId xmlns:a16="http://schemas.microsoft.com/office/drawing/2014/main" id="{EB8E86C8-721F-6C76-ABE5-FEA789B5A383}"/>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52A40A74-C313-90B6-DDA8-70E32D9B06C0}"/>
                  </a:ext>
                </a:extLst>
              </p:cNvPr>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3657E3-309C-E106-F444-0BFBEB250659}"/>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2BCD543-E4DB-913B-D9C3-30523F9B0450}"/>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65BC15B2-6938-B7DC-5A8E-924F37C9D9D7}"/>
                </a:ext>
              </a:extLst>
            </p:cNvPr>
            <p:cNvSpPr txBox="1"/>
            <p:nvPr/>
          </p:nvSpPr>
          <p:spPr>
            <a:xfrm>
              <a:off x="7505212" y="2656755"/>
              <a:ext cx="928528" cy="414261"/>
            </a:xfrm>
            <a:prstGeom prst="rect">
              <a:avLst/>
            </a:prstGeom>
            <a:noFill/>
          </p:spPr>
          <p:txBody>
            <a:bodyPr wrap="none" lIns="91440" tIns="45720" rIns="91440" bIns="45720" rtlCol="0" anchor="t">
              <a:spAutoFit/>
            </a:bodyPr>
            <a:lstStyle/>
            <a:p>
              <a:r>
                <a:rPr lang="en-US" sz="1400"/>
                <a:t>Edge</a:t>
              </a:r>
              <a:endParaRPr lang="en-US" sz="1400">
                <a:cs typeface="Arial"/>
              </a:endParaRPr>
            </a:p>
          </p:txBody>
        </p:sp>
        <p:sp>
          <p:nvSpPr>
            <p:cNvPr id="24" name="Rectangle 23">
              <a:extLst>
                <a:ext uri="{FF2B5EF4-FFF2-40B4-BE49-F238E27FC236}">
                  <a16:creationId xmlns:a16="http://schemas.microsoft.com/office/drawing/2014/main" id="{A0EDF28C-43F4-817D-DDF0-E63D3AF5BBD0}"/>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cxnSp>
        <p:nvCxnSpPr>
          <p:cNvPr id="31" name="Straight Arrow Connector 30">
            <a:extLst>
              <a:ext uri="{FF2B5EF4-FFF2-40B4-BE49-F238E27FC236}">
                <a16:creationId xmlns:a16="http://schemas.microsoft.com/office/drawing/2014/main" id="{9AE01046-7364-3918-ED4C-EF51FC289748}"/>
              </a:ext>
            </a:extLst>
          </p:cNvPr>
          <p:cNvCxnSpPr>
            <a:cxnSpLocks/>
          </p:cNvCxnSpPr>
          <p:nvPr/>
        </p:nvCxnSpPr>
        <p:spPr>
          <a:xfrm flipV="1">
            <a:off x="7608249" y="2257404"/>
            <a:ext cx="21927" cy="2102276"/>
          </a:xfrm>
          <a:prstGeom prst="straightConnector1">
            <a:avLst/>
          </a:prstGeom>
          <a:ln w="57150">
            <a:headEnd type="none"/>
            <a:tailEnd type="arrow"/>
          </a:ln>
        </p:spPr>
        <p:style>
          <a:lnRef idx="1">
            <a:schemeClr val="accent1"/>
          </a:lnRef>
          <a:fillRef idx="0">
            <a:schemeClr val="accent1"/>
          </a:fillRef>
          <a:effectRef idx="0">
            <a:schemeClr val="accent1"/>
          </a:effectRef>
          <a:fontRef idx="minor">
            <a:schemeClr val="tx1"/>
          </a:fontRef>
        </p:style>
      </p:cxnSp>
      <p:pic>
        <p:nvPicPr>
          <p:cNvPr id="33" name="Graphic 18" descr="Cloud outline">
            <a:extLst>
              <a:ext uri="{FF2B5EF4-FFF2-40B4-BE49-F238E27FC236}">
                <a16:creationId xmlns:a16="http://schemas.microsoft.com/office/drawing/2014/main" id="{A097C7E7-23DF-D989-750E-7835F7B85E1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42798" y="807482"/>
            <a:ext cx="1973282" cy="1953489"/>
          </a:xfrm>
          <a:prstGeom prst="rect">
            <a:avLst/>
          </a:prstGeom>
        </p:spPr>
      </p:pic>
      <p:cxnSp>
        <p:nvCxnSpPr>
          <p:cNvPr id="35" name="Straight Arrow Connector 34">
            <a:extLst>
              <a:ext uri="{FF2B5EF4-FFF2-40B4-BE49-F238E27FC236}">
                <a16:creationId xmlns:a16="http://schemas.microsoft.com/office/drawing/2014/main" id="{A44272B9-D216-2FB3-8286-96894CCAE9F0}"/>
              </a:ext>
            </a:extLst>
          </p:cNvPr>
          <p:cNvCxnSpPr/>
          <p:nvPr/>
        </p:nvCxnSpPr>
        <p:spPr>
          <a:xfrm>
            <a:off x="8416574" y="1953906"/>
            <a:ext cx="2065028" cy="10481"/>
          </a:xfrm>
          <a:prstGeom prst="straightConnector1">
            <a:avLst/>
          </a:prstGeom>
          <a:ln w="57150"/>
        </p:spPr>
        <p:style>
          <a:lnRef idx="1">
            <a:schemeClr val="accent1"/>
          </a:lnRef>
          <a:fillRef idx="0">
            <a:schemeClr val="accent1"/>
          </a:fillRef>
          <a:effectRef idx="0">
            <a:schemeClr val="accent1"/>
          </a:effectRef>
          <a:fontRef idx="minor">
            <a:schemeClr val="tx1"/>
          </a:fontRef>
        </p:style>
      </p:cxnSp>
      <p:pic>
        <p:nvPicPr>
          <p:cNvPr id="37" name="Graphic 20" descr="Map with pin with solid fill">
            <a:extLst>
              <a:ext uri="{FF2B5EF4-FFF2-40B4-BE49-F238E27FC236}">
                <a16:creationId xmlns:a16="http://schemas.microsoft.com/office/drawing/2014/main" id="{30171437-2761-2849-8CC3-E52FB58169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99067" y="1847373"/>
            <a:ext cx="914400" cy="914400"/>
          </a:xfrm>
          <a:prstGeom prst="rect">
            <a:avLst/>
          </a:prstGeom>
        </p:spPr>
      </p:pic>
      <p:pic>
        <p:nvPicPr>
          <p:cNvPr id="39" name="Picture 38" descr="Icon&#10;&#10;Description automatically generated">
            <a:extLst>
              <a:ext uri="{FF2B5EF4-FFF2-40B4-BE49-F238E27FC236}">
                <a16:creationId xmlns:a16="http://schemas.microsoft.com/office/drawing/2014/main" id="{15D071CB-BE42-5FF2-E99B-ECAC71480753}"/>
              </a:ext>
            </a:extLst>
          </p:cNvPr>
          <p:cNvPicPr>
            <a:picLocks noChangeAspect="1"/>
          </p:cNvPicPr>
          <p:nvPr/>
        </p:nvPicPr>
        <p:blipFill>
          <a:blip r:embed="rId7"/>
          <a:stretch>
            <a:fillRect/>
          </a:stretch>
        </p:blipFill>
        <p:spPr>
          <a:xfrm>
            <a:off x="8343003" y="2071023"/>
            <a:ext cx="655123" cy="665019"/>
          </a:xfrm>
          <a:prstGeom prst="rect">
            <a:avLst/>
          </a:prstGeom>
        </p:spPr>
      </p:pic>
      <p:cxnSp>
        <p:nvCxnSpPr>
          <p:cNvPr id="41" name="Straight Arrow Connector 40">
            <a:extLst>
              <a:ext uri="{FF2B5EF4-FFF2-40B4-BE49-F238E27FC236}">
                <a16:creationId xmlns:a16="http://schemas.microsoft.com/office/drawing/2014/main" id="{486CDB81-1F8A-4BA4-7DEE-E92D4D3022A3}"/>
              </a:ext>
            </a:extLst>
          </p:cNvPr>
          <p:cNvCxnSpPr>
            <a:cxnSpLocks/>
          </p:cNvCxnSpPr>
          <p:nvPr/>
        </p:nvCxnSpPr>
        <p:spPr>
          <a:xfrm>
            <a:off x="10468454" y="1928926"/>
            <a:ext cx="22190" cy="1983317"/>
          </a:xfrm>
          <a:prstGeom prst="straightConnector1">
            <a:avLst/>
          </a:prstGeom>
          <a:ln w="57150">
            <a:headEnd type="none"/>
            <a:tailEnd type="arrow"/>
          </a:ln>
        </p:spPr>
        <p:style>
          <a:lnRef idx="1">
            <a:schemeClr val="accent1"/>
          </a:lnRef>
          <a:fillRef idx="0">
            <a:schemeClr val="accent1"/>
          </a:fillRef>
          <a:effectRef idx="0">
            <a:schemeClr val="accent1"/>
          </a:effectRef>
          <a:fontRef idx="minor">
            <a:schemeClr val="tx1"/>
          </a:fontRef>
        </p:style>
      </p:cxnSp>
      <p:pic>
        <p:nvPicPr>
          <p:cNvPr id="43" name="Graphic 18" descr="Cloud outline">
            <a:extLst>
              <a:ext uri="{FF2B5EF4-FFF2-40B4-BE49-F238E27FC236}">
                <a16:creationId xmlns:a16="http://schemas.microsoft.com/office/drawing/2014/main" id="{CE134E84-20E0-FB24-87C6-42882E223E8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050873" y="419292"/>
            <a:ext cx="1973282" cy="1953489"/>
          </a:xfrm>
          <a:prstGeom prst="rect">
            <a:avLst/>
          </a:prstGeom>
        </p:spPr>
      </p:pic>
      <p:sp>
        <p:nvSpPr>
          <p:cNvPr id="45" name="TextBox 44">
            <a:extLst>
              <a:ext uri="{FF2B5EF4-FFF2-40B4-BE49-F238E27FC236}">
                <a16:creationId xmlns:a16="http://schemas.microsoft.com/office/drawing/2014/main" id="{9B82CB11-4531-794E-1213-DBE49FB0FBD7}"/>
              </a:ext>
            </a:extLst>
          </p:cNvPr>
          <p:cNvSpPr txBox="1"/>
          <p:nvPr/>
        </p:nvSpPr>
        <p:spPr>
          <a:xfrm>
            <a:off x="10688015" y="1349216"/>
            <a:ext cx="10309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Arial"/>
              </a:rPr>
              <a:t>CDN</a:t>
            </a:r>
            <a:endParaRPr lang="en-US"/>
          </a:p>
        </p:txBody>
      </p:sp>
      <p:cxnSp>
        <p:nvCxnSpPr>
          <p:cNvPr id="47" name="Straight Arrow Connector 46">
            <a:extLst>
              <a:ext uri="{FF2B5EF4-FFF2-40B4-BE49-F238E27FC236}">
                <a16:creationId xmlns:a16="http://schemas.microsoft.com/office/drawing/2014/main" id="{E18EF709-81BC-E1FB-A8EF-06911D522A0F}"/>
              </a:ext>
            </a:extLst>
          </p:cNvPr>
          <p:cNvCxnSpPr>
            <a:cxnSpLocks/>
          </p:cNvCxnSpPr>
          <p:nvPr/>
        </p:nvCxnSpPr>
        <p:spPr>
          <a:xfrm>
            <a:off x="10804414" y="1844000"/>
            <a:ext cx="18336" cy="2114070"/>
          </a:xfrm>
          <a:prstGeom prst="straightConnector1">
            <a:avLst/>
          </a:prstGeom>
          <a:ln w="571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pic>
        <p:nvPicPr>
          <p:cNvPr id="49" name="Graphic 15" descr="Wi-Fi with solid fill">
            <a:extLst>
              <a:ext uri="{FF2B5EF4-FFF2-40B4-BE49-F238E27FC236}">
                <a16:creationId xmlns:a16="http://schemas.microsoft.com/office/drawing/2014/main" id="{D8601330-790C-CFEB-4AA4-16B5708A190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4940000">
            <a:off x="9197746" y="4152710"/>
            <a:ext cx="716479" cy="756063"/>
          </a:xfrm>
          <a:prstGeom prst="rect">
            <a:avLst/>
          </a:prstGeom>
        </p:spPr>
      </p:pic>
      <p:pic>
        <p:nvPicPr>
          <p:cNvPr id="51" name="Graphic 14" descr="Film strip outline">
            <a:extLst>
              <a:ext uri="{FF2B5EF4-FFF2-40B4-BE49-F238E27FC236}">
                <a16:creationId xmlns:a16="http://schemas.microsoft.com/office/drawing/2014/main" id="{4E94F6DB-82B4-87DF-42C4-DC1EDA3693E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5400000">
            <a:off x="11065710" y="3455815"/>
            <a:ext cx="538349" cy="666998"/>
          </a:xfrm>
          <a:prstGeom prst="rect">
            <a:avLst/>
          </a:prstGeom>
        </p:spPr>
      </p:pic>
      <p:sp>
        <p:nvSpPr>
          <p:cNvPr id="5" name="Slide Number Placeholder 4">
            <a:extLst>
              <a:ext uri="{FF2B5EF4-FFF2-40B4-BE49-F238E27FC236}">
                <a16:creationId xmlns:a16="http://schemas.microsoft.com/office/drawing/2014/main" id="{E08FA16A-02BF-7A10-7CAD-2A5DA8F30FC9}"/>
              </a:ext>
            </a:extLst>
          </p:cNvPr>
          <p:cNvSpPr>
            <a:spLocks noGrp="1"/>
          </p:cNvSpPr>
          <p:nvPr>
            <p:ph type="sldNum" sz="quarter" idx="12"/>
          </p:nvPr>
        </p:nvSpPr>
        <p:spPr/>
        <p:txBody>
          <a:bodyPr/>
          <a:lstStyle/>
          <a:p>
            <a:fld id="{AE678206-0642-9F48-9727-6B519CB285FA}" type="slidenum">
              <a:rPr lang="en-US" smtClean="0"/>
              <a:t>46</a:t>
            </a:fld>
            <a:endParaRPr lang="en-US"/>
          </a:p>
        </p:txBody>
      </p:sp>
    </p:spTree>
    <p:extLst>
      <p:ext uri="{BB962C8B-B14F-4D97-AF65-F5344CB8AC3E}">
        <p14:creationId xmlns:p14="http://schemas.microsoft.com/office/powerpoint/2010/main" val="33262455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1A5CCDDE-75BB-98CE-9DA3-3D8746BEA34B}"/>
              </a:ext>
            </a:extLst>
          </p:cNvPr>
          <p:cNvSpPr/>
          <p:nvPr/>
        </p:nvSpPr>
        <p:spPr>
          <a:xfrm>
            <a:off x="9637249" y="5815013"/>
            <a:ext cx="2554751" cy="1042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FE9EEA-5900-602B-3257-0141CAC18F34}"/>
              </a:ext>
            </a:extLst>
          </p:cNvPr>
          <p:cNvSpPr>
            <a:spLocks noGrp="1"/>
          </p:cNvSpPr>
          <p:nvPr>
            <p:ph type="title"/>
          </p:nvPr>
        </p:nvSpPr>
        <p:spPr>
          <a:xfrm>
            <a:off x="381000" y="200722"/>
            <a:ext cx="8224530" cy="1014761"/>
          </a:xfrm>
        </p:spPr>
        <p:txBody>
          <a:bodyPr anchor="ctr">
            <a:normAutofit fontScale="90000"/>
          </a:bodyPr>
          <a:lstStyle/>
          <a:p>
            <a:r>
              <a:rPr lang="en-US">
                <a:latin typeface="Roboto"/>
                <a:ea typeface="Roboto"/>
                <a:cs typeface="Roboto"/>
              </a:rPr>
              <a:t>Summary – Enabling on-demand data delivery over edge </a:t>
            </a:r>
            <a:endParaRPr lang="en-US"/>
          </a:p>
        </p:txBody>
      </p:sp>
      <p:grpSp>
        <p:nvGrpSpPr>
          <p:cNvPr id="13" name="Group 12">
            <a:extLst>
              <a:ext uri="{FF2B5EF4-FFF2-40B4-BE49-F238E27FC236}">
                <a16:creationId xmlns:a16="http://schemas.microsoft.com/office/drawing/2014/main" id="{CAA731F3-CE4D-0D20-60CC-88A282ACB62A}"/>
              </a:ext>
            </a:extLst>
          </p:cNvPr>
          <p:cNvGrpSpPr>
            <a:grpSpLocks noChangeAspect="1"/>
          </p:cNvGrpSpPr>
          <p:nvPr/>
        </p:nvGrpSpPr>
        <p:grpSpPr>
          <a:xfrm>
            <a:off x="8598295" y="-113603"/>
            <a:ext cx="3455592" cy="2928241"/>
            <a:chOff x="6542798" y="419292"/>
            <a:chExt cx="5481357" cy="4644858"/>
          </a:xfrm>
        </p:grpSpPr>
        <p:pic>
          <p:nvPicPr>
            <p:cNvPr id="6" name="Graphic 5" descr="City outline">
              <a:extLst>
                <a:ext uri="{FF2B5EF4-FFF2-40B4-BE49-F238E27FC236}">
                  <a16:creationId xmlns:a16="http://schemas.microsoft.com/office/drawing/2014/main" id="{E8A328BC-63D2-1AFD-6E32-D62C9A86F1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02963" y="1841904"/>
              <a:ext cx="3111335" cy="3131127"/>
            </a:xfrm>
            <a:prstGeom prst="rect">
              <a:avLst/>
            </a:prstGeom>
          </p:spPr>
        </p:pic>
        <p:pic>
          <p:nvPicPr>
            <p:cNvPr id="8" name="Graphic 20" descr="Map with pin with solid fill">
              <a:extLst>
                <a:ext uri="{FF2B5EF4-FFF2-40B4-BE49-F238E27FC236}">
                  <a16:creationId xmlns:a16="http://schemas.microsoft.com/office/drawing/2014/main" id="{BD61B0F1-B048-069C-0C7E-70FA34B5C4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54274" y="2293071"/>
              <a:ext cx="914400" cy="914400"/>
            </a:xfrm>
            <a:prstGeom prst="rect">
              <a:avLst/>
            </a:prstGeom>
          </p:spPr>
        </p:pic>
        <p:pic>
          <p:nvPicPr>
            <p:cNvPr id="10" name="Picture 9" descr="Icon&#10;&#10;Description automatically generated">
              <a:extLst>
                <a:ext uri="{FF2B5EF4-FFF2-40B4-BE49-F238E27FC236}">
                  <a16:creationId xmlns:a16="http://schemas.microsoft.com/office/drawing/2014/main" id="{20AF225F-AAAC-ABAD-CFC7-6A14DF86306F}"/>
                </a:ext>
              </a:extLst>
            </p:cNvPr>
            <p:cNvPicPr>
              <a:picLocks noChangeAspect="1"/>
            </p:cNvPicPr>
            <p:nvPr/>
          </p:nvPicPr>
          <p:blipFill>
            <a:blip r:embed="rId7"/>
            <a:stretch>
              <a:fillRect/>
            </a:stretch>
          </p:blipFill>
          <p:spPr>
            <a:xfrm>
              <a:off x="6948399" y="3206834"/>
              <a:ext cx="655123" cy="665019"/>
            </a:xfrm>
            <a:prstGeom prst="rect">
              <a:avLst/>
            </a:prstGeom>
          </p:spPr>
        </p:pic>
        <p:pic>
          <p:nvPicPr>
            <p:cNvPr id="12" name="Graphic 19" descr="Server with solid fill">
              <a:extLst>
                <a:ext uri="{FF2B5EF4-FFF2-40B4-BE49-F238E27FC236}">
                  <a16:creationId xmlns:a16="http://schemas.microsoft.com/office/drawing/2014/main" id="{E1E530BE-B142-2405-79E1-73D6F466121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48138" y="1494793"/>
              <a:ext cx="756063" cy="756063"/>
            </a:xfrm>
            <a:prstGeom prst="rect">
              <a:avLst/>
            </a:prstGeom>
          </p:spPr>
        </p:pic>
        <p:pic>
          <p:nvPicPr>
            <p:cNvPr id="14" name="Graphic 12" descr="Car with solid fill">
              <a:extLst>
                <a:ext uri="{FF2B5EF4-FFF2-40B4-BE49-F238E27FC236}">
                  <a16:creationId xmlns:a16="http://schemas.microsoft.com/office/drawing/2014/main" id="{BD9D38C6-BD52-EDBA-0996-D3040C4F7A7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276415" y="4149750"/>
              <a:ext cx="914400" cy="914400"/>
            </a:xfrm>
            <a:prstGeom prst="rect">
              <a:avLst/>
            </a:prstGeom>
          </p:spPr>
        </p:pic>
        <p:grpSp>
          <p:nvGrpSpPr>
            <p:cNvPr id="20" name="Group 19">
              <a:extLst>
                <a:ext uri="{FF2B5EF4-FFF2-40B4-BE49-F238E27FC236}">
                  <a16:creationId xmlns:a16="http://schemas.microsoft.com/office/drawing/2014/main" id="{4E6BBC10-D3EA-DC50-0A05-C6A7A684DB5A}"/>
                </a:ext>
              </a:extLst>
            </p:cNvPr>
            <p:cNvGrpSpPr/>
            <p:nvPr/>
          </p:nvGrpSpPr>
          <p:grpSpPr>
            <a:xfrm flipH="1">
              <a:off x="9803549" y="4153852"/>
              <a:ext cx="480802" cy="589671"/>
              <a:chOff x="3470987" y="2052735"/>
              <a:chExt cx="1035696" cy="989045"/>
            </a:xfrm>
          </p:grpSpPr>
          <p:sp>
            <p:nvSpPr>
              <p:cNvPr id="16" name="Isosceles Triangle 7">
                <a:extLst>
                  <a:ext uri="{FF2B5EF4-FFF2-40B4-BE49-F238E27FC236}">
                    <a16:creationId xmlns:a16="http://schemas.microsoft.com/office/drawing/2014/main" id="{55904C59-6EA5-FE0B-AD46-0F467DDE90E3}"/>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hord 16">
                <a:extLst>
                  <a:ext uri="{FF2B5EF4-FFF2-40B4-BE49-F238E27FC236}">
                    <a16:creationId xmlns:a16="http://schemas.microsoft.com/office/drawing/2014/main" id="{1542C90D-58DB-C2B1-7082-DEDC9788594B}"/>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Isosceles Triangle 5">
                <a:extLst>
                  <a:ext uri="{FF2B5EF4-FFF2-40B4-BE49-F238E27FC236}">
                    <a16:creationId xmlns:a16="http://schemas.microsoft.com/office/drawing/2014/main" id="{80D9FA92-D61D-9851-63F3-E0F61F3CABA4}"/>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Oval 18">
                <a:extLst>
                  <a:ext uri="{FF2B5EF4-FFF2-40B4-BE49-F238E27FC236}">
                    <a16:creationId xmlns:a16="http://schemas.microsoft.com/office/drawing/2014/main" id="{DECAF04A-48C6-1DDD-7772-BEF112F0CC41}"/>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9" name="Group 28">
              <a:extLst>
                <a:ext uri="{FF2B5EF4-FFF2-40B4-BE49-F238E27FC236}">
                  <a16:creationId xmlns:a16="http://schemas.microsoft.com/office/drawing/2014/main" id="{CAD8F7B0-B849-04E3-AA43-5BD69EBE95EA}"/>
                </a:ext>
              </a:extLst>
            </p:cNvPr>
            <p:cNvGrpSpPr/>
            <p:nvPr/>
          </p:nvGrpSpPr>
          <p:grpSpPr>
            <a:xfrm>
              <a:off x="10259184" y="3929176"/>
              <a:ext cx="703567" cy="865948"/>
              <a:chOff x="7291537" y="2580031"/>
              <a:chExt cx="1083297" cy="1165548"/>
            </a:xfrm>
          </p:grpSpPr>
          <p:grpSp>
            <p:nvGrpSpPr>
              <p:cNvPr id="22" name="Group 21">
                <a:extLst>
                  <a:ext uri="{FF2B5EF4-FFF2-40B4-BE49-F238E27FC236}">
                    <a16:creationId xmlns:a16="http://schemas.microsoft.com/office/drawing/2014/main" id="{7173951E-7328-E225-5A90-EA56356D9A87}"/>
                  </a:ext>
                </a:extLst>
              </p:cNvPr>
              <p:cNvGrpSpPr/>
              <p:nvPr/>
            </p:nvGrpSpPr>
            <p:grpSpPr>
              <a:xfrm>
                <a:off x="7545615" y="3038258"/>
                <a:ext cx="725173" cy="547774"/>
                <a:chOff x="10442048" y="1890678"/>
                <a:chExt cx="725173" cy="547774"/>
              </a:xfrm>
            </p:grpSpPr>
            <p:sp>
              <p:nvSpPr>
                <p:cNvPr id="25" name="Rounded Rectangle 33">
                  <a:extLst>
                    <a:ext uri="{FF2B5EF4-FFF2-40B4-BE49-F238E27FC236}">
                      <a16:creationId xmlns:a16="http://schemas.microsoft.com/office/drawing/2014/main" id="{EB8E86C8-721F-6C76-ABE5-FEA789B5A383}"/>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52A40A74-C313-90B6-DDA8-70E32D9B06C0}"/>
                    </a:ext>
                  </a:extLst>
                </p:cNvPr>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3657E3-309C-E106-F444-0BFBEB250659}"/>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2BCD543-E4DB-913B-D9C3-30523F9B0450}"/>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65BC15B2-6938-B7DC-5A8E-924F37C9D9D7}"/>
                  </a:ext>
                </a:extLst>
              </p:cNvPr>
              <p:cNvSpPr txBox="1"/>
              <p:nvPr/>
            </p:nvSpPr>
            <p:spPr>
              <a:xfrm>
                <a:off x="7291537" y="2580031"/>
                <a:ext cx="1066953" cy="473899"/>
              </a:xfrm>
              <a:prstGeom prst="rect">
                <a:avLst/>
              </a:prstGeom>
              <a:noFill/>
            </p:spPr>
            <p:txBody>
              <a:bodyPr wrap="none" lIns="91440" tIns="45720" rIns="91440" bIns="45720" rtlCol="0" anchor="t">
                <a:spAutoFit/>
              </a:bodyPr>
              <a:lstStyle/>
              <a:p>
                <a:r>
                  <a:rPr lang="en-US" sz="1100"/>
                  <a:t>Edge</a:t>
                </a:r>
                <a:endParaRPr lang="en-US" sz="1100">
                  <a:cs typeface="Arial"/>
                </a:endParaRPr>
              </a:p>
            </p:txBody>
          </p:sp>
          <p:sp>
            <p:nvSpPr>
              <p:cNvPr id="24" name="Rectangle 23">
                <a:extLst>
                  <a:ext uri="{FF2B5EF4-FFF2-40B4-BE49-F238E27FC236}">
                    <a16:creationId xmlns:a16="http://schemas.microsoft.com/office/drawing/2014/main" id="{A0EDF28C-43F4-817D-DDF0-E63D3AF5BBD0}"/>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cxnSp>
          <p:nvCxnSpPr>
            <p:cNvPr id="31" name="Straight Arrow Connector 30">
              <a:extLst>
                <a:ext uri="{FF2B5EF4-FFF2-40B4-BE49-F238E27FC236}">
                  <a16:creationId xmlns:a16="http://schemas.microsoft.com/office/drawing/2014/main" id="{9AE01046-7364-3918-ED4C-EF51FC289748}"/>
                </a:ext>
              </a:extLst>
            </p:cNvPr>
            <p:cNvCxnSpPr>
              <a:cxnSpLocks/>
            </p:cNvCxnSpPr>
            <p:nvPr/>
          </p:nvCxnSpPr>
          <p:spPr>
            <a:xfrm flipV="1">
              <a:off x="7630176" y="2257405"/>
              <a:ext cx="0" cy="2102274"/>
            </a:xfrm>
            <a:prstGeom prst="straightConnector1">
              <a:avLst/>
            </a:prstGeom>
            <a:ln w="57150">
              <a:headEnd type="none"/>
              <a:tailEnd type="arrow"/>
            </a:ln>
          </p:spPr>
          <p:style>
            <a:lnRef idx="1">
              <a:schemeClr val="accent1"/>
            </a:lnRef>
            <a:fillRef idx="0">
              <a:schemeClr val="accent1"/>
            </a:fillRef>
            <a:effectRef idx="0">
              <a:schemeClr val="accent1"/>
            </a:effectRef>
            <a:fontRef idx="minor">
              <a:schemeClr val="tx1"/>
            </a:fontRef>
          </p:style>
        </p:cxnSp>
        <p:pic>
          <p:nvPicPr>
            <p:cNvPr id="33" name="Graphic 18" descr="Cloud outline">
              <a:extLst>
                <a:ext uri="{FF2B5EF4-FFF2-40B4-BE49-F238E27FC236}">
                  <a16:creationId xmlns:a16="http://schemas.microsoft.com/office/drawing/2014/main" id="{A097C7E7-23DF-D989-750E-7835F7B85E1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42798" y="807482"/>
              <a:ext cx="1973282" cy="1953489"/>
            </a:xfrm>
            <a:prstGeom prst="rect">
              <a:avLst/>
            </a:prstGeom>
          </p:spPr>
        </p:pic>
        <p:cxnSp>
          <p:nvCxnSpPr>
            <p:cNvPr id="35" name="Straight Arrow Connector 34">
              <a:extLst>
                <a:ext uri="{FF2B5EF4-FFF2-40B4-BE49-F238E27FC236}">
                  <a16:creationId xmlns:a16="http://schemas.microsoft.com/office/drawing/2014/main" id="{A44272B9-D216-2FB3-8286-96894CCAE9F0}"/>
                </a:ext>
              </a:extLst>
            </p:cNvPr>
            <p:cNvCxnSpPr/>
            <p:nvPr/>
          </p:nvCxnSpPr>
          <p:spPr>
            <a:xfrm>
              <a:off x="8416574" y="1953906"/>
              <a:ext cx="2065028" cy="10481"/>
            </a:xfrm>
            <a:prstGeom prst="straightConnector1">
              <a:avLst/>
            </a:prstGeom>
            <a:ln w="57150"/>
          </p:spPr>
          <p:style>
            <a:lnRef idx="1">
              <a:schemeClr val="accent1"/>
            </a:lnRef>
            <a:fillRef idx="0">
              <a:schemeClr val="accent1"/>
            </a:fillRef>
            <a:effectRef idx="0">
              <a:schemeClr val="accent1"/>
            </a:effectRef>
            <a:fontRef idx="minor">
              <a:schemeClr val="tx1"/>
            </a:fontRef>
          </p:style>
        </p:cxnSp>
        <p:pic>
          <p:nvPicPr>
            <p:cNvPr id="37" name="Graphic 20" descr="Map with pin with solid fill">
              <a:extLst>
                <a:ext uri="{FF2B5EF4-FFF2-40B4-BE49-F238E27FC236}">
                  <a16:creationId xmlns:a16="http://schemas.microsoft.com/office/drawing/2014/main" id="{30171437-2761-2849-8CC3-E52FB58169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99067" y="1847373"/>
              <a:ext cx="914400" cy="914400"/>
            </a:xfrm>
            <a:prstGeom prst="rect">
              <a:avLst/>
            </a:prstGeom>
          </p:spPr>
        </p:pic>
        <p:pic>
          <p:nvPicPr>
            <p:cNvPr id="39" name="Picture 38" descr="Icon&#10;&#10;Description automatically generated">
              <a:extLst>
                <a:ext uri="{FF2B5EF4-FFF2-40B4-BE49-F238E27FC236}">
                  <a16:creationId xmlns:a16="http://schemas.microsoft.com/office/drawing/2014/main" id="{15D071CB-BE42-5FF2-E99B-ECAC71480753}"/>
                </a:ext>
              </a:extLst>
            </p:cNvPr>
            <p:cNvPicPr>
              <a:picLocks noChangeAspect="1"/>
            </p:cNvPicPr>
            <p:nvPr/>
          </p:nvPicPr>
          <p:blipFill>
            <a:blip r:embed="rId7"/>
            <a:stretch>
              <a:fillRect/>
            </a:stretch>
          </p:blipFill>
          <p:spPr>
            <a:xfrm>
              <a:off x="8343003" y="2071023"/>
              <a:ext cx="655123" cy="665019"/>
            </a:xfrm>
            <a:prstGeom prst="rect">
              <a:avLst/>
            </a:prstGeom>
          </p:spPr>
        </p:pic>
        <p:cxnSp>
          <p:nvCxnSpPr>
            <p:cNvPr id="41" name="Straight Arrow Connector 40">
              <a:extLst>
                <a:ext uri="{FF2B5EF4-FFF2-40B4-BE49-F238E27FC236}">
                  <a16:creationId xmlns:a16="http://schemas.microsoft.com/office/drawing/2014/main" id="{486CDB81-1F8A-4BA4-7DEE-E92D4D3022A3}"/>
                </a:ext>
              </a:extLst>
            </p:cNvPr>
            <p:cNvCxnSpPr>
              <a:cxnSpLocks/>
            </p:cNvCxnSpPr>
            <p:nvPr/>
          </p:nvCxnSpPr>
          <p:spPr>
            <a:xfrm>
              <a:off x="10468454" y="1928926"/>
              <a:ext cx="22817" cy="2039383"/>
            </a:xfrm>
            <a:prstGeom prst="straightConnector1">
              <a:avLst/>
            </a:prstGeom>
            <a:ln w="57150">
              <a:headEnd type="none"/>
              <a:tailEnd type="arrow"/>
            </a:ln>
          </p:spPr>
          <p:style>
            <a:lnRef idx="1">
              <a:schemeClr val="accent1"/>
            </a:lnRef>
            <a:fillRef idx="0">
              <a:schemeClr val="accent1"/>
            </a:fillRef>
            <a:effectRef idx="0">
              <a:schemeClr val="accent1"/>
            </a:effectRef>
            <a:fontRef idx="minor">
              <a:schemeClr val="tx1"/>
            </a:fontRef>
          </p:style>
        </p:cxnSp>
        <p:pic>
          <p:nvPicPr>
            <p:cNvPr id="43" name="Graphic 18" descr="Cloud outline">
              <a:extLst>
                <a:ext uri="{FF2B5EF4-FFF2-40B4-BE49-F238E27FC236}">
                  <a16:creationId xmlns:a16="http://schemas.microsoft.com/office/drawing/2014/main" id="{CE134E84-20E0-FB24-87C6-42882E223E8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050873" y="419292"/>
              <a:ext cx="1973282" cy="1953489"/>
            </a:xfrm>
            <a:prstGeom prst="rect">
              <a:avLst/>
            </a:prstGeom>
          </p:spPr>
        </p:pic>
        <p:sp>
          <p:nvSpPr>
            <p:cNvPr id="45" name="TextBox 44">
              <a:extLst>
                <a:ext uri="{FF2B5EF4-FFF2-40B4-BE49-F238E27FC236}">
                  <a16:creationId xmlns:a16="http://schemas.microsoft.com/office/drawing/2014/main" id="{9B82CB11-4531-794E-1213-DBE49FB0FBD7}"/>
                </a:ext>
              </a:extLst>
            </p:cNvPr>
            <p:cNvSpPr txBox="1"/>
            <p:nvPr/>
          </p:nvSpPr>
          <p:spPr>
            <a:xfrm>
              <a:off x="10522041" y="1349762"/>
              <a:ext cx="1030942" cy="4393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cs typeface="Arial"/>
                </a:rPr>
                <a:t>CDN</a:t>
              </a:r>
              <a:endParaRPr lang="en-US" sz="1200"/>
            </a:p>
          </p:txBody>
        </p:sp>
        <p:cxnSp>
          <p:nvCxnSpPr>
            <p:cNvPr id="47" name="Straight Arrow Connector 46">
              <a:extLst>
                <a:ext uri="{FF2B5EF4-FFF2-40B4-BE49-F238E27FC236}">
                  <a16:creationId xmlns:a16="http://schemas.microsoft.com/office/drawing/2014/main" id="{E18EF709-81BC-E1FB-A8EF-06911D522A0F}"/>
                </a:ext>
              </a:extLst>
            </p:cNvPr>
            <p:cNvCxnSpPr>
              <a:cxnSpLocks/>
            </p:cNvCxnSpPr>
            <p:nvPr/>
          </p:nvCxnSpPr>
          <p:spPr>
            <a:xfrm>
              <a:off x="10804414" y="1844000"/>
              <a:ext cx="18336" cy="2114070"/>
            </a:xfrm>
            <a:prstGeom prst="straightConnector1">
              <a:avLst/>
            </a:prstGeom>
            <a:ln w="571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pic>
          <p:nvPicPr>
            <p:cNvPr id="49" name="Graphic 15" descr="Wi-Fi with solid fill">
              <a:extLst>
                <a:ext uri="{FF2B5EF4-FFF2-40B4-BE49-F238E27FC236}">
                  <a16:creationId xmlns:a16="http://schemas.microsoft.com/office/drawing/2014/main" id="{D8601330-790C-CFEB-4AA4-16B5708A190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4940000">
              <a:off x="9197746" y="4152710"/>
              <a:ext cx="716479" cy="756063"/>
            </a:xfrm>
            <a:prstGeom prst="rect">
              <a:avLst/>
            </a:prstGeom>
          </p:spPr>
        </p:pic>
        <p:pic>
          <p:nvPicPr>
            <p:cNvPr id="51" name="Graphic 14" descr="Film strip outline">
              <a:extLst>
                <a:ext uri="{FF2B5EF4-FFF2-40B4-BE49-F238E27FC236}">
                  <a16:creationId xmlns:a16="http://schemas.microsoft.com/office/drawing/2014/main" id="{4E94F6DB-82B4-87DF-42C4-DC1EDA3693E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5400000">
              <a:off x="11065710" y="3455815"/>
              <a:ext cx="538349" cy="666998"/>
            </a:xfrm>
            <a:prstGeom prst="rect">
              <a:avLst/>
            </a:prstGeom>
          </p:spPr>
        </p:pic>
      </p:grpSp>
      <p:sp>
        <p:nvSpPr>
          <p:cNvPr id="15" name="TextBox 14">
            <a:extLst>
              <a:ext uri="{FF2B5EF4-FFF2-40B4-BE49-F238E27FC236}">
                <a16:creationId xmlns:a16="http://schemas.microsoft.com/office/drawing/2014/main" id="{A09C2726-2CF6-D683-F74C-D164E08AF809}"/>
              </a:ext>
            </a:extLst>
          </p:cNvPr>
          <p:cNvSpPr txBox="1"/>
          <p:nvPr/>
        </p:nvSpPr>
        <p:spPr>
          <a:xfrm>
            <a:off x="381000" y="3024625"/>
            <a:ext cx="3418388" cy="3354765"/>
          </a:xfrm>
          <a:prstGeom prst="rect">
            <a:avLst/>
          </a:prstGeom>
          <a:noFill/>
          <a:ln>
            <a:solidFill>
              <a:schemeClr val="tx1"/>
            </a:solidFill>
          </a:ln>
        </p:spPr>
        <p:txBody>
          <a:bodyPr wrap="square" rtlCol="0">
            <a:spAutoFit/>
          </a:bodyPr>
          <a:lstStyle/>
          <a:p>
            <a:r>
              <a:rPr lang="en-US" sz="2400" u="sng"/>
              <a:t>3 Key Insights</a:t>
            </a:r>
            <a:br>
              <a:rPr lang="en-US" sz="2400" u="sng"/>
            </a:br>
            <a:endParaRPr lang="en-US" sz="2400" u="sng"/>
          </a:p>
          <a:p>
            <a:pPr marL="342900" indent="-342900">
              <a:buFontTx/>
              <a:buChar char="-"/>
            </a:pPr>
            <a:r>
              <a:rPr lang="en-US" sz="2000"/>
              <a:t>Sequential on-demand video</a:t>
            </a:r>
          </a:p>
          <a:p>
            <a:pPr marL="342900" indent="-342900">
              <a:buFontTx/>
              <a:buChar char="-"/>
            </a:pPr>
            <a:r>
              <a:rPr lang="en-US" sz="2000"/>
              <a:t>Known user trajectory</a:t>
            </a:r>
          </a:p>
          <a:p>
            <a:pPr marL="342900" indent="-342900">
              <a:buFontTx/>
              <a:buChar char="-"/>
            </a:pPr>
            <a:r>
              <a:rPr lang="en-US" sz="2000"/>
              <a:t>High throughput, short range physical layer (</a:t>
            </a:r>
            <a:r>
              <a:rPr lang="en-US" sz="2000" err="1"/>
              <a:t>mmWave</a:t>
            </a:r>
            <a:r>
              <a:rPr lang="en-US" sz="2000"/>
              <a:t>)</a:t>
            </a:r>
            <a:br>
              <a:rPr lang="en-US" sz="2000"/>
            </a:br>
            <a:endParaRPr lang="en-US" sz="2000"/>
          </a:p>
          <a:p>
            <a:pPr marL="342900" indent="-342900">
              <a:buFontTx/>
              <a:buChar char="-"/>
            </a:pPr>
            <a:endParaRPr lang="en-US" sz="2400"/>
          </a:p>
        </p:txBody>
      </p:sp>
      <p:sp>
        <p:nvSpPr>
          <p:cNvPr id="5" name="Slide Number Placeholder 4">
            <a:extLst>
              <a:ext uri="{FF2B5EF4-FFF2-40B4-BE49-F238E27FC236}">
                <a16:creationId xmlns:a16="http://schemas.microsoft.com/office/drawing/2014/main" id="{E08FA16A-02BF-7A10-7CAD-2A5DA8F30FC9}"/>
              </a:ext>
            </a:extLst>
          </p:cNvPr>
          <p:cNvSpPr>
            <a:spLocks noGrp="1"/>
          </p:cNvSpPr>
          <p:nvPr>
            <p:ph type="sldNum" sz="quarter" idx="12"/>
          </p:nvPr>
        </p:nvSpPr>
        <p:spPr/>
        <p:txBody>
          <a:bodyPr/>
          <a:lstStyle/>
          <a:p>
            <a:fld id="{AE678206-0642-9F48-9727-6B519CB285FA}" type="slidenum">
              <a:rPr lang="en-US" smtClean="0"/>
              <a:t>47</a:t>
            </a:fld>
            <a:endParaRPr lang="en-US"/>
          </a:p>
        </p:txBody>
      </p:sp>
      <p:sp>
        <p:nvSpPr>
          <p:cNvPr id="21" name="TextBox 20">
            <a:extLst>
              <a:ext uri="{FF2B5EF4-FFF2-40B4-BE49-F238E27FC236}">
                <a16:creationId xmlns:a16="http://schemas.microsoft.com/office/drawing/2014/main" id="{B87AE1F9-0C4D-1CD5-5863-3C6EA543AAEF}"/>
              </a:ext>
            </a:extLst>
          </p:cNvPr>
          <p:cNvSpPr txBox="1"/>
          <p:nvPr/>
        </p:nvSpPr>
        <p:spPr>
          <a:xfrm>
            <a:off x="4272502" y="3024624"/>
            <a:ext cx="3418388" cy="3354765"/>
          </a:xfrm>
          <a:prstGeom prst="rect">
            <a:avLst/>
          </a:prstGeom>
          <a:noFill/>
          <a:ln>
            <a:solidFill>
              <a:schemeClr val="tx1"/>
            </a:solidFill>
          </a:ln>
        </p:spPr>
        <p:txBody>
          <a:bodyPr wrap="square" rtlCol="0">
            <a:spAutoFit/>
          </a:bodyPr>
          <a:lstStyle/>
          <a:p>
            <a:r>
              <a:rPr lang="en-US" sz="2400" u="sng" err="1"/>
              <a:t>ClairvoyantEdge</a:t>
            </a:r>
            <a:br>
              <a:rPr lang="en-US" sz="2400" u="sng"/>
            </a:br>
            <a:endParaRPr lang="en-US" sz="2400" u="sng"/>
          </a:p>
          <a:p>
            <a:pPr marL="342900" indent="-342900">
              <a:buFontTx/>
              <a:buChar char="-"/>
            </a:pPr>
            <a:r>
              <a:rPr lang="en-US" sz="2000"/>
              <a:t>Distributed edge-cloud system</a:t>
            </a:r>
          </a:p>
          <a:p>
            <a:pPr marL="342900" indent="-342900">
              <a:buFontTx/>
              <a:buChar char="-"/>
            </a:pPr>
            <a:r>
              <a:rPr lang="en-US" sz="2000"/>
              <a:t>Proactive distribution of video data across edge</a:t>
            </a:r>
          </a:p>
          <a:p>
            <a:pPr marL="342900" indent="-342900">
              <a:buFontTx/>
              <a:buChar char="-"/>
            </a:pPr>
            <a:r>
              <a:rPr lang="en-US" sz="2000"/>
              <a:t>Last mile delivery via </a:t>
            </a:r>
            <a:r>
              <a:rPr lang="en-US" sz="2000" err="1"/>
              <a:t>mmWave</a:t>
            </a:r>
            <a:endParaRPr lang="en-US" sz="2000"/>
          </a:p>
          <a:p>
            <a:pPr marL="342900" indent="-342900">
              <a:buFontTx/>
              <a:buChar char="-"/>
            </a:pPr>
            <a:r>
              <a:rPr lang="en-US" sz="2000"/>
              <a:t>Fallback on Cellular</a:t>
            </a:r>
          </a:p>
          <a:p>
            <a:pPr marL="342900" indent="-342900">
              <a:buFontTx/>
              <a:buChar char="-"/>
            </a:pPr>
            <a:endParaRPr lang="en-US" sz="2400"/>
          </a:p>
        </p:txBody>
      </p:sp>
      <p:sp>
        <p:nvSpPr>
          <p:cNvPr id="30" name="TextBox 29">
            <a:extLst>
              <a:ext uri="{FF2B5EF4-FFF2-40B4-BE49-F238E27FC236}">
                <a16:creationId xmlns:a16="http://schemas.microsoft.com/office/drawing/2014/main" id="{0884A144-A013-7269-F169-6DEB383B113D}"/>
              </a:ext>
            </a:extLst>
          </p:cNvPr>
          <p:cNvSpPr txBox="1"/>
          <p:nvPr/>
        </p:nvSpPr>
        <p:spPr>
          <a:xfrm>
            <a:off x="8133110" y="3026432"/>
            <a:ext cx="3418388" cy="3354765"/>
          </a:xfrm>
          <a:prstGeom prst="rect">
            <a:avLst/>
          </a:prstGeom>
          <a:noFill/>
          <a:ln>
            <a:solidFill>
              <a:schemeClr val="tx1"/>
            </a:solidFill>
          </a:ln>
        </p:spPr>
        <p:txBody>
          <a:bodyPr wrap="square" lIns="91440" tIns="45720" rIns="91440" bIns="45720" rtlCol="0" anchor="t">
            <a:spAutoFit/>
          </a:bodyPr>
          <a:lstStyle/>
          <a:p>
            <a:r>
              <a:rPr lang="en-US" sz="2400" u="sng"/>
              <a:t>Results</a:t>
            </a:r>
            <a:br>
              <a:rPr lang="en-US" sz="2400" u="sng"/>
            </a:br>
            <a:br>
              <a:rPr lang="en-US" sz="2400" u="sng"/>
            </a:br>
            <a:r>
              <a:rPr lang="en-US" sz="2000"/>
              <a:t>With just 20 nodes, we gain</a:t>
            </a:r>
            <a:endParaRPr lang="en-US" sz="2400" u="sng"/>
          </a:p>
          <a:p>
            <a:pPr marL="342900" indent="-342900">
              <a:buFontTx/>
              <a:buChar char="-"/>
            </a:pPr>
            <a:r>
              <a:rPr lang="en-US" sz="2000"/>
              <a:t>~50% reduction in backhaul usage </a:t>
            </a:r>
            <a:endParaRPr lang="en-US" sz="2400">
              <a:ea typeface="+mn-lt"/>
              <a:cs typeface="+mn-lt"/>
            </a:endParaRPr>
          </a:p>
          <a:p>
            <a:pPr marL="342900" indent="-342900">
              <a:buFontTx/>
              <a:buChar char="-"/>
            </a:pPr>
            <a:r>
              <a:rPr lang="en-US" sz="2000">
                <a:ea typeface="+mn-lt"/>
                <a:cs typeface="+mn-lt"/>
              </a:rPr>
              <a:t>20-40% reduction in cellular bandwidth usage</a:t>
            </a:r>
            <a:endParaRPr lang="en-US" sz="2400">
              <a:ea typeface="+mn-lt"/>
              <a:cs typeface="+mn-lt"/>
            </a:endParaRPr>
          </a:p>
          <a:p>
            <a:br>
              <a:rPr lang="en-US" sz="2000"/>
            </a:br>
            <a:br>
              <a:rPr lang="en-US" sz="2000"/>
            </a:br>
            <a:endParaRPr lang="en-US" sz="2400">
              <a:cs typeface="Arial" panose="020B0604020202020204"/>
            </a:endParaRPr>
          </a:p>
        </p:txBody>
      </p:sp>
    </p:spTree>
    <p:extLst>
      <p:ext uri="{BB962C8B-B14F-4D97-AF65-F5344CB8AC3E}">
        <p14:creationId xmlns:p14="http://schemas.microsoft.com/office/powerpoint/2010/main" val="257751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3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4DD9F-F465-C97E-C9AA-138D3752F998}"/>
              </a:ext>
            </a:extLst>
          </p:cNvPr>
          <p:cNvSpPr>
            <a:spLocks noGrp="1"/>
          </p:cNvSpPr>
          <p:nvPr>
            <p:ph type="title"/>
          </p:nvPr>
        </p:nvSpPr>
        <p:spPr/>
        <p:txBody>
          <a:bodyPr/>
          <a:lstStyle/>
          <a:p>
            <a:r>
              <a:rPr lang="en-US">
                <a:latin typeface="Roboto"/>
                <a:ea typeface="Roboto"/>
                <a:cs typeface="Roboto"/>
              </a:rPr>
              <a:t>Future Work</a:t>
            </a:r>
            <a:endParaRPr lang="en-US"/>
          </a:p>
        </p:txBody>
      </p:sp>
      <p:sp>
        <p:nvSpPr>
          <p:cNvPr id="3" name="Content Placeholder 2">
            <a:extLst>
              <a:ext uri="{FF2B5EF4-FFF2-40B4-BE49-F238E27FC236}">
                <a16:creationId xmlns:a16="http://schemas.microsoft.com/office/drawing/2014/main" id="{EEC9B312-3BCA-C8CC-7041-3A72E8BFCC4F}"/>
              </a:ext>
            </a:extLst>
          </p:cNvPr>
          <p:cNvSpPr>
            <a:spLocks noGrp="1"/>
          </p:cNvSpPr>
          <p:nvPr>
            <p:ph sz="half" idx="1"/>
          </p:nvPr>
        </p:nvSpPr>
        <p:spPr>
          <a:xfrm>
            <a:off x="379048" y="1215483"/>
            <a:ext cx="11078749" cy="4225652"/>
          </a:xfrm>
        </p:spPr>
        <p:txBody>
          <a:bodyPr vert="horz" lIns="91440" tIns="45720" rIns="91440" bIns="45720" rtlCol="0" anchor="t">
            <a:normAutofit/>
          </a:bodyPr>
          <a:lstStyle/>
          <a:p>
            <a:r>
              <a:rPr lang="en-US">
                <a:latin typeface="Roboto"/>
                <a:ea typeface="Roboto"/>
                <a:cs typeface="Roboto"/>
              </a:rPr>
              <a:t>Leveraging trends in user behavior based on geographical preferences for prefetching content</a:t>
            </a:r>
          </a:p>
          <a:p>
            <a:r>
              <a:rPr lang="en-US">
                <a:latin typeface="Roboto"/>
                <a:ea typeface="Roboto"/>
              </a:rPr>
              <a:t>Optimal placement of edge nodes</a:t>
            </a:r>
          </a:p>
          <a:p>
            <a:r>
              <a:rPr lang="en-US">
                <a:latin typeface="Roboto"/>
                <a:ea typeface="Roboto"/>
                <a:cs typeface="Roboto"/>
              </a:rPr>
              <a:t>Edge infrastructure for real time delivery</a:t>
            </a:r>
          </a:p>
          <a:p>
            <a:pPr marL="0" indent="0">
              <a:buNone/>
            </a:pPr>
            <a:endParaRPr lang="en-US">
              <a:latin typeface="Roboto"/>
              <a:ea typeface="Roboto"/>
            </a:endParaRPr>
          </a:p>
          <a:p>
            <a:pPr marL="0" indent="0">
              <a:buNone/>
            </a:pPr>
            <a:endParaRPr lang="en-US"/>
          </a:p>
        </p:txBody>
      </p:sp>
      <p:sp>
        <p:nvSpPr>
          <p:cNvPr id="4" name="Slide Number Placeholder 3">
            <a:extLst>
              <a:ext uri="{FF2B5EF4-FFF2-40B4-BE49-F238E27FC236}">
                <a16:creationId xmlns:a16="http://schemas.microsoft.com/office/drawing/2014/main" id="{4E85AF02-0AEF-2E69-5145-B7DCB89EC826}"/>
              </a:ext>
            </a:extLst>
          </p:cNvPr>
          <p:cNvSpPr>
            <a:spLocks noGrp="1"/>
          </p:cNvSpPr>
          <p:nvPr>
            <p:ph type="sldNum" sz="quarter" idx="12"/>
          </p:nvPr>
        </p:nvSpPr>
        <p:spPr/>
        <p:txBody>
          <a:bodyPr/>
          <a:lstStyle/>
          <a:p>
            <a:fld id="{AE678206-0642-9F48-9727-6B519CB285FA}" type="slidenum">
              <a:rPr lang="en-US" smtClean="0"/>
              <a:t>48</a:t>
            </a:fld>
            <a:endParaRPr lang="en-US"/>
          </a:p>
        </p:txBody>
      </p:sp>
    </p:spTree>
    <p:extLst>
      <p:ext uri="{BB962C8B-B14F-4D97-AF65-F5344CB8AC3E}">
        <p14:creationId xmlns:p14="http://schemas.microsoft.com/office/powerpoint/2010/main" val="1598403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1A5CCDDE-75BB-98CE-9DA3-3D8746BEA34B}"/>
              </a:ext>
            </a:extLst>
          </p:cNvPr>
          <p:cNvSpPr/>
          <p:nvPr/>
        </p:nvSpPr>
        <p:spPr>
          <a:xfrm>
            <a:off x="9637249" y="5815013"/>
            <a:ext cx="2554751" cy="1042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FE9EEA-5900-602B-3257-0141CAC18F34}"/>
              </a:ext>
            </a:extLst>
          </p:cNvPr>
          <p:cNvSpPr>
            <a:spLocks noGrp="1"/>
          </p:cNvSpPr>
          <p:nvPr>
            <p:ph type="title"/>
          </p:nvPr>
        </p:nvSpPr>
        <p:spPr>
          <a:xfrm>
            <a:off x="381000" y="200722"/>
            <a:ext cx="8224530" cy="1014761"/>
          </a:xfrm>
        </p:spPr>
        <p:txBody>
          <a:bodyPr anchor="ctr">
            <a:normAutofit/>
          </a:bodyPr>
          <a:lstStyle/>
          <a:p>
            <a:r>
              <a:rPr lang="en-US"/>
              <a:t>Questions?</a:t>
            </a:r>
          </a:p>
        </p:txBody>
      </p:sp>
      <p:grpSp>
        <p:nvGrpSpPr>
          <p:cNvPr id="13" name="Group 12">
            <a:extLst>
              <a:ext uri="{FF2B5EF4-FFF2-40B4-BE49-F238E27FC236}">
                <a16:creationId xmlns:a16="http://schemas.microsoft.com/office/drawing/2014/main" id="{CAA731F3-CE4D-0D20-60CC-88A282ACB62A}"/>
              </a:ext>
            </a:extLst>
          </p:cNvPr>
          <p:cNvGrpSpPr>
            <a:grpSpLocks noChangeAspect="1"/>
          </p:cNvGrpSpPr>
          <p:nvPr/>
        </p:nvGrpSpPr>
        <p:grpSpPr>
          <a:xfrm>
            <a:off x="8598295" y="-113603"/>
            <a:ext cx="3455592" cy="2928241"/>
            <a:chOff x="6542798" y="419292"/>
            <a:chExt cx="5481357" cy="4644858"/>
          </a:xfrm>
        </p:grpSpPr>
        <p:pic>
          <p:nvPicPr>
            <p:cNvPr id="6" name="Graphic 5" descr="City outline">
              <a:extLst>
                <a:ext uri="{FF2B5EF4-FFF2-40B4-BE49-F238E27FC236}">
                  <a16:creationId xmlns:a16="http://schemas.microsoft.com/office/drawing/2014/main" id="{E8A328BC-63D2-1AFD-6E32-D62C9A86F1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02963" y="1841904"/>
              <a:ext cx="3111335" cy="3131127"/>
            </a:xfrm>
            <a:prstGeom prst="rect">
              <a:avLst/>
            </a:prstGeom>
          </p:spPr>
        </p:pic>
        <p:pic>
          <p:nvPicPr>
            <p:cNvPr id="8" name="Graphic 20" descr="Map with pin with solid fill">
              <a:extLst>
                <a:ext uri="{FF2B5EF4-FFF2-40B4-BE49-F238E27FC236}">
                  <a16:creationId xmlns:a16="http://schemas.microsoft.com/office/drawing/2014/main" id="{BD61B0F1-B048-069C-0C7E-70FA34B5C4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54274" y="2293071"/>
              <a:ext cx="914400" cy="914400"/>
            </a:xfrm>
            <a:prstGeom prst="rect">
              <a:avLst/>
            </a:prstGeom>
          </p:spPr>
        </p:pic>
        <p:pic>
          <p:nvPicPr>
            <p:cNvPr id="10" name="Picture 9" descr="Icon&#10;&#10;Description automatically generated">
              <a:extLst>
                <a:ext uri="{FF2B5EF4-FFF2-40B4-BE49-F238E27FC236}">
                  <a16:creationId xmlns:a16="http://schemas.microsoft.com/office/drawing/2014/main" id="{20AF225F-AAAC-ABAD-CFC7-6A14DF86306F}"/>
                </a:ext>
              </a:extLst>
            </p:cNvPr>
            <p:cNvPicPr>
              <a:picLocks noChangeAspect="1"/>
            </p:cNvPicPr>
            <p:nvPr/>
          </p:nvPicPr>
          <p:blipFill>
            <a:blip r:embed="rId7"/>
            <a:stretch>
              <a:fillRect/>
            </a:stretch>
          </p:blipFill>
          <p:spPr>
            <a:xfrm>
              <a:off x="6948399" y="3206834"/>
              <a:ext cx="655123" cy="665019"/>
            </a:xfrm>
            <a:prstGeom prst="rect">
              <a:avLst/>
            </a:prstGeom>
          </p:spPr>
        </p:pic>
        <p:pic>
          <p:nvPicPr>
            <p:cNvPr id="12" name="Graphic 19" descr="Server with solid fill">
              <a:extLst>
                <a:ext uri="{FF2B5EF4-FFF2-40B4-BE49-F238E27FC236}">
                  <a16:creationId xmlns:a16="http://schemas.microsoft.com/office/drawing/2014/main" id="{E1E530BE-B142-2405-79E1-73D6F466121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48138" y="1494793"/>
              <a:ext cx="756063" cy="756063"/>
            </a:xfrm>
            <a:prstGeom prst="rect">
              <a:avLst/>
            </a:prstGeom>
          </p:spPr>
        </p:pic>
        <p:pic>
          <p:nvPicPr>
            <p:cNvPr id="14" name="Graphic 12" descr="Car with solid fill">
              <a:extLst>
                <a:ext uri="{FF2B5EF4-FFF2-40B4-BE49-F238E27FC236}">
                  <a16:creationId xmlns:a16="http://schemas.microsoft.com/office/drawing/2014/main" id="{BD9D38C6-BD52-EDBA-0996-D3040C4F7A7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276415" y="4149750"/>
              <a:ext cx="914400" cy="914400"/>
            </a:xfrm>
            <a:prstGeom prst="rect">
              <a:avLst/>
            </a:prstGeom>
          </p:spPr>
        </p:pic>
        <p:grpSp>
          <p:nvGrpSpPr>
            <p:cNvPr id="20" name="Group 19">
              <a:extLst>
                <a:ext uri="{FF2B5EF4-FFF2-40B4-BE49-F238E27FC236}">
                  <a16:creationId xmlns:a16="http://schemas.microsoft.com/office/drawing/2014/main" id="{4E6BBC10-D3EA-DC50-0A05-C6A7A684DB5A}"/>
                </a:ext>
              </a:extLst>
            </p:cNvPr>
            <p:cNvGrpSpPr/>
            <p:nvPr/>
          </p:nvGrpSpPr>
          <p:grpSpPr>
            <a:xfrm flipH="1">
              <a:off x="9803549" y="4153852"/>
              <a:ext cx="480802" cy="589671"/>
              <a:chOff x="3470987" y="2052735"/>
              <a:chExt cx="1035696" cy="989045"/>
            </a:xfrm>
          </p:grpSpPr>
          <p:sp>
            <p:nvSpPr>
              <p:cNvPr id="16" name="Isosceles Triangle 7">
                <a:extLst>
                  <a:ext uri="{FF2B5EF4-FFF2-40B4-BE49-F238E27FC236}">
                    <a16:creationId xmlns:a16="http://schemas.microsoft.com/office/drawing/2014/main" id="{55904C59-6EA5-FE0B-AD46-0F467DDE90E3}"/>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hord 16">
                <a:extLst>
                  <a:ext uri="{FF2B5EF4-FFF2-40B4-BE49-F238E27FC236}">
                    <a16:creationId xmlns:a16="http://schemas.microsoft.com/office/drawing/2014/main" id="{1542C90D-58DB-C2B1-7082-DEDC9788594B}"/>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Isosceles Triangle 5">
                <a:extLst>
                  <a:ext uri="{FF2B5EF4-FFF2-40B4-BE49-F238E27FC236}">
                    <a16:creationId xmlns:a16="http://schemas.microsoft.com/office/drawing/2014/main" id="{80D9FA92-D61D-9851-63F3-E0F61F3CABA4}"/>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Oval 18">
                <a:extLst>
                  <a:ext uri="{FF2B5EF4-FFF2-40B4-BE49-F238E27FC236}">
                    <a16:creationId xmlns:a16="http://schemas.microsoft.com/office/drawing/2014/main" id="{DECAF04A-48C6-1DDD-7772-BEF112F0CC41}"/>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9" name="Group 28">
              <a:extLst>
                <a:ext uri="{FF2B5EF4-FFF2-40B4-BE49-F238E27FC236}">
                  <a16:creationId xmlns:a16="http://schemas.microsoft.com/office/drawing/2014/main" id="{CAD8F7B0-B849-04E3-AA43-5BD69EBE95EA}"/>
                </a:ext>
              </a:extLst>
            </p:cNvPr>
            <p:cNvGrpSpPr/>
            <p:nvPr/>
          </p:nvGrpSpPr>
          <p:grpSpPr>
            <a:xfrm>
              <a:off x="10259184" y="3929176"/>
              <a:ext cx="703567" cy="865948"/>
              <a:chOff x="7291537" y="2580031"/>
              <a:chExt cx="1083297" cy="1165548"/>
            </a:xfrm>
          </p:grpSpPr>
          <p:grpSp>
            <p:nvGrpSpPr>
              <p:cNvPr id="22" name="Group 21">
                <a:extLst>
                  <a:ext uri="{FF2B5EF4-FFF2-40B4-BE49-F238E27FC236}">
                    <a16:creationId xmlns:a16="http://schemas.microsoft.com/office/drawing/2014/main" id="{7173951E-7328-E225-5A90-EA56356D9A87}"/>
                  </a:ext>
                </a:extLst>
              </p:cNvPr>
              <p:cNvGrpSpPr/>
              <p:nvPr/>
            </p:nvGrpSpPr>
            <p:grpSpPr>
              <a:xfrm>
                <a:off x="7545615" y="3038258"/>
                <a:ext cx="725173" cy="547774"/>
                <a:chOff x="10442048" y="1890678"/>
                <a:chExt cx="725173" cy="547774"/>
              </a:xfrm>
            </p:grpSpPr>
            <p:sp>
              <p:nvSpPr>
                <p:cNvPr id="25" name="Rounded Rectangle 33">
                  <a:extLst>
                    <a:ext uri="{FF2B5EF4-FFF2-40B4-BE49-F238E27FC236}">
                      <a16:creationId xmlns:a16="http://schemas.microsoft.com/office/drawing/2014/main" id="{EB8E86C8-721F-6C76-ABE5-FEA789B5A383}"/>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52A40A74-C313-90B6-DDA8-70E32D9B06C0}"/>
                    </a:ext>
                  </a:extLst>
                </p:cNvPr>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3657E3-309C-E106-F444-0BFBEB250659}"/>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2BCD543-E4DB-913B-D9C3-30523F9B0450}"/>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65BC15B2-6938-B7DC-5A8E-924F37C9D9D7}"/>
                  </a:ext>
                </a:extLst>
              </p:cNvPr>
              <p:cNvSpPr txBox="1"/>
              <p:nvPr/>
            </p:nvSpPr>
            <p:spPr>
              <a:xfrm>
                <a:off x="7291537" y="2580031"/>
                <a:ext cx="1066953" cy="473899"/>
              </a:xfrm>
              <a:prstGeom prst="rect">
                <a:avLst/>
              </a:prstGeom>
              <a:noFill/>
            </p:spPr>
            <p:txBody>
              <a:bodyPr wrap="none" lIns="91440" tIns="45720" rIns="91440" bIns="45720" rtlCol="0" anchor="t">
                <a:spAutoFit/>
              </a:bodyPr>
              <a:lstStyle/>
              <a:p>
                <a:r>
                  <a:rPr lang="en-US" sz="1100"/>
                  <a:t>Edge</a:t>
                </a:r>
                <a:endParaRPr lang="en-US" sz="1100">
                  <a:cs typeface="Arial"/>
                </a:endParaRPr>
              </a:p>
            </p:txBody>
          </p:sp>
          <p:sp>
            <p:nvSpPr>
              <p:cNvPr id="24" name="Rectangle 23">
                <a:extLst>
                  <a:ext uri="{FF2B5EF4-FFF2-40B4-BE49-F238E27FC236}">
                    <a16:creationId xmlns:a16="http://schemas.microsoft.com/office/drawing/2014/main" id="{A0EDF28C-43F4-817D-DDF0-E63D3AF5BBD0}"/>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cxnSp>
          <p:nvCxnSpPr>
            <p:cNvPr id="31" name="Straight Arrow Connector 30">
              <a:extLst>
                <a:ext uri="{FF2B5EF4-FFF2-40B4-BE49-F238E27FC236}">
                  <a16:creationId xmlns:a16="http://schemas.microsoft.com/office/drawing/2014/main" id="{9AE01046-7364-3918-ED4C-EF51FC289748}"/>
                </a:ext>
              </a:extLst>
            </p:cNvPr>
            <p:cNvCxnSpPr>
              <a:cxnSpLocks/>
            </p:cNvCxnSpPr>
            <p:nvPr/>
          </p:nvCxnSpPr>
          <p:spPr>
            <a:xfrm flipV="1">
              <a:off x="7607360" y="2257403"/>
              <a:ext cx="22816" cy="2187559"/>
            </a:xfrm>
            <a:prstGeom prst="straightConnector1">
              <a:avLst/>
            </a:prstGeom>
            <a:ln w="57150">
              <a:headEnd type="none"/>
              <a:tailEnd type="arrow"/>
            </a:ln>
          </p:spPr>
          <p:style>
            <a:lnRef idx="1">
              <a:schemeClr val="accent1"/>
            </a:lnRef>
            <a:fillRef idx="0">
              <a:schemeClr val="accent1"/>
            </a:fillRef>
            <a:effectRef idx="0">
              <a:schemeClr val="accent1"/>
            </a:effectRef>
            <a:fontRef idx="minor">
              <a:schemeClr val="tx1"/>
            </a:fontRef>
          </p:style>
        </p:cxnSp>
        <p:pic>
          <p:nvPicPr>
            <p:cNvPr id="33" name="Graphic 18" descr="Cloud outline">
              <a:extLst>
                <a:ext uri="{FF2B5EF4-FFF2-40B4-BE49-F238E27FC236}">
                  <a16:creationId xmlns:a16="http://schemas.microsoft.com/office/drawing/2014/main" id="{A097C7E7-23DF-D989-750E-7835F7B85E1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42798" y="807482"/>
              <a:ext cx="1973282" cy="1953489"/>
            </a:xfrm>
            <a:prstGeom prst="rect">
              <a:avLst/>
            </a:prstGeom>
          </p:spPr>
        </p:pic>
        <p:cxnSp>
          <p:nvCxnSpPr>
            <p:cNvPr id="35" name="Straight Arrow Connector 34">
              <a:extLst>
                <a:ext uri="{FF2B5EF4-FFF2-40B4-BE49-F238E27FC236}">
                  <a16:creationId xmlns:a16="http://schemas.microsoft.com/office/drawing/2014/main" id="{A44272B9-D216-2FB3-8286-96894CCAE9F0}"/>
                </a:ext>
              </a:extLst>
            </p:cNvPr>
            <p:cNvCxnSpPr/>
            <p:nvPr/>
          </p:nvCxnSpPr>
          <p:spPr>
            <a:xfrm>
              <a:off x="8416574" y="1953906"/>
              <a:ext cx="2065028" cy="10481"/>
            </a:xfrm>
            <a:prstGeom prst="straightConnector1">
              <a:avLst/>
            </a:prstGeom>
            <a:ln w="57150"/>
          </p:spPr>
          <p:style>
            <a:lnRef idx="1">
              <a:schemeClr val="accent1"/>
            </a:lnRef>
            <a:fillRef idx="0">
              <a:schemeClr val="accent1"/>
            </a:fillRef>
            <a:effectRef idx="0">
              <a:schemeClr val="accent1"/>
            </a:effectRef>
            <a:fontRef idx="minor">
              <a:schemeClr val="tx1"/>
            </a:fontRef>
          </p:style>
        </p:cxnSp>
        <p:pic>
          <p:nvPicPr>
            <p:cNvPr id="37" name="Graphic 20" descr="Map with pin with solid fill">
              <a:extLst>
                <a:ext uri="{FF2B5EF4-FFF2-40B4-BE49-F238E27FC236}">
                  <a16:creationId xmlns:a16="http://schemas.microsoft.com/office/drawing/2014/main" id="{30171437-2761-2849-8CC3-E52FB58169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99067" y="1847373"/>
              <a:ext cx="914400" cy="914400"/>
            </a:xfrm>
            <a:prstGeom prst="rect">
              <a:avLst/>
            </a:prstGeom>
          </p:spPr>
        </p:pic>
        <p:pic>
          <p:nvPicPr>
            <p:cNvPr id="39" name="Picture 38" descr="Icon&#10;&#10;Description automatically generated">
              <a:extLst>
                <a:ext uri="{FF2B5EF4-FFF2-40B4-BE49-F238E27FC236}">
                  <a16:creationId xmlns:a16="http://schemas.microsoft.com/office/drawing/2014/main" id="{15D071CB-BE42-5FF2-E99B-ECAC71480753}"/>
                </a:ext>
              </a:extLst>
            </p:cNvPr>
            <p:cNvPicPr>
              <a:picLocks noChangeAspect="1"/>
            </p:cNvPicPr>
            <p:nvPr/>
          </p:nvPicPr>
          <p:blipFill>
            <a:blip r:embed="rId7"/>
            <a:stretch>
              <a:fillRect/>
            </a:stretch>
          </p:blipFill>
          <p:spPr>
            <a:xfrm>
              <a:off x="8343003" y="2071023"/>
              <a:ext cx="655123" cy="665019"/>
            </a:xfrm>
            <a:prstGeom prst="rect">
              <a:avLst/>
            </a:prstGeom>
          </p:spPr>
        </p:pic>
        <p:cxnSp>
          <p:nvCxnSpPr>
            <p:cNvPr id="41" name="Straight Arrow Connector 40">
              <a:extLst>
                <a:ext uri="{FF2B5EF4-FFF2-40B4-BE49-F238E27FC236}">
                  <a16:creationId xmlns:a16="http://schemas.microsoft.com/office/drawing/2014/main" id="{486CDB81-1F8A-4BA4-7DEE-E92D4D3022A3}"/>
                </a:ext>
              </a:extLst>
            </p:cNvPr>
            <p:cNvCxnSpPr>
              <a:cxnSpLocks/>
            </p:cNvCxnSpPr>
            <p:nvPr/>
          </p:nvCxnSpPr>
          <p:spPr>
            <a:xfrm>
              <a:off x="10468454" y="1928926"/>
              <a:ext cx="22817" cy="2039383"/>
            </a:xfrm>
            <a:prstGeom prst="straightConnector1">
              <a:avLst/>
            </a:prstGeom>
            <a:ln w="57150">
              <a:headEnd type="none"/>
              <a:tailEnd type="arrow"/>
            </a:ln>
          </p:spPr>
          <p:style>
            <a:lnRef idx="1">
              <a:schemeClr val="accent1"/>
            </a:lnRef>
            <a:fillRef idx="0">
              <a:schemeClr val="accent1"/>
            </a:fillRef>
            <a:effectRef idx="0">
              <a:schemeClr val="accent1"/>
            </a:effectRef>
            <a:fontRef idx="minor">
              <a:schemeClr val="tx1"/>
            </a:fontRef>
          </p:style>
        </p:cxnSp>
        <p:pic>
          <p:nvPicPr>
            <p:cNvPr id="43" name="Graphic 18" descr="Cloud outline">
              <a:extLst>
                <a:ext uri="{FF2B5EF4-FFF2-40B4-BE49-F238E27FC236}">
                  <a16:creationId xmlns:a16="http://schemas.microsoft.com/office/drawing/2014/main" id="{CE134E84-20E0-FB24-87C6-42882E223E8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050873" y="419292"/>
              <a:ext cx="1973282" cy="1953489"/>
            </a:xfrm>
            <a:prstGeom prst="rect">
              <a:avLst/>
            </a:prstGeom>
          </p:spPr>
        </p:pic>
        <p:sp>
          <p:nvSpPr>
            <p:cNvPr id="45" name="TextBox 44">
              <a:extLst>
                <a:ext uri="{FF2B5EF4-FFF2-40B4-BE49-F238E27FC236}">
                  <a16:creationId xmlns:a16="http://schemas.microsoft.com/office/drawing/2014/main" id="{9B82CB11-4531-794E-1213-DBE49FB0FBD7}"/>
                </a:ext>
              </a:extLst>
            </p:cNvPr>
            <p:cNvSpPr txBox="1"/>
            <p:nvPr/>
          </p:nvSpPr>
          <p:spPr>
            <a:xfrm>
              <a:off x="10522041" y="1349762"/>
              <a:ext cx="1030942" cy="4393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cs typeface="Arial"/>
                </a:rPr>
                <a:t>CDN</a:t>
              </a:r>
              <a:endParaRPr lang="en-US" sz="1200"/>
            </a:p>
          </p:txBody>
        </p:sp>
        <p:cxnSp>
          <p:nvCxnSpPr>
            <p:cNvPr id="47" name="Straight Arrow Connector 46">
              <a:extLst>
                <a:ext uri="{FF2B5EF4-FFF2-40B4-BE49-F238E27FC236}">
                  <a16:creationId xmlns:a16="http://schemas.microsoft.com/office/drawing/2014/main" id="{E18EF709-81BC-E1FB-A8EF-06911D522A0F}"/>
                </a:ext>
              </a:extLst>
            </p:cNvPr>
            <p:cNvCxnSpPr>
              <a:cxnSpLocks/>
            </p:cNvCxnSpPr>
            <p:nvPr/>
          </p:nvCxnSpPr>
          <p:spPr>
            <a:xfrm>
              <a:off x="10804414" y="1844000"/>
              <a:ext cx="18336" cy="2114070"/>
            </a:xfrm>
            <a:prstGeom prst="straightConnector1">
              <a:avLst/>
            </a:prstGeom>
            <a:ln w="571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pic>
          <p:nvPicPr>
            <p:cNvPr id="49" name="Graphic 15" descr="Wi-Fi with solid fill">
              <a:extLst>
                <a:ext uri="{FF2B5EF4-FFF2-40B4-BE49-F238E27FC236}">
                  <a16:creationId xmlns:a16="http://schemas.microsoft.com/office/drawing/2014/main" id="{D8601330-790C-CFEB-4AA4-16B5708A190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4940000">
              <a:off x="9197746" y="4152710"/>
              <a:ext cx="716479" cy="756063"/>
            </a:xfrm>
            <a:prstGeom prst="rect">
              <a:avLst/>
            </a:prstGeom>
          </p:spPr>
        </p:pic>
        <p:pic>
          <p:nvPicPr>
            <p:cNvPr id="51" name="Graphic 14" descr="Film strip outline">
              <a:extLst>
                <a:ext uri="{FF2B5EF4-FFF2-40B4-BE49-F238E27FC236}">
                  <a16:creationId xmlns:a16="http://schemas.microsoft.com/office/drawing/2014/main" id="{4E94F6DB-82B4-87DF-42C4-DC1EDA3693E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5400000">
              <a:off x="11065710" y="3455815"/>
              <a:ext cx="538349" cy="666998"/>
            </a:xfrm>
            <a:prstGeom prst="rect">
              <a:avLst/>
            </a:prstGeom>
          </p:spPr>
        </p:pic>
      </p:grpSp>
      <p:sp>
        <p:nvSpPr>
          <p:cNvPr id="15" name="TextBox 14">
            <a:extLst>
              <a:ext uri="{FF2B5EF4-FFF2-40B4-BE49-F238E27FC236}">
                <a16:creationId xmlns:a16="http://schemas.microsoft.com/office/drawing/2014/main" id="{A09C2726-2CF6-D683-F74C-D164E08AF809}"/>
              </a:ext>
            </a:extLst>
          </p:cNvPr>
          <p:cNvSpPr txBox="1"/>
          <p:nvPr/>
        </p:nvSpPr>
        <p:spPr>
          <a:xfrm>
            <a:off x="381000" y="3024625"/>
            <a:ext cx="3418388" cy="3354765"/>
          </a:xfrm>
          <a:prstGeom prst="rect">
            <a:avLst/>
          </a:prstGeom>
          <a:noFill/>
          <a:ln>
            <a:solidFill>
              <a:schemeClr val="tx1"/>
            </a:solidFill>
          </a:ln>
        </p:spPr>
        <p:txBody>
          <a:bodyPr wrap="square" lIns="91440" tIns="45720" rIns="91440" bIns="45720" rtlCol="0" anchor="t">
            <a:spAutoFit/>
          </a:bodyPr>
          <a:lstStyle/>
          <a:p>
            <a:r>
              <a:rPr lang="en-US" sz="2400" u="sng"/>
              <a:t>3 Key Insights</a:t>
            </a:r>
            <a:br>
              <a:rPr lang="en-US" sz="2400" u="sng"/>
            </a:br>
            <a:endParaRPr lang="en-US" sz="2400" u="sng"/>
          </a:p>
          <a:p>
            <a:pPr marL="342900" indent="-342900">
              <a:buFontTx/>
              <a:buChar char="-"/>
            </a:pPr>
            <a:r>
              <a:rPr lang="en-US" sz="2000"/>
              <a:t>Sequential on-demand video</a:t>
            </a:r>
            <a:endParaRPr lang="en-US" sz="2000">
              <a:cs typeface="Arial"/>
            </a:endParaRPr>
          </a:p>
          <a:p>
            <a:pPr marL="342900" indent="-342900">
              <a:buFontTx/>
              <a:buChar char="-"/>
            </a:pPr>
            <a:r>
              <a:rPr lang="en-US" sz="2000"/>
              <a:t>Known user trajectory</a:t>
            </a:r>
            <a:endParaRPr lang="en-US" sz="2000">
              <a:cs typeface="Arial"/>
            </a:endParaRPr>
          </a:p>
          <a:p>
            <a:pPr marL="342900" indent="-342900">
              <a:buFontTx/>
              <a:buChar char="-"/>
            </a:pPr>
            <a:r>
              <a:rPr lang="en-US" sz="2000"/>
              <a:t>High throughput, short range physical layer (</a:t>
            </a:r>
            <a:r>
              <a:rPr lang="en-US" sz="2000" err="1"/>
              <a:t>mmWave</a:t>
            </a:r>
            <a:r>
              <a:rPr lang="en-US" sz="2000"/>
              <a:t>)</a:t>
            </a:r>
            <a:br>
              <a:rPr lang="en-US" sz="2000"/>
            </a:br>
            <a:endParaRPr lang="en-US" sz="2000"/>
          </a:p>
          <a:p>
            <a:pPr marL="342900" indent="-342900">
              <a:buFontTx/>
              <a:buChar char="-"/>
            </a:pPr>
            <a:endParaRPr lang="en-US" sz="2400"/>
          </a:p>
        </p:txBody>
      </p:sp>
      <p:sp>
        <p:nvSpPr>
          <p:cNvPr id="5" name="Slide Number Placeholder 4">
            <a:extLst>
              <a:ext uri="{FF2B5EF4-FFF2-40B4-BE49-F238E27FC236}">
                <a16:creationId xmlns:a16="http://schemas.microsoft.com/office/drawing/2014/main" id="{E08FA16A-02BF-7A10-7CAD-2A5DA8F30FC9}"/>
              </a:ext>
            </a:extLst>
          </p:cNvPr>
          <p:cNvSpPr>
            <a:spLocks noGrp="1"/>
          </p:cNvSpPr>
          <p:nvPr>
            <p:ph type="sldNum" sz="quarter" idx="12"/>
          </p:nvPr>
        </p:nvSpPr>
        <p:spPr/>
        <p:txBody>
          <a:bodyPr/>
          <a:lstStyle/>
          <a:p>
            <a:fld id="{AE678206-0642-9F48-9727-6B519CB285FA}" type="slidenum">
              <a:rPr lang="en-US" smtClean="0"/>
              <a:t>49</a:t>
            </a:fld>
            <a:endParaRPr lang="en-US"/>
          </a:p>
        </p:txBody>
      </p:sp>
      <p:sp>
        <p:nvSpPr>
          <p:cNvPr id="21" name="TextBox 20">
            <a:extLst>
              <a:ext uri="{FF2B5EF4-FFF2-40B4-BE49-F238E27FC236}">
                <a16:creationId xmlns:a16="http://schemas.microsoft.com/office/drawing/2014/main" id="{B87AE1F9-0C4D-1CD5-5863-3C6EA543AAEF}"/>
              </a:ext>
            </a:extLst>
          </p:cNvPr>
          <p:cNvSpPr txBox="1"/>
          <p:nvPr/>
        </p:nvSpPr>
        <p:spPr>
          <a:xfrm>
            <a:off x="4272502" y="3024624"/>
            <a:ext cx="3418388" cy="3354765"/>
          </a:xfrm>
          <a:prstGeom prst="rect">
            <a:avLst/>
          </a:prstGeom>
          <a:noFill/>
          <a:ln>
            <a:solidFill>
              <a:schemeClr val="tx1"/>
            </a:solidFill>
          </a:ln>
        </p:spPr>
        <p:txBody>
          <a:bodyPr wrap="square" rtlCol="0">
            <a:spAutoFit/>
          </a:bodyPr>
          <a:lstStyle/>
          <a:p>
            <a:r>
              <a:rPr lang="en-US" sz="2400" u="sng" err="1"/>
              <a:t>ClairvoyantEdge</a:t>
            </a:r>
            <a:br>
              <a:rPr lang="en-US" sz="2400" u="sng"/>
            </a:br>
            <a:endParaRPr lang="en-US" sz="2400" u="sng"/>
          </a:p>
          <a:p>
            <a:pPr marL="342900" indent="-342900">
              <a:buFontTx/>
              <a:buChar char="-"/>
            </a:pPr>
            <a:r>
              <a:rPr lang="en-US" sz="2000"/>
              <a:t>Distributed edge-cloud system</a:t>
            </a:r>
          </a:p>
          <a:p>
            <a:pPr marL="342900" indent="-342900">
              <a:buFontTx/>
              <a:buChar char="-"/>
            </a:pPr>
            <a:r>
              <a:rPr lang="en-US" sz="2000"/>
              <a:t>Proactive distribution of video data across edge</a:t>
            </a:r>
          </a:p>
          <a:p>
            <a:pPr marL="342900" indent="-342900">
              <a:buFontTx/>
              <a:buChar char="-"/>
            </a:pPr>
            <a:r>
              <a:rPr lang="en-US" sz="2000"/>
              <a:t>Last mile delivery via </a:t>
            </a:r>
            <a:r>
              <a:rPr lang="en-US" sz="2000" err="1"/>
              <a:t>mmWave</a:t>
            </a:r>
            <a:endParaRPr lang="en-US" sz="2000"/>
          </a:p>
          <a:p>
            <a:pPr marL="342900" indent="-342900">
              <a:buFontTx/>
              <a:buChar char="-"/>
            </a:pPr>
            <a:r>
              <a:rPr lang="en-US" sz="2000"/>
              <a:t>Fallback on Cellular</a:t>
            </a:r>
          </a:p>
          <a:p>
            <a:pPr marL="342900" indent="-342900">
              <a:buFontTx/>
              <a:buChar char="-"/>
            </a:pPr>
            <a:endParaRPr lang="en-US" sz="2400"/>
          </a:p>
        </p:txBody>
      </p:sp>
      <p:sp>
        <p:nvSpPr>
          <p:cNvPr id="30" name="TextBox 29">
            <a:extLst>
              <a:ext uri="{FF2B5EF4-FFF2-40B4-BE49-F238E27FC236}">
                <a16:creationId xmlns:a16="http://schemas.microsoft.com/office/drawing/2014/main" id="{0884A144-A013-7269-F169-6DEB383B113D}"/>
              </a:ext>
            </a:extLst>
          </p:cNvPr>
          <p:cNvSpPr txBox="1"/>
          <p:nvPr/>
        </p:nvSpPr>
        <p:spPr>
          <a:xfrm>
            <a:off x="8133110" y="3026432"/>
            <a:ext cx="3418388" cy="3354765"/>
          </a:xfrm>
          <a:prstGeom prst="rect">
            <a:avLst/>
          </a:prstGeom>
          <a:noFill/>
          <a:ln>
            <a:solidFill>
              <a:schemeClr val="tx1"/>
            </a:solidFill>
          </a:ln>
        </p:spPr>
        <p:txBody>
          <a:bodyPr wrap="square" rtlCol="0">
            <a:spAutoFit/>
          </a:bodyPr>
          <a:lstStyle/>
          <a:p>
            <a:r>
              <a:rPr lang="en-US" sz="2400" u="sng"/>
              <a:t>Results</a:t>
            </a:r>
            <a:br>
              <a:rPr lang="en-US" sz="2400" u="sng"/>
            </a:br>
            <a:br>
              <a:rPr lang="en-US" sz="2400" u="sng"/>
            </a:br>
            <a:r>
              <a:rPr lang="en-US" sz="2000"/>
              <a:t>With just 20 nodes, we gain</a:t>
            </a:r>
            <a:endParaRPr lang="en-US" sz="2400" u="sng"/>
          </a:p>
          <a:p>
            <a:pPr marL="342900" indent="-342900">
              <a:buFontTx/>
              <a:buChar char="-"/>
            </a:pPr>
            <a:r>
              <a:rPr lang="en-US" sz="2000"/>
              <a:t>~50% reduction in backhaul usage </a:t>
            </a:r>
          </a:p>
          <a:p>
            <a:pPr marL="342900" indent="-342900">
              <a:buFontTx/>
              <a:buChar char="-"/>
            </a:pPr>
            <a:r>
              <a:rPr lang="en-US" sz="2000"/>
              <a:t>20-40% reduction in cellular bandwidth usage</a:t>
            </a:r>
            <a:br>
              <a:rPr lang="en-US" sz="2000"/>
            </a:br>
            <a:br>
              <a:rPr lang="en-US" sz="2000"/>
            </a:br>
            <a:br>
              <a:rPr lang="en-US" sz="2000"/>
            </a:br>
            <a:endParaRPr lang="en-US" sz="2400"/>
          </a:p>
        </p:txBody>
      </p:sp>
    </p:spTree>
    <p:extLst>
      <p:ext uri="{BB962C8B-B14F-4D97-AF65-F5344CB8AC3E}">
        <p14:creationId xmlns:p14="http://schemas.microsoft.com/office/powerpoint/2010/main" val="4021573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8598C-3585-98FC-BA90-59776B41CFB2}"/>
              </a:ext>
            </a:extLst>
          </p:cNvPr>
          <p:cNvSpPr>
            <a:spLocks noGrp="1"/>
          </p:cNvSpPr>
          <p:nvPr>
            <p:ph type="title"/>
          </p:nvPr>
        </p:nvSpPr>
        <p:spPr/>
        <p:txBody>
          <a:bodyPr/>
          <a:lstStyle/>
          <a:p>
            <a:r>
              <a:rPr lang="en-US">
                <a:latin typeface="Roboto"/>
                <a:ea typeface="Roboto"/>
                <a:cs typeface="Roboto"/>
              </a:rPr>
              <a:t>Research Question</a:t>
            </a:r>
            <a:endParaRPr lang="en-US"/>
          </a:p>
        </p:txBody>
      </p:sp>
      <p:sp>
        <p:nvSpPr>
          <p:cNvPr id="5" name="TextBox 4">
            <a:extLst>
              <a:ext uri="{FF2B5EF4-FFF2-40B4-BE49-F238E27FC236}">
                <a16:creationId xmlns:a16="http://schemas.microsoft.com/office/drawing/2014/main" id="{F55D6DBE-E8FE-897B-9193-EE0D1BD7BE80}"/>
              </a:ext>
            </a:extLst>
          </p:cNvPr>
          <p:cNvSpPr txBox="1"/>
          <p:nvPr/>
        </p:nvSpPr>
        <p:spPr>
          <a:xfrm>
            <a:off x="465117" y="2226622"/>
            <a:ext cx="11627921"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cs typeface="Arial"/>
              </a:rPr>
              <a:t>Can we build on the existing </a:t>
            </a:r>
            <a:r>
              <a:rPr lang="en-US" sz="3200" b="1" dirty="0">
                <a:cs typeface="Arial"/>
              </a:rPr>
              <a:t>edge infrastructure</a:t>
            </a:r>
            <a:r>
              <a:rPr lang="en-US" sz="3200" dirty="0">
                <a:cs typeface="Arial"/>
              </a:rPr>
              <a:t> to create a system that can </a:t>
            </a:r>
            <a:r>
              <a:rPr lang="en-US" sz="3200" b="1" dirty="0">
                <a:cs typeface="Arial"/>
              </a:rPr>
              <a:t>deliver on-demand video data </a:t>
            </a:r>
            <a:r>
              <a:rPr lang="en-US" sz="3200" dirty="0">
                <a:cs typeface="Arial"/>
              </a:rPr>
              <a:t>to end-users who are on the move </a:t>
            </a:r>
            <a:r>
              <a:rPr lang="en-US" sz="3200" b="1" dirty="0">
                <a:cs typeface="Arial"/>
              </a:rPr>
              <a:t>without consuming the last mile mobile data bandwidth</a:t>
            </a:r>
            <a:r>
              <a:rPr lang="en-US" sz="3200" dirty="0">
                <a:cs typeface="Arial"/>
              </a:rPr>
              <a:t>?</a:t>
            </a:r>
            <a:endParaRPr lang="en-US" dirty="0"/>
          </a:p>
        </p:txBody>
      </p:sp>
      <p:sp>
        <p:nvSpPr>
          <p:cNvPr id="3" name="Slide Number Placeholder 2">
            <a:extLst>
              <a:ext uri="{FF2B5EF4-FFF2-40B4-BE49-F238E27FC236}">
                <a16:creationId xmlns:a16="http://schemas.microsoft.com/office/drawing/2014/main" id="{43B86EE2-D69D-106C-C101-A17E19B6397C}"/>
              </a:ext>
            </a:extLst>
          </p:cNvPr>
          <p:cNvSpPr>
            <a:spLocks noGrp="1"/>
          </p:cNvSpPr>
          <p:nvPr>
            <p:ph type="sldNum" sz="quarter" idx="12"/>
          </p:nvPr>
        </p:nvSpPr>
        <p:spPr/>
        <p:txBody>
          <a:bodyPr/>
          <a:lstStyle/>
          <a:p>
            <a:fld id="{AE678206-0642-9F48-9727-6B519CB285FA}" type="slidenum">
              <a:rPr lang="en-US" smtClean="0"/>
              <a:t>5</a:t>
            </a:fld>
            <a:endParaRPr lang="en-US"/>
          </a:p>
        </p:txBody>
      </p:sp>
    </p:spTree>
    <p:extLst>
      <p:ext uri="{BB962C8B-B14F-4D97-AF65-F5344CB8AC3E}">
        <p14:creationId xmlns:p14="http://schemas.microsoft.com/office/powerpoint/2010/main" val="33884403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CF262-5D33-6B59-2E41-DC802FDCDC4F}"/>
              </a:ext>
            </a:extLst>
          </p:cNvPr>
          <p:cNvSpPr>
            <a:spLocks noGrp="1"/>
          </p:cNvSpPr>
          <p:nvPr>
            <p:ph type="title"/>
          </p:nvPr>
        </p:nvSpPr>
        <p:spPr/>
        <p:txBody>
          <a:bodyPr/>
          <a:lstStyle/>
          <a:p>
            <a:r>
              <a:rPr lang="en-US">
                <a:latin typeface="Roboto"/>
                <a:ea typeface="Roboto"/>
                <a:cs typeface="Roboto"/>
              </a:rPr>
              <a:t>Questions?</a:t>
            </a:r>
            <a:endParaRPr lang="en-US"/>
          </a:p>
        </p:txBody>
      </p:sp>
      <p:sp>
        <p:nvSpPr>
          <p:cNvPr id="3" name="Slide Number Placeholder 2">
            <a:extLst>
              <a:ext uri="{FF2B5EF4-FFF2-40B4-BE49-F238E27FC236}">
                <a16:creationId xmlns:a16="http://schemas.microsoft.com/office/drawing/2014/main" id="{D69F8FB3-362C-2345-5F7A-4AF50637106A}"/>
              </a:ext>
            </a:extLst>
          </p:cNvPr>
          <p:cNvSpPr>
            <a:spLocks noGrp="1"/>
          </p:cNvSpPr>
          <p:nvPr>
            <p:ph type="sldNum" sz="quarter" idx="12"/>
          </p:nvPr>
        </p:nvSpPr>
        <p:spPr/>
        <p:txBody>
          <a:bodyPr/>
          <a:lstStyle/>
          <a:p>
            <a:fld id="{AE678206-0642-9F48-9727-6B519CB285FA}" type="slidenum">
              <a:rPr lang="en-US" smtClean="0"/>
              <a:t>50</a:t>
            </a:fld>
            <a:endParaRPr lang="en-US"/>
          </a:p>
        </p:txBody>
      </p:sp>
    </p:spTree>
    <p:extLst>
      <p:ext uri="{BB962C8B-B14F-4D97-AF65-F5344CB8AC3E}">
        <p14:creationId xmlns:p14="http://schemas.microsoft.com/office/powerpoint/2010/main" val="3291028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F1F6B170-8275-400E-8CF1-DFE97C009253}"/>
              </a:ext>
            </a:extLst>
          </p:cNvPr>
          <p:cNvSpPr/>
          <p:nvPr/>
        </p:nvSpPr>
        <p:spPr>
          <a:xfrm>
            <a:off x="599675" y="2644875"/>
            <a:ext cx="9222751" cy="2574513"/>
          </a:xfrm>
          <a:prstGeom prst="rect">
            <a:avLst/>
          </a:prstGeom>
          <a:gradFill>
            <a:gsLst>
              <a:gs pos="94000">
                <a:schemeClr val="bg1"/>
              </a:gs>
              <a:gs pos="100000">
                <a:schemeClr val="accent1"/>
              </a:gs>
              <a:gs pos="0">
                <a:schemeClr val="accent1"/>
              </a:gs>
              <a:gs pos="13000">
                <a:schemeClr val="bg1"/>
              </a:gs>
            </a:gsLst>
            <a:lin ang="0" scaled="0"/>
          </a:gradFill>
          <a:ln>
            <a:noFill/>
          </a:ln>
          <a:effectLst>
            <a:glow rad="635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E08EF5E-EE59-4ED2-8C6B-13B179432FE3}"/>
              </a:ext>
            </a:extLst>
          </p:cNvPr>
          <p:cNvSpPr/>
          <p:nvPr/>
        </p:nvSpPr>
        <p:spPr>
          <a:xfrm>
            <a:off x="599675" y="5307188"/>
            <a:ext cx="9222751" cy="1111003"/>
          </a:xfrm>
          <a:prstGeom prst="rect">
            <a:avLst/>
          </a:prstGeom>
          <a:gradFill>
            <a:gsLst>
              <a:gs pos="94000">
                <a:schemeClr val="bg1"/>
              </a:gs>
              <a:gs pos="100000">
                <a:schemeClr val="accent1"/>
              </a:gs>
              <a:gs pos="0">
                <a:schemeClr val="accent1"/>
              </a:gs>
              <a:gs pos="13000">
                <a:schemeClr val="bg1"/>
              </a:gs>
            </a:gsLst>
            <a:lin ang="0" scaled="0"/>
          </a:gradFill>
          <a:ln>
            <a:noFill/>
          </a:ln>
          <a:effectLst>
            <a:glow rad="635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2" name="Title 1">
            <a:extLst>
              <a:ext uri="{FF2B5EF4-FFF2-40B4-BE49-F238E27FC236}">
                <a16:creationId xmlns:a16="http://schemas.microsoft.com/office/drawing/2014/main" id="{FFD0B6FC-EC25-2D42-47CB-F3E0DC2F1166}"/>
              </a:ext>
            </a:extLst>
          </p:cNvPr>
          <p:cNvSpPr>
            <a:spLocks noGrp="1"/>
          </p:cNvSpPr>
          <p:nvPr>
            <p:ph type="title"/>
          </p:nvPr>
        </p:nvSpPr>
        <p:spPr/>
        <p:txBody>
          <a:bodyPr/>
          <a:lstStyle/>
          <a:p>
            <a:r>
              <a:rPr lang="en-US">
                <a:latin typeface="Roboto"/>
                <a:ea typeface="Roboto"/>
                <a:cs typeface="Roboto"/>
              </a:rPr>
              <a:t>Key Insight 1 – Sequential media</a:t>
            </a:r>
            <a:endParaRPr lang="en-US"/>
          </a:p>
        </p:txBody>
      </p:sp>
      <p:sp>
        <p:nvSpPr>
          <p:cNvPr id="3" name="Content Placeholder 2">
            <a:extLst>
              <a:ext uri="{FF2B5EF4-FFF2-40B4-BE49-F238E27FC236}">
                <a16:creationId xmlns:a16="http://schemas.microsoft.com/office/drawing/2014/main" id="{AA9E21EB-0060-079C-ACA7-78DFABA1556F}"/>
              </a:ext>
            </a:extLst>
          </p:cNvPr>
          <p:cNvSpPr>
            <a:spLocks noGrp="1"/>
          </p:cNvSpPr>
          <p:nvPr>
            <p:ph sz="half" idx="1"/>
          </p:nvPr>
        </p:nvSpPr>
        <p:spPr>
          <a:xfrm>
            <a:off x="379048" y="1215483"/>
            <a:ext cx="9783524" cy="4225652"/>
          </a:xfrm>
        </p:spPr>
        <p:txBody>
          <a:bodyPr vert="horz" lIns="91440" tIns="45720" rIns="91440" bIns="45720" rtlCol="0" anchor="t">
            <a:normAutofit/>
          </a:bodyPr>
          <a:lstStyle/>
          <a:p>
            <a:r>
              <a:rPr lang="en-US" dirty="0">
                <a:latin typeface="Roboto"/>
                <a:ea typeface="Roboto"/>
                <a:cs typeface="Roboto"/>
              </a:rPr>
              <a:t>On-demand video data is sequential</a:t>
            </a:r>
          </a:p>
          <a:p>
            <a:pPr lvl="1"/>
            <a:r>
              <a:rPr lang="en-US" dirty="0">
                <a:latin typeface="Roboto"/>
                <a:ea typeface="Roboto"/>
                <a:cs typeface="Roboto"/>
              </a:rPr>
              <a:t>Each video has an associated manifest file (e.g., DASH) which contains information about the segments which make up the video</a:t>
            </a:r>
          </a:p>
          <a:p>
            <a:pPr lvl="1"/>
            <a:r>
              <a:rPr lang="en-US" dirty="0">
                <a:latin typeface="Roboto"/>
                <a:ea typeface="Roboto"/>
                <a:cs typeface="Roboto"/>
              </a:rPr>
              <a:t>Contains metadata about the video (e.g., size of segment, duration)</a:t>
            </a:r>
            <a:endParaRPr lang="en-US" dirty="0"/>
          </a:p>
        </p:txBody>
      </p:sp>
      <p:pic>
        <p:nvPicPr>
          <p:cNvPr id="5" name="Picture 5">
            <a:extLst>
              <a:ext uri="{FF2B5EF4-FFF2-40B4-BE49-F238E27FC236}">
                <a16:creationId xmlns:a16="http://schemas.microsoft.com/office/drawing/2014/main" id="{A98C6CF1-AA96-B706-A2E8-2FDAA8597F85}"/>
              </a:ext>
            </a:extLst>
          </p:cNvPr>
          <p:cNvPicPr>
            <a:picLocks noChangeAspect="1"/>
          </p:cNvPicPr>
          <p:nvPr/>
        </p:nvPicPr>
        <p:blipFill rotWithShape="1">
          <a:blip r:embed="rId3">
            <a:clrChange>
              <a:clrFrom>
                <a:srgbClr val="FCFCFC"/>
              </a:clrFrom>
              <a:clrTo>
                <a:srgbClr val="FCFCFC">
                  <a:alpha val="0"/>
                </a:srgbClr>
              </a:clrTo>
            </a:clrChange>
          </a:blip>
          <a:srcRect l="-51" t="720" r="14378" b="35674"/>
          <a:stretch/>
        </p:blipFill>
        <p:spPr>
          <a:xfrm>
            <a:off x="1457172" y="2684066"/>
            <a:ext cx="7627276" cy="2536861"/>
          </a:xfrm>
          <a:prstGeom prst="rect">
            <a:avLst/>
          </a:prstGeom>
          <a:ln>
            <a:noFill/>
          </a:ln>
          <a:effectLst/>
        </p:spPr>
      </p:pic>
      <p:sp>
        <p:nvSpPr>
          <p:cNvPr id="10" name="Arrow: Down 9">
            <a:extLst>
              <a:ext uri="{FF2B5EF4-FFF2-40B4-BE49-F238E27FC236}">
                <a16:creationId xmlns:a16="http://schemas.microsoft.com/office/drawing/2014/main" id="{D5D59690-3ECF-1BF9-7727-3F0041D1EB11}"/>
              </a:ext>
            </a:extLst>
          </p:cNvPr>
          <p:cNvSpPr/>
          <p:nvPr/>
        </p:nvSpPr>
        <p:spPr>
          <a:xfrm rot="5400000">
            <a:off x="7083442" y="3683059"/>
            <a:ext cx="387062" cy="538874"/>
          </a:xfrm>
          <a:prstGeom prst="downArrow">
            <a:avLst/>
          </a:prstGeom>
          <a:solidFill>
            <a:srgbClr val="FFCC00"/>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3D6D7B68-B6A0-D37E-A68D-82718A2611BE}"/>
              </a:ext>
            </a:extLst>
          </p:cNvPr>
          <p:cNvSpPr/>
          <p:nvPr/>
        </p:nvSpPr>
        <p:spPr>
          <a:xfrm rot="10800000">
            <a:off x="1619019" y="6383715"/>
            <a:ext cx="387062" cy="382504"/>
          </a:xfrm>
          <a:prstGeom prst="downArrow">
            <a:avLst/>
          </a:prstGeom>
          <a:solidFill>
            <a:srgbClr val="FFCC00"/>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4" descr="Film strip outline">
            <a:extLst>
              <a:ext uri="{FF2B5EF4-FFF2-40B4-BE49-F238E27FC236}">
                <a16:creationId xmlns:a16="http://schemas.microsoft.com/office/drawing/2014/main" id="{CAE49CD7-0F74-4707-A749-4E48C47143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1748846" y="5152750"/>
            <a:ext cx="1305419" cy="1617374"/>
          </a:xfrm>
          <a:prstGeom prst="rect">
            <a:avLst/>
          </a:prstGeom>
        </p:spPr>
      </p:pic>
      <p:pic>
        <p:nvPicPr>
          <p:cNvPr id="19" name="Graphic 14" descr="Film strip outline">
            <a:extLst>
              <a:ext uri="{FF2B5EF4-FFF2-40B4-BE49-F238E27FC236}">
                <a16:creationId xmlns:a16="http://schemas.microsoft.com/office/drawing/2014/main" id="{32A9108A-E2A6-4D9A-85DD-654DD6A8D7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3047446" y="5152751"/>
            <a:ext cx="1305419" cy="1617374"/>
          </a:xfrm>
          <a:prstGeom prst="rect">
            <a:avLst/>
          </a:prstGeom>
        </p:spPr>
      </p:pic>
      <p:pic>
        <p:nvPicPr>
          <p:cNvPr id="20" name="Graphic 14" descr="Film strip outline">
            <a:extLst>
              <a:ext uri="{FF2B5EF4-FFF2-40B4-BE49-F238E27FC236}">
                <a16:creationId xmlns:a16="http://schemas.microsoft.com/office/drawing/2014/main" id="{37142AB8-717B-4752-BE57-8563B69577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4352059" y="5152751"/>
            <a:ext cx="1305419" cy="1617374"/>
          </a:xfrm>
          <a:prstGeom prst="rect">
            <a:avLst/>
          </a:prstGeom>
        </p:spPr>
      </p:pic>
      <p:pic>
        <p:nvPicPr>
          <p:cNvPr id="24" name="Graphic 14" descr="Film strip outline">
            <a:extLst>
              <a:ext uri="{FF2B5EF4-FFF2-40B4-BE49-F238E27FC236}">
                <a16:creationId xmlns:a16="http://schemas.microsoft.com/office/drawing/2014/main" id="{2EFD5122-98F7-40D5-8C90-93DAF53DC0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5657170" y="5152750"/>
            <a:ext cx="1305419" cy="1617374"/>
          </a:xfrm>
          <a:prstGeom prst="rect">
            <a:avLst/>
          </a:prstGeom>
        </p:spPr>
      </p:pic>
      <p:pic>
        <p:nvPicPr>
          <p:cNvPr id="25" name="Graphic 14" descr="Film strip outline">
            <a:extLst>
              <a:ext uri="{FF2B5EF4-FFF2-40B4-BE49-F238E27FC236}">
                <a16:creationId xmlns:a16="http://schemas.microsoft.com/office/drawing/2014/main" id="{93748EF2-AEF1-4826-86AC-FC1EF86C1A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6955770" y="5152751"/>
            <a:ext cx="1305419" cy="1617374"/>
          </a:xfrm>
          <a:prstGeom prst="rect">
            <a:avLst/>
          </a:prstGeom>
        </p:spPr>
      </p:pic>
      <p:pic>
        <p:nvPicPr>
          <p:cNvPr id="27" name="Graphic 14" descr="Film strip outline">
            <a:extLst>
              <a:ext uri="{FF2B5EF4-FFF2-40B4-BE49-F238E27FC236}">
                <a16:creationId xmlns:a16="http://schemas.microsoft.com/office/drawing/2014/main" id="{5A455701-EE36-44A0-A6FB-99439BE8C7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8260383" y="5152751"/>
            <a:ext cx="1305419" cy="1617374"/>
          </a:xfrm>
          <a:prstGeom prst="rect">
            <a:avLst/>
          </a:prstGeom>
        </p:spPr>
      </p:pic>
      <p:sp>
        <p:nvSpPr>
          <p:cNvPr id="6" name="TextBox 5">
            <a:extLst>
              <a:ext uri="{FF2B5EF4-FFF2-40B4-BE49-F238E27FC236}">
                <a16:creationId xmlns:a16="http://schemas.microsoft.com/office/drawing/2014/main" id="{EB3790D0-4D08-474E-BAED-5FF1252270CC}"/>
              </a:ext>
            </a:extLst>
          </p:cNvPr>
          <p:cNvSpPr txBox="1"/>
          <p:nvPr/>
        </p:nvSpPr>
        <p:spPr>
          <a:xfrm rot="16200000">
            <a:off x="367339" y="5541063"/>
            <a:ext cx="1111003" cy="646331"/>
          </a:xfrm>
          <a:prstGeom prst="rect">
            <a:avLst/>
          </a:prstGeom>
          <a:noFill/>
        </p:spPr>
        <p:txBody>
          <a:bodyPr wrap="square" rtlCol="0">
            <a:spAutoFit/>
          </a:bodyPr>
          <a:lstStyle/>
          <a:p>
            <a:pPr algn="ctr"/>
            <a:r>
              <a:rPr lang="en-US" dirty="0"/>
              <a:t>Video Playback</a:t>
            </a:r>
          </a:p>
        </p:txBody>
      </p:sp>
      <p:sp>
        <p:nvSpPr>
          <p:cNvPr id="28" name="TextBox 27">
            <a:extLst>
              <a:ext uri="{FF2B5EF4-FFF2-40B4-BE49-F238E27FC236}">
                <a16:creationId xmlns:a16="http://schemas.microsoft.com/office/drawing/2014/main" id="{8A0DE5D3-9480-4A11-8118-4CE6336F79F9}"/>
              </a:ext>
            </a:extLst>
          </p:cNvPr>
          <p:cNvSpPr txBox="1"/>
          <p:nvPr/>
        </p:nvSpPr>
        <p:spPr>
          <a:xfrm rot="16200000">
            <a:off x="-345588" y="3627792"/>
            <a:ext cx="2536862" cy="646331"/>
          </a:xfrm>
          <a:prstGeom prst="rect">
            <a:avLst/>
          </a:prstGeom>
          <a:noFill/>
        </p:spPr>
        <p:txBody>
          <a:bodyPr wrap="square" rtlCol="0">
            <a:spAutoFit/>
          </a:bodyPr>
          <a:lstStyle/>
          <a:p>
            <a:pPr algn="ctr"/>
            <a:r>
              <a:rPr lang="en-US" dirty="0"/>
              <a:t>Video</a:t>
            </a:r>
          </a:p>
          <a:p>
            <a:pPr algn="ctr"/>
            <a:r>
              <a:rPr lang="en-US" dirty="0"/>
              <a:t>Manifest</a:t>
            </a:r>
          </a:p>
        </p:txBody>
      </p:sp>
    </p:spTree>
    <p:extLst>
      <p:ext uri="{BB962C8B-B14F-4D97-AF65-F5344CB8AC3E}">
        <p14:creationId xmlns:p14="http://schemas.microsoft.com/office/powerpoint/2010/main" val="255420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2" presetClass="path" presetSubtype="0" fill="hold" grpId="0" nodeType="afterEffect">
                                  <p:stCondLst>
                                    <p:cond delay="0"/>
                                  </p:stCondLst>
                                  <p:childTnLst>
                                    <p:animMotion origin="layout" path="M 5E-6 2.59259E-6 L 5E-6 0.17615 " pathEditMode="relative" rAng="0" ptsTypes="AA">
                                      <p:cBhvr>
                                        <p:cTn id="10" dur="2000" fill="hold"/>
                                        <p:tgtEl>
                                          <p:spTgt spid="10"/>
                                        </p:tgtEl>
                                        <p:attrNameLst>
                                          <p:attrName>ppt_x</p:attrName>
                                          <p:attrName>ppt_y</p:attrName>
                                        </p:attrNameLst>
                                      </p:cBhvr>
                                      <p:rCtr x="0" y="8796"/>
                                    </p:animMotion>
                                  </p:childTnLst>
                                </p:cTn>
                              </p:par>
                              <p:par>
                                <p:cTn id="11" presetID="42" presetClass="path" presetSubtype="0" fill="hold" grpId="0" nodeType="withEffect">
                                  <p:stCondLst>
                                    <p:cond delay="0"/>
                                  </p:stCondLst>
                                  <p:childTnLst>
                                    <p:animMotion origin="layout" path="M 2.08333E-6 -4.81481E-6 L 0.63594 -4.81481E-6 " pathEditMode="relative" rAng="0" ptsTypes="AA">
                                      <p:cBhvr>
                                        <p:cTn id="12" dur="2000" fill="hold"/>
                                        <p:tgtEl>
                                          <p:spTgt spid="13"/>
                                        </p:tgtEl>
                                        <p:attrNameLst>
                                          <p:attrName>ppt_x</p:attrName>
                                          <p:attrName>ppt_y</p:attrName>
                                        </p:attrNameLst>
                                      </p:cBhvr>
                                      <p:rCtr x="3179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21C98-FBFF-6892-5656-11539D925B0F}"/>
              </a:ext>
            </a:extLst>
          </p:cNvPr>
          <p:cNvSpPr>
            <a:spLocks noGrp="1"/>
          </p:cNvSpPr>
          <p:nvPr>
            <p:ph type="title"/>
          </p:nvPr>
        </p:nvSpPr>
        <p:spPr/>
        <p:txBody>
          <a:bodyPr/>
          <a:lstStyle/>
          <a:p>
            <a:r>
              <a:rPr lang="en-US">
                <a:latin typeface="Roboto"/>
                <a:ea typeface="Roboto"/>
                <a:cs typeface="Roboto"/>
              </a:rPr>
              <a:t>Key Insight 2 – Known user trajectories</a:t>
            </a:r>
            <a:endParaRPr lang="en-US"/>
          </a:p>
        </p:txBody>
      </p:sp>
      <p:sp>
        <p:nvSpPr>
          <p:cNvPr id="3" name="Content Placeholder 2">
            <a:extLst>
              <a:ext uri="{FF2B5EF4-FFF2-40B4-BE49-F238E27FC236}">
                <a16:creationId xmlns:a16="http://schemas.microsoft.com/office/drawing/2014/main" id="{53431849-7FDC-D28C-6E0D-304409899BCB}"/>
              </a:ext>
            </a:extLst>
          </p:cNvPr>
          <p:cNvSpPr>
            <a:spLocks noGrp="1"/>
          </p:cNvSpPr>
          <p:nvPr>
            <p:ph sz="half" idx="1"/>
          </p:nvPr>
        </p:nvSpPr>
        <p:spPr>
          <a:xfrm>
            <a:off x="388944" y="1215483"/>
            <a:ext cx="10761327" cy="4225652"/>
          </a:xfrm>
        </p:spPr>
        <p:txBody>
          <a:bodyPr vert="horz" lIns="91440" tIns="45720" rIns="91440" bIns="45720" rtlCol="0" anchor="t">
            <a:normAutofit/>
          </a:bodyPr>
          <a:lstStyle/>
          <a:p>
            <a:r>
              <a:rPr lang="en-US">
                <a:latin typeface="Roboto"/>
                <a:ea typeface="Roboto"/>
                <a:cs typeface="Roboto"/>
              </a:rPr>
              <a:t>The user's travel route can be obtained (with their permission) from a map application (e.g., Google Maps, Waze etc.)</a:t>
            </a:r>
            <a:endParaRPr lang="en-US"/>
          </a:p>
        </p:txBody>
      </p:sp>
      <p:pic>
        <p:nvPicPr>
          <p:cNvPr id="21" name="Picture 20" descr="Diagram, application&#10;&#10;Description automatically generated">
            <a:extLst>
              <a:ext uri="{FF2B5EF4-FFF2-40B4-BE49-F238E27FC236}">
                <a16:creationId xmlns:a16="http://schemas.microsoft.com/office/drawing/2014/main" id="{95E36996-4794-E452-71AE-28790BA0CB2C}"/>
              </a:ext>
            </a:extLst>
          </p:cNvPr>
          <p:cNvPicPr>
            <a:picLocks noGrp="1" noChangeAspect="1"/>
          </p:cNvPicPr>
          <p:nvPr/>
        </p:nvPicPr>
        <p:blipFill rotWithShape="1">
          <a:blip r:embed="rId3">
            <a:lum bright="70000" contrast="-70000"/>
            <a:extLst>
              <a:ext uri="{BEBA8EAE-BF5A-486C-A8C5-ECC9F3942E4B}">
                <a14:imgProps xmlns:a14="http://schemas.microsoft.com/office/drawing/2010/main">
                  <a14:imgLayer r:embed="rId4">
                    <a14:imgEffect>
                      <a14:colorTemperature colorTemp="5300"/>
                    </a14:imgEffect>
                  </a14:imgLayer>
                </a14:imgProps>
              </a:ext>
            </a:extLst>
          </a:blip>
          <a:srcRect l="38568" t="21739" r="4523" b="19900"/>
          <a:stretch/>
        </p:blipFill>
        <p:spPr>
          <a:xfrm>
            <a:off x="600349" y="2558704"/>
            <a:ext cx="5464142" cy="4223919"/>
          </a:xfrm>
          <a:prstGeom prst="rect">
            <a:avLst/>
          </a:prstGeom>
        </p:spPr>
      </p:pic>
      <p:pic>
        <p:nvPicPr>
          <p:cNvPr id="23" name="Graphic 22" descr="Car with solid fill">
            <a:extLst>
              <a:ext uri="{FF2B5EF4-FFF2-40B4-BE49-F238E27FC236}">
                <a16:creationId xmlns:a16="http://schemas.microsoft.com/office/drawing/2014/main" id="{967F7ACD-A723-6429-18BC-CA6316286942}"/>
              </a:ext>
            </a:extLst>
          </p:cNvPr>
          <p:cNvPicPr>
            <a:picLocks noChangeAspect="1"/>
          </p:cNvPicPr>
          <p:nvPr/>
        </p:nvPicPr>
        <p:blipFill>
          <a:blip r:embed="rId5">
            <a:grayscl/>
            <a:extLst>
              <a:ext uri="{96DAC541-7B7A-43D3-8B79-37D633B846F1}">
                <asvg:svgBlip xmlns:asvg="http://schemas.microsoft.com/office/drawing/2016/SVG/main" r:embed="rId6"/>
              </a:ext>
            </a:extLst>
          </a:blip>
          <a:stretch>
            <a:fillRect/>
          </a:stretch>
        </p:blipFill>
        <p:spPr>
          <a:xfrm rot="-1980000">
            <a:off x="675810" y="4116099"/>
            <a:ext cx="558141" cy="558141"/>
          </a:xfrm>
          <a:prstGeom prst="rect">
            <a:avLst/>
          </a:prstGeom>
        </p:spPr>
      </p:pic>
      <p:pic>
        <p:nvPicPr>
          <p:cNvPr id="25" name="Graphic 24" descr="Marker with solid fill">
            <a:extLst>
              <a:ext uri="{FF2B5EF4-FFF2-40B4-BE49-F238E27FC236}">
                <a16:creationId xmlns:a16="http://schemas.microsoft.com/office/drawing/2014/main" id="{9338CB7A-4026-16A7-C045-525A6C17A2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66508" y="5110126"/>
            <a:ext cx="429492" cy="429492"/>
          </a:xfrm>
          <a:prstGeom prst="rect">
            <a:avLst/>
          </a:prstGeom>
        </p:spPr>
      </p:pic>
      <p:cxnSp>
        <p:nvCxnSpPr>
          <p:cNvPr id="27" name="Straight Arrow Connector 26">
            <a:extLst>
              <a:ext uri="{FF2B5EF4-FFF2-40B4-BE49-F238E27FC236}">
                <a16:creationId xmlns:a16="http://schemas.microsoft.com/office/drawing/2014/main" id="{83AF1607-DE61-1B7F-AF75-6CF2D10347E0}"/>
              </a:ext>
            </a:extLst>
          </p:cNvPr>
          <p:cNvCxnSpPr>
            <a:cxnSpLocks/>
            <a:stCxn id="23" idx="3"/>
          </p:cNvCxnSpPr>
          <p:nvPr/>
        </p:nvCxnSpPr>
        <p:spPr>
          <a:xfrm flipV="1">
            <a:off x="1188929" y="3212578"/>
            <a:ext cx="1330697" cy="1030599"/>
          </a:xfrm>
          <a:prstGeom prst="straightConnector1">
            <a:avLst/>
          </a:prstGeom>
          <a:ln w="50800">
            <a:solidFill>
              <a:schemeClr val="tx1"/>
            </a:solidFill>
            <a:prstDash val="dash"/>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F98B8D9-7084-9DD6-D7C2-9B7F85466698}"/>
              </a:ext>
            </a:extLst>
          </p:cNvPr>
          <p:cNvCxnSpPr>
            <a:cxnSpLocks/>
          </p:cNvCxnSpPr>
          <p:nvPr/>
        </p:nvCxnSpPr>
        <p:spPr>
          <a:xfrm>
            <a:off x="2551136" y="3212578"/>
            <a:ext cx="1050171" cy="1398494"/>
          </a:xfrm>
          <a:prstGeom prst="straightConnector1">
            <a:avLst/>
          </a:prstGeom>
          <a:ln w="50800">
            <a:solidFill>
              <a:schemeClr val="tx1"/>
            </a:solidFill>
            <a:prstDash val="dash"/>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9A0FBF5-0DEE-C1D0-499C-BB09267E32C6}"/>
              </a:ext>
            </a:extLst>
          </p:cNvPr>
          <p:cNvCxnSpPr>
            <a:cxnSpLocks/>
          </p:cNvCxnSpPr>
          <p:nvPr/>
        </p:nvCxnSpPr>
        <p:spPr>
          <a:xfrm>
            <a:off x="4105572" y="5153030"/>
            <a:ext cx="780468" cy="285037"/>
          </a:xfrm>
          <a:prstGeom prst="straightConnector1">
            <a:avLst/>
          </a:prstGeom>
          <a:ln w="50800">
            <a:solidFill>
              <a:schemeClr val="tx1"/>
            </a:solidFill>
            <a:prstDash val="dash"/>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8D2B563-2E62-84AD-15BB-FD3C20266450}"/>
              </a:ext>
            </a:extLst>
          </p:cNvPr>
          <p:cNvCxnSpPr>
            <a:cxnSpLocks/>
          </p:cNvCxnSpPr>
          <p:nvPr/>
        </p:nvCxnSpPr>
        <p:spPr>
          <a:xfrm>
            <a:off x="4966854" y="5448827"/>
            <a:ext cx="914400" cy="132608"/>
          </a:xfrm>
          <a:prstGeom prst="straightConnector1">
            <a:avLst/>
          </a:prstGeom>
          <a:ln w="50800">
            <a:solidFill>
              <a:schemeClr val="tx1"/>
            </a:solidFill>
            <a:prstDash val="dash"/>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95B3624-3519-0373-A0F6-14198AE76785}"/>
              </a:ext>
            </a:extLst>
          </p:cNvPr>
          <p:cNvCxnSpPr>
            <a:cxnSpLocks/>
          </p:cNvCxnSpPr>
          <p:nvPr/>
        </p:nvCxnSpPr>
        <p:spPr>
          <a:xfrm>
            <a:off x="3542923" y="4530885"/>
            <a:ext cx="562649" cy="622145"/>
          </a:xfrm>
          <a:prstGeom prst="straightConnector1">
            <a:avLst/>
          </a:prstGeom>
          <a:ln w="50800">
            <a:solidFill>
              <a:schemeClr val="tx1"/>
            </a:solidFill>
            <a:prstDash val="dash"/>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0F67520C-89DD-EDF9-9F40-CFD1E5028919}"/>
              </a:ext>
            </a:extLst>
          </p:cNvPr>
          <p:cNvSpPr>
            <a:spLocks noGrp="1"/>
          </p:cNvSpPr>
          <p:nvPr>
            <p:ph type="sldNum" sz="quarter" idx="12"/>
          </p:nvPr>
        </p:nvSpPr>
        <p:spPr/>
        <p:txBody>
          <a:bodyPr/>
          <a:lstStyle/>
          <a:p>
            <a:fld id="{AE678206-0642-9F48-9727-6B519CB285FA}" type="slidenum">
              <a:rPr lang="en-US" smtClean="0"/>
              <a:t>7</a:t>
            </a:fld>
            <a:endParaRPr lang="en-US"/>
          </a:p>
        </p:txBody>
      </p:sp>
    </p:spTree>
    <p:extLst>
      <p:ext uri="{BB962C8B-B14F-4D97-AF65-F5344CB8AC3E}">
        <p14:creationId xmlns:p14="http://schemas.microsoft.com/office/powerpoint/2010/main" val="592548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Diagram, application&#10;&#10;Description automatically generated">
            <a:extLst>
              <a:ext uri="{FF2B5EF4-FFF2-40B4-BE49-F238E27FC236}">
                <a16:creationId xmlns:a16="http://schemas.microsoft.com/office/drawing/2014/main" id="{2178B2CA-2E76-2D59-8CD4-08DDAA58EBD5}"/>
              </a:ext>
            </a:extLst>
          </p:cNvPr>
          <p:cNvPicPr>
            <a:picLocks noGrp="1" noChangeAspect="1"/>
          </p:cNvPicPr>
          <p:nvPr/>
        </p:nvPicPr>
        <p:blipFill rotWithShape="1">
          <a:blip r:embed="rId3">
            <a:lum bright="70000" contrast="-70000"/>
          </a:blip>
          <a:srcRect l="38568" t="21739" r="4523" b="19900"/>
          <a:stretch/>
        </p:blipFill>
        <p:spPr>
          <a:xfrm>
            <a:off x="600349" y="2558704"/>
            <a:ext cx="5464142" cy="4223919"/>
          </a:xfrm>
          <a:prstGeom prst="rect">
            <a:avLst/>
          </a:prstGeom>
        </p:spPr>
      </p:pic>
      <p:sp>
        <p:nvSpPr>
          <p:cNvPr id="2" name="Title 1">
            <a:extLst>
              <a:ext uri="{FF2B5EF4-FFF2-40B4-BE49-F238E27FC236}">
                <a16:creationId xmlns:a16="http://schemas.microsoft.com/office/drawing/2014/main" id="{12A205AF-1399-1BD4-F44D-F2F7E9679642}"/>
              </a:ext>
            </a:extLst>
          </p:cNvPr>
          <p:cNvSpPr>
            <a:spLocks noGrp="1"/>
          </p:cNvSpPr>
          <p:nvPr>
            <p:ph type="title"/>
          </p:nvPr>
        </p:nvSpPr>
        <p:spPr/>
        <p:txBody>
          <a:bodyPr/>
          <a:lstStyle/>
          <a:p>
            <a:r>
              <a:rPr lang="en-US">
                <a:latin typeface="Roboto"/>
                <a:ea typeface="Roboto"/>
                <a:cs typeface="Roboto"/>
              </a:rPr>
              <a:t>Key Insight 3 – High throughput Physical layer</a:t>
            </a:r>
            <a:endParaRPr lang="en-US"/>
          </a:p>
        </p:txBody>
      </p:sp>
      <p:sp>
        <p:nvSpPr>
          <p:cNvPr id="3" name="Content Placeholder 2">
            <a:extLst>
              <a:ext uri="{FF2B5EF4-FFF2-40B4-BE49-F238E27FC236}">
                <a16:creationId xmlns:a16="http://schemas.microsoft.com/office/drawing/2014/main" id="{8C864506-1EF7-0756-82D5-032AEB8BFDDB}"/>
              </a:ext>
            </a:extLst>
          </p:cNvPr>
          <p:cNvSpPr>
            <a:spLocks noGrp="1"/>
          </p:cNvSpPr>
          <p:nvPr>
            <p:ph sz="half" idx="1"/>
          </p:nvPr>
        </p:nvSpPr>
        <p:spPr>
          <a:xfrm>
            <a:off x="600349" y="1215483"/>
            <a:ext cx="11450467" cy="4225652"/>
          </a:xfrm>
        </p:spPr>
        <p:txBody>
          <a:bodyPr vert="horz" lIns="91440" tIns="45720" rIns="91440" bIns="45720" rtlCol="0" anchor="t">
            <a:normAutofit/>
          </a:bodyPr>
          <a:lstStyle/>
          <a:p>
            <a:r>
              <a:rPr lang="en-US">
                <a:latin typeface="Roboto"/>
                <a:ea typeface="Roboto"/>
                <a:cs typeface="Roboto"/>
              </a:rPr>
              <a:t>60 GHz unlicensed </a:t>
            </a:r>
            <a:r>
              <a:rPr lang="en-US" err="1">
                <a:latin typeface="Roboto"/>
                <a:ea typeface="Roboto"/>
                <a:cs typeface="Roboto"/>
              </a:rPr>
              <a:t>mmWave</a:t>
            </a:r>
            <a:r>
              <a:rPr lang="en-US">
                <a:latin typeface="Roboto"/>
                <a:ea typeface="Roboto"/>
                <a:cs typeface="Roboto"/>
              </a:rPr>
              <a:t> links have significantly high throughput (&gt; 1 Gbps)</a:t>
            </a:r>
            <a:endParaRPr lang="en-US"/>
          </a:p>
          <a:p>
            <a:r>
              <a:rPr lang="en-US">
                <a:latin typeface="Roboto"/>
                <a:ea typeface="Roboto"/>
                <a:cs typeface="Roboto"/>
              </a:rPr>
              <a:t>Short range allows for spatial reuse</a:t>
            </a:r>
          </a:p>
          <a:p>
            <a:r>
              <a:rPr lang="en-US">
                <a:latin typeface="Roboto"/>
                <a:ea typeface="Roboto"/>
                <a:cs typeface="Roboto"/>
              </a:rPr>
              <a:t>Can be collocated with existing edge infrastructure</a:t>
            </a:r>
            <a:endParaRPr lang="en-US"/>
          </a:p>
        </p:txBody>
      </p:sp>
      <p:pic>
        <p:nvPicPr>
          <p:cNvPr id="5" name="Picture 4">
            <a:extLst>
              <a:ext uri="{FF2B5EF4-FFF2-40B4-BE49-F238E27FC236}">
                <a16:creationId xmlns:a16="http://schemas.microsoft.com/office/drawing/2014/main" id="{DFE7C8E3-FA2A-444C-95FC-225144C1BEFD}"/>
              </a:ext>
            </a:extLst>
          </p:cNvPr>
          <p:cNvPicPr>
            <a:picLocks noChangeAspect="1"/>
          </p:cNvPicPr>
          <p:nvPr/>
        </p:nvPicPr>
        <p:blipFill>
          <a:blip r:embed="rId4"/>
          <a:stretch>
            <a:fillRect/>
          </a:stretch>
        </p:blipFill>
        <p:spPr>
          <a:xfrm>
            <a:off x="6794163" y="3046242"/>
            <a:ext cx="4778276" cy="2454095"/>
          </a:xfrm>
          <a:prstGeom prst="rect">
            <a:avLst/>
          </a:prstGeom>
        </p:spPr>
      </p:pic>
      <p:pic>
        <p:nvPicPr>
          <p:cNvPr id="47" name="Graphic 46" descr="Car with solid fill">
            <a:extLst>
              <a:ext uri="{FF2B5EF4-FFF2-40B4-BE49-F238E27FC236}">
                <a16:creationId xmlns:a16="http://schemas.microsoft.com/office/drawing/2014/main" id="{78CFB141-1F0B-65CC-8892-90209FC8E7EE}"/>
              </a:ext>
            </a:extLst>
          </p:cNvPr>
          <p:cNvPicPr>
            <a:picLocks noChangeAspect="1"/>
          </p:cNvPicPr>
          <p:nvPr/>
        </p:nvPicPr>
        <p:blipFill>
          <a:blip r:embed="rId5">
            <a:grayscl/>
            <a:extLst>
              <a:ext uri="{96DAC541-7B7A-43D3-8B79-37D633B846F1}">
                <asvg:svgBlip xmlns:asvg="http://schemas.microsoft.com/office/drawing/2016/SVG/main" r:embed="rId6"/>
              </a:ext>
            </a:extLst>
          </a:blip>
          <a:stretch>
            <a:fillRect/>
          </a:stretch>
        </p:blipFill>
        <p:spPr>
          <a:xfrm rot="-1980000">
            <a:off x="675810" y="4116099"/>
            <a:ext cx="558141" cy="558141"/>
          </a:xfrm>
          <a:prstGeom prst="rect">
            <a:avLst/>
          </a:prstGeom>
        </p:spPr>
      </p:pic>
      <p:pic>
        <p:nvPicPr>
          <p:cNvPr id="48" name="Graphic 47" descr="Marker with solid fill">
            <a:extLst>
              <a:ext uri="{FF2B5EF4-FFF2-40B4-BE49-F238E27FC236}">
                <a16:creationId xmlns:a16="http://schemas.microsoft.com/office/drawing/2014/main" id="{CE58BB57-E2DF-80EB-3352-2AC5DDF86C0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66508" y="5110126"/>
            <a:ext cx="429492" cy="429492"/>
          </a:xfrm>
          <a:prstGeom prst="rect">
            <a:avLst/>
          </a:prstGeom>
        </p:spPr>
      </p:pic>
      <p:cxnSp>
        <p:nvCxnSpPr>
          <p:cNvPr id="49" name="Straight Arrow Connector 48">
            <a:extLst>
              <a:ext uri="{FF2B5EF4-FFF2-40B4-BE49-F238E27FC236}">
                <a16:creationId xmlns:a16="http://schemas.microsoft.com/office/drawing/2014/main" id="{922ACB41-2401-A71A-AF45-49481CD840C5}"/>
              </a:ext>
            </a:extLst>
          </p:cNvPr>
          <p:cNvCxnSpPr>
            <a:cxnSpLocks/>
            <a:stCxn id="47" idx="3"/>
          </p:cNvCxnSpPr>
          <p:nvPr/>
        </p:nvCxnSpPr>
        <p:spPr>
          <a:xfrm flipV="1">
            <a:off x="1188929" y="3212578"/>
            <a:ext cx="1330697" cy="1030599"/>
          </a:xfrm>
          <a:prstGeom prst="straightConnector1">
            <a:avLst/>
          </a:prstGeom>
          <a:ln w="50800">
            <a:solidFill>
              <a:schemeClr val="tx1"/>
            </a:solidFill>
            <a:prstDash val="dash"/>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3F6A68B-8B35-A4B4-64F4-ABC3FBC66800}"/>
              </a:ext>
            </a:extLst>
          </p:cNvPr>
          <p:cNvCxnSpPr>
            <a:cxnSpLocks/>
          </p:cNvCxnSpPr>
          <p:nvPr/>
        </p:nvCxnSpPr>
        <p:spPr>
          <a:xfrm>
            <a:off x="2551136" y="3212578"/>
            <a:ext cx="1050171" cy="1398494"/>
          </a:xfrm>
          <a:prstGeom prst="straightConnector1">
            <a:avLst/>
          </a:prstGeom>
          <a:ln w="50800">
            <a:solidFill>
              <a:schemeClr val="tx1"/>
            </a:solidFill>
            <a:prstDash val="dash"/>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D1E6D80-21BE-6A7E-8519-049E105CF38F}"/>
              </a:ext>
            </a:extLst>
          </p:cNvPr>
          <p:cNvCxnSpPr>
            <a:cxnSpLocks/>
          </p:cNvCxnSpPr>
          <p:nvPr/>
        </p:nvCxnSpPr>
        <p:spPr>
          <a:xfrm>
            <a:off x="4105572" y="5153030"/>
            <a:ext cx="780468" cy="285037"/>
          </a:xfrm>
          <a:prstGeom prst="straightConnector1">
            <a:avLst/>
          </a:prstGeom>
          <a:ln w="50800">
            <a:solidFill>
              <a:schemeClr val="tx1"/>
            </a:solidFill>
            <a:prstDash val="dash"/>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F995C29-43F9-DBA3-1E2A-C6AD34C01CBA}"/>
              </a:ext>
            </a:extLst>
          </p:cNvPr>
          <p:cNvCxnSpPr>
            <a:cxnSpLocks/>
          </p:cNvCxnSpPr>
          <p:nvPr/>
        </p:nvCxnSpPr>
        <p:spPr>
          <a:xfrm>
            <a:off x="4966854" y="5448827"/>
            <a:ext cx="914400" cy="132608"/>
          </a:xfrm>
          <a:prstGeom prst="straightConnector1">
            <a:avLst/>
          </a:prstGeom>
          <a:ln w="50800">
            <a:solidFill>
              <a:schemeClr val="tx1"/>
            </a:solidFill>
            <a:prstDash val="dash"/>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D0BA1102-9AB9-7865-7373-62C1CE9F4B03}"/>
              </a:ext>
            </a:extLst>
          </p:cNvPr>
          <p:cNvCxnSpPr>
            <a:cxnSpLocks/>
          </p:cNvCxnSpPr>
          <p:nvPr/>
        </p:nvCxnSpPr>
        <p:spPr>
          <a:xfrm>
            <a:off x="3542923" y="4530885"/>
            <a:ext cx="562649" cy="622145"/>
          </a:xfrm>
          <a:prstGeom prst="straightConnector1">
            <a:avLst/>
          </a:prstGeom>
          <a:ln w="50800">
            <a:solidFill>
              <a:schemeClr val="tx1"/>
            </a:solidFill>
            <a:prstDash val="dash"/>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728C2343-B84E-452E-D2DE-9F48BBE41236}"/>
              </a:ext>
            </a:extLst>
          </p:cNvPr>
          <p:cNvSpPr>
            <a:spLocks noGrp="1"/>
          </p:cNvSpPr>
          <p:nvPr>
            <p:ph type="sldNum" sz="quarter" idx="12"/>
          </p:nvPr>
        </p:nvSpPr>
        <p:spPr/>
        <p:txBody>
          <a:bodyPr/>
          <a:lstStyle/>
          <a:p>
            <a:fld id="{AE678206-0642-9F48-9727-6B519CB285FA}" type="slidenum">
              <a:rPr lang="en-US" smtClean="0"/>
              <a:t>8</a:t>
            </a:fld>
            <a:endParaRPr lang="en-US"/>
          </a:p>
        </p:txBody>
      </p:sp>
      <p:grpSp>
        <p:nvGrpSpPr>
          <p:cNvPr id="6" name="Group 5">
            <a:extLst>
              <a:ext uri="{FF2B5EF4-FFF2-40B4-BE49-F238E27FC236}">
                <a16:creationId xmlns:a16="http://schemas.microsoft.com/office/drawing/2014/main" id="{81A3AF65-CA6B-8CD2-07E7-4D83DB00C13E}"/>
              </a:ext>
            </a:extLst>
          </p:cNvPr>
          <p:cNvGrpSpPr/>
          <p:nvPr/>
        </p:nvGrpSpPr>
        <p:grpSpPr>
          <a:xfrm flipH="1">
            <a:off x="2157017" y="3427449"/>
            <a:ext cx="581957" cy="581679"/>
            <a:chOff x="3470987" y="2052735"/>
            <a:chExt cx="1035696" cy="989045"/>
          </a:xfrm>
        </p:grpSpPr>
        <p:sp>
          <p:nvSpPr>
            <p:cNvPr id="7" name="Isosceles Triangle 7">
              <a:extLst>
                <a:ext uri="{FF2B5EF4-FFF2-40B4-BE49-F238E27FC236}">
                  <a16:creationId xmlns:a16="http://schemas.microsoft.com/office/drawing/2014/main" id="{63DBA1BF-193A-D8BF-3F82-FB5563EA1594}"/>
                </a:ext>
              </a:extLst>
            </p:cNvPr>
            <p:cNvSpPr/>
            <p:nvPr/>
          </p:nvSpPr>
          <p:spPr>
            <a:xfrm>
              <a:off x="3470987" y="2565918"/>
              <a:ext cx="354563" cy="475862"/>
            </a:xfrm>
            <a:prstGeom prst="triangl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hord 7">
              <a:extLst>
                <a:ext uri="{FF2B5EF4-FFF2-40B4-BE49-F238E27FC236}">
                  <a16:creationId xmlns:a16="http://schemas.microsoft.com/office/drawing/2014/main" id="{01E9A675-31F7-2B4F-2A3C-A89453E94165}"/>
                </a:ext>
              </a:extLst>
            </p:cNvPr>
            <p:cNvSpPr/>
            <p:nvPr/>
          </p:nvSpPr>
          <p:spPr>
            <a:xfrm>
              <a:off x="3554963" y="2052735"/>
              <a:ext cx="783771" cy="783771"/>
            </a:xfrm>
            <a:prstGeom prst="chord">
              <a:avLst>
                <a:gd name="adj1" fmla="val 5334585"/>
                <a:gd name="adj2" fmla="val 16200000"/>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Isosceles Triangle 5">
              <a:extLst>
                <a:ext uri="{FF2B5EF4-FFF2-40B4-BE49-F238E27FC236}">
                  <a16:creationId xmlns:a16="http://schemas.microsoft.com/office/drawing/2014/main" id="{F01052B8-51E6-2CD0-9905-3A276A65701E}"/>
                </a:ext>
              </a:extLst>
            </p:cNvPr>
            <p:cNvSpPr/>
            <p:nvPr/>
          </p:nvSpPr>
          <p:spPr>
            <a:xfrm rot="5400000">
              <a:off x="4156786" y="2197359"/>
              <a:ext cx="55985" cy="475862"/>
            </a:xfrm>
            <a:prstGeom prst="triangl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Oval 9">
              <a:extLst>
                <a:ext uri="{FF2B5EF4-FFF2-40B4-BE49-F238E27FC236}">
                  <a16:creationId xmlns:a16="http://schemas.microsoft.com/office/drawing/2014/main" id="{A74B0094-3B4F-0250-2341-353308490BBD}"/>
                </a:ext>
              </a:extLst>
            </p:cNvPr>
            <p:cNvSpPr/>
            <p:nvPr/>
          </p:nvSpPr>
          <p:spPr>
            <a:xfrm>
              <a:off x="4422710" y="2397966"/>
              <a:ext cx="83973" cy="8397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6" name="Group 15">
            <a:extLst>
              <a:ext uri="{FF2B5EF4-FFF2-40B4-BE49-F238E27FC236}">
                <a16:creationId xmlns:a16="http://schemas.microsoft.com/office/drawing/2014/main" id="{1EEF71FC-CC19-E159-C07D-B9D0A5C6CD58}"/>
              </a:ext>
            </a:extLst>
          </p:cNvPr>
          <p:cNvGrpSpPr/>
          <p:nvPr/>
        </p:nvGrpSpPr>
        <p:grpSpPr>
          <a:xfrm flipH="1">
            <a:off x="3686734" y="5290595"/>
            <a:ext cx="581957" cy="581679"/>
            <a:chOff x="3470987" y="2052735"/>
            <a:chExt cx="1035696" cy="989045"/>
          </a:xfrm>
        </p:grpSpPr>
        <p:sp>
          <p:nvSpPr>
            <p:cNvPr id="17" name="Isosceles Triangle 7">
              <a:extLst>
                <a:ext uri="{FF2B5EF4-FFF2-40B4-BE49-F238E27FC236}">
                  <a16:creationId xmlns:a16="http://schemas.microsoft.com/office/drawing/2014/main" id="{0018981C-BEF3-24B8-D199-059A88EECA9D}"/>
                </a:ext>
              </a:extLst>
            </p:cNvPr>
            <p:cNvSpPr/>
            <p:nvPr/>
          </p:nvSpPr>
          <p:spPr>
            <a:xfrm>
              <a:off x="3470987" y="2565918"/>
              <a:ext cx="354563" cy="475862"/>
            </a:xfrm>
            <a:prstGeom prst="triangl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hord 17">
              <a:extLst>
                <a:ext uri="{FF2B5EF4-FFF2-40B4-BE49-F238E27FC236}">
                  <a16:creationId xmlns:a16="http://schemas.microsoft.com/office/drawing/2014/main" id="{C5B731B2-3172-FFCF-337A-4C48E27C4E47}"/>
                </a:ext>
              </a:extLst>
            </p:cNvPr>
            <p:cNvSpPr/>
            <p:nvPr/>
          </p:nvSpPr>
          <p:spPr>
            <a:xfrm>
              <a:off x="3554963" y="2052735"/>
              <a:ext cx="783771" cy="783771"/>
            </a:xfrm>
            <a:prstGeom prst="chord">
              <a:avLst>
                <a:gd name="adj1" fmla="val 5334585"/>
                <a:gd name="adj2" fmla="val 16200000"/>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Isosceles Triangle 5">
              <a:extLst>
                <a:ext uri="{FF2B5EF4-FFF2-40B4-BE49-F238E27FC236}">
                  <a16:creationId xmlns:a16="http://schemas.microsoft.com/office/drawing/2014/main" id="{E5DB461B-3582-4DFF-B6F4-3A1F32A447D0}"/>
                </a:ext>
              </a:extLst>
            </p:cNvPr>
            <p:cNvSpPr/>
            <p:nvPr/>
          </p:nvSpPr>
          <p:spPr>
            <a:xfrm rot="5400000">
              <a:off x="4156786" y="2197359"/>
              <a:ext cx="55985" cy="475862"/>
            </a:xfrm>
            <a:prstGeom prst="triangl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Oval 19">
              <a:extLst>
                <a:ext uri="{FF2B5EF4-FFF2-40B4-BE49-F238E27FC236}">
                  <a16:creationId xmlns:a16="http://schemas.microsoft.com/office/drawing/2014/main" id="{2597E84D-2570-395D-1C8B-6B76FF138B5E}"/>
                </a:ext>
              </a:extLst>
            </p:cNvPr>
            <p:cNvSpPr/>
            <p:nvPr/>
          </p:nvSpPr>
          <p:spPr>
            <a:xfrm>
              <a:off x="4422710" y="2397966"/>
              <a:ext cx="83973" cy="8397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94749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C73DA-F926-D622-62C6-2E2801791BBF}"/>
              </a:ext>
            </a:extLst>
          </p:cNvPr>
          <p:cNvSpPr>
            <a:spLocks noGrp="1"/>
          </p:cNvSpPr>
          <p:nvPr>
            <p:ph type="title"/>
          </p:nvPr>
        </p:nvSpPr>
        <p:spPr/>
        <p:txBody>
          <a:bodyPr/>
          <a:lstStyle/>
          <a:p>
            <a:r>
              <a:rPr lang="en-US">
                <a:latin typeface="Roboto"/>
                <a:ea typeface="Roboto"/>
                <a:cs typeface="Roboto"/>
              </a:rPr>
              <a:t>Solution: </a:t>
            </a:r>
            <a:r>
              <a:rPr lang="en-US" err="1">
                <a:latin typeface="Roboto"/>
                <a:ea typeface="Roboto"/>
                <a:cs typeface="Roboto"/>
              </a:rPr>
              <a:t>ClairvoyantEdge</a:t>
            </a:r>
            <a:endParaRPr lang="en-US" err="1"/>
          </a:p>
        </p:txBody>
      </p:sp>
      <p:sp>
        <p:nvSpPr>
          <p:cNvPr id="6" name="TextBox 5">
            <a:extLst>
              <a:ext uri="{FF2B5EF4-FFF2-40B4-BE49-F238E27FC236}">
                <a16:creationId xmlns:a16="http://schemas.microsoft.com/office/drawing/2014/main" id="{D51F6EF1-F570-CCD8-087A-74B4A8842FC0}"/>
              </a:ext>
            </a:extLst>
          </p:cNvPr>
          <p:cNvSpPr txBox="1"/>
          <p:nvPr/>
        </p:nvSpPr>
        <p:spPr>
          <a:xfrm>
            <a:off x="591312" y="1224916"/>
            <a:ext cx="6041526" cy="2800767"/>
          </a:xfrm>
          <a:prstGeom prst="rect">
            <a:avLst/>
          </a:prstGeom>
          <a:noFill/>
        </p:spPr>
        <p:txBody>
          <a:bodyPr wrap="square" rtlCol="0">
            <a:spAutoFit/>
          </a:bodyPr>
          <a:lstStyle/>
          <a:p>
            <a:r>
              <a:rPr lang="en-US" sz="2800"/>
              <a:t>Distributed Edge-Cloud System which enables</a:t>
            </a:r>
          </a:p>
          <a:p>
            <a:pPr marL="285750" indent="-285750">
              <a:buFont typeface="Arial" panose="020B0604020202020204" pitchFamily="34" charset="0"/>
              <a:buChar char="•"/>
            </a:pPr>
            <a:r>
              <a:rPr lang="en-US" sz="2400"/>
              <a:t>Proactive distribution of sequential media across edge nodes.</a:t>
            </a:r>
          </a:p>
          <a:p>
            <a:pPr marL="285750" indent="-285750">
              <a:buFont typeface="Arial" panose="020B0604020202020204" pitchFamily="34" charset="0"/>
              <a:buChar char="•"/>
            </a:pPr>
            <a:r>
              <a:rPr lang="en-US" sz="2400"/>
              <a:t>Last-mile delivery through </a:t>
            </a:r>
            <a:r>
              <a:rPr lang="en-US" sz="2400" err="1"/>
              <a:t>mmWave</a:t>
            </a:r>
            <a:r>
              <a:rPr lang="en-US" sz="2400"/>
              <a:t> antennas</a:t>
            </a:r>
          </a:p>
          <a:p>
            <a:pPr marL="285750" indent="-285750">
              <a:buFont typeface="Arial" panose="020B0604020202020204" pitchFamily="34" charset="0"/>
              <a:buChar char="•"/>
            </a:pPr>
            <a:r>
              <a:rPr lang="en-US" sz="2400"/>
              <a:t>Fall back on Cellular</a:t>
            </a:r>
          </a:p>
        </p:txBody>
      </p:sp>
      <p:pic>
        <p:nvPicPr>
          <p:cNvPr id="4" name="Graphic 3" descr="City outline">
            <a:extLst>
              <a:ext uri="{FF2B5EF4-FFF2-40B4-BE49-F238E27FC236}">
                <a16:creationId xmlns:a16="http://schemas.microsoft.com/office/drawing/2014/main" id="{B121E7B8-42DC-05F9-B844-D2923BF8E7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02963" y="1841904"/>
            <a:ext cx="3111335" cy="3131127"/>
          </a:xfrm>
          <a:prstGeom prst="rect">
            <a:avLst/>
          </a:prstGeom>
        </p:spPr>
      </p:pic>
      <p:pic>
        <p:nvPicPr>
          <p:cNvPr id="8" name="Graphic 20" descr="Map with pin with solid fill">
            <a:extLst>
              <a:ext uri="{FF2B5EF4-FFF2-40B4-BE49-F238E27FC236}">
                <a16:creationId xmlns:a16="http://schemas.microsoft.com/office/drawing/2014/main" id="{2F7259B2-6963-70BC-0AC4-9308C2E3F7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54274" y="2293071"/>
            <a:ext cx="914400" cy="914400"/>
          </a:xfrm>
          <a:prstGeom prst="rect">
            <a:avLst/>
          </a:prstGeom>
        </p:spPr>
      </p:pic>
      <p:pic>
        <p:nvPicPr>
          <p:cNvPr id="10" name="Picture 9" descr="Icon&#10;&#10;Description automatically generated">
            <a:extLst>
              <a:ext uri="{FF2B5EF4-FFF2-40B4-BE49-F238E27FC236}">
                <a16:creationId xmlns:a16="http://schemas.microsoft.com/office/drawing/2014/main" id="{1C235B26-0B70-6899-620D-D8714EB21CD6}"/>
              </a:ext>
            </a:extLst>
          </p:cNvPr>
          <p:cNvPicPr>
            <a:picLocks noChangeAspect="1"/>
          </p:cNvPicPr>
          <p:nvPr/>
        </p:nvPicPr>
        <p:blipFill>
          <a:blip r:embed="rId7"/>
          <a:stretch>
            <a:fillRect/>
          </a:stretch>
        </p:blipFill>
        <p:spPr>
          <a:xfrm>
            <a:off x="6948399" y="3206834"/>
            <a:ext cx="655123" cy="665019"/>
          </a:xfrm>
          <a:prstGeom prst="rect">
            <a:avLst/>
          </a:prstGeom>
        </p:spPr>
      </p:pic>
      <p:pic>
        <p:nvPicPr>
          <p:cNvPr id="12" name="Graphic 19" descr="Server with solid fill">
            <a:extLst>
              <a:ext uri="{FF2B5EF4-FFF2-40B4-BE49-F238E27FC236}">
                <a16:creationId xmlns:a16="http://schemas.microsoft.com/office/drawing/2014/main" id="{FF5F9FF5-BB8D-E383-D078-33A73AB0648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48138" y="1494793"/>
            <a:ext cx="756063" cy="756063"/>
          </a:xfrm>
          <a:prstGeom prst="rect">
            <a:avLst/>
          </a:prstGeom>
        </p:spPr>
      </p:pic>
      <p:pic>
        <p:nvPicPr>
          <p:cNvPr id="14" name="Graphic 12" descr="Car with solid fill">
            <a:extLst>
              <a:ext uri="{FF2B5EF4-FFF2-40B4-BE49-F238E27FC236}">
                <a16:creationId xmlns:a16="http://schemas.microsoft.com/office/drawing/2014/main" id="{A805CB8C-3103-2A72-B123-6DC6AC4A34D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247660" y="4236014"/>
            <a:ext cx="914400" cy="914400"/>
          </a:xfrm>
          <a:prstGeom prst="rect">
            <a:avLst/>
          </a:prstGeom>
        </p:spPr>
      </p:pic>
      <p:grpSp>
        <p:nvGrpSpPr>
          <p:cNvPr id="20" name="Group 19">
            <a:extLst>
              <a:ext uri="{FF2B5EF4-FFF2-40B4-BE49-F238E27FC236}">
                <a16:creationId xmlns:a16="http://schemas.microsoft.com/office/drawing/2014/main" id="{EFD98437-5A8E-9649-31E1-EAEA9F1EC776}"/>
              </a:ext>
            </a:extLst>
          </p:cNvPr>
          <p:cNvGrpSpPr/>
          <p:nvPr/>
        </p:nvGrpSpPr>
        <p:grpSpPr>
          <a:xfrm flipH="1">
            <a:off x="9803549" y="4153852"/>
            <a:ext cx="480802" cy="589671"/>
            <a:chOff x="3470987" y="2052735"/>
            <a:chExt cx="1035696" cy="989045"/>
          </a:xfrm>
        </p:grpSpPr>
        <p:sp>
          <p:nvSpPr>
            <p:cNvPr id="16" name="Isosceles Triangle 7">
              <a:extLst>
                <a:ext uri="{FF2B5EF4-FFF2-40B4-BE49-F238E27FC236}">
                  <a16:creationId xmlns:a16="http://schemas.microsoft.com/office/drawing/2014/main" id="{145CB4D2-F9BA-CE2D-2CBA-ED30356D3203}"/>
                </a:ext>
              </a:extLst>
            </p:cNvPr>
            <p:cNvSpPr/>
            <p:nvPr/>
          </p:nvSpPr>
          <p:spPr>
            <a:xfrm>
              <a:off x="3470987" y="2565918"/>
              <a:ext cx="354563"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hord 16">
              <a:extLst>
                <a:ext uri="{FF2B5EF4-FFF2-40B4-BE49-F238E27FC236}">
                  <a16:creationId xmlns:a16="http://schemas.microsoft.com/office/drawing/2014/main" id="{45E10DC9-56F0-D590-A38E-72138D036CDF}"/>
                </a:ext>
              </a:extLst>
            </p:cNvPr>
            <p:cNvSpPr/>
            <p:nvPr/>
          </p:nvSpPr>
          <p:spPr>
            <a:xfrm>
              <a:off x="3554963" y="2052735"/>
              <a:ext cx="783771" cy="783771"/>
            </a:xfrm>
            <a:prstGeom prst="chord">
              <a:avLst>
                <a:gd name="adj1" fmla="val 5334585"/>
                <a:gd name="adj2" fmla="val 1620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Isosceles Triangle 5">
              <a:extLst>
                <a:ext uri="{FF2B5EF4-FFF2-40B4-BE49-F238E27FC236}">
                  <a16:creationId xmlns:a16="http://schemas.microsoft.com/office/drawing/2014/main" id="{3043A11F-69D9-BDB6-6CB7-2DB0D23DA8DF}"/>
                </a:ext>
              </a:extLst>
            </p:cNvPr>
            <p:cNvSpPr/>
            <p:nvPr/>
          </p:nvSpPr>
          <p:spPr>
            <a:xfrm rot="5400000">
              <a:off x="4156786" y="2197359"/>
              <a:ext cx="55985" cy="47586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Oval 18">
              <a:extLst>
                <a:ext uri="{FF2B5EF4-FFF2-40B4-BE49-F238E27FC236}">
                  <a16:creationId xmlns:a16="http://schemas.microsoft.com/office/drawing/2014/main" id="{D6DB3670-AA58-DC05-6359-385C671809FF}"/>
                </a:ext>
              </a:extLst>
            </p:cNvPr>
            <p:cNvSpPr/>
            <p:nvPr/>
          </p:nvSpPr>
          <p:spPr>
            <a:xfrm>
              <a:off x="4422710" y="2397966"/>
              <a:ext cx="83973" cy="839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9" name="Group 28">
            <a:extLst>
              <a:ext uri="{FF2B5EF4-FFF2-40B4-BE49-F238E27FC236}">
                <a16:creationId xmlns:a16="http://schemas.microsoft.com/office/drawing/2014/main" id="{75CA7275-1A1F-43E7-6D80-25FD92946406}"/>
              </a:ext>
            </a:extLst>
          </p:cNvPr>
          <p:cNvGrpSpPr/>
          <p:nvPr/>
        </p:nvGrpSpPr>
        <p:grpSpPr>
          <a:xfrm>
            <a:off x="10376707" y="3992765"/>
            <a:ext cx="624305" cy="831114"/>
            <a:chOff x="7472485" y="2626917"/>
            <a:chExt cx="961255" cy="1118662"/>
          </a:xfrm>
        </p:grpSpPr>
        <p:grpSp>
          <p:nvGrpSpPr>
            <p:cNvPr id="22" name="Group 21">
              <a:extLst>
                <a:ext uri="{FF2B5EF4-FFF2-40B4-BE49-F238E27FC236}">
                  <a16:creationId xmlns:a16="http://schemas.microsoft.com/office/drawing/2014/main" id="{3B5E3D9F-BB22-5574-8353-E18D8688A33D}"/>
                </a:ext>
              </a:extLst>
            </p:cNvPr>
            <p:cNvGrpSpPr/>
            <p:nvPr/>
          </p:nvGrpSpPr>
          <p:grpSpPr>
            <a:xfrm>
              <a:off x="7545615" y="3038258"/>
              <a:ext cx="725173" cy="547774"/>
              <a:chOff x="10442048" y="1890678"/>
              <a:chExt cx="725173" cy="547774"/>
            </a:xfrm>
          </p:grpSpPr>
          <p:sp>
            <p:nvSpPr>
              <p:cNvPr id="25" name="Rounded Rectangle 33">
                <a:extLst>
                  <a:ext uri="{FF2B5EF4-FFF2-40B4-BE49-F238E27FC236}">
                    <a16:creationId xmlns:a16="http://schemas.microsoft.com/office/drawing/2014/main" id="{EE0CF21A-830D-B7C5-B8A9-91095B77F7E2}"/>
                  </a:ext>
                </a:extLst>
              </p:cNvPr>
              <p:cNvSpPr/>
              <p:nvPr/>
            </p:nvSpPr>
            <p:spPr>
              <a:xfrm>
                <a:off x="10442048" y="1890678"/>
                <a:ext cx="725173" cy="3509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5790018A-12B7-5C87-7AB6-1D685A6E93DC}"/>
                  </a:ext>
                </a:extLst>
              </p:cNvPr>
              <p:cNvCxnSpPr/>
              <p:nvPr/>
            </p:nvCxnSpPr>
            <p:spPr>
              <a:xfrm>
                <a:off x="10804635" y="2190248"/>
                <a:ext cx="0" cy="248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11BB7C9-55AE-C5F4-F637-C4EB7CFA3FCF}"/>
                  </a:ext>
                </a:extLst>
              </p:cNvPr>
              <p:cNvCxnSpPr>
                <a:cxnSpLocks/>
              </p:cNvCxnSpPr>
              <p:nvPr/>
            </p:nvCxnSpPr>
            <p:spPr>
              <a:xfrm flipH="1">
                <a:off x="10652235" y="2438452"/>
                <a:ext cx="320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2BA8993-9D78-7C7C-12ED-527F192EC7B6}"/>
                  </a:ext>
                </a:extLst>
              </p:cNvPr>
              <p:cNvCxnSpPr>
                <a:cxnSpLocks/>
              </p:cNvCxnSpPr>
              <p:nvPr/>
            </p:nvCxnSpPr>
            <p:spPr>
              <a:xfrm flipH="1">
                <a:off x="10532680" y="2068902"/>
                <a:ext cx="23911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A2F706D4-1F02-6241-212A-34DFD227DA5E}"/>
                </a:ext>
              </a:extLst>
            </p:cNvPr>
            <p:cNvSpPr txBox="1"/>
            <p:nvPr/>
          </p:nvSpPr>
          <p:spPr>
            <a:xfrm>
              <a:off x="7505212" y="2656755"/>
              <a:ext cx="928528" cy="414261"/>
            </a:xfrm>
            <a:prstGeom prst="rect">
              <a:avLst/>
            </a:prstGeom>
            <a:noFill/>
          </p:spPr>
          <p:txBody>
            <a:bodyPr wrap="none" lIns="91440" tIns="45720" rIns="91440" bIns="45720" rtlCol="0" anchor="t">
              <a:spAutoFit/>
            </a:bodyPr>
            <a:lstStyle/>
            <a:p>
              <a:r>
                <a:rPr lang="en-US" sz="1400"/>
                <a:t>Edge</a:t>
              </a:r>
              <a:endParaRPr lang="en-US" sz="1400">
                <a:cs typeface="Arial"/>
              </a:endParaRPr>
            </a:p>
          </p:txBody>
        </p:sp>
        <p:sp>
          <p:nvSpPr>
            <p:cNvPr id="24" name="Rectangle 23">
              <a:extLst>
                <a:ext uri="{FF2B5EF4-FFF2-40B4-BE49-F238E27FC236}">
                  <a16:creationId xmlns:a16="http://schemas.microsoft.com/office/drawing/2014/main" id="{5C0CFB6B-0508-8362-A430-35DD74CC9F08}"/>
                </a:ext>
              </a:extLst>
            </p:cNvPr>
            <p:cNvSpPr/>
            <p:nvPr/>
          </p:nvSpPr>
          <p:spPr>
            <a:xfrm>
              <a:off x="7472485" y="2626917"/>
              <a:ext cx="902349" cy="1118662"/>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cxnSp>
        <p:nvCxnSpPr>
          <p:cNvPr id="31" name="Straight Arrow Connector 30">
            <a:extLst>
              <a:ext uri="{FF2B5EF4-FFF2-40B4-BE49-F238E27FC236}">
                <a16:creationId xmlns:a16="http://schemas.microsoft.com/office/drawing/2014/main" id="{66DFEBDB-3420-0364-5531-66BC18C4D585}"/>
              </a:ext>
            </a:extLst>
          </p:cNvPr>
          <p:cNvCxnSpPr>
            <a:cxnSpLocks/>
          </p:cNvCxnSpPr>
          <p:nvPr/>
        </p:nvCxnSpPr>
        <p:spPr>
          <a:xfrm flipV="1">
            <a:off x="7607360" y="2257403"/>
            <a:ext cx="22816" cy="2187559"/>
          </a:xfrm>
          <a:prstGeom prst="straightConnector1">
            <a:avLst/>
          </a:prstGeom>
          <a:ln w="57150">
            <a:headEnd type="none"/>
            <a:tailEnd type="arrow"/>
          </a:ln>
        </p:spPr>
        <p:style>
          <a:lnRef idx="1">
            <a:schemeClr val="accent1"/>
          </a:lnRef>
          <a:fillRef idx="0">
            <a:schemeClr val="accent1"/>
          </a:fillRef>
          <a:effectRef idx="0">
            <a:schemeClr val="accent1"/>
          </a:effectRef>
          <a:fontRef idx="minor">
            <a:schemeClr val="tx1"/>
          </a:fontRef>
        </p:style>
      </p:cxnSp>
      <p:pic>
        <p:nvPicPr>
          <p:cNvPr id="33" name="Graphic 18" descr="Cloud outline">
            <a:extLst>
              <a:ext uri="{FF2B5EF4-FFF2-40B4-BE49-F238E27FC236}">
                <a16:creationId xmlns:a16="http://schemas.microsoft.com/office/drawing/2014/main" id="{1CF72866-F26B-858F-8094-990F7D51ED6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42798" y="807482"/>
            <a:ext cx="1973282" cy="1953489"/>
          </a:xfrm>
          <a:prstGeom prst="rect">
            <a:avLst/>
          </a:prstGeom>
        </p:spPr>
      </p:pic>
      <p:cxnSp>
        <p:nvCxnSpPr>
          <p:cNvPr id="35" name="Straight Arrow Connector 34">
            <a:extLst>
              <a:ext uri="{FF2B5EF4-FFF2-40B4-BE49-F238E27FC236}">
                <a16:creationId xmlns:a16="http://schemas.microsoft.com/office/drawing/2014/main" id="{AA947D89-532B-E4A8-6D24-05803B387618}"/>
              </a:ext>
            </a:extLst>
          </p:cNvPr>
          <p:cNvCxnSpPr/>
          <p:nvPr/>
        </p:nvCxnSpPr>
        <p:spPr>
          <a:xfrm>
            <a:off x="8416574" y="1953906"/>
            <a:ext cx="2065028" cy="10481"/>
          </a:xfrm>
          <a:prstGeom prst="straightConnector1">
            <a:avLst/>
          </a:prstGeom>
          <a:ln w="57150"/>
        </p:spPr>
        <p:style>
          <a:lnRef idx="1">
            <a:schemeClr val="accent1"/>
          </a:lnRef>
          <a:fillRef idx="0">
            <a:schemeClr val="accent1"/>
          </a:fillRef>
          <a:effectRef idx="0">
            <a:schemeClr val="accent1"/>
          </a:effectRef>
          <a:fontRef idx="minor">
            <a:schemeClr val="tx1"/>
          </a:fontRef>
        </p:style>
      </p:cxnSp>
      <p:pic>
        <p:nvPicPr>
          <p:cNvPr id="37" name="Graphic 20" descr="Map with pin with solid fill">
            <a:extLst>
              <a:ext uri="{FF2B5EF4-FFF2-40B4-BE49-F238E27FC236}">
                <a16:creationId xmlns:a16="http://schemas.microsoft.com/office/drawing/2014/main" id="{1B33150B-FA47-0406-7680-316A2D4F91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99067" y="1847373"/>
            <a:ext cx="914400" cy="914400"/>
          </a:xfrm>
          <a:prstGeom prst="rect">
            <a:avLst/>
          </a:prstGeom>
        </p:spPr>
      </p:pic>
      <p:pic>
        <p:nvPicPr>
          <p:cNvPr id="41" name="Picture 40" descr="Icon&#10;&#10;Description automatically generated">
            <a:extLst>
              <a:ext uri="{FF2B5EF4-FFF2-40B4-BE49-F238E27FC236}">
                <a16:creationId xmlns:a16="http://schemas.microsoft.com/office/drawing/2014/main" id="{0AB24123-3688-B509-820C-E106BEE9564D}"/>
              </a:ext>
            </a:extLst>
          </p:cNvPr>
          <p:cNvPicPr>
            <a:picLocks noChangeAspect="1"/>
          </p:cNvPicPr>
          <p:nvPr/>
        </p:nvPicPr>
        <p:blipFill>
          <a:blip r:embed="rId7"/>
          <a:stretch>
            <a:fillRect/>
          </a:stretch>
        </p:blipFill>
        <p:spPr>
          <a:xfrm>
            <a:off x="8343003" y="2071023"/>
            <a:ext cx="655123" cy="665019"/>
          </a:xfrm>
          <a:prstGeom prst="rect">
            <a:avLst/>
          </a:prstGeom>
        </p:spPr>
      </p:pic>
      <p:cxnSp>
        <p:nvCxnSpPr>
          <p:cNvPr id="47" name="Straight Arrow Connector 46">
            <a:extLst>
              <a:ext uri="{FF2B5EF4-FFF2-40B4-BE49-F238E27FC236}">
                <a16:creationId xmlns:a16="http://schemas.microsoft.com/office/drawing/2014/main" id="{647A21CB-7966-6246-E917-AE95C4B19C90}"/>
              </a:ext>
            </a:extLst>
          </p:cNvPr>
          <p:cNvCxnSpPr>
            <a:cxnSpLocks/>
          </p:cNvCxnSpPr>
          <p:nvPr/>
        </p:nvCxnSpPr>
        <p:spPr>
          <a:xfrm>
            <a:off x="10468454" y="1928926"/>
            <a:ext cx="22817" cy="2039383"/>
          </a:xfrm>
          <a:prstGeom prst="straightConnector1">
            <a:avLst/>
          </a:prstGeom>
          <a:ln w="57150">
            <a:headEnd type="none"/>
            <a:tailEnd type="arrow"/>
          </a:ln>
        </p:spPr>
        <p:style>
          <a:lnRef idx="1">
            <a:schemeClr val="accent1"/>
          </a:lnRef>
          <a:fillRef idx="0">
            <a:schemeClr val="accent1"/>
          </a:fillRef>
          <a:effectRef idx="0">
            <a:schemeClr val="accent1"/>
          </a:effectRef>
          <a:fontRef idx="minor">
            <a:schemeClr val="tx1"/>
          </a:fontRef>
        </p:style>
      </p:cxnSp>
      <p:pic>
        <p:nvPicPr>
          <p:cNvPr id="49" name="Graphic 18" descr="Cloud outline">
            <a:extLst>
              <a:ext uri="{FF2B5EF4-FFF2-40B4-BE49-F238E27FC236}">
                <a16:creationId xmlns:a16="http://schemas.microsoft.com/office/drawing/2014/main" id="{AC0ABB88-9832-DA88-E4B9-3FD008F20FC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050873" y="419292"/>
            <a:ext cx="1973282" cy="1953489"/>
          </a:xfrm>
          <a:prstGeom prst="rect">
            <a:avLst/>
          </a:prstGeom>
        </p:spPr>
      </p:pic>
      <p:sp>
        <p:nvSpPr>
          <p:cNvPr id="51" name="TextBox 50">
            <a:extLst>
              <a:ext uri="{FF2B5EF4-FFF2-40B4-BE49-F238E27FC236}">
                <a16:creationId xmlns:a16="http://schemas.microsoft.com/office/drawing/2014/main" id="{4D5B8258-0728-2BF8-360F-AFC71E217865}"/>
              </a:ext>
            </a:extLst>
          </p:cNvPr>
          <p:cNvSpPr txBox="1"/>
          <p:nvPr/>
        </p:nvSpPr>
        <p:spPr>
          <a:xfrm>
            <a:off x="10688015" y="1349216"/>
            <a:ext cx="10309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Arial"/>
              </a:rPr>
              <a:t>CDN</a:t>
            </a:r>
            <a:endParaRPr lang="en-US"/>
          </a:p>
        </p:txBody>
      </p:sp>
      <p:cxnSp>
        <p:nvCxnSpPr>
          <p:cNvPr id="53" name="Straight Arrow Connector 52">
            <a:extLst>
              <a:ext uri="{FF2B5EF4-FFF2-40B4-BE49-F238E27FC236}">
                <a16:creationId xmlns:a16="http://schemas.microsoft.com/office/drawing/2014/main" id="{459BD713-AFFA-F83A-34EF-A02AFFB8D17A}"/>
              </a:ext>
            </a:extLst>
          </p:cNvPr>
          <p:cNvCxnSpPr>
            <a:cxnSpLocks/>
          </p:cNvCxnSpPr>
          <p:nvPr/>
        </p:nvCxnSpPr>
        <p:spPr>
          <a:xfrm>
            <a:off x="10804414" y="1844000"/>
            <a:ext cx="18336" cy="2114070"/>
          </a:xfrm>
          <a:prstGeom prst="straightConnector1">
            <a:avLst/>
          </a:prstGeom>
          <a:ln w="571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pic>
        <p:nvPicPr>
          <p:cNvPr id="55" name="Graphic 15" descr="Wi-Fi with solid fill">
            <a:extLst>
              <a:ext uri="{FF2B5EF4-FFF2-40B4-BE49-F238E27FC236}">
                <a16:creationId xmlns:a16="http://schemas.microsoft.com/office/drawing/2014/main" id="{AA1D67D5-2417-BD8F-1523-86E48E285EF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4940000">
            <a:off x="9197746" y="4152710"/>
            <a:ext cx="716479" cy="756063"/>
          </a:xfrm>
          <a:prstGeom prst="rect">
            <a:avLst/>
          </a:prstGeom>
        </p:spPr>
      </p:pic>
      <p:pic>
        <p:nvPicPr>
          <p:cNvPr id="57" name="Graphic 14" descr="Film strip outline">
            <a:extLst>
              <a:ext uri="{FF2B5EF4-FFF2-40B4-BE49-F238E27FC236}">
                <a16:creationId xmlns:a16="http://schemas.microsoft.com/office/drawing/2014/main" id="{A05A388D-5B22-0BB1-23BC-D995A7BB2EE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5400000">
            <a:off x="11065710" y="3455815"/>
            <a:ext cx="538349" cy="666998"/>
          </a:xfrm>
          <a:prstGeom prst="rect">
            <a:avLst/>
          </a:prstGeom>
        </p:spPr>
      </p:pic>
      <p:sp>
        <p:nvSpPr>
          <p:cNvPr id="3" name="Slide Number Placeholder 2">
            <a:extLst>
              <a:ext uri="{FF2B5EF4-FFF2-40B4-BE49-F238E27FC236}">
                <a16:creationId xmlns:a16="http://schemas.microsoft.com/office/drawing/2014/main" id="{386268CD-D8B0-6E7D-53D6-D5A4FDAEE0B0}"/>
              </a:ext>
            </a:extLst>
          </p:cNvPr>
          <p:cNvSpPr>
            <a:spLocks noGrp="1"/>
          </p:cNvSpPr>
          <p:nvPr>
            <p:ph type="sldNum" sz="quarter" idx="12"/>
          </p:nvPr>
        </p:nvSpPr>
        <p:spPr/>
        <p:txBody>
          <a:bodyPr/>
          <a:lstStyle/>
          <a:p>
            <a:fld id="{AE678206-0642-9F48-9727-6B519CB285FA}" type="slidenum">
              <a:rPr lang="en-US" smtClean="0"/>
              <a:t>9</a:t>
            </a:fld>
            <a:endParaRPr lang="en-US"/>
          </a:p>
        </p:txBody>
      </p:sp>
    </p:spTree>
    <p:extLst>
      <p:ext uri="{BB962C8B-B14F-4D97-AF65-F5344CB8AC3E}">
        <p14:creationId xmlns:p14="http://schemas.microsoft.com/office/powerpoint/2010/main" val="4180993076"/>
      </p:ext>
    </p:extLst>
  </p:cSld>
  <p:clrMapOvr>
    <a:masterClrMapping/>
  </p:clrMapOvr>
</p:sld>
</file>

<file path=ppt/theme/theme1.xml><?xml version="1.0" encoding="utf-8"?>
<a:theme xmlns:a="http://schemas.openxmlformats.org/drawingml/2006/main" name="Title Page">
  <a:themeElements>
    <a:clrScheme name="Custom 1">
      <a:dk1>
        <a:srgbClr val="003057"/>
      </a:dk1>
      <a:lt1>
        <a:srgbClr val="FFFFFF"/>
      </a:lt1>
      <a:dk2>
        <a:srgbClr val="545859"/>
      </a:dk2>
      <a:lt2>
        <a:srgbClr val="D6DBD3"/>
      </a:lt2>
      <a:accent1>
        <a:srgbClr val="B3A369"/>
      </a:accent1>
      <a:accent2>
        <a:srgbClr val="64CCC9"/>
      </a:accent2>
      <a:accent3>
        <a:srgbClr val="A3D233"/>
      </a:accent3>
      <a:accent4>
        <a:srgbClr val="EAAA00"/>
      </a:accent4>
      <a:accent5>
        <a:srgbClr val="008C95"/>
      </a:accent5>
      <a:accent6>
        <a:srgbClr val="7800FF"/>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ATech_PPTtemplate_2021_wide" id="{E85096BA-033B-D848-B268-A76C8AE5D2A4}" vid="{1C4A0A5B-2267-F04A-B00C-3FCDF7CFA02E}"/>
    </a:ext>
  </a:extLst>
</a:theme>
</file>

<file path=ppt/theme/theme2.xml><?xml version="1.0" encoding="utf-8"?>
<a:theme xmlns:a="http://schemas.openxmlformats.org/drawingml/2006/main" name="Dividers">
  <a:themeElements>
    <a:clrScheme name="GA Tech 2021">
      <a:dk1>
        <a:srgbClr val="003057"/>
      </a:dk1>
      <a:lt1>
        <a:srgbClr val="FFFFFF"/>
      </a:lt1>
      <a:dk2>
        <a:srgbClr val="545859"/>
      </a:dk2>
      <a:lt2>
        <a:srgbClr val="D6DBD3"/>
      </a:lt2>
      <a:accent1>
        <a:srgbClr val="EAAA00"/>
      </a:accent1>
      <a:accent2>
        <a:srgbClr val="64CCC9"/>
      </a:accent2>
      <a:accent3>
        <a:srgbClr val="A3D233"/>
      </a:accent3>
      <a:accent4>
        <a:srgbClr val="7800FF"/>
      </a:accent4>
      <a:accent5>
        <a:srgbClr val="008C95"/>
      </a:accent5>
      <a:accent6>
        <a:srgbClr val="E04F3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ATech_PPTtemplate_2021_wide" id="{E85096BA-033B-D848-B268-A76C8AE5D2A4}" vid="{1C4A0A5B-2267-F04A-B00C-3FCDF7CFA02E}"/>
    </a:ext>
  </a:extLst>
</a:theme>
</file>

<file path=ppt/theme/theme3.xml><?xml version="1.0" encoding="utf-8"?>
<a:theme xmlns:a="http://schemas.openxmlformats.org/drawingml/2006/main" name="Content Page">
  <a:themeElements>
    <a:clrScheme name="GT Theme">
      <a:dk1>
        <a:srgbClr val="003057"/>
      </a:dk1>
      <a:lt1>
        <a:srgbClr val="FFFFFF"/>
      </a:lt1>
      <a:dk2>
        <a:srgbClr val="545859"/>
      </a:dk2>
      <a:lt2>
        <a:srgbClr val="D6DBD3"/>
      </a:lt2>
      <a:accent1>
        <a:srgbClr val="B3A369"/>
      </a:accent1>
      <a:accent2>
        <a:srgbClr val="003057"/>
      </a:accent2>
      <a:accent3>
        <a:srgbClr val="54585A"/>
      </a:accent3>
      <a:accent4>
        <a:srgbClr val="D6DBD4"/>
      </a:accent4>
      <a:accent5>
        <a:srgbClr val="F9F6E5"/>
      </a:accent5>
      <a:accent6>
        <a:srgbClr val="EAAA00"/>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Tech_PPTtemplate_2021_wide" id="{E85096BA-033B-D848-B268-A76C8AE5D2A4}" vid="{C86BDF43-62E5-5C4C-BBB8-C9F54843079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GATech_PPTtemplate_2021_wide</Template>
  <TotalTime>1</TotalTime>
  <Words>4396</Words>
  <Application>Microsoft Office PowerPoint</Application>
  <PresentationFormat>Widescreen</PresentationFormat>
  <Paragraphs>761</Paragraphs>
  <Slides>50</Slides>
  <Notes>49</Notes>
  <HiddenSlides>4</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50</vt:i4>
      </vt:variant>
    </vt:vector>
  </HeadingPairs>
  <TitlesOfParts>
    <vt:vector size="56" baseType="lpstr">
      <vt:lpstr>Arial</vt:lpstr>
      <vt:lpstr>Roboto</vt:lpstr>
      <vt:lpstr>Calibri</vt:lpstr>
      <vt:lpstr>Title Page</vt:lpstr>
      <vt:lpstr>Dividers</vt:lpstr>
      <vt:lpstr>Content Page</vt:lpstr>
      <vt:lpstr>ClairvoyantEdge: Prescient Prefetching of On-demand Video at the Edge of the Network</vt:lpstr>
      <vt:lpstr>Introduction</vt:lpstr>
      <vt:lpstr>Introduction</vt:lpstr>
      <vt:lpstr>Introduction</vt:lpstr>
      <vt:lpstr>Research Question</vt:lpstr>
      <vt:lpstr>Key Insight 1 – Sequential media</vt:lpstr>
      <vt:lpstr>Key Insight 2 – Known user trajectories</vt:lpstr>
      <vt:lpstr>Key Insight 3 – High throughput Physical layer</vt:lpstr>
      <vt:lpstr>Solution: ClairvoyantEdge</vt:lpstr>
      <vt:lpstr>Network Model</vt:lpstr>
      <vt:lpstr>Solution in a Nutshell</vt:lpstr>
      <vt:lpstr>Solution in a Nutshell</vt:lpstr>
      <vt:lpstr>Solution in a Nutshell</vt:lpstr>
      <vt:lpstr>Solution in a Nutshell</vt:lpstr>
      <vt:lpstr>Solution in a Nutshell</vt:lpstr>
      <vt:lpstr>Solution in a Nutshell</vt:lpstr>
      <vt:lpstr>Solution in a Nutshell</vt:lpstr>
      <vt:lpstr>Solution in a Nutshell</vt:lpstr>
      <vt:lpstr>Solution in a Nutshell</vt:lpstr>
      <vt:lpstr>Solution in a Nutshell</vt:lpstr>
      <vt:lpstr>Solution in a Nutshell</vt:lpstr>
      <vt:lpstr>Comparison</vt:lpstr>
      <vt:lpstr>PowerPoint Presentation</vt:lpstr>
      <vt:lpstr>Is ClarivoyantEdge feasible?</vt:lpstr>
      <vt:lpstr>ClarivoyantEdge is feasible!</vt:lpstr>
      <vt:lpstr>System Architecture</vt:lpstr>
      <vt:lpstr>System Architecture</vt:lpstr>
      <vt:lpstr>System Architecture: Control Plane</vt:lpstr>
      <vt:lpstr>System Architecture: Control Plane</vt:lpstr>
      <vt:lpstr>System Architecture: Control Plane</vt:lpstr>
      <vt:lpstr>System Architecture: Control Plane</vt:lpstr>
      <vt:lpstr>System Architecture: Control Plane</vt:lpstr>
      <vt:lpstr>System Architecture: Control Plane</vt:lpstr>
      <vt:lpstr>System Architecture: Control Plane</vt:lpstr>
      <vt:lpstr>System Architecture: Control Plane</vt:lpstr>
      <vt:lpstr>Evaluations</vt:lpstr>
      <vt:lpstr>Part 1 – Field Experiments</vt:lpstr>
      <vt:lpstr>Part 1 – Field Experiments</vt:lpstr>
      <vt:lpstr>Evaluation setup: Infrastructure</vt:lpstr>
      <vt:lpstr>Evaluation: Saving backhaul bandwidth</vt:lpstr>
      <vt:lpstr>Evaluation: Saving backhaul bandwidth</vt:lpstr>
      <vt:lpstr>Evaluation: Saving backhaul bandwidth</vt:lpstr>
      <vt:lpstr>Evaluation: Saving backhaul bandwidth</vt:lpstr>
      <vt:lpstr>Evaluation: Real World Last mile delivery over mmWave</vt:lpstr>
      <vt:lpstr>Evaluation: Real World Last mile delivery over mmWave</vt:lpstr>
      <vt:lpstr>Summary</vt:lpstr>
      <vt:lpstr>Summary – Enabling on-demand data delivery over edge </vt:lpstr>
      <vt:lpstr>Future Work</vt:lpstr>
      <vt:lpstr>Questions?</vt:lpstr>
      <vt:lpstr>Questions?</vt:lpstr>
    </vt:vector>
  </TitlesOfParts>
  <Company>Georgia Institute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Shapes and Charts  Style Guide</dc:title>
  <dc:creator>Perez, Raul N</dc:creator>
  <cp:lastModifiedBy>Dhekne, Ashutosh M</cp:lastModifiedBy>
  <cp:revision>2</cp:revision>
  <dcterms:created xsi:type="dcterms:W3CDTF">2022-08-24T13:02:54Z</dcterms:created>
  <dcterms:modified xsi:type="dcterms:W3CDTF">2022-12-10T04:40:33Z</dcterms:modified>
</cp:coreProperties>
</file>