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95" r:id="rId1"/>
    <p:sldMasterId id="2147483697" r:id="rId2"/>
    <p:sldMasterId id="2147483683" r:id="rId3"/>
  </p:sldMasterIdLst>
  <p:notesMasterIdLst>
    <p:notesMasterId r:id="rId38"/>
  </p:notesMasterIdLst>
  <p:handoutMasterIdLst>
    <p:handoutMasterId r:id="rId39"/>
  </p:handoutMasterIdLst>
  <p:sldIdLst>
    <p:sldId id="307" r:id="rId4"/>
    <p:sldId id="621" r:id="rId5"/>
    <p:sldId id="610" r:id="rId6"/>
    <p:sldId id="294" r:id="rId7"/>
    <p:sldId id="300" r:id="rId8"/>
    <p:sldId id="609" r:id="rId9"/>
    <p:sldId id="293" r:id="rId10"/>
    <p:sldId id="324" r:id="rId11"/>
    <p:sldId id="325" r:id="rId12"/>
    <p:sldId id="622" r:id="rId13"/>
    <p:sldId id="623" r:id="rId14"/>
    <p:sldId id="309" r:id="rId15"/>
    <p:sldId id="615" r:id="rId16"/>
    <p:sldId id="618" r:id="rId17"/>
    <p:sldId id="286" r:id="rId18"/>
    <p:sldId id="287" r:id="rId19"/>
    <p:sldId id="304" r:id="rId20"/>
    <p:sldId id="617" r:id="rId21"/>
    <p:sldId id="625" r:id="rId22"/>
    <p:sldId id="616" r:id="rId23"/>
    <p:sldId id="313" r:id="rId24"/>
    <p:sldId id="312" r:id="rId25"/>
    <p:sldId id="310" r:id="rId26"/>
    <p:sldId id="305" r:id="rId27"/>
    <p:sldId id="315" r:id="rId28"/>
    <p:sldId id="320" r:id="rId29"/>
    <p:sldId id="323" r:id="rId30"/>
    <p:sldId id="316" r:id="rId31"/>
    <p:sldId id="289" r:id="rId32"/>
    <p:sldId id="317" r:id="rId33"/>
    <p:sldId id="318" r:id="rId34"/>
    <p:sldId id="319" r:id="rId35"/>
    <p:sldId id="624" r:id="rId36"/>
    <p:sldId id="291" r:id="rId37"/>
  </p:sldIdLst>
  <p:sldSz cx="12192000" cy="6858000"/>
  <p:notesSz cx="6858000" cy="9144000"/>
  <p:embeddedFontLs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ambria Math" panose="02040503050406030204" pitchFamily="18" charset="0"/>
      <p:regular r:id="rId44"/>
    </p:embeddedFont>
    <p:embeddedFont>
      <p:font typeface="Roboto" panose="02000000000000000000" pitchFamily="2" charset="0"/>
      <p:regular r:id="rId45"/>
      <p:bold r:id="rId46"/>
      <p:italic r:id="rId47"/>
      <p:boldItalic r:id="rId4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5305511-DB86-4B86-8BEA-495B6DB27813}">
          <p14:sldIdLst>
            <p14:sldId id="307"/>
            <p14:sldId id="621"/>
            <p14:sldId id="610"/>
            <p14:sldId id="294"/>
            <p14:sldId id="300"/>
            <p14:sldId id="609"/>
            <p14:sldId id="293"/>
            <p14:sldId id="324"/>
            <p14:sldId id="325"/>
            <p14:sldId id="622"/>
            <p14:sldId id="623"/>
            <p14:sldId id="309"/>
            <p14:sldId id="615"/>
            <p14:sldId id="618"/>
            <p14:sldId id="286"/>
            <p14:sldId id="287"/>
            <p14:sldId id="304"/>
            <p14:sldId id="617"/>
            <p14:sldId id="625"/>
            <p14:sldId id="616"/>
            <p14:sldId id="313"/>
            <p14:sldId id="312"/>
            <p14:sldId id="310"/>
            <p14:sldId id="305"/>
            <p14:sldId id="315"/>
            <p14:sldId id="320"/>
            <p14:sldId id="323"/>
            <p14:sldId id="316"/>
            <p14:sldId id="289"/>
            <p14:sldId id="317"/>
            <p14:sldId id="318"/>
            <p14:sldId id="319"/>
            <p14:sldId id="624"/>
            <p14:sldId id="291"/>
          </p14:sldIdLst>
        </p14:section>
        <p14:section name="Q&amp;A slides" id="{75A70190-0AAB-4B1B-A0D5-5456AA8D00CA}">
          <p14:sldIdLst/>
        </p14:section>
        <p14:section name="Not used" id="{877F3B31-C6F6-4BDF-9397-9DB4D45810D7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FF"/>
    <a:srgbClr val="FFF0C8"/>
    <a:srgbClr val="000000"/>
    <a:srgbClr val="CC3300"/>
    <a:srgbClr val="FFCC99"/>
    <a:srgbClr val="CCFFCC"/>
    <a:srgbClr val="CCFF99"/>
    <a:srgbClr val="004376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26" autoAdjust="0"/>
    <p:restoredTop sz="96622" autoAdjust="0"/>
  </p:normalViewPr>
  <p:slideViewPr>
    <p:cSldViewPr snapToGrid="0" snapToObjects="1">
      <p:cViewPr varScale="1">
        <p:scale>
          <a:sx n="82" d="100"/>
          <a:sy n="82" d="100"/>
        </p:scale>
        <p:origin x="581" y="72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312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5.fntdata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8" Type="http://schemas.openxmlformats.org/officeDocument/2006/relationships/slide" Target="slides/slide5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7.fntdata"/><Relationship Id="rId20" Type="http://schemas.openxmlformats.org/officeDocument/2006/relationships/slide" Target="slides/slide17.xml"/><Relationship Id="rId41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CA6E295-2078-3A4C-9B3B-128821A974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03100D-CACA-0F41-B537-339726C6A50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77CCEE-F6A5-9F4C-8CE3-50501077053A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18C585-FF88-2E4D-AADE-9C9529D2F72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0F8045-3A37-824A-8710-57C502BDEFA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957D50-C692-A448-91EE-4B0FAD320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0939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890FB0-7803-314F-9BE0-3772887DCBDE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A5D7CC-4584-7D4D-9AC5-26861B0A2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437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3min + 10min + 10min + 25min + 5min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5D7CC-4584-7D4D-9AC5-26861B0A276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1106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98D7B2-B805-4101-B6A8-840A67FB261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0992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98D7B2-B805-4101-B6A8-840A67FB261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1733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98D7B2-B805-4101-B6A8-840A67FB261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9128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98D7B2-B805-4101-B6A8-840A67FB261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6518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98D7B2-B805-4101-B6A8-840A67FB261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6167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98D7B2-B805-4101-B6A8-840A67FB261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1710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98D7B2-B805-4101-B6A8-840A67FB261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5476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98D7B2-B805-4101-B6A8-840A67FB261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5097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98D7B2-B805-4101-B6A8-840A67FB261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3673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98D7B2-B805-4101-B6A8-840A67FB261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858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98D7B2-B805-4101-B6A8-840A67FB261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912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98D7B2-B805-4101-B6A8-840A67FB261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527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98D7B2-B805-4101-B6A8-840A67FB261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6206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98D7B2-B805-4101-B6A8-840A67FB261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2855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98D7B2-B805-4101-B6A8-840A67FB261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1606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98D7B2-B805-4101-B6A8-840A67FB261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9800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98D7B2-B805-4101-B6A8-840A67FB261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3155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98D7B2-B805-4101-B6A8-840A67FB261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3557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98D7B2-B805-4101-B6A8-840A67FB261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3536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98D7B2-B805-4101-B6A8-840A67FB261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2375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98D7B2-B805-4101-B6A8-840A67FB261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1890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98D7B2-B805-4101-B6A8-840A67FB261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5902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98D7B2-B805-4101-B6A8-840A67FB261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5992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98D7B2-B805-4101-B6A8-840A67FB261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5265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98D7B2-B805-4101-B6A8-840A67FB261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26683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98D7B2-B805-4101-B6A8-840A67FB261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507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98D7B2-B805-4101-B6A8-840A67FB261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3649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98D7B2-B805-4101-B6A8-840A67FB261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1395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98D7B2-B805-4101-B6A8-840A67FB261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1133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98D7B2-B805-4101-B6A8-840A67FB261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091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98D7B2-B805-4101-B6A8-840A67FB261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6593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98D7B2-B805-4101-B6A8-840A67FB261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013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0">
            <a:extLst>
              <a:ext uri="{FF2B5EF4-FFF2-40B4-BE49-F238E27FC236}">
                <a16:creationId xmlns:a16="http://schemas.microsoft.com/office/drawing/2014/main" id="{03435116-8EC1-A548-452A-A5744ECD0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7108" y="1846217"/>
            <a:ext cx="8906692" cy="25951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BE800B03-ECF5-F0B1-7514-4FC09CECE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7108" y="4441370"/>
            <a:ext cx="8906692" cy="625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14190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5BD322-BC93-4244-92C5-7651A7979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95D62-A8B9-42A1-92F1-BDE0A5FC7BE3}" type="datetime1">
              <a:rPr lang="en-US" smtClean="0"/>
              <a:t>10/20/2023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3D151B-D611-8446-9323-A31F43088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419FCA3D-219A-9547-A7A7-4EB9BE7DD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B05746-5DE4-07B1-5611-4EEBAF38DE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1000" y="1425402"/>
            <a:ext cx="3074469" cy="208185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03F001E6-D6D1-A396-EE07-7790621213E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71394" y="1425402"/>
            <a:ext cx="3074469" cy="208185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02BD7855-1EA6-1102-5122-4BF617ED2DC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178140" y="1425402"/>
            <a:ext cx="3074469" cy="208185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93DB0072-B1E4-2B67-CD64-AFD0CADC50A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81000" y="3772092"/>
            <a:ext cx="3074469" cy="208185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F12EFAB6-9D79-46A4-1400-FA689BD1831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771394" y="3772092"/>
            <a:ext cx="3074469" cy="2081855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F8E2A34E-676C-226E-E8A6-42635E9CC18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178140" y="3772092"/>
            <a:ext cx="3074469" cy="208185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641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7AE419-AE08-F348-87A6-E9445B339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5B159-A39A-45EC-A8EB-2C25C1DB9A90}" type="datetime1">
              <a:rPr lang="en-US" smtClean="0"/>
              <a:t>10/20/2023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30AFCF-7504-9244-8529-F384A6BDB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5014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EC417-39B3-8947-8902-0153B5002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0FAD0-D969-274E-8AC0-FC5A894FB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2338" y="457201"/>
            <a:ext cx="7168663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5FBC2C-9388-6049-AEF3-C1606676A7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1001" y="2274849"/>
            <a:ext cx="3932767" cy="35941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EA470E-5CA9-A545-B98E-1EFAA05E8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35CC3-2727-4E69-B28B-60F67C4FFBA0}" type="datetime1">
              <a:rPr lang="en-US" smtClean="0"/>
              <a:t>10/20/2023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F5A757-8D62-3444-9BDB-1CB584B73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4916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8E57A-36CB-814D-B1A5-9012A244B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3259A3-587A-6D4A-AEF8-E4225996F7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614203" y="457201"/>
            <a:ext cx="7196798" cy="498393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AC1918-55BE-A644-8FDC-9E18F9A994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1001" y="2274850"/>
            <a:ext cx="3932767" cy="316628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9DD8F2-DDA7-354F-9FEA-A07E773A6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37AC4-435C-4B98-98DF-84BEDF421576}" type="datetime1">
              <a:rPr lang="en-US" smtClean="0"/>
              <a:t>10/20/2023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3F2438-4A98-5A4C-9057-FC3F0CBCD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4504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7AD69-3205-BCCD-4E2D-E72B1D3B1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E0D675-7591-9D83-10A1-2FEED6577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C0CF7-6FD5-4173-9109-E2EE80EF4E7D}" type="datetime1">
              <a:rPr lang="en-US" smtClean="0"/>
              <a:t>10/20/2023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C7773C-2F41-C6E1-AAB5-9601AB5720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A169B0B5-D05E-C4AE-458A-3F4627989B43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381000" y="1435100"/>
            <a:ext cx="7510463" cy="4572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AA2623B-F27F-1862-1049-4ADBDCD760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16888" y="1435100"/>
            <a:ext cx="3694112" cy="34178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23373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B5170-396F-CE4F-A0AB-300CE9708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A6F2CA-2DD1-AF41-91EF-4D055700C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635E81-A1AE-8442-89DE-148AC4FCD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583BD-E195-8D45-B88C-3F15BB700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576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Full Photo"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0">
            <a:extLst>
              <a:ext uri="{FF2B5EF4-FFF2-40B4-BE49-F238E27FC236}">
                <a16:creationId xmlns:a16="http://schemas.microsoft.com/office/drawing/2014/main" id="{03435116-8EC1-A548-452A-A5744ECD0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7108" y="1846217"/>
            <a:ext cx="8906692" cy="25951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BE800B03-ECF5-F0B1-7514-4FC09CECE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7108" y="4441370"/>
            <a:ext cx="8906692" cy="625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A14450-E163-A0FB-AE33-14F2CE668D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3770"/>
          <a:stretch/>
        </p:blipFill>
        <p:spPr>
          <a:xfrm>
            <a:off x="1" y="5059179"/>
            <a:ext cx="12191999" cy="1798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301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s - Plai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0">
            <a:extLst>
              <a:ext uri="{FF2B5EF4-FFF2-40B4-BE49-F238E27FC236}">
                <a16:creationId xmlns:a16="http://schemas.microsoft.com/office/drawing/2014/main" id="{5FCBB805-91EF-D0F1-B5CA-BCA3290EA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654" y="1948985"/>
            <a:ext cx="8906692" cy="2960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81372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s - Kende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0">
            <a:extLst>
              <a:ext uri="{FF2B5EF4-FFF2-40B4-BE49-F238E27FC236}">
                <a16:creationId xmlns:a16="http://schemas.microsoft.com/office/drawing/2014/main" id="{28D4045A-E327-4892-6A89-6CBE5583D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654" y="1948985"/>
            <a:ext cx="8906692" cy="2960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66797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s - Tech Tow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0">
            <a:extLst>
              <a:ext uri="{FF2B5EF4-FFF2-40B4-BE49-F238E27FC236}">
                <a16:creationId xmlns:a16="http://schemas.microsoft.com/office/drawing/2014/main" id="{6B75A76D-59A5-A55D-8427-D31056079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654" y="1948985"/>
            <a:ext cx="8906692" cy="2960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81624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s - Wre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0">
            <a:extLst>
              <a:ext uri="{FF2B5EF4-FFF2-40B4-BE49-F238E27FC236}">
                <a16:creationId xmlns:a16="http://schemas.microsoft.com/office/drawing/2014/main" id="{E3126A54-2183-1E0F-7A09-1B69C88EF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654" y="1948985"/>
            <a:ext cx="8906692" cy="2960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80686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FBEFA-1B24-BD40-967B-224093822B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28C1E-32D8-CF48-A92C-E6AC112D0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908B7-92B4-4000-A670-766310977B10}" type="datetime1">
              <a:rPr lang="en-US" smtClean="0"/>
              <a:t>10/20/2023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FBA1A-F7CC-514B-BEB5-104BA2E09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1CD0E1A-EFF5-9943-8AA6-521A2B23E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71505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B768D-628B-BB40-BEE5-32E27182F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A323E-BF1A-8C44-9650-0F8A4E12DC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9048" y="1215483"/>
            <a:ext cx="5615353" cy="422565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1EEF26-478D-684B-BFF1-D8FD9BE7D5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215483"/>
            <a:ext cx="5613400" cy="422565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ABF72E-E074-E741-8514-3417AC9D8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AFD6E-8540-40A2-AEB1-1F10BADF31D6}" type="datetime1">
              <a:rPr lang="en-US" smtClean="0"/>
              <a:t>10/20/2023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44C3EF-E136-164D-954C-112EADD99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298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10077-12D2-2D4D-8F51-D9CB6B044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1" y="1235113"/>
            <a:ext cx="561763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0DF7D1-4D77-4C46-B579-F5861C7459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1001" y="2078658"/>
            <a:ext cx="5617633" cy="336247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19A1FD-16BD-7B41-8D0F-269780D1BB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35113"/>
            <a:ext cx="56388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BAF2E0-F5E8-3946-89DE-62BFD441B2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078658"/>
            <a:ext cx="5638800" cy="336247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5BD322-BC93-4244-92C5-7651A7979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31EB7-0DF7-4115-A54A-46DBE31597B3}" type="datetime1">
              <a:rPr lang="en-US" smtClean="0"/>
              <a:t>10/20/2023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3D151B-D611-8446-9323-A31F43088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419FCA3D-219A-9547-A7A7-4EB9BE7DD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046095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1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1C16630-5558-9114-4463-47E138DB6255}"/>
              </a:ext>
            </a:extLst>
          </p:cNvPr>
          <p:cNvSpPr txBox="1">
            <a:spLocks/>
          </p:cNvSpPr>
          <p:nvPr userDrawn="1"/>
        </p:nvSpPr>
        <p:spPr>
          <a:xfrm>
            <a:off x="2447108" y="1680753"/>
            <a:ext cx="8682445" cy="2760617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1" i="0" kern="1200" cap="none" spc="0" baseline="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1" name="Title Placeholder 10">
            <a:extLst>
              <a:ext uri="{FF2B5EF4-FFF2-40B4-BE49-F238E27FC236}">
                <a16:creationId xmlns:a16="http://schemas.microsoft.com/office/drawing/2014/main" id="{3552819F-CE1E-70EB-07B5-3B61D2578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7108" y="1846217"/>
            <a:ext cx="8906692" cy="25951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BD913C0-CC86-E0C0-B503-69104064EC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47108" y="4441370"/>
            <a:ext cx="8906692" cy="625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36126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707" r:id="rId2"/>
  </p:sldLayoutIdLst>
  <p:hf hdr="0" ftr="0" dt="0"/>
  <p:txStyles>
    <p:titleStyle>
      <a:lvl1pPr algn="l" defTabSz="342900" rtl="0" eaLnBrk="1" latinLnBrk="0" hangingPunct="1">
        <a:spcBef>
          <a:spcPct val="0"/>
        </a:spcBef>
        <a:buNone/>
        <a:defRPr sz="6000" b="1" i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0" indent="0" algn="l" defTabSz="342900" rtl="0" eaLnBrk="1" latinLnBrk="0" hangingPunct="1">
        <a:spcBef>
          <a:spcPct val="20000"/>
        </a:spcBef>
        <a:buFont typeface="Arial"/>
        <a:buNone/>
        <a:defRPr sz="1800" kern="1200">
          <a:solidFill>
            <a:srgbClr val="B3A369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555A20D-930F-A185-C845-C95F4365004A}"/>
              </a:ext>
            </a:extLst>
          </p:cNvPr>
          <p:cNvSpPr txBox="1">
            <a:spLocks/>
          </p:cNvSpPr>
          <p:nvPr userDrawn="1"/>
        </p:nvSpPr>
        <p:spPr>
          <a:xfrm>
            <a:off x="1746069" y="2137954"/>
            <a:ext cx="8699862" cy="258209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1" i="0" kern="1200" cap="none" spc="0" baseline="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4" name="Title Placeholder 10">
            <a:extLst>
              <a:ext uri="{FF2B5EF4-FFF2-40B4-BE49-F238E27FC236}">
                <a16:creationId xmlns:a16="http://schemas.microsoft.com/office/drawing/2014/main" id="{C83A85DD-FCD4-4A59-0F3C-B8F9FA030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654" y="1948985"/>
            <a:ext cx="8906692" cy="2960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5836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</p:sldLayoutIdLst>
  <p:hf hdr="0" ftr="0" dt="0"/>
  <p:txStyles>
    <p:titleStyle>
      <a:lvl1pPr algn="ctr" defTabSz="342900" rtl="0" eaLnBrk="1" latinLnBrk="0" hangingPunct="1">
        <a:spcBef>
          <a:spcPct val="0"/>
        </a:spcBef>
        <a:buNone/>
        <a:defRPr sz="6000" b="1" i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6794E2-0939-7444-A82A-8BD5C7FA1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16A5F8-57A3-204B-9489-10B6EA0973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215485"/>
            <a:ext cx="11429999" cy="4225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2C088-FD5F-6E47-B5E9-B42B8CA51A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08329" y="6182540"/>
            <a:ext cx="15466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D72B041B-47E4-4C1B-B958-D1E5E6412A1E}" type="datetime1">
              <a:rPr lang="en-US" smtClean="0"/>
              <a:t>10/20/2023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9F842A-A21A-C542-88CC-30F0DD78DA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1000" y="6182540"/>
            <a:ext cx="9165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AE678206-0642-9F48-9727-6B519CB285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032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7" r:id="rId2"/>
    <p:sldLayoutId id="2147483688" r:id="rId3"/>
    <p:sldLayoutId id="2147483693" r:id="rId4"/>
    <p:sldLayoutId id="2147483690" r:id="rId5"/>
    <p:sldLayoutId id="2147483691" r:id="rId6"/>
    <p:sldLayoutId id="2147483692" r:id="rId7"/>
    <p:sldLayoutId id="2147483694" r:id="rId8"/>
    <p:sldLayoutId id="2147483708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 baseline="0">
          <a:solidFill>
            <a:srgbClr val="A7934B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0" kern="120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kern="120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b="0" kern="120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6.png"/><Relationship Id="rId4" Type="http://schemas.openxmlformats.org/officeDocument/2006/relationships/image" Target="../media/image3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1.png"/><Relationship Id="rId4" Type="http://schemas.openxmlformats.org/officeDocument/2006/relationships/image" Target="../media/image3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Relationship Id="rId9" Type="http://schemas.openxmlformats.org/officeDocument/2006/relationships/image" Target="../media/image1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2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30.png"/><Relationship Id="rId4" Type="http://schemas.openxmlformats.org/officeDocument/2006/relationships/image" Target="../media/image33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40.png"/><Relationship Id="rId4" Type="http://schemas.openxmlformats.org/officeDocument/2006/relationships/image" Target="../media/image33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hyperlink" Target="https://apartmentpost.blogspot.com/2019/04/5-unit-apartment-building-plans.html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4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openxmlformats.org/officeDocument/2006/relationships/hyperlink" Target="https://www.flickr.com/photos/joeshlabotnik/6519600523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FACC4-8BA4-D145-6D28-7181D4BBF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8148" y="1310949"/>
            <a:ext cx="9744893" cy="2595153"/>
          </a:xfrm>
        </p:spPr>
        <p:txBody>
          <a:bodyPr>
            <a:normAutofit/>
          </a:bodyPr>
          <a:lstStyle/>
          <a:p>
            <a:pPr algn="ctr"/>
            <a:r>
              <a:rPr lang="en-US" sz="2800" b="0" i="0" dirty="0" err="1">
                <a:effectLst/>
                <a:latin typeface="Arial" panose="020B0604020202020204" pitchFamily="34" charset="0"/>
              </a:rPr>
              <a:t>UnSpoof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: Distance Spoofing-Evident Localization using UWB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2F8CC6-EB04-C912-A043-FA9E530FE7C4}"/>
              </a:ext>
            </a:extLst>
          </p:cNvPr>
          <p:cNvSpPr txBox="1"/>
          <p:nvPr/>
        </p:nvSpPr>
        <p:spPr>
          <a:xfrm>
            <a:off x="6806198" y="4757091"/>
            <a:ext cx="27192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/>
              <a:t>Ashutosh Dhekne</a:t>
            </a:r>
            <a:endParaRPr lang="en-GB" sz="2000" dirty="0"/>
          </a:p>
        </p:txBody>
      </p:sp>
      <p:pic>
        <p:nvPicPr>
          <p:cNvPr id="8" name="Picture 7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9D8D4363-644E-1463-0288-9ECCF5ABA2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1" t="8351" r="31041" b="24324"/>
          <a:stretch/>
        </p:blipFill>
        <p:spPr>
          <a:xfrm>
            <a:off x="7690287" y="3368695"/>
            <a:ext cx="1043966" cy="1391954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1FCCEDF-F29C-B3AF-0D64-287BE29E8688}"/>
              </a:ext>
            </a:extLst>
          </p:cNvPr>
          <p:cNvSpPr txBox="1"/>
          <p:nvPr/>
        </p:nvSpPr>
        <p:spPr>
          <a:xfrm>
            <a:off x="4040087" y="4757091"/>
            <a:ext cx="2781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/>
              <a:t>Haige Chen</a:t>
            </a:r>
            <a:endParaRPr lang="en-GB" sz="2000" dirty="0"/>
          </a:p>
        </p:txBody>
      </p:sp>
      <p:pic>
        <p:nvPicPr>
          <p:cNvPr id="12" name="Picture 11" descr="A person wearing glasses and a suit&#10;&#10;Description automatically generated with medium confidence">
            <a:extLst>
              <a:ext uri="{FF2B5EF4-FFF2-40B4-BE49-F238E27FC236}">
                <a16:creationId xmlns:a16="http://schemas.microsoft.com/office/drawing/2014/main" id="{A9BFFA1D-632D-4956-8367-45454DCF28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736" t="4483" r="19809" b="29883"/>
          <a:stretch/>
        </p:blipFill>
        <p:spPr>
          <a:xfrm>
            <a:off x="4751630" y="3365137"/>
            <a:ext cx="1093808" cy="1391954"/>
          </a:xfrm>
          <a:prstGeom prst="ellipse">
            <a:avLst/>
          </a:prstGeom>
          <a:ln>
            <a:solidFill>
              <a:schemeClr val="tx1"/>
            </a:solidFill>
          </a:ln>
          <a:effectLst>
            <a:outerShdw blurRad="381000" dist="292100" dir="5400000" sx="90000" sy="-19000" rotWithShape="0">
              <a:prstClr val="black">
                <a:alpha val="2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25583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6D72D-2485-38A6-0254-DB634EC71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Internal Attacks against TWR: </a:t>
            </a:r>
            <a:r>
              <a:rPr lang="en-US" dirty="0">
                <a:latin typeface="Arial" panose="020B0604020202020204"/>
              </a:rPr>
              <a:t>Distance Enlargement</a:t>
            </a:r>
            <a:r>
              <a:rPr lang="en-US" b="0" dirty="0">
                <a:latin typeface="Arial" panose="020B0604020202020204"/>
              </a:rPr>
              <a:t> 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26E211C-8286-9BC8-CDC9-84E890329612}"/>
              </a:ext>
            </a:extLst>
          </p:cNvPr>
          <p:cNvCxnSpPr>
            <a:cxnSpLocks/>
          </p:cNvCxnSpPr>
          <p:nvPr/>
        </p:nvCxnSpPr>
        <p:spPr>
          <a:xfrm>
            <a:off x="1498683" y="2058979"/>
            <a:ext cx="0" cy="3626022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2CB4E43-AF42-AA53-289C-AEDBB6A5854D}"/>
              </a:ext>
            </a:extLst>
          </p:cNvPr>
          <p:cNvCxnSpPr>
            <a:cxnSpLocks/>
          </p:cNvCxnSpPr>
          <p:nvPr/>
        </p:nvCxnSpPr>
        <p:spPr>
          <a:xfrm flipH="1">
            <a:off x="5213805" y="2108342"/>
            <a:ext cx="15432" cy="3747410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7088A07-3B98-AF03-15FA-B55E255F79CD}"/>
              </a:ext>
            </a:extLst>
          </p:cNvPr>
          <p:cNvSpPr txBox="1"/>
          <p:nvPr/>
        </p:nvSpPr>
        <p:spPr>
          <a:xfrm rot="334159">
            <a:off x="2994287" y="1807790"/>
            <a:ext cx="857200" cy="7048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POLL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BBA734-9E7E-145C-3019-D69FABCD8207}"/>
              </a:ext>
            </a:extLst>
          </p:cNvPr>
          <p:cNvSpPr txBox="1"/>
          <p:nvPr/>
        </p:nvSpPr>
        <p:spPr>
          <a:xfrm rot="21261821">
            <a:off x="2919907" y="3000069"/>
            <a:ext cx="847915" cy="7048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RESP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612694-05E3-CD8E-F319-9D84CCA459F5}"/>
              </a:ext>
            </a:extLst>
          </p:cNvPr>
          <p:cNvSpPr txBox="1"/>
          <p:nvPr/>
        </p:nvSpPr>
        <p:spPr>
          <a:xfrm rot="302230">
            <a:off x="2943639" y="4285713"/>
            <a:ext cx="958494" cy="7048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FINAL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8346BA-D935-1972-D22F-647472B3B0C3}"/>
              </a:ext>
            </a:extLst>
          </p:cNvPr>
          <p:cNvSpPr txBox="1"/>
          <p:nvPr/>
        </p:nvSpPr>
        <p:spPr>
          <a:xfrm>
            <a:off x="1260006" y="1314833"/>
            <a:ext cx="681150" cy="461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2400" dirty="0">
                <a:solidFill>
                  <a:prstClr val="black"/>
                </a:solidFill>
                <a:latin typeface="Arial" panose="020B0604020202020204"/>
              </a:rPr>
              <a:t>Tag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C06C605-458B-F5A8-017D-F523803CD006}"/>
              </a:ext>
            </a:extLst>
          </p:cNvPr>
          <p:cNvSpPr txBox="1"/>
          <p:nvPr/>
        </p:nvSpPr>
        <p:spPr>
          <a:xfrm>
            <a:off x="4766642" y="1337206"/>
            <a:ext cx="1160895" cy="461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Anchor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933AF11-F1FC-DDC2-1A35-BD1AB805DB6E}"/>
              </a:ext>
            </a:extLst>
          </p:cNvPr>
          <p:cNvCxnSpPr>
            <a:cxnSpLocks/>
          </p:cNvCxnSpPr>
          <p:nvPr/>
        </p:nvCxnSpPr>
        <p:spPr>
          <a:xfrm flipH="1">
            <a:off x="1445741" y="3503917"/>
            <a:ext cx="3746615" cy="69738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2B5DCC8-6604-84FA-68A6-220A5FC9E1B7}"/>
                  </a:ext>
                </a:extLst>
              </p:cNvPr>
              <p:cNvSpPr txBox="1"/>
              <p:nvPr/>
            </p:nvSpPr>
            <p:spPr>
              <a:xfrm>
                <a:off x="1750426" y="5102897"/>
                <a:ext cx="2642100" cy="12334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Propagation Delay (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>
                            <a:lumMod val="50000"/>
                          </a:prst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𝜌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) available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2B5DCC8-6604-84FA-68A6-220A5FC9E1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0426" y="5102897"/>
                <a:ext cx="2642100" cy="1233426"/>
              </a:xfrm>
              <a:prstGeom prst="rect">
                <a:avLst/>
              </a:prstGeom>
              <a:blipFill>
                <a:blip r:embed="rId3"/>
                <a:stretch>
                  <a:fillRect t="-2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Freeform 31">
            <a:extLst>
              <a:ext uri="{FF2B5EF4-FFF2-40B4-BE49-F238E27FC236}">
                <a16:creationId xmlns:a16="http://schemas.microsoft.com/office/drawing/2014/main" id="{E57BE381-11A5-0827-82C8-EB401EC06CF4}"/>
              </a:ext>
            </a:extLst>
          </p:cNvPr>
          <p:cNvSpPr/>
          <p:nvPr/>
        </p:nvSpPr>
        <p:spPr>
          <a:xfrm>
            <a:off x="4024241" y="5285511"/>
            <a:ext cx="1128535" cy="570242"/>
          </a:xfrm>
          <a:custGeom>
            <a:avLst/>
            <a:gdLst>
              <a:gd name="connsiteX0" fmla="*/ 0 w 857250"/>
              <a:gd name="connsiteY0" fmla="*/ 295275 h 298814"/>
              <a:gd name="connsiteX1" fmla="*/ 571500 w 857250"/>
              <a:gd name="connsiteY1" fmla="*/ 257175 h 298814"/>
              <a:gd name="connsiteX2" fmla="*/ 857250 w 857250"/>
              <a:gd name="connsiteY2" fmla="*/ 0 h 298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7250" h="298814">
                <a:moveTo>
                  <a:pt x="0" y="295275"/>
                </a:moveTo>
                <a:cubicBezTo>
                  <a:pt x="214312" y="300831"/>
                  <a:pt x="428625" y="306387"/>
                  <a:pt x="571500" y="257175"/>
                </a:cubicBezTo>
                <a:cubicBezTo>
                  <a:pt x="714375" y="207963"/>
                  <a:pt x="785812" y="103981"/>
                  <a:pt x="857250" y="0"/>
                </a:cubicBezTo>
              </a:path>
            </a:pathLst>
          </a:custGeom>
          <a:noFill/>
          <a:ln w="25400">
            <a:solidFill>
              <a:schemeClr val="bg1">
                <a:lumMod val="50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B51BEF-3FE4-BE73-7426-F8C90566CCAD}"/>
              </a:ext>
            </a:extLst>
          </p:cNvPr>
          <p:cNvSpPr txBox="1"/>
          <p:nvPr/>
        </p:nvSpPr>
        <p:spPr>
          <a:xfrm>
            <a:off x="899271" y="2033438"/>
            <a:ext cx="410689" cy="3693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A925E7E-7815-B52A-4A95-7AE5C369F75F}"/>
              </a:ext>
            </a:extLst>
          </p:cNvPr>
          <p:cNvSpPr txBox="1"/>
          <p:nvPr/>
        </p:nvSpPr>
        <p:spPr>
          <a:xfrm>
            <a:off x="913924" y="4025182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</a:t>
            </a:r>
            <a:r>
              <a:rPr lang="en-US" baseline="-25000" dirty="0">
                <a:latin typeface="Arial" panose="020B0604020202020204"/>
              </a:rPr>
              <a:t>3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A360FB8-E9EC-4279-6E66-D3D1D8F6F117}"/>
              </a:ext>
            </a:extLst>
          </p:cNvPr>
          <p:cNvSpPr txBox="1"/>
          <p:nvPr/>
        </p:nvSpPr>
        <p:spPr>
          <a:xfrm>
            <a:off x="887173" y="4494870"/>
            <a:ext cx="410689" cy="3693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B8F8C95-4507-D7EC-5657-05615BCFE8A4}"/>
              </a:ext>
            </a:extLst>
          </p:cNvPr>
          <p:cNvSpPr txBox="1"/>
          <p:nvPr/>
        </p:nvSpPr>
        <p:spPr>
          <a:xfrm>
            <a:off x="5258757" y="2482039"/>
            <a:ext cx="410689" cy="3693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ECC0004-631C-54DE-A0C1-E3647B4D2328}"/>
              </a:ext>
            </a:extLst>
          </p:cNvPr>
          <p:cNvSpPr txBox="1"/>
          <p:nvPr/>
        </p:nvSpPr>
        <p:spPr>
          <a:xfrm>
            <a:off x="5258757" y="3277232"/>
            <a:ext cx="410689" cy="3693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3920B2F-E708-FCEE-8470-862BB6A5D1FB}"/>
              </a:ext>
            </a:extLst>
          </p:cNvPr>
          <p:cNvSpPr txBox="1"/>
          <p:nvPr/>
        </p:nvSpPr>
        <p:spPr>
          <a:xfrm>
            <a:off x="5261496" y="4980186"/>
            <a:ext cx="410689" cy="3693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FDA1F5A-C4FC-7333-1966-A5812C496955}"/>
              </a:ext>
            </a:extLst>
          </p:cNvPr>
          <p:cNvSpPr txBox="1"/>
          <p:nvPr/>
        </p:nvSpPr>
        <p:spPr>
          <a:xfrm>
            <a:off x="1459282" y="3127629"/>
            <a:ext cx="441788" cy="3693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</a:t>
            </a:r>
            <a:r>
              <a:rPr lang="en-US" baseline="-25000" dirty="0">
                <a:solidFill>
                  <a:srgbClr val="FF0000"/>
                </a:solidFill>
                <a:latin typeface="Arial" panose="020B0604020202020204"/>
              </a:rPr>
              <a:t>T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2D0B941-9076-08B1-5E86-179F251EA621}"/>
              </a:ext>
            </a:extLst>
          </p:cNvPr>
          <p:cNvSpPr txBox="1"/>
          <p:nvPr/>
        </p:nvSpPr>
        <p:spPr>
          <a:xfrm>
            <a:off x="4804714" y="4154643"/>
            <a:ext cx="453969" cy="3693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</a:t>
            </a:r>
            <a:r>
              <a:rPr lang="en-US" baseline="-25000" dirty="0">
                <a:solidFill>
                  <a:prstClr val="black"/>
                </a:solidFill>
                <a:latin typeface="Arial" panose="020B0604020202020204"/>
              </a:rPr>
              <a:t>A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6FDC8E1-5B0E-2C42-D18C-4E6C8A8B6DC5}"/>
              </a:ext>
            </a:extLst>
          </p:cNvPr>
          <p:cNvSpPr txBox="1"/>
          <p:nvPr/>
        </p:nvSpPr>
        <p:spPr>
          <a:xfrm>
            <a:off x="1475860" y="4220384"/>
            <a:ext cx="445956" cy="3693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</a:t>
            </a:r>
            <a:r>
              <a:rPr lang="en-US" baseline="-25000" dirty="0">
                <a:solidFill>
                  <a:srgbClr val="FF0000"/>
                </a:solidFill>
                <a:latin typeface="Arial" panose="020B0604020202020204"/>
              </a:rPr>
              <a:t>T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E351FAA-D49B-3486-8F36-5BABBA45253C}"/>
              </a:ext>
            </a:extLst>
          </p:cNvPr>
          <p:cNvSpPr txBox="1"/>
          <p:nvPr/>
        </p:nvSpPr>
        <p:spPr>
          <a:xfrm>
            <a:off x="4787971" y="2913099"/>
            <a:ext cx="453969" cy="3693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</a:t>
            </a:r>
            <a:r>
              <a:rPr lang="en-US" baseline="-25000" dirty="0">
                <a:solidFill>
                  <a:prstClr val="black"/>
                </a:solidFill>
                <a:latin typeface="Arial" panose="020B0604020202020204"/>
              </a:rPr>
              <a:t>A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62F41E-8BE3-32AA-603F-3B958A345171}"/>
              </a:ext>
            </a:extLst>
          </p:cNvPr>
          <p:cNvSpPr txBox="1"/>
          <p:nvPr/>
        </p:nvSpPr>
        <p:spPr>
          <a:xfrm>
            <a:off x="8308336" y="1975531"/>
            <a:ext cx="2396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8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</a:rPr>
              <a:t>↑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ACC79A-A756-B18E-13C2-90A805FBD5D8}"/>
              </a:ext>
            </a:extLst>
          </p:cNvPr>
          <p:cNvSpPr txBox="1"/>
          <p:nvPr/>
        </p:nvSpPr>
        <p:spPr>
          <a:xfrm>
            <a:off x="9395365" y="2016513"/>
            <a:ext cx="2396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8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</a:rPr>
              <a:t>↓</a:t>
            </a: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4C5B2E5-F299-0681-62D2-700FE08D846F}"/>
              </a:ext>
            </a:extLst>
          </p:cNvPr>
          <p:cNvSpPr txBox="1"/>
          <p:nvPr/>
        </p:nvSpPr>
        <p:spPr>
          <a:xfrm>
            <a:off x="7384393" y="2550869"/>
            <a:ext cx="2396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8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</a:rPr>
              <a:t>↑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D1954AC-446B-23D3-6A53-B22753692B38}"/>
                  </a:ext>
                </a:extLst>
              </p:cNvPr>
              <p:cNvSpPr txBox="1"/>
              <p:nvPr/>
            </p:nvSpPr>
            <p:spPr>
              <a:xfrm>
                <a:off x="6990519" y="2398737"/>
                <a:ext cx="3948542" cy="6790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𝝆</m:t>
                          </m:r>
                        </m:e>
                        <m:sub>
                          <m: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𝑨𝑻</m:t>
                          </m:r>
                        </m:sub>
                      </m:sSub>
                      <m:r>
                        <a:rPr kumimoji="0" lang="en-US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18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𝑹</m:t>
                                  </m:r>
                                </m:e>
                                <m:sub>
                                  <m:r>
                                    <a:rPr kumimoji="0" lang="en-US" sz="18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𝑻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kumimoji="0" lang="en-US" sz="18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𝑹</m:t>
                                  </m:r>
                                </m:e>
                                <m:sub>
                                  <m:r>
                                    <a:rPr kumimoji="0" lang="en-US" sz="18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𝑨</m:t>
                                  </m:r>
                                </m:sub>
                              </m:sSub>
                            </m:e>
                          </m:d>
                          <m: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d>
                            <m:dPr>
                              <m:ctrlP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18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𝑫</m:t>
                                  </m:r>
                                </m:e>
                                <m:sub>
                                  <m:r>
                                    <a:rPr kumimoji="0" lang="en-US" sz="18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𝑻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kumimoji="0" lang="en-US" sz="18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𝑫</m:t>
                                  </m:r>
                                </m:e>
                                <m:sub>
                                  <m:r>
                                    <a:rPr kumimoji="0" lang="en-US" sz="18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𝑨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  <m: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sSub>
                            <m:sSubPr>
                              <m:ctrlP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𝑹</m:t>
                              </m:r>
                            </m:e>
                            <m:sub>
                              <m: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𝑨</m:t>
                              </m:r>
                            </m:sub>
                          </m:sSub>
                          <m: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𝑫</m:t>
                              </m:r>
                            </m:e>
                            <m:sub>
                              <m: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𝑨</m:t>
                              </m:r>
                            </m:sub>
                          </m:sSub>
                          <m: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D1954AC-446B-23D3-6A53-B22753692B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0519" y="2398737"/>
                <a:ext cx="3948542" cy="6790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3E03415-F245-4608-A9B9-AB3DF69859BC}"/>
              </a:ext>
            </a:extLst>
          </p:cNvPr>
          <p:cNvCxnSpPr/>
          <p:nvPr/>
        </p:nvCxnSpPr>
        <p:spPr>
          <a:xfrm>
            <a:off x="1498682" y="2271331"/>
            <a:ext cx="3711625" cy="425763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F59BBE4-6CDA-406F-8C88-F60B6FCF03D2}"/>
              </a:ext>
            </a:extLst>
          </p:cNvPr>
          <p:cNvCxnSpPr/>
          <p:nvPr/>
        </p:nvCxnSpPr>
        <p:spPr>
          <a:xfrm>
            <a:off x="1480731" y="4721817"/>
            <a:ext cx="3711625" cy="425763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12946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6D72D-2485-38A6-0254-DB634EC71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Internal Attacks against TWR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26E211C-8286-9BC8-CDC9-84E890329612}"/>
              </a:ext>
            </a:extLst>
          </p:cNvPr>
          <p:cNvCxnSpPr>
            <a:cxnSpLocks/>
          </p:cNvCxnSpPr>
          <p:nvPr/>
        </p:nvCxnSpPr>
        <p:spPr>
          <a:xfrm>
            <a:off x="1498683" y="2058979"/>
            <a:ext cx="0" cy="3626022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2CB4E43-AF42-AA53-289C-AEDBB6A5854D}"/>
              </a:ext>
            </a:extLst>
          </p:cNvPr>
          <p:cNvCxnSpPr>
            <a:cxnSpLocks/>
          </p:cNvCxnSpPr>
          <p:nvPr/>
        </p:nvCxnSpPr>
        <p:spPr>
          <a:xfrm flipH="1">
            <a:off x="5213805" y="2108342"/>
            <a:ext cx="15432" cy="3747410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7D3325C-BAEF-9294-211D-EC86B6DF83BA}"/>
              </a:ext>
            </a:extLst>
          </p:cNvPr>
          <p:cNvCxnSpPr/>
          <p:nvPr/>
        </p:nvCxnSpPr>
        <p:spPr>
          <a:xfrm>
            <a:off x="1498682" y="2271331"/>
            <a:ext cx="3711625" cy="425763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7088A07-3B98-AF03-15FA-B55E255F79CD}"/>
              </a:ext>
            </a:extLst>
          </p:cNvPr>
          <p:cNvSpPr txBox="1"/>
          <p:nvPr/>
        </p:nvSpPr>
        <p:spPr>
          <a:xfrm rot="334159">
            <a:off x="2994287" y="1807790"/>
            <a:ext cx="857200" cy="7048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POLL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BBA734-9E7E-145C-3019-D69FABCD8207}"/>
              </a:ext>
            </a:extLst>
          </p:cNvPr>
          <p:cNvSpPr txBox="1"/>
          <p:nvPr/>
        </p:nvSpPr>
        <p:spPr>
          <a:xfrm rot="21261821">
            <a:off x="2919907" y="3000069"/>
            <a:ext cx="847915" cy="7048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RESP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612694-05E3-CD8E-F319-9D84CCA459F5}"/>
              </a:ext>
            </a:extLst>
          </p:cNvPr>
          <p:cNvSpPr txBox="1"/>
          <p:nvPr/>
        </p:nvSpPr>
        <p:spPr>
          <a:xfrm rot="302230">
            <a:off x="2943639" y="4285713"/>
            <a:ext cx="958494" cy="7048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FINAL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8346BA-D935-1972-D22F-647472B3B0C3}"/>
              </a:ext>
            </a:extLst>
          </p:cNvPr>
          <p:cNvSpPr txBox="1"/>
          <p:nvPr/>
        </p:nvSpPr>
        <p:spPr>
          <a:xfrm>
            <a:off x="1260006" y="1314833"/>
            <a:ext cx="681150" cy="461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2400" dirty="0">
                <a:solidFill>
                  <a:prstClr val="black"/>
                </a:solidFill>
                <a:latin typeface="Arial" panose="020B0604020202020204"/>
              </a:rPr>
              <a:t>Tag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C06C605-458B-F5A8-017D-F523803CD006}"/>
              </a:ext>
            </a:extLst>
          </p:cNvPr>
          <p:cNvSpPr txBox="1"/>
          <p:nvPr/>
        </p:nvSpPr>
        <p:spPr>
          <a:xfrm>
            <a:off x="4766642" y="1337206"/>
            <a:ext cx="1160895" cy="461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Anchor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933AF11-F1FC-DDC2-1A35-BD1AB805DB6E}"/>
              </a:ext>
            </a:extLst>
          </p:cNvPr>
          <p:cNvCxnSpPr/>
          <p:nvPr/>
        </p:nvCxnSpPr>
        <p:spPr>
          <a:xfrm flipH="1">
            <a:off x="1480731" y="3503917"/>
            <a:ext cx="3711625" cy="425763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045AC1C-BAE2-8451-2947-3A201490376C}"/>
              </a:ext>
            </a:extLst>
          </p:cNvPr>
          <p:cNvCxnSpPr/>
          <p:nvPr/>
        </p:nvCxnSpPr>
        <p:spPr>
          <a:xfrm>
            <a:off x="1480731" y="4721817"/>
            <a:ext cx="3711625" cy="425763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2B5DCC8-6604-84FA-68A6-220A5FC9E1B7}"/>
                  </a:ext>
                </a:extLst>
              </p:cNvPr>
              <p:cNvSpPr txBox="1"/>
              <p:nvPr/>
            </p:nvSpPr>
            <p:spPr>
              <a:xfrm>
                <a:off x="1750426" y="5102897"/>
                <a:ext cx="2642100" cy="12334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Propagation Delay (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>
                            <a:lumMod val="50000"/>
                          </a:prst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𝜌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) available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2B5DCC8-6604-84FA-68A6-220A5FC9E1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0426" y="5102897"/>
                <a:ext cx="2642100" cy="1233426"/>
              </a:xfrm>
              <a:prstGeom prst="rect">
                <a:avLst/>
              </a:prstGeom>
              <a:blipFill>
                <a:blip r:embed="rId3"/>
                <a:stretch>
                  <a:fillRect t="-2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Freeform 31">
            <a:extLst>
              <a:ext uri="{FF2B5EF4-FFF2-40B4-BE49-F238E27FC236}">
                <a16:creationId xmlns:a16="http://schemas.microsoft.com/office/drawing/2014/main" id="{E57BE381-11A5-0827-82C8-EB401EC06CF4}"/>
              </a:ext>
            </a:extLst>
          </p:cNvPr>
          <p:cNvSpPr/>
          <p:nvPr/>
        </p:nvSpPr>
        <p:spPr>
          <a:xfrm>
            <a:off x="4024241" y="5285511"/>
            <a:ext cx="1128535" cy="570242"/>
          </a:xfrm>
          <a:custGeom>
            <a:avLst/>
            <a:gdLst>
              <a:gd name="connsiteX0" fmla="*/ 0 w 857250"/>
              <a:gd name="connsiteY0" fmla="*/ 295275 h 298814"/>
              <a:gd name="connsiteX1" fmla="*/ 571500 w 857250"/>
              <a:gd name="connsiteY1" fmla="*/ 257175 h 298814"/>
              <a:gd name="connsiteX2" fmla="*/ 857250 w 857250"/>
              <a:gd name="connsiteY2" fmla="*/ 0 h 298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7250" h="298814">
                <a:moveTo>
                  <a:pt x="0" y="295275"/>
                </a:moveTo>
                <a:cubicBezTo>
                  <a:pt x="214312" y="300831"/>
                  <a:pt x="428625" y="306387"/>
                  <a:pt x="571500" y="257175"/>
                </a:cubicBezTo>
                <a:cubicBezTo>
                  <a:pt x="714375" y="207963"/>
                  <a:pt x="785812" y="103981"/>
                  <a:pt x="857250" y="0"/>
                </a:cubicBezTo>
              </a:path>
            </a:pathLst>
          </a:custGeom>
          <a:noFill/>
          <a:ln w="25400">
            <a:solidFill>
              <a:schemeClr val="bg1">
                <a:lumMod val="50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B51BEF-3FE4-BE73-7426-F8C90566CCAD}"/>
              </a:ext>
            </a:extLst>
          </p:cNvPr>
          <p:cNvSpPr txBox="1"/>
          <p:nvPr/>
        </p:nvSpPr>
        <p:spPr>
          <a:xfrm>
            <a:off x="899271" y="2033438"/>
            <a:ext cx="410689" cy="3693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A925E7E-7815-B52A-4A95-7AE5C369F75F}"/>
              </a:ext>
            </a:extLst>
          </p:cNvPr>
          <p:cNvSpPr txBox="1"/>
          <p:nvPr/>
        </p:nvSpPr>
        <p:spPr>
          <a:xfrm>
            <a:off x="899271" y="3655850"/>
            <a:ext cx="410689" cy="3693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A360FB8-E9EC-4279-6E66-D3D1D8F6F117}"/>
              </a:ext>
            </a:extLst>
          </p:cNvPr>
          <p:cNvSpPr txBox="1"/>
          <p:nvPr/>
        </p:nvSpPr>
        <p:spPr>
          <a:xfrm>
            <a:off x="887173" y="4494870"/>
            <a:ext cx="410689" cy="3693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B8F8C95-4507-D7EC-5657-05615BCFE8A4}"/>
              </a:ext>
            </a:extLst>
          </p:cNvPr>
          <p:cNvSpPr txBox="1"/>
          <p:nvPr/>
        </p:nvSpPr>
        <p:spPr>
          <a:xfrm>
            <a:off x="5258757" y="2482039"/>
            <a:ext cx="410689" cy="3693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ECC0004-631C-54DE-A0C1-E3647B4D2328}"/>
              </a:ext>
            </a:extLst>
          </p:cNvPr>
          <p:cNvSpPr txBox="1"/>
          <p:nvPr/>
        </p:nvSpPr>
        <p:spPr>
          <a:xfrm>
            <a:off x="5258757" y="3277232"/>
            <a:ext cx="410689" cy="3693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3920B2F-E708-FCEE-8470-862BB6A5D1FB}"/>
              </a:ext>
            </a:extLst>
          </p:cNvPr>
          <p:cNvSpPr txBox="1"/>
          <p:nvPr/>
        </p:nvSpPr>
        <p:spPr>
          <a:xfrm>
            <a:off x="5261496" y="4980186"/>
            <a:ext cx="410689" cy="3693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FDA1F5A-C4FC-7333-1966-A5812C496955}"/>
              </a:ext>
            </a:extLst>
          </p:cNvPr>
          <p:cNvSpPr txBox="1"/>
          <p:nvPr/>
        </p:nvSpPr>
        <p:spPr>
          <a:xfrm>
            <a:off x="1459282" y="2967188"/>
            <a:ext cx="441788" cy="3693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</a:t>
            </a:r>
            <a:r>
              <a:rPr lang="en-US" baseline="-25000" dirty="0">
                <a:solidFill>
                  <a:prstClr val="black"/>
                </a:solidFill>
                <a:latin typeface="Arial" panose="020B0604020202020204"/>
              </a:rPr>
              <a:t>T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2D0B941-9076-08B1-5E86-179F251EA621}"/>
              </a:ext>
            </a:extLst>
          </p:cNvPr>
          <p:cNvSpPr txBox="1"/>
          <p:nvPr/>
        </p:nvSpPr>
        <p:spPr>
          <a:xfrm>
            <a:off x="4804714" y="4154643"/>
            <a:ext cx="453969" cy="3693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</a:t>
            </a:r>
            <a:r>
              <a:rPr lang="en-US" baseline="-25000" dirty="0">
                <a:solidFill>
                  <a:prstClr val="black"/>
                </a:solidFill>
                <a:latin typeface="Arial" panose="020B0604020202020204"/>
              </a:rPr>
              <a:t>A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6FDC8E1-5B0E-2C42-D18C-4E6C8A8B6DC5}"/>
              </a:ext>
            </a:extLst>
          </p:cNvPr>
          <p:cNvSpPr txBox="1"/>
          <p:nvPr/>
        </p:nvSpPr>
        <p:spPr>
          <a:xfrm>
            <a:off x="1475860" y="4171645"/>
            <a:ext cx="445956" cy="3693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</a:t>
            </a:r>
            <a:r>
              <a:rPr lang="en-US" baseline="-25000" dirty="0">
                <a:solidFill>
                  <a:prstClr val="black"/>
                </a:solidFill>
                <a:latin typeface="Arial" panose="020B0604020202020204"/>
              </a:rPr>
              <a:t>T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E351FAA-D49B-3486-8F36-5BABBA45253C}"/>
              </a:ext>
            </a:extLst>
          </p:cNvPr>
          <p:cNvSpPr txBox="1"/>
          <p:nvPr/>
        </p:nvSpPr>
        <p:spPr>
          <a:xfrm>
            <a:off x="4787971" y="2913099"/>
            <a:ext cx="453969" cy="3693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</a:t>
            </a:r>
            <a:r>
              <a:rPr lang="en-US" baseline="-25000" dirty="0">
                <a:solidFill>
                  <a:prstClr val="black"/>
                </a:solidFill>
                <a:latin typeface="Arial" panose="020B0604020202020204"/>
              </a:rPr>
              <a:t>A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DC3B25D-DE89-406C-111A-20C5574CEF68}"/>
                  </a:ext>
                </a:extLst>
              </p:cNvPr>
              <p:cNvSpPr txBox="1"/>
              <p:nvPr/>
            </p:nvSpPr>
            <p:spPr>
              <a:xfrm>
                <a:off x="6990519" y="2398737"/>
                <a:ext cx="3948542" cy="6790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𝝆</m:t>
                          </m:r>
                        </m:e>
                        <m:sub>
                          <m:r>
                            <a:rPr lang="en-US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𝑨𝑻</m:t>
                          </m:r>
                        </m:sub>
                      </m:sSub>
                      <m:r>
                        <a:rPr kumimoji="0" lang="en-US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1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𝑹</m:t>
                                  </m:r>
                                </m:e>
                                <m:sub>
                                  <m:r>
                                    <a:rPr kumimoji="0" lang="en-US" sz="18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𝑻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kumimoji="0" lang="en-US" sz="18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𝑹</m:t>
                                  </m:r>
                                </m:e>
                                <m:sub>
                                  <m:r>
                                    <a:rPr kumimoji="0" lang="en-US" sz="18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𝑨</m:t>
                                  </m:r>
                                </m:sub>
                              </m:sSub>
                            </m:e>
                          </m:d>
                          <m: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d>
                            <m:dPr>
                              <m:ctrlP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1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𝑫</m:t>
                                  </m:r>
                                </m:e>
                                <m:sub>
                                  <m:r>
                                    <a:rPr kumimoji="0" lang="en-US" sz="18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𝑻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kumimoji="0" lang="en-US" sz="18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𝑫</m:t>
                                  </m:r>
                                </m:e>
                                <m:sub>
                                  <m:r>
                                    <a:rPr kumimoji="0" lang="en-US" sz="18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𝑨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  <m: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sSub>
                            <m:sSubPr>
                              <m:ctrlP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𝑹</m:t>
                              </m:r>
                            </m:e>
                            <m:sub>
                              <m: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𝑨</m:t>
                              </m:r>
                            </m:sub>
                          </m:sSub>
                          <m: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𝑫</m:t>
                              </m:r>
                            </m:e>
                            <m:sub>
                              <m: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𝑨</m:t>
                              </m:r>
                            </m:sub>
                          </m:sSub>
                          <m: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DC3B25D-DE89-406C-111A-20C5574CEF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0519" y="2398737"/>
                <a:ext cx="3948542" cy="6790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845147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6D72D-2485-38A6-0254-DB634EC71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Internal Attacks against TWR: </a:t>
            </a:r>
            <a:r>
              <a:rPr lang="en-US" dirty="0">
                <a:latin typeface="Arial" panose="020B0604020202020204"/>
              </a:rPr>
              <a:t>Distance Reduction 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26E211C-8286-9BC8-CDC9-84E890329612}"/>
              </a:ext>
            </a:extLst>
          </p:cNvPr>
          <p:cNvCxnSpPr>
            <a:cxnSpLocks/>
          </p:cNvCxnSpPr>
          <p:nvPr/>
        </p:nvCxnSpPr>
        <p:spPr>
          <a:xfrm>
            <a:off x="1498683" y="2058979"/>
            <a:ext cx="0" cy="3626022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2CB4E43-AF42-AA53-289C-AEDBB6A5854D}"/>
              </a:ext>
            </a:extLst>
          </p:cNvPr>
          <p:cNvCxnSpPr>
            <a:cxnSpLocks/>
          </p:cNvCxnSpPr>
          <p:nvPr/>
        </p:nvCxnSpPr>
        <p:spPr>
          <a:xfrm flipH="1">
            <a:off x="5213805" y="2108342"/>
            <a:ext cx="15432" cy="3747410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7088A07-3B98-AF03-15FA-B55E255F79CD}"/>
              </a:ext>
            </a:extLst>
          </p:cNvPr>
          <p:cNvSpPr txBox="1"/>
          <p:nvPr/>
        </p:nvSpPr>
        <p:spPr>
          <a:xfrm rot="334159">
            <a:off x="2994287" y="1807790"/>
            <a:ext cx="857200" cy="7048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POLL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BBA734-9E7E-145C-3019-D69FABCD8207}"/>
              </a:ext>
            </a:extLst>
          </p:cNvPr>
          <p:cNvSpPr txBox="1"/>
          <p:nvPr/>
        </p:nvSpPr>
        <p:spPr>
          <a:xfrm rot="21261821">
            <a:off x="2919907" y="3000069"/>
            <a:ext cx="847915" cy="7048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RESP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612694-05E3-CD8E-F319-9D84CCA459F5}"/>
              </a:ext>
            </a:extLst>
          </p:cNvPr>
          <p:cNvSpPr txBox="1"/>
          <p:nvPr/>
        </p:nvSpPr>
        <p:spPr>
          <a:xfrm rot="302230">
            <a:off x="2943639" y="4285713"/>
            <a:ext cx="958494" cy="7048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FINAL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8346BA-D935-1972-D22F-647472B3B0C3}"/>
              </a:ext>
            </a:extLst>
          </p:cNvPr>
          <p:cNvSpPr txBox="1"/>
          <p:nvPr/>
        </p:nvSpPr>
        <p:spPr>
          <a:xfrm>
            <a:off x="1260006" y="1314833"/>
            <a:ext cx="681150" cy="461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2400" dirty="0">
                <a:solidFill>
                  <a:prstClr val="black"/>
                </a:solidFill>
                <a:latin typeface="Arial" panose="020B0604020202020204"/>
              </a:rPr>
              <a:t>Tag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C06C605-458B-F5A8-017D-F523803CD006}"/>
              </a:ext>
            </a:extLst>
          </p:cNvPr>
          <p:cNvSpPr txBox="1"/>
          <p:nvPr/>
        </p:nvSpPr>
        <p:spPr>
          <a:xfrm>
            <a:off x="4766642" y="1337206"/>
            <a:ext cx="1160895" cy="461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Anchor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2B5DCC8-6604-84FA-68A6-220A5FC9E1B7}"/>
                  </a:ext>
                </a:extLst>
              </p:cNvPr>
              <p:cNvSpPr txBox="1"/>
              <p:nvPr/>
            </p:nvSpPr>
            <p:spPr>
              <a:xfrm>
                <a:off x="1750426" y="5102897"/>
                <a:ext cx="2642100" cy="12334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Propagation Delay (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>
                            <a:lumMod val="50000"/>
                          </a:prst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𝜌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) available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2B5DCC8-6604-84FA-68A6-220A5FC9E1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0426" y="5102897"/>
                <a:ext cx="2642100" cy="1233426"/>
              </a:xfrm>
              <a:prstGeom prst="rect">
                <a:avLst/>
              </a:prstGeom>
              <a:blipFill>
                <a:blip r:embed="rId3"/>
                <a:stretch>
                  <a:fillRect t="-2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Freeform 31">
            <a:extLst>
              <a:ext uri="{FF2B5EF4-FFF2-40B4-BE49-F238E27FC236}">
                <a16:creationId xmlns:a16="http://schemas.microsoft.com/office/drawing/2014/main" id="{E57BE381-11A5-0827-82C8-EB401EC06CF4}"/>
              </a:ext>
            </a:extLst>
          </p:cNvPr>
          <p:cNvSpPr/>
          <p:nvPr/>
        </p:nvSpPr>
        <p:spPr>
          <a:xfrm>
            <a:off x="4024241" y="5285511"/>
            <a:ext cx="1128535" cy="570242"/>
          </a:xfrm>
          <a:custGeom>
            <a:avLst/>
            <a:gdLst>
              <a:gd name="connsiteX0" fmla="*/ 0 w 857250"/>
              <a:gd name="connsiteY0" fmla="*/ 295275 h 298814"/>
              <a:gd name="connsiteX1" fmla="*/ 571500 w 857250"/>
              <a:gd name="connsiteY1" fmla="*/ 257175 h 298814"/>
              <a:gd name="connsiteX2" fmla="*/ 857250 w 857250"/>
              <a:gd name="connsiteY2" fmla="*/ 0 h 298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7250" h="298814">
                <a:moveTo>
                  <a:pt x="0" y="295275"/>
                </a:moveTo>
                <a:cubicBezTo>
                  <a:pt x="214312" y="300831"/>
                  <a:pt x="428625" y="306387"/>
                  <a:pt x="571500" y="257175"/>
                </a:cubicBezTo>
                <a:cubicBezTo>
                  <a:pt x="714375" y="207963"/>
                  <a:pt x="785812" y="103981"/>
                  <a:pt x="857250" y="0"/>
                </a:cubicBezTo>
              </a:path>
            </a:pathLst>
          </a:custGeom>
          <a:noFill/>
          <a:ln w="25400">
            <a:solidFill>
              <a:schemeClr val="bg1">
                <a:lumMod val="50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B51BEF-3FE4-BE73-7426-F8C90566CCAD}"/>
              </a:ext>
            </a:extLst>
          </p:cNvPr>
          <p:cNvSpPr txBox="1"/>
          <p:nvPr/>
        </p:nvSpPr>
        <p:spPr>
          <a:xfrm>
            <a:off x="899271" y="2033438"/>
            <a:ext cx="410689" cy="3693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A360FB8-E9EC-4279-6E66-D3D1D8F6F117}"/>
              </a:ext>
            </a:extLst>
          </p:cNvPr>
          <p:cNvSpPr txBox="1"/>
          <p:nvPr/>
        </p:nvSpPr>
        <p:spPr>
          <a:xfrm>
            <a:off x="887173" y="4494870"/>
            <a:ext cx="410689" cy="3693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B8F8C95-4507-D7EC-5657-05615BCFE8A4}"/>
              </a:ext>
            </a:extLst>
          </p:cNvPr>
          <p:cNvSpPr txBox="1"/>
          <p:nvPr/>
        </p:nvSpPr>
        <p:spPr>
          <a:xfrm>
            <a:off x="5258757" y="2482039"/>
            <a:ext cx="410689" cy="3693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ECC0004-631C-54DE-A0C1-E3647B4D2328}"/>
              </a:ext>
            </a:extLst>
          </p:cNvPr>
          <p:cNvSpPr txBox="1"/>
          <p:nvPr/>
        </p:nvSpPr>
        <p:spPr>
          <a:xfrm>
            <a:off x="5258757" y="3277232"/>
            <a:ext cx="410689" cy="3693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3920B2F-E708-FCEE-8470-862BB6A5D1FB}"/>
              </a:ext>
            </a:extLst>
          </p:cNvPr>
          <p:cNvSpPr txBox="1"/>
          <p:nvPr/>
        </p:nvSpPr>
        <p:spPr>
          <a:xfrm>
            <a:off x="5261496" y="4980186"/>
            <a:ext cx="410689" cy="3693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FDA1F5A-C4FC-7333-1966-A5812C496955}"/>
              </a:ext>
            </a:extLst>
          </p:cNvPr>
          <p:cNvSpPr txBox="1"/>
          <p:nvPr/>
        </p:nvSpPr>
        <p:spPr>
          <a:xfrm>
            <a:off x="1480731" y="2739819"/>
            <a:ext cx="441788" cy="3693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</a:t>
            </a:r>
            <a:r>
              <a:rPr lang="en-US" baseline="-25000" dirty="0">
                <a:solidFill>
                  <a:srgbClr val="FF0000"/>
                </a:solidFill>
                <a:latin typeface="Arial" panose="020B0604020202020204"/>
              </a:rPr>
              <a:t>T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2D0B941-9076-08B1-5E86-179F251EA621}"/>
              </a:ext>
            </a:extLst>
          </p:cNvPr>
          <p:cNvSpPr txBox="1"/>
          <p:nvPr/>
        </p:nvSpPr>
        <p:spPr>
          <a:xfrm>
            <a:off x="4804714" y="4154643"/>
            <a:ext cx="453969" cy="3693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</a:t>
            </a:r>
            <a:r>
              <a:rPr lang="en-US" baseline="-25000" dirty="0">
                <a:solidFill>
                  <a:prstClr val="black"/>
                </a:solidFill>
                <a:latin typeface="Arial" panose="020B0604020202020204"/>
              </a:rPr>
              <a:t>A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6FDC8E1-5B0E-2C42-D18C-4E6C8A8B6DC5}"/>
              </a:ext>
            </a:extLst>
          </p:cNvPr>
          <p:cNvSpPr txBox="1"/>
          <p:nvPr/>
        </p:nvSpPr>
        <p:spPr>
          <a:xfrm>
            <a:off x="1494569" y="3986978"/>
            <a:ext cx="445956" cy="3693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</a:t>
            </a:r>
            <a:r>
              <a:rPr lang="en-US" baseline="-25000" dirty="0">
                <a:solidFill>
                  <a:srgbClr val="FF0000"/>
                </a:solidFill>
                <a:latin typeface="Arial" panose="020B0604020202020204"/>
              </a:rPr>
              <a:t>T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E351FAA-D49B-3486-8F36-5BABBA45253C}"/>
              </a:ext>
            </a:extLst>
          </p:cNvPr>
          <p:cNvSpPr txBox="1"/>
          <p:nvPr/>
        </p:nvSpPr>
        <p:spPr>
          <a:xfrm>
            <a:off x="4787971" y="2913099"/>
            <a:ext cx="453969" cy="3693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</a:t>
            </a:r>
            <a:r>
              <a:rPr lang="en-US" baseline="-25000" dirty="0">
                <a:solidFill>
                  <a:prstClr val="black"/>
                </a:solidFill>
                <a:latin typeface="Arial" panose="020B0604020202020204"/>
              </a:rPr>
              <a:t>A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3E85AB-729C-1F66-EC41-7273EB7F02EB}"/>
              </a:ext>
            </a:extLst>
          </p:cNvPr>
          <p:cNvSpPr txBox="1"/>
          <p:nvPr/>
        </p:nvSpPr>
        <p:spPr>
          <a:xfrm>
            <a:off x="920718" y="3441742"/>
            <a:ext cx="410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</a:t>
            </a:r>
            <a:r>
              <a:rPr lang="en-US" baseline="-25000" dirty="0">
                <a:latin typeface="Arial" panose="020B0604020202020204"/>
              </a:rPr>
              <a:t>3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effectLst/>
              <a:uLnTx/>
              <a:uFillTx/>
              <a:latin typeface="Arial" panose="020B060402020202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A223A67-F642-C6F2-E39E-A5832EE72A74}"/>
                  </a:ext>
                </a:extLst>
              </p:cNvPr>
              <p:cNvSpPr txBox="1"/>
              <p:nvPr/>
            </p:nvSpPr>
            <p:spPr>
              <a:xfrm>
                <a:off x="6990519" y="2398737"/>
                <a:ext cx="3948542" cy="6790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𝝆</m:t>
                          </m:r>
                        </m:e>
                        <m:sub>
                          <m: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𝑨𝑻</m:t>
                          </m:r>
                        </m:sub>
                      </m:sSub>
                      <m:r>
                        <a:rPr kumimoji="0" lang="en-US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18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𝑹</m:t>
                                  </m:r>
                                </m:e>
                                <m:sub>
                                  <m:r>
                                    <a:rPr kumimoji="0" lang="en-US" sz="18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𝑻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kumimoji="0" lang="en-US" sz="18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𝑹</m:t>
                                  </m:r>
                                </m:e>
                                <m:sub>
                                  <m:r>
                                    <a:rPr kumimoji="0" lang="en-US" sz="18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𝑨</m:t>
                                  </m:r>
                                </m:sub>
                              </m:sSub>
                            </m:e>
                          </m:d>
                          <m: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d>
                            <m:dPr>
                              <m:ctrlP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18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𝑫</m:t>
                                  </m:r>
                                </m:e>
                                <m:sub>
                                  <m:r>
                                    <a:rPr kumimoji="0" lang="en-US" sz="18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𝑻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kumimoji="0" lang="en-US" sz="18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𝑫</m:t>
                                  </m:r>
                                </m:e>
                                <m:sub>
                                  <m:r>
                                    <a:rPr kumimoji="0" lang="en-US" sz="18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𝑨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  <m: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sSub>
                            <m:sSubPr>
                              <m:ctrlP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𝑹</m:t>
                              </m:r>
                            </m:e>
                            <m:sub>
                              <m: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𝑨</m:t>
                              </m:r>
                            </m:sub>
                          </m:sSub>
                          <m: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𝑫</m:t>
                              </m:r>
                            </m:e>
                            <m:sub>
                              <m: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𝑨</m:t>
                              </m:r>
                            </m:sub>
                          </m:sSub>
                          <m: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A223A67-F642-C6F2-E39E-A5832EE72A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0519" y="2398737"/>
                <a:ext cx="3948542" cy="6790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0D0D0FD8-C783-7758-2B58-B3AB7D6EC36B}"/>
              </a:ext>
            </a:extLst>
          </p:cNvPr>
          <p:cNvSpPr txBox="1"/>
          <p:nvPr/>
        </p:nvSpPr>
        <p:spPr>
          <a:xfrm>
            <a:off x="9395367" y="1990969"/>
            <a:ext cx="2396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↑</a:t>
            </a:r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9D585B3-F4B8-59DD-1374-FABB198FC45B}"/>
              </a:ext>
            </a:extLst>
          </p:cNvPr>
          <p:cNvSpPr txBox="1"/>
          <p:nvPr/>
        </p:nvSpPr>
        <p:spPr>
          <a:xfrm>
            <a:off x="8308337" y="1975531"/>
            <a:ext cx="2396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↓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D86E9D8-E98C-E719-6BA0-E888243C5A1D}"/>
              </a:ext>
            </a:extLst>
          </p:cNvPr>
          <p:cNvSpPr txBox="1"/>
          <p:nvPr/>
        </p:nvSpPr>
        <p:spPr>
          <a:xfrm>
            <a:off x="7384393" y="2550869"/>
            <a:ext cx="2396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↓</a:t>
            </a:r>
            <a:endParaRPr lang="en-US" dirty="0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9C08FCF-079F-E640-EFCF-6B72C8C470B9}"/>
              </a:ext>
            </a:extLst>
          </p:cNvPr>
          <p:cNvCxnSpPr>
            <a:cxnSpLocks/>
          </p:cNvCxnSpPr>
          <p:nvPr/>
        </p:nvCxnSpPr>
        <p:spPr>
          <a:xfrm flipH="1">
            <a:off x="1494569" y="3503917"/>
            <a:ext cx="3697787" cy="14264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F18973D-D5E6-4783-9B08-3529BDE18772}"/>
              </a:ext>
            </a:extLst>
          </p:cNvPr>
          <p:cNvCxnSpPr/>
          <p:nvPr/>
        </p:nvCxnSpPr>
        <p:spPr>
          <a:xfrm>
            <a:off x="1498682" y="2271331"/>
            <a:ext cx="3711625" cy="425763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0383AC7-FEB6-4B6F-BD51-C1A1515E4A3C}"/>
              </a:ext>
            </a:extLst>
          </p:cNvPr>
          <p:cNvCxnSpPr/>
          <p:nvPr/>
        </p:nvCxnSpPr>
        <p:spPr>
          <a:xfrm>
            <a:off x="1480731" y="4721817"/>
            <a:ext cx="3711625" cy="425763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43865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44372-DA7F-4990-960E-F98736C3F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what if the timings are wrong?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BF544-B892-411A-A4A5-4417D117EA8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Distance shortening, and distance expansion, both become possible</a:t>
            </a:r>
          </a:p>
        </p:txBody>
      </p:sp>
      <p:pic>
        <p:nvPicPr>
          <p:cNvPr id="1026" name="Picture 2" descr="Mr. ZIP - Wikipedia">
            <a:extLst>
              <a:ext uri="{FF2B5EF4-FFF2-40B4-BE49-F238E27FC236}">
                <a16:creationId xmlns:a16="http://schemas.microsoft.com/office/drawing/2014/main" id="{14DCFE6C-0945-4C90-A25D-071FB83C5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96" y="4176538"/>
            <a:ext cx="3736054" cy="2480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14394CE5-4F61-4C89-8A1E-6F1BAB6967C6}"/>
              </a:ext>
            </a:extLst>
          </p:cNvPr>
          <p:cNvSpPr/>
          <p:nvPr/>
        </p:nvSpPr>
        <p:spPr>
          <a:xfrm>
            <a:off x="381000" y="2772696"/>
            <a:ext cx="3608439" cy="1014761"/>
          </a:xfrm>
          <a:prstGeom prst="wedgeRoundRectCallout">
            <a:avLst>
              <a:gd name="adj1" fmla="val 29304"/>
              <a:gd name="adj2" fmla="val 96412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Yes, I had delivered the package!</a:t>
            </a:r>
          </a:p>
        </p:txBody>
      </p:sp>
      <p:pic>
        <p:nvPicPr>
          <p:cNvPr id="1028" name="Picture 4" descr="Indoor Localization: Are We There Yet? - Microsoft Research">
            <a:extLst>
              <a:ext uri="{FF2B5EF4-FFF2-40B4-BE49-F238E27FC236}">
                <a16:creationId xmlns:a16="http://schemas.microsoft.com/office/drawing/2014/main" id="{3E3E73E3-B114-4D77-A30D-065E4628E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276" y="2656778"/>
            <a:ext cx="5476875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1EC764D3-8870-462D-AECB-2974916B09CB}"/>
              </a:ext>
            </a:extLst>
          </p:cNvPr>
          <p:cNvSpPr/>
          <p:nvPr/>
        </p:nvSpPr>
        <p:spPr>
          <a:xfrm>
            <a:off x="7799439" y="2418069"/>
            <a:ext cx="3608439" cy="1014761"/>
          </a:xfrm>
          <a:prstGeom prst="wedgeRoundRectCallout">
            <a:avLst>
              <a:gd name="adj1" fmla="val -40451"/>
              <a:gd name="adj2" fmla="val 268880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 was sitting at my desk all the time! </a:t>
            </a:r>
          </a:p>
        </p:txBody>
      </p:sp>
    </p:spTree>
    <p:extLst>
      <p:ext uri="{BB962C8B-B14F-4D97-AF65-F5344CB8AC3E}">
        <p14:creationId xmlns:p14="http://schemas.microsoft.com/office/powerpoint/2010/main" val="14724358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44372-DA7F-4990-960E-F98736C3F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what if the timings are wrong?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BF544-B892-411A-A4A5-4417D117EA8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Distance shortening, and distance expansion, both become possible</a:t>
            </a:r>
          </a:p>
        </p:txBody>
      </p:sp>
      <p:pic>
        <p:nvPicPr>
          <p:cNvPr id="1026" name="Picture 2" descr="Mr. ZIP - Wikipedia">
            <a:extLst>
              <a:ext uri="{FF2B5EF4-FFF2-40B4-BE49-F238E27FC236}">
                <a16:creationId xmlns:a16="http://schemas.microsoft.com/office/drawing/2014/main" id="{14DCFE6C-0945-4C90-A25D-071FB83C5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96" y="4176538"/>
            <a:ext cx="3736054" cy="2480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14394CE5-4F61-4C89-8A1E-6F1BAB6967C6}"/>
              </a:ext>
            </a:extLst>
          </p:cNvPr>
          <p:cNvSpPr/>
          <p:nvPr/>
        </p:nvSpPr>
        <p:spPr>
          <a:xfrm>
            <a:off x="381000" y="2772696"/>
            <a:ext cx="3608439" cy="1014761"/>
          </a:xfrm>
          <a:prstGeom prst="wedgeRoundRectCallout">
            <a:avLst>
              <a:gd name="adj1" fmla="val 29304"/>
              <a:gd name="adj2" fmla="val 96412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Yes, I had delivered the package!</a:t>
            </a:r>
          </a:p>
        </p:txBody>
      </p:sp>
      <p:pic>
        <p:nvPicPr>
          <p:cNvPr id="1028" name="Picture 4" descr="Indoor Localization: Are We There Yet? - Microsoft Research">
            <a:extLst>
              <a:ext uri="{FF2B5EF4-FFF2-40B4-BE49-F238E27FC236}">
                <a16:creationId xmlns:a16="http://schemas.microsoft.com/office/drawing/2014/main" id="{3E3E73E3-B114-4D77-A30D-065E4628E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276" y="2656778"/>
            <a:ext cx="5476875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1EC764D3-8870-462D-AECB-2974916B09CB}"/>
              </a:ext>
            </a:extLst>
          </p:cNvPr>
          <p:cNvSpPr/>
          <p:nvPr/>
        </p:nvSpPr>
        <p:spPr>
          <a:xfrm>
            <a:off x="7799439" y="2418069"/>
            <a:ext cx="3608439" cy="1014761"/>
          </a:xfrm>
          <a:prstGeom prst="wedgeRoundRectCallout">
            <a:avLst>
              <a:gd name="adj1" fmla="val -40451"/>
              <a:gd name="adj2" fmla="val 268880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 was sitting at my desk all the time!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C60A4BC-54A9-669E-8630-416F88C497F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A8A109-A4A5-E5E5-85B1-9FAA4CB4CA98}"/>
              </a:ext>
            </a:extLst>
          </p:cNvPr>
          <p:cNvSpPr/>
          <p:nvPr/>
        </p:nvSpPr>
        <p:spPr>
          <a:xfrm>
            <a:off x="2756138" y="3105441"/>
            <a:ext cx="6347080" cy="1014761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</a:rPr>
              <a:t>UnSpoof</a:t>
            </a:r>
            <a:r>
              <a:rPr lang="en-US" sz="3200" b="1" dirty="0">
                <a:solidFill>
                  <a:schemeClr val="tx1"/>
                </a:solidFill>
              </a:rPr>
              <a:t> prevents this attack.</a:t>
            </a:r>
          </a:p>
        </p:txBody>
      </p:sp>
    </p:spTree>
    <p:extLst>
      <p:ext uri="{BB962C8B-B14F-4D97-AF65-F5344CB8AC3E}">
        <p14:creationId xmlns:p14="http://schemas.microsoft.com/office/powerpoint/2010/main" val="31655807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Rectangle 148">
            <a:extLst>
              <a:ext uri="{FF2B5EF4-FFF2-40B4-BE49-F238E27FC236}">
                <a16:creationId xmlns:a16="http://schemas.microsoft.com/office/drawing/2014/main" id="{53F17275-5F6A-B75E-1CA8-553ADE3DB1EF}"/>
              </a:ext>
            </a:extLst>
          </p:cNvPr>
          <p:cNvSpPr/>
          <p:nvPr/>
        </p:nvSpPr>
        <p:spPr>
          <a:xfrm>
            <a:off x="3533929" y="3613450"/>
            <a:ext cx="5420883" cy="28522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2D10EAA3-DBC6-E8CB-E725-F9C437D7EBFC}"/>
              </a:ext>
            </a:extLst>
          </p:cNvPr>
          <p:cNvSpPr/>
          <p:nvPr/>
        </p:nvSpPr>
        <p:spPr>
          <a:xfrm>
            <a:off x="6976966" y="67302"/>
            <a:ext cx="4802331" cy="30805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Arrow: Right 46">
            <a:extLst>
              <a:ext uri="{FF2B5EF4-FFF2-40B4-BE49-F238E27FC236}">
                <a16:creationId xmlns:a16="http://schemas.microsoft.com/office/drawing/2014/main" id="{C6E5DE3A-BF25-3E6D-5E02-687F0A628A75}"/>
              </a:ext>
            </a:extLst>
          </p:cNvPr>
          <p:cNvSpPr/>
          <p:nvPr/>
        </p:nvSpPr>
        <p:spPr>
          <a:xfrm>
            <a:off x="4772157" y="1902400"/>
            <a:ext cx="2163869" cy="37116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4DEE7F9-0037-4FDC-4619-90B1064210E2}"/>
              </a:ext>
            </a:extLst>
          </p:cNvPr>
          <p:cNvGrpSpPr/>
          <p:nvPr/>
        </p:nvGrpSpPr>
        <p:grpSpPr>
          <a:xfrm>
            <a:off x="7440328" y="260374"/>
            <a:ext cx="214551" cy="260792"/>
            <a:chOff x="1258529" y="481229"/>
            <a:chExt cx="648929" cy="777300"/>
          </a:xfrm>
        </p:grpSpPr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B0C5228A-64D2-2847-6B4A-D2E88208043E}"/>
                </a:ext>
              </a:extLst>
            </p:cNvPr>
            <p:cNvSpPr/>
            <p:nvPr/>
          </p:nvSpPr>
          <p:spPr>
            <a:xfrm>
              <a:off x="1258529" y="924232"/>
              <a:ext cx="648929" cy="334297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Isosceles Triangle 78">
              <a:extLst>
                <a:ext uri="{FF2B5EF4-FFF2-40B4-BE49-F238E27FC236}">
                  <a16:creationId xmlns:a16="http://schemas.microsoft.com/office/drawing/2014/main" id="{4619B6C5-F26D-70E8-3408-F31791FDDB10}"/>
                </a:ext>
              </a:extLst>
            </p:cNvPr>
            <p:cNvSpPr/>
            <p:nvPr/>
          </p:nvSpPr>
          <p:spPr>
            <a:xfrm rot="10800000">
              <a:off x="1258529" y="481229"/>
              <a:ext cx="324465" cy="265471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1466DA19-FDDF-BD53-20A7-35B051726700}"/>
                </a:ext>
              </a:extLst>
            </p:cNvPr>
            <p:cNvCxnSpPr>
              <a:stCxn id="79" idx="0"/>
            </p:cNvCxnSpPr>
            <p:nvPr/>
          </p:nvCxnSpPr>
          <p:spPr>
            <a:xfrm>
              <a:off x="1420761" y="746700"/>
              <a:ext cx="0" cy="1775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EC63DEA-850C-3CCF-BE6A-FFFF8A84473B}"/>
              </a:ext>
            </a:extLst>
          </p:cNvPr>
          <p:cNvGrpSpPr/>
          <p:nvPr/>
        </p:nvGrpSpPr>
        <p:grpSpPr>
          <a:xfrm>
            <a:off x="7987043" y="2786551"/>
            <a:ext cx="214551" cy="260792"/>
            <a:chOff x="1258529" y="481229"/>
            <a:chExt cx="648929" cy="777300"/>
          </a:xfrm>
        </p:grpSpPr>
        <p:sp>
          <p:nvSpPr>
            <p:cNvPr id="75" name="Rectangle: Rounded Corners 74">
              <a:extLst>
                <a:ext uri="{FF2B5EF4-FFF2-40B4-BE49-F238E27FC236}">
                  <a16:creationId xmlns:a16="http://schemas.microsoft.com/office/drawing/2014/main" id="{087846AA-12AC-AF51-4AE6-6974BFD3EB70}"/>
                </a:ext>
              </a:extLst>
            </p:cNvPr>
            <p:cNvSpPr/>
            <p:nvPr/>
          </p:nvSpPr>
          <p:spPr>
            <a:xfrm>
              <a:off x="1258529" y="924232"/>
              <a:ext cx="648929" cy="334297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Isosceles Triangle 75">
              <a:extLst>
                <a:ext uri="{FF2B5EF4-FFF2-40B4-BE49-F238E27FC236}">
                  <a16:creationId xmlns:a16="http://schemas.microsoft.com/office/drawing/2014/main" id="{8EAD03D6-08B2-DF4A-8AFA-7E8514F1FCCD}"/>
                </a:ext>
              </a:extLst>
            </p:cNvPr>
            <p:cNvSpPr/>
            <p:nvPr/>
          </p:nvSpPr>
          <p:spPr>
            <a:xfrm rot="10800000">
              <a:off x="1258529" y="481229"/>
              <a:ext cx="324465" cy="265471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9F18871B-6ABB-87EE-0D0B-C3F23F3D2455}"/>
                </a:ext>
              </a:extLst>
            </p:cNvPr>
            <p:cNvCxnSpPr>
              <a:stCxn id="76" idx="0"/>
            </p:cNvCxnSpPr>
            <p:nvPr/>
          </p:nvCxnSpPr>
          <p:spPr>
            <a:xfrm>
              <a:off x="1420761" y="746700"/>
              <a:ext cx="0" cy="1775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6C9AB7A3-BB9D-9517-B3D9-FF032DFF5A52}"/>
              </a:ext>
            </a:extLst>
          </p:cNvPr>
          <p:cNvGrpSpPr/>
          <p:nvPr/>
        </p:nvGrpSpPr>
        <p:grpSpPr>
          <a:xfrm>
            <a:off x="10358734" y="176093"/>
            <a:ext cx="214551" cy="260792"/>
            <a:chOff x="1258529" y="481229"/>
            <a:chExt cx="648929" cy="777300"/>
          </a:xfrm>
        </p:grpSpPr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E9B4E925-4428-C54F-672B-63AA4C979B05}"/>
                </a:ext>
              </a:extLst>
            </p:cNvPr>
            <p:cNvSpPr/>
            <p:nvPr/>
          </p:nvSpPr>
          <p:spPr>
            <a:xfrm>
              <a:off x="1258529" y="924232"/>
              <a:ext cx="648929" cy="334297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Isosceles Triangle 72">
              <a:extLst>
                <a:ext uri="{FF2B5EF4-FFF2-40B4-BE49-F238E27FC236}">
                  <a16:creationId xmlns:a16="http://schemas.microsoft.com/office/drawing/2014/main" id="{C8E05DAC-B544-430D-44CF-862C0F80B1B0}"/>
                </a:ext>
              </a:extLst>
            </p:cNvPr>
            <p:cNvSpPr/>
            <p:nvPr/>
          </p:nvSpPr>
          <p:spPr>
            <a:xfrm rot="10800000">
              <a:off x="1258529" y="481229"/>
              <a:ext cx="324465" cy="265471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12D6BF20-35A8-C59C-5385-9ED58AEBD612}"/>
                </a:ext>
              </a:extLst>
            </p:cNvPr>
            <p:cNvCxnSpPr>
              <a:stCxn id="73" idx="0"/>
            </p:cNvCxnSpPr>
            <p:nvPr/>
          </p:nvCxnSpPr>
          <p:spPr>
            <a:xfrm>
              <a:off x="1420761" y="746700"/>
              <a:ext cx="0" cy="1775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1C1C4B5-DB64-E0AD-A3B8-434C3B9BAA18}"/>
              </a:ext>
            </a:extLst>
          </p:cNvPr>
          <p:cNvGrpSpPr/>
          <p:nvPr/>
        </p:nvGrpSpPr>
        <p:grpSpPr>
          <a:xfrm>
            <a:off x="7081568" y="1403179"/>
            <a:ext cx="214551" cy="260792"/>
            <a:chOff x="1258529" y="481229"/>
            <a:chExt cx="648929" cy="777300"/>
          </a:xfrm>
        </p:grpSpPr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5CE3773C-149D-0CDE-3A49-12ED70FF31CA}"/>
                </a:ext>
              </a:extLst>
            </p:cNvPr>
            <p:cNvSpPr/>
            <p:nvPr/>
          </p:nvSpPr>
          <p:spPr>
            <a:xfrm>
              <a:off x="1258529" y="924232"/>
              <a:ext cx="648929" cy="334297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Isosceles Triangle 69">
              <a:extLst>
                <a:ext uri="{FF2B5EF4-FFF2-40B4-BE49-F238E27FC236}">
                  <a16:creationId xmlns:a16="http://schemas.microsoft.com/office/drawing/2014/main" id="{1E004A4D-E339-65FD-8715-55A32CAF6833}"/>
                </a:ext>
              </a:extLst>
            </p:cNvPr>
            <p:cNvSpPr/>
            <p:nvPr/>
          </p:nvSpPr>
          <p:spPr>
            <a:xfrm rot="10800000">
              <a:off x="1258529" y="481229"/>
              <a:ext cx="324465" cy="265471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EC14E781-5B87-2C9B-5F91-C3B0AEB46D89}"/>
                </a:ext>
              </a:extLst>
            </p:cNvPr>
            <p:cNvCxnSpPr>
              <a:stCxn id="70" idx="0"/>
            </p:cNvCxnSpPr>
            <p:nvPr/>
          </p:nvCxnSpPr>
          <p:spPr>
            <a:xfrm>
              <a:off x="1420761" y="746700"/>
              <a:ext cx="0" cy="1775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008A5ED-AD14-4007-D4B7-A30C9664811A}"/>
              </a:ext>
            </a:extLst>
          </p:cNvPr>
          <p:cNvGrpSpPr/>
          <p:nvPr/>
        </p:nvGrpSpPr>
        <p:grpSpPr>
          <a:xfrm>
            <a:off x="10573285" y="2827878"/>
            <a:ext cx="214551" cy="260792"/>
            <a:chOff x="1258529" y="481229"/>
            <a:chExt cx="648929" cy="777300"/>
          </a:xfrm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56D578A3-738F-AB34-FACE-6CAC8CEA87E1}"/>
                </a:ext>
              </a:extLst>
            </p:cNvPr>
            <p:cNvSpPr/>
            <p:nvPr/>
          </p:nvSpPr>
          <p:spPr>
            <a:xfrm>
              <a:off x="1258529" y="924232"/>
              <a:ext cx="648929" cy="334297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Isosceles Triangle 66">
              <a:extLst>
                <a:ext uri="{FF2B5EF4-FFF2-40B4-BE49-F238E27FC236}">
                  <a16:creationId xmlns:a16="http://schemas.microsoft.com/office/drawing/2014/main" id="{4A74A2A6-60AE-5C2E-1072-9327601AE773}"/>
                </a:ext>
              </a:extLst>
            </p:cNvPr>
            <p:cNvSpPr/>
            <p:nvPr/>
          </p:nvSpPr>
          <p:spPr>
            <a:xfrm rot="10800000">
              <a:off x="1258529" y="481229"/>
              <a:ext cx="324465" cy="265471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E0BB1C5-6764-0FA3-53BE-AF1C93C88B2E}"/>
                </a:ext>
              </a:extLst>
            </p:cNvPr>
            <p:cNvCxnSpPr>
              <a:stCxn id="67" idx="0"/>
            </p:cNvCxnSpPr>
            <p:nvPr/>
          </p:nvCxnSpPr>
          <p:spPr>
            <a:xfrm>
              <a:off x="1420761" y="746700"/>
              <a:ext cx="0" cy="1775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0" name="Graphic 59" descr="Smart Phone with solid fill">
            <a:extLst>
              <a:ext uri="{FF2B5EF4-FFF2-40B4-BE49-F238E27FC236}">
                <a16:creationId xmlns:a16="http://schemas.microsoft.com/office/drawing/2014/main" id="{207535F9-9FD9-873B-6EF3-09F6362E71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94691" y="1372113"/>
            <a:ext cx="480801" cy="459786"/>
          </a:xfrm>
          <a:prstGeom prst="rect">
            <a:avLst/>
          </a:prstGeom>
        </p:spPr>
      </p:pic>
      <p:sp>
        <p:nvSpPr>
          <p:cNvPr id="147" name="Rectangle 146">
            <a:extLst>
              <a:ext uri="{FF2B5EF4-FFF2-40B4-BE49-F238E27FC236}">
                <a16:creationId xmlns:a16="http://schemas.microsoft.com/office/drawing/2014/main" id="{D40DE7E3-B965-D769-E214-DE448A7677EC}"/>
              </a:ext>
            </a:extLst>
          </p:cNvPr>
          <p:cNvSpPr/>
          <p:nvPr/>
        </p:nvSpPr>
        <p:spPr>
          <a:xfrm>
            <a:off x="170387" y="37328"/>
            <a:ext cx="4520508" cy="33916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7535D70-8844-9171-B16A-9311519D6977}"/>
              </a:ext>
            </a:extLst>
          </p:cNvPr>
          <p:cNvGrpSpPr/>
          <p:nvPr/>
        </p:nvGrpSpPr>
        <p:grpSpPr>
          <a:xfrm>
            <a:off x="672709" y="220320"/>
            <a:ext cx="253361" cy="280493"/>
            <a:chOff x="1258529" y="481229"/>
            <a:chExt cx="648929" cy="77730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4777F969-21F4-66E5-B9F7-2AC94E4D2CAE}"/>
                </a:ext>
              </a:extLst>
            </p:cNvPr>
            <p:cNvSpPr/>
            <p:nvPr/>
          </p:nvSpPr>
          <p:spPr>
            <a:xfrm>
              <a:off x="1258529" y="924232"/>
              <a:ext cx="648929" cy="334297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71DAC1A0-B3CF-54D0-E618-9E57F11BC54C}"/>
                </a:ext>
              </a:extLst>
            </p:cNvPr>
            <p:cNvSpPr/>
            <p:nvPr/>
          </p:nvSpPr>
          <p:spPr>
            <a:xfrm rot="10800000">
              <a:off x="1258529" y="481229"/>
              <a:ext cx="324465" cy="265471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074C001-BFFC-9871-9E11-2364C3C414D6}"/>
                </a:ext>
              </a:extLst>
            </p:cNvPr>
            <p:cNvCxnSpPr>
              <a:stCxn id="9" idx="0"/>
            </p:cNvCxnSpPr>
            <p:nvPr/>
          </p:nvCxnSpPr>
          <p:spPr>
            <a:xfrm>
              <a:off x="1420761" y="746700"/>
              <a:ext cx="0" cy="1775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948AA96-05E4-F12A-2B03-6AA05C72AFD1}"/>
              </a:ext>
            </a:extLst>
          </p:cNvPr>
          <p:cNvGrpSpPr/>
          <p:nvPr/>
        </p:nvGrpSpPr>
        <p:grpSpPr>
          <a:xfrm>
            <a:off x="1318318" y="2937322"/>
            <a:ext cx="253361" cy="280493"/>
            <a:chOff x="1258529" y="481229"/>
            <a:chExt cx="648929" cy="77730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AF9ED076-94ED-F6A6-60ED-BBA136A94096}"/>
                </a:ext>
              </a:extLst>
            </p:cNvPr>
            <p:cNvSpPr/>
            <p:nvPr/>
          </p:nvSpPr>
          <p:spPr>
            <a:xfrm>
              <a:off x="1258529" y="924232"/>
              <a:ext cx="648929" cy="334297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BC2D9FF0-8EBC-2B55-6145-88132238FCDB}"/>
                </a:ext>
              </a:extLst>
            </p:cNvPr>
            <p:cNvSpPr/>
            <p:nvPr/>
          </p:nvSpPr>
          <p:spPr>
            <a:xfrm rot="10800000">
              <a:off x="1258529" y="481229"/>
              <a:ext cx="324465" cy="265471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30C7592-5BB8-0FE0-DAAD-9D08495C9A44}"/>
                </a:ext>
              </a:extLst>
            </p:cNvPr>
            <p:cNvCxnSpPr>
              <a:stCxn id="13" idx="0"/>
            </p:cNvCxnSpPr>
            <p:nvPr/>
          </p:nvCxnSpPr>
          <p:spPr>
            <a:xfrm>
              <a:off x="1420761" y="746700"/>
              <a:ext cx="0" cy="1775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6480FEF-6E5B-7B3E-E9CA-68D9C3C79483}"/>
              </a:ext>
            </a:extLst>
          </p:cNvPr>
          <p:cNvGrpSpPr/>
          <p:nvPr/>
        </p:nvGrpSpPr>
        <p:grpSpPr>
          <a:xfrm>
            <a:off x="4119018" y="129672"/>
            <a:ext cx="253361" cy="280493"/>
            <a:chOff x="1258529" y="481229"/>
            <a:chExt cx="648929" cy="77730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DCC3066F-81F3-0259-BEA6-1A5C81166DCF}"/>
                </a:ext>
              </a:extLst>
            </p:cNvPr>
            <p:cNvSpPr/>
            <p:nvPr/>
          </p:nvSpPr>
          <p:spPr>
            <a:xfrm>
              <a:off x="1258529" y="924232"/>
              <a:ext cx="648929" cy="334297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F7246839-64E9-82CF-A676-7EF65B61C5C5}"/>
                </a:ext>
              </a:extLst>
            </p:cNvPr>
            <p:cNvSpPr/>
            <p:nvPr/>
          </p:nvSpPr>
          <p:spPr>
            <a:xfrm rot="10800000">
              <a:off x="1258529" y="481229"/>
              <a:ext cx="324465" cy="265471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1F50CE2-F5D7-18C6-1AD1-0E303B6C9A7B}"/>
                </a:ext>
              </a:extLst>
            </p:cNvPr>
            <p:cNvCxnSpPr>
              <a:stCxn id="17" idx="0"/>
            </p:cNvCxnSpPr>
            <p:nvPr/>
          </p:nvCxnSpPr>
          <p:spPr>
            <a:xfrm>
              <a:off x="1420761" y="746700"/>
              <a:ext cx="0" cy="1775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81BF689-4690-11DC-25E4-D3FB8F441D4B}"/>
              </a:ext>
            </a:extLst>
          </p:cNvPr>
          <p:cNvGrpSpPr/>
          <p:nvPr/>
        </p:nvGrpSpPr>
        <p:grpSpPr>
          <a:xfrm>
            <a:off x="249054" y="1449452"/>
            <a:ext cx="253361" cy="280493"/>
            <a:chOff x="1258529" y="481229"/>
            <a:chExt cx="648929" cy="77730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6E0EC7C0-A0A6-A697-6FC8-6CA900E442DC}"/>
                </a:ext>
              </a:extLst>
            </p:cNvPr>
            <p:cNvSpPr/>
            <p:nvPr/>
          </p:nvSpPr>
          <p:spPr>
            <a:xfrm>
              <a:off x="1258529" y="924232"/>
              <a:ext cx="648929" cy="334297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581F2C06-6E70-C976-A886-DC7DDF792C94}"/>
                </a:ext>
              </a:extLst>
            </p:cNvPr>
            <p:cNvSpPr/>
            <p:nvPr/>
          </p:nvSpPr>
          <p:spPr>
            <a:xfrm rot="10800000">
              <a:off x="1258529" y="481229"/>
              <a:ext cx="324465" cy="265471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F7CF6B-52C6-7033-D80A-4AD12CA852EC}"/>
                </a:ext>
              </a:extLst>
            </p:cNvPr>
            <p:cNvCxnSpPr>
              <a:stCxn id="21" idx="0"/>
            </p:cNvCxnSpPr>
            <p:nvPr/>
          </p:nvCxnSpPr>
          <p:spPr>
            <a:xfrm>
              <a:off x="1420761" y="746700"/>
              <a:ext cx="0" cy="1775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8BF01E2-C104-79B4-1D05-B6A7E2F93AE8}"/>
              </a:ext>
            </a:extLst>
          </p:cNvPr>
          <p:cNvGrpSpPr/>
          <p:nvPr/>
        </p:nvGrpSpPr>
        <p:grpSpPr>
          <a:xfrm>
            <a:off x="4372380" y="2981771"/>
            <a:ext cx="253361" cy="280491"/>
            <a:chOff x="1258529" y="481229"/>
            <a:chExt cx="648929" cy="777297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41114354-E797-B0F7-F073-0352B317E538}"/>
                </a:ext>
              </a:extLst>
            </p:cNvPr>
            <p:cNvSpPr/>
            <p:nvPr/>
          </p:nvSpPr>
          <p:spPr>
            <a:xfrm>
              <a:off x="1258529" y="924229"/>
              <a:ext cx="648929" cy="334297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DFDD7D7B-FFAD-8DA3-1BD2-A547DF979F1F}"/>
                </a:ext>
              </a:extLst>
            </p:cNvPr>
            <p:cNvSpPr/>
            <p:nvPr/>
          </p:nvSpPr>
          <p:spPr>
            <a:xfrm rot="10800000">
              <a:off x="1258529" y="481229"/>
              <a:ext cx="324465" cy="265471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E152410-C93D-73A9-4FF8-C775AB87EFD3}"/>
                </a:ext>
              </a:extLst>
            </p:cNvPr>
            <p:cNvCxnSpPr>
              <a:stCxn id="25" idx="0"/>
            </p:cNvCxnSpPr>
            <p:nvPr/>
          </p:nvCxnSpPr>
          <p:spPr>
            <a:xfrm>
              <a:off x="1420761" y="746700"/>
              <a:ext cx="0" cy="1775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F02CC8B-155C-27E7-A86D-A856DFEF36C4}"/>
              </a:ext>
            </a:extLst>
          </p:cNvPr>
          <p:cNvCxnSpPr>
            <a:cxnSpLocks/>
          </p:cNvCxnSpPr>
          <p:nvPr/>
        </p:nvCxnSpPr>
        <p:spPr>
          <a:xfrm flipV="1">
            <a:off x="2759286" y="462630"/>
            <a:ext cx="1305155" cy="953409"/>
          </a:xfrm>
          <a:prstGeom prst="straightConnector1">
            <a:avLst/>
          </a:prstGeom>
          <a:ln w="38100">
            <a:solidFill>
              <a:srgbClr val="0070C0"/>
            </a:solidFill>
            <a:prstDash val="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C99402F-6B43-710C-41C7-2020546EB495}"/>
              </a:ext>
            </a:extLst>
          </p:cNvPr>
          <p:cNvCxnSpPr>
            <a:cxnSpLocks/>
          </p:cNvCxnSpPr>
          <p:nvPr/>
        </p:nvCxnSpPr>
        <p:spPr>
          <a:xfrm flipH="1" flipV="1">
            <a:off x="852870" y="506190"/>
            <a:ext cx="1488581" cy="947251"/>
          </a:xfrm>
          <a:prstGeom prst="straightConnector1">
            <a:avLst/>
          </a:prstGeom>
          <a:ln w="38100">
            <a:solidFill>
              <a:srgbClr val="0070C0"/>
            </a:solidFill>
            <a:prstDash val="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82215B4-9270-743D-7EA6-C0F87073A334}"/>
              </a:ext>
            </a:extLst>
          </p:cNvPr>
          <p:cNvCxnSpPr>
            <a:cxnSpLocks/>
          </p:cNvCxnSpPr>
          <p:nvPr/>
        </p:nvCxnSpPr>
        <p:spPr>
          <a:xfrm flipV="1">
            <a:off x="1431847" y="1910557"/>
            <a:ext cx="893000" cy="950525"/>
          </a:xfrm>
          <a:prstGeom prst="straightConnector1">
            <a:avLst/>
          </a:prstGeom>
          <a:ln w="38100">
            <a:solidFill>
              <a:srgbClr val="0070C0"/>
            </a:solidFill>
            <a:prstDash val="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05532B6-7F97-3C6E-6A6F-35DDCF802288}"/>
              </a:ext>
            </a:extLst>
          </p:cNvPr>
          <p:cNvCxnSpPr>
            <a:cxnSpLocks/>
          </p:cNvCxnSpPr>
          <p:nvPr/>
        </p:nvCxnSpPr>
        <p:spPr>
          <a:xfrm flipH="1" flipV="1">
            <a:off x="2759286" y="1910557"/>
            <a:ext cx="1513647" cy="1026765"/>
          </a:xfrm>
          <a:prstGeom prst="straightConnector1">
            <a:avLst/>
          </a:prstGeom>
          <a:ln w="38100">
            <a:solidFill>
              <a:srgbClr val="0070C0"/>
            </a:solidFill>
            <a:prstDash val="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23ACBE3-CC7F-15D5-2604-53C58505C665}"/>
              </a:ext>
            </a:extLst>
          </p:cNvPr>
          <p:cNvCxnSpPr>
            <a:cxnSpLocks/>
            <a:endCxn id="20" idx="3"/>
          </p:cNvCxnSpPr>
          <p:nvPr/>
        </p:nvCxnSpPr>
        <p:spPr>
          <a:xfrm flipH="1">
            <a:off x="502414" y="1669139"/>
            <a:ext cx="2023786" cy="490"/>
          </a:xfrm>
          <a:prstGeom prst="straightConnector1">
            <a:avLst/>
          </a:prstGeom>
          <a:ln w="3810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Graphic 34" descr="Smart Phone with solid fill">
            <a:extLst>
              <a:ext uri="{FF2B5EF4-FFF2-40B4-BE49-F238E27FC236}">
                <a16:creationId xmlns:a16="http://schemas.microsoft.com/office/drawing/2014/main" id="{533BCD17-EB6C-F8F4-9A3C-3C7425E4AD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72060" y="1416039"/>
            <a:ext cx="567771" cy="494518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A4A14F08-27E4-F761-D5CF-FB74A7FAE8DA}"/>
              </a:ext>
            </a:extLst>
          </p:cNvPr>
          <p:cNvSpPr txBox="1"/>
          <p:nvPr/>
        </p:nvSpPr>
        <p:spPr>
          <a:xfrm>
            <a:off x="677083" y="1363501"/>
            <a:ext cx="1422045" cy="291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Active TWR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B0AADFA-462D-19C4-981B-F859E03673DD}"/>
              </a:ext>
            </a:extLst>
          </p:cNvPr>
          <p:cNvSpPr txBox="1"/>
          <p:nvPr/>
        </p:nvSpPr>
        <p:spPr>
          <a:xfrm>
            <a:off x="1403205" y="420770"/>
            <a:ext cx="1389804" cy="509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Passive ranging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8ECE99E-46D4-F76D-CAB3-4CC3C19C4CB3}"/>
              </a:ext>
            </a:extLst>
          </p:cNvPr>
          <p:cNvSpPr txBox="1"/>
          <p:nvPr/>
        </p:nvSpPr>
        <p:spPr>
          <a:xfrm>
            <a:off x="3829276" y="609279"/>
            <a:ext cx="1047289" cy="509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Passive ranging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185DE81-E02D-4E1F-F1C5-4D80CC0C4FAE}"/>
              </a:ext>
            </a:extLst>
          </p:cNvPr>
          <p:cNvSpPr txBox="1"/>
          <p:nvPr/>
        </p:nvSpPr>
        <p:spPr>
          <a:xfrm>
            <a:off x="3510896" y="1900997"/>
            <a:ext cx="1087197" cy="509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Passive ranging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0380383-1160-7DBE-7DA6-D544C815B0B2}"/>
              </a:ext>
            </a:extLst>
          </p:cNvPr>
          <p:cNvSpPr txBox="1"/>
          <p:nvPr/>
        </p:nvSpPr>
        <p:spPr>
          <a:xfrm>
            <a:off x="375734" y="2385819"/>
            <a:ext cx="1290573" cy="509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Passive ranging</a:t>
            </a:r>
          </a:p>
        </p:txBody>
      </p:sp>
      <p:sp>
        <p:nvSpPr>
          <p:cNvPr id="92" name="Arc 91">
            <a:extLst>
              <a:ext uri="{FF2B5EF4-FFF2-40B4-BE49-F238E27FC236}">
                <a16:creationId xmlns:a16="http://schemas.microsoft.com/office/drawing/2014/main" id="{E9B305EB-8F77-A72C-63DF-4635AEFDBA31}"/>
              </a:ext>
            </a:extLst>
          </p:cNvPr>
          <p:cNvSpPr>
            <a:spLocks noChangeAspect="1"/>
          </p:cNvSpPr>
          <p:nvPr/>
        </p:nvSpPr>
        <p:spPr>
          <a:xfrm rot="8268140">
            <a:off x="9042596" y="-915304"/>
            <a:ext cx="2647980" cy="2651760"/>
          </a:xfrm>
          <a:prstGeom prst="arc">
            <a:avLst>
              <a:gd name="adj1" fmla="val 19806542"/>
              <a:gd name="adj2" fmla="val 2344856"/>
            </a:avLst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F8B5204A-B776-47AF-D31F-580D4A844D74}"/>
              </a:ext>
            </a:extLst>
          </p:cNvPr>
          <p:cNvCxnSpPr>
            <a:cxnSpLocks/>
          </p:cNvCxnSpPr>
          <p:nvPr/>
        </p:nvCxnSpPr>
        <p:spPr>
          <a:xfrm flipH="1" flipV="1">
            <a:off x="7308178" y="1579643"/>
            <a:ext cx="1302936" cy="9608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0FC20CCA-AFAC-5ED3-B9A4-8FAFB520148E}"/>
              </a:ext>
            </a:extLst>
          </p:cNvPr>
          <p:cNvSpPr txBox="1"/>
          <p:nvPr/>
        </p:nvSpPr>
        <p:spPr>
          <a:xfrm>
            <a:off x="7308178" y="924395"/>
            <a:ext cx="1112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Range Spoofing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A6ED89A1-3CF7-C655-14A7-D4A9F9EF90A4}"/>
              </a:ext>
            </a:extLst>
          </p:cNvPr>
          <p:cNvSpPr txBox="1"/>
          <p:nvPr/>
        </p:nvSpPr>
        <p:spPr>
          <a:xfrm>
            <a:off x="6976966" y="3145831"/>
            <a:ext cx="4802331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</a:rPr>
              <a:t>2. Spoofing Detection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2E6CFCDC-E6E5-8226-E496-3DFB8710EF51}"/>
              </a:ext>
            </a:extLst>
          </p:cNvPr>
          <p:cNvSpPr txBox="1"/>
          <p:nvPr/>
        </p:nvSpPr>
        <p:spPr>
          <a:xfrm>
            <a:off x="3533930" y="6442759"/>
            <a:ext cx="5420883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</a:rPr>
              <a:t>3. </a:t>
            </a:r>
            <a:r>
              <a:rPr lang="en-US" b="1" dirty="0" err="1">
                <a:solidFill>
                  <a:sysClr val="windowText" lastClr="000000"/>
                </a:solidFill>
              </a:rPr>
              <a:t>UnSpoof-TDoA</a:t>
            </a:r>
            <a:r>
              <a:rPr lang="en-US" b="1" dirty="0">
                <a:solidFill>
                  <a:sysClr val="windowText" lastClr="000000"/>
                </a:solidFill>
              </a:rPr>
              <a:t>: Apprehension of Rogue Tag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6D389F07-5C41-EAB3-3764-7F3077F5B728}"/>
              </a:ext>
            </a:extLst>
          </p:cNvPr>
          <p:cNvSpPr txBox="1"/>
          <p:nvPr/>
        </p:nvSpPr>
        <p:spPr>
          <a:xfrm>
            <a:off x="170387" y="3217815"/>
            <a:ext cx="4517969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</a:rPr>
              <a:t>1. </a:t>
            </a:r>
            <a:r>
              <a:rPr lang="en-US" b="1" dirty="0" err="1">
                <a:solidFill>
                  <a:sysClr val="windowText" lastClr="000000"/>
                </a:solidFill>
              </a:rPr>
              <a:t>UnSpoof</a:t>
            </a:r>
            <a:r>
              <a:rPr lang="en-US" b="1" dirty="0">
                <a:solidFill>
                  <a:sysClr val="windowText" lastClr="000000"/>
                </a:solidFill>
              </a:rPr>
              <a:t>-Passive Ranging</a:t>
            </a: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2DBEE3BC-66CA-422F-1AD2-3E56443D353C}"/>
              </a:ext>
            </a:extLst>
          </p:cNvPr>
          <p:cNvGrpSpPr/>
          <p:nvPr/>
        </p:nvGrpSpPr>
        <p:grpSpPr>
          <a:xfrm>
            <a:off x="4382264" y="3605035"/>
            <a:ext cx="214551" cy="260792"/>
            <a:chOff x="1258529" y="481229"/>
            <a:chExt cx="648929" cy="777300"/>
          </a:xfrm>
        </p:grpSpPr>
        <p:sp>
          <p:nvSpPr>
            <p:cNvPr id="105" name="Rectangle: Rounded Corners 104">
              <a:extLst>
                <a:ext uri="{FF2B5EF4-FFF2-40B4-BE49-F238E27FC236}">
                  <a16:creationId xmlns:a16="http://schemas.microsoft.com/office/drawing/2014/main" id="{A68ACA3F-611D-144E-EC73-3744F3A874F2}"/>
                </a:ext>
              </a:extLst>
            </p:cNvPr>
            <p:cNvSpPr/>
            <p:nvPr/>
          </p:nvSpPr>
          <p:spPr>
            <a:xfrm>
              <a:off x="1258529" y="924232"/>
              <a:ext cx="648929" cy="334297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Isosceles Triangle 105">
              <a:extLst>
                <a:ext uri="{FF2B5EF4-FFF2-40B4-BE49-F238E27FC236}">
                  <a16:creationId xmlns:a16="http://schemas.microsoft.com/office/drawing/2014/main" id="{BCF0019E-8987-6CB8-EB08-88298C122693}"/>
                </a:ext>
              </a:extLst>
            </p:cNvPr>
            <p:cNvSpPr/>
            <p:nvPr/>
          </p:nvSpPr>
          <p:spPr>
            <a:xfrm rot="10800000">
              <a:off x="1258529" y="481229"/>
              <a:ext cx="324465" cy="265471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98CABDA4-0A9B-8830-B406-5912FF9238AE}"/>
                </a:ext>
              </a:extLst>
            </p:cNvPr>
            <p:cNvCxnSpPr>
              <a:stCxn id="106" idx="0"/>
            </p:cNvCxnSpPr>
            <p:nvPr/>
          </p:nvCxnSpPr>
          <p:spPr>
            <a:xfrm>
              <a:off x="1420761" y="746700"/>
              <a:ext cx="0" cy="1775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C38027AB-1D06-6A16-19C0-01288D75FD2B}"/>
              </a:ext>
            </a:extLst>
          </p:cNvPr>
          <p:cNvGrpSpPr/>
          <p:nvPr/>
        </p:nvGrpSpPr>
        <p:grpSpPr>
          <a:xfrm>
            <a:off x="4928979" y="6131212"/>
            <a:ext cx="214551" cy="260792"/>
            <a:chOff x="1258529" y="481229"/>
            <a:chExt cx="648929" cy="777300"/>
          </a:xfrm>
        </p:grpSpPr>
        <p:sp>
          <p:nvSpPr>
            <p:cNvPr id="109" name="Rectangle: Rounded Corners 108">
              <a:extLst>
                <a:ext uri="{FF2B5EF4-FFF2-40B4-BE49-F238E27FC236}">
                  <a16:creationId xmlns:a16="http://schemas.microsoft.com/office/drawing/2014/main" id="{850A1927-068F-E817-DC52-ADDB1BD97B19}"/>
                </a:ext>
              </a:extLst>
            </p:cNvPr>
            <p:cNvSpPr/>
            <p:nvPr/>
          </p:nvSpPr>
          <p:spPr>
            <a:xfrm>
              <a:off x="1258529" y="924232"/>
              <a:ext cx="648929" cy="334297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Isosceles Triangle 109">
              <a:extLst>
                <a:ext uri="{FF2B5EF4-FFF2-40B4-BE49-F238E27FC236}">
                  <a16:creationId xmlns:a16="http://schemas.microsoft.com/office/drawing/2014/main" id="{766E04D6-8E36-F0ED-65EA-B7E76EFFB94D}"/>
                </a:ext>
              </a:extLst>
            </p:cNvPr>
            <p:cNvSpPr/>
            <p:nvPr/>
          </p:nvSpPr>
          <p:spPr>
            <a:xfrm rot="10800000">
              <a:off x="1258529" y="481229"/>
              <a:ext cx="324465" cy="265471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309D3FB5-402E-8EB6-0577-5DD19A404E1F}"/>
                </a:ext>
              </a:extLst>
            </p:cNvPr>
            <p:cNvCxnSpPr>
              <a:stCxn id="110" idx="0"/>
            </p:cNvCxnSpPr>
            <p:nvPr/>
          </p:nvCxnSpPr>
          <p:spPr>
            <a:xfrm>
              <a:off x="1420761" y="746700"/>
              <a:ext cx="0" cy="1775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4574F81E-7EEA-8094-8B9E-AD47325DF6C3}"/>
              </a:ext>
            </a:extLst>
          </p:cNvPr>
          <p:cNvGrpSpPr/>
          <p:nvPr/>
        </p:nvGrpSpPr>
        <p:grpSpPr>
          <a:xfrm>
            <a:off x="7300670" y="3520754"/>
            <a:ext cx="214551" cy="260792"/>
            <a:chOff x="1258529" y="481229"/>
            <a:chExt cx="648929" cy="777300"/>
          </a:xfrm>
        </p:grpSpPr>
        <p:sp>
          <p:nvSpPr>
            <p:cNvPr id="113" name="Rectangle: Rounded Corners 112">
              <a:extLst>
                <a:ext uri="{FF2B5EF4-FFF2-40B4-BE49-F238E27FC236}">
                  <a16:creationId xmlns:a16="http://schemas.microsoft.com/office/drawing/2014/main" id="{6540A323-2D77-8A8A-3955-C1C906FB9437}"/>
                </a:ext>
              </a:extLst>
            </p:cNvPr>
            <p:cNvSpPr/>
            <p:nvPr/>
          </p:nvSpPr>
          <p:spPr>
            <a:xfrm>
              <a:off x="1258529" y="924232"/>
              <a:ext cx="648929" cy="334297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Isosceles Triangle 113">
              <a:extLst>
                <a:ext uri="{FF2B5EF4-FFF2-40B4-BE49-F238E27FC236}">
                  <a16:creationId xmlns:a16="http://schemas.microsoft.com/office/drawing/2014/main" id="{1250AB62-3DE7-3807-ED8C-53E5990E5B41}"/>
                </a:ext>
              </a:extLst>
            </p:cNvPr>
            <p:cNvSpPr/>
            <p:nvPr/>
          </p:nvSpPr>
          <p:spPr>
            <a:xfrm rot="10800000">
              <a:off x="1258529" y="481229"/>
              <a:ext cx="324465" cy="265471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FB27139-FA4C-D580-9B25-AD604C66CE39}"/>
                </a:ext>
              </a:extLst>
            </p:cNvPr>
            <p:cNvCxnSpPr>
              <a:stCxn id="114" idx="0"/>
            </p:cNvCxnSpPr>
            <p:nvPr/>
          </p:nvCxnSpPr>
          <p:spPr>
            <a:xfrm>
              <a:off x="1420761" y="746700"/>
              <a:ext cx="0" cy="1775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77F6E74B-FC7A-478E-086E-9E204B6FDF4B}"/>
              </a:ext>
            </a:extLst>
          </p:cNvPr>
          <p:cNvGrpSpPr/>
          <p:nvPr/>
        </p:nvGrpSpPr>
        <p:grpSpPr>
          <a:xfrm>
            <a:off x="4023504" y="4747840"/>
            <a:ext cx="214551" cy="260792"/>
            <a:chOff x="1258529" y="481229"/>
            <a:chExt cx="648929" cy="777300"/>
          </a:xfrm>
        </p:grpSpPr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5771B333-09AE-3D4E-E537-9067E2928CA3}"/>
                </a:ext>
              </a:extLst>
            </p:cNvPr>
            <p:cNvSpPr/>
            <p:nvPr/>
          </p:nvSpPr>
          <p:spPr>
            <a:xfrm>
              <a:off x="1258529" y="924232"/>
              <a:ext cx="648929" cy="334297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Isosceles Triangle 117">
              <a:extLst>
                <a:ext uri="{FF2B5EF4-FFF2-40B4-BE49-F238E27FC236}">
                  <a16:creationId xmlns:a16="http://schemas.microsoft.com/office/drawing/2014/main" id="{6B57FDFE-1663-AB2A-5CB3-C33BB0C09F13}"/>
                </a:ext>
              </a:extLst>
            </p:cNvPr>
            <p:cNvSpPr/>
            <p:nvPr/>
          </p:nvSpPr>
          <p:spPr>
            <a:xfrm rot="10800000">
              <a:off x="1258529" y="481229"/>
              <a:ext cx="324465" cy="265471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838B4A1D-8DAD-D5F9-9508-1E2BF9B637BB}"/>
                </a:ext>
              </a:extLst>
            </p:cNvPr>
            <p:cNvCxnSpPr>
              <a:stCxn id="118" idx="0"/>
            </p:cNvCxnSpPr>
            <p:nvPr/>
          </p:nvCxnSpPr>
          <p:spPr>
            <a:xfrm>
              <a:off x="1420761" y="746700"/>
              <a:ext cx="0" cy="1775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44EFA855-E973-DF5B-8414-298DCEEE2D61}"/>
              </a:ext>
            </a:extLst>
          </p:cNvPr>
          <p:cNvGrpSpPr/>
          <p:nvPr/>
        </p:nvGrpSpPr>
        <p:grpSpPr>
          <a:xfrm>
            <a:off x="7515221" y="6172539"/>
            <a:ext cx="214551" cy="260792"/>
            <a:chOff x="1258529" y="481229"/>
            <a:chExt cx="648929" cy="777300"/>
          </a:xfrm>
        </p:grpSpPr>
        <p:sp>
          <p:nvSpPr>
            <p:cNvPr id="121" name="Rectangle: Rounded Corners 120">
              <a:extLst>
                <a:ext uri="{FF2B5EF4-FFF2-40B4-BE49-F238E27FC236}">
                  <a16:creationId xmlns:a16="http://schemas.microsoft.com/office/drawing/2014/main" id="{715CA8A6-19B5-2746-78B4-8D9E5CBE4F49}"/>
                </a:ext>
              </a:extLst>
            </p:cNvPr>
            <p:cNvSpPr/>
            <p:nvPr/>
          </p:nvSpPr>
          <p:spPr>
            <a:xfrm>
              <a:off x="1258529" y="924232"/>
              <a:ext cx="648929" cy="334297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Isosceles Triangle 121">
              <a:extLst>
                <a:ext uri="{FF2B5EF4-FFF2-40B4-BE49-F238E27FC236}">
                  <a16:creationId xmlns:a16="http://schemas.microsoft.com/office/drawing/2014/main" id="{DA8A6D50-B923-5825-5268-3522E6F020AE}"/>
                </a:ext>
              </a:extLst>
            </p:cNvPr>
            <p:cNvSpPr/>
            <p:nvPr/>
          </p:nvSpPr>
          <p:spPr>
            <a:xfrm rot="10800000">
              <a:off x="1258529" y="481229"/>
              <a:ext cx="324465" cy="265471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AD7A5B18-CDBC-EF90-41C2-EF68616ED75B}"/>
                </a:ext>
              </a:extLst>
            </p:cNvPr>
            <p:cNvCxnSpPr>
              <a:stCxn id="122" idx="0"/>
            </p:cNvCxnSpPr>
            <p:nvPr/>
          </p:nvCxnSpPr>
          <p:spPr>
            <a:xfrm>
              <a:off x="1420761" y="746700"/>
              <a:ext cx="0" cy="1775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4" name="Graphic 123" descr="Smart Phone with solid fill">
            <a:extLst>
              <a:ext uri="{FF2B5EF4-FFF2-40B4-BE49-F238E27FC236}">
                <a16:creationId xmlns:a16="http://schemas.microsoft.com/office/drawing/2014/main" id="{D6E16DEC-4C6B-5362-8921-F8F0CC1325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36627" y="4716774"/>
            <a:ext cx="480801" cy="459786"/>
          </a:xfrm>
          <a:prstGeom prst="rect">
            <a:avLst/>
          </a:prstGeom>
        </p:spPr>
      </p:pic>
      <p:cxnSp>
        <p:nvCxnSpPr>
          <p:cNvPr id="130" name="Straight Arrow Connector 129">
            <a:extLst>
              <a:ext uri="{FF2B5EF4-FFF2-40B4-BE49-F238E27FC236}">
                <a16:creationId xmlns:a16="http://schemas.microsoft.com/office/drawing/2014/main" id="{880F10FB-92F2-0B32-CDCD-BDAC33F86582}"/>
              </a:ext>
            </a:extLst>
          </p:cNvPr>
          <p:cNvCxnSpPr>
            <a:cxnSpLocks/>
          </p:cNvCxnSpPr>
          <p:nvPr/>
        </p:nvCxnSpPr>
        <p:spPr>
          <a:xfrm flipH="1" flipV="1">
            <a:off x="4250114" y="4924304"/>
            <a:ext cx="1302936" cy="9608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TextBox 130">
            <a:extLst>
              <a:ext uri="{FF2B5EF4-FFF2-40B4-BE49-F238E27FC236}">
                <a16:creationId xmlns:a16="http://schemas.microsoft.com/office/drawing/2014/main" id="{D6A8ACFE-C419-6C48-9FF4-1DAA376C4C5A}"/>
              </a:ext>
            </a:extLst>
          </p:cNvPr>
          <p:cNvSpPr txBox="1"/>
          <p:nvPr/>
        </p:nvSpPr>
        <p:spPr>
          <a:xfrm>
            <a:off x="4250114" y="4269056"/>
            <a:ext cx="1112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Range Spoofing</a:t>
            </a:r>
          </a:p>
        </p:txBody>
      </p: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0C3C3278-6BE8-8403-36CB-6674699E181C}"/>
              </a:ext>
            </a:extLst>
          </p:cNvPr>
          <p:cNvCxnSpPr>
            <a:cxnSpLocks/>
            <a:endCxn id="105" idx="3"/>
          </p:cNvCxnSpPr>
          <p:nvPr/>
        </p:nvCxnSpPr>
        <p:spPr>
          <a:xfrm flipH="1" flipV="1">
            <a:off x="4596815" y="3809747"/>
            <a:ext cx="1285048" cy="884109"/>
          </a:xfrm>
          <a:prstGeom prst="straightConnector1">
            <a:avLst/>
          </a:prstGeom>
          <a:ln w="38100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DCF3D3CE-F238-CA98-F46C-9BF48CC94F65}"/>
              </a:ext>
            </a:extLst>
          </p:cNvPr>
          <p:cNvCxnSpPr>
            <a:cxnSpLocks/>
            <a:endCxn id="113" idx="2"/>
          </p:cNvCxnSpPr>
          <p:nvPr/>
        </p:nvCxnSpPr>
        <p:spPr>
          <a:xfrm flipV="1">
            <a:off x="6139113" y="3781546"/>
            <a:ext cx="1268833" cy="912310"/>
          </a:xfrm>
          <a:prstGeom prst="straightConnector1">
            <a:avLst/>
          </a:prstGeom>
          <a:ln w="38100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870764B3-2DFD-30AD-564E-DC1DB0B34D2C}"/>
              </a:ext>
            </a:extLst>
          </p:cNvPr>
          <p:cNvCxnSpPr>
            <a:cxnSpLocks/>
            <a:endCxn id="109" idx="0"/>
          </p:cNvCxnSpPr>
          <p:nvPr/>
        </p:nvCxnSpPr>
        <p:spPr>
          <a:xfrm flipH="1">
            <a:off x="5036255" y="5237432"/>
            <a:ext cx="762625" cy="1042412"/>
          </a:xfrm>
          <a:prstGeom prst="straightConnector1">
            <a:avLst/>
          </a:prstGeom>
          <a:ln w="38100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327B119B-4FF1-859A-EE2E-DE7741CF99F0}"/>
              </a:ext>
            </a:extLst>
          </p:cNvPr>
          <p:cNvCxnSpPr>
            <a:cxnSpLocks/>
            <a:stCxn id="122" idx="4"/>
          </p:cNvCxnSpPr>
          <p:nvPr/>
        </p:nvCxnSpPr>
        <p:spPr>
          <a:xfrm flipH="1" flipV="1">
            <a:off x="6071473" y="5112334"/>
            <a:ext cx="1443748" cy="1060205"/>
          </a:xfrm>
          <a:prstGeom prst="straightConnector1">
            <a:avLst/>
          </a:prstGeom>
          <a:ln w="38100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TextBox 142">
            <a:extLst>
              <a:ext uri="{FF2B5EF4-FFF2-40B4-BE49-F238E27FC236}">
                <a16:creationId xmlns:a16="http://schemas.microsoft.com/office/drawing/2014/main" id="{DDFBD4D7-205C-FCA1-0056-47A98C8F6C5F}"/>
              </a:ext>
            </a:extLst>
          </p:cNvPr>
          <p:cNvSpPr txBox="1"/>
          <p:nvPr/>
        </p:nvSpPr>
        <p:spPr>
          <a:xfrm>
            <a:off x="6576394" y="4266588"/>
            <a:ext cx="1154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TDoA</a:t>
            </a:r>
            <a:endParaRPr lang="en-US" dirty="0"/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5E879A7E-9F23-39D1-9087-C2CF96951CE8}"/>
              </a:ext>
            </a:extLst>
          </p:cNvPr>
          <p:cNvSpPr txBox="1"/>
          <p:nvPr/>
        </p:nvSpPr>
        <p:spPr>
          <a:xfrm>
            <a:off x="5008510" y="3849983"/>
            <a:ext cx="1154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TDoA</a:t>
            </a:r>
            <a:endParaRPr lang="en-US" dirty="0"/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E56D11E0-EEDF-BC50-EB2F-DACE81B16261}"/>
              </a:ext>
            </a:extLst>
          </p:cNvPr>
          <p:cNvSpPr txBox="1"/>
          <p:nvPr/>
        </p:nvSpPr>
        <p:spPr>
          <a:xfrm>
            <a:off x="4660633" y="5472989"/>
            <a:ext cx="1154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TDoA</a:t>
            </a:r>
            <a:endParaRPr lang="en-US" dirty="0"/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31854F35-9824-A9B2-05FC-860D108FD924}"/>
              </a:ext>
            </a:extLst>
          </p:cNvPr>
          <p:cNvSpPr txBox="1"/>
          <p:nvPr/>
        </p:nvSpPr>
        <p:spPr>
          <a:xfrm>
            <a:off x="6169851" y="5585195"/>
            <a:ext cx="1154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TDoA</a:t>
            </a:r>
            <a:endParaRPr lang="en-US" dirty="0"/>
          </a:p>
        </p:txBody>
      </p:sp>
      <p:sp>
        <p:nvSpPr>
          <p:cNvPr id="157" name="Arrow: Right 156">
            <a:extLst>
              <a:ext uri="{FF2B5EF4-FFF2-40B4-BE49-F238E27FC236}">
                <a16:creationId xmlns:a16="http://schemas.microsoft.com/office/drawing/2014/main" id="{67DDDC8E-6A9F-A8A9-D398-623264F0E285}"/>
              </a:ext>
            </a:extLst>
          </p:cNvPr>
          <p:cNvSpPr/>
          <p:nvPr/>
        </p:nvSpPr>
        <p:spPr>
          <a:xfrm rot="8127142">
            <a:off x="7538155" y="4173683"/>
            <a:ext cx="2163869" cy="37116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FDC58A60-4798-AEF4-8FD0-E2608AB4B96A}"/>
              </a:ext>
            </a:extLst>
          </p:cNvPr>
          <p:cNvCxnSpPr>
            <a:cxnSpLocks/>
          </p:cNvCxnSpPr>
          <p:nvPr/>
        </p:nvCxnSpPr>
        <p:spPr>
          <a:xfrm flipH="1">
            <a:off x="8081622" y="2060784"/>
            <a:ext cx="697160" cy="833128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9E33B6E-7C81-3298-0396-62799FC24E49}"/>
              </a:ext>
            </a:extLst>
          </p:cNvPr>
          <p:cNvCxnSpPr>
            <a:cxnSpLocks/>
          </p:cNvCxnSpPr>
          <p:nvPr/>
        </p:nvCxnSpPr>
        <p:spPr>
          <a:xfrm flipH="1" flipV="1">
            <a:off x="9378131" y="1853151"/>
            <a:ext cx="1087879" cy="921558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C348BCD-2C33-69FE-8F38-75E872551185}"/>
              </a:ext>
            </a:extLst>
          </p:cNvPr>
          <p:cNvCxnSpPr>
            <a:cxnSpLocks/>
          </p:cNvCxnSpPr>
          <p:nvPr/>
        </p:nvCxnSpPr>
        <p:spPr>
          <a:xfrm flipH="1">
            <a:off x="9284459" y="332941"/>
            <a:ext cx="1098432" cy="912451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DA5A503-880A-42E3-2131-CD8141C283EF}"/>
              </a:ext>
            </a:extLst>
          </p:cNvPr>
          <p:cNvCxnSpPr>
            <a:cxnSpLocks/>
          </p:cNvCxnSpPr>
          <p:nvPr/>
        </p:nvCxnSpPr>
        <p:spPr>
          <a:xfrm flipH="1" flipV="1">
            <a:off x="7598569" y="464318"/>
            <a:ext cx="1085699" cy="809307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rc 2">
            <a:extLst>
              <a:ext uri="{FF2B5EF4-FFF2-40B4-BE49-F238E27FC236}">
                <a16:creationId xmlns:a16="http://schemas.microsoft.com/office/drawing/2014/main" id="{00968F50-868C-0609-2C77-FCD5FB1011EA}"/>
              </a:ext>
            </a:extLst>
          </p:cNvPr>
          <p:cNvSpPr>
            <a:spLocks noChangeAspect="1"/>
          </p:cNvSpPr>
          <p:nvPr/>
        </p:nvSpPr>
        <p:spPr>
          <a:xfrm rot="13446849">
            <a:off x="8995202" y="1349575"/>
            <a:ext cx="3050530" cy="3054884"/>
          </a:xfrm>
          <a:prstGeom prst="arc">
            <a:avLst>
              <a:gd name="adj1" fmla="val 19373163"/>
              <a:gd name="adj2" fmla="val 2289091"/>
            </a:avLst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7EDCF5C0-5B38-F2CA-A18E-593381C219B8}"/>
              </a:ext>
            </a:extLst>
          </p:cNvPr>
          <p:cNvSpPr>
            <a:spLocks noChangeAspect="1"/>
          </p:cNvSpPr>
          <p:nvPr/>
        </p:nvSpPr>
        <p:spPr>
          <a:xfrm rot="13446849">
            <a:off x="8995201" y="1349576"/>
            <a:ext cx="3050530" cy="3054884"/>
          </a:xfrm>
          <a:prstGeom prst="arc">
            <a:avLst>
              <a:gd name="adj1" fmla="val 19373163"/>
              <a:gd name="adj2" fmla="val 1304407"/>
            </a:avLst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E74A9738-29E8-E1FD-B103-98120C6652EE}"/>
              </a:ext>
            </a:extLst>
          </p:cNvPr>
          <p:cNvSpPr>
            <a:spLocks noChangeAspect="1"/>
          </p:cNvSpPr>
          <p:nvPr/>
        </p:nvSpPr>
        <p:spPr>
          <a:xfrm rot="18836049">
            <a:off x="6574776" y="1695050"/>
            <a:ext cx="2647980" cy="2651760"/>
          </a:xfrm>
          <a:prstGeom prst="arc">
            <a:avLst>
              <a:gd name="adj1" fmla="val 19373163"/>
              <a:gd name="adj2" fmla="val 1796620"/>
            </a:avLst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c 32">
            <a:extLst>
              <a:ext uri="{FF2B5EF4-FFF2-40B4-BE49-F238E27FC236}">
                <a16:creationId xmlns:a16="http://schemas.microsoft.com/office/drawing/2014/main" id="{806D7C55-F868-D046-0739-BD2B1984DA4F}"/>
              </a:ext>
            </a:extLst>
          </p:cNvPr>
          <p:cNvSpPr>
            <a:spLocks noChangeAspect="1"/>
          </p:cNvSpPr>
          <p:nvPr/>
        </p:nvSpPr>
        <p:spPr>
          <a:xfrm>
            <a:off x="5828860" y="167201"/>
            <a:ext cx="2810369" cy="2814381"/>
          </a:xfrm>
          <a:prstGeom prst="arc">
            <a:avLst>
              <a:gd name="adj1" fmla="val 19866209"/>
              <a:gd name="adj2" fmla="val 1854489"/>
            </a:avLst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rc 33">
            <a:extLst>
              <a:ext uri="{FF2B5EF4-FFF2-40B4-BE49-F238E27FC236}">
                <a16:creationId xmlns:a16="http://schemas.microsoft.com/office/drawing/2014/main" id="{4EDE24C1-5CB3-E05C-E404-CBB400ACCF57}"/>
              </a:ext>
            </a:extLst>
          </p:cNvPr>
          <p:cNvSpPr>
            <a:spLocks noChangeAspect="1"/>
          </p:cNvSpPr>
          <p:nvPr/>
        </p:nvSpPr>
        <p:spPr>
          <a:xfrm rot="2041311">
            <a:off x="6120200" y="-938225"/>
            <a:ext cx="2810369" cy="2814381"/>
          </a:xfrm>
          <a:prstGeom prst="arc">
            <a:avLst>
              <a:gd name="adj1" fmla="val 20237648"/>
              <a:gd name="adj2" fmla="val 1854215"/>
            </a:avLst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FE294D6C-35AB-6422-B98D-3B486F8C7187}"/>
              </a:ext>
            </a:extLst>
          </p:cNvPr>
          <p:cNvGrpSpPr/>
          <p:nvPr/>
        </p:nvGrpSpPr>
        <p:grpSpPr>
          <a:xfrm>
            <a:off x="-2478510" y="-2437557"/>
            <a:ext cx="9222346" cy="7902453"/>
            <a:chOff x="-2478510" y="-2437557"/>
            <a:chExt cx="9222346" cy="7902453"/>
          </a:xfrm>
        </p:grpSpPr>
        <p:sp>
          <p:nvSpPr>
            <p:cNvPr id="36" name="Arc 35">
              <a:extLst>
                <a:ext uri="{FF2B5EF4-FFF2-40B4-BE49-F238E27FC236}">
                  <a16:creationId xmlns:a16="http://schemas.microsoft.com/office/drawing/2014/main" id="{0AAAB2F9-4B22-9537-428E-4FE91E3762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2478510" y="-733856"/>
              <a:ext cx="4993317" cy="5000444"/>
            </a:xfrm>
            <a:prstGeom prst="arc">
              <a:avLst>
                <a:gd name="adj1" fmla="val 20436569"/>
                <a:gd name="adj2" fmla="val 1131898"/>
              </a:avLst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Arc 37">
              <a:extLst>
                <a:ext uri="{FF2B5EF4-FFF2-40B4-BE49-F238E27FC236}">
                  <a16:creationId xmlns:a16="http://schemas.microsoft.com/office/drawing/2014/main" id="{EE3F2783-F214-BF60-B04E-3D4AB5A78C51}"/>
                </a:ext>
              </a:extLst>
            </p:cNvPr>
            <p:cNvSpPr>
              <a:spLocks noChangeAspect="1"/>
            </p:cNvSpPr>
            <p:nvPr/>
          </p:nvSpPr>
          <p:spPr>
            <a:xfrm rot="2100000">
              <a:off x="-1930322" y="-2437557"/>
              <a:ext cx="4993317" cy="5000444"/>
            </a:xfrm>
            <a:prstGeom prst="arc">
              <a:avLst>
                <a:gd name="adj1" fmla="val 20436569"/>
                <a:gd name="adj2" fmla="val 1131898"/>
              </a:avLst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Arc 43">
              <a:extLst>
                <a:ext uri="{FF2B5EF4-FFF2-40B4-BE49-F238E27FC236}">
                  <a16:creationId xmlns:a16="http://schemas.microsoft.com/office/drawing/2014/main" id="{75A03EC0-D0A5-F950-499F-4A1495B82BFF}"/>
                </a:ext>
              </a:extLst>
            </p:cNvPr>
            <p:cNvSpPr>
              <a:spLocks noChangeAspect="1"/>
            </p:cNvSpPr>
            <p:nvPr/>
          </p:nvSpPr>
          <p:spPr>
            <a:xfrm rot="8459953">
              <a:off x="1958764" y="-2273654"/>
              <a:ext cx="4712693" cy="4719420"/>
            </a:xfrm>
            <a:prstGeom prst="arc">
              <a:avLst>
                <a:gd name="adj1" fmla="val 20436569"/>
                <a:gd name="adj2" fmla="val 1131898"/>
              </a:avLst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Arc 44">
              <a:extLst>
                <a:ext uri="{FF2B5EF4-FFF2-40B4-BE49-F238E27FC236}">
                  <a16:creationId xmlns:a16="http://schemas.microsoft.com/office/drawing/2014/main" id="{2A2736A0-5013-6760-C345-DEBDC4AC5330}"/>
                </a:ext>
              </a:extLst>
            </p:cNvPr>
            <p:cNvSpPr>
              <a:spLocks noChangeAspect="1"/>
            </p:cNvSpPr>
            <p:nvPr/>
          </p:nvSpPr>
          <p:spPr>
            <a:xfrm rot="12960000">
              <a:off x="2031143" y="745476"/>
              <a:ext cx="4712693" cy="4719420"/>
            </a:xfrm>
            <a:prstGeom prst="arc">
              <a:avLst>
                <a:gd name="adj1" fmla="val 20436569"/>
                <a:gd name="adj2" fmla="val 1131898"/>
              </a:avLst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Arc 45">
              <a:extLst>
                <a:ext uri="{FF2B5EF4-FFF2-40B4-BE49-F238E27FC236}">
                  <a16:creationId xmlns:a16="http://schemas.microsoft.com/office/drawing/2014/main" id="{F640D4D7-281C-478A-C006-72C7CC689F31}"/>
                </a:ext>
              </a:extLst>
            </p:cNvPr>
            <p:cNvSpPr>
              <a:spLocks noChangeAspect="1"/>
            </p:cNvSpPr>
            <p:nvPr/>
          </p:nvSpPr>
          <p:spPr>
            <a:xfrm rot="18829792">
              <a:off x="-1094908" y="1018625"/>
              <a:ext cx="4240509" cy="4246562"/>
            </a:xfrm>
            <a:prstGeom prst="arc">
              <a:avLst>
                <a:gd name="adj1" fmla="val 20436569"/>
                <a:gd name="adj2" fmla="val 1131898"/>
              </a:avLst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5100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 animBg="1"/>
      <p:bldP spid="148" grpId="0" animBg="1"/>
      <p:bldP spid="47" grpId="0" animBg="1"/>
      <p:bldP spid="40" grpId="0"/>
      <p:bldP spid="41" grpId="0"/>
      <p:bldP spid="42" grpId="0"/>
      <p:bldP spid="43" grpId="0"/>
      <p:bldP spid="92" grpId="0" animBg="1"/>
      <p:bldP spid="98" grpId="0"/>
      <p:bldP spid="101" grpId="0" animBg="1"/>
      <p:bldP spid="102" grpId="0" animBg="1"/>
      <p:bldP spid="103" grpId="0" animBg="1"/>
      <p:bldP spid="131" grpId="0"/>
      <p:bldP spid="143" grpId="0"/>
      <p:bldP spid="144" grpId="0"/>
      <p:bldP spid="145" grpId="0"/>
      <p:bldP spid="146" grpId="0"/>
      <p:bldP spid="157" grpId="0" animBg="1"/>
      <p:bldP spid="3" grpId="0" animBg="1"/>
      <p:bldP spid="5" grpId="0" animBg="1"/>
      <p:bldP spid="6" grpId="0" animBg="1"/>
      <p:bldP spid="33" grpId="0" animBg="1"/>
      <p:bldP spid="3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C9558-193E-D553-64FA-0EB8E6B3C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UnSpoof</a:t>
            </a:r>
            <a:r>
              <a:rPr lang="en-US" dirty="0"/>
              <a:t> Passive Ranging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499CCCA-65BF-058D-81CB-74461BC64915}"/>
              </a:ext>
            </a:extLst>
          </p:cNvPr>
          <p:cNvGrpSpPr/>
          <p:nvPr/>
        </p:nvGrpSpPr>
        <p:grpSpPr>
          <a:xfrm>
            <a:off x="914638" y="1644318"/>
            <a:ext cx="269156" cy="355722"/>
            <a:chOff x="1258529" y="481229"/>
            <a:chExt cx="648929" cy="77730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A9A6DB1-3B2F-5ED4-B964-5AEA30113F1C}"/>
                </a:ext>
              </a:extLst>
            </p:cNvPr>
            <p:cNvSpPr/>
            <p:nvPr/>
          </p:nvSpPr>
          <p:spPr>
            <a:xfrm>
              <a:off x="1258529" y="924232"/>
              <a:ext cx="648929" cy="334297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B6C0D9F4-B918-CB61-069C-32573B5EC207}"/>
                </a:ext>
              </a:extLst>
            </p:cNvPr>
            <p:cNvSpPr/>
            <p:nvPr/>
          </p:nvSpPr>
          <p:spPr>
            <a:xfrm rot="10800000">
              <a:off x="1258529" y="481229"/>
              <a:ext cx="324465" cy="265471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61C231B-B051-26FF-3036-AB1C26ABD9B6}"/>
                </a:ext>
              </a:extLst>
            </p:cNvPr>
            <p:cNvCxnSpPr>
              <a:stCxn id="7" idx="0"/>
            </p:cNvCxnSpPr>
            <p:nvPr/>
          </p:nvCxnSpPr>
          <p:spPr>
            <a:xfrm>
              <a:off x="1420761" y="746700"/>
              <a:ext cx="0" cy="1775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EB53520-5320-DA84-B375-2D7D547D5C53}"/>
              </a:ext>
            </a:extLst>
          </p:cNvPr>
          <p:cNvGrpSpPr/>
          <p:nvPr/>
        </p:nvGrpSpPr>
        <p:grpSpPr>
          <a:xfrm>
            <a:off x="1600497" y="5090031"/>
            <a:ext cx="269156" cy="355722"/>
            <a:chOff x="1258529" y="481229"/>
            <a:chExt cx="648929" cy="77730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27A2015-2BF6-4AC7-4689-D7333562F753}"/>
                </a:ext>
              </a:extLst>
            </p:cNvPr>
            <p:cNvSpPr/>
            <p:nvPr/>
          </p:nvSpPr>
          <p:spPr>
            <a:xfrm>
              <a:off x="1258529" y="924232"/>
              <a:ext cx="648929" cy="334297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8BCBB770-6C25-09A6-20BD-1606504C27A3}"/>
                </a:ext>
              </a:extLst>
            </p:cNvPr>
            <p:cNvSpPr/>
            <p:nvPr/>
          </p:nvSpPr>
          <p:spPr>
            <a:xfrm rot="10800000">
              <a:off x="1258529" y="481229"/>
              <a:ext cx="324465" cy="265471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8BEB037-5749-52D8-A064-1084824A1D60}"/>
                </a:ext>
              </a:extLst>
            </p:cNvPr>
            <p:cNvCxnSpPr>
              <a:stCxn id="11" idx="0"/>
            </p:cNvCxnSpPr>
            <p:nvPr/>
          </p:nvCxnSpPr>
          <p:spPr>
            <a:xfrm>
              <a:off x="1420761" y="746700"/>
              <a:ext cx="0" cy="1775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255A4FE-01CF-7D64-A830-6CC0647C943A}"/>
              </a:ext>
            </a:extLst>
          </p:cNvPr>
          <p:cNvGrpSpPr/>
          <p:nvPr/>
        </p:nvGrpSpPr>
        <p:grpSpPr>
          <a:xfrm>
            <a:off x="4575801" y="1529358"/>
            <a:ext cx="269156" cy="355722"/>
            <a:chOff x="1258529" y="481229"/>
            <a:chExt cx="648929" cy="77730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0BCF9297-905B-7E01-3ED6-FDF5A09668C0}"/>
                </a:ext>
              </a:extLst>
            </p:cNvPr>
            <p:cNvSpPr/>
            <p:nvPr/>
          </p:nvSpPr>
          <p:spPr>
            <a:xfrm>
              <a:off x="1258529" y="924232"/>
              <a:ext cx="648929" cy="334297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E000F3F8-C8B6-AE1C-50A6-7646B7E11876}"/>
                </a:ext>
              </a:extLst>
            </p:cNvPr>
            <p:cNvSpPr/>
            <p:nvPr/>
          </p:nvSpPr>
          <p:spPr>
            <a:xfrm rot="10800000">
              <a:off x="1258529" y="481229"/>
              <a:ext cx="324465" cy="265471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7DB48FE-8678-7EF3-DEE7-6AB68D55AC09}"/>
                </a:ext>
              </a:extLst>
            </p:cNvPr>
            <p:cNvCxnSpPr>
              <a:stCxn id="15" idx="0"/>
            </p:cNvCxnSpPr>
            <p:nvPr/>
          </p:nvCxnSpPr>
          <p:spPr>
            <a:xfrm>
              <a:off x="1420761" y="746700"/>
              <a:ext cx="0" cy="1775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A89DD26-3858-B90C-D91C-590DECB2468B}"/>
              </a:ext>
            </a:extLst>
          </p:cNvPr>
          <p:cNvGrpSpPr/>
          <p:nvPr/>
        </p:nvGrpSpPr>
        <p:grpSpPr>
          <a:xfrm>
            <a:off x="464571" y="3203108"/>
            <a:ext cx="269156" cy="355722"/>
            <a:chOff x="1258529" y="481229"/>
            <a:chExt cx="648929" cy="777300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6BDB4A7D-7D01-C2E8-F65F-79BBA5CE1549}"/>
                </a:ext>
              </a:extLst>
            </p:cNvPr>
            <p:cNvSpPr/>
            <p:nvPr/>
          </p:nvSpPr>
          <p:spPr>
            <a:xfrm>
              <a:off x="1258529" y="924232"/>
              <a:ext cx="648929" cy="334297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F3E45308-E80A-96FF-F6DF-5D697E4A7FFC}"/>
                </a:ext>
              </a:extLst>
            </p:cNvPr>
            <p:cNvSpPr/>
            <p:nvPr/>
          </p:nvSpPr>
          <p:spPr>
            <a:xfrm rot="10800000">
              <a:off x="1258529" y="481229"/>
              <a:ext cx="324465" cy="265471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67114A9-70A5-9604-9DAB-0D705A5A3CF3}"/>
                </a:ext>
              </a:extLst>
            </p:cNvPr>
            <p:cNvCxnSpPr>
              <a:stCxn id="19" idx="0"/>
            </p:cNvCxnSpPr>
            <p:nvPr/>
          </p:nvCxnSpPr>
          <p:spPr>
            <a:xfrm>
              <a:off x="1420761" y="746700"/>
              <a:ext cx="0" cy="1775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51E5360-94B4-5EFE-4EDD-26F96097E024}"/>
              </a:ext>
            </a:extLst>
          </p:cNvPr>
          <p:cNvGrpSpPr/>
          <p:nvPr/>
        </p:nvGrpSpPr>
        <p:grpSpPr>
          <a:xfrm>
            <a:off x="4844958" y="5146402"/>
            <a:ext cx="269156" cy="355722"/>
            <a:chOff x="1258529" y="481229"/>
            <a:chExt cx="648929" cy="777300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664B1AA5-ADEC-8D99-F9C8-5ABC86C95C51}"/>
                </a:ext>
              </a:extLst>
            </p:cNvPr>
            <p:cNvSpPr/>
            <p:nvPr/>
          </p:nvSpPr>
          <p:spPr>
            <a:xfrm>
              <a:off x="1258529" y="924232"/>
              <a:ext cx="648929" cy="334297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F50576A9-2C51-E7C0-4D35-31B0D5DA734E}"/>
                </a:ext>
              </a:extLst>
            </p:cNvPr>
            <p:cNvSpPr/>
            <p:nvPr/>
          </p:nvSpPr>
          <p:spPr>
            <a:xfrm rot="10800000">
              <a:off x="1258529" y="481229"/>
              <a:ext cx="324465" cy="265471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D57B840-B30A-CF27-BD89-24799857DEBC}"/>
                </a:ext>
              </a:extLst>
            </p:cNvPr>
            <p:cNvCxnSpPr>
              <a:stCxn id="23" idx="0"/>
            </p:cNvCxnSpPr>
            <p:nvPr/>
          </p:nvCxnSpPr>
          <p:spPr>
            <a:xfrm>
              <a:off x="1420761" y="746700"/>
              <a:ext cx="0" cy="1775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A314E16-74F7-63FF-9A03-F89F3EF4ACC9}"/>
              </a:ext>
            </a:extLst>
          </p:cNvPr>
          <p:cNvCxnSpPr>
            <a:cxnSpLocks/>
          </p:cNvCxnSpPr>
          <p:nvPr/>
        </p:nvCxnSpPr>
        <p:spPr>
          <a:xfrm flipV="1">
            <a:off x="3131299" y="1951617"/>
            <a:ext cx="1386523" cy="1209117"/>
          </a:xfrm>
          <a:prstGeom prst="straightConnector1">
            <a:avLst/>
          </a:prstGeom>
          <a:ln w="38100">
            <a:solidFill>
              <a:srgbClr val="0070C0"/>
            </a:solidFill>
            <a:prstDash val="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45F353F-85CF-E6EB-5751-DEDD8918965C}"/>
              </a:ext>
            </a:extLst>
          </p:cNvPr>
          <p:cNvCxnSpPr>
            <a:cxnSpLocks/>
          </p:cNvCxnSpPr>
          <p:nvPr/>
        </p:nvCxnSpPr>
        <p:spPr>
          <a:xfrm flipH="1" flipV="1">
            <a:off x="1106031" y="2006860"/>
            <a:ext cx="1581384" cy="1201307"/>
          </a:xfrm>
          <a:prstGeom prst="straightConnector1">
            <a:avLst/>
          </a:prstGeom>
          <a:ln w="38100">
            <a:solidFill>
              <a:srgbClr val="0070C0"/>
            </a:solidFill>
            <a:prstDash val="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DC83802-E71F-E5F9-E349-26F41E378CCB}"/>
              </a:ext>
            </a:extLst>
          </p:cNvPr>
          <p:cNvCxnSpPr>
            <a:cxnSpLocks/>
          </p:cNvCxnSpPr>
          <p:nvPr/>
        </p:nvCxnSpPr>
        <p:spPr>
          <a:xfrm flipV="1">
            <a:off x="1721103" y="3787884"/>
            <a:ext cx="948672" cy="1205459"/>
          </a:xfrm>
          <a:prstGeom prst="straightConnector1">
            <a:avLst/>
          </a:prstGeom>
          <a:ln w="38100">
            <a:solidFill>
              <a:srgbClr val="0070C0"/>
            </a:solidFill>
            <a:prstDash val="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2571523-E4F5-7186-EC04-30B6C51D81D4}"/>
              </a:ext>
            </a:extLst>
          </p:cNvPr>
          <p:cNvCxnSpPr>
            <a:cxnSpLocks/>
          </p:cNvCxnSpPr>
          <p:nvPr/>
        </p:nvCxnSpPr>
        <p:spPr>
          <a:xfrm flipH="1" flipV="1">
            <a:off x="3131299" y="3787884"/>
            <a:ext cx="1608013" cy="1302147"/>
          </a:xfrm>
          <a:prstGeom prst="straightConnector1">
            <a:avLst/>
          </a:prstGeom>
          <a:ln w="38100">
            <a:solidFill>
              <a:srgbClr val="0070C0"/>
            </a:solidFill>
            <a:prstDash val="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4042382-15B5-607D-81D7-B58C97B047D8}"/>
              </a:ext>
            </a:extLst>
          </p:cNvPr>
          <p:cNvCxnSpPr>
            <a:cxnSpLocks/>
            <a:endCxn id="18" idx="3"/>
          </p:cNvCxnSpPr>
          <p:nvPr/>
        </p:nvCxnSpPr>
        <p:spPr>
          <a:xfrm flipH="1">
            <a:off x="733727" y="3481716"/>
            <a:ext cx="2149955" cy="621"/>
          </a:xfrm>
          <a:prstGeom prst="straightConnector1">
            <a:avLst/>
          </a:prstGeom>
          <a:ln w="3810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phic 29" descr="Smart Phone with solid fill">
            <a:extLst>
              <a:ext uri="{FF2B5EF4-FFF2-40B4-BE49-F238E27FC236}">
                <a16:creationId xmlns:a16="http://schemas.microsoft.com/office/drawing/2014/main" id="{DA16B326-7274-6387-B923-576DF9A584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13698" y="3160734"/>
            <a:ext cx="603168" cy="62715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0A819221-9867-7813-8985-5A15C3700E88}"/>
              </a:ext>
            </a:extLst>
          </p:cNvPr>
          <p:cNvSpPr txBox="1"/>
          <p:nvPr/>
        </p:nvSpPr>
        <p:spPr>
          <a:xfrm>
            <a:off x="919285" y="3094105"/>
            <a:ext cx="151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Active TWR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55BFEE6-0D42-5E53-DDA7-D1A7A4EF9C66}"/>
              </a:ext>
            </a:extLst>
          </p:cNvPr>
          <p:cNvSpPr txBox="1"/>
          <p:nvPr/>
        </p:nvSpPr>
        <p:spPr>
          <a:xfrm>
            <a:off x="1690676" y="1898530"/>
            <a:ext cx="1476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Passive ranging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DF6B735-D19A-13AF-1EA0-E2D1C32EAA47}"/>
              </a:ext>
            </a:extLst>
          </p:cNvPr>
          <p:cNvSpPr txBox="1"/>
          <p:nvPr/>
        </p:nvSpPr>
        <p:spPr>
          <a:xfrm>
            <a:off x="4267996" y="2137597"/>
            <a:ext cx="1112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Passive ranging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FFC8189-64C5-D11C-6D21-050950AA053B}"/>
              </a:ext>
            </a:extLst>
          </p:cNvPr>
          <p:cNvSpPr txBox="1"/>
          <p:nvPr/>
        </p:nvSpPr>
        <p:spPr>
          <a:xfrm>
            <a:off x="3669310" y="4888355"/>
            <a:ext cx="115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Passive ranging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0EBEF7A-7139-4DDC-7E6C-6989C09D8741}"/>
              </a:ext>
            </a:extLst>
          </p:cNvPr>
          <p:cNvSpPr txBox="1"/>
          <p:nvPr/>
        </p:nvSpPr>
        <p:spPr>
          <a:xfrm>
            <a:off x="599149" y="4390613"/>
            <a:ext cx="13710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Passive ranging</a:t>
            </a: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DB8422DF-A2DD-51AB-971F-399DE52707A3}"/>
              </a:ext>
            </a:extLst>
          </p:cNvPr>
          <p:cNvGrpSpPr/>
          <p:nvPr/>
        </p:nvGrpSpPr>
        <p:grpSpPr>
          <a:xfrm>
            <a:off x="7716931" y="1164225"/>
            <a:ext cx="4695525" cy="5042270"/>
            <a:chOff x="7716931" y="1164225"/>
            <a:chExt cx="4695525" cy="504227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85A24A4-41FA-5A1D-E88D-A3EED8FF8493}"/>
                </a:ext>
              </a:extLst>
            </p:cNvPr>
            <p:cNvGrpSpPr/>
            <p:nvPr/>
          </p:nvGrpSpPr>
          <p:grpSpPr>
            <a:xfrm>
              <a:off x="7961324" y="1691470"/>
              <a:ext cx="4451132" cy="3337469"/>
              <a:chOff x="914528" y="1689376"/>
              <a:chExt cx="4451132" cy="3337469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3A4BD14D-9C6F-B409-9C22-AEBD79F169BD}"/>
                  </a:ext>
                </a:extLst>
              </p:cNvPr>
              <p:cNvGrpSpPr/>
              <p:nvPr/>
            </p:nvGrpSpPr>
            <p:grpSpPr>
              <a:xfrm>
                <a:off x="1387917" y="2824935"/>
                <a:ext cx="288670" cy="397480"/>
                <a:chOff x="840784" y="4499640"/>
                <a:chExt cx="288670" cy="397480"/>
              </a:xfrm>
            </p:grpSpPr>
            <p:sp>
              <p:nvSpPr>
                <p:cNvPr id="84" name="Isosceles Triangle 83">
                  <a:extLst>
                    <a:ext uri="{FF2B5EF4-FFF2-40B4-BE49-F238E27FC236}">
                      <a16:creationId xmlns:a16="http://schemas.microsoft.com/office/drawing/2014/main" id="{E856006F-C2A3-EB3E-E103-F812D34B6368}"/>
                    </a:ext>
                  </a:extLst>
                </p:cNvPr>
                <p:cNvSpPr/>
                <p:nvPr/>
              </p:nvSpPr>
              <p:spPr>
                <a:xfrm rot="10800000">
                  <a:off x="840784" y="4499640"/>
                  <a:ext cx="288670" cy="235974"/>
                </a:xfrm>
                <a:prstGeom prst="triangl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85" name="Straight Connector 84">
                  <a:extLst>
                    <a:ext uri="{FF2B5EF4-FFF2-40B4-BE49-F238E27FC236}">
                      <a16:creationId xmlns:a16="http://schemas.microsoft.com/office/drawing/2014/main" id="{D9AB1734-B54D-242F-7FF5-A89371D022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40784" y="4735614"/>
                  <a:ext cx="288670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Connector 85">
                  <a:extLst>
                    <a:ext uri="{FF2B5EF4-FFF2-40B4-BE49-F238E27FC236}">
                      <a16:creationId xmlns:a16="http://schemas.microsoft.com/office/drawing/2014/main" id="{DBEAAE22-B9F9-D521-B701-CE373277541C}"/>
                    </a:ext>
                  </a:extLst>
                </p:cNvPr>
                <p:cNvCxnSpPr>
                  <a:cxnSpLocks/>
                  <a:stCxn id="84" idx="0"/>
                </p:cNvCxnSpPr>
                <p:nvPr/>
              </p:nvCxnSpPr>
              <p:spPr>
                <a:xfrm>
                  <a:off x="985119" y="4735614"/>
                  <a:ext cx="0" cy="161506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A3279B23-B41B-7B2F-9018-DE4C245E7F18}"/>
                  </a:ext>
                </a:extLst>
              </p:cNvPr>
              <p:cNvGrpSpPr/>
              <p:nvPr/>
            </p:nvGrpSpPr>
            <p:grpSpPr>
              <a:xfrm>
                <a:off x="2682691" y="2266006"/>
                <a:ext cx="288670" cy="397480"/>
                <a:chOff x="840784" y="4499640"/>
                <a:chExt cx="288670" cy="397480"/>
              </a:xfrm>
            </p:grpSpPr>
            <p:sp>
              <p:nvSpPr>
                <p:cNvPr id="81" name="Isosceles Triangle 80">
                  <a:extLst>
                    <a:ext uri="{FF2B5EF4-FFF2-40B4-BE49-F238E27FC236}">
                      <a16:creationId xmlns:a16="http://schemas.microsoft.com/office/drawing/2014/main" id="{8941CB99-5DB3-8607-B3E3-9F398CFDD41C}"/>
                    </a:ext>
                  </a:extLst>
                </p:cNvPr>
                <p:cNvSpPr/>
                <p:nvPr/>
              </p:nvSpPr>
              <p:spPr>
                <a:xfrm rot="10800000">
                  <a:off x="840784" y="4499640"/>
                  <a:ext cx="288670" cy="235974"/>
                </a:xfrm>
                <a:prstGeom prst="triangl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FEEC917A-1363-2B13-719D-277BE10A60D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40784" y="4735614"/>
                  <a:ext cx="288670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10E8E3F9-9F15-F45E-7E59-7887296E451E}"/>
                    </a:ext>
                  </a:extLst>
                </p:cNvPr>
                <p:cNvCxnSpPr>
                  <a:cxnSpLocks/>
                  <a:stCxn id="81" idx="0"/>
                </p:cNvCxnSpPr>
                <p:nvPr/>
              </p:nvCxnSpPr>
              <p:spPr>
                <a:xfrm>
                  <a:off x="985119" y="4735614"/>
                  <a:ext cx="0" cy="161506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641680B7-56DE-9076-FB2E-B4B730083835}"/>
                  </a:ext>
                </a:extLst>
              </p:cNvPr>
              <p:cNvGrpSpPr/>
              <p:nvPr/>
            </p:nvGrpSpPr>
            <p:grpSpPr>
              <a:xfrm>
                <a:off x="3517692" y="3259518"/>
                <a:ext cx="288670" cy="397480"/>
                <a:chOff x="840784" y="4499640"/>
                <a:chExt cx="288670" cy="397480"/>
              </a:xfrm>
            </p:grpSpPr>
            <p:sp>
              <p:nvSpPr>
                <p:cNvPr id="78" name="Isosceles Triangle 77">
                  <a:extLst>
                    <a:ext uri="{FF2B5EF4-FFF2-40B4-BE49-F238E27FC236}">
                      <a16:creationId xmlns:a16="http://schemas.microsoft.com/office/drawing/2014/main" id="{3C8A4D4C-609C-83F4-9E48-48D76518C025}"/>
                    </a:ext>
                  </a:extLst>
                </p:cNvPr>
                <p:cNvSpPr/>
                <p:nvPr/>
              </p:nvSpPr>
              <p:spPr>
                <a:xfrm rot="10800000">
                  <a:off x="840784" y="4499640"/>
                  <a:ext cx="288670" cy="235974"/>
                </a:xfrm>
                <a:prstGeom prst="triangl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id="{477D6102-C434-EEAA-D798-5DECA58073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40784" y="4735614"/>
                  <a:ext cx="288670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id="{12874734-439E-2200-3838-1A9A783FEB76}"/>
                    </a:ext>
                  </a:extLst>
                </p:cNvPr>
                <p:cNvCxnSpPr>
                  <a:cxnSpLocks/>
                  <a:stCxn id="78" idx="0"/>
                </p:cNvCxnSpPr>
                <p:nvPr/>
              </p:nvCxnSpPr>
              <p:spPr>
                <a:xfrm>
                  <a:off x="985119" y="4735614"/>
                  <a:ext cx="0" cy="161506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03D8B78E-2648-965C-0091-27AC3771A7E3}"/>
                  </a:ext>
                </a:extLst>
              </p:cNvPr>
              <p:cNvGrpSpPr/>
              <p:nvPr/>
            </p:nvGrpSpPr>
            <p:grpSpPr>
              <a:xfrm>
                <a:off x="3147799" y="2798236"/>
                <a:ext cx="1014262" cy="1014262"/>
                <a:chOff x="2600666" y="4472941"/>
                <a:chExt cx="1014262" cy="1014262"/>
              </a:xfrm>
            </p:grpSpPr>
            <p:sp>
              <p:nvSpPr>
                <p:cNvPr id="75" name="Oval 74">
                  <a:extLst>
                    <a:ext uri="{FF2B5EF4-FFF2-40B4-BE49-F238E27FC236}">
                      <a16:creationId xmlns:a16="http://schemas.microsoft.com/office/drawing/2014/main" id="{D6BFAF06-B14F-A48F-35B3-D9844FFB0BE0}"/>
                    </a:ext>
                  </a:extLst>
                </p:cNvPr>
                <p:cNvSpPr/>
                <p:nvPr/>
              </p:nvSpPr>
              <p:spPr>
                <a:xfrm>
                  <a:off x="2674248" y="4546523"/>
                  <a:ext cx="867098" cy="867098"/>
                </a:xfrm>
                <a:prstGeom prst="ellipse">
                  <a:avLst/>
                </a:prstGeom>
                <a:no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4D2A6F2E-FB4B-BC94-3AA2-8DA23CDD9DBE}"/>
                    </a:ext>
                  </a:extLst>
                </p:cNvPr>
                <p:cNvSpPr/>
                <p:nvPr/>
              </p:nvSpPr>
              <p:spPr>
                <a:xfrm>
                  <a:off x="2600666" y="4472941"/>
                  <a:ext cx="1014262" cy="1014262"/>
                </a:xfrm>
                <a:prstGeom prst="ellipse">
                  <a:avLst/>
                </a:prstGeom>
                <a:no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Oval 76">
                  <a:extLst>
                    <a:ext uri="{FF2B5EF4-FFF2-40B4-BE49-F238E27FC236}">
                      <a16:creationId xmlns:a16="http://schemas.microsoft.com/office/drawing/2014/main" id="{EE93DC4A-7757-8EA3-F853-9F49196EBB39}"/>
                    </a:ext>
                  </a:extLst>
                </p:cNvPr>
                <p:cNvSpPr/>
                <p:nvPr/>
              </p:nvSpPr>
              <p:spPr>
                <a:xfrm>
                  <a:off x="2755071" y="4634806"/>
                  <a:ext cx="709462" cy="709462"/>
                </a:xfrm>
                <a:prstGeom prst="ellipse">
                  <a:avLst/>
                </a:prstGeom>
                <a:no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76CF2561-4C5D-4862-4FDC-790FB0A2F608}"/>
                  </a:ext>
                </a:extLst>
              </p:cNvPr>
              <p:cNvGrpSpPr/>
              <p:nvPr/>
            </p:nvGrpSpPr>
            <p:grpSpPr>
              <a:xfrm>
                <a:off x="1030876" y="2383993"/>
                <a:ext cx="1014262" cy="1014262"/>
                <a:chOff x="2600666" y="4472941"/>
                <a:chExt cx="1014262" cy="1014262"/>
              </a:xfrm>
            </p:grpSpPr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077F499E-B166-525F-92AC-86BAB690AC9F}"/>
                    </a:ext>
                  </a:extLst>
                </p:cNvPr>
                <p:cNvSpPr/>
                <p:nvPr/>
              </p:nvSpPr>
              <p:spPr>
                <a:xfrm>
                  <a:off x="2674248" y="4546523"/>
                  <a:ext cx="867098" cy="867098"/>
                </a:xfrm>
                <a:prstGeom prst="ellipse">
                  <a:avLst/>
                </a:prstGeom>
                <a:no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Oval 72">
                  <a:extLst>
                    <a:ext uri="{FF2B5EF4-FFF2-40B4-BE49-F238E27FC236}">
                      <a16:creationId xmlns:a16="http://schemas.microsoft.com/office/drawing/2014/main" id="{564CED4E-2A02-35F3-487D-9CD26BADC833}"/>
                    </a:ext>
                  </a:extLst>
                </p:cNvPr>
                <p:cNvSpPr/>
                <p:nvPr/>
              </p:nvSpPr>
              <p:spPr>
                <a:xfrm>
                  <a:off x="2600666" y="4472941"/>
                  <a:ext cx="1014262" cy="1014262"/>
                </a:xfrm>
                <a:prstGeom prst="ellipse">
                  <a:avLst/>
                </a:prstGeom>
                <a:no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383E9BAB-4E04-DFD4-2AED-5C9C850D2A14}"/>
                    </a:ext>
                  </a:extLst>
                </p:cNvPr>
                <p:cNvSpPr/>
                <p:nvPr/>
              </p:nvSpPr>
              <p:spPr>
                <a:xfrm>
                  <a:off x="2755071" y="4634806"/>
                  <a:ext cx="709462" cy="709462"/>
                </a:xfrm>
                <a:prstGeom prst="ellipse">
                  <a:avLst/>
                </a:prstGeom>
                <a:no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23617E6E-78A0-84EC-0CE4-215A0BA3B0F8}"/>
                  </a:ext>
                </a:extLst>
              </p:cNvPr>
              <p:cNvGrpSpPr/>
              <p:nvPr/>
            </p:nvGrpSpPr>
            <p:grpSpPr>
              <a:xfrm>
                <a:off x="2327722" y="1813415"/>
                <a:ext cx="1014262" cy="1014262"/>
                <a:chOff x="2600666" y="4472941"/>
                <a:chExt cx="1014262" cy="1014262"/>
              </a:xfrm>
            </p:grpSpPr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6C382921-CB4F-1D5A-C27D-4E3CA79DFAFD}"/>
                    </a:ext>
                  </a:extLst>
                </p:cNvPr>
                <p:cNvSpPr/>
                <p:nvPr/>
              </p:nvSpPr>
              <p:spPr>
                <a:xfrm>
                  <a:off x="2674248" y="4546523"/>
                  <a:ext cx="867098" cy="867098"/>
                </a:xfrm>
                <a:prstGeom prst="ellipse">
                  <a:avLst/>
                </a:prstGeom>
                <a:no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A57CBCE0-270C-13E5-47F1-5BB6DA775790}"/>
                    </a:ext>
                  </a:extLst>
                </p:cNvPr>
                <p:cNvSpPr/>
                <p:nvPr/>
              </p:nvSpPr>
              <p:spPr>
                <a:xfrm>
                  <a:off x="2600666" y="4472941"/>
                  <a:ext cx="1014262" cy="1014262"/>
                </a:xfrm>
                <a:prstGeom prst="ellipse">
                  <a:avLst/>
                </a:prstGeom>
                <a:no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Oval 70">
                  <a:extLst>
                    <a:ext uri="{FF2B5EF4-FFF2-40B4-BE49-F238E27FC236}">
                      <a16:creationId xmlns:a16="http://schemas.microsoft.com/office/drawing/2014/main" id="{6CC3205B-2DBE-9BED-D38B-30F4ADBE8001}"/>
                    </a:ext>
                  </a:extLst>
                </p:cNvPr>
                <p:cNvSpPr/>
                <p:nvPr/>
              </p:nvSpPr>
              <p:spPr>
                <a:xfrm>
                  <a:off x="2755071" y="4634806"/>
                  <a:ext cx="709462" cy="709462"/>
                </a:xfrm>
                <a:prstGeom prst="ellipse">
                  <a:avLst/>
                </a:prstGeom>
                <a:no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3520676E-490B-FACD-3E1E-019D4071618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769600" y="2308679"/>
                <a:ext cx="836277" cy="464585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F4EF464C-4802-941A-0D5F-5FFF24208D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57410" y="2844013"/>
                <a:ext cx="1683468" cy="397373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19E4743C-DF8F-174C-36E5-3B0DC02B980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47302" y="2439209"/>
                <a:ext cx="633323" cy="726882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4" name="Picture 4" descr="Mobile Map Pin Icons - Download Free Vector Icons | Noun Project">
                <a:extLst>
                  <a:ext uri="{FF2B5EF4-FFF2-40B4-BE49-F238E27FC236}">
                    <a16:creationId xmlns:a16="http://schemas.microsoft.com/office/drawing/2014/main" id="{6D68128C-6417-3A6F-258A-85077376D3A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3025" y="1745805"/>
                <a:ext cx="727694" cy="7276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4" descr="Mobile Map Pin Icons - Download Free Vector Icons | Noun Project">
                <a:extLst>
                  <a:ext uri="{FF2B5EF4-FFF2-40B4-BE49-F238E27FC236}">
                    <a16:creationId xmlns:a16="http://schemas.microsoft.com/office/drawing/2014/main" id="{2364A144-CF88-5673-13E2-144B8487B26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8657" y="3767286"/>
                <a:ext cx="727694" cy="7276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1C03142E-FDF5-8B33-DE5E-ACC78094B8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95541" y="1689376"/>
                <a:ext cx="266911" cy="151529"/>
              </a:xfrm>
              <a:prstGeom prst="straightConnector1">
                <a:avLst/>
              </a:prstGeom>
              <a:ln w="25400">
                <a:solidFill>
                  <a:srgbClr val="0070C0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507F468B-7C3C-F4F1-66C1-F05141285BC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78786" y="2054816"/>
                <a:ext cx="232284" cy="55408"/>
              </a:xfrm>
              <a:prstGeom prst="straightConnector1">
                <a:avLst/>
              </a:prstGeom>
              <a:ln w="25400">
                <a:solidFill>
                  <a:srgbClr val="0070C0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C6FB47E1-A115-E081-7191-5DDBFBB805C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081387" y="2057466"/>
                <a:ext cx="247020" cy="8709"/>
              </a:xfrm>
              <a:prstGeom prst="straightConnector1">
                <a:avLst/>
              </a:prstGeom>
              <a:ln w="25400">
                <a:solidFill>
                  <a:srgbClr val="0070C0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4041270B-EB01-6D10-347B-777E8CB8814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67319" y="2506697"/>
                <a:ext cx="36945" cy="243082"/>
              </a:xfrm>
              <a:prstGeom prst="straightConnector1">
                <a:avLst/>
              </a:prstGeom>
              <a:ln w="25400">
                <a:solidFill>
                  <a:srgbClr val="0070C0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CDF193F7-C011-DB9A-9478-A4085D97CD0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042461" y="1696922"/>
                <a:ext cx="259550" cy="127174"/>
              </a:xfrm>
              <a:prstGeom prst="straightConnector1">
                <a:avLst/>
              </a:prstGeom>
              <a:ln w="25400">
                <a:solidFill>
                  <a:srgbClr val="0070C0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E740D175-C441-EC66-0961-42B4CADA0A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14940" y="3784605"/>
                <a:ext cx="266911" cy="151529"/>
              </a:xfrm>
              <a:prstGeom prst="straightConnector1">
                <a:avLst/>
              </a:prstGeom>
              <a:ln w="25400">
                <a:solidFill>
                  <a:srgbClr val="0070C0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CD7E21CB-EE7A-4655-6CD7-EB8CA9B5652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98185" y="4150045"/>
                <a:ext cx="232284" cy="55408"/>
              </a:xfrm>
              <a:prstGeom prst="straightConnector1">
                <a:avLst/>
              </a:prstGeom>
              <a:ln w="25400">
                <a:solidFill>
                  <a:srgbClr val="0070C0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0B4EC75C-35A9-6166-9817-2EF4F2C6094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00786" y="4152695"/>
                <a:ext cx="247020" cy="8709"/>
              </a:xfrm>
              <a:prstGeom prst="straightConnector1">
                <a:avLst/>
              </a:prstGeom>
              <a:ln w="25400">
                <a:solidFill>
                  <a:srgbClr val="0070C0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4AA815B5-3207-23A4-73AE-80A2721D2264}"/>
                  </a:ext>
                </a:extLst>
              </p:cNvPr>
              <p:cNvCxnSpPr>
                <a:cxnSpLocks/>
                <a:endCxn id="45" idx="0"/>
              </p:cNvCxnSpPr>
              <p:nvPr/>
            </p:nvCxnSpPr>
            <p:spPr>
              <a:xfrm>
                <a:off x="2763431" y="3650579"/>
                <a:ext cx="119073" cy="116707"/>
              </a:xfrm>
              <a:prstGeom prst="straightConnector1">
                <a:avLst/>
              </a:prstGeom>
              <a:ln w="25400">
                <a:solidFill>
                  <a:srgbClr val="0070C0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5B0AA726-DE97-2951-C007-4D1D8C55CC1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061860" y="3792151"/>
                <a:ext cx="259550" cy="127174"/>
              </a:xfrm>
              <a:prstGeom prst="straightConnector1">
                <a:avLst/>
              </a:prstGeom>
              <a:ln w="25400">
                <a:solidFill>
                  <a:srgbClr val="0070C0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9D620139-DFA9-E590-ED77-9BDEEC657501}"/>
                  </a:ext>
                </a:extLst>
              </p:cNvPr>
              <p:cNvSpPr txBox="1"/>
              <p:nvPr/>
            </p:nvSpPr>
            <p:spPr>
              <a:xfrm>
                <a:off x="914528" y="1792878"/>
                <a:ext cx="106193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Active Anchors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C16A42AB-3859-BB68-0E55-B4823917817D}"/>
                  </a:ext>
                </a:extLst>
              </p:cNvPr>
              <p:cNvSpPr txBox="1"/>
              <p:nvPr/>
            </p:nvSpPr>
            <p:spPr>
              <a:xfrm>
                <a:off x="4042461" y="2139757"/>
                <a:ext cx="132319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Passive Clients</a:t>
                </a:r>
              </a:p>
            </p:txBody>
          </p: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249F9732-47DA-08E5-16BB-26D257D08D99}"/>
                  </a:ext>
                </a:extLst>
              </p:cNvPr>
              <p:cNvGrpSpPr/>
              <p:nvPr/>
            </p:nvGrpSpPr>
            <p:grpSpPr>
              <a:xfrm>
                <a:off x="1687796" y="4473865"/>
                <a:ext cx="288670" cy="397480"/>
                <a:chOff x="840784" y="4499640"/>
                <a:chExt cx="288670" cy="397480"/>
              </a:xfrm>
            </p:grpSpPr>
            <p:sp>
              <p:nvSpPr>
                <p:cNvPr id="66" name="Isosceles Triangle 65">
                  <a:extLst>
                    <a:ext uri="{FF2B5EF4-FFF2-40B4-BE49-F238E27FC236}">
                      <a16:creationId xmlns:a16="http://schemas.microsoft.com/office/drawing/2014/main" id="{769B0DE2-E713-B4E2-4C9C-5ADC0D2F490D}"/>
                    </a:ext>
                  </a:extLst>
                </p:cNvPr>
                <p:cNvSpPr/>
                <p:nvPr/>
              </p:nvSpPr>
              <p:spPr>
                <a:xfrm rot="10800000">
                  <a:off x="840784" y="4499640"/>
                  <a:ext cx="288670" cy="235974"/>
                </a:xfrm>
                <a:prstGeom prst="triangl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6C931E83-7C89-F352-4DB5-E56950A0B9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40784" y="4735614"/>
                  <a:ext cx="288670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B114A002-5248-EA7D-B45F-55399EAE3CF5}"/>
                    </a:ext>
                  </a:extLst>
                </p:cNvPr>
                <p:cNvCxnSpPr>
                  <a:cxnSpLocks/>
                  <a:stCxn id="66" idx="0"/>
                </p:cNvCxnSpPr>
                <p:nvPr/>
              </p:nvCxnSpPr>
              <p:spPr>
                <a:xfrm>
                  <a:off x="985119" y="4735614"/>
                  <a:ext cx="0" cy="161506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6297EC14-7413-C0C8-6E14-45F647F2B3E2}"/>
                  </a:ext>
                </a:extLst>
              </p:cNvPr>
              <p:cNvGrpSpPr/>
              <p:nvPr/>
            </p:nvGrpSpPr>
            <p:grpSpPr>
              <a:xfrm>
                <a:off x="1317903" y="4012583"/>
                <a:ext cx="1014262" cy="1014262"/>
                <a:chOff x="2600666" y="4472941"/>
                <a:chExt cx="1014262" cy="1014262"/>
              </a:xfrm>
            </p:grpSpPr>
            <p:sp>
              <p:nvSpPr>
                <p:cNvPr id="63" name="Oval 62">
                  <a:extLst>
                    <a:ext uri="{FF2B5EF4-FFF2-40B4-BE49-F238E27FC236}">
                      <a16:creationId xmlns:a16="http://schemas.microsoft.com/office/drawing/2014/main" id="{3692D0F1-1CC3-5A74-977E-95862C110AF1}"/>
                    </a:ext>
                  </a:extLst>
                </p:cNvPr>
                <p:cNvSpPr/>
                <p:nvPr/>
              </p:nvSpPr>
              <p:spPr>
                <a:xfrm>
                  <a:off x="2674248" y="4546523"/>
                  <a:ext cx="867098" cy="867098"/>
                </a:xfrm>
                <a:prstGeom prst="ellipse">
                  <a:avLst/>
                </a:prstGeom>
                <a:no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Oval 63">
                  <a:extLst>
                    <a:ext uri="{FF2B5EF4-FFF2-40B4-BE49-F238E27FC236}">
                      <a16:creationId xmlns:a16="http://schemas.microsoft.com/office/drawing/2014/main" id="{F69F66C9-D738-78C0-5608-B450294E2897}"/>
                    </a:ext>
                  </a:extLst>
                </p:cNvPr>
                <p:cNvSpPr/>
                <p:nvPr/>
              </p:nvSpPr>
              <p:spPr>
                <a:xfrm>
                  <a:off x="2600666" y="4472941"/>
                  <a:ext cx="1014262" cy="1014262"/>
                </a:xfrm>
                <a:prstGeom prst="ellipse">
                  <a:avLst/>
                </a:prstGeom>
                <a:no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41F0FF03-C043-DBF0-766F-34FC46B4000F}"/>
                    </a:ext>
                  </a:extLst>
                </p:cNvPr>
                <p:cNvSpPr/>
                <p:nvPr/>
              </p:nvSpPr>
              <p:spPr>
                <a:xfrm>
                  <a:off x="2755071" y="4634806"/>
                  <a:ext cx="709462" cy="709462"/>
                </a:xfrm>
                <a:prstGeom prst="ellipse">
                  <a:avLst/>
                </a:prstGeom>
                <a:no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60" name="Straight Arrow Connector 59">
                <a:extLst>
                  <a:ext uri="{FF2B5EF4-FFF2-40B4-BE49-F238E27FC236}">
                    <a16:creationId xmlns:a16="http://schemas.microsoft.com/office/drawing/2014/main" id="{6B9BBE7C-D755-3A22-1CAA-5E7A9A4315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87796" y="2923662"/>
                <a:ext cx="133126" cy="1367308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>
                <a:extLst>
                  <a:ext uri="{FF2B5EF4-FFF2-40B4-BE49-F238E27FC236}">
                    <a16:creationId xmlns:a16="http://schemas.microsoft.com/office/drawing/2014/main" id="{D91D35CF-0759-F89A-D29D-AAD80638122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61061" y="3457715"/>
                <a:ext cx="1556630" cy="833255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>
                <a:extLst>
                  <a:ext uri="{FF2B5EF4-FFF2-40B4-BE49-F238E27FC236}">
                    <a16:creationId xmlns:a16="http://schemas.microsoft.com/office/drawing/2014/main" id="{79814820-7AC6-7131-4E93-5949B31BE89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14184" y="2547758"/>
                <a:ext cx="813222" cy="1707536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3D966F07-22F0-DFEE-391C-F74DD3CA9E55}"/>
                </a:ext>
              </a:extLst>
            </p:cNvPr>
            <p:cNvSpPr txBox="1"/>
            <p:nvPr/>
          </p:nvSpPr>
          <p:spPr>
            <a:xfrm>
              <a:off x="7716931" y="5036944"/>
              <a:ext cx="4499461" cy="1169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0" i="0" dirty="0">
                  <a:solidFill>
                    <a:srgbClr val="333333"/>
                  </a:solidFill>
                  <a:effectLst/>
                </a:rPr>
                <a:t>[1] H. Chen and A. </a:t>
              </a:r>
              <a:r>
                <a:rPr lang="en-US" sz="1400" b="0" i="0" dirty="0" err="1">
                  <a:solidFill>
                    <a:srgbClr val="333333"/>
                  </a:solidFill>
                  <a:effectLst/>
                </a:rPr>
                <a:t>Dhekne</a:t>
              </a:r>
              <a:r>
                <a:rPr lang="en-US" sz="1400" b="0" i="0" dirty="0">
                  <a:solidFill>
                    <a:srgbClr val="333333"/>
                  </a:solidFill>
                  <a:effectLst/>
                </a:rPr>
                <a:t>, "</a:t>
              </a:r>
              <a:r>
                <a:rPr lang="en-US" sz="1400" b="0" i="0" dirty="0" err="1">
                  <a:solidFill>
                    <a:srgbClr val="333333"/>
                  </a:solidFill>
                  <a:effectLst/>
                </a:rPr>
                <a:t>PnPLoc</a:t>
              </a:r>
              <a:r>
                <a:rPr lang="en-US" sz="1400" b="0" i="0" dirty="0">
                  <a:solidFill>
                    <a:srgbClr val="333333"/>
                  </a:solidFill>
                  <a:effectLst/>
                </a:rPr>
                <a:t>: UWB Based Plug &amp; Play Indoor Localization," </a:t>
              </a:r>
              <a:r>
                <a:rPr lang="en-US" sz="1400" b="0" i="1" dirty="0">
                  <a:solidFill>
                    <a:srgbClr val="333333"/>
                  </a:solidFill>
                  <a:effectLst/>
                </a:rPr>
                <a:t>2022 IEEE 12th International Conference on Indoor Positioning and Indoor Navigation (IPIN)</a:t>
              </a:r>
              <a:r>
                <a:rPr lang="en-US" sz="1400" b="0" i="0" dirty="0">
                  <a:solidFill>
                    <a:srgbClr val="333333"/>
                  </a:solidFill>
                  <a:effectLst/>
                </a:rPr>
                <a:t>, Beijing, China, 2022, pp. 1-8, </a:t>
              </a:r>
              <a:r>
                <a:rPr lang="en-US" sz="1400" b="0" i="0" dirty="0" err="1">
                  <a:solidFill>
                    <a:srgbClr val="333333"/>
                  </a:solidFill>
                  <a:effectLst/>
                </a:rPr>
                <a:t>doi</a:t>
              </a:r>
              <a:r>
                <a:rPr lang="en-US" sz="1400" b="0" i="0" dirty="0">
                  <a:solidFill>
                    <a:srgbClr val="333333"/>
                  </a:solidFill>
                  <a:effectLst/>
                </a:rPr>
                <a:t>: 10.1109/IPIN54987.2022.9918119.</a:t>
              </a:r>
              <a:endParaRPr lang="en-US" sz="1400" dirty="0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3879F76A-9C8F-CFB1-FE0D-C3713935FCDC}"/>
                </a:ext>
              </a:extLst>
            </p:cNvPr>
            <p:cNvSpPr txBox="1"/>
            <p:nvPr/>
          </p:nvSpPr>
          <p:spPr>
            <a:xfrm>
              <a:off x="7867313" y="1164225"/>
              <a:ext cx="31911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Formulations Inspire by [1]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2750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C9558-193E-D553-64FA-0EB8E6B3C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UnSpoof</a:t>
            </a:r>
            <a:r>
              <a:rPr lang="en-US" dirty="0"/>
              <a:t> Passive Ranging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499CCCA-65BF-058D-81CB-74461BC64915}"/>
              </a:ext>
            </a:extLst>
          </p:cNvPr>
          <p:cNvGrpSpPr/>
          <p:nvPr/>
        </p:nvGrpSpPr>
        <p:grpSpPr>
          <a:xfrm>
            <a:off x="914638" y="1644318"/>
            <a:ext cx="269156" cy="355722"/>
            <a:chOff x="1258529" y="481229"/>
            <a:chExt cx="648929" cy="77730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A9A6DB1-3B2F-5ED4-B964-5AEA30113F1C}"/>
                </a:ext>
              </a:extLst>
            </p:cNvPr>
            <p:cNvSpPr/>
            <p:nvPr/>
          </p:nvSpPr>
          <p:spPr>
            <a:xfrm>
              <a:off x="1258529" y="924232"/>
              <a:ext cx="648929" cy="334297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B6C0D9F4-B918-CB61-069C-32573B5EC207}"/>
                </a:ext>
              </a:extLst>
            </p:cNvPr>
            <p:cNvSpPr/>
            <p:nvPr/>
          </p:nvSpPr>
          <p:spPr>
            <a:xfrm rot="10800000">
              <a:off x="1258529" y="481229"/>
              <a:ext cx="324465" cy="265471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61C231B-B051-26FF-3036-AB1C26ABD9B6}"/>
                </a:ext>
              </a:extLst>
            </p:cNvPr>
            <p:cNvCxnSpPr>
              <a:stCxn id="7" idx="0"/>
            </p:cNvCxnSpPr>
            <p:nvPr/>
          </p:nvCxnSpPr>
          <p:spPr>
            <a:xfrm>
              <a:off x="1420761" y="746700"/>
              <a:ext cx="0" cy="1775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A89DD26-3858-B90C-D91C-590DECB2468B}"/>
              </a:ext>
            </a:extLst>
          </p:cNvPr>
          <p:cNvGrpSpPr/>
          <p:nvPr/>
        </p:nvGrpSpPr>
        <p:grpSpPr>
          <a:xfrm>
            <a:off x="464571" y="3203108"/>
            <a:ext cx="269156" cy="355722"/>
            <a:chOff x="1258529" y="481229"/>
            <a:chExt cx="648929" cy="777300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6BDB4A7D-7D01-C2E8-F65F-79BBA5CE1549}"/>
                </a:ext>
              </a:extLst>
            </p:cNvPr>
            <p:cNvSpPr/>
            <p:nvPr/>
          </p:nvSpPr>
          <p:spPr>
            <a:xfrm>
              <a:off x="1258529" y="924232"/>
              <a:ext cx="648929" cy="334297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F3E45308-E80A-96FF-F6DF-5D697E4A7FFC}"/>
                </a:ext>
              </a:extLst>
            </p:cNvPr>
            <p:cNvSpPr/>
            <p:nvPr/>
          </p:nvSpPr>
          <p:spPr>
            <a:xfrm rot="10800000">
              <a:off x="1258529" y="481229"/>
              <a:ext cx="324465" cy="265471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67114A9-70A5-9604-9DAB-0D705A5A3CF3}"/>
                </a:ext>
              </a:extLst>
            </p:cNvPr>
            <p:cNvCxnSpPr>
              <a:stCxn id="19" idx="0"/>
            </p:cNvCxnSpPr>
            <p:nvPr/>
          </p:nvCxnSpPr>
          <p:spPr>
            <a:xfrm>
              <a:off x="1420761" y="746700"/>
              <a:ext cx="0" cy="1775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45F353F-85CF-E6EB-5751-DEDD8918965C}"/>
              </a:ext>
            </a:extLst>
          </p:cNvPr>
          <p:cNvCxnSpPr>
            <a:cxnSpLocks/>
          </p:cNvCxnSpPr>
          <p:nvPr/>
        </p:nvCxnSpPr>
        <p:spPr>
          <a:xfrm flipH="1" flipV="1">
            <a:off x="1106031" y="2006860"/>
            <a:ext cx="1581384" cy="1201307"/>
          </a:xfrm>
          <a:prstGeom prst="straightConnector1">
            <a:avLst/>
          </a:prstGeom>
          <a:ln w="38100">
            <a:solidFill>
              <a:srgbClr val="0070C0"/>
            </a:solidFill>
            <a:prstDash val="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4042382-15B5-607D-81D7-B58C97B047D8}"/>
              </a:ext>
            </a:extLst>
          </p:cNvPr>
          <p:cNvCxnSpPr>
            <a:cxnSpLocks/>
            <a:endCxn id="18" idx="3"/>
          </p:cNvCxnSpPr>
          <p:nvPr/>
        </p:nvCxnSpPr>
        <p:spPr>
          <a:xfrm flipH="1">
            <a:off x="733727" y="3455408"/>
            <a:ext cx="1953688" cy="26929"/>
          </a:xfrm>
          <a:prstGeom prst="straightConnector1">
            <a:avLst/>
          </a:prstGeom>
          <a:ln w="3810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phic 29" descr="Smart Phone with solid fill">
            <a:extLst>
              <a:ext uri="{FF2B5EF4-FFF2-40B4-BE49-F238E27FC236}">
                <a16:creationId xmlns:a16="http://schemas.microsoft.com/office/drawing/2014/main" id="{DA16B326-7274-6387-B923-576DF9A584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13698" y="3160734"/>
            <a:ext cx="603168" cy="62715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0A819221-9867-7813-8985-5A15C3700E88}"/>
              </a:ext>
            </a:extLst>
          </p:cNvPr>
          <p:cNvSpPr txBox="1"/>
          <p:nvPr/>
        </p:nvSpPr>
        <p:spPr>
          <a:xfrm>
            <a:off x="919285" y="3094105"/>
            <a:ext cx="151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Active TWR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55BFEE6-0D42-5E53-DDA7-D1A7A4EF9C66}"/>
              </a:ext>
            </a:extLst>
          </p:cNvPr>
          <p:cNvSpPr txBox="1"/>
          <p:nvPr/>
        </p:nvSpPr>
        <p:spPr>
          <a:xfrm>
            <a:off x="1690676" y="1898530"/>
            <a:ext cx="1476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Passive ranging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7F558D-0D5A-1C3B-7463-F60F99049E30}"/>
              </a:ext>
            </a:extLst>
          </p:cNvPr>
          <p:cNvSpPr txBox="1"/>
          <p:nvPr/>
        </p:nvSpPr>
        <p:spPr>
          <a:xfrm>
            <a:off x="354696" y="3695146"/>
            <a:ext cx="379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F6B1C9-5754-325B-C857-39AC5C31CAFE}"/>
              </a:ext>
            </a:extLst>
          </p:cNvPr>
          <p:cNvSpPr txBox="1"/>
          <p:nvPr/>
        </p:nvSpPr>
        <p:spPr>
          <a:xfrm>
            <a:off x="544932" y="1581143"/>
            <a:ext cx="379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34650FE-2481-9310-EFFA-94F4908ECE9D}"/>
              </a:ext>
            </a:extLst>
          </p:cNvPr>
          <p:cNvSpPr txBox="1"/>
          <p:nvPr/>
        </p:nvSpPr>
        <p:spPr>
          <a:xfrm>
            <a:off x="3150956" y="3325814"/>
            <a:ext cx="379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</a:t>
            </a:r>
          </a:p>
        </p:txBody>
      </p:sp>
      <p:cxnSp>
        <p:nvCxnSpPr>
          <p:cNvPr id="40" name="直接连接符 4">
            <a:extLst>
              <a:ext uri="{FF2B5EF4-FFF2-40B4-BE49-F238E27FC236}">
                <a16:creationId xmlns:a16="http://schemas.microsoft.com/office/drawing/2014/main" id="{90986E53-3A41-C29F-754E-D59FA897A04B}"/>
              </a:ext>
            </a:extLst>
          </p:cNvPr>
          <p:cNvCxnSpPr>
            <a:cxnSpLocks/>
          </p:cNvCxnSpPr>
          <p:nvPr/>
        </p:nvCxnSpPr>
        <p:spPr>
          <a:xfrm>
            <a:off x="5641728" y="2225694"/>
            <a:ext cx="0" cy="2125628"/>
          </a:xfrm>
          <a:prstGeom prst="line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5">
            <a:extLst>
              <a:ext uri="{FF2B5EF4-FFF2-40B4-BE49-F238E27FC236}">
                <a16:creationId xmlns:a16="http://schemas.microsoft.com/office/drawing/2014/main" id="{614D742D-35DF-55A7-73A7-66572D6CAC46}"/>
              </a:ext>
            </a:extLst>
          </p:cNvPr>
          <p:cNvCxnSpPr>
            <a:cxnSpLocks/>
          </p:cNvCxnSpPr>
          <p:nvPr/>
        </p:nvCxnSpPr>
        <p:spPr>
          <a:xfrm>
            <a:off x="7617875" y="2225694"/>
            <a:ext cx="0" cy="2125628"/>
          </a:xfrm>
          <a:prstGeom prst="line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6">
            <a:extLst>
              <a:ext uri="{FF2B5EF4-FFF2-40B4-BE49-F238E27FC236}">
                <a16:creationId xmlns:a16="http://schemas.microsoft.com/office/drawing/2014/main" id="{86AEB157-84B2-0A35-D4A7-57DA90C5868E}"/>
              </a:ext>
            </a:extLst>
          </p:cNvPr>
          <p:cNvCxnSpPr>
            <a:cxnSpLocks/>
          </p:cNvCxnSpPr>
          <p:nvPr/>
        </p:nvCxnSpPr>
        <p:spPr>
          <a:xfrm>
            <a:off x="9551372" y="2290641"/>
            <a:ext cx="0" cy="2060681"/>
          </a:xfrm>
          <a:prstGeom prst="line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箭头连接符 7">
            <a:extLst>
              <a:ext uri="{FF2B5EF4-FFF2-40B4-BE49-F238E27FC236}">
                <a16:creationId xmlns:a16="http://schemas.microsoft.com/office/drawing/2014/main" id="{68409B7D-C74D-DB63-CBD7-125A677AC0C3}"/>
              </a:ext>
            </a:extLst>
          </p:cNvPr>
          <p:cNvCxnSpPr>
            <a:cxnSpLocks/>
          </p:cNvCxnSpPr>
          <p:nvPr/>
        </p:nvCxnSpPr>
        <p:spPr>
          <a:xfrm>
            <a:off x="5641728" y="2511481"/>
            <a:ext cx="3874436" cy="92930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箭头连接符 8">
            <a:extLst>
              <a:ext uri="{FF2B5EF4-FFF2-40B4-BE49-F238E27FC236}">
                <a16:creationId xmlns:a16="http://schemas.microsoft.com/office/drawing/2014/main" id="{6C37E745-E07D-DEC6-9504-F55ABCA0E525}"/>
              </a:ext>
            </a:extLst>
          </p:cNvPr>
          <p:cNvCxnSpPr>
            <a:cxnSpLocks/>
          </p:cNvCxnSpPr>
          <p:nvPr/>
        </p:nvCxnSpPr>
        <p:spPr>
          <a:xfrm>
            <a:off x="5620400" y="2564767"/>
            <a:ext cx="1971503" cy="22914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箭头连接符 9">
            <a:extLst>
              <a:ext uri="{FF2B5EF4-FFF2-40B4-BE49-F238E27FC236}">
                <a16:creationId xmlns:a16="http://schemas.microsoft.com/office/drawing/2014/main" id="{C45B07BF-9EA7-1996-05B5-6F96172AE91A}"/>
              </a:ext>
            </a:extLst>
          </p:cNvPr>
          <p:cNvCxnSpPr>
            <a:cxnSpLocks/>
          </p:cNvCxnSpPr>
          <p:nvPr/>
        </p:nvCxnSpPr>
        <p:spPr>
          <a:xfrm>
            <a:off x="7597888" y="3154793"/>
            <a:ext cx="1932160" cy="243716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83FCC2BA-29A1-A51E-D574-49B4A8980DEB}"/>
              </a:ext>
            </a:extLst>
          </p:cNvPr>
          <p:cNvSpPr txBox="1"/>
          <p:nvPr/>
        </p:nvSpPr>
        <p:spPr>
          <a:xfrm>
            <a:off x="6808617" y="1112558"/>
            <a:ext cx="1602338" cy="1242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Active Anchor</a:t>
            </a:r>
          </a:p>
          <a:p>
            <a:pPr algn="ctr"/>
            <a:r>
              <a:rPr lang="en-US" sz="2000" dirty="0"/>
              <a:t>(A)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DB36D1A-6069-148C-E5E8-C1FC6EA50C26}"/>
              </a:ext>
            </a:extLst>
          </p:cNvPr>
          <p:cNvSpPr txBox="1"/>
          <p:nvPr/>
        </p:nvSpPr>
        <p:spPr>
          <a:xfrm>
            <a:off x="9836674" y="2687677"/>
            <a:ext cx="651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</a:t>
            </a:r>
            <a:r>
              <a:rPr lang="en-US" sz="2400" baseline="-25000" dirty="0"/>
              <a:t>B1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7BC5FE4-413B-35CA-FCA7-F12F3A04AB04}"/>
              </a:ext>
            </a:extLst>
          </p:cNvPr>
          <p:cNvSpPr txBox="1"/>
          <p:nvPr/>
        </p:nvSpPr>
        <p:spPr>
          <a:xfrm>
            <a:off x="7031882" y="2680115"/>
            <a:ext cx="572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</a:t>
            </a:r>
            <a:r>
              <a:rPr lang="en-US" sz="2400" baseline="-25000" dirty="0"/>
              <a:t>A</a:t>
            </a:r>
          </a:p>
        </p:txBody>
      </p:sp>
      <p:cxnSp>
        <p:nvCxnSpPr>
          <p:cNvPr id="49" name="直接箭头连接符 13">
            <a:extLst>
              <a:ext uri="{FF2B5EF4-FFF2-40B4-BE49-F238E27FC236}">
                <a16:creationId xmlns:a16="http://schemas.microsoft.com/office/drawing/2014/main" id="{60A29DA8-C80B-8AA8-050C-6E0940886D98}"/>
              </a:ext>
            </a:extLst>
          </p:cNvPr>
          <p:cNvCxnSpPr>
            <a:cxnSpLocks/>
          </p:cNvCxnSpPr>
          <p:nvPr/>
        </p:nvCxnSpPr>
        <p:spPr>
          <a:xfrm flipH="1">
            <a:off x="5641218" y="3094281"/>
            <a:ext cx="1935342" cy="15912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889797B7-76DA-1697-8735-454116784AD9}"/>
              </a:ext>
            </a:extLst>
          </p:cNvPr>
          <p:cNvSpPr txBox="1"/>
          <p:nvPr/>
        </p:nvSpPr>
        <p:spPr>
          <a:xfrm>
            <a:off x="9855726" y="3446425"/>
            <a:ext cx="657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</a:t>
            </a:r>
            <a:r>
              <a:rPr lang="en-US" sz="2400" baseline="-25000" dirty="0"/>
              <a:t>B2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9B49A74-733A-630C-3C74-87E98606862C}"/>
              </a:ext>
            </a:extLst>
          </p:cNvPr>
          <p:cNvSpPr txBox="1"/>
          <p:nvPr/>
        </p:nvSpPr>
        <p:spPr>
          <a:xfrm>
            <a:off x="4917434" y="3258012"/>
            <a:ext cx="564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</a:t>
            </a:r>
            <a:r>
              <a:rPr lang="en-US" sz="2400" baseline="-25000" dirty="0"/>
              <a:t>T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4129D80-91FD-10C5-30CC-55E2B629378F}"/>
              </a:ext>
            </a:extLst>
          </p:cNvPr>
          <p:cNvSpPr txBox="1"/>
          <p:nvPr/>
        </p:nvSpPr>
        <p:spPr>
          <a:xfrm>
            <a:off x="4925365" y="2599701"/>
            <a:ext cx="592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</a:t>
            </a:r>
            <a:r>
              <a:rPr lang="en-US" sz="2400" baseline="-25000" dirty="0"/>
              <a:t>T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4CAD06A-CD7F-0D14-B604-7BC5F21BE3C6}"/>
              </a:ext>
            </a:extLst>
          </p:cNvPr>
          <p:cNvSpPr txBox="1"/>
          <p:nvPr/>
        </p:nvSpPr>
        <p:spPr>
          <a:xfrm>
            <a:off x="7090709" y="3275203"/>
            <a:ext cx="545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</a:t>
            </a:r>
            <a:r>
              <a:rPr lang="en-US" sz="2400" baseline="-25000" dirty="0"/>
              <a:t>A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AAE13EF-B493-92A0-BFCA-6D876B5D4A26}"/>
              </a:ext>
            </a:extLst>
          </p:cNvPr>
          <p:cNvSpPr txBox="1"/>
          <p:nvPr/>
        </p:nvSpPr>
        <p:spPr>
          <a:xfrm>
            <a:off x="4534708" y="2225694"/>
            <a:ext cx="435004" cy="564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  <a:r>
              <a:rPr lang="en-US" sz="2400" baseline="-25000" dirty="0"/>
              <a:t>0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00FEA0F-0D78-BE3A-3E05-CC7A9F5677B4}"/>
              </a:ext>
            </a:extLst>
          </p:cNvPr>
          <p:cNvSpPr txBox="1"/>
          <p:nvPr/>
        </p:nvSpPr>
        <p:spPr>
          <a:xfrm>
            <a:off x="4545262" y="2978940"/>
            <a:ext cx="484759" cy="564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  <a:r>
              <a:rPr lang="en-US" sz="2400" baseline="-25000" dirty="0"/>
              <a:t>4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8D8A087-AA76-57FF-F794-7BCCE32A1089}"/>
              </a:ext>
            </a:extLst>
          </p:cNvPr>
          <p:cNvSpPr txBox="1"/>
          <p:nvPr/>
        </p:nvSpPr>
        <p:spPr>
          <a:xfrm>
            <a:off x="4585733" y="3498658"/>
            <a:ext cx="592588" cy="564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  <a:r>
              <a:rPr lang="en-US" sz="2400" baseline="-25000" dirty="0"/>
              <a:t>6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D42C516-B6E2-4E6D-285D-D2CA502F318F}"/>
              </a:ext>
            </a:extLst>
          </p:cNvPr>
          <p:cNvSpPr txBox="1"/>
          <p:nvPr/>
        </p:nvSpPr>
        <p:spPr>
          <a:xfrm>
            <a:off x="7881313" y="2449688"/>
            <a:ext cx="592588" cy="564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  <a:r>
              <a:rPr lang="en-US" sz="2400" baseline="-25000" dirty="0"/>
              <a:t>1</a:t>
            </a:r>
          </a:p>
        </p:txBody>
      </p:sp>
      <p:cxnSp>
        <p:nvCxnSpPr>
          <p:cNvPr id="58" name="直接连接符 25">
            <a:extLst>
              <a:ext uri="{FF2B5EF4-FFF2-40B4-BE49-F238E27FC236}">
                <a16:creationId xmlns:a16="http://schemas.microsoft.com/office/drawing/2014/main" id="{C3CC5FFD-958E-B84D-E189-E8F24A1278BE}"/>
              </a:ext>
            </a:extLst>
          </p:cNvPr>
          <p:cNvCxnSpPr/>
          <p:nvPr/>
        </p:nvCxnSpPr>
        <p:spPr>
          <a:xfrm>
            <a:off x="4897601" y="2508125"/>
            <a:ext cx="722799" cy="335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箭头连接符 26">
            <a:extLst>
              <a:ext uri="{FF2B5EF4-FFF2-40B4-BE49-F238E27FC236}">
                <a16:creationId xmlns:a16="http://schemas.microsoft.com/office/drawing/2014/main" id="{7C5CB6F9-FD08-F64D-67E0-9AB5C884D053}"/>
              </a:ext>
            </a:extLst>
          </p:cNvPr>
          <p:cNvCxnSpPr>
            <a:cxnSpLocks/>
          </p:cNvCxnSpPr>
          <p:nvPr/>
        </p:nvCxnSpPr>
        <p:spPr>
          <a:xfrm>
            <a:off x="5377226" y="2508125"/>
            <a:ext cx="0" cy="804977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连接符 27">
            <a:extLst>
              <a:ext uri="{FF2B5EF4-FFF2-40B4-BE49-F238E27FC236}">
                <a16:creationId xmlns:a16="http://schemas.microsoft.com/office/drawing/2014/main" id="{6A58E833-F3EA-A7F1-FE0E-03368B7DCB47}"/>
              </a:ext>
            </a:extLst>
          </p:cNvPr>
          <p:cNvCxnSpPr/>
          <p:nvPr/>
        </p:nvCxnSpPr>
        <p:spPr>
          <a:xfrm>
            <a:off x="4969471" y="3287815"/>
            <a:ext cx="722799" cy="335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连接符 28">
            <a:extLst>
              <a:ext uri="{FF2B5EF4-FFF2-40B4-BE49-F238E27FC236}">
                <a16:creationId xmlns:a16="http://schemas.microsoft.com/office/drawing/2014/main" id="{B40EC87A-8AF2-638F-6740-179D2493924C}"/>
              </a:ext>
            </a:extLst>
          </p:cNvPr>
          <p:cNvCxnSpPr/>
          <p:nvPr/>
        </p:nvCxnSpPr>
        <p:spPr>
          <a:xfrm>
            <a:off x="4935651" y="3824482"/>
            <a:ext cx="722799" cy="335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箭头连接符 29">
            <a:extLst>
              <a:ext uri="{FF2B5EF4-FFF2-40B4-BE49-F238E27FC236}">
                <a16:creationId xmlns:a16="http://schemas.microsoft.com/office/drawing/2014/main" id="{7FF57A2E-05AF-8B6E-FA23-B76156E445D5}"/>
              </a:ext>
            </a:extLst>
          </p:cNvPr>
          <p:cNvCxnSpPr>
            <a:cxnSpLocks/>
          </p:cNvCxnSpPr>
          <p:nvPr/>
        </p:nvCxnSpPr>
        <p:spPr>
          <a:xfrm>
            <a:off x="5369822" y="3349575"/>
            <a:ext cx="6954" cy="42288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接连接符 30">
            <a:extLst>
              <a:ext uri="{FF2B5EF4-FFF2-40B4-BE49-F238E27FC236}">
                <a16:creationId xmlns:a16="http://schemas.microsoft.com/office/drawing/2014/main" id="{25D576E5-8520-D74A-CA41-D0CD0ED11EB0}"/>
              </a:ext>
            </a:extLst>
          </p:cNvPr>
          <p:cNvCxnSpPr/>
          <p:nvPr/>
        </p:nvCxnSpPr>
        <p:spPr>
          <a:xfrm>
            <a:off x="7642862" y="2790555"/>
            <a:ext cx="324284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连接符 31">
            <a:extLst>
              <a:ext uri="{FF2B5EF4-FFF2-40B4-BE49-F238E27FC236}">
                <a16:creationId xmlns:a16="http://schemas.microsoft.com/office/drawing/2014/main" id="{1D9330DF-12D1-7C26-4E5F-2E1F3C769025}"/>
              </a:ext>
            </a:extLst>
          </p:cNvPr>
          <p:cNvCxnSpPr/>
          <p:nvPr/>
        </p:nvCxnSpPr>
        <p:spPr>
          <a:xfrm>
            <a:off x="7592198" y="3119137"/>
            <a:ext cx="324284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连接符 32">
            <a:extLst>
              <a:ext uri="{FF2B5EF4-FFF2-40B4-BE49-F238E27FC236}">
                <a16:creationId xmlns:a16="http://schemas.microsoft.com/office/drawing/2014/main" id="{F35839D4-FC49-A00C-CFB6-10E7F272CA76}"/>
              </a:ext>
            </a:extLst>
          </p:cNvPr>
          <p:cNvCxnSpPr/>
          <p:nvPr/>
        </p:nvCxnSpPr>
        <p:spPr>
          <a:xfrm>
            <a:off x="9568049" y="2604411"/>
            <a:ext cx="722799" cy="335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连接符 33">
            <a:extLst>
              <a:ext uri="{FF2B5EF4-FFF2-40B4-BE49-F238E27FC236}">
                <a16:creationId xmlns:a16="http://schemas.microsoft.com/office/drawing/2014/main" id="{5BA04B9C-62BA-C707-1CAE-3BBA399981BE}"/>
              </a:ext>
            </a:extLst>
          </p:cNvPr>
          <p:cNvCxnSpPr/>
          <p:nvPr/>
        </p:nvCxnSpPr>
        <p:spPr>
          <a:xfrm>
            <a:off x="9611073" y="3387706"/>
            <a:ext cx="722799" cy="335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接连接符 34">
            <a:extLst>
              <a:ext uri="{FF2B5EF4-FFF2-40B4-BE49-F238E27FC236}">
                <a16:creationId xmlns:a16="http://schemas.microsoft.com/office/drawing/2014/main" id="{D45949DA-F4F1-BE6F-7919-746A7962F644}"/>
              </a:ext>
            </a:extLst>
          </p:cNvPr>
          <p:cNvCxnSpPr/>
          <p:nvPr/>
        </p:nvCxnSpPr>
        <p:spPr>
          <a:xfrm>
            <a:off x="7667527" y="4172410"/>
            <a:ext cx="324284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553DA5ED-AC89-E187-3E4A-BED36C2AB7EB}"/>
              </a:ext>
            </a:extLst>
          </p:cNvPr>
          <p:cNvSpPr txBox="1"/>
          <p:nvPr/>
        </p:nvSpPr>
        <p:spPr>
          <a:xfrm>
            <a:off x="7974429" y="3917572"/>
            <a:ext cx="592588" cy="564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  <a:r>
              <a:rPr lang="en-US" sz="2400" baseline="-25000" dirty="0"/>
              <a:t>7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7DCA4F1-D255-2760-4E94-50F82F35652E}"/>
              </a:ext>
            </a:extLst>
          </p:cNvPr>
          <p:cNvSpPr txBox="1"/>
          <p:nvPr/>
        </p:nvSpPr>
        <p:spPr>
          <a:xfrm>
            <a:off x="10268845" y="2297709"/>
            <a:ext cx="592588" cy="564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  <a:r>
              <a:rPr lang="en-US" sz="2400" baseline="-25000" dirty="0"/>
              <a:t>2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1A8041D-EDF1-223D-954E-6BA0C9D78988}"/>
              </a:ext>
            </a:extLst>
          </p:cNvPr>
          <p:cNvSpPr txBox="1"/>
          <p:nvPr/>
        </p:nvSpPr>
        <p:spPr>
          <a:xfrm>
            <a:off x="10394146" y="3113701"/>
            <a:ext cx="592588" cy="564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  <a:r>
              <a:rPr lang="en-US" sz="2400" baseline="-25000" dirty="0"/>
              <a:t>5</a:t>
            </a:r>
          </a:p>
        </p:txBody>
      </p:sp>
      <p:cxnSp>
        <p:nvCxnSpPr>
          <p:cNvPr id="71" name="直接箭头连接符 38">
            <a:extLst>
              <a:ext uri="{FF2B5EF4-FFF2-40B4-BE49-F238E27FC236}">
                <a16:creationId xmlns:a16="http://schemas.microsoft.com/office/drawing/2014/main" id="{8E3FA6FD-E33E-696C-9111-A89867D07CFD}"/>
              </a:ext>
            </a:extLst>
          </p:cNvPr>
          <p:cNvCxnSpPr>
            <a:cxnSpLocks/>
          </p:cNvCxnSpPr>
          <p:nvPr/>
        </p:nvCxnSpPr>
        <p:spPr>
          <a:xfrm>
            <a:off x="7767985" y="2811312"/>
            <a:ext cx="0" cy="28296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接箭头连接符 39">
            <a:extLst>
              <a:ext uri="{FF2B5EF4-FFF2-40B4-BE49-F238E27FC236}">
                <a16:creationId xmlns:a16="http://schemas.microsoft.com/office/drawing/2014/main" id="{E3B1C70E-2873-7705-5378-EE12E299B17B}"/>
              </a:ext>
            </a:extLst>
          </p:cNvPr>
          <p:cNvCxnSpPr>
            <a:cxnSpLocks/>
          </p:cNvCxnSpPr>
          <p:nvPr/>
        </p:nvCxnSpPr>
        <p:spPr>
          <a:xfrm>
            <a:off x="7767985" y="3170056"/>
            <a:ext cx="0" cy="1011707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接箭头连接符 40">
            <a:extLst>
              <a:ext uri="{FF2B5EF4-FFF2-40B4-BE49-F238E27FC236}">
                <a16:creationId xmlns:a16="http://schemas.microsoft.com/office/drawing/2014/main" id="{01421651-97A0-CF48-B3E3-F914B4C45A8C}"/>
              </a:ext>
            </a:extLst>
          </p:cNvPr>
          <p:cNvCxnSpPr>
            <a:cxnSpLocks/>
          </p:cNvCxnSpPr>
          <p:nvPr/>
        </p:nvCxnSpPr>
        <p:spPr>
          <a:xfrm>
            <a:off x="9880111" y="2631973"/>
            <a:ext cx="0" cy="787017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接箭头连接符 41">
            <a:extLst>
              <a:ext uri="{FF2B5EF4-FFF2-40B4-BE49-F238E27FC236}">
                <a16:creationId xmlns:a16="http://schemas.microsoft.com/office/drawing/2014/main" id="{E28DD69A-1793-DA4A-30A2-2219CCC027C3}"/>
              </a:ext>
            </a:extLst>
          </p:cNvPr>
          <p:cNvCxnSpPr>
            <a:cxnSpLocks/>
          </p:cNvCxnSpPr>
          <p:nvPr/>
        </p:nvCxnSpPr>
        <p:spPr>
          <a:xfrm>
            <a:off x="9880111" y="3409087"/>
            <a:ext cx="0" cy="726753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接连接符 42">
            <a:extLst>
              <a:ext uri="{FF2B5EF4-FFF2-40B4-BE49-F238E27FC236}">
                <a16:creationId xmlns:a16="http://schemas.microsoft.com/office/drawing/2014/main" id="{06B0C54D-B0E2-5F8B-5EE0-72F913270353}"/>
              </a:ext>
            </a:extLst>
          </p:cNvPr>
          <p:cNvCxnSpPr/>
          <p:nvPr/>
        </p:nvCxnSpPr>
        <p:spPr>
          <a:xfrm>
            <a:off x="9594378" y="4105305"/>
            <a:ext cx="722799" cy="335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5A0F39B8-8191-A168-52FB-7E60482E99DA}"/>
              </a:ext>
            </a:extLst>
          </p:cNvPr>
          <p:cNvSpPr txBox="1"/>
          <p:nvPr/>
        </p:nvSpPr>
        <p:spPr>
          <a:xfrm>
            <a:off x="10394146" y="3786460"/>
            <a:ext cx="592588" cy="564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  <a:r>
              <a:rPr lang="en-US" sz="2400" baseline="-25000" dirty="0"/>
              <a:t>8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939EF347-6811-94C3-8184-3B56BD252708}"/>
              </a:ext>
            </a:extLst>
          </p:cNvPr>
          <p:cNvSpPr txBox="1"/>
          <p:nvPr/>
        </p:nvSpPr>
        <p:spPr>
          <a:xfrm>
            <a:off x="5262208" y="1341744"/>
            <a:ext cx="770025" cy="866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algn="ctr"/>
            <a:r>
              <a:rPr lang="en-US" sz="2000" dirty="0"/>
              <a:t>Tag </a:t>
            </a:r>
          </a:p>
          <a:p>
            <a:pPr algn="ctr"/>
            <a:r>
              <a:rPr lang="en-US" sz="2000" dirty="0"/>
              <a:t>(T)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1598B144-A679-7316-BFE0-B4FF3A23A035}"/>
              </a:ext>
            </a:extLst>
          </p:cNvPr>
          <p:cNvSpPr txBox="1"/>
          <p:nvPr/>
        </p:nvSpPr>
        <p:spPr>
          <a:xfrm>
            <a:off x="8894291" y="1069540"/>
            <a:ext cx="1243745" cy="1242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algn="ctr"/>
            <a:r>
              <a:rPr lang="en-US" sz="2000" dirty="0"/>
              <a:t>Passive Anchor (B)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9424D003-5581-FFF9-F87D-BE49AB32E797}"/>
              </a:ext>
            </a:extLst>
          </p:cNvPr>
          <p:cNvSpPr txBox="1"/>
          <p:nvPr/>
        </p:nvSpPr>
        <p:spPr>
          <a:xfrm rot="432338">
            <a:off x="6077280" y="2406029"/>
            <a:ext cx="651140" cy="45188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IN" dirty="0"/>
              <a:t>POLL</a:t>
            </a:r>
            <a:endParaRPr lang="en-US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CC81D7CF-EE08-3EBB-DB36-77EABB280596}"/>
              </a:ext>
            </a:extLst>
          </p:cNvPr>
          <p:cNvSpPr txBox="1"/>
          <p:nvPr/>
        </p:nvSpPr>
        <p:spPr>
          <a:xfrm rot="21371389">
            <a:off x="6007342" y="2986412"/>
            <a:ext cx="644087" cy="45188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IN" dirty="0"/>
              <a:t>RESP</a:t>
            </a:r>
            <a:endParaRPr lang="en-US" dirty="0"/>
          </a:p>
        </p:txBody>
      </p:sp>
      <p:cxnSp>
        <p:nvCxnSpPr>
          <p:cNvPr id="81" name="直接箭头连接符 7">
            <a:extLst>
              <a:ext uri="{FF2B5EF4-FFF2-40B4-BE49-F238E27FC236}">
                <a16:creationId xmlns:a16="http://schemas.microsoft.com/office/drawing/2014/main" id="{C00C94D5-CD04-EE6E-3E51-03DD63A33EBE}"/>
              </a:ext>
            </a:extLst>
          </p:cNvPr>
          <p:cNvCxnSpPr>
            <a:cxnSpLocks/>
          </p:cNvCxnSpPr>
          <p:nvPr/>
        </p:nvCxnSpPr>
        <p:spPr>
          <a:xfrm>
            <a:off x="5662225" y="3772463"/>
            <a:ext cx="3909644" cy="315335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接箭头连接符 8">
            <a:extLst>
              <a:ext uri="{FF2B5EF4-FFF2-40B4-BE49-F238E27FC236}">
                <a16:creationId xmlns:a16="http://schemas.microsoft.com/office/drawing/2014/main" id="{9E73ECD3-E77A-1734-A53A-826A4A04DA08}"/>
              </a:ext>
            </a:extLst>
          </p:cNvPr>
          <p:cNvCxnSpPr>
            <a:cxnSpLocks/>
          </p:cNvCxnSpPr>
          <p:nvPr/>
        </p:nvCxnSpPr>
        <p:spPr>
          <a:xfrm>
            <a:off x="5670267" y="3777633"/>
            <a:ext cx="1985443" cy="39477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203B370A-20F2-AB04-6706-D648AAAE55C3}"/>
              </a:ext>
            </a:extLst>
          </p:cNvPr>
          <p:cNvSpPr txBox="1"/>
          <p:nvPr/>
        </p:nvSpPr>
        <p:spPr>
          <a:xfrm rot="183879">
            <a:off x="6043792" y="3706384"/>
            <a:ext cx="728084" cy="45188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IN" dirty="0"/>
              <a:t>FINAL</a:t>
            </a:r>
            <a:endParaRPr lang="en-US" dirty="0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5DA8A879-3416-01A3-0E8F-4AC415A2F851}"/>
              </a:ext>
            </a:extLst>
          </p:cNvPr>
          <p:cNvSpPr txBox="1"/>
          <p:nvPr/>
        </p:nvSpPr>
        <p:spPr>
          <a:xfrm>
            <a:off x="8192548" y="2124571"/>
            <a:ext cx="1181157" cy="4518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Overheard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8E945144-F3B4-6C76-05B9-AEE0C8D468B2}"/>
              </a:ext>
            </a:extLst>
          </p:cNvPr>
          <p:cNvSpPr txBox="1"/>
          <p:nvPr/>
        </p:nvSpPr>
        <p:spPr>
          <a:xfrm>
            <a:off x="7812719" y="3105275"/>
            <a:ext cx="592588" cy="564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  <a:r>
              <a:rPr lang="en-US" sz="2400" baseline="-25000" dirty="0"/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9761323F-FD64-0069-A969-B9EB6EA90F93}"/>
                  </a:ext>
                </a:extLst>
              </p:cNvPr>
              <p:cNvSpPr txBox="1"/>
              <p:nvPr/>
            </p:nvSpPr>
            <p:spPr>
              <a:xfrm>
                <a:off x="1504845" y="4951781"/>
                <a:ext cx="9054775" cy="10049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𝝆</m:t>
                      </m:r>
                      <m:r>
                        <a:rPr kumimoji="0" lang="en-US" sz="2800" b="1" i="1" u="none" strike="noStrike" kern="1200" cap="none" spc="0" normalizeH="0" baseline="-2500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𝑩𝑻</m:t>
                      </m:r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𝝆</m:t>
                      </m:r>
                      <m:r>
                        <a:rPr lang="en-US" sz="2800" b="1" i="1" baseline="-250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𝑨𝑩</m:t>
                      </m:r>
                      <m:r>
                        <a:rPr lang="en-US" sz="28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kumimoji="0" lang="en-US" sz="2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2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𝑫</m:t>
                              </m:r>
                              <m:r>
                                <a:rPr kumimoji="0" lang="en-US" sz="2800" b="1" i="1" u="none" strike="noStrike" kern="1200" cap="none" spc="0" normalizeH="0" baseline="-2500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  <m:sSub>
                                <m:sSubPr>
                                  <m:ctrlPr>
                                    <a:rPr kumimoji="0" lang="en-US" sz="28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8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e>
                                <m:sub>
                                  <m:r>
                                    <a:rPr kumimoji="0" lang="en-US" sz="28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𝑩</m:t>
                                  </m:r>
                                  <m:r>
                                    <a:rPr kumimoji="0" lang="en-US" sz="28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</m:e>
                          </m:d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kumimoji="0" lang="en-US" sz="2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2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  <m:r>
                                <a:rPr kumimoji="0" lang="en-US" sz="2800" b="1" i="1" u="none" strike="noStrike" kern="1200" cap="none" spc="0" normalizeH="0" baseline="-2500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  <m:r>
                                <a:rPr kumimoji="0" lang="en-US" sz="2800" b="1" i="1" u="none" strike="noStrike" kern="1200" cap="none" spc="0" normalizeH="0" baseline="-2500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kumimoji="0" lang="en-US" sz="2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  <m:r>
                                <a:rPr kumimoji="0" lang="en-US" sz="2800" b="1" i="1" u="none" strike="noStrike" kern="1200" cap="none" spc="0" normalizeH="0" baseline="-2500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e>
                          </m:d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+(</m:t>
                          </m:r>
                          <m:sSub>
                            <m:sSubPr>
                              <m:ctrlPr>
                                <a:rPr kumimoji="0" lang="en-US" sz="2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US" sz="2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  <m:sub>
                              <m:r>
                                <a:rPr kumimoji="0" lang="en-US" sz="2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0" lang="en-US" sz="2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US" sz="2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  <m:sub>
                              <m:r>
                                <a:rPr kumimoji="0" lang="en-US" sz="2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  <m:r>
                                <a:rPr kumimoji="0" lang="en-US" sz="2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kumimoji="0" lang="en-US" sz="2800" b="1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)−</m:t>
                          </m:r>
                          <m:d>
                            <m:dPr>
                              <m:ctrlPr>
                                <a:rPr kumimoji="0" lang="en-US" sz="2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2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  <m:r>
                                <a:rPr kumimoji="0" lang="en-US" sz="2800" b="1" i="1" u="none" strike="noStrike" kern="1200" cap="none" spc="0" normalizeH="0" baseline="-2500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  <m:r>
                                <a:rPr kumimoji="0" lang="en-US" sz="2800" b="1" i="1" u="none" strike="noStrike" kern="1200" cap="none" spc="0" normalizeH="0" baseline="-2500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sSub>
                                <m:sSubPr>
                                  <m:ctrlPr>
                                    <a:rPr kumimoji="0" lang="en-US" sz="28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8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𝑫</m:t>
                                  </m:r>
                                </m:e>
                                <m:sub>
                                  <m:r>
                                    <a:rPr kumimoji="0" lang="en-US" sz="28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𝑨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kumimoji="0" lang="en-US" sz="2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US" sz="2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  <m:sub>
                              <m:r>
                                <a:rPr kumimoji="0" lang="en-US" sz="2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  <m:r>
                                <a:rPr kumimoji="0" lang="en-US" sz="2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US" sz="2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  <m:sub>
                              <m:r>
                                <a:rPr kumimoji="0" lang="en-US" sz="2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  <m:r>
                                <a:rPr kumimoji="0" lang="en-US" sz="2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9761323F-FD64-0069-A969-B9EB6EA90F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4845" y="4951781"/>
                <a:ext cx="9054775" cy="100495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20011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" grpId="0"/>
      <p:bldP spid="47" grpId="0"/>
      <p:bldP spid="50" grpId="0"/>
      <p:bldP spid="69" grpId="0"/>
      <p:bldP spid="70" grpId="0"/>
      <p:bldP spid="76" grpId="0"/>
      <p:bldP spid="78" grpId="0"/>
      <p:bldP spid="84" grpId="0"/>
      <p:bldP spid="8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EC54BBC-C3B7-45CA-B837-DEDAA1AC4D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59" y="1877084"/>
            <a:ext cx="7458766" cy="4279228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211E9B53-4D54-4FDD-AF54-CAE0F0086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well can we localize an honest tag?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F899F3-598D-4E3A-97B4-62C7D23CE509}"/>
              </a:ext>
            </a:extLst>
          </p:cNvPr>
          <p:cNvSpPr txBox="1"/>
          <p:nvPr/>
        </p:nvSpPr>
        <p:spPr>
          <a:xfrm>
            <a:off x="3695560" y="6264467"/>
            <a:ext cx="307497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err="1"/>
              <a:t>UnSpoof</a:t>
            </a:r>
            <a:r>
              <a:rPr lang="en-US" b="1" dirty="0"/>
              <a:t>-Passive Ranging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BA6725-3E76-00CB-4C1F-63D8828D0E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059" y="1054053"/>
            <a:ext cx="10225921" cy="5700708"/>
          </a:xfrm>
          <a:prstGeom prst="rect">
            <a:avLst/>
          </a:prstGeom>
        </p:spPr>
      </p:pic>
      <p:pic>
        <p:nvPicPr>
          <p:cNvPr id="7" name="Picture 6" descr="A picture containing furniture, chair, table, indoor&#10;&#10;Description automatically generated">
            <a:extLst>
              <a:ext uri="{FF2B5EF4-FFF2-40B4-BE49-F238E27FC236}">
                <a16:creationId xmlns:a16="http://schemas.microsoft.com/office/drawing/2014/main" id="{C1B1E747-87A4-4BDD-98BB-53BDB0A9369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630"/>
          <a:stretch/>
        </p:blipFill>
        <p:spPr>
          <a:xfrm>
            <a:off x="473058" y="1055991"/>
            <a:ext cx="10225921" cy="570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5210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EC54BBC-C3B7-45CA-B837-DEDAA1AC4D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59" y="1877084"/>
            <a:ext cx="7458766" cy="4279228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211E9B53-4D54-4FDD-AF54-CAE0F0086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well can we localize an honest tag?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F899F3-598D-4E3A-97B4-62C7D23CE509}"/>
              </a:ext>
            </a:extLst>
          </p:cNvPr>
          <p:cNvSpPr txBox="1"/>
          <p:nvPr/>
        </p:nvSpPr>
        <p:spPr>
          <a:xfrm>
            <a:off x="3695560" y="6264467"/>
            <a:ext cx="307497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err="1"/>
              <a:t>UnSpoof</a:t>
            </a:r>
            <a:r>
              <a:rPr lang="en-US" b="1" dirty="0"/>
              <a:t>-Passive Ranging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BA6725-3E76-00CB-4C1F-63D8828D0E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059" y="1054053"/>
            <a:ext cx="10225921" cy="570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1052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5423ACB-31B6-2182-DF64-955075826FF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CAA03D-8446-F7EA-C62F-32A66F86F2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7140" y="443711"/>
            <a:ext cx="11379867" cy="563458"/>
          </a:xfrm>
          <a:gradFill flip="none" rotWithShape="1">
            <a:gsLst>
              <a:gs pos="0">
                <a:schemeClr val="bg1"/>
              </a:gs>
              <a:gs pos="27000">
                <a:schemeClr val="accent1">
                  <a:lumMod val="5000"/>
                  <a:lumOff val="95000"/>
                </a:schemeClr>
              </a:gs>
              <a:gs pos="67000">
                <a:schemeClr val="accent1">
                  <a:lumMod val="47000"/>
                  <a:lumOff val="53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0800000" scaled="1"/>
            <a:tileRect/>
          </a:gra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/>
              <a:t>Convenience and Efficiency</a:t>
            </a:r>
          </a:p>
        </p:txBody>
      </p:sp>
      <p:pic>
        <p:nvPicPr>
          <p:cNvPr id="1026" name="Picture 2" descr="Composing in Google Maps | Online Writing Instruction">
            <a:extLst>
              <a:ext uri="{FF2B5EF4-FFF2-40B4-BE49-F238E27FC236}">
                <a16:creationId xmlns:a16="http://schemas.microsoft.com/office/drawing/2014/main" id="{75DA0F27-A634-EA4F-5961-39391DC54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038" y="1165488"/>
            <a:ext cx="2667946" cy="1500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 Rise and Challenges of Uber: A Story of Disruption">
            <a:extLst>
              <a:ext uri="{FF2B5EF4-FFF2-40B4-BE49-F238E27FC236}">
                <a16:creationId xmlns:a16="http://schemas.microsoft.com/office/drawing/2014/main" id="{C83F1827-C920-EBCD-7F55-EDFB9A48E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637" y="1165489"/>
            <a:ext cx="2500329" cy="1500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mazon.com: Apple AirTag : Electronics">
            <a:extLst>
              <a:ext uri="{FF2B5EF4-FFF2-40B4-BE49-F238E27FC236}">
                <a16:creationId xmlns:a16="http://schemas.microsoft.com/office/drawing/2014/main" id="{476CDB33-5705-7856-A062-0D302FC8A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449" y="1182535"/>
            <a:ext cx="1485047" cy="1483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mazon.com: Samsung Galaxy SmartTag (2 Pack) Bluetooth Tracker &amp; Item  Locator for Keys, Wallets, Luggage &amp; More, (Oatmeal + Black) (International  Version) : Electronics">
            <a:extLst>
              <a:ext uri="{FF2B5EF4-FFF2-40B4-BE49-F238E27FC236}">
                <a16:creationId xmlns:a16="http://schemas.microsoft.com/office/drawing/2014/main" id="{CEB5A7FF-25FE-8460-A7C6-A4E9FB6FD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891" y="1061971"/>
            <a:ext cx="2500328" cy="1667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620+ Keyless Entry Car Stock Photos, Pictures &amp; Royalty-Free Images - iStock">
            <a:extLst>
              <a:ext uri="{FF2B5EF4-FFF2-40B4-BE49-F238E27FC236}">
                <a16:creationId xmlns:a16="http://schemas.microsoft.com/office/drawing/2014/main" id="{FD4B03E7-A349-CAEF-97C7-42F6E2453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25" y="4412348"/>
            <a:ext cx="3120059" cy="2080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Automotive Cybersecurity | Mobility Solutions | AUTOCRYPT">
            <a:extLst>
              <a:ext uri="{FF2B5EF4-FFF2-40B4-BE49-F238E27FC236}">
                <a16:creationId xmlns:a16="http://schemas.microsoft.com/office/drawing/2014/main" id="{3B20899A-CE4E-8B17-91E4-D766B549846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34" y="4166075"/>
            <a:ext cx="3473174" cy="492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ow UWB Expands Into the IoT - Where We Stand Today | NXP 半导体">
            <a:extLst>
              <a:ext uri="{FF2B5EF4-FFF2-40B4-BE49-F238E27FC236}">
                <a16:creationId xmlns:a16="http://schemas.microsoft.com/office/drawing/2014/main" id="{8127A1A9-721D-BD21-0CED-2D62DCBB1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99" y="4412347"/>
            <a:ext cx="3697848" cy="2080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74C6BBC-5064-75F9-41F0-F811F6B00544}"/>
              </a:ext>
            </a:extLst>
          </p:cNvPr>
          <p:cNvSpPr txBox="1">
            <a:spLocks/>
          </p:cNvSpPr>
          <p:nvPr/>
        </p:nvSpPr>
        <p:spPr>
          <a:xfrm>
            <a:off x="467139" y="3373672"/>
            <a:ext cx="11379867" cy="563458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7000">
                <a:schemeClr val="accent1">
                  <a:lumMod val="5000"/>
                  <a:lumOff val="95000"/>
                </a:schemeClr>
              </a:gs>
              <a:gs pos="67000">
                <a:schemeClr val="accent1">
                  <a:lumMod val="47000"/>
                  <a:lumOff val="53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0800000" scaled="1"/>
            <a:tileRect/>
          </a:gra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dirty="0"/>
              <a:t>Security and Proof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EB7A6D-7EA6-EFFE-BF85-2AA3C2068BEC}"/>
              </a:ext>
            </a:extLst>
          </p:cNvPr>
          <p:cNvSpPr txBox="1"/>
          <p:nvPr/>
        </p:nvSpPr>
        <p:spPr>
          <a:xfrm>
            <a:off x="9170379" y="5416555"/>
            <a:ext cx="2351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… and more?</a:t>
            </a:r>
          </a:p>
        </p:txBody>
      </p:sp>
    </p:spTree>
    <p:extLst>
      <p:ext uri="{BB962C8B-B14F-4D97-AF65-F5344CB8AC3E}">
        <p14:creationId xmlns:p14="http://schemas.microsoft.com/office/powerpoint/2010/main" val="3725378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6" grpId="0" animBg="1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EC54BBC-C3B7-45CA-B837-DEDAA1AC4D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59" y="1877084"/>
            <a:ext cx="7458766" cy="4279228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211E9B53-4D54-4FDD-AF54-CAE0F0086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well can we localize an honest tag?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F899F3-598D-4E3A-97B4-62C7D23CE509}"/>
              </a:ext>
            </a:extLst>
          </p:cNvPr>
          <p:cNvSpPr txBox="1"/>
          <p:nvPr/>
        </p:nvSpPr>
        <p:spPr>
          <a:xfrm>
            <a:off x="3695560" y="6264467"/>
            <a:ext cx="307497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err="1"/>
              <a:t>UnSpoof</a:t>
            </a:r>
            <a:r>
              <a:rPr lang="en-US" b="1" dirty="0"/>
              <a:t>-Passive Ranging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BA6725-3E76-00CB-4C1F-63D8828D0E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1825" y="1054053"/>
            <a:ext cx="4260176" cy="237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120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53093-1943-2F14-0BF8-BC25024B8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Spoofing Detection</a:t>
            </a:r>
          </a:p>
        </p:txBody>
      </p:sp>
      <p:cxnSp>
        <p:nvCxnSpPr>
          <p:cNvPr id="3" name="直接连接符 4">
            <a:extLst>
              <a:ext uri="{FF2B5EF4-FFF2-40B4-BE49-F238E27FC236}">
                <a16:creationId xmlns:a16="http://schemas.microsoft.com/office/drawing/2014/main" id="{B83F7A3D-D332-C9F5-9395-370DB3F2C302}"/>
              </a:ext>
            </a:extLst>
          </p:cNvPr>
          <p:cNvCxnSpPr>
            <a:cxnSpLocks/>
          </p:cNvCxnSpPr>
          <p:nvPr/>
        </p:nvCxnSpPr>
        <p:spPr>
          <a:xfrm>
            <a:off x="1616496" y="2168440"/>
            <a:ext cx="0" cy="2125628"/>
          </a:xfrm>
          <a:prstGeom prst="line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5">
            <a:extLst>
              <a:ext uri="{FF2B5EF4-FFF2-40B4-BE49-F238E27FC236}">
                <a16:creationId xmlns:a16="http://schemas.microsoft.com/office/drawing/2014/main" id="{0417250A-3BFD-201A-5455-673788587F48}"/>
              </a:ext>
            </a:extLst>
          </p:cNvPr>
          <p:cNvCxnSpPr>
            <a:cxnSpLocks/>
          </p:cNvCxnSpPr>
          <p:nvPr/>
        </p:nvCxnSpPr>
        <p:spPr>
          <a:xfrm>
            <a:off x="3592643" y="2168440"/>
            <a:ext cx="0" cy="2125628"/>
          </a:xfrm>
          <a:prstGeom prst="line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6">
            <a:extLst>
              <a:ext uri="{FF2B5EF4-FFF2-40B4-BE49-F238E27FC236}">
                <a16:creationId xmlns:a16="http://schemas.microsoft.com/office/drawing/2014/main" id="{4E8D1E76-D924-8621-004D-188645ED70C0}"/>
              </a:ext>
            </a:extLst>
          </p:cNvPr>
          <p:cNvCxnSpPr>
            <a:cxnSpLocks/>
          </p:cNvCxnSpPr>
          <p:nvPr/>
        </p:nvCxnSpPr>
        <p:spPr>
          <a:xfrm>
            <a:off x="5526140" y="2233387"/>
            <a:ext cx="0" cy="2060681"/>
          </a:xfrm>
          <a:prstGeom prst="line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7">
            <a:extLst>
              <a:ext uri="{FF2B5EF4-FFF2-40B4-BE49-F238E27FC236}">
                <a16:creationId xmlns:a16="http://schemas.microsoft.com/office/drawing/2014/main" id="{63DC387E-7442-261C-0CC8-F29BD43D0CFB}"/>
              </a:ext>
            </a:extLst>
          </p:cNvPr>
          <p:cNvCxnSpPr>
            <a:cxnSpLocks/>
          </p:cNvCxnSpPr>
          <p:nvPr/>
        </p:nvCxnSpPr>
        <p:spPr>
          <a:xfrm>
            <a:off x="1616496" y="2454227"/>
            <a:ext cx="3874436" cy="92930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7D7EB74F-64A9-39BD-A81C-91EC2B1C600A}"/>
              </a:ext>
            </a:extLst>
          </p:cNvPr>
          <p:cNvCxnSpPr>
            <a:cxnSpLocks/>
          </p:cNvCxnSpPr>
          <p:nvPr/>
        </p:nvCxnSpPr>
        <p:spPr>
          <a:xfrm>
            <a:off x="1595168" y="2507513"/>
            <a:ext cx="1971503" cy="22914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9">
            <a:extLst>
              <a:ext uri="{FF2B5EF4-FFF2-40B4-BE49-F238E27FC236}">
                <a16:creationId xmlns:a16="http://schemas.microsoft.com/office/drawing/2014/main" id="{7C9FD29E-586B-9836-42BD-03AF0A5B67D2}"/>
              </a:ext>
            </a:extLst>
          </p:cNvPr>
          <p:cNvCxnSpPr>
            <a:cxnSpLocks/>
          </p:cNvCxnSpPr>
          <p:nvPr/>
        </p:nvCxnSpPr>
        <p:spPr>
          <a:xfrm>
            <a:off x="3572656" y="3097539"/>
            <a:ext cx="1932160" cy="243716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FEFD64D-E8F8-4924-1DE4-F136B6CC81CD}"/>
              </a:ext>
            </a:extLst>
          </p:cNvPr>
          <p:cNvSpPr txBox="1"/>
          <p:nvPr/>
        </p:nvSpPr>
        <p:spPr>
          <a:xfrm>
            <a:off x="2783385" y="1055304"/>
            <a:ext cx="1602338" cy="1242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Active Anchor</a:t>
            </a:r>
          </a:p>
          <a:p>
            <a:pPr algn="ctr"/>
            <a:r>
              <a:rPr lang="en-US" sz="2000" dirty="0"/>
              <a:t>(A)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850E278-C982-E716-4A8F-BD74D30EB09A}"/>
              </a:ext>
            </a:extLst>
          </p:cNvPr>
          <p:cNvSpPr txBox="1"/>
          <p:nvPr/>
        </p:nvSpPr>
        <p:spPr>
          <a:xfrm>
            <a:off x="5811442" y="2630423"/>
            <a:ext cx="651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</a:t>
            </a:r>
            <a:r>
              <a:rPr lang="en-US" sz="2400" baseline="-25000" dirty="0"/>
              <a:t>B1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F6406A-AC97-0812-DC08-BFFC6BD53E4C}"/>
              </a:ext>
            </a:extLst>
          </p:cNvPr>
          <p:cNvSpPr txBox="1"/>
          <p:nvPr/>
        </p:nvSpPr>
        <p:spPr>
          <a:xfrm>
            <a:off x="3006650" y="2622861"/>
            <a:ext cx="572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</a:t>
            </a:r>
            <a:r>
              <a:rPr lang="en-US" sz="2400" baseline="-25000" dirty="0"/>
              <a:t>A</a:t>
            </a:r>
          </a:p>
        </p:txBody>
      </p:sp>
      <p:cxnSp>
        <p:nvCxnSpPr>
          <p:cNvPr id="18" name="直接箭头连接符 13">
            <a:extLst>
              <a:ext uri="{FF2B5EF4-FFF2-40B4-BE49-F238E27FC236}">
                <a16:creationId xmlns:a16="http://schemas.microsoft.com/office/drawing/2014/main" id="{FEF7B667-E0E3-3DEE-11C4-4A610039471B}"/>
              </a:ext>
            </a:extLst>
          </p:cNvPr>
          <p:cNvCxnSpPr>
            <a:cxnSpLocks/>
          </p:cNvCxnSpPr>
          <p:nvPr/>
        </p:nvCxnSpPr>
        <p:spPr>
          <a:xfrm flipH="1">
            <a:off x="1615986" y="3037027"/>
            <a:ext cx="1935342" cy="19353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7628697-A0E4-1264-5BD1-12C9F89ADDD7}"/>
              </a:ext>
            </a:extLst>
          </p:cNvPr>
          <p:cNvSpPr txBox="1"/>
          <p:nvPr/>
        </p:nvSpPr>
        <p:spPr>
          <a:xfrm>
            <a:off x="5830494" y="3389171"/>
            <a:ext cx="657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</a:t>
            </a:r>
            <a:r>
              <a:rPr lang="en-US" sz="2400" baseline="-25000" dirty="0"/>
              <a:t>B2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CDE116B-FDE3-5D9C-754D-236E19AF26AF}"/>
              </a:ext>
            </a:extLst>
          </p:cNvPr>
          <p:cNvSpPr txBox="1"/>
          <p:nvPr/>
        </p:nvSpPr>
        <p:spPr>
          <a:xfrm>
            <a:off x="892202" y="3200758"/>
            <a:ext cx="564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</a:t>
            </a:r>
            <a:r>
              <a:rPr lang="en-US" sz="2400" baseline="-25000" dirty="0"/>
              <a:t>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10044EB-ABE2-89E2-DA89-256CB8B52CAE}"/>
              </a:ext>
            </a:extLst>
          </p:cNvPr>
          <p:cNvSpPr txBox="1"/>
          <p:nvPr/>
        </p:nvSpPr>
        <p:spPr>
          <a:xfrm>
            <a:off x="900133" y="2542447"/>
            <a:ext cx="592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</a:t>
            </a:r>
            <a:r>
              <a:rPr lang="en-US" sz="2400" baseline="-25000" dirty="0"/>
              <a:t>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DEFB17-257E-A77D-EC32-D529DECA3FE8}"/>
              </a:ext>
            </a:extLst>
          </p:cNvPr>
          <p:cNvSpPr txBox="1"/>
          <p:nvPr/>
        </p:nvSpPr>
        <p:spPr>
          <a:xfrm>
            <a:off x="3065477" y="3217949"/>
            <a:ext cx="545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</a:t>
            </a:r>
            <a:r>
              <a:rPr lang="en-US" sz="2400" baseline="-25000" dirty="0"/>
              <a:t>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DBD7655-6547-55E2-FE55-9A6752895778}"/>
              </a:ext>
            </a:extLst>
          </p:cNvPr>
          <p:cNvSpPr txBox="1"/>
          <p:nvPr/>
        </p:nvSpPr>
        <p:spPr>
          <a:xfrm>
            <a:off x="509476" y="2168440"/>
            <a:ext cx="435004" cy="564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  <a:r>
              <a:rPr lang="en-US" sz="2400" baseline="-25000" dirty="0"/>
              <a:t>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9215F87-80D8-C2A6-49EE-6C1F8A3B1BF2}"/>
              </a:ext>
            </a:extLst>
          </p:cNvPr>
          <p:cNvSpPr txBox="1"/>
          <p:nvPr/>
        </p:nvSpPr>
        <p:spPr>
          <a:xfrm>
            <a:off x="520030" y="2921686"/>
            <a:ext cx="484759" cy="564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  <a:r>
              <a:rPr lang="en-US" sz="2400" baseline="-25000" dirty="0"/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7563157-7035-8FB1-D99A-205ADDC8C777}"/>
              </a:ext>
            </a:extLst>
          </p:cNvPr>
          <p:cNvSpPr txBox="1"/>
          <p:nvPr/>
        </p:nvSpPr>
        <p:spPr>
          <a:xfrm>
            <a:off x="560501" y="3441404"/>
            <a:ext cx="592588" cy="564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  <a:r>
              <a:rPr lang="en-US" sz="2400" baseline="-25000" dirty="0"/>
              <a:t>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15C17D5-0F8D-1359-E195-11ACD69EE8BA}"/>
              </a:ext>
            </a:extLst>
          </p:cNvPr>
          <p:cNvSpPr txBox="1"/>
          <p:nvPr/>
        </p:nvSpPr>
        <p:spPr>
          <a:xfrm>
            <a:off x="3856081" y="2392434"/>
            <a:ext cx="592588" cy="564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  <a:r>
              <a:rPr lang="en-US" sz="2400" baseline="-25000" dirty="0"/>
              <a:t>1</a:t>
            </a:r>
          </a:p>
        </p:txBody>
      </p:sp>
      <p:cxnSp>
        <p:nvCxnSpPr>
          <p:cNvPr id="27" name="直接连接符 25">
            <a:extLst>
              <a:ext uri="{FF2B5EF4-FFF2-40B4-BE49-F238E27FC236}">
                <a16:creationId xmlns:a16="http://schemas.microsoft.com/office/drawing/2014/main" id="{03727E62-D4F6-D015-5A2F-00F3B20799D0}"/>
              </a:ext>
            </a:extLst>
          </p:cNvPr>
          <p:cNvCxnSpPr/>
          <p:nvPr/>
        </p:nvCxnSpPr>
        <p:spPr>
          <a:xfrm>
            <a:off x="872369" y="2450871"/>
            <a:ext cx="722799" cy="335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6">
            <a:extLst>
              <a:ext uri="{FF2B5EF4-FFF2-40B4-BE49-F238E27FC236}">
                <a16:creationId xmlns:a16="http://schemas.microsoft.com/office/drawing/2014/main" id="{777C385A-65A2-1F33-332E-627A09F86075}"/>
              </a:ext>
            </a:extLst>
          </p:cNvPr>
          <p:cNvCxnSpPr>
            <a:cxnSpLocks/>
          </p:cNvCxnSpPr>
          <p:nvPr/>
        </p:nvCxnSpPr>
        <p:spPr>
          <a:xfrm>
            <a:off x="1351994" y="2450871"/>
            <a:ext cx="0" cy="804977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7">
            <a:extLst>
              <a:ext uri="{FF2B5EF4-FFF2-40B4-BE49-F238E27FC236}">
                <a16:creationId xmlns:a16="http://schemas.microsoft.com/office/drawing/2014/main" id="{DDBBE402-3537-159C-DF25-3A2E5A578D4A}"/>
              </a:ext>
            </a:extLst>
          </p:cNvPr>
          <p:cNvCxnSpPr/>
          <p:nvPr/>
        </p:nvCxnSpPr>
        <p:spPr>
          <a:xfrm>
            <a:off x="944239" y="3230561"/>
            <a:ext cx="722799" cy="335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8">
            <a:extLst>
              <a:ext uri="{FF2B5EF4-FFF2-40B4-BE49-F238E27FC236}">
                <a16:creationId xmlns:a16="http://schemas.microsoft.com/office/drawing/2014/main" id="{0377CF12-95AB-BB60-3315-1C03C894CFBE}"/>
              </a:ext>
            </a:extLst>
          </p:cNvPr>
          <p:cNvCxnSpPr/>
          <p:nvPr/>
        </p:nvCxnSpPr>
        <p:spPr>
          <a:xfrm>
            <a:off x="910419" y="3767228"/>
            <a:ext cx="722799" cy="335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29">
            <a:extLst>
              <a:ext uri="{FF2B5EF4-FFF2-40B4-BE49-F238E27FC236}">
                <a16:creationId xmlns:a16="http://schemas.microsoft.com/office/drawing/2014/main" id="{C14E2E65-B4A1-7CE6-D664-6FB82895047A}"/>
              </a:ext>
            </a:extLst>
          </p:cNvPr>
          <p:cNvCxnSpPr>
            <a:cxnSpLocks/>
          </p:cNvCxnSpPr>
          <p:nvPr/>
        </p:nvCxnSpPr>
        <p:spPr>
          <a:xfrm>
            <a:off x="1344590" y="3292321"/>
            <a:ext cx="6954" cy="42288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0">
            <a:extLst>
              <a:ext uri="{FF2B5EF4-FFF2-40B4-BE49-F238E27FC236}">
                <a16:creationId xmlns:a16="http://schemas.microsoft.com/office/drawing/2014/main" id="{E60B1A88-634A-B2DB-5E1A-02905EE857BF}"/>
              </a:ext>
            </a:extLst>
          </p:cNvPr>
          <p:cNvCxnSpPr/>
          <p:nvPr/>
        </p:nvCxnSpPr>
        <p:spPr>
          <a:xfrm>
            <a:off x="3617630" y="2733301"/>
            <a:ext cx="324284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1">
            <a:extLst>
              <a:ext uri="{FF2B5EF4-FFF2-40B4-BE49-F238E27FC236}">
                <a16:creationId xmlns:a16="http://schemas.microsoft.com/office/drawing/2014/main" id="{B801568C-B217-FD9A-9C25-00EE6EFFE07A}"/>
              </a:ext>
            </a:extLst>
          </p:cNvPr>
          <p:cNvCxnSpPr/>
          <p:nvPr/>
        </p:nvCxnSpPr>
        <p:spPr>
          <a:xfrm>
            <a:off x="3566966" y="3061883"/>
            <a:ext cx="324284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2">
            <a:extLst>
              <a:ext uri="{FF2B5EF4-FFF2-40B4-BE49-F238E27FC236}">
                <a16:creationId xmlns:a16="http://schemas.microsoft.com/office/drawing/2014/main" id="{0A157450-57A4-B883-A24E-75DAB0AA1B2F}"/>
              </a:ext>
            </a:extLst>
          </p:cNvPr>
          <p:cNvCxnSpPr/>
          <p:nvPr/>
        </p:nvCxnSpPr>
        <p:spPr>
          <a:xfrm>
            <a:off x="5542817" y="2547157"/>
            <a:ext cx="722799" cy="335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3">
            <a:extLst>
              <a:ext uri="{FF2B5EF4-FFF2-40B4-BE49-F238E27FC236}">
                <a16:creationId xmlns:a16="http://schemas.microsoft.com/office/drawing/2014/main" id="{A15B417A-99CF-05AE-FA0A-7AF186A48016}"/>
              </a:ext>
            </a:extLst>
          </p:cNvPr>
          <p:cNvCxnSpPr/>
          <p:nvPr/>
        </p:nvCxnSpPr>
        <p:spPr>
          <a:xfrm>
            <a:off x="5585841" y="3330452"/>
            <a:ext cx="722799" cy="335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4">
            <a:extLst>
              <a:ext uri="{FF2B5EF4-FFF2-40B4-BE49-F238E27FC236}">
                <a16:creationId xmlns:a16="http://schemas.microsoft.com/office/drawing/2014/main" id="{9C520C6E-9D62-5E35-013E-AEAE11C47427}"/>
              </a:ext>
            </a:extLst>
          </p:cNvPr>
          <p:cNvCxnSpPr/>
          <p:nvPr/>
        </p:nvCxnSpPr>
        <p:spPr>
          <a:xfrm>
            <a:off x="3642295" y="4115156"/>
            <a:ext cx="324284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29CD8D1D-7ADE-E190-E753-CBAF81B9171E}"/>
              </a:ext>
            </a:extLst>
          </p:cNvPr>
          <p:cNvSpPr txBox="1"/>
          <p:nvPr/>
        </p:nvSpPr>
        <p:spPr>
          <a:xfrm>
            <a:off x="3949197" y="3860318"/>
            <a:ext cx="592588" cy="564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  <a:r>
              <a:rPr lang="en-US" sz="2400" baseline="-25000" dirty="0"/>
              <a:t>7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2C615F3-D4C7-7F2B-66B4-0DFE67F61DD0}"/>
              </a:ext>
            </a:extLst>
          </p:cNvPr>
          <p:cNvSpPr txBox="1"/>
          <p:nvPr/>
        </p:nvSpPr>
        <p:spPr>
          <a:xfrm>
            <a:off x="6243613" y="2240455"/>
            <a:ext cx="592588" cy="564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  <a:r>
              <a:rPr lang="en-US" sz="2400" baseline="-25000" dirty="0"/>
              <a:t>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B61E80A-34D5-0E9B-1CA5-33347A21704B}"/>
              </a:ext>
            </a:extLst>
          </p:cNvPr>
          <p:cNvSpPr txBox="1"/>
          <p:nvPr/>
        </p:nvSpPr>
        <p:spPr>
          <a:xfrm>
            <a:off x="6368914" y="3056447"/>
            <a:ext cx="592588" cy="564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  <a:r>
              <a:rPr lang="en-US" sz="2400" baseline="-25000" dirty="0"/>
              <a:t>5</a:t>
            </a:r>
          </a:p>
        </p:txBody>
      </p:sp>
      <p:cxnSp>
        <p:nvCxnSpPr>
          <p:cNvPr id="40" name="直接箭头连接符 38">
            <a:extLst>
              <a:ext uri="{FF2B5EF4-FFF2-40B4-BE49-F238E27FC236}">
                <a16:creationId xmlns:a16="http://schemas.microsoft.com/office/drawing/2014/main" id="{FC46AF54-C677-EBA4-D8D7-51ED8743A24A}"/>
              </a:ext>
            </a:extLst>
          </p:cNvPr>
          <p:cNvCxnSpPr>
            <a:cxnSpLocks/>
          </p:cNvCxnSpPr>
          <p:nvPr/>
        </p:nvCxnSpPr>
        <p:spPr>
          <a:xfrm>
            <a:off x="3742753" y="2754058"/>
            <a:ext cx="0" cy="28296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箭头连接符 39">
            <a:extLst>
              <a:ext uri="{FF2B5EF4-FFF2-40B4-BE49-F238E27FC236}">
                <a16:creationId xmlns:a16="http://schemas.microsoft.com/office/drawing/2014/main" id="{1A34714B-FB53-25C0-FA28-F6A0C323FFB9}"/>
              </a:ext>
            </a:extLst>
          </p:cNvPr>
          <p:cNvCxnSpPr>
            <a:cxnSpLocks/>
          </p:cNvCxnSpPr>
          <p:nvPr/>
        </p:nvCxnSpPr>
        <p:spPr>
          <a:xfrm>
            <a:off x="3742753" y="3112802"/>
            <a:ext cx="0" cy="1011707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箭头连接符 40">
            <a:extLst>
              <a:ext uri="{FF2B5EF4-FFF2-40B4-BE49-F238E27FC236}">
                <a16:creationId xmlns:a16="http://schemas.microsoft.com/office/drawing/2014/main" id="{5A0C8375-2502-583F-0CBB-57DB2126B621}"/>
              </a:ext>
            </a:extLst>
          </p:cNvPr>
          <p:cNvCxnSpPr>
            <a:cxnSpLocks/>
          </p:cNvCxnSpPr>
          <p:nvPr/>
        </p:nvCxnSpPr>
        <p:spPr>
          <a:xfrm>
            <a:off x="5854879" y="2574719"/>
            <a:ext cx="0" cy="787017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箭头连接符 41">
            <a:extLst>
              <a:ext uri="{FF2B5EF4-FFF2-40B4-BE49-F238E27FC236}">
                <a16:creationId xmlns:a16="http://schemas.microsoft.com/office/drawing/2014/main" id="{6C0ECB7F-3C2F-D18A-EAD5-3416721D3B81}"/>
              </a:ext>
            </a:extLst>
          </p:cNvPr>
          <p:cNvCxnSpPr>
            <a:cxnSpLocks/>
          </p:cNvCxnSpPr>
          <p:nvPr/>
        </p:nvCxnSpPr>
        <p:spPr>
          <a:xfrm>
            <a:off x="5854879" y="3351833"/>
            <a:ext cx="0" cy="726753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2">
            <a:extLst>
              <a:ext uri="{FF2B5EF4-FFF2-40B4-BE49-F238E27FC236}">
                <a16:creationId xmlns:a16="http://schemas.microsoft.com/office/drawing/2014/main" id="{C3C5F000-C1D4-EF30-E65C-C68B279761CE}"/>
              </a:ext>
            </a:extLst>
          </p:cNvPr>
          <p:cNvCxnSpPr/>
          <p:nvPr/>
        </p:nvCxnSpPr>
        <p:spPr>
          <a:xfrm>
            <a:off x="5569146" y="4048051"/>
            <a:ext cx="722799" cy="335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A5B46E97-D412-C2BB-EB55-C3A82D9F8376}"/>
              </a:ext>
            </a:extLst>
          </p:cNvPr>
          <p:cNvSpPr txBox="1"/>
          <p:nvPr/>
        </p:nvSpPr>
        <p:spPr>
          <a:xfrm>
            <a:off x="6368914" y="3729206"/>
            <a:ext cx="592588" cy="564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  <a:r>
              <a:rPr lang="en-US" sz="2400" baseline="-25000" dirty="0"/>
              <a:t>8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E612438-AC4E-D4F0-F28D-5F0858A98F83}"/>
              </a:ext>
            </a:extLst>
          </p:cNvPr>
          <p:cNvSpPr txBox="1"/>
          <p:nvPr/>
        </p:nvSpPr>
        <p:spPr>
          <a:xfrm>
            <a:off x="1236976" y="1284490"/>
            <a:ext cx="770025" cy="866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algn="ctr"/>
            <a:r>
              <a:rPr lang="en-US" sz="2000" dirty="0"/>
              <a:t>Tag </a:t>
            </a:r>
          </a:p>
          <a:p>
            <a:pPr algn="ctr"/>
            <a:r>
              <a:rPr lang="en-US" sz="2000" dirty="0"/>
              <a:t>(T)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88C1ECE-03C1-5E95-BB42-972FDFDF94AF}"/>
              </a:ext>
            </a:extLst>
          </p:cNvPr>
          <p:cNvSpPr txBox="1"/>
          <p:nvPr/>
        </p:nvSpPr>
        <p:spPr>
          <a:xfrm>
            <a:off x="4869059" y="1012286"/>
            <a:ext cx="1243745" cy="1242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algn="ctr"/>
            <a:r>
              <a:rPr lang="en-US" sz="2000" dirty="0"/>
              <a:t>Passive Anchor (B)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90D2C7F-6716-FCA5-D427-7E9E73961B55}"/>
              </a:ext>
            </a:extLst>
          </p:cNvPr>
          <p:cNvSpPr txBox="1"/>
          <p:nvPr/>
        </p:nvSpPr>
        <p:spPr>
          <a:xfrm rot="432338">
            <a:off x="2052048" y="2348775"/>
            <a:ext cx="651140" cy="45188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IN" dirty="0"/>
              <a:t>POLL</a:t>
            </a:r>
            <a:endParaRPr 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3BE7418-BCC0-8C31-65EB-2D1401FE4C3B}"/>
              </a:ext>
            </a:extLst>
          </p:cNvPr>
          <p:cNvSpPr txBox="1"/>
          <p:nvPr/>
        </p:nvSpPr>
        <p:spPr>
          <a:xfrm rot="21371389">
            <a:off x="1982110" y="2929158"/>
            <a:ext cx="644087" cy="45188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IN" dirty="0"/>
              <a:t>RESP</a:t>
            </a:r>
            <a:endParaRPr lang="en-US" dirty="0"/>
          </a:p>
        </p:txBody>
      </p:sp>
      <p:cxnSp>
        <p:nvCxnSpPr>
          <p:cNvPr id="50" name="直接箭头连接符 7">
            <a:extLst>
              <a:ext uri="{FF2B5EF4-FFF2-40B4-BE49-F238E27FC236}">
                <a16:creationId xmlns:a16="http://schemas.microsoft.com/office/drawing/2014/main" id="{EC9FDD22-202D-A92B-0372-E93A289A9FA4}"/>
              </a:ext>
            </a:extLst>
          </p:cNvPr>
          <p:cNvCxnSpPr>
            <a:cxnSpLocks/>
          </p:cNvCxnSpPr>
          <p:nvPr/>
        </p:nvCxnSpPr>
        <p:spPr>
          <a:xfrm>
            <a:off x="1636993" y="3715209"/>
            <a:ext cx="3909644" cy="315335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箭头连接符 8">
            <a:extLst>
              <a:ext uri="{FF2B5EF4-FFF2-40B4-BE49-F238E27FC236}">
                <a16:creationId xmlns:a16="http://schemas.microsoft.com/office/drawing/2014/main" id="{12B87269-4D05-E3E2-6260-D5696DF13612}"/>
              </a:ext>
            </a:extLst>
          </p:cNvPr>
          <p:cNvCxnSpPr>
            <a:cxnSpLocks/>
          </p:cNvCxnSpPr>
          <p:nvPr/>
        </p:nvCxnSpPr>
        <p:spPr>
          <a:xfrm>
            <a:off x="1645035" y="3720379"/>
            <a:ext cx="1985443" cy="39477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929EF062-5DE0-6547-1F6E-6A2273BD5890}"/>
              </a:ext>
            </a:extLst>
          </p:cNvPr>
          <p:cNvSpPr txBox="1"/>
          <p:nvPr/>
        </p:nvSpPr>
        <p:spPr>
          <a:xfrm rot="183879">
            <a:off x="2018560" y="3649130"/>
            <a:ext cx="728084" cy="45188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IN" dirty="0"/>
              <a:t>FINAL</a:t>
            </a:r>
            <a:endParaRPr lang="en-US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FF62278-F332-C723-6434-79DBCF6BEADB}"/>
              </a:ext>
            </a:extLst>
          </p:cNvPr>
          <p:cNvSpPr txBox="1"/>
          <p:nvPr/>
        </p:nvSpPr>
        <p:spPr>
          <a:xfrm>
            <a:off x="4167316" y="2067317"/>
            <a:ext cx="1181157" cy="4518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Overheard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6436A26-B5A4-EA0C-280E-11535EF61AD3}"/>
              </a:ext>
            </a:extLst>
          </p:cNvPr>
          <p:cNvSpPr txBox="1"/>
          <p:nvPr/>
        </p:nvSpPr>
        <p:spPr>
          <a:xfrm>
            <a:off x="3787487" y="3048021"/>
            <a:ext cx="592588" cy="564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  <a:r>
              <a:rPr lang="en-US" sz="2400" baseline="-25000" dirty="0"/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209FEFB0-BE5A-DBDF-380C-4EE07A19BAD8}"/>
                  </a:ext>
                </a:extLst>
              </p:cNvPr>
              <p:cNvSpPr txBox="1"/>
              <p:nvPr/>
            </p:nvSpPr>
            <p:spPr>
              <a:xfrm>
                <a:off x="3403453" y="4703304"/>
                <a:ext cx="3948542" cy="7442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𝝆</m:t>
                      </m:r>
                      <m:r>
                        <a:rPr kumimoji="0" lang="en-US" sz="2000" b="1" i="1" u="none" strike="noStrike" kern="1200" cap="none" spc="0" normalizeH="0" baseline="-2500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𝑨𝑻</m:t>
                      </m:r>
                      <m:r>
                        <a:rPr kumimoji="0" 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kumimoji="0" lang="en-US" sz="2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0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𝑹</m:t>
                                  </m:r>
                                </m:e>
                                <m:sub>
                                  <m: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𝑻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𝑹</m:t>
                                  </m:r>
                                </m:e>
                                <m:sub>
                                  <m: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𝑨</m:t>
                                  </m:r>
                                </m:sub>
                              </m:sSub>
                            </m:e>
                          </m:d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d>
                            <m:dPr>
                              <m:ctrlPr>
                                <a:rPr kumimoji="0" lang="en-US" sz="2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0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𝑫</m:t>
                                  </m:r>
                                </m:e>
                                <m:sub>
                                  <m: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𝑻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𝑫</m:t>
                                  </m:r>
                                </m:e>
                                <m:sub>
                                  <m: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𝑨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sSub>
                            <m:sSubPr>
                              <m:ctrlP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𝑹</m:t>
                              </m:r>
                            </m:e>
                            <m:sub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𝑨</m:t>
                              </m:r>
                            </m:sub>
                          </m:sSub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𝑫</m:t>
                              </m:r>
                            </m:e>
                            <m:sub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𝑨</m:t>
                              </m:r>
                            </m:sub>
                          </m:sSub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209FEFB0-BE5A-DBDF-380C-4EE07A19BA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3453" y="4703304"/>
                <a:ext cx="3948542" cy="7442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TextBox 56">
            <a:extLst>
              <a:ext uri="{FF2B5EF4-FFF2-40B4-BE49-F238E27FC236}">
                <a16:creationId xmlns:a16="http://schemas.microsoft.com/office/drawing/2014/main" id="{3011C43C-C78A-F7A8-2FA4-9E88012C46D1}"/>
              </a:ext>
            </a:extLst>
          </p:cNvPr>
          <p:cNvSpPr txBox="1"/>
          <p:nvPr/>
        </p:nvSpPr>
        <p:spPr>
          <a:xfrm>
            <a:off x="1440230" y="4898655"/>
            <a:ext cx="1331681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TWR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C6CE517-8DE2-3C3F-93CB-F11ACE0CA729}"/>
              </a:ext>
            </a:extLst>
          </p:cNvPr>
          <p:cNvSpPr txBox="1"/>
          <p:nvPr/>
        </p:nvSpPr>
        <p:spPr>
          <a:xfrm>
            <a:off x="402313" y="5730151"/>
            <a:ext cx="3407517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UnSpoof</a:t>
            </a:r>
            <a:r>
              <a:rPr lang="en-US" dirty="0"/>
              <a:t> Passive Ranging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4964BF3-4C74-FA83-1A1E-024537EA680B}"/>
                  </a:ext>
                </a:extLst>
              </p:cNvPr>
              <p:cNvSpPr txBox="1"/>
              <p:nvPr/>
            </p:nvSpPr>
            <p:spPr>
              <a:xfrm>
                <a:off x="3641309" y="5542696"/>
                <a:ext cx="6749468" cy="7442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𝝆</m:t>
                      </m:r>
                      <m:r>
                        <a:rPr kumimoji="0" lang="en-US" sz="2000" b="1" i="1" u="none" strike="noStrike" kern="1200" cap="none" spc="0" normalizeH="0" baseline="-2500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𝑩𝑻</m:t>
                      </m:r>
                      <m:r>
                        <a:rPr kumimoji="0" 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𝝆</m:t>
                      </m:r>
                      <m:r>
                        <a:rPr lang="en-US" sz="2000" b="1" i="1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𝑨𝑩</m:t>
                      </m:r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kumimoji="0" lang="en-US" sz="2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𝑫</m:t>
                              </m:r>
                              <m:r>
                                <a:rPr kumimoji="0" lang="en-US" sz="2000" b="1" i="1" u="none" strike="noStrike" kern="1200" cap="none" spc="0" normalizeH="0" baseline="-2500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  <m:sSub>
                                <m:sSubPr>
                                  <m:ctrlP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e>
                                <m:sub>
                                  <m: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𝑩</m:t>
                                  </m:r>
                                  <m: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</m:e>
                          </m:d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  <m:r>
                                <a:rPr kumimoji="0" lang="en-US" sz="2000" b="1" i="1" u="none" strike="noStrike" kern="1200" cap="none" spc="0" normalizeH="0" baseline="-2500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  <m:r>
                                <a:rPr kumimoji="0" lang="en-US" sz="2000" b="1" i="1" u="none" strike="noStrike" kern="1200" cap="none" spc="0" normalizeH="0" baseline="-2500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  <m:r>
                                <a:rPr kumimoji="0" lang="en-US" sz="2000" b="1" i="1" u="none" strike="noStrike" kern="1200" cap="none" spc="0" normalizeH="0" baseline="-2500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e>
                          </m:d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+(</m:t>
                          </m:r>
                          <m:sSub>
                            <m:sSubPr>
                              <m:ctrlP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  <m:sub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  <m:sub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kumimoji="0" lang="en-US" sz="2000" b="1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)−</m:t>
                          </m:r>
                          <m:d>
                            <m:dPr>
                              <m:ctrlPr>
                                <a:rPr kumimoji="0" lang="en-US" sz="2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  <m:r>
                                <a:rPr kumimoji="0" lang="en-US" sz="2000" b="1" i="1" u="none" strike="noStrike" kern="1200" cap="none" spc="0" normalizeH="0" baseline="-2500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  <m:r>
                                <a:rPr kumimoji="0" lang="en-US" sz="2000" b="1" i="1" u="none" strike="noStrike" kern="1200" cap="none" spc="0" normalizeH="0" baseline="-2500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sSub>
                                <m:sSubPr>
                                  <m:ctrlP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𝑫</m:t>
                                  </m:r>
                                </m:e>
                                <m:sub>
                                  <m: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𝑨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  <m:sub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  <m:sub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4964BF3-4C74-FA83-1A1E-024537EA68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1309" y="5542696"/>
                <a:ext cx="6749468" cy="7442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1692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53093-1943-2F14-0BF8-BC25024B8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Spoofing Detection: </a:t>
            </a:r>
            <a:r>
              <a:rPr lang="en-US" sz="3600" b="1" dirty="0"/>
              <a:t>Distance Enlargement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DA45367-9641-873C-A9BC-9766A41C3F67}"/>
                  </a:ext>
                </a:extLst>
              </p:cNvPr>
              <p:cNvSpPr txBox="1"/>
              <p:nvPr/>
            </p:nvSpPr>
            <p:spPr>
              <a:xfrm>
                <a:off x="3641309" y="5542696"/>
                <a:ext cx="6749468" cy="7442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𝝆</m:t>
                      </m:r>
                      <m:r>
                        <a:rPr kumimoji="0" lang="en-US" sz="2000" b="1" i="1" u="none" strike="noStrike" kern="1200" cap="none" spc="0" normalizeH="0" baseline="-2500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𝑩𝑻</m:t>
                      </m:r>
                      <m:r>
                        <a:rPr kumimoji="0" 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𝝆</m:t>
                      </m:r>
                      <m:r>
                        <a:rPr lang="en-US" sz="2000" b="1" i="1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𝑨𝑩</m:t>
                      </m:r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kumimoji="0" lang="en-US" sz="2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𝑫</m:t>
                              </m:r>
                              <m:r>
                                <a:rPr kumimoji="0" lang="en-US" sz="2000" b="1" i="1" u="none" strike="noStrike" kern="1200" cap="none" spc="0" normalizeH="0" baseline="-2500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  <m:sSub>
                                <m:sSubPr>
                                  <m:ctrlP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e>
                                <m:sub>
                                  <m: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𝑩</m:t>
                                  </m:r>
                                  <m: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</m:e>
                          </m:d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  <m:r>
                                <a:rPr kumimoji="0" lang="en-US" sz="2000" b="1" i="1" u="none" strike="noStrike" kern="1200" cap="none" spc="0" normalizeH="0" baseline="-2500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  <m:r>
                                <a:rPr kumimoji="0" lang="en-US" sz="2000" b="1" i="1" u="none" strike="noStrike" kern="1200" cap="none" spc="0" normalizeH="0" baseline="-2500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  <m:r>
                                <a:rPr kumimoji="0" lang="en-US" sz="2000" b="1" i="1" u="none" strike="noStrike" kern="1200" cap="none" spc="0" normalizeH="0" baseline="-2500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e>
                          </m:d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+(</m:t>
                          </m:r>
                          <m:sSub>
                            <m:sSubPr>
                              <m:ctrlP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  <m:sub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  <m:sub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kumimoji="0" lang="en-US" sz="2000" b="1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)−</m:t>
                          </m:r>
                          <m:d>
                            <m:dPr>
                              <m:ctrlPr>
                                <a:rPr kumimoji="0" lang="en-US" sz="2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  <m:r>
                                <a:rPr kumimoji="0" lang="en-US" sz="2000" b="1" i="1" u="none" strike="noStrike" kern="1200" cap="none" spc="0" normalizeH="0" baseline="-2500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  <m:r>
                                <a:rPr kumimoji="0" lang="en-US" sz="2000" b="1" i="1" u="none" strike="noStrike" kern="1200" cap="none" spc="0" normalizeH="0" baseline="-2500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sSub>
                                <m:sSubPr>
                                  <m:ctrlP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𝑫</m:t>
                                  </m:r>
                                </m:e>
                                <m:sub>
                                  <m: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𝑨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  <m:sub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  <m:sub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DA45367-9641-873C-A9BC-9766A41C3F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1309" y="5542696"/>
                <a:ext cx="6749468" cy="7442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直接连接符 4">
            <a:extLst>
              <a:ext uri="{FF2B5EF4-FFF2-40B4-BE49-F238E27FC236}">
                <a16:creationId xmlns:a16="http://schemas.microsoft.com/office/drawing/2014/main" id="{B83F7A3D-D332-C9F5-9395-370DB3F2C302}"/>
              </a:ext>
            </a:extLst>
          </p:cNvPr>
          <p:cNvCxnSpPr>
            <a:cxnSpLocks/>
          </p:cNvCxnSpPr>
          <p:nvPr/>
        </p:nvCxnSpPr>
        <p:spPr>
          <a:xfrm>
            <a:off x="1616496" y="2168440"/>
            <a:ext cx="0" cy="2125628"/>
          </a:xfrm>
          <a:prstGeom prst="line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5">
            <a:extLst>
              <a:ext uri="{FF2B5EF4-FFF2-40B4-BE49-F238E27FC236}">
                <a16:creationId xmlns:a16="http://schemas.microsoft.com/office/drawing/2014/main" id="{0417250A-3BFD-201A-5455-673788587F48}"/>
              </a:ext>
            </a:extLst>
          </p:cNvPr>
          <p:cNvCxnSpPr>
            <a:cxnSpLocks/>
          </p:cNvCxnSpPr>
          <p:nvPr/>
        </p:nvCxnSpPr>
        <p:spPr>
          <a:xfrm>
            <a:off x="3592643" y="2168440"/>
            <a:ext cx="0" cy="2125628"/>
          </a:xfrm>
          <a:prstGeom prst="line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6">
            <a:extLst>
              <a:ext uri="{FF2B5EF4-FFF2-40B4-BE49-F238E27FC236}">
                <a16:creationId xmlns:a16="http://schemas.microsoft.com/office/drawing/2014/main" id="{4E8D1E76-D924-8621-004D-188645ED70C0}"/>
              </a:ext>
            </a:extLst>
          </p:cNvPr>
          <p:cNvCxnSpPr>
            <a:cxnSpLocks/>
          </p:cNvCxnSpPr>
          <p:nvPr/>
        </p:nvCxnSpPr>
        <p:spPr>
          <a:xfrm>
            <a:off x="5526140" y="2233387"/>
            <a:ext cx="0" cy="2060681"/>
          </a:xfrm>
          <a:prstGeom prst="line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7">
            <a:extLst>
              <a:ext uri="{FF2B5EF4-FFF2-40B4-BE49-F238E27FC236}">
                <a16:creationId xmlns:a16="http://schemas.microsoft.com/office/drawing/2014/main" id="{63DC387E-7442-261C-0CC8-F29BD43D0CFB}"/>
              </a:ext>
            </a:extLst>
          </p:cNvPr>
          <p:cNvCxnSpPr>
            <a:cxnSpLocks/>
          </p:cNvCxnSpPr>
          <p:nvPr/>
        </p:nvCxnSpPr>
        <p:spPr>
          <a:xfrm>
            <a:off x="1595168" y="2392434"/>
            <a:ext cx="3895764" cy="154723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7D7EB74F-64A9-39BD-A81C-91EC2B1C600A}"/>
              </a:ext>
            </a:extLst>
          </p:cNvPr>
          <p:cNvCxnSpPr>
            <a:cxnSpLocks/>
          </p:cNvCxnSpPr>
          <p:nvPr/>
        </p:nvCxnSpPr>
        <p:spPr>
          <a:xfrm>
            <a:off x="1595168" y="2392434"/>
            <a:ext cx="1971503" cy="34422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9">
            <a:extLst>
              <a:ext uri="{FF2B5EF4-FFF2-40B4-BE49-F238E27FC236}">
                <a16:creationId xmlns:a16="http://schemas.microsoft.com/office/drawing/2014/main" id="{7C9FD29E-586B-9836-42BD-03AF0A5B67D2}"/>
              </a:ext>
            </a:extLst>
          </p:cNvPr>
          <p:cNvCxnSpPr>
            <a:cxnSpLocks/>
          </p:cNvCxnSpPr>
          <p:nvPr/>
        </p:nvCxnSpPr>
        <p:spPr>
          <a:xfrm>
            <a:off x="3572656" y="3097539"/>
            <a:ext cx="1932160" cy="243716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FEFD64D-E8F8-4924-1DE4-F136B6CC81CD}"/>
              </a:ext>
            </a:extLst>
          </p:cNvPr>
          <p:cNvSpPr txBox="1"/>
          <p:nvPr/>
        </p:nvSpPr>
        <p:spPr>
          <a:xfrm>
            <a:off x="2783385" y="1055304"/>
            <a:ext cx="1602338" cy="1242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Active Anchor</a:t>
            </a:r>
          </a:p>
          <a:p>
            <a:pPr algn="ctr"/>
            <a:r>
              <a:rPr lang="en-US" sz="2000" dirty="0"/>
              <a:t>(A)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850E278-C982-E716-4A8F-BD74D30EB09A}"/>
              </a:ext>
            </a:extLst>
          </p:cNvPr>
          <p:cNvSpPr txBox="1"/>
          <p:nvPr/>
        </p:nvSpPr>
        <p:spPr>
          <a:xfrm>
            <a:off x="5811442" y="2630423"/>
            <a:ext cx="651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</a:t>
            </a:r>
            <a:r>
              <a:rPr lang="en-US" sz="2400" baseline="-25000" dirty="0"/>
              <a:t>B1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F6406A-AC97-0812-DC08-BFFC6BD53E4C}"/>
              </a:ext>
            </a:extLst>
          </p:cNvPr>
          <p:cNvSpPr txBox="1"/>
          <p:nvPr/>
        </p:nvSpPr>
        <p:spPr>
          <a:xfrm>
            <a:off x="3006650" y="2622861"/>
            <a:ext cx="572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</a:t>
            </a:r>
            <a:r>
              <a:rPr lang="en-US" sz="2400" baseline="-25000" dirty="0"/>
              <a:t>A</a:t>
            </a:r>
          </a:p>
        </p:txBody>
      </p:sp>
      <p:cxnSp>
        <p:nvCxnSpPr>
          <p:cNvPr id="18" name="直接箭头连接符 13">
            <a:extLst>
              <a:ext uri="{FF2B5EF4-FFF2-40B4-BE49-F238E27FC236}">
                <a16:creationId xmlns:a16="http://schemas.microsoft.com/office/drawing/2014/main" id="{FEF7B667-E0E3-3DEE-11C4-4A610039471B}"/>
              </a:ext>
            </a:extLst>
          </p:cNvPr>
          <p:cNvCxnSpPr>
            <a:cxnSpLocks/>
          </p:cNvCxnSpPr>
          <p:nvPr/>
        </p:nvCxnSpPr>
        <p:spPr>
          <a:xfrm flipH="1">
            <a:off x="1616496" y="3037027"/>
            <a:ext cx="1934832" cy="44952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7628697-A0E4-1264-5BD1-12C9F89ADDD7}"/>
              </a:ext>
            </a:extLst>
          </p:cNvPr>
          <p:cNvSpPr txBox="1"/>
          <p:nvPr/>
        </p:nvSpPr>
        <p:spPr>
          <a:xfrm>
            <a:off x="5830494" y="3389171"/>
            <a:ext cx="657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</a:t>
            </a:r>
            <a:r>
              <a:rPr lang="en-US" sz="2400" baseline="-25000" dirty="0"/>
              <a:t>B2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CDE116B-FDE3-5D9C-754D-236E19AF26AF}"/>
              </a:ext>
            </a:extLst>
          </p:cNvPr>
          <p:cNvSpPr txBox="1"/>
          <p:nvPr/>
        </p:nvSpPr>
        <p:spPr>
          <a:xfrm>
            <a:off x="819623" y="3377094"/>
            <a:ext cx="564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D</a:t>
            </a:r>
            <a:r>
              <a:rPr lang="en-US" sz="2400" baseline="-25000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10044EB-ABE2-89E2-DA89-256CB8B52CAE}"/>
              </a:ext>
            </a:extLst>
          </p:cNvPr>
          <p:cNvSpPr txBox="1"/>
          <p:nvPr/>
        </p:nvSpPr>
        <p:spPr>
          <a:xfrm>
            <a:off x="825853" y="2728396"/>
            <a:ext cx="592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R</a:t>
            </a:r>
            <a:r>
              <a:rPr lang="en-US" sz="2400" baseline="-25000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DEFB17-257E-A77D-EC32-D529DECA3FE8}"/>
              </a:ext>
            </a:extLst>
          </p:cNvPr>
          <p:cNvSpPr txBox="1"/>
          <p:nvPr/>
        </p:nvSpPr>
        <p:spPr>
          <a:xfrm>
            <a:off x="3065477" y="3217949"/>
            <a:ext cx="545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</a:t>
            </a:r>
            <a:r>
              <a:rPr lang="en-US" sz="2400" baseline="-25000" dirty="0"/>
              <a:t>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DBD7655-6547-55E2-FE55-9A6752895778}"/>
              </a:ext>
            </a:extLst>
          </p:cNvPr>
          <p:cNvSpPr txBox="1"/>
          <p:nvPr/>
        </p:nvSpPr>
        <p:spPr>
          <a:xfrm>
            <a:off x="509476" y="2168440"/>
            <a:ext cx="435004" cy="564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  <a:r>
              <a:rPr lang="en-US" sz="2400" baseline="-25000" dirty="0"/>
              <a:t>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9215F87-80D8-C2A6-49EE-6C1F8A3B1BF2}"/>
              </a:ext>
            </a:extLst>
          </p:cNvPr>
          <p:cNvSpPr txBox="1"/>
          <p:nvPr/>
        </p:nvSpPr>
        <p:spPr>
          <a:xfrm>
            <a:off x="544863" y="3094663"/>
            <a:ext cx="484759" cy="564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  <a:r>
              <a:rPr lang="en-US" sz="2400" baseline="-25000" dirty="0"/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7563157-7035-8FB1-D99A-205ADDC8C777}"/>
              </a:ext>
            </a:extLst>
          </p:cNvPr>
          <p:cNvSpPr txBox="1"/>
          <p:nvPr/>
        </p:nvSpPr>
        <p:spPr>
          <a:xfrm>
            <a:off x="560501" y="3441404"/>
            <a:ext cx="592588" cy="564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  <a:r>
              <a:rPr lang="en-US" sz="2400" baseline="-25000" dirty="0"/>
              <a:t>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15C17D5-0F8D-1359-E195-11ACD69EE8BA}"/>
              </a:ext>
            </a:extLst>
          </p:cNvPr>
          <p:cNvSpPr txBox="1"/>
          <p:nvPr/>
        </p:nvSpPr>
        <p:spPr>
          <a:xfrm>
            <a:off x="3856081" y="2392434"/>
            <a:ext cx="592588" cy="564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  <a:r>
              <a:rPr lang="en-US" sz="2400" baseline="-25000" dirty="0"/>
              <a:t>1</a:t>
            </a:r>
          </a:p>
        </p:txBody>
      </p:sp>
      <p:cxnSp>
        <p:nvCxnSpPr>
          <p:cNvPr id="27" name="直接连接符 25">
            <a:extLst>
              <a:ext uri="{FF2B5EF4-FFF2-40B4-BE49-F238E27FC236}">
                <a16:creationId xmlns:a16="http://schemas.microsoft.com/office/drawing/2014/main" id="{03727E62-D4F6-D015-5A2F-00F3B20799D0}"/>
              </a:ext>
            </a:extLst>
          </p:cNvPr>
          <p:cNvCxnSpPr/>
          <p:nvPr/>
        </p:nvCxnSpPr>
        <p:spPr>
          <a:xfrm>
            <a:off x="872369" y="2450871"/>
            <a:ext cx="722799" cy="335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6">
            <a:extLst>
              <a:ext uri="{FF2B5EF4-FFF2-40B4-BE49-F238E27FC236}">
                <a16:creationId xmlns:a16="http://schemas.microsoft.com/office/drawing/2014/main" id="{777C385A-65A2-1F33-332E-627A09F86075}"/>
              </a:ext>
            </a:extLst>
          </p:cNvPr>
          <p:cNvCxnSpPr>
            <a:cxnSpLocks/>
          </p:cNvCxnSpPr>
          <p:nvPr/>
        </p:nvCxnSpPr>
        <p:spPr>
          <a:xfrm flipH="1">
            <a:off x="1351544" y="2450871"/>
            <a:ext cx="450" cy="1016715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7">
            <a:extLst>
              <a:ext uri="{FF2B5EF4-FFF2-40B4-BE49-F238E27FC236}">
                <a16:creationId xmlns:a16="http://schemas.microsoft.com/office/drawing/2014/main" id="{DDBBE402-3537-159C-DF25-3A2E5A578D4A}"/>
              </a:ext>
            </a:extLst>
          </p:cNvPr>
          <p:cNvCxnSpPr/>
          <p:nvPr/>
        </p:nvCxnSpPr>
        <p:spPr>
          <a:xfrm>
            <a:off x="956059" y="3464229"/>
            <a:ext cx="722799" cy="335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8">
            <a:extLst>
              <a:ext uri="{FF2B5EF4-FFF2-40B4-BE49-F238E27FC236}">
                <a16:creationId xmlns:a16="http://schemas.microsoft.com/office/drawing/2014/main" id="{0377CF12-95AB-BB60-3315-1C03C894CFBE}"/>
              </a:ext>
            </a:extLst>
          </p:cNvPr>
          <p:cNvCxnSpPr/>
          <p:nvPr/>
        </p:nvCxnSpPr>
        <p:spPr>
          <a:xfrm>
            <a:off x="910419" y="3767228"/>
            <a:ext cx="722799" cy="335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29">
            <a:extLst>
              <a:ext uri="{FF2B5EF4-FFF2-40B4-BE49-F238E27FC236}">
                <a16:creationId xmlns:a16="http://schemas.microsoft.com/office/drawing/2014/main" id="{C14E2E65-B4A1-7CE6-D664-6FB82895047A}"/>
              </a:ext>
            </a:extLst>
          </p:cNvPr>
          <p:cNvCxnSpPr>
            <a:cxnSpLocks/>
          </p:cNvCxnSpPr>
          <p:nvPr/>
        </p:nvCxnSpPr>
        <p:spPr>
          <a:xfrm>
            <a:off x="1351544" y="3486547"/>
            <a:ext cx="0" cy="28403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0">
            <a:extLst>
              <a:ext uri="{FF2B5EF4-FFF2-40B4-BE49-F238E27FC236}">
                <a16:creationId xmlns:a16="http://schemas.microsoft.com/office/drawing/2014/main" id="{E60B1A88-634A-B2DB-5E1A-02905EE857BF}"/>
              </a:ext>
            </a:extLst>
          </p:cNvPr>
          <p:cNvCxnSpPr/>
          <p:nvPr/>
        </p:nvCxnSpPr>
        <p:spPr>
          <a:xfrm>
            <a:off x="3617630" y="2733301"/>
            <a:ext cx="324284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1">
            <a:extLst>
              <a:ext uri="{FF2B5EF4-FFF2-40B4-BE49-F238E27FC236}">
                <a16:creationId xmlns:a16="http://schemas.microsoft.com/office/drawing/2014/main" id="{B801568C-B217-FD9A-9C25-00EE6EFFE07A}"/>
              </a:ext>
            </a:extLst>
          </p:cNvPr>
          <p:cNvCxnSpPr/>
          <p:nvPr/>
        </p:nvCxnSpPr>
        <p:spPr>
          <a:xfrm>
            <a:off x="3566966" y="3061883"/>
            <a:ext cx="324284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2">
            <a:extLst>
              <a:ext uri="{FF2B5EF4-FFF2-40B4-BE49-F238E27FC236}">
                <a16:creationId xmlns:a16="http://schemas.microsoft.com/office/drawing/2014/main" id="{0A157450-57A4-B883-A24E-75DAB0AA1B2F}"/>
              </a:ext>
            </a:extLst>
          </p:cNvPr>
          <p:cNvCxnSpPr/>
          <p:nvPr/>
        </p:nvCxnSpPr>
        <p:spPr>
          <a:xfrm>
            <a:off x="5542817" y="2547157"/>
            <a:ext cx="722799" cy="335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3">
            <a:extLst>
              <a:ext uri="{FF2B5EF4-FFF2-40B4-BE49-F238E27FC236}">
                <a16:creationId xmlns:a16="http://schemas.microsoft.com/office/drawing/2014/main" id="{A15B417A-99CF-05AE-FA0A-7AF186A48016}"/>
              </a:ext>
            </a:extLst>
          </p:cNvPr>
          <p:cNvCxnSpPr/>
          <p:nvPr/>
        </p:nvCxnSpPr>
        <p:spPr>
          <a:xfrm>
            <a:off x="5585841" y="3330452"/>
            <a:ext cx="722799" cy="335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4">
            <a:extLst>
              <a:ext uri="{FF2B5EF4-FFF2-40B4-BE49-F238E27FC236}">
                <a16:creationId xmlns:a16="http://schemas.microsoft.com/office/drawing/2014/main" id="{9C520C6E-9D62-5E35-013E-AEAE11C47427}"/>
              </a:ext>
            </a:extLst>
          </p:cNvPr>
          <p:cNvCxnSpPr/>
          <p:nvPr/>
        </p:nvCxnSpPr>
        <p:spPr>
          <a:xfrm>
            <a:off x="3642295" y="4115156"/>
            <a:ext cx="324284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29CD8D1D-7ADE-E190-E753-CBAF81B9171E}"/>
              </a:ext>
            </a:extLst>
          </p:cNvPr>
          <p:cNvSpPr txBox="1"/>
          <p:nvPr/>
        </p:nvSpPr>
        <p:spPr>
          <a:xfrm>
            <a:off x="3949197" y="3860318"/>
            <a:ext cx="592588" cy="564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  <a:r>
              <a:rPr lang="en-US" sz="2400" baseline="-25000" dirty="0"/>
              <a:t>7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2C615F3-D4C7-7F2B-66B4-0DFE67F61DD0}"/>
              </a:ext>
            </a:extLst>
          </p:cNvPr>
          <p:cNvSpPr txBox="1"/>
          <p:nvPr/>
        </p:nvSpPr>
        <p:spPr>
          <a:xfrm>
            <a:off x="6243613" y="2240455"/>
            <a:ext cx="592588" cy="564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  <a:r>
              <a:rPr lang="en-US" sz="2400" baseline="-25000" dirty="0"/>
              <a:t>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B61E80A-34D5-0E9B-1CA5-33347A21704B}"/>
              </a:ext>
            </a:extLst>
          </p:cNvPr>
          <p:cNvSpPr txBox="1"/>
          <p:nvPr/>
        </p:nvSpPr>
        <p:spPr>
          <a:xfrm>
            <a:off x="6368914" y="3056447"/>
            <a:ext cx="592588" cy="564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  <a:r>
              <a:rPr lang="en-US" sz="2400" baseline="-25000" dirty="0"/>
              <a:t>5</a:t>
            </a:r>
          </a:p>
        </p:txBody>
      </p:sp>
      <p:cxnSp>
        <p:nvCxnSpPr>
          <p:cNvPr id="40" name="直接箭头连接符 38">
            <a:extLst>
              <a:ext uri="{FF2B5EF4-FFF2-40B4-BE49-F238E27FC236}">
                <a16:creationId xmlns:a16="http://schemas.microsoft.com/office/drawing/2014/main" id="{FC46AF54-C677-EBA4-D8D7-51ED8743A24A}"/>
              </a:ext>
            </a:extLst>
          </p:cNvPr>
          <p:cNvCxnSpPr>
            <a:cxnSpLocks/>
          </p:cNvCxnSpPr>
          <p:nvPr/>
        </p:nvCxnSpPr>
        <p:spPr>
          <a:xfrm>
            <a:off x="3742753" y="2754058"/>
            <a:ext cx="0" cy="28296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箭头连接符 39">
            <a:extLst>
              <a:ext uri="{FF2B5EF4-FFF2-40B4-BE49-F238E27FC236}">
                <a16:creationId xmlns:a16="http://schemas.microsoft.com/office/drawing/2014/main" id="{1A34714B-FB53-25C0-FA28-F6A0C323FFB9}"/>
              </a:ext>
            </a:extLst>
          </p:cNvPr>
          <p:cNvCxnSpPr>
            <a:cxnSpLocks/>
          </p:cNvCxnSpPr>
          <p:nvPr/>
        </p:nvCxnSpPr>
        <p:spPr>
          <a:xfrm>
            <a:off x="3742753" y="3112802"/>
            <a:ext cx="0" cy="1011707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箭头连接符 40">
            <a:extLst>
              <a:ext uri="{FF2B5EF4-FFF2-40B4-BE49-F238E27FC236}">
                <a16:creationId xmlns:a16="http://schemas.microsoft.com/office/drawing/2014/main" id="{5A0C8375-2502-583F-0CBB-57DB2126B621}"/>
              </a:ext>
            </a:extLst>
          </p:cNvPr>
          <p:cNvCxnSpPr>
            <a:cxnSpLocks/>
          </p:cNvCxnSpPr>
          <p:nvPr/>
        </p:nvCxnSpPr>
        <p:spPr>
          <a:xfrm>
            <a:off x="5854879" y="2574719"/>
            <a:ext cx="0" cy="787017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箭头连接符 41">
            <a:extLst>
              <a:ext uri="{FF2B5EF4-FFF2-40B4-BE49-F238E27FC236}">
                <a16:creationId xmlns:a16="http://schemas.microsoft.com/office/drawing/2014/main" id="{6C0ECB7F-3C2F-D18A-EAD5-3416721D3B81}"/>
              </a:ext>
            </a:extLst>
          </p:cNvPr>
          <p:cNvCxnSpPr>
            <a:cxnSpLocks/>
          </p:cNvCxnSpPr>
          <p:nvPr/>
        </p:nvCxnSpPr>
        <p:spPr>
          <a:xfrm>
            <a:off x="5854879" y="3351833"/>
            <a:ext cx="0" cy="726753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2">
            <a:extLst>
              <a:ext uri="{FF2B5EF4-FFF2-40B4-BE49-F238E27FC236}">
                <a16:creationId xmlns:a16="http://schemas.microsoft.com/office/drawing/2014/main" id="{C3C5F000-C1D4-EF30-E65C-C68B279761CE}"/>
              </a:ext>
            </a:extLst>
          </p:cNvPr>
          <p:cNvCxnSpPr/>
          <p:nvPr/>
        </p:nvCxnSpPr>
        <p:spPr>
          <a:xfrm>
            <a:off x="5569146" y="4048051"/>
            <a:ext cx="722799" cy="335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A5B46E97-D412-C2BB-EB55-C3A82D9F8376}"/>
              </a:ext>
            </a:extLst>
          </p:cNvPr>
          <p:cNvSpPr txBox="1"/>
          <p:nvPr/>
        </p:nvSpPr>
        <p:spPr>
          <a:xfrm>
            <a:off x="6368914" y="3729206"/>
            <a:ext cx="592588" cy="564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  <a:r>
              <a:rPr lang="en-US" sz="2400" baseline="-25000" dirty="0"/>
              <a:t>8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E612438-AC4E-D4F0-F28D-5F0858A98F83}"/>
              </a:ext>
            </a:extLst>
          </p:cNvPr>
          <p:cNvSpPr txBox="1"/>
          <p:nvPr/>
        </p:nvSpPr>
        <p:spPr>
          <a:xfrm>
            <a:off x="1236976" y="1284490"/>
            <a:ext cx="770025" cy="866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algn="ctr"/>
            <a:r>
              <a:rPr lang="en-US" sz="2000" dirty="0"/>
              <a:t>Tag </a:t>
            </a:r>
          </a:p>
          <a:p>
            <a:pPr algn="ctr"/>
            <a:r>
              <a:rPr lang="en-US" sz="2000" dirty="0"/>
              <a:t>(T)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88C1ECE-03C1-5E95-BB42-972FDFDF94AF}"/>
              </a:ext>
            </a:extLst>
          </p:cNvPr>
          <p:cNvSpPr txBox="1"/>
          <p:nvPr/>
        </p:nvSpPr>
        <p:spPr>
          <a:xfrm>
            <a:off x="4869059" y="1012286"/>
            <a:ext cx="1243745" cy="1242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algn="ctr"/>
            <a:r>
              <a:rPr lang="en-US" sz="2000" dirty="0"/>
              <a:t>Passive Anchor (B)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90D2C7F-6716-FCA5-D427-7E9E73961B55}"/>
              </a:ext>
            </a:extLst>
          </p:cNvPr>
          <p:cNvSpPr txBox="1"/>
          <p:nvPr/>
        </p:nvSpPr>
        <p:spPr>
          <a:xfrm rot="432338">
            <a:off x="2052048" y="2348775"/>
            <a:ext cx="651140" cy="45188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IN" dirty="0"/>
              <a:t>POLL</a:t>
            </a:r>
            <a:endParaRPr 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3BE7418-BCC0-8C31-65EB-2D1401FE4C3B}"/>
              </a:ext>
            </a:extLst>
          </p:cNvPr>
          <p:cNvSpPr txBox="1"/>
          <p:nvPr/>
        </p:nvSpPr>
        <p:spPr>
          <a:xfrm rot="21371389">
            <a:off x="1982110" y="3089928"/>
            <a:ext cx="644087" cy="45188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IN" dirty="0"/>
              <a:t>RESP</a:t>
            </a:r>
            <a:endParaRPr lang="en-US" dirty="0"/>
          </a:p>
        </p:txBody>
      </p:sp>
      <p:cxnSp>
        <p:nvCxnSpPr>
          <p:cNvPr id="50" name="直接箭头连接符 7">
            <a:extLst>
              <a:ext uri="{FF2B5EF4-FFF2-40B4-BE49-F238E27FC236}">
                <a16:creationId xmlns:a16="http://schemas.microsoft.com/office/drawing/2014/main" id="{EC9FDD22-202D-A92B-0372-E93A289A9FA4}"/>
              </a:ext>
            </a:extLst>
          </p:cNvPr>
          <p:cNvCxnSpPr>
            <a:cxnSpLocks/>
          </p:cNvCxnSpPr>
          <p:nvPr/>
        </p:nvCxnSpPr>
        <p:spPr>
          <a:xfrm>
            <a:off x="1616496" y="3679614"/>
            <a:ext cx="3930141" cy="350930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箭头连接符 8">
            <a:extLst>
              <a:ext uri="{FF2B5EF4-FFF2-40B4-BE49-F238E27FC236}">
                <a16:creationId xmlns:a16="http://schemas.microsoft.com/office/drawing/2014/main" id="{12B87269-4D05-E3E2-6260-D5696DF13612}"/>
              </a:ext>
            </a:extLst>
          </p:cNvPr>
          <p:cNvCxnSpPr>
            <a:cxnSpLocks/>
          </p:cNvCxnSpPr>
          <p:nvPr/>
        </p:nvCxnSpPr>
        <p:spPr>
          <a:xfrm>
            <a:off x="1616496" y="3679614"/>
            <a:ext cx="2013982" cy="43554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929EF062-5DE0-6547-1F6E-6A2273BD5890}"/>
              </a:ext>
            </a:extLst>
          </p:cNvPr>
          <p:cNvSpPr txBox="1"/>
          <p:nvPr/>
        </p:nvSpPr>
        <p:spPr>
          <a:xfrm rot="183879">
            <a:off x="2018560" y="3649130"/>
            <a:ext cx="728084" cy="45188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IN" dirty="0"/>
              <a:t>FINAL</a:t>
            </a:r>
            <a:endParaRPr lang="en-US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FF62278-F332-C723-6434-79DBCF6BEADB}"/>
              </a:ext>
            </a:extLst>
          </p:cNvPr>
          <p:cNvSpPr txBox="1"/>
          <p:nvPr/>
        </p:nvSpPr>
        <p:spPr>
          <a:xfrm>
            <a:off x="4167316" y="2067317"/>
            <a:ext cx="1181157" cy="4518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Overheard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6436A26-B5A4-EA0C-280E-11535EF61AD3}"/>
              </a:ext>
            </a:extLst>
          </p:cNvPr>
          <p:cNvSpPr txBox="1"/>
          <p:nvPr/>
        </p:nvSpPr>
        <p:spPr>
          <a:xfrm>
            <a:off x="3787487" y="3048021"/>
            <a:ext cx="592588" cy="564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  <a:r>
              <a:rPr lang="en-US" sz="2400" baseline="-25000" dirty="0"/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209FEFB0-BE5A-DBDF-380C-4EE07A19BAD8}"/>
                  </a:ext>
                </a:extLst>
              </p:cNvPr>
              <p:cNvSpPr txBox="1"/>
              <p:nvPr/>
            </p:nvSpPr>
            <p:spPr>
              <a:xfrm>
                <a:off x="3403453" y="4703304"/>
                <a:ext cx="3948542" cy="7442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𝝆</m:t>
                      </m:r>
                      <m:r>
                        <a:rPr kumimoji="0" lang="en-US" sz="2000" b="1" i="1" u="none" strike="noStrike" kern="1200" cap="none" spc="0" normalizeH="0" baseline="-2500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𝑨𝑻</m:t>
                      </m:r>
                      <m:r>
                        <a:rPr kumimoji="0" 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kumimoji="0" lang="en-US" sz="2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0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𝑹</m:t>
                                  </m:r>
                                </m:e>
                                <m:sub>
                                  <m: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𝑻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𝑹</m:t>
                                  </m:r>
                                </m:e>
                                <m:sub>
                                  <m: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𝑨</m:t>
                                  </m:r>
                                </m:sub>
                              </m:sSub>
                            </m:e>
                          </m:d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d>
                            <m:dPr>
                              <m:ctrlPr>
                                <a:rPr kumimoji="0" lang="en-US" sz="2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0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𝑫</m:t>
                                  </m:r>
                                </m:e>
                                <m:sub>
                                  <m: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𝑻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𝑫</m:t>
                                  </m:r>
                                </m:e>
                                <m:sub>
                                  <m: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𝑨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sSub>
                            <m:sSubPr>
                              <m:ctrlP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𝑹</m:t>
                              </m:r>
                            </m:e>
                            <m:sub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𝑨</m:t>
                              </m:r>
                            </m:sub>
                          </m:sSub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𝑫</m:t>
                              </m:r>
                            </m:e>
                            <m:sub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𝑨</m:t>
                              </m:r>
                            </m:sub>
                          </m:sSub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209FEFB0-BE5A-DBDF-380C-4EE07A19BA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3453" y="4703304"/>
                <a:ext cx="3948542" cy="7442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TextBox 56">
            <a:extLst>
              <a:ext uri="{FF2B5EF4-FFF2-40B4-BE49-F238E27FC236}">
                <a16:creationId xmlns:a16="http://schemas.microsoft.com/office/drawing/2014/main" id="{3011C43C-C78A-F7A8-2FA4-9E88012C46D1}"/>
              </a:ext>
            </a:extLst>
          </p:cNvPr>
          <p:cNvSpPr txBox="1"/>
          <p:nvPr/>
        </p:nvSpPr>
        <p:spPr>
          <a:xfrm>
            <a:off x="1440230" y="4898655"/>
            <a:ext cx="1331681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TWR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C6CE517-8DE2-3C3F-93CB-F11ACE0CA729}"/>
              </a:ext>
            </a:extLst>
          </p:cNvPr>
          <p:cNvSpPr txBox="1"/>
          <p:nvPr/>
        </p:nvSpPr>
        <p:spPr>
          <a:xfrm>
            <a:off x="402313" y="5730151"/>
            <a:ext cx="3407517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UnSpoof</a:t>
            </a:r>
            <a:r>
              <a:rPr lang="en-US" dirty="0"/>
              <a:t> Passive Ranging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DE3B723-A898-1B4E-9E25-81791E4AAC36}"/>
              </a:ext>
            </a:extLst>
          </p:cNvPr>
          <p:cNvSpPr txBox="1"/>
          <p:nvPr/>
        </p:nvSpPr>
        <p:spPr>
          <a:xfrm>
            <a:off x="4749253" y="4404170"/>
            <a:ext cx="2396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↑</a:t>
            </a:r>
            <a:endParaRPr lang="en-US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7556A1F-3E54-D56C-F43E-9CEF48731DA4}"/>
              </a:ext>
            </a:extLst>
          </p:cNvPr>
          <p:cNvSpPr txBox="1"/>
          <p:nvPr/>
        </p:nvSpPr>
        <p:spPr>
          <a:xfrm>
            <a:off x="5919729" y="4415805"/>
            <a:ext cx="2396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↓</a:t>
            </a:r>
            <a:endParaRPr lang="en-US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3A81DF0-CEB9-BBEA-BB75-A55530628D93}"/>
              </a:ext>
            </a:extLst>
          </p:cNvPr>
          <p:cNvSpPr txBox="1"/>
          <p:nvPr/>
        </p:nvSpPr>
        <p:spPr>
          <a:xfrm>
            <a:off x="3641309" y="4953276"/>
            <a:ext cx="2396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↑</a:t>
            </a:r>
            <a:endParaRPr lang="en-US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F775C05-B932-B148-BDCC-F06796729191}"/>
              </a:ext>
            </a:extLst>
          </p:cNvPr>
          <p:cNvSpPr txBox="1"/>
          <p:nvPr/>
        </p:nvSpPr>
        <p:spPr>
          <a:xfrm>
            <a:off x="5485779" y="5330344"/>
            <a:ext cx="2396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↓</a:t>
            </a:r>
            <a:endParaRPr lang="en-US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123B57D-99FA-A2B9-651D-F5115DB63F19}"/>
              </a:ext>
            </a:extLst>
          </p:cNvPr>
          <p:cNvSpPr txBox="1"/>
          <p:nvPr/>
        </p:nvSpPr>
        <p:spPr>
          <a:xfrm>
            <a:off x="7121475" y="5262881"/>
            <a:ext cx="2396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↑</a:t>
            </a:r>
            <a:endParaRPr lang="en-US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DCAE0B6-33DD-8942-0B4C-85FCF55AC882}"/>
              </a:ext>
            </a:extLst>
          </p:cNvPr>
          <p:cNvSpPr txBox="1"/>
          <p:nvPr/>
        </p:nvSpPr>
        <p:spPr>
          <a:xfrm>
            <a:off x="3749531" y="5754430"/>
            <a:ext cx="2396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0007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9" grpId="0"/>
      <p:bldP spid="60" grpId="0"/>
      <p:bldP spid="61" grpId="0"/>
      <p:bldP spid="62" grpId="0"/>
      <p:bldP spid="6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53093-1943-2F14-0BF8-BC25024B8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Spoofing Detection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DA45367-9641-873C-A9BC-9766A41C3F67}"/>
                  </a:ext>
                </a:extLst>
              </p:cNvPr>
              <p:cNvSpPr txBox="1"/>
              <p:nvPr/>
            </p:nvSpPr>
            <p:spPr>
              <a:xfrm>
                <a:off x="3641309" y="5542696"/>
                <a:ext cx="6749468" cy="7442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𝝆</m:t>
                      </m:r>
                      <m:r>
                        <a:rPr kumimoji="0" lang="en-US" sz="2000" b="1" i="1" u="none" strike="noStrike" kern="1200" cap="none" spc="0" normalizeH="0" baseline="-2500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𝑩𝑻</m:t>
                      </m:r>
                      <m:r>
                        <a:rPr kumimoji="0" 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𝝆</m:t>
                      </m:r>
                      <m:r>
                        <a:rPr lang="en-US" sz="2000" b="1" i="1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𝑨𝑩</m:t>
                      </m:r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kumimoji="0" lang="en-US" sz="2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𝑫</m:t>
                              </m:r>
                              <m:r>
                                <a:rPr kumimoji="0" lang="en-US" sz="2000" b="1" i="1" u="none" strike="noStrike" kern="1200" cap="none" spc="0" normalizeH="0" baseline="-2500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  <m:sSub>
                                <m:sSubPr>
                                  <m:ctrlP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e>
                                <m:sub>
                                  <m: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𝑩</m:t>
                                  </m:r>
                                  <m: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</m:e>
                          </m:d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  <m:r>
                                <a:rPr kumimoji="0" lang="en-US" sz="2000" b="1" i="1" u="none" strike="noStrike" kern="1200" cap="none" spc="0" normalizeH="0" baseline="-2500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  <m:r>
                                <a:rPr kumimoji="0" lang="en-US" sz="2000" b="1" i="1" u="none" strike="noStrike" kern="1200" cap="none" spc="0" normalizeH="0" baseline="-2500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  <m:r>
                                <a:rPr kumimoji="0" lang="en-US" sz="2000" b="1" i="1" u="none" strike="noStrike" kern="1200" cap="none" spc="0" normalizeH="0" baseline="-2500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e>
                          </m:d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+(</m:t>
                          </m:r>
                          <m:sSub>
                            <m:sSubPr>
                              <m:ctrlP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  <m:sub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  <m:sub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kumimoji="0" lang="en-US" sz="2000" b="1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)−</m:t>
                          </m:r>
                          <m:d>
                            <m:dPr>
                              <m:ctrlPr>
                                <a:rPr kumimoji="0" lang="en-US" sz="2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  <m:r>
                                <a:rPr kumimoji="0" lang="en-US" sz="2000" b="1" i="1" u="none" strike="noStrike" kern="1200" cap="none" spc="0" normalizeH="0" baseline="-2500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  <m:r>
                                <a:rPr kumimoji="0" lang="en-US" sz="2000" b="1" i="1" u="none" strike="noStrike" kern="1200" cap="none" spc="0" normalizeH="0" baseline="-2500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sSub>
                                <m:sSubPr>
                                  <m:ctrlP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𝑫</m:t>
                                  </m:r>
                                </m:e>
                                <m:sub>
                                  <m: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𝑨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  <m:sub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  <m:sub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DA45367-9641-873C-A9BC-9766A41C3F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1309" y="5542696"/>
                <a:ext cx="6749468" cy="7442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直接连接符 4">
            <a:extLst>
              <a:ext uri="{FF2B5EF4-FFF2-40B4-BE49-F238E27FC236}">
                <a16:creationId xmlns:a16="http://schemas.microsoft.com/office/drawing/2014/main" id="{B83F7A3D-D332-C9F5-9395-370DB3F2C302}"/>
              </a:ext>
            </a:extLst>
          </p:cNvPr>
          <p:cNvCxnSpPr>
            <a:cxnSpLocks/>
          </p:cNvCxnSpPr>
          <p:nvPr/>
        </p:nvCxnSpPr>
        <p:spPr>
          <a:xfrm>
            <a:off x="1616496" y="2168440"/>
            <a:ext cx="0" cy="2125628"/>
          </a:xfrm>
          <a:prstGeom prst="line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5">
            <a:extLst>
              <a:ext uri="{FF2B5EF4-FFF2-40B4-BE49-F238E27FC236}">
                <a16:creationId xmlns:a16="http://schemas.microsoft.com/office/drawing/2014/main" id="{0417250A-3BFD-201A-5455-673788587F48}"/>
              </a:ext>
            </a:extLst>
          </p:cNvPr>
          <p:cNvCxnSpPr>
            <a:cxnSpLocks/>
          </p:cNvCxnSpPr>
          <p:nvPr/>
        </p:nvCxnSpPr>
        <p:spPr>
          <a:xfrm>
            <a:off x="3592643" y="2168440"/>
            <a:ext cx="0" cy="2125628"/>
          </a:xfrm>
          <a:prstGeom prst="line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6">
            <a:extLst>
              <a:ext uri="{FF2B5EF4-FFF2-40B4-BE49-F238E27FC236}">
                <a16:creationId xmlns:a16="http://schemas.microsoft.com/office/drawing/2014/main" id="{4E8D1E76-D924-8621-004D-188645ED70C0}"/>
              </a:ext>
            </a:extLst>
          </p:cNvPr>
          <p:cNvCxnSpPr>
            <a:cxnSpLocks/>
          </p:cNvCxnSpPr>
          <p:nvPr/>
        </p:nvCxnSpPr>
        <p:spPr>
          <a:xfrm>
            <a:off x="5526140" y="2233387"/>
            <a:ext cx="0" cy="2060681"/>
          </a:xfrm>
          <a:prstGeom prst="line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7">
            <a:extLst>
              <a:ext uri="{FF2B5EF4-FFF2-40B4-BE49-F238E27FC236}">
                <a16:creationId xmlns:a16="http://schemas.microsoft.com/office/drawing/2014/main" id="{63DC387E-7442-261C-0CC8-F29BD43D0CFB}"/>
              </a:ext>
            </a:extLst>
          </p:cNvPr>
          <p:cNvCxnSpPr>
            <a:cxnSpLocks/>
          </p:cNvCxnSpPr>
          <p:nvPr/>
        </p:nvCxnSpPr>
        <p:spPr>
          <a:xfrm>
            <a:off x="1616496" y="2454227"/>
            <a:ext cx="3874436" cy="92930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7D7EB74F-64A9-39BD-A81C-91EC2B1C600A}"/>
              </a:ext>
            </a:extLst>
          </p:cNvPr>
          <p:cNvCxnSpPr>
            <a:cxnSpLocks/>
          </p:cNvCxnSpPr>
          <p:nvPr/>
        </p:nvCxnSpPr>
        <p:spPr>
          <a:xfrm>
            <a:off x="1595168" y="2507513"/>
            <a:ext cx="1971503" cy="22914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9">
            <a:extLst>
              <a:ext uri="{FF2B5EF4-FFF2-40B4-BE49-F238E27FC236}">
                <a16:creationId xmlns:a16="http://schemas.microsoft.com/office/drawing/2014/main" id="{7C9FD29E-586B-9836-42BD-03AF0A5B67D2}"/>
              </a:ext>
            </a:extLst>
          </p:cNvPr>
          <p:cNvCxnSpPr>
            <a:cxnSpLocks/>
          </p:cNvCxnSpPr>
          <p:nvPr/>
        </p:nvCxnSpPr>
        <p:spPr>
          <a:xfrm>
            <a:off x="3572656" y="3097539"/>
            <a:ext cx="1932160" cy="243716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FEFD64D-E8F8-4924-1DE4-F136B6CC81CD}"/>
              </a:ext>
            </a:extLst>
          </p:cNvPr>
          <p:cNvSpPr txBox="1"/>
          <p:nvPr/>
        </p:nvSpPr>
        <p:spPr>
          <a:xfrm>
            <a:off x="2783385" y="1055304"/>
            <a:ext cx="1602338" cy="1242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Active Anchor</a:t>
            </a:r>
          </a:p>
          <a:p>
            <a:pPr algn="ctr"/>
            <a:r>
              <a:rPr lang="en-US" sz="2000" dirty="0"/>
              <a:t>(A)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850E278-C982-E716-4A8F-BD74D30EB09A}"/>
              </a:ext>
            </a:extLst>
          </p:cNvPr>
          <p:cNvSpPr txBox="1"/>
          <p:nvPr/>
        </p:nvSpPr>
        <p:spPr>
          <a:xfrm>
            <a:off x="5811442" y="2630423"/>
            <a:ext cx="651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</a:t>
            </a:r>
            <a:r>
              <a:rPr lang="en-US" sz="2400" baseline="-25000" dirty="0"/>
              <a:t>B1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F6406A-AC97-0812-DC08-BFFC6BD53E4C}"/>
              </a:ext>
            </a:extLst>
          </p:cNvPr>
          <p:cNvSpPr txBox="1"/>
          <p:nvPr/>
        </p:nvSpPr>
        <p:spPr>
          <a:xfrm>
            <a:off x="3006650" y="2622861"/>
            <a:ext cx="572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</a:t>
            </a:r>
            <a:r>
              <a:rPr lang="en-US" sz="2400" baseline="-25000" dirty="0"/>
              <a:t>A</a:t>
            </a:r>
          </a:p>
        </p:txBody>
      </p:sp>
      <p:cxnSp>
        <p:nvCxnSpPr>
          <p:cNvPr id="18" name="直接箭头连接符 13">
            <a:extLst>
              <a:ext uri="{FF2B5EF4-FFF2-40B4-BE49-F238E27FC236}">
                <a16:creationId xmlns:a16="http://schemas.microsoft.com/office/drawing/2014/main" id="{FEF7B667-E0E3-3DEE-11C4-4A610039471B}"/>
              </a:ext>
            </a:extLst>
          </p:cNvPr>
          <p:cNvCxnSpPr>
            <a:cxnSpLocks/>
          </p:cNvCxnSpPr>
          <p:nvPr/>
        </p:nvCxnSpPr>
        <p:spPr>
          <a:xfrm flipH="1">
            <a:off x="1615986" y="3037027"/>
            <a:ext cx="1935342" cy="19353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7628697-A0E4-1264-5BD1-12C9F89ADDD7}"/>
              </a:ext>
            </a:extLst>
          </p:cNvPr>
          <p:cNvSpPr txBox="1"/>
          <p:nvPr/>
        </p:nvSpPr>
        <p:spPr>
          <a:xfrm>
            <a:off x="5830494" y="3389171"/>
            <a:ext cx="657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</a:t>
            </a:r>
            <a:r>
              <a:rPr lang="en-US" sz="2400" baseline="-25000" dirty="0"/>
              <a:t>B2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CDE116B-FDE3-5D9C-754D-236E19AF26AF}"/>
              </a:ext>
            </a:extLst>
          </p:cNvPr>
          <p:cNvSpPr txBox="1"/>
          <p:nvPr/>
        </p:nvSpPr>
        <p:spPr>
          <a:xfrm>
            <a:off x="892202" y="3200758"/>
            <a:ext cx="564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</a:t>
            </a:r>
            <a:r>
              <a:rPr lang="en-US" sz="2400" baseline="-25000" dirty="0"/>
              <a:t>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10044EB-ABE2-89E2-DA89-256CB8B52CAE}"/>
              </a:ext>
            </a:extLst>
          </p:cNvPr>
          <p:cNvSpPr txBox="1"/>
          <p:nvPr/>
        </p:nvSpPr>
        <p:spPr>
          <a:xfrm>
            <a:off x="900133" y="2542447"/>
            <a:ext cx="592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</a:t>
            </a:r>
            <a:r>
              <a:rPr lang="en-US" sz="2400" baseline="-25000" dirty="0"/>
              <a:t>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DEFB17-257E-A77D-EC32-D529DECA3FE8}"/>
              </a:ext>
            </a:extLst>
          </p:cNvPr>
          <p:cNvSpPr txBox="1"/>
          <p:nvPr/>
        </p:nvSpPr>
        <p:spPr>
          <a:xfrm>
            <a:off x="3065477" y="3217949"/>
            <a:ext cx="545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</a:t>
            </a:r>
            <a:r>
              <a:rPr lang="en-US" sz="2400" baseline="-25000" dirty="0"/>
              <a:t>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DBD7655-6547-55E2-FE55-9A6752895778}"/>
              </a:ext>
            </a:extLst>
          </p:cNvPr>
          <p:cNvSpPr txBox="1"/>
          <p:nvPr/>
        </p:nvSpPr>
        <p:spPr>
          <a:xfrm>
            <a:off x="509476" y="2168440"/>
            <a:ext cx="435004" cy="564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  <a:r>
              <a:rPr lang="en-US" sz="2400" baseline="-25000" dirty="0"/>
              <a:t>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9215F87-80D8-C2A6-49EE-6C1F8A3B1BF2}"/>
              </a:ext>
            </a:extLst>
          </p:cNvPr>
          <p:cNvSpPr txBox="1"/>
          <p:nvPr/>
        </p:nvSpPr>
        <p:spPr>
          <a:xfrm>
            <a:off x="520030" y="2921686"/>
            <a:ext cx="484759" cy="564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  <a:r>
              <a:rPr lang="en-US" sz="2400" baseline="-25000" dirty="0"/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7563157-7035-8FB1-D99A-205ADDC8C777}"/>
              </a:ext>
            </a:extLst>
          </p:cNvPr>
          <p:cNvSpPr txBox="1"/>
          <p:nvPr/>
        </p:nvSpPr>
        <p:spPr>
          <a:xfrm>
            <a:off x="560501" y="3441404"/>
            <a:ext cx="592588" cy="564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  <a:r>
              <a:rPr lang="en-US" sz="2400" baseline="-25000" dirty="0"/>
              <a:t>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15C17D5-0F8D-1359-E195-11ACD69EE8BA}"/>
              </a:ext>
            </a:extLst>
          </p:cNvPr>
          <p:cNvSpPr txBox="1"/>
          <p:nvPr/>
        </p:nvSpPr>
        <p:spPr>
          <a:xfrm>
            <a:off x="3856081" y="2392434"/>
            <a:ext cx="592588" cy="564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  <a:r>
              <a:rPr lang="en-US" sz="2400" baseline="-25000" dirty="0"/>
              <a:t>1</a:t>
            </a:r>
          </a:p>
        </p:txBody>
      </p:sp>
      <p:cxnSp>
        <p:nvCxnSpPr>
          <p:cNvPr id="27" name="直接连接符 25">
            <a:extLst>
              <a:ext uri="{FF2B5EF4-FFF2-40B4-BE49-F238E27FC236}">
                <a16:creationId xmlns:a16="http://schemas.microsoft.com/office/drawing/2014/main" id="{03727E62-D4F6-D015-5A2F-00F3B20799D0}"/>
              </a:ext>
            </a:extLst>
          </p:cNvPr>
          <p:cNvCxnSpPr/>
          <p:nvPr/>
        </p:nvCxnSpPr>
        <p:spPr>
          <a:xfrm>
            <a:off x="872369" y="2450871"/>
            <a:ext cx="722799" cy="335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6">
            <a:extLst>
              <a:ext uri="{FF2B5EF4-FFF2-40B4-BE49-F238E27FC236}">
                <a16:creationId xmlns:a16="http://schemas.microsoft.com/office/drawing/2014/main" id="{777C385A-65A2-1F33-332E-627A09F86075}"/>
              </a:ext>
            </a:extLst>
          </p:cNvPr>
          <p:cNvCxnSpPr>
            <a:cxnSpLocks/>
          </p:cNvCxnSpPr>
          <p:nvPr/>
        </p:nvCxnSpPr>
        <p:spPr>
          <a:xfrm>
            <a:off x="1351994" y="2450871"/>
            <a:ext cx="0" cy="804977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7">
            <a:extLst>
              <a:ext uri="{FF2B5EF4-FFF2-40B4-BE49-F238E27FC236}">
                <a16:creationId xmlns:a16="http://schemas.microsoft.com/office/drawing/2014/main" id="{DDBBE402-3537-159C-DF25-3A2E5A578D4A}"/>
              </a:ext>
            </a:extLst>
          </p:cNvPr>
          <p:cNvCxnSpPr/>
          <p:nvPr/>
        </p:nvCxnSpPr>
        <p:spPr>
          <a:xfrm>
            <a:off x="944239" y="3230561"/>
            <a:ext cx="722799" cy="335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8">
            <a:extLst>
              <a:ext uri="{FF2B5EF4-FFF2-40B4-BE49-F238E27FC236}">
                <a16:creationId xmlns:a16="http://schemas.microsoft.com/office/drawing/2014/main" id="{0377CF12-95AB-BB60-3315-1C03C894CFBE}"/>
              </a:ext>
            </a:extLst>
          </p:cNvPr>
          <p:cNvCxnSpPr/>
          <p:nvPr/>
        </p:nvCxnSpPr>
        <p:spPr>
          <a:xfrm>
            <a:off x="910419" y="3767228"/>
            <a:ext cx="722799" cy="335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29">
            <a:extLst>
              <a:ext uri="{FF2B5EF4-FFF2-40B4-BE49-F238E27FC236}">
                <a16:creationId xmlns:a16="http://schemas.microsoft.com/office/drawing/2014/main" id="{C14E2E65-B4A1-7CE6-D664-6FB82895047A}"/>
              </a:ext>
            </a:extLst>
          </p:cNvPr>
          <p:cNvCxnSpPr>
            <a:cxnSpLocks/>
          </p:cNvCxnSpPr>
          <p:nvPr/>
        </p:nvCxnSpPr>
        <p:spPr>
          <a:xfrm>
            <a:off x="1344590" y="3292321"/>
            <a:ext cx="6954" cy="42288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0">
            <a:extLst>
              <a:ext uri="{FF2B5EF4-FFF2-40B4-BE49-F238E27FC236}">
                <a16:creationId xmlns:a16="http://schemas.microsoft.com/office/drawing/2014/main" id="{E60B1A88-634A-B2DB-5E1A-02905EE857BF}"/>
              </a:ext>
            </a:extLst>
          </p:cNvPr>
          <p:cNvCxnSpPr/>
          <p:nvPr/>
        </p:nvCxnSpPr>
        <p:spPr>
          <a:xfrm>
            <a:off x="3617630" y="2733301"/>
            <a:ext cx="324284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1">
            <a:extLst>
              <a:ext uri="{FF2B5EF4-FFF2-40B4-BE49-F238E27FC236}">
                <a16:creationId xmlns:a16="http://schemas.microsoft.com/office/drawing/2014/main" id="{B801568C-B217-FD9A-9C25-00EE6EFFE07A}"/>
              </a:ext>
            </a:extLst>
          </p:cNvPr>
          <p:cNvCxnSpPr/>
          <p:nvPr/>
        </p:nvCxnSpPr>
        <p:spPr>
          <a:xfrm>
            <a:off x="3566966" y="3061883"/>
            <a:ext cx="324284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2">
            <a:extLst>
              <a:ext uri="{FF2B5EF4-FFF2-40B4-BE49-F238E27FC236}">
                <a16:creationId xmlns:a16="http://schemas.microsoft.com/office/drawing/2014/main" id="{0A157450-57A4-B883-A24E-75DAB0AA1B2F}"/>
              </a:ext>
            </a:extLst>
          </p:cNvPr>
          <p:cNvCxnSpPr/>
          <p:nvPr/>
        </p:nvCxnSpPr>
        <p:spPr>
          <a:xfrm>
            <a:off x="5542817" y="2547157"/>
            <a:ext cx="722799" cy="335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3">
            <a:extLst>
              <a:ext uri="{FF2B5EF4-FFF2-40B4-BE49-F238E27FC236}">
                <a16:creationId xmlns:a16="http://schemas.microsoft.com/office/drawing/2014/main" id="{A15B417A-99CF-05AE-FA0A-7AF186A48016}"/>
              </a:ext>
            </a:extLst>
          </p:cNvPr>
          <p:cNvCxnSpPr/>
          <p:nvPr/>
        </p:nvCxnSpPr>
        <p:spPr>
          <a:xfrm>
            <a:off x="5585841" y="3330452"/>
            <a:ext cx="722799" cy="335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4">
            <a:extLst>
              <a:ext uri="{FF2B5EF4-FFF2-40B4-BE49-F238E27FC236}">
                <a16:creationId xmlns:a16="http://schemas.microsoft.com/office/drawing/2014/main" id="{9C520C6E-9D62-5E35-013E-AEAE11C47427}"/>
              </a:ext>
            </a:extLst>
          </p:cNvPr>
          <p:cNvCxnSpPr/>
          <p:nvPr/>
        </p:nvCxnSpPr>
        <p:spPr>
          <a:xfrm>
            <a:off x="3642295" y="4115156"/>
            <a:ext cx="324284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29CD8D1D-7ADE-E190-E753-CBAF81B9171E}"/>
              </a:ext>
            </a:extLst>
          </p:cNvPr>
          <p:cNvSpPr txBox="1"/>
          <p:nvPr/>
        </p:nvSpPr>
        <p:spPr>
          <a:xfrm>
            <a:off x="3949197" y="3860318"/>
            <a:ext cx="592588" cy="564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  <a:r>
              <a:rPr lang="en-US" sz="2400" baseline="-25000" dirty="0"/>
              <a:t>7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2C615F3-D4C7-7F2B-66B4-0DFE67F61DD0}"/>
              </a:ext>
            </a:extLst>
          </p:cNvPr>
          <p:cNvSpPr txBox="1"/>
          <p:nvPr/>
        </p:nvSpPr>
        <p:spPr>
          <a:xfrm>
            <a:off x="6243613" y="2240455"/>
            <a:ext cx="592588" cy="564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  <a:r>
              <a:rPr lang="en-US" sz="2400" baseline="-25000" dirty="0"/>
              <a:t>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B61E80A-34D5-0E9B-1CA5-33347A21704B}"/>
              </a:ext>
            </a:extLst>
          </p:cNvPr>
          <p:cNvSpPr txBox="1"/>
          <p:nvPr/>
        </p:nvSpPr>
        <p:spPr>
          <a:xfrm>
            <a:off x="6368914" y="3056447"/>
            <a:ext cx="592588" cy="564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  <a:r>
              <a:rPr lang="en-US" sz="2400" baseline="-25000" dirty="0"/>
              <a:t>5</a:t>
            </a:r>
          </a:p>
        </p:txBody>
      </p:sp>
      <p:cxnSp>
        <p:nvCxnSpPr>
          <p:cNvPr id="40" name="直接箭头连接符 38">
            <a:extLst>
              <a:ext uri="{FF2B5EF4-FFF2-40B4-BE49-F238E27FC236}">
                <a16:creationId xmlns:a16="http://schemas.microsoft.com/office/drawing/2014/main" id="{FC46AF54-C677-EBA4-D8D7-51ED8743A24A}"/>
              </a:ext>
            </a:extLst>
          </p:cNvPr>
          <p:cNvCxnSpPr>
            <a:cxnSpLocks/>
          </p:cNvCxnSpPr>
          <p:nvPr/>
        </p:nvCxnSpPr>
        <p:spPr>
          <a:xfrm>
            <a:off x="3742753" y="2754058"/>
            <a:ext cx="0" cy="28296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箭头连接符 39">
            <a:extLst>
              <a:ext uri="{FF2B5EF4-FFF2-40B4-BE49-F238E27FC236}">
                <a16:creationId xmlns:a16="http://schemas.microsoft.com/office/drawing/2014/main" id="{1A34714B-FB53-25C0-FA28-F6A0C323FFB9}"/>
              </a:ext>
            </a:extLst>
          </p:cNvPr>
          <p:cNvCxnSpPr>
            <a:cxnSpLocks/>
          </p:cNvCxnSpPr>
          <p:nvPr/>
        </p:nvCxnSpPr>
        <p:spPr>
          <a:xfrm>
            <a:off x="3742753" y="3112802"/>
            <a:ext cx="0" cy="1011707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箭头连接符 40">
            <a:extLst>
              <a:ext uri="{FF2B5EF4-FFF2-40B4-BE49-F238E27FC236}">
                <a16:creationId xmlns:a16="http://schemas.microsoft.com/office/drawing/2014/main" id="{5A0C8375-2502-583F-0CBB-57DB2126B621}"/>
              </a:ext>
            </a:extLst>
          </p:cNvPr>
          <p:cNvCxnSpPr>
            <a:cxnSpLocks/>
          </p:cNvCxnSpPr>
          <p:nvPr/>
        </p:nvCxnSpPr>
        <p:spPr>
          <a:xfrm>
            <a:off x="5854879" y="2574719"/>
            <a:ext cx="0" cy="787017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箭头连接符 41">
            <a:extLst>
              <a:ext uri="{FF2B5EF4-FFF2-40B4-BE49-F238E27FC236}">
                <a16:creationId xmlns:a16="http://schemas.microsoft.com/office/drawing/2014/main" id="{6C0ECB7F-3C2F-D18A-EAD5-3416721D3B81}"/>
              </a:ext>
            </a:extLst>
          </p:cNvPr>
          <p:cNvCxnSpPr>
            <a:cxnSpLocks/>
          </p:cNvCxnSpPr>
          <p:nvPr/>
        </p:nvCxnSpPr>
        <p:spPr>
          <a:xfrm>
            <a:off x="5854879" y="3351833"/>
            <a:ext cx="0" cy="726753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2">
            <a:extLst>
              <a:ext uri="{FF2B5EF4-FFF2-40B4-BE49-F238E27FC236}">
                <a16:creationId xmlns:a16="http://schemas.microsoft.com/office/drawing/2014/main" id="{C3C5F000-C1D4-EF30-E65C-C68B279761CE}"/>
              </a:ext>
            </a:extLst>
          </p:cNvPr>
          <p:cNvCxnSpPr/>
          <p:nvPr/>
        </p:nvCxnSpPr>
        <p:spPr>
          <a:xfrm>
            <a:off x="5569146" y="4048051"/>
            <a:ext cx="722799" cy="335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A5B46E97-D412-C2BB-EB55-C3A82D9F8376}"/>
              </a:ext>
            </a:extLst>
          </p:cNvPr>
          <p:cNvSpPr txBox="1"/>
          <p:nvPr/>
        </p:nvSpPr>
        <p:spPr>
          <a:xfrm>
            <a:off x="6368914" y="3729206"/>
            <a:ext cx="592588" cy="564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  <a:r>
              <a:rPr lang="en-US" sz="2400" baseline="-25000" dirty="0"/>
              <a:t>8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E612438-AC4E-D4F0-F28D-5F0858A98F83}"/>
              </a:ext>
            </a:extLst>
          </p:cNvPr>
          <p:cNvSpPr txBox="1"/>
          <p:nvPr/>
        </p:nvSpPr>
        <p:spPr>
          <a:xfrm>
            <a:off x="1236976" y="1284490"/>
            <a:ext cx="770025" cy="866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algn="ctr"/>
            <a:r>
              <a:rPr lang="en-US" sz="2000" dirty="0"/>
              <a:t>Tag </a:t>
            </a:r>
          </a:p>
          <a:p>
            <a:pPr algn="ctr"/>
            <a:r>
              <a:rPr lang="en-US" sz="2000" dirty="0"/>
              <a:t>(T)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88C1ECE-03C1-5E95-BB42-972FDFDF94AF}"/>
              </a:ext>
            </a:extLst>
          </p:cNvPr>
          <p:cNvSpPr txBox="1"/>
          <p:nvPr/>
        </p:nvSpPr>
        <p:spPr>
          <a:xfrm>
            <a:off x="4869059" y="1012286"/>
            <a:ext cx="1243745" cy="1242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algn="ctr"/>
            <a:r>
              <a:rPr lang="en-US" sz="2000" dirty="0"/>
              <a:t>Passive Anchor (B)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90D2C7F-6716-FCA5-D427-7E9E73961B55}"/>
              </a:ext>
            </a:extLst>
          </p:cNvPr>
          <p:cNvSpPr txBox="1"/>
          <p:nvPr/>
        </p:nvSpPr>
        <p:spPr>
          <a:xfrm rot="432338">
            <a:off x="2052048" y="2348775"/>
            <a:ext cx="651140" cy="45188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IN" dirty="0"/>
              <a:t>POLL</a:t>
            </a:r>
            <a:endParaRPr 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3BE7418-BCC0-8C31-65EB-2D1401FE4C3B}"/>
              </a:ext>
            </a:extLst>
          </p:cNvPr>
          <p:cNvSpPr txBox="1"/>
          <p:nvPr/>
        </p:nvSpPr>
        <p:spPr>
          <a:xfrm rot="21371389">
            <a:off x="1982110" y="2929158"/>
            <a:ext cx="644087" cy="45188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IN" dirty="0"/>
              <a:t>RESP</a:t>
            </a:r>
            <a:endParaRPr lang="en-US" dirty="0"/>
          </a:p>
        </p:txBody>
      </p:sp>
      <p:cxnSp>
        <p:nvCxnSpPr>
          <p:cNvPr id="50" name="直接箭头连接符 7">
            <a:extLst>
              <a:ext uri="{FF2B5EF4-FFF2-40B4-BE49-F238E27FC236}">
                <a16:creationId xmlns:a16="http://schemas.microsoft.com/office/drawing/2014/main" id="{EC9FDD22-202D-A92B-0372-E93A289A9FA4}"/>
              </a:ext>
            </a:extLst>
          </p:cNvPr>
          <p:cNvCxnSpPr>
            <a:cxnSpLocks/>
          </p:cNvCxnSpPr>
          <p:nvPr/>
        </p:nvCxnSpPr>
        <p:spPr>
          <a:xfrm>
            <a:off x="1636993" y="3715209"/>
            <a:ext cx="3909644" cy="315335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箭头连接符 8">
            <a:extLst>
              <a:ext uri="{FF2B5EF4-FFF2-40B4-BE49-F238E27FC236}">
                <a16:creationId xmlns:a16="http://schemas.microsoft.com/office/drawing/2014/main" id="{12B87269-4D05-E3E2-6260-D5696DF13612}"/>
              </a:ext>
            </a:extLst>
          </p:cNvPr>
          <p:cNvCxnSpPr>
            <a:cxnSpLocks/>
          </p:cNvCxnSpPr>
          <p:nvPr/>
        </p:nvCxnSpPr>
        <p:spPr>
          <a:xfrm>
            <a:off x="1645035" y="3720379"/>
            <a:ext cx="1985443" cy="39477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929EF062-5DE0-6547-1F6E-6A2273BD5890}"/>
              </a:ext>
            </a:extLst>
          </p:cNvPr>
          <p:cNvSpPr txBox="1"/>
          <p:nvPr/>
        </p:nvSpPr>
        <p:spPr>
          <a:xfrm rot="183879">
            <a:off x="2018560" y="3649130"/>
            <a:ext cx="728084" cy="45188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IN" dirty="0"/>
              <a:t>FINAL</a:t>
            </a:r>
            <a:endParaRPr lang="en-US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FF62278-F332-C723-6434-79DBCF6BEADB}"/>
              </a:ext>
            </a:extLst>
          </p:cNvPr>
          <p:cNvSpPr txBox="1"/>
          <p:nvPr/>
        </p:nvSpPr>
        <p:spPr>
          <a:xfrm>
            <a:off x="4167316" y="2067317"/>
            <a:ext cx="1181157" cy="4518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Overheard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6436A26-B5A4-EA0C-280E-11535EF61AD3}"/>
              </a:ext>
            </a:extLst>
          </p:cNvPr>
          <p:cNvSpPr txBox="1"/>
          <p:nvPr/>
        </p:nvSpPr>
        <p:spPr>
          <a:xfrm>
            <a:off x="3787487" y="3048021"/>
            <a:ext cx="592588" cy="564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  <a:r>
              <a:rPr lang="en-US" sz="2400" baseline="-25000" dirty="0"/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209FEFB0-BE5A-DBDF-380C-4EE07A19BAD8}"/>
                  </a:ext>
                </a:extLst>
              </p:cNvPr>
              <p:cNvSpPr txBox="1"/>
              <p:nvPr/>
            </p:nvSpPr>
            <p:spPr>
              <a:xfrm>
                <a:off x="3403453" y="4703304"/>
                <a:ext cx="3948542" cy="7442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𝝆</m:t>
                      </m:r>
                      <m:r>
                        <a:rPr kumimoji="0" lang="en-US" sz="2000" b="1" i="1" u="none" strike="noStrike" kern="1200" cap="none" spc="0" normalizeH="0" baseline="-2500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𝑨𝑻</m:t>
                      </m:r>
                      <m:r>
                        <a:rPr kumimoji="0" 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kumimoji="0" lang="en-US" sz="2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0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𝑹</m:t>
                                  </m:r>
                                </m:e>
                                <m:sub>
                                  <m: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𝑻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𝑹</m:t>
                                  </m:r>
                                </m:e>
                                <m:sub>
                                  <m: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𝑨</m:t>
                                  </m:r>
                                </m:sub>
                              </m:sSub>
                            </m:e>
                          </m:d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d>
                            <m:dPr>
                              <m:ctrlPr>
                                <a:rPr kumimoji="0" lang="en-US" sz="2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0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𝑫</m:t>
                                  </m:r>
                                </m:e>
                                <m:sub>
                                  <m: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𝑻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𝑫</m:t>
                                  </m:r>
                                </m:e>
                                <m:sub>
                                  <m: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𝑨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sSub>
                            <m:sSubPr>
                              <m:ctrlP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𝑹</m:t>
                              </m:r>
                            </m:e>
                            <m:sub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𝑨</m:t>
                              </m:r>
                            </m:sub>
                          </m:sSub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𝑫</m:t>
                              </m:r>
                            </m:e>
                            <m:sub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𝑨</m:t>
                              </m:r>
                            </m:sub>
                          </m:sSub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209FEFB0-BE5A-DBDF-380C-4EE07A19BA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3453" y="4703304"/>
                <a:ext cx="3948542" cy="7442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TextBox 56">
            <a:extLst>
              <a:ext uri="{FF2B5EF4-FFF2-40B4-BE49-F238E27FC236}">
                <a16:creationId xmlns:a16="http://schemas.microsoft.com/office/drawing/2014/main" id="{3011C43C-C78A-F7A8-2FA4-9E88012C46D1}"/>
              </a:ext>
            </a:extLst>
          </p:cNvPr>
          <p:cNvSpPr txBox="1"/>
          <p:nvPr/>
        </p:nvSpPr>
        <p:spPr>
          <a:xfrm>
            <a:off x="1440230" y="4898655"/>
            <a:ext cx="1331681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TWR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C6CE517-8DE2-3C3F-93CB-F11ACE0CA729}"/>
              </a:ext>
            </a:extLst>
          </p:cNvPr>
          <p:cNvSpPr txBox="1"/>
          <p:nvPr/>
        </p:nvSpPr>
        <p:spPr>
          <a:xfrm>
            <a:off x="402313" y="5730151"/>
            <a:ext cx="3407517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UnSpoof</a:t>
            </a:r>
            <a:r>
              <a:rPr lang="en-US" dirty="0"/>
              <a:t> Passive Ranging</a:t>
            </a:r>
          </a:p>
        </p:txBody>
      </p:sp>
    </p:spTree>
    <p:extLst>
      <p:ext uri="{BB962C8B-B14F-4D97-AF65-F5344CB8AC3E}">
        <p14:creationId xmlns:p14="http://schemas.microsoft.com/office/powerpoint/2010/main" val="4759887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53093-1943-2F14-0BF8-BC25024B8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Spoofing Detection: </a:t>
            </a:r>
            <a:r>
              <a:rPr lang="en-US" sz="3600" b="1" dirty="0"/>
              <a:t>Distance Reduction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DA45367-9641-873C-A9BC-9766A41C3F67}"/>
                  </a:ext>
                </a:extLst>
              </p:cNvPr>
              <p:cNvSpPr txBox="1"/>
              <p:nvPr/>
            </p:nvSpPr>
            <p:spPr>
              <a:xfrm>
                <a:off x="3641309" y="5542696"/>
                <a:ext cx="6749468" cy="7442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𝝆</m:t>
                      </m:r>
                      <m:r>
                        <a:rPr kumimoji="0" lang="en-US" sz="2000" b="1" i="1" u="none" strike="noStrike" kern="1200" cap="none" spc="0" normalizeH="0" baseline="-2500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𝑩𝑻</m:t>
                      </m:r>
                      <m:r>
                        <a:rPr kumimoji="0" 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𝝆</m:t>
                      </m:r>
                      <m:r>
                        <a:rPr lang="en-US" sz="2000" b="1" i="1" baseline="-250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𝑨𝑩</m:t>
                      </m:r>
                      <m:r>
                        <a:rPr lang="en-US" sz="20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kumimoji="0" lang="en-US" sz="2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𝑫</m:t>
                              </m:r>
                              <m:r>
                                <a:rPr kumimoji="0" lang="en-US" sz="2000" b="1" i="1" u="none" strike="noStrike" kern="1200" cap="none" spc="0" normalizeH="0" baseline="-2500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  <m:sSub>
                                <m:sSubPr>
                                  <m:ctrlP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e>
                                <m:sub>
                                  <m: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𝑩</m:t>
                                  </m:r>
                                  <m: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</m:e>
                          </m:d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  <m:r>
                                <a:rPr kumimoji="0" lang="en-US" sz="2000" b="1" i="1" u="none" strike="noStrike" kern="1200" cap="none" spc="0" normalizeH="0" baseline="-2500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  <m:r>
                                <a:rPr kumimoji="0" lang="en-US" sz="2000" b="1" i="1" u="none" strike="noStrike" kern="1200" cap="none" spc="0" normalizeH="0" baseline="-2500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  <m:r>
                                <a:rPr kumimoji="0" lang="en-US" sz="2000" b="1" i="1" u="none" strike="noStrike" kern="1200" cap="none" spc="0" normalizeH="0" baseline="-2500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e>
                          </m:d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+(</m:t>
                          </m:r>
                          <m:sSub>
                            <m:sSubPr>
                              <m:ctrlP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  <m:sub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  <m:sub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kumimoji="0" lang="en-US" sz="2000" b="1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)−</m:t>
                          </m:r>
                          <m:d>
                            <m:dPr>
                              <m:ctrlPr>
                                <a:rPr kumimoji="0" lang="en-US" sz="2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  <m:r>
                                <a:rPr kumimoji="0" lang="en-US" sz="2000" b="1" i="1" u="none" strike="noStrike" kern="1200" cap="none" spc="0" normalizeH="0" baseline="-2500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  <m:r>
                                <a:rPr kumimoji="0" lang="en-US" sz="2000" b="1" i="1" u="none" strike="noStrike" kern="1200" cap="none" spc="0" normalizeH="0" baseline="-2500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sSub>
                                <m:sSubPr>
                                  <m:ctrlP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𝑫</m:t>
                                  </m:r>
                                </m:e>
                                <m:sub>
                                  <m: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𝑨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  <m:sub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  <m:sub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DA45367-9641-873C-A9BC-9766A41C3F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1309" y="5542696"/>
                <a:ext cx="6749468" cy="7442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直接连接符 4">
            <a:extLst>
              <a:ext uri="{FF2B5EF4-FFF2-40B4-BE49-F238E27FC236}">
                <a16:creationId xmlns:a16="http://schemas.microsoft.com/office/drawing/2014/main" id="{B83F7A3D-D332-C9F5-9395-370DB3F2C302}"/>
              </a:ext>
            </a:extLst>
          </p:cNvPr>
          <p:cNvCxnSpPr>
            <a:cxnSpLocks/>
          </p:cNvCxnSpPr>
          <p:nvPr/>
        </p:nvCxnSpPr>
        <p:spPr>
          <a:xfrm>
            <a:off x="1616496" y="2168440"/>
            <a:ext cx="0" cy="2125628"/>
          </a:xfrm>
          <a:prstGeom prst="line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5">
            <a:extLst>
              <a:ext uri="{FF2B5EF4-FFF2-40B4-BE49-F238E27FC236}">
                <a16:creationId xmlns:a16="http://schemas.microsoft.com/office/drawing/2014/main" id="{0417250A-3BFD-201A-5455-673788587F48}"/>
              </a:ext>
            </a:extLst>
          </p:cNvPr>
          <p:cNvCxnSpPr>
            <a:cxnSpLocks/>
          </p:cNvCxnSpPr>
          <p:nvPr/>
        </p:nvCxnSpPr>
        <p:spPr>
          <a:xfrm>
            <a:off x="3592643" y="2168440"/>
            <a:ext cx="0" cy="2125628"/>
          </a:xfrm>
          <a:prstGeom prst="line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6">
            <a:extLst>
              <a:ext uri="{FF2B5EF4-FFF2-40B4-BE49-F238E27FC236}">
                <a16:creationId xmlns:a16="http://schemas.microsoft.com/office/drawing/2014/main" id="{4E8D1E76-D924-8621-004D-188645ED70C0}"/>
              </a:ext>
            </a:extLst>
          </p:cNvPr>
          <p:cNvCxnSpPr>
            <a:cxnSpLocks/>
          </p:cNvCxnSpPr>
          <p:nvPr/>
        </p:nvCxnSpPr>
        <p:spPr>
          <a:xfrm>
            <a:off x="5526140" y="2233387"/>
            <a:ext cx="0" cy="2060681"/>
          </a:xfrm>
          <a:prstGeom prst="line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7">
            <a:extLst>
              <a:ext uri="{FF2B5EF4-FFF2-40B4-BE49-F238E27FC236}">
                <a16:creationId xmlns:a16="http://schemas.microsoft.com/office/drawing/2014/main" id="{63DC387E-7442-261C-0CC8-F29BD43D0CFB}"/>
              </a:ext>
            </a:extLst>
          </p:cNvPr>
          <p:cNvCxnSpPr>
            <a:cxnSpLocks/>
          </p:cNvCxnSpPr>
          <p:nvPr/>
        </p:nvCxnSpPr>
        <p:spPr>
          <a:xfrm>
            <a:off x="1595168" y="2519206"/>
            <a:ext cx="3895764" cy="27951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7D7EB74F-64A9-39BD-A81C-91EC2B1C600A}"/>
              </a:ext>
            </a:extLst>
          </p:cNvPr>
          <p:cNvCxnSpPr>
            <a:cxnSpLocks/>
          </p:cNvCxnSpPr>
          <p:nvPr/>
        </p:nvCxnSpPr>
        <p:spPr>
          <a:xfrm>
            <a:off x="1642791" y="2542447"/>
            <a:ext cx="1923880" cy="19421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9">
            <a:extLst>
              <a:ext uri="{FF2B5EF4-FFF2-40B4-BE49-F238E27FC236}">
                <a16:creationId xmlns:a16="http://schemas.microsoft.com/office/drawing/2014/main" id="{7C9FD29E-586B-9836-42BD-03AF0A5B67D2}"/>
              </a:ext>
            </a:extLst>
          </p:cNvPr>
          <p:cNvCxnSpPr>
            <a:cxnSpLocks/>
          </p:cNvCxnSpPr>
          <p:nvPr/>
        </p:nvCxnSpPr>
        <p:spPr>
          <a:xfrm>
            <a:off x="3572656" y="3097539"/>
            <a:ext cx="1932160" cy="243716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FEFD64D-E8F8-4924-1DE4-F136B6CC81CD}"/>
              </a:ext>
            </a:extLst>
          </p:cNvPr>
          <p:cNvSpPr txBox="1"/>
          <p:nvPr/>
        </p:nvSpPr>
        <p:spPr>
          <a:xfrm>
            <a:off x="2783385" y="1055304"/>
            <a:ext cx="1602338" cy="1242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Active Anchor</a:t>
            </a:r>
          </a:p>
          <a:p>
            <a:pPr algn="ctr"/>
            <a:r>
              <a:rPr lang="en-US" sz="2000" dirty="0"/>
              <a:t>(A)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850E278-C982-E716-4A8F-BD74D30EB09A}"/>
              </a:ext>
            </a:extLst>
          </p:cNvPr>
          <p:cNvSpPr txBox="1"/>
          <p:nvPr/>
        </p:nvSpPr>
        <p:spPr>
          <a:xfrm>
            <a:off x="5811442" y="2630423"/>
            <a:ext cx="651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</a:t>
            </a:r>
            <a:r>
              <a:rPr lang="en-US" sz="2400" baseline="-25000" dirty="0"/>
              <a:t>B1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F6406A-AC97-0812-DC08-BFFC6BD53E4C}"/>
              </a:ext>
            </a:extLst>
          </p:cNvPr>
          <p:cNvSpPr txBox="1"/>
          <p:nvPr/>
        </p:nvSpPr>
        <p:spPr>
          <a:xfrm>
            <a:off x="3006650" y="2622861"/>
            <a:ext cx="572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</a:t>
            </a:r>
            <a:r>
              <a:rPr lang="en-US" sz="2400" baseline="-25000" dirty="0"/>
              <a:t>A</a:t>
            </a:r>
          </a:p>
        </p:txBody>
      </p:sp>
      <p:cxnSp>
        <p:nvCxnSpPr>
          <p:cNvPr id="18" name="直接箭头连接符 13">
            <a:extLst>
              <a:ext uri="{FF2B5EF4-FFF2-40B4-BE49-F238E27FC236}">
                <a16:creationId xmlns:a16="http://schemas.microsoft.com/office/drawing/2014/main" id="{FEF7B667-E0E3-3DEE-11C4-4A610039471B}"/>
              </a:ext>
            </a:extLst>
          </p:cNvPr>
          <p:cNvCxnSpPr>
            <a:cxnSpLocks/>
          </p:cNvCxnSpPr>
          <p:nvPr/>
        </p:nvCxnSpPr>
        <p:spPr>
          <a:xfrm flipH="1">
            <a:off x="1645035" y="3037027"/>
            <a:ext cx="1906293" cy="6051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7628697-A0E4-1264-5BD1-12C9F89ADDD7}"/>
              </a:ext>
            </a:extLst>
          </p:cNvPr>
          <p:cNvSpPr txBox="1"/>
          <p:nvPr/>
        </p:nvSpPr>
        <p:spPr>
          <a:xfrm>
            <a:off x="5830494" y="3389171"/>
            <a:ext cx="657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</a:t>
            </a:r>
            <a:r>
              <a:rPr lang="en-US" sz="2400" baseline="-25000" dirty="0"/>
              <a:t>B2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CDE116B-FDE3-5D9C-754D-236E19AF26AF}"/>
              </a:ext>
            </a:extLst>
          </p:cNvPr>
          <p:cNvSpPr txBox="1"/>
          <p:nvPr/>
        </p:nvSpPr>
        <p:spPr>
          <a:xfrm>
            <a:off x="892202" y="3200758"/>
            <a:ext cx="564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D</a:t>
            </a:r>
            <a:r>
              <a:rPr lang="en-US" sz="2400" baseline="-25000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10044EB-ABE2-89E2-DA89-256CB8B52CAE}"/>
              </a:ext>
            </a:extLst>
          </p:cNvPr>
          <p:cNvSpPr txBox="1"/>
          <p:nvPr/>
        </p:nvSpPr>
        <p:spPr>
          <a:xfrm>
            <a:off x="900133" y="2542447"/>
            <a:ext cx="592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R</a:t>
            </a:r>
            <a:r>
              <a:rPr lang="en-US" sz="2400" baseline="-25000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DEFB17-257E-A77D-EC32-D529DECA3FE8}"/>
              </a:ext>
            </a:extLst>
          </p:cNvPr>
          <p:cNvSpPr txBox="1"/>
          <p:nvPr/>
        </p:nvSpPr>
        <p:spPr>
          <a:xfrm>
            <a:off x="3065477" y="3217949"/>
            <a:ext cx="545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</a:t>
            </a:r>
            <a:r>
              <a:rPr lang="en-US" sz="2400" baseline="-25000" dirty="0"/>
              <a:t>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DBD7655-6547-55E2-FE55-9A6752895778}"/>
              </a:ext>
            </a:extLst>
          </p:cNvPr>
          <p:cNvSpPr txBox="1"/>
          <p:nvPr/>
        </p:nvSpPr>
        <p:spPr>
          <a:xfrm>
            <a:off x="509476" y="2168440"/>
            <a:ext cx="435004" cy="564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  <a:r>
              <a:rPr lang="en-US" sz="2400" baseline="-25000" dirty="0"/>
              <a:t>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9215F87-80D8-C2A6-49EE-6C1F8A3B1BF2}"/>
              </a:ext>
            </a:extLst>
          </p:cNvPr>
          <p:cNvSpPr txBox="1"/>
          <p:nvPr/>
        </p:nvSpPr>
        <p:spPr>
          <a:xfrm>
            <a:off x="520030" y="2823412"/>
            <a:ext cx="484759" cy="564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  <a:r>
              <a:rPr lang="en-US" sz="2400" baseline="-25000" dirty="0"/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7563157-7035-8FB1-D99A-205ADDC8C777}"/>
              </a:ext>
            </a:extLst>
          </p:cNvPr>
          <p:cNvSpPr txBox="1"/>
          <p:nvPr/>
        </p:nvSpPr>
        <p:spPr>
          <a:xfrm>
            <a:off x="560501" y="3441404"/>
            <a:ext cx="592588" cy="564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  <a:r>
              <a:rPr lang="en-US" sz="2400" baseline="-25000" dirty="0"/>
              <a:t>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15C17D5-0F8D-1359-E195-11ACD69EE8BA}"/>
              </a:ext>
            </a:extLst>
          </p:cNvPr>
          <p:cNvSpPr txBox="1"/>
          <p:nvPr/>
        </p:nvSpPr>
        <p:spPr>
          <a:xfrm>
            <a:off x="3856081" y="2392434"/>
            <a:ext cx="592588" cy="564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  <a:r>
              <a:rPr lang="en-US" sz="2400" baseline="-25000" dirty="0"/>
              <a:t>1</a:t>
            </a:r>
          </a:p>
        </p:txBody>
      </p:sp>
      <p:cxnSp>
        <p:nvCxnSpPr>
          <p:cNvPr id="27" name="直接连接符 25">
            <a:extLst>
              <a:ext uri="{FF2B5EF4-FFF2-40B4-BE49-F238E27FC236}">
                <a16:creationId xmlns:a16="http://schemas.microsoft.com/office/drawing/2014/main" id="{03727E62-D4F6-D015-5A2F-00F3B20799D0}"/>
              </a:ext>
            </a:extLst>
          </p:cNvPr>
          <p:cNvCxnSpPr/>
          <p:nvPr/>
        </p:nvCxnSpPr>
        <p:spPr>
          <a:xfrm>
            <a:off x="863907" y="2512524"/>
            <a:ext cx="722799" cy="335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6">
            <a:extLst>
              <a:ext uri="{FF2B5EF4-FFF2-40B4-BE49-F238E27FC236}">
                <a16:creationId xmlns:a16="http://schemas.microsoft.com/office/drawing/2014/main" id="{777C385A-65A2-1F33-332E-627A09F86075}"/>
              </a:ext>
            </a:extLst>
          </p:cNvPr>
          <p:cNvCxnSpPr>
            <a:cxnSpLocks/>
          </p:cNvCxnSpPr>
          <p:nvPr/>
        </p:nvCxnSpPr>
        <p:spPr>
          <a:xfrm>
            <a:off x="1333527" y="2533181"/>
            <a:ext cx="18467" cy="579621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7">
            <a:extLst>
              <a:ext uri="{FF2B5EF4-FFF2-40B4-BE49-F238E27FC236}">
                <a16:creationId xmlns:a16="http://schemas.microsoft.com/office/drawing/2014/main" id="{DDBBE402-3537-159C-DF25-3A2E5A578D4A}"/>
              </a:ext>
            </a:extLst>
          </p:cNvPr>
          <p:cNvCxnSpPr/>
          <p:nvPr/>
        </p:nvCxnSpPr>
        <p:spPr>
          <a:xfrm>
            <a:off x="919992" y="3106175"/>
            <a:ext cx="722799" cy="335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8">
            <a:extLst>
              <a:ext uri="{FF2B5EF4-FFF2-40B4-BE49-F238E27FC236}">
                <a16:creationId xmlns:a16="http://schemas.microsoft.com/office/drawing/2014/main" id="{0377CF12-95AB-BB60-3315-1C03C894CFBE}"/>
              </a:ext>
            </a:extLst>
          </p:cNvPr>
          <p:cNvCxnSpPr/>
          <p:nvPr/>
        </p:nvCxnSpPr>
        <p:spPr>
          <a:xfrm>
            <a:off x="910419" y="3767228"/>
            <a:ext cx="722799" cy="335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29">
            <a:extLst>
              <a:ext uri="{FF2B5EF4-FFF2-40B4-BE49-F238E27FC236}">
                <a16:creationId xmlns:a16="http://schemas.microsoft.com/office/drawing/2014/main" id="{C14E2E65-B4A1-7CE6-D664-6FB82895047A}"/>
              </a:ext>
            </a:extLst>
          </p:cNvPr>
          <p:cNvCxnSpPr>
            <a:cxnSpLocks/>
          </p:cNvCxnSpPr>
          <p:nvPr/>
        </p:nvCxnSpPr>
        <p:spPr>
          <a:xfrm flipH="1">
            <a:off x="1333527" y="3097539"/>
            <a:ext cx="14405" cy="669689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0">
            <a:extLst>
              <a:ext uri="{FF2B5EF4-FFF2-40B4-BE49-F238E27FC236}">
                <a16:creationId xmlns:a16="http://schemas.microsoft.com/office/drawing/2014/main" id="{E60B1A88-634A-B2DB-5E1A-02905EE857BF}"/>
              </a:ext>
            </a:extLst>
          </p:cNvPr>
          <p:cNvCxnSpPr/>
          <p:nvPr/>
        </p:nvCxnSpPr>
        <p:spPr>
          <a:xfrm>
            <a:off x="3617630" y="2733301"/>
            <a:ext cx="324284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1">
            <a:extLst>
              <a:ext uri="{FF2B5EF4-FFF2-40B4-BE49-F238E27FC236}">
                <a16:creationId xmlns:a16="http://schemas.microsoft.com/office/drawing/2014/main" id="{B801568C-B217-FD9A-9C25-00EE6EFFE07A}"/>
              </a:ext>
            </a:extLst>
          </p:cNvPr>
          <p:cNvCxnSpPr/>
          <p:nvPr/>
        </p:nvCxnSpPr>
        <p:spPr>
          <a:xfrm>
            <a:off x="3566966" y="3061883"/>
            <a:ext cx="324284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2">
            <a:extLst>
              <a:ext uri="{FF2B5EF4-FFF2-40B4-BE49-F238E27FC236}">
                <a16:creationId xmlns:a16="http://schemas.microsoft.com/office/drawing/2014/main" id="{0A157450-57A4-B883-A24E-75DAB0AA1B2F}"/>
              </a:ext>
            </a:extLst>
          </p:cNvPr>
          <p:cNvCxnSpPr/>
          <p:nvPr/>
        </p:nvCxnSpPr>
        <p:spPr>
          <a:xfrm>
            <a:off x="5542817" y="2547157"/>
            <a:ext cx="722799" cy="335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3">
            <a:extLst>
              <a:ext uri="{FF2B5EF4-FFF2-40B4-BE49-F238E27FC236}">
                <a16:creationId xmlns:a16="http://schemas.microsoft.com/office/drawing/2014/main" id="{A15B417A-99CF-05AE-FA0A-7AF186A48016}"/>
              </a:ext>
            </a:extLst>
          </p:cNvPr>
          <p:cNvCxnSpPr/>
          <p:nvPr/>
        </p:nvCxnSpPr>
        <p:spPr>
          <a:xfrm>
            <a:off x="5585841" y="3330452"/>
            <a:ext cx="722799" cy="335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4">
            <a:extLst>
              <a:ext uri="{FF2B5EF4-FFF2-40B4-BE49-F238E27FC236}">
                <a16:creationId xmlns:a16="http://schemas.microsoft.com/office/drawing/2014/main" id="{9C520C6E-9D62-5E35-013E-AEAE11C47427}"/>
              </a:ext>
            </a:extLst>
          </p:cNvPr>
          <p:cNvCxnSpPr/>
          <p:nvPr/>
        </p:nvCxnSpPr>
        <p:spPr>
          <a:xfrm>
            <a:off x="3642295" y="4115156"/>
            <a:ext cx="324284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29CD8D1D-7ADE-E190-E753-CBAF81B9171E}"/>
              </a:ext>
            </a:extLst>
          </p:cNvPr>
          <p:cNvSpPr txBox="1"/>
          <p:nvPr/>
        </p:nvSpPr>
        <p:spPr>
          <a:xfrm>
            <a:off x="3949197" y="3860318"/>
            <a:ext cx="592588" cy="564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  <a:r>
              <a:rPr lang="en-US" sz="2400" baseline="-25000" dirty="0"/>
              <a:t>7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2C615F3-D4C7-7F2B-66B4-0DFE67F61DD0}"/>
              </a:ext>
            </a:extLst>
          </p:cNvPr>
          <p:cNvSpPr txBox="1"/>
          <p:nvPr/>
        </p:nvSpPr>
        <p:spPr>
          <a:xfrm>
            <a:off x="6243613" y="2240455"/>
            <a:ext cx="592588" cy="564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  <a:r>
              <a:rPr lang="en-US" sz="2400" baseline="-25000" dirty="0"/>
              <a:t>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B61E80A-34D5-0E9B-1CA5-33347A21704B}"/>
              </a:ext>
            </a:extLst>
          </p:cNvPr>
          <p:cNvSpPr txBox="1"/>
          <p:nvPr/>
        </p:nvSpPr>
        <p:spPr>
          <a:xfrm>
            <a:off x="6368914" y="3056447"/>
            <a:ext cx="592588" cy="564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  <a:r>
              <a:rPr lang="en-US" sz="2400" baseline="-25000" dirty="0"/>
              <a:t>5</a:t>
            </a:r>
          </a:p>
        </p:txBody>
      </p:sp>
      <p:cxnSp>
        <p:nvCxnSpPr>
          <p:cNvPr id="40" name="直接箭头连接符 38">
            <a:extLst>
              <a:ext uri="{FF2B5EF4-FFF2-40B4-BE49-F238E27FC236}">
                <a16:creationId xmlns:a16="http://schemas.microsoft.com/office/drawing/2014/main" id="{FC46AF54-C677-EBA4-D8D7-51ED8743A24A}"/>
              </a:ext>
            </a:extLst>
          </p:cNvPr>
          <p:cNvCxnSpPr>
            <a:cxnSpLocks/>
          </p:cNvCxnSpPr>
          <p:nvPr/>
        </p:nvCxnSpPr>
        <p:spPr>
          <a:xfrm>
            <a:off x="3742753" y="2754058"/>
            <a:ext cx="0" cy="28296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箭头连接符 39">
            <a:extLst>
              <a:ext uri="{FF2B5EF4-FFF2-40B4-BE49-F238E27FC236}">
                <a16:creationId xmlns:a16="http://schemas.microsoft.com/office/drawing/2014/main" id="{1A34714B-FB53-25C0-FA28-F6A0C323FFB9}"/>
              </a:ext>
            </a:extLst>
          </p:cNvPr>
          <p:cNvCxnSpPr>
            <a:cxnSpLocks/>
          </p:cNvCxnSpPr>
          <p:nvPr/>
        </p:nvCxnSpPr>
        <p:spPr>
          <a:xfrm>
            <a:off x="3742753" y="3112802"/>
            <a:ext cx="0" cy="1011707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箭头连接符 40">
            <a:extLst>
              <a:ext uri="{FF2B5EF4-FFF2-40B4-BE49-F238E27FC236}">
                <a16:creationId xmlns:a16="http://schemas.microsoft.com/office/drawing/2014/main" id="{5A0C8375-2502-583F-0CBB-57DB2126B621}"/>
              </a:ext>
            </a:extLst>
          </p:cNvPr>
          <p:cNvCxnSpPr>
            <a:cxnSpLocks/>
          </p:cNvCxnSpPr>
          <p:nvPr/>
        </p:nvCxnSpPr>
        <p:spPr>
          <a:xfrm>
            <a:off x="5854879" y="2574719"/>
            <a:ext cx="0" cy="787017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箭头连接符 41">
            <a:extLst>
              <a:ext uri="{FF2B5EF4-FFF2-40B4-BE49-F238E27FC236}">
                <a16:creationId xmlns:a16="http://schemas.microsoft.com/office/drawing/2014/main" id="{6C0ECB7F-3C2F-D18A-EAD5-3416721D3B81}"/>
              </a:ext>
            </a:extLst>
          </p:cNvPr>
          <p:cNvCxnSpPr>
            <a:cxnSpLocks/>
          </p:cNvCxnSpPr>
          <p:nvPr/>
        </p:nvCxnSpPr>
        <p:spPr>
          <a:xfrm>
            <a:off x="5854879" y="3351833"/>
            <a:ext cx="0" cy="726753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2">
            <a:extLst>
              <a:ext uri="{FF2B5EF4-FFF2-40B4-BE49-F238E27FC236}">
                <a16:creationId xmlns:a16="http://schemas.microsoft.com/office/drawing/2014/main" id="{C3C5F000-C1D4-EF30-E65C-C68B279761CE}"/>
              </a:ext>
            </a:extLst>
          </p:cNvPr>
          <p:cNvCxnSpPr/>
          <p:nvPr/>
        </p:nvCxnSpPr>
        <p:spPr>
          <a:xfrm>
            <a:off x="5569146" y="4048051"/>
            <a:ext cx="722799" cy="335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A5B46E97-D412-C2BB-EB55-C3A82D9F8376}"/>
              </a:ext>
            </a:extLst>
          </p:cNvPr>
          <p:cNvSpPr txBox="1"/>
          <p:nvPr/>
        </p:nvSpPr>
        <p:spPr>
          <a:xfrm>
            <a:off x="6368914" y="3729206"/>
            <a:ext cx="592588" cy="564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  <a:r>
              <a:rPr lang="en-US" sz="2400" baseline="-25000" dirty="0"/>
              <a:t>8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E612438-AC4E-D4F0-F28D-5F0858A98F83}"/>
              </a:ext>
            </a:extLst>
          </p:cNvPr>
          <p:cNvSpPr txBox="1"/>
          <p:nvPr/>
        </p:nvSpPr>
        <p:spPr>
          <a:xfrm>
            <a:off x="1236976" y="1284490"/>
            <a:ext cx="770025" cy="866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algn="ctr"/>
            <a:r>
              <a:rPr lang="en-US" sz="2000" dirty="0"/>
              <a:t>Tag </a:t>
            </a:r>
          </a:p>
          <a:p>
            <a:pPr algn="ctr"/>
            <a:r>
              <a:rPr lang="en-US" sz="2000" dirty="0"/>
              <a:t>(T)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88C1ECE-03C1-5E95-BB42-972FDFDF94AF}"/>
              </a:ext>
            </a:extLst>
          </p:cNvPr>
          <p:cNvSpPr txBox="1"/>
          <p:nvPr/>
        </p:nvSpPr>
        <p:spPr>
          <a:xfrm>
            <a:off x="4869059" y="1012286"/>
            <a:ext cx="1243745" cy="1242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algn="ctr"/>
            <a:r>
              <a:rPr lang="en-US" sz="2000" dirty="0"/>
              <a:t>Passive Anchor (B)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90D2C7F-6716-FCA5-D427-7E9E73961B55}"/>
              </a:ext>
            </a:extLst>
          </p:cNvPr>
          <p:cNvSpPr txBox="1"/>
          <p:nvPr/>
        </p:nvSpPr>
        <p:spPr>
          <a:xfrm rot="432338">
            <a:off x="2052048" y="2348775"/>
            <a:ext cx="651140" cy="45188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IN" dirty="0"/>
              <a:t>POLL</a:t>
            </a:r>
            <a:endParaRPr 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3BE7418-BCC0-8C31-65EB-2D1401FE4C3B}"/>
              </a:ext>
            </a:extLst>
          </p:cNvPr>
          <p:cNvSpPr txBox="1"/>
          <p:nvPr/>
        </p:nvSpPr>
        <p:spPr>
          <a:xfrm rot="21371389">
            <a:off x="1982110" y="2890974"/>
            <a:ext cx="644087" cy="45188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IN" dirty="0"/>
              <a:t>RESP</a:t>
            </a:r>
            <a:endParaRPr lang="en-US" dirty="0"/>
          </a:p>
        </p:txBody>
      </p:sp>
      <p:cxnSp>
        <p:nvCxnSpPr>
          <p:cNvPr id="50" name="直接箭头连接符 7">
            <a:extLst>
              <a:ext uri="{FF2B5EF4-FFF2-40B4-BE49-F238E27FC236}">
                <a16:creationId xmlns:a16="http://schemas.microsoft.com/office/drawing/2014/main" id="{EC9FDD22-202D-A92B-0372-E93A289A9FA4}"/>
              </a:ext>
            </a:extLst>
          </p:cNvPr>
          <p:cNvCxnSpPr>
            <a:cxnSpLocks/>
          </p:cNvCxnSpPr>
          <p:nvPr/>
        </p:nvCxnSpPr>
        <p:spPr>
          <a:xfrm>
            <a:off x="1652285" y="3767668"/>
            <a:ext cx="3894352" cy="262876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箭头连接符 8">
            <a:extLst>
              <a:ext uri="{FF2B5EF4-FFF2-40B4-BE49-F238E27FC236}">
                <a16:creationId xmlns:a16="http://schemas.microsoft.com/office/drawing/2014/main" id="{12B87269-4D05-E3E2-6260-D5696DF13612}"/>
              </a:ext>
            </a:extLst>
          </p:cNvPr>
          <p:cNvCxnSpPr>
            <a:cxnSpLocks/>
          </p:cNvCxnSpPr>
          <p:nvPr/>
        </p:nvCxnSpPr>
        <p:spPr>
          <a:xfrm>
            <a:off x="1642791" y="3792674"/>
            <a:ext cx="1987687" cy="32248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929EF062-5DE0-6547-1F6E-6A2273BD5890}"/>
              </a:ext>
            </a:extLst>
          </p:cNvPr>
          <p:cNvSpPr txBox="1"/>
          <p:nvPr/>
        </p:nvSpPr>
        <p:spPr>
          <a:xfrm rot="183879">
            <a:off x="2018560" y="3649130"/>
            <a:ext cx="728084" cy="45188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IN" dirty="0"/>
              <a:t>FINAL</a:t>
            </a:r>
            <a:endParaRPr lang="en-US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FF62278-F332-C723-6434-79DBCF6BEADB}"/>
              </a:ext>
            </a:extLst>
          </p:cNvPr>
          <p:cNvSpPr txBox="1"/>
          <p:nvPr/>
        </p:nvSpPr>
        <p:spPr>
          <a:xfrm>
            <a:off x="4167316" y="2067317"/>
            <a:ext cx="1181157" cy="4518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Overheard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6436A26-B5A4-EA0C-280E-11535EF61AD3}"/>
              </a:ext>
            </a:extLst>
          </p:cNvPr>
          <p:cNvSpPr txBox="1"/>
          <p:nvPr/>
        </p:nvSpPr>
        <p:spPr>
          <a:xfrm>
            <a:off x="3787487" y="3048021"/>
            <a:ext cx="592588" cy="564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  <a:r>
              <a:rPr lang="en-US" sz="2400" baseline="-25000" dirty="0"/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209FEFB0-BE5A-DBDF-380C-4EE07A19BAD8}"/>
                  </a:ext>
                </a:extLst>
              </p:cNvPr>
              <p:cNvSpPr txBox="1"/>
              <p:nvPr/>
            </p:nvSpPr>
            <p:spPr>
              <a:xfrm>
                <a:off x="3403453" y="4703304"/>
                <a:ext cx="3948542" cy="7442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𝝆</m:t>
                      </m:r>
                      <m:r>
                        <a:rPr kumimoji="0" lang="en-US" sz="2000" b="1" i="1" u="none" strike="noStrike" kern="1200" cap="none" spc="0" normalizeH="0" baseline="-2500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𝑨𝑻</m:t>
                      </m:r>
                      <m:r>
                        <a:rPr kumimoji="0" 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kumimoji="0" lang="en-US" sz="2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0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𝑹</m:t>
                                  </m:r>
                                </m:e>
                                <m:sub>
                                  <m: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𝑻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𝑹</m:t>
                                  </m:r>
                                </m:e>
                                <m:sub>
                                  <m: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𝑨</m:t>
                                  </m:r>
                                </m:sub>
                              </m:sSub>
                            </m:e>
                          </m:d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d>
                            <m:dPr>
                              <m:ctrlPr>
                                <a:rPr kumimoji="0" lang="en-US" sz="2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0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𝑫</m:t>
                                  </m:r>
                                </m:e>
                                <m:sub>
                                  <m: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𝑻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𝑫</m:t>
                                  </m:r>
                                </m:e>
                                <m:sub>
                                  <m: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𝑨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sSub>
                            <m:sSubPr>
                              <m:ctrlP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𝑹</m:t>
                              </m:r>
                            </m:e>
                            <m:sub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𝑨</m:t>
                              </m:r>
                            </m:sub>
                          </m:sSub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𝑫</m:t>
                              </m:r>
                            </m:e>
                            <m:sub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𝑨</m:t>
                              </m:r>
                            </m:sub>
                          </m:sSub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209FEFB0-BE5A-DBDF-380C-4EE07A19BA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3453" y="4703304"/>
                <a:ext cx="3948542" cy="7442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TextBox 56">
            <a:extLst>
              <a:ext uri="{FF2B5EF4-FFF2-40B4-BE49-F238E27FC236}">
                <a16:creationId xmlns:a16="http://schemas.microsoft.com/office/drawing/2014/main" id="{3011C43C-C78A-F7A8-2FA4-9E88012C46D1}"/>
              </a:ext>
            </a:extLst>
          </p:cNvPr>
          <p:cNvSpPr txBox="1"/>
          <p:nvPr/>
        </p:nvSpPr>
        <p:spPr>
          <a:xfrm>
            <a:off x="1440230" y="4898655"/>
            <a:ext cx="1331681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TWR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C6CE517-8DE2-3C3F-93CB-F11ACE0CA729}"/>
              </a:ext>
            </a:extLst>
          </p:cNvPr>
          <p:cNvSpPr txBox="1"/>
          <p:nvPr/>
        </p:nvSpPr>
        <p:spPr>
          <a:xfrm>
            <a:off x="402313" y="5730151"/>
            <a:ext cx="3407517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UnSpoof</a:t>
            </a:r>
            <a:r>
              <a:rPr lang="en-US" dirty="0"/>
              <a:t> Passive Ranging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72FF378-FA4A-D2A7-9739-05D18752A2D4}"/>
              </a:ext>
            </a:extLst>
          </p:cNvPr>
          <p:cNvSpPr txBox="1"/>
          <p:nvPr/>
        </p:nvSpPr>
        <p:spPr>
          <a:xfrm>
            <a:off x="5911907" y="4389412"/>
            <a:ext cx="2396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↑</a:t>
            </a:r>
            <a:endParaRPr lang="en-US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D2971FD-8012-F5E9-55C2-9E8823B19E7A}"/>
              </a:ext>
            </a:extLst>
          </p:cNvPr>
          <p:cNvSpPr txBox="1"/>
          <p:nvPr/>
        </p:nvSpPr>
        <p:spPr>
          <a:xfrm>
            <a:off x="4711431" y="4373974"/>
            <a:ext cx="2396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↓</a:t>
            </a:r>
            <a:endParaRPr lang="en-US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E1E65A9-3F1D-7F66-F915-BAF3FC5DA672}"/>
              </a:ext>
            </a:extLst>
          </p:cNvPr>
          <p:cNvSpPr txBox="1"/>
          <p:nvPr/>
        </p:nvSpPr>
        <p:spPr>
          <a:xfrm>
            <a:off x="3783909" y="4834415"/>
            <a:ext cx="2396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↓</a:t>
            </a:r>
            <a:endParaRPr lang="en-US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53CBF12-D6DD-2FE8-61A1-E5DBC27A4998}"/>
              </a:ext>
            </a:extLst>
          </p:cNvPr>
          <p:cNvSpPr txBox="1"/>
          <p:nvPr/>
        </p:nvSpPr>
        <p:spPr>
          <a:xfrm>
            <a:off x="5490932" y="5291129"/>
            <a:ext cx="2396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↑</a:t>
            </a:r>
            <a:endParaRPr lang="en-US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CCD4A55-2C47-EBF9-8752-D777406DEA61}"/>
              </a:ext>
            </a:extLst>
          </p:cNvPr>
          <p:cNvSpPr txBox="1"/>
          <p:nvPr/>
        </p:nvSpPr>
        <p:spPr>
          <a:xfrm>
            <a:off x="7112383" y="5269502"/>
            <a:ext cx="2396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↓</a:t>
            </a:r>
            <a:endParaRPr lang="en-US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519EA5C-DBB7-7448-254C-FCEBB20285F7}"/>
              </a:ext>
            </a:extLst>
          </p:cNvPr>
          <p:cNvSpPr txBox="1"/>
          <p:nvPr/>
        </p:nvSpPr>
        <p:spPr>
          <a:xfrm>
            <a:off x="3771444" y="5754430"/>
            <a:ext cx="2396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↓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7655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53093-1943-2F14-0BF8-BC25024B8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Spoofing Detection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DA45367-9641-873C-A9BC-9766A41C3F67}"/>
                  </a:ext>
                </a:extLst>
              </p:cNvPr>
              <p:cNvSpPr txBox="1"/>
              <p:nvPr/>
            </p:nvSpPr>
            <p:spPr>
              <a:xfrm>
                <a:off x="3641309" y="5542696"/>
                <a:ext cx="6749468" cy="7442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𝝆</m:t>
                      </m:r>
                      <m:r>
                        <a:rPr kumimoji="0" lang="en-US" sz="2000" b="1" i="1" u="none" strike="noStrike" kern="1200" cap="none" spc="0" normalizeH="0" baseline="-2500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𝑩𝑻</m:t>
                      </m:r>
                      <m:r>
                        <a:rPr kumimoji="0" 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𝝆</m:t>
                      </m:r>
                      <m:r>
                        <a:rPr lang="en-US" sz="2000" b="1" i="1" baseline="-250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𝑨𝑩</m:t>
                      </m:r>
                      <m:r>
                        <a:rPr lang="en-US" sz="20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kumimoji="0" lang="en-US" sz="2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𝑫</m:t>
                              </m:r>
                              <m:r>
                                <a:rPr kumimoji="0" lang="en-US" sz="2000" b="1" i="1" u="none" strike="noStrike" kern="1200" cap="none" spc="0" normalizeH="0" baseline="-2500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  <m:sSub>
                                <m:sSubPr>
                                  <m:ctrlP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e>
                                <m:sub>
                                  <m: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𝑩</m:t>
                                  </m:r>
                                  <m: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</m:e>
                          </m:d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  <m:r>
                                <a:rPr kumimoji="0" lang="en-US" sz="2000" b="1" i="1" u="none" strike="noStrike" kern="1200" cap="none" spc="0" normalizeH="0" baseline="-2500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  <m:r>
                                <a:rPr kumimoji="0" lang="en-US" sz="2000" b="1" i="1" u="none" strike="noStrike" kern="1200" cap="none" spc="0" normalizeH="0" baseline="-2500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  <m:r>
                                <a:rPr kumimoji="0" lang="en-US" sz="2000" b="1" i="1" u="none" strike="noStrike" kern="1200" cap="none" spc="0" normalizeH="0" baseline="-2500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e>
                          </m:d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+(</m:t>
                          </m:r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𝑹𝑨𝑹𝑩</m:t>
                          </m:r>
                          <m:r>
                            <a:rPr kumimoji="0" lang="en-US" sz="2000" b="1" i="1" u="none" strike="noStrike" kern="1200" cap="none" spc="0" normalizeH="0" baseline="-2500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kumimoji="0" lang="en-US" sz="2000" b="1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)−</m:t>
                          </m:r>
                          <m:d>
                            <m:dPr>
                              <m:ctrlPr>
                                <a:rPr kumimoji="0" lang="en-US" sz="2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  <m:r>
                                <a:rPr kumimoji="0" lang="en-US" sz="2000" b="1" i="1" u="none" strike="noStrike" kern="1200" cap="none" spc="0" normalizeH="0" baseline="-2500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  <m:r>
                                <a:rPr kumimoji="0" lang="en-US" sz="2000" b="1" i="1" u="none" strike="noStrike" kern="1200" cap="none" spc="0" normalizeH="0" baseline="-2500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sSub>
                                <m:sSubPr>
                                  <m:ctrlP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𝑫</m:t>
                                  </m:r>
                                </m:e>
                                <m:sub>
                                  <m: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𝑨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  <m:sub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𝑹𝑩</m:t>
                          </m:r>
                          <m:r>
                            <a:rPr kumimoji="0" lang="en-US" sz="2000" b="1" i="1" u="none" strike="noStrike" kern="1200" cap="none" spc="0" normalizeH="0" baseline="-2500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DA45367-9641-873C-A9BC-9766A41C3F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1309" y="5542696"/>
                <a:ext cx="6749468" cy="7442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直接连接符 4">
            <a:extLst>
              <a:ext uri="{FF2B5EF4-FFF2-40B4-BE49-F238E27FC236}">
                <a16:creationId xmlns:a16="http://schemas.microsoft.com/office/drawing/2014/main" id="{B83F7A3D-D332-C9F5-9395-370DB3F2C302}"/>
              </a:ext>
            </a:extLst>
          </p:cNvPr>
          <p:cNvCxnSpPr>
            <a:cxnSpLocks/>
          </p:cNvCxnSpPr>
          <p:nvPr/>
        </p:nvCxnSpPr>
        <p:spPr>
          <a:xfrm>
            <a:off x="1616496" y="2168440"/>
            <a:ext cx="0" cy="2125628"/>
          </a:xfrm>
          <a:prstGeom prst="line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5">
            <a:extLst>
              <a:ext uri="{FF2B5EF4-FFF2-40B4-BE49-F238E27FC236}">
                <a16:creationId xmlns:a16="http://schemas.microsoft.com/office/drawing/2014/main" id="{0417250A-3BFD-201A-5455-673788587F48}"/>
              </a:ext>
            </a:extLst>
          </p:cNvPr>
          <p:cNvCxnSpPr>
            <a:cxnSpLocks/>
          </p:cNvCxnSpPr>
          <p:nvPr/>
        </p:nvCxnSpPr>
        <p:spPr>
          <a:xfrm>
            <a:off x="3592643" y="2168440"/>
            <a:ext cx="0" cy="2125628"/>
          </a:xfrm>
          <a:prstGeom prst="line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6">
            <a:extLst>
              <a:ext uri="{FF2B5EF4-FFF2-40B4-BE49-F238E27FC236}">
                <a16:creationId xmlns:a16="http://schemas.microsoft.com/office/drawing/2014/main" id="{4E8D1E76-D924-8621-004D-188645ED70C0}"/>
              </a:ext>
            </a:extLst>
          </p:cNvPr>
          <p:cNvCxnSpPr>
            <a:cxnSpLocks/>
          </p:cNvCxnSpPr>
          <p:nvPr/>
        </p:nvCxnSpPr>
        <p:spPr>
          <a:xfrm>
            <a:off x="5526140" y="2233387"/>
            <a:ext cx="0" cy="2060681"/>
          </a:xfrm>
          <a:prstGeom prst="line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7">
            <a:extLst>
              <a:ext uri="{FF2B5EF4-FFF2-40B4-BE49-F238E27FC236}">
                <a16:creationId xmlns:a16="http://schemas.microsoft.com/office/drawing/2014/main" id="{63DC387E-7442-261C-0CC8-F29BD43D0CFB}"/>
              </a:ext>
            </a:extLst>
          </p:cNvPr>
          <p:cNvCxnSpPr>
            <a:cxnSpLocks/>
          </p:cNvCxnSpPr>
          <p:nvPr/>
        </p:nvCxnSpPr>
        <p:spPr>
          <a:xfrm>
            <a:off x="1616496" y="2454227"/>
            <a:ext cx="3874436" cy="92930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7D7EB74F-64A9-39BD-A81C-91EC2B1C600A}"/>
              </a:ext>
            </a:extLst>
          </p:cNvPr>
          <p:cNvCxnSpPr>
            <a:cxnSpLocks/>
          </p:cNvCxnSpPr>
          <p:nvPr/>
        </p:nvCxnSpPr>
        <p:spPr>
          <a:xfrm>
            <a:off x="1595168" y="2507513"/>
            <a:ext cx="1971503" cy="22914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9">
            <a:extLst>
              <a:ext uri="{FF2B5EF4-FFF2-40B4-BE49-F238E27FC236}">
                <a16:creationId xmlns:a16="http://schemas.microsoft.com/office/drawing/2014/main" id="{7C9FD29E-586B-9836-42BD-03AF0A5B67D2}"/>
              </a:ext>
            </a:extLst>
          </p:cNvPr>
          <p:cNvCxnSpPr>
            <a:cxnSpLocks/>
          </p:cNvCxnSpPr>
          <p:nvPr/>
        </p:nvCxnSpPr>
        <p:spPr>
          <a:xfrm>
            <a:off x="3572656" y="3097539"/>
            <a:ext cx="1932160" cy="243716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FEFD64D-E8F8-4924-1DE4-F136B6CC81CD}"/>
              </a:ext>
            </a:extLst>
          </p:cNvPr>
          <p:cNvSpPr txBox="1"/>
          <p:nvPr/>
        </p:nvSpPr>
        <p:spPr>
          <a:xfrm>
            <a:off x="2783385" y="1055304"/>
            <a:ext cx="1602338" cy="1242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Active Anchor</a:t>
            </a:r>
          </a:p>
          <a:p>
            <a:pPr algn="ctr"/>
            <a:r>
              <a:rPr lang="en-US" sz="2000" dirty="0"/>
              <a:t>(A)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850E278-C982-E716-4A8F-BD74D30EB09A}"/>
              </a:ext>
            </a:extLst>
          </p:cNvPr>
          <p:cNvSpPr txBox="1"/>
          <p:nvPr/>
        </p:nvSpPr>
        <p:spPr>
          <a:xfrm>
            <a:off x="5811442" y="2630423"/>
            <a:ext cx="651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</a:t>
            </a:r>
            <a:r>
              <a:rPr lang="en-US" sz="2400" baseline="-25000" dirty="0"/>
              <a:t>B1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F6406A-AC97-0812-DC08-BFFC6BD53E4C}"/>
              </a:ext>
            </a:extLst>
          </p:cNvPr>
          <p:cNvSpPr txBox="1"/>
          <p:nvPr/>
        </p:nvSpPr>
        <p:spPr>
          <a:xfrm>
            <a:off x="3006650" y="2622861"/>
            <a:ext cx="572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</a:t>
            </a:r>
            <a:r>
              <a:rPr lang="en-US" sz="2400" baseline="-25000" dirty="0"/>
              <a:t>A</a:t>
            </a:r>
          </a:p>
        </p:txBody>
      </p:sp>
      <p:cxnSp>
        <p:nvCxnSpPr>
          <p:cNvPr id="18" name="直接箭头连接符 13">
            <a:extLst>
              <a:ext uri="{FF2B5EF4-FFF2-40B4-BE49-F238E27FC236}">
                <a16:creationId xmlns:a16="http://schemas.microsoft.com/office/drawing/2014/main" id="{FEF7B667-E0E3-3DEE-11C4-4A610039471B}"/>
              </a:ext>
            </a:extLst>
          </p:cNvPr>
          <p:cNvCxnSpPr>
            <a:cxnSpLocks/>
          </p:cNvCxnSpPr>
          <p:nvPr/>
        </p:nvCxnSpPr>
        <p:spPr>
          <a:xfrm flipH="1">
            <a:off x="1645035" y="3037027"/>
            <a:ext cx="1906293" cy="6051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7628697-A0E4-1264-5BD1-12C9F89ADDD7}"/>
              </a:ext>
            </a:extLst>
          </p:cNvPr>
          <p:cNvSpPr txBox="1"/>
          <p:nvPr/>
        </p:nvSpPr>
        <p:spPr>
          <a:xfrm>
            <a:off x="5830494" y="3389171"/>
            <a:ext cx="657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</a:t>
            </a:r>
            <a:r>
              <a:rPr lang="en-US" sz="2400" baseline="-25000" dirty="0"/>
              <a:t>B2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CDE116B-FDE3-5D9C-754D-236E19AF26AF}"/>
              </a:ext>
            </a:extLst>
          </p:cNvPr>
          <p:cNvSpPr txBox="1"/>
          <p:nvPr/>
        </p:nvSpPr>
        <p:spPr>
          <a:xfrm>
            <a:off x="892202" y="3200758"/>
            <a:ext cx="564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D</a:t>
            </a:r>
            <a:r>
              <a:rPr lang="en-US" sz="2400" baseline="-25000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10044EB-ABE2-89E2-DA89-256CB8B52CAE}"/>
              </a:ext>
            </a:extLst>
          </p:cNvPr>
          <p:cNvSpPr txBox="1"/>
          <p:nvPr/>
        </p:nvSpPr>
        <p:spPr>
          <a:xfrm>
            <a:off x="900133" y="2542447"/>
            <a:ext cx="592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R</a:t>
            </a:r>
            <a:r>
              <a:rPr lang="en-US" sz="2400" baseline="-25000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DEFB17-257E-A77D-EC32-D529DECA3FE8}"/>
              </a:ext>
            </a:extLst>
          </p:cNvPr>
          <p:cNvSpPr txBox="1"/>
          <p:nvPr/>
        </p:nvSpPr>
        <p:spPr>
          <a:xfrm>
            <a:off x="3065477" y="3217949"/>
            <a:ext cx="545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</a:t>
            </a:r>
            <a:r>
              <a:rPr lang="en-US" sz="2400" baseline="-25000" dirty="0"/>
              <a:t>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DBD7655-6547-55E2-FE55-9A6752895778}"/>
              </a:ext>
            </a:extLst>
          </p:cNvPr>
          <p:cNvSpPr txBox="1"/>
          <p:nvPr/>
        </p:nvSpPr>
        <p:spPr>
          <a:xfrm>
            <a:off x="509476" y="2168440"/>
            <a:ext cx="435004" cy="564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  <a:r>
              <a:rPr lang="en-US" sz="2400" baseline="-25000" dirty="0"/>
              <a:t>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9215F87-80D8-C2A6-49EE-6C1F8A3B1BF2}"/>
              </a:ext>
            </a:extLst>
          </p:cNvPr>
          <p:cNvSpPr txBox="1"/>
          <p:nvPr/>
        </p:nvSpPr>
        <p:spPr>
          <a:xfrm>
            <a:off x="520030" y="2823412"/>
            <a:ext cx="484759" cy="564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  <a:r>
              <a:rPr lang="en-US" sz="2400" baseline="-25000" dirty="0"/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7563157-7035-8FB1-D99A-205ADDC8C777}"/>
              </a:ext>
            </a:extLst>
          </p:cNvPr>
          <p:cNvSpPr txBox="1"/>
          <p:nvPr/>
        </p:nvSpPr>
        <p:spPr>
          <a:xfrm>
            <a:off x="560501" y="3441404"/>
            <a:ext cx="592588" cy="564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  <a:r>
              <a:rPr lang="en-US" sz="2400" baseline="-25000" dirty="0"/>
              <a:t>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15C17D5-0F8D-1359-E195-11ACD69EE8BA}"/>
              </a:ext>
            </a:extLst>
          </p:cNvPr>
          <p:cNvSpPr txBox="1"/>
          <p:nvPr/>
        </p:nvSpPr>
        <p:spPr>
          <a:xfrm>
            <a:off x="3856081" y="2392434"/>
            <a:ext cx="592588" cy="564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  <a:r>
              <a:rPr lang="en-US" sz="2400" baseline="-25000" dirty="0"/>
              <a:t>1</a:t>
            </a:r>
          </a:p>
        </p:txBody>
      </p:sp>
      <p:cxnSp>
        <p:nvCxnSpPr>
          <p:cNvPr id="27" name="直接连接符 25">
            <a:extLst>
              <a:ext uri="{FF2B5EF4-FFF2-40B4-BE49-F238E27FC236}">
                <a16:creationId xmlns:a16="http://schemas.microsoft.com/office/drawing/2014/main" id="{03727E62-D4F6-D015-5A2F-00F3B20799D0}"/>
              </a:ext>
            </a:extLst>
          </p:cNvPr>
          <p:cNvCxnSpPr/>
          <p:nvPr/>
        </p:nvCxnSpPr>
        <p:spPr>
          <a:xfrm>
            <a:off x="872369" y="2450871"/>
            <a:ext cx="722799" cy="335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6">
            <a:extLst>
              <a:ext uri="{FF2B5EF4-FFF2-40B4-BE49-F238E27FC236}">
                <a16:creationId xmlns:a16="http://schemas.microsoft.com/office/drawing/2014/main" id="{777C385A-65A2-1F33-332E-627A09F86075}"/>
              </a:ext>
            </a:extLst>
          </p:cNvPr>
          <p:cNvCxnSpPr>
            <a:cxnSpLocks/>
          </p:cNvCxnSpPr>
          <p:nvPr/>
        </p:nvCxnSpPr>
        <p:spPr>
          <a:xfrm>
            <a:off x="1351994" y="2450871"/>
            <a:ext cx="0" cy="661931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7">
            <a:extLst>
              <a:ext uri="{FF2B5EF4-FFF2-40B4-BE49-F238E27FC236}">
                <a16:creationId xmlns:a16="http://schemas.microsoft.com/office/drawing/2014/main" id="{DDBBE402-3537-159C-DF25-3A2E5A578D4A}"/>
              </a:ext>
            </a:extLst>
          </p:cNvPr>
          <p:cNvCxnSpPr/>
          <p:nvPr/>
        </p:nvCxnSpPr>
        <p:spPr>
          <a:xfrm>
            <a:off x="919992" y="3106175"/>
            <a:ext cx="722799" cy="335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8">
            <a:extLst>
              <a:ext uri="{FF2B5EF4-FFF2-40B4-BE49-F238E27FC236}">
                <a16:creationId xmlns:a16="http://schemas.microsoft.com/office/drawing/2014/main" id="{0377CF12-95AB-BB60-3315-1C03C894CFBE}"/>
              </a:ext>
            </a:extLst>
          </p:cNvPr>
          <p:cNvCxnSpPr/>
          <p:nvPr/>
        </p:nvCxnSpPr>
        <p:spPr>
          <a:xfrm>
            <a:off x="910419" y="3767228"/>
            <a:ext cx="722799" cy="335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29">
            <a:extLst>
              <a:ext uri="{FF2B5EF4-FFF2-40B4-BE49-F238E27FC236}">
                <a16:creationId xmlns:a16="http://schemas.microsoft.com/office/drawing/2014/main" id="{C14E2E65-B4A1-7CE6-D664-6FB82895047A}"/>
              </a:ext>
            </a:extLst>
          </p:cNvPr>
          <p:cNvCxnSpPr>
            <a:cxnSpLocks/>
          </p:cNvCxnSpPr>
          <p:nvPr/>
        </p:nvCxnSpPr>
        <p:spPr>
          <a:xfrm flipH="1">
            <a:off x="1333527" y="3097539"/>
            <a:ext cx="14405" cy="669689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0">
            <a:extLst>
              <a:ext uri="{FF2B5EF4-FFF2-40B4-BE49-F238E27FC236}">
                <a16:creationId xmlns:a16="http://schemas.microsoft.com/office/drawing/2014/main" id="{E60B1A88-634A-B2DB-5E1A-02905EE857BF}"/>
              </a:ext>
            </a:extLst>
          </p:cNvPr>
          <p:cNvCxnSpPr/>
          <p:nvPr/>
        </p:nvCxnSpPr>
        <p:spPr>
          <a:xfrm>
            <a:off x="3617630" y="2733301"/>
            <a:ext cx="324284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1">
            <a:extLst>
              <a:ext uri="{FF2B5EF4-FFF2-40B4-BE49-F238E27FC236}">
                <a16:creationId xmlns:a16="http://schemas.microsoft.com/office/drawing/2014/main" id="{B801568C-B217-FD9A-9C25-00EE6EFFE07A}"/>
              </a:ext>
            </a:extLst>
          </p:cNvPr>
          <p:cNvCxnSpPr/>
          <p:nvPr/>
        </p:nvCxnSpPr>
        <p:spPr>
          <a:xfrm>
            <a:off x="3566966" y="3061883"/>
            <a:ext cx="324284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2">
            <a:extLst>
              <a:ext uri="{FF2B5EF4-FFF2-40B4-BE49-F238E27FC236}">
                <a16:creationId xmlns:a16="http://schemas.microsoft.com/office/drawing/2014/main" id="{0A157450-57A4-B883-A24E-75DAB0AA1B2F}"/>
              </a:ext>
            </a:extLst>
          </p:cNvPr>
          <p:cNvCxnSpPr/>
          <p:nvPr/>
        </p:nvCxnSpPr>
        <p:spPr>
          <a:xfrm>
            <a:off x="5542817" y="2547157"/>
            <a:ext cx="722799" cy="335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3">
            <a:extLst>
              <a:ext uri="{FF2B5EF4-FFF2-40B4-BE49-F238E27FC236}">
                <a16:creationId xmlns:a16="http://schemas.microsoft.com/office/drawing/2014/main" id="{A15B417A-99CF-05AE-FA0A-7AF186A48016}"/>
              </a:ext>
            </a:extLst>
          </p:cNvPr>
          <p:cNvCxnSpPr/>
          <p:nvPr/>
        </p:nvCxnSpPr>
        <p:spPr>
          <a:xfrm>
            <a:off x="5585841" y="3330452"/>
            <a:ext cx="722799" cy="335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4">
            <a:extLst>
              <a:ext uri="{FF2B5EF4-FFF2-40B4-BE49-F238E27FC236}">
                <a16:creationId xmlns:a16="http://schemas.microsoft.com/office/drawing/2014/main" id="{9C520C6E-9D62-5E35-013E-AEAE11C47427}"/>
              </a:ext>
            </a:extLst>
          </p:cNvPr>
          <p:cNvCxnSpPr/>
          <p:nvPr/>
        </p:nvCxnSpPr>
        <p:spPr>
          <a:xfrm>
            <a:off x="3642295" y="4115156"/>
            <a:ext cx="324284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29CD8D1D-7ADE-E190-E753-CBAF81B9171E}"/>
              </a:ext>
            </a:extLst>
          </p:cNvPr>
          <p:cNvSpPr txBox="1"/>
          <p:nvPr/>
        </p:nvSpPr>
        <p:spPr>
          <a:xfrm>
            <a:off x="3949197" y="3860318"/>
            <a:ext cx="592588" cy="564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  <a:r>
              <a:rPr lang="en-US" sz="2400" baseline="-25000" dirty="0"/>
              <a:t>7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2C615F3-D4C7-7F2B-66B4-0DFE67F61DD0}"/>
              </a:ext>
            </a:extLst>
          </p:cNvPr>
          <p:cNvSpPr txBox="1"/>
          <p:nvPr/>
        </p:nvSpPr>
        <p:spPr>
          <a:xfrm>
            <a:off x="6243613" y="2240455"/>
            <a:ext cx="592588" cy="564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  <a:r>
              <a:rPr lang="en-US" sz="2400" baseline="-25000" dirty="0"/>
              <a:t>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B61E80A-34D5-0E9B-1CA5-33347A21704B}"/>
              </a:ext>
            </a:extLst>
          </p:cNvPr>
          <p:cNvSpPr txBox="1"/>
          <p:nvPr/>
        </p:nvSpPr>
        <p:spPr>
          <a:xfrm>
            <a:off x="6368914" y="3056447"/>
            <a:ext cx="592588" cy="564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  <a:r>
              <a:rPr lang="en-US" sz="2400" baseline="-25000" dirty="0"/>
              <a:t>5</a:t>
            </a:r>
          </a:p>
        </p:txBody>
      </p:sp>
      <p:cxnSp>
        <p:nvCxnSpPr>
          <p:cNvPr id="40" name="直接箭头连接符 38">
            <a:extLst>
              <a:ext uri="{FF2B5EF4-FFF2-40B4-BE49-F238E27FC236}">
                <a16:creationId xmlns:a16="http://schemas.microsoft.com/office/drawing/2014/main" id="{FC46AF54-C677-EBA4-D8D7-51ED8743A24A}"/>
              </a:ext>
            </a:extLst>
          </p:cNvPr>
          <p:cNvCxnSpPr>
            <a:cxnSpLocks/>
          </p:cNvCxnSpPr>
          <p:nvPr/>
        </p:nvCxnSpPr>
        <p:spPr>
          <a:xfrm>
            <a:off x="3742753" y="2754058"/>
            <a:ext cx="0" cy="28296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箭头连接符 39">
            <a:extLst>
              <a:ext uri="{FF2B5EF4-FFF2-40B4-BE49-F238E27FC236}">
                <a16:creationId xmlns:a16="http://schemas.microsoft.com/office/drawing/2014/main" id="{1A34714B-FB53-25C0-FA28-F6A0C323FFB9}"/>
              </a:ext>
            </a:extLst>
          </p:cNvPr>
          <p:cNvCxnSpPr>
            <a:cxnSpLocks/>
          </p:cNvCxnSpPr>
          <p:nvPr/>
        </p:nvCxnSpPr>
        <p:spPr>
          <a:xfrm>
            <a:off x="3742753" y="3112802"/>
            <a:ext cx="0" cy="1011707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箭头连接符 40">
            <a:extLst>
              <a:ext uri="{FF2B5EF4-FFF2-40B4-BE49-F238E27FC236}">
                <a16:creationId xmlns:a16="http://schemas.microsoft.com/office/drawing/2014/main" id="{5A0C8375-2502-583F-0CBB-57DB2126B621}"/>
              </a:ext>
            </a:extLst>
          </p:cNvPr>
          <p:cNvCxnSpPr>
            <a:cxnSpLocks/>
          </p:cNvCxnSpPr>
          <p:nvPr/>
        </p:nvCxnSpPr>
        <p:spPr>
          <a:xfrm>
            <a:off x="5854879" y="2574719"/>
            <a:ext cx="0" cy="787017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箭头连接符 41">
            <a:extLst>
              <a:ext uri="{FF2B5EF4-FFF2-40B4-BE49-F238E27FC236}">
                <a16:creationId xmlns:a16="http://schemas.microsoft.com/office/drawing/2014/main" id="{6C0ECB7F-3C2F-D18A-EAD5-3416721D3B81}"/>
              </a:ext>
            </a:extLst>
          </p:cNvPr>
          <p:cNvCxnSpPr>
            <a:cxnSpLocks/>
          </p:cNvCxnSpPr>
          <p:nvPr/>
        </p:nvCxnSpPr>
        <p:spPr>
          <a:xfrm>
            <a:off x="5854879" y="3351833"/>
            <a:ext cx="0" cy="726753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2">
            <a:extLst>
              <a:ext uri="{FF2B5EF4-FFF2-40B4-BE49-F238E27FC236}">
                <a16:creationId xmlns:a16="http://schemas.microsoft.com/office/drawing/2014/main" id="{C3C5F000-C1D4-EF30-E65C-C68B279761CE}"/>
              </a:ext>
            </a:extLst>
          </p:cNvPr>
          <p:cNvCxnSpPr/>
          <p:nvPr/>
        </p:nvCxnSpPr>
        <p:spPr>
          <a:xfrm>
            <a:off x="5569146" y="4048051"/>
            <a:ext cx="722799" cy="335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A5B46E97-D412-C2BB-EB55-C3A82D9F8376}"/>
              </a:ext>
            </a:extLst>
          </p:cNvPr>
          <p:cNvSpPr txBox="1"/>
          <p:nvPr/>
        </p:nvSpPr>
        <p:spPr>
          <a:xfrm>
            <a:off x="6368914" y="3729206"/>
            <a:ext cx="592588" cy="564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  <a:r>
              <a:rPr lang="en-US" sz="2400" baseline="-25000" dirty="0"/>
              <a:t>8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E612438-AC4E-D4F0-F28D-5F0858A98F83}"/>
              </a:ext>
            </a:extLst>
          </p:cNvPr>
          <p:cNvSpPr txBox="1"/>
          <p:nvPr/>
        </p:nvSpPr>
        <p:spPr>
          <a:xfrm>
            <a:off x="1236976" y="1284490"/>
            <a:ext cx="770025" cy="866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algn="ctr"/>
            <a:r>
              <a:rPr lang="en-US" sz="2000" dirty="0"/>
              <a:t>Tag </a:t>
            </a:r>
          </a:p>
          <a:p>
            <a:pPr algn="ctr"/>
            <a:r>
              <a:rPr lang="en-US" sz="2000" dirty="0"/>
              <a:t>(T)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88C1ECE-03C1-5E95-BB42-972FDFDF94AF}"/>
              </a:ext>
            </a:extLst>
          </p:cNvPr>
          <p:cNvSpPr txBox="1"/>
          <p:nvPr/>
        </p:nvSpPr>
        <p:spPr>
          <a:xfrm>
            <a:off x="4869059" y="1012286"/>
            <a:ext cx="1243745" cy="1242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algn="ctr"/>
            <a:r>
              <a:rPr lang="en-US" sz="2000" dirty="0"/>
              <a:t>Passive Anchor (B)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90D2C7F-6716-FCA5-D427-7E9E73961B55}"/>
              </a:ext>
            </a:extLst>
          </p:cNvPr>
          <p:cNvSpPr txBox="1"/>
          <p:nvPr/>
        </p:nvSpPr>
        <p:spPr>
          <a:xfrm rot="432338">
            <a:off x="2052048" y="2348775"/>
            <a:ext cx="651140" cy="45188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IN" dirty="0"/>
              <a:t>POLL</a:t>
            </a:r>
            <a:endParaRPr 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3BE7418-BCC0-8C31-65EB-2D1401FE4C3B}"/>
              </a:ext>
            </a:extLst>
          </p:cNvPr>
          <p:cNvSpPr txBox="1"/>
          <p:nvPr/>
        </p:nvSpPr>
        <p:spPr>
          <a:xfrm rot="21371389">
            <a:off x="1982110" y="2890974"/>
            <a:ext cx="644087" cy="45188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IN" dirty="0"/>
              <a:t>RESP</a:t>
            </a:r>
            <a:endParaRPr lang="en-US" dirty="0"/>
          </a:p>
        </p:txBody>
      </p:sp>
      <p:cxnSp>
        <p:nvCxnSpPr>
          <p:cNvPr id="50" name="直接箭头连接符 7">
            <a:extLst>
              <a:ext uri="{FF2B5EF4-FFF2-40B4-BE49-F238E27FC236}">
                <a16:creationId xmlns:a16="http://schemas.microsoft.com/office/drawing/2014/main" id="{EC9FDD22-202D-A92B-0372-E93A289A9FA4}"/>
              </a:ext>
            </a:extLst>
          </p:cNvPr>
          <p:cNvCxnSpPr>
            <a:cxnSpLocks/>
          </p:cNvCxnSpPr>
          <p:nvPr/>
        </p:nvCxnSpPr>
        <p:spPr>
          <a:xfrm>
            <a:off x="1636993" y="3715209"/>
            <a:ext cx="3909644" cy="315335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箭头连接符 8">
            <a:extLst>
              <a:ext uri="{FF2B5EF4-FFF2-40B4-BE49-F238E27FC236}">
                <a16:creationId xmlns:a16="http://schemas.microsoft.com/office/drawing/2014/main" id="{12B87269-4D05-E3E2-6260-D5696DF13612}"/>
              </a:ext>
            </a:extLst>
          </p:cNvPr>
          <p:cNvCxnSpPr>
            <a:cxnSpLocks/>
          </p:cNvCxnSpPr>
          <p:nvPr/>
        </p:nvCxnSpPr>
        <p:spPr>
          <a:xfrm>
            <a:off x="1645035" y="3720379"/>
            <a:ext cx="1985443" cy="39477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929EF062-5DE0-6547-1F6E-6A2273BD5890}"/>
              </a:ext>
            </a:extLst>
          </p:cNvPr>
          <p:cNvSpPr txBox="1"/>
          <p:nvPr/>
        </p:nvSpPr>
        <p:spPr>
          <a:xfrm rot="183879">
            <a:off x="2018560" y="3649130"/>
            <a:ext cx="728084" cy="45188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IN" dirty="0"/>
              <a:t>FINAL</a:t>
            </a:r>
            <a:endParaRPr lang="en-US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FF62278-F332-C723-6434-79DBCF6BEADB}"/>
              </a:ext>
            </a:extLst>
          </p:cNvPr>
          <p:cNvSpPr txBox="1"/>
          <p:nvPr/>
        </p:nvSpPr>
        <p:spPr>
          <a:xfrm>
            <a:off x="4167316" y="2067317"/>
            <a:ext cx="1181157" cy="4518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Overheard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6436A26-B5A4-EA0C-280E-11535EF61AD3}"/>
              </a:ext>
            </a:extLst>
          </p:cNvPr>
          <p:cNvSpPr txBox="1"/>
          <p:nvPr/>
        </p:nvSpPr>
        <p:spPr>
          <a:xfrm>
            <a:off x="3787487" y="3048021"/>
            <a:ext cx="592588" cy="564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  <a:r>
              <a:rPr lang="en-US" sz="2400" baseline="-25000" dirty="0"/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209FEFB0-BE5A-DBDF-380C-4EE07A19BAD8}"/>
                  </a:ext>
                </a:extLst>
              </p:cNvPr>
              <p:cNvSpPr txBox="1"/>
              <p:nvPr/>
            </p:nvSpPr>
            <p:spPr>
              <a:xfrm>
                <a:off x="3403453" y="4703304"/>
                <a:ext cx="3948542" cy="7442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𝝆</m:t>
                      </m:r>
                      <m:r>
                        <a:rPr kumimoji="0" lang="en-US" sz="2000" b="1" i="1" u="none" strike="noStrike" kern="1200" cap="none" spc="0" normalizeH="0" baseline="-2500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𝑨𝑻</m:t>
                      </m:r>
                      <m:r>
                        <a:rPr kumimoji="0" 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kumimoji="0" lang="en-US" sz="2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0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𝑹</m:t>
                                  </m:r>
                                </m:e>
                                <m:sub>
                                  <m: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𝑻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𝑹</m:t>
                                  </m:r>
                                </m:e>
                                <m:sub>
                                  <m: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𝑨</m:t>
                                  </m:r>
                                </m:sub>
                              </m:sSub>
                            </m:e>
                          </m:d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d>
                            <m:dPr>
                              <m:ctrlPr>
                                <a:rPr kumimoji="0" lang="en-US" sz="2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0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𝑫</m:t>
                                  </m:r>
                                </m:e>
                                <m:sub>
                                  <m: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𝑻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𝑫</m:t>
                                  </m:r>
                                </m:e>
                                <m:sub>
                                  <m:r>
                                    <a:rPr kumimoji="0" 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𝑨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sSub>
                            <m:sSubPr>
                              <m:ctrlP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𝑹</m:t>
                              </m:r>
                            </m:e>
                            <m:sub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𝑨</m:t>
                              </m:r>
                            </m:sub>
                          </m:sSub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𝑫</m:t>
                              </m:r>
                            </m:e>
                            <m:sub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𝑨</m:t>
                              </m:r>
                            </m:sub>
                          </m:sSub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209FEFB0-BE5A-DBDF-380C-4EE07A19BA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3453" y="4703304"/>
                <a:ext cx="3948542" cy="7442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TextBox 56">
            <a:extLst>
              <a:ext uri="{FF2B5EF4-FFF2-40B4-BE49-F238E27FC236}">
                <a16:creationId xmlns:a16="http://schemas.microsoft.com/office/drawing/2014/main" id="{3011C43C-C78A-F7A8-2FA4-9E88012C46D1}"/>
              </a:ext>
            </a:extLst>
          </p:cNvPr>
          <p:cNvSpPr txBox="1"/>
          <p:nvPr/>
        </p:nvSpPr>
        <p:spPr>
          <a:xfrm>
            <a:off x="1440230" y="4898655"/>
            <a:ext cx="1331681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TWR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C6CE517-8DE2-3C3F-93CB-F11ACE0CA729}"/>
              </a:ext>
            </a:extLst>
          </p:cNvPr>
          <p:cNvSpPr txBox="1"/>
          <p:nvPr/>
        </p:nvSpPr>
        <p:spPr>
          <a:xfrm>
            <a:off x="402313" y="5730151"/>
            <a:ext cx="3407517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UnSpoof</a:t>
            </a:r>
            <a:r>
              <a:rPr lang="en-US" dirty="0"/>
              <a:t> Passive Ranging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72FF378-FA4A-D2A7-9739-05D18752A2D4}"/>
              </a:ext>
            </a:extLst>
          </p:cNvPr>
          <p:cNvSpPr txBox="1"/>
          <p:nvPr/>
        </p:nvSpPr>
        <p:spPr>
          <a:xfrm>
            <a:off x="5911907" y="4389412"/>
            <a:ext cx="2396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↑</a:t>
            </a:r>
            <a:endParaRPr lang="en-US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D2971FD-8012-F5E9-55C2-9E8823B19E7A}"/>
              </a:ext>
            </a:extLst>
          </p:cNvPr>
          <p:cNvSpPr txBox="1"/>
          <p:nvPr/>
        </p:nvSpPr>
        <p:spPr>
          <a:xfrm>
            <a:off x="4711431" y="4373974"/>
            <a:ext cx="2396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↓</a:t>
            </a:r>
            <a:endParaRPr lang="en-US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E1E65A9-3F1D-7F66-F915-BAF3FC5DA672}"/>
              </a:ext>
            </a:extLst>
          </p:cNvPr>
          <p:cNvSpPr txBox="1"/>
          <p:nvPr/>
        </p:nvSpPr>
        <p:spPr>
          <a:xfrm>
            <a:off x="3783909" y="4834415"/>
            <a:ext cx="2396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↓</a:t>
            </a:r>
            <a:endParaRPr lang="en-US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53CBF12-D6DD-2FE8-61A1-E5DBC27A4998}"/>
              </a:ext>
            </a:extLst>
          </p:cNvPr>
          <p:cNvSpPr txBox="1"/>
          <p:nvPr/>
        </p:nvSpPr>
        <p:spPr>
          <a:xfrm>
            <a:off x="5490932" y="5291129"/>
            <a:ext cx="2396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↑</a:t>
            </a:r>
            <a:endParaRPr lang="en-US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CCD4A55-2C47-EBF9-8752-D777406DEA61}"/>
              </a:ext>
            </a:extLst>
          </p:cNvPr>
          <p:cNvSpPr txBox="1"/>
          <p:nvPr/>
        </p:nvSpPr>
        <p:spPr>
          <a:xfrm>
            <a:off x="7112383" y="5269502"/>
            <a:ext cx="2396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↓</a:t>
            </a:r>
            <a:endParaRPr lang="en-US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519EA5C-DBB7-7448-254C-FCEBB20285F7}"/>
              </a:ext>
            </a:extLst>
          </p:cNvPr>
          <p:cNvSpPr txBox="1"/>
          <p:nvPr/>
        </p:nvSpPr>
        <p:spPr>
          <a:xfrm>
            <a:off x="3771444" y="5754430"/>
            <a:ext cx="2396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↓</a:t>
            </a:r>
            <a:endParaRPr lang="en-US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05CB0B2-11A6-63C9-54B5-31351E61084D}"/>
              </a:ext>
            </a:extLst>
          </p:cNvPr>
          <p:cNvSpPr txBox="1"/>
          <p:nvPr/>
        </p:nvSpPr>
        <p:spPr>
          <a:xfrm>
            <a:off x="8088023" y="2624982"/>
            <a:ext cx="2302754" cy="1107996"/>
          </a:xfrm>
          <a:prstGeom prst="rect">
            <a:avLst/>
          </a:prstGeom>
          <a:solidFill>
            <a:srgbClr val="F8D6D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 case of </a:t>
            </a:r>
            <a:r>
              <a:rPr lang="en-US" sz="2400" b="1" dirty="0"/>
              <a:t>Distance Reduction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679BF5-9A80-F89A-7515-67A3D5AEB20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CCB79A9-3F54-3968-9DDF-4CF6AFA14FE3}"/>
              </a:ext>
            </a:extLst>
          </p:cNvPr>
          <p:cNvSpPr/>
          <p:nvPr/>
        </p:nvSpPr>
        <p:spPr>
          <a:xfrm>
            <a:off x="153980" y="912852"/>
            <a:ext cx="5431862" cy="45239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757D253-2035-BBFD-D1A1-6D1F905401C8}"/>
              </a:ext>
            </a:extLst>
          </p:cNvPr>
          <p:cNvGrpSpPr/>
          <p:nvPr/>
        </p:nvGrpSpPr>
        <p:grpSpPr>
          <a:xfrm>
            <a:off x="780800" y="1196386"/>
            <a:ext cx="290237" cy="382984"/>
            <a:chOff x="1258529" y="481229"/>
            <a:chExt cx="648929" cy="77730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189BAB30-953D-67E9-8412-ADD7C8A11C08}"/>
                </a:ext>
              </a:extLst>
            </p:cNvPr>
            <p:cNvSpPr/>
            <p:nvPr/>
          </p:nvSpPr>
          <p:spPr>
            <a:xfrm>
              <a:off x="1258529" y="924232"/>
              <a:ext cx="648929" cy="334297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3B719EF7-DA8B-171A-C8DD-914842552E38}"/>
                </a:ext>
              </a:extLst>
            </p:cNvPr>
            <p:cNvSpPr/>
            <p:nvPr/>
          </p:nvSpPr>
          <p:spPr>
            <a:xfrm rot="10800000">
              <a:off x="1258529" y="481229"/>
              <a:ext cx="324465" cy="265471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F462C78D-76BE-568F-ED42-979CF25A9D63}"/>
                </a:ext>
              </a:extLst>
            </p:cNvPr>
            <p:cNvCxnSpPr>
              <a:stCxn id="13" idx="0"/>
            </p:cNvCxnSpPr>
            <p:nvPr/>
          </p:nvCxnSpPr>
          <p:spPr>
            <a:xfrm>
              <a:off x="1420761" y="746700"/>
              <a:ext cx="0" cy="1775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C1E8A564-30B9-DE59-56B5-32B292D5A9F9}"/>
              </a:ext>
            </a:extLst>
          </p:cNvPr>
          <p:cNvGrpSpPr/>
          <p:nvPr/>
        </p:nvGrpSpPr>
        <p:grpSpPr>
          <a:xfrm>
            <a:off x="1520377" y="4906182"/>
            <a:ext cx="290237" cy="382984"/>
            <a:chOff x="1258529" y="481229"/>
            <a:chExt cx="648929" cy="777300"/>
          </a:xfrm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91D17EB2-54E2-4741-3CC0-593BDFCE73F1}"/>
                </a:ext>
              </a:extLst>
            </p:cNvPr>
            <p:cNvSpPr/>
            <p:nvPr/>
          </p:nvSpPr>
          <p:spPr>
            <a:xfrm>
              <a:off x="1258529" y="924232"/>
              <a:ext cx="648929" cy="334297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Isosceles Triangle 66">
              <a:extLst>
                <a:ext uri="{FF2B5EF4-FFF2-40B4-BE49-F238E27FC236}">
                  <a16:creationId xmlns:a16="http://schemas.microsoft.com/office/drawing/2014/main" id="{86CB7382-5149-7BBD-393A-53F0046D79FD}"/>
                </a:ext>
              </a:extLst>
            </p:cNvPr>
            <p:cNvSpPr/>
            <p:nvPr/>
          </p:nvSpPr>
          <p:spPr>
            <a:xfrm rot="10800000">
              <a:off x="1258529" y="481229"/>
              <a:ext cx="324465" cy="265471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6C8F905D-9487-6B2A-71E6-07A820A609D5}"/>
                </a:ext>
              </a:extLst>
            </p:cNvPr>
            <p:cNvCxnSpPr>
              <a:stCxn id="67" idx="0"/>
            </p:cNvCxnSpPr>
            <p:nvPr/>
          </p:nvCxnSpPr>
          <p:spPr>
            <a:xfrm>
              <a:off x="1420761" y="746700"/>
              <a:ext cx="0" cy="1775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7738CD93-DF05-A781-CC42-BA958F2F05E7}"/>
              </a:ext>
            </a:extLst>
          </p:cNvPr>
          <p:cNvGrpSpPr/>
          <p:nvPr/>
        </p:nvGrpSpPr>
        <p:grpSpPr>
          <a:xfrm>
            <a:off x="4728717" y="1072616"/>
            <a:ext cx="290237" cy="382984"/>
            <a:chOff x="1258529" y="481229"/>
            <a:chExt cx="648929" cy="777300"/>
          </a:xfrm>
        </p:grpSpPr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F92E7EC1-C45E-616B-2032-6F75FEC59A63}"/>
                </a:ext>
              </a:extLst>
            </p:cNvPr>
            <p:cNvSpPr/>
            <p:nvPr/>
          </p:nvSpPr>
          <p:spPr>
            <a:xfrm>
              <a:off x="1258529" y="924232"/>
              <a:ext cx="648929" cy="334297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Isosceles Triangle 71">
              <a:extLst>
                <a:ext uri="{FF2B5EF4-FFF2-40B4-BE49-F238E27FC236}">
                  <a16:creationId xmlns:a16="http://schemas.microsoft.com/office/drawing/2014/main" id="{2156A5D0-AFFB-F2E8-D699-4C73B0D625F5}"/>
                </a:ext>
              </a:extLst>
            </p:cNvPr>
            <p:cNvSpPr/>
            <p:nvPr/>
          </p:nvSpPr>
          <p:spPr>
            <a:xfrm rot="10800000">
              <a:off x="1258529" y="481229"/>
              <a:ext cx="324465" cy="265471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8939F459-1CF3-BD22-2619-DF42A288215E}"/>
                </a:ext>
              </a:extLst>
            </p:cNvPr>
            <p:cNvCxnSpPr>
              <a:stCxn id="72" idx="0"/>
            </p:cNvCxnSpPr>
            <p:nvPr/>
          </p:nvCxnSpPr>
          <p:spPr>
            <a:xfrm>
              <a:off x="1420761" y="746700"/>
              <a:ext cx="0" cy="1775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794107B9-3434-AF5C-4D39-243A2C0A00CF}"/>
              </a:ext>
            </a:extLst>
          </p:cNvPr>
          <p:cNvGrpSpPr/>
          <p:nvPr/>
        </p:nvGrpSpPr>
        <p:grpSpPr>
          <a:xfrm>
            <a:off x="295482" y="2874643"/>
            <a:ext cx="290237" cy="382984"/>
            <a:chOff x="1258529" y="481229"/>
            <a:chExt cx="648929" cy="777300"/>
          </a:xfrm>
        </p:grpSpPr>
        <p:sp>
          <p:nvSpPr>
            <p:cNvPr id="75" name="Rectangle: Rounded Corners 74">
              <a:extLst>
                <a:ext uri="{FF2B5EF4-FFF2-40B4-BE49-F238E27FC236}">
                  <a16:creationId xmlns:a16="http://schemas.microsoft.com/office/drawing/2014/main" id="{A40E6B27-5C7A-00FB-40D7-5171959D2485}"/>
                </a:ext>
              </a:extLst>
            </p:cNvPr>
            <p:cNvSpPr/>
            <p:nvPr/>
          </p:nvSpPr>
          <p:spPr>
            <a:xfrm>
              <a:off x="1258529" y="924232"/>
              <a:ext cx="648929" cy="334297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Isosceles Triangle 75">
              <a:extLst>
                <a:ext uri="{FF2B5EF4-FFF2-40B4-BE49-F238E27FC236}">
                  <a16:creationId xmlns:a16="http://schemas.microsoft.com/office/drawing/2014/main" id="{20016632-6B3B-5918-1F38-4F56410FD053}"/>
                </a:ext>
              </a:extLst>
            </p:cNvPr>
            <p:cNvSpPr/>
            <p:nvPr/>
          </p:nvSpPr>
          <p:spPr>
            <a:xfrm rot="10800000">
              <a:off x="1258529" y="481229"/>
              <a:ext cx="324465" cy="265471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72617E7C-ADC8-957B-B009-155A0CD806E5}"/>
                </a:ext>
              </a:extLst>
            </p:cNvPr>
            <p:cNvCxnSpPr>
              <a:stCxn id="76" idx="0"/>
            </p:cNvCxnSpPr>
            <p:nvPr/>
          </p:nvCxnSpPr>
          <p:spPr>
            <a:xfrm>
              <a:off x="1420761" y="746700"/>
              <a:ext cx="0" cy="1775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8AC28916-05F5-DFF4-59B0-9DEE00DE11DB}"/>
              </a:ext>
            </a:extLst>
          </p:cNvPr>
          <p:cNvGrpSpPr/>
          <p:nvPr/>
        </p:nvGrpSpPr>
        <p:grpSpPr>
          <a:xfrm>
            <a:off x="5018954" y="4966872"/>
            <a:ext cx="290237" cy="382984"/>
            <a:chOff x="1258529" y="481229"/>
            <a:chExt cx="648929" cy="777300"/>
          </a:xfrm>
        </p:grpSpPr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FE36CF77-D1DD-270A-E1CF-6314657BAA1B}"/>
                </a:ext>
              </a:extLst>
            </p:cNvPr>
            <p:cNvSpPr/>
            <p:nvPr/>
          </p:nvSpPr>
          <p:spPr>
            <a:xfrm>
              <a:off x="1258529" y="924232"/>
              <a:ext cx="648929" cy="334297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Isosceles Triangle 79">
              <a:extLst>
                <a:ext uri="{FF2B5EF4-FFF2-40B4-BE49-F238E27FC236}">
                  <a16:creationId xmlns:a16="http://schemas.microsoft.com/office/drawing/2014/main" id="{C78E4C3B-3A8B-8D1C-1161-8EC392FB7BF0}"/>
                </a:ext>
              </a:extLst>
            </p:cNvPr>
            <p:cNvSpPr/>
            <p:nvPr/>
          </p:nvSpPr>
          <p:spPr>
            <a:xfrm rot="10800000">
              <a:off x="1258529" y="481229"/>
              <a:ext cx="324465" cy="265471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D7440735-0FB4-14E9-0367-A0FB0B9D8171}"/>
                </a:ext>
              </a:extLst>
            </p:cNvPr>
            <p:cNvCxnSpPr>
              <a:stCxn id="80" idx="0"/>
            </p:cNvCxnSpPr>
            <p:nvPr/>
          </p:nvCxnSpPr>
          <p:spPr>
            <a:xfrm>
              <a:off x="1420761" y="746700"/>
              <a:ext cx="0" cy="1775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2" name="Graphic 81" descr="Smart Phone with solid fill">
            <a:extLst>
              <a:ext uri="{FF2B5EF4-FFF2-40B4-BE49-F238E27FC236}">
                <a16:creationId xmlns:a16="http://schemas.microsoft.com/office/drawing/2014/main" id="{4B5B3B5F-8B20-1BFB-2132-7364CA2873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12934" y="2829021"/>
            <a:ext cx="650411" cy="675215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FC95B5E6-9241-7592-DEFA-23BEEDA69A7C}"/>
              </a:ext>
            </a:extLst>
          </p:cNvPr>
          <p:cNvSpPr txBox="1"/>
          <p:nvPr/>
        </p:nvSpPr>
        <p:spPr>
          <a:xfrm>
            <a:off x="602032" y="2171529"/>
            <a:ext cx="1505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Distance Reduction</a:t>
            </a:r>
          </a:p>
        </p:txBody>
      </p: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9BAD60BD-8AD9-0486-F97E-A9474658B7BA}"/>
              </a:ext>
            </a:extLst>
          </p:cNvPr>
          <p:cNvCxnSpPr>
            <a:cxnSpLocks/>
          </p:cNvCxnSpPr>
          <p:nvPr/>
        </p:nvCxnSpPr>
        <p:spPr>
          <a:xfrm flipH="1" flipV="1">
            <a:off x="582152" y="3175038"/>
            <a:ext cx="2188393" cy="25720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122C5632-53C0-15F9-7121-1D074717F9C8}"/>
              </a:ext>
            </a:extLst>
          </p:cNvPr>
          <p:cNvCxnSpPr>
            <a:cxnSpLocks/>
          </p:cNvCxnSpPr>
          <p:nvPr/>
        </p:nvCxnSpPr>
        <p:spPr>
          <a:xfrm flipH="1" flipV="1">
            <a:off x="594368" y="3163403"/>
            <a:ext cx="1762566" cy="1411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F98357A5-DFB7-E9AD-EFE0-97C65760428B}"/>
              </a:ext>
            </a:extLst>
          </p:cNvPr>
          <p:cNvCxnSpPr>
            <a:cxnSpLocks/>
          </p:cNvCxnSpPr>
          <p:nvPr/>
        </p:nvCxnSpPr>
        <p:spPr>
          <a:xfrm flipH="1" flipV="1">
            <a:off x="925708" y="1567109"/>
            <a:ext cx="1832495" cy="1353623"/>
          </a:xfrm>
          <a:prstGeom prst="straightConnector1">
            <a:avLst/>
          </a:prstGeom>
          <a:ln w="38100">
            <a:solidFill>
              <a:srgbClr val="0070C0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63532371-87FE-20FB-2EE8-30B11E3EEE45}"/>
              </a:ext>
            </a:extLst>
          </p:cNvPr>
          <p:cNvCxnSpPr>
            <a:cxnSpLocks/>
          </p:cNvCxnSpPr>
          <p:nvPr/>
        </p:nvCxnSpPr>
        <p:spPr>
          <a:xfrm flipH="1" flipV="1">
            <a:off x="937924" y="1555474"/>
            <a:ext cx="1517258" cy="1108886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EE148077-661E-1556-E8B9-D7C36FE13BDB}"/>
              </a:ext>
            </a:extLst>
          </p:cNvPr>
          <p:cNvCxnSpPr>
            <a:cxnSpLocks/>
          </p:cNvCxnSpPr>
          <p:nvPr/>
        </p:nvCxnSpPr>
        <p:spPr>
          <a:xfrm>
            <a:off x="3008378" y="3325452"/>
            <a:ext cx="2030371" cy="1749973"/>
          </a:xfrm>
          <a:prstGeom prst="straightConnector1">
            <a:avLst/>
          </a:prstGeom>
          <a:ln w="38100">
            <a:solidFill>
              <a:srgbClr val="0070C0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B0D8C2F2-F332-5258-AB91-011458F7B39A}"/>
              </a:ext>
            </a:extLst>
          </p:cNvPr>
          <p:cNvCxnSpPr>
            <a:cxnSpLocks/>
          </p:cNvCxnSpPr>
          <p:nvPr/>
        </p:nvCxnSpPr>
        <p:spPr>
          <a:xfrm>
            <a:off x="3355271" y="3596546"/>
            <a:ext cx="1682170" cy="1452156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Arrow Connector 143">
            <a:extLst>
              <a:ext uri="{FF2B5EF4-FFF2-40B4-BE49-F238E27FC236}">
                <a16:creationId xmlns:a16="http://schemas.microsoft.com/office/drawing/2014/main" id="{DFBC8569-63D8-0A50-6BD6-F649F3E8AB4F}"/>
              </a:ext>
            </a:extLst>
          </p:cNvPr>
          <p:cNvCxnSpPr>
            <a:cxnSpLocks/>
            <a:endCxn id="71" idx="1"/>
          </p:cNvCxnSpPr>
          <p:nvPr/>
        </p:nvCxnSpPr>
        <p:spPr>
          <a:xfrm flipV="1">
            <a:off x="3014755" y="1373244"/>
            <a:ext cx="1713962" cy="1568634"/>
          </a:xfrm>
          <a:prstGeom prst="straightConnector1">
            <a:avLst/>
          </a:prstGeom>
          <a:ln w="38100">
            <a:solidFill>
              <a:srgbClr val="0070C0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CBD0CE83-84B0-2CA1-EE22-2A63E2155FAD}"/>
              </a:ext>
            </a:extLst>
          </p:cNvPr>
          <p:cNvCxnSpPr>
            <a:cxnSpLocks/>
          </p:cNvCxnSpPr>
          <p:nvPr/>
        </p:nvCxnSpPr>
        <p:spPr>
          <a:xfrm flipV="1">
            <a:off x="3329004" y="1336037"/>
            <a:ext cx="1382427" cy="1284829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9FAAEFFF-8D9F-1943-A031-C1D4F08E0127}"/>
              </a:ext>
            </a:extLst>
          </p:cNvPr>
          <p:cNvCxnSpPr>
            <a:cxnSpLocks/>
          </p:cNvCxnSpPr>
          <p:nvPr/>
        </p:nvCxnSpPr>
        <p:spPr>
          <a:xfrm flipH="1">
            <a:off x="1652550" y="3404828"/>
            <a:ext cx="1149869" cy="1678493"/>
          </a:xfrm>
          <a:prstGeom prst="straightConnector1">
            <a:avLst/>
          </a:prstGeom>
          <a:ln w="38100">
            <a:solidFill>
              <a:srgbClr val="0070C0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455E7060-DA5C-317E-5E53-97D6BAADCFBB}"/>
              </a:ext>
            </a:extLst>
          </p:cNvPr>
          <p:cNvCxnSpPr>
            <a:cxnSpLocks/>
          </p:cNvCxnSpPr>
          <p:nvPr/>
        </p:nvCxnSpPr>
        <p:spPr>
          <a:xfrm flipV="1">
            <a:off x="1657812" y="3782764"/>
            <a:ext cx="928127" cy="1323841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直接连接符 4">
            <a:extLst>
              <a:ext uri="{FF2B5EF4-FFF2-40B4-BE49-F238E27FC236}">
                <a16:creationId xmlns:a16="http://schemas.microsoft.com/office/drawing/2014/main" id="{84CAE516-16C3-9BE4-12BD-9E3D79F20182}"/>
              </a:ext>
            </a:extLst>
          </p:cNvPr>
          <p:cNvCxnSpPr>
            <a:cxnSpLocks/>
          </p:cNvCxnSpPr>
          <p:nvPr/>
        </p:nvCxnSpPr>
        <p:spPr>
          <a:xfrm>
            <a:off x="7514408" y="2173177"/>
            <a:ext cx="0" cy="2125628"/>
          </a:xfrm>
          <a:prstGeom prst="line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直接连接符 5">
            <a:extLst>
              <a:ext uri="{FF2B5EF4-FFF2-40B4-BE49-F238E27FC236}">
                <a16:creationId xmlns:a16="http://schemas.microsoft.com/office/drawing/2014/main" id="{BD8E8110-544D-33D6-39BA-70C795002B27}"/>
              </a:ext>
            </a:extLst>
          </p:cNvPr>
          <p:cNvCxnSpPr>
            <a:cxnSpLocks/>
          </p:cNvCxnSpPr>
          <p:nvPr/>
        </p:nvCxnSpPr>
        <p:spPr>
          <a:xfrm>
            <a:off x="9490555" y="2173177"/>
            <a:ext cx="0" cy="2125628"/>
          </a:xfrm>
          <a:prstGeom prst="line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直接连接符 6">
            <a:extLst>
              <a:ext uri="{FF2B5EF4-FFF2-40B4-BE49-F238E27FC236}">
                <a16:creationId xmlns:a16="http://schemas.microsoft.com/office/drawing/2014/main" id="{98A9543A-CF23-C7C8-B328-4968D86AC058}"/>
              </a:ext>
            </a:extLst>
          </p:cNvPr>
          <p:cNvCxnSpPr>
            <a:cxnSpLocks/>
          </p:cNvCxnSpPr>
          <p:nvPr/>
        </p:nvCxnSpPr>
        <p:spPr>
          <a:xfrm>
            <a:off x="11424052" y="2238124"/>
            <a:ext cx="0" cy="2060681"/>
          </a:xfrm>
          <a:prstGeom prst="line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直接箭头连接符 7">
            <a:extLst>
              <a:ext uri="{FF2B5EF4-FFF2-40B4-BE49-F238E27FC236}">
                <a16:creationId xmlns:a16="http://schemas.microsoft.com/office/drawing/2014/main" id="{A4AFF67C-6D3D-223F-C1E0-459A9ED152AD}"/>
              </a:ext>
            </a:extLst>
          </p:cNvPr>
          <p:cNvCxnSpPr>
            <a:cxnSpLocks/>
          </p:cNvCxnSpPr>
          <p:nvPr/>
        </p:nvCxnSpPr>
        <p:spPr>
          <a:xfrm>
            <a:off x="7514408" y="2458964"/>
            <a:ext cx="3874436" cy="92930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直接箭头连接符 8">
            <a:extLst>
              <a:ext uri="{FF2B5EF4-FFF2-40B4-BE49-F238E27FC236}">
                <a16:creationId xmlns:a16="http://schemas.microsoft.com/office/drawing/2014/main" id="{B6D32E43-0DE5-C864-6814-7C68AB5E086D}"/>
              </a:ext>
            </a:extLst>
          </p:cNvPr>
          <p:cNvCxnSpPr>
            <a:cxnSpLocks/>
          </p:cNvCxnSpPr>
          <p:nvPr/>
        </p:nvCxnSpPr>
        <p:spPr>
          <a:xfrm>
            <a:off x="7493080" y="2512250"/>
            <a:ext cx="1971503" cy="22914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直接箭头连接符 9">
            <a:extLst>
              <a:ext uri="{FF2B5EF4-FFF2-40B4-BE49-F238E27FC236}">
                <a16:creationId xmlns:a16="http://schemas.microsoft.com/office/drawing/2014/main" id="{21CD64D9-C112-E192-0FCD-C5FEAC8D553F}"/>
              </a:ext>
            </a:extLst>
          </p:cNvPr>
          <p:cNvCxnSpPr>
            <a:cxnSpLocks/>
          </p:cNvCxnSpPr>
          <p:nvPr/>
        </p:nvCxnSpPr>
        <p:spPr>
          <a:xfrm>
            <a:off x="9470568" y="3102276"/>
            <a:ext cx="1932160" cy="243716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TextBox 164">
            <a:extLst>
              <a:ext uri="{FF2B5EF4-FFF2-40B4-BE49-F238E27FC236}">
                <a16:creationId xmlns:a16="http://schemas.microsoft.com/office/drawing/2014/main" id="{8095DE64-44FA-A659-B845-E65E72A96D9C}"/>
              </a:ext>
            </a:extLst>
          </p:cNvPr>
          <p:cNvSpPr txBox="1"/>
          <p:nvPr/>
        </p:nvSpPr>
        <p:spPr>
          <a:xfrm>
            <a:off x="8681297" y="1060041"/>
            <a:ext cx="1602338" cy="1242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Active Anchor</a:t>
            </a:r>
          </a:p>
          <a:p>
            <a:pPr algn="ctr"/>
            <a:r>
              <a:rPr lang="en-US" sz="2000" dirty="0"/>
              <a:t>(A)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87D03155-502E-F361-1454-65F2A0B6108A}"/>
              </a:ext>
            </a:extLst>
          </p:cNvPr>
          <p:cNvSpPr txBox="1"/>
          <p:nvPr/>
        </p:nvSpPr>
        <p:spPr>
          <a:xfrm>
            <a:off x="8904562" y="2627598"/>
            <a:ext cx="572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</a:t>
            </a:r>
            <a:r>
              <a:rPr lang="en-US" sz="2400" baseline="-25000" dirty="0"/>
              <a:t>A</a:t>
            </a:r>
          </a:p>
        </p:txBody>
      </p:sp>
      <p:cxnSp>
        <p:nvCxnSpPr>
          <p:cNvPr id="167" name="直接箭头连接符 13">
            <a:extLst>
              <a:ext uri="{FF2B5EF4-FFF2-40B4-BE49-F238E27FC236}">
                <a16:creationId xmlns:a16="http://schemas.microsoft.com/office/drawing/2014/main" id="{A9CABF48-6BD6-CB49-AB10-85E0E210B11B}"/>
              </a:ext>
            </a:extLst>
          </p:cNvPr>
          <p:cNvCxnSpPr>
            <a:cxnSpLocks/>
          </p:cNvCxnSpPr>
          <p:nvPr/>
        </p:nvCxnSpPr>
        <p:spPr>
          <a:xfrm flipH="1">
            <a:off x="7542947" y="3041764"/>
            <a:ext cx="1906293" cy="6051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TextBox 167">
            <a:extLst>
              <a:ext uri="{FF2B5EF4-FFF2-40B4-BE49-F238E27FC236}">
                <a16:creationId xmlns:a16="http://schemas.microsoft.com/office/drawing/2014/main" id="{FAE213F9-2DD8-B7E3-5EC8-62D5EA1424F0}"/>
              </a:ext>
            </a:extLst>
          </p:cNvPr>
          <p:cNvSpPr txBox="1"/>
          <p:nvPr/>
        </p:nvSpPr>
        <p:spPr>
          <a:xfrm>
            <a:off x="6790114" y="3205495"/>
            <a:ext cx="564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D</a:t>
            </a:r>
            <a:r>
              <a:rPr lang="en-US" sz="2400" baseline="-25000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DBF3F4CC-3C4E-04CC-49BC-B642EC11DBBD}"/>
              </a:ext>
            </a:extLst>
          </p:cNvPr>
          <p:cNvSpPr txBox="1"/>
          <p:nvPr/>
        </p:nvSpPr>
        <p:spPr>
          <a:xfrm>
            <a:off x="6798045" y="2547184"/>
            <a:ext cx="592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R</a:t>
            </a:r>
            <a:r>
              <a:rPr lang="en-US" sz="2400" baseline="-25000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1C8D97D9-CE12-F89D-F3A4-8F78751C386F}"/>
              </a:ext>
            </a:extLst>
          </p:cNvPr>
          <p:cNvSpPr txBox="1"/>
          <p:nvPr/>
        </p:nvSpPr>
        <p:spPr>
          <a:xfrm>
            <a:off x="8963389" y="3222686"/>
            <a:ext cx="545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</a:t>
            </a:r>
            <a:r>
              <a:rPr lang="en-US" sz="2400" baseline="-25000" dirty="0"/>
              <a:t>A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33EE48EF-CBBF-F10B-C7CA-170694E88030}"/>
              </a:ext>
            </a:extLst>
          </p:cNvPr>
          <p:cNvSpPr txBox="1"/>
          <p:nvPr/>
        </p:nvSpPr>
        <p:spPr>
          <a:xfrm>
            <a:off x="6407388" y="2173177"/>
            <a:ext cx="435004" cy="564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  <a:r>
              <a:rPr lang="en-US" sz="2400" baseline="-25000" dirty="0"/>
              <a:t>0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C4211F50-FF8C-8C55-D616-D46053DE2D27}"/>
              </a:ext>
            </a:extLst>
          </p:cNvPr>
          <p:cNvSpPr txBox="1"/>
          <p:nvPr/>
        </p:nvSpPr>
        <p:spPr>
          <a:xfrm>
            <a:off x="6417942" y="2828149"/>
            <a:ext cx="484759" cy="564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  <a:r>
              <a:rPr lang="en-US" sz="2400" baseline="-25000" dirty="0"/>
              <a:t>4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59E44439-E7CA-BEF4-9C14-C8C1252801EA}"/>
              </a:ext>
            </a:extLst>
          </p:cNvPr>
          <p:cNvSpPr txBox="1"/>
          <p:nvPr/>
        </p:nvSpPr>
        <p:spPr>
          <a:xfrm>
            <a:off x="6458413" y="3446141"/>
            <a:ext cx="592588" cy="564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  <a:r>
              <a:rPr lang="en-US" sz="2400" baseline="-25000" dirty="0"/>
              <a:t>6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048B5D60-BC1D-2EDF-381F-BCD263F4F029}"/>
              </a:ext>
            </a:extLst>
          </p:cNvPr>
          <p:cNvSpPr txBox="1"/>
          <p:nvPr/>
        </p:nvSpPr>
        <p:spPr>
          <a:xfrm>
            <a:off x="9753993" y="2397171"/>
            <a:ext cx="592588" cy="564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  <a:r>
              <a:rPr lang="en-US" sz="2400" baseline="-25000" dirty="0"/>
              <a:t>1</a:t>
            </a:r>
          </a:p>
        </p:txBody>
      </p:sp>
      <p:cxnSp>
        <p:nvCxnSpPr>
          <p:cNvPr id="175" name="直接连接符 25">
            <a:extLst>
              <a:ext uri="{FF2B5EF4-FFF2-40B4-BE49-F238E27FC236}">
                <a16:creationId xmlns:a16="http://schemas.microsoft.com/office/drawing/2014/main" id="{C1D81EBF-562A-19DB-F12D-B6E406C74973}"/>
              </a:ext>
            </a:extLst>
          </p:cNvPr>
          <p:cNvCxnSpPr/>
          <p:nvPr/>
        </p:nvCxnSpPr>
        <p:spPr>
          <a:xfrm>
            <a:off x="6770281" y="2455608"/>
            <a:ext cx="722799" cy="335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直接箭头连接符 26">
            <a:extLst>
              <a:ext uri="{FF2B5EF4-FFF2-40B4-BE49-F238E27FC236}">
                <a16:creationId xmlns:a16="http://schemas.microsoft.com/office/drawing/2014/main" id="{F813397C-A8DA-CE6F-9811-EB2C17BF906D}"/>
              </a:ext>
            </a:extLst>
          </p:cNvPr>
          <p:cNvCxnSpPr>
            <a:cxnSpLocks/>
          </p:cNvCxnSpPr>
          <p:nvPr/>
        </p:nvCxnSpPr>
        <p:spPr>
          <a:xfrm>
            <a:off x="7249906" y="2455608"/>
            <a:ext cx="0" cy="661931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直接连接符 27">
            <a:extLst>
              <a:ext uri="{FF2B5EF4-FFF2-40B4-BE49-F238E27FC236}">
                <a16:creationId xmlns:a16="http://schemas.microsoft.com/office/drawing/2014/main" id="{9DDA70CB-800D-BAFE-56BD-66D0C55AC020}"/>
              </a:ext>
            </a:extLst>
          </p:cNvPr>
          <p:cNvCxnSpPr/>
          <p:nvPr/>
        </p:nvCxnSpPr>
        <p:spPr>
          <a:xfrm>
            <a:off x="6817904" y="3110912"/>
            <a:ext cx="722799" cy="335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直接连接符 28">
            <a:extLst>
              <a:ext uri="{FF2B5EF4-FFF2-40B4-BE49-F238E27FC236}">
                <a16:creationId xmlns:a16="http://schemas.microsoft.com/office/drawing/2014/main" id="{E8B9A3D2-7167-FD37-69FB-AE15074E7DA1}"/>
              </a:ext>
            </a:extLst>
          </p:cNvPr>
          <p:cNvCxnSpPr/>
          <p:nvPr/>
        </p:nvCxnSpPr>
        <p:spPr>
          <a:xfrm>
            <a:off x="6808331" y="3771965"/>
            <a:ext cx="722799" cy="335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直接箭头连接符 29">
            <a:extLst>
              <a:ext uri="{FF2B5EF4-FFF2-40B4-BE49-F238E27FC236}">
                <a16:creationId xmlns:a16="http://schemas.microsoft.com/office/drawing/2014/main" id="{2D7AB2CE-4985-0B03-DAD2-FA2DF4BD6503}"/>
              </a:ext>
            </a:extLst>
          </p:cNvPr>
          <p:cNvCxnSpPr>
            <a:cxnSpLocks/>
          </p:cNvCxnSpPr>
          <p:nvPr/>
        </p:nvCxnSpPr>
        <p:spPr>
          <a:xfrm flipH="1">
            <a:off x="7231439" y="3102276"/>
            <a:ext cx="14405" cy="669689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直接连接符 30">
            <a:extLst>
              <a:ext uri="{FF2B5EF4-FFF2-40B4-BE49-F238E27FC236}">
                <a16:creationId xmlns:a16="http://schemas.microsoft.com/office/drawing/2014/main" id="{99458047-D240-DA7F-040D-6F9A81FC9922}"/>
              </a:ext>
            </a:extLst>
          </p:cNvPr>
          <p:cNvCxnSpPr/>
          <p:nvPr/>
        </p:nvCxnSpPr>
        <p:spPr>
          <a:xfrm>
            <a:off x="9515542" y="2738038"/>
            <a:ext cx="324284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直接连接符 31">
            <a:extLst>
              <a:ext uri="{FF2B5EF4-FFF2-40B4-BE49-F238E27FC236}">
                <a16:creationId xmlns:a16="http://schemas.microsoft.com/office/drawing/2014/main" id="{34E81153-8147-7EEB-28D3-09748A3927C9}"/>
              </a:ext>
            </a:extLst>
          </p:cNvPr>
          <p:cNvCxnSpPr/>
          <p:nvPr/>
        </p:nvCxnSpPr>
        <p:spPr>
          <a:xfrm>
            <a:off x="9464878" y="3066620"/>
            <a:ext cx="324284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直接连接符 34">
            <a:extLst>
              <a:ext uri="{FF2B5EF4-FFF2-40B4-BE49-F238E27FC236}">
                <a16:creationId xmlns:a16="http://schemas.microsoft.com/office/drawing/2014/main" id="{B35DA45C-CBD1-08CD-6866-8AAD328B52BD}"/>
              </a:ext>
            </a:extLst>
          </p:cNvPr>
          <p:cNvCxnSpPr/>
          <p:nvPr/>
        </p:nvCxnSpPr>
        <p:spPr>
          <a:xfrm>
            <a:off x="9540207" y="4119893"/>
            <a:ext cx="324284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TextBox 182">
            <a:extLst>
              <a:ext uri="{FF2B5EF4-FFF2-40B4-BE49-F238E27FC236}">
                <a16:creationId xmlns:a16="http://schemas.microsoft.com/office/drawing/2014/main" id="{6D47965D-926A-1E39-A24D-3817C5A6BF82}"/>
              </a:ext>
            </a:extLst>
          </p:cNvPr>
          <p:cNvSpPr txBox="1"/>
          <p:nvPr/>
        </p:nvSpPr>
        <p:spPr>
          <a:xfrm>
            <a:off x="9847109" y="3865055"/>
            <a:ext cx="592588" cy="564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  <a:r>
              <a:rPr lang="en-US" sz="2400" baseline="-25000" dirty="0"/>
              <a:t>7</a:t>
            </a:r>
          </a:p>
        </p:txBody>
      </p:sp>
      <p:cxnSp>
        <p:nvCxnSpPr>
          <p:cNvPr id="184" name="直接箭头连接符 38">
            <a:extLst>
              <a:ext uri="{FF2B5EF4-FFF2-40B4-BE49-F238E27FC236}">
                <a16:creationId xmlns:a16="http://schemas.microsoft.com/office/drawing/2014/main" id="{0AD417F3-2E4E-2D1A-1B87-B370C37974D9}"/>
              </a:ext>
            </a:extLst>
          </p:cNvPr>
          <p:cNvCxnSpPr>
            <a:cxnSpLocks/>
          </p:cNvCxnSpPr>
          <p:nvPr/>
        </p:nvCxnSpPr>
        <p:spPr>
          <a:xfrm>
            <a:off x="9640665" y="2758795"/>
            <a:ext cx="0" cy="28296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直接箭头连接符 39">
            <a:extLst>
              <a:ext uri="{FF2B5EF4-FFF2-40B4-BE49-F238E27FC236}">
                <a16:creationId xmlns:a16="http://schemas.microsoft.com/office/drawing/2014/main" id="{AD99227B-FBAE-9AE0-6860-9DA7E0BE75F6}"/>
              </a:ext>
            </a:extLst>
          </p:cNvPr>
          <p:cNvCxnSpPr>
            <a:cxnSpLocks/>
          </p:cNvCxnSpPr>
          <p:nvPr/>
        </p:nvCxnSpPr>
        <p:spPr>
          <a:xfrm>
            <a:off x="9640665" y="3117539"/>
            <a:ext cx="0" cy="1011707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TextBox 185">
            <a:extLst>
              <a:ext uri="{FF2B5EF4-FFF2-40B4-BE49-F238E27FC236}">
                <a16:creationId xmlns:a16="http://schemas.microsoft.com/office/drawing/2014/main" id="{BBB814CD-27CD-BF04-A2F7-41E80F523126}"/>
              </a:ext>
            </a:extLst>
          </p:cNvPr>
          <p:cNvSpPr txBox="1"/>
          <p:nvPr/>
        </p:nvSpPr>
        <p:spPr>
          <a:xfrm>
            <a:off x="7134888" y="1289227"/>
            <a:ext cx="770025" cy="866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algn="ctr"/>
            <a:r>
              <a:rPr lang="en-US" sz="2000" dirty="0"/>
              <a:t>Tag </a:t>
            </a:r>
          </a:p>
          <a:p>
            <a:pPr algn="ctr"/>
            <a:r>
              <a:rPr lang="en-US" sz="2000" dirty="0"/>
              <a:t>(T)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5DA96C4F-24A9-72EA-BAAA-45294FF71D56}"/>
              </a:ext>
            </a:extLst>
          </p:cNvPr>
          <p:cNvSpPr txBox="1"/>
          <p:nvPr/>
        </p:nvSpPr>
        <p:spPr>
          <a:xfrm rot="432338">
            <a:off x="7949960" y="2353512"/>
            <a:ext cx="651140" cy="45188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IN" dirty="0"/>
              <a:t>POLL</a:t>
            </a:r>
            <a:endParaRPr lang="en-US" dirty="0"/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6E479B7C-F9AA-A9E9-E383-9F45524E3A87}"/>
              </a:ext>
            </a:extLst>
          </p:cNvPr>
          <p:cNvSpPr txBox="1"/>
          <p:nvPr/>
        </p:nvSpPr>
        <p:spPr>
          <a:xfrm rot="21371389">
            <a:off x="7880022" y="2895711"/>
            <a:ext cx="644087" cy="45188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IN" dirty="0"/>
              <a:t>RESP</a:t>
            </a:r>
            <a:endParaRPr lang="en-US" dirty="0"/>
          </a:p>
        </p:txBody>
      </p:sp>
      <p:cxnSp>
        <p:nvCxnSpPr>
          <p:cNvPr id="189" name="直接箭头连接符 7">
            <a:extLst>
              <a:ext uri="{FF2B5EF4-FFF2-40B4-BE49-F238E27FC236}">
                <a16:creationId xmlns:a16="http://schemas.microsoft.com/office/drawing/2014/main" id="{93EC0633-3B1D-9B73-4D8B-96C8702845F9}"/>
              </a:ext>
            </a:extLst>
          </p:cNvPr>
          <p:cNvCxnSpPr>
            <a:cxnSpLocks/>
          </p:cNvCxnSpPr>
          <p:nvPr/>
        </p:nvCxnSpPr>
        <p:spPr>
          <a:xfrm>
            <a:off x="7534905" y="3719946"/>
            <a:ext cx="3909644" cy="315335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直接箭头连接符 8">
            <a:extLst>
              <a:ext uri="{FF2B5EF4-FFF2-40B4-BE49-F238E27FC236}">
                <a16:creationId xmlns:a16="http://schemas.microsoft.com/office/drawing/2014/main" id="{6DA332A6-EBD4-DA91-5CBB-A59D29BCB13B}"/>
              </a:ext>
            </a:extLst>
          </p:cNvPr>
          <p:cNvCxnSpPr>
            <a:cxnSpLocks/>
          </p:cNvCxnSpPr>
          <p:nvPr/>
        </p:nvCxnSpPr>
        <p:spPr>
          <a:xfrm>
            <a:off x="7542947" y="3725116"/>
            <a:ext cx="1985443" cy="39477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1" name="TextBox 190">
            <a:extLst>
              <a:ext uri="{FF2B5EF4-FFF2-40B4-BE49-F238E27FC236}">
                <a16:creationId xmlns:a16="http://schemas.microsoft.com/office/drawing/2014/main" id="{D669E460-7131-C56F-D7A2-A0F26641955B}"/>
              </a:ext>
            </a:extLst>
          </p:cNvPr>
          <p:cNvSpPr txBox="1"/>
          <p:nvPr/>
        </p:nvSpPr>
        <p:spPr>
          <a:xfrm rot="183879">
            <a:off x="7916472" y="3653867"/>
            <a:ext cx="728084" cy="45188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IN" dirty="0"/>
              <a:t>FINAL</a:t>
            </a:r>
            <a:endParaRPr lang="en-US" dirty="0"/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D95B5DD2-B5E6-E22D-AD78-779CF847D8A6}"/>
              </a:ext>
            </a:extLst>
          </p:cNvPr>
          <p:cNvSpPr txBox="1"/>
          <p:nvPr/>
        </p:nvSpPr>
        <p:spPr>
          <a:xfrm>
            <a:off x="10065228" y="2072054"/>
            <a:ext cx="1181157" cy="4518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Overheard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5D285AE4-142E-38E7-E90A-B7B8FFBD5360}"/>
              </a:ext>
            </a:extLst>
          </p:cNvPr>
          <p:cNvSpPr txBox="1"/>
          <p:nvPr/>
        </p:nvSpPr>
        <p:spPr>
          <a:xfrm>
            <a:off x="9685399" y="3052758"/>
            <a:ext cx="592588" cy="564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  <a:r>
              <a:rPr lang="en-US" sz="2400" baseline="-25000" dirty="0"/>
              <a:t>3</a:t>
            </a: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096FC113-E87E-3426-CA2B-0F0866F237FE}"/>
              </a:ext>
            </a:extLst>
          </p:cNvPr>
          <p:cNvSpPr txBox="1"/>
          <p:nvPr/>
        </p:nvSpPr>
        <p:spPr>
          <a:xfrm>
            <a:off x="7338142" y="4903392"/>
            <a:ext cx="1331681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TWR</a:t>
            </a: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8B0E89F9-7181-BBD9-13A9-F9F5DEF3DC93}"/>
              </a:ext>
            </a:extLst>
          </p:cNvPr>
          <p:cNvSpPr txBox="1"/>
          <p:nvPr/>
        </p:nvSpPr>
        <p:spPr>
          <a:xfrm>
            <a:off x="10609343" y="4378711"/>
            <a:ext cx="2396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↓</a:t>
            </a:r>
            <a:endParaRPr lang="en-US" dirty="0"/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BE32597C-B47F-519B-3938-4068AF22FA13}"/>
              </a:ext>
            </a:extLst>
          </p:cNvPr>
          <p:cNvSpPr txBox="1"/>
          <p:nvPr/>
        </p:nvSpPr>
        <p:spPr>
          <a:xfrm>
            <a:off x="9681821" y="4839152"/>
            <a:ext cx="2396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↓</a:t>
            </a:r>
            <a:endParaRPr lang="en-US" dirty="0"/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AF2C57AA-3161-9298-123D-A3E7C2B4E556}"/>
              </a:ext>
            </a:extLst>
          </p:cNvPr>
          <p:cNvSpPr/>
          <p:nvPr/>
        </p:nvSpPr>
        <p:spPr>
          <a:xfrm>
            <a:off x="6051892" y="917589"/>
            <a:ext cx="5431862" cy="45239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8" name="Group 197">
            <a:extLst>
              <a:ext uri="{FF2B5EF4-FFF2-40B4-BE49-F238E27FC236}">
                <a16:creationId xmlns:a16="http://schemas.microsoft.com/office/drawing/2014/main" id="{F90A220E-5DE2-F56D-2E49-1F439928BC85}"/>
              </a:ext>
            </a:extLst>
          </p:cNvPr>
          <p:cNvGrpSpPr/>
          <p:nvPr/>
        </p:nvGrpSpPr>
        <p:grpSpPr>
          <a:xfrm>
            <a:off x="6678712" y="1201123"/>
            <a:ext cx="290237" cy="382984"/>
            <a:chOff x="1258529" y="481229"/>
            <a:chExt cx="648929" cy="777300"/>
          </a:xfrm>
        </p:grpSpPr>
        <p:sp>
          <p:nvSpPr>
            <p:cNvPr id="199" name="Rectangle: Rounded Corners 198">
              <a:extLst>
                <a:ext uri="{FF2B5EF4-FFF2-40B4-BE49-F238E27FC236}">
                  <a16:creationId xmlns:a16="http://schemas.microsoft.com/office/drawing/2014/main" id="{6A0748EA-BDFE-A78C-FD21-93C11B59FBB7}"/>
                </a:ext>
              </a:extLst>
            </p:cNvPr>
            <p:cNvSpPr/>
            <p:nvPr/>
          </p:nvSpPr>
          <p:spPr>
            <a:xfrm>
              <a:off x="1258529" y="924232"/>
              <a:ext cx="648929" cy="334297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Isosceles Triangle 199">
              <a:extLst>
                <a:ext uri="{FF2B5EF4-FFF2-40B4-BE49-F238E27FC236}">
                  <a16:creationId xmlns:a16="http://schemas.microsoft.com/office/drawing/2014/main" id="{49A20158-8F8F-F8E7-FB73-10102FF7D855}"/>
                </a:ext>
              </a:extLst>
            </p:cNvPr>
            <p:cNvSpPr/>
            <p:nvPr/>
          </p:nvSpPr>
          <p:spPr>
            <a:xfrm rot="10800000">
              <a:off x="1258529" y="481229"/>
              <a:ext cx="324465" cy="265471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C3442BC9-A21B-5592-F706-6788E973A9AC}"/>
                </a:ext>
              </a:extLst>
            </p:cNvPr>
            <p:cNvCxnSpPr>
              <a:stCxn id="200" idx="0"/>
            </p:cNvCxnSpPr>
            <p:nvPr/>
          </p:nvCxnSpPr>
          <p:spPr>
            <a:xfrm>
              <a:off x="1420761" y="746700"/>
              <a:ext cx="0" cy="1775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E6C178ED-D3AF-0787-7276-6F251B55F256}"/>
              </a:ext>
            </a:extLst>
          </p:cNvPr>
          <p:cNvGrpSpPr/>
          <p:nvPr/>
        </p:nvGrpSpPr>
        <p:grpSpPr>
          <a:xfrm>
            <a:off x="7418289" y="4910919"/>
            <a:ext cx="290237" cy="382984"/>
            <a:chOff x="1258529" y="481229"/>
            <a:chExt cx="648929" cy="777300"/>
          </a:xfrm>
        </p:grpSpPr>
        <p:sp>
          <p:nvSpPr>
            <p:cNvPr id="203" name="Rectangle: Rounded Corners 202">
              <a:extLst>
                <a:ext uri="{FF2B5EF4-FFF2-40B4-BE49-F238E27FC236}">
                  <a16:creationId xmlns:a16="http://schemas.microsoft.com/office/drawing/2014/main" id="{E11E8234-4DE9-DFD1-245C-99170270EF2D}"/>
                </a:ext>
              </a:extLst>
            </p:cNvPr>
            <p:cNvSpPr/>
            <p:nvPr/>
          </p:nvSpPr>
          <p:spPr>
            <a:xfrm>
              <a:off x="1258529" y="924232"/>
              <a:ext cx="648929" cy="334297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Isosceles Triangle 203">
              <a:extLst>
                <a:ext uri="{FF2B5EF4-FFF2-40B4-BE49-F238E27FC236}">
                  <a16:creationId xmlns:a16="http://schemas.microsoft.com/office/drawing/2014/main" id="{21CF3F36-AFC1-83D7-A487-07C638B30E59}"/>
                </a:ext>
              </a:extLst>
            </p:cNvPr>
            <p:cNvSpPr/>
            <p:nvPr/>
          </p:nvSpPr>
          <p:spPr>
            <a:xfrm rot="10800000">
              <a:off x="1258529" y="481229"/>
              <a:ext cx="324465" cy="265471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2DDD1D15-C618-607F-22E1-9252EB9AE74C}"/>
                </a:ext>
              </a:extLst>
            </p:cNvPr>
            <p:cNvCxnSpPr>
              <a:stCxn id="204" idx="0"/>
            </p:cNvCxnSpPr>
            <p:nvPr/>
          </p:nvCxnSpPr>
          <p:spPr>
            <a:xfrm>
              <a:off x="1420761" y="746700"/>
              <a:ext cx="0" cy="1775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1B701EA4-2393-7248-19CF-898739B841C9}"/>
              </a:ext>
            </a:extLst>
          </p:cNvPr>
          <p:cNvGrpSpPr/>
          <p:nvPr/>
        </p:nvGrpSpPr>
        <p:grpSpPr>
          <a:xfrm>
            <a:off x="10626629" y="1077353"/>
            <a:ext cx="290237" cy="382984"/>
            <a:chOff x="1258529" y="481229"/>
            <a:chExt cx="648929" cy="777300"/>
          </a:xfrm>
        </p:grpSpPr>
        <p:sp>
          <p:nvSpPr>
            <p:cNvPr id="207" name="Rectangle: Rounded Corners 206">
              <a:extLst>
                <a:ext uri="{FF2B5EF4-FFF2-40B4-BE49-F238E27FC236}">
                  <a16:creationId xmlns:a16="http://schemas.microsoft.com/office/drawing/2014/main" id="{412363EC-F36D-24E3-601E-0811E7BFF9CA}"/>
                </a:ext>
              </a:extLst>
            </p:cNvPr>
            <p:cNvSpPr/>
            <p:nvPr/>
          </p:nvSpPr>
          <p:spPr>
            <a:xfrm>
              <a:off x="1258529" y="924232"/>
              <a:ext cx="648929" cy="334297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Isosceles Triangle 207">
              <a:extLst>
                <a:ext uri="{FF2B5EF4-FFF2-40B4-BE49-F238E27FC236}">
                  <a16:creationId xmlns:a16="http://schemas.microsoft.com/office/drawing/2014/main" id="{8D4AB122-CCD2-3B24-51B4-26E5B4AB953D}"/>
                </a:ext>
              </a:extLst>
            </p:cNvPr>
            <p:cNvSpPr/>
            <p:nvPr/>
          </p:nvSpPr>
          <p:spPr>
            <a:xfrm rot="10800000">
              <a:off x="1258529" y="481229"/>
              <a:ext cx="324465" cy="265471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93C28816-0A53-A0ED-EC19-5316681A3F49}"/>
                </a:ext>
              </a:extLst>
            </p:cNvPr>
            <p:cNvCxnSpPr>
              <a:stCxn id="208" idx="0"/>
            </p:cNvCxnSpPr>
            <p:nvPr/>
          </p:nvCxnSpPr>
          <p:spPr>
            <a:xfrm>
              <a:off x="1420761" y="746700"/>
              <a:ext cx="0" cy="1775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C3FB8282-9F47-4684-E3B7-213800646798}"/>
              </a:ext>
            </a:extLst>
          </p:cNvPr>
          <p:cNvGrpSpPr/>
          <p:nvPr/>
        </p:nvGrpSpPr>
        <p:grpSpPr>
          <a:xfrm>
            <a:off x="6193394" y="2879380"/>
            <a:ext cx="290237" cy="382984"/>
            <a:chOff x="1258529" y="481229"/>
            <a:chExt cx="648929" cy="777300"/>
          </a:xfrm>
        </p:grpSpPr>
        <p:sp>
          <p:nvSpPr>
            <p:cNvPr id="211" name="Rectangle: Rounded Corners 210">
              <a:extLst>
                <a:ext uri="{FF2B5EF4-FFF2-40B4-BE49-F238E27FC236}">
                  <a16:creationId xmlns:a16="http://schemas.microsoft.com/office/drawing/2014/main" id="{43766ACC-4762-9CEB-748E-8E8B133FEA28}"/>
                </a:ext>
              </a:extLst>
            </p:cNvPr>
            <p:cNvSpPr/>
            <p:nvPr/>
          </p:nvSpPr>
          <p:spPr>
            <a:xfrm>
              <a:off x="1258529" y="924232"/>
              <a:ext cx="648929" cy="334297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Isosceles Triangle 211">
              <a:extLst>
                <a:ext uri="{FF2B5EF4-FFF2-40B4-BE49-F238E27FC236}">
                  <a16:creationId xmlns:a16="http://schemas.microsoft.com/office/drawing/2014/main" id="{11A6B206-F645-F5D8-58B5-BCF3DB86C5E6}"/>
                </a:ext>
              </a:extLst>
            </p:cNvPr>
            <p:cNvSpPr/>
            <p:nvPr/>
          </p:nvSpPr>
          <p:spPr>
            <a:xfrm rot="10800000">
              <a:off x="1258529" y="481229"/>
              <a:ext cx="324465" cy="265471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F0A6F571-C72F-AE17-8DAB-003DE5169B7C}"/>
                </a:ext>
              </a:extLst>
            </p:cNvPr>
            <p:cNvCxnSpPr>
              <a:stCxn id="212" idx="0"/>
            </p:cNvCxnSpPr>
            <p:nvPr/>
          </p:nvCxnSpPr>
          <p:spPr>
            <a:xfrm>
              <a:off x="1420761" y="746700"/>
              <a:ext cx="0" cy="1775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4" name="Group 213">
            <a:extLst>
              <a:ext uri="{FF2B5EF4-FFF2-40B4-BE49-F238E27FC236}">
                <a16:creationId xmlns:a16="http://schemas.microsoft.com/office/drawing/2014/main" id="{C5159580-DF35-1024-D371-3FD4D959EDA7}"/>
              </a:ext>
            </a:extLst>
          </p:cNvPr>
          <p:cNvGrpSpPr/>
          <p:nvPr/>
        </p:nvGrpSpPr>
        <p:grpSpPr>
          <a:xfrm>
            <a:off x="10916866" y="4971609"/>
            <a:ext cx="290237" cy="382984"/>
            <a:chOff x="1258529" y="481229"/>
            <a:chExt cx="648929" cy="777300"/>
          </a:xfrm>
        </p:grpSpPr>
        <p:sp>
          <p:nvSpPr>
            <p:cNvPr id="215" name="Rectangle: Rounded Corners 214">
              <a:extLst>
                <a:ext uri="{FF2B5EF4-FFF2-40B4-BE49-F238E27FC236}">
                  <a16:creationId xmlns:a16="http://schemas.microsoft.com/office/drawing/2014/main" id="{BAE4E8A4-1BBF-9A32-21E7-3C78A3B7D1AA}"/>
                </a:ext>
              </a:extLst>
            </p:cNvPr>
            <p:cNvSpPr/>
            <p:nvPr/>
          </p:nvSpPr>
          <p:spPr>
            <a:xfrm>
              <a:off x="1258529" y="924232"/>
              <a:ext cx="648929" cy="334297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Isosceles Triangle 215">
              <a:extLst>
                <a:ext uri="{FF2B5EF4-FFF2-40B4-BE49-F238E27FC236}">
                  <a16:creationId xmlns:a16="http://schemas.microsoft.com/office/drawing/2014/main" id="{F7F9CF94-8F88-D6D5-348A-F7EB7DE05ED0}"/>
                </a:ext>
              </a:extLst>
            </p:cNvPr>
            <p:cNvSpPr/>
            <p:nvPr/>
          </p:nvSpPr>
          <p:spPr>
            <a:xfrm rot="10800000">
              <a:off x="1258529" y="481229"/>
              <a:ext cx="324465" cy="265471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8BA24A65-100F-8115-CF12-6BF49E0FE887}"/>
                </a:ext>
              </a:extLst>
            </p:cNvPr>
            <p:cNvCxnSpPr>
              <a:stCxn id="216" idx="0"/>
            </p:cNvCxnSpPr>
            <p:nvPr/>
          </p:nvCxnSpPr>
          <p:spPr>
            <a:xfrm>
              <a:off x="1420761" y="746700"/>
              <a:ext cx="0" cy="1775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8" name="Graphic 217" descr="Smart Phone with solid fill">
            <a:extLst>
              <a:ext uri="{FF2B5EF4-FFF2-40B4-BE49-F238E27FC236}">
                <a16:creationId xmlns:a16="http://schemas.microsoft.com/office/drawing/2014/main" id="{3C59F27B-9975-60AC-B08B-C656C4BE64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10846" y="2833758"/>
            <a:ext cx="650411" cy="675215"/>
          </a:xfrm>
          <a:prstGeom prst="rect">
            <a:avLst/>
          </a:prstGeom>
        </p:spPr>
      </p:pic>
      <p:sp>
        <p:nvSpPr>
          <p:cNvPr id="225" name="TextBox 224">
            <a:extLst>
              <a:ext uri="{FF2B5EF4-FFF2-40B4-BE49-F238E27FC236}">
                <a16:creationId xmlns:a16="http://schemas.microsoft.com/office/drawing/2014/main" id="{235F60C2-E3A5-2373-3739-70B4C250950E}"/>
              </a:ext>
            </a:extLst>
          </p:cNvPr>
          <p:cNvSpPr txBox="1"/>
          <p:nvPr/>
        </p:nvSpPr>
        <p:spPr>
          <a:xfrm>
            <a:off x="6499944" y="2176266"/>
            <a:ext cx="1505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Distance Enlargement</a:t>
            </a:r>
          </a:p>
        </p:txBody>
      </p:sp>
      <p:cxnSp>
        <p:nvCxnSpPr>
          <p:cNvPr id="226" name="Straight Arrow Connector 225">
            <a:extLst>
              <a:ext uri="{FF2B5EF4-FFF2-40B4-BE49-F238E27FC236}">
                <a16:creationId xmlns:a16="http://schemas.microsoft.com/office/drawing/2014/main" id="{8E45489E-5CA8-86A2-2B48-F3CD18B76B8A}"/>
              </a:ext>
            </a:extLst>
          </p:cNvPr>
          <p:cNvCxnSpPr>
            <a:cxnSpLocks/>
          </p:cNvCxnSpPr>
          <p:nvPr/>
        </p:nvCxnSpPr>
        <p:spPr>
          <a:xfrm flipH="1" flipV="1">
            <a:off x="6480064" y="3179775"/>
            <a:ext cx="2188393" cy="25720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Arrow Connector 226">
            <a:extLst>
              <a:ext uri="{FF2B5EF4-FFF2-40B4-BE49-F238E27FC236}">
                <a16:creationId xmlns:a16="http://schemas.microsoft.com/office/drawing/2014/main" id="{D3AF9088-7016-54D6-87D9-FE36A8B01641}"/>
              </a:ext>
            </a:extLst>
          </p:cNvPr>
          <p:cNvCxnSpPr>
            <a:cxnSpLocks/>
          </p:cNvCxnSpPr>
          <p:nvPr/>
        </p:nvCxnSpPr>
        <p:spPr>
          <a:xfrm flipH="1" flipV="1">
            <a:off x="6492280" y="3168140"/>
            <a:ext cx="3296882" cy="22939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Arrow Connector 227">
            <a:extLst>
              <a:ext uri="{FF2B5EF4-FFF2-40B4-BE49-F238E27FC236}">
                <a16:creationId xmlns:a16="http://schemas.microsoft.com/office/drawing/2014/main" id="{86216FE3-6069-EC2D-CA19-717F93588723}"/>
              </a:ext>
            </a:extLst>
          </p:cNvPr>
          <p:cNvCxnSpPr>
            <a:cxnSpLocks/>
          </p:cNvCxnSpPr>
          <p:nvPr/>
        </p:nvCxnSpPr>
        <p:spPr>
          <a:xfrm flipH="1" flipV="1">
            <a:off x="6823620" y="1571846"/>
            <a:ext cx="1832495" cy="1353623"/>
          </a:xfrm>
          <a:prstGeom prst="straightConnector1">
            <a:avLst/>
          </a:prstGeom>
          <a:ln w="38100">
            <a:solidFill>
              <a:srgbClr val="0070C0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Arrow Connector 228">
            <a:extLst>
              <a:ext uri="{FF2B5EF4-FFF2-40B4-BE49-F238E27FC236}">
                <a16:creationId xmlns:a16="http://schemas.microsoft.com/office/drawing/2014/main" id="{95F10647-5697-3E86-28F6-C26D88E94412}"/>
              </a:ext>
            </a:extLst>
          </p:cNvPr>
          <p:cNvCxnSpPr>
            <a:cxnSpLocks/>
          </p:cNvCxnSpPr>
          <p:nvPr/>
        </p:nvCxnSpPr>
        <p:spPr>
          <a:xfrm flipH="1" flipV="1">
            <a:off x="6835836" y="1560211"/>
            <a:ext cx="2733976" cy="2014164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Arrow Connector 229">
            <a:extLst>
              <a:ext uri="{FF2B5EF4-FFF2-40B4-BE49-F238E27FC236}">
                <a16:creationId xmlns:a16="http://schemas.microsoft.com/office/drawing/2014/main" id="{D5BEC271-7717-18B6-417E-927F8C6ED3FA}"/>
              </a:ext>
            </a:extLst>
          </p:cNvPr>
          <p:cNvCxnSpPr>
            <a:cxnSpLocks/>
          </p:cNvCxnSpPr>
          <p:nvPr/>
        </p:nvCxnSpPr>
        <p:spPr>
          <a:xfrm>
            <a:off x="8906290" y="3330189"/>
            <a:ext cx="2030371" cy="1749973"/>
          </a:xfrm>
          <a:prstGeom prst="straightConnector1">
            <a:avLst/>
          </a:prstGeom>
          <a:ln w="38100">
            <a:solidFill>
              <a:srgbClr val="0070C0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Arrow Connector 230">
            <a:extLst>
              <a:ext uri="{FF2B5EF4-FFF2-40B4-BE49-F238E27FC236}">
                <a16:creationId xmlns:a16="http://schemas.microsoft.com/office/drawing/2014/main" id="{B38AA027-6442-76C9-CA2F-5EB146E550EB}"/>
              </a:ext>
            </a:extLst>
          </p:cNvPr>
          <p:cNvCxnSpPr>
            <a:cxnSpLocks/>
          </p:cNvCxnSpPr>
          <p:nvPr/>
        </p:nvCxnSpPr>
        <p:spPr>
          <a:xfrm>
            <a:off x="8395448" y="2844454"/>
            <a:ext cx="2539905" cy="2208985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Arrow Connector 231">
            <a:extLst>
              <a:ext uri="{FF2B5EF4-FFF2-40B4-BE49-F238E27FC236}">
                <a16:creationId xmlns:a16="http://schemas.microsoft.com/office/drawing/2014/main" id="{45E4E5F3-2564-AAE9-B202-7A7EF86137AA}"/>
              </a:ext>
            </a:extLst>
          </p:cNvPr>
          <p:cNvCxnSpPr>
            <a:cxnSpLocks/>
            <a:endCxn id="207" idx="1"/>
          </p:cNvCxnSpPr>
          <p:nvPr/>
        </p:nvCxnSpPr>
        <p:spPr>
          <a:xfrm flipV="1">
            <a:off x="8912667" y="1377981"/>
            <a:ext cx="1713962" cy="1568634"/>
          </a:xfrm>
          <a:prstGeom prst="straightConnector1">
            <a:avLst/>
          </a:prstGeom>
          <a:ln w="38100">
            <a:solidFill>
              <a:srgbClr val="0070C0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Arrow Connector 232">
            <a:extLst>
              <a:ext uri="{FF2B5EF4-FFF2-40B4-BE49-F238E27FC236}">
                <a16:creationId xmlns:a16="http://schemas.microsoft.com/office/drawing/2014/main" id="{1CF9C453-B0CC-4BED-915B-D2C20CE1D1DD}"/>
              </a:ext>
            </a:extLst>
          </p:cNvPr>
          <p:cNvCxnSpPr>
            <a:cxnSpLocks/>
          </p:cNvCxnSpPr>
          <p:nvPr/>
        </p:nvCxnSpPr>
        <p:spPr>
          <a:xfrm flipV="1">
            <a:off x="8207638" y="1340774"/>
            <a:ext cx="2401705" cy="2218567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Arrow Connector 233">
            <a:extLst>
              <a:ext uri="{FF2B5EF4-FFF2-40B4-BE49-F238E27FC236}">
                <a16:creationId xmlns:a16="http://schemas.microsoft.com/office/drawing/2014/main" id="{C1254C05-4642-09FF-9AEF-4A6375810F40}"/>
              </a:ext>
            </a:extLst>
          </p:cNvPr>
          <p:cNvCxnSpPr>
            <a:cxnSpLocks/>
          </p:cNvCxnSpPr>
          <p:nvPr/>
        </p:nvCxnSpPr>
        <p:spPr>
          <a:xfrm flipH="1">
            <a:off x="7550462" y="3409565"/>
            <a:ext cx="1149869" cy="1678493"/>
          </a:xfrm>
          <a:prstGeom prst="straightConnector1">
            <a:avLst/>
          </a:prstGeom>
          <a:ln w="38100">
            <a:solidFill>
              <a:srgbClr val="0070C0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Straight Arrow Connector 234">
            <a:extLst>
              <a:ext uri="{FF2B5EF4-FFF2-40B4-BE49-F238E27FC236}">
                <a16:creationId xmlns:a16="http://schemas.microsoft.com/office/drawing/2014/main" id="{C196DCB2-A17D-7E8C-E1F6-311AB1B82A6B}"/>
              </a:ext>
            </a:extLst>
          </p:cNvPr>
          <p:cNvCxnSpPr>
            <a:cxnSpLocks/>
          </p:cNvCxnSpPr>
          <p:nvPr/>
        </p:nvCxnSpPr>
        <p:spPr>
          <a:xfrm flipV="1">
            <a:off x="7555724" y="2849624"/>
            <a:ext cx="1558984" cy="2261718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2" name="Rectangle 241">
            <a:extLst>
              <a:ext uri="{FF2B5EF4-FFF2-40B4-BE49-F238E27FC236}">
                <a16:creationId xmlns:a16="http://schemas.microsoft.com/office/drawing/2014/main" id="{1C05F55F-F2EE-F8BC-89CF-2817649834FC}"/>
              </a:ext>
            </a:extLst>
          </p:cNvPr>
          <p:cNvSpPr/>
          <p:nvPr/>
        </p:nvSpPr>
        <p:spPr>
          <a:xfrm>
            <a:off x="1854549" y="5538889"/>
            <a:ext cx="8020990" cy="117354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The range circles do not intersect.</a:t>
            </a:r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C935380A-8014-1776-2ED5-C5162569FD3A}"/>
              </a:ext>
            </a:extLst>
          </p:cNvPr>
          <p:cNvGrpSpPr/>
          <p:nvPr/>
        </p:nvGrpSpPr>
        <p:grpSpPr>
          <a:xfrm>
            <a:off x="-1151112" y="-551304"/>
            <a:ext cx="8813926" cy="8371925"/>
            <a:chOff x="-1151112" y="-551304"/>
            <a:chExt cx="8813926" cy="8371925"/>
          </a:xfrm>
        </p:grpSpPr>
        <p:sp>
          <p:nvSpPr>
            <p:cNvPr id="90" name="Arc 89">
              <a:extLst>
                <a:ext uri="{FF2B5EF4-FFF2-40B4-BE49-F238E27FC236}">
                  <a16:creationId xmlns:a16="http://schemas.microsoft.com/office/drawing/2014/main" id="{7F301207-4EC2-2895-940E-2D8DA71605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943078" y="1522772"/>
              <a:ext cx="3265775" cy="3273975"/>
            </a:xfrm>
            <a:prstGeom prst="arc">
              <a:avLst>
                <a:gd name="adj1" fmla="val 18883893"/>
                <a:gd name="adj2" fmla="val 2788601"/>
              </a:avLst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Arc 90">
              <a:extLst>
                <a:ext uri="{FF2B5EF4-FFF2-40B4-BE49-F238E27FC236}">
                  <a16:creationId xmlns:a16="http://schemas.microsoft.com/office/drawing/2014/main" id="{A3FDFC8E-0D50-9986-4E0E-0277B73ECED1}"/>
                </a:ext>
              </a:extLst>
            </p:cNvPr>
            <p:cNvSpPr>
              <a:spLocks noChangeAspect="1"/>
            </p:cNvSpPr>
            <p:nvPr/>
          </p:nvSpPr>
          <p:spPr>
            <a:xfrm rot="7972158">
              <a:off x="2828593" y="-404621"/>
              <a:ext cx="3528453" cy="3537313"/>
            </a:xfrm>
            <a:prstGeom prst="arc">
              <a:avLst>
                <a:gd name="adj1" fmla="val 18518698"/>
                <a:gd name="adj2" fmla="val 3261783"/>
              </a:avLst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Arc 91">
              <a:extLst>
                <a:ext uri="{FF2B5EF4-FFF2-40B4-BE49-F238E27FC236}">
                  <a16:creationId xmlns:a16="http://schemas.microsoft.com/office/drawing/2014/main" id="{9F9B4004-3906-EBF3-9030-F80B6D5AC3B1}"/>
                </a:ext>
              </a:extLst>
            </p:cNvPr>
            <p:cNvSpPr>
              <a:spLocks noChangeAspect="1"/>
            </p:cNvSpPr>
            <p:nvPr/>
          </p:nvSpPr>
          <p:spPr>
            <a:xfrm rot="13323859">
              <a:off x="2695327" y="2840660"/>
              <a:ext cx="4967487" cy="4979961"/>
            </a:xfrm>
            <a:prstGeom prst="arc">
              <a:avLst>
                <a:gd name="adj1" fmla="val 19859188"/>
                <a:gd name="adj2" fmla="val 2407075"/>
              </a:avLst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Arc 92">
              <a:extLst>
                <a:ext uri="{FF2B5EF4-FFF2-40B4-BE49-F238E27FC236}">
                  <a16:creationId xmlns:a16="http://schemas.microsoft.com/office/drawing/2014/main" id="{4CF85CD9-B1C3-946E-1F94-B5BD3214B140}"/>
                </a:ext>
              </a:extLst>
            </p:cNvPr>
            <p:cNvSpPr>
              <a:spLocks noChangeAspect="1"/>
            </p:cNvSpPr>
            <p:nvPr/>
          </p:nvSpPr>
          <p:spPr>
            <a:xfrm rot="18477009">
              <a:off x="-754176" y="3303522"/>
              <a:ext cx="4091863" cy="4102138"/>
            </a:xfrm>
            <a:prstGeom prst="arc">
              <a:avLst>
                <a:gd name="adj1" fmla="val 19144366"/>
                <a:gd name="adj2" fmla="val 2411456"/>
              </a:avLst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Arc 93">
              <a:extLst>
                <a:ext uri="{FF2B5EF4-FFF2-40B4-BE49-F238E27FC236}">
                  <a16:creationId xmlns:a16="http://schemas.microsoft.com/office/drawing/2014/main" id="{D3711075-508D-3AB7-5547-BACBCD9BA820}"/>
                </a:ext>
              </a:extLst>
            </p:cNvPr>
            <p:cNvSpPr>
              <a:spLocks noChangeAspect="1"/>
            </p:cNvSpPr>
            <p:nvPr/>
          </p:nvSpPr>
          <p:spPr>
            <a:xfrm rot="2400327">
              <a:off x="-1151112" y="-551304"/>
              <a:ext cx="4091863" cy="4102138"/>
            </a:xfrm>
            <a:prstGeom prst="arc">
              <a:avLst>
                <a:gd name="adj1" fmla="val 19144366"/>
                <a:gd name="adj2" fmla="val 2407075"/>
              </a:avLst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AC8B289A-4E3D-4BAB-C9A5-D22387BCC2B0}"/>
              </a:ext>
            </a:extLst>
          </p:cNvPr>
          <p:cNvGrpSpPr/>
          <p:nvPr/>
        </p:nvGrpSpPr>
        <p:grpSpPr>
          <a:xfrm>
            <a:off x="2535871" y="-1968049"/>
            <a:ext cx="11831481" cy="10729813"/>
            <a:chOff x="2535871" y="-1968049"/>
            <a:chExt cx="11831481" cy="10729813"/>
          </a:xfrm>
        </p:grpSpPr>
        <p:sp>
          <p:nvSpPr>
            <p:cNvPr id="97" name="Arc 96">
              <a:extLst>
                <a:ext uri="{FF2B5EF4-FFF2-40B4-BE49-F238E27FC236}">
                  <a16:creationId xmlns:a16="http://schemas.microsoft.com/office/drawing/2014/main" id="{FDA25C27-97AC-4187-DD15-FB4109986B40}"/>
                </a:ext>
              </a:extLst>
            </p:cNvPr>
            <p:cNvSpPr>
              <a:spLocks noChangeAspect="1"/>
            </p:cNvSpPr>
            <p:nvPr/>
          </p:nvSpPr>
          <p:spPr>
            <a:xfrm rot="13323859">
              <a:off x="7400327" y="1777243"/>
              <a:ext cx="6967025" cy="6984521"/>
            </a:xfrm>
            <a:prstGeom prst="arc">
              <a:avLst>
                <a:gd name="adj1" fmla="val 20014328"/>
                <a:gd name="adj2" fmla="val 1852468"/>
              </a:avLst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Arc 98">
              <a:extLst>
                <a:ext uri="{FF2B5EF4-FFF2-40B4-BE49-F238E27FC236}">
                  <a16:creationId xmlns:a16="http://schemas.microsoft.com/office/drawing/2014/main" id="{FEC637EA-968A-8CBB-30B8-8B711A7B424B}"/>
                </a:ext>
              </a:extLst>
            </p:cNvPr>
            <p:cNvSpPr>
              <a:spLocks noChangeAspect="1"/>
            </p:cNvSpPr>
            <p:nvPr/>
          </p:nvSpPr>
          <p:spPr>
            <a:xfrm rot="18477009">
              <a:off x="4050800" y="2239865"/>
              <a:ext cx="6355097" cy="6371055"/>
            </a:xfrm>
            <a:prstGeom prst="arc">
              <a:avLst>
                <a:gd name="adj1" fmla="val 19144366"/>
                <a:gd name="adj2" fmla="val 2411456"/>
              </a:avLst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Arc 94">
              <a:extLst>
                <a:ext uri="{FF2B5EF4-FFF2-40B4-BE49-F238E27FC236}">
                  <a16:creationId xmlns:a16="http://schemas.microsoft.com/office/drawing/2014/main" id="{BC1719C7-EF48-B179-A6FF-662BBB5EC798}"/>
                </a:ext>
              </a:extLst>
            </p:cNvPr>
            <p:cNvSpPr>
              <a:spLocks noChangeAspect="1"/>
            </p:cNvSpPr>
            <p:nvPr/>
          </p:nvSpPr>
          <p:spPr>
            <a:xfrm rot="7972158">
              <a:off x="7438333" y="-1715334"/>
              <a:ext cx="6277959" cy="6293723"/>
            </a:xfrm>
            <a:prstGeom prst="arc">
              <a:avLst>
                <a:gd name="adj1" fmla="val 19127488"/>
                <a:gd name="adj2" fmla="val 2223392"/>
              </a:avLst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Arc 97">
              <a:extLst>
                <a:ext uri="{FF2B5EF4-FFF2-40B4-BE49-F238E27FC236}">
                  <a16:creationId xmlns:a16="http://schemas.microsoft.com/office/drawing/2014/main" id="{569F0D06-F57D-93D2-BEEB-0A770CED844E}"/>
                </a:ext>
              </a:extLst>
            </p:cNvPr>
            <p:cNvSpPr>
              <a:spLocks noChangeAspect="1"/>
            </p:cNvSpPr>
            <p:nvPr/>
          </p:nvSpPr>
          <p:spPr>
            <a:xfrm rot="2400327">
              <a:off x="3018349" y="-1968049"/>
              <a:ext cx="7109256" cy="7127108"/>
            </a:xfrm>
            <a:prstGeom prst="arc">
              <a:avLst>
                <a:gd name="adj1" fmla="val 19144366"/>
                <a:gd name="adj2" fmla="val 1346150"/>
              </a:avLst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Arc 99">
              <a:extLst>
                <a:ext uri="{FF2B5EF4-FFF2-40B4-BE49-F238E27FC236}">
                  <a16:creationId xmlns:a16="http://schemas.microsoft.com/office/drawing/2014/main" id="{774A3FE3-FE54-CA5B-32E1-A9CBECB530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35871" y="-754739"/>
              <a:ext cx="7226621" cy="7244766"/>
            </a:xfrm>
            <a:prstGeom prst="arc">
              <a:avLst>
                <a:gd name="adj1" fmla="val 20348858"/>
                <a:gd name="adj2" fmla="val 1875295"/>
              </a:avLst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40498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  <p:bldP spid="225" grpId="0"/>
      <p:bldP spid="24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5586453-45F9-49F5-9C32-CC44081AD12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56E71F-45E4-4C0F-8563-03B5A09359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9545" y="870653"/>
            <a:ext cx="6161602" cy="31409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D356EC-7A04-49D8-8D26-4AEE9604BE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761" y="4426343"/>
            <a:ext cx="2327137" cy="23196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E0ED6A-AEBF-42A9-A901-D1CE9FBC36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8233" y="4403627"/>
            <a:ext cx="2327137" cy="23423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F9F0B33-EFAB-449F-8BF0-E2292600314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99"/>
          <a:stretch/>
        </p:blipFill>
        <p:spPr>
          <a:xfrm>
            <a:off x="1905096" y="995134"/>
            <a:ext cx="3354727" cy="3140973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2514279-AD72-48A5-AC7C-F362626D4A52}"/>
              </a:ext>
            </a:extLst>
          </p:cNvPr>
          <p:cNvCxnSpPr>
            <a:cxnSpLocks/>
          </p:cNvCxnSpPr>
          <p:nvPr/>
        </p:nvCxnSpPr>
        <p:spPr>
          <a:xfrm flipH="1">
            <a:off x="2569898" y="2359742"/>
            <a:ext cx="1402334" cy="224462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itle 10">
            <a:extLst>
              <a:ext uri="{FF2B5EF4-FFF2-40B4-BE49-F238E27FC236}">
                <a16:creationId xmlns:a16="http://schemas.microsoft.com/office/drawing/2014/main" id="{186C2081-6916-4E3C-AD94-00385FF12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0000" cy="1014761"/>
          </a:xfrm>
        </p:spPr>
        <p:txBody>
          <a:bodyPr/>
          <a:lstStyle/>
          <a:p>
            <a:r>
              <a:rPr lang="en-US" dirty="0"/>
              <a:t>How well can we detect spoofing?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DCFC479-59A4-49FE-BB96-7CB389A158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4150819" y="5234846"/>
            <a:ext cx="2318896" cy="750098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4BECCCA-B6E3-4963-B408-12FC0C42D915}"/>
              </a:ext>
            </a:extLst>
          </p:cNvPr>
          <p:cNvCxnSpPr>
            <a:cxnSpLocks/>
          </p:cNvCxnSpPr>
          <p:nvPr/>
        </p:nvCxnSpPr>
        <p:spPr>
          <a:xfrm>
            <a:off x="2569898" y="2249585"/>
            <a:ext cx="52935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876D22B8-F1FB-4D80-B37C-1CCFEF0339E0}"/>
              </a:ext>
            </a:extLst>
          </p:cNvPr>
          <p:cNvSpPr txBox="1"/>
          <p:nvPr/>
        </p:nvSpPr>
        <p:spPr>
          <a:xfrm>
            <a:off x="2569899" y="2273588"/>
            <a:ext cx="594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1.5m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1EC7491-7DC4-A486-369B-BB4BA4CF5452}"/>
              </a:ext>
            </a:extLst>
          </p:cNvPr>
          <p:cNvSpPr/>
          <p:nvPr/>
        </p:nvSpPr>
        <p:spPr>
          <a:xfrm>
            <a:off x="6588356" y="1209220"/>
            <a:ext cx="1818226" cy="205509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D2BAD7-7A89-F711-3CB7-14EF91F50EAB}"/>
              </a:ext>
            </a:extLst>
          </p:cNvPr>
          <p:cNvSpPr/>
          <p:nvPr/>
        </p:nvSpPr>
        <p:spPr>
          <a:xfrm>
            <a:off x="9861755" y="1246043"/>
            <a:ext cx="1906373" cy="205509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F3A825-AD4A-0B62-3BDB-634DC1757F56}"/>
              </a:ext>
            </a:extLst>
          </p:cNvPr>
          <p:cNvSpPr txBox="1"/>
          <p:nvPr/>
        </p:nvSpPr>
        <p:spPr>
          <a:xfrm>
            <a:off x="837318" y="3963138"/>
            <a:ext cx="2397382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Inside Convex Hull</a:t>
            </a:r>
          </a:p>
        </p:txBody>
      </p:sp>
    </p:spTree>
    <p:extLst>
      <p:ext uri="{BB962C8B-B14F-4D97-AF65-F5344CB8AC3E}">
        <p14:creationId xmlns:p14="http://schemas.microsoft.com/office/powerpoint/2010/main" val="3647062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5586453-45F9-49F5-9C32-CC44081AD12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56E71F-45E4-4C0F-8563-03B5A09359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9545" y="870653"/>
            <a:ext cx="6161602" cy="31409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D356EC-7A04-49D8-8D26-4AEE9604BE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761" y="4426343"/>
            <a:ext cx="2327137" cy="23196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E0ED6A-AEBF-42A9-A901-D1CE9FBC36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8233" y="4403627"/>
            <a:ext cx="2327137" cy="23423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F9F0B33-EFAB-449F-8BF0-E2292600314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99"/>
          <a:stretch/>
        </p:blipFill>
        <p:spPr>
          <a:xfrm>
            <a:off x="1905096" y="995134"/>
            <a:ext cx="3354727" cy="31409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52B74A4-ABBE-4C8B-B1A9-79391BA114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9883680" y="5211452"/>
            <a:ext cx="2318896" cy="7500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4E4D522-BFC4-4E64-A1CD-AF61A2A41F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31349" y="4427053"/>
            <a:ext cx="2300195" cy="23188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A32BC5-1CCB-4AB2-8644-DE72661A67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23611" y="4417186"/>
            <a:ext cx="2300195" cy="2315204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080F634-D82F-4F7E-BDD9-1CF8E28675B8}"/>
              </a:ext>
            </a:extLst>
          </p:cNvPr>
          <p:cNvCxnSpPr>
            <a:cxnSpLocks/>
          </p:cNvCxnSpPr>
          <p:nvPr/>
        </p:nvCxnSpPr>
        <p:spPr>
          <a:xfrm>
            <a:off x="4985370" y="2249585"/>
            <a:ext cx="3046174" cy="229004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itle 10">
            <a:extLst>
              <a:ext uri="{FF2B5EF4-FFF2-40B4-BE49-F238E27FC236}">
                <a16:creationId xmlns:a16="http://schemas.microsoft.com/office/drawing/2014/main" id="{186C2081-6916-4E3C-AD94-00385FF12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0000" cy="1014761"/>
          </a:xfrm>
        </p:spPr>
        <p:txBody>
          <a:bodyPr/>
          <a:lstStyle/>
          <a:p>
            <a:r>
              <a:rPr lang="en-US" dirty="0"/>
              <a:t>How well can we detect spoofing?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DCFC479-59A4-49FE-BB96-7CB389A158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4150819" y="5234846"/>
            <a:ext cx="2318896" cy="750098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4BECCCA-B6E3-4963-B408-12FC0C42D915}"/>
              </a:ext>
            </a:extLst>
          </p:cNvPr>
          <p:cNvCxnSpPr>
            <a:cxnSpLocks/>
          </p:cNvCxnSpPr>
          <p:nvPr/>
        </p:nvCxnSpPr>
        <p:spPr>
          <a:xfrm>
            <a:off x="2569898" y="2249585"/>
            <a:ext cx="52935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876D22B8-F1FB-4D80-B37C-1CCFEF0339E0}"/>
              </a:ext>
            </a:extLst>
          </p:cNvPr>
          <p:cNvSpPr txBox="1"/>
          <p:nvPr/>
        </p:nvSpPr>
        <p:spPr>
          <a:xfrm>
            <a:off x="2569899" y="2273588"/>
            <a:ext cx="594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1.5m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FFD758-579A-6F57-04FD-DB91F862BEF9}"/>
              </a:ext>
            </a:extLst>
          </p:cNvPr>
          <p:cNvSpPr/>
          <p:nvPr/>
        </p:nvSpPr>
        <p:spPr>
          <a:xfrm>
            <a:off x="8422376" y="1120877"/>
            <a:ext cx="287128" cy="2163097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5C26D5-53CF-ACB6-13EF-E68172130C92}"/>
              </a:ext>
            </a:extLst>
          </p:cNvPr>
          <p:cNvSpPr/>
          <p:nvPr/>
        </p:nvSpPr>
        <p:spPr>
          <a:xfrm>
            <a:off x="9555485" y="1152460"/>
            <a:ext cx="287128" cy="2163097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09A6DDF-5853-A9E0-9565-1DD56A071B58}"/>
              </a:ext>
            </a:extLst>
          </p:cNvPr>
          <p:cNvCxnSpPr>
            <a:cxnSpLocks/>
          </p:cNvCxnSpPr>
          <p:nvPr/>
        </p:nvCxnSpPr>
        <p:spPr>
          <a:xfrm flipH="1">
            <a:off x="2569898" y="2359742"/>
            <a:ext cx="1402334" cy="224462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9C23F43-DFD5-1072-2F85-F110CB91ECAF}"/>
              </a:ext>
            </a:extLst>
          </p:cNvPr>
          <p:cNvSpPr txBox="1"/>
          <p:nvPr/>
        </p:nvSpPr>
        <p:spPr>
          <a:xfrm>
            <a:off x="837318" y="3963138"/>
            <a:ext cx="2397382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Inside Convex Hull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6FAD48-127E-696E-6272-20E0FFE8B33F}"/>
              </a:ext>
            </a:extLst>
          </p:cNvPr>
          <p:cNvSpPr txBox="1"/>
          <p:nvPr/>
        </p:nvSpPr>
        <p:spPr>
          <a:xfrm>
            <a:off x="7367249" y="3991520"/>
            <a:ext cx="2710816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Outside Convex Hull</a:t>
            </a:r>
          </a:p>
        </p:txBody>
      </p:sp>
    </p:spTree>
    <p:extLst>
      <p:ext uri="{BB962C8B-B14F-4D97-AF65-F5344CB8AC3E}">
        <p14:creationId xmlns:p14="http://schemas.microsoft.com/office/powerpoint/2010/main" val="836253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C47C9B5-8217-D195-9151-691C1A54084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BD2F73-7C6C-659A-D408-8168E49249A8}"/>
              </a:ext>
            </a:extLst>
          </p:cNvPr>
          <p:cNvSpPr/>
          <p:nvPr/>
        </p:nvSpPr>
        <p:spPr>
          <a:xfrm>
            <a:off x="2400084" y="2038865"/>
            <a:ext cx="7391831" cy="172994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Is it possible to </a:t>
            </a:r>
          </a:p>
          <a:p>
            <a:pPr algn="ctr"/>
            <a:r>
              <a:rPr lang="en-US" sz="3600" u="sng" dirty="0"/>
              <a:t>localize and catch the attacker</a:t>
            </a:r>
            <a:r>
              <a:rPr lang="en-US" sz="36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91159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263E3-2643-EFA4-06F0-F70754B54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UnSpoof</a:t>
            </a:r>
            <a:r>
              <a:rPr lang="en-US" dirty="0"/>
              <a:t> </a:t>
            </a:r>
            <a:r>
              <a:rPr lang="en-US" dirty="0" err="1"/>
              <a:t>TDoA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7894889-93DE-427D-0DD0-9306213ED081}"/>
              </a:ext>
            </a:extLst>
          </p:cNvPr>
          <p:cNvGrpSpPr/>
          <p:nvPr/>
        </p:nvGrpSpPr>
        <p:grpSpPr>
          <a:xfrm>
            <a:off x="914638" y="1644318"/>
            <a:ext cx="269156" cy="355722"/>
            <a:chOff x="1258529" y="481229"/>
            <a:chExt cx="648929" cy="77730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BCF5441-1A9C-C320-2C00-5BBC99C98C59}"/>
                </a:ext>
              </a:extLst>
            </p:cNvPr>
            <p:cNvSpPr/>
            <p:nvPr/>
          </p:nvSpPr>
          <p:spPr>
            <a:xfrm>
              <a:off x="1258529" y="924232"/>
              <a:ext cx="648929" cy="334297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02B62333-2317-B043-0674-6F0B65FFD265}"/>
                </a:ext>
              </a:extLst>
            </p:cNvPr>
            <p:cNvSpPr/>
            <p:nvPr/>
          </p:nvSpPr>
          <p:spPr>
            <a:xfrm rot="10800000">
              <a:off x="1258529" y="481229"/>
              <a:ext cx="324465" cy="265471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4CFA584-4628-A01F-95F0-06CD45710885}"/>
                </a:ext>
              </a:extLst>
            </p:cNvPr>
            <p:cNvCxnSpPr>
              <a:stCxn id="7" idx="0"/>
            </p:cNvCxnSpPr>
            <p:nvPr/>
          </p:nvCxnSpPr>
          <p:spPr>
            <a:xfrm>
              <a:off x="1420761" y="746700"/>
              <a:ext cx="0" cy="1775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D4255DB-8D71-E438-9B6A-AB5D28DB7E1B}"/>
              </a:ext>
            </a:extLst>
          </p:cNvPr>
          <p:cNvGrpSpPr/>
          <p:nvPr/>
        </p:nvGrpSpPr>
        <p:grpSpPr>
          <a:xfrm>
            <a:off x="1600497" y="5090031"/>
            <a:ext cx="269156" cy="355722"/>
            <a:chOff x="1258529" y="481229"/>
            <a:chExt cx="648929" cy="77730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5C8F23D-158B-3FF5-44E7-6DAD8DE3F60A}"/>
                </a:ext>
              </a:extLst>
            </p:cNvPr>
            <p:cNvSpPr/>
            <p:nvPr/>
          </p:nvSpPr>
          <p:spPr>
            <a:xfrm>
              <a:off x="1258529" y="924232"/>
              <a:ext cx="648929" cy="334297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4AD54BF2-277B-2083-B6EE-BF85DD525825}"/>
                </a:ext>
              </a:extLst>
            </p:cNvPr>
            <p:cNvSpPr/>
            <p:nvPr/>
          </p:nvSpPr>
          <p:spPr>
            <a:xfrm rot="10800000">
              <a:off x="1258529" y="481229"/>
              <a:ext cx="324465" cy="265471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B1B0E1B-86CA-DAFD-6343-2A065F836B90}"/>
                </a:ext>
              </a:extLst>
            </p:cNvPr>
            <p:cNvCxnSpPr>
              <a:stCxn id="11" idx="0"/>
            </p:cNvCxnSpPr>
            <p:nvPr/>
          </p:nvCxnSpPr>
          <p:spPr>
            <a:xfrm>
              <a:off x="1420761" y="746700"/>
              <a:ext cx="0" cy="1775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ECF3B07-05AC-44A5-0916-43154D20F6BC}"/>
              </a:ext>
            </a:extLst>
          </p:cNvPr>
          <p:cNvGrpSpPr/>
          <p:nvPr/>
        </p:nvGrpSpPr>
        <p:grpSpPr>
          <a:xfrm>
            <a:off x="4575801" y="1529358"/>
            <a:ext cx="269156" cy="355722"/>
            <a:chOff x="1258529" y="481229"/>
            <a:chExt cx="648929" cy="77730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A61B621C-4269-EFD8-057D-6AA852E88022}"/>
                </a:ext>
              </a:extLst>
            </p:cNvPr>
            <p:cNvSpPr/>
            <p:nvPr/>
          </p:nvSpPr>
          <p:spPr>
            <a:xfrm>
              <a:off x="1258529" y="924232"/>
              <a:ext cx="648929" cy="334297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151D4FDE-B684-5021-A179-3744CC68508D}"/>
                </a:ext>
              </a:extLst>
            </p:cNvPr>
            <p:cNvSpPr/>
            <p:nvPr/>
          </p:nvSpPr>
          <p:spPr>
            <a:xfrm rot="10800000">
              <a:off x="1258529" y="481229"/>
              <a:ext cx="324465" cy="265471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1B11543-8625-6DFE-9142-D5CB612D043D}"/>
                </a:ext>
              </a:extLst>
            </p:cNvPr>
            <p:cNvCxnSpPr>
              <a:stCxn id="15" idx="0"/>
            </p:cNvCxnSpPr>
            <p:nvPr/>
          </p:nvCxnSpPr>
          <p:spPr>
            <a:xfrm>
              <a:off x="1420761" y="746700"/>
              <a:ext cx="0" cy="1775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D92E090-3F56-5FFC-1D1E-0E8FDDD65286}"/>
              </a:ext>
            </a:extLst>
          </p:cNvPr>
          <p:cNvGrpSpPr/>
          <p:nvPr/>
        </p:nvGrpSpPr>
        <p:grpSpPr>
          <a:xfrm>
            <a:off x="464571" y="3203108"/>
            <a:ext cx="269156" cy="355722"/>
            <a:chOff x="1258529" y="481229"/>
            <a:chExt cx="648929" cy="777300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959A71E6-F649-8D56-25C4-9924FE00DC71}"/>
                </a:ext>
              </a:extLst>
            </p:cNvPr>
            <p:cNvSpPr/>
            <p:nvPr/>
          </p:nvSpPr>
          <p:spPr>
            <a:xfrm>
              <a:off x="1258529" y="924232"/>
              <a:ext cx="648929" cy="334297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82BEFA7E-5966-6408-BFE3-9AF5B2076273}"/>
                </a:ext>
              </a:extLst>
            </p:cNvPr>
            <p:cNvSpPr/>
            <p:nvPr/>
          </p:nvSpPr>
          <p:spPr>
            <a:xfrm rot="10800000">
              <a:off x="1258529" y="481229"/>
              <a:ext cx="324465" cy="265471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46DAC2A-2D94-1ABF-A7AF-83F1EB6C85BF}"/>
                </a:ext>
              </a:extLst>
            </p:cNvPr>
            <p:cNvCxnSpPr>
              <a:stCxn id="19" idx="0"/>
            </p:cNvCxnSpPr>
            <p:nvPr/>
          </p:nvCxnSpPr>
          <p:spPr>
            <a:xfrm>
              <a:off x="1420761" y="746700"/>
              <a:ext cx="0" cy="1775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E824F4A-2160-08D1-230B-F030A44AF986}"/>
              </a:ext>
            </a:extLst>
          </p:cNvPr>
          <p:cNvGrpSpPr/>
          <p:nvPr/>
        </p:nvGrpSpPr>
        <p:grpSpPr>
          <a:xfrm>
            <a:off x="4844958" y="5146402"/>
            <a:ext cx="269156" cy="355722"/>
            <a:chOff x="1258529" y="481229"/>
            <a:chExt cx="648929" cy="777300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EE230CD9-D263-042E-1310-6868787BF6DF}"/>
                </a:ext>
              </a:extLst>
            </p:cNvPr>
            <p:cNvSpPr/>
            <p:nvPr/>
          </p:nvSpPr>
          <p:spPr>
            <a:xfrm>
              <a:off x="1258529" y="924232"/>
              <a:ext cx="648929" cy="334297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3D0D69CD-CCD6-6173-5822-4443EFD7BEB1}"/>
                </a:ext>
              </a:extLst>
            </p:cNvPr>
            <p:cNvSpPr/>
            <p:nvPr/>
          </p:nvSpPr>
          <p:spPr>
            <a:xfrm rot="10800000">
              <a:off x="1258529" y="481229"/>
              <a:ext cx="324465" cy="265471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37C8E4C-6F5E-4A7A-85EA-A2991E918570}"/>
                </a:ext>
              </a:extLst>
            </p:cNvPr>
            <p:cNvCxnSpPr>
              <a:stCxn id="23" idx="0"/>
            </p:cNvCxnSpPr>
            <p:nvPr/>
          </p:nvCxnSpPr>
          <p:spPr>
            <a:xfrm>
              <a:off x="1420761" y="746700"/>
              <a:ext cx="0" cy="1775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9B0DE86-4CEE-948E-E80F-055FE8ACA892}"/>
              </a:ext>
            </a:extLst>
          </p:cNvPr>
          <p:cNvCxnSpPr>
            <a:cxnSpLocks/>
          </p:cNvCxnSpPr>
          <p:nvPr/>
        </p:nvCxnSpPr>
        <p:spPr>
          <a:xfrm flipV="1">
            <a:off x="3131299" y="1951617"/>
            <a:ext cx="1386523" cy="1209117"/>
          </a:xfrm>
          <a:prstGeom prst="straightConnector1">
            <a:avLst/>
          </a:prstGeom>
          <a:ln w="38100">
            <a:solidFill>
              <a:srgbClr val="0070C0"/>
            </a:solidFill>
            <a:prstDash val="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4C3874A-0A33-F7EC-D099-0DBEDB976E8F}"/>
              </a:ext>
            </a:extLst>
          </p:cNvPr>
          <p:cNvCxnSpPr>
            <a:cxnSpLocks/>
          </p:cNvCxnSpPr>
          <p:nvPr/>
        </p:nvCxnSpPr>
        <p:spPr>
          <a:xfrm flipH="1" flipV="1">
            <a:off x="1106031" y="2006860"/>
            <a:ext cx="1581384" cy="1201307"/>
          </a:xfrm>
          <a:prstGeom prst="straightConnector1">
            <a:avLst/>
          </a:prstGeom>
          <a:ln w="38100">
            <a:solidFill>
              <a:srgbClr val="0070C0"/>
            </a:solidFill>
            <a:prstDash val="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5BD2B6B-A27D-D5D4-6303-E2A199CB9FB3}"/>
              </a:ext>
            </a:extLst>
          </p:cNvPr>
          <p:cNvCxnSpPr>
            <a:cxnSpLocks/>
          </p:cNvCxnSpPr>
          <p:nvPr/>
        </p:nvCxnSpPr>
        <p:spPr>
          <a:xfrm flipV="1">
            <a:off x="1721103" y="3787884"/>
            <a:ext cx="948672" cy="1205459"/>
          </a:xfrm>
          <a:prstGeom prst="straightConnector1">
            <a:avLst/>
          </a:prstGeom>
          <a:ln w="38100">
            <a:solidFill>
              <a:srgbClr val="0070C0"/>
            </a:solidFill>
            <a:prstDash val="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ACA2972-88FC-049A-DAF0-5552EE287659}"/>
              </a:ext>
            </a:extLst>
          </p:cNvPr>
          <p:cNvCxnSpPr>
            <a:cxnSpLocks/>
          </p:cNvCxnSpPr>
          <p:nvPr/>
        </p:nvCxnSpPr>
        <p:spPr>
          <a:xfrm flipH="1" flipV="1">
            <a:off x="3131299" y="3787884"/>
            <a:ext cx="1608013" cy="1302147"/>
          </a:xfrm>
          <a:prstGeom prst="straightConnector1">
            <a:avLst/>
          </a:prstGeom>
          <a:ln w="38100">
            <a:solidFill>
              <a:srgbClr val="0070C0"/>
            </a:solidFill>
            <a:prstDash val="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D836580-C9DA-5C8D-C7F3-0D71A5D4BA91}"/>
              </a:ext>
            </a:extLst>
          </p:cNvPr>
          <p:cNvCxnSpPr>
            <a:cxnSpLocks/>
            <a:endCxn id="18" idx="3"/>
          </p:cNvCxnSpPr>
          <p:nvPr/>
        </p:nvCxnSpPr>
        <p:spPr>
          <a:xfrm flipH="1">
            <a:off x="733727" y="3481716"/>
            <a:ext cx="2149955" cy="621"/>
          </a:xfrm>
          <a:prstGeom prst="straightConnector1">
            <a:avLst/>
          </a:prstGeom>
          <a:ln w="3810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phic 29" descr="Smart Phone with solid fill">
            <a:extLst>
              <a:ext uri="{FF2B5EF4-FFF2-40B4-BE49-F238E27FC236}">
                <a16:creationId xmlns:a16="http://schemas.microsoft.com/office/drawing/2014/main" id="{ED13D42A-B548-8F55-8DFE-BB14B0240B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13698" y="3160734"/>
            <a:ext cx="603168" cy="62715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2990134-64ED-DE9E-7A50-99B74B88E5DF}"/>
              </a:ext>
            </a:extLst>
          </p:cNvPr>
          <p:cNvSpPr txBox="1"/>
          <p:nvPr/>
        </p:nvSpPr>
        <p:spPr>
          <a:xfrm>
            <a:off x="919285" y="3094105"/>
            <a:ext cx="151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Active TWR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9E8A45C-3833-CB07-9D40-FDCB9E35CF7A}"/>
              </a:ext>
            </a:extLst>
          </p:cNvPr>
          <p:cNvSpPr txBox="1"/>
          <p:nvPr/>
        </p:nvSpPr>
        <p:spPr>
          <a:xfrm>
            <a:off x="1690676" y="1898530"/>
            <a:ext cx="1476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Passive </a:t>
            </a:r>
            <a:r>
              <a:rPr lang="en-US" dirty="0" err="1"/>
              <a:t>TDoA</a:t>
            </a:r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D339640-2D7B-2539-A03E-C5D44C29BFBB}"/>
              </a:ext>
            </a:extLst>
          </p:cNvPr>
          <p:cNvSpPr txBox="1"/>
          <p:nvPr/>
        </p:nvSpPr>
        <p:spPr>
          <a:xfrm>
            <a:off x="4267996" y="2137597"/>
            <a:ext cx="1112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Passive </a:t>
            </a:r>
            <a:r>
              <a:rPr lang="en-US" dirty="0" err="1"/>
              <a:t>TDoA</a:t>
            </a:r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5DE4439-D5A3-41B9-CF2E-D5B37E0CA506}"/>
              </a:ext>
            </a:extLst>
          </p:cNvPr>
          <p:cNvSpPr txBox="1"/>
          <p:nvPr/>
        </p:nvSpPr>
        <p:spPr>
          <a:xfrm>
            <a:off x="3669310" y="4888355"/>
            <a:ext cx="115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Passive </a:t>
            </a:r>
            <a:r>
              <a:rPr lang="en-US" dirty="0" err="1"/>
              <a:t>TDoA</a:t>
            </a:r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94B74E6-942B-4997-EA3F-148340FB5DF9}"/>
              </a:ext>
            </a:extLst>
          </p:cNvPr>
          <p:cNvSpPr txBox="1"/>
          <p:nvPr/>
        </p:nvSpPr>
        <p:spPr>
          <a:xfrm>
            <a:off x="599149" y="4390613"/>
            <a:ext cx="13710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Passive </a:t>
            </a:r>
            <a:r>
              <a:rPr lang="en-US" dirty="0" err="1"/>
              <a:t>TDoA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654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Perrine Restaurant - New York, NY | Book on OpenTable">
            <a:extLst>
              <a:ext uri="{FF2B5EF4-FFF2-40B4-BE49-F238E27FC236}">
                <a16:creationId xmlns:a16="http://schemas.microsoft.com/office/drawing/2014/main" id="{05E5ACAA-F1C8-4C2D-BDD9-2F00387D29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64"/>
          <a:stretch/>
        </p:blipFill>
        <p:spPr bwMode="auto">
          <a:xfrm>
            <a:off x="0" y="1215483"/>
            <a:ext cx="12192000" cy="3993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2A6863-A5DB-4189-9255-FE14D5857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Trusted Restaurant Reviews</a:t>
            </a:r>
          </a:p>
        </p:txBody>
      </p:sp>
      <p:pic>
        <p:nvPicPr>
          <p:cNvPr id="3074" name="Picture 2" descr="Jambo Grill offers traditional Kenyan dishes, including (clockwise from left) chapati, pilau, ugali, githeri, goat stew, kachumbari, irio, bhajias and beef samosa. Ryan Fleisher for The Atlanta Journal-Constitution">
            <a:extLst>
              <a:ext uri="{FF2B5EF4-FFF2-40B4-BE49-F238E27FC236}">
                <a16:creationId xmlns:a16="http://schemas.microsoft.com/office/drawing/2014/main" id="{8A6B785B-361E-453E-8355-98971DDEFD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64"/>
          <a:stretch/>
        </p:blipFill>
        <p:spPr bwMode="auto">
          <a:xfrm>
            <a:off x="4438650" y="3048000"/>
            <a:ext cx="77533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staurant Review: Raf's in NYC - The New York Times">
            <a:extLst>
              <a:ext uri="{FF2B5EF4-FFF2-40B4-BE49-F238E27FC236}">
                <a16:creationId xmlns:a16="http://schemas.microsoft.com/office/drawing/2014/main" id="{7C0765CC-946D-470E-B563-0B7F23605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57126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6900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263E3-2643-EFA4-06F0-F70754B54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UnSpoof</a:t>
            </a:r>
            <a:r>
              <a:rPr lang="en-US" dirty="0"/>
              <a:t> </a:t>
            </a:r>
            <a:r>
              <a:rPr lang="en-US" dirty="0" err="1"/>
              <a:t>TDoA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9E48E83-F3DA-5BEE-35E5-1C9E1E5633F5}"/>
              </a:ext>
            </a:extLst>
          </p:cNvPr>
          <p:cNvGrpSpPr/>
          <p:nvPr/>
        </p:nvGrpSpPr>
        <p:grpSpPr>
          <a:xfrm>
            <a:off x="4534708" y="1069540"/>
            <a:ext cx="6452026" cy="3412893"/>
            <a:chOff x="4534708" y="1069540"/>
            <a:chExt cx="6452026" cy="3412893"/>
          </a:xfrm>
        </p:grpSpPr>
        <p:cxnSp>
          <p:nvCxnSpPr>
            <p:cNvPr id="3" name="直接连接符 4">
              <a:extLst>
                <a:ext uri="{FF2B5EF4-FFF2-40B4-BE49-F238E27FC236}">
                  <a16:creationId xmlns:a16="http://schemas.microsoft.com/office/drawing/2014/main" id="{34EF0C3A-432B-64C6-B824-497E6A4D993D}"/>
                </a:ext>
              </a:extLst>
            </p:cNvPr>
            <p:cNvCxnSpPr>
              <a:cxnSpLocks/>
            </p:cNvCxnSpPr>
            <p:nvPr/>
          </p:nvCxnSpPr>
          <p:spPr>
            <a:xfrm>
              <a:off x="5641728" y="2225694"/>
              <a:ext cx="0" cy="2125628"/>
            </a:xfrm>
            <a:prstGeom prst="line">
              <a:avLst/>
            </a:prstGeom>
            <a:ln w="25400">
              <a:solidFill>
                <a:schemeClr val="tx1">
                  <a:lumMod val="65000"/>
                  <a:lumOff val="3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接连接符 5">
              <a:extLst>
                <a:ext uri="{FF2B5EF4-FFF2-40B4-BE49-F238E27FC236}">
                  <a16:creationId xmlns:a16="http://schemas.microsoft.com/office/drawing/2014/main" id="{D6CF7842-D209-4060-2922-1E1B2B46E6F0}"/>
                </a:ext>
              </a:extLst>
            </p:cNvPr>
            <p:cNvCxnSpPr>
              <a:cxnSpLocks/>
            </p:cNvCxnSpPr>
            <p:nvPr/>
          </p:nvCxnSpPr>
          <p:spPr>
            <a:xfrm>
              <a:off x="7617875" y="2225694"/>
              <a:ext cx="0" cy="2125628"/>
            </a:xfrm>
            <a:prstGeom prst="line">
              <a:avLst/>
            </a:prstGeom>
            <a:ln w="25400">
              <a:solidFill>
                <a:schemeClr val="tx1">
                  <a:lumMod val="65000"/>
                  <a:lumOff val="3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6">
              <a:extLst>
                <a:ext uri="{FF2B5EF4-FFF2-40B4-BE49-F238E27FC236}">
                  <a16:creationId xmlns:a16="http://schemas.microsoft.com/office/drawing/2014/main" id="{DD375FF4-9E69-61D4-C89B-C7399BEA3E4B}"/>
                </a:ext>
              </a:extLst>
            </p:cNvPr>
            <p:cNvCxnSpPr>
              <a:cxnSpLocks/>
            </p:cNvCxnSpPr>
            <p:nvPr/>
          </p:nvCxnSpPr>
          <p:spPr>
            <a:xfrm>
              <a:off x="9551372" y="2290641"/>
              <a:ext cx="0" cy="2060681"/>
            </a:xfrm>
            <a:prstGeom prst="line">
              <a:avLst/>
            </a:prstGeom>
            <a:ln w="25400">
              <a:solidFill>
                <a:schemeClr val="tx1">
                  <a:lumMod val="65000"/>
                  <a:lumOff val="3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箭头连接符 7">
              <a:extLst>
                <a:ext uri="{FF2B5EF4-FFF2-40B4-BE49-F238E27FC236}">
                  <a16:creationId xmlns:a16="http://schemas.microsoft.com/office/drawing/2014/main" id="{8A2F523E-4CE9-61CF-DE65-D57E39451514}"/>
                </a:ext>
              </a:extLst>
            </p:cNvPr>
            <p:cNvCxnSpPr>
              <a:cxnSpLocks/>
            </p:cNvCxnSpPr>
            <p:nvPr/>
          </p:nvCxnSpPr>
          <p:spPr>
            <a:xfrm>
              <a:off x="5641728" y="2511481"/>
              <a:ext cx="3874436" cy="92930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箭头连接符 8">
              <a:extLst>
                <a:ext uri="{FF2B5EF4-FFF2-40B4-BE49-F238E27FC236}">
                  <a16:creationId xmlns:a16="http://schemas.microsoft.com/office/drawing/2014/main" id="{47C16779-5742-67FC-F68A-FBD50083F825}"/>
                </a:ext>
              </a:extLst>
            </p:cNvPr>
            <p:cNvCxnSpPr>
              <a:cxnSpLocks/>
            </p:cNvCxnSpPr>
            <p:nvPr/>
          </p:nvCxnSpPr>
          <p:spPr>
            <a:xfrm>
              <a:off x="5620400" y="2564767"/>
              <a:ext cx="1971503" cy="22914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箭头连接符 9">
              <a:extLst>
                <a:ext uri="{FF2B5EF4-FFF2-40B4-BE49-F238E27FC236}">
                  <a16:creationId xmlns:a16="http://schemas.microsoft.com/office/drawing/2014/main" id="{646D0BFD-E5C4-29C5-2FC9-8241334922F1}"/>
                </a:ext>
              </a:extLst>
            </p:cNvPr>
            <p:cNvCxnSpPr>
              <a:cxnSpLocks/>
            </p:cNvCxnSpPr>
            <p:nvPr/>
          </p:nvCxnSpPr>
          <p:spPr>
            <a:xfrm>
              <a:off x="7597888" y="3154793"/>
              <a:ext cx="1932160" cy="243716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1D43E93-CBA0-9376-8E3A-6827673C97C9}"/>
                </a:ext>
              </a:extLst>
            </p:cNvPr>
            <p:cNvSpPr txBox="1"/>
            <p:nvPr/>
          </p:nvSpPr>
          <p:spPr>
            <a:xfrm>
              <a:off x="6808617" y="1112558"/>
              <a:ext cx="1602338" cy="1242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Active Anchor</a:t>
              </a:r>
            </a:p>
            <a:p>
              <a:pPr algn="ctr"/>
              <a:r>
                <a:rPr lang="en-US" sz="2000" dirty="0"/>
                <a:t>(A)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3A6C399-29FF-B8CC-B60C-2E51FF0ACDFB}"/>
                </a:ext>
              </a:extLst>
            </p:cNvPr>
            <p:cNvSpPr txBox="1"/>
            <p:nvPr/>
          </p:nvSpPr>
          <p:spPr>
            <a:xfrm>
              <a:off x="9836674" y="2687677"/>
              <a:ext cx="6514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R</a:t>
              </a:r>
              <a:r>
                <a:rPr lang="en-US" sz="2400" baseline="-25000" dirty="0"/>
                <a:t>B1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E578EBA-95D4-117C-1165-68EF49E0BF31}"/>
                </a:ext>
              </a:extLst>
            </p:cNvPr>
            <p:cNvSpPr txBox="1"/>
            <p:nvPr/>
          </p:nvSpPr>
          <p:spPr>
            <a:xfrm>
              <a:off x="7031882" y="2680115"/>
              <a:ext cx="5722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D</a:t>
              </a:r>
              <a:r>
                <a:rPr lang="en-US" sz="2400" baseline="-25000" dirty="0"/>
                <a:t>A</a:t>
              </a:r>
            </a:p>
          </p:txBody>
        </p:sp>
        <p:cxnSp>
          <p:nvCxnSpPr>
            <p:cNvPr id="43" name="直接箭头连接符 13">
              <a:extLst>
                <a:ext uri="{FF2B5EF4-FFF2-40B4-BE49-F238E27FC236}">
                  <a16:creationId xmlns:a16="http://schemas.microsoft.com/office/drawing/2014/main" id="{B4646058-9681-E01C-969D-416851B9B6A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41218" y="3094281"/>
              <a:ext cx="1935342" cy="15912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1A76B30-EB28-A53C-EAD4-7415A097A21B}"/>
                </a:ext>
              </a:extLst>
            </p:cNvPr>
            <p:cNvSpPr txBox="1"/>
            <p:nvPr/>
          </p:nvSpPr>
          <p:spPr>
            <a:xfrm>
              <a:off x="9855726" y="3446425"/>
              <a:ext cx="6576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R</a:t>
              </a:r>
              <a:r>
                <a:rPr lang="en-US" sz="2400" baseline="-25000" dirty="0"/>
                <a:t>B2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8D9DCB3-35A8-B065-23BC-B4D01B9634DC}"/>
                </a:ext>
              </a:extLst>
            </p:cNvPr>
            <p:cNvSpPr txBox="1"/>
            <p:nvPr/>
          </p:nvSpPr>
          <p:spPr>
            <a:xfrm>
              <a:off x="4917434" y="3258012"/>
              <a:ext cx="5646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D</a:t>
              </a:r>
              <a:r>
                <a:rPr lang="en-US" sz="2400" baseline="-25000" dirty="0"/>
                <a:t>T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E6B1C5A-0E4C-0797-4560-62189F6D5B1A}"/>
                </a:ext>
              </a:extLst>
            </p:cNvPr>
            <p:cNvSpPr txBox="1"/>
            <p:nvPr/>
          </p:nvSpPr>
          <p:spPr>
            <a:xfrm>
              <a:off x="4925365" y="2599701"/>
              <a:ext cx="5925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R</a:t>
              </a:r>
              <a:r>
                <a:rPr lang="en-US" sz="2400" baseline="-25000" dirty="0"/>
                <a:t>T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9F97AAA-66BF-C177-FBA0-7DF605566951}"/>
                </a:ext>
              </a:extLst>
            </p:cNvPr>
            <p:cNvSpPr txBox="1"/>
            <p:nvPr/>
          </p:nvSpPr>
          <p:spPr>
            <a:xfrm>
              <a:off x="7090709" y="3275203"/>
              <a:ext cx="5455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R</a:t>
              </a:r>
              <a:r>
                <a:rPr lang="en-US" sz="2400" baseline="-25000" dirty="0"/>
                <a:t>A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D4E3561-8451-21C2-9C2C-C49C7E16A9A0}"/>
                </a:ext>
              </a:extLst>
            </p:cNvPr>
            <p:cNvSpPr txBox="1"/>
            <p:nvPr/>
          </p:nvSpPr>
          <p:spPr>
            <a:xfrm>
              <a:off x="4534708" y="2225694"/>
              <a:ext cx="435004" cy="5648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t</a:t>
              </a:r>
              <a:r>
                <a:rPr lang="en-US" sz="2400" baseline="-25000" dirty="0"/>
                <a:t>0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E69F752F-B753-6F1A-5602-3CF9283B0AEE}"/>
                </a:ext>
              </a:extLst>
            </p:cNvPr>
            <p:cNvSpPr txBox="1"/>
            <p:nvPr/>
          </p:nvSpPr>
          <p:spPr>
            <a:xfrm>
              <a:off x="4545262" y="2978940"/>
              <a:ext cx="484759" cy="5648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t</a:t>
              </a:r>
              <a:r>
                <a:rPr lang="en-US" sz="2400" baseline="-25000" dirty="0"/>
                <a:t>4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BBEB705-BE92-930A-CA9F-F8A3C3B25F7F}"/>
                </a:ext>
              </a:extLst>
            </p:cNvPr>
            <p:cNvSpPr txBox="1"/>
            <p:nvPr/>
          </p:nvSpPr>
          <p:spPr>
            <a:xfrm>
              <a:off x="4585733" y="3498658"/>
              <a:ext cx="592588" cy="5648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t</a:t>
              </a:r>
              <a:r>
                <a:rPr lang="en-US" sz="2400" baseline="-25000" dirty="0"/>
                <a:t>6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6DC032F-7648-E78A-DB58-5B02050E23D6}"/>
                </a:ext>
              </a:extLst>
            </p:cNvPr>
            <p:cNvSpPr txBox="1"/>
            <p:nvPr/>
          </p:nvSpPr>
          <p:spPr>
            <a:xfrm>
              <a:off x="7881313" y="2449688"/>
              <a:ext cx="592588" cy="5648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t</a:t>
              </a:r>
              <a:r>
                <a:rPr lang="en-US" sz="2400" baseline="-25000" dirty="0"/>
                <a:t>1</a:t>
              </a:r>
            </a:p>
          </p:txBody>
        </p:sp>
        <p:cxnSp>
          <p:nvCxnSpPr>
            <p:cNvPr id="52" name="直接连接符 25">
              <a:extLst>
                <a:ext uri="{FF2B5EF4-FFF2-40B4-BE49-F238E27FC236}">
                  <a16:creationId xmlns:a16="http://schemas.microsoft.com/office/drawing/2014/main" id="{92828F65-C2C6-E23C-CFF6-F91680CAA030}"/>
                </a:ext>
              </a:extLst>
            </p:cNvPr>
            <p:cNvCxnSpPr/>
            <p:nvPr/>
          </p:nvCxnSpPr>
          <p:spPr>
            <a:xfrm>
              <a:off x="4897601" y="2508125"/>
              <a:ext cx="722799" cy="335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箭头连接符 26">
              <a:extLst>
                <a:ext uri="{FF2B5EF4-FFF2-40B4-BE49-F238E27FC236}">
                  <a16:creationId xmlns:a16="http://schemas.microsoft.com/office/drawing/2014/main" id="{2BC10EAE-51BF-C8D9-1D89-1C7D5538987C}"/>
                </a:ext>
              </a:extLst>
            </p:cNvPr>
            <p:cNvCxnSpPr>
              <a:cxnSpLocks/>
            </p:cNvCxnSpPr>
            <p:nvPr/>
          </p:nvCxnSpPr>
          <p:spPr>
            <a:xfrm>
              <a:off x="5377226" y="2508125"/>
              <a:ext cx="0" cy="804977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27">
              <a:extLst>
                <a:ext uri="{FF2B5EF4-FFF2-40B4-BE49-F238E27FC236}">
                  <a16:creationId xmlns:a16="http://schemas.microsoft.com/office/drawing/2014/main" id="{32D48C11-30B3-A095-72C5-4A29CD96D6E8}"/>
                </a:ext>
              </a:extLst>
            </p:cNvPr>
            <p:cNvCxnSpPr/>
            <p:nvPr/>
          </p:nvCxnSpPr>
          <p:spPr>
            <a:xfrm>
              <a:off x="4969471" y="3287815"/>
              <a:ext cx="722799" cy="335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28">
              <a:extLst>
                <a:ext uri="{FF2B5EF4-FFF2-40B4-BE49-F238E27FC236}">
                  <a16:creationId xmlns:a16="http://schemas.microsoft.com/office/drawing/2014/main" id="{6B90C6EE-84D8-5E15-A661-606B602A35CA}"/>
                </a:ext>
              </a:extLst>
            </p:cNvPr>
            <p:cNvCxnSpPr/>
            <p:nvPr/>
          </p:nvCxnSpPr>
          <p:spPr>
            <a:xfrm>
              <a:off x="4935651" y="3824482"/>
              <a:ext cx="722799" cy="335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箭头连接符 29">
              <a:extLst>
                <a:ext uri="{FF2B5EF4-FFF2-40B4-BE49-F238E27FC236}">
                  <a16:creationId xmlns:a16="http://schemas.microsoft.com/office/drawing/2014/main" id="{86FDC1D3-1902-1F51-DDF7-E4BD7F8D0CDD}"/>
                </a:ext>
              </a:extLst>
            </p:cNvPr>
            <p:cNvCxnSpPr>
              <a:cxnSpLocks/>
            </p:cNvCxnSpPr>
            <p:nvPr/>
          </p:nvCxnSpPr>
          <p:spPr>
            <a:xfrm>
              <a:off x="5369822" y="3349575"/>
              <a:ext cx="6954" cy="422888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30">
              <a:extLst>
                <a:ext uri="{FF2B5EF4-FFF2-40B4-BE49-F238E27FC236}">
                  <a16:creationId xmlns:a16="http://schemas.microsoft.com/office/drawing/2014/main" id="{44631DBE-DA8F-5814-022C-E162C391A6B2}"/>
                </a:ext>
              </a:extLst>
            </p:cNvPr>
            <p:cNvCxnSpPr/>
            <p:nvPr/>
          </p:nvCxnSpPr>
          <p:spPr>
            <a:xfrm>
              <a:off x="7642862" y="2790555"/>
              <a:ext cx="324284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31">
              <a:extLst>
                <a:ext uri="{FF2B5EF4-FFF2-40B4-BE49-F238E27FC236}">
                  <a16:creationId xmlns:a16="http://schemas.microsoft.com/office/drawing/2014/main" id="{818BB937-718E-B9CF-6FC6-A55AA919376A}"/>
                </a:ext>
              </a:extLst>
            </p:cNvPr>
            <p:cNvCxnSpPr/>
            <p:nvPr/>
          </p:nvCxnSpPr>
          <p:spPr>
            <a:xfrm>
              <a:off x="7592198" y="3119137"/>
              <a:ext cx="324284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32">
              <a:extLst>
                <a:ext uri="{FF2B5EF4-FFF2-40B4-BE49-F238E27FC236}">
                  <a16:creationId xmlns:a16="http://schemas.microsoft.com/office/drawing/2014/main" id="{C4045B07-7919-03BC-1214-2735F40A70D1}"/>
                </a:ext>
              </a:extLst>
            </p:cNvPr>
            <p:cNvCxnSpPr/>
            <p:nvPr/>
          </p:nvCxnSpPr>
          <p:spPr>
            <a:xfrm>
              <a:off x="9568049" y="2604411"/>
              <a:ext cx="722799" cy="335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33">
              <a:extLst>
                <a:ext uri="{FF2B5EF4-FFF2-40B4-BE49-F238E27FC236}">
                  <a16:creationId xmlns:a16="http://schemas.microsoft.com/office/drawing/2014/main" id="{68987B75-E15A-EE92-7A64-AE8D3C8754BB}"/>
                </a:ext>
              </a:extLst>
            </p:cNvPr>
            <p:cNvCxnSpPr/>
            <p:nvPr/>
          </p:nvCxnSpPr>
          <p:spPr>
            <a:xfrm>
              <a:off x="9611073" y="3387706"/>
              <a:ext cx="722799" cy="335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34">
              <a:extLst>
                <a:ext uri="{FF2B5EF4-FFF2-40B4-BE49-F238E27FC236}">
                  <a16:creationId xmlns:a16="http://schemas.microsoft.com/office/drawing/2014/main" id="{B9EC7E29-FA54-D952-847F-B3A4C726A13D}"/>
                </a:ext>
              </a:extLst>
            </p:cNvPr>
            <p:cNvCxnSpPr/>
            <p:nvPr/>
          </p:nvCxnSpPr>
          <p:spPr>
            <a:xfrm>
              <a:off x="7667527" y="4172410"/>
              <a:ext cx="324284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9119B144-EE14-BB81-B0B4-F165862F03FF}"/>
                </a:ext>
              </a:extLst>
            </p:cNvPr>
            <p:cNvSpPr txBox="1"/>
            <p:nvPr/>
          </p:nvSpPr>
          <p:spPr>
            <a:xfrm>
              <a:off x="7974429" y="3917572"/>
              <a:ext cx="592588" cy="5648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t</a:t>
              </a:r>
              <a:r>
                <a:rPr lang="en-US" sz="2400" baseline="-25000" dirty="0"/>
                <a:t>7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060D14A9-491C-9C13-3FA4-37D4AC5D3082}"/>
                </a:ext>
              </a:extLst>
            </p:cNvPr>
            <p:cNvSpPr txBox="1"/>
            <p:nvPr/>
          </p:nvSpPr>
          <p:spPr>
            <a:xfrm>
              <a:off x="10268845" y="2297709"/>
              <a:ext cx="592588" cy="5648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t</a:t>
              </a:r>
              <a:r>
                <a:rPr lang="en-US" sz="2400" baseline="-25000" dirty="0"/>
                <a:t>2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93D0D47F-C6BB-AE26-093F-B1DC4D01123E}"/>
                </a:ext>
              </a:extLst>
            </p:cNvPr>
            <p:cNvSpPr txBox="1"/>
            <p:nvPr/>
          </p:nvSpPr>
          <p:spPr>
            <a:xfrm>
              <a:off x="10394146" y="3113701"/>
              <a:ext cx="592588" cy="5648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t</a:t>
              </a:r>
              <a:r>
                <a:rPr lang="en-US" sz="2400" baseline="-25000" dirty="0"/>
                <a:t>5</a:t>
              </a:r>
            </a:p>
          </p:txBody>
        </p:sp>
        <p:cxnSp>
          <p:nvCxnSpPr>
            <p:cNvPr id="65" name="直接箭头连接符 38">
              <a:extLst>
                <a:ext uri="{FF2B5EF4-FFF2-40B4-BE49-F238E27FC236}">
                  <a16:creationId xmlns:a16="http://schemas.microsoft.com/office/drawing/2014/main" id="{0D2101F2-F327-1060-AFA6-CB5B328354F9}"/>
                </a:ext>
              </a:extLst>
            </p:cNvPr>
            <p:cNvCxnSpPr>
              <a:cxnSpLocks/>
            </p:cNvCxnSpPr>
            <p:nvPr/>
          </p:nvCxnSpPr>
          <p:spPr>
            <a:xfrm>
              <a:off x="7767985" y="2811312"/>
              <a:ext cx="0" cy="282968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箭头连接符 39">
              <a:extLst>
                <a:ext uri="{FF2B5EF4-FFF2-40B4-BE49-F238E27FC236}">
                  <a16:creationId xmlns:a16="http://schemas.microsoft.com/office/drawing/2014/main" id="{113DABD6-1BF5-4D04-474F-3071007C19A8}"/>
                </a:ext>
              </a:extLst>
            </p:cNvPr>
            <p:cNvCxnSpPr>
              <a:cxnSpLocks/>
            </p:cNvCxnSpPr>
            <p:nvPr/>
          </p:nvCxnSpPr>
          <p:spPr>
            <a:xfrm>
              <a:off x="7767985" y="3170056"/>
              <a:ext cx="0" cy="1011707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箭头连接符 40">
              <a:extLst>
                <a:ext uri="{FF2B5EF4-FFF2-40B4-BE49-F238E27FC236}">
                  <a16:creationId xmlns:a16="http://schemas.microsoft.com/office/drawing/2014/main" id="{3CDE7B7E-BD7A-17D3-6238-4E3537CACB84}"/>
                </a:ext>
              </a:extLst>
            </p:cNvPr>
            <p:cNvCxnSpPr>
              <a:cxnSpLocks/>
            </p:cNvCxnSpPr>
            <p:nvPr/>
          </p:nvCxnSpPr>
          <p:spPr>
            <a:xfrm>
              <a:off x="9880111" y="2631973"/>
              <a:ext cx="0" cy="787017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箭头连接符 41">
              <a:extLst>
                <a:ext uri="{FF2B5EF4-FFF2-40B4-BE49-F238E27FC236}">
                  <a16:creationId xmlns:a16="http://schemas.microsoft.com/office/drawing/2014/main" id="{D19B47E8-69EF-EABF-AEB2-906FC04412FC}"/>
                </a:ext>
              </a:extLst>
            </p:cNvPr>
            <p:cNvCxnSpPr>
              <a:cxnSpLocks/>
            </p:cNvCxnSpPr>
            <p:nvPr/>
          </p:nvCxnSpPr>
          <p:spPr>
            <a:xfrm>
              <a:off x="9880111" y="3409087"/>
              <a:ext cx="0" cy="726753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42">
              <a:extLst>
                <a:ext uri="{FF2B5EF4-FFF2-40B4-BE49-F238E27FC236}">
                  <a16:creationId xmlns:a16="http://schemas.microsoft.com/office/drawing/2014/main" id="{5E29FB55-C58B-FBA3-218E-4A4775803515}"/>
                </a:ext>
              </a:extLst>
            </p:cNvPr>
            <p:cNvCxnSpPr/>
            <p:nvPr/>
          </p:nvCxnSpPr>
          <p:spPr>
            <a:xfrm>
              <a:off x="9594378" y="4105305"/>
              <a:ext cx="722799" cy="335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5D52C6D4-400E-CED1-C5DE-5F159B7F248F}"/>
                </a:ext>
              </a:extLst>
            </p:cNvPr>
            <p:cNvSpPr txBox="1"/>
            <p:nvPr/>
          </p:nvSpPr>
          <p:spPr>
            <a:xfrm>
              <a:off x="10394146" y="3786460"/>
              <a:ext cx="592588" cy="5648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t</a:t>
              </a:r>
              <a:r>
                <a:rPr lang="en-US" sz="2400" baseline="-25000" dirty="0"/>
                <a:t>8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ABDACF3C-50B2-448F-EBA7-72768D7FE2E6}"/>
                </a:ext>
              </a:extLst>
            </p:cNvPr>
            <p:cNvSpPr txBox="1"/>
            <p:nvPr/>
          </p:nvSpPr>
          <p:spPr>
            <a:xfrm>
              <a:off x="5262208" y="1341744"/>
              <a:ext cx="770025" cy="8661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400"/>
              </a:lvl1pPr>
            </a:lstStyle>
            <a:p>
              <a:pPr algn="ctr"/>
              <a:r>
                <a:rPr lang="en-US" sz="2000" dirty="0"/>
                <a:t>Tag </a:t>
              </a:r>
            </a:p>
            <a:p>
              <a:pPr algn="ctr"/>
              <a:r>
                <a:rPr lang="en-US" sz="2000" dirty="0"/>
                <a:t>(T)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F29E65E5-DB7E-CFA0-5C2A-659F6FC60C4F}"/>
                </a:ext>
              </a:extLst>
            </p:cNvPr>
            <p:cNvSpPr txBox="1"/>
            <p:nvPr/>
          </p:nvSpPr>
          <p:spPr>
            <a:xfrm>
              <a:off x="8894291" y="1069540"/>
              <a:ext cx="1243745" cy="1242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400"/>
              </a:lvl1pPr>
            </a:lstStyle>
            <a:p>
              <a:pPr algn="ctr"/>
              <a:r>
                <a:rPr lang="en-US" sz="2000" dirty="0"/>
                <a:t>Passive Anchor (B)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5B8C692A-1465-6712-CAE4-2AE5905AF33C}"/>
                </a:ext>
              </a:extLst>
            </p:cNvPr>
            <p:cNvSpPr txBox="1"/>
            <p:nvPr/>
          </p:nvSpPr>
          <p:spPr>
            <a:xfrm rot="432338">
              <a:off x="6077280" y="2406029"/>
              <a:ext cx="651140" cy="45188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IN" dirty="0"/>
                <a:t>POLL</a:t>
              </a:r>
              <a:endParaRPr lang="en-US" dirty="0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CC6CE057-04A1-E6A1-BE78-9AEAD798657D}"/>
                </a:ext>
              </a:extLst>
            </p:cNvPr>
            <p:cNvSpPr txBox="1"/>
            <p:nvPr/>
          </p:nvSpPr>
          <p:spPr>
            <a:xfrm rot="21371389">
              <a:off x="6007342" y="2986412"/>
              <a:ext cx="644087" cy="45188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IN" dirty="0"/>
                <a:t>RESP</a:t>
              </a:r>
              <a:endParaRPr lang="en-US" dirty="0"/>
            </a:p>
          </p:txBody>
        </p:sp>
        <p:cxnSp>
          <p:nvCxnSpPr>
            <p:cNvPr id="75" name="直接箭头连接符 7">
              <a:extLst>
                <a:ext uri="{FF2B5EF4-FFF2-40B4-BE49-F238E27FC236}">
                  <a16:creationId xmlns:a16="http://schemas.microsoft.com/office/drawing/2014/main" id="{73C30617-EB4B-2013-91AF-98A66BD58F79}"/>
                </a:ext>
              </a:extLst>
            </p:cNvPr>
            <p:cNvCxnSpPr>
              <a:cxnSpLocks/>
            </p:cNvCxnSpPr>
            <p:nvPr/>
          </p:nvCxnSpPr>
          <p:spPr>
            <a:xfrm>
              <a:off x="5662225" y="3772463"/>
              <a:ext cx="3909644" cy="315335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箭头连接符 8">
              <a:extLst>
                <a:ext uri="{FF2B5EF4-FFF2-40B4-BE49-F238E27FC236}">
                  <a16:creationId xmlns:a16="http://schemas.microsoft.com/office/drawing/2014/main" id="{3046532D-B762-5DDF-6F25-953CA8E72F1E}"/>
                </a:ext>
              </a:extLst>
            </p:cNvPr>
            <p:cNvCxnSpPr>
              <a:cxnSpLocks/>
            </p:cNvCxnSpPr>
            <p:nvPr/>
          </p:nvCxnSpPr>
          <p:spPr>
            <a:xfrm>
              <a:off x="5670267" y="3777633"/>
              <a:ext cx="1985443" cy="39477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47750756-E754-868D-0D66-42AAABDDDB25}"/>
                </a:ext>
              </a:extLst>
            </p:cNvPr>
            <p:cNvSpPr txBox="1"/>
            <p:nvPr/>
          </p:nvSpPr>
          <p:spPr>
            <a:xfrm rot="183879">
              <a:off x="6043792" y="3706384"/>
              <a:ext cx="728084" cy="45188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IN" dirty="0"/>
                <a:t>FINAL</a:t>
              </a:r>
              <a:endParaRPr lang="en-US" dirty="0"/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C6BC89CA-41D3-79BC-E4E3-DC60A5029C77}"/>
                </a:ext>
              </a:extLst>
            </p:cNvPr>
            <p:cNvSpPr txBox="1"/>
            <p:nvPr/>
          </p:nvSpPr>
          <p:spPr>
            <a:xfrm>
              <a:off x="8192548" y="2124571"/>
              <a:ext cx="1181157" cy="4518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Overheard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E1A90AAB-4197-9F1E-6FC6-7F37220C1AA1}"/>
                </a:ext>
              </a:extLst>
            </p:cNvPr>
            <p:cNvSpPr txBox="1"/>
            <p:nvPr/>
          </p:nvSpPr>
          <p:spPr>
            <a:xfrm>
              <a:off x="7812719" y="3105275"/>
              <a:ext cx="592588" cy="5648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t</a:t>
              </a:r>
              <a:r>
                <a:rPr lang="en-US" sz="2400" baseline="-25000" dirty="0"/>
                <a:t>3</a:t>
              </a: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E4CB44E4-7FFC-2071-71CC-25273B583934}"/>
              </a:ext>
            </a:extLst>
          </p:cNvPr>
          <p:cNvGrpSpPr/>
          <p:nvPr/>
        </p:nvGrpSpPr>
        <p:grpSpPr>
          <a:xfrm>
            <a:off x="914638" y="1644318"/>
            <a:ext cx="269156" cy="355722"/>
            <a:chOff x="1258529" y="481229"/>
            <a:chExt cx="648929" cy="777300"/>
          </a:xfrm>
        </p:grpSpPr>
        <p:sp>
          <p:nvSpPr>
            <p:cNvPr id="97" name="Rectangle: Rounded Corners 96">
              <a:extLst>
                <a:ext uri="{FF2B5EF4-FFF2-40B4-BE49-F238E27FC236}">
                  <a16:creationId xmlns:a16="http://schemas.microsoft.com/office/drawing/2014/main" id="{27F7AE0D-1F6E-F090-FDDB-CF488E4129AD}"/>
                </a:ext>
              </a:extLst>
            </p:cNvPr>
            <p:cNvSpPr/>
            <p:nvPr/>
          </p:nvSpPr>
          <p:spPr>
            <a:xfrm>
              <a:off x="1258529" y="924232"/>
              <a:ext cx="648929" cy="334297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Isosceles Triangle 97">
              <a:extLst>
                <a:ext uri="{FF2B5EF4-FFF2-40B4-BE49-F238E27FC236}">
                  <a16:creationId xmlns:a16="http://schemas.microsoft.com/office/drawing/2014/main" id="{728B8DBF-415D-DFEB-EA9D-EBB33D335F5C}"/>
                </a:ext>
              </a:extLst>
            </p:cNvPr>
            <p:cNvSpPr/>
            <p:nvPr/>
          </p:nvSpPr>
          <p:spPr>
            <a:xfrm rot="10800000">
              <a:off x="1258529" y="481229"/>
              <a:ext cx="324465" cy="265471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9F03F9E0-12B0-44A8-5D99-8CE8CF91EF54}"/>
                </a:ext>
              </a:extLst>
            </p:cNvPr>
            <p:cNvCxnSpPr>
              <a:stCxn id="98" idx="0"/>
            </p:cNvCxnSpPr>
            <p:nvPr/>
          </p:nvCxnSpPr>
          <p:spPr>
            <a:xfrm>
              <a:off x="1420761" y="746700"/>
              <a:ext cx="0" cy="1775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3864A2F8-4237-D3C0-9239-78287E0A9A90}"/>
              </a:ext>
            </a:extLst>
          </p:cNvPr>
          <p:cNvGrpSpPr/>
          <p:nvPr/>
        </p:nvGrpSpPr>
        <p:grpSpPr>
          <a:xfrm>
            <a:off x="464571" y="3203108"/>
            <a:ext cx="269156" cy="355722"/>
            <a:chOff x="1258529" y="481229"/>
            <a:chExt cx="648929" cy="777300"/>
          </a:xfrm>
        </p:grpSpPr>
        <p:sp>
          <p:nvSpPr>
            <p:cNvPr id="101" name="Rectangle: Rounded Corners 100">
              <a:extLst>
                <a:ext uri="{FF2B5EF4-FFF2-40B4-BE49-F238E27FC236}">
                  <a16:creationId xmlns:a16="http://schemas.microsoft.com/office/drawing/2014/main" id="{78CAD276-4EE1-44D0-D0DF-B007C38CB7B8}"/>
                </a:ext>
              </a:extLst>
            </p:cNvPr>
            <p:cNvSpPr/>
            <p:nvPr/>
          </p:nvSpPr>
          <p:spPr>
            <a:xfrm>
              <a:off x="1258529" y="924232"/>
              <a:ext cx="648929" cy="334297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Isosceles Triangle 101">
              <a:extLst>
                <a:ext uri="{FF2B5EF4-FFF2-40B4-BE49-F238E27FC236}">
                  <a16:creationId xmlns:a16="http://schemas.microsoft.com/office/drawing/2014/main" id="{DE5EC604-0D91-4780-5AF5-DE2F969658DC}"/>
                </a:ext>
              </a:extLst>
            </p:cNvPr>
            <p:cNvSpPr/>
            <p:nvPr/>
          </p:nvSpPr>
          <p:spPr>
            <a:xfrm rot="10800000">
              <a:off x="1258529" y="481229"/>
              <a:ext cx="324465" cy="265471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63D00F09-95B0-770F-8794-9CCDEF6995DE}"/>
                </a:ext>
              </a:extLst>
            </p:cNvPr>
            <p:cNvCxnSpPr>
              <a:stCxn id="102" idx="0"/>
            </p:cNvCxnSpPr>
            <p:nvPr/>
          </p:nvCxnSpPr>
          <p:spPr>
            <a:xfrm>
              <a:off x="1420761" y="746700"/>
              <a:ext cx="0" cy="1775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E223A6BB-51ED-472B-337E-0DB9B57F121C}"/>
              </a:ext>
            </a:extLst>
          </p:cNvPr>
          <p:cNvCxnSpPr>
            <a:cxnSpLocks/>
          </p:cNvCxnSpPr>
          <p:nvPr/>
        </p:nvCxnSpPr>
        <p:spPr>
          <a:xfrm flipH="1" flipV="1">
            <a:off x="1106031" y="2006860"/>
            <a:ext cx="1581384" cy="1201307"/>
          </a:xfrm>
          <a:prstGeom prst="straightConnector1">
            <a:avLst/>
          </a:prstGeom>
          <a:ln w="38100">
            <a:solidFill>
              <a:srgbClr val="0070C0"/>
            </a:solidFill>
            <a:prstDash val="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1648B842-3DDA-29AC-5526-C4C441DD8112}"/>
              </a:ext>
            </a:extLst>
          </p:cNvPr>
          <p:cNvCxnSpPr>
            <a:cxnSpLocks/>
            <a:endCxn id="101" idx="3"/>
          </p:cNvCxnSpPr>
          <p:nvPr/>
        </p:nvCxnSpPr>
        <p:spPr>
          <a:xfrm flipH="1">
            <a:off x="733727" y="3455408"/>
            <a:ext cx="1953688" cy="26929"/>
          </a:xfrm>
          <a:prstGeom prst="straightConnector1">
            <a:avLst/>
          </a:prstGeom>
          <a:ln w="3810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6" name="Graphic 105" descr="Smart Phone with solid fill">
            <a:extLst>
              <a:ext uri="{FF2B5EF4-FFF2-40B4-BE49-F238E27FC236}">
                <a16:creationId xmlns:a16="http://schemas.microsoft.com/office/drawing/2014/main" id="{01BDC233-5F90-E35E-FE4B-46AD86763F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13698" y="3160734"/>
            <a:ext cx="603168" cy="627150"/>
          </a:xfrm>
          <a:prstGeom prst="rect">
            <a:avLst/>
          </a:prstGeom>
        </p:spPr>
      </p:pic>
      <p:sp>
        <p:nvSpPr>
          <p:cNvPr id="107" name="TextBox 106">
            <a:extLst>
              <a:ext uri="{FF2B5EF4-FFF2-40B4-BE49-F238E27FC236}">
                <a16:creationId xmlns:a16="http://schemas.microsoft.com/office/drawing/2014/main" id="{4749C241-C214-DC81-4E92-B4492F77F9C2}"/>
              </a:ext>
            </a:extLst>
          </p:cNvPr>
          <p:cNvSpPr txBox="1"/>
          <p:nvPr/>
        </p:nvSpPr>
        <p:spPr>
          <a:xfrm>
            <a:off x="919285" y="3094105"/>
            <a:ext cx="151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Active TWR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A18C5BDE-14E2-8825-B064-88BE461B9A26}"/>
              </a:ext>
            </a:extLst>
          </p:cNvPr>
          <p:cNvSpPr txBox="1"/>
          <p:nvPr/>
        </p:nvSpPr>
        <p:spPr>
          <a:xfrm>
            <a:off x="1690676" y="1898530"/>
            <a:ext cx="1476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Passive </a:t>
            </a:r>
            <a:r>
              <a:rPr lang="en-US" dirty="0" err="1"/>
              <a:t>TDoA</a:t>
            </a:r>
            <a:endParaRPr lang="en-US" dirty="0"/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BA68367E-8BF3-EFE1-D28A-1CCD2D40506D}"/>
              </a:ext>
            </a:extLst>
          </p:cNvPr>
          <p:cNvSpPr txBox="1"/>
          <p:nvPr/>
        </p:nvSpPr>
        <p:spPr>
          <a:xfrm>
            <a:off x="354696" y="3695146"/>
            <a:ext cx="379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8280E9D9-1C85-1F70-C2CA-895992E2C362}"/>
              </a:ext>
            </a:extLst>
          </p:cNvPr>
          <p:cNvSpPr txBox="1"/>
          <p:nvPr/>
        </p:nvSpPr>
        <p:spPr>
          <a:xfrm>
            <a:off x="544932" y="1581143"/>
            <a:ext cx="379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D515891A-6E54-D2C2-4875-DFC268D198FD}"/>
              </a:ext>
            </a:extLst>
          </p:cNvPr>
          <p:cNvSpPr txBox="1"/>
          <p:nvPr/>
        </p:nvSpPr>
        <p:spPr>
          <a:xfrm>
            <a:off x="3150956" y="3325814"/>
            <a:ext cx="379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9208095E-5FEE-4A2C-83BE-2A35175427CE}"/>
                  </a:ext>
                </a:extLst>
              </p:cNvPr>
              <p:cNvSpPr txBox="1"/>
              <p:nvPr/>
            </p:nvSpPr>
            <p:spPr>
              <a:xfrm>
                <a:off x="3254870" y="4834281"/>
                <a:ext cx="4807159" cy="1498039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𝑻</m:t>
                      </m:r>
                      <m:r>
                        <a:rPr kumimoji="0" lang="en-US" sz="2800" b="1" i="1" u="none" strike="noStrike" kern="1200" cap="none" spc="0" normalizeH="0" baseline="-2500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𝑨𝑩</m:t>
                      </m:r>
                      <m:r>
                        <a:rPr kumimoji="0" lang="en-US" sz="2800" b="1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0" lang="en-US" sz="2800" b="1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𝝆</m:t>
                      </m:r>
                      <m:r>
                        <a:rPr kumimoji="0" lang="en-US" sz="2800" b="1" i="1" u="none" strike="noStrike" kern="1200" cap="none" spc="0" normalizeH="0" baseline="-2500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𝑩𝑻</m:t>
                      </m:r>
                      <m:r>
                        <a:rPr kumimoji="0" lang="en-US" sz="2800" b="1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𝝆</m:t>
                      </m:r>
                      <m:r>
                        <a:rPr lang="en-US" sz="2800" b="1" i="1" baseline="-250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n-US" sz="2800" b="1" i="1" baseline="-25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𝑻</m:t>
                      </m:r>
                    </m:oMath>
                  </m:oMathPara>
                </a14:m>
                <a:endParaRPr lang="en-US" sz="2800" b="1" i="1" baseline="-25000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endParaRPr lang="en-US" sz="2800" b="1" i="1" baseline="-25000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r>
                  <a:rPr kumimoji="0" lang="en-US" sz="28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	</a:t>
                </a:r>
                <a:r>
                  <a:rPr kumimoji="0" lang="en-US" sz="2800" b="1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 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𝝆</m:t>
                    </m:r>
                    <m:r>
                      <a:rPr lang="en-US" sz="2800" b="1" i="1" baseline="-250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𝑨𝑩</m:t>
                    </m:r>
                    <m:r>
                      <a:rPr lang="en-US" sz="2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(</m:t>
                        </m:r>
                        <m:sSub>
                          <m:sSubPr>
                            <m:ctrlPr>
                              <a:rPr kumimoji="0" lang="en-US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b>
                            <m:r>
                              <a:rPr kumimoji="0" lang="en-US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𝑨</m:t>
                            </m:r>
                          </m:sub>
                        </m:sSub>
                        <m:sSub>
                          <m:sSubPr>
                            <m:ctrlPr>
                              <a:rPr kumimoji="0" lang="en-US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b>
                            <m:r>
                              <a:rPr kumimoji="0" lang="en-US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𝑩</m:t>
                            </m:r>
                            <m:r>
                              <a:rPr kumimoji="0" lang="en-US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kumimoji="0" lang="en-US" sz="2800" b="1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)−</m:t>
                        </m:r>
                        <m:d>
                          <m:dPr>
                            <m:ctrlPr>
                              <a:rPr kumimoji="0" lang="en-US" sz="2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0" lang="en-US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𝑹</m:t>
                            </m:r>
                            <m:r>
                              <a:rPr kumimoji="0" lang="en-US" sz="2800" b="1" i="1" u="none" strike="noStrike" kern="1200" cap="none" spc="0" normalizeH="0" baseline="-2500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𝑩</m:t>
                            </m:r>
                            <m:r>
                              <a:rPr kumimoji="0" lang="en-US" sz="2800" b="1" i="1" u="none" strike="noStrike" kern="1200" cap="none" spc="0" normalizeH="0" baseline="-2500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𝟐</m:t>
                            </m:r>
                            <m:sSub>
                              <m:sSubPr>
                                <m:ctrlPr>
                                  <a:rPr kumimoji="0" lang="en-US" sz="28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0" lang="en-US" sz="28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𝑫</m:t>
                                </m:r>
                              </m:e>
                              <m:sub>
                                <m:r>
                                  <a:rPr kumimoji="0" lang="en-US" sz="28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sub>
                            </m:sSub>
                          </m:e>
                        </m:d>
                      </m:num>
                      <m:den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kumimoji="0" lang="en-US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b>
                            <m:r>
                              <a:rPr kumimoji="0" lang="en-US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𝑨</m:t>
                            </m:r>
                          </m:sub>
                        </m:sSub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kumimoji="0" lang="en-US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𝑫</m:t>
                            </m:r>
                          </m:e>
                          <m:sub>
                            <m:r>
                              <a:rPr kumimoji="0" lang="en-US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𝑨</m:t>
                            </m:r>
                          </m:sub>
                        </m:sSub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9208095E-5FEE-4A2C-83BE-2A35175427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4870" y="4834281"/>
                <a:ext cx="4807159" cy="149803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11915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263E3-2643-EFA4-06F0-F70754B54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UnSpoof</a:t>
            </a:r>
            <a:r>
              <a:rPr lang="en-US" dirty="0"/>
              <a:t> </a:t>
            </a:r>
            <a:r>
              <a:rPr lang="en-US" dirty="0" err="1"/>
              <a:t>TDoA</a:t>
            </a:r>
            <a:endParaRPr lang="en-US" dirty="0"/>
          </a:p>
        </p:txBody>
      </p:sp>
      <p:cxnSp>
        <p:nvCxnSpPr>
          <p:cNvPr id="3" name="直接连接符 4">
            <a:extLst>
              <a:ext uri="{FF2B5EF4-FFF2-40B4-BE49-F238E27FC236}">
                <a16:creationId xmlns:a16="http://schemas.microsoft.com/office/drawing/2014/main" id="{34EF0C3A-432B-64C6-B824-497E6A4D993D}"/>
              </a:ext>
            </a:extLst>
          </p:cNvPr>
          <p:cNvCxnSpPr>
            <a:cxnSpLocks/>
          </p:cNvCxnSpPr>
          <p:nvPr/>
        </p:nvCxnSpPr>
        <p:spPr>
          <a:xfrm>
            <a:off x="5641728" y="2225694"/>
            <a:ext cx="0" cy="2125628"/>
          </a:xfrm>
          <a:prstGeom prst="line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5">
            <a:extLst>
              <a:ext uri="{FF2B5EF4-FFF2-40B4-BE49-F238E27FC236}">
                <a16:creationId xmlns:a16="http://schemas.microsoft.com/office/drawing/2014/main" id="{D6CF7842-D209-4060-2922-1E1B2B46E6F0}"/>
              </a:ext>
            </a:extLst>
          </p:cNvPr>
          <p:cNvCxnSpPr>
            <a:cxnSpLocks/>
          </p:cNvCxnSpPr>
          <p:nvPr/>
        </p:nvCxnSpPr>
        <p:spPr>
          <a:xfrm>
            <a:off x="7617875" y="2225694"/>
            <a:ext cx="0" cy="2125628"/>
          </a:xfrm>
          <a:prstGeom prst="line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6">
            <a:extLst>
              <a:ext uri="{FF2B5EF4-FFF2-40B4-BE49-F238E27FC236}">
                <a16:creationId xmlns:a16="http://schemas.microsoft.com/office/drawing/2014/main" id="{DD375FF4-9E69-61D4-C89B-C7399BEA3E4B}"/>
              </a:ext>
            </a:extLst>
          </p:cNvPr>
          <p:cNvCxnSpPr>
            <a:cxnSpLocks/>
          </p:cNvCxnSpPr>
          <p:nvPr/>
        </p:nvCxnSpPr>
        <p:spPr>
          <a:xfrm>
            <a:off x="9551372" y="2290641"/>
            <a:ext cx="0" cy="2060681"/>
          </a:xfrm>
          <a:prstGeom prst="line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箭头连接符 7">
            <a:extLst>
              <a:ext uri="{FF2B5EF4-FFF2-40B4-BE49-F238E27FC236}">
                <a16:creationId xmlns:a16="http://schemas.microsoft.com/office/drawing/2014/main" id="{8A2F523E-4CE9-61CF-DE65-D57E39451514}"/>
              </a:ext>
            </a:extLst>
          </p:cNvPr>
          <p:cNvCxnSpPr>
            <a:cxnSpLocks/>
          </p:cNvCxnSpPr>
          <p:nvPr/>
        </p:nvCxnSpPr>
        <p:spPr>
          <a:xfrm>
            <a:off x="5641728" y="2511481"/>
            <a:ext cx="3874436" cy="92930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箭头连接符 8">
            <a:extLst>
              <a:ext uri="{FF2B5EF4-FFF2-40B4-BE49-F238E27FC236}">
                <a16:creationId xmlns:a16="http://schemas.microsoft.com/office/drawing/2014/main" id="{47C16779-5742-67FC-F68A-FBD50083F825}"/>
              </a:ext>
            </a:extLst>
          </p:cNvPr>
          <p:cNvCxnSpPr>
            <a:cxnSpLocks/>
          </p:cNvCxnSpPr>
          <p:nvPr/>
        </p:nvCxnSpPr>
        <p:spPr>
          <a:xfrm>
            <a:off x="5620400" y="2564767"/>
            <a:ext cx="1971503" cy="22914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箭头连接符 9">
            <a:extLst>
              <a:ext uri="{FF2B5EF4-FFF2-40B4-BE49-F238E27FC236}">
                <a16:creationId xmlns:a16="http://schemas.microsoft.com/office/drawing/2014/main" id="{646D0BFD-E5C4-29C5-2FC9-8241334922F1}"/>
              </a:ext>
            </a:extLst>
          </p:cNvPr>
          <p:cNvCxnSpPr>
            <a:cxnSpLocks/>
          </p:cNvCxnSpPr>
          <p:nvPr/>
        </p:nvCxnSpPr>
        <p:spPr>
          <a:xfrm>
            <a:off x="7597888" y="3154793"/>
            <a:ext cx="1932160" cy="243716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91D43E93-CBA0-9376-8E3A-6827673C97C9}"/>
              </a:ext>
            </a:extLst>
          </p:cNvPr>
          <p:cNvSpPr txBox="1"/>
          <p:nvPr/>
        </p:nvSpPr>
        <p:spPr>
          <a:xfrm>
            <a:off x="6808617" y="1112558"/>
            <a:ext cx="1602338" cy="1242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Active Anchor</a:t>
            </a:r>
          </a:p>
          <a:p>
            <a:pPr algn="ctr"/>
            <a:r>
              <a:rPr lang="en-US" sz="2000" dirty="0"/>
              <a:t>(A)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3A6C399-29FF-B8CC-B60C-2E51FF0ACDFB}"/>
              </a:ext>
            </a:extLst>
          </p:cNvPr>
          <p:cNvSpPr txBox="1"/>
          <p:nvPr/>
        </p:nvSpPr>
        <p:spPr>
          <a:xfrm>
            <a:off x="9836674" y="2687677"/>
            <a:ext cx="651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</a:t>
            </a:r>
            <a:r>
              <a:rPr lang="en-US" sz="2400" baseline="-25000" dirty="0"/>
              <a:t>B1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E578EBA-95D4-117C-1165-68EF49E0BF31}"/>
              </a:ext>
            </a:extLst>
          </p:cNvPr>
          <p:cNvSpPr txBox="1"/>
          <p:nvPr/>
        </p:nvSpPr>
        <p:spPr>
          <a:xfrm>
            <a:off x="7031882" y="2680115"/>
            <a:ext cx="572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</a:t>
            </a:r>
            <a:r>
              <a:rPr lang="en-US" sz="2400" baseline="-25000" dirty="0"/>
              <a:t>A</a:t>
            </a:r>
          </a:p>
        </p:txBody>
      </p:sp>
      <p:cxnSp>
        <p:nvCxnSpPr>
          <p:cNvPr id="43" name="直接箭头连接符 13">
            <a:extLst>
              <a:ext uri="{FF2B5EF4-FFF2-40B4-BE49-F238E27FC236}">
                <a16:creationId xmlns:a16="http://schemas.microsoft.com/office/drawing/2014/main" id="{B4646058-9681-E01C-969D-416851B9B6AA}"/>
              </a:ext>
            </a:extLst>
          </p:cNvPr>
          <p:cNvCxnSpPr>
            <a:cxnSpLocks/>
          </p:cNvCxnSpPr>
          <p:nvPr/>
        </p:nvCxnSpPr>
        <p:spPr>
          <a:xfrm flipH="1">
            <a:off x="5641218" y="3094281"/>
            <a:ext cx="1935342" cy="15912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41A76B30-EB28-A53C-EAD4-7415A097A21B}"/>
              </a:ext>
            </a:extLst>
          </p:cNvPr>
          <p:cNvSpPr txBox="1"/>
          <p:nvPr/>
        </p:nvSpPr>
        <p:spPr>
          <a:xfrm>
            <a:off x="9855726" y="3446425"/>
            <a:ext cx="657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</a:t>
            </a:r>
            <a:r>
              <a:rPr lang="en-US" sz="2400" baseline="-25000" dirty="0"/>
              <a:t>B2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8D9DCB3-35A8-B065-23BC-B4D01B9634DC}"/>
              </a:ext>
            </a:extLst>
          </p:cNvPr>
          <p:cNvSpPr txBox="1"/>
          <p:nvPr/>
        </p:nvSpPr>
        <p:spPr>
          <a:xfrm>
            <a:off x="4917434" y="3258012"/>
            <a:ext cx="564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</a:t>
            </a:r>
            <a:r>
              <a:rPr lang="en-US" sz="2400" baseline="-25000" dirty="0"/>
              <a:t>T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E6B1C5A-0E4C-0797-4560-62189F6D5B1A}"/>
              </a:ext>
            </a:extLst>
          </p:cNvPr>
          <p:cNvSpPr txBox="1"/>
          <p:nvPr/>
        </p:nvSpPr>
        <p:spPr>
          <a:xfrm>
            <a:off x="4925365" y="2599701"/>
            <a:ext cx="592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</a:t>
            </a:r>
            <a:r>
              <a:rPr lang="en-US" sz="2400" baseline="-25000" dirty="0"/>
              <a:t>T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9F97AAA-66BF-C177-FBA0-7DF605566951}"/>
              </a:ext>
            </a:extLst>
          </p:cNvPr>
          <p:cNvSpPr txBox="1"/>
          <p:nvPr/>
        </p:nvSpPr>
        <p:spPr>
          <a:xfrm>
            <a:off x="7090709" y="3275203"/>
            <a:ext cx="545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</a:t>
            </a:r>
            <a:r>
              <a:rPr lang="en-US" sz="2400" baseline="-25000" dirty="0"/>
              <a:t>A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D4E3561-8451-21C2-9C2C-C49C7E16A9A0}"/>
              </a:ext>
            </a:extLst>
          </p:cNvPr>
          <p:cNvSpPr txBox="1"/>
          <p:nvPr/>
        </p:nvSpPr>
        <p:spPr>
          <a:xfrm>
            <a:off x="4534708" y="2225694"/>
            <a:ext cx="435004" cy="564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  <a:r>
              <a:rPr lang="en-US" sz="2400" baseline="-25000" dirty="0"/>
              <a:t>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69F752F-B753-6F1A-5602-3CF9283B0AEE}"/>
              </a:ext>
            </a:extLst>
          </p:cNvPr>
          <p:cNvSpPr txBox="1"/>
          <p:nvPr/>
        </p:nvSpPr>
        <p:spPr>
          <a:xfrm>
            <a:off x="4545262" y="2978940"/>
            <a:ext cx="484759" cy="564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  <a:r>
              <a:rPr lang="en-US" sz="2400" baseline="-25000" dirty="0"/>
              <a:t>4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BBEB705-BE92-930A-CA9F-F8A3C3B25F7F}"/>
              </a:ext>
            </a:extLst>
          </p:cNvPr>
          <p:cNvSpPr txBox="1"/>
          <p:nvPr/>
        </p:nvSpPr>
        <p:spPr>
          <a:xfrm>
            <a:off x="4585733" y="3498658"/>
            <a:ext cx="592588" cy="564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  <a:r>
              <a:rPr lang="en-US" sz="2400" baseline="-25000" dirty="0"/>
              <a:t>6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6DC032F-7648-E78A-DB58-5B02050E23D6}"/>
              </a:ext>
            </a:extLst>
          </p:cNvPr>
          <p:cNvSpPr txBox="1"/>
          <p:nvPr/>
        </p:nvSpPr>
        <p:spPr>
          <a:xfrm>
            <a:off x="7881313" y="2449688"/>
            <a:ext cx="592588" cy="564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  <a:r>
              <a:rPr lang="en-US" sz="2400" baseline="-25000" dirty="0"/>
              <a:t>1</a:t>
            </a:r>
          </a:p>
        </p:txBody>
      </p:sp>
      <p:cxnSp>
        <p:nvCxnSpPr>
          <p:cNvPr id="52" name="直接连接符 25">
            <a:extLst>
              <a:ext uri="{FF2B5EF4-FFF2-40B4-BE49-F238E27FC236}">
                <a16:creationId xmlns:a16="http://schemas.microsoft.com/office/drawing/2014/main" id="{92828F65-C2C6-E23C-CFF6-F91680CAA030}"/>
              </a:ext>
            </a:extLst>
          </p:cNvPr>
          <p:cNvCxnSpPr/>
          <p:nvPr/>
        </p:nvCxnSpPr>
        <p:spPr>
          <a:xfrm>
            <a:off x="4897601" y="2508125"/>
            <a:ext cx="722799" cy="335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箭头连接符 26">
            <a:extLst>
              <a:ext uri="{FF2B5EF4-FFF2-40B4-BE49-F238E27FC236}">
                <a16:creationId xmlns:a16="http://schemas.microsoft.com/office/drawing/2014/main" id="{2BC10EAE-51BF-C8D9-1D89-1C7D5538987C}"/>
              </a:ext>
            </a:extLst>
          </p:cNvPr>
          <p:cNvCxnSpPr>
            <a:cxnSpLocks/>
          </p:cNvCxnSpPr>
          <p:nvPr/>
        </p:nvCxnSpPr>
        <p:spPr>
          <a:xfrm>
            <a:off x="5377226" y="2508125"/>
            <a:ext cx="0" cy="804977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27">
            <a:extLst>
              <a:ext uri="{FF2B5EF4-FFF2-40B4-BE49-F238E27FC236}">
                <a16:creationId xmlns:a16="http://schemas.microsoft.com/office/drawing/2014/main" id="{32D48C11-30B3-A095-72C5-4A29CD96D6E8}"/>
              </a:ext>
            </a:extLst>
          </p:cNvPr>
          <p:cNvCxnSpPr/>
          <p:nvPr/>
        </p:nvCxnSpPr>
        <p:spPr>
          <a:xfrm>
            <a:off x="4969471" y="3287815"/>
            <a:ext cx="722799" cy="335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28">
            <a:extLst>
              <a:ext uri="{FF2B5EF4-FFF2-40B4-BE49-F238E27FC236}">
                <a16:creationId xmlns:a16="http://schemas.microsoft.com/office/drawing/2014/main" id="{6B90C6EE-84D8-5E15-A661-606B602A35CA}"/>
              </a:ext>
            </a:extLst>
          </p:cNvPr>
          <p:cNvCxnSpPr/>
          <p:nvPr/>
        </p:nvCxnSpPr>
        <p:spPr>
          <a:xfrm>
            <a:off x="4935651" y="3824482"/>
            <a:ext cx="722799" cy="335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箭头连接符 29">
            <a:extLst>
              <a:ext uri="{FF2B5EF4-FFF2-40B4-BE49-F238E27FC236}">
                <a16:creationId xmlns:a16="http://schemas.microsoft.com/office/drawing/2014/main" id="{86FDC1D3-1902-1F51-DDF7-E4BD7F8D0CDD}"/>
              </a:ext>
            </a:extLst>
          </p:cNvPr>
          <p:cNvCxnSpPr>
            <a:cxnSpLocks/>
          </p:cNvCxnSpPr>
          <p:nvPr/>
        </p:nvCxnSpPr>
        <p:spPr>
          <a:xfrm>
            <a:off x="5369822" y="3349575"/>
            <a:ext cx="6954" cy="42288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30">
            <a:extLst>
              <a:ext uri="{FF2B5EF4-FFF2-40B4-BE49-F238E27FC236}">
                <a16:creationId xmlns:a16="http://schemas.microsoft.com/office/drawing/2014/main" id="{44631DBE-DA8F-5814-022C-E162C391A6B2}"/>
              </a:ext>
            </a:extLst>
          </p:cNvPr>
          <p:cNvCxnSpPr/>
          <p:nvPr/>
        </p:nvCxnSpPr>
        <p:spPr>
          <a:xfrm>
            <a:off x="7642862" y="2790555"/>
            <a:ext cx="324284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连接符 31">
            <a:extLst>
              <a:ext uri="{FF2B5EF4-FFF2-40B4-BE49-F238E27FC236}">
                <a16:creationId xmlns:a16="http://schemas.microsoft.com/office/drawing/2014/main" id="{818BB937-718E-B9CF-6FC6-A55AA919376A}"/>
              </a:ext>
            </a:extLst>
          </p:cNvPr>
          <p:cNvCxnSpPr/>
          <p:nvPr/>
        </p:nvCxnSpPr>
        <p:spPr>
          <a:xfrm>
            <a:off x="7592198" y="3119137"/>
            <a:ext cx="324284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连接符 32">
            <a:extLst>
              <a:ext uri="{FF2B5EF4-FFF2-40B4-BE49-F238E27FC236}">
                <a16:creationId xmlns:a16="http://schemas.microsoft.com/office/drawing/2014/main" id="{C4045B07-7919-03BC-1214-2735F40A70D1}"/>
              </a:ext>
            </a:extLst>
          </p:cNvPr>
          <p:cNvCxnSpPr/>
          <p:nvPr/>
        </p:nvCxnSpPr>
        <p:spPr>
          <a:xfrm>
            <a:off x="9568049" y="2604411"/>
            <a:ext cx="722799" cy="335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连接符 33">
            <a:extLst>
              <a:ext uri="{FF2B5EF4-FFF2-40B4-BE49-F238E27FC236}">
                <a16:creationId xmlns:a16="http://schemas.microsoft.com/office/drawing/2014/main" id="{68987B75-E15A-EE92-7A64-AE8D3C8754BB}"/>
              </a:ext>
            </a:extLst>
          </p:cNvPr>
          <p:cNvCxnSpPr/>
          <p:nvPr/>
        </p:nvCxnSpPr>
        <p:spPr>
          <a:xfrm>
            <a:off x="9611073" y="3387706"/>
            <a:ext cx="722799" cy="335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连接符 34">
            <a:extLst>
              <a:ext uri="{FF2B5EF4-FFF2-40B4-BE49-F238E27FC236}">
                <a16:creationId xmlns:a16="http://schemas.microsoft.com/office/drawing/2014/main" id="{B9EC7E29-FA54-D952-847F-B3A4C726A13D}"/>
              </a:ext>
            </a:extLst>
          </p:cNvPr>
          <p:cNvCxnSpPr/>
          <p:nvPr/>
        </p:nvCxnSpPr>
        <p:spPr>
          <a:xfrm>
            <a:off x="7667527" y="4172410"/>
            <a:ext cx="324284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9119B144-EE14-BB81-B0B4-F165862F03FF}"/>
              </a:ext>
            </a:extLst>
          </p:cNvPr>
          <p:cNvSpPr txBox="1"/>
          <p:nvPr/>
        </p:nvSpPr>
        <p:spPr>
          <a:xfrm>
            <a:off x="7974429" y="3917572"/>
            <a:ext cx="592588" cy="564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  <a:r>
              <a:rPr lang="en-US" sz="2400" baseline="-25000" dirty="0"/>
              <a:t>7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60D14A9-491C-9C13-3FA4-37D4AC5D3082}"/>
              </a:ext>
            </a:extLst>
          </p:cNvPr>
          <p:cNvSpPr txBox="1"/>
          <p:nvPr/>
        </p:nvSpPr>
        <p:spPr>
          <a:xfrm>
            <a:off x="10268845" y="2297709"/>
            <a:ext cx="592588" cy="564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  <a:r>
              <a:rPr lang="en-US" sz="2400" baseline="-25000" dirty="0"/>
              <a:t>2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3D0D47F-C6BB-AE26-093F-B1DC4D01123E}"/>
              </a:ext>
            </a:extLst>
          </p:cNvPr>
          <p:cNvSpPr txBox="1"/>
          <p:nvPr/>
        </p:nvSpPr>
        <p:spPr>
          <a:xfrm>
            <a:off x="10394146" y="3113701"/>
            <a:ext cx="592588" cy="564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  <a:r>
              <a:rPr lang="en-US" sz="2400" baseline="-25000" dirty="0"/>
              <a:t>5</a:t>
            </a:r>
          </a:p>
        </p:txBody>
      </p:sp>
      <p:cxnSp>
        <p:nvCxnSpPr>
          <p:cNvPr id="65" name="直接箭头连接符 38">
            <a:extLst>
              <a:ext uri="{FF2B5EF4-FFF2-40B4-BE49-F238E27FC236}">
                <a16:creationId xmlns:a16="http://schemas.microsoft.com/office/drawing/2014/main" id="{0D2101F2-F327-1060-AFA6-CB5B328354F9}"/>
              </a:ext>
            </a:extLst>
          </p:cNvPr>
          <p:cNvCxnSpPr>
            <a:cxnSpLocks/>
          </p:cNvCxnSpPr>
          <p:nvPr/>
        </p:nvCxnSpPr>
        <p:spPr>
          <a:xfrm>
            <a:off x="7767985" y="2811312"/>
            <a:ext cx="0" cy="28296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箭头连接符 39">
            <a:extLst>
              <a:ext uri="{FF2B5EF4-FFF2-40B4-BE49-F238E27FC236}">
                <a16:creationId xmlns:a16="http://schemas.microsoft.com/office/drawing/2014/main" id="{113DABD6-1BF5-4D04-474F-3071007C19A8}"/>
              </a:ext>
            </a:extLst>
          </p:cNvPr>
          <p:cNvCxnSpPr>
            <a:cxnSpLocks/>
          </p:cNvCxnSpPr>
          <p:nvPr/>
        </p:nvCxnSpPr>
        <p:spPr>
          <a:xfrm>
            <a:off x="7767985" y="3170056"/>
            <a:ext cx="0" cy="1011707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接箭头连接符 40">
            <a:extLst>
              <a:ext uri="{FF2B5EF4-FFF2-40B4-BE49-F238E27FC236}">
                <a16:creationId xmlns:a16="http://schemas.microsoft.com/office/drawing/2014/main" id="{3CDE7B7E-BD7A-17D3-6238-4E3537CACB84}"/>
              </a:ext>
            </a:extLst>
          </p:cNvPr>
          <p:cNvCxnSpPr>
            <a:cxnSpLocks/>
          </p:cNvCxnSpPr>
          <p:nvPr/>
        </p:nvCxnSpPr>
        <p:spPr>
          <a:xfrm>
            <a:off x="9880111" y="2631973"/>
            <a:ext cx="0" cy="787017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接箭头连接符 41">
            <a:extLst>
              <a:ext uri="{FF2B5EF4-FFF2-40B4-BE49-F238E27FC236}">
                <a16:creationId xmlns:a16="http://schemas.microsoft.com/office/drawing/2014/main" id="{D19B47E8-69EF-EABF-AEB2-906FC04412FC}"/>
              </a:ext>
            </a:extLst>
          </p:cNvPr>
          <p:cNvCxnSpPr>
            <a:cxnSpLocks/>
          </p:cNvCxnSpPr>
          <p:nvPr/>
        </p:nvCxnSpPr>
        <p:spPr>
          <a:xfrm>
            <a:off x="9880111" y="3409087"/>
            <a:ext cx="0" cy="726753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接连接符 42">
            <a:extLst>
              <a:ext uri="{FF2B5EF4-FFF2-40B4-BE49-F238E27FC236}">
                <a16:creationId xmlns:a16="http://schemas.microsoft.com/office/drawing/2014/main" id="{5E29FB55-C58B-FBA3-218E-4A4775803515}"/>
              </a:ext>
            </a:extLst>
          </p:cNvPr>
          <p:cNvCxnSpPr/>
          <p:nvPr/>
        </p:nvCxnSpPr>
        <p:spPr>
          <a:xfrm>
            <a:off x="9594378" y="4105305"/>
            <a:ext cx="722799" cy="335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5D52C6D4-400E-CED1-C5DE-5F159B7F248F}"/>
              </a:ext>
            </a:extLst>
          </p:cNvPr>
          <p:cNvSpPr txBox="1"/>
          <p:nvPr/>
        </p:nvSpPr>
        <p:spPr>
          <a:xfrm>
            <a:off x="10394146" y="3786460"/>
            <a:ext cx="592588" cy="564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  <a:r>
              <a:rPr lang="en-US" sz="2400" baseline="-25000" dirty="0"/>
              <a:t>8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BDACF3C-50B2-448F-EBA7-72768D7FE2E6}"/>
              </a:ext>
            </a:extLst>
          </p:cNvPr>
          <p:cNvSpPr txBox="1"/>
          <p:nvPr/>
        </p:nvSpPr>
        <p:spPr>
          <a:xfrm>
            <a:off x="5262208" y="1341744"/>
            <a:ext cx="770025" cy="866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algn="ctr"/>
            <a:r>
              <a:rPr lang="en-US" sz="2000" dirty="0"/>
              <a:t>Tag </a:t>
            </a:r>
          </a:p>
          <a:p>
            <a:pPr algn="ctr"/>
            <a:r>
              <a:rPr lang="en-US" sz="2000" dirty="0"/>
              <a:t>(T)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29E65E5-DB7E-CFA0-5C2A-659F6FC60C4F}"/>
              </a:ext>
            </a:extLst>
          </p:cNvPr>
          <p:cNvSpPr txBox="1"/>
          <p:nvPr/>
        </p:nvSpPr>
        <p:spPr>
          <a:xfrm>
            <a:off x="8894291" y="1069540"/>
            <a:ext cx="1243745" cy="1242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algn="ctr"/>
            <a:r>
              <a:rPr lang="en-US" sz="2000" dirty="0"/>
              <a:t>Passive Anchor (B)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B8C692A-1465-6712-CAE4-2AE5905AF33C}"/>
              </a:ext>
            </a:extLst>
          </p:cNvPr>
          <p:cNvSpPr txBox="1"/>
          <p:nvPr/>
        </p:nvSpPr>
        <p:spPr>
          <a:xfrm rot="432338">
            <a:off x="6077280" y="2406029"/>
            <a:ext cx="651140" cy="45188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IN" dirty="0"/>
              <a:t>POLL</a:t>
            </a:r>
            <a:endParaRPr lang="en-US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CC6CE057-04A1-E6A1-BE78-9AEAD798657D}"/>
              </a:ext>
            </a:extLst>
          </p:cNvPr>
          <p:cNvSpPr txBox="1"/>
          <p:nvPr/>
        </p:nvSpPr>
        <p:spPr>
          <a:xfrm rot="21371389">
            <a:off x="6007342" y="2986412"/>
            <a:ext cx="644087" cy="45188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IN" dirty="0"/>
              <a:t>RESP</a:t>
            </a:r>
            <a:endParaRPr lang="en-US" dirty="0"/>
          </a:p>
        </p:txBody>
      </p:sp>
      <p:cxnSp>
        <p:nvCxnSpPr>
          <p:cNvPr id="75" name="直接箭头连接符 7">
            <a:extLst>
              <a:ext uri="{FF2B5EF4-FFF2-40B4-BE49-F238E27FC236}">
                <a16:creationId xmlns:a16="http://schemas.microsoft.com/office/drawing/2014/main" id="{73C30617-EB4B-2013-91AF-98A66BD58F79}"/>
              </a:ext>
            </a:extLst>
          </p:cNvPr>
          <p:cNvCxnSpPr>
            <a:cxnSpLocks/>
          </p:cNvCxnSpPr>
          <p:nvPr/>
        </p:nvCxnSpPr>
        <p:spPr>
          <a:xfrm>
            <a:off x="5662225" y="3772463"/>
            <a:ext cx="3909644" cy="315335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接箭头连接符 8">
            <a:extLst>
              <a:ext uri="{FF2B5EF4-FFF2-40B4-BE49-F238E27FC236}">
                <a16:creationId xmlns:a16="http://schemas.microsoft.com/office/drawing/2014/main" id="{3046532D-B762-5DDF-6F25-953CA8E72F1E}"/>
              </a:ext>
            </a:extLst>
          </p:cNvPr>
          <p:cNvCxnSpPr>
            <a:cxnSpLocks/>
          </p:cNvCxnSpPr>
          <p:nvPr/>
        </p:nvCxnSpPr>
        <p:spPr>
          <a:xfrm>
            <a:off x="5670267" y="3777633"/>
            <a:ext cx="1985443" cy="39477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47750756-E754-868D-0D66-42AAABDDDB25}"/>
              </a:ext>
            </a:extLst>
          </p:cNvPr>
          <p:cNvSpPr txBox="1"/>
          <p:nvPr/>
        </p:nvSpPr>
        <p:spPr>
          <a:xfrm rot="183879">
            <a:off x="6043792" y="3706384"/>
            <a:ext cx="728084" cy="45188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IN" dirty="0"/>
              <a:t>FINAL</a:t>
            </a:r>
            <a:endParaRPr lang="en-US" dirty="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C6BC89CA-41D3-79BC-E4E3-DC60A5029C77}"/>
              </a:ext>
            </a:extLst>
          </p:cNvPr>
          <p:cNvSpPr txBox="1"/>
          <p:nvPr/>
        </p:nvSpPr>
        <p:spPr>
          <a:xfrm>
            <a:off x="8192548" y="2124571"/>
            <a:ext cx="1181157" cy="4518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Overheard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E1A90AAB-4197-9F1E-6FC6-7F37220C1AA1}"/>
              </a:ext>
            </a:extLst>
          </p:cNvPr>
          <p:cNvSpPr txBox="1"/>
          <p:nvPr/>
        </p:nvSpPr>
        <p:spPr>
          <a:xfrm>
            <a:off x="7812719" y="3105275"/>
            <a:ext cx="592588" cy="564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  <a:r>
              <a:rPr lang="en-US" sz="2400" baseline="-25000" dirty="0"/>
              <a:t>3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E4CB44E4-7FFC-2071-71CC-25273B583934}"/>
              </a:ext>
            </a:extLst>
          </p:cNvPr>
          <p:cNvGrpSpPr/>
          <p:nvPr/>
        </p:nvGrpSpPr>
        <p:grpSpPr>
          <a:xfrm>
            <a:off x="914638" y="1644318"/>
            <a:ext cx="269156" cy="355722"/>
            <a:chOff x="1258529" y="481229"/>
            <a:chExt cx="648929" cy="777300"/>
          </a:xfrm>
        </p:grpSpPr>
        <p:sp>
          <p:nvSpPr>
            <p:cNvPr id="97" name="Rectangle: Rounded Corners 96">
              <a:extLst>
                <a:ext uri="{FF2B5EF4-FFF2-40B4-BE49-F238E27FC236}">
                  <a16:creationId xmlns:a16="http://schemas.microsoft.com/office/drawing/2014/main" id="{27F7AE0D-1F6E-F090-FDDB-CF488E4129AD}"/>
                </a:ext>
              </a:extLst>
            </p:cNvPr>
            <p:cNvSpPr/>
            <p:nvPr/>
          </p:nvSpPr>
          <p:spPr>
            <a:xfrm>
              <a:off x="1258529" y="924232"/>
              <a:ext cx="648929" cy="334297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Isosceles Triangle 97">
              <a:extLst>
                <a:ext uri="{FF2B5EF4-FFF2-40B4-BE49-F238E27FC236}">
                  <a16:creationId xmlns:a16="http://schemas.microsoft.com/office/drawing/2014/main" id="{728B8DBF-415D-DFEB-EA9D-EBB33D335F5C}"/>
                </a:ext>
              </a:extLst>
            </p:cNvPr>
            <p:cNvSpPr/>
            <p:nvPr/>
          </p:nvSpPr>
          <p:spPr>
            <a:xfrm rot="10800000">
              <a:off x="1258529" y="481229"/>
              <a:ext cx="324465" cy="265471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9F03F9E0-12B0-44A8-5D99-8CE8CF91EF54}"/>
                </a:ext>
              </a:extLst>
            </p:cNvPr>
            <p:cNvCxnSpPr>
              <a:stCxn id="98" idx="0"/>
            </p:cNvCxnSpPr>
            <p:nvPr/>
          </p:nvCxnSpPr>
          <p:spPr>
            <a:xfrm>
              <a:off x="1420761" y="746700"/>
              <a:ext cx="0" cy="1775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3864A2F8-4237-D3C0-9239-78287E0A9A90}"/>
              </a:ext>
            </a:extLst>
          </p:cNvPr>
          <p:cNvGrpSpPr/>
          <p:nvPr/>
        </p:nvGrpSpPr>
        <p:grpSpPr>
          <a:xfrm>
            <a:off x="464571" y="3203108"/>
            <a:ext cx="269156" cy="355722"/>
            <a:chOff x="1258529" y="481229"/>
            <a:chExt cx="648929" cy="777300"/>
          </a:xfrm>
        </p:grpSpPr>
        <p:sp>
          <p:nvSpPr>
            <p:cNvPr id="101" name="Rectangle: Rounded Corners 100">
              <a:extLst>
                <a:ext uri="{FF2B5EF4-FFF2-40B4-BE49-F238E27FC236}">
                  <a16:creationId xmlns:a16="http://schemas.microsoft.com/office/drawing/2014/main" id="{78CAD276-4EE1-44D0-D0DF-B007C38CB7B8}"/>
                </a:ext>
              </a:extLst>
            </p:cNvPr>
            <p:cNvSpPr/>
            <p:nvPr/>
          </p:nvSpPr>
          <p:spPr>
            <a:xfrm>
              <a:off x="1258529" y="924232"/>
              <a:ext cx="648929" cy="334297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Isosceles Triangle 101">
              <a:extLst>
                <a:ext uri="{FF2B5EF4-FFF2-40B4-BE49-F238E27FC236}">
                  <a16:creationId xmlns:a16="http://schemas.microsoft.com/office/drawing/2014/main" id="{DE5EC604-0D91-4780-5AF5-DE2F969658DC}"/>
                </a:ext>
              </a:extLst>
            </p:cNvPr>
            <p:cNvSpPr/>
            <p:nvPr/>
          </p:nvSpPr>
          <p:spPr>
            <a:xfrm rot="10800000">
              <a:off x="1258529" y="481229"/>
              <a:ext cx="324465" cy="265471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63D00F09-95B0-770F-8794-9CCDEF6995DE}"/>
                </a:ext>
              </a:extLst>
            </p:cNvPr>
            <p:cNvCxnSpPr>
              <a:stCxn id="102" idx="0"/>
            </p:cNvCxnSpPr>
            <p:nvPr/>
          </p:nvCxnSpPr>
          <p:spPr>
            <a:xfrm>
              <a:off x="1420761" y="746700"/>
              <a:ext cx="0" cy="1775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E223A6BB-51ED-472B-337E-0DB9B57F121C}"/>
              </a:ext>
            </a:extLst>
          </p:cNvPr>
          <p:cNvCxnSpPr>
            <a:cxnSpLocks/>
          </p:cNvCxnSpPr>
          <p:nvPr/>
        </p:nvCxnSpPr>
        <p:spPr>
          <a:xfrm flipH="1" flipV="1">
            <a:off x="1106031" y="2006860"/>
            <a:ext cx="1581384" cy="1201307"/>
          </a:xfrm>
          <a:prstGeom prst="straightConnector1">
            <a:avLst/>
          </a:prstGeom>
          <a:ln w="38100">
            <a:solidFill>
              <a:srgbClr val="0070C0"/>
            </a:solidFill>
            <a:prstDash val="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1648B842-3DDA-29AC-5526-C4C441DD8112}"/>
              </a:ext>
            </a:extLst>
          </p:cNvPr>
          <p:cNvCxnSpPr>
            <a:cxnSpLocks/>
            <a:endCxn id="101" idx="3"/>
          </p:cNvCxnSpPr>
          <p:nvPr/>
        </p:nvCxnSpPr>
        <p:spPr>
          <a:xfrm flipH="1">
            <a:off x="733727" y="3455408"/>
            <a:ext cx="1953688" cy="26929"/>
          </a:xfrm>
          <a:prstGeom prst="straightConnector1">
            <a:avLst/>
          </a:prstGeom>
          <a:ln w="3810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6" name="Graphic 105" descr="Smart Phone with solid fill">
            <a:extLst>
              <a:ext uri="{FF2B5EF4-FFF2-40B4-BE49-F238E27FC236}">
                <a16:creationId xmlns:a16="http://schemas.microsoft.com/office/drawing/2014/main" id="{01BDC233-5F90-E35E-FE4B-46AD86763F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13698" y="3160734"/>
            <a:ext cx="603168" cy="627150"/>
          </a:xfrm>
          <a:prstGeom prst="rect">
            <a:avLst/>
          </a:prstGeom>
        </p:spPr>
      </p:pic>
      <p:sp>
        <p:nvSpPr>
          <p:cNvPr id="107" name="TextBox 106">
            <a:extLst>
              <a:ext uri="{FF2B5EF4-FFF2-40B4-BE49-F238E27FC236}">
                <a16:creationId xmlns:a16="http://schemas.microsoft.com/office/drawing/2014/main" id="{4749C241-C214-DC81-4E92-B4492F77F9C2}"/>
              </a:ext>
            </a:extLst>
          </p:cNvPr>
          <p:cNvSpPr txBox="1"/>
          <p:nvPr/>
        </p:nvSpPr>
        <p:spPr>
          <a:xfrm>
            <a:off x="919285" y="3094105"/>
            <a:ext cx="151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Active TWR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A18C5BDE-14E2-8825-B064-88BE461B9A26}"/>
              </a:ext>
            </a:extLst>
          </p:cNvPr>
          <p:cNvSpPr txBox="1"/>
          <p:nvPr/>
        </p:nvSpPr>
        <p:spPr>
          <a:xfrm>
            <a:off x="1690676" y="1898530"/>
            <a:ext cx="1476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Passive </a:t>
            </a:r>
            <a:r>
              <a:rPr lang="en-US" dirty="0" err="1"/>
              <a:t>TDoA</a:t>
            </a:r>
            <a:endParaRPr lang="en-US" dirty="0"/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BA68367E-8BF3-EFE1-D28A-1CCD2D40506D}"/>
              </a:ext>
            </a:extLst>
          </p:cNvPr>
          <p:cNvSpPr txBox="1"/>
          <p:nvPr/>
        </p:nvSpPr>
        <p:spPr>
          <a:xfrm>
            <a:off x="354696" y="3695146"/>
            <a:ext cx="379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8280E9D9-1C85-1F70-C2CA-895992E2C362}"/>
              </a:ext>
            </a:extLst>
          </p:cNvPr>
          <p:cNvSpPr txBox="1"/>
          <p:nvPr/>
        </p:nvSpPr>
        <p:spPr>
          <a:xfrm>
            <a:off x="544932" y="1581143"/>
            <a:ext cx="379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D515891A-6E54-D2C2-4875-DFC268D198FD}"/>
              </a:ext>
            </a:extLst>
          </p:cNvPr>
          <p:cNvSpPr txBox="1"/>
          <p:nvPr/>
        </p:nvSpPr>
        <p:spPr>
          <a:xfrm>
            <a:off x="3150956" y="3325814"/>
            <a:ext cx="379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E4C0D4FB-17F7-4B8E-AA20-B83D5EF1DB8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9208095E-5FEE-4A2C-83BE-2A35175427CE}"/>
                  </a:ext>
                </a:extLst>
              </p:cNvPr>
              <p:cNvSpPr txBox="1"/>
              <p:nvPr/>
            </p:nvSpPr>
            <p:spPr>
              <a:xfrm>
                <a:off x="3589459" y="4395190"/>
                <a:ext cx="4807159" cy="1498039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𝑻</m:t>
                      </m:r>
                      <m:r>
                        <a:rPr kumimoji="0" lang="en-US" sz="2800" b="1" i="1" u="none" strike="noStrike" kern="1200" cap="none" spc="0" normalizeH="0" baseline="-2500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𝑨𝑩</m:t>
                      </m:r>
                      <m:r>
                        <a:rPr kumimoji="0" lang="en-US" sz="2800" b="1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0" lang="en-US" sz="2800" b="1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𝝆</m:t>
                      </m:r>
                      <m:r>
                        <a:rPr kumimoji="0" lang="en-US" sz="2800" b="1" i="1" u="none" strike="noStrike" kern="1200" cap="none" spc="0" normalizeH="0" baseline="-2500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𝑩𝑻</m:t>
                      </m:r>
                      <m:r>
                        <a:rPr kumimoji="0" lang="en-US" sz="2800" b="1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𝝆</m:t>
                      </m:r>
                      <m:r>
                        <a:rPr lang="en-US" sz="2800" b="1" i="1" baseline="-250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n-US" sz="2800" b="1" i="1" baseline="-25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𝑻</m:t>
                      </m:r>
                    </m:oMath>
                  </m:oMathPara>
                </a14:m>
                <a:endParaRPr lang="en-US" sz="2800" b="1" i="1" baseline="-25000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endParaRPr lang="en-US" sz="2800" b="1" i="1" baseline="-25000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r>
                  <a:rPr kumimoji="0" lang="en-US" sz="28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	</a:t>
                </a:r>
                <a:r>
                  <a:rPr kumimoji="0" lang="en-US" sz="2800" b="1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 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𝝆</m:t>
                    </m:r>
                    <m:r>
                      <a:rPr lang="en-US" sz="2800" b="1" i="1" baseline="-250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𝑨𝑩</m:t>
                    </m:r>
                    <m:r>
                      <a:rPr lang="en-US" sz="2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(</m:t>
                        </m:r>
                        <m:sSub>
                          <m:sSubPr>
                            <m:ctrlPr>
                              <a:rPr kumimoji="0" lang="en-US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b>
                            <m:r>
                              <a:rPr kumimoji="0" lang="en-US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𝑨</m:t>
                            </m:r>
                          </m:sub>
                        </m:sSub>
                        <m:sSub>
                          <m:sSubPr>
                            <m:ctrlPr>
                              <a:rPr kumimoji="0" lang="en-US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b>
                            <m:r>
                              <a:rPr kumimoji="0" lang="en-US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𝑩</m:t>
                            </m:r>
                            <m:r>
                              <a:rPr kumimoji="0" lang="en-US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kumimoji="0" lang="en-US" sz="2800" b="1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)−</m:t>
                        </m:r>
                        <m:d>
                          <m:dPr>
                            <m:ctrlPr>
                              <a:rPr kumimoji="0" lang="en-US" sz="2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0" lang="en-US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𝑹</m:t>
                            </m:r>
                            <m:r>
                              <a:rPr kumimoji="0" lang="en-US" sz="2800" b="1" i="1" u="none" strike="noStrike" kern="1200" cap="none" spc="0" normalizeH="0" baseline="-2500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𝑩</m:t>
                            </m:r>
                            <m:r>
                              <a:rPr kumimoji="0" lang="en-US" sz="2800" b="1" i="1" u="none" strike="noStrike" kern="1200" cap="none" spc="0" normalizeH="0" baseline="-2500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𝟐</m:t>
                            </m:r>
                            <m:sSub>
                              <m:sSubPr>
                                <m:ctrlPr>
                                  <a:rPr kumimoji="0" lang="en-US" sz="28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0" lang="en-US" sz="28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𝑫</m:t>
                                </m:r>
                              </m:e>
                              <m:sub>
                                <m:r>
                                  <a:rPr kumimoji="0" lang="en-US" sz="28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sub>
                            </m:sSub>
                          </m:e>
                        </m:d>
                      </m:num>
                      <m:den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kumimoji="0" lang="en-US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b>
                            <m:r>
                              <a:rPr kumimoji="0" lang="en-US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𝑨</m:t>
                            </m:r>
                          </m:sub>
                        </m:sSub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kumimoji="0" lang="en-US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𝑫</m:t>
                            </m:r>
                          </m:e>
                          <m:sub>
                            <m:r>
                              <a:rPr kumimoji="0" lang="en-US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𝑨</m:t>
                            </m:r>
                          </m:sub>
                        </m:sSub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9208095E-5FEE-4A2C-83BE-2A35175427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9459" y="4395190"/>
                <a:ext cx="4807159" cy="149803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" name="Rectangle 82">
            <a:extLst>
              <a:ext uri="{FF2B5EF4-FFF2-40B4-BE49-F238E27FC236}">
                <a16:creationId xmlns:a16="http://schemas.microsoft.com/office/drawing/2014/main" id="{2A4E20B2-31FD-4061-93A7-C09FF9ECCE91}"/>
              </a:ext>
            </a:extLst>
          </p:cNvPr>
          <p:cNvSpPr/>
          <p:nvPr/>
        </p:nvSpPr>
        <p:spPr>
          <a:xfrm>
            <a:off x="1307194" y="1064301"/>
            <a:ext cx="9933298" cy="251094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The </a:t>
            </a:r>
            <a:r>
              <a:rPr lang="en-US" sz="3200" dirty="0" err="1"/>
              <a:t>UnSpoof-TDoA</a:t>
            </a:r>
            <a:r>
              <a:rPr lang="en-US" sz="3200" dirty="0"/>
              <a:t> formulation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No spoofing possible by the tag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No synchronization needed between anchors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No clock drift compensation needed</a:t>
            </a:r>
          </a:p>
        </p:txBody>
      </p:sp>
    </p:spTree>
    <p:extLst>
      <p:ext uri="{BB962C8B-B14F-4D97-AF65-F5344CB8AC3E}">
        <p14:creationId xmlns:p14="http://schemas.microsoft.com/office/powerpoint/2010/main" val="2119338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4CC94E7-A560-4AF4-A17D-2BA0B5F96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388" y="1316546"/>
            <a:ext cx="8799870" cy="4450245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211E9B53-4D54-4FDD-AF54-CAE0F0086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well can we track the Rogue Tag?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F0B3B5-172E-4A67-90CD-FD87291F0F54}"/>
              </a:ext>
            </a:extLst>
          </p:cNvPr>
          <p:cNvSpPr txBox="1"/>
          <p:nvPr/>
        </p:nvSpPr>
        <p:spPr>
          <a:xfrm>
            <a:off x="4794988" y="5953263"/>
            <a:ext cx="1941065" cy="53747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 anchor="ctr" anchorCtr="0">
            <a:noAutofit/>
          </a:bodyPr>
          <a:lstStyle/>
          <a:p>
            <a:r>
              <a:rPr lang="en-US" b="1" dirty="0" err="1"/>
              <a:t>UnSpoof-TDoA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67475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0334E-FF19-458F-B1A3-75496834C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Localization Error vs Number of Passive Anchors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49F5A6-7C62-43C7-9AD4-AD5D405C1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983" y="2021713"/>
            <a:ext cx="8660471" cy="38948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8F3AFC-9CFB-4B88-A131-DCF6139EC5ED}"/>
              </a:ext>
            </a:extLst>
          </p:cNvPr>
          <p:cNvSpPr txBox="1"/>
          <p:nvPr/>
        </p:nvSpPr>
        <p:spPr>
          <a:xfrm>
            <a:off x="6937513" y="1484235"/>
            <a:ext cx="3067877" cy="53747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b="1" dirty="0" err="1"/>
              <a:t>UnSpoof-TDoA</a:t>
            </a:r>
            <a:endParaRPr lang="en-US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3C0276-6D39-4DEF-8675-B05B1A0C9D04}"/>
              </a:ext>
            </a:extLst>
          </p:cNvPr>
          <p:cNvSpPr txBox="1"/>
          <p:nvPr/>
        </p:nvSpPr>
        <p:spPr>
          <a:xfrm>
            <a:off x="2484783" y="1484235"/>
            <a:ext cx="3220277" cy="53747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b="1" dirty="0" err="1"/>
              <a:t>UnSpoof</a:t>
            </a:r>
            <a:r>
              <a:rPr lang="en-US" b="1" dirty="0"/>
              <a:t>-Passive Ranging</a:t>
            </a:r>
          </a:p>
        </p:txBody>
      </p:sp>
    </p:spTree>
    <p:extLst>
      <p:ext uri="{BB962C8B-B14F-4D97-AF65-F5344CB8AC3E}">
        <p14:creationId xmlns:p14="http://schemas.microsoft.com/office/powerpoint/2010/main" val="1727585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BB1F5-DE55-A9A6-59F4-AF8730AFB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755E40-F6C8-4E0D-E6E2-7CA2F17BDB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9048" y="1215483"/>
            <a:ext cx="11430000" cy="4961480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UnSpoof</a:t>
            </a:r>
            <a:r>
              <a:rPr lang="en-US" dirty="0"/>
              <a:t> enables</a:t>
            </a:r>
          </a:p>
          <a:p>
            <a:r>
              <a:rPr lang="en-US" dirty="0"/>
              <a:t>Determining tag location by infrastructure with only one TWR if other anchors are overhearing the messages</a:t>
            </a:r>
          </a:p>
          <a:p>
            <a:endParaRPr lang="en-US" dirty="0"/>
          </a:p>
          <a:p>
            <a:r>
              <a:rPr lang="en-US" dirty="0"/>
              <a:t>Making it almost impossible to spoof distance inside anchors’ convex hull</a:t>
            </a:r>
          </a:p>
          <a:p>
            <a:endParaRPr lang="en-US" dirty="0"/>
          </a:p>
          <a:p>
            <a:r>
              <a:rPr lang="en-US" dirty="0"/>
              <a:t>Catching the rogue tag regardless of spoofing</a:t>
            </a:r>
          </a:p>
        </p:txBody>
      </p:sp>
    </p:spTree>
    <p:extLst>
      <p:ext uri="{BB962C8B-B14F-4D97-AF65-F5344CB8AC3E}">
        <p14:creationId xmlns:p14="http://schemas.microsoft.com/office/powerpoint/2010/main" val="2916359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57FCA72-DACF-C837-AC4D-3638E0D8536C}"/>
              </a:ext>
            </a:extLst>
          </p:cNvPr>
          <p:cNvGrpSpPr/>
          <p:nvPr/>
        </p:nvGrpSpPr>
        <p:grpSpPr>
          <a:xfrm>
            <a:off x="454709" y="1115957"/>
            <a:ext cx="10529704" cy="5742046"/>
            <a:chOff x="256283" y="1979902"/>
            <a:chExt cx="8038993" cy="4743847"/>
          </a:xfrm>
        </p:grpSpPr>
        <p:pic>
          <p:nvPicPr>
            <p:cNvPr id="39" name="Picture 38" descr="A floor plan of a house&#10;&#10;Description automatically generated">
              <a:extLst>
                <a:ext uri="{FF2B5EF4-FFF2-40B4-BE49-F238E27FC236}">
                  <a16:creationId xmlns:a16="http://schemas.microsoft.com/office/drawing/2014/main" id="{348F6689-BC79-5784-1409-7D017F4085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256283" y="1979902"/>
              <a:ext cx="8038993" cy="3679682"/>
            </a:xfrm>
            <a:prstGeom prst="rect">
              <a:avLst/>
            </a:prstGeom>
          </p:spPr>
        </p:pic>
        <p:pic>
          <p:nvPicPr>
            <p:cNvPr id="12" name="Picture 11" descr="Man carrying packages">
              <a:extLst>
                <a:ext uri="{FF2B5EF4-FFF2-40B4-BE49-F238E27FC236}">
                  <a16:creationId xmlns:a16="http://schemas.microsoft.com/office/drawing/2014/main" id="{CAF512FB-80C6-B7A0-264A-B624D667F1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1182" t="5872" r="29460"/>
            <a:stretch/>
          </p:blipFill>
          <p:spPr>
            <a:xfrm>
              <a:off x="3584707" y="5107219"/>
              <a:ext cx="1271498" cy="1616530"/>
            </a:xfrm>
            <a:prstGeom prst="rect">
              <a:avLst/>
            </a:prstGeom>
          </p:spPr>
        </p:pic>
        <p:pic>
          <p:nvPicPr>
            <p:cNvPr id="14" name="Picture 13" descr="Sealed cardboard box on the floor">
              <a:extLst>
                <a:ext uri="{FF2B5EF4-FFF2-40B4-BE49-F238E27FC236}">
                  <a16:creationId xmlns:a16="http://schemas.microsoft.com/office/drawing/2014/main" id="{F69B68E5-845C-7D35-793C-4B34D2757F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1184" b="79854" l="29536" r="76271">
                          <a14:foregroundMark x1="34113" y1="28478" x2="34113" y2="28478"/>
                          <a14:foregroundMark x1="33272" y1="27569" x2="53753" y2="14264"/>
                          <a14:foregroundMark x1="53753" y1="14264" x2="49714" y2="16763"/>
                          <a14:foregroundMark x1="30141" y1="29917" x2="31976" y2="71270"/>
                          <a14:foregroundMark x1="31976" y1="71270" x2="35123" y2="64504"/>
                          <a14:foregroundMark x1="35123" y1="64504" x2="33676" y2="48473"/>
                          <a14:foregroundMark x1="33676" y1="48473" x2="35089" y2="41050"/>
                          <a14:foregroundMark x1="35089" y1="41050" x2="34652" y2="33072"/>
                          <a14:foregroundMark x1="34652" y1="33072" x2="29737" y2="31835"/>
                          <a14:foregroundMark x1="29737" y1="31835" x2="29536" y2="31532"/>
                          <a14:foregroundMark x1="62218" y1="13683" x2="56261" y2="11462"/>
                          <a14:foregroundMark x1="56261" y1="11462" x2="60653" y2="13683"/>
                          <a14:foregroundMark x1="69539" y1="18026" x2="48872" y2="32694"/>
                          <a14:foregroundMark x1="48872" y1="32694" x2="45355" y2="37743"/>
                          <a14:foregroundMark x1="45355" y1="37743" x2="49966" y2="39359"/>
                          <a14:foregroundMark x1="49966" y1="39359" x2="74386" y2="22090"/>
                          <a14:foregroundMark x1="74386" y1="22090" x2="69051" y2="18026"/>
                          <a14:foregroundMark x1="49714" y1="40192" x2="49243" y2="74956"/>
                          <a14:foregroundMark x1="49849" y1="39813" x2="49680" y2="81873"/>
                          <a14:foregroundMark x1="49680" y1="81873" x2="72114" y2="63494"/>
                          <a14:foregroundMark x1="72114" y1="63494" x2="75429" y2="56299"/>
                          <a14:foregroundMark x1="75429" y1="56299" x2="76271" y2="22065"/>
                          <a14:foregroundMark x1="76271" y1="22065" x2="49647" y2="39763"/>
                          <a14:foregroundMark x1="49647" y1="39763" x2="49478" y2="39990"/>
                          <a14:foregroundMark x1="66897" y1="42691" x2="57018" y2="46125"/>
                          <a14:foregroundMark x1="57018" y1="46125" x2="56967" y2="53522"/>
                          <a14:foregroundMark x1="56967" y1="53522" x2="65315" y2="56324"/>
                          <a14:foregroundMark x1="65315" y1="56324" x2="67570" y2="49432"/>
                          <a14:foregroundMark x1="67570" y1="49432" x2="66409" y2="42515"/>
                          <a14:foregroundMark x1="60283" y1="39990" x2="53803" y2="52260"/>
                          <a14:foregroundMark x1="53803" y1="52260" x2="54998" y2="60288"/>
                          <a14:foregroundMark x1="54998" y1="60288" x2="61848" y2="63974"/>
                          <a14:foregroundMark x1="61848" y1="63974" x2="67957" y2="58925"/>
                          <a14:foregroundMark x1="67957" y1="58925" x2="70044" y2="47034"/>
                          <a14:foregroundMark x1="70044" y1="47034" x2="66442" y2="38854"/>
                          <a14:foregroundMark x1="66442" y1="38854" x2="59088" y2="41328"/>
                          <a14:foregroundMark x1="59088" y1="41328" x2="58970" y2="41631"/>
                          <a14:foregroundMark x1="60771" y1="36026" x2="52962" y2="39056"/>
                          <a14:foregroundMark x1="52962" y1="39056" x2="51649" y2="47715"/>
                          <a14:foregroundMark x1="51649" y1="47715" x2="56681" y2="46024"/>
                          <a14:foregroundMark x1="56681" y1="46024" x2="60283" y2="36632"/>
                          <a14:foregroundMark x1="60283" y1="36632" x2="60283" y2="36026"/>
                          <a14:foregroundMark x1="55369" y1="60187" x2="50101" y2="64403"/>
                          <a14:foregroundMark x1="50101" y1="64403" x2="50841" y2="78844"/>
                          <a14:foregroundMark x1="50841" y1="78844" x2="62016" y2="66296"/>
                          <a14:foregroundMark x1="62016" y1="66296" x2="56092" y2="62888"/>
                          <a14:foregroundMark x1="62218" y1="13507" x2="67216" y2="16183"/>
                          <a14:foregroundMark x1="67216" y1="16183" x2="53029" y2="29185"/>
                          <a14:foregroundMark x1="53029" y1="29185" x2="40491" y2="33981"/>
                          <a14:foregroundMark x1="40491" y1="33981" x2="61612" y2="12623"/>
                          <a14:foregroundMark x1="37109" y1="32971" x2="48233" y2="40545"/>
                          <a14:foregroundMark x1="48233" y1="40545" x2="49243" y2="71674"/>
                          <a14:foregroundMark x1="49243" y1="71674" x2="48081" y2="79854"/>
                          <a14:foregroundMark x1="48081" y1="79854" x2="41703" y2="77051"/>
                          <a14:foregroundMark x1="41703" y1="77051" x2="36991" y2="71346"/>
                          <a14:foregroundMark x1="36991" y1="71346" x2="35089" y2="38980"/>
                          <a14:foregroundMark x1="35089" y1="38980" x2="36385" y2="32971"/>
                          <a14:foregroundMark x1="44194" y1="41075" x2="38455" y2="39611"/>
                          <a14:foregroundMark x1="38455" y1="39611" x2="36621" y2="49154"/>
                          <a14:foregroundMark x1="36621" y1="49154" x2="37041" y2="69452"/>
                          <a14:foregroundMark x1="37041" y1="69452" x2="44934" y2="75461"/>
                          <a14:foregroundMark x1="44934" y1="75461" x2="48283" y2="64075"/>
                          <a14:foregroundMark x1="48283" y1="64075" x2="44766" y2="41126"/>
                          <a14:foregroundMark x1="44766" y1="41126" x2="44682" y2="40899"/>
                          <a14:foregroundMark x1="56210" y1="11184" x2="31656" y2="27746"/>
                          <a14:foregroundMark x1="31656" y1="27746" x2="33137" y2="27392"/>
                          <a14:foregroundMark x1="61006" y1="12623" x2="75900" y2="19717"/>
                          <a14:foregroundMark x1="75900" y1="19717" x2="69472" y2="19818"/>
                          <a14:foregroundMark x1="69472" y1="19818" x2="64423" y2="15905"/>
                          <a14:foregroundMark x1="64423" y1="15905" x2="63060" y2="13507"/>
                        </a14:backgroundRemoval>
                      </a14:imgEffect>
                    </a14:imgLayer>
                  </a14:imgProps>
                </a:ext>
              </a:extLst>
            </a:blip>
            <a:srcRect l="29227" t="8636" r="22920" b="17680"/>
            <a:stretch/>
          </p:blipFill>
          <p:spPr>
            <a:xfrm>
              <a:off x="1052753" y="3306207"/>
              <a:ext cx="429217" cy="440575"/>
            </a:xfrm>
            <a:prstGeom prst="rect">
              <a:avLst/>
            </a:prstGeom>
          </p:spPr>
        </p:pic>
        <p:pic>
          <p:nvPicPr>
            <p:cNvPr id="42" name="Picture 41" descr="Sealed cardboard box on the floor">
              <a:extLst>
                <a:ext uri="{FF2B5EF4-FFF2-40B4-BE49-F238E27FC236}">
                  <a16:creationId xmlns:a16="http://schemas.microsoft.com/office/drawing/2014/main" id="{65C2BBB3-B02C-6B44-668C-84D7F2C2D0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1184" b="79854" l="29536" r="76271">
                          <a14:foregroundMark x1="34113" y1="28478" x2="34113" y2="28478"/>
                          <a14:foregroundMark x1="33272" y1="27569" x2="53753" y2="14264"/>
                          <a14:foregroundMark x1="53753" y1="14264" x2="49714" y2="16763"/>
                          <a14:foregroundMark x1="30141" y1="29917" x2="31976" y2="71270"/>
                          <a14:foregroundMark x1="31976" y1="71270" x2="35123" y2="64504"/>
                          <a14:foregroundMark x1="35123" y1="64504" x2="33676" y2="48473"/>
                          <a14:foregroundMark x1="33676" y1="48473" x2="35089" y2="41050"/>
                          <a14:foregroundMark x1="35089" y1="41050" x2="34652" y2="33072"/>
                          <a14:foregroundMark x1="34652" y1="33072" x2="29737" y2="31835"/>
                          <a14:foregroundMark x1="29737" y1="31835" x2="29536" y2="31532"/>
                          <a14:foregroundMark x1="62218" y1="13683" x2="56261" y2="11462"/>
                          <a14:foregroundMark x1="56261" y1="11462" x2="60653" y2="13683"/>
                          <a14:foregroundMark x1="69539" y1="18026" x2="48872" y2="32694"/>
                          <a14:foregroundMark x1="48872" y1="32694" x2="45355" y2="37743"/>
                          <a14:foregroundMark x1="45355" y1="37743" x2="49966" y2="39359"/>
                          <a14:foregroundMark x1="49966" y1="39359" x2="74386" y2="22090"/>
                          <a14:foregroundMark x1="74386" y1="22090" x2="69051" y2="18026"/>
                          <a14:foregroundMark x1="49714" y1="40192" x2="49243" y2="74956"/>
                          <a14:foregroundMark x1="49849" y1="39813" x2="49680" y2="81873"/>
                          <a14:foregroundMark x1="49680" y1="81873" x2="72114" y2="63494"/>
                          <a14:foregroundMark x1="72114" y1="63494" x2="75429" y2="56299"/>
                          <a14:foregroundMark x1="75429" y1="56299" x2="76271" y2="22065"/>
                          <a14:foregroundMark x1="76271" y1="22065" x2="49647" y2="39763"/>
                          <a14:foregroundMark x1="49647" y1="39763" x2="49478" y2="39990"/>
                          <a14:foregroundMark x1="66897" y1="42691" x2="57018" y2="46125"/>
                          <a14:foregroundMark x1="57018" y1="46125" x2="56967" y2="53522"/>
                          <a14:foregroundMark x1="56967" y1="53522" x2="65315" y2="56324"/>
                          <a14:foregroundMark x1="65315" y1="56324" x2="67570" y2="49432"/>
                          <a14:foregroundMark x1="67570" y1="49432" x2="66409" y2="42515"/>
                          <a14:foregroundMark x1="60283" y1="39990" x2="53803" y2="52260"/>
                          <a14:foregroundMark x1="53803" y1="52260" x2="54998" y2="60288"/>
                          <a14:foregroundMark x1="54998" y1="60288" x2="61848" y2="63974"/>
                          <a14:foregroundMark x1="61848" y1="63974" x2="67957" y2="58925"/>
                          <a14:foregroundMark x1="67957" y1="58925" x2="70044" y2="47034"/>
                          <a14:foregroundMark x1="70044" y1="47034" x2="66442" y2="38854"/>
                          <a14:foregroundMark x1="66442" y1="38854" x2="59088" y2="41328"/>
                          <a14:foregroundMark x1="59088" y1="41328" x2="58970" y2="41631"/>
                          <a14:foregroundMark x1="60771" y1="36026" x2="52962" y2="39056"/>
                          <a14:foregroundMark x1="52962" y1="39056" x2="51649" y2="47715"/>
                          <a14:foregroundMark x1="51649" y1="47715" x2="56681" y2="46024"/>
                          <a14:foregroundMark x1="56681" y1="46024" x2="60283" y2="36632"/>
                          <a14:foregroundMark x1="60283" y1="36632" x2="60283" y2="36026"/>
                          <a14:foregroundMark x1="55369" y1="60187" x2="50101" y2="64403"/>
                          <a14:foregroundMark x1="50101" y1="64403" x2="50841" y2="78844"/>
                          <a14:foregroundMark x1="50841" y1="78844" x2="62016" y2="66296"/>
                          <a14:foregroundMark x1="62016" y1="66296" x2="56092" y2="62888"/>
                          <a14:foregroundMark x1="62218" y1="13507" x2="67216" y2="16183"/>
                          <a14:foregroundMark x1="67216" y1="16183" x2="53029" y2="29185"/>
                          <a14:foregroundMark x1="53029" y1="29185" x2="40491" y2="33981"/>
                          <a14:foregroundMark x1="40491" y1="33981" x2="61612" y2="12623"/>
                          <a14:foregroundMark x1="37109" y1="32971" x2="48233" y2="40545"/>
                          <a14:foregroundMark x1="48233" y1="40545" x2="49243" y2="71674"/>
                          <a14:foregroundMark x1="49243" y1="71674" x2="48081" y2="79854"/>
                          <a14:foregroundMark x1="48081" y1="79854" x2="41703" y2="77051"/>
                          <a14:foregroundMark x1="41703" y1="77051" x2="36991" y2="71346"/>
                          <a14:foregroundMark x1="36991" y1="71346" x2="35089" y2="38980"/>
                          <a14:foregroundMark x1="35089" y1="38980" x2="36385" y2="32971"/>
                          <a14:foregroundMark x1="44194" y1="41075" x2="38455" y2="39611"/>
                          <a14:foregroundMark x1="38455" y1="39611" x2="36621" y2="49154"/>
                          <a14:foregroundMark x1="36621" y1="49154" x2="37041" y2="69452"/>
                          <a14:foregroundMark x1="37041" y1="69452" x2="44934" y2="75461"/>
                          <a14:foregroundMark x1="44934" y1="75461" x2="48283" y2="64075"/>
                          <a14:foregroundMark x1="48283" y1="64075" x2="44766" y2="41126"/>
                          <a14:foregroundMark x1="44766" y1="41126" x2="44682" y2="40899"/>
                          <a14:foregroundMark x1="56210" y1="11184" x2="31656" y2="27746"/>
                          <a14:foregroundMark x1="31656" y1="27746" x2="33137" y2="27392"/>
                          <a14:foregroundMark x1="61006" y1="12623" x2="75900" y2="19717"/>
                          <a14:foregroundMark x1="75900" y1="19717" x2="69472" y2="19818"/>
                          <a14:foregroundMark x1="69472" y1="19818" x2="64423" y2="15905"/>
                          <a14:foregroundMark x1="64423" y1="15905" x2="63060" y2="13507"/>
                        </a14:backgroundRemoval>
                      </a14:imgEffect>
                    </a14:imgLayer>
                  </a14:imgProps>
                </a:ext>
              </a:extLst>
            </a:blip>
            <a:srcRect l="29227" t="8636" r="22920" b="17680"/>
            <a:stretch/>
          </p:blipFill>
          <p:spPr>
            <a:xfrm>
              <a:off x="1330652" y="3380777"/>
              <a:ext cx="429217" cy="440575"/>
            </a:xfrm>
            <a:prstGeom prst="rect">
              <a:avLst/>
            </a:prstGeom>
          </p:spPr>
        </p:pic>
        <p:cxnSp>
          <p:nvCxnSpPr>
            <p:cNvPr id="45" name="Connector: Elbow 44">
              <a:extLst>
                <a:ext uri="{FF2B5EF4-FFF2-40B4-BE49-F238E27FC236}">
                  <a16:creationId xmlns:a16="http://schemas.microsoft.com/office/drawing/2014/main" id="{99FFF463-5860-5EEF-F678-C14CCDCBF877}"/>
                </a:ext>
              </a:extLst>
            </p:cNvPr>
            <p:cNvCxnSpPr>
              <a:cxnSpLocks/>
              <a:stCxn id="12" idx="0"/>
            </p:cNvCxnSpPr>
            <p:nvPr/>
          </p:nvCxnSpPr>
          <p:spPr>
            <a:xfrm rot="16200000" flipV="1">
              <a:off x="2183967" y="3070729"/>
              <a:ext cx="1612393" cy="2460587"/>
            </a:xfrm>
            <a:prstGeom prst="bentConnector2">
              <a:avLst/>
            </a:prstGeom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A5F938B-1B59-73C4-3A27-CDE8EF8A627E}"/>
                </a:ext>
              </a:extLst>
            </p:cNvPr>
            <p:cNvSpPr/>
            <p:nvPr/>
          </p:nvSpPr>
          <p:spPr>
            <a:xfrm>
              <a:off x="407773" y="2887456"/>
              <a:ext cx="1482811" cy="1309816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27F468CD-645D-D4F3-4896-7EA0C0102382}"/>
                </a:ext>
              </a:extLst>
            </p:cNvPr>
            <p:cNvSpPr txBox="1"/>
            <p:nvPr/>
          </p:nvSpPr>
          <p:spPr>
            <a:xfrm>
              <a:off x="430292" y="2473431"/>
              <a:ext cx="1352096" cy="30512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Delivery Room</a:t>
              </a:r>
            </a:p>
          </p:txBody>
        </p:sp>
      </p:grpSp>
      <p:sp>
        <p:nvSpPr>
          <p:cNvPr id="6" name="Title 3">
            <a:extLst>
              <a:ext uri="{FF2B5EF4-FFF2-40B4-BE49-F238E27FC236}">
                <a16:creationId xmlns:a16="http://schemas.microsoft.com/office/drawing/2014/main" id="{63ADE206-8AF4-5E47-1D6A-ACC9C0675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0000" cy="1014761"/>
          </a:xfrm>
        </p:spPr>
        <p:txBody>
          <a:bodyPr>
            <a:normAutofit/>
          </a:bodyPr>
          <a:lstStyle/>
          <a:p>
            <a:r>
              <a:rPr lang="en-US" sz="3600" dirty="0"/>
              <a:t>Proof of Delivery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4713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2E4E380-7818-CA54-8FDD-B0221079566E}"/>
              </a:ext>
            </a:extLst>
          </p:cNvPr>
          <p:cNvGrpSpPr/>
          <p:nvPr/>
        </p:nvGrpSpPr>
        <p:grpSpPr>
          <a:xfrm>
            <a:off x="0" y="1081548"/>
            <a:ext cx="12191999" cy="5743220"/>
            <a:chOff x="597242" y="1893806"/>
            <a:chExt cx="7768281" cy="4241373"/>
          </a:xfrm>
        </p:grpSpPr>
        <p:pic>
          <p:nvPicPr>
            <p:cNvPr id="3" name="Picture 2" descr="A parking garage with many cars&#10;&#10;Description automatically generated">
              <a:extLst>
                <a:ext uri="{FF2B5EF4-FFF2-40B4-BE49-F238E27FC236}">
                  <a16:creationId xmlns:a16="http://schemas.microsoft.com/office/drawing/2014/main" id="{AC370532-BAD7-6775-A0BD-CE59D2BB2E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rcRect t="8163" b="19039"/>
            <a:stretch/>
          </p:blipFill>
          <p:spPr>
            <a:xfrm>
              <a:off x="597242" y="1893806"/>
              <a:ext cx="7768281" cy="4241373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F805B1F-A68F-AA90-D76A-E7CB9E3233EC}"/>
                </a:ext>
              </a:extLst>
            </p:cNvPr>
            <p:cNvCxnSpPr>
              <a:cxnSpLocks/>
            </p:cNvCxnSpPr>
            <p:nvPr/>
          </p:nvCxnSpPr>
          <p:spPr>
            <a:xfrm>
              <a:off x="2273643" y="4411362"/>
              <a:ext cx="1248842" cy="61784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6A923A6-132E-AF99-3B43-06592C82EA81}"/>
                </a:ext>
              </a:extLst>
            </p:cNvPr>
            <p:cNvCxnSpPr>
              <a:cxnSpLocks/>
            </p:cNvCxnSpPr>
            <p:nvPr/>
          </p:nvCxnSpPr>
          <p:spPr>
            <a:xfrm>
              <a:off x="1691879" y="4503130"/>
              <a:ext cx="1264979" cy="7000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378AC29-DE69-2F1D-1FDC-63B002C67A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92084" y="4411362"/>
              <a:ext cx="632284" cy="91767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6C7B05F-16CD-5901-12E9-7528E250437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20444" y="4473146"/>
              <a:ext cx="602042" cy="99984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574CBCF-F24A-E9E1-A661-995C587297E4}"/>
                </a:ext>
              </a:extLst>
            </p:cNvPr>
            <p:cNvSpPr txBox="1"/>
            <p:nvPr/>
          </p:nvSpPr>
          <p:spPr>
            <a:xfrm>
              <a:off x="2083000" y="2886040"/>
              <a:ext cx="1087806" cy="27275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Assigned Slot</a:t>
              </a:r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8F9059FC-A518-FABD-63A5-E60CF1BD1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Proof of Car Return to Designated Slot</a:t>
            </a:r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C9D1762-684D-A99A-D352-EB1C8E3D3232}"/>
              </a:ext>
            </a:extLst>
          </p:cNvPr>
          <p:cNvCxnSpPr/>
          <p:nvPr/>
        </p:nvCxnSpPr>
        <p:spPr>
          <a:xfrm>
            <a:off x="3112719" y="2794459"/>
            <a:ext cx="0" cy="939535"/>
          </a:xfrm>
          <a:prstGeom prst="straightConnector1">
            <a:avLst/>
          </a:prstGeom>
          <a:ln w="57150">
            <a:solidFill>
              <a:schemeClr val="accent5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2" name="Picture 8" descr="Bucharest Car rental Chevrolet Cruze, Bmw E39 transparent background PNG  clipart | HiClipart">
            <a:extLst>
              <a:ext uri="{FF2B5EF4-FFF2-40B4-BE49-F238E27FC236}">
                <a16:creationId xmlns:a16="http://schemas.microsoft.com/office/drawing/2014/main" id="{1288E83F-ED7F-3275-B094-8DA4D1832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875" r="94375">
                        <a14:foregroundMark x1="24063" y1="26875" x2="15342" y2="31449"/>
                        <a14:foregroundMark x1="9529" y1="37938" x2="7656" y2="40208"/>
                        <a14:foregroundMark x1="13165" y1="33531" x2="12156" y2="34754"/>
                        <a14:foregroundMark x1="7656" y1="40208" x2="5156" y2="50417"/>
                        <a14:foregroundMark x1="5156" y1="50417" x2="7187" y2="60417"/>
                        <a14:foregroundMark x1="7187" y1="60417" x2="12538" y2="39207"/>
                        <a14:foregroundMark x1="13458" y1="36544" x2="15313" y2="32917"/>
                        <a14:foregroundMark x1="90156" y1="43958" x2="95625" y2="53750"/>
                        <a14:foregroundMark x1="95625" y1="53750" x2="94063" y2="64583"/>
                        <a14:foregroundMark x1="94063" y1="64583" x2="90625" y2="55000"/>
                        <a14:foregroundMark x1="90625" y1="55000" x2="90469" y2="45208"/>
                        <a14:foregroundMark x1="94219" y1="51875" x2="94375" y2="61875"/>
                        <a14:backgroundMark x1="13750" y1="31875" x2="15781" y2="30208"/>
                        <a14:backgroundMark x1="12031" y1="34583" x2="8906" y2="37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146" y="3508045"/>
            <a:ext cx="2078587" cy="155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2018 BMW 3 Series Car 2010 BMW 3 Series 2017 Audi A4, gran turismo  transparent background PNG clipart | HiClipart">
            <a:extLst>
              <a:ext uri="{FF2B5EF4-FFF2-40B4-BE49-F238E27FC236}">
                <a16:creationId xmlns:a16="http://schemas.microsoft.com/office/drawing/2014/main" id="{1E0F0AA7-F093-A114-B056-1715BE4CA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62" b="89850" l="10000" r="91875">
                        <a14:foregroundMark x1="90500" y1="42293" x2="91875" y2="54511"/>
                        <a14:foregroundMark x1="91875" y1="54511" x2="91375" y2="61090"/>
                        <a14:foregroundMark x1="41500" y1="59962" x2="39375" y2="65038"/>
                        <a14:foregroundMark x1="10750" y1="56203" x2="10750" y2="56203"/>
                        <a14:foregroundMark x1="45750" y1="22744" x2="41750" y2="21805"/>
                        <a14:foregroundMark x1="46125" y1="20113" x2="54375" y2="21241"/>
                        <a14:foregroundMark x1="59875" y1="18609" x2="66125" y2="20113"/>
                        <a14:foregroundMark x1="40750" y1="19361" x2="37125" y2="19361"/>
                        <a14:foregroundMark x1="36875" y1="19737" x2="35125" y2="19549"/>
                        <a14:foregroundMark x1="19125" y1="31955" x2="19125" y2="31955"/>
                        <a14:foregroundMark x1="82000" y1="32143" x2="87125" y2="347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11771" y="3905379"/>
            <a:ext cx="6392251" cy="3935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25912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8D51F-D6B2-4B39-8B7D-1C47941B7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Location Based Access to Content</a:t>
            </a:r>
          </a:p>
        </p:txBody>
      </p:sp>
      <p:pic>
        <p:nvPicPr>
          <p:cNvPr id="4098" name="Picture 2" descr="Words you'll hear at every baseball game">
            <a:extLst>
              <a:ext uri="{FF2B5EF4-FFF2-40B4-BE49-F238E27FC236}">
                <a16:creationId xmlns:a16="http://schemas.microsoft.com/office/drawing/2014/main" id="{E03CDBA2-B0AB-4A2B-BB2E-59ED9A3B9C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9"/>
          <a:stretch/>
        </p:blipFill>
        <p:spPr bwMode="auto">
          <a:xfrm>
            <a:off x="0" y="1215482"/>
            <a:ext cx="12192000" cy="564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DB2754-BBDA-4D14-A934-433070F796BA}"/>
              </a:ext>
            </a:extLst>
          </p:cNvPr>
          <p:cNvSpPr txBox="1"/>
          <p:nvPr/>
        </p:nvSpPr>
        <p:spPr>
          <a:xfrm>
            <a:off x="4267200" y="6503389"/>
            <a:ext cx="79248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https://img.mlbstatic.com/mlb-images/image/private/t_2x1/t_w1536/mlb/vyeexwed6rerpzixzyir.jpg</a:t>
            </a:r>
          </a:p>
        </p:txBody>
      </p:sp>
    </p:spTree>
    <p:extLst>
      <p:ext uri="{BB962C8B-B14F-4D97-AF65-F5344CB8AC3E}">
        <p14:creationId xmlns:p14="http://schemas.microsoft.com/office/powerpoint/2010/main" val="37389284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4C61670F-BF01-C447-A7E6-7796D445B8DA}"/>
              </a:ext>
            </a:extLst>
          </p:cNvPr>
          <p:cNvGrpSpPr/>
          <p:nvPr/>
        </p:nvGrpSpPr>
        <p:grpSpPr>
          <a:xfrm>
            <a:off x="884904" y="1233861"/>
            <a:ext cx="408039" cy="518651"/>
            <a:chOff x="1258529" y="481229"/>
            <a:chExt cx="648929" cy="777300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145E074B-5F96-913E-D6D2-506862077FA5}"/>
                </a:ext>
              </a:extLst>
            </p:cNvPr>
            <p:cNvSpPr/>
            <p:nvPr/>
          </p:nvSpPr>
          <p:spPr>
            <a:xfrm>
              <a:off x="1258529" y="924232"/>
              <a:ext cx="648929" cy="334297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CE0FB3D2-31D4-0DB9-8A4B-D50806280A75}"/>
                </a:ext>
              </a:extLst>
            </p:cNvPr>
            <p:cNvSpPr/>
            <p:nvPr/>
          </p:nvSpPr>
          <p:spPr>
            <a:xfrm rot="10800000">
              <a:off x="1258529" y="481229"/>
              <a:ext cx="324465" cy="265471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523E93F-1411-DE60-441A-A8D1F2286712}"/>
                </a:ext>
              </a:extLst>
            </p:cNvPr>
            <p:cNvCxnSpPr>
              <a:stCxn id="19" idx="0"/>
            </p:cNvCxnSpPr>
            <p:nvPr/>
          </p:nvCxnSpPr>
          <p:spPr>
            <a:xfrm>
              <a:off x="1420761" y="746700"/>
              <a:ext cx="0" cy="1775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37CE59-EF71-04AF-C42E-414BF3C80E95}"/>
              </a:ext>
            </a:extLst>
          </p:cNvPr>
          <p:cNvGrpSpPr/>
          <p:nvPr/>
        </p:nvGrpSpPr>
        <p:grpSpPr>
          <a:xfrm>
            <a:off x="1924663" y="6257794"/>
            <a:ext cx="408039" cy="518651"/>
            <a:chOff x="1258529" y="481229"/>
            <a:chExt cx="648929" cy="777300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DD04878C-A959-E573-CBDA-AB237D83D572}"/>
                </a:ext>
              </a:extLst>
            </p:cNvPr>
            <p:cNvSpPr/>
            <p:nvPr/>
          </p:nvSpPr>
          <p:spPr>
            <a:xfrm>
              <a:off x="1258529" y="924232"/>
              <a:ext cx="648929" cy="334297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A85FAA15-96A4-243D-CDE3-27BFE67D7B15}"/>
                </a:ext>
              </a:extLst>
            </p:cNvPr>
            <p:cNvSpPr/>
            <p:nvPr/>
          </p:nvSpPr>
          <p:spPr>
            <a:xfrm rot="10800000">
              <a:off x="1258529" y="481229"/>
              <a:ext cx="324465" cy="265471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C372407-6542-7057-E68E-3605989522A7}"/>
                </a:ext>
              </a:extLst>
            </p:cNvPr>
            <p:cNvCxnSpPr>
              <a:stCxn id="25" idx="0"/>
            </p:cNvCxnSpPr>
            <p:nvPr/>
          </p:nvCxnSpPr>
          <p:spPr>
            <a:xfrm>
              <a:off x="1420761" y="746700"/>
              <a:ext cx="0" cy="1775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48794D4-124D-33C0-C8D0-D639C1B5E885}"/>
              </a:ext>
            </a:extLst>
          </p:cNvPr>
          <p:cNvGrpSpPr/>
          <p:nvPr/>
        </p:nvGrpSpPr>
        <p:grpSpPr>
          <a:xfrm>
            <a:off x="6435211" y="1066247"/>
            <a:ext cx="408039" cy="518651"/>
            <a:chOff x="1258529" y="481229"/>
            <a:chExt cx="648929" cy="77730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EA8E7EAD-A402-9E19-53EB-D77FF90ACF02}"/>
                </a:ext>
              </a:extLst>
            </p:cNvPr>
            <p:cNvSpPr/>
            <p:nvPr/>
          </p:nvSpPr>
          <p:spPr>
            <a:xfrm>
              <a:off x="1258529" y="924232"/>
              <a:ext cx="648929" cy="334297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1FE99629-2A10-279D-1482-D2E1F082050E}"/>
                </a:ext>
              </a:extLst>
            </p:cNvPr>
            <p:cNvSpPr/>
            <p:nvPr/>
          </p:nvSpPr>
          <p:spPr>
            <a:xfrm rot="10800000">
              <a:off x="1258529" y="481229"/>
              <a:ext cx="324465" cy="265471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71316C6-50F6-0FBF-8DDE-A5D87924CA1E}"/>
                </a:ext>
              </a:extLst>
            </p:cNvPr>
            <p:cNvCxnSpPr>
              <a:stCxn id="29" idx="0"/>
            </p:cNvCxnSpPr>
            <p:nvPr/>
          </p:nvCxnSpPr>
          <p:spPr>
            <a:xfrm>
              <a:off x="1420761" y="746700"/>
              <a:ext cx="0" cy="1775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C6D2F7D-A21A-318C-34AF-C0DCBA8F3E61}"/>
              </a:ext>
            </a:extLst>
          </p:cNvPr>
          <p:cNvGrpSpPr/>
          <p:nvPr/>
        </p:nvGrpSpPr>
        <p:grpSpPr>
          <a:xfrm>
            <a:off x="968478" y="3506614"/>
            <a:ext cx="408039" cy="518651"/>
            <a:chOff x="1258529" y="481229"/>
            <a:chExt cx="648929" cy="777300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3E436851-CDCD-6B29-7BA0-4572BB9C073D}"/>
                </a:ext>
              </a:extLst>
            </p:cNvPr>
            <p:cNvSpPr/>
            <p:nvPr/>
          </p:nvSpPr>
          <p:spPr>
            <a:xfrm>
              <a:off x="1258529" y="924232"/>
              <a:ext cx="648929" cy="334297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8F80B39A-CE5D-F48D-37EA-799ACCD3D613}"/>
                </a:ext>
              </a:extLst>
            </p:cNvPr>
            <p:cNvSpPr/>
            <p:nvPr/>
          </p:nvSpPr>
          <p:spPr>
            <a:xfrm rot="10800000">
              <a:off x="1258529" y="481229"/>
              <a:ext cx="324465" cy="265471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57C67E0-CCD8-4EB6-20C2-EC172A1CC82D}"/>
                </a:ext>
              </a:extLst>
            </p:cNvPr>
            <p:cNvCxnSpPr>
              <a:stCxn id="33" idx="0"/>
            </p:cNvCxnSpPr>
            <p:nvPr/>
          </p:nvCxnSpPr>
          <p:spPr>
            <a:xfrm>
              <a:off x="1420761" y="746700"/>
              <a:ext cx="0" cy="1775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3E76158-B7A8-1AEE-3EC5-98C9DCD16ADD}"/>
              </a:ext>
            </a:extLst>
          </p:cNvPr>
          <p:cNvGrpSpPr/>
          <p:nvPr/>
        </p:nvGrpSpPr>
        <p:grpSpPr>
          <a:xfrm>
            <a:off x="6843251" y="6339984"/>
            <a:ext cx="408039" cy="518651"/>
            <a:chOff x="1258529" y="481229"/>
            <a:chExt cx="648929" cy="777300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F5D09FF4-AB19-134F-1DE2-3E69D189A309}"/>
                </a:ext>
              </a:extLst>
            </p:cNvPr>
            <p:cNvSpPr/>
            <p:nvPr/>
          </p:nvSpPr>
          <p:spPr>
            <a:xfrm>
              <a:off x="1258529" y="924232"/>
              <a:ext cx="648929" cy="334297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210083B7-F4E9-3DDE-96C0-82ADD4D3E6D5}"/>
                </a:ext>
              </a:extLst>
            </p:cNvPr>
            <p:cNvSpPr/>
            <p:nvPr/>
          </p:nvSpPr>
          <p:spPr>
            <a:xfrm rot="10800000">
              <a:off x="1258529" y="481229"/>
              <a:ext cx="324465" cy="265471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27C7C37-5863-1754-BB75-1D3B89A2CE11}"/>
                </a:ext>
              </a:extLst>
            </p:cNvPr>
            <p:cNvCxnSpPr>
              <a:stCxn id="37" idx="0"/>
            </p:cNvCxnSpPr>
            <p:nvPr/>
          </p:nvCxnSpPr>
          <p:spPr>
            <a:xfrm>
              <a:off x="1420761" y="746700"/>
              <a:ext cx="0" cy="1775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3B4E8504-ABB2-FB7C-55A8-778B5077B87C}"/>
              </a:ext>
            </a:extLst>
          </p:cNvPr>
          <p:cNvCxnSpPr>
            <a:cxnSpLocks/>
          </p:cNvCxnSpPr>
          <p:nvPr/>
        </p:nvCxnSpPr>
        <p:spPr>
          <a:xfrm flipV="1">
            <a:off x="4245352" y="1584898"/>
            <a:ext cx="2189859" cy="1729162"/>
          </a:xfrm>
          <a:prstGeom prst="straightConnector1">
            <a:avLst/>
          </a:prstGeom>
          <a:ln w="3810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EB589E79-3696-5177-D490-F6BE46E172BD}"/>
              </a:ext>
            </a:extLst>
          </p:cNvPr>
          <p:cNvCxnSpPr>
            <a:cxnSpLocks/>
          </p:cNvCxnSpPr>
          <p:nvPr/>
        </p:nvCxnSpPr>
        <p:spPr>
          <a:xfrm flipH="1" flipV="1">
            <a:off x="1175056" y="1762456"/>
            <a:ext cx="2397371" cy="1751535"/>
          </a:xfrm>
          <a:prstGeom prst="straightConnector1">
            <a:avLst/>
          </a:prstGeom>
          <a:ln w="3810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234DEC96-16D0-C67D-791E-AC5004E17ABB}"/>
              </a:ext>
            </a:extLst>
          </p:cNvPr>
          <p:cNvCxnSpPr>
            <a:cxnSpLocks/>
          </p:cNvCxnSpPr>
          <p:nvPr/>
        </p:nvCxnSpPr>
        <p:spPr>
          <a:xfrm flipV="1">
            <a:off x="2107502" y="4359232"/>
            <a:ext cx="1438182" cy="1757588"/>
          </a:xfrm>
          <a:prstGeom prst="straightConnector1">
            <a:avLst/>
          </a:prstGeom>
          <a:ln w="3810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853CB5E7-89BF-D1D9-8026-320053E88BA9}"/>
              </a:ext>
            </a:extLst>
          </p:cNvPr>
          <p:cNvCxnSpPr>
            <a:cxnSpLocks/>
          </p:cNvCxnSpPr>
          <p:nvPr/>
        </p:nvCxnSpPr>
        <p:spPr>
          <a:xfrm flipH="1" flipV="1">
            <a:off x="4245352" y="4359232"/>
            <a:ext cx="2437740" cy="1898562"/>
          </a:xfrm>
          <a:prstGeom prst="straightConnector1">
            <a:avLst/>
          </a:prstGeom>
          <a:ln w="3810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D0FDD685-ED01-4AA4-9BC3-430AB9B5DA81}"/>
              </a:ext>
            </a:extLst>
          </p:cNvPr>
          <p:cNvCxnSpPr>
            <a:cxnSpLocks/>
            <a:stCxn id="3" idx="1"/>
          </p:cNvCxnSpPr>
          <p:nvPr/>
        </p:nvCxnSpPr>
        <p:spPr>
          <a:xfrm flipH="1" flipV="1">
            <a:off x="1235566" y="3632448"/>
            <a:ext cx="2225105" cy="269584"/>
          </a:xfrm>
          <a:prstGeom prst="straightConnector1">
            <a:avLst/>
          </a:prstGeom>
          <a:ln w="3810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Graphic 64" descr="Unlock with solid fill">
            <a:extLst>
              <a:ext uri="{FF2B5EF4-FFF2-40B4-BE49-F238E27FC236}">
                <a16:creationId xmlns:a16="http://schemas.microsoft.com/office/drawing/2014/main" id="{3E3943BC-A3A3-9475-E49F-A5A4023F87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03494" y="3361534"/>
            <a:ext cx="715557" cy="715557"/>
          </a:xfrm>
          <a:prstGeom prst="rect">
            <a:avLst/>
          </a:prstGeom>
        </p:spPr>
      </p:pic>
      <p:pic>
        <p:nvPicPr>
          <p:cNvPr id="15" name="Graphic 14" descr="Lock with solid fill">
            <a:extLst>
              <a:ext uri="{FF2B5EF4-FFF2-40B4-BE49-F238E27FC236}">
                <a16:creationId xmlns:a16="http://schemas.microsoft.com/office/drawing/2014/main" id="{8ACA5C76-1D1E-31C1-344F-6F514DD7F4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410859" y="3139560"/>
            <a:ext cx="759931" cy="759931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C712C3E9-8584-78B8-A053-E473B987501F}"/>
              </a:ext>
            </a:extLst>
          </p:cNvPr>
          <p:cNvSpPr txBox="1"/>
          <p:nvPr/>
        </p:nvSpPr>
        <p:spPr>
          <a:xfrm>
            <a:off x="9083784" y="3276923"/>
            <a:ext cx="2425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Access denied, or</a:t>
            </a:r>
          </a:p>
          <a:p>
            <a:pPr algn="ctr"/>
            <a:r>
              <a:rPr lang="en-US" dirty="0"/>
              <a:t>Presence unverified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9ACECE9-7146-C88B-965F-67E2148BA8DA}"/>
              </a:ext>
            </a:extLst>
          </p:cNvPr>
          <p:cNvSpPr txBox="1"/>
          <p:nvPr/>
        </p:nvSpPr>
        <p:spPr>
          <a:xfrm>
            <a:off x="2559408" y="1990151"/>
            <a:ext cx="2136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Region of Interest</a:t>
            </a:r>
          </a:p>
        </p:txBody>
      </p:sp>
      <p:pic>
        <p:nvPicPr>
          <p:cNvPr id="3" name="Graphic 2" descr="Smart Phone with solid fill">
            <a:extLst>
              <a:ext uri="{FF2B5EF4-FFF2-40B4-BE49-F238E27FC236}">
                <a16:creationId xmlns:a16="http://schemas.microsoft.com/office/drawing/2014/main" id="{C5194499-B8A9-E484-B551-EBE9F54BFE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460671" y="3444832"/>
            <a:ext cx="914400" cy="914400"/>
          </a:xfrm>
          <a:prstGeom prst="rect">
            <a:avLst/>
          </a:prstGeom>
        </p:spPr>
      </p:pic>
      <p:pic>
        <p:nvPicPr>
          <p:cNvPr id="10" name="Graphic 9" descr="Smart Phone with solid fill">
            <a:extLst>
              <a:ext uri="{FF2B5EF4-FFF2-40B4-BE49-F238E27FC236}">
                <a16:creationId xmlns:a16="http://schemas.microsoft.com/office/drawing/2014/main" id="{25BC7EC5-EED2-BEBF-5C6E-8CAC7C00AC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745916" y="3210165"/>
            <a:ext cx="914400" cy="914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48B7C6C-B5EB-D12E-2532-24290B68FB5C}"/>
              </a:ext>
            </a:extLst>
          </p:cNvPr>
          <p:cNvSpPr txBox="1"/>
          <p:nvPr/>
        </p:nvSpPr>
        <p:spPr>
          <a:xfrm>
            <a:off x="4587942" y="3478234"/>
            <a:ext cx="2425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Access granted, or</a:t>
            </a:r>
          </a:p>
          <a:p>
            <a:pPr algn="ctr"/>
            <a:r>
              <a:rPr lang="en-US" dirty="0"/>
              <a:t>Presence verified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EBCA77-25F0-4935-806A-43629D1D4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Localization as Proof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0FC0D3-AC38-1685-206A-499468B9CD07}"/>
              </a:ext>
            </a:extLst>
          </p:cNvPr>
          <p:cNvSpPr/>
          <p:nvPr/>
        </p:nvSpPr>
        <p:spPr>
          <a:xfrm>
            <a:off x="7674074" y="4480572"/>
            <a:ext cx="4136926" cy="163624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The client has an incentive to lie about its own location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5BEC7F4-CDC2-89EC-7D26-43376A40548C}"/>
              </a:ext>
            </a:extLst>
          </p:cNvPr>
          <p:cNvSpPr/>
          <p:nvPr/>
        </p:nvSpPr>
        <p:spPr>
          <a:xfrm>
            <a:off x="1582932" y="2286000"/>
            <a:ext cx="5583987" cy="4028303"/>
          </a:xfrm>
          <a:custGeom>
            <a:avLst/>
            <a:gdLst>
              <a:gd name="connsiteX0" fmla="*/ 2124095 w 5583987"/>
              <a:gd name="connsiteY0" fmla="*/ 160638 h 4028303"/>
              <a:gd name="connsiteX1" fmla="*/ 2124095 w 5583987"/>
              <a:gd name="connsiteY1" fmla="*/ 160638 h 4028303"/>
              <a:gd name="connsiteX2" fmla="*/ 2037598 w 5583987"/>
              <a:gd name="connsiteY2" fmla="*/ 222422 h 4028303"/>
              <a:gd name="connsiteX3" fmla="*/ 1951100 w 5583987"/>
              <a:gd name="connsiteY3" fmla="*/ 308919 h 4028303"/>
              <a:gd name="connsiteX4" fmla="*/ 1889317 w 5583987"/>
              <a:gd name="connsiteY4" fmla="*/ 333632 h 4028303"/>
              <a:gd name="connsiteX5" fmla="*/ 1839890 w 5583987"/>
              <a:gd name="connsiteY5" fmla="*/ 358346 h 4028303"/>
              <a:gd name="connsiteX6" fmla="*/ 1629825 w 5583987"/>
              <a:gd name="connsiteY6" fmla="*/ 383059 h 4028303"/>
              <a:gd name="connsiteX7" fmla="*/ 542430 w 5583987"/>
              <a:gd name="connsiteY7" fmla="*/ 395416 h 4028303"/>
              <a:gd name="connsiteX8" fmla="*/ 443576 w 5583987"/>
              <a:gd name="connsiteY8" fmla="*/ 420130 h 4028303"/>
              <a:gd name="connsiteX9" fmla="*/ 332365 w 5583987"/>
              <a:gd name="connsiteY9" fmla="*/ 457200 h 4028303"/>
              <a:gd name="connsiteX10" fmla="*/ 295295 w 5583987"/>
              <a:gd name="connsiteY10" fmla="*/ 481914 h 4028303"/>
              <a:gd name="connsiteX11" fmla="*/ 245868 w 5583987"/>
              <a:gd name="connsiteY11" fmla="*/ 494270 h 4028303"/>
              <a:gd name="connsiteX12" fmla="*/ 109944 w 5583987"/>
              <a:gd name="connsiteY12" fmla="*/ 605481 h 4028303"/>
              <a:gd name="connsiteX13" fmla="*/ 60517 w 5583987"/>
              <a:gd name="connsiteY13" fmla="*/ 679622 h 4028303"/>
              <a:gd name="connsiteX14" fmla="*/ 23446 w 5583987"/>
              <a:gd name="connsiteY14" fmla="*/ 778476 h 4028303"/>
              <a:gd name="connsiteX15" fmla="*/ 23446 w 5583987"/>
              <a:gd name="connsiteY15" fmla="*/ 1186249 h 4028303"/>
              <a:gd name="connsiteX16" fmla="*/ 60517 w 5583987"/>
              <a:gd name="connsiteY16" fmla="*/ 1272746 h 4028303"/>
              <a:gd name="connsiteX17" fmla="*/ 85230 w 5583987"/>
              <a:gd name="connsiteY17" fmla="*/ 1359243 h 4028303"/>
              <a:gd name="connsiteX18" fmla="*/ 109944 w 5583987"/>
              <a:gd name="connsiteY18" fmla="*/ 1507524 h 4028303"/>
              <a:gd name="connsiteX19" fmla="*/ 134657 w 5583987"/>
              <a:gd name="connsiteY19" fmla="*/ 1556951 h 4028303"/>
              <a:gd name="connsiteX20" fmla="*/ 159371 w 5583987"/>
              <a:gd name="connsiteY20" fmla="*/ 1779373 h 4028303"/>
              <a:gd name="connsiteX21" fmla="*/ 134657 w 5583987"/>
              <a:gd name="connsiteY21" fmla="*/ 2347784 h 4028303"/>
              <a:gd name="connsiteX22" fmla="*/ 122300 w 5583987"/>
              <a:gd name="connsiteY22" fmla="*/ 2384854 h 4028303"/>
              <a:gd name="connsiteX23" fmla="*/ 97587 w 5583987"/>
              <a:gd name="connsiteY23" fmla="*/ 2434281 h 4028303"/>
              <a:gd name="connsiteX24" fmla="*/ 85230 w 5583987"/>
              <a:gd name="connsiteY24" fmla="*/ 2842054 h 4028303"/>
              <a:gd name="connsiteX25" fmla="*/ 159371 w 5583987"/>
              <a:gd name="connsiteY25" fmla="*/ 2953265 h 4028303"/>
              <a:gd name="connsiteX26" fmla="*/ 245868 w 5583987"/>
              <a:gd name="connsiteY26" fmla="*/ 3076832 h 4028303"/>
              <a:gd name="connsiteX27" fmla="*/ 295295 w 5583987"/>
              <a:gd name="connsiteY27" fmla="*/ 3150973 h 4028303"/>
              <a:gd name="connsiteX28" fmla="*/ 443576 w 5583987"/>
              <a:gd name="connsiteY28" fmla="*/ 3286897 h 4028303"/>
              <a:gd name="connsiteX29" fmla="*/ 493003 w 5583987"/>
              <a:gd name="connsiteY29" fmla="*/ 3311611 h 4028303"/>
              <a:gd name="connsiteX30" fmla="*/ 604214 w 5583987"/>
              <a:gd name="connsiteY30" fmla="*/ 3336324 h 4028303"/>
              <a:gd name="connsiteX31" fmla="*/ 727782 w 5583987"/>
              <a:gd name="connsiteY31" fmla="*/ 3398108 h 4028303"/>
              <a:gd name="connsiteX32" fmla="*/ 851349 w 5583987"/>
              <a:gd name="connsiteY32" fmla="*/ 3422822 h 4028303"/>
              <a:gd name="connsiteX33" fmla="*/ 913133 w 5583987"/>
              <a:gd name="connsiteY33" fmla="*/ 3447535 h 4028303"/>
              <a:gd name="connsiteX34" fmla="*/ 1110841 w 5583987"/>
              <a:gd name="connsiteY34" fmla="*/ 3534032 h 4028303"/>
              <a:gd name="connsiteX35" fmla="*/ 1184982 w 5583987"/>
              <a:gd name="connsiteY35" fmla="*/ 3571103 h 4028303"/>
              <a:gd name="connsiteX36" fmla="*/ 1296192 w 5583987"/>
              <a:gd name="connsiteY36" fmla="*/ 3657600 h 4028303"/>
              <a:gd name="connsiteX37" fmla="*/ 1345619 w 5583987"/>
              <a:gd name="connsiteY37" fmla="*/ 3694670 h 4028303"/>
              <a:gd name="connsiteX38" fmla="*/ 1432117 w 5583987"/>
              <a:gd name="connsiteY38" fmla="*/ 3781168 h 4028303"/>
              <a:gd name="connsiteX39" fmla="*/ 1481544 w 5583987"/>
              <a:gd name="connsiteY39" fmla="*/ 3830595 h 4028303"/>
              <a:gd name="connsiteX40" fmla="*/ 1518614 w 5583987"/>
              <a:gd name="connsiteY40" fmla="*/ 3855308 h 4028303"/>
              <a:gd name="connsiteX41" fmla="*/ 1654538 w 5583987"/>
              <a:gd name="connsiteY41" fmla="*/ 3954162 h 4028303"/>
              <a:gd name="connsiteX42" fmla="*/ 1765749 w 5583987"/>
              <a:gd name="connsiteY42" fmla="*/ 3978876 h 4028303"/>
              <a:gd name="connsiteX43" fmla="*/ 1827533 w 5583987"/>
              <a:gd name="connsiteY43" fmla="*/ 4003589 h 4028303"/>
              <a:gd name="connsiteX44" fmla="*/ 1926387 w 5583987"/>
              <a:gd name="connsiteY44" fmla="*/ 4028303 h 4028303"/>
              <a:gd name="connsiteX45" fmla="*/ 2766646 w 5583987"/>
              <a:gd name="connsiteY45" fmla="*/ 4015946 h 4028303"/>
              <a:gd name="connsiteX46" fmla="*/ 2865500 w 5583987"/>
              <a:gd name="connsiteY46" fmla="*/ 3966519 h 4028303"/>
              <a:gd name="connsiteX47" fmla="*/ 2976711 w 5583987"/>
              <a:gd name="connsiteY47" fmla="*/ 3917092 h 4028303"/>
              <a:gd name="connsiteX48" fmla="*/ 3260917 w 5583987"/>
              <a:gd name="connsiteY48" fmla="*/ 3719384 h 4028303"/>
              <a:gd name="connsiteX49" fmla="*/ 3347414 w 5583987"/>
              <a:gd name="connsiteY49" fmla="*/ 3645243 h 4028303"/>
              <a:gd name="connsiteX50" fmla="*/ 3433911 w 5583987"/>
              <a:gd name="connsiteY50" fmla="*/ 3595816 h 4028303"/>
              <a:gd name="connsiteX51" fmla="*/ 3532765 w 5583987"/>
              <a:gd name="connsiteY51" fmla="*/ 3521676 h 4028303"/>
              <a:gd name="connsiteX52" fmla="*/ 3656333 w 5583987"/>
              <a:gd name="connsiteY52" fmla="*/ 3373395 h 4028303"/>
              <a:gd name="connsiteX53" fmla="*/ 3742830 w 5583987"/>
              <a:gd name="connsiteY53" fmla="*/ 3237470 h 4028303"/>
              <a:gd name="connsiteX54" fmla="*/ 3792257 w 5583987"/>
              <a:gd name="connsiteY54" fmla="*/ 3163330 h 4028303"/>
              <a:gd name="connsiteX55" fmla="*/ 3854041 w 5583987"/>
              <a:gd name="connsiteY55" fmla="*/ 3113903 h 4028303"/>
              <a:gd name="connsiteX56" fmla="*/ 4076463 w 5583987"/>
              <a:gd name="connsiteY56" fmla="*/ 2990335 h 4028303"/>
              <a:gd name="connsiteX57" fmla="*/ 4471879 w 5583987"/>
              <a:gd name="connsiteY57" fmla="*/ 2940908 h 4028303"/>
              <a:gd name="connsiteX58" fmla="*/ 4533663 w 5583987"/>
              <a:gd name="connsiteY58" fmla="*/ 2928551 h 4028303"/>
              <a:gd name="connsiteX59" fmla="*/ 4644873 w 5583987"/>
              <a:gd name="connsiteY59" fmla="*/ 2916195 h 4028303"/>
              <a:gd name="connsiteX60" fmla="*/ 4731371 w 5583987"/>
              <a:gd name="connsiteY60" fmla="*/ 2879124 h 4028303"/>
              <a:gd name="connsiteX61" fmla="*/ 4830225 w 5583987"/>
              <a:gd name="connsiteY61" fmla="*/ 2854411 h 4028303"/>
              <a:gd name="connsiteX62" fmla="*/ 5015576 w 5583987"/>
              <a:gd name="connsiteY62" fmla="*/ 2804984 h 4028303"/>
              <a:gd name="connsiteX63" fmla="*/ 5139144 w 5583987"/>
              <a:gd name="connsiteY63" fmla="*/ 2706130 h 4028303"/>
              <a:gd name="connsiteX64" fmla="*/ 5213284 w 5583987"/>
              <a:gd name="connsiteY64" fmla="*/ 2594919 h 4028303"/>
              <a:gd name="connsiteX65" fmla="*/ 5373922 w 5583987"/>
              <a:gd name="connsiteY65" fmla="*/ 2323070 h 4028303"/>
              <a:gd name="connsiteX66" fmla="*/ 5435706 w 5583987"/>
              <a:gd name="connsiteY66" fmla="*/ 2211859 h 4028303"/>
              <a:gd name="connsiteX67" fmla="*/ 5472776 w 5583987"/>
              <a:gd name="connsiteY67" fmla="*/ 2100649 h 4028303"/>
              <a:gd name="connsiteX68" fmla="*/ 5497490 w 5583987"/>
              <a:gd name="connsiteY68" fmla="*/ 2001795 h 4028303"/>
              <a:gd name="connsiteX69" fmla="*/ 5534560 w 5583987"/>
              <a:gd name="connsiteY69" fmla="*/ 1915297 h 4028303"/>
              <a:gd name="connsiteX70" fmla="*/ 5559273 w 5583987"/>
              <a:gd name="connsiteY70" fmla="*/ 1804086 h 4028303"/>
              <a:gd name="connsiteX71" fmla="*/ 5583987 w 5583987"/>
              <a:gd name="connsiteY71" fmla="*/ 1618735 h 4028303"/>
              <a:gd name="connsiteX72" fmla="*/ 5509846 w 5583987"/>
              <a:gd name="connsiteY72" fmla="*/ 1248032 h 4028303"/>
              <a:gd name="connsiteX73" fmla="*/ 5485133 w 5583987"/>
              <a:gd name="connsiteY73" fmla="*/ 1149178 h 4028303"/>
              <a:gd name="connsiteX74" fmla="*/ 5460419 w 5583987"/>
              <a:gd name="connsiteY74" fmla="*/ 1037968 h 4028303"/>
              <a:gd name="connsiteX75" fmla="*/ 5410992 w 5583987"/>
              <a:gd name="connsiteY75" fmla="*/ 939114 h 4028303"/>
              <a:gd name="connsiteX76" fmla="*/ 5275068 w 5583987"/>
              <a:gd name="connsiteY76" fmla="*/ 766119 h 4028303"/>
              <a:gd name="connsiteX77" fmla="*/ 5237998 w 5583987"/>
              <a:gd name="connsiteY77" fmla="*/ 753762 h 4028303"/>
              <a:gd name="connsiteX78" fmla="*/ 5089717 w 5583987"/>
              <a:gd name="connsiteY78" fmla="*/ 679622 h 4028303"/>
              <a:gd name="connsiteX79" fmla="*/ 5003219 w 5583987"/>
              <a:gd name="connsiteY79" fmla="*/ 642551 h 4028303"/>
              <a:gd name="connsiteX80" fmla="*/ 4953792 w 5583987"/>
              <a:gd name="connsiteY80" fmla="*/ 617838 h 4028303"/>
              <a:gd name="connsiteX81" fmla="*/ 4879652 w 5583987"/>
              <a:gd name="connsiteY81" fmla="*/ 593124 h 4028303"/>
              <a:gd name="connsiteX82" fmla="*/ 4805511 w 5583987"/>
              <a:gd name="connsiteY82" fmla="*/ 556054 h 4028303"/>
              <a:gd name="connsiteX83" fmla="*/ 4768441 w 5583987"/>
              <a:gd name="connsiteY83" fmla="*/ 531341 h 4028303"/>
              <a:gd name="connsiteX84" fmla="*/ 4669587 w 5583987"/>
              <a:gd name="connsiteY84" fmla="*/ 481914 h 4028303"/>
              <a:gd name="connsiteX85" fmla="*/ 4620160 w 5583987"/>
              <a:gd name="connsiteY85" fmla="*/ 444843 h 4028303"/>
              <a:gd name="connsiteX86" fmla="*/ 4521306 w 5583987"/>
              <a:gd name="connsiteY86" fmla="*/ 383059 h 4028303"/>
              <a:gd name="connsiteX87" fmla="*/ 4471879 w 5583987"/>
              <a:gd name="connsiteY87" fmla="*/ 345989 h 4028303"/>
              <a:gd name="connsiteX88" fmla="*/ 4447165 w 5583987"/>
              <a:gd name="connsiteY88" fmla="*/ 308919 h 4028303"/>
              <a:gd name="connsiteX89" fmla="*/ 4385382 w 5583987"/>
              <a:gd name="connsiteY89" fmla="*/ 271849 h 4028303"/>
              <a:gd name="connsiteX90" fmla="*/ 4286527 w 5583987"/>
              <a:gd name="connsiteY90" fmla="*/ 172995 h 4028303"/>
              <a:gd name="connsiteX91" fmla="*/ 4212387 w 5583987"/>
              <a:gd name="connsiteY91" fmla="*/ 98854 h 4028303"/>
              <a:gd name="connsiteX92" fmla="*/ 4113533 w 5583987"/>
              <a:gd name="connsiteY92" fmla="*/ 24714 h 4028303"/>
              <a:gd name="connsiteX93" fmla="*/ 4039392 w 5583987"/>
              <a:gd name="connsiteY93" fmla="*/ 0 h 4028303"/>
              <a:gd name="connsiteX94" fmla="*/ 3421554 w 5583987"/>
              <a:gd name="connsiteY94" fmla="*/ 12357 h 4028303"/>
              <a:gd name="connsiteX95" fmla="*/ 3347414 w 5583987"/>
              <a:gd name="connsiteY95" fmla="*/ 37070 h 4028303"/>
              <a:gd name="connsiteX96" fmla="*/ 3211490 w 5583987"/>
              <a:gd name="connsiteY96" fmla="*/ 86497 h 4028303"/>
              <a:gd name="connsiteX97" fmla="*/ 3149706 w 5583987"/>
              <a:gd name="connsiteY97" fmla="*/ 98854 h 4028303"/>
              <a:gd name="connsiteX98" fmla="*/ 3100279 w 5583987"/>
              <a:gd name="connsiteY98" fmla="*/ 111211 h 4028303"/>
              <a:gd name="connsiteX99" fmla="*/ 2173522 w 5583987"/>
              <a:gd name="connsiteY99" fmla="*/ 123568 h 4028303"/>
              <a:gd name="connsiteX100" fmla="*/ 2124095 w 5583987"/>
              <a:gd name="connsiteY100" fmla="*/ 148281 h 4028303"/>
              <a:gd name="connsiteX101" fmla="*/ 2124095 w 5583987"/>
              <a:gd name="connsiteY101" fmla="*/ 160638 h 4028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5583987" h="4028303" extrusionOk="0">
                <a:moveTo>
                  <a:pt x="2124095" y="160638"/>
                </a:moveTo>
                <a:lnTo>
                  <a:pt x="2124095" y="160638"/>
                </a:lnTo>
                <a:cubicBezTo>
                  <a:pt x="2095737" y="178021"/>
                  <a:pt x="2063625" y="196720"/>
                  <a:pt x="2037598" y="222422"/>
                </a:cubicBezTo>
                <a:cubicBezTo>
                  <a:pt x="1960101" y="280976"/>
                  <a:pt x="2178978" y="233736"/>
                  <a:pt x="1951100" y="308919"/>
                </a:cubicBezTo>
                <a:cubicBezTo>
                  <a:pt x="1932034" y="319323"/>
                  <a:pt x="1910326" y="325923"/>
                  <a:pt x="1889317" y="333632"/>
                </a:cubicBezTo>
                <a:cubicBezTo>
                  <a:pt x="1875643" y="339873"/>
                  <a:pt x="1854201" y="354136"/>
                  <a:pt x="1839890" y="358346"/>
                </a:cubicBezTo>
                <a:cubicBezTo>
                  <a:pt x="1811496" y="365268"/>
                  <a:pt x="1639795" y="382898"/>
                  <a:pt x="1629825" y="383059"/>
                </a:cubicBezTo>
                <a:cubicBezTo>
                  <a:pt x="1423906" y="335218"/>
                  <a:pt x="897848" y="455175"/>
                  <a:pt x="542430" y="395416"/>
                </a:cubicBezTo>
                <a:cubicBezTo>
                  <a:pt x="510865" y="403365"/>
                  <a:pt x="476407" y="411789"/>
                  <a:pt x="443576" y="420130"/>
                </a:cubicBezTo>
                <a:cubicBezTo>
                  <a:pt x="408352" y="423696"/>
                  <a:pt x="374330" y="444467"/>
                  <a:pt x="332365" y="457200"/>
                </a:cubicBezTo>
                <a:cubicBezTo>
                  <a:pt x="317683" y="465919"/>
                  <a:pt x="309134" y="475879"/>
                  <a:pt x="295295" y="481914"/>
                </a:cubicBezTo>
                <a:cubicBezTo>
                  <a:pt x="280180" y="490519"/>
                  <a:pt x="259534" y="484527"/>
                  <a:pt x="245868" y="494270"/>
                </a:cubicBezTo>
                <a:cubicBezTo>
                  <a:pt x="40204" y="646850"/>
                  <a:pt x="275277" y="528274"/>
                  <a:pt x="109944" y="605481"/>
                </a:cubicBezTo>
                <a:cubicBezTo>
                  <a:pt x="92929" y="627744"/>
                  <a:pt x="68200" y="649465"/>
                  <a:pt x="60517" y="679622"/>
                </a:cubicBezTo>
                <a:cubicBezTo>
                  <a:pt x="42407" y="745636"/>
                  <a:pt x="54601" y="716656"/>
                  <a:pt x="23446" y="778476"/>
                </a:cubicBezTo>
                <a:cubicBezTo>
                  <a:pt x="-14595" y="941682"/>
                  <a:pt x="2466" y="838737"/>
                  <a:pt x="23446" y="1186249"/>
                </a:cubicBezTo>
                <a:cubicBezTo>
                  <a:pt x="26796" y="1230638"/>
                  <a:pt x="37604" y="1240731"/>
                  <a:pt x="60517" y="1272746"/>
                </a:cubicBezTo>
                <a:cubicBezTo>
                  <a:pt x="72153" y="1297464"/>
                  <a:pt x="79855" y="1330732"/>
                  <a:pt x="85230" y="1359243"/>
                </a:cubicBezTo>
                <a:cubicBezTo>
                  <a:pt x="95122" y="1415237"/>
                  <a:pt x="88830" y="1454531"/>
                  <a:pt x="109944" y="1507524"/>
                </a:cubicBezTo>
                <a:cubicBezTo>
                  <a:pt x="116257" y="1525498"/>
                  <a:pt x="125663" y="1538415"/>
                  <a:pt x="134657" y="1556951"/>
                </a:cubicBezTo>
                <a:cubicBezTo>
                  <a:pt x="148150" y="1646165"/>
                  <a:pt x="162629" y="1678102"/>
                  <a:pt x="159371" y="1779373"/>
                </a:cubicBezTo>
                <a:cubicBezTo>
                  <a:pt x="180687" y="1979809"/>
                  <a:pt x="110849" y="2153618"/>
                  <a:pt x="134657" y="2347784"/>
                </a:cubicBezTo>
                <a:cubicBezTo>
                  <a:pt x="135168" y="2359031"/>
                  <a:pt x="125984" y="2372981"/>
                  <a:pt x="122300" y="2384854"/>
                </a:cubicBezTo>
                <a:cubicBezTo>
                  <a:pt x="114842" y="2401656"/>
                  <a:pt x="107197" y="2418626"/>
                  <a:pt x="97587" y="2434281"/>
                </a:cubicBezTo>
                <a:cubicBezTo>
                  <a:pt x="80171" y="2607589"/>
                  <a:pt x="63354" y="2664374"/>
                  <a:pt x="85230" y="2842054"/>
                </a:cubicBezTo>
                <a:cubicBezTo>
                  <a:pt x="90237" y="2862257"/>
                  <a:pt x="140917" y="2921718"/>
                  <a:pt x="159371" y="2953265"/>
                </a:cubicBezTo>
                <a:cubicBezTo>
                  <a:pt x="208893" y="3044774"/>
                  <a:pt x="163306" y="2962187"/>
                  <a:pt x="245868" y="3076832"/>
                </a:cubicBezTo>
                <a:cubicBezTo>
                  <a:pt x="263682" y="3101963"/>
                  <a:pt x="273759" y="3132922"/>
                  <a:pt x="295295" y="3150973"/>
                </a:cubicBezTo>
                <a:cubicBezTo>
                  <a:pt x="349517" y="3209673"/>
                  <a:pt x="389824" y="3238816"/>
                  <a:pt x="443576" y="3286897"/>
                </a:cubicBezTo>
                <a:cubicBezTo>
                  <a:pt x="459755" y="3296443"/>
                  <a:pt x="474495" y="3305759"/>
                  <a:pt x="493003" y="3311611"/>
                </a:cubicBezTo>
                <a:cubicBezTo>
                  <a:pt x="527936" y="3329980"/>
                  <a:pt x="566253" y="3331463"/>
                  <a:pt x="604214" y="3336324"/>
                </a:cubicBezTo>
                <a:cubicBezTo>
                  <a:pt x="645515" y="3357582"/>
                  <a:pt x="683982" y="3392159"/>
                  <a:pt x="727782" y="3398108"/>
                </a:cubicBezTo>
                <a:cubicBezTo>
                  <a:pt x="765075" y="3405549"/>
                  <a:pt x="813642" y="3405866"/>
                  <a:pt x="851349" y="3422822"/>
                </a:cubicBezTo>
                <a:cubicBezTo>
                  <a:pt x="873297" y="3430545"/>
                  <a:pt x="893725" y="3436829"/>
                  <a:pt x="913133" y="3447535"/>
                </a:cubicBezTo>
                <a:cubicBezTo>
                  <a:pt x="978396" y="3485898"/>
                  <a:pt x="1058565" y="3501953"/>
                  <a:pt x="1110841" y="3534032"/>
                </a:cubicBezTo>
                <a:cubicBezTo>
                  <a:pt x="1137557" y="3546806"/>
                  <a:pt x="1164399" y="3556041"/>
                  <a:pt x="1184982" y="3571103"/>
                </a:cubicBezTo>
                <a:cubicBezTo>
                  <a:pt x="1227938" y="3590564"/>
                  <a:pt x="1265251" y="3627050"/>
                  <a:pt x="1296192" y="3657600"/>
                </a:cubicBezTo>
                <a:cubicBezTo>
                  <a:pt x="1309326" y="3668503"/>
                  <a:pt x="1330367" y="3680690"/>
                  <a:pt x="1345619" y="3694670"/>
                </a:cubicBezTo>
                <a:cubicBezTo>
                  <a:pt x="1381438" y="3724815"/>
                  <a:pt x="1392469" y="3742347"/>
                  <a:pt x="1432117" y="3781168"/>
                </a:cubicBezTo>
                <a:cubicBezTo>
                  <a:pt x="1447038" y="3796174"/>
                  <a:pt x="1462426" y="3818119"/>
                  <a:pt x="1481544" y="3830595"/>
                </a:cubicBezTo>
                <a:cubicBezTo>
                  <a:pt x="1493444" y="3839392"/>
                  <a:pt x="1506697" y="3844683"/>
                  <a:pt x="1518614" y="3855308"/>
                </a:cubicBezTo>
                <a:cubicBezTo>
                  <a:pt x="1555961" y="3874832"/>
                  <a:pt x="1608675" y="3936367"/>
                  <a:pt x="1654538" y="3954162"/>
                </a:cubicBezTo>
                <a:cubicBezTo>
                  <a:pt x="1690701" y="3966406"/>
                  <a:pt x="1727157" y="3967474"/>
                  <a:pt x="1765749" y="3978876"/>
                </a:cubicBezTo>
                <a:cubicBezTo>
                  <a:pt x="1786778" y="3985225"/>
                  <a:pt x="1806301" y="3998538"/>
                  <a:pt x="1827533" y="4003589"/>
                </a:cubicBezTo>
                <a:cubicBezTo>
                  <a:pt x="1860655" y="4008851"/>
                  <a:pt x="1893133" y="4019258"/>
                  <a:pt x="1926387" y="4028303"/>
                </a:cubicBezTo>
                <a:cubicBezTo>
                  <a:pt x="2040207" y="3998497"/>
                  <a:pt x="2520918" y="4052297"/>
                  <a:pt x="2766646" y="4015946"/>
                </a:cubicBezTo>
                <a:cubicBezTo>
                  <a:pt x="2803198" y="4009924"/>
                  <a:pt x="2826834" y="3978931"/>
                  <a:pt x="2865500" y="3966519"/>
                </a:cubicBezTo>
                <a:cubicBezTo>
                  <a:pt x="2901769" y="3950097"/>
                  <a:pt x="2938996" y="3938852"/>
                  <a:pt x="2976711" y="3917092"/>
                </a:cubicBezTo>
                <a:cubicBezTo>
                  <a:pt x="3085997" y="3855344"/>
                  <a:pt x="3155567" y="3788613"/>
                  <a:pt x="3260917" y="3719384"/>
                </a:cubicBezTo>
                <a:cubicBezTo>
                  <a:pt x="3287315" y="3691761"/>
                  <a:pt x="3317201" y="3666838"/>
                  <a:pt x="3347414" y="3645243"/>
                </a:cubicBezTo>
                <a:cubicBezTo>
                  <a:pt x="3376037" y="3625505"/>
                  <a:pt x="3406561" y="3616578"/>
                  <a:pt x="3433911" y="3595816"/>
                </a:cubicBezTo>
                <a:cubicBezTo>
                  <a:pt x="3462571" y="3578878"/>
                  <a:pt x="3505256" y="3549547"/>
                  <a:pt x="3532765" y="3521676"/>
                </a:cubicBezTo>
                <a:cubicBezTo>
                  <a:pt x="3630102" y="3327495"/>
                  <a:pt x="3492270" y="3568326"/>
                  <a:pt x="3656333" y="3373395"/>
                </a:cubicBezTo>
                <a:cubicBezTo>
                  <a:pt x="3691133" y="3343147"/>
                  <a:pt x="3717823" y="3274818"/>
                  <a:pt x="3742830" y="3237470"/>
                </a:cubicBezTo>
                <a:cubicBezTo>
                  <a:pt x="3758026" y="3212640"/>
                  <a:pt x="3774957" y="3184007"/>
                  <a:pt x="3792257" y="3163330"/>
                </a:cubicBezTo>
                <a:cubicBezTo>
                  <a:pt x="3811817" y="3140133"/>
                  <a:pt x="3834551" y="3125340"/>
                  <a:pt x="3854041" y="3113903"/>
                </a:cubicBezTo>
                <a:cubicBezTo>
                  <a:pt x="3906591" y="3073405"/>
                  <a:pt x="4030555" y="3000561"/>
                  <a:pt x="4076463" y="2990335"/>
                </a:cubicBezTo>
                <a:cubicBezTo>
                  <a:pt x="4273730" y="2949703"/>
                  <a:pt x="4144683" y="2957228"/>
                  <a:pt x="4471879" y="2940908"/>
                </a:cubicBezTo>
                <a:cubicBezTo>
                  <a:pt x="4493730" y="2940538"/>
                  <a:pt x="4509612" y="2932329"/>
                  <a:pt x="4533663" y="2928551"/>
                </a:cubicBezTo>
                <a:cubicBezTo>
                  <a:pt x="4565049" y="2925008"/>
                  <a:pt x="4610645" y="2925211"/>
                  <a:pt x="4644873" y="2916195"/>
                </a:cubicBezTo>
                <a:cubicBezTo>
                  <a:pt x="4678144" y="2912088"/>
                  <a:pt x="4703903" y="2883956"/>
                  <a:pt x="4731371" y="2879124"/>
                </a:cubicBezTo>
                <a:cubicBezTo>
                  <a:pt x="4763698" y="2867165"/>
                  <a:pt x="4797936" y="2859592"/>
                  <a:pt x="4830225" y="2854411"/>
                </a:cubicBezTo>
                <a:cubicBezTo>
                  <a:pt x="5014375" y="2760487"/>
                  <a:pt x="4730078" y="2865835"/>
                  <a:pt x="5015576" y="2804984"/>
                </a:cubicBezTo>
                <a:cubicBezTo>
                  <a:pt x="5055044" y="2773551"/>
                  <a:pt x="5106604" y="2743307"/>
                  <a:pt x="5139144" y="2706130"/>
                </a:cubicBezTo>
                <a:cubicBezTo>
                  <a:pt x="5164222" y="2675306"/>
                  <a:pt x="5193666" y="2639584"/>
                  <a:pt x="5213284" y="2594919"/>
                </a:cubicBezTo>
                <a:cubicBezTo>
                  <a:pt x="5267683" y="2503889"/>
                  <a:pt x="5322836" y="2407665"/>
                  <a:pt x="5373922" y="2323070"/>
                </a:cubicBezTo>
                <a:cubicBezTo>
                  <a:pt x="5389579" y="2281914"/>
                  <a:pt x="5416632" y="2247746"/>
                  <a:pt x="5435706" y="2211859"/>
                </a:cubicBezTo>
                <a:cubicBezTo>
                  <a:pt x="5443945" y="2176267"/>
                  <a:pt x="5464705" y="2134701"/>
                  <a:pt x="5472776" y="2100649"/>
                </a:cubicBezTo>
                <a:cubicBezTo>
                  <a:pt x="5480473" y="2069813"/>
                  <a:pt x="5491361" y="2032953"/>
                  <a:pt x="5497490" y="2001795"/>
                </a:cubicBezTo>
                <a:cubicBezTo>
                  <a:pt x="5512353" y="1971240"/>
                  <a:pt x="5526064" y="1943216"/>
                  <a:pt x="5534560" y="1915297"/>
                </a:cubicBezTo>
                <a:cubicBezTo>
                  <a:pt x="5541969" y="1876040"/>
                  <a:pt x="5546543" y="1837255"/>
                  <a:pt x="5559273" y="1804086"/>
                </a:cubicBezTo>
                <a:cubicBezTo>
                  <a:pt x="5564120" y="1764241"/>
                  <a:pt x="5580251" y="1648743"/>
                  <a:pt x="5583987" y="1618735"/>
                </a:cubicBezTo>
                <a:cubicBezTo>
                  <a:pt x="5534576" y="1215955"/>
                  <a:pt x="5571043" y="1472440"/>
                  <a:pt x="5509846" y="1248032"/>
                </a:cubicBezTo>
                <a:cubicBezTo>
                  <a:pt x="5496116" y="1212949"/>
                  <a:pt x="5492292" y="1182416"/>
                  <a:pt x="5485133" y="1149178"/>
                </a:cubicBezTo>
                <a:cubicBezTo>
                  <a:pt x="5476241" y="1110693"/>
                  <a:pt x="5477428" y="1077953"/>
                  <a:pt x="5460419" y="1037968"/>
                </a:cubicBezTo>
                <a:cubicBezTo>
                  <a:pt x="5447673" y="1003764"/>
                  <a:pt x="5425673" y="976979"/>
                  <a:pt x="5410992" y="939114"/>
                </a:cubicBezTo>
                <a:cubicBezTo>
                  <a:pt x="5385259" y="891183"/>
                  <a:pt x="5332378" y="788167"/>
                  <a:pt x="5275068" y="766119"/>
                </a:cubicBezTo>
                <a:cubicBezTo>
                  <a:pt x="5264520" y="760019"/>
                  <a:pt x="5243327" y="756122"/>
                  <a:pt x="5237998" y="753762"/>
                </a:cubicBezTo>
                <a:cubicBezTo>
                  <a:pt x="5157976" y="701104"/>
                  <a:pt x="5228188" y="731473"/>
                  <a:pt x="5089717" y="679622"/>
                </a:cubicBezTo>
                <a:cubicBezTo>
                  <a:pt x="5056486" y="667414"/>
                  <a:pt x="5026250" y="653211"/>
                  <a:pt x="5003219" y="642551"/>
                </a:cubicBezTo>
                <a:cubicBezTo>
                  <a:pt x="4988344" y="633839"/>
                  <a:pt x="4969676" y="624154"/>
                  <a:pt x="4953792" y="617838"/>
                </a:cubicBezTo>
                <a:cubicBezTo>
                  <a:pt x="4928541" y="605781"/>
                  <a:pt x="4901291" y="602174"/>
                  <a:pt x="4879652" y="593124"/>
                </a:cubicBezTo>
                <a:cubicBezTo>
                  <a:pt x="4852923" y="577604"/>
                  <a:pt x="4827441" y="567592"/>
                  <a:pt x="4805511" y="556054"/>
                </a:cubicBezTo>
                <a:cubicBezTo>
                  <a:pt x="4793058" y="546241"/>
                  <a:pt x="4779547" y="539557"/>
                  <a:pt x="4768441" y="531341"/>
                </a:cubicBezTo>
                <a:cubicBezTo>
                  <a:pt x="4734917" y="514783"/>
                  <a:pt x="4700052" y="498634"/>
                  <a:pt x="4669587" y="481914"/>
                </a:cubicBezTo>
                <a:cubicBezTo>
                  <a:pt x="4653454" y="470148"/>
                  <a:pt x="4638496" y="456697"/>
                  <a:pt x="4620160" y="444843"/>
                </a:cubicBezTo>
                <a:cubicBezTo>
                  <a:pt x="4539133" y="394592"/>
                  <a:pt x="4582515" y="422461"/>
                  <a:pt x="4521306" y="383059"/>
                </a:cubicBezTo>
                <a:cubicBezTo>
                  <a:pt x="4504205" y="370625"/>
                  <a:pt x="4487012" y="358521"/>
                  <a:pt x="4471879" y="345989"/>
                </a:cubicBezTo>
                <a:cubicBezTo>
                  <a:pt x="4458619" y="336307"/>
                  <a:pt x="4458118" y="318172"/>
                  <a:pt x="4447165" y="308919"/>
                </a:cubicBezTo>
                <a:cubicBezTo>
                  <a:pt x="4427087" y="297077"/>
                  <a:pt x="4404855" y="284689"/>
                  <a:pt x="4385382" y="271849"/>
                </a:cubicBezTo>
                <a:cubicBezTo>
                  <a:pt x="4353145" y="236221"/>
                  <a:pt x="4326045" y="211481"/>
                  <a:pt x="4286527" y="172995"/>
                </a:cubicBezTo>
                <a:cubicBezTo>
                  <a:pt x="4255523" y="150181"/>
                  <a:pt x="4239659" y="119326"/>
                  <a:pt x="4212387" y="98854"/>
                </a:cubicBezTo>
                <a:cubicBezTo>
                  <a:pt x="4179916" y="81215"/>
                  <a:pt x="4150959" y="41707"/>
                  <a:pt x="4113533" y="24714"/>
                </a:cubicBezTo>
                <a:cubicBezTo>
                  <a:pt x="4083817" y="13649"/>
                  <a:pt x="4068440" y="13956"/>
                  <a:pt x="4039392" y="0"/>
                </a:cubicBezTo>
                <a:cubicBezTo>
                  <a:pt x="3860925" y="-4884"/>
                  <a:pt x="3634190" y="30205"/>
                  <a:pt x="3421554" y="12357"/>
                </a:cubicBezTo>
                <a:cubicBezTo>
                  <a:pt x="3395475" y="17110"/>
                  <a:pt x="3373906" y="26989"/>
                  <a:pt x="3347414" y="37070"/>
                </a:cubicBezTo>
                <a:cubicBezTo>
                  <a:pt x="3280656" y="61748"/>
                  <a:pt x="3283894" y="66876"/>
                  <a:pt x="3211490" y="86497"/>
                </a:cubicBezTo>
                <a:cubicBezTo>
                  <a:pt x="3190562" y="90480"/>
                  <a:pt x="3167913" y="93638"/>
                  <a:pt x="3149706" y="98854"/>
                </a:cubicBezTo>
                <a:cubicBezTo>
                  <a:pt x="3132603" y="105066"/>
                  <a:pt x="3115632" y="110886"/>
                  <a:pt x="3100279" y="111211"/>
                </a:cubicBezTo>
                <a:cubicBezTo>
                  <a:pt x="2786642" y="124027"/>
                  <a:pt x="2449571" y="126590"/>
                  <a:pt x="2173522" y="123568"/>
                </a:cubicBezTo>
                <a:cubicBezTo>
                  <a:pt x="2154868" y="132333"/>
                  <a:pt x="2141009" y="142795"/>
                  <a:pt x="2124095" y="148281"/>
                </a:cubicBezTo>
                <a:cubicBezTo>
                  <a:pt x="2112219" y="153530"/>
                  <a:pt x="2124121" y="158633"/>
                  <a:pt x="2124095" y="160638"/>
                </a:cubicBezTo>
                <a:close/>
              </a:path>
            </a:pathLst>
          </a:custGeom>
          <a:noFill/>
          <a:ln>
            <a:prstDash val="lgDash"/>
            <a:extLst>
              <a:ext uri="{C807C97D-BFC1-408E-A445-0C87EB9F89A2}">
                <ask:lineSketchStyleProps xmlns:ask="http://schemas.microsoft.com/office/drawing/2018/sketchyshapes" sd="4191643873">
                  <a:custGeom>
                    <a:avLst/>
                    <a:gdLst>
                      <a:gd name="connsiteX0" fmla="*/ 2124095 w 5583987"/>
                      <a:gd name="connsiteY0" fmla="*/ 160638 h 4028303"/>
                      <a:gd name="connsiteX1" fmla="*/ 2124095 w 5583987"/>
                      <a:gd name="connsiteY1" fmla="*/ 160638 h 4028303"/>
                      <a:gd name="connsiteX2" fmla="*/ 2037598 w 5583987"/>
                      <a:gd name="connsiteY2" fmla="*/ 222422 h 4028303"/>
                      <a:gd name="connsiteX3" fmla="*/ 1951100 w 5583987"/>
                      <a:gd name="connsiteY3" fmla="*/ 308919 h 4028303"/>
                      <a:gd name="connsiteX4" fmla="*/ 1889317 w 5583987"/>
                      <a:gd name="connsiteY4" fmla="*/ 333632 h 4028303"/>
                      <a:gd name="connsiteX5" fmla="*/ 1839890 w 5583987"/>
                      <a:gd name="connsiteY5" fmla="*/ 358346 h 4028303"/>
                      <a:gd name="connsiteX6" fmla="*/ 1629825 w 5583987"/>
                      <a:gd name="connsiteY6" fmla="*/ 383059 h 4028303"/>
                      <a:gd name="connsiteX7" fmla="*/ 542430 w 5583987"/>
                      <a:gd name="connsiteY7" fmla="*/ 395416 h 4028303"/>
                      <a:gd name="connsiteX8" fmla="*/ 443576 w 5583987"/>
                      <a:gd name="connsiteY8" fmla="*/ 420130 h 4028303"/>
                      <a:gd name="connsiteX9" fmla="*/ 332365 w 5583987"/>
                      <a:gd name="connsiteY9" fmla="*/ 457200 h 4028303"/>
                      <a:gd name="connsiteX10" fmla="*/ 295295 w 5583987"/>
                      <a:gd name="connsiteY10" fmla="*/ 481914 h 4028303"/>
                      <a:gd name="connsiteX11" fmla="*/ 245868 w 5583987"/>
                      <a:gd name="connsiteY11" fmla="*/ 494270 h 4028303"/>
                      <a:gd name="connsiteX12" fmla="*/ 109944 w 5583987"/>
                      <a:gd name="connsiteY12" fmla="*/ 605481 h 4028303"/>
                      <a:gd name="connsiteX13" fmla="*/ 60517 w 5583987"/>
                      <a:gd name="connsiteY13" fmla="*/ 679622 h 4028303"/>
                      <a:gd name="connsiteX14" fmla="*/ 23446 w 5583987"/>
                      <a:gd name="connsiteY14" fmla="*/ 778476 h 4028303"/>
                      <a:gd name="connsiteX15" fmla="*/ 23446 w 5583987"/>
                      <a:gd name="connsiteY15" fmla="*/ 1186249 h 4028303"/>
                      <a:gd name="connsiteX16" fmla="*/ 60517 w 5583987"/>
                      <a:gd name="connsiteY16" fmla="*/ 1272746 h 4028303"/>
                      <a:gd name="connsiteX17" fmla="*/ 85230 w 5583987"/>
                      <a:gd name="connsiteY17" fmla="*/ 1359243 h 4028303"/>
                      <a:gd name="connsiteX18" fmla="*/ 109944 w 5583987"/>
                      <a:gd name="connsiteY18" fmla="*/ 1507524 h 4028303"/>
                      <a:gd name="connsiteX19" fmla="*/ 134657 w 5583987"/>
                      <a:gd name="connsiteY19" fmla="*/ 1556951 h 4028303"/>
                      <a:gd name="connsiteX20" fmla="*/ 159371 w 5583987"/>
                      <a:gd name="connsiteY20" fmla="*/ 1779373 h 4028303"/>
                      <a:gd name="connsiteX21" fmla="*/ 134657 w 5583987"/>
                      <a:gd name="connsiteY21" fmla="*/ 2347784 h 4028303"/>
                      <a:gd name="connsiteX22" fmla="*/ 122300 w 5583987"/>
                      <a:gd name="connsiteY22" fmla="*/ 2384854 h 4028303"/>
                      <a:gd name="connsiteX23" fmla="*/ 97587 w 5583987"/>
                      <a:gd name="connsiteY23" fmla="*/ 2434281 h 4028303"/>
                      <a:gd name="connsiteX24" fmla="*/ 85230 w 5583987"/>
                      <a:gd name="connsiteY24" fmla="*/ 2842054 h 4028303"/>
                      <a:gd name="connsiteX25" fmla="*/ 159371 w 5583987"/>
                      <a:gd name="connsiteY25" fmla="*/ 2953265 h 4028303"/>
                      <a:gd name="connsiteX26" fmla="*/ 245868 w 5583987"/>
                      <a:gd name="connsiteY26" fmla="*/ 3076832 h 4028303"/>
                      <a:gd name="connsiteX27" fmla="*/ 295295 w 5583987"/>
                      <a:gd name="connsiteY27" fmla="*/ 3150973 h 4028303"/>
                      <a:gd name="connsiteX28" fmla="*/ 443576 w 5583987"/>
                      <a:gd name="connsiteY28" fmla="*/ 3286897 h 4028303"/>
                      <a:gd name="connsiteX29" fmla="*/ 493003 w 5583987"/>
                      <a:gd name="connsiteY29" fmla="*/ 3311611 h 4028303"/>
                      <a:gd name="connsiteX30" fmla="*/ 604214 w 5583987"/>
                      <a:gd name="connsiteY30" fmla="*/ 3336324 h 4028303"/>
                      <a:gd name="connsiteX31" fmla="*/ 727782 w 5583987"/>
                      <a:gd name="connsiteY31" fmla="*/ 3398108 h 4028303"/>
                      <a:gd name="connsiteX32" fmla="*/ 851349 w 5583987"/>
                      <a:gd name="connsiteY32" fmla="*/ 3422822 h 4028303"/>
                      <a:gd name="connsiteX33" fmla="*/ 913133 w 5583987"/>
                      <a:gd name="connsiteY33" fmla="*/ 3447535 h 4028303"/>
                      <a:gd name="connsiteX34" fmla="*/ 1110841 w 5583987"/>
                      <a:gd name="connsiteY34" fmla="*/ 3534032 h 4028303"/>
                      <a:gd name="connsiteX35" fmla="*/ 1184982 w 5583987"/>
                      <a:gd name="connsiteY35" fmla="*/ 3571103 h 4028303"/>
                      <a:gd name="connsiteX36" fmla="*/ 1296192 w 5583987"/>
                      <a:gd name="connsiteY36" fmla="*/ 3657600 h 4028303"/>
                      <a:gd name="connsiteX37" fmla="*/ 1345619 w 5583987"/>
                      <a:gd name="connsiteY37" fmla="*/ 3694670 h 4028303"/>
                      <a:gd name="connsiteX38" fmla="*/ 1432117 w 5583987"/>
                      <a:gd name="connsiteY38" fmla="*/ 3781168 h 4028303"/>
                      <a:gd name="connsiteX39" fmla="*/ 1481544 w 5583987"/>
                      <a:gd name="connsiteY39" fmla="*/ 3830595 h 4028303"/>
                      <a:gd name="connsiteX40" fmla="*/ 1518614 w 5583987"/>
                      <a:gd name="connsiteY40" fmla="*/ 3855308 h 4028303"/>
                      <a:gd name="connsiteX41" fmla="*/ 1654538 w 5583987"/>
                      <a:gd name="connsiteY41" fmla="*/ 3954162 h 4028303"/>
                      <a:gd name="connsiteX42" fmla="*/ 1765749 w 5583987"/>
                      <a:gd name="connsiteY42" fmla="*/ 3978876 h 4028303"/>
                      <a:gd name="connsiteX43" fmla="*/ 1827533 w 5583987"/>
                      <a:gd name="connsiteY43" fmla="*/ 4003589 h 4028303"/>
                      <a:gd name="connsiteX44" fmla="*/ 1926387 w 5583987"/>
                      <a:gd name="connsiteY44" fmla="*/ 4028303 h 4028303"/>
                      <a:gd name="connsiteX45" fmla="*/ 2766646 w 5583987"/>
                      <a:gd name="connsiteY45" fmla="*/ 4015946 h 4028303"/>
                      <a:gd name="connsiteX46" fmla="*/ 2865500 w 5583987"/>
                      <a:gd name="connsiteY46" fmla="*/ 3966519 h 4028303"/>
                      <a:gd name="connsiteX47" fmla="*/ 2976711 w 5583987"/>
                      <a:gd name="connsiteY47" fmla="*/ 3917092 h 4028303"/>
                      <a:gd name="connsiteX48" fmla="*/ 3260917 w 5583987"/>
                      <a:gd name="connsiteY48" fmla="*/ 3719384 h 4028303"/>
                      <a:gd name="connsiteX49" fmla="*/ 3347414 w 5583987"/>
                      <a:gd name="connsiteY49" fmla="*/ 3645243 h 4028303"/>
                      <a:gd name="connsiteX50" fmla="*/ 3433911 w 5583987"/>
                      <a:gd name="connsiteY50" fmla="*/ 3595816 h 4028303"/>
                      <a:gd name="connsiteX51" fmla="*/ 3532765 w 5583987"/>
                      <a:gd name="connsiteY51" fmla="*/ 3521676 h 4028303"/>
                      <a:gd name="connsiteX52" fmla="*/ 3656333 w 5583987"/>
                      <a:gd name="connsiteY52" fmla="*/ 3373395 h 4028303"/>
                      <a:gd name="connsiteX53" fmla="*/ 3742830 w 5583987"/>
                      <a:gd name="connsiteY53" fmla="*/ 3237470 h 4028303"/>
                      <a:gd name="connsiteX54" fmla="*/ 3792257 w 5583987"/>
                      <a:gd name="connsiteY54" fmla="*/ 3163330 h 4028303"/>
                      <a:gd name="connsiteX55" fmla="*/ 3854041 w 5583987"/>
                      <a:gd name="connsiteY55" fmla="*/ 3113903 h 4028303"/>
                      <a:gd name="connsiteX56" fmla="*/ 4076463 w 5583987"/>
                      <a:gd name="connsiteY56" fmla="*/ 2990335 h 4028303"/>
                      <a:gd name="connsiteX57" fmla="*/ 4471879 w 5583987"/>
                      <a:gd name="connsiteY57" fmla="*/ 2940908 h 4028303"/>
                      <a:gd name="connsiteX58" fmla="*/ 4533663 w 5583987"/>
                      <a:gd name="connsiteY58" fmla="*/ 2928551 h 4028303"/>
                      <a:gd name="connsiteX59" fmla="*/ 4644873 w 5583987"/>
                      <a:gd name="connsiteY59" fmla="*/ 2916195 h 4028303"/>
                      <a:gd name="connsiteX60" fmla="*/ 4731371 w 5583987"/>
                      <a:gd name="connsiteY60" fmla="*/ 2879124 h 4028303"/>
                      <a:gd name="connsiteX61" fmla="*/ 4830225 w 5583987"/>
                      <a:gd name="connsiteY61" fmla="*/ 2854411 h 4028303"/>
                      <a:gd name="connsiteX62" fmla="*/ 5015576 w 5583987"/>
                      <a:gd name="connsiteY62" fmla="*/ 2804984 h 4028303"/>
                      <a:gd name="connsiteX63" fmla="*/ 5139144 w 5583987"/>
                      <a:gd name="connsiteY63" fmla="*/ 2706130 h 4028303"/>
                      <a:gd name="connsiteX64" fmla="*/ 5213284 w 5583987"/>
                      <a:gd name="connsiteY64" fmla="*/ 2594919 h 4028303"/>
                      <a:gd name="connsiteX65" fmla="*/ 5373922 w 5583987"/>
                      <a:gd name="connsiteY65" fmla="*/ 2323070 h 4028303"/>
                      <a:gd name="connsiteX66" fmla="*/ 5435706 w 5583987"/>
                      <a:gd name="connsiteY66" fmla="*/ 2211859 h 4028303"/>
                      <a:gd name="connsiteX67" fmla="*/ 5472776 w 5583987"/>
                      <a:gd name="connsiteY67" fmla="*/ 2100649 h 4028303"/>
                      <a:gd name="connsiteX68" fmla="*/ 5497490 w 5583987"/>
                      <a:gd name="connsiteY68" fmla="*/ 2001795 h 4028303"/>
                      <a:gd name="connsiteX69" fmla="*/ 5534560 w 5583987"/>
                      <a:gd name="connsiteY69" fmla="*/ 1915297 h 4028303"/>
                      <a:gd name="connsiteX70" fmla="*/ 5559273 w 5583987"/>
                      <a:gd name="connsiteY70" fmla="*/ 1804086 h 4028303"/>
                      <a:gd name="connsiteX71" fmla="*/ 5583987 w 5583987"/>
                      <a:gd name="connsiteY71" fmla="*/ 1618735 h 4028303"/>
                      <a:gd name="connsiteX72" fmla="*/ 5509846 w 5583987"/>
                      <a:gd name="connsiteY72" fmla="*/ 1248032 h 4028303"/>
                      <a:gd name="connsiteX73" fmla="*/ 5485133 w 5583987"/>
                      <a:gd name="connsiteY73" fmla="*/ 1149178 h 4028303"/>
                      <a:gd name="connsiteX74" fmla="*/ 5460419 w 5583987"/>
                      <a:gd name="connsiteY74" fmla="*/ 1037968 h 4028303"/>
                      <a:gd name="connsiteX75" fmla="*/ 5410992 w 5583987"/>
                      <a:gd name="connsiteY75" fmla="*/ 939114 h 4028303"/>
                      <a:gd name="connsiteX76" fmla="*/ 5275068 w 5583987"/>
                      <a:gd name="connsiteY76" fmla="*/ 766119 h 4028303"/>
                      <a:gd name="connsiteX77" fmla="*/ 5237998 w 5583987"/>
                      <a:gd name="connsiteY77" fmla="*/ 753762 h 4028303"/>
                      <a:gd name="connsiteX78" fmla="*/ 5089717 w 5583987"/>
                      <a:gd name="connsiteY78" fmla="*/ 679622 h 4028303"/>
                      <a:gd name="connsiteX79" fmla="*/ 5003219 w 5583987"/>
                      <a:gd name="connsiteY79" fmla="*/ 642551 h 4028303"/>
                      <a:gd name="connsiteX80" fmla="*/ 4953792 w 5583987"/>
                      <a:gd name="connsiteY80" fmla="*/ 617838 h 4028303"/>
                      <a:gd name="connsiteX81" fmla="*/ 4879652 w 5583987"/>
                      <a:gd name="connsiteY81" fmla="*/ 593124 h 4028303"/>
                      <a:gd name="connsiteX82" fmla="*/ 4805511 w 5583987"/>
                      <a:gd name="connsiteY82" fmla="*/ 556054 h 4028303"/>
                      <a:gd name="connsiteX83" fmla="*/ 4768441 w 5583987"/>
                      <a:gd name="connsiteY83" fmla="*/ 531341 h 4028303"/>
                      <a:gd name="connsiteX84" fmla="*/ 4669587 w 5583987"/>
                      <a:gd name="connsiteY84" fmla="*/ 481914 h 4028303"/>
                      <a:gd name="connsiteX85" fmla="*/ 4620160 w 5583987"/>
                      <a:gd name="connsiteY85" fmla="*/ 444843 h 4028303"/>
                      <a:gd name="connsiteX86" fmla="*/ 4521306 w 5583987"/>
                      <a:gd name="connsiteY86" fmla="*/ 383059 h 4028303"/>
                      <a:gd name="connsiteX87" fmla="*/ 4471879 w 5583987"/>
                      <a:gd name="connsiteY87" fmla="*/ 345989 h 4028303"/>
                      <a:gd name="connsiteX88" fmla="*/ 4447165 w 5583987"/>
                      <a:gd name="connsiteY88" fmla="*/ 308919 h 4028303"/>
                      <a:gd name="connsiteX89" fmla="*/ 4385382 w 5583987"/>
                      <a:gd name="connsiteY89" fmla="*/ 271849 h 4028303"/>
                      <a:gd name="connsiteX90" fmla="*/ 4286527 w 5583987"/>
                      <a:gd name="connsiteY90" fmla="*/ 172995 h 4028303"/>
                      <a:gd name="connsiteX91" fmla="*/ 4212387 w 5583987"/>
                      <a:gd name="connsiteY91" fmla="*/ 98854 h 4028303"/>
                      <a:gd name="connsiteX92" fmla="*/ 4113533 w 5583987"/>
                      <a:gd name="connsiteY92" fmla="*/ 24714 h 4028303"/>
                      <a:gd name="connsiteX93" fmla="*/ 4039392 w 5583987"/>
                      <a:gd name="connsiteY93" fmla="*/ 0 h 4028303"/>
                      <a:gd name="connsiteX94" fmla="*/ 3421554 w 5583987"/>
                      <a:gd name="connsiteY94" fmla="*/ 12357 h 4028303"/>
                      <a:gd name="connsiteX95" fmla="*/ 3347414 w 5583987"/>
                      <a:gd name="connsiteY95" fmla="*/ 37070 h 4028303"/>
                      <a:gd name="connsiteX96" fmla="*/ 3211490 w 5583987"/>
                      <a:gd name="connsiteY96" fmla="*/ 86497 h 4028303"/>
                      <a:gd name="connsiteX97" fmla="*/ 3149706 w 5583987"/>
                      <a:gd name="connsiteY97" fmla="*/ 98854 h 4028303"/>
                      <a:gd name="connsiteX98" fmla="*/ 3100279 w 5583987"/>
                      <a:gd name="connsiteY98" fmla="*/ 111211 h 4028303"/>
                      <a:gd name="connsiteX99" fmla="*/ 2173522 w 5583987"/>
                      <a:gd name="connsiteY99" fmla="*/ 123568 h 4028303"/>
                      <a:gd name="connsiteX100" fmla="*/ 2124095 w 5583987"/>
                      <a:gd name="connsiteY100" fmla="*/ 148281 h 4028303"/>
                      <a:gd name="connsiteX101" fmla="*/ 2124095 w 5583987"/>
                      <a:gd name="connsiteY101" fmla="*/ 160638 h 4028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</a:cxnLst>
                    <a:rect l="l" t="t" r="r" b="b"/>
                    <a:pathLst>
                      <a:path w="5583987" h="4028303">
                        <a:moveTo>
                          <a:pt x="2124095" y="160638"/>
                        </a:moveTo>
                        <a:lnTo>
                          <a:pt x="2124095" y="160638"/>
                        </a:lnTo>
                        <a:cubicBezTo>
                          <a:pt x="2095263" y="181233"/>
                          <a:pt x="2062652" y="197368"/>
                          <a:pt x="2037598" y="222422"/>
                        </a:cubicBezTo>
                        <a:cubicBezTo>
                          <a:pt x="1959914" y="300106"/>
                          <a:pt x="2163629" y="223908"/>
                          <a:pt x="1951100" y="308919"/>
                        </a:cubicBezTo>
                        <a:cubicBezTo>
                          <a:pt x="1930506" y="317157"/>
                          <a:pt x="1909586" y="324623"/>
                          <a:pt x="1889317" y="333632"/>
                        </a:cubicBezTo>
                        <a:cubicBezTo>
                          <a:pt x="1872484" y="341113"/>
                          <a:pt x="1857661" y="353499"/>
                          <a:pt x="1839890" y="358346"/>
                        </a:cubicBezTo>
                        <a:cubicBezTo>
                          <a:pt x="1811881" y="365985"/>
                          <a:pt x="1641005" y="382831"/>
                          <a:pt x="1629825" y="383059"/>
                        </a:cubicBezTo>
                        <a:lnTo>
                          <a:pt x="542430" y="395416"/>
                        </a:lnTo>
                        <a:cubicBezTo>
                          <a:pt x="509479" y="403654"/>
                          <a:pt x="475799" y="409389"/>
                          <a:pt x="443576" y="420130"/>
                        </a:cubicBezTo>
                        <a:lnTo>
                          <a:pt x="332365" y="457200"/>
                        </a:lnTo>
                        <a:cubicBezTo>
                          <a:pt x="320008" y="465438"/>
                          <a:pt x="308945" y="476064"/>
                          <a:pt x="295295" y="481914"/>
                        </a:cubicBezTo>
                        <a:cubicBezTo>
                          <a:pt x="279685" y="488604"/>
                          <a:pt x="259602" y="484281"/>
                          <a:pt x="245868" y="494270"/>
                        </a:cubicBezTo>
                        <a:cubicBezTo>
                          <a:pt x="26921" y="653504"/>
                          <a:pt x="249792" y="535558"/>
                          <a:pt x="109944" y="605481"/>
                        </a:cubicBezTo>
                        <a:cubicBezTo>
                          <a:pt x="93468" y="630195"/>
                          <a:pt x="67721" y="650807"/>
                          <a:pt x="60517" y="679622"/>
                        </a:cubicBezTo>
                        <a:cubicBezTo>
                          <a:pt x="43692" y="746919"/>
                          <a:pt x="55755" y="713859"/>
                          <a:pt x="23446" y="778476"/>
                        </a:cubicBezTo>
                        <a:cubicBezTo>
                          <a:pt x="-16775" y="939369"/>
                          <a:pt x="2613" y="842499"/>
                          <a:pt x="23446" y="1186249"/>
                        </a:cubicBezTo>
                        <a:cubicBezTo>
                          <a:pt x="26106" y="1230135"/>
                          <a:pt x="38012" y="1238990"/>
                          <a:pt x="60517" y="1272746"/>
                        </a:cubicBezTo>
                        <a:cubicBezTo>
                          <a:pt x="68755" y="1301578"/>
                          <a:pt x="79349" y="1329839"/>
                          <a:pt x="85230" y="1359243"/>
                        </a:cubicBezTo>
                        <a:cubicBezTo>
                          <a:pt x="95483" y="1410509"/>
                          <a:pt x="91686" y="1458836"/>
                          <a:pt x="109944" y="1507524"/>
                        </a:cubicBezTo>
                        <a:cubicBezTo>
                          <a:pt x="116412" y="1524771"/>
                          <a:pt x="126419" y="1540475"/>
                          <a:pt x="134657" y="1556951"/>
                        </a:cubicBezTo>
                        <a:cubicBezTo>
                          <a:pt x="151401" y="1640670"/>
                          <a:pt x="161117" y="1676362"/>
                          <a:pt x="159371" y="1779373"/>
                        </a:cubicBezTo>
                        <a:cubicBezTo>
                          <a:pt x="156157" y="1968995"/>
                          <a:pt x="146247" y="2158489"/>
                          <a:pt x="134657" y="2347784"/>
                        </a:cubicBezTo>
                        <a:cubicBezTo>
                          <a:pt x="133861" y="2360785"/>
                          <a:pt x="127431" y="2372882"/>
                          <a:pt x="122300" y="2384854"/>
                        </a:cubicBezTo>
                        <a:cubicBezTo>
                          <a:pt x="115044" y="2401785"/>
                          <a:pt x="105825" y="2417805"/>
                          <a:pt x="97587" y="2434281"/>
                        </a:cubicBezTo>
                        <a:cubicBezTo>
                          <a:pt x="75160" y="2591264"/>
                          <a:pt x="51823" y="2675021"/>
                          <a:pt x="85230" y="2842054"/>
                        </a:cubicBezTo>
                        <a:cubicBezTo>
                          <a:pt x="89351" y="2862659"/>
                          <a:pt x="144953" y="2924428"/>
                          <a:pt x="159371" y="2953265"/>
                        </a:cubicBezTo>
                        <a:cubicBezTo>
                          <a:pt x="206897" y="3048318"/>
                          <a:pt x="157576" y="2959110"/>
                          <a:pt x="245868" y="3076832"/>
                        </a:cubicBezTo>
                        <a:cubicBezTo>
                          <a:pt x="263689" y="3100594"/>
                          <a:pt x="274292" y="3129970"/>
                          <a:pt x="295295" y="3150973"/>
                        </a:cubicBezTo>
                        <a:cubicBezTo>
                          <a:pt x="343316" y="3198994"/>
                          <a:pt x="385770" y="3250768"/>
                          <a:pt x="443576" y="3286897"/>
                        </a:cubicBezTo>
                        <a:cubicBezTo>
                          <a:pt x="459196" y="3296660"/>
                          <a:pt x="475397" y="3306194"/>
                          <a:pt x="493003" y="3311611"/>
                        </a:cubicBezTo>
                        <a:cubicBezTo>
                          <a:pt x="529298" y="3322779"/>
                          <a:pt x="567144" y="3328086"/>
                          <a:pt x="604214" y="3336324"/>
                        </a:cubicBezTo>
                        <a:cubicBezTo>
                          <a:pt x="645403" y="3356919"/>
                          <a:pt x="682358" y="3390537"/>
                          <a:pt x="727782" y="3398108"/>
                        </a:cubicBezTo>
                        <a:cubicBezTo>
                          <a:pt x="764288" y="3404193"/>
                          <a:pt x="814481" y="3410533"/>
                          <a:pt x="851349" y="3422822"/>
                        </a:cubicBezTo>
                        <a:cubicBezTo>
                          <a:pt x="872392" y="3429836"/>
                          <a:pt x="892745" y="3438798"/>
                          <a:pt x="913133" y="3447535"/>
                        </a:cubicBezTo>
                        <a:cubicBezTo>
                          <a:pt x="979251" y="3475871"/>
                          <a:pt x="1046502" y="3501862"/>
                          <a:pt x="1110841" y="3534032"/>
                        </a:cubicBezTo>
                        <a:cubicBezTo>
                          <a:pt x="1135555" y="3546389"/>
                          <a:pt x="1161992" y="3555776"/>
                          <a:pt x="1184982" y="3571103"/>
                        </a:cubicBezTo>
                        <a:cubicBezTo>
                          <a:pt x="1224057" y="3597153"/>
                          <a:pt x="1258968" y="3628966"/>
                          <a:pt x="1296192" y="3657600"/>
                        </a:cubicBezTo>
                        <a:cubicBezTo>
                          <a:pt x="1312516" y="3670157"/>
                          <a:pt x="1331056" y="3680107"/>
                          <a:pt x="1345619" y="3694670"/>
                        </a:cubicBezTo>
                        <a:lnTo>
                          <a:pt x="1432117" y="3781168"/>
                        </a:lnTo>
                        <a:cubicBezTo>
                          <a:pt x="1448593" y="3797644"/>
                          <a:pt x="1462157" y="3817671"/>
                          <a:pt x="1481544" y="3830595"/>
                        </a:cubicBezTo>
                        <a:cubicBezTo>
                          <a:pt x="1493901" y="3838833"/>
                          <a:pt x="1506892" y="3846190"/>
                          <a:pt x="1518614" y="3855308"/>
                        </a:cubicBezTo>
                        <a:cubicBezTo>
                          <a:pt x="1554324" y="3883083"/>
                          <a:pt x="1607634" y="3937411"/>
                          <a:pt x="1654538" y="3954162"/>
                        </a:cubicBezTo>
                        <a:cubicBezTo>
                          <a:pt x="1690300" y="3966934"/>
                          <a:pt x="1729235" y="3968444"/>
                          <a:pt x="1765749" y="3978876"/>
                        </a:cubicBezTo>
                        <a:cubicBezTo>
                          <a:pt x="1787077" y="3984970"/>
                          <a:pt x="1806333" y="3997066"/>
                          <a:pt x="1827533" y="4003589"/>
                        </a:cubicBezTo>
                        <a:cubicBezTo>
                          <a:pt x="1859997" y="4013578"/>
                          <a:pt x="1893436" y="4020065"/>
                          <a:pt x="1926387" y="4028303"/>
                        </a:cubicBezTo>
                        <a:lnTo>
                          <a:pt x="2766646" y="4015946"/>
                        </a:lnTo>
                        <a:cubicBezTo>
                          <a:pt x="2803407" y="4013527"/>
                          <a:pt x="2832166" y="3982206"/>
                          <a:pt x="2865500" y="3966519"/>
                        </a:cubicBezTo>
                        <a:cubicBezTo>
                          <a:pt x="2902206" y="3949246"/>
                          <a:pt x="2941395" y="3937053"/>
                          <a:pt x="2976711" y="3917092"/>
                        </a:cubicBezTo>
                        <a:cubicBezTo>
                          <a:pt x="3088601" y="3853850"/>
                          <a:pt x="3164517" y="3797709"/>
                          <a:pt x="3260917" y="3719384"/>
                        </a:cubicBezTo>
                        <a:cubicBezTo>
                          <a:pt x="3290390" y="3695437"/>
                          <a:pt x="3316513" y="3667315"/>
                          <a:pt x="3347414" y="3645243"/>
                        </a:cubicBezTo>
                        <a:cubicBezTo>
                          <a:pt x="3374436" y="3625941"/>
                          <a:pt x="3406281" y="3614236"/>
                          <a:pt x="3433911" y="3595816"/>
                        </a:cubicBezTo>
                        <a:cubicBezTo>
                          <a:pt x="3468182" y="3572968"/>
                          <a:pt x="3499814" y="3546389"/>
                          <a:pt x="3532765" y="3521676"/>
                        </a:cubicBezTo>
                        <a:cubicBezTo>
                          <a:pt x="3655483" y="3337598"/>
                          <a:pt x="3497761" y="3563681"/>
                          <a:pt x="3656333" y="3373395"/>
                        </a:cubicBezTo>
                        <a:cubicBezTo>
                          <a:pt x="3685002" y="3338993"/>
                          <a:pt x="3718036" y="3276432"/>
                          <a:pt x="3742830" y="3237470"/>
                        </a:cubicBezTo>
                        <a:cubicBezTo>
                          <a:pt x="3758776" y="3212412"/>
                          <a:pt x="3772387" y="3185407"/>
                          <a:pt x="3792257" y="3163330"/>
                        </a:cubicBezTo>
                        <a:cubicBezTo>
                          <a:pt x="3809900" y="3143726"/>
                          <a:pt x="3832711" y="3129415"/>
                          <a:pt x="3854041" y="3113903"/>
                        </a:cubicBezTo>
                        <a:cubicBezTo>
                          <a:pt x="3909680" y="3073438"/>
                          <a:pt x="4021585" y="3004054"/>
                          <a:pt x="4076463" y="2990335"/>
                        </a:cubicBezTo>
                        <a:cubicBezTo>
                          <a:pt x="4271552" y="2941564"/>
                          <a:pt x="4141469" y="2968443"/>
                          <a:pt x="4471879" y="2940908"/>
                        </a:cubicBezTo>
                        <a:cubicBezTo>
                          <a:pt x="4492474" y="2936789"/>
                          <a:pt x="4512872" y="2931521"/>
                          <a:pt x="4533663" y="2928551"/>
                        </a:cubicBezTo>
                        <a:cubicBezTo>
                          <a:pt x="4570586" y="2923276"/>
                          <a:pt x="4608689" y="2925241"/>
                          <a:pt x="4644873" y="2916195"/>
                        </a:cubicBezTo>
                        <a:cubicBezTo>
                          <a:pt x="4675305" y="2908587"/>
                          <a:pt x="4701612" y="2889044"/>
                          <a:pt x="4731371" y="2879124"/>
                        </a:cubicBezTo>
                        <a:cubicBezTo>
                          <a:pt x="4763593" y="2868383"/>
                          <a:pt x="4797566" y="2863742"/>
                          <a:pt x="4830225" y="2854411"/>
                        </a:cubicBezTo>
                        <a:cubicBezTo>
                          <a:pt x="5023022" y="2799326"/>
                          <a:pt x="4758480" y="2862115"/>
                          <a:pt x="5015576" y="2804984"/>
                        </a:cubicBezTo>
                        <a:cubicBezTo>
                          <a:pt x="5056765" y="2772033"/>
                          <a:pt x="5102992" y="2744541"/>
                          <a:pt x="5139144" y="2706130"/>
                        </a:cubicBezTo>
                        <a:cubicBezTo>
                          <a:pt x="5169679" y="2673687"/>
                          <a:pt x="5190002" y="2632905"/>
                          <a:pt x="5213284" y="2594919"/>
                        </a:cubicBezTo>
                        <a:cubicBezTo>
                          <a:pt x="5268286" y="2505179"/>
                          <a:pt x="5321070" y="2414093"/>
                          <a:pt x="5373922" y="2323070"/>
                        </a:cubicBezTo>
                        <a:cubicBezTo>
                          <a:pt x="5395216" y="2286397"/>
                          <a:pt x="5422296" y="2252090"/>
                          <a:pt x="5435706" y="2211859"/>
                        </a:cubicBezTo>
                        <a:cubicBezTo>
                          <a:pt x="5448063" y="2174789"/>
                          <a:pt x="5461750" y="2138136"/>
                          <a:pt x="5472776" y="2100649"/>
                        </a:cubicBezTo>
                        <a:cubicBezTo>
                          <a:pt x="5482360" y="2068064"/>
                          <a:pt x="5486749" y="2034018"/>
                          <a:pt x="5497490" y="2001795"/>
                        </a:cubicBezTo>
                        <a:cubicBezTo>
                          <a:pt x="5507410" y="1972036"/>
                          <a:pt x="5525204" y="1945238"/>
                          <a:pt x="5534560" y="1915297"/>
                        </a:cubicBezTo>
                        <a:cubicBezTo>
                          <a:pt x="5545887" y="1879051"/>
                          <a:pt x="5552275" y="1841410"/>
                          <a:pt x="5559273" y="1804086"/>
                        </a:cubicBezTo>
                        <a:cubicBezTo>
                          <a:pt x="5565668" y="1769976"/>
                          <a:pt x="5580169" y="1649276"/>
                          <a:pt x="5583987" y="1618735"/>
                        </a:cubicBezTo>
                        <a:cubicBezTo>
                          <a:pt x="5525314" y="1208022"/>
                          <a:pt x="5581738" y="1492463"/>
                          <a:pt x="5509846" y="1248032"/>
                        </a:cubicBezTo>
                        <a:cubicBezTo>
                          <a:pt x="5500262" y="1215447"/>
                          <a:pt x="5492912" y="1182241"/>
                          <a:pt x="5485133" y="1149178"/>
                        </a:cubicBezTo>
                        <a:cubicBezTo>
                          <a:pt x="5476435" y="1112213"/>
                          <a:pt x="5473058" y="1073777"/>
                          <a:pt x="5460419" y="1037968"/>
                        </a:cubicBezTo>
                        <a:cubicBezTo>
                          <a:pt x="5448158" y="1003228"/>
                          <a:pt x="5428329" y="971621"/>
                          <a:pt x="5410992" y="939114"/>
                        </a:cubicBezTo>
                        <a:cubicBezTo>
                          <a:pt x="5385714" y="891718"/>
                          <a:pt x="5330554" y="784615"/>
                          <a:pt x="5275068" y="766119"/>
                        </a:cubicBezTo>
                        <a:lnTo>
                          <a:pt x="5237998" y="753762"/>
                        </a:lnTo>
                        <a:cubicBezTo>
                          <a:pt x="5155478" y="691873"/>
                          <a:pt x="5216294" y="730253"/>
                          <a:pt x="5089717" y="679622"/>
                        </a:cubicBezTo>
                        <a:cubicBezTo>
                          <a:pt x="5060592" y="667972"/>
                          <a:pt x="5031776" y="655532"/>
                          <a:pt x="5003219" y="642551"/>
                        </a:cubicBezTo>
                        <a:cubicBezTo>
                          <a:pt x="4986450" y="634929"/>
                          <a:pt x="4970895" y="624679"/>
                          <a:pt x="4953792" y="617838"/>
                        </a:cubicBezTo>
                        <a:cubicBezTo>
                          <a:pt x="4929605" y="608163"/>
                          <a:pt x="4902952" y="604774"/>
                          <a:pt x="4879652" y="593124"/>
                        </a:cubicBezTo>
                        <a:cubicBezTo>
                          <a:pt x="4854938" y="580767"/>
                          <a:pt x="4829665" y="569472"/>
                          <a:pt x="4805511" y="556054"/>
                        </a:cubicBezTo>
                        <a:cubicBezTo>
                          <a:pt x="4792529" y="548842"/>
                          <a:pt x="4781478" y="538452"/>
                          <a:pt x="4768441" y="531341"/>
                        </a:cubicBezTo>
                        <a:cubicBezTo>
                          <a:pt x="4736099" y="513700"/>
                          <a:pt x="4699059" y="504019"/>
                          <a:pt x="4669587" y="481914"/>
                        </a:cubicBezTo>
                        <a:cubicBezTo>
                          <a:pt x="4653111" y="469557"/>
                          <a:pt x="4637296" y="456267"/>
                          <a:pt x="4620160" y="444843"/>
                        </a:cubicBezTo>
                        <a:cubicBezTo>
                          <a:pt x="4533543" y="387098"/>
                          <a:pt x="4585840" y="429155"/>
                          <a:pt x="4521306" y="383059"/>
                        </a:cubicBezTo>
                        <a:cubicBezTo>
                          <a:pt x="4504548" y="371089"/>
                          <a:pt x="4486442" y="360551"/>
                          <a:pt x="4471879" y="345989"/>
                        </a:cubicBezTo>
                        <a:cubicBezTo>
                          <a:pt x="4461378" y="335488"/>
                          <a:pt x="4458441" y="318584"/>
                          <a:pt x="4447165" y="308919"/>
                        </a:cubicBezTo>
                        <a:cubicBezTo>
                          <a:pt x="4428930" y="293289"/>
                          <a:pt x="4403716" y="287363"/>
                          <a:pt x="4385382" y="271849"/>
                        </a:cubicBezTo>
                        <a:cubicBezTo>
                          <a:pt x="4349808" y="241748"/>
                          <a:pt x="4319479" y="205947"/>
                          <a:pt x="4286527" y="172995"/>
                        </a:cubicBezTo>
                        <a:cubicBezTo>
                          <a:pt x="4261813" y="148281"/>
                          <a:pt x="4240347" y="119824"/>
                          <a:pt x="4212387" y="98854"/>
                        </a:cubicBezTo>
                        <a:cubicBezTo>
                          <a:pt x="4179436" y="74141"/>
                          <a:pt x="4152608" y="37739"/>
                          <a:pt x="4113533" y="24714"/>
                        </a:cubicBezTo>
                        <a:lnTo>
                          <a:pt x="4039392" y="0"/>
                        </a:lnTo>
                        <a:cubicBezTo>
                          <a:pt x="3833446" y="4119"/>
                          <a:pt x="3627246" y="1338"/>
                          <a:pt x="3421554" y="12357"/>
                        </a:cubicBezTo>
                        <a:cubicBezTo>
                          <a:pt x="3395541" y="13751"/>
                          <a:pt x="3371896" y="28168"/>
                          <a:pt x="3347414" y="37070"/>
                        </a:cubicBezTo>
                        <a:cubicBezTo>
                          <a:pt x="3281077" y="61193"/>
                          <a:pt x="3283614" y="66827"/>
                          <a:pt x="3211490" y="86497"/>
                        </a:cubicBezTo>
                        <a:cubicBezTo>
                          <a:pt x="3191228" y="92023"/>
                          <a:pt x="3170208" y="94298"/>
                          <a:pt x="3149706" y="98854"/>
                        </a:cubicBezTo>
                        <a:cubicBezTo>
                          <a:pt x="3133128" y="102538"/>
                          <a:pt x="3117256" y="110781"/>
                          <a:pt x="3100279" y="111211"/>
                        </a:cubicBezTo>
                        <a:cubicBezTo>
                          <a:pt x="2791432" y="119030"/>
                          <a:pt x="2482441" y="119449"/>
                          <a:pt x="2173522" y="123568"/>
                        </a:cubicBezTo>
                        <a:cubicBezTo>
                          <a:pt x="2157046" y="131806"/>
                          <a:pt x="2141026" y="141025"/>
                          <a:pt x="2124095" y="148281"/>
                        </a:cubicBezTo>
                        <a:cubicBezTo>
                          <a:pt x="2112123" y="153412"/>
                          <a:pt x="2124095" y="158579"/>
                          <a:pt x="2124095" y="16063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264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73" grpId="0"/>
      <p:bldP spid="12" grpId="0"/>
      <p:bldP spid="4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6D72D-2485-38A6-0254-DB634EC71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609" y="32633"/>
            <a:ext cx="11430000" cy="1014761"/>
          </a:xfrm>
        </p:spPr>
        <p:txBody>
          <a:bodyPr/>
          <a:lstStyle/>
          <a:p>
            <a:r>
              <a:rPr lang="en-US" dirty="0"/>
              <a:t>Internal Attacks against TWR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26E211C-8286-9BC8-CDC9-84E890329612}"/>
              </a:ext>
            </a:extLst>
          </p:cNvPr>
          <p:cNvCxnSpPr>
            <a:cxnSpLocks/>
          </p:cNvCxnSpPr>
          <p:nvPr/>
        </p:nvCxnSpPr>
        <p:spPr>
          <a:xfrm>
            <a:off x="3129581" y="2837120"/>
            <a:ext cx="0" cy="3626022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2CB4E43-AF42-AA53-289C-AEDBB6A5854D}"/>
              </a:ext>
            </a:extLst>
          </p:cNvPr>
          <p:cNvCxnSpPr>
            <a:cxnSpLocks/>
          </p:cNvCxnSpPr>
          <p:nvPr/>
        </p:nvCxnSpPr>
        <p:spPr>
          <a:xfrm flipH="1">
            <a:off x="6844703" y="2886483"/>
            <a:ext cx="15432" cy="3747410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7D3325C-BAEF-9294-211D-EC86B6DF83BA}"/>
              </a:ext>
            </a:extLst>
          </p:cNvPr>
          <p:cNvCxnSpPr/>
          <p:nvPr/>
        </p:nvCxnSpPr>
        <p:spPr>
          <a:xfrm>
            <a:off x="3129580" y="3049472"/>
            <a:ext cx="3711625" cy="425763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7088A07-3B98-AF03-15FA-B55E255F79CD}"/>
              </a:ext>
            </a:extLst>
          </p:cNvPr>
          <p:cNvSpPr txBox="1"/>
          <p:nvPr/>
        </p:nvSpPr>
        <p:spPr>
          <a:xfrm rot="334159">
            <a:off x="4625185" y="2585931"/>
            <a:ext cx="857200" cy="7048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POLL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BBA734-9E7E-145C-3019-D69FABCD8207}"/>
              </a:ext>
            </a:extLst>
          </p:cNvPr>
          <p:cNvSpPr txBox="1"/>
          <p:nvPr/>
        </p:nvSpPr>
        <p:spPr>
          <a:xfrm rot="21261821">
            <a:off x="4550805" y="3778210"/>
            <a:ext cx="847915" cy="7048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RESP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612694-05E3-CD8E-F319-9D84CCA459F5}"/>
              </a:ext>
            </a:extLst>
          </p:cNvPr>
          <p:cNvSpPr txBox="1"/>
          <p:nvPr/>
        </p:nvSpPr>
        <p:spPr>
          <a:xfrm rot="302230">
            <a:off x="4574537" y="5063854"/>
            <a:ext cx="958494" cy="7048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FINAL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8346BA-D935-1972-D22F-647472B3B0C3}"/>
              </a:ext>
            </a:extLst>
          </p:cNvPr>
          <p:cNvSpPr txBox="1"/>
          <p:nvPr/>
        </p:nvSpPr>
        <p:spPr>
          <a:xfrm>
            <a:off x="2756397" y="2240390"/>
            <a:ext cx="681150" cy="461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2400" dirty="0">
                <a:solidFill>
                  <a:prstClr val="black"/>
                </a:solidFill>
                <a:latin typeface="Arial" panose="020B0604020202020204"/>
              </a:rPr>
              <a:t>Tag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C06C605-458B-F5A8-017D-F523803CD006}"/>
              </a:ext>
            </a:extLst>
          </p:cNvPr>
          <p:cNvSpPr txBox="1"/>
          <p:nvPr/>
        </p:nvSpPr>
        <p:spPr>
          <a:xfrm>
            <a:off x="6397540" y="2281219"/>
            <a:ext cx="1160895" cy="461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Anchor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933AF11-F1FC-DDC2-1A35-BD1AB805DB6E}"/>
              </a:ext>
            </a:extLst>
          </p:cNvPr>
          <p:cNvCxnSpPr/>
          <p:nvPr/>
        </p:nvCxnSpPr>
        <p:spPr>
          <a:xfrm flipH="1">
            <a:off x="3111629" y="4282058"/>
            <a:ext cx="3711625" cy="425763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045AC1C-BAE2-8451-2947-3A201490376C}"/>
              </a:ext>
            </a:extLst>
          </p:cNvPr>
          <p:cNvCxnSpPr/>
          <p:nvPr/>
        </p:nvCxnSpPr>
        <p:spPr>
          <a:xfrm>
            <a:off x="3111629" y="5499958"/>
            <a:ext cx="3711625" cy="425763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2B5DCC8-6604-84FA-68A6-220A5FC9E1B7}"/>
                  </a:ext>
                </a:extLst>
              </p:cNvPr>
              <p:cNvSpPr txBox="1"/>
              <p:nvPr/>
            </p:nvSpPr>
            <p:spPr>
              <a:xfrm>
                <a:off x="3604635" y="6208654"/>
                <a:ext cx="2642100" cy="12334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Propagation Delay (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>
                            <a:lumMod val="50000"/>
                          </a:prst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𝜌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) available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2B5DCC8-6604-84FA-68A6-220A5FC9E1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4635" y="6208654"/>
                <a:ext cx="2642100" cy="1233426"/>
              </a:xfrm>
              <a:prstGeom prst="rect">
                <a:avLst/>
              </a:prstGeom>
              <a:blipFill>
                <a:blip r:embed="rId3"/>
                <a:stretch>
                  <a:fillRect t="-24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Freeform 31">
            <a:extLst>
              <a:ext uri="{FF2B5EF4-FFF2-40B4-BE49-F238E27FC236}">
                <a16:creationId xmlns:a16="http://schemas.microsoft.com/office/drawing/2014/main" id="{E57BE381-11A5-0827-82C8-EB401EC06CF4}"/>
              </a:ext>
            </a:extLst>
          </p:cNvPr>
          <p:cNvSpPr/>
          <p:nvPr/>
        </p:nvSpPr>
        <p:spPr>
          <a:xfrm>
            <a:off x="5655139" y="6063652"/>
            <a:ext cx="1128535" cy="570242"/>
          </a:xfrm>
          <a:custGeom>
            <a:avLst/>
            <a:gdLst>
              <a:gd name="connsiteX0" fmla="*/ 0 w 857250"/>
              <a:gd name="connsiteY0" fmla="*/ 295275 h 298814"/>
              <a:gd name="connsiteX1" fmla="*/ 571500 w 857250"/>
              <a:gd name="connsiteY1" fmla="*/ 257175 h 298814"/>
              <a:gd name="connsiteX2" fmla="*/ 857250 w 857250"/>
              <a:gd name="connsiteY2" fmla="*/ 0 h 298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7250" h="298814">
                <a:moveTo>
                  <a:pt x="0" y="295275"/>
                </a:moveTo>
                <a:cubicBezTo>
                  <a:pt x="214312" y="300831"/>
                  <a:pt x="428625" y="306387"/>
                  <a:pt x="571500" y="257175"/>
                </a:cubicBezTo>
                <a:cubicBezTo>
                  <a:pt x="714375" y="207963"/>
                  <a:pt x="785812" y="103981"/>
                  <a:pt x="857250" y="0"/>
                </a:cubicBezTo>
              </a:path>
            </a:pathLst>
          </a:custGeom>
          <a:noFill/>
          <a:ln w="25400">
            <a:solidFill>
              <a:schemeClr val="bg1">
                <a:lumMod val="50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B51BEF-3FE4-BE73-7426-F8C90566CCAD}"/>
              </a:ext>
            </a:extLst>
          </p:cNvPr>
          <p:cNvSpPr txBox="1"/>
          <p:nvPr/>
        </p:nvSpPr>
        <p:spPr>
          <a:xfrm>
            <a:off x="2530169" y="2811579"/>
            <a:ext cx="410689" cy="3693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A925E7E-7815-B52A-4A95-7AE5C369F75F}"/>
              </a:ext>
            </a:extLst>
          </p:cNvPr>
          <p:cNvSpPr txBox="1"/>
          <p:nvPr/>
        </p:nvSpPr>
        <p:spPr>
          <a:xfrm>
            <a:off x="2530169" y="4433991"/>
            <a:ext cx="410689" cy="3693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A360FB8-E9EC-4279-6E66-D3D1D8F6F117}"/>
              </a:ext>
            </a:extLst>
          </p:cNvPr>
          <p:cNvSpPr txBox="1"/>
          <p:nvPr/>
        </p:nvSpPr>
        <p:spPr>
          <a:xfrm>
            <a:off x="2518071" y="5273011"/>
            <a:ext cx="410689" cy="3693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B8F8C95-4507-D7EC-5657-05615BCFE8A4}"/>
              </a:ext>
            </a:extLst>
          </p:cNvPr>
          <p:cNvSpPr txBox="1"/>
          <p:nvPr/>
        </p:nvSpPr>
        <p:spPr>
          <a:xfrm>
            <a:off x="6889655" y="3260180"/>
            <a:ext cx="410689" cy="3693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ECC0004-631C-54DE-A0C1-E3647B4D2328}"/>
              </a:ext>
            </a:extLst>
          </p:cNvPr>
          <p:cNvSpPr txBox="1"/>
          <p:nvPr/>
        </p:nvSpPr>
        <p:spPr>
          <a:xfrm>
            <a:off x="6889655" y="4055373"/>
            <a:ext cx="410689" cy="3693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3920B2F-E708-FCEE-8470-862BB6A5D1FB}"/>
              </a:ext>
            </a:extLst>
          </p:cNvPr>
          <p:cNvSpPr txBox="1"/>
          <p:nvPr/>
        </p:nvSpPr>
        <p:spPr>
          <a:xfrm>
            <a:off x="6892394" y="5758327"/>
            <a:ext cx="410689" cy="3693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FDA1F5A-C4FC-7333-1966-A5812C496955}"/>
              </a:ext>
            </a:extLst>
          </p:cNvPr>
          <p:cNvSpPr txBox="1"/>
          <p:nvPr/>
        </p:nvSpPr>
        <p:spPr>
          <a:xfrm>
            <a:off x="3090180" y="3745329"/>
            <a:ext cx="441788" cy="3693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</a:t>
            </a:r>
            <a:r>
              <a:rPr lang="en-US" baseline="-25000" dirty="0">
                <a:solidFill>
                  <a:prstClr val="black"/>
                </a:solidFill>
                <a:latin typeface="Arial" panose="020B0604020202020204"/>
              </a:rPr>
              <a:t>T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2D0B941-9076-08B1-5E86-179F251EA621}"/>
              </a:ext>
            </a:extLst>
          </p:cNvPr>
          <p:cNvSpPr txBox="1"/>
          <p:nvPr/>
        </p:nvSpPr>
        <p:spPr>
          <a:xfrm>
            <a:off x="6435612" y="4932784"/>
            <a:ext cx="453969" cy="3693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</a:t>
            </a:r>
            <a:r>
              <a:rPr lang="en-US" baseline="-25000" dirty="0">
                <a:solidFill>
                  <a:prstClr val="black"/>
                </a:solidFill>
                <a:latin typeface="Arial" panose="020B0604020202020204"/>
              </a:rPr>
              <a:t>A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6FDC8E1-5B0E-2C42-D18C-4E6C8A8B6DC5}"/>
              </a:ext>
            </a:extLst>
          </p:cNvPr>
          <p:cNvSpPr txBox="1"/>
          <p:nvPr/>
        </p:nvSpPr>
        <p:spPr>
          <a:xfrm>
            <a:off x="3106758" y="4949786"/>
            <a:ext cx="445956" cy="3693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</a:t>
            </a:r>
            <a:r>
              <a:rPr lang="en-US" baseline="-25000" dirty="0">
                <a:solidFill>
                  <a:prstClr val="black"/>
                </a:solidFill>
                <a:latin typeface="Arial" panose="020B0604020202020204"/>
              </a:rPr>
              <a:t>T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E351FAA-D49B-3486-8F36-5BABBA45253C}"/>
              </a:ext>
            </a:extLst>
          </p:cNvPr>
          <p:cNvSpPr txBox="1"/>
          <p:nvPr/>
        </p:nvSpPr>
        <p:spPr>
          <a:xfrm>
            <a:off x="6418869" y="3691240"/>
            <a:ext cx="453969" cy="3693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</a:t>
            </a:r>
            <a:r>
              <a:rPr lang="en-US" baseline="-25000" dirty="0">
                <a:solidFill>
                  <a:prstClr val="black"/>
                </a:solidFill>
                <a:latin typeface="Arial" panose="020B0604020202020204"/>
              </a:rPr>
              <a:t>A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DC3B25D-DE89-406C-111A-20C5574CEF68}"/>
                  </a:ext>
                </a:extLst>
              </p:cNvPr>
              <p:cNvSpPr txBox="1"/>
              <p:nvPr/>
            </p:nvSpPr>
            <p:spPr>
              <a:xfrm>
                <a:off x="7830555" y="4106609"/>
                <a:ext cx="3948542" cy="6790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𝝆</m:t>
                      </m:r>
                      <m:r>
                        <a:rPr kumimoji="0" lang="en-US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1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𝑹</m:t>
                                  </m:r>
                                </m:e>
                                <m:sub>
                                  <m:r>
                                    <a:rPr kumimoji="0" lang="en-US" sz="18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𝑻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kumimoji="0" lang="en-US" sz="18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𝑹</m:t>
                                  </m:r>
                                </m:e>
                                <m:sub>
                                  <m:r>
                                    <a:rPr kumimoji="0" lang="en-US" sz="18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𝑨</m:t>
                                  </m:r>
                                </m:sub>
                              </m:sSub>
                            </m:e>
                          </m:d>
                          <m: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d>
                            <m:dPr>
                              <m:ctrlP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1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𝑫</m:t>
                                  </m:r>
                                </m:e>
                                <m:sub>
                                  <m:r>
                                    <a:rPr kumimoji="0" lang="en-US" sz="18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𝑻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kumimoji="0" lang="en-US" sz="18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𝑫</m:t>
                                  </m:r>
                                </m:e>
                                <m:sub>
                                  <m:r>
                                    <a:rPr kumimoji="0" lang="en-US" sz="18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𝑨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  <m: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sSub>
                            <m:sSubPr>
                              <m:ctrlP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𝑹</m:t>
                              </m:r>
                            </m:e>
                            <m:sub>
                              <m: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𝑨</m:t>
                              </m:r>
                            </m:sub>
                          </m:sSub>
                          <m: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𝑫</m:t>
                              </m:r>
                            </m:e>
                            <m:sub>
                              <m: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𝑨</m:t>
                              </m:r>
                            </m:sub>
                          </m:sSub>
                          <m: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DC3B25D-DE89-406C-111A-20C5574CEF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0555" y="4106609"/>
                <a:ext cx="3948542" cy="6790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" name="Group 32">
            <a:extLst>
              <a:ext uri="{FF2B5EF4-FFF2-40B4-BE49-F238E27FC236}">
                <a16:creationId xmlns:a16="http://schemas.microsoft.com/office/drawing/2014/main" id="{26685F62-690F-6D3C-E853-9196A3F11E19}"/>
              </a:ext>
            </a:extLst>
          </p:cNvPr>
          <p:cNvGrpSpPr/>
          <p:nvPr/>
        </p:nvGrpSpPr>
        <p:grpSpPr>
          <a:xfrm>
            <a:off x="3820325" y="1016214"/>
            <a:ext cx="4378629" cy="4742113"/>
            <a:chOff x="3475386" y="1243090"/>
            <a:chExt cx="4378629" cy="4742113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D4990C3-13A8-9A8B-79EE-FDD5901012CA}"/>
                </a:ext>
              </a:extLst>
            </p:cNvPr>
            <p:cNvSpPr/>
            <p:nvPr/>
          </p:nvSpPr>
          <p:spPr>
            <a:xfrm>
              <a:off x="3475386" y="1245073"/>
              <a:ext cx="1091381" cy="4876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chemeClr val="tx1"/>
                  </a:solidFill>
                </a:rPr>
                <a:t>Src</a:t>
              </a:r>
              <a:r>
                <a:rPr lang="en-US" dirty="0">
                  <a:solidFill>
                    <a:schemeClr val="tx1"/>
                  </a:solidFill>
                </a:rPr>
                <a:t> ID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78D80DA-5002-7603-70A4-5E75F387A9EC}"/>
                </a:ext>
              </a:extLst>
            </p:cNvPr>
            <p:cNvSpPr/>
            <p:nvPr/>
          </p:nvSpPr>
          <p:spPr>
            <a:xfrm>
              <a:off x="4580746" y="1245073"/>
              <a:ext cx="1091381" cy="4876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chemeClr val="tx1"/>
                  </a:solidFill>
                </a:rPr>
                <a:t>Dst</a:t>
              </a:r>
              <a:r>
                <a:rPr lang="en-US" dirty="0">
                  <a:solidFill>
                    <a:schemeClr val="tx1"/>
                  </a:solidFill>
                </a:rPr>
                <a:t> ID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40FA04A-48C3-E482-F14F-B8AB465049CF}"/>
                </a:ext>
              </a:extLst>
            </p:cNvPr>
            <p:cNvSpPr/>
            <p:nvPr/>
          </p:nvSpPr>
          <p:spPr>
            <a:xfrm>
              <a:off x="5672127" y="1245073"/>
              <a:ext cx="1091381" cy="4876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R</a:t>
              </a:r>
              <a:r>
                <a:rPr lang="en-US" baseline="-250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28" name="Left Brace 27">
              <a:extLst>
                <a:ext uri="{FF2B5EF4-FFF2-40B4-BE49-F238E27FC236}">
                  <a16:creationId xmlns:a16="http://schemas.microsoft.com/office/drawing/2014/main" id="{40D57EB6-EC5D-249C-F152-4D4A45BDC976}"/>
                </a:ext>
              </a:extLst>
            </p:cNvPr>
            <p:cNvSpPr/>
            <p:nvPr/>
          </p:nvSpPr>
          <p:spPr>
            <a:xfrm rot="16200000">
              <a:off x="5524284" y="-184172"/>
              <a:ext cx="318457" cy="4341005"/>
            </a:xfrm>
            <a:prstGeom prst="leftBrace">
              <a:avLst>
                <a:gd name="adj1" fmla="val 255176"/>
                <a:gd name="adj2" fmla="val 50000"/>
              </a:avLst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52C8940-EF33-DC91-A960-B64DAD356D1E}"/>
                </a:ext>
              </a:extLst>
            </p:cNvPr>
            <p:cNvSpPr/>
            <p:nvPr/>
          </p:nvSpPr>
          <p:spPr>
            <a:xfrm>
              <a:off x="6762634" y="1243090"/>
              <a:ext cx="1091381" cy="4876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D</a:t>
              </a:r>
              <a:r>
                <a:rPr lang="en-US" baseline="-25000" dirty="0">
                  <a:solidFill>
                    <a:schemeClr val="tx1"/>
                  </a:solidFill>
                </a:rPr>
                <a:t>T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4ABEFC9-E782-1FCD-3153-A6E1F680609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27691" y="2135071"/>
              <a:ext cx="660847" cy="3850132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Speech Bubble: Oval 34">
            <a:extLst>
              <a:ext uri="{FF2B5EF4-FFF2-40B4-BE49-F238E27FC236}">
                <a16:creationId xmlns:a16="http://schemas.microsoft.com/office/drawing/2014/main" id="{7BCFE7D1-08CC-C9F3-B93D-99738B36FEA2}"/>
              </a:ext>
            </a:extLst>
          </p:cNvPr>
          <p:cNvSpPr/>
          <p:nvPr/>
        </p:nvSpPr>
        <p:spPr>
          <a:xfrm>
            <a:off x="416694" y="3821892"/>
            <a:ext cx="1936072" cy="1205627"/>
          </a:xfrm>
          <a:prstGeom prst="wedgeEllipseCallout">
            <a:avLst>
              <a:gd name="adj1" fmla="val 77782"/>
              <a:gd name="adj2" fmla="val 755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Tag controls reporting timings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63EBA61-4E76-002C-E706-2810EBE6BAC0}"/>
              </a:ext>
            </a:extLst>
          </p:cNvPr>
          <p:cNvSpPr txBox="1"/>
          <p:nvPr/>
        </p:nvSpPr>
        <p:spPr>
          <a:xfrm>
            <a:off x="8239117" y="5809387"/>
            <a:ext cx="3948542" cy="93871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100" dirty="0"/>
              <a:t>LAN/MAN Standards Committee. (2020). </a:t>
            </a:r>
            <a:r>
              <a:rPr lang="en-US" sz="1100" i="1" dirty="0"/>
              <a:t>IEEE Standard for Low-Rate Wireless Networks. Amendment 1: Enhanced Ultra Wideband (UWB) Physical Layers (PHYs) and Associated Ranging Techniques ( IEEE Std 802.15.4z )</a:t>
            </a:r>
            <a:r>
              <a:rPr lang="en-US" sz="1100" dirty="0"/>
              <a:t> (Vol. 2020).</a:t>
            </a:r>
          </a:p>
        </p:txBody>
      </p:sp>
    </p:spTree>
    <p:extLst>
      <p:ext uri="{BB962C8B-B14F-4D97-AF65-F5344CB8AC3E}">
        <p14:creationId xmlns:p14="http://schemas.microsoft.com/office/powerpoint/2010/main" val="3398419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6D72D-2485-38A6-0254-DB634EC71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Internal Attacks against TWR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26E211C-8286-9BC8-CDC9-84E890329612}"/>
              </a:ext>
            </a:extLst>
          </p:cNvPr>
          <p:cNvCxnSpPr>
            <a:cxnSpLocks/>
          </p:cNvCxnSpPr>
          <p:nvPr/>
        </p:nvCxnSpPr>
        <p:spPr>
          <a:xfrm>
            <a:off x="1498683" y="2058979"/>
            <a:ext cx="0" cy="3626022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2CB4E43-AF42-AA53-289C-AEDBB6A5854D}"/>
              </a:ext>
            </a:extLst>
          </p:cNvPr>
          <p:cNvCxnSpPr>
            <a:cxnSpLocks/>
          </p:cNvCxnSpPr>
          <p:nvPr/>
        </p:nvCxnSpPr>
        <p:spPr>
          <a:xfrm flipH="1">
            <a:off x="5213805" y="2108342"/>
            <a:ext cx="15432" cy="3747410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7D3325C-BAEF-9294-211D-EC86B6DF83BA}"/>
              </a:ext>
            </a:extLst>
          </p:cNvPr>
          <p:cNvCxnSpPr/>
          <p:nvPr/>
        </p:nvCxnSpPr>
        <p:spPr>
          <a:xfrm>
            <a:off x="1498682" y="2271331"/>
            <a:ext cx="3711625" cy="425763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7088A07-3B98-AF03-15FA-B55E255F79CD}"/>
              </a:ext>
            </a:extLst>
          </p:cNvPr>
          <p:cNvSpPr txBox="1"/>
          <p:nvPr/>
        </p:nvSpPr>
        <p:spPr>
          <a:xfrm rot="334159">
            <a:off x="2994287" y="1807790"/>
            <a:ext cx="857200" cy="7048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POLL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BBA734-9E7E-145C-3019-D69FABCD8207}"/>
              </a:ext>
            </a:extLst>
          </p:cNvPr>
          <p:cNvSpPr txBox="1"/>
          <p:nvPr/>
        </p:nvSpPr>
        <p:spPr>
          <a:xfrm rot="21261821">
            <a:off x="2919907" y="3000069"/>
            <a:ext cx="847915" cy="7048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RESP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612694-05E3-CD8E-F319-9D84CCA459F5}"/>
              </a:ext>
            </a:extLst>
          </p:cNvPr>
          <p:cNvSpPr txBox="1"/>
          <p:nvPr/>
        </p:nvSpPr>
        <p:spPr>
          <a:xfrm rot="302230">
            <a:off x="2943639" y="4285713"/>
            <a:ext cx="958494" cy="7048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FINAL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8346BA-D935-1972-D22F-647472B3B0C3}"/>
              </a:ext>
            </a:extLst>
          </p:cNvPr>
          <p:cNvSpPr txBox="1"/>
          <p:nvPr/>
        </p:nvSpPr>
        <p:spPr>
          <a:xfrm>
            <a:off x="1260006" y="1314833"/>
            <a:ext cx="681150" cy="461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2400" dirty="0">
                <a:solidFill>
                  <a:prstClr val="black"/>
                </a:solidFill>
                <a:latin typeface="Arial" panose="020B0604020202020204"/>
              </a:rPr>
              <a:t>Tag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C06C605-458B-F5A8-017D-F523803CD006}"/>
              </a:ext>
            </a:extLst>
          </p:cNvPr>
          <p:cNvSpPr txBox="1"/>
          <p:nvPr/>
        </p:nvSpPr>
        <p:spPr>
          <a:xfrm>
            <a:off x="4766642" y="1337206"/>
            <a:ext cx="1160895" cy="461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Anchor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933AF11-F1FC-DDC2-1A35-BD1AB805DB6E}"/>
              </a:ext>
            </a:extLst>
          </p:cNvPr>
          <p:cNvCxnSpPr/>
          <p:nvPr/>
        </p:nvCxnSpPr>
        <p:spPr>
          <a:xfrm flipH="1">
            <a:off x="1480731" y="3503917"/>
            <a:ext cx="3711625" cy="425763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045AC1C-BAE2-8451-2947-3A201490376C}"/>
              </a:ext>
            </a:extLst>
          </p:cNvPr>
          <p:cNvCxnSpPr/>
          <p:nvPr/>
        </p:nvCxnSpPr>
        <p:spPr>
          <a:xfrm>
            <a:off x="1480731" y="4721817"/>
            <a:ext cx="3711625" cy="425763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2B5DCC8-6604-84FA-68A6-220A5FC9E1B7}"/>
                  </a:ext>
                </a:extLst>
              </p:cNvPr>
              <p:cNvSpPr txBox="1"/>
              <p:nvPr/>
            </p:nvSpPr>
            <p:spPr>
              <a:xfrm>
                <a:off x="1750426" y="5102897"/>
                <a:ext cx="2642100" cy="12334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Propagation Delay (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>
                            <a:lumMod val="50000"/>
                          </a:prst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𝜌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) available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2B5DCC8-6604-84FA-68A6-220A5FC9E1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0426" y="5102897"/>
                <a:ext cx="2642100" cy="1233426"/>
              </a:xfrm>
              <a:prstGeom prst="rect">
                <a:avLst/>
              </a:prstGeom>
              <a:blipFill>
                <a:blip r:embed="rId3"/>
                <a:stretch>
                  <a:fillRect t="-2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Freeform 31">
            <a:extLst>
              <a:ext uri="{FF2B5EF4-FFF2-40B4-BE49-F238E27FC236}">
                <a16:creationId xmlns:a16="http://schemas.microsoft.com/office/drawing/2014/main" id="{E57BE381-11A5-0827-82C8-EB401EC06CF4}"/>
              </a:ext>
            </a:extLst>
          </p:cNvPr>
          <p:cNvSpPr/>
          <p:nvPr/>
        </p:nvSpPr>
        <p:spPr>
          <a:xfrm>
            <a:off x="4024241" y="5285511"/>
            <a:ext cx="1128535" cy="570242"/>
          </a:xfrm>
          <a:custGeom>
            <a:avLst/>
            <a:gdLst>
              <a:gd name="connsiteX0" fmla="*/ 0 w 857250"/>
              <a:gd name="connsiteY0" fmla="*/ 295275 h 298814"/>
              <a:gd name="connsiteX1" fmla="*/ 571500 w 857250"/>
              <a:gd name="connsiteY1" fmla="*/ 257175 h 298814"/>
              <a:gd name="connsiteX2" fmla="*/ 857250 w 857250"/>
              <a:gd name="connsiteY2" fmla="*/ 0 h 298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7250" h="298814">
                <a:moveTo>
                  <a:pt x="0" y="295275"/>
                </a:moveTo>
                <a:cubicBezTo>
                  <a:pt x="214312" y="300831"/>
                  <a:pt x="428625" y="306387"/>
                  <a:pt x="571500" y="257175"/>
                </a:cubicBezTo>
                <a:cubicBezTo>
                  <a:pt x="714375" y="207963"/>
                  <a:pt x="785812" y="103981"/>
                  <a:pt x="857250" y="0"/>
                </a:cubicBezTo>
              </a:path>
            </a:pathLst>
          </a:custGeom>
          <a:noFill/>
          <a:ln w="25400">
            <a:solidFill>
              <a:schemeClr val="bg1">
                <a:lumMod val="50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B51BEF-3FE4-BE73-7426-F8C90566CCAD}"/>
              </a:ext>
            </a:extLst>
          </p:cNvPr>
          <p:cNvSpPr txBox="1"/>
          <p:nvPr/>
        </p:nvSpPr>
        <p:spPr>
          <a:xfrm>
            <a:off x="899271" y="2033438"/>
            <a:ext cx="410689" cy="3693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A925E7E-7815-B52A-4A95-7AE5C369F75F}"/>
              </a:ext>
            </a:extLst>
          </p:cNvPr>
          <p:cNvSpPr txBox="1"/>
          <p:nvPr/>
        </p:nvSpPr>
        <p:spPr>
          <a:xfrm>
            <a:off x="899271" y="3655850"/>
            <a:ext cx="410689" cy="3693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A360FB8-E9EC-4279-6E66-D3D1D8F6F117}"/>
              </a:ext>
            </a:extLst>
          </p:cNvPr>
          <p:cNvSpPr txBox="1"/>
          <p:nvPr/>
        </p:nvSpPr>
        <p:spPr>
          <a:xfrm>
            <a:off x="887173" y="4494870"/>
            <a:ext cx="410689" cy="3693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B8F8C95-4507-D7EC-5657-05615BCFE8A4}"/>
              </a:ext>
            </a:extLst>
          </p:cNvPr>
          <p:cNvSpPr txBox="1"/>
          <p:nvPr/>
        </p:nvSpPr>
        <p:spPr>
          <a:xfrm>
            <a:off x="5258757" y="2482039"/>
            <a:ext cx="410689" cy="3693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ECC0004-631C-54DE-A0C1-E3647B4D2328}"/>
              </a:ext>
            </a:extLst>
          </p:cNvPr>
          <p:cNvSpPr txBox="1"/>
          <p:nvPr/>
        </p:nvSpPr>
        <p:spPr>
          <a:xfrm>
            <a:off x="5258757" y="3277232"/>
            <a:ext cx="410689" cy="3693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3920B2F-E708-FCEE-8470-862BB6A5D1FB}"/>
              </a:ext>
            </a:extLst>
          </p:cNvPr>
          <p:cNvSpPr txBox="1"/>
          <p:nvPr/>
        </p:nvSpPr>
        <p:spPr>
          <a:xfrm>
            <a:off x="5261496" y="4980186"/>
            <a:ext cx="410689" cy="3693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FDA1F5A-C4FC-7333-1966-A5812C496955}"/>
              </a:ext>
            </a:extLst>
          </p:cNvPr>
          <p:cNvSpPr txBox="1"/>
          <p:nvPr/>
        </p:nvSpPr>
        <p:spPr>
          <a:xfrm>
            <a:off x="1459282" y="2967188"/>
            <a:ext cx="441788" cy="3693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</a:t>
            </a:r>
            <a:r>
              <a:rPr lang="en-US" baseline="-25000" dirty="0">
                <a:solidFill>
                  <a:prstClr val="black"/>
                </a:solidFill>
                <a:latin typeface="Arial" panose="020B0604020202020204"/>
              </a:rPr>
              <a:t>T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2D0B941-9076-08B1-5E86-179F251EA621}"/>
              </a:ext>
            </a:extLst>
          </p:cNvPr>
          <p:cNvSpPr txBox="1"/>
          <p:nvPr/>
        </p:nvSpPr>
        <p:spPr>
          <a:xfrm>
            <a:off x="4804714" y="4154643"/>
            <a:ext cx="453969" cy="3693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</a:t>
            </a:r>
            <a:r>
              <a:rPr lang="en-US" baseline="-25000" dirty="0">
                <a:solidFill>
                  <a:prstClr val="black"/>
                </a:solidFill>
                <a:latin typeface="Arial" panose="020B0604020202020204"/>
              </a:rPr>
              <a:t>A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6FDC8E1-5B0E-2C42-D18C-4E6C8A8B6DC5}"/>
              </a:ext>
            </a:extLst>
          </p:cNvPr>
          <p:cNvSpPr txBox="1"/>
          <p:nvPr/>
        </p:nvSpPr>
        <p:spPr>
          <a:xfrm>
            <a:off x="1475860" y="4171645"/>
            <a:ext cx="445956" cy="3693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</a:t>
            </a:r>
            <a:r>
              <a:rPr lang="en-US" baseline="-25000" dirty="0">
                <a:solidFill>
                  <a:prstClr val="black"/>
                </a:solidFill>
                <a:latin typeface="Arial" panose="020B0604020202020204"/>
              </a:rPr>
              <a:t>T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E351FAA-D49B-3486-8F36-5BABBA45253C}"/>
              </a:ext>
            </a:extLst>
          </p:cNvPr>
          <p:cNvSpPr txBox="1"/>
          <p:nvPr/>
        </p:nvSpPr>
        <p:spPr>
          <a:xfrm>
            <a:off x="4787971" y="2913099"/>
            <a:ext cx="453969" cy="3693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</a:t>
            </a:r>
            <a:r>
              <a:rPr lang="en-US" baseline="-25000" dirty="0">
                <a:solidFill>
                  <a:prstClr val="black"/>
                </a:solidFill>
                <a:latin typeface="Arial" panose="020B0604020202020204"/>
              </a:rPr>
              <a:t>A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DC3B25D-DE89-406C-111A-20C5574CEF68}"/>
                  </a:ext>
                </a:extLst>
              </p:cNvPr>
              <p:cNvSpPr txBox="1"/>
              <p:nvPr/>
            </p:nvSpPr>
            <p:spPr>
              <a:xfrm>
                <a:off x="6990519" y="2398737"/>
                <a:ext cx="3948542" cy="6790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𝝆</m:t>
                          </m:r>
                        </m:e>
                        <m:sub>
                          <m: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𝑨𝑻</m:t>
                          </m:r>
                        </m:sub>
                      </m:sSub>
                      <m:r>
                        <a:rPr kumimoji="0" lang="en-US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1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𝑹</m:t>
                                  </m:r>
                                </m:e>
                                <m:sub>
                                  <m:r>
                                    <a:rPr kumimoji="0" lang="en-US" sz="18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𝑻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kumimoji="0" lang="en-US" sz="18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𝑹</m:t>
                                  </m:r>
                                </m:e>
                                <m:sub>
                                  <m:r>
                                    <a:rPr kumimoji="0" lang="en-US" sz="18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𝑨</m:t>
                                  </m:r>
                                </m:sub>
                              </m:sSub>
                            </m:e>
                          </m:d>
                          <m: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d>
                            <m:dPr>
                              <m:ctrlP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1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𝑫</m:t>
                                  </m:r>
                                </m:e>
                                <m:sub>
                                  <m:r>
                                    <a:rPr kumimoji="0" lang="en-US" sz="18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𝑻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kumimoji="0" lang="en-US" sz="18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𝑫</m:t>
                                  </m:r>
                                </m:e>
                                <m:sub>
                                  <m:r>
                                    <a:rPr kumimoji="0" lang="en-US" sz="18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𝑨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  <m: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sSub>
                            <m:sSubPr>
                              <m:ctrlP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𝑹</m:t>
                              </m:r>
                            </m:e>
                            <m:sub>
                              <m: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𝑨</m:t>
                              </m:r>
                            </m:sub>
                          </m:sSub>
                          <m: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𝑫</m:t>
                              </m:r>
                            </m:e>
                            <m:sub>
                              <m: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𝑨</m:t>
                              </m:r>
                            </m:sub>
                          </m:sSub>
                          <m: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DC3B25D-DE89-406C-111A-20C5574CEF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0519" y="2398737"/>
                <a:ext cx="3948542" cy="6790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998535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itle Page">
  <a:themeElements>
    <a:clrScheme name="Custom 1">
      <a:dk1>
        <a:srgbClr val="003057"/>
      </a:dk1>
      <a:lt1>
        <a:srgbClr val="FFFFFF"/>
      </a:lt1>
      <a:dk2>
        <a:srgbClr val="545859"/>
      </a:dk2>
      <a:lt2>
        <a:srgbClr val="D6DBD3"/>
      </a:lt2>
      <a:accent1>
        <a:srgbClr val="B3A369"/>
      </a:accent1>
      <a:accent2>
        <a:srgbClr val="64CCC9"/>
      </a:accent2>
      <a:accent3>
        <a:srgbClr val="A3D233"/>
      </a:accent3>
      <a:accent4>
        <a:srgbClr val="EAAA00"/>
      </a:accent4>
      <a:accent5>
        <a:srgbClr val="008C95"/>
      </a:accent5>
      <a:accent6>
        <a:srgbClr val="7800FF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ATech_PPTtemplate_2021_wide" id="{E85096BA-033B-D848-B268-A76C8AE5D2A4}" vid="{1C4A0A5B-2267-F04A-B00C-3FCDF7CFA02E}"/>
    </a:ext>
  </a:extLst>
</a:theme>
</file>

<file path=ppt/theme/theme2.xml><?xml version="1.0" encoding="utf-8"?>
<a:theme xmlns:a="http://schemas.openxmlformats.org/drawingml/2006/main" name="Dividers">
  <a:themeElements>
    <a:clrScheme name="GA Tech 2021">
      <a:dk1>
        <a:srgbClr val="003057"/>
      </a:dk1>
      <a:lt1>
        <a:srgbClr val="FFFFFF"/>
      </a:lt1>
      <a:dk2>
        <a:srgbClr val="545859"/>
      </a:dk2>
      <a:lt2>
        <a:srgbClr val="D6DBD3"/>
      </a:lt2>
      <a:accent1>
        <a:srgbClr val="EAAA00"/>
      </a:accent1>
      <a:accent2>
        <a:srgbClr val="64CCC9"/>
      </a:accent2>
      <a:accent3>
        <a:srgbClr val="A3D233"/>
      </a:accent3>
      <a:accent4>
        <a:srgbClr val="7800FF"/>
      </a:accent4>
      <a:accent5>
        <a:srgbClr val="008C95"/>
      </a:accent5>
      <a:accent6>
        <a:srgbClr val="E04F38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ATech_PPTtemplate_2021_wide" id="{E85096BA-033B-D848-B268-A76C8AE5D2A4}" vid="{1C4A0A5B-2267-F04A-B00C-3FCDF7CFA02E}"/>
    </a:ext>
  </a:extLst>
</a:theme>
</file>

<file path=ppt/theme/theme3.xml><?xml version="1.0" encoding="utf-8"?>
<a:theme xmlns:a="http://schemas.openxmlformats.org/drawingml/2006/main" name="Content Page">
  <a:themeElements>
    <a:clrScheme name="GT Theme">
      <a:dk1>
        <a:srgbClr val="003057"/>
      </a:dk1>
      <a:lt1>
        <a:srgbClr val="FFFFFF"/>
      </a:lt1>
      <a:dk2>
        <a:srgbClr val="545859"/>
      </a:dk2>
      <a:lt2>
        <a:srgbClr val="D6DBD3"/>
      </a:lt2>
      <a:accent1>
        <a:srgbClr val="B3A369"/>
      </a:accent1>
      <a:accent2>
        <a:srgbClr val="003057"/>
      </a:accent2>
      <a:accent3>
        <a:srgbClr val="54585A"/>
      </a:accent3>
      <a:accent4>
        <a:srgbClr val="D6DBD4"/>
      </a:accent4>
      <a:accent5>
        <a:srgbClr val="F9F6E5"/>
      </a:accent5>
      <a:accent6>
        <a:srgbClr val="EAAA00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Tech_PPTtemplate_2021_wide" id="{E85096BA-033B-D848-B268-A76C8AE5D2A4}" vid="{C86BDF43-62E5-5C4C-BBB8-C9F548430792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GATech_PPTtemplate_2021_wide</Template>
  <TotalTime>25724</TotalTime>
  <Words>1145</Words>
  <Application>Microsoft Office PowerPoint</Application>
  <PresentationFormat>Widescreen</PresentationFormat>
  <Paragraphs>511</Paragraphs>
  <Slides>34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</vt:lpstr>
      <vt:lpstr>Roboto</vt:lpstr>
      <vt:lpstr>Cambria Math</vt:lpstr>
      <vt:lpstr>Calibri</vt:lpstr>
      <vt:lpstr>Title Page</vt:lpstr>
      <vt:lpstr>Dividers</vt:lpstr>
      <vt:lpstr>Content Page</vt:lpstr>
      <vt:lpstr>UnSpoof: Distance Spoofing-Evident Localization using UWB</vt:lpstr>
      <vt:lpstr>PowerPoint Presentation</vt:lpstr>
      <vt:lpstr>Trusted Restaurant Reviews</vt:lpstr>
      <vt:lpstr>Proof of Delivery</vt:lpstr>
      <vt:lpstr>Proof of Car Return to Designated Slot</vt:lpstr>
      <vt:lpstr>Location Based Access to Content</vt:lpstr>
      <vt:lpstr>Localization as Proof</vt:lpstr>
      <vt:lpstr>Internal Attacks against TWR</vt:lpstr>
      <vt:lpstr>Internal Attacks against TWR</vt:lpstr>
      <vt:lpstr>Internal Attacks against TWR: Distance Enlargement </vt:lpstr>
      <vt:lpstr>Internal Attacks against TWR</vt:lpstr>
      <vt:lpstr>Internal Attacks against TWR: Distance Reduction </vt:lpstr>
      <vt:lpstr>So what if the timings are wrong?</vt:lpstr>
      <vt:lpstr>So what if the timings are wrong?</vt:lpstr>
      <vt:lpstr>PowerPoint Presentation</vt:lpstr>
      <vt:lpstr>UnSpoof Passive Ranging</vt:lpstr>
      <vt:lpstr>UnSpoof Passive Ranging</vt:lpstr>
      <vt:lpstr>How well can we localize an honest tag?</vt:lpstr>
      <vt:lpstr>How well can we localize an honest tag?</vt:lpstr>
      <vt:lpstr>How well can we localize an honest tag?</vt:lpstr>
      <vt:lpstr>Spoofing Detection</vt:lpstr>
      <vt:lpstr>Spoofing Detection: Distance Enlargement</vt:lpstr>
      <vt:lpstr>Spoofing Detection</vt:lpstr>
      <vt:lpstr>Spoofing Detection: Distance Reduction</vt:lpstr>
      <vt:lpstr>Spoofing Detection</vt:lpstr>
      <vt:lpstr>How well can we detect spoofing?</vt:lpstr>
      <vt:lpstr>How well can we detect spoofing?</vt:lpstr>
      <vt:lpstr>PowerPoint Presentation</vt:lpstr>
      <vt:lpstr>UnSpoof TDoA</vt:lpstr>
      <vt:lpstr>UnSpoof TDoA</vt:lpstr>
      <vt:lpstr>UnSpoof TDoA</vt:lpstr>
      <vt:lpstr>How well can we track the Rogue Tag?</vt:lpstr>
      <vt:lpstr>Localization Error vs Number of Passive Anchors</vt:lpstr>
      <vt:lpstr>Conclusion</vt:lpstr>
    </vt:vector>
  </TitlesOfParts>
  <Company>Georgia Institute of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Shapes and Charts  Style Guide</dc:title>
  <dc:creator>Perez, Raul N</dc:creator>
  <cp:lastModifiedBy>Dhekne, Ashutosh M</cp:lastModifiedBy>
  <cp:revision>2708</cp:revision>
  <dcterms:created xsi:type="dcterms:W3CDTF">2022-08-24T13:02:54Z</dcterms:created>
  <dcterms:modified xsi:type="dcterms:W3CDTF">2023-10-20T22:55:07Z</dcterms:modified>
</cp:coreProperties>
</file>