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notesSlides/notesSlide2.xml" ContentType="application/vnd.openxmlformats-officedocument.presentationml.notesSlide+xml"/>
  <Override PartName="/ppt/tags/tag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3.xml" ContentType="application/vnd.openxmlformats-officedocument.presentationml.tags+xml"/>
  <Override PartName="/ppt/notesSlides/notesSlide15.xml" ContentType="application/vnd.openxmlformats-officedocument.presentationml.notesSlide+xml"/>
  <Override PartName="/ppt/tags/tag4.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5.xml" ContentType="application/vnd.openxmlformats-officedocument.presentationml.tags+xml"/>
  <Override PartName="/ppt/notesSlides/notesSlide18.xml" ContentType="application/vnd.openxmlformats-officedocument.presentationml.notesSlide+xml"/>
  <Override PartName="/ppt/tags/tag6.xml" ContentType="application/vnd.openxmlformats-officedocument.presentationml.tags+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tags/tag7.xml" ContentType="application/vnd.openxmlformats-officedocument.presentationml.tags+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37"/>
  </p:notesMasterIdLst>
  <p:handoutMasterIdLst>
    <p:handoutMasterId r:id="rId38"/>
  </p:handoutMasterIdLst>
  <p:sldIdLst>
    <p:sldId id="257" r:id="rId2"/>
    <p:sldId id="1134" r:id="rId3"/>
    <p:sldId id="1138" r:id="rId4"/>
    <p:sldId id="1122" r:id="rId5"/>
    <p:sldId id="1124" r:id="rId6"/>
    <p:sldId id="1127" r:id="rId7"/>
    <p:sldId id="1128" r:id="rId8"/>
    <p:sldId id="1129" r:id="rId9"/>
    <p:sldId id="1131" r:id="rId10"/>
    <p:sldId id="1130" r:id="rId11"/>
    <p:sldId id="1166" r:id="rId12"/>
    <p:sldId id="1133" r:id="rId13"/>
    <p:sldId id="256" r:id="rId14"/>
    <p:sldId id="1169" r:id="rId15"/>
    <p:sldId id="1140" r:id="rId16"/>
    <p:sldId id="1171" r:id="rId17"/>
    <p:sldId id="1156" r:id="rId18"/>
    <p:sldId id="1157" r:id="rId19"/>
    <p:sldId id="1170" r:id="rId20"/>
    <p:sldId id="1142" r:id="rId21"/>
    <p:sldId id="1159" r:id="rId22"/>
    <p:sldId id="1160" r:id="rId23"/>
    <p:sldId id="1148" r:id="rId24"/>
    <p:sldId id="1162" r:id="rId25"/>
    <p:sldId id="1163" r:id="rId26"/>
    <p:sldId id="1149" r:id="rId27"/>
    <p:sldId id="1150" r:id="rId28"/>
    <p:sldId id="1167" r:id="rId29"/>
    <p:sldId id="1132" r:id="rId30"/>
    <p:sldId id="1151" r:id="rId31"/>
    <p:sldId id="1135" r:id="rId32"/>
    <p:sldId id="1136" r:id="rId33"/>
    <p:sldId id="1137" r:id="rId34"/>
    <p:sldId id="1165" r:id="rId35"/>
    <p:sldId id="1164" r:id="rId36"/>
  </p:sldIdLst>
  <p:sldSz cx="9144000" cy="5143500" type="screen16x9"/>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67">
          <p15:clr>
            <a:srgbClr val="A4A3A4"/>
          </p15:clr>
        </p15:guide>
        <p15:guide id="2" orient="horz" pos="2340" userDrawn="1">
          <p15:clr>
            <a:srgbClr val="A4A3A4"/>
          </p15:clr>
        </p15:guide>
        <p15:guide id="3" orient="horz" pos="372">
          <p15:clr>
            <a:srgbClr val="A4A3A4"/>
          </p15:clr>
        </p15:guide>
        <p15:guide id="4" pos="192">
          <p15:clr>
            <a:srgbClr val="A4A3A4"/>
          </p15:clr>
        </p15:guide>
        <p15:guide id="5" pos="288">
          <p15:clr>
            <a:srgbClr val="A4A3A4"/>
          </p15:clr>
        </p15:guide>
        <p15:guide id="6" pos="2864">
          <p15:clr>
            <a:srgbClr val="A4A3A4"/>
          </p15:clr>
        </p15:guide>
        <p15:guide id="7" pos="5520">
          <p15:clr>
            <a:srgbClr val="A4A3A4"/>
          </p15:clr>
        </p15:guide>
        <p15:guide id="8" pos="5568">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Ramachandran, Umakishore" initials="RU" lastIdx="14" clrIdx="0">
    <p:extLst>
      <p:ext uri="{19B8F6BF-5375-455C-9EA6-DF929625EA0E}">
        <p15:presenceInfo xmlns:p15="http://schemas.microsoft.com/office/powerpoint/2012/main" userId="Ramachandran, Umakishore" providerId="None"/>
      </p:ext>
    </p:extLst>
  </p:cmAuthor>
  <p:cmAuthor id="2" name="Dhekne, Ashutosh M" initials="DM" lastIdx="2" clrIdx="1">
    <p:extLst>
      <p:ext uri="{19B8F6BF-5375-455C-9EA6-DF929625EA0E}">
        <p15:presenceInfo xmlns:p15="http://schemas.microsoft.com/office/powerpoint/2012/main" userId="S::adhekne3@gatech.edu::254f898e-33e6-4163-98a9-10ac0090b111" providerId="AD"/>
      </p:ext>
    </p:extLst>
  </p:cmAuthor>
  <p:cmAuthor id="3" name="Sethuraman, Manasvini" initials="SM" lastIdx="3" clrIdx="2">
    <p:extLst>
      <p:ext uri="{19B8F6BF-5375-455C-9EA6-DF929625EA0E}">
        <p15:presenceInfo xmlns:p15="http://schemas.microsoft.com/office/powerpoint/2012/main" userId="S::msethuraman3@gatech.edu::eda7db17-4a81-4fd9-92b8-c48c1eb94442" providerId="AD"/>
      </p:ext>
    </p:extLst>
  </p:cmAuthor>
  <p:cmAuthor id="4" name="Ramachandran, Umakishore" initials="RU [2]" lastIdx="2" clrIdx="3">
    <p:extLst>
      <p:ext uri="{19B8F6BF-5375-455C-9EA6-DF929625EA0E}">
        <p15:presenceInfo xmlns:p15="http://schemas.microsoft.com/office/powerpoint/2012/main" userId="S::ur2@gatech.edu::6c394cfa-80f0-43d0-a123-5321117426d0" providerId="AD"/>
      </p:ext>
    </p:extLst>
  </p:cmAuthor>
  <p:cmAuthor id="5" name="Sarma, Anirudh" initials="SA" lastIdx="1" clrIdx="4">
    <p:extLst>
      <p:ext uri="{19B8F6BF-5375-455C-9EA6-DF929625EA0E}">
        <p15:presenceInfo xmlns:p15="http://schemas.microsoft.com/office/powerpoint/2012/main" userId="S::asarma31@gatech.edu::5e6b44d6-b29e-4087-8984-368613c4255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A51626"/>
    <a:srgbClr val="EDDF93"/>
    <a:srgbClr val="DBA0D7"/>
    <a:srgbClr val="F6F6F6"/>
    <a:srgbClr val="E6E7E6"/>
    <a:srgbClr val="355EDA"/>
    <a:srgbClr val="C1B751"/>
    <a:srgbClr val="016674"/>
    <a:srgbClr val="001642"/>
    <a:srgbClr val="A2BD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7CE84F3-28C3-443E-9E96-99CF82512B78}" styleName="Dark Style 1 - Accent 2">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2"/>
          </a:solidFill>
        </a:fill>
      </a:tcStyle>
    </a:wholeTbl>
    <a:band1H>
      <a:tcStyle>
        <a:tcBdr/>
        <a:fill>
          <a:solidFill>
            <a:schemeClr val="accent2">
              <a:shade val="60000"/>
            </a:schemeClr>
          </a:solidFill>
        </a:fill>
      </a:tcStyle>
    </a:band1H>
    <a:band1V>
      <a:tcStyle>
        <a:tcBdr/>
        <a:fill>
          <a:solidFill>
            <a:schemeClr val="accent2">
              <a:shade val="60000"/>
            </a:schemeClr>
          </a:solidFill>
        </a:fill>
      </a:tcStyle>
    </a:band1V>
    <a:lastCol>
      <a:tcTxStyle b="on"/>
      <a:tcStyle>
        <a:tcBdr>
          <a:left>
            <a:ln w="25400" cmpd="sng">
              <a:solidFill>
                <a:schemeClr val="lt1"/>
              </a:solidFill>
            </a:ln>
          </a:left>
        </a:tcBdr>
        <a:fill>
          <a:solidFill>
            <a:schemeClr val="accent2">
              <a:shade val="60000"/>
            </a:schemeClr>
          </a:solidFill>
        </a:fill>
      </a:tcStyle>
    </a:lastCol>
    <a:firstCol>
      <a:tcTxStyle b="on"/>
      <a:tcStyle>
        <a:tcBdr>
          <a:right>
            <a:ln w="25400" cmpd="sng">
              <a:solidFill>
                <a:schemeClr val="lt1"/>
              </a:solidFill>
            </a:ln>
          </a:right>
        </a:tcBdr>
        <a:fill>
          <a:solidFill>
            <a:schemeClr val="accent2">
              <a:shade val="60000"/>
            </a:schemeClr>
          </a:solidFill>
        </a:fill>
      </a:tcStyle>
    </a:firstCol>
    <a:lastRow>
      <a:tcTxStyle b="on"/>
      <a:tcStyle>
        <a:tcBdr>
          <a:top>
            <a:ln w="25400" cmpd="sng">
              <a:solidFill>
                <a:schemeClr val="lt1"/>
              </a:solidFill>
            </a:ln>
          </a:top>
        </a:tcBdr>
        <a:fill>
          <a:solidFill>
            <a:schemeClr val="accent2">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191" autoAdjust="0"/>
    <p:restoredTop sz="86085" autoAdjust="0"/>
  </p:normalViewPr>
  <p:slideViewPr>
    <p:cSldViewPr snapToGrid="0">
      <p:cViewPr varScale="1">
        <p:scale>
          <a:sx n="93" d="100"/>
          <a:sy n="93" d="100"/>
        </p:scale>
        <p:origin x="1152" y="53"/>
      </p:cViewPr>
      <p:guideLst>
        <p:guide orient="horz" pos="3167"/>
        <p:guide orient="horz" pos="2340"/>
        <p:guide orient="horz" pos="372"/>
        <p:guide pos="192"/>
        <p:guide pos="288"/>
        <p:guide pos="2864"/>
        <p:guide pos="5520"/>
        <p:guide pos="5568"/>
      </p:guideLst>
    </p:cSldViewPr>
  </p:slideViewPr>
  <p:notesTextViewPr>
    <p:cViewPr>
      <p:scale>
        <a:sx n="1" d="1"/>
        <a:sy n="1" d="1"/>
      </p:scale>
      <p:origin x="0" y="0"/>
    </p:cViewPr>
  </p:notesTextViewPr>
  <p:notesViewPr>
    <p:cSldViewPr snapToGrid="0">
      <p:cViewPr varScale="1">
        <p:scale>
          <a:sx n="66" d="100"/>
          <a:sy n="66"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commentAuthors" Target="commentAuthor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9BC534B6-5CF4-CB4C-98FF-245CB2B94EB3}" type="datetime1">
              <a:rPr lang="en-US" smtClean="0">
                <a:latin typeface="Arial"/>
              </a:rPr>
              <a:t>3/23/2023</a:t>
            </a:fld>
            <a:endParaRPr lang="en-US">
              <a:latin typeface="Arial"/>
            </a:endParaRPr>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latin typeface="Arial"/>
            </a:endParaRPr>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60802F37-FBCB-42B7-8EE8-FF9489F77DB6}" type="slidenum">
              <a:rPr lang="en-US" smtClean="0">
                <a:latin typeface="Arial"/>
              </a:rPr>
              <a:t>‹#›</a:t>
            </a:fld>
            <a:endParaRPr lang="en-US">
              <a:latin typeface="Arial"/>
            </a:endParaRPr>
          </a:p>
        </p:txBody>
      </p:sp>
    </p:spTree>
    <p:extLst>
      <p:ext uri="{BB962C8B-B14F-4D97-AF65-F5344CB8AC3E}">
        <p14:creationId xmlns:p14="http://schemas.microsoft.com/office/powerpoint/2010/main" val="3105386044"/>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atin typeface="Arial"/>
              </a:defRPr>
            </a:lvl1pPr>
          </a:lstStyle>
          <a:p>
            <a:fld id="{6D39F5C1-5CA3-6645-B46A-80548FA17D03}" type="datetime1">
              <a:rPr lang="en-US" smtClean="0"/>
              <a:t>3/23/2023</a:t>
            </a:fld>
            <a:endParaRPr lang="en-US"/>
          </a:p>
        </p:txBody>
      </p:sp>
      <p:sp>
        <p:nvSpPr>
          <p:cNvPr id="4" name="Slide Image Placeholder 3"/>
          <p:cNvSpPr>
            <a:spLocks noGrp="1" noRot="1" noChangeAspect="1"/>
          </p:cNvSpPr>
          <p:nvPr>
            <p:ph type="sldImg" idx="2"/>
          </p:nvPr>
        </p:nvSpPr>
        <p:spPr>
          <a:xfrm>
            <a:off x="406400" y="696913"/>
            <a:ext cx="61976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a:defRPr>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atin typeface="Arial"/>
              </a:defRPr>
            </a:lvl1pPr>
          </a:lstStyle>
          <a:p>
            <a:fld id="{4039E3EF-7728-464C-BD3E-844BC429B6E9}" type="slidenum">
              <a:rPr lang="en-US" smtClean="0"/>
              <a:pPr/>
              <a:t>‹#›</a:t>
            </a:fld>
            <a:endParaRPr lang="en-US"/>
          </a:p>
        </p:txBody>
      </p:sp>
    </p:spTree>
    <p:extLst>
      <p:ext uri="{BB962C8B-B14F-4D97-AF65-F5344CB8AC3E}">
        <p14:creationId xmlns:p14="http://schemas.microsoft.com/office/powerpoint/2010/main" val="930356340"/>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Arial"/>
        <a:ea typeface="+mn-ea"/>
        <a:cs typeface="+mn-cs"/>
      </a:defRPr>
    </a:lvl1pPr>
    <a:lvl2pPr marL="457200" algn="l" defTabSz="914400" rtl="0" eaLnBrk="1" latinLnBrk="0" hangingPunct="1">
      <a:defRPr sz="1200" kern="1200">
        <a:solidFill>
          <a:schemeClr val="tx1"/>
        </a:solidFill>
        <a:latin typeface="Arial"/>
        <a:ea typeface="+mn-ea"/>
        <a:cs typeface="+mn-cs"/>
      </a:defRPr>
    </a:lvl2pPr>
    <a:lvl3pPr marL="914400" algn="l" defTabSz="914400" rtl="0" eaLnBrk="1" latinLnBrk="0" hangingPunct="1">
      <a:defRPr sz="1200" kern="1200">
        <a:solidFill>
          <a:schemeClr val="tx1"/>
        </a:solidFill>
        <a:latin typeface="Arial"/>
        <a:ea typeface="+mn-ea"/>
        <a:cs typeface="+mn-cs"/>
      </a:defRPr>
    </a:lvl3pPr>
    <a:lvl4pPr marL="1371600" algn="l" defTabSz="914400" rtl="0" eaLnBrk="1" latinLnBrk="0" hangingPunct="1">
      <a:defRPr sz="1200" kern="1200">
        <a:solidFill>
          <a:schemeClr val="tx1"/>
        </a:solidFill>
        <a:latin typeface="Arial"/>
        <a:ea typeface="+mn-ea"/>
        <a:cs typeface="+mn-cs"/>
      </a:defRPr>
    </a:lvl4pPr>
    <a:lvl5pPr marL="1828800" algn="l" defTabSz="914400" rtl="0" eaLnBrk="1" latinLnBrk="0" hangingPunct="1">
      <a:defRPr sz="1200" kern="1200">
        <a:solidFill>
          <a:schemeClr val="tx1"/>
        </a:solidFill>
        <a:latin typeface="Arial"/>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Arial" panose="020B0604020202020204" pitchFamily="34" charset="0"/>
              </a:rPr>
              <a:t>Hello Everybody, I'm Manasvini, and today I'm going to talk about Foresight, our system for handling spatiotemporal bandwidth variations during streaming on mobile phone. This is joint work with my fellow student Anirudh </a:t>
            </a:r>
            <a:r>
              <a:rPr lang="en-US" b="0" i="0" dirty="0" err="1">
                <a:solidFill>
                  <a:srgbClr val="000000"/>
                </a:solidFill>
                <a:effectLst/>
                <a:latin typeface="Arial" panose="020B0604020202020204" pitchFamily="34" charset="0"/>
              </a:rPr>
              <a:t>Sarma</a:t>
            </a:r>
            <a:r>
              <a:rPr lang="en-US" b="0" i="0" dirty="0">
                <a:solidFill>
                  <a:srgbClr val="000000"/>
                </a:solidFill>
                <a:effectLst/>
                <a:latin typeface="Arial" panose="020B0604020202020204" pitchFamily="34" charset="0"/>
              </a:rPr>
              <a:t> under the guidance of Profs. Ashutosh </a:t>
            </a:r>
            <a:r>
              <a:rPr lang="en-US" b="0" i="0" dirty="0" err="1">
                <a:solidFill>
                  <a:srgbClr val="000000"/>
                </a:solidFill>
                <a:effectLst/>
                <a:latin typeface="Arial" panose="020B0604020202020204" pitchFamily="34" charset="0"/>
              </a:rPr>
              <a:t>Dhekne</a:t>
            </a:r>
            <a:r>
              <a:rPr lang="en-US" b="0" i="0" dirty="0">
                <a:solidFill>
                  <a:srgbClr val="000000"/>
                </a:solidFill>
                <a:effectLst/>
                <a:latin typeface="Arial" panose="020B0604020202020204" pitchFamily="34" charset="0"/>
              </a:rPr>
              <a:t> and Kishore Ramachandran.</a:t>
            </a:r>
            <a:endParaRPr lang="en-US" dirty="0"/>
          </a:p>
        </p:txBody>
      </p:sp>
      <p:sp>
        <p:nvSpPr>
          <p:cNvPr id="4" name="Slide Number Placeholder 3"/>
          <p:cNvSpPr>
            <a:spLocks noGrp="1"/>
          </p:cNvSpPr>
          <p:nvPr>
            <p:ph type="sldNum" sz="quarter" idx="10"/>
          </p:nvPr>
        </p:nvSpPr>
        <p:spPr/>
        <p:txBody>
          <a:bodyPr/>
          <a:lstStyle/>
          <a:p>
            <a:fld id="{02FBBFF4-3870-4421-A2C2-2AEF7218825D}" type="slidenum">
              <a:rPr lang="en-US" smtClean="0">
                <a:solidFill>
                  <a:prstClr val="black"/>
                </a:solidFill>
              </a:rPr>
              <a:pPr/>
              <a:t>1</a:t>
            </a:fld>
            <a:endParaRPr lang="en-US">
              <a:solidFill>
                <a:prstClr val="black"/>
              </a:solidFill>
            </a:endParaRPr>
          </a:p>
        </p:txBody>
      </p:sp>
      <p:sp>
        <p:nvSpPr>
          <p:cNvPr id="5" name="Date Placeholder 4"/>
          <p:cNvSpPr>
            <a:spLocks noGrp="1"/>
          </p:cNvSpPr>
          <p:nvPr>
            <p:ph type="dt" sz="quarter" idx="11"/>
          </p:nvPr>
        </p:nvSpPr>
        <p:spPr/>
        <p:txBody>
          <a:bodyPr/>
          <a:lstStyle/>
          <a:p>
            <a:fld id="{18E64094-0575-3849-90E5-8080556FC040}" type="datetime1">
              <a:rPr lang="en-US" smtClean="0">
                <a:solidFill>
                  <a:prstClr val="black"/>
                </a:solidFill>
              </a:rPr>
              <a:t>3/23/2023</a:t>
            </a:fld>
            <a:endParaRPr lang="en-US">
              <a:solidFill>
                <a:prstClr val="black"/>
              </a:solidFill>
            </a:endParaRPr>
          </a:p>
        </p:txBody>
      </p:sp>
      <p:sp>
        <p:nvSpPr>
          <p:cNvPr id="6" name="Header Placeholder 5"/>
          <p:cNvSpPr>
            <a:spLocks noGrp="1"/>
          </p:cNvSpPr>
          <p:nvPr>
            <p:ph type="hdr" sz="quarter" idx="12"/>
          </p:nvPr>
        </p:nvSpPr>
        <p:spPr>
          <a:xfrm>
            <a:off x="0" y="0"/>
            <a:ext cx="3037840" cy="464820"/>
          </a:xfrm>
          <a:prstGeom prst="rect">
            <a:avLst/>
          </a:prstGeom>
        </p:spPr>
        <p:txBody>
          <a:bodyPr/>
          <a:lstStyle/>
          <a:p>
            <a:r>
              <a:rPr lang="en-US">
                <a:solidFill>
                  <a:prstClr val="black"/>
                </a:solidFill>
              </a:rPr>
              <a:t>Cisco Live 2014</a:t>
            </a:r>
          </a:p>
        </p:txBody>
      </p:sp>
    </p:spTree>
    <p:extLst>
      <p:ext uri="{BB962C8B-B14F-4D97-AF65-F5344CB8AC3E}">
        <p14:creationId xmlns:p14="http://schemas.microsoft.com/office/powerpoint/2010/main" val="40410077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But what they do see, are these fluctuating bitrates, because of bandwidth variations.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10</a:t>
            </a:fld>
            <a:endParaRPr lang="en-US"/>
          </a:p>
        </p:txBody>
      </p:sp>
    </p:spTree>
    <p:extLst>
      <p:ext uri="{BB962C8B-B14F-4D97-AF65-F5344CB8AC3E}">
        <p14:creationId xmlns:p14="http://schemas.microsoft.com/office/powerpoint/2010/main" val="2348928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an we improve the user's quality of experience? Well, we could do a few things. We could use the past bandwidth estimates for the user’s route to predict the future. This approach has indeed been previously implemented inside video players. However, it  is done in a way that exposes the user's location to the player. However, exposing location information to a video player has significant privacy implications. . Every application that needs to estimate expected future bandwidth would need location permissions.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11</a:t>
            </a:fld>
            <a:endParaRPr lang="en-US"/>
          </a:p>
        </p:txBody>
      </p:sp>
    </p:spTree>
    <p:extLst>
      <p:ext uri="{BB962C8B-B14F-4D97-AF65-F5344CB8AC3E}">
        <p14:creationId xmlns:p14="http://schemas.microsoft.com/office/powerpoint/2010/main" val="27718169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Instead, we ask the question: can we provide bandwidth estimation as a service to all mobile applications? The answer is yes, and in the rest of the presentation we describe the solution we have developed that we call Foresight.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12</a:t>
            </a:fld>
            <a:endParaRPr lang="en-US"/>
          </a:p>
        </p:txBody>
      </p:sp>
    </p:spTree>
    <p:extLst>
      <p:ext uri="{BB962C8B-B14F-4D97-AF65-F5344CB8AC3E}">
        <p14:creationId xmlns:p14="http://schemas.microsoft.com/office/powerpoint/2010/main" val="13302555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Arial" panose="020B0604020202020204" pitchFamily="34" charset="0"/>
              </a:rPr>
              <a:t> </a:t>
            </a:r>
            <a:r>
              <a:rPr lang="en-US" sz="1800" b="0" i="0" dirty="0">
                <a:solidFill>
                  <a:srgbClr val="000000"/>
                </a:solidFill>
                <a:effectLst/>
                <a:latin typeface="Calibri" panose="020F0502020204030204" pitchFamily="34" charset="0"/>
              </a:rPr>
              <a:t>In a nutshell, our solution has two main components. We have a bandwidth service that runs on a cloud server, which indexes spatiotemporal bandwidth information. We use CRUSP, a lightweight tool for bandwidth measurements to upload estimates to this cloud server, which then stores it in a spatiotemporal database and exposes an API that can be queried in order to find out the bandwidth at a given location.  We'll go over CRUSP when we talk about related work later in the presentation.  </a:t>
            </a:r>
            <a:endParaRPr lang="en-US" sz="2800" b="0" i="0" dirty="0">
              <a:solidFill>
                <a:srgbClr val="000000"/>
              </a:solidFill>
              <a:effectLst/>
              <a:latin typeface="Segoe UI" panose="020B0502040204020203" pitchFamily="34" charset="0"/>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13</a:t>
            </a:fld>
            <a:endParaRPr lang="en-US"/>
          </a:p>
        </p:txBody>
      </p:sp>
    </p:spTree>
    <p:extLst>
      <p:ext uri="{BB962C8B-B14F-4D97-AF65-F5344CB8AC3E}">
        <p14:creationId xmlns:p14="http://schemas.microsoft.com/office/powerpoint/2010/main" val="122352973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Next we have a bandwidth manager on the  user device that does a few things:</a:t>
            </a:r>
          </a:p>
          <a:p>
            <a:r>
              <a:rPr lang="en-US" dirty="0">
                <a:latin typeface="Calibri"/>
                <a:cs typeface="Calibri"/>
              </a:rPr>
              <a:t>The bandwidth manager running on the user device is responsible for doing much of the heavy lifting by querying the cloud server for estimates, creating a bandwidth schedule and informing each application about the </a:t>
            </a:r>
            <a:r>
              <a:rPr lang="en-US" dirty="0" err="1">
                <a:latin typeface="Calibri"/>
                <a:cs typeface="Calibri"/>
              </a:rPr>
              <a:t>tentaive</a:t>
            </a:r>
            <a:r>
              <a:rPr lang="en-US" dirty="0">
                <a:latin typeface="Calibri"/>
                <a:cs typeface="Calibri"/>
              </a:rPr>
              <a:t> bandwidth estimates in </a:t>
            </a:r>
            <a:r>
              <a:rPr lang="en-US" dirty="0" err="1">
                <a:latin typeface="Calibri"/>
                <a:cs typeface="Calibri"/>
              </a:rPr>
              <a:t>futute</a:t>
            </a:r>
            <a:r>
              <a:rPr lang="en-US" dirty="0">
                <a:latin typeface="Calibri"/>
                <a:cs typeface="Calibri"/>
              </a:rPr>
              <a:t>, as a function of time, rather than location, by estimating the user's travel speed.</a:t>
            </a:r>
          </a:p>
          <a:p>
            <a:r>
              <a:rPr lang="en-US" dirty="0">
                <a:latin typeface="Calibri"/>
                <a:cs typeface="Calibri"/>
              </a:rPr>
              <a:t>We'll go over the three of these major sub parts (in bold, during the presentation. Please refer to our paper for more details. </a:t>
            </a: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14</a:t>
            </a:fld>
            <a:endParaRPr lang="en-US"/>
          </a:p>
        </p:txBody>
      </p:sp>
    </p:spTree>
    <p:extLst>
      <p:ext uri="{BB962C8B-B14F-4D97-AF65-F5344CB8AC3E}">
        <p14:creationId xmlns:p14="http://schemas.microsoft.com/office/powerpoint/2010/main" val="147316916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Calibri"/>
                <a:cs typeface="Calibri"/>
              </a:rPr>
              <a:t>First, the user informs the bandwidth manager of their travel route. </a:t>
            </a: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15</a:t>
            </a:fld>
            <a:endParaRPr lang="en-US"/>
          </a:p>
        </p:txBody>
      </p:sp>
    </p:spTree>
    <p:extLst>
      <p:ext uri="{BB962C8B-B14F-4D97-AF65-F5344CB8AC3E}">
        <p14:creationId xmlns:p14="http://schemas.microsoft.com/office/powerpoint/2010/main" val="21814396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The bandwidth manager then queries the cloud server for bandwidth estimates along the user’s route</a:t>
            </a: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16</a:t>
            </a:fld>
            <a:endParaRPr lang="en-US"/>
          </a:p>
        </p:txBody>
      </p:sp>
    </p:spTree>
    <p:extLst>
      <p:ext uri="{BB962C8B-B14F-4D97-AF65-F5344CB8AC3E}">
        <p14:creationId xmlns:p14="http://schemas.microsoft.com/office/powerpoint/2010/main" val="304855693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Independently, applications that need bandwidth information register their bandwidth requirements, and a callback function with the Bandwidth manager to receive bandwidth updates. In the meantime, the bandwidth manager queries the cloud  service for estimates along the user's route.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17</a:t>
            </a:fld>
            <a:endParaRPr lang="en-US"/>
          </a:p>
        </p:txBody>
      </p:sp>
    </p:spTree>
    <p:extLst>
      <p:ext uri="{BB962C8B-B14F-4D97-AF65-F5344CB8AC3E}">
        <p14:creationId xmlns:p14="http://schemas.microsoft.com/office/powerpoint/2010/main" val="214776906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rial" panose="020B0604020202020204" pitchFamily="34" charset="0"/>
              </a:rPr>
              <a:t>The cloud service responds with a series of location/bandwidth estimates for the given route. How does the cloud server get this information in the first place? There is a light weight bandwidth measurement app that runs on user devices which periodically uploads the location/bandwidth estimates to the cloud server. The cloud server indexes all of this information and then when a query for bandwidth at a particular location arrives, it just does a lookup based on the location.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18</a:t>
            </a:fld>
            <a:endParaRPr lang="en-US"/>
          </a:p>
        </p:txBody>
      </p:sp>
    </p:spTree>
    <p:extLst>
      <p:ext uri="{BB962C8B-B14F-4D97-AF65-F5344CB8AC3E}">
        <p14:creationId xmlns:p14="http://schemas.microsoft.com/office/powerpoint/2010/main" val="323634065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rial" panose="020B0604020202020204" pitchFamily="34" charset="0"/>
              </a:rPr>
              <a:t>The bandwidth manager then invokes the scheduler to allocate bandwidth between multiple applications and then notifies each registered application with the schedule of bandwidth in the near future. Note that apps don't need the user's location. They just need to know how much bandwidth they'll have in the near future. So the bandwidth manager </a:t>
            </a:r>
            <a:r>
              <a:rPr lang="en-US" sz="1800" b="1" i="0" dirty="0">
                <a:solidFill>
                  <a:srgbClr val="000000"/>
                </a:solidFill>
                <a:effectLst/>
                <a:latin typeface="Arial" panose="020B0604020202020204" pitchFamily="34" charset="0"/>
              </a:rPr>
              <a:t>transforms</a:t>
            </a:r>
            <a:r>
              <a:rPr lang="en-US" sz="1800" b="0" i="0" dirty="0">
                <a:solidFill>
                  <a:srgbClr val="000000"/>
                </a:solidFill>
                <a:effectLst/>
                <a:latin typeface="Arial" panose="020B0604020202020204" pitchFamily="34" charset="0"/>
              </a:rPr>
              <a:t> the location/bandwidth estimates into </a:t>
            </a:r>
            <a:r>
              <a:rPr lang="en-US" sz="1800" b="1" i="0" dirty="0">
                <a:solidFill>
                  <a:srgbClr val="000000"/>
                </a:solidFill>
                <a:effectLst/>
                <a:latin typeface="Arial" panose="020B0604020202020204" pitchFamily="34" charset="0"/>
              </a:rPr>
              <a:t>time/bandwidth</a:t>
            </a:r>
            <a:r>
              <a:rPr lang="en-US" sz="1800" b="0" i="0" dirty="0">
                <a:solidFill>
                  <a:srgbClr val="000000"/>
                </a:solidFill>
                <a:effectLst/>
                <a:latin typeface="Arial" panose="020B0604020202020204" pitchFamily="34" charset="0"/>
              </a:rPr>
              <a:t> estimates by estimating the user's travel speed.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19</a:t>
            </a:fld>
            <a:endParaRPr lang="en-US"/>
          </a:p>
        </p:txBody>
      </p:sp>
    </p:spTree>
    <p:extLst>
      <p:ext uri="{BB962C8B-B14F-4D97-AF65-F5344CB8AC3E}">
        <p14:creationId xmlns:p14="http://schemas.microsoft.com/office/powerpoint/2010/main" val="6292163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So, as we travel, we experience many of these fluctuations in bandwidth;  we might go through a tunnel where there is limited cellular coverage, , sit in a traffic jam where the density of cars makes it difficult to obtain reasonable bandwidth, or might travel through a mountainous terrain with on-and-off coverage. And what does that mean for a </a:t>
            </a:r>
            <a:r>
              <a:rPr lang="en-US" sz="1800" b="0" i="0" dirty="0" err="1">
                <a:solidFill>
                  <a:srgbClr val="000000"/>
                </a:solidFill>
                <a:effectLst/>
                <a:latin typeface="Calibri" panose="020F0502020204030204" pitchFamily="34" charset="0"/>
              </a:rPr>
              <a:t>Youtube</a:t>
            </a:r>
            <a:r>
              <a:rPr lang="en-US" sz="1800" b="0" i="0" dirty="0">
                <a:solidFill>
                  <a:srgbClr val="000000"/>
                </a:solidFill>
                <a:effectLst/>
                <a:latin typeface="Calibri" panose="020F0502020204030204" pitchFamily="34" charset="0"/>
              </a:rPr>
              <a:t> Video? I'm sure all of us have experienced video stalls which manifest as  buffering screens quite frequently when you are on the move.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a:t>
            </a:fld>
            <a:endParaRPr lang="en-US"/>
          </a:p>
        </p:txBody>
      </p:sp>
    </p:spTree>
    <p:extLst>
      <p:ext uri="{BB962C8B-B14F-4D97-AF65-F5344CB8AC3E}">
        <p14:creationId xmlns:p14="http://schemas.microsoft.com/office/powerpoint/2010/main" val="24750300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Now that we have a high level picture of system, let's look at the bandwidth manager in a little more detail. We implemented the bandwidth manager as an Android service, using AIDL (android interface definition language) for specifying its interfaces.  The bandwidth manager specifies two interfaces: the </a:t>
            </a:r>
            <a:r>
              <a:rPr lang="en-US" sz="1800" b="0" i="0" dirty="0" err="1">
                <a:solidFill>
                  <a:srgbClr val="000000"/>
                </a:solidFill>
                <a:effectLst/>
                <a:latin typeface="Calibri" panose="020F0502020204030204" pitchFamily="34" charset="0"/>
              </a:rPr>
              <a:t>registerApp</a:t>
            </a:r>
            <a:r>
              <a:rPr lang="en-US" sz="1800" b="0" i="0" dirty="0">
                <a:solidFill>
                  <a:srgbClr val="000000"/>
                </a:solidFill>
                <a:effectLst/>
                <a:latin typeface="Calibri" panose="020F0502020204030204" pitchFamily="34" charset="0"/>
              </a:rPr>
              <a:t>() by which applications can register a callback which the bandwidth manager calls when the bandwidth schedule is ready through the </a:t>
            </a:r>
            <a:r>
              <a:rPr lang="en-US" sz="1800" b="0" i="0" dirty="0" err="1">
                <a:solidFill>
                  <a:srgbClr val="000000"/>
                </a:solidFill>
                <a:effectLst/>
                <a:latin typeface="Calibri" panose="020F0502020204030204" pitchFamily="34" charset="0"/>
              </a:rPr>
              <a:t>onBandwidthSchedule</a:t>
            </a:r>
            <a:r>
              <a:rPr lang="en-US" sz="1800" b="0" i="0" dirty="0">
                <a:solidFill>
                  <a:srgbClr val="000000"/>
                </a:solidFill>
                <a:effectLst/>
                <a:latin typeface="Calibri" panose="020F0502020204030204" pitchFamily="34" charset="0"/>
              </a:rPr>
              <a:t>. Apps also specify a bandwidth requirement which the manager will try to honor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20</a:t>
            </a:fld>
            <a:endParaRPr lang="en-US"/>
          </a:p>
        </p:txBody>
      </p:sp>
    </p:spTree>
    <p:extLst>
      <p:ext uri="{BB962C8B-B14F-4D97-AF65-F5344CB8AC3E}">
        <p14:creationId xmlns:p14="http://schemas.microsoft.com/office/powerpoint/2010/main" val="24759371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 What happens when the bandwidth estimates change over time? The bandwidth manager periodically refreshes its schedule by querying the cloud server (the refresh periodicity is called epoch) and updates the applications with the new schedule via the </a:t>
            </a:r>
            <a:r>
              <a:rPr lang="en-US" sz="1800" b="0" i="0" dirty="0" err="1">
                <a:solidFill>
                  <a:srgbClr val="000000"/>
                </a:solidFill>
                <a:effectLst/>
                <a:latin typeface="Calibri" panose="020F0502020204030204" pitchFamily="34" charset="0"/>
              </a:rPr>
              <a:t>onBandwidthSchedule</a:t>
            </a:r>
            <a:r>
              <a:rPr lang="en-US" sz="1800" b="0" i="0" dirty="0">
                <a:solidFill>
                  <a:srgbClr val="000000"/>
                </a:solidFill>
                <a:effectLst/>
                <a:latin typeface="Calibri" panose="020F0502020204030204" pitchFamily="34" charset="0"/>
              </a:rPr>
              <a:t> interface.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21</a:t>
            </a:fld>
            <a:endParaRPr lang="en-US"/>
          </a:p>
        </p:txBody>
      </p:sp>
    </p:spTree>
    <p:extLst>
      <p:ext uri="{BB962C8B-B14F-4D97-AF65-F5344CB8AC3E}">
        <p14:creationId xmlns:p14="http://schemas.microsoft.com/office/powerpoint/2010/main" val="29648684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 Finally, note that apps don't need the user's location. They just need to know how much bandwidth they'll have in the near future. So the bandwidth manager transforms the location/bandwidth estimates into time/bandwidth estimates by estimating the user's travel speed. This preserves user’s privacy for protecting their location information, and also avoids the need for the user  to enable location permissions individually for multiple applications that just need to know what the future bandwidth looks like.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22</a:t>
            </a:fld>
            <a:endParaRPr lang="en-US"/>
          </a:p>
        </p:txBody>
      </p:sp>
    </p:spTree>
    <p:extLst>
      <p:ext uri="{BB962C8B-B14F-4D97-AF65-F5344CB8AC3E}">
        <p14:creationId xmlns:p14="http://schemas.microsoft.com/office/powerpoint/2010/main" val="20717965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 How will applications use Foresight? Will it entail too many changes to the application? We took </a:t>
            </a:r>
            <a:r>
              <a:rPr lang="en-US" sz="1800" b="0" i="0" dirty="0" err="1">
                <a:solidFill>
                  <a:srgbClr val="000000"/>
                </a:solidFill>
                <a:effectLst/>
                <a:latin typeface="Calibri" panose="020F0502020204030204" pitchFamily="34" charset="0"/>
              </a:rPr>
              <a:t>ExoPlayer</a:t>
            </a:r>
            <a:r>
              <a:rPr lang="en-US" sz="1800" b="0" i="0" dirty="0">
                <a:solidFill>
                  <a:srgbClr val="000000"/>
                </a:solidFill>
                <a:effectLst/>
                <a:latin typeface="Calibri" panose="020F0502020204030204" pitchFamily="34" charset="0"/>
              </a:rPr>
              <a:t>, which is an open source video player and added hooks that will enable </a:t>
            </a:r>
            <a:r>
              <a:rPr lang="en-US" sz="1800" b="0" i="0" dirty="0" err="1">
                <a:solidFill>
                  <a:srgbClr val="000000"/>
                </a:solidFill>
                <a:effectLst/>
                <a:latin typeface="Calibri" panose="020F0502020204030204" pitchFamily="34" charset="0"/>
              </a:rPr>
              <a:t>ExoPlayer</a:t>
            </a:r>
            <a:r>
              <a:rPr lang="en-US" sz="1800" b="0" i="0" dirty="0">
                <a:solidFill>
                  <a:srgbClr val="000000"/>
                </a:solidFill>
                <a:effectLst/>
                <a:latin typeface="Calibri" panose="020F0502020204030204" pitchFamily="34" charset="0"/>
              </a:rPr>
              <a:t> to use the bandwidth information exposed by Foresight. </a:t>
            </a:r>
            <a:r>
              <a:rPr lang="en-US" sz="1800" b="0" i="0" dirty="0" err="1">
                <a:solidFill>
                  <a:srgbClr val="000000"/>
                </a:solidFill>
                <a:effectLst/>
                <a:latin typeface="Calibri" panose="020F0502020204030204" pitchFamily="34" charset="0"/>
              </a:rPr>
              <a:t>ExoPlayer's</a:t>
            </a:r>
            <a:r>
              <a:rPr lang="en-US" sz="1800" b="0" i="0" dirty="0">
                <a:solidFill>
                  <a:srgbClr val="000000"/>
                </a:solidFill>
                <a:effectLst/>
                <a:latin typeface="Calibri" panose="020F0502020204030204" pitchFamily="34" charset="0"/>
              </a:rPr>
              <a:t> default reaction to bandwidth changes is to change the bitrate of the video. Through foresight, we can avoid bitrate changes by buffering enough content ahead of time only when required.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23</a:t>
            </a:fld>
            <a:endParaRPr lang="en-US"/>
          </a:p>
        </p:txBody>
      </p:sp>
    </p:spTree>
    <p:extLst>
      <p:ext uri="{BB962C8B-B14F-4D97-AF65-F5344CB8AC3E}">
        <p14:creationId xmlns:p14="http://schemas.microsoft.com/office/powerpoint/2010/main" val="24531744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 </a:t>
            </a:r>
            <a:r>
              <a:rPr lang="en-US" sz="1800" b="0" i="0" dirty="0" err="1">
                <a:solidFill>
                  <a:srgbClr val="000000"/>
                </a:solidFill>
                <a:effectLst/>
                <a:latin typeface="Calibri" panose="020F0502020204030204" pitchFamily="34" charset="0"/>
              </a:rPr>
              <a:t>ExoPlayer</a:t>
            </a:r>
            <a:r>
              <a:rPr lang="en-US" sz="1800" b="0" i="0" dirty="0">
                <a:solidFill>
                  <a:srgbClr val="000000"/>
                </a:solidFill>
                <a:effectLst/>
                <a:latin typeface="Calibri" panose="020F0502020204030204" pitchFamily="34" charset="0"/>
              </a:rPr>
              <a:t> classes are extensible so we added hooks to directly update the buffer length on the video player,  </a:t>
            </a:r>
            <a:endParaRPr lang="en-US" dirty="0"/>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24</a:t>
            </a:fld>
            <a:endParaRPr lang="en-US"/>
          </a:p>
        </p:txBody>
      </p:sp>
    </p:spTree>
    <p:extLst>
      <p:ext uri="{BB962C8B-B14F-4D97-AF65-F5344CB8AC3E}">
        <p14:creationId xmlns:p14="http://schemas.microsoft.com/office/powerpoint/2010/main" val="25362703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 Now, </a:t>
            </a:r>
            <a:r>
              <a:rPr lang="en-US" sz="1800" b="0" i="0" dirty="0" err="1">
                <a:solidFill>
                  <a:srgbClr val="000000"/>
                </a:solidFill>
                <a:effectLst/>
                <a:latin typeface="Calibri" panose="020F0502020204030204" pitchFamily="34" charset="0"/>
              </a:rPr>
              <a:t>exoplayer</a:t>
            </a:r>
            <a:r>
              <a:rPr lang="en-US" sz="1800" b="0" i="0" dirty="0">
                <a:solidFill>
                  <a:srgbClr val="000000"/>
                </a:solidFill>
                <a:effectLst/>
                <a:latin typeface="Calibri" panose="020F0502020204030204" pitchFamily="34" charset="0"/>
              </a:rPr>
              <a:t> can use the bandwidth estimates from the bandwidth manager once the callback for handling the bandwidth changes is implemented. The callback was implemented in about 230 lines of code, showing that not much changes are required to the apps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25</a:t>
            </a:fld>
            <a:endParaRPr lang="en-US"/>
          </a:p>
        </p:txBody>
      </p:sp>
    </p:spTree>
    <p:extLst>
      <p:ext uri="{BB962C8B-B14F-4D97-AF65-F5344CB8AC3E}">
        <p14:creationId xmlns:p14="http://schemas.microsoft.com/office/powerpoint/2010/main" val="9440257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 In this slide we contrast the behavior of the Adaptive bitrate algorithm used in </a:t>
            </a:r>
            <a:r>
              <a:rPr lang="en-US" sz="1800" b="0" i="0" dirty="0" err="1">
                <a:solidFill>
                  <a:srgbClr val="000000"/>
                </a:solidFill>
                <a:effectLst/>
                <a:latin typeface="Calibri" panose="020F0502020204030204" pitchFamily="34" charset="0"/>
              </a:rPr>
              <a:t>ExoPlayer</a:t>
            </a:r>
            <a:r>
              <a:rPr lang="en-US" sz="1800" b="0" i="0" dirty="0">
                <a:solidFill>
                  <a:srgbClr val="000000"/>
                </a:solidFill>
                <a:effectLst/>
                <a:latin typeface="Calibri" panose="020F0502020204030204" pitchFamily="34" charset="0"/>
              </a:rPr>
              <a:t> by default against Foresight enabled </a:t>
            </a:r>
            <a:r>
              <a:rPr lang="en-US" sz="1800" b="0" i="0" dirty="0" err="1">
                <a:solidFill>
                  <a:srgbClr val="000000"/>
                </a:solidFill>
                <a:effectLst/>
                <a:latin typeface="Calibri" panose="020F0502020204030204" pitchFamily="34" charset="0"/>
              </a:rPr>
              <a:t>exoplayer</a:t>
            </a:r>
            <a:r>
              <a:rPr lang="en-US" sz="1800" b="0" i="0" dirty="0">
                <a:solidFill>
                  <a:srgbClr val="000000"/>
                </a:solidFill>
                <a:effectLst/>
                <a:latin typeface="Calibri" panose="020F0502020204030204" pitchFamily="34" charset="0"/>
              </a:rPr>
              <a:t>. The light blue line shows the variation of buffer length over time for the default </a:t>
            </a:r>
            <a:r>
              <a:rPr lang="en-US" sz="1800" b="0" i="0" dirty="0" err="1">
                <a:solidFill>
                  <a:srgbClr val="000000"/>
                </a:solidFill>
                <a:effectLst/>
                <a:latin typeface="Calibri" panose="020F0502020204030204" pitchFamily="34" charset="0"/>
              </a:rPr>
              <a:t>exoplyaer</a:t>
            </a:r>
            <a:r>
              <a:rPr lang="en-US" sz="1800" b="0" i="0" dirty="0">
                <a:solidFill>
                  <a:srgbClr val="000000"/>
                </a:solidFill>
                <a:effectLst/>
                <a:latin typeface="Calibri" panose="020F0502020204030204" pitchFamily="34" charset="0"/>
              </a:rPr>
              <a:t>. As the bandwidth falls(indicated by the dotted line), </a:t>
            </a:r>
            <a:r>
              <a:rPr lang="en-US" sz="1800" b="0" i="0" dirty="0" err="1">
                <a:solidFill>
                  <a:srgbClr val="000000"/>
                </a:solidFill>
                <a:effectLst/>
                <a:latin typeface="Calibri" panose="020F0502020204030204" pitchFamily="34" charset="0"/>
              </a:rPr>
              <a:t>exoplayer</a:t>
            </a:r>
            <a:r>
              <a:rPr lang="en-US" sz="1800" b="0" i="0" dirty="0">
                <a:solidFill>
                  <a:srgbClr val="000000"/>
                </a:solidFill>
                <a:effectLst/>
                <a:latin typeface="Calibri" panose="020F0502020204030204" pitchFamily="34" charset="0"/>
              </a:rPr>
              <a:t> first tries to reduce the bitrate and eventually stalls because it is no longer able to buffer any more video. On the other hand, Foresight (the dark blue line) uses future bandwidth estimates to buffer more video ahead of time in anticipation of the stall. Thus, it altogether avoids the stall.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26</a:t>
            </a:fld>
            <a:endParaRPr lang="en-US"/>
          </a:p>
        </p:txBody>
      </p:sp>
    </p:spTree>
    <p:extLst>
      <p:ext uri="{BB962C8B-B14F-4D97-AF65-F5344CB8AC3E}">
        <p14:creationId xmlns:p14="http://schemas.microsoft.com/office/powerpoint/2010/main" val="349637172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 In this slide, we see the importance of choosing the right epoch size for querying the cloud service for fresh bandwidth estimates. A smaller epoch is more accurate (as seen by the light blue line), but it would require more trips to the cloud server increasing the overhead for obtaining bandwidth estimates. We found that an adaptive strategy of querying the cloud server whenever changes to the bandwidth estimates were observed to adjust the epoch the best strategy since it does not waste resources while still maintaining accuracy. We have more results reported in the paper.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27</a:t>
            </a:fld>
            <a:endParaRPr lang="en-US"/>
          </a:p>
        </p:txBody>
      </p:sp>
    </p:spTree>
    <p:extLst>
      <p:ext uri="{BB962C8B-B14F-4D97-AF65-F5344CB8AC3E}">
        <p14:creationId xmlns:p14="http://schemas.microsoft.com/office/powerpoint/2010/main" val="350726834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Earlier, we briefly touched upon bandwidth estimation using CRUSP for uploading location/bandwidth measurements to the cloud sever. Let us look at related work in a bit more detail. We could have bandwidth estimation within the application, or use an independent application for bandwidth estimation.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28</a:t>
            </a:fld>
            <a:endParaRPr lang="en-US"/>
          </a:p>
        </p:txBody>
      </p:sp>
    </p:spTree>
    <p:extLst>
      <p:ext uri="{BB962C8B-B14F-4D97-AF65-F5344CB8AC3E}">
        <p14:creationId xmlns:p14="http://schemas.microsoft.com/office/powerpoint/2010/main" val="5720596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Prior works such as those of </a:t>
            </a:r>
            <a:r>
              <a:rPr lang="en-US" sz="1800" b="0" i="0" dirty="0" err="1">
                <a:solidFill>
                  <a:srgbClr val="000000"/>
                </a:solidFill>
                <a:effectLst/>
                <a:latin typeface="Calibri" panose="020F0502020204030204" pitchFamily="34" charset="0"/>
              </a:rPr>
              <a:t>Riiser</a:t>
            </a:r>
            <a:r>
              <a:rPr lang="en-US" sz="1800" b="0" i="0" dirty="0">
                <a:solidFill>
                  <a:srgbClr val="000000"/>
                </a:solidFill>
                <a:effectLst/>
                <a:latin typeface="Calibri" panose="020F0502020204030204" pitchFamily="34" charset="0"/>
              </a:rPr>
              <a:t> or </a:t>
            </a:r>
            <a:r>
              <a:rPr lang="en-US" sz="1800" b="0" i="0" dirty="0" err="1">
                <a:solidFill>
                  <a:srgbClr val="000000"/>
                </a:solidFill>
                <a:effectLst/>
                <a:latin typeface="Calibri" panose="020F0502020204030204" pitchFamily="34" charset="0"/>
              </a:rPr>
              <a:t>GTube</a:t>
            </a:r>
            <a:r>
              <a:rPr lang="en-US" sz="1800" b="0" i="0" dirty="0">
                <a:solidFill>
                  <a:srgbClr val="000000"/>
                </a:solidFill>
                <a:effectLst/>
                <a:latin typeface="Calibri" panose="020F0502020204030204" pitchFamily="34" charset="0"/>
              </a:rPr>
              <a:t> have bandwidth estimation and location built into the video player. The bandwidth estimation drives the bitrate for video downloads,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29</a:t>
            </a:fld>
            <a:endParaRPr lang="en-US"/>
          </a:p>
        </p:txBody>
      </p:sp>
    </p:spTree>
    <p:extLst>
      <p:ext uri="{BB962C8B-B14F-4D97-AF65-F5344CB8AC3E}">
        <p14:creationId xmlns:p14="http://schemas.microsoft.com/office/powerpoint/2010/main" val="9919986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rial" panose="020B0604020202020204" pitchFamily="34" charset="0"/>
              </a:rPr>
              <a:t>Of course, one solution to eliminate any sort of video stalls is to </a:t>
            </a:r>
            <a:r>
              <a:rPr lang="en-US" sz="1800" b="0" i="0" dirty="0">
                <a:solidFill>
                  <a:srgbClr val="000000"/>
                </a:solidFill>
                <a:effectLst/>
                <a:latin typeface="Calibri" panose="020F0502020204030204" pitchFamily="34" charset="0"/>
              </a:rPr>
              <a:t>just download the whole video ahead of time. Problem solved right? Well, not exactly. What if the user  changes their mind about what video they want to watch? It'd be a waste of resources if everything was downloaded ahead of time. Also, the video player could have only limited buffer space on a mobile device, in which case, we can't download the entire video. Other apps that run in the background would pay the penalty for a video that the user didn't even watch, but  is hogging all the bandwidth. So we have to play nice. In summary, we cannot afford to download the entire video.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3</a:t>
            </a:fld>
            <a:endParaRPr lang="en-US"/>
          </a:p>
        </p:txBody>
      </p:sp>
    </p:spTree>
    <p:extLst>
      <p:ext uri="{BB962C8B-B14F-4D97-AF65-F5344CB8AC3E}">
        <p14:creationId xmlns:p14="http://schemas.microsoft.com/office/powerpoint/2010/main" val="1467036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However, this has two important side effects: location information is shared with the player compromising privacy, and if a different player wants to similarly estimate bandwidth, the same estimation logic will be repeated in the new application, leading to duplication of such facility in each app.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30</a:t>
            </a:fld>
            <a:endParaRPr lang="en-US"/>
          </a:p>
        </p:txBody>
      </p:sp>
    </p:spTree>
    <p:extLst>
      <p:ext uri="{BB962C8B-B14F-4D97-AF65-F5344CB8AC3E}">
        <p14:creationId xmlns:p14="http://schemas.microsoft.com/office/powerpoint/2010/main" val="406188780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000000"/>
                </a:solidFill>
                <a:effectLst/>
                <a:latin typeface="Calibri" panose="020F0502020204030204" pitchFamily="34" charset="0"/>
              </a:rPr>
              <a:t>So, we need the bandwidth estimation to be a separate module in of itself. We need it to be lightweight and fast.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31</a:t>
            </a:fld>
            <a:endParaRPr lang="en-US"/>
          </a:p>
        </p:txBody>
      </p:sp>
    </p:spTree>
    <p:extLst>
      <p:ext uri="{BB962C8B-B14F-4D97-AF65-F5344CB8AC3E}">
        <p14:creationId xmlns:p14="http://schemas.microsoft.com/office/powerpoint/2010/main" val="185405020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We explored three different techniques: </a:t>
            </a:r>
            <a:r>
              <a:rPr lang="en-US" sz="1800" b="0" i="0" dirty="0" err="1">
                <a:solidFill>
                  <a:srgbClr val="000000"/>
                </a:solidFill>
                <a:effectLst/>
                <a:latin typeface="Calibri" panose="020F0502020204030204" pitchFamily="34" charset="0"/>
              </a:rPr>
              <a:t>SpeedTest</a:t>
            </a:r>
            <a:r>
              <a:rPr lang="en-US" sz="1800" b="0" i="0" dirty="0">
                <a:solidFill>
                  <a:srgbClr val="000000"/>
                </a:solidFill>
                <a:effectLst/>
                <a:latin typeface="Calibri" panose="020F0502020204030204" pitchFamily="34" charset="0"/>
              </a:rPr>
              <a:t>, packet pairs and </a:t>
            </a:r>
            <a:r>
              <a:rPr lang="en-US" sz="1800" b="0" i="0" dirty="0" err="1">
                <a:solidFill>
                  <a:srgbClr val="000000"/>
                </a:solidFill>
                <a:effectLst/>
                <a:latin typeface="Calibri" panose="020F0502020204030204" pitchFamily="34" charset="0"/>
              </a:rPr>
              <a:t>Ookla</a:t>
            </a:r>
            <a:r>
              <a:rPr lang="en-US" sz="1800" b="0" i="0" dirty="0">
                <a:solidFill>
                  <a:srgbClr val="000000"/>
                </a:solidFill>
                <a:effectLst/>
                <a:latin typeface="Calibri" panose="020F0502020204030204" pitchFamily="34" charset="0"/>
              </a:rPr>
              <a:t>.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32</a:t>
            </a:fld>
            <a:endParaRPr lang="en-US"/>
          </a:p>
        </p:txBody>
      </p:sp>
    </p:spTree>
    <p:extLst>
      <p:ext uri="{BB962C8B-B14F-4D97-AF65-F5344CB8AC3E}">
        <p14:creationId xmlns:p14="http://schemas.microsoft.com/office/powerpoint/2010/main" val="391570622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For our use case, we found CRUSP to be best suited for mobile data networks since it does not hog the user's bandwidth but still provides accurate bandwidth estimates. More information can be found in our paper.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33</a:t>
            </a:fld>
            <a:endParaRPr lang="en-US"/>
          </a:p>
        </p:txBody>
      </p:sp>
    </p:spTree>
    <p:extLst>
      <p:ext uri="{BB962C8B-B14F-4D97-AF65-F5344CB8AC3E}">
        <p14:creationId xmlns:p14="http://schemas.microsoft.com/office/powerpoint/2010/main" val="388324059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 In summary, we saw how bandwidth estimation can be provided as a service on android devices without exposing the user's location and saw how it can be put to use in a production quality open source video player.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34</a:t>
            </a:fld>
            <a:endParaRPr lang="en-US"/>
          </a:p>
        </p:txBody>
      </p:sp>
    </p:spTree>
    <p:extLst>
      <p:ext uri="{BB962C8B-B14F-4D97-AF65-F5344CB8AC3E}">
        <p14:creationId xmlns:p14="http://schemas.microsoft.com/office/powerpoint/2010/main" val="329903497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Thank you for </a:t>
            </a:r>
            <a:r>
              <a:rPr lang="en-US" sz="1800" b="0" i="0" dirty="0" err="1">
                <a:solidFill>
                  <a:srgbClr val="000000"/>
                </a:solidFill>
                <a:effectLst/>
                <a:latin typeface="Calibri" panose="020F0502020204030204" pitchFamily="34" charset="0"/>
              </a:rPr>
              <a:t>listenting</a:t>
            </a:r>
            <a:r>
              <a:rPr lang="en-US" sz="1800" b="0" i="0" dirty="0">
                <a:solidFill>
                  <a:srgbClr val="000000"/>
                </a:solidFill>
                <a:effectLst/>
                <a:latin typeface="Calibri" panose="020F0502020204030204" pitchFamily="34" charset="0"/>
              </a:rPr>
              <a:t> and we refer you to our paper for more details.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35</a:t>
            </a:fld>
            <a:endParaRPr lang="en-US"/>
          </a:p>
        </p:txBody>
      </p:sp>
    </p:spTree>
    <p:extLst>
      <p:ext uri="{BB962C8B-B14F-4D97-AF65-F5344CB8AC3E}">
        <p14:creationId xmlns:p14="http://schemas.microsoft.com/office/powerpoint/2010/main" val="4116903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800" b="0" i="0" dirty="0">
                <a:solidFill>
                  <a:srgbClr val="000000"/>
                </a:solidFill>
                <a:effectLst/>
                <a:latin typeface="Arial" panose="020B0604020202020204" pitchFamily="34" charset="0"/>
              </a:rPr>
              <a:t>: But </a:t>
            </a:r>
            <a:r>
              <a:rPr lang="en-US" sz="1800" b="0" i="0" dirty="0">
                <a:solidFill>
                  <a:srgbClr val="000000"/>
                </a:solidFill>
                <a:effectLst/>
                <a:latin typeface="Calibri" panose="020F0502020204030204" pitchFamily="34" charset="0"/>
              </a:rPr>
              <a:t>can we download a part of the video? Yes, we can. In fact, most video players already do that, to create a cushion for small changes in bandwidth while being mindful of the limited buffer space on the user device . If we consider a scenario where the bandwidth is constant, the video player, downloads the video in small segments from the CDN server. What happens when the bandwidth varies?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4</a:t>
            </a:fld>
            <a:endParaRPr lang="en-US"/>
          </a:p>
        </p:txBody>
      </p:sp>
    </p:spTree>
    <p:extLst>
      <p:ext uri="{BB962C8B-B14F-4D97-AF65-F5344CB8AC3E}">
        <p14:creationId xmlns:p14="http://schemas.microsoft.com/office/powerpoint/2010/main" val="28357437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Adaptive bitrate algorithms adjust the bitrate of the video in response to the observed download speed. Let's consider that the blue line currently indicates good bandwidth. The player fetches the video segment at the highest bitrate from the CDN server, </a:t>
            </a: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5</a:t>
            </a:fld>
            <a:endParaRPr lang="en-US"/>
          </a:p>
        </p:txBody>
      </p:sp>
    </p:spTree>
    <p:extLst>
      <p:ext uri="{BB962C8B-B14F-4D97-AF65-F5344CB8AC3E}">
        <p14:creationId xmlns:p14="http://schemas.microsoft.com/office/powerpoint/2010/main" val="111739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Calibri" panose="020F0502020204030204" pitchFamily="34" charset="0"/>
              </a:rPr>
              <a:t>Now, as the user moves, the bandwidth improves. So the video player keeps up the same high bitrate for the video.  </a:t>
            </a:r>
            <a:endParaRPr lang="en-US" sz="1800"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6</a:t>
            </a:fld>
            <a:endParaRPr lang="en-US"/>
          </a:p>
        </p:txBody>
      </p:sp>
    </p:spTree>
    <p:extLst>
      <p:ext uri="{BB962C8B-B14F-4D97-AF65-F5344CB8AC3E}">
        <p14:creationId xmlns:p14="http://schemas.microsoft.com/office/powerpoint/2010/main" val="321325683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rial" panose="020B0604020202020204" pitchFamily="34" charset="0"/>
              </a:rPr>
              <a:t> </a:t>
            </a:r>
            <a:r>
              <a:rPr lang="en-US" sz="1800" b="0" i="0" dirty="0">
                <a:solidFill>
                  <a:srgbClr val="000000"/>
                </a:solidFill>
                <a:effectLst/>
                <a:latin typeface="Calibri" panose="020F0502020204030204" pitchFamily="34" charset="0"/>
              </a:rPr>
              <a:t>But what happens when the bitrate falls? No problem, the video player adjusts the bitrate to a lower value that is more in tune with the experienced bandwidth, though it compromises on the viewing quality.  </a:t>
            </a:r>
            <a:endParaRPr lang="en-US" sz="1800"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7</a:t>
            </a:fld>
            <a:endParaRPr lang="en-US"/>
          </a:p>
        </p:txBody>
      </p:sp>
    </p:spTree>
    <p:extLst>
      <p:ext uri="{BB962C8B-B14F-4D97-AF65-F5344CB8AC3E}">
        <p14:creationId xmlns:p14="http://schemas.microsoft.com/office/powerpoint/2010/main" val="16610843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Calibri"/>
                <a:cs typeface="Calibri"/>
              </a:rPr>
              <a:t>The download </a:t>
            </a:r>
            <a:r>
              <a:rPr lang="en-US" dirty="0" err="1">
                <a:latin typeface="Calibri"/>
                <a:cs typeface="Calibri"/>
              </a:rPr>
              <a:t>spee</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8</a:t>
            </a:fld>
            <a:endParaRPr lang="en-US"/>
          </a:p>
        </p:txBody>
      </p:sp>
    </p:spTree>
    <p:extLst>
      <p:ext uri="{BB962C8B-B14F-4D97-AF65-F5344CB8AC3E}">
        <p14:creationId xmlns:p14="http://schemas.microsoft.com/office/powerpoint/2010/main" val="26648475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0" i="0" dirty="0">
                <a:solidFill>
                  <a:srgbClr val="000000"/>
                </a:solidFill>
                <a:effectLst/>
                <a:latin typeface="Arial" panose="020B0604020202020204" pitchFamily="34" charset="0"/>
              </a:rPr>
              <a:t>This constantly changing video quality results in poor user experience.  What the user would like is a consistent video quality. </a:t>
            </a:r>
            <a:endParaRPr lang="en-US" dirty="0">
              <a:latin typeface="Calibri"/>
              <a:cs typeface="Calibri"/>
            </a:endParaRPr>
          </a:p>
        </p:txBody>
      </p:sp>
      <p:sp>
        <p:nvSpPr>
          <p:cNvPr id="4" name="Date Placeholder 3"/>
          <p:cNvSpPr>
            <a:spLocks noGrp="1"/>
          </p:cNvSpPr>
          <p:nvPr>
            <p:ph type="dt" idx="1"/>
          </p:nvPr>
        </p:nvSpPr>
        <p:spPr/>
        <p:txBody>
          <a:bodyPr/>
          <a:lstStyle/>
          <a:p>
            <a:fld id="{6D39F5C1-5CA3-6645-B46A-80548FA17D03}" type="datetime1">
              <a:rPr lang="en-US" smtClean="0"/>
              <a:t>3/23/2023</a:t>
            </a:fld>
            <a:endParaRPr lang="en-US"/>
          </a:p>
        </p:txBody>
      </p:sp>
      <p:sp>
        <p:nvSpPr>
          <p:cNvPr id="5" name="Slide Number Placeholder 4"/>
          <p:cNvSpPr>
            <a:spLocks noGrp="1"/>
          </p:cNvSpPr>
          <p:nvPr>
            <p:ph type="sldNum" sz="quarter" idx="5"/>
          </p:nvPr>
        </p:nvSpPr>
        <p:spPr/>
        <p:txBody>
          <a:bodyPr/>
          <a:lstStyle/>
          <a:p>
            <a:fld id="{4039E3EF-7728-464C-BD3E-844BC429B6E9}" type="slidenum">
              <a:rPr lang="en-US" smtClean="0"/>
              <a:pPr/>
              <a:t>9</a:t>
            </a:fld>
            <a:endParaRPr lang="en-US"/>
          </a:p>
        </p:txBody>
      </p:sp>
    </p:spTree>
    <p:extLst>
      <p:ext uri="{BB962C8B-B14F-4D97-AF65-F5344CB8AC3E}">
        <p14:creationId xmlns:p14="http://schemas.microsoft.com/office/powerpoint/2010/main" val="25090226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5.tiff"/></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tiff"/><Relationship Id="rId4" Type="http://schemas.openxmlformats.org/officeDocument/2006/relationships/image" Target="../media/image4.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Footer Placeholder 2"/>
          <p:cNvSpPr>
            <a:spLocks noGrp="1"/>
          </p:cNvSpPr>
          <p:nvPr>
            <p:ph type="ftr" sz="quarter" idx="12"/>
          </p:nvPr>
        </p:nvSpPr>
        <p:spPr/>
        <p:txBody>
          <a:bodyPr/>
          <a:lstStyle>
            <a:lvl1pPr>
              <a:defRPr>
                <a:solidFill>
                  <a:schemeClr val="tx1"/>
                </a:solidFill>
              </a:defRPr>
            </a:lvl1pPr>
          </a:lstStyle>
          <a:p>
            <a:pPr algn="l"/>
            <a:endParaRPr lang="en-US">
              <a:ea typeface="Arial"/>
              <a:cs typeface="Arial"/>
              <a:sym typeface="Arial" pitchFamily="34" charset="0"/>
            </a:endParaRPr>
          </a:p>
        </p:txBody>
      </p:sp>
      <p:sp>
        <p:nvSpPr>
          <p:cNvPr id="4" name="Slide Number Placeholder 3"/>
          <p:cNvSpPr>
            <a:spLocks noGrp="1"/>
          </p:cNvSpPr>
          <p:nvPr>
            <p:ph type="sldNum" sz="quarter" idx="13"/>
          </p:nvPr>
        </p:nvSpPr>
        <p:spPr/>
        <p:txBody>
          <a:bodyPr/>
          <a:lstStyle/>
          <a:p>
            <a:fld id="{3C6CC810-8AE6-0546-A0FC-DB7D2235F0EB}" type="slidenum">
              <a:rPr lang="en-US" smtClean="0"/>
              <a:t>‹#›</a:t>
            </a:fld>
            <a:endParaRPr lang="en-US"/>
          </a:p>
        </p:txBody>
      </p:sp>
      <p:sp>
        <p:nvSpPr>
          <p:cNvPr id="7"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Slide Title</a:t>
            </a:r>
          </a:p>
        </p:txBody>
      </p:sp>
      <p:sp>
        <p:nvSpPr>
          <p:cNvPr id="6" name="Rectangle 3"/>
          <p:cNvSpPr>
            <a:spLocks noGrp="1" noChangeArrowheads="1"/>
          </p:cNvSpPr>
          <p:nvPr>
            <p:ph idx="1"/>
          </p:nvPr>
        </p:nvSpPr>
        <p:spPr bwMode="auto">
          <a:xfrm>
            <a:off x="457200" y="1097279"/>
            <a:ext cx="8229600" cy="36080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Tree>
    <p:extLst>
      <p:ext uri="{BB962C8B-B14F-4D97-AF65-F5344CB8AC3E}">
        <p14:creationId xmlns:p14="http://schemas.microsoft.com/office/powerpoint/2010/main" val="1483888045"/>
      </p:ext>
    </p:extLst>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1_Presenter Title">
    <p:bg>
      <p:bgPr>
        <a:solidFill>
          <a:srgbClr val="F6F6F6"/>
        </a:solidFill>
        <a:effectLst/>
      </p:bgPr>
    </p:bg>
    <p:spTree>
      <p:nvGrpSpPr>
        <p:cNvPr id="1" name=""/>
        <p:cNvGrpSpPr/>
        <p:nvPr/>
      </p:nvGrpSpPr>
      <p:grpSpPr>
        <a:xfrm>
          <a:off x="0" y="0"/>
          <a:ext cx="0" cy="0"/>
          <a:chOff x="0" y="0"/>
          <a:chExt cx="0" cy="0"/>
        </a:xfrm>
      </p:grpSpPr>
      <p:pic>
        <p:nvPicPr>
          <p:cNvPr id="31" name="Picture 30" descr="A close up of a logo&#10;&#10;Description automatically generated">
            <a:extLst>
              <a:ext uri="{FF2B5EF4-FFF2-40B4-BE49-F238E27FC236}">
                <a16:creationId xmlns:a16="http://schemas.microsoft.com/office/drawing/2014/main" id="{863A0BFB-DC2F-7F46-81FE-653B42AA0C3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105400" y="0"/>
            <a:ext cx="4038600" cy="5143500"/>
          </a:xfrm>
          <a:prstGeom prst="rect">
            <a:avLst/>
          </a:prstGeom>
        </p:spPr>
      </p:pic>
      <p:sp>
        <p:nvSpPr>
          <p:cNvPr id="8" name="Text Placeholder 3">
            <a:extLst>
              <a:ext uri="{FF2B5EF4-FFF2-40B4-BE49-F238E27FC236}">
                <a16:creationId xmlns:a16="http://schemas.microsoft.com/office/drawing/2014/main" id="{688F4E3E-5A2A-3A48-B9C2-A9AE4E1433FE}"/>
              </a:ext>
            </a:extLst>
          </p:cNvPr>
          <p:cNvSpPr>
            <a:spLocks noGrp="1"/>
          </p:cNvSpPr>
          <p:nvPr>
            <p:ph type="body" sz="quarter" idx="11" hasCustomPrompt="1"/>
          </p:nvPr>
        </p:nvSpPr>
        <p:spPr>
          <a:xfrm>
            <a:off x="457200" y="3867162"/>
            <a:ext cx="8229600" cy="304800"/>
          </a:xfrm>
        </p:spPr>
        <p:txBody>
          <a:bodyPr anchor="ctr" anchorCtr="0"/>
          <a:lstStyle>
            <a:lvl1pPr marL="1785" indent="0">
              <a:lnSpc>
                <a:spcPct val="100000"/>
              </a:lnSpc>
              <a:buNone/>
              <a:defRPr sz="1400">
                <a:solidFill>
                  <a:schemeClr val="tx2"/>
                </a:solidFill>
                <a:latin typeface="+mj-lt"/>
              </a:defRPr>
            </a:lvl1pPr>
          </a:lstStyle>
          <a:p>
            <a:pPr lvl="0"/>
            <a:r>
              <a:rPr lang="en-US"/>
              <a:t>Venue and Date (if desired)</a:t>
            </a:r>
          </a:p>
        </p:txBody>
      </p:sp>
      <p:sp>
        <p:nvSpPr>
          <p:cNvPr id="10" name="Rectangle 2">
            <a:extLst>
              <a:ext uri="{FF2B5EF4-FFF2-40B4-BE49-F238E27FC236}">
                <a16:creationId xmlns:a16="http://schemas.microsoft.com/office/drawing/2014/main" id="{39C55AB8-0055-7746-8F65-52EB35A14AB0}"/>
              </a:ext>
            </a:extLst>
          </p:cNvPr>
          <p:cNvSpPr>
            <a:spLocks noGrp="1" noChangeArrowheads="1"/>
          </p:cNvSpPr>
          <p:nvPr>
            <p:ph type="title" hasCustomPrompt="1"/>
          </p:nvPr>
        </p:nvSpPr>
        <p:spPr bwMode="white">
          <a:xfrm>
            <a:off x="457200" y="3409962"/>
            <a:ext cx="8229600" cy="457200"/>
          </a:xfrm>
          <a:prstGeom prst="rect">
            <a:avLst/>
          </a:prstGeom>
          <a:noFill/>
          <a:ln w="12700">
            <a:noFill/>
            <a:miter lim="800000"/>
            <a:headEnd/>
            <a:tailEnd/>
          </a:ln>
          <a:effectLst/>
        </p:spPr>
        <p:txBody>
          <a:bodyPr lIns="91440" tIns="45720" rIns="91440" bIns="0" anchor="ctr"/>
          <a:lstStyle>
            <a:lvl1pPr marL="0" indent="0" algn="l">
              <a:defRPr lang="en-US" sz="2800" i="0" kern="1200" dirty="0">
                <a:solidFill>
                  <a:schemeClr val="tx2"/>
                </a:solidFill>
                <a:latin typeface="+mj-lt"/>
                <a:ea typeface="+mn-ea"/>
                <a:cs typeface="+mn-cs"/>
                <a:sym typeface="Arial" pitchFamily="-107" charset="0"/>
              </a:defRPr>
            </a:lvl1pPr>
          </a:lstStyle>
          <a:p>
            <a:pPr lvl="0"/>
            <a:r>
              <a:rPr lang="en-US">
                <a:sym typeface="Arial" pitchFamily="-107" charset="0"/>
              </a:rPr>
              <a:t>Presentation Title</a:t>
            </a:r>
          </a:p>
        </p:txBody>
      </p:sp>
      <p:sp>
        <p:nvSpPr>
          <p:cNvPr id="32" name="Text Placeholder 8">
            <a:extLst>
              <a:ext uri="{FF2B5EF4-FFF2-40B4-BE49-F238E27FC236}">
                <a16:creationId xmlns:a16="http://schemas.microsoft.com/office/drawing/2014/main" id="{E3415661-61D6-D440-978A-4FA2CE8C8021}"/>
              </a:ext>
            </a:extLst>
          </p:cNvPr>
          <p:cNvSpPr>
            <a:spLocks noGrp="1"/>
          </p:cNvSpPr>
          <p:nvPr>
            <p:ph type="body" sz="quarter" idx="10" hasCustomPrompt="1"/>
          </p:nvPr>
        </p:nvSpPr>
        <p:spPr>
          <a:xfrm>
            <a:off x="457200" y="4248161"/>
            <a:ext cx="8229600" cy="761989"/>
          </a:xfrm>
        </p:spPr>
        <p:txBody>
          <a:bodyPr lIns="91440" tIns="45720" rIns="91440" bIns="45720" anchor="t"/>
          <a:lstStyle>
            <a:lvl1pPr marL="1785" indent="0" algn="l">
              <a:lnSpc>
                <a:spcPct val="120000"/>
              </a:lnSpc>
              <a:spcBef>
                <a:spcPts val="0"/>
              </a:spcBef>
              <a:buNone/>
              <a:defRPr lang="en-US" sz="1600" b="1" i="0" kern="1200" dirty="0" smtClean="0">
                <a:solidFill>
                  <a:schemeClr val="tx2"/>
                </a:solidFill>
                <a:latin typeface="+mj-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a:t>Presenter Name and Title</a:t>
            </a:r>
          </a:p>
        </p:txBody>
      </p:sp>
      <p:pic>
        <p:nvPicPr>
          <p:cNvPr id="11" name="Picture 10" descr="Logo, company name&#10;&#10;Description automatically generated">
            <a:extLst>
              <a:ext uri="{FF2B5EF4-FFF2-40B4-BE49-F238E27FC236}">
                <a16:creationId xmlns:a16="http://schemas.microsoft.com/office/drawing/2014/main" id="{36B86748-6DAE-A742-8A43-4CB971112A1A}"/>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28600" y="167640"/>
            <a:ext cx="499109" cy="499109"/>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2BF0A5B7-C45C-2F4D-B485-9E3BB91BCC23}"/>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84648" y="320039"/>
            <a:ext cx="639352" cy="194314"/>
          </a:xfrm>
          <a:prstGeom prst="rect">
            <a:avLst/>
          </a:prstGeom>
        </p:spPr>
      </p:pic>
    </p:spTree>
    <p:extLst>
      <p:ext uri="{BB962C8B-B14F-4D97-AF65-F5344CB8AC3E}">
        <p14:creationId xmlns:p14="http://schemas.microsoft.com/office/powerpoint/2010/main" val="241606465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Segue">
    <p:bg>
      <p:bgPr>
        <a:solidFill>
          <a:srgbClr val="F6F6F6"/>
        </a:solid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0178FDFD-940F-FE49-B356-1B9AD11710BE}"/>
              </a:ext>
            </a:extLst>
          </p:cNvPr>
          <p:cNvSpPr>
            <a:spLocks noGrp="1"/>
          </p:cNvSpPr>
          <p:nvPr>
            <p:ph type="ctrTitle" hasCustomPrompt="1"/>
          </p:nvPr>
        </p:nvSpPr>
        <p:spPr>
          <a:xfrm>
            <a:off x="457200" y="2402591"/>
            <a:ext cx="8229600" cy="1463040"/>
          </a:xfrm>
          <a:prstGeom prst="rect">
            <a:avLst/>
          </a:prstGeom>
        </p:spPr>
        <p:txBody>
          <a:bodyPr wrap="square" anchor="b">
            <a:normAutofit/>
          </a:bodyPr>
          <a:lstStyle>
            <a:lvl1pPr marL="0" indent="0" algn="l">
              <a:lnSpc>
                <a:spcPct val="90000"/>
              </a:lnSpc>
              <a:buFont typeface="Arial" panose="020B0604020202020204" pitchFamily="34" charset="0"/>
              <a:buNone/>
              <a:defRPr sz="2800" b="0" i="0" spc="0" baseline="0">
                <a:solidFill>
                  <a:schemeClr val="tx2"/>
                </a:solidFill>
                <a:latin typeface="+mj-lt"/>
                <a:cs typeface="Arial Regular"/>
              </a:defRPr>
            </a:lvl1pPr>
          </a:lstStyle>
          <a:p>
            <a:r>
              <a:rPr lang="en-GB"/>
              <a:t>Section Title Goes Here</a:t>
            </a:r>
            <a:endParaRPr lang="en-US"/>
          </a:p>
        </p:txBody>
      </p:sp>
      <p:sp>
        <p:nvSpPr>
          <p:cNvPr id="5" name="Content Placeholder 10">
            <a:extLst>
              <a:ext uri="{FF2B5EF4-FFF2-40B4-BE49-F238E27FC236}">
                <a16:creationId xmlns:a16="http://schemas.microsoft.com/office/drawing/2014/main" id="{44F41596-E059-544A-966E-59CB3CECE251}"/>
              </a:ext>
            </a:extLst>
          </p:cNvPr>
          <p:cNvSpPr>
            <a:spLocks noGrp="1"/>
          </p:cNvSpPr>
          <p:nvPr>
            <p:ph sz="quarter" idx="10" hasCustomPrompt="1"/>
          </p:nvPr>
        </p:nvSpPr>
        <p:spPr>
          <a:xfrm>
            <a:off x="457200" y="3867150"/>
            <a:ext cx="8229600" cy="685800"/>
          </a:xfrm>
        </p:spPr>
        <p:txBody>
          <a:bodyPr/>
          <a:lstStyle>
            <a:lvl1pPr marL="1785" indent="0">
              <a:buNone/>
              <a:defRPr sz="2000" b="0" i="1">
                <a:solidFill>
                  <a:schemeClr val="accent3"/>
                </a:solidFill>
              </a:defRPr>
            </a:lvl1pPr>
          </a:lstStyle>
          <a:p>
            <a:pPr lvl="0"/>
            <a:r>
              <a:rPr lang="en-US"/>
              <a:t>Edit Master text styles</a:t>
            </a:r>
          </a:p>
        </p:txBody>
      </p:sp>
      <p:pic>
        <p:nvPicPr>
          <p:cNvPr id="3" name="Picture 2" descr="A close up of a sign&#10;&#10;Description automatically generated">
            <a:extLst>
              <a:ext uri="{FF2B5EF4-FFF2-40B4-BE49-F238E27FC236}">
                <a16:creationId xmlns:a16="http://schemas.microsoft.com/office/drawing/2014/main" id="{DE0BC9E7-9922-2343-AC32-A19F5923CF55}"/>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981201" y="764286"/>
            <a:ext cx="5130627" cy="1426464"/>
          </a:xfrm>
          <a:prstGeom prst="rect">
            <a:avLst/>
          </a:prstGeom>
        </p:spPr>
      </p:pic>
      <p:cxnSp>
        <p:nvCxnSpPr>
          <p:cNvPr id="7" name="Straight Connector 6">
            <a:extLst>
              <a:ext uri="{FF2B5EF4-FFF2-40B4-BE49-F238E27FC236}">
                <a16:creationId xmlns:a16="http://schemas.microsoft.com/office/drawing/2014/main" id="{F865A104-E31F-AC46-AB18-6539D667A180}"/>
              </a:ext>
            </a:extLst>
          </p:cNvPr>
          <p:cNvCxnSpPr/>
          <p:nvPr userDrawn="1"/>
        </p:nvCxnSpPr>
        <p:spPr bwMode="auto">
          <a:xfrm>
            <a:off x="0" y="2190750"/>
            <a:ext cx="9144000" cy="0"/>
          </a:xfrm>
          <a:prstGeom prst="line">
            <a:avLst/>
          </a:prstGeom>
          <a:solidFill>
            <a:srgbClr val="0183B7"/>
          </a:solidFill>
          <a:ln w="76200" cap="flat" cmpd="sng" algn="ctr">
            <a:solidFill>
              <a:schemeClr val="accent3"/>
            </a:solidFill>
            <a:prstDash val="solid"/>
            <a:round/>
            <a:headEnd type="none" w="med" len="med"/>
            <a:tailEnd type="none" w="med" len="med"/>
          </a:ln>
          <a:effectLst/>
        </p:spPr>
      </p:cxnSp>
    </p:spTree>
    <p:extLst>
      <p:ext uri="{BB962C8B-B14F-4D97-AF65-F5344CB8AC3E}">
        <p14:creationId xmlns:p14="http://schemas.microsoft.com/office/powerpoint/2010/main" val="1289360871"/>
      </p:ext>
    </p:extLst>
  </p:cSld>
  <p:clrMapOvr>
    <a:overrideClrMapping bg1="lt1" tx1="dk1" bg2="lt2" tx2="dk2" accent1="accent1" accent2="accent2" accent3="accent3" accent4="accent4" accent5="accent5" accent6="accent6" hlink="hlink" folHlink="folHlink"/>
  </p:clrMapOvr>
  <p:transition spd="slow">
    <p:comb/>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Subtitle and Content">
    <p:spTree>
      <p:nvGrpSpPr>
        <p:cNvPr id="1" name=""/>
        <p:cNvGrpSpPr/>
        <p:nvPr/>
      </p:nvGrpSpPr>
      <p:grpSpPr>
        <a:xfrm>
          <a:off x="0" y="0"/>
          <a:ext cx="0" cy="0"/>
          <a:chOff x="0" y="0"/>
          <a:chExt cx="0" cy="0"/>
        </a:xfrm>
      </p:grpSpPr>
      <p:sp>
        <p:nvSpPr>
          <p:cNvPr id="6"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5"/>
                </a:solidFill>
              </a:defRPr>
            </a:lvl1pPr>
          </a:lstStyle>
          <a:p>
            <a:pPr lvl="0"/>
            <a:r>
              <a:rPr lang="en-US"/>
              <a:t>Click to edit Master text styles</a:t>
            </a:r>
          </a:p>
        </p:txBody>
      </p:sp>
      <p:sp>
        <p:nvSpPr>
          <p:cNvPr id="3" name="Footer Placeholder 2"/>
          <p:cNvSpPr>
            <a:spLocks noGrp="1"/>
          </p:cNvSpPr>
          <p:nvPr>
            <p:ph type="ftr" sz="quarter" idx="13"/>
          </p:nvPr>
        </p:nvSpPr>
        <p:spPr/>
        <p:txBody>
          <a:bodyPr/>
          <a:lstStyle>
            <a:lvl1pPr>
              <a:defRPr>
                <a:solidFill>
                  <a:schemeClr val="tx1"/>
                </a:solidFill>
              </a:defRPr>
            </a:lvl1pPr>
          </a:lstStyle>
          <a:p>
            <a:pPr algn="l"/>
            <a:endParaRPr lang="en-US">
              <a:ea typeface="Arial"/>
              <a:cs typeface="Arial"/>
              <a:sym typeface="Arial" pitchFamily="34" charset="0"/>
            </a:endParaRPr>
          </a:p>
        </p:txBody>
      </p:sp>
      <p:sp>
        <p:nvSpPr>
          <p:cNvPr id="4" name="Slide Number Placeholder 3"/>
          <p:cNvSpPr>
            <a:spLocks noGrp="1"/>
          </p:cNvSpPr>
          <p:nvPr>
            <p:ph type="sldNum" sz="quarter" idx="14"/>
          </p:nvPr>
        </p:nvSpPr>
        <p:spPr/>
        <p:txBody>
          <a:bodyPr/>
          <a:lstStyle/>
          <a:p>
            <a:fld id="{3C6CC810-8AE6-0546-A0FC-DB7D2235F0EB}" type="slidenum">
              <a:rPr lang="en-US" smtClean="0"/>
              <a:t>‹#›</a:t>
            </a:fld>
            <a:endParaRPr lang="en-US"/>
          </a:p>
        </p:txBody>
      </p:sp>
      <p:sp>
        <p:nvSpPr>
          <p:cNvPr id="8" name="Rectangle 2"/>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Slide Title</a:t>
            </a:r>
          </a:p>
        </p:txBody>
      </p:sp>
      <p:sp>
        <p:nvSpPr>
          <p:cNvPr id="10" name="Content Placeholder 8"/>
          <p:cNvSpPr>
            <a:spLocks noGrp="1"/>
          </p:cNvSpPr>
          <p:nvPr>
            <p:ph sz="quarter" idx="15"/>
          </p:nvPr>
        </p:nvSpPr>
        <p:spPr>
          <a:xfrm>
            <a:off x="457200" y="1184908"/>
            <a:ext cx="8229600" cy="3520442"/>
          </a:xfrm>
        </p:spPr>
        <p:txBody>
          <a:body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3112538567"/>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Footer Placeholder 2"/>
          <p:cNvSpPr>
            <a:spLocks noGrp="1"/>
          </p:cNvSpPr>
          <p:nvPr>
            <p:ph type="ftr" sz="quarter" idx="10"/>
          </p:nvPr>
        </p:nvSpPr>
        <p:spPr/>
        <p:txBody>
          <a:bodyPr/>
          <a:lstStyle>
            <a:lvl1pPr>
              <a:defRPr>
                <a:solidFill>
                  <a:schemeClr val="tx1"/>
                </a:solidFill>
              </a:defRPr>
            </a:lvl1pPr>
          </a:lstStyle>
          <a:p>
            <a:pPr algn="l"/>
            <a:endParaRPr lang="en-US">
              <a:ea typeface="Arial"/>
              <a:cs typeface="Arial"/>
              <a:sym typeface="Arial" pitchFamily="34" charset="0"/>
            </a:endParaRPr>
          </a:p>
        </p:txBody>
      </p:sp>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955841298"/>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2" name="Footer Placeholder 1"/>
          <p:cNvSpPr>
            <a:spLocks noGrp="1"/>
          </p:cNvSpPr>
          <p:nvPr>
            <p:ph type="ftr" sz="quarter" idx="13"/>
          </p:nvPr>
        </p:nvSpPr>
        <p:spPr/>
        <p:txBody>
          <a:bodyPr/>
          <a:lstStyle>
            <a:lvl1pPr>
              <a:defRPr>
                <a:solidFill>
                  <a:schemeClr val="tx1"/>
                </a:solidFill>
              </a:defRPr>
            </a:lvl1pPr>
          </a:lstStyle>
          <a:p>
            <a:pPr algn="l"/>
            <a:endParaRPr lang="en-US">
              <a:ea typeface="Arial"/>
              <a:cs typeface="Arial"/>
              <a:sym typeface="Arial" pitchFamily="34" charset="0"/>
            </a:endParaRPr>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
        <p:nvSpPr>
          <p:cNvPr id="10"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5"/>
                </a:solidFill>
              </a:defRPr>
            </a:lvl1pPr>
          </a:lstStyle>
          <a:p>
            <a:pPr lvl="0"/>
            <a:r>
              <a:rPr lang="en-US"/>
              <a:t>Click to edit Master text styles</a:t>
            </a:r>
          </a:p>
        </p:txBody>
      </p:sp>
      <p:sp>
        <p:nvSpPr>
          <p:cNvPr id="11" name="Title 10"/>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Slide Title</a:t>
            </a:r>
          </a:p>
        </p:txBody>
      </p:sp>
    </p:spTree>
    <p:extLst>
      <p:ext uri="{BB962C8B-B14F-4D97-AF65-F5344CB8AC3E}">
        <p14:creationId xmlns:p14="http://schemas.microsoft.com/office/powerpoint/2010/main" val="3927664182"/>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2 Column Content">
    <p:spTree>
      <p:nvGrpSpPr>
        <p:cNvPr id="1" name=""/>
        <p:cNvGrpSpPr/>
        <p:nvPr/>
      </p:nvGrpSpPr>
      <p:grpSpPr>
        <a:xfrm>
          <a:off x="0" y="0"/>
          <a:ext cx="0" cy="0"/>
          <a:chOff x="0" y="0"/>
          <a:chExt cx="0" cy="0"/>
        </a:xfrm>
      </p:grpSpPr>
      <p:sp>
        <p:nvSpPr>
          <p:cNvPr id="5" name="Content Placeholder 4"/>
          <p:cNvSpPr>
            <a:spLocks noGrp="1"/>
          </p:cNvSpPr>
          <p:nvPr>
            <p:ph sz="quarter" idx="11"/>
          </p:nvPr>
        </p:nvSpPr>
        <p:spPr>
          <a:xfrm>
            <a:off x="45720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6" name="Content Placeholder 5"/>
          <p:cNvSpPr>
            <a:spLocks noGrp="1"/>
          </p:cNvSpPr>
          <p:nvPr>
            <p:ph sz="quarter" idx="12"/>
          </p:nvPr>
        </p:nvSpPr>
        <p:spPr>
          <a:xfrm>
            <a:off x="4663440" y="1097279"/>
            <a:ext cx="4023360" cy="3608071"/>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9" name="Title 1"/>
          <p:cNvSpPr>
            <a:spLocks noGrp="1"/>
          </p:cNvSpPr>
          <p:nvPr>
            <p:ph type="title"/>
          </p:nvPr>
        </p:nvSpPr>
        <p:spPr>
          <a:xfrm>
            <a:off x="457200" y="182880"/>
            <a:ext cx="8229600" cy="822960"/>
          </a:xfrm>
        </p:spPr>
        <p:txBody>
          <a:bodyPr/>
          <a:lstStyle>
            <a:lvl1pPr>
              <a:defRPr baseline="0"/>
            </a:lvl1pPr>
          </a:lstStyle>
          <a:p>
            <a:endParaRPr lang="en-US"/>
          </a:p>
        </p:txBody>
      </p:sp>
      <p:sp>
        <p:nvSpPr>
          <p:cNvPr id="2" name="Footer Placeholder 1"/>
          <p:cNvSpPr>
            <a:spLocks noGrp="1"/>
          </p:cNvSpPr>
          <p:nvPr>
            <p:ph type="ftr" sz="quarter" idx="13"/>
          </p:nvPr>
        </p:nvSpPr>
        <p:spPr/>
        <p:txBody>
          <a:bodyPr/>
          <a:lstStyle>
            <a:lvl1pPr>
              <a:defRPr>
                <a:solidFill>
                  <a:schemeClr val="tx1"/>
                </a:solidFill>
              </a:defRPr>
            </a:lvl1pPr>
          </a:lstStyle>
          <a:p>
            <a:pPr algn="l"/>
            <a:endParaRPr lang="en-US">
              <a:ea typeface="Arial"/>
              <a:cs typeface="Arial"/>
              <a:sym typeface="Arial" pitchFamily="34" charset="0"/>
            </a:endParaRPr>
          </a:p>
        </p:txBody>
      </p:sp>
      <p:sp>
        <p:nvSpPr>
          <p:cNvPr id="3" name="Slide Number Placeholder 2"/>
          <p:cNvSpPr>
            <a:spLocks noGrp="1"/>
          </p:cNvSpPr>
          <p:nvPr>
            <p:ph type="sldNum" sz="quarter" idx="14"/>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2048336255"/>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Subtitle and 2 Column Content">
    <p:spTree>
      <p:nvGrpSpPr>
        <p:cNvPr id="1" name=""/>
        <p:cNvGrpSpPr/>
        <p:nvPr/>
      </p:nvGrpSpPr>
      <p:grpSpPr>
        <a:xfrm>
          <a:off x="0" y="0"/>
          <a:ext cx="0" cy="0"/>
          <a:chOff x="0" y="0"/>
          <a:chExt cx="0" cy="0"/>
        </a:xfrm>
      </p:grpSpPr>
      <p:sp>
        <p:nvSpPr>
          <p:cNvPr id="2" name="Footer Placeholder 1"/>
          <p:cNvSpPr>
            <a:spLocks noGrp="1"/>
          </p:cNvSpPr>
          <p:nvPr>
            <p:ph type="ftr" sz="quarter" idx="14"/>
          </p:nvPr>
        </p:nvSpPr>
        <p:spPr/>
        <p:txBody>
          <a:bodyPr/>
          <a:lstStyle>
            <a:lvl1pPr>
              <a:defRPr>
                <a:solidFill>
                  <a:schemeClr val="tx1"/>
                </a:solidFill>
              </a:defRPr>
            </a:lvl1pPr>
          </a:lstStyle>
          <a:p>
            <a:pPr algn="l"/>
            <a:endParaRPr lang="en-US">
              <a:ea typeface="Arial"/>
              <a:cs typeface="Arial"/>
              <a:sym typeface="Arial" pitchFamily="34" charset="0"/>
            </a:endParaRPr>
          </a:p>
        </p:txBody>
      </p:sp>
      <p:sp>
        <p:nvSpPr>
          <p:cNvPr id="3" name="Slide Number Placeholder 2"/>
          <p:cNvSpPr>
            <a:spLocks noGrp="1"/>
          </p:cNvSpPr>
          <p:nvPr>
            <p:ph type="sldNum" sz="quarter" idx="15"/>
          </p:nvPr>
        </p:nvSpPr>
        <p:spPr/>
        <p:txBody>
          <a:bodyPr/>
          <a:lstStyle/>
          <a:p>
            <a:fld id="{3C6CC810-8AE6-0546-A0FC-DB7D2235F0EB}" type="slidenum">
              <a:rPr lang="en-US" smtClean="0"/>
              <a:t>‹#›</a:t>
            </a:fld>
            <a:endParaRPr lang="en-US"/>
          </a:p>
        </p:txBody>
      </p:sp>
      <p:sp>
        <p:nvSpPr>
          <p:cNvPr id="9" name="Content Placeholder 4"/>
          <p:cNvSpPr>
            <a:spLocks noGrp="1"/>
          </p:cNvSpPr>
          <p:nvPr>
            <p:ph sz="quarter" idx="11"/>
          </p:nvPr>
        </p:nvSpPr>
        <p:spPr>
          <a:xfrm>
            <a:off x="457200" y="1184908"/>
            <a:ext cx="4023360" cy="3520442"/>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3" name="Content Placeholder 5"/>
          <p:cNvSpPr>
            <a:spLocks noGrp="1"/>
          </p:cNvSpPr>
          <p:nvPr>
            <p:ph sz="quarter" idx="16"/>
          </p:nvPr>
        </p:nvSpPr>
        <p:spPr>
          <a:xfrm>
            <a:off x="4663440" y="1184908"/>
            <a:ext cx="4023360" cy="3520442"/>
          </a:xfrm>
        </p:spPr>
        <p:txBody>
          <a:bodyPr/>
          <a:lstStyle>
            <a:lvl1pPr>
              <a:defRPr sz="1600"/>
            </a:lvl1pPr>
            <a:lvl2pPr>
              <a:defRPr sz="1400"/>
            </a:lvl2pPr>
            <a:lvl3pPr>
              <a:defRPr sz="1200"/>
            </a:lvl3pPr>
            <a:lvl4pPr>
              <a:defRPr sz="1100"/>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14" name="Text Placeholder 5"/>
          <p:cNvSpPr>
            <a:spLocks noGrp="1"/>
          </p:cNvSpPr>
          <p:nvPr>
            <p:ph type="body" sz="quarter" idx="12"/>
          </p:nvPr>
        </p:nvSpPr>
        <p:spPr>
          <a:xfrm>
            <a:off x="457200" y="819148"/>
            <a:ext cx="8229600" cy="274320"/>
          </a:xfrm>
        </p:spPr>
        <p:txBody>
          <a:bodyPr tIns="36000" bIns="36000" anchor="ctr" anchorCtr="0">
            <a:normAutofit/>
          </a:bodyPr>
          <a:lstStyle>
            <a:lvl1pPr marL="1785" indent="0">
              <a:buNone/>
              <a:defRPr sz="1800">
                <a:solidFill>
                  <a:schemeClr val="accent5"/>
                </a:solidFill>
              </a:defRPr>
            </a:lvl1pPr>
          </a:lstStyle>
          <a:p>
            <a:pPr lvl="0"/>
            <a:r>
              <a:rPr lang="en-US"/>
              <a:t>Click to edit Master text styles</a:t>
            </a:r>
          </a:p>
        </p:txBody>
      </p:sp>
      <p:sp>
        <p:nvSpPr>
          <p:cNvPr id="15" name="Title 14"/>
          <p:cNvSpPr>
            <a:spLocks noGrp="1" noChangeArrowheads="1"/>
          </p:cNvSpPr>
          <p:nvPr>
            <p:ph type="title"/>
          </p:nvPr>
        </p:nvSpPr>
        <p:spPr bwMode="auto">
          <a:xfrm>
            <a:off x="457200" y="182880"/>
            <a:ext cx="8229600" cy="6362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Slide Title</a:t>
            </a:r>
          </a:p>
        </p:txBody>
      </p:sp>
    </p:spTree>
    <p:extLst>
      <p:ext uri="{BB962C8B-B14F-4D97-AF65-F5344CB8AC3E}">
        <p14:creationId xmlns:p14="http://schemas.microsoft.com/office/powerpoint/2010/main" val="1837981998"/>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ith Footer">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E62D4493-1CB2-9C47-9D0A-61A6B256BB28}"/>
              </a:ext>
            </a:extLst>
          </p:cNvPr>
          <p:cNvSpPr/>
          <p:nvPr userDrawn="1"/>
        </p:nvSpPr>
        <p:spPr bwMode="auto">
          <a:xfrm>
            <a:off x="-11430" y="0"/>
            <a:ext cx="9155430" cy="5143500"/>
          </a:xfrm>
          <a:prstGeom prst="rect">
            <a:avLst/>
          </a:prstGeom>
          <a:solidFill>
            <a:schemeClr val="bg1"/>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3" name="Footer Placeholder 2"/>
          <p:cNvSpPr>
            <a:spLocks noGrp="1"/>
          </p:cNvSpPr>
          <p:nvPr>
            <p:ph type="ftr" sz="quarter" idx="10"/>
          </p:nvPr>
        </p:nvSpPr>
        <p:spPr/>
        <p:txBody>
          <a:bodyPr/>
          <a:lstStyle>
            <a:lvl1pPr>
              <a:defRPr>
                <a:solidFill>
                  <a:schemeClr val="tx1"/>
                </a:solidFill>
              </a:defRPr>
            </a:lvl1pPr>
          </a:lstStyle>
          <a:p>
            <a:pPr algn="l"/>
            <a:endParaRPr lang="en-US">
              <a:ea typeface="Arial"/>
              <a:cs typeface="Arial"/>
              <a:sym typeface="Arial" pitchFamily="34" charset="0"/>
            </a:endParaRPr>
          </a:p>
        </p:txBody>
      </p:sp>
      <p:sp>
        <p:nvSpPr>
          <p:cNvPr id="5" name="Slide Number Placeholder 4"/>
          <p:cNvSpPr>
            <a:spLocks noGrp="1"/>
          </p:cNvSpPr>
          <p:nvPr>
            <p:ph type="sldNum" sz="quarter" idx="11"/>
          </p:nvPr>
        </p:nvSpPr>
        <p:spPr/>
        <p:txBody>
          <a:bodyPr/>
          <a:lstStyle/>
          <a:p>
            <a:fld id="{3C6CC810-8AE6-0546-A0FC-DB7D2235F0EB}" type="slidenum">
              <a:rPr lang="en-US" smtClean="0"/>
              <a:t>‹#›</a:t>
            </a:fld>
            <a:endParaRPr lang="en-US"/>
          </a:p>
        </p:txBody>
      </p:sp>
    </p:spTree>
    <p:extLst>
      <p:ext uri="{BB962C8B-B14F-4D97-AF65-F5344CB8AC3E}">
        <p14:creationId xmlns:p14="http://schemas.microsoft.com/office/powerpoint/2010/main" val="2635102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60925906"/>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Presenter Title">
    <p:bg>
      <p:bgPr>
        <a:solidFill>
          <a:schemeClr val="accent4"/>
        </a:solidFill>
        <a:effectLst/>
      </p:bgPr>
    </p:bg>
    <p:spTree>
      <p:nvGrpSpPr>
        <p:cNvPr id="1" name=""/>
        <p:cNvGrpSpPr/>
        <p:nvPr/>
      </p:nvGrpSpPr>
      <p:grpSpPr>
        <a:xfrm>
          <a:off x="0" y="0"/>
          <a:ext cx="0" cy="0"/>
          <a:chOff x="0" y="0"/>
          <a:chExt cx="0" cy="0"/>
        </a:xfrm>
      </p:grpSpPr>
      <p:pic>
        <p:nvPicPr>
          <p:cNvPr id="6" name="Picture 5" descr="A picture containing cake, table, building, water&#10;&#10;Description automatically generated">
            <a:extLst>
              <a:ext uri="{FF2B5EF4-FFF2-40B4-BE49-F238E27FC236}">
                <a16:creationId xmlns:a16="http://schemas.microsoft.com/office/drawing/2014/main" id="{2C875424-067F-C048-9C2A-7B3D804C11B0}"/>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1"/>
          <a:stretch/>
        </p:blipFill>
        <p:spPr>
          <a:xfrm>
            <a:off x="0" y="2777490"/>
            <a:ext cx="9144000" cy="2366010"/>
          </a:xfrm>
          <a:prstGeom prst="rect">
            <a:avLst/>
          </a:prstGeom>
        </p:spPr>
      </p:pic>
      <p:sp>
        <p:nvSpPr>
          <p:cNvPr id="8" name="Text Placeholder 3">
            <a:extLst>
              <a:ext uri="{FF2B5EF4-FFF2-40B4-BE49-F238E27FC236}">
                <a16:creationId xmlns:a16="http://schemas.microsoft.com/office/drawing/2014/main" id="{688F4E3E-5A2A-3A48-B9C2-A9AE4E1433FE}"/>
              </a:ext>
            </a:extLst>
          </p:cNvPr>
          <p:cNvSpPr>
            <a:spLocks noGrp="1"/>
          </p:cNvSpPr>
          <p:nvPr>
            <p:ph type="body" sz="quarter" idx="11" hasCustomPrompt="1"/>
          </p:nvPr>
        </p:nvSpPr>
        <p:spPr>
          <a:xfrm>
            <a:off x="457200" y="2266950"/>
            <a:ext cx="8229600" cy="304800"/>
          </a:xfrm>
        </p:spPr>
        <p:txBody>
          <a:bodyPr anchor="ctr" anchorCtr="0"/>
          <a:lstStyle>
            <a:lvl1pPr marL="1785" indent="0">
              <a:lnSpc>
                <a:spcPct val="100000"/>
              </a:lnSpc>
              <a:buNone/>
              <a:defRPr sz="1400">
                <a:solidFill>
                  <a:schemeClr val="tx2"/>
                </a:solidFill>
                <a:latin typeface="+mj-lt"/>
              </a:defRPr>
            </a:lvl1pPr>
          </a:lstStyle>
          <a:p>
            <a:pPr lvl="0"/>
            <a:r>
              <a:rPr lang="en-US"/>
              <a:t>Venue and Date (if desired)</a:t>
            </a:r>
          </a:p>
        </p:txBody>
      </p:sp>
      <p:sp>
        <p:nvSpPr>
          <p:cNvPr id="10" name="Rectangle 2">
            <a:extLst>
              <a:ext uri="{FF2B5EF4-FFF2-40B4-BE49-F238E27FC236}">
                <a16:creationId xmlns:a16="http://schemas.microsoft.com/office/drawing/2014/main" id="{39C55AB8-0055-7746-8F65-52EB35A14AB0}"/>
              </a:ext>
            </a:extLst>
          </p:cNvPr>
          <p:cNvSpPr>
            <a:spLocks noGrp="1" noChangeArrowheads="1"/>
          </p:cNvSpPr>
          <p:nvPr>
            <p:ph type="title" hasCustomPrompt="1"/>
          </p:nvPr>
        </p:nvSpPr>
        <p:spPr bwMode="white">
          <a:xfrm>
            <a:off x="457200" y="1809750"/>
            <a:ext cx="8229600" cy="457200"/>
          </a:xfrm>
          <a:prstGeom prst="rect">
            <a:avLst/>
          </a:prstGeom>
          <a:noFill/>
          <a:ln w="12700">
            <a:noFill/>
            <a:miter lim="800000"/>
            <a:headEnd/>
            <a:tailEnd/>
          </a:ln>
          <a:effectLst/>
        </p:spPr>
        <p:txBody>
          <a:bodyPr lIns="91440" tIns="45720" rIns="91440" bIns="0" anchor="ctr"/>
          <a:lstStyle>
            <a:lvl1pPr marL="0" indent="0" algn="l">
              <a:defRPr lang="en-US" sz="2800" i="0" kern="1200" dirty="0">
                <a:solidFill>
                  <a:schemeClr val="tx2"/>
                </a:solidFill>
                <a:latin typeface="+mj-lt"/>
                <a:ea typeface="+mn-ea"/>
                <a:cs typeface="+mn-cs"/>
                <a:sym typeface="Arial" pitchFamily="-107" charset="0"/>
              </a:defRPr>
            </a:lvl1pPr>
          </a:lstStyle>
          <a:p>
            <a:pPr lvl="0"/>
            <a:r>
              <a:rPr lang="en-US">
                <a:sym typeface="Arial" pitchFamily="-107" charset="0"/>
              </a:rPr>
              <a:t>Presentation Title</a:t>
            </a:r>
          </a:p>
        </p:txBody>
      </p:sp>
      <p:sp>
        <p:nvSpPr>
          <p:cNvPr id="32" name="Text Placeholder 8">
            <a:extLst>
              <a:ext uri="{FF2B5EF4-FFF2-40B4-BE49-F238E27FC236}">
                <a16:creationId xmlns:a16="http://schemas.microsoft.com/office/drawing/2014/main" id="{E3415661-61D6-D440-978A-4FA2CE8C8021}"/>
              </a:ext>
            </a:extLst>
          </p:cNvPr>
          <p:cNvSpPr>
            <a:spLocks noGrp="1"/>
          </p:cNvSpPr>
          <p:nvPr>
            <p:ph type="body" sz="quarter" idx="10" hasCustomPrompt="1"/>
          </p:nvPr>
        </p:nvSpPr>
        <p:spPr>
          <a:xfrm>
            <a:off x="457200" y="2647949"/>
            <a:ext cx="8229600" cy="761989"/>
          </a:xfrm>
        </p:spPr>
        <p:txBody>
          <a:bodyPr lIns="91440" tIns="45720" rIns="91440" bIns="45720" anchor="t"/>
          <a:lstStyle>
            <a:lvl1pPr marL="1785" indent="0" algn="l">
              <a:lnSpc>
                <a:spcPct val="120000"/>
              </a:lnSpc>
              <a:spcBef>
                <a:spcPts val="0"/>
              </a:spcBef>
              <a:buNone/>
              <a:defRPr lang="en-US" sz="1600" b="1" i="0" kern="1200" dirty="0" smtClean="0">
                <a:solidFill>
                  <a:schemeClr val="tx2"/>
                </a:solidFill>
                <a:latin typeface="+mj-lt"/>
                <a:ea typeface="+mn-ea"/>
                <a:cs typeface="+mn-cs"/>
                <a:sym typeface="Arial" pitchFamily="34" charset="0"/>
              </a:defRPr>
            </a:lvl1pPr>
            <a:lvl2pPr marL="192881" indent="0">
              <a:buNone/>
              <a:defRPr/>
            </a:lvl2pPr>
            <a:lvl3pPr marL="386655" indent="0">
              <a:buNone/>
              <a:defRPr/>
            </a:lvl3pPr>
            <a:lvl4pPr marL="546497" indent="0">
              <a:buNone/>
              <a:defRPr/>
            </a:lvl4pPr>
            <a:lvl5pPr marL="706338" indent="0">
              <a:buNone/>
              <a:defRPr/>
            </a:lvl5pPr>
          </a:lstStyle>
          <a:p>
            <a:pPr lvl="0"/>
            <a:r>
              <a:rPr lang="en-US"/>
              <a:t>Presenter Name and Title</a:t>
            </a:r>
          </a:p>
        </p:txBody>
      </p:sp>
      <p:cxnSp>
        <p:nvCxnSpPr>
          <p:cNvPr id="35" name="Straight Connector 34">
            <a:extLst>
              <a:ext uri="{FF2B5EF4-FFF2-40B4-BE49-F238E27FC236}">
                <a16:creationId xmlns:a16="http://schemas.microsoft.com/office/drawing/2014/main" id="{54CA9866-9CE2-184F-9186-2D8BC8B69536}"/>
              </a:ext>
            </a:extLst>
          </p:cNvPr>
          <p:cNvCxnSpPr/>
          <p:nvPr userDrawn="1"/>
        </p:nvCxnSpPr>
        <p:spPr bwMode="auto">
          <a:xfrm>
            <a:off x="457200" y="2647950"/>
            <a:ext cx="8229600" cy="0"/>
          </a:xfrm>
          <a:prstGeom prst="line">
            <a:avLst/>
          </a:prstGeom>
          <a:solidFill>
            <a:srgbClr val="0183B7"/>
          </a:solidFill>
          <a:ln w="3175" cap="flat" cmpd="sng" algn="ctr">
            <a:solidFill>
              <a:schemeClr val="accent3"/>
            </a:solidFill>
            <a:prstDash val="solid"/>
            <a:round/>
            <a:headEnd type="none" w="med" len="med"/>
            <a:tailEnd type="none" w="med" len="med"/>
          </a:ln>
          <a:effectLst/>
        </p:spPr>
      </p:cxnSp>
      <p:pic>
        <p:nvPicPr>
          <p:cNvPr id="36" name="Picture 35" descr="A close up of a sign&#10;&#10;Description automatically generated">
            <a:extLst>
              <a:ext uri="{FF2B5EF4-FFF2-40B4-BE49-F238E27FC236}">
                <a16:creationId xmlns:a16="http://schemas.microsoft.com/office/drawing/2014/main" id="{79B59244-FFF9-E042-9D6A-3D7B76B5B231}"/>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57200" y="285750"/>
            <a:ext cx="2842926" cy="790416"/>
          </a:xfrm>
          <a:prstGeom prst="rect">
            <a:avLst/>
          </a:prstGeom>
        </p:spPr>
      </p:pic>
      <p:pic>
        <p:nvPicPr>
          <p:cNvPr id="37" name="Picture 36" descr="Logo, company name&#10;&#10;Description automatically generated">
            <a:extLst>
              <a:ext uri="{FF2B5EF4-FFF2-40B4-BE49-F238E27FC236}">
                <a16:creationId xmlns:a16="http://schemas.microsoft.com/office/drawing/2014/main" id="{20DAE1FA-C19A-374D-AC60-81EE87882CCB}"/>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416291" y="167641"/>
            <a:ext cx="499109" cy="499109"/>
          </a:xfrm>
          <a:prstGeom prst="rect">
            <a:avLst/>
          </a:prstGeom>
        </p:spPr>
      </p:pic>
      <p:pic>
        <p:nvPicPr>
          <p:cNvPr id="38" name="Picture 37" descr="A picture containing drawing&#10;&#10;Description automatically generated">
            <a:extLst>
              <a:ext uri="{FF2B5EF4-FFF2-40B4-BE49-F238E27FC236}">
                <a16:creationId xmlns:a16="http://schemas.microsoft.com/office/drawing/2014/main" id="{34E4FA9F-5371-4747-9FA7-336013A0917C}"/>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7584169" y="320039"/>
            <a:ext cx="639352" cy="194314"/>
          </a:xfrm>
          <a:prstGeom prst="rect">
            <a:avLst/>
          </a:prstGeom>
        </p:spPr>
      </p:pic>
    </p:spTree>
    <p:extLst>
      <p:ext uri="{BB962C8B-B14F-4D97-AF65-F5344CB8AC3E}">
        <p14:creationId xmlns:p14="http://schemas.microsoft.com/office/powerpoint/2010/main" val="144111241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spd="slow" p14:dur="4000">
        <p14:vortex dir="r"/>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Ref idx="1001">
        <a:schemeClr val="bg1"/>
      </p:bgRef>
    </p:bg>
    <p:spTree>
      <p:nvGrpSpPr>
        <p:cNvPr id="1" name=""/>
        <p:cNvGrpSpPr/>
        <p:nvPr/>
      </p:nvGrpSpPr>
      <p:grpSpPr>
        <a:xfrm>
          <a:off x="0" y="0"/>
          <a:ext cx="0" cy="0"/>
          <a:chOff x="0" y="0"/>
          <a:chExt cx="0" cy="0"/>
        </a:xfrm>
      </p:grpSpPr>
      <p:pic>
        <p:nvPicPr>
          <p:cNvPr id="7" name="Picture 6" descr="A picture containing dark, sitting, computer, computer&#10;&#10;Description automatically generated">
            <a:extLst>
              <a:ext uri="{FF2B5EF4-FFF2-40B4-BE49-F238E27FC236}">
                <a16:creationId xmlns:a16="http://schemas.microsoft.com/office/drawing/2014/main" id="{B01959E3-9917-404F-93CC-4A7C2C621987}"/>
              </a:ext>
            </a:extLst>
          </p:cNvPr>
          <p:cNvPicPr>
            <a:picLocks noChangeAspect="1"/>
          </p:cNvPicPr>
          <p:nvPr userDrawn="1"/>
        </p:nvPicPr>
        <p:blipFill>
          <a:blip r:embed="rId13" cstate="screen">
            <a:alphaModFix amt="20000"/>
            <a:extLst>
              <a:ext uri="{28A0092B-C50C-407E-A947-70E740481C1C}">
                <a14:useLocalDpi xmlns:a14="http://schemas.microsoft.com/office/drawing/2010/main"/>
              </a:ext>
            </a:extLst>
          </a:blip>
          <a:stretch>
            <a:fillRect/>
          </a:stretch>
        </p:blipFill>
        <p:spPr>
          <a:xfrm>
            <a:off x="6553200" y="182880"/>
            <a:ext cx="1866138" cy="4960620"/>
          </a:xfrm>
          <a:prstGeom prst="rect">
            <a:avLst/>
          </a:prstGeom>
        </p:spPr>
      </p:pic>
      <p:sp>
        <p:nvSpPr>
          <p:cNvPr id="1026" name="Rectangle 2"/>
          <p:cNvSpPr>
            <a:spLocks noGrp="1" noChangeArrowheads="1"/>
          </p:cNvSpPr>
          <p:nvPr>
            <p:ph type="title"/>
          </p:nvPr>
        </p:nvSpPr>
        <p:spPr bwMode="auto">
          <a:xfrm>
            <a:off x="457200" y="182880"/>
            <a:ext cx="8229600" cy="8229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sym typeface="Arial" pitchFamily="34" charset="0"/>
              </a:rPr>
              <a:t>Slide Title</a:t>
            </a:r>
          </a:p>
        </p:txBody>
      </p:sp>
      <p:sp>
        <p:nvSpPr>
          <p:cNvPr id="1027" name="Rectangle 3"/>
          <p:cNvSpPr>
            <a:spLocks noGrp="1" noChangeArrowheads="1"/>
          </p:cNvSpPr>
          <p:nvPr>
            <p:ph type="body" idx="1"/>
          </p:nvPr>
        </p:nvSpPr>
        <p:spPr bwMode="auto">
          <a:xfrm>
            <a:off x="457200" y="1097279"/>
            <a:ext cx="8229600" cy="360807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sym typeface="Arial" pitchFamily="34" charset="0"/>
              </a:rPr>
              <a:t>Click to edit Master text styles</a:t>
            </a:r>
          </a:p>
          <a:p>
            <a:pPr lvl="1"/>
            <a:r>
              <a:rPr lang="en-US">
                <a:sym typeface="Arial" pitchFamily="34" charset="0"/>
              </a:rPr>
              <a:t>Second level</a:t>
            </a:r>
          </a:p>
          <a:p>
            <a:pPr lvl="2"/>
            <a:r>
              <a:rPr lang="en-US">
                <a:sym typeface="Arial" pitchFamily="34" charset="0"/>
              </a:rPr>
              <a:t>Third level</a:t>
            </a:r>
          </a:p>
          <a:p>
            <a:pPr lvl="3"/>
            <a:r>
              <a:rPr lang="en-US">
                <a:sym typeface="Arial" pitchFamily="34" charset="0"/>
              </a:rPr>
              <a:t>Fourth level</a:t>
            </a:r>
          </a:p>
        </p:txBody>
      </p:sp>
      <p:sp>
        <p:nvSpPr>
          <p:cNvPr id="4" name="Slide Number Placeholder 3"/>
          <p:cNvSpPr>
            <a:spLocks noGrp="1"/>
          </p:cNvSpPr>
          <p:nvPr>
            <p:ph type="sldNum" sz="quarter" idx="4"/>
          </p:nvPr>
        </p:nvSpPr>
        <p:spPr>
          <a:xfrm>
            <a:off x="7772400" y="4846320"/>
            <a:ext cx="914400" cy="274637"/>
          </a:xfrm>
          <a:prstGeom prst="rect">
            <a:avLst/>
          </a:prstGeom>
        </p:spPr>
        <p:txBody>
          <a:bodyPr vert="horz" lIns="0" tIns="45720" rIns="0" bIns="45720" rtlCol="0" anchor="ctr"/>
          <a:lstStyle>
            <a:lvl1pPr algn="r">
              <a:defRPr sz="800">
                <a:solidFill>
                  <a:schemeClr val="tx1"/>
                </a:solidFill>
              </a:defRPr>
            </a:lvl1pPr>
          </a:lstStyle>
          <a:p>
            <a:fld id="{3C6CC810-8AE6-0546-A0FC-DB7D2235F0EB}" type="slidenum">
              <a:rPr lang="en-US" smtClean="0"/>
              <a:pPr/>
              <a:t>‹#›</a:t>
            </a:fld>
            <a:endParaRPr lang="en-US"/>
          </a:p>
        </p:txBody>
      </p:sp>
      <p:sp>
        <p:nvSpPr>
          <p:cNvPr id="5" name="Footer Placeholder 4"/>
          <p:cNvSpPr>
            <a:spLocks noGrp="1"/>
          </p:cNvSpPr>
          <p:nvPr>
            <p:ph type="ftr" sz="quarter" idx="3"/>
          </p:nvPr>
        </p:nvSpPr>
        <p:spPr>
          <a:xfrm>
            <a:off x="457200" y="4846320"/>
            <a:ext cx="4572000" cy="274637"/>
          </a:xfrm>
          <a:prstGeom prst="rect">
            <a:avLst/>
          </a:prstGeom>
        </p:spPr>
        <p:txBody>
          <a:bodyPr vert="horz" lIns="0" tIns="45720" rIns="0" bIns="45720" rtlCol="0" anchor="ctr" anchorCtr="0"/>
          <a:lstStyle>
            <a:lvl1pPr algn="ctr">
              <a:defRPr sz="800">
                <a:solidFill>
                  <a:schemeClr val="tx1"/>
                </a:solidFill>
              </a:defRPr>
            </a:lvl1pPr>
          </a:lstStyle>
          <a:p>
            <a:pPr algn="l"/>
            <a:endParaRPr lang="en-US">
              <a:ea typeface="Arial"/>
              <a:cs typeface="Arial"/>
              <a:sym typeface="Arial" pitchFamily="34" charset="0"/>
            </a:endParaRPr>
          </a:p>
        </p:txBody>
      </p:sp>
    </p:spTree>
    <p:extLst>
      <p:ext uri="{BB962C8B-B14F-4D97-AF65-F5344CB8AC3E}">
        <p14:creationId xmlns:p14="http://schemas.microsoft.com/office/powerpoint/2010/main" val="4083564455"/>
      </p:ext>
    </p:extLst>
  </p:cSld>
  <p:clrMap bg1="lt1" tx1="dk1" bg2="lt2" tx2="dk2" accent1="accent1" accent2="accent2" accent3="accent3" accent4="accent4" accent5="accent5" accent6="accent6" hlink="hlink" folHlink="folHlink"/>
  <p:sldLayoutIdLst>
    <p:sldLayoutId id="2147483682" r:id="rId1"/>
    <p:sldLayoutId id="2147483684" r:id="rId2"/>
    <p:sldLayoutId id="2147483683" r:id="rId3"/>
    <p:sldLayoutId id="2147483685" r:id="rId4"/>
    <p:sldLayoutId id="2147483688" r:id="rId5"/>
    <p:sldLayoutId id="2147483689" r:id="rId6"/>
    <p:sldLayoutId id="2147483671" r:id="rId7"/>
    <p:sldLayoutId id="2147483670" r:id="rId8"/>
    <p:sldLayoutId id="2147483701" r:id="rId9"/>
    <p:sldLayoutId id="2147483702" r:id="rId10"/>
    <p:sldLayoutId id="2147483699" r:id="rId11"/>
  </p:sldLayoutIdLst>
  <p:transition spd="slow">
    <p:wipe dir="r"/>
  </p:transition>
  <p:hf hdr="0" ftr="0" dt="0"/>
  <p:txStyles>
    <p:titleStyle>
      <a:lvl1pPr marL="6251" indent="-6251" algn="l" rtl="0" eaLnBrk="0" fontAlgn="base" hangingPunct="0">
        <a:lnSpc>
          <a:spcPct val="90000"/>
        </a:lnSpc>
        <a:spcBef>
          <a:spcPct val="0"/>
        </a:spcBef>
        <a:spcAft>
          <a:spcPct val="0"/>
        </a:spcAft>
        <a:defRPr sz="2400" b="0">
          <a:solidFill>
            <a:schemeClr val="accent2"/>
          </a:solidFill>
          <a:latin typeface="+mj-lt"/>
          <a:ea typeface="Arial"/>
          <a:cs typeface="Arial"/>
          <a:sym typeface="Arial" pitchFamily="34" charset="0"/>
        </a:defRPr>
      </a:lvl1pPr>
      <a:lvl2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2pPr>
      <a:lvl3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3pPr>
      <a:lvl4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4pPr>
      <a:lvl5pPr marL="6251" indent="-6251" algn="l" rtl="0" eaLnBrk="0" fontAlgn="base" hangingPunct="0">
        <a:lnSpc>
          <a:spcPct val="90000"/>
        </a:lnSpc>
        <a:spcBef>
          <a:spcPct val="0"/>
        </a:spcBef>
        <a:spcAft>
          <a:spcPct val="0"/>
        </a:spcAft>
        <a:defRPr sz="2700" b="1">
          <a:solidFill>
            <a:srgbClr val="B1059D"/>
          </a:solidFill>
          <a:latin typeface="Arial" pitchFamily="-107" charset="0"/>
          <a:ea typeface="Apple LiGothic Medium" pitchFamily="-107" charset="-120"/>
          <a:cs typeface="Apple LiGothic Medium" pitchFamily="-107" charset="-120"/>
          <a:sym typeface="Arial" pitchFamily="34" charset="0"/>
        </a:defRPr>
      </a:lvl5pPr>
      <a:lvl6pPr marL="26342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6pPr>
      <a:lvl7pPr marL="52060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7pPr>
      <a:lvl8pPr marL="777776"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8pPr>
      <a:lvl9pPr marL="1034951" algn="l" rtl="0" fontAlgn="base">
        <a:lnSpc>
          <a:spcPct val="90000"/>
        </a:lnSpc>
        <a:spcBef>
          <a:spcPct val="0"/>
        </a:spcBef>
        <a:spcAft>
          <a:spcPct val="0"/>
        </a:spcAft>
        <a:defRPr sz="2700" b="1">
          <a:solidFill>
            <a:srgbClr val="1EB9E4"/>
          </a:solidFill>
          <a:latin typeface="Arial" pitchFamily="-107" charset="0"/>
          <a:ea typeface="Apple LiGothic Medium" pitchFamily="-107" charset="-120"/>
          <a:cs typeface="Apple LiGothic Medium" pitchFamily="-107" charset="-120"/>
          <a:sym typeface="Arial" pitchFamily="-107" charset="0"/>
        </a:defRPr>
      </a:lvl9pPr>
    </p:titleStyle>
    <p:bodyStyle>
      <a:lvl1pPr marL="187523" indent="-185738" algn="l" rtl="0" eaLnBrk="0" fontAlgn="base" hangingPunct="0">
        <a:lnSpc>
          <a:spcPct val="90000"/>
        </a:lnSpc>
        <a:spcBef>
          <a:spcPts val="1200"/>
        </a:spcBef>
        <a:spcAft>
          <a:spcPct val="0"/>
        </a:spcAft>
        <a:buClr>
          <a:schemeClr val="tx1"/>
        </a:buClr>
        <a:buSzPct val="80000"/>
        <a:buFont typeface="Arial" panose="020B0604020202020204" pitchFamily="34" charset="0"/>
        <a:buChar char="•"/>
        <a:defRPr sz="1600">
          <a:solidFill>
            <a:schemeClr val="tx2"/>
          </a:solidFill>
          <a:latin typeface="+mn-lt"/>
          <a:ea typeface="Arial"/>
          <a:cs typeface="Arial"/>
          <a:sym typeface="Arial" pitchFamily="34" charset="0"/>
        </a:defRPr>
      </a:lvl1pPr>
      <a:lvl2pPr marL="386656" indent="-193775" algn="l" rtl="0" eaLnBrk="0" fontAlgn="base" hangingPunct="0">
        <a:lnSpc>
          <a:spcPct val="90000"/>
        </a:lnSpc>
        <a:spcBef>
          <a:spcPts val="400"/>
        </a:spcBef>
        <a:spcAft>
          <a:spcPct val="0"/>
        </a:spcAft>
        <a:buClr>
          <a:schemeClr val="tx1"/>
        </a:buClr>
        <a:buSzPct val="80000"/>
        <a:buFont typeface="Arial"/>
        <a:buChar char="–"/>
        <a:defRPr sz="1400">
          <a:solidFill>
            <a:schemeClr val="tx2"/>
          </a:solidFill>
          <a:latin typeface="+mn-lt"/>
          <a:ea typeface="Arial"/>
          <a:cs typeface="Arial"/>
          <a:sym typeface="Arial" pitchFamily="34" charset="0"/>
        </a:defRPr>
      </a:lvl2pPr>
      <a:lvl3pPr marL="546497" indent="-159842" algn="l" rtl="0" eaLnBrk="0" fontAlgn="base" hangingPunct="0">
        <a:lnSpc>
          <a:spcPct val="90000"/>
        </a:lnSpc>
        <a:spcBef>
          <a:spcPts val="200"/>
        </a:spcBef>
        <a:spcAft>
          <a:spcPct val="0"/>
        </a:spcAft>
        <a:buClr>
          <a:schemeClr val="tx1"/>
        </a:buClr>
        <a:buSzPct val="80000"/>
        <a:buFont typeface="Arial" panose="020B0604020202020204" pitchFamily="34" charset="0"/>
        <a:buChar char="•"/>
        <a:defRPr sz="1200">
          <a:solidFill>
            <a:schemeClr val="tx2"/>
          </a:solidFill>
          <a:latin typeface="+mn-lt"/>
          <a:ea typeface="Arial"/>
          <a:cs typeface="Arial"/>
          <a:sym typeface="Arial" pitchFamily="34" charset="0"/>
        </a:defRPr>
      </a:lvl3pPr>
      <a:lvl4pPr marL="706339" indent="-159842" algn="l" rtl="0" eaLnBrk="0" fontAlgn="base" hangingPunct="0">
        <a:lnSpc>
          <a:spcPct val="90000"/>
        </a:lnSpc>
        <a:spcBef>
          <a:spcPts val="200"/>
        </a:spcBef>
        <a:spcAft>
          <a:spcPct val="0"/>
        </a:spcAft>
        <a:buClr>
          <a:schemeClr val="tx1"/>
        </a:buClr>
        <a:buSzPct val="80000"/>
        <a:buFont typeface="Arial" pitchFamily="34" charset="0"/>
        <a:buChar char="–"/>
        <a:defRPr sz="1100">
          <a:solidFill>
            <a:schemeClr val="tx2"/>
          </a:solidFill>
          <a:latin typeface="+mn-lt"/>
          <a:ea typeface="Arial"/>
          <a:cs typeface="Arial"/>
          <a:sym typeface="Arial" pitchFamily="34" charset="0"/>
        </a:defRPr>
      </a:lvl4pPr>
      <a:lvl5pPr marL="773311" indent="-66973" algn="l" rtl="0" eaLnBrk="0" fontAlgn="base" hangingPunct="0">
        <a:lnSpc>
          <a:spcPct val="95000"/>
        </a:lnSpc>
        <a:spcBef>
          <a:spcPts val="675"/>
        </a:spcBef>
        <a:spcAft>
          <a:spcPct val="0"/>
        </a:spcAft>
        <a:buClr>
          <a:srgbClr val="FFFFFF"/>
        </a:buClr>
        <a:buSzPct val="100000"/>
        <a:buFont typeface="Arial" pitchFamily="34" charset="0"/>
        <a:buChar char="»"/>
        <a:defRPr>
          <a:solidFill>
            <a:schemeClr val="tx2"/>
          </a:solidFill>
          <a:latin typeface="+mn-lt"/>
          <a:ea typeface="+mn-ea"/>
          <a:cs typeface="+mn-cs"/>
          <a:sym typeface="Arial" pitchFamily="34" charset="0"/>
        </a:defRPr>
      </a:lvl5pPr>
      <a:lvl6pPr marL="141624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6pPr>
      <a:lvl7pPr marL="167342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7pPr>
      <a:lvl8pPr marL="1930598"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8pPr>
      <a:lvl9pPr marL="2187773" indent="-128588" algn="l" rtl="0" fontAlgn="base">
        <a:lnSpc>
          <a:spcPct val="95000"/>
        </a:lnSpc>
        <a:spcBef>
          <a:spcPts val="1013"/>
        </a:spcBef>
        <a:spcAft>
          <a:spcPct val="0"/>
        </a:spcAft>
        <a:buClr>
          <a:srgbClr val="FFFFFF"/>
        </a:buClr>
        <a:buSzPct val="100000"/>
        <a:buFont typeface="Arial" pitchFamily="-107" charset="0"/>
        <a:buChar char="»"/>
        <a:defRPr>
          <a:solidFill>
            <a:schemeClr val="tx1"/>
          </a:solidFill>
          <a:latin typeface="+mn-lt"/>
          <a:ea typeface="+mn-ea"/>
          <a:cs typeface="+mn-cs"/>
          <a:sym typeface="Arial" pitchFamily="-107" charset="0"/>
        </a:defRPr>
      </a:lvl9pPr>
    </p:bodyStyle>
    <p:otherStyle>
      <a:defPPr>
        <a:defRPr lang="en-US"/>
      </a:defPPr>
      <a:lvl1pPr marL="0" algn="l" defTabSz="257175" rtl="0" eaLnBrk="1" latinLnBrk="0" hangingPunct="1">
        <a:defRPr sz="1000" kern="1200">
          <a:solidFill>
            <a:schemeClr val="tx1"/>
          </a:solidFill>
          <a:latin typeface="+mn-lt"/>
          <a:ea typeface="+mn-ea"/>
          <a:cs typeface="+mn-cs"/>
        </a:defRPr>
      </a:lvl1pPr>
      <a:lvl2pPr marL="257175" algn="l" defTabSz="257175" rtl="0" eaLnBrk="1" latinLnBrk="0" hangingPunct="1">
        <a:defRPr sz="1000" kern="1200">
          <a:solidFill>
            <a:schemeClr val="tx1"/>
          </a:solidFill>
          <a:latin typeface="+mn-lt"/>
          <a:ea typeface="+mn-ea"/>
          <a:cs typeface="+mn-cs"/>
        </a:defRPr>
      </a:lvl2pPr>
      <a:lvl3pPr marL="514350" algn="l" defTabSz="257175" rtl="0" eaLnBrk="1" latinLnBrk="0" hangingPunct="1">
        <a:defRPr sz="1000" kern="1200">
          <a:solidFill>
            <a:schemeClr val="tx1"/>
          </a:solidFill>
          <a:latin typeface="+mn-lt"/>
          <a:ea typeface="+mn-ea"/>
          <a:cs typeface="+mn-cs"/>
        </a:defRPr>
      </a:lvl3pPr>
      <a:lvl4pPr marL="771525" algn="l" defTabSz="257175" rtl="0" eaLnBrk="1" latinLnBrk="0" hangingPunct="1">
        <a:defRPr sz="1000" kern="1200">
          <a:solidFill>
            <a:schemeClr val="tx1"/>
          </a:solidFill>
          <a:latin typeface="+mn-lt"/>
          <a:ea typeface="+mn-ea"/>
          <a:cs typeface="+mn-cs"/>
        </a:defRPr>
      </a:lvl4pPr>
      <a:lvl5pPr marL="1028700" algn="l" defTabSz="257175" rtl="0" eaLnBrk="1" latinLnBrk="0" hangingPunct="1">
        <a:defRPr sz="1000" kern="1200">
          <a:solidFill>
            <a:schemeClr val="tx1"/>
          </a:solidFill>
          <a:latin typeface="+mn-lt"/>
          <a:ea typeface="+mn-ea"/>
          <a:cs typeface="+mn-cs"/>
        </a:defRPr>
      </a:lvl5pPr>
      <a:lvl6pPr marL="1285875" algn="l" defTabSz="257175" rtl="0" eaLnBrk="1" latinLnBrk="0" hangingPunct="1">
        <a:defRPr sz="1000" kern="1200">
          <a:solidFill>
            <a:schemeClr val="tx1"/>
          </a:solidFill>
          <a:latin typeface="+mn-lt"/>
          <a:ea typeface="+mn-ea"/>
          <a:cs typeface="+mn-cs"/>
        </a:defRPr>
      </a:lvl6pPr>
      <a:lvl7pPr marL="1543050" algn="l" defTabSz="257175" rtl="0" eaLnBrk="1" latinLnBrk="0" hangingPunct="1">
        <a:defRPr sz="1000" kern="1200">
          <a:solidFill>
            <a:schemeClr val="tx1"/>
          </a:solidFill>
          <a:latin typeface="+mn-lt"/>
          <a:ea typeface="+mn-ea"/>
          <a:cs typeface="+mn-cs"/>
        </a:defRPr>
      </a:lvl7pPr>
      <a:lvl8pPr marL="1800225" algn="l" defTabSz="257175" rtl="0" eaLnBrk="1" latinLnBrk="0" hangingPunct="1">
        <a:defRPr sz="1000" kern="1200">
          <a:solidFill>
            <a:schemeClr val="tx1"/>
          </a:solidFill>
          <a:latin typeface="+mn-lt"/>
          <a:ea typeface="+mn-ea"/>
          <a:cs typeface="+mn-cs"/>
        </a:defRPr>
      </a:lvl8pPr>
      <a:lvl9pPr marL="2057400" algn="l" defTabSz="257175" rtl="0" eaLnBrk="1" latinLnBrk="0" hangingPunct="1">
        <a:defRPr sz="10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2.xml"/><Relationship Id="rId1" Type="http://schemas.openxmlformats.org/officeDocument/2006/relationships/tags" Target="../tags/tag3.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4.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21.png"/><Relationship Id="rId7" Type="http://schemas.openxmlformats.org/officeDocument/2006/relationships/image" Target="../media/image23.sv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20.png"/><Relationship Id="rId4" Type="http://schemas.openxmlformats.org/officeDocument/2006/relationships/image" Target="../media/image19.png"/></Relationships>
</file>

<file path=ppt/slides/_rels/slide1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8.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5.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3.svg"/></Relationships>
</file>

<file path=ppt/slides/_rels/slide19.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notesSlide" Target="../notesSlides/notesSlide19.xml"/><Relationship Id="rId7"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19.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23.svg"/></Relationships>
</file>

<file path=ppt/slides/_rels/slide2.xml.rels><?xml version="1.0" encoding="UTF-8" standalone="yes"?>
<Relationships xmlns="http://schemas.openxmlformats.org/package/2006/relationships"><Relationship Id="rId8" Type="http://schemas.openxmlformats.org/officeDocument/2006/relationships/image" Target="../media/image11.jpeg"/><Relationship Id="rId3" Type="http://schemas.openxmlformats.org/officeDocument/2006/relationships/video" Target="../media/media1.mp4"/><Relationship Id="rId7" Type="http://schemas.openxmlformats.org/officeDocument/2006/relationships/image" Target="../media/image10.jpeg"/><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9.jpeg"/><Relationship Id="rId5" Type="http://schemas.openxmlformats.org/officeDocument/2006/relationships/notesSlide" Target="../notesSlides/notesSlide2.xml"/><Relationship Id="rId10" Type="http://schemas.openxmlformats.org/officeDocument/2006/relationships/image" Target="../media/image13.png"/><Relationship Id="rId4" Type="http://schemas.openxmlformats.org/officeDocument/2006/relationships/slideLayout" Target="../slideLayouts/slideLayout2.xml"/><Relationship Id="rId9" Type="http://schemas.openxmlformats.org/officeDocument/2006/relationships/image" Target="../media/image12.gi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image" Target="../media/image24.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2.png"/><Relationship Id="rId9" Type="http://schemas.openxmlformats.org/officeDocument/2006/relationships/image" Target="../media/image26.svg"/></Relationships>
</file>

<file path=ppt/slides/_rels/slide23.xml.rels><?xml version="1.0" encoding="UTF-8" standalone="yes"?>
<Relationships xmlns="http://schemas.openxmlformats.org/package/2006/relationships"><Relationship Id="rId3" Type="http://schemas.openxmlformats.org/officeDocument/2006/relationships/hyperlink" Target="https://github.com/google/ExoPlayer"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0.png"/></Relationships>
</file>

<file path=ppt/slides/_rels/slide2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6.sv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hyperlink" Target="https://www.google.com/search?client=ubuntu&amp;channel=fs&amp;q=speedtest+ookla&amp;ie=utf-8&amp;oe=utf-8&#8203;" TargetMode="External"/><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33.svg"/></Relationships>
</file>

<file path=ppt/slides/_rels/slide33.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notesSlide" Target="../notesSlides/notesSlide33.xml"/><Relationship Id="rId7" Type="http://schemas.openxmlformats.org/officeDocument/2006/relationships/image" Target="../media/image33.sv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2.png"/><Relationship Id="rId5" Type="http://schemas.openxmlformats.org/officeDocument/2006/relationships/image" Target="../media/image35.svg"/><Relationship Id="rId10" Type="http://schemas.openxmlformats.org/officeDocument/2006/relationships/hyperlink" Target="https://www.google.com/search?client=ubuntu&amp;channel=fs&amp;q=speedtest+ookla&amp;ie=utf-8&amp;oe=utf-8&#8203;" TargetMode="External"/><Relationship Id="rId4" Type="http://schemas.openxmlformats.org/officeDocument/2006/relationships/image" Target="../media/image34.png"/><Relationship Id="rId9" Type="http://schemas.openxmlformats.org/officeDocument/2006/relationships/image" Target="../media/image37.svg"/></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8" Type="http://schemas.openxmlformats.org/officeDocument/2006/relationships/image" Target="../media/image41.jpeg"/><Relationship Id="rId3" Type="http://schemas.openxmlformats.org/officeDocument/2006/relationships/image" Target="../media/image38.jpeg"/><Relationship Id="rId7" Type="http://schemas.openxmlformats.org/officeDocument/2006/relationships/image" Target="../media/image8.png"/><Relationship Id="rId2" Type="http://schemas.openxmlformats.org/officeDocument/2006/relationships/notesSlide" Target="../notesSlides/notesSlide35.xml"/><Relationship Id="rId1" Type="http://schemas.openxmlformats.org/officeDocument/2006/relationships/slideLayout" Target="../slideLayouts/slideLayout10.xml"/><Relationship Id="rId6" Type="http://schemas.microsoft.com/office/2007/relationships/hdphoto" Target="../media/hdphoto1.wdp"/><Relationship Id="rId5" Type="http://schemas.openxmlformats.org/officeDocument/2006/relationships/image" Target="../media/image40.png"/><Relationship Id="rId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6.svg"/><Relationship Id="rId4"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svg"/><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6.sv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6.sv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image" Target="../media/image16.svg"/></Relationships>
</file>

<file path=ppt/slides/_rels/slide9.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slideLayout" Target="../slideLayouts/slideLayout2.xml"/><Relationship Id="rId7" Type="http://schemas.openxmlformats.org/officeDocument/2006/relationships/image" Target="../media/image16.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a:t>Foresight: Planning for Spatial and Temporal Variations in Bandwidth for Streaming in Mobile Applications</a:t>
            </a:r>
            <a:endParaRPr lang="en-US"/>
          </a:p>
        </p:txBody>
      </p:sp>
      <p:sp>
        <p:nvSpPr>
          <p:cNvPr id="25" name="Text Placeholder 24"/>
          <p:cNvSpPr>
            <a:spLocks noGrp="1"/>
          </p:cNvSpPr>
          <p:nvPr>
            <p:ph type="body" sz="quarter" idx="10"/>
          </p:nvPr>
        </p:nvSpPr>
        <p:spPr/>
        <p:txBody>
          <a:bodyPr/>
          <a:lstStyle/>
          <a:p>
            <a:pPr marL="1270"/>
            <a:r>
              <a:rPr lang="en-US"/>
              <a:t>Manasvini Sethuraman</a:t>
            </a:r>
            <a:r>
              <a:rPr lang="en-US" b="0"/>
              <a:t>, Anirudh Sarma, Ashutosh </a:t>
            </a:r>
            <a:r>
              <a:rPr lang="en-US" b="0" err="1"/>
              <a:t>Dhekne</a:t>
            </a:r>
            <a:r>
              <a:rPr lang="en-US" b="0"/>
              <a:t>, </a:t>
            </a:r>
            <a:r>
              <a:rPr lang="en-US" b="0" err="1"/>
              <a:t>Umakishore</a:t>
            </a:r>
            <a:r>
              <a:rPr lang="en-US" b="0"/>
              <a:t> Ramachandran</a:t>
            </a:r>
          </a:p>
        </p:txBody>
      </p:sp>
      <p:pic>
        <p:nvPicPr>
          <p:cNvPr id="5" name="Picture 5" descr="Logo&#10;&#10;Description automatically generated">
            <a:extLst>
              <a:ext uri="{FF2B5EF4-FFF2-40B4-BE49-F238E27FC236}">
                <a16:creationId xmlns:a16="http://schemas.microsoft.com/office/drawing/2014/main" id="{91425E68-7A7C-4F0B-B274-F59F8AEF4345}"/>
              </a:ext>
            </a:extLst>
          </p:cNvPr>
          <p:cNvPicPr>
            <a:picLocks noChangeAspect="1"/>
          </p:cNvPicPr>
          <p:nvPr/>
        </p:nvPicPr>
        <p:blipFill>
          <a:blip r:embed="rId3"/>
          <a:stretch>
            <a:fillRect/>
          </a:stretch>
        </p:blipFill>
        <p:spPr>
          <a:xfrm>
            <a:off x="3397250" y="231413"/>
            <a:ext cx="2743200" cy="972273"/>
          </a:xfrm>
          <a:prstGeom prst="rect">
            <a:avLst/>
          </a:prstGeom>
        </p:spPr>
      </p:pic>
    </p:spTree>
    <p:extLst>
      <p:ext uri="{BB962C8B-B14F-4D97-AF65-F5344CB8AC3E}">
        <p14:creationId xmlns:p14="http://schemas.microsoft.com/office/powerpoint/2010/main" val="2577085865"/>
      </p:ext>
    </p:extLst>
  </p:cSld>
  <p:clrMapOvr>
    <a:masterClrMapping/>
  </p:clrMapOvr>
  <mc:AlternateContent xmlns:mc="http://schemas.openxmlformats.org/markup-compatibility/2006">
    <mc:Choice xmlns:p14="http://schemas.microsoft.com/office/powerpoint/2010/main" Requires="p14">
      <p:transition p14:dur="10" advTm="22000"/>
    </mc:Choice>
    <mc:Fallback>
      <p:transition advTm="22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61C00F-FE12-4AC0-A894-6EFF18D567F8}"/>
              </a:ext>
            </a:extLst>
          </p:cNvPr>
          <p:cNvSpPr>
            <a:spLocks noGrp="1"/>
          </p:cNvSpPr>
          <p:nvPr>
            <p:ph type="sldNum" sz="quarter" idx="14"/>
          </p:nvPr>
        </p:nvSpPr>
        <p:spPr/>
        <p:txBody>
          <a:bodyPr/>
          <a:lstStyle/>
          <a:p>
            <a:fld id="{3C6CC810-8AE6-0546-A0FC-DB7D2235F0EB}" type="slidenum">
              <a:rPr lang="en-US" smtClean="0"/>
              <a:t>10</a:t>
            </a:fld>
            <a:endParaRPr lang="en-US"/>
          </a:p>
        </p:txBody>
      </p:sp>
      <p:sp>
        <p:nvSpPr>
          <p:cNvPr id="4" name="Title 3">
            <a:extLst>
              <a:ext uri="{FF2B5EF4-FFF2-40B4-BE49-F238E27FC236}">
                <a16:creationId xmlns:a16="http://schemas.microsoft.com/office/drawing/2014/main" id="{8BD33D02-3C0A-4212-84B2-8608C43750BA}"/>
              </a:ext>
            </a:extLst>
          </p:cNvPr>
          <p:cNvSpPr>
            <a:spLocks noGrp="1"/>
          </p:cNvSpPr>
          <p:nvPr>
            <p:ph type="title"/>
          </p:nvPr>
        </p:nvSpPr>
        <p:spPr/>
        <p:txBody>
          <a:bodyPr/>
          <a:lstStyle/>
          <a:p>
            <a:pPr marL="5715" indent="-5715"/>
            <a:r>
              <a:rPr lang="en-US">
                <a:ea typeface="+mj-lt"/>
                <a:cs typeface="+mj-lt"/>
              </a:rPr>
              <a:t>Mobile On-demand Streaming – User Perspective</a:t>
            </a:r>
          </a:p>
        </p:txBody>
      </p:sp>
      <p:sp>
        <p:nvSpPr>
          <p:cNvPr id="6" name="Rectangle 5">
            <a:extLst>
              <a:ext uri="{FF2B5EF4-FFF2-40B4-BE49-F238E27FC236}">
                <a16:creationId xmlns:a16="http://schemas.microsoft.com/office/drawing/2014/main" id="{012EB60B-30E6-47BF-9BD9-90EBC31EC0AB}"/>
              </a:ext>
            </a:extLst>
          </p:cNvPr>
          <p:cNvSpPr/>
          <p:nvPr/>
        </p:nvSpPr>
        <p:spPr>
          <a:xfrm>
            <a:off x="2620467" y="3230983"/>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7" name="Rectangle 6">
            <a:extLst>
              <a:ext uri="{FF2B5EF4-FFF2-40B4-BE49-F238E27FC236}">
                <a16:creationId xmlns:a16="http://schemas.microsoft.com/office/drawing/2014/main" id="{9758D959-B476-41B1-BA3B-EB53AF684BD0}"/>
              </a:ext>
            </a:extLst>
          </p:cNvPr>
          <p:cNvSpPr/>
          <p:nvPr/>
        </p:nvSpPr>
        <p:spPr>
          <a:xfrm>
            <a:off x="3245572" y="3231425"/>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8" name="Rectangle 7">
            <a:extLst>
              <a:ext uri="{FF2B5EF4-FFF2-40B4-BE49-F238E27FC236}">
                <a16:creationId xmlns:a16="http://schemas.microsoft.com/office/drawing/2014/main" id="{6129A79C-A387-4925-BD1E-353BEC7C9AE6}"/>
              </a:ext>
            </a:extLst>
          </p:cNvPr>
          <p:cNvSpPr/>
          <p:nvPr/>
        </p:nvSpPr>
        <p:spPr>
          <a:xfrm>
            <a:off x="3870234" y="3324459"/>
            <a:ext cx="296057" cy="35973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9" name="Rectangle 8">
            <a:extLst>
              <a:ext uri="{FF2B5EF4-FFF2-40B4-BE49-F238E27FC236}">
                <a16:creationId xmlns:a16="http://schemas.microsoft.com/office/drawing/2014/main" id="{244F63E3-A68F-42D1-B8D3-8B0617072D16}"/>
              </a:ext>
            </a:extLst>
          </p:cNvPr>
          <p:cNvSpPr/>
          <p:nvPr/>
        </p:nvSpPr>
        <p:spPr>
          <a:xfrm>
            <a:off x="4441733" y="3457364"/>
            <a:ext cx="183087" cy="21353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pic>
        <p:nvPicPr>
          <p:cNvPr id="11" name="Picture 10" descr="A picture containing mirror&#10;&#10;Description automatically generated">
            <a:extLst>
              <a:ext uri="{FF2B5EF4-FFF2-40B4-BE49-F238E27FC236}">
                <a16:creationId xmlns:a16="http://schemas.microsoft.com/office/drawing/2014/main" id="{FA143DF6-1572-47B7-BF56-D27E8E705E52}"/>
              </a:ext>
            </a:extLst>
          </p:cNvPr>
          <p:cNvPicPr>
            <a:picLocks noChangeAspect="1"/>
          </p:cNvPicPr>
          <p:nvPr/>
        </p:nvPicPr>
        <p:blipFill>
          <a:blip r:embed="rId3"/>
          <a:stretch>
            <a:fillRect/>
          </a:stretch>
        </p:blipFill>
        <p:spPr>
          <a:xfrm>
            <a:off x="1283921" y="2398406"/>
            <a:ext cx="807244" cy="807244"/>
          </a:xfrm>
          <a:prstGeom prst="rect">
            <a:avLst/>
          </a:prstGeom>
        </p:spPr>
      </p:pic>
      <p:sp>
        <p:nvSpPr>
          <p:cNvPr id="13" name="Arrow: Left 12">
            <a:extLst>
              <a:ext uri="{FF2B5EF4-FFF2-40B4-BE49-F238E27FC236}">
                <a16:creationId xmlns:a16="http://schemas.microsoft.com/office/drawing/2014/main" id="{17716A4B-8325-408D-9BAE-687AC2B20824}"/>
              </a:ext>
            </a:extLst>
          </p:cNvPr>
          <p:cNvSpPr/>
          <p:nvPr/>
        </p:nvSpPr>
        <p:spPr>
          <a:xfrm>
            <a:off x="2224017" y="2873573"/>
            <a:ext cx="2888770" cy="218775"/>
          </a:xfrm>
          <a:prstGeom prst="left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5" name="Rectangle 14">
            <a:extLst>
              <a:ext uri="{FF2B5EF4-FFF2-40B4-BE49-F238E27FC236}">
                <a16:creationId xmlns:a16="http://schemas.microsoft.com/office/drawing/2014/main" id="{5E19D888-D496-4C35-BF50-34EB8E086CD7}"/>
              </a:ext>
            </a:extLst>
          </p:cNvPr>
          <p:cNvSpPr/>
          <p:nvPr/>
        </p:nvSpPr>
        <p:spPr>
          <a:xfrm>
            <a:off x="4484104" y="23071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7" name="Rectangle 16">
            <a:extLst>
              <a:ext uri="{FF2B5EF4-FFF2-40B4-BE49-F238E27FC236}">
                <a16:creationId xmlns:a16="http://schemas.microsoft.com/office/drawing/2014/main" id="{E73CA87D-431C-49C2-B26D-759AED57E093}"/>
              </a:ext>
            </a:extLst>
          </p:cNvPr>
          <p:cNvSpPr/>
          <p:nvPr/>
        </p:nvSpPr>
        <p:spPr>
          <a:xfrm>
            <a:off x="3233034" y="22944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9" name="Rectangle 18">
            <a:extLst>
              <a:ext uri="{FF2B5EF4-FFF2-40B4-BE49-F238E27FC236}">
                <a16:creationId xmlns:a16="http://schemas.microsoft.com/office/drawing/2014/main" id="{06257B84-31FE-4991-8E07-C06C92CEE977}"/>
              </a:ext>
            </a:extLst>
          </p:cNvPr>
          <p:cNvSpPr/>
          <p:nvPr/>
        </p:nvSpPr>
        <p:spPr>
          <a:xfrm>
            <a:off x="2607619" y="22944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21" name="Rectangle 20">
            <a:extLst>
              <a:ext uri="{FF2B5EF4-FFF2-40B4-BE49-F238E27FC236}">
                <a16:creationId xmlns:a16="http://schemas.microsoft.com/office/drawing/2014/main" id="{0685B9A4-49E8-4684-8C33-C93D5E2669F2}"/>
              </a:ext>
            </a:extLst>
          </p:cNvPr>
          <p:cNvSpPr/>
          <p:nvPr/>
        </p:nvSpPr>
        <p:spPr>
          <a:xfrm>
            <a:off x="3869232" y="2305215"/>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23" name="Cloud 22">
            <a:extLst>
              <a:ext uri="{FF2B5EF4-FFF2-40B4-BE49-F238E27FC236}">
                <a16:creationId xmlns:a16="http://schemas.microsoft.com/office/drawing/2014/main" id="{FDFE7BDF-F923-4DD7-B7DD-D0E35AC85E5B}"/>
              </a:ext>
            </a:extLst>
          </p:cNvPr>
          <p:cNvSpPr/>
          <p:nvPr/>
        </p:nvSpPr>
        <p:spPr>
          <a:xfrm>
            <a:off x="5262474" y="1745052"/>
            <a:ext cx="2302773" cy="1789501"/>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25" name="TextBox 8">
            <a:extLst>
              <a:ext uri="{FF2B5EF4-FFF2-40B4-BE49-F238E27FC236}">
                <a16:creationId xmlns:a16="http://schemas.microsoft.com/office/drawing/2014/main" id="{92EB5106-9713-4998-ADA8-756D32DD211B}"/>
              </a:ext>
            </a:extLst>
          </p:cNvPr>
          <p:cNvSpPr txBox="1"/>
          <p:nvPr/>
        </p:nvSpPr>
        <p:spPr>
          <a:xfrm>
            <a:off x="5954024" y="2751348"/>
            <a:ext cx="1809750" cy="28469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andara"/>
                <a:cs typeface="Calibri"/>
              </a:rPr>
              <a:t>CDN server</a:t>
            </a:r>
          </a:p>
        </p:txBody>
      </p:sp>
      <p:pic>
        <p:nvPicPr>
          <p:cNvPr id="27" name="Graphic 6" descr="Server outline">
            <a:extLst>
              <a:ext uri="{FF2B5EF4-FFF2-40B4-BE49-F238E27FC236}">
                <a16:creationId xmlns:a16="http://schemas.microsoft.com/office/drawing/2014/main" id="{8D534F37-9E9F-43F4-98CC-F8AB0CD056C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1661" y="2089749"/>
            <a:ext cx="806450" cy="806450"/>
          </a:xfrm>
          <a:prstGeom prst="rect">
            <a:avLst/>
          </a:prstGeom>
        </p:spPr>
      </p:pic>
      <p:sp>
        <p:nvSpPr>
          <p:cNvPr id="29" name="TextBox 28">
            <a:extLst>
              <a:ext uri="{FF2B5EF4-FFF2-40B4-BE49-F238E27FC236}">
                <a16:creationId xmlns:a16="http://schemas.microsoft.com/office/drawing/2014/main" id="{92D622B9-48E8-47EF-8E91-74C100F169FB}"/>
              </a:ext>
            </a:extLst>
          </p:cNvPr>
          <p:cNvSpPr txBox="1"/>
          <p:nvPr/>
        </p:nvSpPr>
        <p:spPr>
          <a:xfrm>
            <a:off x="2223534" y="1632098"/>
            <a:ext cx="274319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r>
              <a:rPr lang="en-US" sz="1600">
                <a:solidFill>
                  <a:srgbClr val="000000"/>
                </a:solidFill>
              </a:rPr>
              <a:t>What the user expects: </a:t>
            </a:r>
            <a:r>
              <a:rPr lang="en-US" sz="1600">
                <a:solidFill>
                  <a:schemeClr val="accent6">
                    <a:lumMod val="75000"/>
                  </a:schemeClr>
                </a:solidFill>
              </a:rPr>
              <a:t>Constant bandwidth</a:t>
            </a:r>
          </a:p>
        </p:txBody>
      </p:sp>
      <p:sp>
        <p:nvSpPr>
          <p:cNvPr id="32" name="TextBox 31">
            <a:extLst>
              <a:ext uri="{FF2B5EF4-FFF2-40B4-BE49-F238E27FC236}">
                <a16:creationId xmlns:a16="http://schemas.microsoft.com/office/drawing/2014/main" id="{8F359AF0-DFD0-4C47-B735-DA65F76031C7}"/>
              </a:ext>
            </a:extLst>
          </p:cNvPr>
          <p:cNvSpPr txBox="1"/>
          <p:nvPr/>
        </p:nvSpPr>
        <p:spPr>
          <a:xfrm>
            <a:off x="2223533" y="3884871"/>
            <a:ext cx="2743199" cy="6124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r>
              <a:rPr lang="en-US" sz="1600">
                <a:solidFill>
                  <a:srgbClr val="000000"/>
                </a:solidFill>
              </a:rPr>
              <a:t>What the user gets:</a:t>
            </a:r>
          </a:p>
          <a:p>
            <a:pPr>
              <a:lnSpc>
                <a:spcPct val="90000"/>
              </a:lnSpc>
              <a:spcBef>
                <a:spcPts val="600"/>
              </a:spcBef>
            </a:pPr>
            <a:r>
              <a:rPr lang="en-US" sz="1600">
                <a:solidFill>
                  <a:schemeClr val="accent6">
                    <a:lumMod val="75000"/>
                  </a:schemeClr>
                </a:solidFill>
              </a:rPr>
              <a:t>Bandwidth variations</a:t>
            </a:r>
            <a:endParaRPr lang="en-US">
              <a:solidFill>
                <a:schemeClr val="accent6">
                  <a:lumMod val="75000"/>
                </a:schemeClr>
              </a:solidFill>
            </a:endParaRPr>
          </a:p>
        </p:txBody>
      </p:sp>
    </p:spTree>
    <p:extLst>
      <p:ext uri="{BB962C8B-B14F-4D97-AF65-F5344CB8AC3E}">
        <p14:creationId xmlns:p14="http://schemas.microsoft.com/office/powerpoint/2010/main" val="1058517550"/>
      </p:ext>
    </p:extLst>
  </p:cSld>
  <p:clrMapOvr>
    <a:masterClrMapping/>
  </p:clrMapOvr>
  <mc:AlternateContent xmlns:mc="http://schemas.openxmlformats.org/markup-compatibility/2006">
    <mc:Choice xmlns:p14="http://schemas.microsoft.com/office/powerpoint/2010/main" Requires="p14">
      <p:transition p14:dur="0" advTm="5211"/>
    </mc:Choice>
    <mc:Fallback>
      <p:transition advTm="5211"/>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C7F4815-2877-4DC4-9999-78E6DC3B48EB}"/>
              </a:ext>
            </a:extLst>
          </p:cNvPr>
          <p:cNvSpPr>
            <a:spLocks noGrp="1"/>
          </p:cNvSpPr>
          <p:nvPr>
            <p:ph type="sldNum" sz="quarter" idx="14"/>
          </p:nvPr>
        </p:nvSpPr>
        <p:spPr/>
        <p:txBody>
          <a:bodyPr/>
          <a:lstStyle/>
          <a:p>
            <a:fld id="{3C6CC810-8AE6-0546-A0FC-DB7D2235F0EB}" type="slidenum">
              <a:rPr lang="en-US" smtClean="0"/>
              <a:t>11</a:t>
            </a:fld>
            <a:endParaRPr lang="en-US"/>
          </a:p>
        </p:txBody>
      </p:sp>
      <p:sp>
        <p:nvSpPr>
          <p:cNvPr id="4" name="Title 3">
            <a:extLst>
              <a:ext uri="{FF2B5EF4-FFF2-40B4-BE49-F238E27FC236}">
                <a16:creationId xmlns:a16="http://schemas.microsoft.com/office/drawing/2014/main" id="{0164317B-ECCE-44CF-B6DB-AC75C422E6FA}"/>
              </a:ext>
            </a:extLst>
          </p:cNvPr>
          <p:cNvSpPr>
            <a:spLocks noGrp="1"/>
          </p:cNvSpPr>
          <p:nvPr>
            <p:ph type="title"/>
          </p:nvPr>
        </p:nvSpPr>
        <p:spPr/>
        <p:txBody>
          <a:bodyPr/>
          <a:lstStyle/>
          <a:p>
            <a:pPr marL="5715" indent="-5715"/>
            <a:r>
              <a:rPr lang="en-US"/>
              <a:t>How can we improve the quality of experience for the user?</a:t>
            </a:r>
          </a:p>
        </p:txBody>
      </p:sp>
      <p:sp>
        <p:nvSpPr>
          <p:cNvPr id="5" name="Content Placeholder 4">
            <a:extLst>
              <a:ext uri="{FF2B5EF4-FFF2-40B4-BE49-F238E27FC236}">
                <a16:creationId xmlns:a16="http://schemas.microsoft.com/office/drawing/2014/main" id="{93A1C50A-6B9A-40CB-9750-0A9584413D05}"/>
              </a:ext>
            </a:extLst>
          </p:cNvPr>
          <p:cNvSpPr>
            <a:spLocks noGrp="1"/>
          </p:cNvSpPr>
          <p:nvPr>
            <p:ph sz="quarter" idx="15"/>
          </p:nvPr>
        </p:nvSpPr>
        <p:spPr/>
        <p:txBody>
          <a:bodyPr/>
          <a:lstStyle/>
          <a:p>
            <a:pPr marL="187325" indent="-185420"/>
            <a:r>
              <a:rPr lang="en-US"/>
              <a:t>Build-in future bandwidth prediction into the video players?</a:t>
            </a:r>
          </a:p>
          <a:p>
            <a:pPr marL="386080" lvl="1" indent="-193675"/>
            <a:r>
              <a:rPr lang="en-US"/>
              <a:t>Use past estimates for the user's route to predict the future [2,3]</a:t>
            </a:r>
          </a:p>
          <a:p>
            <a:pPr marL="546100" lvl="2" indent="-159385">
              <a:buFont typeface="Arial"/>
            </a:pPr>
            <a:r>
              <a:rPr lang="en-US"/>
              <a:t>Every such video application will need to collect bandwidth information </a:t>
            </a:r>
          </a:p>
          <a:p>
            <a:pPr marL="546100" lvl="2" indent="-159385">
              <a:buFont typeface="Arial"/>
            </a:pPr>
            <a:r>
              <a:rPr lang="en-US"/>
              <a:t>Exposes location information to the video player </a:t>
            </a:r>
          </a:p>
          <a:p>
            <a:pPr marL="546100" lvl="2" indent="-159385">
              <a:buFont typeface="Arial"/>
            </a:pPr>
            <a:r>
              <a:rPr lang="en-US"/>
              <a:t>User needs to grant location permission for every application that needs to know the user's route</a:t>
            </a:r>
          </a:p>
          <a:p>
            <a:pPr marL="386080" lvl="1" indent="-193675"/>
            <a:endParaRPr lang="en-US"/>
          </a:p>
          <a:p>
            <a:pPr marL="192405" lvl="1" indent="0">
              <a:buNone/>
            </a:pPr>
            <a:endParaRPr lang="en-US"/>
          </a:p>
        </p:txBody>
      </p:sp>
      <p:sp>
        <p:nvSpPr>
          <p:cNvPr id="2" name="TextBox 1">
            <a:extLst>
              <a:ext uri="{FF2B5EF4-FFF2-40B4-BE49-F238E27FC236}">
                <a16:creationId xmlns:a16="http://schemas.microsoft.com/office/drawing/2014/main" id="{56015E00-FF92-44F1-B50A-D14288124B2F}"/>
              </a:ext>
            </a:extLst>
          </p:cNvPr>
          <p:cNvSpPr txBox="1"/>
          <p:nvPr/>
        </p:nvSpPr>
        <p:spPr>
          <a:xfrm>
            <a:off x="-2823" y="4445705"/>
            <a:ext cx="859225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r>
              <a:rPr lang="en-US" sz="1000">
                <a:solidFill>
                  <a:srgbClr val="000000"/>
                </a:solidFill>
              </a:rPr>
              <a:t>[2] Riiser, H., Endestad, T., Vigmostad, P., Griwodz, C. and Halvorsen, P., 2012. Video streaming using a location-based bandwidth-lookup service for bitrate planning. </a:t>
            </a:r>
            <a:r>
              <a:rPr lang="en-US" sz="1000" i="1">
                <a:solidFill>
                  <a:srgbClr val="000000"/>
                </a:solidFill>
              </a:rPr>
              <a:t>ACM Transactions on Multimedia Computing, Communications, and Applications (TOMM)</a:t>
            </a:r>
            <a:r>
              <a:rPr lang="en-US" sz="1000">
                <a:solidFill>
                  <a:srgbClr val="000000"/>
                </a:solidFill>
              </a:rPr>
              <a:t>, </a:t>
            </a:r>
            <a:r>
              <a:rPr lang="en-US" sz="1000" i="1">
                <a:solidFill>
                  <a:srgbClr val="000000"/>
                </a:solidFill>
              </a:rPr>
              <a:t>8</a:t>
            </a:r>
            <a:r>
              <a:rPr lang="en-US" sz="1000">
                <a:solidFill>
                  <a:srgbClr val="000000"/>
                </a:solidFill>
              </a:rPr>
              <a:t>(3), pp.1-19.​</a:t>
            </a:r>
            <a:r>
              <a:rPr lang="en-US" sz="1000"/>
              <a:t>​</a:t>
            </a:r>
          </a:p>
          <a:p>
            <a:pPr>
              <a:lnSpc>
                <a:spcPct val="90000"/>
              </a:lnSpc>
              <a:spcBef>
                <a:spcPts val="600"/>
              </a:spcBef>
            </a:pPr>
            <a:r>
              <a:rPr lang="en-US" sz="1000">
                <a:solidFill>
                  <a:srgbClr val="000000"/>
                </a:solidFill>
              </a:rPr>
              <a:t>[3] Hao, J., Zimmermann, R. and Ma, H., 2014, March. GTube: Geo-predictive video streaming over HTTP in mobile environments. In </a:t>
            </a:r>
            <a:r>
              <a:rPr lang="en-US" sz="1000" i="1">
                <a:solidFill>
                  <a:srgbClr val="000000"/>
                </a:solidFill>
              </a:rPr>
              <a:t>Proceedings of the 5th ACM Multimedia Systems Conference</a:t>
            </a:r>
            <a:r>
              <a:rPr lang="en-US" sz="1000">
                <a:solidFill>
                  <a:srgbClr val="000000"/>
                </a:solidFill>
              </a:rPr>
              <a:t> (pp. 259-270).​</a:t>
            </a:r>
            <a:r>
              <a:rPr lang="en-US" sz="1000"/>
              <a:t>​</a:t>
            </a:r>
          </a:p>
          <a:p>
            <a:pPr>
              <a:lnSpc>
                <a:spcPct val="90000"/>
              </a:lnSpc>
              <a:spcBef>
                <a:spcPts val="600"/>
              </a:spcBef>
            </a:pPr>
            <a:r>
              <a:rPr lang="en-US" sz="1000">
                <a:solidFill>
                  <a:srgbClr val="000000"/>
                </a:solidFill>
              </a:rPr>
              <a:t>​</a:t>
            </a:r>
            <a:r>
              <a:rPr lang="en-US" sz="1000"/>
              <a:t>​</a:t>
            </a:r>
          </a:p>
        </p:txBody>
      </p:sp>
    </p:spTree>
    <p:extLst>
      <p:ext uri="{BB962C8B-B14F-4D97-AF65-F5344CB8AC3E}">
        <p14:creationId xmlns:p14="http://schemas.microsoft.com/office/powerpoint/2010/main" val="3362746820"/>
      </p:ext>
    </p:extLst>
  </p:cSld>
  <p:clrMapOvr>
    <a:masterClrMapping/>
  </p:clrMapOvr>
  <mc:AlternateContent xmlns:mc="http://schemas.openxmlformats.org/markup-compatibility/2006" xmlns:p14="http://schemas.microsoft.com/office/powerpoint/2010/main">
    <mc:Choice Requires="p14">
      <p:transition p14:dur="0" advTm="32500"/>
    </mc:Choice>
    <mc:Fallback xmlns="">
      <p:transition advTm="325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4F066605-9ACA-4D39-A52F-EEC8F923DE10}"/>
              </a:ext>
            </a:extLst>
          </p:cNvPr>
          <p:cNvSpPr>
            <a:spLocks noGrp="1"/>
          </p:cNvSpPr>
          <p:nvPr>
            <p:ph type="sldNum" sz="quarter" idx="14"/>
          </p:nvPr>
        </p:nvSpPr>
        <p:spPr/>
        <p:txBody>
          <a:bodyPr/>
          <a:lstStyle/>
          <a:p>
            <a:fld id="{3C6CC810-8AE6-0546-A0FC-DB7D2235F0EB}" type="slidenum">
              <a:rPr lang="en-US" smtClean="0"/>
              <a:t>12</a:t>
            </a:fld>
            <a:endParaRPr lang="en-US"/>
          </a:p>
        </p:txBody>
      </p:sp>
      <p:sp>
        <p:nvSpPr>
          <p:cNvPr id="5" name="Content Placeholder 4">
            <a:extLst>
              <a:ext uri="{FF2B5EF4-FFF2-40B4-BE49-F238E27FC236}">
                <a16:creationId xmlns:a16="http://schemas.microsoft.com/office/drawing/2014/main" id="{CD7E1BE6-D95A-40E2-B1B8-11839D76AE76}"/>
              </a:ext>
            </a:extLst>
          </p:cNvPr>
          <p:cNvSpPr>
            <a:spLocks noGrp="1"/>
          </p:cNvSpPr>
          <p:nvPr>
            <p:ph sz="quarter" idx="15"/>
          </p:nvPr>
        </p:nvSpPr>
        <p:spPr>
          <a:xfrm>
            <a:off x="1286359" y="2153780"/>
            <a:ext cx="6571281" cy="835940"/>
          </a:xfrm>
          <a:solidFill>
            <a:schemeClr val="accent4">
              <a:lumMod val="90000"/>
            </a:schemeClr>
          </a:solidFill>
        </p:spPr>
        <p:txBody>
          <a:bodyPr anchor="ctr"/>
          <a:lstStyle/>
          <a:p>
            <a:pPr marL="1905" indent="0" algn="ctr">
              <a:spcBef>
                <a:spcPts val="1000"/>
              </a:spcBef>
              <a:spcAft>
                <a:spcPts val="0"/>
              </a:spcAft>
              <a:buNone/>
            </a:pPr>
            <a:r>
              <a:rPr lang="en-US" sz="2200">
                <a:solidFill>
                  <a:schemeClr val="accent6">
                    <a:lumMod val="75000"/>
                  </a:schemeClr>
                </a:solidFill>
                <a:latin typeface="Candara"/>
                <a:cs typeface="Calibri"/>
              </a:rPr>
              <a:t>Can we provide </a:t>
            </a:r>
            <a:r>
              <a:rPr lang="en-US" sz="2200" b="1">
                <a:solidFill>
                  <a:schemeClr val="accent6">
                    <a:lumMod val="75000"/>
                  </a:schemeClr>
                </a:solidFill>
                <a:latin typeface="Candara"/>
                <a:cs typeface="Calibri"/>
              </a:rPr>
              <a:t>bandwidth estimation as a service </a:t>
            </a:r>
            <a:r>
              <a:rPr lang="en-US" sz="2200">
                <a:solidFill>
                  <a:schemeClr val="accent6">
                    <a:lumMod val="75000"/>
                  </a:schemeClr>
                </a:solidFill>
                <a:latin typeface="Candara"/>
                <a:cs typeface="Calibri"/>
              </a:rPr>
              <a:t>to mobile applications? </a:t>
            </a:r>
            <a:endParaRPr lang="en-US" sz="2200">
              <a:solidFill>
                <a:schemeClr val="accent6">
                  <a:lumMod val="75000"/>
                </a:schemeClr>
              </a:solidFill>
              <a:latin typeface="Candara"/>
            </a:endParaRPr>
          </a:p>
        </p:txBody>
      </p:sp>
    </p:spTree>
    <p:extLst>
      <p:ext uri="{BB962C8B-B14F-4D97-AF65-F5344CB8AC3E}">
        <p14:creationId xmlns:p14="http://schemas.microsoft.com/office/powerpoint/2010/main" val="4126390882"/>
      </p:ext>
    </p:extLst>
  </p:cSld>
  <p:clrMapOvr>
    <a:masterClrMapping/>
  </p:clrMapOvr>
  <mc:AlternateContent xmlns:mc="http://schemas.openxmlformats.org/markup-compatibility/2006" xmlns:p14="http://schemas.microsoft.com/office/powerpoint/2010/main">
    <mc:Choice Requires="p14">
      <p:transition p14:dur="0" advTm="14600"/>
    </mc:Choice>
    <mc:Fallback xmlns="">
      <p:transition advTm="146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1BF329-8FA6-4BF8-B74D-70FD3C525789}"/>
              </a:ext>
            </a:extLst>
          </p:cNvPr>
          <p:cNvSpPr>
            <a:spLocks noGrp="1"/>
          </p:cNvSpPr>
          <p:nvPr>
            <p:ph type="title"/>
          </p:nvPr>
        </p:nvSpPr>
        <p:spPr/>
        <p:txBody>
          <a:bodyPr/>
          <a:lstStyle/>
          <a:p>
            <a:r>
              <a:rPr lang="en-US"/>
              <a:t>Our solution in a nutshell</a:t>
            </a:r>
          </a:p>
        </p:txBody>
      </p:sp>
      <p:sp>
        <p:nvSpPr>
          <p:cNvPr id="5" name="Content Placeholder 4">
            <a:extLst>
              <a:ext uri="{FF2B5EF4-FFF2-40B4-BE49-F238E27FC236}">
                <a16:creationId xmlns:a16="http://schemas.microsoft.com/office/drawing/2014/main" id="{46605BDC-DEF3-4831-B917-192AFF396E62}"/>
              </a:ext>
            </a:extLst>
          </p:cNvPr>
          <p:cNvSpPr>
            <a:spLocks noGrp="1"/>
          </p:cNvSpPr>
          <p:nvPr>
            <p:ph idx="1"/>
          </p:nvPr>
        </p:nvSpPr>
        <p:spPr/>
        <p:txBody>
          <a:bodyPr>
            <a:normAutofit/>
          </a:bodyPr>
          <a:lstStyle/>
          <a:p>
            <a:pPr marL="187325" indent="-185420"/>
            <a:r>
              <a:rPr lang="en-US">
                <a:ea typeface="+mn-lt"/>
              </a:rPr>
              <a:t>Bandwidth </a:t>
            </a:r>
            <a:r>
              <a:rPr lang="en-US"/>
              <a:t>Service in the Cloud</a:t>
            </a:r>
          </a:p>
          <a:p>
            <a:pPr marL="386080" lvl="1" indent="-193675"/>
            <a:r>
              <a:rPr lang="en-US"/>
              <a:t>On device </a:t>
            </a:r>
            <a:r>
              <a:rPr lang="en-US" i="1"/>
              <a:t>low-overhead accurate </a:t>
            </a:r>
            <a:r>
              <a:rPr lang="en-US"/>
              <a:t>crowd-sourced collection of bandwidth estimates using prior art CRUSP [4]</a:t>
            </a:r>
          </a:p>
          <a:p>
            <a:pPr marL="386080" lvl="1" indent="-193675"/>
            <a:r>
              <a:rPr lang="en-US" b="1"/>
              <a:t>Cloud service that organizes the crowd-sourced estimates as a function of location for rapid access by mobile devices</a:t>
            </a:r>
            <a:endParaRPr lang="en-US"/>
          </a:p>
        </p:txBody>
      </p:sp>
    </p:spTree>
    <p:extLst>
      <p:ext uri="{BB962C8B-B14F-4D97-AF65-F5344CB8AC3E}">
        <p14:creationId xmlns:p14="http://schemas.microsoft.com/office/powerpoint/2010/main" val="3139026327"/>
      </p:ext>
    </p:extLst>
  </p:cSld>
  <p:clrMapOvr>
    <a:masterClrMapping/>
  </p:clrMapOvr>
  <mc:AlternateContent xmlns:mc="http://schemas.openxmlformats.org/markup-compatibility/2006" xmlns:p14="http://schemas.microsoft.com/office/powerpoint/2010/main">
    <mc:Choice Requires="p14">
      <p:transition p14:dur="0" advTm="31750"/>
    </mc:Choice>
    <mc:Fallback xmlns="">
      <p:transition advTm="3175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A1BF329-8FA6-4BF8-B74D-70FD3C525789}"/>
              </a:ext>
            </a:extLst>
          </p:cNvPr>
          <p:cNvSpPr>
            <a:spLocks noGrp="1"/>
          </p:cNvSpPr>
          <p:nvPr>
            <p:ph type="title"/>
          </p:nvPr>
        </p:nvSpPr>
        <p:spPr/>
        <p:txBody>
          <a:bodyPr/>
          <a:lstStyle/>
          <a:p>
            <a:r>
              <a:rPr lang="en-US"/>
              <a:t>Our solution in a nutshell</a:t>
            </a:r>
          </a:p>
        </p:txBody>
      </p:sp>
      <p:sp>
        <p:nvSpPr>
          <p:cNvPr id="5" name="Content Placeholder 4">
            <a:extLst>
              <a:ext uri="{FF2B5EF4-FFF2-40B4-BE49-F238E27FC236}">
                <a16:creationId xmlns:a16="http://schemas.microsoft.com/office/drawing/2014/main" id="{46605BDC-DEF3-4831-B917-192AFF396E62}"/>
              </a:ext>
            </a:extLst>
          </p:cNvPr>
          <p:cNvSpPr>
            <a:spLocks noGrp="1"/>
          </p:cNvSpPr>
          <p:nvPr>
            <p:ph idx="1"/>
          </p:nvPr>
        </p:nvSpPr>
        <p:spPr/>
        <p:txBody>
          <a:bodyPr>
            <a:normAutofit/>
          </a:bodyPr>
          <a:lstStyle/>
          <a:p>
            <a:pPr marL="187325" indent="-185420"/>
            <a:r>
              <a:rPr lang="en-US" dirty="0">
                <a:ea typeface="+mn-lt"/>
              </a:rPr>
              <a:t>Bandwidth </a:t>
            </a:r>
            <a:r>
              <a:rPr lang="en-US" dirty="0"/>
              <a:t>Service in the Cloud</a:t>
            </a:r>
          </a:p>
          <a:p>
            <a:pPr marL="386080" lvl="1" indent="-193675"/>
            <a:r>
              <a:rPr lang="en-US" dirty="0"/>
              <a:t>On device </a:t>
            </a:r>
            <a:r>
              <a:rPr lang="en-US" i="1" dirty="0"/>
              <a:t>low-overhead accurate </a:t>
            </a:r>
            <a:r>
              <a:rPr lang="en-US" dirty="0"/>
              <a:t>crowd-sourced collection of bandwidth estimates using prior art CRUSP [4]</a:t>
            </a:r>
          </a:p>
          <a:p>
            <a:pPr marL="386080" lvl="1" indent="-193675"/>
            <a:r>
              <a:rPr lang="en-US" b="1" dirty="0"/>
              <a:t>Cloud service that organizes the crowd-sourced estimates as a function of location for rapid access by mobile devices</a:t>
            </a:r>
          </a:p>
          <a:p>
            <a:pPr marL="187325" indent="-185420"/>
            <a:r>
              <a:rPr lang="en-US" dirty="0"/>
              <a:t>Bandwidth Manager in the Device</a:t>
            </a:r>
          </a:p>
          <a:p>
            <a:pPr marL="386080" lvl="1" indent="-193675"/>
            <a:r>
              <a:rPr lang="en-US" dirty="0"/>
              <a:t>User registers their travel route </a:t>
            </a:r>
          </a:p>
          <a:p>
            <a:pPr marL="386080" lvl="1" indent="-193675"/>
            <a:r>
              <a:rPr lang="en-US" dirty="0"/>
              <a:t>Registers bandwidth requirements from apps on the device</a:t>
            </a:r>
          </a:p>
          <a:p>
            <a:pPr marL="386080" lvl="1" indent="-193675"/>
            <a:r>
              <a:rPr lang="en-US" b="1" dirty="0"/>
              <a:t>Queries the Cloud service for bandwidth estimates </a:t>
            </a:r>
            <a:r>
              <a:rPr lang="en-US" b="1" dirty="0" err="1"/>
              <a:t>en</a:t>
            </a:r>
            <a:r>
              <a:rPr lang="en-US" b="1" dirty="0"/>
              <a:t> route</a:t>
            </a:r>
          </a:p>
          <a:p>
            <a:pPr marL="386080" lvl="1" indent="-193675"/>
            <a:r>
              <a:rPr lang="en-US" dirty="0"/>
              <a:t>Uses a knapsack algorithm to allocate bandwidth to competing apps</a:t>
            </a:r>
          </a:p>
          <a:p>
            <a:pPr marL="386080" lvl="1" indent="-193675"/>
            <a:r>
              <a:rPr lang="en-US" b="1" dirty="0"/>
              <a:t>Converts the spatial bandwidth estimates into a temporal download schedule to each app obfuscating location information from the apps</a:t>
            </a:r>
            <a:endParaRPr lang="en-US" dirty="0"/>
          </a:p>
        </p:txBody>
      </p:sp>
    </p:spTree>
    <p:extLst>
      <p:ext uri="{BB962C8B-B14F-4D97-AF65-F5344CB8AC3E}">
        <p14:creationId xmlns:p14="http://schemas.microsoft.com/office/powerpoint/2010/main" val="1742861661"/>
      </p:ext>
    </p:extLst>
  </p:cSld>
  <p:clrMapOvr>
    <a:masterClrMapping/>
  </p:clrMapOvr>
  <mc:AlternateContent xmlns:mc="http://schemas.openxmlformats.org/markup-compatibility/2006" xmlns:p14="http://schemas.microsoft.com/office/powerpoint/2010/main">
    <mc:Choice Requires="p14">
      <p:transition p14:dur="0" advTm="28000"/>
    </mc:Choice>
    <mc:Fallback xmlns="">
      <p:transition advTm="28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D99D5C8-17DC-45B1-891D-ED643087B395}"/>
              </a:ext>
            </a:extLst>
          </p:cNvPr>
          <p:cNvGrpSpPr/>
          <p:nvPr/>
        </p:nvGrpSpPr>
        <p:grpSpPr>
          <a:xfrm>
            <a:off x="0" y="814523"/>
            <a:ext cx="7716221" cy="1267310"/>
            <a:chOff x="0" y="801759"/>
            <a:chExt cx="8523334" cy="1280074"/>
          </a:xfrm>
        </p:grpSpPr>
        <p:sp>
          <p:nvSpPr>
            <p:cNvPr id="23" name="Rectangle 22">
              <a:extLst>
                <a:ext uri="{FF2B5EF4-FFF2-40B4-BE49-F238E27FC236}">
                  <a16:creationId xmlns:a16="http://schemas.microsoft.com/office/drawing/2014/main" id="{A4139BE2-CCF1-469A-B9EE-2868AD5E5FAA}"/>
                </a:ext>
              </a:extLst>
            </p:cNvPr>
            <p:cNvSpPr/>
            <p:nvPr/>
          </p:nvSpPr>
          <p:spPr bwMode="auto">
            <a:xfrm>
              <a:off x="922550" y="840417"/>
              <a:ext cx="7600784" cy="1241416"/>
            </a:xfrm>
            <a:prstGeom prst="rect">
              <a:avLst/>
            </a:prstGeom>
            <a:solidFill>
              <a:schemeClr val="bg1"/>
            </a:solidFill>
            <a:ln w="25400" cap="flat">
              <a:solidFill>
                <a:schemeClr val="accent2">
                  <a:lumMod val="50000"/>
                </a:schemeClr>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24" name="Cloud 23">
              <a:extLst>
                <a:ext uri="{FF2B5EF4-FFF2-40B4-BE49-F238E27FC236}">
                  <a16:creationId xmlns:a16="http://schemas.microsoft.com/office/drawing/2014/main" id="{7FCDD083-50FE-4390-8FAD-4F12EE296B4E}"/>
                </a:ext>
              </a:extLst>
            </p:cNvPr>
            <p:cNvSpPr/>
            <p:nvPr/>
          </p:nvSpPr>
          <p:spPr>
            <a:xfrm>
              <a:off x="128840" y="1354680"/>
              <a:ext cx="587956" cy="430909"/>
            </a:xfrm>
            <a:prstGeom prst="cloud">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latin typeface="Calibri"/>
                <a:cs typeface="Calibri"/>
              </a:endParaRPr>
            </a:p>
          </p:txBody>
        </p:sp>
        <p:sp>
          <p:nvSpPr>
            <p:cNvPr id="25" name="TextBox 24">
              <a:extLst>
                <a:ext uri="{FF2B5EF4-FFF2-40B4-BE49-F238E27FC236}">
                  <a16:creationId xmlns:a16="http://schemas.microsoft.com/office/drawing/2014/main" id="{D136FB7C-0D1C-4968-9BEF-228599C6F403}"/>
                </a:ext>
              </a:extLst>
            </p:cNvPr>
            <p:cNvSpPr txBox="1"/>
            <p:nvPr/>
          </p:nvSpPr>
          <p:spPr>
            <a:xfrm>
              <a:off x="0" y="801759"/>
              <a:ext cx="891884" cy="541945"/>
            </a:xfrm>
            <a:prstGeom prst="rect">
              <a:avLst/>
            </a:prstGeom>
            <a:noFill/>
          </p:spPr>
          <p:txBody>
            <a:bodyPr wrap="square" rtlCol="0">
              <a:spAutoFit/>
            </a:bodyPr>
            <a:lstStyle/>
            <a:p>
              <a:pPr algn="ctr">
                <a:lnSpc>
                  <a:spcPct val="90000"/>
                </a:lnSpc>
                <a:spcBef>
                  <a:spcPts val="600"/>
                </a:spcBef>
              </a:pPr>
              <a:r>
                <a:rPr lang="en-US" sz="1600">
                  <a:solidFill>
                    <a:srgbClr val="000000"/>
                  </a:solidFill>
                </a:rPr>
                <a:t>Cloud Service</a:t>
              </a:r>
            </a:p>
          </p:txBody>
        </p:sp>
      </p:grpSp>
      <p:sp>
        <p:nvSpPr>
          <p:cNvPr id="5" name="Rectangle 4">
            <a:extLst>
              <a:ext uri="{FF2B5EF4-FFF2-40B4-BE49-F238E27FC236}">
                <a16:creationId xmlns:a16="http://schemas.microsoft.com/office/drawing/2014/main" id="{14E955BC-F35E-489A-86C3-033A6024A584}"/>
              </a:ext>
            </a:extLst>
          </p:cNvPr>
          <p:cNvSpPr/>
          <p:nvPr/>
        </p:nvSpPr>
        <p:spPr bwMode="auto">
          <a:xfrm>
            <a:off x="852407" y="2618516"/>
            <a:ext cx="7663912" cy="2342104"/>
          </a:xfrm>
          <a:prstGeom prst="rect">
            <a:avLst/>
          </a:prstGeom>
          <a:solidFill>
            <a:schemeClr val="bg1"/>
          </a:solidFill>
          <a:ln w="25400" cap="flat">
            <a:solidFill>
              <a:schemeClr val="accent2">
                <a:lumMod val="50000"/>
              </a:schemeClr>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4" name="Title 3">
            <a:extLst>
              <a:ext uri="{FF2B5EF4-FFF2-40B4-BE49-F238E27FC236}">
                <a16:creationId xmlns:a16="http://schemas.microsoft.com/office/drawing/2014/main" id="{8BED9CEE-2E7D-4825-8D78-77887178A4E1}"/>
              </a:ext>
            </a:extLst>
          </p:cNvPr>
          <p:cNvSpPr>
            <a:spLocks noGrp="1"/>
          </p:cNvSpPr>
          <p:nvPr>
            <p:ph type="title"/>
          </p:nvPr>
        </p:nvSpPr>
        <p:spPr/>
        <p:txBody>
          <a:bodyPr/>
          <a:lstStyle/>
          <a:p>
            <a:pPr marL="5715" indent="-5715"/>
            <a:r>
              <a:rPr lang="en-US"/>
              <a:t>Foresight Architecture</a:t>
            </a:r>
          </a:p>
        </p:txBody>
      </p:sp>
      <p:grpSp>
        <p:nvGrpSpPr>
          <p:cNvPr id="85" name="Group 84">
            <a:extLst>
              <a:ext uri="{FF2B5EF4-FFF2-40B4-BE49-F238E27FC236}">
                <a16:creationId xmlns:a16="http://schemas.microsoft.com/office/drawing/2014/main" id="{11D3829B-A540-4251-857E-026550F572D3}"/>
              </a:ext>
            </a:extLst>
          </p:cNvPr>
          <p:cNvGrpSpPr/>
          <p:nvPr/>
        </p:nvGrpSpPr>
        <p:grpSpPr>
          <a:xfrm>
            <a:off x="3864244" y="2859437"/>
            <a:ext cx="1712563" cy="1986883"/>
            <a:chOff x="3864244" y="2859437"/>
            <a:chExt cx="1712563" cy="1986883"/>
          </a:xfrm>
        </p:grpSpPr>
        <p:sp>
          <p:nvSpPr>
            <p:cNvPr id="7" name="Rectangle 6">
              <a:extLst>
                <a:ext uri="{FF2B5EF4-FFF2-40B4-BE49-F238E27FC236}">
                  <a16:creationId xmlns:a16="http://schemas.microsoft.com/office/drawing/2014/main" id="{CCB884B1-ECE3-4DB3-9FC8-31DEF9BDF2C8}"/>
                </a:ext>
              </a:extLst>
            </p:cNvPr>
            <p:cNvSpPr/>
            <p:nvPr/>
          </p:nvSpPr>
          <p:spPr bwMode="auto">
            <a:xfrm>
              <a:off x="3864244" y="2859437"/>
              <a:ext cx="1712563" cy="19868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tx1"/>
                  </a:solidFill>
                  <a:latin typeface="Candara"/>
                  <a:sym typeface="Arial" pitchFamily="-107" charset="0"/>
                </a:rPr>
                <a:t>Bandwidth Management</a:t>
              </a:r>
            </a:p>
          </p:txBody>
        </p:sp>
        <p:sp>
          <p:nvSpPr>
            <p:cNvPr id="37" name="Rectangle 36">
              <a:extLst>
                <a:ext uri="{FF2B5EF4-FFF2-40B4-BE49-F238E27FC236}">
                  <a16:creationId xmlns:a16="http://schemas.microsoft.com/office/drawing/2014/main" id="{4CC29B6C-9AAC-4865-B989-3AE3EABEF95D}"/>
                </a:ext>
              </a:extLst>
            </p:cNvPr>
            <p:cNvSpPr/>
            <p:nvPr/>
          </p:nvSpPr>
          <p:spPr bwMode="auto">
            <a:xfrm>
              <a:off x="3952068" y="3495042"/>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pitchFamily="-107" charset="0"/>
                  <a:sym typeface="Arial" pitchFamily="-107" charset="0"/>
                </a:rPr>
                <a:t>Locations from Route</a:t>
              </a:r>
            </a:p>
          </p:txBody>
        </p:sp>
        <p:sp>
          <p:nvSpPr>
            <p:cNvPr id="42" name="Rectangle 41">
              <a:extLst>
                <a:ext uri="{FF2B5EF4-FFF2-40B4-BE49-F238E27FC236}">
                  <a16:creationId xmlns:a16="http://schemas.microsoft.com/office/drawing/2014/main" id="{20A3A621-0879-4E87-8C0F-465806A75CAE}"/>
                </a:ext>
              </a:extLst>
            </p:cNvPr>
            <p:cNvSpPr/>
            <p:nvPr/>
          </p:nvSpPr>
          <p:spPr bwMode="auto">
            <a:xfrm>
              <a:off x="3941736" y="4196847"/>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a:sym typeface="Arial" pitchFamily="-107" charset="0"/>
                </a:rPr>
                <a:t>Bandwidth Scheduler</a:t>
              </a:r>
              <a:endParaRPr lang="en-US" sz="1400">
                <a:solidFill>
                  <a:schemeClr val="accent1">
                    <a:lumMod val="50000"/>
                  </a:schemeClr>
                </a:solidFill>
                <a:ea typeface="Arial" pitchFamily="-107" charset="0"/>
                <a:cs typeface="Arial" pitchFamily="-107" charset="0"/>
                <a:sym typeface="Arial" pitchFamily="-107" charset="0"/>
              </a:endParaRPr>
            </a:p>
          </p:txBody>
        </p:sp>
      </p:grpSp>
      <p:pic>
        <p:nvPicPr>
          <p:cNvPr id="43" name="Picture 4" descr="Location Icons - Download Free Vector Icons | Noun Project">
            <a:extLst>
              <a:ext uri="{FF2B5EF4-FFF2-40B4-BE49-F238E27FC236}">
                <a16:creationId xmlns:a16="http://schemas.microsoft.com/office/drawing/2014/main" id="{B855D026-C753-4B85-9D51-FC3DDB1CD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5053" y="3944600"/>
            <a:ext cx="436697" cy="436697"/>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or: Elbow 38">
            <a:extLst>
              <a:ext uri="{FF2B5EF4-FFF2-40B4-BE49-F238E27FC236}">
                <a16:creationId xmlns:a16="http://schemas.microsoft.com/office/drawing/2014/main" id="{BAEC7D42-91D5-4C93-AC06-97E80930836E}"/>
              </a:ext>
            </a:extLst>
          </p:cNvPr>
          <p:cNvCxnSpPr>
            <a:stCxn id="3074" idx="2"/>
            <a:endCxn id="7" idx="1"/>
          </p:cNvCxnSpPr>
          <p:nvPr/>
        </p:nvCxnSpPr>
        <p:spPr bwMode="auto">
          <a:xfrm rot="5400000" flipH="1" flipV="1">
            <a:off x="1968597" y="2334860"/>
            <a:ext cx="377627" cy="3413665"/>
          </a:xfrm>
          <a:prstGeom prst="bentConnector4">
            <a:avLst>
              <a:gd name="adj1" fmla="val -60536"/>
              <a:gd name="adj2" fmla="val 57437"/>
            </a:avLst>
          </a:prstGeom>
          <a:solidFill>
            <a:srgbClr val="0183B7"/>
          </a:solidFill>
          <a:ln w="28575" cap="flat" cmpd="sng" algn="ctr">
            <a:solidFill>
              <a:schemeClr val="tx1"/>
            </a:solidFill>
            <a:prstDash val="solid"/>
            <a:round/>
            <a:headEnd type="none" w="med" len="med"/>
            <a:tailEnd type="triangle"/>
          </a:ln>
          <a:effectLst/>
        </p:spPr>
      </p:cxnSp>
      <p:grpSp>
        <p:nvGrpSpPr>
          <p:cNvPr id="81" name="Group 80">
            <a:extLst>
              <a:ext uri="{FF2B5EF4-FFF2-40B4-BE49-F238E27FC236}">
                <a16:creationId xmlns:a16="http://schemas.microsoft.com/office/drawing/2014/main" id="{1F26C3EA-907A-4BA9-A8EF-7F0AF3271EE3}"/>
              </a:ext>
            </a:extLst>
          </p:cNvPr>
          <p:cNvGrpSpPr/>
          <p:nvPr/>
        </p:nvGrpSpPr>
        <p:grpSpPr>
          <a:xfrm>
            <a:off x="-57152" y="2679513"/>
            <a:ext cx="1015462" cy="1550993"/>
            <a:chOff x="-57152" y="2679513"/>
            <a:chExt cx="1015462" cy="1550993"/>
          </a:xfrm>
        </p:grpSpPr>
        <p:pic>
          <p:nvPicPr>
            <p:cNvPr id="3074" name="Picture 2" descr="Mobile Phone Icons - Download Free Vector Icons | Noun Project">
              <a:extLst>
                <a:ext uri="{FF2B5EF4-FFF2-40B4-BE49-F238E27FC236}">
                  <a16:creationId xmlns:a16="http://schemas.microsoft.com/office/drawing/2014/main" id="{CEA3B8D8-59F9-4B7D-B4CD-8CC04039EE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2" y="3215044"/>
              <a:ext cx="1015462" cy="101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8645A23D-7D69-4E58-84AB-4DC7FFF9086E}"/>
                </a:ext>
              </a:extLst>
            </p:cNvPr>
            <p:cNvSpPr txBox="1"/>
            <p:nvPr/>
          </p:nvSpPr>
          <p:spPr>
            <a:xfrm>
              <a:off x="85732" y="2679513"/>
              <a:ext cx="761510" cy="535531"/>
            </a:xfrm>
            <a:prstGeom prst="rect">
              <a:avLst/>
            </a:prstGeom>
            <a:noFill/>
          </p:spPr>
          <p:txBody>
            <a:bodyPr wrap="square" rtlCol="0">
              <a:spAutoFit/>
            </a:bodyPr>
            <a:lstStyle/>
            <a:p>
              <a:pPr algn="ctr">
                <a:lnSpc>
                  <a:spcPct val="90000"/>
                </a:lnSpc>
                <a:spcBef>
                  <a:spcPts val="600"/>
                </a:spcBef>
              </a:pPr>
              <a:r>
                <a:rPr lang="en-US" sz="1600">
                  <a:solidFill>
                    <a:srgbClr val="000000"/>
                  </a:solidFill>
                </a:rPr>
                <a:t>User’s Device</a:t>
              </a:r>
            </a:p>
          </p:txBody>
        </p:sp>
      </p:grpSp>
      <p:sp>
        <p:nvSpPr>
          <p:cNvPr id="26" name="Rectangle 25">
            <a:extLst>
              <a:ext uri="{FF2B5EF4-FFF2-40B4-BE49-F238E27FC236}">
                <a16:creationId xmlns:a16="http://schemas.microsoft.com/office/drawing/2014/main" id="{1E20AEA6-E8D8-498B-87CC-B8EC0FE9EC1E}"/>
              </a:ext>
            </a:extLst>
          </p:cNvPr>
          <p:cNvSpPr/>
          <p:nvPr/>
        </p:nvSpPr>
        <p:spPr bwMode="auto">
          <a:xfrm>
            <a:off x="3673098" y="1135953"/>
            <a:ext cx="2022530"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Candara"/>
                <a:sym typeface="Arial" pitchFamily="-107" charset="0"/>
              </a:rPr>
              <a:t>Bandwidth Service</a:t>
            </a:r>
          </a:p>
        </p:txBody>
      </p:sp>
    </p:spTree>
    <p:custDataLst>
      <p:tags r:id="rId1"/>
    </p:custDataLst>
    <p:extLst>
      <p:ext uri="{BB962C8B-B14F-4D97-AF65-F5344CB8AC3E}">
        <p14:creationId xmlns:p14="http://schemas.microsoft.com/office/powerpoint/2010/main" val="3756863444"/>
      </p:ext>
    </p:extLst>
  </p:cSld>
  <p:clrMapOvr>
    <a:masterClrMapping/>
  </p:clrMapOvr>
  <mc:AlternateContent xmlns:mc="http://schemas.openxmlformats.org/markup-compatibility/2006">
    <mc:Choice xmlns:p14="http://schemas.microsoft.com/office/powerpoint/2010/main" Requires="p14">
      <p:transition p14:dur="0" advTm="12870"/>
    </mc:Choice>
    <mc:Fallback>
      <p:transition advTm="1287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0D99D5C8-17DC-45B1-891D-ED643087B395}"/>
              </a:ext>
            </a:extLst>
          </p:cNvPr>
          <p:cNvGrpSpPr/>
          <p:nvPr/>
        </p:nvGrpSpPr>
        <p:grpSpPr>
          <a:xfrm>
            <a:off x="0" y="814523"/>
            <a:ext cx="7716221" cy="1267310"/>
            <a:chOff x="0" y="801759"/>
            <a:chExt cx="8523334" cy="1280074"/>
          </a:xfrm>
        </p:grpSpPr>
        <p:sp>
          <p:nvSpPr>
            <p:cNvPr id="23" name="Rectangle 22">
              <a:extLst>
                <a:ext uri="{FF2B5EF4-FFF2-40B4-BE49-F238E27FC236}">
                  <a16:creationId xmlns:a16="http://schemas.microsoft.com/office/drawing/2014/main" id="{A4139BE2-CCF1-469A-B9EE-2868AD5E5FAA}"/>
                </a:ext>
              </a:extLst>
            </p:cNvPr>
            <p:cNvSpPr/>
            <p:nvPr/>
          </p:nvSpPr>
          <p:spPr bwMode="auto">
            <a:xfrm>
              <a:off x="922550" y="840417"/>
              <a:ext cx="7600784" cy="1241416"/>
            </a:xfrm>
            <a:prstGeom prst="rect">
              <a:avLst/>
            </a:prstGeom>
            <a:solidFill>
              <a:schemeClr val="bg1"/>
            </a:solidFill>
            <a:ln w="25400" cap="flat">
              <a:solidFill>
                <a:schemeClr val="accent2">
                  <a:lumMod val="50000"/>
                </a:schemeClr>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24" name="Cloud 23">
              <a:extLst>
                <a:ext uri="{FF2B5EF4-FFF2-40B4-BE49-F238E27FC236}">
                  <a16:creationId xmlns:a16="http://schemas.microsoft.com/office/drawing/2014/main" id="{7FCDD083-50FE-4390-8FAD-4F12EE296B4E}"/>
                </a:ext>
              </a:extLst>
            </p:cNvPr>
            <p:cNvSpPr/>
            <p:nvPr/>
          </p:nvSpPr>
          <p:spPr>
            <a:xfrm>
              <a:off x="128840" y="1354680"/>
              <a:ext cx="587956" cy="430909"/>
            </a:xfrm>
            <a:prstGeom prst="cloud">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latin typeface="Calibri"/>
                <a:cs typeface="Calibri"/>
              </a:endParaRPr>
            </a:p>
          </p:txBody>
        </p:sp>
        <p:sp>
          <p:nvSpPr>
            <p:cNvPr id="25" name="TextBox 24">
              <a:extLst>
                <a:ext uri="{FF2B5EF4-FFF2-40B4-BE49-F238E27FC236}">
                  <a16:creationId xmlns:a16="http://schemas.microsoft.com/office/drawing/2014/main" id="{D136FB7C-0D1C-4968-9BEF-228599C6F403}"/>
                </a:ext>
              </a:extLst>
            </p:cNvPr>
            <p:cNvSpPr txBox="1"/>
            <p:nvPr/>
          </p:nvSpPr>
          <p:spPr>
            <a:xfrm>
              <a:off x="0" y="801759"/>
              <a:ext cx="891884" cy="541945"/>
            </a:xfrm>
            <a:prstGeom prst="rect">
              <a:avLst/>
            </a:prstGeom>
            <a:noFill/>
          </p:spPr>
          <p:txBody>
            <a:bodyPr wrap="square" rtlCol="0">
              <a:spAutoFit/>
            </a:bodyPr>
            <a:lstStyle/>
            <a:p>
              <a:pPr algn="ctr">
                <a:lnSpc>
                  <a:spcPct val="90000"/>
                </a:lnSpc>
                <a:spcBef>
                  <a:spcPts val="600"/>
                </a:spcBef>
              </a:pPr>
              <a:r>
                <a:rPr lang="en-US" sz="1600">
                  <a:solidFill>
                    <a:srgbClr val="000000"/>
                  </a:solidFill>
                </a:rPr>
                <a:t>Cloud Service</a:t>
              </a:r>
            </a:p>
          </p:txBody>
        </p:sp>
      </p:grpSp>
      <p:sp>
        <p:nvSpPr>
          <p:cNvPr id="5" name="Rectangle 4">
            <a:extLst>
              <a:ext uri="{FF2B5EF4-FFF2-40B4-BE49-F238E27FC236}">
                <a16:creationId xmlns:a16="http://schemas.microsoft.com/office/drawing/2014/main" id="{14E955BC-F35E-489A-86C3-033A6024A584}"/>
              </a:ext>
            </a:extLst>
          </p:cNvPr>
          <p:cNvSpPr/>
          <p:nvPr/>
        </p:nvSpPr>
        <p:spPr bwMode="auto">
          <a:xfrm>
            <a:off x="852407" y="2618516"/>
            <a:ext cx="7663912" cy="2342104"/>
          </a:xfrm>
          <a:prstGeom prst="rect">
            <a:avLst/>
          </a:prstGeom>
          <a:solidFill>
            <a:schemeClr val="bg1"/>
          </a:solidFill>
          <a:ln w="25400" cap="flat">
            <a:solidFill>
              <a:schemeClr val="accent2">
                <a:lumMod val="50000"/>
              </a:schemeClr>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4" name="Title 3">
            <a:extLst>
              <a:ext uri="{FF2B5EF4-FFF2-40B4-BE49-F238E27FC236}">
                <a16:creationId xmlns:a16="http://schemas.microsoft.com/office/drawing/2014/main" id="{8BED9CEE-2E7D-4825-8D78-77887178A4E1}"/>
              </a:ext>
            </a:extLst>
          </p:cNvPr>
          <p:cNvSpPr>
            <a:spLocks noGrp="1"/>
          </p:cNvSpPr>
          <p:nvPr>
            <p:ph type="title"/>
          </p:nvPr>
        </p:nvSpPr>
        <p:spPr/>
        <p:txBody>
          <a:bodyPr/>
          <a:lstStyle/>
          <a:p>
            <a:pPr marL="5715" indent="-5715"/>
            <a:r>
              <a:rPr lang="en-US"/>
              <a:t>Foresight Architecture</a:t>
            </a:r>
          </a:p>
        </p:txBody>
      </p:sp>
      <p:cxnSp>
        <p:nvCxnSpPr>
          <p:cNvPr id="30" name="Straight Arrow Connector 29">
            <a:extLst>
              <a:ext uri="{FF2B5EF4-FFF2-40B4-BE49-F238E27FC236}">
                <a16:creationId xmlns:a16="http://schemas.microsoft.com/office/drawing/2014/main" id="{78B5AC61-B566-4E94-ACED-E0522A067A97}"/>
              </a:ext>
            </a:extLst>
          </p:cNvPr>
          <p:cNvCxnSpPr>
            <a:cxnSpLocks/>
          </p:cNvCxnSpPr>
          <p:nvPr/>
        </p:nvCxnSpPr>
        <p:spPr bwMode="auto">
          <a:xfrm flipV="1">
            <a:off x="4223288" y="1772222"/>
            <a:ext cx="0" cy="1087216"/>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D8491D60-2D01-4E09-B0AC-0DC99D274A82}"/>
              </a:ext>
            </a:extLst>
          </p:cNvPr>
          <p:cNvCxnSpPr>
            <a:cxnSpLocks/>
          </p:cNvCxnSpPr>
          <p:nvPr/>
        </p:nvCxnSpPr>
        <p:spPr bwMode="auto">
          <a:xfrm>
            <a:off x="5222929" y="1772222"/>
            <a:ext cx="0" cy="1087215"/>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pic>
        <p:nvPicPr>
          <p:cNvPr id="3076" name="Picture 4" descr="Location Icons - Download Free Vector Icons | Noun Project">
            <a:extLst>
              <a:ext uri="{FF2B5EF4-FFF2-40B4-BE49-F238E27FC236}">
                <a16:creationId xmlns:a16="http://schemas.microsoft.com/office/drawing/2014/main" id="{00C7F897-7857-40B9-8836-9FA9C506E7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757" y="2306071"/>
            <a:ext cx="436697" cy="4366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peed Icons - Download Free Vector Icons | Noun Project">
            <a:extLst>
              <a:ext uri="{FF2B5EF4-FFF2-40B4-BE49-F238E27FC236}">
                <a16:creationId xmlns:a16="http://schemas.microsoft.com/office/drawing/2014/main" id="{010E82F1-4C35-4D4B-95C3-0D7BB90D3D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9090" y="2194206"/>
            <a:ext cx="494629" cy="494629"/>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11D3829B-A540-4251-857E-026550F572D3}"/>
              </a:ext>
            </a:extLst>
          </p:cNvPr>
          <p:cNvGrpSpPr/>
          <p:nvPr/>
        </p:nvGrpSpPr>
        <p:grpSpPr>
          <a:xfrm>
            <a:off x="3864244" y="2859437"/>
            <a:ext cx="1712563" cy="1986883"/>
            <a:chOff x="3864244" y="2859437"/>
            <a:chExt cx="1712563" cy="1986883"/>
          </a:xfrm>
        </p:grpSpPr>
        <p:sp>
          <p:nvSpPr>
            <p:cNvPr id="7" name="Rectangle 6">
              <a:extLst>
                <a:ext uri="{FF2B5EF4-FFF2-40B4-BE49-F238E27FC236}">
                  <a16:creationId xmlns:a16="http://schemas.microsoft.com/office/drawing/2014/main" id="{CCB884B1-ECE3-4DB3-9FC8-31DEF9BDF2C8}"/>
                </a:ext>
              </a:extLst>
            </p:cNvPr>
            <p:cNvSpPr/>
            <p:nvPr/>
          </p:nvSpPr>
          <p:spPr bwMode="auto">
            <a:xfrm>
              <a:off x="3864244" y="2859437"/>
              <a:ext cx="1712563" cy="19868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tx1"/>
                  </a:solidFill>
                  <a:latin typeface="Candara"/>
                  <a:sym typeface="Arial" pitchFamily="-107" charset="0"/>
                </a:rPr>
                <a:t>Bandwidth Management</a:t>
              </a:r>
            </a:p>
          </p:txBody>
        </p:sp>
        <p:sp>
          <p:nvSpPr>
            <p:cNvPr id="37" name="Rectangle 36">
              <a:extLst>
                <a:ext uri="{FF2B5EF4-FFF2-40B4-BE49-F238E27FC236}">
                  <a16:creationId xmlns:a16="http://schemas.microsoft.com/office/drawing/2014/main" id="{4CC29B6C-9AAC-4865-B989-3AE3EABEF95D}"/>
                </a:ext>
              </a:extLst>
            </p:cNvPr>
            <p:cNvSpPr/>
            <p:nvPr/>
          </p:nvSpPr>
          <p:spPr bwMode="auto">
            <a:xfrm>
              <a:off x="3952068" y="3495042"/>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pitchFamily="-107" charset="0"/>
                  <a:sym typeface="Arial" pitchFamily="-107" charset="0"/>
                </a:rPr>
                <a:t>Locations from Route</a:t>
              </a:r>
            </a:p>
          </p:txBody>
        </p:sp>
        <p:sp>
          <p:nvSpPr>
            <p:cNvPr id="42" name="Rectangle 41">
              <a:extLst>
                <a:ext uri="{FF2B5EF4-FFF2-40B4-BE49-F238E27FC236}">
                  <a16:creationId xmlns:a16="http://schemas.microsoft.com/office/drawing/2014/main" id="{20A3A621-0879-4E87-8C0F-465806A75CAE}"/>
                </a:ext>
              </a:extLst>
            </p:cNvPr>
            <p:cNvSpPr/>
            <p:nvPr/>
          </p:nvSpPr>
          <p:spPr bwMode="auto">
            <a:xfrm>
              <a:off x="3941736" y="4196847"/>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a:sym typeface="Arial" pitchFamily="-107" charset="0"/>
                </a:rPr>
                <a:t>Bandwidth Scheduler</a:t>
              </a:r>
              <a:endParaRPr lang="en-US" sz="1400">
                <a:solidFill>
                  <a:schemeClr val="accent1">
                    <a:lumMod val="50000"/>
                  </a:schemeClr>
                </a:solidFill>
                <a:ea typeface="Arial" pitchFamily="-107" charset="0"/>
                <a:cs typeface="Arial" pitchFamily="-107" charset="0"/>
                <a:sym typeface="Arial" pitchFamily="-107" charset="0"/>
              </a:endParaRPr>
            </a:p>
          </p:txBody>
        </p:sp>
      </p:grpSp>
      <p:pic>
        <p:nvPicPr>
          <p:cNvPr id="43" name="Picture 4" descr="Location Icons - Download Free Vector Icons | Noun Project">
            <a:extLst>
              <a:ext uri="{FF2B5EF4-FFF2-40B4-BE49-F238E27FC236}">
                <a16:creationId xmlns:a16="http://schemas.microsoft.com/office/drawing/2014/main" id="{B855D026-C753-4B85-9D51-FC3DDB1CD4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5053" y="3944600"/>
            <a:ext cx="436697" cy="436697"/>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or: Elbow 38">
            <a:extLst>
              <a:ext uri="{FF2B5EF4-FFF2-40B4-BE49-F238E27FC236}">
                <a16:creationId xmlns:a16="http://schemas.microsoft.com/office/drawing/2014/main" id="{BAEC7D42-91D5-4C93-AC06-97E80930836E}"/>
              </a:ext>
            </a:extLst>
          </p:cNvPr>
          <p:cNvCxnSpPr>
            <a:stCxn id="3074" idx="2"/>
            <a:endCxn id="7" idx="1"/>
          </p:cNvCxnSpPr>
          <p:nvPr/>
        </p:nvCxnSpPr>
        <p:spPr bwMode="auto">
          <a:xfrm rot="5400000" flipH="1" flipV="1">
            <a:off x="1968597" y="2334860"/>
            <a:ext cx="377627" cy="3413665"/>
          </a:xfrm>
          <a:prstGeom prst="bentConnector4">
            <a:avLst>
              <a:gd name="adj1" fmla="val -60536"/>
              <a:gd name="adj2" fmla="val 57437"/>
            </a:avLst>
          </a:prstGeom>
          <a:solidFill>
            <a:srgbClr val="0183B7"/>
          </a:solidFill>
          <a:ln w="28575" cap="flat" cmpd="sng" algn="ctr">
            <a:solidFill>
              <a:schemeClr val="tx1"/>
            </a:solidFill>
            <a:prstDash val="solid"/>
            <a:round/>
            <a:headEnd type="none" w="med" len="med"/>
            <a:tailEnd type="triangle"/>
          </a:ln>
          <a:effectLst/>
        </p:spPr>
      </p:cxnSp>
      <p:grpSp>
        <p:nvGrpSpPr>
          <p:cNvPr id="81" name="Group 80">
            <a:extLst>
              <a:ext uri="{FF2B5EF4-FFF2-40B4-BE49-F238E27FC236}">
                <a16:creationId xmlns:a16="http://schemas.microsoft.com/office/drawing/2014/main" id="{1F26C3EA-907A-4BA9-A8EF-7F0AF3271EE3}"/>
              </a:ext>
            </a:extLst>
          </p:cNvPr>
          <p:cNvGrpSpPr/>
          <p:nvPr/>
        </p:nvGrpSpPr>
        <p:grpSpPr>
          <a:xfrm>
            <a:off x="-57152" y="2679513"/>
            <a:ext cx="1015462" cy="1550993"/>
            <a:chOff x="-57152" y="2679513"/>
            <a:chExt cx="1015462" cy="1550993"/>
          </a:xfrm>
        </p:grpSpPr>
        <p:pic>
          <p:nvPicPr>
            <p:cNvPr id="3074" name="Picture 2" descr="Mobile Phone Icons - Download Free Vector Icons | Noun Project">
              <a:extLst>
                <a:ext uri="{FF2B5EF4-FFF2-40B4-BE49-F238E27FC236}">
                  <a16:creationId xmlns:a16="http://schemas.microsoft.com/office/drawing/2014/main" id="{CEA3B8D8-59F9-4B7D-B4CD-8CC04039EE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2" y="3215044"/>
              <a:ext cx="1015462" cy="101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8645A23D-7D69-4E58-84AB-4DC7FFF9086E}"/>
                </a:ext>
              </a:extLst>
            </p:cNvPr>
            <p:cNvSpPr txBox="1"/>
            <p:nvPr/>
          </p:nvSpPr>
          <p:spPr>
            <a:xfrm>
              <a:off x="85732" y="2679513"/>
              <a:ext cx="761510" cy="535531"/>
            </a:xfrm>
            <a:prstGeom prst="rect">
              <a:avLst/>
            </a:prstGeom>
            <a:noFill/>
          </p:spPr>
          <p:txBody>
            <a:bodyPr wrap="square" rtlCol="0">
              <a:spAutoFit/>
            </a:bodyPr>
            <a:lstStyle/>
            <a:p>
              <a:pPr algn="ctr">
                <a:lnSpc>
                  <a:spcPct val="90000"/>
                </a:lnSpc>
                <a:spcBef>
                  <a:spcPts val="600"/>
                </a:spcBef>
              </a:pPr>
              <a:r>
                <a:rPr lang="en-US" sz="1600">
                  <a:solidFill>
                    <a:srgbClr val="000000"/>
                  </a:solidFill>
                </a:rPr>
                <a:t>User’s Device</a:t>
              </a:r>
            </a:p>
          </p:txBody>
        </p:sp>
      </p:grpSp>
      <p:sp>
        <p:nvSpPr>
          <p:cNvPr id="26" name="Rectangle 25">
            <a:extLst>
              <a:ext uri="{FF2B5EF4-FFF2-40B4-BE49-F238E27FC236}">
                <a16:creationId xmlns:a16="http://schemas.microsoft.com/office/drawing/2014/main" id="{1E20AEA6-E8D8-498B-87CC-B8EC0FE9EC1E}"/>
              </a:ext>
            </a:extLst>
          </p:cNvPr>
          <p:cNvSpPr/>
          <p:nvPr/>
        </p:nvSpPr>
        <p:spPr bwMode="auto">
          <a:xfrm>
            <a:off x="3673098" y="1135953"/>
            <a:ext cx="2022530"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Candara"/>
                <a:sym typeface="Arial" pitchFamily="-107" charset="0"/>
              </a:rPr>
              <a:t>Bandwidth Service</a:t>
            </a:r>
          </a:p>
        </p:txBody>
      </p:sp>
    </p:spTree>
    <p:custDataLst>
      <p:tags r:id="rId1"/>
    </p:custDataLst>
    <p:extLst>
      <p:ext uri="{BB962C8B-B14F-4D97-AF65-F5344CB8AC3E}">
        <p14:creationId xmlns:p14="http://schemas.microsoft.com/office/powerpoint/2010/main" val="1117395196"/>
      </p:ext>
    </p:extLst>
  </p:cSld>
  <p:clrMapOvr>
    <a:masterClrMapping/>
  </p:clrMapOvr>
  <mc:AlternateContent xmlns:mc="http://schemas.openxmlformats.org/markup-compatibility/2006">
    <mc:Choice xmlns:p14="http://schemas.microsoft.com/office/powerpoint/2010/main" Requires="p14">
      <p:transition p14:dur="0" advTm="7045"/>
    </mc:Choice>
    <mc:Fallback>
      <p:transition advTm="7045"/>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4" name="Group 43">
            <a:extLst>
              <a:ext uri="{FF2B5EF4-FFF2-40B4-BE49-F238E27FC236}">
                <a16:creationId xmlns:a16="http://schemas.microsoft.com/office/drawing/2014/main" id="{B10BDA0C-C7EF-4D48-9AF9-80F180F83AE1}"/>
              </a:ext>
            </a:extLst>
          </p:cNvPr>
          <p:cNvGrpSpPr/>
          <p:nvPr/>
        </p:nvGrpSpPr>
        <p:grpSpPr>
          <a:xfrm>
            <a:off x="0" y="814523"/>
            <a:ext cx="7716221" cy="1267310"/>
            <a:chOff x="0" y="801759"/>
            <a:chExt cx="8523334" cy="1280074"/>
          </a:xfrm>
        </p:grpSpPr>
        <p:sp>
          <p:nvSpPr>
            <p:cNvPr id="45" name="Rectangle 44">
              <a:extLst>
                <a:ext uri="{FF2B5EF4-FFF2-40B4-BE49-F238E27FC236}">
                  <a16:creationId xmlns:a16="http://schemas.microsoft.com/office/drawing/2014/main" id="{491F7224-2A62-436B-91E5-D529BB3CA8B6}"/>
                </a:ext>
              </a:extLst>
            </p:cNvPr>
            <p:cNvSpPr/>
            <p:nvPr/>
          </p:nvSpPr>
          <p:spPr bwMode="auto">
            <a:xfrm>
              <a:off x="922550" y="840417"/>
              <a:ext cx="7600784" cy="1241416"/>
            </a:xfrm>
            <a:prstGeom prst="rect">
              <a:avLst/>
            </a:prstGeom>
            <a:solidFill>
              <a:schemeClr val="bg1"/>
            </a:solidFill>
            <a:ln w="25400" cap="flat">
              <a:solidFill>
                <a:schemeClr val="accent2">
                  <a:lumMod val="50000"/>
                </a:schemeClr>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46" name="Cloud 45">
              <a:extLst>
                <a:ext uri="{FF2B5EF4-FFF2-40B4-BE49-F238E27FC236}">
                  <a16:creationId xmlns:a16="http://schemas.microsoft.com/office/drawing/2014/main" id="{4E773F53-6E26-4EA4-AFDD-C4B2B938231E}"/>
                </a:ext>
              </a:extLst>
            </p:cNvPr>
            <p:cNvSpPr/>
            <p:nvPr/>
          </p:nvSpPr>
          <p:spPr>
            <a:xfrm>
              <a:off x="128840" y="1354680"/>
              <a:ext cx="587956" cy="430909"/>
            </a:xfrm>
            <a:prstGeom prst="cloud">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latin typeface="Calibri"/>
                <a:cs typeface="Calibri"/>
              </a:endParaRPr>
            </a:p>
          </p:txBody>
        </p:sp>
        <p:sp>
          <p:nvSpPr>
            <p:cNvPr id="47" name="TextBox 46">
              <a:extLst>
                <a:ext uri="{FF2B5EF4-FFF2-40B4-BE49-F238E27FC236}">
                  <a16:creationId xmlns:a16="http://schemas.microsoft.com/office/drawing/2014/main" id="{32F414FF-7803-48FF-B543-B4A5076011FA}"/>
                </a:ext>
              </a:extLst>
            </p:cNvPr>
            <p:cNvSpPr txBox="1"/>
            <p:nvPr/>
          </p:nvSpPr>
          <p:spPr>
            <a:xfrm>
              <a:off x="0" y="801759"/>
              <a:ext cx="891884" cy="541945"/>
            </a:xfrm>
            <a:prstGeom prst="rect">
              <a:avLst/>
            </a:prstGeom>
            <a:noFill/>
          </p:spPr>
          <p:txBody>
            <a:bodyPr wrap="square" rtlCol="0">
              <a:spAutoFit/>
            </a:bodyPr>
            <a:lstStyle/>
            <a:p>
              <a:pPr algn="ctr">
                <a:lnSpc>
                  <a:spcPct val="90000"/>
                </a:lnSpc>
                <a:spcBef>
                  <a:spcPts val="600"/>
                </a:spcBef>
              </a:pPr>
              <a:r>
                <a:rPr lang="en-US" sz="1600">
                  <a:solidFill>
                    <a:srgbClr val="000000"/>
                  </a:solidFill>
                </a:rPr>
                <a:t>Cloud Service</a:t>
              </a:r>
            </a:p>
          </p:txBody>
        </p:sp>
      </p:grpSp>
      <p:sp>
        <p:nvSpPr>
          <p:cNvPr id="5" name="Rectangle 4">
            <a:extLst>
              <a:ext uri="{FF2B5EF4-FFF2-40B4-BE49-F238E27FC236}">
                <a16:creationId xmlns:a16="http://schemas.microsoft.com/office/drawing/2014/main" id="{14E955BC-F35E-489A-86C3-033A6024A584}"/>
              </a:ext>
            </a:extLst>
          </p:cNvPr>
          <p:cNvSpPr/>
          <p:nvPr/>
        </p:nvSpPr>
        <p:spPr bwMode="auto">
          <a:xfrm>
            <a:off x="852407" y="2618516"/>
            <a:ext cx="7663912" cy="2342104"/>
          </a:xfrm>
          <a:prstGeom prst="rect">
            <a:avLst/>
          </a:prstGeom>
          <a:solidFill>
            <a:schemeClr val="bg1"/>
          </a:solidFill>
          <a:ln w="25400" cap="flat">
            <a:solidFill>
              <a:schemeClr val="accent2">
                <a:lumMod val="50000"/>
              </a:schemeClr>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4" name="Title 3">
            <a:extLst>
              <a:ext uri="{FF2B5EF4-FFF2-40B4-BE49-F238E27FC236}">
                <a16:creationId xmlns:a16="http://schemas.microsoft.com/office/drawing/2014/main" id="{8BED9CEE-2E7D-4825-8D78-77887178A4E1}"/>
              </a:ext>
            </a:extLst>
          </p:cNvPr>
          <p:cNvSpPr>
            <a:spLocks noGrp="1"/>
          </p:cNvSpPr>
          <p:nvPr>
            <p:ph type="title"/>
          </p:nvPr>
        </p:nvSpPr>
        <p:spPr/>
        <p:txBody>
          <a:bodyPr/>
          <a:lstStyle/>
          <a:p>
            <a:pPr marL="5715" indent="-5715"/>
            <a:r>
              <a:rPr lang="en-US"/>
              <a:t>Foresight Architecture</a:t>
            </a:r>
          </a:p>
        </p:txBody>
      </p:sp>
      <p:pic>
        <p:nvPicPr>
          <p:cNvPr id="3076" name="Picture 4" descr="Location Icons - Download Free Vector Icons | Noun Project">
            <a:extLst>
              <a:ext uri="{FF2B5EF4-FFF2-40B4-BE49-F238E27FC236}">
                <a16:creationId xmlns:a16="http://schemas.microsoft.com/office/drawing/2014/main" id="{00C7F897-7857-40B9-8836-9FA9C506E7C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1757" y="2306071"/>
            <a:ext cx="436697" cy="436697"/>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11D3829B-A540-4251-857E-026550F572D3}"/>
              </a:ext>
            </a:extLst>
          </p:cNvPr>
          <p:cNvGrpSpPr/>
          <p:nvPr/>
        </p:nvGrpSpPr>
        <p:grpSpPr>
          <a:xfrm>
            <a:off x="3864244" y="2859437"/>
            <a:ext cx="1712563" cy="1986883"/>
            <a:chOff x="3864244" y="2859437"/>
            <a:chExt cx="1712563" cy="1986883"/>
          </a:xfrm>
        </p:grpSpPr>
        <p:sp>
          <p:nvSpPr>
            <p:cNvPr id="7" name="Rectangle 6">
              <a:extLst>
                <a:ext uri="{FF2B5EF4-FFF2-40B4-BE49-F238E27FC236}">
                  <a16:creationId xmlns:a16="http://schemas.microsoft.com/office/drawing/2014/main" id="{CCB884B1-ECE3-4DB3-9FC8-31DEF9BDF2C8}"/>
                </a:ext>
              </a:extLst>
            </p:cNvPr>
            <p:cNvSpPr/>
            <p:nvPr/>
          </p:nvSpPr>
          <p:spPr bwMode="auto">
            <a:xfrm>
              <a:off x="3864244" y="2859437"/>
              <a:ext cx="1712563" cy="19868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tx1"/>
                  </a:solidFill>
                  <a:latin typeface="Candara"/>
                  <a:sym typeface="Arial" pitchFamily="-107" charset="0"/>
                </a:rPr>
                <a:t>Bandwidth Management</a:t>
              </a:r>
            </a:p>
          </p:txBody>
        </p:sp>
        <p:sp>
          <p:nvSpPr>
            <p:cNvPr id="37" name="Rectangle 36">
              <a:extLst>
                <a:ext uri="{FF2B5EF4-FFF2-40B4-BE49-F238E27FC236}">
                  <a16:creationId xmlns:a16="http://schemas.microsoft.com/office/drawing/2014/main" id="{4CC29B6C-9AAC-4865-B989-3AE3EABEF95D}"/>
                </a:ext>
              </a:extLst>
            </p:cNvPr>
            <p:cNvSpPr/>
            <p:nvPr/>
          </p:nvSpPr>
          <p:spPr bwMode="auto">
            <a:xfrm>
              <a:off x="3952068" y="3495042"/>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pitchFamily="-107" charset="0"/>
                  <a:sym typeface="Arial" pitchFamily="-107" charset="0"/>
                </a:rPr>
                <a:t>Locations from Route</a:t>
              </a:r>
            </a:p>
          </p:txBody>
        </p:sp>
        <p:sp>
          <p:nvSpPr>
            <p:cNvPr id="42" name="Rectangle 41">
              <a:extLst>
                <a:ext uri="{FF2B5EF4-FFF2-40B4-BE49-F238E27FC236}">
                  <a16:creationId xmlns:a16="http://schemas.microsoft.com/office/drawing/2014/main" id="{20A3A621-0879-4E87-8C0F-465806A75CAE}"/>
                </a:ext>
              </a:extLst>
            </p:cNvPr>
            <p:cNvSpPr/>
            <p:nvPr/>
          </p:nvSpPr>
          <p:spPr bwMode="auto">
            <a:xfrm>
              <a:off x="3941736" y="4196847"/>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a:sym typeface="Arial" pitchFamily="-107" charset="0"/>
                </a:rPr>
                <a:t>Bandwidth Scheduler</a:t>
              </a:r>
              <a:endParaRPr lang="en-US" sz="1400">
                <a:solidFill>
                  <a:schemeClr val="accent1">
                    <a:lumMod val="50000"/>
                  </a:schemeClr>
                </a:solidFill>
                <a:ea typeface="Arial" pitchFamily="-107" charset="0"/>
                <a:cs typeface="Arial" pitchFamily="-107" charset="0"/>
                <a:sym typeface="Arial" pitchFamily="-107" charset="0"/>
              </a:endParaRPr>
            </a:p>
          </p:txBody>
        </p:sp>
      </p:grpSp>
      <p:pic>
        <p:nvPicPr>
          <p:cNvPr id="43" name="Picture 4" descr="Location Icons - Download Free Vector Icons | Noun Project">
            <a:extLst>
              <a:ext uri="{FF2B5EF4-FFF2-40B4-BE49-F238E27FC236}">
                <a16:creationId xmlns:a16="http://schemas.microsoft.com/office/drawing/2014/main" id="{B855D026-C753-4B85-9D51-FC3DDB1CD43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355053" y="3944600"/>
            <a:ext cx="436697" cy="436697"/>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or: Elbow 38">
            <a:extLst>
              <a:ext uri="{FF2B5EF4-FFF2-40B4-BE49-F238E27FC236}">
                <a16:creationId xmlns:a16="http://schemas.microsoft.com/office/drawing/2014/main" id="{BAEC7D42-91D5-4C93-AC06-97E80930836E}"/>
              </a:ext>
            </a:extLst>
          </p:cNvPr>
          <p:cNvCxnSpPr>
            <a:cxnSpLocks/>
            <a:stCxn id="3074" idx="2"/>
          </p:cNvCxnSpPr>
          <p:nvPr/>
        </p:nvCxnSpPr>
        <p:spPr bwMode="auto">
          <a:xfrm rot="5400000" flipH="1" flipV="1">
            <a:off x="1968597" y="2334860"/>
            <a:ext cx="377627" cy="3413665"/>
          </a:xfrm>
          <a:prstGeom prst="bentConnector4">
            <a:avLst>
              <a:gd name="adj1" fmla="val -60536"/>
              <a:gd name="adj2" fmla="val 57437"/>
            </a:avLst>
          </a:prstGeom>
          <a:solidFill>
            <a:srgbClr val="0183B7"/>
          </a:solidFill>
          <a:ln w="28575" cap="flat" cmpd="sng" algn="ctr">
            <a:solidFill>
              <a:schemeClr val="tx1"/>
            </a:solidFill>
            <a:prstDash val="solid"/>
            <a:round/>
            <a:headEnd type="none" w="med" len="med"/>
            <a:tailEnd type="triangle"/>
          </a:ln>
          <a:effectLst/>
        </p:spPr>
      </p:cxnSp>
      <p:grpSp>
        <p:nvGrpSpPr>
          <p:cNvPr id="81" name="Group 80">
            <a:extLst>
              <a:ext uri="{FF2B5EF4-FFF2-40B4-BE49-F238E27FC236}">
                <a16:creationId xmlns:a16="http://schemas.microsoft.com/office/drawing/2014/main" id="{1F26C3EA-907A-4BA9-A8EF-7F0AF3271EE3}"/>
              </a:ext>
            </a:extLst>
          </p:cNvPr>
          <p:cNvGrpSpPr/>
          <p:nvPr/>
        </p:nvGrpSpPr>
        <p:grpSpPr>
          <a:xfrm>
            <a:off x="-57152" y="2679513"/>
            <a:ext cx="1015462" cy="1550993"/>
            <a:chOff x="-57152" y="2679513"/>
            <a:chExt cx="1015462" cy="1550993"/>
          </a:xfrm>
        </p:grpSpPr>
        <p:pic>
          <p:nvPicPr>
            <p:cNvPr id="3074" name="Picture 2" descr="Mobile Phone Icons - Download Free Vector Icons | Noun Project">
              <a:extLst>
                <a:ext uri="{FF2B5EF4-FFF2-40B4-BE49-F238E27FC236}">
                  <a16:creationId xmlns:a16="http://schemas.microsoft.com/office/drawing/2014/main" id="{CEA3B8D8-59F9-4B7D-B4CD-8CC04039EEA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152" y="3215044"/>
              <a:ext cx="1015462" cy="101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8645A23D-7D69-4E58-84AB-4DC7FFF9086E}"/>
                </a:ext>
              </a:extLst>
            </p:cNvPr>
            <p:cNvSpPr txBox="1"/>
            <p:nvPr/>
          </p:nvSpPr>
          <p:spPr>
            <a:xfrm>
              <a:off x="85732" y="2679513"/>
              <a:ext cx="761510" cy="535531"/>
            </a:xfrm>
            <a:prstGeom prst="rect">
              <a:avLst/>
            </a:prstGeom>
            <a:noFill/>
          </p:spPr>
          <p:txBody>
            <a:bodyPr wrap="square" rtlCol="0">
              <a:spAutoFit/>
            </a:bodyPr>
            <a:lstStyle/>
            <a:p>
              <a:pPr algn="ctr">
                <a:lnSpc>
                  <a:spcPct val="90000"/>
                </a:lnSpc>
                <a:spcBef>
                  <a:spcPts val="600"/>
                </a:spcBef>
              </a:pPr>
              <a:r>
                <a:rPr lang="en-US" sz="1600">
                  <a:solidFill>
                    <a:srgbClr val="000000"/>
                  </a:solidFill>
                </a:rPr>
                <a:t>User’s Device</a:t>
              </a:r>
            </a:p>
          </p:txBody>
        </p:sp>
      </p:grpSp>
      <p:sp>
        <p:nvSpPr>
          <p:cNvPr id="22" name="Slide Number Placeholder 2">
            <a:extLst>
              <a:ext uri="{FF2B5EF4-FFF2-40B4-BE49-F238E27FC236}">
                <a16:creationId xmlns:a16="http://schemas.microsoft.com/office/drawing/2014/main" id="{43B49802-6DB9-4689-A49C-7E0123B30A0B}"/>
              </a:ext>
            </a:extLst>
          </p:cNvPr>
          <p:cNvSpPr>
            <a:spLocks noGrp="1"/>
          </p:cNvSpPr>
          <p:nvPr>
            <p:ph type="sldNum" sz="quarter" idx="14"/>
          </p:nvPr>
        </p:nvSpPr>
        <p:spPr>
          <a:xfrm>
            <a:off x="7772400" y="4846320"/>
            <a:ext cx="914400" cy="274637"/>
          </a:xfrm>
        </p:spPr>
        <p:txBody>
          <a:bodyPr/>
          <a:lstStyle/>
          <a:p>
            <a:fld id="{3C6CC810-8AE6-0546-A0FC-DB7D2235F0EB}" type="slidenum">
              <a:rPr lang="en-US" smtClean="0"/>
              <a:t>17</a:t>
            </a:fld>
            <a:endParaRPr lang="en-US"/>
          </a:p>
        </p:txBody>
      </p:sp>
      <p:grpSp>
        <p:nvGrpSpPr>
          <p:cNvPr id="23" name="Group 22">
            <a:extLst>
              <a:ext uri="{FF2B5EF4-FFF2-40B4-BE49-F238E27FC236}">
                <a16:creationId xmlns:a16="http://schemas.microsoft.com/office/drawing/2014/main" id="{48ED146B-57BD-4D71-9E23-D8F30A5B692C}"/>
              </a:ext>
            </a:extLst>
          </p:cNvPr>
          <p:cNvGrpSpPr/>
          <p:nvPr/>
        </p:nvGrpSpPr>
        <p:grpSpPr>
          <a:xfrm>
            <a:off x="6320727" y="2957942"/>
            <a:ext cx="1712563" cy="769400"/>
            <a:chOff x="6320727" y="2957942"/>
            <a:chExt cx="1712563" cy="769400"/>
          </a:xfrm>
        </p:grpSpPr>
        <p:sp>
          <p:nvSpPr>
            <p:cNvPr id="24" name="Rectangle 23">
              <a:extLst>
                <a:ext uri="{FF2B5EF4-FFF2-40B4-BE49-F238E27FC236}">
                  <a16:creationId xmlns:a16="http://schemas.microsoft.com/office/drawing/2014/main" id="{2F92D60B-1BFA-4AE4-9110-7AD7EA999D64}"/>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25" name="Straight Connector 24">
              <a:extLst>
                <a:ext uri="{FF2B5EF4-FFF2-40B4-BE49-F238E27FC236}">
                  <a16:creationId xmlns:a16="http://schemas.microsoft.com/office/drawing/2014/main" id="{E1DA4988-929A-4606-855D-FE5B13AFF4BB}"/>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26" name="Isosceles Triangle 25">
              <a:extLst>
                <a:ext uri="{FF2B5EF4-FFF2-40B4-BE49-F238E27FC236}">
                  <a16:creationId xmlns:a16="http://schemas.microsoft.com/office/drawing/2014/main" id="{AC446506-6DAA-4A5F-84FA-BB5F6CC058D1}"/>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27" name="Group 26">
            <a:extLst>
              <a:ext uri="{FF2B5EF4-FFF2-40B4-BE49-F238E27FC236}">
                <a16:creationId xmlns:a16="http://schemas.microsoft.com/office/drawing/2014/main" id="{18724234-1ED6-4E10-B87F-87CBB7FB30B8}"/>
              </a:ext>
            </a:extLst>
          </p:cNvPr>
          <p:cNvGrpSpPr/>
          <p:nvPr/>
        </p:nvGrpSpPr>
        <p:grpSpPr>
          <a:xfrm>
            <a:off x="6473127" y="3110342"/>
            <a:ext cx="1712563" cy="769400"/>
            <a:chOff x="6320727" y="2957942"/>
            <a:chExt cx="1712563" cy="769400"/>
          </a:xfrm>
        </p:grpSpPr>
        <p:sp>
          <p:nvSpPr>
            <p:cNvPr id="28" name="Rectangle 27">
              <a:extLst>
                <a:ext uri="{FF2B5EF4-FFF2-40B4-BE49-F238E27FC236}">
                  <a16:creationId xmlns:a16="http://schemas.microsoft.com/office/drawing/2014/main" id="{518559D1-9876-47DC-A1C8-97C607884CB6}"/>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29" name="Straight Connector 28">
              <a:extLst>
                <a:ext uri="{FF2B5EF4-FFF2-40B4-BE49-F238E27FC236}">
                  <a16:creationId xmlns:a16="http://schemas.microsoft.com/office/drawing/2014/main" id="{C644E983-4AF0-4805-92DF-52043B4978C8}"/>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31" name="Isosceles Triangle 30">
              <a:extLst>
                <a:ext uri="{FF2B5EF4-FFF2-40B4-BE49-F238E27FC236}">
                  <a16:creationId xmlns:a16="http://schemas.microsoft.com/office/drawing/2014/main" id="{2D2F34DB-934A-47B0-B23B-923344E515BD}"/>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33" name="Group 32">
            <a:extLst>
              <a:ext uri="{FF2B5EF4-FFF2-40B4-BE49-F238E27FC236}">
                <a16:creationId xmlns:a16="http://schemas.microsoft.com/office/drawing/2014/main" id="{83D91F3D-4541-4D71-A3A9-070F7113E102}"/>
              </a:ext>
            </a:extLst>
          </p:cNvPr>
          <p:cNvGrpSpPr/>
          <p:nvPr/>
        </p:nvGrpSpPr>
        <p:grpSpPr>
          <a:xfrm>
            <a:off x="6625527" y="3262742"/>
            <a:ext cx="1712563" cy="769400"/>
            <a:chOff x="6320727" y="2957942"/>
            <a:chExt cx="1712563" cy="769400"/>
          </a:xfrm>
        </p:grpSpPr>
        <p:sp>
          <p:nvSpPr>
            <p:cNvPr id="34" name="Rectangle 33">
              <a:extLst>
                <a:ext uri="{FF2B5EF4-FFF2-40B4-BE49-F238E27FC236}">
                  <a16:creationId xmlns:a16="http://schemas.microsoft.com/office/drawing/2014/main" id="{2B23ADD8-856A-40CB-9EBD-B140799DCEF5}"/>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35" name="Straight Connector 34">
              <a:extLst>
                <a:ext uri="{FF2B5EF4-FFF2-40B4-BE49-F238E27FC236}">
                  <a16:creationId xmlns:a16="http://schemas.microsoft.com/office/drawing/2014/main" id="{A83FE929-266C-48F6-B43E-B8E0C61D9C70}"/>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36" name="Isosceles Triangle 35">
              <a:extLst>
                <a:ext uri="{FF2B5EF4-FFF2-40B4-BE49-F238E27FC236}">
                  <a16:creationId xmlns:a16="http://schemas.microsoft.com/office/drawing/2014/main" id="{438C66A6-E219-4C67-81CC-DCB00104FCC7}"/>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cxnSp>
        <p:nvCxnSpPr>
          <p:cNvPr id="38" name="Connector: Elbow 37">
            <a:extLst>
              <a:ext uri="{FF2B5EF4-FFF2-40B4-BE49-F238E27FC236}">
                <a16:creationId xmlns:a16="http://schemas.microsoft.com/office/drawing/2014/main" id="{173261C6-39E5-43F6-BE9F-72B949F05C9A}"/>
              </a:ext>
            </a:extLst>
          </p:cNvPr>
          <p:cNvCxnSpPr>
            <a:cxnSpLocks/>
            <a:endCxn id="24" idx="1"/>
          </p:cNvCxnSpPr>
          <p:nvPr/>
        </p:nvCxnSpPr>
        <p:spPr bwMode="auto">
          <a:xfrm flipV="1">
            <a:off x="5576807" y="3342642"/>
            <a:ext cx="743920" cy="510237"/>
          </a:xfrm>
          <a:prstGeom prst="bentConnector3">
            <a:avLst/>
          </a:prstGeom>
          <a:solidFill>
            <a:srgbClr val="0183B7"/>
          </a:solidFill>
          <a:ln w="12700" cap="flat" cmpd="sng" algn="ctr">
            <a:solidFill>
              <a:schemeClr val="bg2">
                <a:lumMod val="75000"/>
              </a:schemeClr>
            </a:solidFill>
            <a:prstDash val="solid"/>
            <a:round/>
            <a:headEnd type="none" w="med" len="med"/>
            <a:tailEnd type="triangle"/>
          </a:ln>
          <a:effectLst/>
        </p:spPr>
      </p:cxnSp>
      <p:cxnSp>
        <p:nvCxnSpPr>
          <p:cNvPr id="40" name="Connector: Elbow 39">
            <a:extLst>
              <a:ext uri="{FF2B5EF4-FFF2-40B4-BE49-F238E27FC236}">
                <a16:creationId xmlns:a16="http://schemas.microsoft.com/office/drawing/2014/main" id="{822F427A-2879-483E-A70E-C5B5DD0B1C02}"/>
              </a:ext>
            </a:extLst>
          </p:cNvPr>
          <p:cNvCxnSpPr>
            <a:cxnSpLocks/>
            <a:endCxn id="34" idx="1"/>
          </p:cNvCxnSpPr>
          <p:nvPr/>
        </p:nvCxnSpPr>
        <p:spPr bwMode="auto">
          <a:xfrm flipV="1">
            <a:off x="5576807" y="3647442"/>
            <a:ext cx="1048720" cy="205437"/>
          </a:xfrm>
          <a:prstGeom prst="bentConnector3">
            <a:avLst/>
          </a:prstGeom>
          <a:solidFill>
            <a:srgbClr val="0183B7"/>
          </a:solidFill>
          <a:ln w="12700" cap="flat" cmpd="sng" algn="ctr">
            <a:solidFill>
              <a:schemeClr val="bg2">
                <a:lumMod val="75000"/>
              </a:schemeClr>
            </a:solidFill>
            <a:prstDash val="solid"/>
            <a:round/>
            <a:headEnd type="none" w="med" len="med"/>
            <a:tailEnd type="triangle"/>
          </a:ln>
          <a:effectLst/>
        </p:spPr>
      </p:cxnSp>
      <p:cxnSp>
        <p:nvCxnSpPr>
          <p:cNvPr id="41" name="Connector: Elbow 40">
            <a:extLst>
              <a:ext uri="{FF2B5EF4-FFF2-40B4-BE49-F238E27FC236}">
                <a16:creationId xmlns:a16="http://schemas.microsoft.com/office/drawing/2014/main" id="{F50C5F40-5DF2-43EC-BDB7-E85E196F7C84}"/>
              </a:ext>
            </a:extLst>
          </p:cNvPr>
          <p:cNvCxnSpPr>
            <a:cxnSpLocks/>
            <a:endCxn id="28" idx="1"/>
          </p:cNvCxnSpPr>
          <p:nvPr/>
        </p:nvCxnSpPr>
        <p:spPr bwMode="auto">
          <a:xfrm flipV="1">
            <a:off x="5576807" y="3495042"/>
            <a:ext cx="896320" cy="384035"/>
          </a:xfrm>
          <a:prstGeom prst="bentConnector3">
            <a:avLst/>
          </a:prstGeom>
          <a:solidFill>
            <a:srgbClr val="0183B7"/>
          </a:solidFill>
          <a:ln w="28575" cap="flat" cmpd="sng" algn="ctr">
            <a:solidFill>
              <a:schemeClr val="tx1"/>
            </a:solidFill>
            <a:prstDash val="solid"/>
            <a:round/>
            <a:headEnd type="none" w="med" len="med"/>
            <a:tailEnd type="triangle"/>
          </a:ln>
          <a:effectLst/>
        </p:spPr>
      </p:cxnSp>
      <p:sp>
        <p:nvSpPr>
          <p:cNvPr id="8" name="Cloud 7">
            <a:extLst>
              <a:ext uri="{FF2B5EF4-FFF2-40B4-BE49-F238E27FC236}">
                <a16:creationId xmlns:a16="http://schemas.microsoft.com/office/drawing/2014/main" id="{986BF4C5-A039-4E63-AA6D-AAE7EE969F84}"/>
              </a:ext>
            </a:extLst>
          </p:cNvPr>
          <p:cNvSpPr/>
          <p:nvPr/>
        </p:nvSpPr>
        <p:spPr>
          <a:xfrm>
            <a:off x="7907885" y="1206255"/>
            <a:ext cx="1215327" cy="814803"/>
          </a:xfrm>
          <a:prstGeom prst="cloud">
            <a:avLst/>
          </a:prstGeom>
          <a:solidFill>
            <a:schemeClr val="accent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libri"/>
                <a:cs typeface="Calibri"/>
              </a:rPr>
              <a:t>CDN</a:t>
            </a:r>
          </a:p>
        </p:txBody>
      </p:sp>
      <p:grpSp>
        <p:nvGrpSpPr>
          <p:cNvPr id="9" name="Group 8">
            <a:extLst>
              <a:ext uri="{FF2B5EF4-FFF2-40B4-BE49-F238E27FC236}">
                <a16:creationId xmlns:a16="http://schemas.microsoft.com/office/drawing/2014/main" id="{85BFF358-9C39-4F43-802A-D43BEEE9A003}"/>
              </a:ext>
            </a:extLst>
          </p:cNvPr>
          <p:cNvGrpSpPr/>
          <p:nvPr/>
        </p:nvGrpSpPr>
        <p:grpSpPr>
          <a:xfrm>
            <a:off x="7907885" y="1206255"/>
            <a:ext cx="1215327" cy="2438537"/>
            <a:chOff x="8062593" y="4887106"/>
            <a:chExt cx="1121673" cy="2525995"/>
          </a:xfrm>
        </p:grpSpPr>
        <p:grpSp>
          <p:nvGrpSpPr>
            <p:cNvPr id="54" name="Group 53">
              <a:extLst>
                <a:ext uri="{FF2B5EF4-FFF2-40B4-BE49-F238E27FC236}">
                  <a16:creationId xmlns:a16="http://schemas.microsoft.com/office/drawing/2014/main" id="{9F45B826-6922-49A3-9628-3C779031A641}"/>
                </a:ext>
              </a:extLst>
            </p:cNvPr>
            <p:cNvGrpSpPr/>
            <p:nvPr/>
          </p:nvGrpSpPr>
          <p:grpSpPr>
            <a:xfrm>
              <a:off x="8062593" y="4887106"/>
              <a:ext cx="1121673" cy="844026"/>
              <a:chOff x="7822642" y="2702595"/>
              <a:chExt cx="1121673" cy="844026"/>
            </a:xfrm>
            <a:solidFill>
              <a:schemeClr val="accent1">
                <a:lumMod val="20000"/>
                <a:lumOff val="80000"/>
              </a:schemeClr>
            </a:solidFill>
          </p:grpSpPr>
          <p:sp>
            <p:nvSpPr>
              <p:cNvPr id="56" name="Cloud 55">
                <a:extLst>
                  <a:ext uri="{FF2B5EF4-FFF2-40B4-BE49-F238E27FC236}">
                    <a16:creationId xmlns:a16="http://schemas.microsoft.com/office/drawing/2014/main" id="{04F99E1A-5953-4514-85C6-80342705BECA}"/>
                  </a:ext>
                </a:extLst>
              </p:cNvPr>
              <p:cNvSpPr/>
              <p:nvPr/>
            </p:nvSpPr>
            <p:spPr>
              <a:xfrm>
                <a:off x="7822642" y="2702595"/>
                <a:ext cx="1121673" cy="844026"/>
              </a:xfrm>
              <a:prstGeom prst="cloud">
                <a:avLst/>
              </a:prstGeom>
              <a:solidFill>
                <a:schemeClr val="accent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libri"/>
                    <a:cs typeface="Calibri"/>
                  </a:rPr>
                  <a:t>CDN</a:t>
                </a:r>
              </a:p>
            </p:txBody>
          </p:sp>
          <p:pic>
            <p:nvPicPr>
              <p:cNvPr id="57" name="Graphic 6" descr="Server outline">
                <a:extLst>
                  <a:ext uri="{FF2B5EF4-FFF2-40B4-BE49-F238E27FC236}">
                    <a16:creationId xmlns:a16="http://schemas.microsoft.com/office/drawing/2014/main" id="{7898B8C0-6F13-4753-BFFD-21CBEAF2C1A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22268" y="2725514"/>
                <a:ext cx="533400" cy="533400"/>
              </a:xfrm>
              <a:prstGeom prst="rect">
                <a:avLst/>
              </a:prstGeom>
            </p:spPr>
          </p:pic>
        </p:grpSp>
        <p:cxnSp>
          <p:nvCxnSpPr>
            <p:cNvPr id="55" name="Connector: Elbow 54">
              <a:extLst>
                <a:ext uri="{FF2B5EF4-FFF2-40B4-BE49-F238E27FC236}">
                  <a16:creationId xmlns:a16="http://schemas.microsoft.com/office/drawing/2014/main" id="{6FAB8531-2714-42CF-8E51-AF831B6301CF}"/>
                </a:ext>
              </a:extLst>
            </p:cNvPr>
            <p:cNvCxnSpPr>
              <a:cxnSpLocks/>
            </p:cNvCxnSpPr>
            <p:nvPr/>
          </p:nvCxnSpPr>
          <p:spPr bwMode="auto">
            <a:xfrm flipV="1">
              <a:off x="8442956" y="5611695"/>
              <a:ext cx="361558" cy="1801406"/>
            </a:xfrm>
            <a:prstGeom prst="bentConnector2">
              <a:avLst/>
            </a:prstGeom>
            <a:solidFill>
              <a:srgbClr val="0183B7"/>
            </a:solidFill>
            <a:ln w="28575" cap="flat" cmpd="sng" algn="ctr">
              <a:solidFill>
                <a:schemeClr val="accent4">
                  <a:lumMod val="25000"/>
                </a:schemeClr>
              </a:solidFill>
              <a:prstDash val="solid"/>
              <a:round/>
              <a:headEnd type="none" w="med" len="med"/>
              <a:tailEnd type="triangle"/>
            </a:ln>
            <a:effectLst/>
          </p:spPr>
        </p:cxnSp>
      </p:grpSp>
      <p:cxnSp>
        <p:nvCxnSpPr>
          <p:cNvPr id="30" name="Straight Arrow Connector 29">
            <a:extLst>
              <a:ext uri="{FF2B5EF4-FFF2-40B4-BE49-F238E27FC236}">
                <a16:creationId xmlns:a16="http://schemas.microsoft.com/office/drawing/2014/main" id="{78B5AC61-B566-4E94-ACED-E0522A067A97}"/>
              </a:ext>
            </a:extLst>
          </p:cNvPr>
          <p:cNvCxnSpPr>
            <a:cxnSpLocks/>
          </p:cNvCxnSpPr>
          <p:nvPr/>
        </p:nvCxnSpPr>
        <p:spPr bwMode="auto">
          <a:xfrm flipV="1">
            <a:off x="4223288" y="1772222"/>
            <a:ext cx="0" cy="1087216"/>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D8491D60-2D01-4E09-B0AC-0DC99D274A82}"/>
              </a:ext>
            </a:extLst>
          </p:cNvPr>
          <p:cNvCxnSpPr>
            <a:cxnSpLocks/>
          </p:cNvCxnSpPr>
          <p:nvPr/>
        </p:nvCxnSpPr>
        <p:spPr bwMode="auto">
          <a:xfrm>
            <a:off x="5222929" y="1772222"/>
            <a:ext cx="0" cy="1087215"/>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sp>
        <p:nvSpPr>
          <p:cNvPr id="48" name="Rectangle 47">
            <a:extLst>
              <a:ext uri="{FF2B5EF4-FFF2-40B4-BE49-F238E27FC236}">
                <a16:creationId xmlns:a16="http://schemas.microsoft.com/office/drawing/2014/main" id="{9C573BCC-D62D-44ED-898E-649A49DC76BB}"/>
              </a:ext>
            </a:extLst>
          </p:cNvPr>
          <p:cNvSpPr/>
          <p:nvPr/>
        </p:nvSpPr>
        <p:spPr bwMode="auto">
          <a:xfrm>
            <a:off x="3673098" y="1135953"/>
            <a:ext cx="2022530"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Candara"/>
                <a:sym typeface="Arial" pitchFamily="-107" charset="0"/>
              </a:rPr>
              <a:t>Bandwidth Service</a:t>
            </a:r>
          </a:p>
        </p:txBody>
      </p:sp>
      <p:pic>
        <p:nvPicPr>
          <p:cNvPr id="49" name="Picture 8" descr="Speed Icons - Download Free Vector Icons | Noun Project">
            <a:extLst>
              <a:ext uri="{FF2B5EF4-FFF2-40B4-BE49-F238E27FC236}">
                <a16:creationId xmlns:a16="http://schemas.microsoft.com/office/drawing/2014/main" id="{6046770E-CCD4-46FF-B1FC-216229F2CA4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259090" y="2194206"/>
            <a:ext cx="494629" cy="4946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4050498"/>
      </p:ext>
    </p:extLst>
  </p:cSld>
  <p:clrMapOvr>
    <a:masterClrMapping/>
  </p:clrMapOvr>
  <mc:AlternateContent xmlns:mc="http://schemas.openxmlformats.org/markup-compatibility/2006">
    <mc:Choice xmlns:p14="http://schemas.microsoft.com/office/powerpoint/2010/main" Requires="p14">
      <p:transition p14:dur="0" advTm="21674"/>
    </mc:Choice>
    <mc:Fallback>
      <p:transition advTm="21674"/>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59C6E31E-975A-49B7-8120-2B6F964AB1B7}"/>
              </a:ext>
            </a:extLst>
          </p:cNvPr>
          <p:cNvGrpSpPr/>
          <p:nvPr/>
        </p:nvGrpSpPr>
        <p:grpSpPr>
          <a:xfrm>
            <a:off x="0" y="814523"/>
            <a:ext cx="7716221" cy="1267310"/>
            <a:chOff x="0" y="801759"/>
            <a:chExt cx="8523334" cy="1280074"/>
          </a:xfrm>
        </p:grpSpPr>
        <p:sp>
          <p:nvSpPr>
            <p:cNvPr id="90" name="Rectangle 89">
              <a:extLst>
                <a:ext uri="{FF2B5EF4-FFF2-40B4-BE49-F238E27FC236}">
                  <a16:creationId xmlns:a16="http://schemas.microsoft.com/office/drawing/2014/main" id="{EA5098EF-1C0E-40B4-A207-E3877FDBAC3B}"/>
                </a:ext>
              </a:extLst>
            </p:cNvPr>
            <p:cNvSpPr/>
            <p:nvPr/>
          </p:nvSpPr>
          <p:spPr bwMode="auto">
            <a:xfrm>
              <a:off x="922550" y="840417"/>
              <a:ext cx="7600784" cy="1241416"/>
            </a:xfrm>
            <a:prstGeom prst="rect">
              <a:avLst/>
            </a:prstGeom>
            <a:solidFill>
              <a:schemeClr val="bg1"/>
            </a:solidFill>
            <a:ln w="25400" cap="flat">
              <a:solidFill>
                <a:schemeClr val="accent2">
                  <a:lumMod val="50000"/>
                </a:schemeClr>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100" name="Cloud 99">
              <a:extLst>
                <a:ext uri="{FF2B5EF4-FFF2-40B4-BE49-F238E27FC236}">
                  <a16:creationId xmlns:a16="http://schemas.microsoft.com/office/drawing/2014/main" id="{0C6CBEC7-1627-4EE3-8BC9-197AB2DCAA6B}"/>
                </a:ext>
              </a:extLst>
            </p:cNvPr>
            <p:cNvSpPr/>
            <p:nvPr/>
          </p:nvSpPr>
          <p:spPr>
            <a:xfrm>
              <a:off x="128840" y="1354680"/>
              <a:ext cx="587956" cy="430909"/>
            </a:xfrm>
            <a:prstGeom prst="cloud">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latin typeface="Calibri"/>
                <a:cs typeface="Calibri"/>
              </a:endParaRPr>
            </a:p>
          </p:txBody>
        </p:sp>
        <p:sp>
          <p:nvSpPr>
            <p:cNvPr id="101" name="TextBox 100">
              <a:extLst>
                <a:ext uri="{FF2B5EF4-FFF2-40B4-BE49-F238E27FC236}">
                  <a16:creationId xmlns:a16="http://schemas.microsoft.com/office/drawing/2014/main" id="{79D9272C-FAEC-4F1E-9E17-74B24B9B786E}"/>
                </a:ext>
              </a:extLst>
            </p:cNvPr>
            <p:cNvSpPr txBox="1"/>
            <p:nvPr/>
          </p:nvSpPr>
          <p:spPr>
            <a:xfrm>
              <a:off x="0" y="801759"/>
              <a:ext cx="891884" cy="541945"/>
            </a:xfrm>
            <a:prstGeom prst="rect">
              <a:avLst/>
            </a:prstGeom>
            <a:noFill/>
          </p:spPr>
          <p:txBody>
            <a:bodyPr wrap="square" rtlCol="0">
              <a:spAutoFit/>
            </a:bodyPr>
            <a:lstStyle/>
            <a:p>
              <a:pPr algn="ctr">
                <a:lnSpc>
                  <a:spcPct val="90000"/>
                </a:lnSpc>
                <a:spcBef>
                  <a:spcPts val="600"/>
                </a:spcBef>
              </a:pPr>
              <a:r>
                <a:rPr lang="en-US" sz="1600">
                  <a:solidFill>
                    <a:srgbClr val="000000"/>
                  </a:solidFill>
                </a:rPr>
                <a:t>Cloud Service</a:t>
              </a:r>
            </a:p>
          </p:txBody>
        </p:sp>
      </p:grpSp>
      <p:sp>
        <p:nvSpPr>
          <p:cNvPr id="5" name="Rectangle 4">
            <a:extLst>
              <a:ext uri="{FF2B5EF4-FFF2-40B4-BE49-F238E27FC236}">
                <a16:creationId xmlns:a16="http://schemas.microsoft.com/office/drawing/2014/main" id="{14E955BC-F35E-489A-86C3-033A6024A584}"/>
              </a:ext>
            </a:extLst>
          </p:cNvPr>
          <p:cNvSpPr/>
          <p:nvPr/>
        </p:nvSpPr>
        <p:spPr bwMode="auto">
          <a:xfrm>
            <a:off x="852407" y="2618516"/>
            <a:ext cx="7663912" cy="2342104"/>
          </a:xfrm>
          <a:prstGeom prst="rect">
            <a:avLst/>
          </a:prstGeom>
          <a:solidFill>
            <a:schemeClr val="bg1"/>
          </a:solidFill>
          <a:ln w="25400" cap="flat">
            <a:solidFill>
              <a:schemeClr val="accent2">
                <a:lumMod val="50000"/>
              </a:schemeClr>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4" name="Title 3">
            <a:extLst>
              <a:ext uri="{FF2B5EF4-FFF2-40B4-BE49-F238E27FC236}">
                <a16:creationId xmlns:a16="http://schemas.microsoft.com/office/drawing/2014/main" id="{8BED9CEE-2E7D-4825-8D78-77887178A4E1}"/>
              </a:ext>
            </a:extLst>
          </p:cNvPr>
          <p:cNvSpPr>
            <a:spLocks noGrp="1"/>
          </p:cNvSpPr>
          <p:nvPr>
            <p:ph type="title"/>
          </p:nvPr>
        </p:nvSpPr>
        <p:spPr/>
        <p:txBody>
          <a:bodyPr/>
          <a:lstStyle/>
          <a:p>
            <a:pPr marL="5715" indent="-5715"/>
            <a:r>
              <a:rPr lang="en-US"/>
              <a:t>Foresight Architecture</a:t>
            </a:r>
          </a:p>
        </p:txBody>
      </p:sp>
      <p:cxnSp>
        <p:nvCxnSpPr>
          <p:cNvPr id="30" name="Straight Arrow Connector 29">
            <a:extLst>
              <a:ext uri="{FF2B5EF4-FFF2-40B4-BE49-F238E27FC236}">
                <a16:creationId xmlns:a16="http://schemas.microsoft.com/office/drawing/2014/main" id="{78B5AC61-B566-4E94-ACED-E0522A067A97}"/>
              </a:ext>
            </a:extLst>
          </p:cNvPr>
          <p:cNvCxnSpPr>
            <a:cxnSpLocks/>
          </p:cNvCxnSpPr>
          <p:nvPr/>
        </p:nvCxnSpPr>
        <p:spPr bwMode="auto">
          <a:xfrm flipV="1">
            <a:off x="4223288" y="1772222"/>
            <a:ext cx="0" cy="1087216"/>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D8491D60-2D01-4E09-B0AC-0DC99D274A82}"/>
              </a:ext>
            </a:extLst>
          </p:cNvPr>
          <p:cNvCxnSpPr>
            <a:cxnSpLocks/>
          </p:cNvCxnSpPr>
          <p:nvPr/>
        </p:nvCxnSpPr>
        <p:spPr bwMode="auto">
          <a:xfrm>
            <a:off x="5222929" y="1772222"/>
            <a:ext cx="0" cy="1087215"/>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pic>
        <p:nvPicPr>
          <p:cNvPr id="3076" name="Picture 4" descr="Location Icons - Download Free Vector Icons | Noun Project">
            <a:extLst>
              <a:ext uri="{FF2B5EF4-FFF2-40B4-BE49-F238E27FC236}">
                <a16:creationId xmlns:a16="http://schemas.microsoft.com/office/drawing/2014/main" id="{00C7F897-7857-40B9-8836-9FA9C506E7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757" y="2306071"/>
            <a:ext cx="436697" cy="4366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peed Icons - Download Free Vector Icons | Noun Project">
            <a:extLst>
              <a:ext uri="{FF2B5EF4-FFF2-40B4-BE49-F238E27FC236}">
                <a16:creationId xmlns:a16="http://schemas.microsoft.com/office/drawing/2014/main" id="{010E82F1-4C35-4D4B-95C3-0D7BB90D3D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9090" y="2194206"/>
            <a:ext cx="494629" cy="494629"/>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11D3829B-A540-4251-857E-026550F572D3}"/>
              </a:ext>
            </a:extLst>
          </p:cNvPr>
          <p:cNvGrpSpPr/>
          <p:nvPr/>
        </p:nvGrpSpPr>
        <p:grpSpPr>
          <a:xfrm>
            <a:off x="3864244" y="2859437"/>
            <a:ext cx="1712563" cy="1986883"/>
            <a:chOff x="3864244" y="2859437"/>
            <a:chExt cx="1712563" cy="1986883"/>
          </a:xfrm>
        </p:grpSpPr>
        <p:sp>
          <p:nvSpPr>
            <p:cNvPr id="7" name="Rectangle 6">
              <a:extLst>
                <a:ext uri="{FF2B5EF4-FFF2-40B4-BE49-F238E27FC236}">
                  <a16:creationId xmlns:a16="http://schemas.microsoft.com/office/drawing/2014/main" id="{CCB884B1-ECE3-4DB3-9FC8-31DEF9BDF2C8}"/>
                </a:ext>
              </a:extLst>
            </p:cNvPr>
            <p:cNvSpPr/>
            <p:nvPr/>
          </p:nvSpPr>
          <p:spPr bwMode="auto">
            <a:xfrm>
              <a:off x="3864244" y="2859437"/>
              <a:ext cx="1712563" cy="19868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tx1"/>
                  </a:solidFill>
                  <a:latin typeface="Candara"/>
                  <a:sym typeface="Arial" pitchFamily="-107" charset="0"/>
                </a:rPr>
                <a:t>Bandwidth Management</a:t>
              </a:r>
            </a:p>
          </p:txBody>
        </p:sp>
        <p:sp>
          <p:nvSpPr>
            <p:cNvPr id="37" name="Rectangle 36">
              <a:extLst>
                <a:ext uri="{FF2B5EF4-FFF2-40B4-BE49-F238E27FC236}">
                  <a16:creationId xmlns:a16="http://schemas.microsoft.com/office/drawing/2014/main" id="{4CC29B6C-9AAC-4865-B989-3AE3EABEF95D}"/>
                </a:ext>
              </a:extLst>
            </p:cNvPr>
            <p:cNvSpPr/>
            <p:nvPr/>
          </p:nvSpPr>
          <p:spPr bwMode="auto">
            <a:xfrm>
              <a:off x="3952068" y="3495042"/>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pitchFamily="-107" charset="0"/>
                  <a:sym typeface="Arial" pitchFamily="-107" charset="0"/>
                </a:rPr>
                <a:t>Locations from Route</a:t>
              </a:r>
            </a:p>
          </p:txBody>
        </p:sp>
        <p:sp>
          <p:nvSpPr>
            <p:cNvPr id="42" name="Rectangle 41">
              <a:extLst>
                <a:ext uri="{FF2B5EF4-FFF2-40B4-BE49-F238E27FC236}">
                  <a16:creationId xmlns:a16="http://schemas.microsoft.com/office/drawing/2014/main" id="{20A3A621-0879-4E87-8C0F-465806A75CAE}"/>
                </a:ext>
              </a:extLst>
            </p:cNvPr>
            <p:cNvSpPr/>
            <p:nvPr/>
          </p:nvSpPr>
          <p:spPr bwMode="auto">
            <a:xfrm>
              <a:off x="3941736" y="4196847"/>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a:sym typeface="Arial" pitchFamily="-107" charset="0"/>
                </a:rPr>
                <a:t>Bandwidth Scheduler</a:t>
              </a:r>
              <a:endParaRPr lang="en-US" sz="1400">
                <a:solidFill>
                  <a:schemeClr val="accent1">
                    <a:lumMod val="50000"/>
                  </a:schemeClr>
                </a:solidFill>
                <a:ea typeface="Arial" pitchFamily="-107" charset="0"/>
                <a:cs typeface="Arial" pitchFamily="-107" charset="0"/>
                <a:sym typeface="Arial" pitchFamily="-107" charset="0"/>
              </a:endParaRPr>
            </a:p>
          </p:txBody>
        </p:sp>
      </p:grpSp>
      <p:pic>
        <p:nvPicPr>
          <p:cNvPr id="43" name="Picture 4" descr="Location Icons - Download Free Vector Icons | Noun Project">
            <a:extLst>
              <a:ext uri="{FF2B5EF4-FFF2-40B4-BE49-F238E27FC236}">
                <a16:creationId xmlns:a16="http://schemas.microsoft.com/office/drawing/2014/main" id="{B855D026-C753-4B85-9D51-FC3DDB1CD4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5053" y="3944600"/>
            <a:ext cx="436697" cy="436697"/>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or: Elbow 38">
            <a:extLst>
              <a:ext uri="{FF2B5EF4-FFF2-40B4-BE49-F238E27FC236}">
                <a16:creationId xmlns:a16="http://schemas.microsoft.com/office/drawing/2014/main" id="{BAEC7D42-91D5-4C93-AC06-97E80930836E}"/>
              </a:ext>
            </a:extLst>
          </p:cNvPr>
          <p:cNvCxnSpPr>
            <a:cxnSpLocks/>
            <a:stCxn id="3074" idx="2"/>
          </p:cNvCxnSpPr>
          <p:nvPr/>
        </p:nvCxnSpPr>
        <p:spPr bwMode="auto">
          <a:xfrm rot="5400000" flipH="1" flipV="1">
            <a:off x="1968597" y="2334860"/>
            <a:ext cx="377627" cy="3413665"/>
          </a:xfrm>
          <a:prstGeom prst="bentConnector4">
            <a:avLst>
              <a:gd name="adj1" fmla="val -60536"/>
              <a:gd name="adj2" fmla="val 57437"/>
            </a:avLst>
          </a:prstGeom>
          <a:solidFill>
            <a:srgbClr val="0183B7"/>
          </a:solidFill>
          <a:ln w="28575" cap="flat" cmpd="sng" algn="ctr">
            <a:solidFill>
              <a:schemeClr val="tx1"/>
            </a:solidFill>
            <a:prstDash val="solid"/>
            <a:round/>
            <a:headEnd type="none" w="med" len="med"/>
            <a:tailEnd type="triangle"/>
          </a:ln>
          <a:effectLst/>
        </p:spPr>
      </p:cxnSp>
      <p:grpSp>
        <p:nvGrpSpPr>
          <p:cNvPr id="81" name="Group 80">
            <a:extLst>
              <a:ext uri="{FF2B5EF4-FFF2-40B4-BE49-F238E27FC236}">
                <a16:creationId xmlns:a16="http://schemas.microsoft.com/office/drawing/2014/main" id="{1F26C3EA-907A-4BA9-A8EF-7F0AF3271EE3}"/>
              </a:ext>
            </a:extLst>
          </p:cNvPr>
          <p:cNvGrpSpPr/>
          <p:nvPr/>
        </p:nvGrpSpPr>
        <p:grpSpPr>
          <a:xfrm>
            <a:off x="-57152" y="2679513"/>
            <a:ext cx="1015462" cy="1550993"/>
            <a:chOff x="-57152" y="2679513"/>
            <a:chExt cx="1015462" cy="1550993"/>
          </a:xfrm>
        </p:grpSpPr>
        <p:pic>
          <p:nvPicPr>
            <p:cNvPr id="3074" name="Picture 2" descr="Mobile Phone Icons - Download Free Vector Icons | Noun Project">
              <a:extLst>
                <a:ext uri="{FF2B5EF4-FFF2-40B4-BE49-F238E27FC236}">
                  <a16:creationId xmlns:a16="http://schemas.microsoft.com/office/drawing/2014/main" id="{CEA3B8D8-59F9-4B7D-B4CD-8CC04039EE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2" y="3215044"/>
              <a:ext cx="1015462" cy="101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8645A23D-7D69-4E58-84AB-4DC7FFF9086E}"/>
                </a:ext>
              </a:extLst>
            </p:cNvPr>
            <p:cNvSpPr txBox="1"/>
            <p:nvPr/>
          </p:nvSpPr>
          <p:spPr>
            <a:xfrm>
              <a:off x="85732" y="2679513"/>
              <a:ext cx="761510" cy="535531"/>
            </a:xfrm>
            <a:prstGeom prst="rect">
              <a:avLst/>
            </a:prstGeom>
            <a:noFill/>
          </p:spPr>
          <p:txBody>
            <a:bodyPr wrap="square" rtlCol="0">
              <a:spAutoFit/>
            </a:bodyPr>
            <a:lstStyle/>
            <a:p>
              <a:pPr algn="ctr">
                <a:lnSpc>
                  <a:spcPct val="90000"/>
                </a:lnSpc>
                <a:spcBef>
                  <a:spcPts val="600"/>
                </a:spcBef>
              </a:pPr>
              <a:r>
                <a:rPr lang="en-US" sz="1600">
                  <a:solidFill>
                    <a:srgbClr val="000000"/>
                  </a:solidFill>
                </a:rPr>
                <a:t>User’s Device</a:t>
              </a:r>
            </a:p>
          </p:txBody>
        </p:sp>
      </p:grpSp>
      <p:sp>
        <p:nvSpPr>
          <p:cNvPr id="92" name="Rectangle 91">
            <a:extLst>
              <a:ext uri="{FF2B5EF4-FFF2-40B4-BE49-F238E27FC236}">
                <a16:creationId xmlns:a16="http://schemas.microsoft.com/office/drawing/2014/main" id="{0BAC7B16-0825-4C72-B2A7-5A5ED269698D}"/>
              </a:ext>
            </a:extLst>
          </p:cNvPr>
          <p:cNvSpPr/>
          <p:nvPr/>
        </p:nvSpPr>
        <p:spPr bwMode="auto">
          <a:xfrm>
            <a:off x="3673098" y="1135953"/>
            <a:ext cx="2022530"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Candara"/>
                <a:sym typeface="Arial" pitchFamily="-107" charset="0"/>
              </a:rPr>
              <a:t>Bandwidth Service</a:t>
            </a:r>
          </a:p>
        </p:txBody>
      </p:sp>
      <p:sp>
        <p:nvSpPr>
          <p:cNvPr id="22" name="Slide Number Placeholder 2">
            <a:extLst>
              <a:ext uri="{FF2B5EF4-FFF2-40B4-BE49-F238E27FC236}">
                <a16:creationId xmlns:a16="http://schemas.microsoft.com/office/drawing/2014/main" id="{43B49802-6DB9-4689-A49C-7E0123B30A0B}"/>
              </a:ext>
            </a:extLst>
          </p:cNvPr>
          <p:cNvSpPr>
            <a:spLocks noGrp="1"/>
          </p:cNvSpPr>
          <p:nvPr>
            <p:ph type="sldNum" sz="quarter" idx="14"/>
          </p:nvPr>
        </p:nvSpPr>
        <p:spPr>
          <a:xfrm>
            <a:off x="7772400" y="4846320"/>
            <a:ext cx="914400" cy="274637"/>
          </a:xfrm>
        </p:spPr>
        <p:txBody>
          <a:bodyPr/>
          <a:lstStyle/>
          <a:p>
            <a:fld id="{3C6CC810-8AE6-0546-A0FC-DB7D2235F0EB}" type="slidenum">
              <a:rPr lang="en-US" smtClean="0"/>
              <a:t>18</a:t>
            </a:fld>
            <a:endParaRPr lang="en-US"/>
          </a:p>
        </p:txBody>
      </p:sp>
      <p:grpSp>
        <p:nvGrpSpPr>
          <p:cNvPr id="23" name="Group 22">
            <a:extLst>
              <a:ext uri="{FF2B5EF4-FFF2-40B4-BE49-F238E27FC236}">
                <a16:creationId xmlns:a16="http://schemas.microsoft.com/office/drawing/2014/main" id="{48ED146B-57BD-4D71-9E23-D8F30A5B692C}"/>
              </a:ext>
            </a:extLst>
          </p:cNvPr>
          <p:cNvGrpSpPr/>
          <p:nvPr/>
        </p:nvGrpSpPr>
        <p:grpSpPr>
          <a:xfrm>
            <a:off x="6320727" y="2957942"/>
            <a:ext cx="1712563" cy="769400"/>
            <a:chOff x="6320727" y="2957942"/>
            <a:chExt cx="1712563" cy="769400"/>
          </a:xfrm>
        </p:grpSpPr>
        <p:sp>
          <p:nvSpPr>
            <p:cNvPr id="24" name="Rectangle 23">
              <a:extLst>
                <a:ext uri="{FF2B5EF4-FFF2-40B4-BE49-F238E27FC236}">
                  <a16:creationId xmlns:a16="http://schemas.microsoft.com/office/drawing/2014/main" id="{2F92D60B-1BFA-4AE4-9110-7AD7EA999D64}"/>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25" name="Straight Connector 24">
              <a:extLst>
                <a:ext uri="{FF2B5EF4-FFF2-40B4-BE49-F238E27FC236}">
                  <a16:creationId xmlns:a16="http://schemas.microsoft.com/office/drawing/2014/main" id="{E1DA4988-929A-4606-855D-FE5B13AFF4BB}"/>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26" name="Isosceles Triangle 25">
              <a:extLst>
                <a:ext uri="{FF2B5EF4-FFF2-40B4-BE49-F238E27FC236}">
                  <a16:creationId xmlns:a16="http://schemas.microsoft.com/office/drawing/2014/main" id="{AC446506-6DAA-4A5F-84FA-BB5F6CC058D1}"/>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27" name="Group 26">
            <a:extLst>
              <a:ext uri="{FF2B5EF4-FFF2-40B4-BE49-F238E27FC236}">
                <a16:creationId xmlns:a16="http://schemas.microsoft.com/office/drawing/2014/main" id="{18724234-1ED6-4E10-B87F-87CBB7FB30B8}"/>
              </a:ext>
            </a:extLst>
          </p:cNvPr>
          <p:cNvGrpSpPr/>
          <p:nvPr/>
        </p:nvGrpSpPr>
        <p:grpSpPr>
          <a:xfrm>
            <a:off x="6473127" y="3110342"/>
            <a:ext cx="1712563" cy="769400"/>
            <a:chOff x="6320727" y="2957942"/>
            <a:chExt cx="1712563" cy="769400"/>
          </a:xfrm>
        </p:grpSpPr>
        <p:sp>
          <p:nvSpPr>
            <p:cNvPr id="28" name="Rectangle 27">
              <a:extLst>
                <a:ext uri="{FF2B5EF4-FFF2-40B4-BE49-F238E27FC236}">
                  <a16:creationId xmlns:a16="http://schemas.microsoft.com/office/drawing/2014/main" id="{518559D1-9876-47DC-A1C8-97C607884CB6}"/>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29" name="Straight Connector 28">
              <a:extLst>
                <a:ext uri="{FF2B5EF4-FFF2-40B4-BE49-F238E27FC236}">
                  <a16:creationId xmlns:a16="http://schemas.microsoft.com/office/drawing/2014/main" id="{C644E983-4AF0-4805-92DF-52043B4978C8}"/>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31" name="Isosceles Triangle 30">
              <a:extLst>
                <a:ext uri="{FF2B5EF4-FFF2-40B4-BE49-F238E27FC236}">
                  <a16:creationId xmlns:a16="http://schemas.microsoft.com/office/drawing/2014/main" id="{2D2F34DB-934A-47B0-B23B-923344E515BD}"/>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33" name="Group 32">
            <a:extLst>
              <a:ext uri="{FF2B5EF4-FFF2-40B4-BE49-F238E27FC236}">
                <a16:creationId xmlns:a16="http://schemas.microsoft.com/office/drawing/2014/main" id="{83D91F3D-4541-4D71-A3A9-070F7113E102}"/>
              </a:ext>
            </a:extLst>
          </p:cNvPr>
          <p:cNvGrpSpPr/>
          <p:nvPr/>
        </p:nvGrpSpPr>
        <p:grpSpPr>
          <a:xfrm>
            <a:off x="6625527" y="3262742"/>
            <a:ext cx="1712563" cy="769400"/>
            <a:chOff x="6320727" y="2957942"/>
            <a:chExt cx="1712563" cy="769400"/>
          </a:xfrm>
        </p:grpSpPr>
        <p:sp>
          <p:nvSpPr>
            <p:cNvPr id="34" name="Rectangle 33">
              <a:extLst>
                <a:ext uri="{FF2B5EF4-FFF2-40B4-BE49-F238E27FC236}">
                  <a16:creationId xmlns:a16="http://schemas.microsoft.com/office/drawing/2014/main" id="{2B23ADD8-856A-40CB-9EBD-B140799DCEF5}"/>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35" name="Straight Connector 34">
              <a:extLst>
                <a:ext uri="{FF2B5EF4-FFF2-40B4-BE49-F238E27FC236}">
                  <a16:creationId xmlns:a16="http://schemas.microsoft.com/office/drawing/2014/main" id="{A83FE929-266C-48F6-B43E-B8E0C61D9C70}"/>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36" name="Isosceles Triangle 35">
              <a:extLst>
                <a:ext uri="{FF2B5EF4-FFF2-40B4-BE49-F238E27FC236}">
                  <a16:creationId xmlns:a16="http://schemas.microsoft.com/office/drawing/2014/main" id="{438C66A6-E219-4C67-81CC-DCB00104FCC7}"/>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cxnSp>
        <p:nvCxnSpPr>
          <p:cNvPr id="38" name="Connector: Elbow 37">
            <a:extLst>
              <a:ext uri="{FF2B5EF4-FFF2-40B4-BE49-F238E27FC236}">
                <a16:creationId xmlns:a16="http://schemas.microsoft.com/office/drawing/2014/main" id="{173261C6-39E5-43F6-BE9F-72B949F05C9A}"/>
              </a:ext>
            </a:extLst>
          </p:cNvPr>
          <p:cNvCxnSpPr>
            <a:cxnSpLocks/>
            <a:endCxn id="24" idx="1"/>
          </p:cNvCxnSpPr>
          <p:nvPr/>
        </p:nvCxnSpPr>
        <p:spPr bwMode="auto">
          <a:xfrm flipV="1">
            <a:off x="5576807" y="3342642"/>
            <a:ext cx="743920" cy="510237"/>
          </a:xfrm>
          <a:prstGeom prst="bentConnector3">
            <a:avLst/>
          </a:prstGeom>
          <a:solidFill>
            <a:srgbClr val="0183B7"/>
          </a:solidFill>
          <a:ln w="12700" cap="flat" cmpd="sng" algn="ctr">
            <a:solidFill>
              <a:schemeClr val="bg2">
                <a:lumMod val="75000"/>
              </a:schemeClr>
            </a:solidFill>
            <a:prstDash val="solid"/>
            <a:round/>
            <a:headEnd type="none" w="med" len="med"/>
            <a:tailEnd type="triangle"/>
          </a:ln>
          <a:effectLst/>
        </p:spPr>
      </p:cxnSp>
      <p:cxnSp>
        <p:nvCxnSpPr>
          <p:cNvPr id="40" name="Connector: Elbow 39">
            <a:extLst>
              <a:ext uri="{FF2B5EF4-FFF2-40B4-BE49-F238E27FC236}">
                <a16:creationId xmlns:a16="http://schemas.microsoft.com/office/drawing/2014/main" id="{822F427A-2879-483E-A70E-C5B5DD0B1C02}"/>
              </a:ext>
            </a:extLst>
          </p:cNvPr>
          <p:cNvCxnSpPr>
            <a:cxnSpLocks/>
            <a:endCxn id="34" idx="1"/>
          </p:cNvCxnSpPr>
          <p:nvPr/>
        </p:nvCxnSpPr>
        <p:spPr bwMode="auto">
          <a:xfrm flipV="1">
            <a:off x="5576807" y="3647442"/>
            <a:ext cx="1048720" cy="205437"/>
          </a:xfrm>
          <a:prstGeom prst="bentConnector3">
            <a:avLst/>
          </a:prstGeom>
          <a:solidFill>
            <a:srgbClr val="0183B7"/>
          </a:solidFill>
          <a:ln w="12700" cap="flat" cmpd="sng" algn="ctr">
            <a:solidFill>
              <a:schemeClr val="bg2">
                <a:lumMod val="75000"/>
              </a:schemeClr>
            </a:solidFill>
            <a:prstDash val="solid"/>
            <a:round/>
            <a:headEnd type="none" w="med" len="med"/>
            <a:tailEnd type="triangle"/>
          </a:ln>
          <a:effectLst/>
        </p:spPr>
      </p:cxnSp>
      <p:cxnSp>
        <p:nvCxnSpPr>
          <p:cNvPr id="41" name="Connector: Elbow 40">
            <a:extLst>
              <a:ext uri="{FF2B5EF4-FFF2-40B4-BE49-F238E27FC236}">
                <a16:creationId xmlns:a16="http://schemas.microsoft.com/office/drawing/2014/main" id="{F50C5F40-5DF2-43EC-BDB7-E85E196F7C84}"/>
              </a:ext>
            </a:extLst>
          </p:cNvPr>
          <p:cNvCxnSpPr>
            <a:cxnSpLocks/>
            <a:endCxn id="28" idx="1"/>
          </p:cNvCxnSpPr>
          <p:nvPr/>
        </p:nvCxnSpPr>
        <p:spPr bwMode="auto">
          <a:xfrm flipV="1">
            <a:off x="5576807" y="3495042"/>
            <a:ext cx="896320" cy="384035"/>
          </a:xfrm>
          <a:prstGeom prst="bentConnector3">
            <a:avLst/>
          </a:prstGeom>
          <a:solidFill>
            <a:srgbClr val="0183B7"/>
          </a:solidFill>
          <a:ln w="28575" cap="flat" cmpd="sng" algn="ctr">
            <a:solidFill>
              <a:schemeClr val="tx1"/>
            </a:solidFill>
            <a:prstDash val="solid"/>
            <a:round/>
            <a:headEnd type="none" w="med" len="med"/>
            <a:tailEnd type="triangle"/>
          </a:ln>
          <a:effectLst/>
        </p:spPr>
      </p:cxnSp>
      <p:grpSp>
        <p:nvGrpSpPr>
          <p:cNvPr id="44" name="Group 43">
            <a:extLst>
              <a:ext uri="{FF2B5EF4-FFF2-40B4-BE49-F238E27FC236}">
                <a16:creationId xmlns:a16="http://schemas.microsoft.com/office/drawing/2014/main" id="{B094B531-F66B-4C42-8316-A0D5D693724E}"/>
              </a:ext>
            </a:extLst>
          </p:cNvPr>
          <p:cNvGrpSpPr/>
          <p:nvPr/>
        </p:nvGrpSpPr>
        <p:grpSpPr>
          <a:xfrm>
            <a:off x="7907885" y="1206255"/>
            <a:ext cx="1215327" cy="2438537"/>
            <a:chOff x="8062593" y="4887106"/>
            <a:chExt cx="1121673" cy="2525995"/>
          </a:xfrm>
        </p:grpSpPr>
        <p:grpSp>
          <p:nvGrpSpPr>
            <p:cNvPr id="45" name="Group 44">
              <a:extLst>
                <a:ext uri="{FF2B5EF4-FFF2-40B4-BE49-F238E27FC236}">
                  <a16:creationId xmlns:a16="http://schemas.microsoft.com/office/drawing/2014/main" id="{F25CEA70-5A3B-4E82-A5B0-FC54F4DA95FE}"/>
                </a:ext>
              </a:extLst>
            </p:cNvPr>
            <p:cNvGrpSpPr/>
            <p:nvPr/>
          </p:nvGrpSpPr>
          <p:grpSpPr>
            <a:xfrm>
              <a:off x="8062593" y="4887106"/>
              <a:ext cx="1121673" cy="844026"/>
              <a:chOff x="7822642" y="2702595"/>
              <a:chExt cx="1121673" cy="844026"/>
            </a:xfrm>
            <a:solidFill>
              <a:schemeClr val="accent1">
                <a:lumMod val="20000"/>
                <a:lumOff val="80000"/>
              </a:schemeClr>
            </a:solidFill>
          </p:grpSpPr>
          <p:sp>
            <p:nvSpPr>
              <p:cNvPr id="47" name="Cloud 46">
                <a:extLst>
                  <a:ext uri="{FF2B5EF4-FFF2-40B4-BE49-F238E27FC236}">
                    <a16:creationId xmlns:a16="http://schemas.microsoft.com/office/drawing/2014/main" id="{3AEF9A63-EB8D-4614-9D4A-EB868D76831A}"/>
                  </a:ext>
                </a:extLst>
              </p:cNvPr>
              <p:cNvSpPr/>
              <p:nvPr/>
            </p:nvSpPr>
            <p:spPr>
              <a:xfrm>
                <a:off x="7822642" y="2702595"/>
                <a:ext cx="1121673" cy="844026"/>
              </a:xfrm>
              <a:prstGeom prst="cloud">
                <a:avLst/>
              </a:prstGeom>
              <a:solidFill>
                <a:schemeClr val="accent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libri"/>
                    <a:cs typeface="Calibri"/>
                  </a:rPr>
                  <a:t>CDN</a:t>
                </a:r>
              </a:p>
            </p:txBody>
          </p:sp>
          <p:pic>
            <p:nvPicPr>
              <p:cNvPr id="48" name="Graphic 6" descr="Server outline">
                <a:extLst>
                  <a:ext uri="{FF2B5EF4-FFF2-40B4-BE49-F238E27FC236}">
                    <a16:creationId xmlns:a16="http://schemas.microsoft.com/office/drawing/2014/main" id="{2A961018-891A-444A-8744-2BF2F6CB25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22268" y="2725514"/>
                <a:ext cx="533400" cy="533400"/>
              </a:xfrm>
              <a:prstGeom prst="rect">
                <a:avLst/>
              </a:prstGeom>
            </p:spPr>
          </p:pic>
        </p:grpSp>
        <p:cxnSp>
          <p:nvCxnSpPr>
            <p:cNvPr id="46" name="Connector: Elbow 45">
              <a:extLst>
                <a:ext uri="{FF2B5EF4-FFF2-40B4-BE49-F238E27FC236}">
                  <a16:creationId xmlns:a16="http://schemas.microsoft.com/office/drawing/2014/main" id="{D0341BC3-5F1B-4A3C-BADB-0DC9451036BA}"/>
                </a:ext>
              </a:extLst>
            </p:cNvPr>
            <p:cNvCxnSpPr>
              <a:cxnSpLocks/>
            </p:cNvCxnSpPr>
            <p:nvPr/>
          </p:nvCxnSpPr>
          <p:spPr bwMode="auto">
            <a:xfrm flipV="1">
              <a:off x="8442956" y="5611695"/>
              <a:ext cx="361558" cy="1801406"/>
            </a:xfrm>
            <a:prstGeom prst="bentConnector2">
              <a:avLst/>
            </a:prstGeom>
            <a:solidFill>
              <a:srgbClr val="0183B7"/>
            </a:solidFill>
            <a:ln w="28575" cap="flat" cmpd="sng" algn="ctr">
              <a:solidFill>
                <a:schemeClr val="accent4">
                  <a:lumMod val="25000"/>
                </a:schemeClr>
              </a:solidFill>
              <a:prstDash val="solid"/>
              <a:round/>
              <a:headEnd type="none" w="med" len="med"/>
              <a:tailEnd type="triangle"/>
            </a:ln>
            <a:effectLst/>
          </p:spPr>
        </p:cxnSp>
      </p:grpSp>
      <p:sp>
        <p:nvSpPr>
          <p:cNvPr id="49" name="Rectangle 48">
            <a:extLst>
              <a:ext uri="{FF2B5EF4-FFF2-40B4-BE49-F238E27FC236}">
                <a16:creationId xmlns:a16="http://schemas.microsoft.com/office/drawing/2014/main" id="{816B807A-285C-46D3-8211-C134C02C6373}"/>
              </a:ext>
            </a:extLst>
          </p:cNvPr>
          <p:cNvSpPr/>
          <p:nvPr/>
        </p:nvSpPr>
        <p:spPr bwMode="auto">
          <a:xfrm>
            <a:off x="1146875" y="2859437"/>
            <a:ext cx="1712563"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Candara"/>
                <a:sym typeface="Arial" pitchFamily="-107" charset="0"/>
              </a:rPr>
              <a:t>Bandwidth Measurement</a:t>
            </a:r>
          </a:p>
        </p:txBody>
      </p:sp>
      <p:cxnSp>
        <p:nvCxnSpPr>
          <p:cNvPr id="50" name="Straight Arrow Connector 49">
            <a:extLst>
              <a:ext uri="{FF2B5EF4-FFF2-40B4-BE49-F238E27FC236}">
                <a16:creationId xmlns:a16="http://schemas.microsoft.com/office/drawing/2014/main" id="{08150B97-E732-4ECD-B00C-FC8387C7031F}"/>
              </a:ext>
            </a:extLst>
          </p:cNvPr>
          <p:cNvCxnSpPr>
            <a:cxnSpLocks/>
            <a:stCxn id="49" idx="0"/>
          </p:cNvCxnSpPr>
          <p:nvPr/>
        </p:nvCxnSpPr>
        <p:spPr bwMode="auto">
          <a:xfrm flipV="1">
            <a:off x="2003157" y="1772222"/>
            <a:ext cx="0" cy="1087215"/>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pic>
        <p:nvPicPr>
          <p:cNvPr id="51" name="Picture 4" descr="Location Icons - Download Free Vector Icons | Noun Project">
            <a:extLst>
              <a:ext uri="{FF2B5EF4-FFF2-40B4-BE49-F238E27FC236}">
                <a16:creationId xmlns:a16="http://schemas.microsoft.com/office/drawing/2014/main" id="{5E89709A-8550-49C6-B6F7-2A9A88899B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843" y="2306071"/>
            <a:ext cx="436697" cy="4366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Speed Icons - Download Free Vector Icons | Noun Project">
            <a:extLst>
              <a:ext uri="{FF2B5EF4-FFF2-40B4-BE49-F238E27FC236}">
                <a16:creationId xmlns:a16="http://schemas.microsoft.com/office/drawing/2014/main" id="{42DF50F6-3C7E-47ED-BC70-65C1C1F994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4560" y="2204471"/>
            <a:ext cx="494629" cy="494629"/>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7AB4124-B165-429A-9BC1-B021BC9BC825}"/>
              </a:ext>
            </a:extLst>
          </p:cNvPr>
          <p:cNvSpPr/>
          <p:nvPr/>
        </p:nvSpPr>
        <p:spPr bwMode="auto">
          <a:xfrm>
            <a:off x="991891" y="1135953"/>
            <a:ext cx="2022530"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Candara"/>
                <a:sym typeface="Arial" pitchFamily="-107" charset="0"/>
              </a:rPr>
              <a:t>Bandwidth Estimate Aggregator</a:t>
            </a:r>
          </a:p>
        </p:txBody>
      </p:sp>
      <p:cxnSp>
        <p:nvCxnSpPr>
          <p:cNvPr id="54" name="Straight Arrow Connector 53">
            <a:extLst>
              <a:ext uri="{FF2B5EF4-FFF2-40B4-BE49-F238E27FC236}">
                <a16:creationId xmlns:a16="http://schemas.microsoft.com/office/drawing/2014/main" id="{647D0F7B-29F7-4996-A5D1-C744FD2549AF}"/>
              </a:ext>
            </a:extLst>
          </p:cNvPr>
          <p:cNvCxnSpPr>
            <a:cxnSpLocks/>
          </p:cNvCxnSpPr>
          <p:nvPr/>
        </p:nvCxnSpPr>
        <p:spPr bwMode="auto">
          <a:xfrm>
            <a:off x="3014421" y="1454088"/>
            <a:ext cx="658677" cy="0"/>
          </a:xfrm>
          <a:prstGeom prst="straightConnector1">
            <a:avLst/>
          </a:prstGeom>
          <a:solidFill>
            <a:srgbClr val="0183B7"/>
          </a:solidFill>
          <a:ln w="25400" cap="flat" cmpd="sng" algn="ctr">
            <a:solidFill>
              <a:schemeClr val="bg2">
                <a:lumMod val="75000"/>
              </a:schemeClr>
            </a:solidFill>
            <a:prstDash val="solid"/>
            <a:round/>
            <a:headEnd type="none" w="med" len="med"/>
            <a:tailEnd type="arrow"/>
          </a:ln>
          <a:effectLst/>
        </p:spPr>
      </p:cxnSp>
      <p:sp>
        <p:nvSpPr>
          <p:cNvPr id="55" name="TextBox 54">
            <a:extLst>
              <a:ext uri="{FF2B5EF4-FFF2-40B4-BE49-F238E27FC236}">
                <a16:creationId xmlns:a16="http://schemas.microsoft.com/office/drawing/2014/main" id="{53106D07-01D8-47F7-90F5-BEF6AE30A6EC}"/>
              </a:ext>
            </a:extLst>
          </p:cNvPr>
          <p:cNvSpPr txBox="1"/>
          <p:nvPr/>
        </p:nvSpPr>
        <p:spPr>
          <a:xfrm rot="16200000">
            <a:off x="6696284" y="1104835"/>
            <a:ext cx="1270363" cy="757130"/>
          </a:xfrm>
          <a:prstGeom prst="rect">
            <a:avLst/>
          </a:prstGeom>
          <a:noFill/>
        </p:spPr>
        <p:txBody>
          <a:bodyPr wrap="square" rtlCol="0">
            <a:spAutoFit/>
          </a:bodyPr>
          <a:lstStyle/>
          <a:p>
            <a:pPr algn="ctr">
              <a:lnSpc>
                <a:spcPct val="90000"/>
              </a:lnSpc>
              <a:spcBef>
                <a:spcPts val="600"/>
              </a:spcBef>
            </a:pPr>
            <a:r>
              <a:rPr lang="en-US" sz="1600" err="1">
                <a:solidFill>
                  <a:srgbClr val="000000"/>
                </a:solidFill>
              </a:rPr>
              <a:t>Spatio</a:t>
            </a:r>
            <a:r>
              <a:rPr lang="en-US" sz="1600">
                <a:solidFill>
                  <a:srgbClr val="000000"/>
                </a:solidFill>
              </a:rPr>
              <a:t>-temporal Datastore</a:t>
            </a:r>
          </a:p>
        </p:txBody>
      </p:sp>
      <p:grpSp>
        <p:nvGrpSpPr>
          <p:cNvPr id="56" name="Group 55">
            <a:extLst>
              <a:ext uri="{FF2B5EF4-FFF2-40B4-BE49-F238E27FC236}">
                <a16:creationId xmlns:a16="http://schemas.microsoft.com/office/drawing/2014/main" id="{BE20AB2E-3BC0-401D-A81F-8A08D06AC25E}"/>
              </a:ext>
            </a:extLst>
          </p:cNvPr>
          <p:cNvGrpSpPr/>
          <p:nvPr/>
        </p:nvGrpSpPr>
        <p:grpSpPr>
          <a:xfrm>
            <a:off x="6359766" y="1099844"/>
            <a:ext cx="536012" cy="773759"/>
            <a:chOff x="7140816" y="1131594"/>
            <a:chExt cx="536012" cy="773759"/>
          </a:xfrm>
        </p:grpSpPr>
        <p:sp>
          <p:nvSpPr>
            <p:cNvPr id="57" name="Cylinder 56">
              <a:extLst>
                <a:ext uri="{FF2B5EF4-FFF2-40B4-BE49-F238E27FC236}">
                  <a16:creationId xmlns:a16="http://schemas.microsoft.com/office/drawing/2014/main" id="{E1656CB5-4241-4771-AC5E-F3B27F54C621}"/>
                </a:ext>
              </a:extLst>
            </p:cNvPr>
            <p:cNvSpPr/>
            <p:nvPr/>
          </p:nvSpPr>
          <p:spPr bwMode="auto">
            <a:xfrm>
              <a:off x="7140816" y="1621999"/>
              <a:ext cx="535984" cy="283354"/>
            </a:xfrm>
            <a:prstGeom prst="can">
              <a:avLst/>
            </a:prstGeom>
            <a:solidFill>
              <a:schemeClr val="accent1">
                <a:lumMod val="75000"/>
              </a:schemeClr>
            </a:solidFill>
            <a:ln w="12700" cap="flat">
              <a:solidFill>
                <a:schemeClr val="tx1"/>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nvGrpSpPr>
            <p:cNvPr id="58" name="Group 57">
              <a:extLst>
                <a:ext uri="{FF2B5EF4-FFF2-40B4-BE49-F238E27FC236}">
                  <a16:creationId xmlns:a16="http://schemas.microsoft.com/office/drawing/2014/main" id="{323D8B6E-8457-4174-932A-43CBA92A8D9C}"/>
                </a:ext>
              </a:extLst>
            </p:cNvPr>
            <p:cNvGrpSpPr/>
            <p:nvPr/>
          </p:nvGrpSpPr>
          <p:grpSpPr>
            <a:xfrm>
              <a:off x="7140843" y="1131594"/>
              <a:ext cx="535985" cy="529401"/>
              <a:chOff x="7481807" y="1117929"/>
              <a:chExt cx="535985" cy="529401"/>
            </a:xfrm>
          </p:grpSpPr>
          <p:sp>
            <p:nvSpPr>
              <p:cNvPr id="59" name="Cylinder 58">
                <a:extLst>
                  <a:ext uri="{FF2B5EF4-FFF2-40B4-BE49-F238E27FC236}">
                    <a16:creationId xmlns:a16="http://schemas.microsoft.com/office/drawing/2014/main" id="{2B38A832-7092-4490-95E8-A6519CE2AD2B}"/>
                  </a:ext>
                </a:extLst>
              </p:cNvPr>
              <p:cNvSpPr/>
              <p:nvPr/>
            </p:nvSpPr>
            <p:spPr bwMode="auto">
              <a:xfrm>
                <a:off x="7481808" y="1363976"/>
                <a:ext cx="535984" cy="283354"/>
              </a:xfrm>
              <a:prstGeom prst="can">
                <a:avLst/>
              </a:prstGeom>
              <a:solidFill>
                <a:schemeClr val="accent1">
                  <a:lumMod val="75000"/>
                </a:schemeClr>
              </a:solidFill>
              <a:ln w="12700" cap="flat">
                <a:solidFill>
                  <a:schemeClr val="tx1"/>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60" name="Cylinder 59">
                <a:extLst>
                  <a:ext uri="{FF2B5EF4-FFF2-40B4-BE49-F238E27FC236}">
                    <a16:creationId xmlns:a16="http://schemas.microsoft.com/office/drawing/2014/main" id="{37373F3D-36B9-46C4-AF78-C17B3B53D18B}"/>
                  </a:ext>
                </a:extLst>
              </p:cNvPr>
              <p:cNvSpPr/>
              <p:nvPr/>
            </p:nvSpPr>
            <p:spPr bwMode="auto">
              <a:xfrm>
                <a:off x="7481807" y="1117929"/>
                <a:ext cx="535984" cy="283354"/>
              </a:xfrm>
              <a:prstGeom prst="can">
                <a:avLst/>
              </a:prstGeom>
              <a:solidFill>
                <a:schemeClr val="accent1">
                  <a:lumMod val="75000"/>
                </a:schemeClr>
              </a:solidFill>
              <a:ln w="12700" cap="flat">
                <a:solidFill>
                  <a:schemeClr val="tx1"/>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cxnSp>
        <p:nvCxnSpPr>
          <p:cNvPr id="61" name="Straight Arrow Connector 60">
            <a:extLst>
              <a:ext uri="{FF2B5EF4-FFF2-40B4-BE49-F238E27FC236}">
                <a16:creationId xmlns:a16="http://schemas.microsoft.com/office/drawing/2014/main" id="{90523E80-B2C9-4A80-AA94-E2BAE5B9C8FB}"/>
              </a:ext>
            </a:extLst>
          </p:cNvPr>
          <p:cNvCxnSpPr>
            <a:cxnSpLocks/>
          </p:cNvCxnSpPr>
          <p:nvPr/>
        </p:nvCxnSpPr>
        <p:spPr bwMode="auto">
          <a:xfrm>
            <a:off x="5701978" y="1454088"/>
            <a:ext cx="662982" cy="0"/>
          </a:xfrm>
          <a:prstGeom prst="straightConnector1">
            <a:avLst/>
          </a:prstGeom>
          <a:solidFill>
            <a:srgbClr val="0183B7"/>
          </a:solidFill>
          <a:ln w="25400" cap="flat" cmpd="sng" algn="ctr">
            <a:solidFill>
              <a:schemeClr val="bg2">
                <a:lumMod val="75000"/>
              </a:schemeClr>
            </a:solidFill>
            <a:prstDash val="solid"/>
            <a:round/>
            <a:headEnd type="arrow" w="med" len="med"/>
            <a:tailEnd type="arrow"/>
          </a:ln>
          <a:effectLst/>
        </p:spPr>
      </p:cxnSp>
    </p:spTree>
    <p:custDataLst>
      <p:tags r:id="rId1"/>
    </p:custDataLst>
    <p:extLst>
      <p:ext uri="{BB962C8B-B14F-4D97-AF65-F5344CB8AC3E}">
        <p14:creationId xmlns:p14="http://schemas.microsoft.com/office/powerpoint/2010/main" val="3431267933"/>
      </p:ext>
    </p:extLst>
  </p:cSld>
  <p:clrMapOvr>
    <a:masterClrMapping/>
  </p:clrMapOvr>
  <mc:AlternateContent xmlns:mc="http://schemas.openxmlformats.org/markup-compatibility/2006">
    <mc:Choice xmlns:p14="http://schemas.microsoft.com/office/powerpoint/2010/main" Requires="p14">
      <p:transition p14:dur="0" advTm="26700"/>
    </mc:Choice>
    <mc:Fallback>
      <p:transition advTm="26700"/>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 name="Group 85">
            <a:extLst>
              <a:ext uri="{FF2B5EF4-FFF2-40B4-BE49-F238E27FC236}">
                <a16:creationId xmlns:a16="http://schemas.microsoft.com/office/drawing/2014/main" id="{59C6E31E-975A-49B7-8120-2B6F964AB1B7}"/>
              </a:ext>
            </a:extLst>
          </p:cNvPr>
          <p:cNvGrpSpPr/>
          <p:nvPr/>
        </p:nvGrpSpPr>
        <p:grpSpPr>
          <a:xfrm>
            <a:off x="0" y="814523"/>
            <a:ext cx="7716221" cy="1267310"/>
            <a:chOff x="0" y="801759"/>
            <a:chExt cx="8523334" cy="1280074"/>
          </a:xfrm>
        </p:grpSpPr>
        <p:sp>
          <p:nvSpPr>
            <p:cNvPr id="90" name="Rectangle 89">
              <a:extLst>
                <a:ext uri="{FF2B5EF4-FFF2-40B4-BE49-F238E27FC236}">
                  <a16:creationId xmlns:a16="http://schemas.microsoft.com/office/drawing/2014/main" id="{EA5098EF-1C0E-40B4-A207-E3877FDBAC3B}"/>
                </a:ext>
              </a:extLst>
            </p:cNvPr>
            <p:cNvSpPr/>
            <p:nvPr/>
          </p:nvSpPr>
          <p:spPr bwMode="auto">
            <a:xfrm>
              <a:off x="922550" y="840417"/>
              <a:ext cx="7600784" cy="1241416"/>
            </a:xfrm>
            <a:prstGeom prst="rect">
              <a:avLst/>
            </a:prstGeom>
            <a:solidFill>
              <a:schemeClr val="bg1"/>
            </a:solidFill>
            <a:ln w="25400" cap="flat">
              <a:solidFill>
                <a:schemeClr val="accent2">
                  <a:lumMod val="50000"/>
                </a:schemeClr>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100" name="Cloud 99">
              <a:extLst>
                <a:ext uri="{FF2B5EF4-FFF2-40B4-BE49-F238E27FC236}">
                  <a16:creationId xmlns:a16="http://schemas.microsoft.com/office/drawing/2014/main" id="{0C6CBEC7-1627-4EE3-8BC9-197AB2DCAA6B}"/>
                </a:ext>
              </a:extLst>
            </p:cNvPr>
            <p:cNvSpPr/>
            <p:nvPr/>
          </p:nvSpPr>
          <p:spPr>
            <a:xfrm>
              <a:off x="128840" y="1354680"/>
              <a:ext cx="587956" cy="430909"/>
            </a:xfrm>
            <a:prstGeom prst="cloud">
              <a:avLst/>
            </a:prstGeom>
            <a:solidFill>
              <a:schemeClr val="accent1">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latin typeface="Calibri"/>
                <a:cs typeface="Calibri"/>
              </a:endParaRPr>
            </a:p>
          </p:txBody>
        </p:sp>
        <p:sp>
          <p:nvSpPr>
            <p:cNvPr id="101" name="TextBox 100">
              <a:extLst>
                <a:ext uri="{FF2B5EF4-FFF2-40B4-BE49-F238E27FC236}">
                  <a16:creationId xmlns:a16="http://schemas.microsoft.com/office/drawing/2014/main" id="{79D9272C-FAEC-4F1E-9E17-74B24B9B786E}"/>
                </a:ext>
              </a:extLst>
            </p:cNvPr>
            <p:cNvSpPr txBox="1"/>
            <p:nvPr/>
          </p:nvSpPr>
          <p:spPr>
            <a:xfrm>
              <a:off x="0" y="801759"/>
              <a:ext cx="891884" cy="541945"/>
            </a:xfrm>
            <a:prstGeom prst="rect">
              <a:avLst/>
            </a:prstGeom>
            <a:noFill/>
          </p:spPr>
          <p:txBody>
            <a:bodyPr wrap="square" rtlCol="0">
              <a:spAutoFit/>
            </a:bodyPr>
            <a:lstStyle/>
            <a:p>
              <a:pPr algn="ctr">
                <a:lnSpc>
                  <a:spcPct val="90000"/>
                </a:lnSpc>
                <a:spcBef>
                  <a:spcPts val="600"/>
                </a:spcBef>
              </a:pPr>
              <a:r>
                <a:rPr lang="en-US" sz="1600">
                  <a:solidFill>
                    <a:srgbClr val="000000"/>
                  </a:solidFill>
                </a:rPr>
                <a:t>Cloud Service</a:t>
              </a:r>
            </a:p>
          </p:txBody>
        </p:sp>
      </p:grpSp>
      <p:sp>
        <p:nvSpPr>
          <p:cNvPr id="5" name="Rectangle 4">
            <a:extLst>
              <a:ext uri="{FF2B5EF4-FFF2-40B4-BE49-F238E27FC236}">
                <a16:creationId xmlns:a16="http://schemas.microsoft.com/office/drawing/2014/main" id="{14E955BC-F35E-489A-86C3-033A6024A584}"/>
              </a:ext>
            </a:extLst>
          </p:cNvPr>
          <p:cNvSpPr/>
          <p:nvPr/>
        </p:nvSpPr>
        <p:spPr bwMode="auto">
          <a:xfrm>
            <a:off x="852407" y="2618516"/>
            <a:ext cx="7663912" cy="2342104"/>
          </a:xfrm>
          <a:prstGeom prst="rect">
            <a:avLst/>
          </a:prstGeom>
          <a:solidFill>
            <a:schemeClr val="bg1"/>
          </a:solidFill>
          <a:ln w="25400" cap="flat">
            <a:solidFill>
              <a:schemeClr val="accent2">
                <a:lumMod val="50000"/>
              </a:schemeClr>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4" name="Title 3">
            <a:extLst>
              <a:ext uri="{FF2B5EF4-FFF2-40B4-BE49-F238E27FC236}">
                <a16:creationId xmlns:a16="http://schemas.microsoft.com/office/drawing/2014/main" id="{8BED9CEE-2E7D-4825-8D78-77887178A4E1}"/>
              </a:ext>
            </a:extLst>
          </p:cNvPr>
          <p:cNvSpPr>
            <a:spLocks noGrp="1"/>
          </p:cNvSpPr>
          <p:nvPr>
            <p:ph type="title"/>
          </p:nvPr>
        </p:nvSpPr>
        <p:spPr/>
        <p:txBody>
          <a:bodyPr/>
          <a:lstStyle/>
          <a:p>
            <a:pPr marL="5715" indent="-5715"/>
            <a:r>
              <a:rPr lang="en-US"/>
              <a:t>Foresight Architecture</a:t>
            </a:r>
          </a:p>
        </p:txBody>
      </p:sp>
      <p:cxnSp>
        <p:nvCxnSpPr>
          <p:cNvPr id="30" name="Straight Arrow Connector 29">
            <a:extLst>
              <a:ext uri="{FF2B5EF4-FFF2-40B4-BE49-F238E27FC236}">
                <a16:creationId xmlns:a16="http://schemas.microsoft.com/office/drawing/2014/main" id="{78B5AC61-B566-4E94-ACED-E0522A067A97}"/>
              </a:ext>
            </a:extLst>
          </p:cNvPr>
          <p:cNvCxnSpPr>
            <a:cxnSpLocks/>
          </p:cNvCxnSpPr>
          <p:nvPr/>
        </p:nvCxnSpPr>
        <p:spPr bwMode="auto">
          <a:xfrm flipV="1">
            <a:off x="4223288" y="1772222"/>
            <a:ext cx="0" cy="1087216"/>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cxnSp>
        <p:nvCxnSpPr>
          <p:cNvPr id="32" name="Straight Arrow Connector 31">
            <a:extLst>
              <a:ext uri="{FF2B5EF4-FFF2-40B4-BE49-F238E27FC236}">
                <a16:creationId xmlns:a16="http://schemas.microsoft.com/office/drawing/2014/main" id="{D8491D60-2D01-4E09-B0AC-0DC99D274A82}"/>
              </a:ext>
            </a:extLst>
          </p:cNvPr>
          <p:cNvCxnSpPr>
            <a:cxnSpLocks/>
          </p:cNvCxnSpPr>
          <p:nvPr/>
        </p:nvCxnSpPr>
        <p:spPr bwMode="auto">
          <a:xfrm>
            <a:off x="5222929" y="1772222"/>
            <a:ext cx="0" cy="1087215"/>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pic>
        <p:nvPicPr>
          <p:cNvPr id="3076" name="Picture 4" descr="Location Icons - Download Free Vector Icons | Noun Project">
            <a:extLst>
              <a:ext uri="{FF2B5EF4-FFF2-40B4-BE49-F238E27FC236}">
                <a16:creationId xmlns:a16="http://schemas.microsoft.com/office/drawing/2014/main" id="{00C7F897-7857-40B9-8836-9FA9C506E7CC}"/>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91757" y="2306071"/>
            <a:ext cx="436697" cy="43669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peed Icons - Download Free Vector Icons | Noun Project">
            <a:extLst>
              <a:ext uri="{FF2B5EF4-FFF2-40B4-BE49-F238E27FC236}">
                <a16:creationId xmlns:a16="http://schemas.microsoft.com/office/drawing/2014/main" id="{010E82F1-4C35-4D4B-95C3-0D7BB90D3D8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259090" y="2194206"/>
            <a:ext cx="494629" cy="494629"/>
          </a:xfrm>
          <a:prstGeom prst="rect">
            <a:avLst/>
          </a:prstGeom>
          <a:noFill/>
          <a:extLst>
            <a:ext uri="{909E8E84-426E-40DD-AFC4-6F175D3DCCD1}">
              <a14:hiddenFill xmlns:a14="http://schemas.microsoft.com/office/drawing/2010/main">
                <a:solidFill>
                  <a:srgbClr val="FFFFFF"/>
                </a:solidFill>
              </a14:hiddenFill>
            </a:ext>
          </a:extLst>
        </p:spPr>
      </p:pic>
      <p:grpSp>
        <p:nvGrpSpPr>
          <p:cNvPr id="85" name="Group 84">
            <a:extLst>
              <a:ext uri="{FF2B5EF4-FFF2-40B4-BE49-F238E27FC236}">
                <a16:creationId xmlns:a16="http://schemas.microsoft.com/office/drawing/2014/main" id="{11D3829B-A540-4251-857E-026550F572D3}"/>
              </a:ext>
            </a:extLst>
          </p:cNvPr>
          <p:cNvGrpSpPr/>
          <p:nvPr/>
        </p:nvGrpSpPr>
        <p:grpSpPr>
          <a:xfrm>
            <a:off x="3864244" y="2859437"/>
            <a:ext cx="1712563" cy="1986883"/>
            <a:chOff x="3864244" y="2859437"/>
            <a:chExt cx="1712563" cy="1986883"/>
          </a:xfrm>
        </p:grpSpPr>
        <p:sp>
          <p:nvSpPr>
            <p:cNvPr id="7" name="Rectangle 6">
              <a:extLst>
                <a:ext uri="{FF2B5EF4-FFF2-40B4-BE49-F238E27FC236}">
                  <a16:creationId xmlns:a16="http://schemas.microsoft.com/office/drawing/2014/main" id="{CCB884B1-ECE3-4DB3-9FC8-31DEF9BDF2C8}"/>
                </a:ext>
              </a:extLst>
            </p:cNvPr>
            <p:cNvSpPr/>
            <p:nvPr/>
          </p:nvSpPr>
          <p:spPr bwMode="auto">
            <a:xfrm>
              <a:off x="3864244" y="2859437"/>
              <a:ext cx="1712563" cy="19868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tx1"/>
                  </a:solidFill>
                  <a:latin typeface="Candara"/>
                  <a:sym typeface="Arial" pitchFamily="-107" charset="0"/>
                </a:rPr>
                <a:t>Bandwidth Management</a:t>
              </a:r>
            </a:p>
          </p:txBody>
        </p:sp>
        <p:sp>
          <p:nvSpPr>
            <p:cNvPr id="37" name="Rectangle 36">
              <a:extLst>
                <a:ext uri="{FF2B5EF4-FFF2-40B4-BE49-F238E27FC236}">
                  <a16:creationId xmlns:a16="http://schemas.microsoft.com/office/drawing/2014/main" id="{4CC29B6C-9AAC-4865-B989-3AE3EABEF95D}"/>
                </a:ext>
              </a:extLst>
            </p:cNvPr>
            <p:cNvSpPr/>
            <p:nvPr/>
          </p:nvSpPr>
          <p:spPr bwMode="auto">
            <a:xfrm>
              <a:off x="3952068" y="3495042"/>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pitchFamily="-107" charset="0"/>
                  <a:sym typeface="Arial" pitchFamily="-107" charset="0"/>
                </a:rPr>
                <a:t>Locations from Route</a:t>
              </a:r>
            </a:p>
          </p:txBody>
        </p:sp>
        <p:sp>
          <p:nvSpPr>
            <p:cNvPr id="42" name="Rectangle 41">
              <a:extLst>
                <a:ext uri="{FF2B5EF4-FFF2-40B4-BE49-F238E27FC236}">
                  <a16:creationId xmlns:a16="http://schemas.microsoft.com/office/drawing/2014/main" id="{20A3A621-0879-4E87-8C0F-465806A75CAE}"/>
                </a:ext>
              </a:extLst>
            </p:cNvPr>
            <p:cNvSpPr/>
            <p:nvPr/>
          </p:nvSpPr>
          <p:spPr bwMode="auto">
            <a:xfrm>
              <a:off x="3941736" y="4196847"/>
              <a:ext cx="1557578" cy="537100"/>
            </a:xfrm>
            <a:prstGeom prst="rect">
              <a:avLst/>
            </a:prstGeom>
            <a:solidFill>
              <a:schemeClr val="accent1">
                <a:lumMod val="20000"/>
                <a:lumOff val="80000"/>
              </a:schemeClr>
            </a:solidFill>
            <a:ln w="762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a:sym typeface="Arial" pitchFamily="-107" charset="0"/>
                </a:rPr>
                <a:t>Bandwidth Scheduler</a:t>
              </a:r>
              <a:endParaRPr lang="en-US" sz="1400">
                <a:solidFill>
                  <a:schemeClr val="accent1">
                    <a:lumMod val="50000"/>
                  </a:schemeClr>
                </a:solidFill>
                <a:ea typeface="Arial" pitchFamily="-107" charset="0"/>
                <a:cs typeface="Arial" pitchFamily="-107" charset="0"/>
                <a:sym typeface="Arial" pitchFamily="-107" charset="0"/>
              </a:endParaRPr>
            </a:p>
          </p:txBody>
        </p:sp>
      </p:grpSp>
      <p:pic>
        <p:nvPicPr>
          <p:cNvPr id="43" name="Picture 4" descr="Location Icons - Download Free Vector Icons | Noun Project">
            <a:extLst>
              <a:ext uri="{FF2B5EF4-FFF2-40B4-BE49-F238E27FC236}">
                <a16:creationId xmlns:a16="http://schemas.microsoft.com/office/drawing/2014/main" id="{B855D026-C753-4B85-9D51-FC3DDB1CD43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55053" y="3944600"/>
            <a:ext cx="436697" cy="436697"/>
          </a:xfrm>
          <a:prstGeom prst="rect">
            <a:avLst/>
          </a:prstGeom>
          <a:noFill/>
          <a:extLst>
            <a:ext uri="{909E8E84-426E-40DD-AFC4-6F175D3DCCD1}">
              <a14:hiddenFill xmlns:a14="http://schemas.microsoft.com/office/drawing/2010/main">
                <a:solidFill>
                  <a:srgbClr val="FFFFFF"/>
                </a:solidFill>
              </a14:hiddenFill>
            </a:ext>
          </a:extLst>
        </p:spPr>
      </p:pic>
      <p:cxnSp>
        <p:nvCxnSpPr>
          <p:cNvPr id="39" name="Connector: Elbow 38">
            <a:extLst>
              <a:ext uri="{FF2B5EF4-FFF2-40B4-BE49-F238E27FC236}">
                <a16:creationId xmlns:a16="http://schemas.microsoft.com/office/drawing/2014/main" id="{BAEC7D42-91D5-4C93-AC06-97E80930836E}"/>
              </a:ext>
            </a:extLst>
          </p:cNvPr>
          <p:cNvCxnSpPr>
            <a:cxnSpLocks/>
            <a:stCxn id="3074" idx="2"/>
          </p:cNvCxnSpPr>
          <p:nvPr/>
        </p:nvCxnSpPr>
        <p:spPr bwMode="auto">
          <a:xfrm rot="5400000" flipH="1" flipV="1">
            <a:off x="1968597" y="2334860"/>
            <a:ext cx="377627" cy="3413665"/>
          </a:xfrm>
          <a:prstGeom prst="bentConnector4">
            <a:avLst>
              <a:gd name="adj1" fmla="val -60536"/>
              <a:gd name="adj2" fmla="val 57437"/>
            </a:avLst>
          </a:prstGeom>
          <a:solidFill>
            <a:srgbClr val="0183B7"/>
          </a:solidFill>
          <a:ln w="28575" cap="flat" cmpd="sng" algn="ctr">
            <a:solidFill>
              <a:schemeClr val="tx1"/>
            </a:solidFill>
            <a:prstDash val="solid"/>
            <a:round/>
            <a:headEnd type="none" w="med" len="med"/>
            <a:tailEnd type="triangle"/>
          </a:ln>
          <a:effectLst/>
        </p:spPr>
      </p:cxnSp>
      <p:grpSp>
        <p:nvGrpSpPr>
          <p:cNvPr id="81" name="Group 80">
            <a:extLst>
              <a:ext uri="{FF2B5EF4-FFF2-40B4-BE49-F238E27FC236}">
                <a16:creationId xmlns:a16="http://schemas.microsoft.com/office/drawing/2014/main" id="{1F26C3EA-907A-4BA9-A8EF-7F0AF3271EE3}"/>
              </a:ext>
            </a:extLst>
          </p:cNvPr>
          <p:cNvGrpSpPr/>
          <p:nvPr/>
        </p:nvGrpSpPr>
        <p:grpSpPr>
          <a:xfrm>
            <a:off x="-57152" y="2679513"/>
            <a:ext cx="1015462" cy="1550993"/>
            <a:chOff x="-57152" y="2679513"/>
            <a:chExt cx="1015462" cy="1550993"/>
          </a:xfrm>
        </p:grpSpPr>
        <p:pic>
          <p:nvPicPr>
            <p:cNvPr id="3074" name="Picture 2" descr="Mobile Phone Icons - Download Free Vector Icons | Noun Project">
              <a:extLst>
                <a:ext uri="{FF2B5EF4-FFF2-40B4-BE49-F238E27FC236}">
                  <a16:creationId xmlns:a16="http://schemas.microsoft.com/office/drawing/2014/main" id="{CEA3B8D8-59F9-4B7D-B4CD-8CC04039EEA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152" y="3215044"/>
              <a:ext cx="1015462" cy="101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TextBox 73">
              <a:extLst>
                <a:ext uri="{FF2B5EF4-FFF2-40B4-BE49-F238E27FC236}">
                  <a16:creationId xmlns:a16="http://schemas.microsoft.com/office/drawing/2014/main" id="{8645A23D-7D69-4E58-84AB-4DC7FFF9086E}"/>
                </a:ext>
              </a:extLst>
            </p:cNvPr>
            <p:cNvSpPr txBox="1"/>
            <p:nvPr/>
          </p:nvSpPr>
          <p:spPr>
            <a:xfrm>
              <a:off x="85732" y="2679513"/>
              <a:ext cx="761510" cy="535531"/>
            </a:xfrm>
            <a:prstGeom prst="rect">
              <a:avLst/>
            </a:prstGeom>
            <a:noFill/>
          </p:spPr>
          <p:txBody>
            <a:bodyPr wrap="square" rtlCol="0">
              <a:spAutoFit/>
            </a:bodyPr>
            <a:lstStyle/>
            <a:p>
              <a:pPr algn="ctr">
                <a:lnSpc>
                  <a:spcPct val="90000"/>
                </a:lnSpc>
                <a:spcBef>
                  <a:spcPts val="600"/>
                </a:spcBef>
              </a:pPr>
              <a:r>
                <a:rPr lang="en-US" sz="1600">
                  <a:solidFill>
                    <a:srgbClr val="000000"/>
                  </a:solidFill>
                </a:rPr>
                <a:t>User’s Device</a:t>
              </a:r>
            </a:p>
          </p:txBody>
        </p:sp>
      </p:grpSp>
      <p:sp>
        <p:nvSpPr>
          <p:cNvPr id="92" name="Rectangle 91">
            <a:extLst>
              <a:ext uri="{FF2B5EF4-FFF2-40B4-BE49-F238E27FC236}">
                <a16:creationId xmlns:a16="http://schemas.microsoft.com/office/drawing/2014/main" id="{0BAC7B16-0825-4C72-B2A7-5A5ED269698D}"/>
              </a:ext>
            </a:extLst>
          </p:cNvPr>
          <p:cNvSpPr/>
          <p:nvPr/>
        </p:nvSpPr>
        <p:spPr bwMode="auto">
          <a:xfrm>
            <a:off x="3673098" y="1135953"/>
            <a:ext cx="2022530"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Candara"/>
                <a:sym typeface="Arial" pitchFamily="-107" charset="0"/>
              </a:rPr>
              <a:t>Bandwidth Service</a:t>
            </a:r>
          </a:p>
        </p:txBody>
      </p:sp>
      <p:sp>
        <p:nvSpPr>
          <p:cNvPr id="22" name="Slide Number Placeholder 2">
            <a:extLst>
              <a:ext uri="{FF2B5EF4-FFF2-40B4-BE49-F238E27FC236}">
                <a16:creationId xmlns:a16="http://schemas.microsoft.com/office/drawing/2014/main" id="{43B49802-6DB9-4689-A49C-7E0123B30A0B}"/>
              </a:ext>
            </a:extLst>
          </p:cNvPr>
          <p:cNvSpPr>
            <a:spLocks noGrp="1"/>
          </p:cNvSpPr>
          <p:nvPr>
            <p:ph type="sldNum" sz="quarter" idx="14"/>
          </p:nvPr>
        </p:nvSpPr>
        <p:spPr>
          <a:xfrm>
            <a:off x="7772400" y="4846320"/>
            <a:ext cx="914400" cy="274637"/>
          </a:xfrm>
        </p:spPr>
        <p:txBody>
          <a:bodyPr/>
          <a:lstStyle/>
          <a:p>
            <a:fld id="{3C6CC810-8AE6-0546-A0FC-DB7D2235F0EB}" type="slidenum">
              <a:rPr lang="en-US" smtClean="0"/>
              <a:t>19</a:t>
            </a:fld>
            <a:endParaRPr lang="en-US"/>
          </a:p>
        </p:txBody>
      </p:sp>
      <p:grpSp>
        <p:nvGrpSpPr>
          <p:cNvPr id="23" name="Group 22">
            <a:extLst>
              <a:ext uri="{FF2B5EF4-FFF2-40B4-BE49-F238E27FC236}">
                <a16:creationId xmlns:a16="http://schemas.microsoft.com/office/drawing/2014/main" id="{48ED146B-57BD-4D71-9E23-D8F30A5B692C}"/>
              </a:ext>
            </a:extLst>
          </p:cNvPr>
          <p:cNvGrpSpPr/>
          <p:nvPr/>
        </p:nvGrpSpPr>
        <p:grpSpPr>
          <a:xfrm>
            <a:off x="6320727" y="2957942"/>
            <a:ext cx="1712563" cy="769400"/>
            <a:chOff x="6320727" y="2957942"/>
            <a:chExt cx="1712563" cy="769400"/>
          </a:xfrm>
        </p:grpSpPr>
        <p:sp>
          <p:nvSpPr>
            <p:cNvPr id="24" name="Rectangle 23">
              <a:extLst>
                <a:ext uri="{FF2B5EF4-FFF2-40B4-BE49-F238E27FC236}">
                  <a16:creationId xmlns:a16="http://schemas.microsoft.com/office/drawing/2014/main" id="{2F92D60B-1BFA-4AE4-9110-7AD7EA999D64}"/>
                </a:ext>
              </a:extLst>
            </p:cNvPr>
            <p:cNvSpPr/>
            <p:nvPr/>
          </p:nvSpPr>
          <p:spPr bwMode="auto">
            <a:xfrm>
              <a:off x="6320727" y="2957942"/>
              <a:ext cx="1712563" cy="769400"/>
            </a:xfrm>
            <a:prstGeom prst="rect">
              <a:avLst/>
            </a:prstGeom>
            <a:solidFill>
              <a:schemeClr val="accent4">
                <a:lumMod val="90000"/>
              </a:schemeClr>
            </a:solidFill>
            <a:ln w="57150">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25" name="Straight Connector 24">
              <a:extLst>
                <a:ext uri="{FF2B5EF4-FFF2-40B4-BE49-F238E27FC236}">
                  <a16:creationId xmlns:a16="http://schemas.microsoft.com/office/drawing/2014/main" id="{E1DA4988-929A-4606-855D-FE5B13AFF4BB}"/>
                </a:ext>
              </a:extLst>
            </p:cNvPr>
            <p:cNvCxnSpPr/>
            <p:nvPr/>
          </p:nvCxnSpPr>
          <p:spPr bwMode="auto">
            <a:xfrm>
              <a:off x="6495082" y="3495706"/>
              <a:ext cx="1363851" cy="0"/>
            </a:xfrm>
            <a:prstGeom prst="line">
              <a:avLst/>
            </a:prstGeom>
            <a:solidFill>
              <a:srgbClr val="0183B7"/>
            </a:solidFill>
            <a:ln w="57150" cap="flat" cmpd="sng" algn="ctr">
              <a:solidFill>
                <a:schemeClr val="accent4">
                  <a:lumMod val="50000"/>
                </a:schemeClr>
              </a:solidFill>
              <a:prstDash val="solid"/>
              <a:round/>
              <a:headEnd type="none" w="med" len="med"/>
              <a:tailEnd type="none" w="med" len="med"/>
            </a:ln>
            <a:effectLst/>
          </p:spPr>
        </p:cxnSp>
        <p:sp>
          <p:nvSpPr>
            <p:cNvPr id="26" name="Isosceles Triangle 25">
              <a:extLst>
                <a:ext uri="{FF2B5EF4-FFF2-40B4-BE49-F238E27FC236}">
                  <a16:creationId xmlns:a16="http://schemas.microsoft.com/office/drawing/2014/main" id="{AC446506-6DAA-4A5F-84FA-BB5F6CC058D1}"/>
                </a:ext>
              </a:extLst>
            </p:cNvPr>
            <p:cNvSpPr/>
            <p:nvPr/>
          </p:nvSpPr>
          <p:spPr bwMode="auto">
            <a:xfrm rot="5400000">
              <a:off x="6538992" y="3436942"/>
              <a:ext cx="334508" cy="117528"/>
            </a:xfrm>
            <a:prstGeom prst="triangle">
              <a:avLst/>
            </a:prstGeom>
            <a:solidFill>
              <a:schemeClr val="accent4">
                <a:lumMod val="25000"/>
              </a:schemeClr>
            </a:solidFill>
            <a:ln w="57150" cap="flat">
              <a:solidFill>
                <a:schemeClr val="tx1"/>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27" name="Group 26">
            <a:extLst>
              <a:ext uri="{FF2B5EF4-FFF2-40B4-BE49-F238E27FC236}">
                <a16:creationId xmlns:a16="http://schemas.microsoft.com/office/drawing/2014/main" id="{18724234-1ED6-4E10-B87F-87CBB7FB30B8}"/>
              </a:ext>
            </a:extLst>
          </p:cNvPr>
          <p:cNvGrpSpPr/>
          <p:nvPr/>
        </p:nvGrpSpPr>
        <p:grpSpPr>
          <a:xfrm>
            <a:off x="6473127" y="3110342"/>
            <a:ext cx="1712563" cy="769400"/>
            <a:chOff x="6320727" y="2957942"/>
            <a:chExt cx="1712563" cy="769400"/>
          </a:xfrm>
        </p:grpSpPr>
        <p:sp>
          <p:nvSpPr>
            <p:cNvPr id="28" name="Rectangle 27">
              <a:extLst>
                <a:ext uri="{FF2B5EF4-FFF2-40B4-BE49-F238E27FC236}">
                  <a16:creationId xmlns:a16="http://schemas.microsoft.com/office/drawing/2014/main" id="{518559D1-9876-47DC-A1C8-97C607884CB6}"/>
                </a:ext>
              </a:extLst>
            </p:cNvPr>
            <p:cNvSpPr/>
            <p:nvPr/>
          </p:nvSpPr>
          <p:spPr bwMode="auto">
            <a:xfrm>
              <a:off x="6320727" y="2957942"/>
              <a:ext cx="1712563" cy="769400"/>
            </a:xfrm>
            <a:prstGeom prst="rect">
              <a:avLst/>
            </a:prstGeom>
            <a:solidFill>
              <a:schemeClr val="accent4">
                <a:lumMod val="90000"/>
              </a:schemeClr>
            </a:solidFill>
            <a:ln w="57150">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29" name="Straight Connector 28">
              <a:extLst>
                <a:ext uri="{FF2B5EF4-FFF2-40B4-BE49-F238E27FC236}">
                  <a16:creationId xmlns:a16="http://schemas.microsoft.com/office/drawing/2014/main" id="{C644E983-4AF0-4805-92DF-52043B4978C8}"/>
                </a:ext>
              </a:extLst>
            </p:cNvPr>
            <p:cNvCxnSpPr/>
            <p:nvPr/>
          </p:nvCxnSpPr>
          <p:spPr bwMode="auto">
            <a:xfrm>
              <a:off x="6495082" y="3495706"/>
              <a:ext cx="1363851" cy="0"/>
            </a:xfrm>
            <a:prstGeom prst="line">
              <a:avLst/>
            </a:prstGeom>
            <a:solidFill>
              <a:srgbClr val="0183B7"/>
            </a:solidFill>
            <a:ln w="57150" cap="flat" cmpd="sng" algn="ctr">
              <a:solidFill>
                <a:schemeClr val="accent4">
                  <a:lumMod val="50000"/>
                </a:schemeClr>
              </a:solidFill>
              <a:prstDash val="solid"/>
              <a:round/>
              <a:headEnd type="none" w="med" len="med"/>
              <a:tailEnd type="none" w="med" len="med"/>
            </a:ln>
            <a:effectLst/>
          </p:spPr>
        </p:cxnSp>
        <p:sp>
          <p:nvSpPr>
            <p:cNvPr id="31" name="Isosceles Triangle 30">
              <a:extLst>
                <a:ext uri="{FF2B5EF4-FFF2-40B4-BE49-F238E27FC236}">
                  <a16:creationId xmlns:a16="http://schemas.microsoft.com/office/drawing/2014/main" id="{2D2F34DB-934A-47B0-B23B-923344E515BD}"/>
                </a:ext>
              </a:extLst>
            </p:cNvPr>
            <p:cNvSpPr/>
            <p:nvPr/>
          </p:nvSpPr>
          <p:spPr bwMode="auto">
            <a:xfrm rot="5400000">
              <a:off x="6538992" y="3436942"/>
              <a:ext cx="334508" cy="117528"/>
            </a:xfrm>
            <a:prstGeom prst="triangle">
              <a:avLst/>
            </a:prstGeom>
            <a:solidFill>
              <a:schemeClr val="accent4">
                <a:lumMod val="25000"/>
              </a:schemeClr>
            </a:solidFill>
            <a:ln w="57150" cap="flat">
              <a:solidFill>
                <a:schemeClr val="tx1"/>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33" name="Group 32">
            <a:extLst>
              <a:ext uri="{FF2B5EF4-FFF2-40B4-BE49-F238E27FC236}">
                <a16:creationId xmlns:a16="http://schemas.microsoft.com/office/drawing/2014/main" id="{83D91F3D-4541-4D71-A3A9-070F7113E102}"/>
              </a:ext>
            </a:extLst>
          </p:cNvPr>
          <p:cNvGrpSpPr/>
          <p:nvPr/>
        </p:nvGrpSpPr>
        <p:grpSpPr>
          <a:xfrm>
            <a:off x="6625527" y="3262742"/>
            <a:ext cx="1712563" cy="769400"/>
            <a:chOff x="6320727" y="2957942"/>
            <a:chExt cx="1712563" cy="769400"/>
          </a:xfrm>
        </p:grpSpPr>
        <p:sp>
          <p:nvSpPr>
            <p:cNvPr id="34" name="Rectangle 33">
              <a:extLst>
                <a:ext uri="{FF2B5EF4-FFF2-40B4-BE49-F238E27FC236}">
                  <a16:creationId xmlns:a16="http://schemas.microsoft.com/office/drawing/2014/main" id="{2B23ADD8-856A-40CB-9EBD-B140799DCEF5}"/>
                </a:ext>
              </a:extLst>
            </p:cNvPr>
            <p:cNvSpPr/>
            <p:nvPr/>
          </p:nvSpPr>
          <p:spPr bwMode="auto">
            <a:xfrm>
              <a:off x="6320727" y="2957942"/>
              <a:ext cx="1712563" cy="769400"/>
            </a:xfrm>
            <a:prstGeom prst="rect">
              <a:avLst/>
            </a:prstGeom>
            <a:solidFill>
              <a:schemeClr val="accent4">
                <a:lumMod val="90000"/>
              </a:schemeClr>
            </a:solidFill>
            <a:ln w="57150">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35" name="Straight Connector 34">
              <a:extLst>
                <a:ext uri="{FF2B5EF4-FFF2-40B4-BE49-F238E27FC236}">
                  <a16:creationId xmlns:a16="http://schemas.microsoft.com/office/drawing/2014/main" id="{A83FE929-266C-48F6-B43E-B8E0C61D9C70}"/>
                </a:ext>
              </a:extLst>
            </p:cNvPr>
            <p:cNvCxnSpPr/>
            <p:nvPr/>
          </p:nvCxnSpPr>
          <p:spPr bwMode="auto">
            <a:xfrm>
              <a:off x="6495082" y="3495706"/>
              <a:ext cx="1363851" cy="0"/>
            </a:xfrm>
            <a:prstGeom prst="line">
              <a:avLst/>
            </a:prstGeom>
            <a:solidFill>
              <a:srgbClr val="0183B7"/>
            </a:solidFill>
            <a:ln w="57150" cap="flat" cmpd="sng" algn="ctr">
              <a:solidFill>
                <a:schemeClr val="accent4">
                  <a:lumMod val="50000"/>
                </a:schemeClr>
              </a:solidFill>
              <a:prstDash val="solid"/>
              <a:round/>
              <a:headEnd type="none" w="med" len="med"/>
              <a:tailEnd type="none" w="med" len="med"/>
            </a:ln>
            <a:effectLst/>
          </p:spPr>
        </p:cxnSp>
        <p:sp>
          <p:nvSpPr>
            <p:cNvPr id="36" name="Isosceles Triangle 35">
              <a:extLst>
                <a:ext uri="{FF2B5EF4-FFF2-40B4-BE49-F238E27FC236}">
                  <a16:creationId xmlns:a16="http://schemas.microsoft.com/office/drawing/2014/main" id="{438C66A6-E219-4C67-81CC-DCB00104FCC7}"/>
                </a:ext>
              </a:extLst>
            </p:cNvPr>
            <p:cNvSpPr/>
            <p:nvPr/>
          </p:nvSpPr>
          <p:spPr bwMode="auto">
            <a:xfrm rot="5400000">
              <a:off x="6538992" y="3436942"/>
              <a:ext cx="334508" cy="117528"/>
            </a:xfrm>
            <a:prstGeom prst="triangle">
              <a:avLst/>
            </a:prstGeom>
            <a:solidFill>
              <a:schemeClr val="accent4">
                <a:lumMod val="25000"/>
              </a:schemeClr>
            </a:solidFill>
            <a:ln w="57150" cap="flat">
              <a:solidFill>
                <a:schemeClr val="tx1"/>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cxnSp>
        <p:nvCxnSpPr>
          <p:cNvPr id="38" name="Connector: Elbow 37">
            <a:extLst>
              <a:ext uri="{FF2B5EF4-FFF2-40B4-BE49-F238E27FC236}">
                <a16:creationId xmlns:a16="http://schemas.microsoft.com/office/drawing/2014/main" id="{173261C6-39E5-43F6-BE9F-72B949F05C9A}"/>
              </a:ext>
            </a:extLst>
          </p:cNvPr>
          <p:cNvCxnSpPr>
            <a:cxnSpLocks/>
            <a:endCxn id="24" idx="1"/>
          </p:cNvCxnSpPr>
          <p:nvPr/>
        </p:nvCxnSpPr>
        <p:spPr bwMode="auto">
          <a:xfrm flipV="1">
            <a:off x="5576807" y="3342642"/>
            <a:ext cx="743920" cy="510237"/>
          </a:xfrm>
          <a:prstGeom prst="bentConnector3">
            <a:avLst/>
          </a:prstGeom>
          <a:solidFill>
            <a:srgbClr val="0183B7"/>
          </a:solidFill>
          <a:ln w="12700" cap="flat" cmpd="sng" algn="ctr">
            <a:solidFill>
              <a:schemeClr val="bg2">
                <a:lumMod val="75000"/>
              </a:schemeClr>
            </a:solidFill>
            <a:prstDash val="solid"/>
            <a:round/>
            <a:headEnd type="none" w="med" len="med"/>
            <a:tailEnd type="triangle"/>
          </a:ln>
          <a:effectLst/>
        </p:spPr>
      </p:cxnSp>
      <p:cxnSp>
        <p:nvCxnSpPr>
          <p:cNvPr id="40" name="Connector: Elbow 39">
            <a:extLst>
              <a:ext uri="{FF2B5EF4-FFF2-40B4-BE49-F238E27FC236}">
                <a16:creationId xmlns:a16="http://schemas.microsoft.com/office/drawing/2014/main" id="{822F427A-2879-483E-A70E-C5B5DD0B1C02}"/>
              </a:ext>
            </a:extLst>
          </p:cNvPr>
          <p:cNvCxnSpPr>
            <a:cxnSpLocks/>
            <a:endCxn id="34" idx="1"/>
          </p:cNvCxnSpPr>
          <p:nvPr/>
        </p:nvCxnSpPr>
        <p:spPr bwMode="auto">
          <a:xfrm flipV="1">
            <a:off x="5576807" y="3647442"/>
            <a:ext cx="1048720" cy="205437"/>
          </a:xfrm>
          <a:prstGeom prst="bentConnector3">
            <a:avLst/>
          </a:prstGeom>
          <a:solidFill>
            <a:srgbClr val="0183B7"/>
          </a:solidFill>
          <a:ln w="12700" cap="flat" cmpd="sng" algn="ctr">
            <a:solidFill>
              <a:schemeClr val="bg2">
                <a:lumMod val="75000"/>
              </a:schemeClr>
            </a:solidFill>
            <a:prstDash val="solid"/>
            <a:round/>
            <a:headEnd type="none" w="med" len="med"/>
            <a:tailEnd type="triangle"/>
          </a:ln>
          <a:effectLst/>
        </p:spPr>
      </p:cxnSp>
      <p:cxnSp>
        <p:nvCxnSpPr>
          <p:cNvPr id="41" name="Connector: Elbow 40">
            <a:extLst>
              <a:ext uri="{FF2B5EF4-FFF2-40B4-BE49-F238E27FC236}">
                <a16:creationId xmlns:a16="http://schemas.microsoft.com/office/drawing/2014/main" id="{F50C5F40-5DF2-43EC-BDB7-E85E196F7C84}"/>
              </a:ext>
            </a:extLst>
          </p:cNvPr>
          <p:cNvCxnSpPr>
            <a:cxnSpLocks/>
            <a:endCxn id="28" idx="1"/>
          </p:cNvCxnSpPr>
          <p:nvPr/>
        </p:nvCxnSpPr>
        <p:spPr bwMode="auto">
          <a:xfrm flipV="1">
            <a:off x="5576807" y="3495042"/>
            <a:ext cx="896320" cy="384035"/>
          </a:xfrm>
          <a:prstGeom prst="bentConnector3">
            <a:avLst/>
          </a:prstGeom>
          <a:solidFill>
            <a:srgbClr val="0183B7"/>
          </a:solidFill>
          <a:ln w="28575" cap="flat" cmpd="sng" algn="ctr">
            <a:solidFill>
              <a:schemeClr val="tx1"/>
            </a:solidFill>
            <a:prstDash val="solid"/>
            <a:round/>
            <a:headEnd type="none" w="med" len="med"/>
            <a:tailEnd type="triangle"/>
          </a:ln>
          <a:effectLst/>
        </p:spPr>
      </p:cxnSp>
      <p:grpSp>
        <p:nvGrpSpPr>
          <p:cNvPr id="44" name="Group 43">
            <a:extLst>
              <a:ext uri="{FF2B5EF4-FFF2-40B4-BE49-F238E27FC236}">
                <a16:creationId xmlns:a16="http://schemas.microsoft.com/office/drawing/2014/main" id="{B094B531-F66B-4C42-8316-A0D5D693724E}"/>
              </a:ext>
            </a:extLst>
          </p:cNvPr>
          <p:cNvGrpSpPr/>
          <p:nvPr/>
        </p:nvGrpSpPr>
        <p:grpSpPr>
          <a:xfrm>
            <a:off x="7907885" y="1206255"/>
            <a:ext cx="1215327" cy="2438537"/>
            <a:chOff x="8062593" y="4887106"/>
            <a:chExt cx="1121673" cy="2525995"/>
          </a:xfrm>
        </p:grpSpPr>
        <p:grpSp>
          <p:nvGrpSpPr>
            <p:cNvPr id="45" name="Group 44">
              <a:extLst>
                <a:ext uri="{FF2B5EF4-FFF2-40B4-BE49-F238E27FC236}">
                  <a16:creationId xmlns:a16="http://schemas.microsoft.com/office/drawing/2014/main" id="{F25CEA70-5A3B-4E82-A5B0-FC54F4DA95FE}"/>
                </a:ext>
              </a:extLst>
            </p:cNvPr>
            <p:cNvGrpSpPr/>
            <p:nvPr/>
          </p:nvGrpSpPr>
          <p:grpSpPr>
            <a:xfrm>
              <a:off x="8062593" y="4887106"/>
              <a:ext cx="1121673" cy="844026"/>
              <a:chOff x="7822642" y="2702595"/>
              <a:chExt cx="1121673" cy="844026"/>
            </a:xfrm>
            <a:solidFill>
              <a:schemeClr val="accent1">
                <a:lumMod val="20000"/>
                <a:lumOff val="80000"/>
              </a:schemeClr>
            </a:solidFill>
          </p:grpSpPr>
          <p:sp>
            <p:nvSpPr>
              <p:cNvPr id="47" name="Cloud 46">
                <a:extLst>
                  <a:ext uri="{FF2B5EF4-FFF2-40B4-BE49-F238E27FC236}">
                    <a16:creationId xmlns:a16="http://schemas.microsoft.com/office/drawing/2014/main" id="{3AEF9A63-EB8D-4614-9D4A-EB868D76831A}"/>
                  </a:ext>
                </a:extLst>
              </p:cNvPr>
              <p:cNvSpPr/>
              <p:nvPr/>
            </p:nvSpPr>
            <p:spPr>
              <a:xfrm>
                <a:off x="7822642" y="2702595"/>
                <a:ext cx="1121673" cy="844026"/>
              </a:xfrm>
              <a:prstGeom prst="cloud">
                <a:avLst/>
              </a:prstGeom>
              <a:solidFill>
                <a:schemeClr val="accent4"/>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libri"/>
                    <a:cs typeface="Calibri"/>
                  </a:rPr>
                  <a:t>CDN</a:t>
                </a:r>
              </a:p>
            </p:txBody>
          </p:sp>
          <p:pic>
            <p:nvPicPr>
              <p:cNvPr id="48" name="Graphic 6" descr="Server outline">
                <a:extLst>
                  <a:ext uri="{FF2B5EF4-FFF2-40B4-BE49-F238E27FC236}">
                    <a16:creationId xmlns:a16="http://schemas.microsoft.com/office/drawing/2014/main" id="{2A961018-891A-444A-8744-2BF2F6CB2572}"/>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122268" y="2725514"/>
                <a:ext cx="533400" cy="533400"/>
              </a:xfrm>
              <a:prstGeom prst="rect">
                <a:avLst/>
              </a:prstGeom>
            </p:spPr>
          </p:pic>
        </p:grpSp>
        <p:cxnSp>
          <p:nvCxnSpPr>
            <p:cNvPr id="46" name="Connector: Elbow 45">
              <a:extLst>
                <a:ext uri="{FF2B5EF4-FFF2-40B4-BE49-F238E27FC236}">
                  <a16:creationId xmlns:a16="http://schemas.microsoft.com/office/drawing/2014/main" id="{D0341BC3-5F1B-4A3C-BADB-0DC9451036BA}"/>
                </a:ext>
              </a:extLst>
            </p:cNvPr>
            <p:cNvCxnSpPr>
              <a:cxnSpLocks/>
            </p:cNvCxnSpPr>
            <p:nvPr/>
          </p:nvCxnSpPr>
          <p:spPr bwMode="auto">
            <a:xfrm flipV="1">
              <a:off x="8442956" y="5611695"/>
              <a:ext cx="361558" cy="1801406"/>
            </a:xfrm>
            <a:prstGeom prst="bentConnector2">
              <a:avLst/>
            </a:prstGeom>
            <a:solidFill>
              <a:srgbClr val="0183B7"/>
            </a:solidFill>
            <a:ln w="28575" cap="flat" cmpd="sng" algn="ctr">
              <a:solidFill>
                <a:schemeClr val="accent4">
                  <a:lumMod val="25000"/>
                </a:schemeClr>
              </a:solidFill>
              <a:prstDash val="solid"/>
              <a:round/>
              <a:headEnd type="none" w="med" len="med"/>
              <a:tailEnd type="triangle"/>
            </a:ln>
            <a:effectLst/>
          </p:spPr>
        </p:cxnSp>
      </p:grpSp>
      <p:sp>
        <p:nvSpPr>
          <p:cNvPr id="49" name="Rectangle 48">
            <a:extLst>
              <a:ext uri="{FF2B5EF4-FFF2-40B4-BE49-F238E27FC236}">
                <a16:creationId xmlns:a16="http://schemas.microsoft.com/office/drawing/2014/main" id="{816B807A-285C-46D3-8211-C134C02C6373}"/>
              </a:ext>
            </a:extLst>
          </p:cNvPr>
          <p:cNvSpPr/>
          <p:nvPr/>
        </p:nvSpPr>
        <p:spPr bwMode="auto">
          <a:xfrm>
            <a:off x="1146875" y="2859437"/>
            <a:ext cx="1712563"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Candara"/>
                <a:sym typeface="Arial" pitchFamily="-107" charset="0"/>
              </a:rPr>
              <a:t>Bandwidth Measurement</a:t>
            </a:r>
          </a:p>
        </p:txBody>
      </p:sp>
      <p:cxnSp>
        <p:nvCxnSpPr>
          <p:cNvPr id="50" name="Straight Arrow Connector 49">
            <a:extLst>
              <a:ext uri="{FF2B5EF4-FFF2-40B4-BE49-F238E27FC236}">
                <a16:creationId xmlns:a16="http://schemas.microsoft.com/office/drawing/2014/main" id="{08150B97-E732-4ECD-B00C-FC8387C7031F}"/>
              </a:ext>
            </a:extLst>
          </p:cNvPr>
          <p:cNvCxnSpPr>
            <a:cxnSpLocks/>
            <a:stCxn id="49" idx="0"/>
          </p:cNvCxnSpPr>
          <p:nvPr/>
        </p:nvCxnSpPr>
        <p:spPr bwMode="auto">
          <a:xfrm flipV="1">
            <a:off x="2003157" y="1772222"/>
            <a:ext cx="0" cy="1087215"/>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pic>
        <p:nvPicPr>
          <p:cNvPr id="51" name="Picture 4" descr="Location Icons - Download Free Vector Icons | Noun Project">
            <a:extLst>
              <a:ext uri="{FF2B5EF4-FFF2-40B4-BE49-F238E27FC236}">
                <a16:creationId xmlns:a16="http://schemas.microsoft.com/office/drawing/2014/main" id="{5E89709A-8550-49C6-B6F7-2A9A88899B6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92843" y="2306071"/>
            <a:ext cx="436697" cy="436697"/>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Speed Icons - Download Free Vector Icons | Noun Project">
            <a:extLst>
              <a:ext uri="{FF2B5EF4-FFF2-40B4-BE49-F238E27FC236}">
                <a16:creationId xmlns:a16="http://schemas.microsoft.com/office/drawing/2014/main" id="{42DF50F6-3C7E-47ED-BC70-65C1C1F9948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084560" y="2204471"/>
            <a:ext cx="494629" cy="494629"/>
          </a:xfrm>
          <a:prstGeom prst="rect">
            <a:avLst/>
          </a:prstGeom>
          <a:noFill/>
          <a:extLst>
            <a:ext uri="{909E8E84-426E-40DD-AFC4-6F175D3DCCD1}">
              <a14:hiddenFill xmlns:a14="http://schemas.microsoft.com/office/drawing/2010/main">
                <a:solidFill>
                  <a:srgbClr val="FFFFFF"/>
                </a:solidFill>
              </a14:hiddenFill>
            </a:ext>
          </a:extLst>
        </p:spPr>
      </p:pic>
      <p:sp>
        <p:nvSpPr>
          <p:cNvPr id="53" name="Rectangle 52">
            <a:extLst>
              <a:ext uri="{FF2B5EF4-FFF2-40B4-BE49-F238E27FC236}">
                <a16:creationId xmlns:a16="http://schemas.microsoft.com/office/drawing/2014/main" id="{17AB4124-B165-429A-9BC1-B021BC9BC825}"/>
              </a:ext>
            </a:extLst>
          </p:cNvPr>
          <p:cNvSpPr/>
          <p:nvPr/>
        </p:nvSpPr>
        <p:spPr bwMode="auto">
          <a:xfrm>
            <a:off x="991891" y="1135953"/>
            <a:ext cx="2022530"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Candara"/>
                <a:sym typeface="Arial" pitchFamily="-107" charset="0"/>
              </a:rPr>
              <a:t>Bandwidth Estimate Aggregator</a:t>
            </a:r>
          </a:p>
        </p:txBody>
      </p:sp>
      <p:cxnSp>
        <p:nvCxnSpPr>
          <p:cNvPr id="54" name="Straight Arrow Connector 53">
            <a:extLst>
              <a:ext uri="{FF2B5EF4-FFF2-40B4-BE49-F238E27FC236}">
                <a16:creationId xmlns:a16="http://schemas.microsoft.com/office/drawing/2014/main" id="{647D0F7B-29F7-4996-A5D1-C744FD2549AF}"/>
              </a:ext>
            </a:extLst>
          </p:cNvPr>
          <p:cNvCxnSpPr>
            <a:cxnSpLocks/>
          </p:cNvCxnSpPr>
          <p:nvPr/>
        </p:nvCxnSpPr>
        <p:spPr bwMode="auto">
          <a:xfrm>
            <a:off x="3014421" y="1454088"/>
            <a:ext cx="658677" cy="0"/>
          </a:xfrm>
          <a:prstGeom prst="straightConnector1">
            <a:avLst/>
          </a:prstGeom>
          <a:solidFill>
            <a:srgbClr val="0183B7"/>
          </a:solidFill>
          <a:ln w="25400" cap="flat" cmpd="sng" algn="ctr">
            <a:solidFill>
              <a:schemeClr val="bg2">
                <a:lumMod val="75000"/>
              </a:schemeClr>
            </a:solidFill>
            <a:prstDash val="solid"/>
            <a:round/>
            <a:headEnd type="none" w="med" len="med"/>
            <a:tailEnd type="arrow"/>
          </a:ln>
          <a:effectLst/>
        </p:spPr>
      </p:cxnSp>
      <p:sp>
        <p:nvSpPr>
          <p:cNvPr id="55" name="TextBox 54">
            <a:extLst>
              <a:ext uri="{FF2B5EF4-FFF2-40B4-BE49-F238E27FC236}">
                <a16:creationId xmlns:a16="http://schemas.microsoft.com/office/drawing/2014/main" id="{53106D07-01D8-47F7-90F5-BEF6AE30A6EC}"/>
              </a:ext>
            </a:extLst>
          </p:cNvPr>
          <p:cNvSpPr txBox="1"/>
          <p:nvPr/>
        </p:nvSpPr>
        <p:spPr>
          <a:xfrm rot="16200000">
            <a:off x="6696284" y="1104835"/>
            <a:ext cx="1270363" cy="757130"/>
          </a:xfrm>
          <a:prstGeom prst="rect">
            <a:avLst/>
          </a:prstGeom>
          <a:noFill/>
        </p:spPr>
        <p:txBody>
          <a:bodyPr wrap="square" rtlCol="0">
            <a:spAutoFit/>
          </a:bodyPr>
          <a:lstStyle/>
          <a:p>
            <a:pPr algn="ctr">
              <a:lnSpc>
                <a:spcPct val="90000"/>
              </a:lnSpc>
              <a:spcBef>
                <a:spcPts val="600"/>
              </a:spcBef>
            </a:pPr>
            <a:r>
              <a:rPr lang="en-US" sz="1600" err="1">
                <a:solidFill>
                  <a:srgbClr val="000000"/>
                </a:solidFill>
              </a:rPr>
              <a:t>Spatio</a:t>
            </a:r>
            <a:r>
              <a:rPr lang="en-US" sz="1600">
                <a:solidFill>
                  <a:srgbClr val="000000"/>
                </a:solidFill>
              </a:rPr>
              <a:t>-temporal Datastore</a:t>
            </a:r>
          </a:p>
        </p:txBody>
      </p:sp>
      <p:grpSp>
        <p:nvGrpSpPr>
          <p:cNvPr id="56" name="Group 55">
            <a:extLst>
              <a:ext uri="{FF2B5EF4-FFF2-40B4-BE49-F238E27FC236}">
                <a16:creationId xmlns:a16="http://schemas.microsoft.com/office/drawing/2014/main" id="{BE20AB2E-3BC0-401D-A81F-8A08D06AC25E}"/>
              </a:ext>
            </a:extLst>
          </p:cNvPr>
          <p:cNvGrpSpPr/>
          <p:nvPr/>
        </p:nvGrpSpPr>
        <p:grpSpPr>
          <a:xfrm>
            <a:off x="6359766" y="1099844"/>
            <a:ext cx="536012" cy="773759"/>
            <a:chOff x="7140816" y="1131594"/>
            <a:chExt cx="536012" cy="773759"/>
          </a:xfrm>
        </p:grpSpPr>
        <p:sp>
          <p:nvSpPr>
            <p:cNvPr id="57" name="Cylinder 56">
              <a:extLst>
                <a:ext uri="{FF2B5EF4-FFF2-40B4-BE49-F238E27FC236}">
                  <a16:creationId xmlns:a16="http://schemas.microsoft.com/office/drawing/2014/main" id="{E1656CB5-4241-4771-AC5E-F3B27F54C621}"/>
                </a:ext>
              </a:extLst>
            </p:cNvPr>
            <p:cNvSpPr/>
            <p:nvPr/>
          </p:nvSpPr>
          <p:spPr bwMode="auto">
            <a:xfrm>
              <a:off x="7140816" y="1621999"/>
              <a:ext cx="535984" cy="283354"/>
            </a:xfrm>
            <a:prstGeom prst="can">
              <a:avLst/>
            </a:prstGeom>
            <a:solidFill>
              <a:schemeClr val="accent1">
                <a:lumMod val="75000"/>
              </a:schemeClr>
            </a:solidFill>
            <a:ln w="12700" cap="flat">
              <a:solidFill>
                <a:schemeClr val="tx1"/>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nvGrpSpPr>
            <p:cNvPr id="58" name="Group 57">
              <a:extLst>
                <a:ext uri="{FF2B5EF4-FFF2-40B4-BE49-F238E27FC236}">
                  <a16:creationId xmlns:a16="http://schemas.microsoft.com/office/drawing/2014/main" id="{323D8B6E-8457-4174-932A-43CBA92A8D9C}"/>
                </a:ext>
              </a:extLst>
            </p:cNvPr>
            <p:cNvGrpSpPr/>
            <p:nvPr/>
          </p:nvGrpSpPr>
          <p:grpSpPr>
            <a:xfrm>
              <a:off x="7140843" y="1131594"/>
              <a:ext cx="535985" cy="529401"/>
              <a:chOff x="7481807" y="1117929"/>
              <a:chExt cx="535985" cy="529401"/>
            </a:xfrm>
          </p:grpSpPr>
          <p:sp>
            <p:nvSpPr>
              <p:cNvPr id="59" name="Cylinder 58">
                <a:extLst>
                  <a:ext uri="{FF2B5EF4-FFF2-40B4-BE49-F238E27FC236}">
                    <a16:creationId xmlns:a16="http://schemas.microsoft.com/office/drawing/2014/main" id="{2B38A832-7092-4490-95E8-A6519CE2AD2B}"/>
                  </a:ext>
                </a:extLst>
              </p:cNvPr>
              <p:cNvSpPr/>
              <p:nvPr/>
            </p:nvSpPr>
            <p:spPr bwMode="auto">
              <a:xfrm>
                <a:off x="7481808" y="1363976"/>
                <a:ext cx="535984" cy="283354"/>
              </a:xfrm>
              <a:prstGeom prst="can">
                <a:avLst/>
              </a:prstGeom>
              <a:solidFill>
                <a:schemeClr val="accent1">
                  <a:lumMod val="75000"/>
                </a:schemeClr>
              </a:solidFill>
              <a:ln w="12700" cap="flat">
                <a:solidFill>
                  <a:schemeClr val="tx1"/>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
            <p:nvSpPr>
              <p:cNvPr id="60" name="Cylinder 59">
                <a:extLst>
                  <a:ext uri="{FF2B5EF4-FFF2-40B4-BE49-F238E27FC236}">
                    <a16:creationId xmlns:a16="http://schemas.microsoft.com/office/drawing/2014/main" id="{37373F3D-36B9-46C4-AF78-C17B3B53D18B}"/>
                  </a:ext>
                </a:extLst>
              </p:cNvPr>
              <p:cNvSpPr/>
              <p:nvPr/>
            </p:nvSpPr>
            <p:spPr bwMode="auto">
              <a:xfrm>
                <a:off x="7481807" y="1117929"/>
                <a:ext cx="535984" cy="283354"/>
              </a:xfrm>
              <a:prstGeom prst="can">
                <a:avLst/>
              </a:prstGeom>
              <a:solidFill>
                <a:schemeClr val="accent1">
                  <a:lumMod val="75000"/>
                </a:schemeClr>
              </a:solidFill>
              <a:ln w="12700" cap="flat">
                <a:solidFill>
                  <a:schemeClr val="tx1"/>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cxnSp>
        <p:nvCxnSpPr>
          <p:cNvPr id="61" name="Straight Arrow Connector 60">
            <a:extLst>
              <a:ext uri="{FF2B5EF4-FFF2-40B4-BE49-F238E27FC236}">
                <a16:creationId xmlns:a16="http://schemas.microsoft.com/office/drawing/2014/main" id="{90523E80-B2C9-4A80-AA94-E2BAE5B9C8FB}"/>
              </a:ext>
            </a:extLst>
          </p:cNvPr>
          <p:cNvCxnSpPr>
            <a:cxnSpLocks/>
          </p:cNvCxnSpPr>
          <p:nvPr/>
        </p:nvCxnSpPr>
        <p:spPr bwMode="auto">
          <a:xfrm>
            <a:off x="5701978" y="1454088"/>
            <a:ext cx="662982" cy="0"/>
          </a:xfrm>
          <a:prstGeom prst="straightConnector1">
            <a:avLst/>
          </a:prstGeom>
          <a:solidFill>
            <a:srgbClr val="0183B7"/>
          </a:solidFill>
          <a:ln w="25400" cap="flat" cmpd="sng" algn="ctr">
            <a:solidFill>
              <a:schemeClr val="bg2">
                <a:lumMod val="75000"/>
              </a:schemeClr>
            </a:solidFill>
            <a:prstDash val="solid"/>
            <a:round/>
            <a:headEnd type="arrow" w="med" len="med"/>
            <a:tailEnd type="arrow"/>
          </a:ln>
          <a:effectLst/>
        </p:spPr>
      </p:cxnSp>
      <p:pic>
        <p:nvPicPr>
          <p:cNvPr id="62" name="Picture 8" descr="Speed Icons - Download Free Vector Icons | Noun Project">
            <a:extLst>
              <a:ext uri="{FF2B5EF4-FFF2-40B4-BE49-F238E27FC236}">
                <a16:creationId xmlns:a16="http://schemas.microsoft.com/office/drawing/2014/main" id="{D1A74CE3-2EA8-48A3-8EB2-708C34B94500}"/>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618633" y="2986223"/>
            <a:ext cx="494629" cy="494629"/>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3073208519"/>
      </p:ext>
    </p:extLst>
  </p:cSld>
  <p:clrMapOvr>
    <a:masterClrMapping/>
  </p:clrMapOvr>
  <mc:AlternateContent xmlns:mc="http://schemas.openxmlformats.org/markup-compatibility/2006">
    <mc:Choice xmlns:p14="http://schemas.microsoft.com/office/powerpoint/2010/main" Requires="p14">
      <p:transition p14:dur="0" advTm="36120"/>
    </mc:Choice>
    <mc:Fallback>
      <p:transition advTm="3612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F41C9BF-7B81-4E1F-8D7E-8A6A9FFC6E49}"/>
              </a:ext>
            </a:extLst>
          </p:cNvPr>
          <p:cNvSpPr>
            <a:spLocks noGrp="1"/>
          </p:cNvSpPr>
          <p:nvPr>
            <p:ph type="sldNum" sz="quarter" idx="14"/>
          </p:nvPr>
        </p:nvSpPr>
        <p:spPr/>
        <p:txBody>
          <a:bodyPr/>
          <a:lstStyle/>
          <a:p>
            <a:fld id="{3C6CC810-8AE6-0546-A0FC-DB7D2235F0EB}" type="slidenum">
              <a:rPr lang="en-US" smtClean="0"/>
              <a:t>2</a:t>
            </a:fld>
            <a:endParaRPr lang="en-US"/>
          </a:p>
        </p:txBody>
      </p:sp>
      <p:sp>
        <p:nvSpPr>
          <p:cNvPr id="4" name="Title 3">
            <a:extLst>
              <a:ext uri="{FF2B5EF4-FFF2-40B4-BE49-F238E27FC236}">
                <a16:creationId xmlns:a16="http://schemas.microsoft.com/office/drawing/2014/main" id="{44DE0397-34AC-4CA0-9C95-566A8D0215D5}"/>
              </a:ext>
            </a:extLst>
          </p:cNvPr>
          <p:cNvSpPr>
            <a:spLocks noGrp="1"/>
          </p:cNvSpPr>
          <p:nvPr>
            <p:ph type="title"/>
          </p:nvPr>
        </p:nvSpPr>
        <p:spPr/>
        <p:txBody>
          <a:bodyPr/>
          <a:lstStyle/>
          <a:p>
            <a:pPr marL="5715" indent="-5715"/>
            <a:r>
              <a:rPr lang="en-US"/>
              <a:t>Spatial Variations in Bandwidth experienced by a moving user</a:t>
            </a:r>
          </a:p>
        </p:txBody>
      </p:sp>
      <p:sp>
        <p:nvSpPr>
          <p:cNvPr id="21" name="TextBox 20">
            <a:extLst>
              <a:ext uri="{FF2B5EF4-FFF2-40B4-BE49-F238E27FC236}">
                <a16:creationId xmlns:a16="http://schemas.microsoft.com/office/drawing/2014/main" id="{33E02531-3910-4B4D-902A-121E79FC1E30}"/>
              </a:ext>
            </a:extLst>
          </p:cNvPr>
          <p:cNvSpPr txBox="1"/>
          <p:nvPr/>
        </p:nvSpPr>
        <p:spPr>
          <a:xfrm>
            <a:off x="-25400" y="4756150"/>
            <a:ext cx="4813300" cy="5786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r>
              <a:rPr lang="en-US" sz="800">
                <a:ea typeface="+mn-lt"/>
                <a:cs typeface="+mn-lt"/>
              </a:rPr>
              <a:t>https://innovationorigins.com/en/tomorrow-is-good-less-asphalt-to-solve-the-traffic-jam/</a:t>
            </a:r>
            <a:endParaRPr lang="en-US">
              <a:ea typeface="+mn-lt"/>
              <a:cs typeface="+mn-lt"/>
            </a:endParaRPr>
          </a:p>
          <a:p>
            <a:pPr algn="l">
              <a:lnSpc>
                <a:spcPct val="90000"/>
              </a:lnSpc>
              <a:spcBef>
                <a:spcPts val="600"/>
              </a:spcBef>
            </a:pPr>
            <a:r>
              <a:rPr lang="en-US" sz="800">
                <a:ea typeface="+mn-lt"/>
                <a:cs typeface="+mn-lt"/>
              </a:rPr>
              <a:t>https://technicallyeasy.net/8-tips-get-rid-of-video-buffering/</a:t>
            </a:r>
            <a:endParaRPr lang="en-US">
              <a:ea typeface="+mn-lt"/>
              <a:cs typeface="+mn-lt"/>
            </a:endParaRPr>
          </a:p>
          <a:p>
            <a:pPr>
              <a:lnSpc>
                <a:spcPct val="90000"/>
              </a:lnSpc>
              <a:spcBef>
                <a:spcPts val="600"/>
              </a:spcBef>
            </a:pPr>
            <a:endParaRPr lang="en-US" sz="800"/>
          </a:p>
        </p:txBody>
      </p:sp>
      <p:grpSp>
        <p:nvGrpSpPr>
          <p:cNvPr id="5" name="Group 4">
            <a:extLst>
              <a:ext uri="{FF2B5EF4-FFF2-40B4-BE49-F238E27FC236}">
                <a16:creationId xmlns:a16="http://schemas.microsoft.com/office/drawing/2014/main" id="{3CCE6AD7-D962-4ADB-A4D3-8AC330FF40B5}"/>
              </a:ext>
            </a:extLst>
          </p:cNvPr>
          <p:cNvGrpSpPr/>
          <p:nvPr/>
        </p:nvGrpSpPr>
        <p:grpSpPr>
          <a:xfrm>
            <a:off x="410480" y="1054962"/>
            <a:ext cx="2636293" cy="1983720"/>
            <a:chOff x="410480" y="1054962"/>
            <a:chExt cx="2636293" cy="1983720"/>
          </a:xfrm>
        </p:grpSpPr>
        <p:pic>
          <p:nvPicPr>
            <p:cNvPr id="8" name="Picture 8" descr="Lighted tunnel">
              <a:extLst>
                <a:ext uri="{FF2B5EF4-FFF2-40B4-BE49-F238E27FC236}">
                  <a16:creationId xmlns:a16="http://schemas.microsoft.com/office/drawing/2014/main" id="{76B6EB4D-6912-4B67-9B4B-BC60730AEE2D}"/>
                </a:ext>
              </a:extLst>
            </p:cNvPr>
            <p:cNvPicPr>
              <a:picLocks noChangeAspect="1"/>
            </p:cNvPicPr>
            <p:nvPr/>
          </p:nvPicPr>
          <p:blipFill>
            <a:blip r:embed="rId6"/>
            <a:stretch>
              <a:fillRect/>
            </a:stretch>
          </p:blipFill>
          <p:spPr>
            <a:xfrm>
              <a:off x="410480" y="1054962"/>
              <a:ext cx="2636293" cy="1663926"/>
            </a:xfrm>
            <a:prstGeom prst="rect">
              <a:avLst/>
            </a:prstGeom>
          </p:spPr>
        </p:pic>
        <p:sp>
          <p:nvSpPr>
            <p:cNvPr id="2" name="TextBox 1">
              <a:extLst>
                <a:ext uri="{FF2B5EF4-FFF2-40B4-BE49-F238E27FC236}">
                  <a16:creationId xmlns:a16="http://schemas.microsoft.com/office/drawing/2014/main" id="{34D9C11B-E24C-4265-945C-8643130737DD}"/>
                </a:ext>
              </a:extLst>
            </p:cNvPr>
            <p:cNvSpPr txBox="1"/>
            <p:nvPr/>
          </p:nvSpPr>
          <p:spPr>
            <a:xfrm>
              <a:off x="1302868" y="2724750"/>
              <a:ext cx="851515" cy="313932"/>
            </a:xfrm>
            <a:prstGeom prst="rect">
              <a:avLst/>
            </a:prstGeom>
            <a:noFill/>
          </p:spPr>
          <p:txBody>
            <a:bodyPr wrap="none" rtlCol="0">
              <a:spAutoFit/>
            </a:bodyPr>
            <a:lstStyle/>
            <a:p>
              <a:pPr>
                <a:lnSpc>
                  <a:spcPct val="90000"/>
                </a:lnSpc>
                <a:spcBef>
                  <a:spcPts val="600"/>
                </a:spcBef>
              </a:pPr>
              <a:r>
                <a:rPr lang="en-US" sz="1600">
                  <a:solidFill>
                    <a:srgbClr val="000000"/>
                  </a:solidFill>
                </a:rPr>
                <a:t>Tunnels</a:t>
              </a:r>
            </a:p>
          </p:txBody>
        </p:sp>
      </p:grpSp>
      <p:grpSp>
        <p:nvGrpSpPr>
          <p:cNvPr id="6" name="Group 5">
            <a:extLst>
              <a:ext uri="{FF2B5EF4-FFF2-40B4-BE49-F238E27FC236}">
                <a16:creationId xmlns:a16="http://schemas.microsoft.com/office/drawing/2014/main" id="{19D398BC-0DD6-4FFD-BE02-0B211011C349}"/>
              </a:ext>
            </a:extLst>
          </p:cNvPr>
          <p:cNvGrpSpPr/>
          <p:nvPr/>
        </p:nvGrpSpPr>
        <p:grpSpPr>
          <a:xfrm>
            <a:off x="5954638" y="1054962"/>
            <a:ext cx="2732162" cy="2001970"/>
            <a:chOff x="5954638" y="1054962"/>
            <a:chExt cx="2732162" cy="2001970"/>
          </a:xfrm>
        </p:grpSpPr>
        <p:pic>
          <p:nvPicPr>
            <p:cNvPr id="18" name="Picture 18" descr="Country road along the side of mountains">
              <a:extLst>
                <a:ext uri="{FF2B5EF4-FFF2-40B4-BE49-F238E27FC236}">
                  <a16:creationId xmlns:a16="http://schemas.microsoft.com/office/drawing/2014/main" id="{7DA30C0F-4FF3-4773-98BC-E9AE50E92BAF}"/>
                </a:ext>
              </a:extLst>
            </p:cNvPr>
            <p:cNvPicPr>
              <a:picLocks noChangeAspect="1"/>
            </p:cNvPicPr>
            <p:nvPr/>
          </p:nvPicPr>
          <p:blipFill>
            <a:blip r:embed="rId7"/>
            <a:stretch>
              <a:fillRect/>
            </a:stretch>
          </p:blipFill>
          <p:spPr>
            <a:xfrm>
              <a:off x="5954638" y="1054962"/>
              <a:ext cx="2732162" cy="1663926"/>
            </a:xfrm>
            <a:prstGeom prst="rect">
              <a:avLst/>
            </a:prstGeom>
          </p:spPr>
        </p:pic>
        <p:sp>
          <p:nvSpPr>
            <p:cNvPr id="12" name="TextBox 11">
              <a:extLst>
                <a:ext uri="{FF2B5EF4-FFF2-40B4-BE49-F238E27FC236}">
                  <a16:creationId xmlns:a16="http://schemas.microsoft.com/office/drawing/2014/main" id="{51343409-015A-44F7-8876-CFC53D5014B1}"/>
                </a:ext>
              </a:extLst>
            </p:cNvPr>
            <p:cNvSpPr txBox="1"/>
            <p:nvPr/>
          </p:nvSpPr>
          <p:spPr>
            <a:xfrm>
              <a:off x="6307108" y="2743000"/>
              <a:ext cx="2027222" cy="313932"/>
            </a:xfrm>
            <a:prstGeom prst="rect">
              <a:avLst/>
            </a:prstGeom>
            <a:noFill/>
          </p:spPr>
          <p:txBody>
            <a:bodyPr wrap="none" rtlCol="0">
              <a:spAutoFit/>
            </a:bodyPr>
            <a:lstStyle/>
            <a:p>
              <a:pPr>
                <a:lnSpc>
                  <a:spcPct val="90000"/>
                </a:lnSpc>
                <a:spcBef>
                  <a:spcPts val="600"/>
                </a:spcBef>
              </a:pPr>
              <a:r>
                <a:rPr lang="en-US" sz="1600">
                  <a:solidFill>
                    <a:srgbClr val="000000"/>
                  </a:solidFill>
                </a:rPr>
                <a:t>Mountainous Terrain </a:t>
              </a:r>
            </a:p>
          </p:txBody>
        </p:sp>
      </p:grpSp>
      <p:pic>
        <p:nvPicPr>
          <p:cNvPr id="19" name="Picture 17" descr="A picture containing car, outdoor, traffic, tree&#10;&#10;Description automatically generated">
            <a:extLst>
              <a:ext uri="{FF2B5EF4-FFF2-40B4-BE49-F238E27FC236}">
                <a16:creationId xmlns:a16="http://schemas.microsoft.com/office/drawing/2014/main" id="{7B4B6338-4B4B-4C5B-A994-9B2D0F310F51}"/>
              </a:ext>
            </a:extLst>
          </p:cNvPr>
          <p:cNvPicPr>
            <a:picLocks noGrp="1" noChangeAspect="1"/>
          </p:cNvPicPr>
          <p:nvPr>
            <p:ph sz="quarter" idx="15"/>
          </p:nvPr>
        </p:nvPicPr>
        <p:blipFill>
          <a:blip r:embed="rId8"/>
          <a:stretch>
            <a:fillRect/>
          </a:stretch>
        </p:blipFill>
        <p:spPr>
          <a:xfrm>
            <a:off x="3185735" y="1054962"/>
            <a:ext cx="2629941" cy="1663926"/>
          </a:xfrm>
        </p:spPr>
      </p:pic>
      <p:sp>
        <p:nvSpPr>
          <p:cNvPr id="24" name="TextBox 23">
            <a:extLst>
              <a:ext uri="{FF2B5EF4-FFF2-40B4-BE49-F238E27FC236}">
                <a16:creationId xmlns:a16="http://schemas.microsoft.com/office/drawing/2014/main" id="{70F29AD4-5029-4198-BACF-2C49A68E8398}"/>
              </a:ext>
            </a:extLst>
          </p:cNvPr>
          <p:cNvSpPr txBox="1"/>
          <p:nvPr/>
        </p:nvSpPr>
        <p:spPr>
          <a:xfrm>
            <a:off x="3714272" y="2718888"/>
            <a:ext cx="1572866" cy="313932"/>
          </a:xfrm>
          <a:prstGeom prst="rect">
            <a:avLst/>
          </a:prstGeom>
          <a:noFill/>
        </p:spPr>
        <p:txBody>
          <a:bodyPr wrap="none" rtlCol="0">
            <a:spAutoFit/>
          </a:bodyPr>
          <a:lstStyle/>
          <a:p>
            <a:pPr>
              <a:lnSpc>
                <a:spcPct val="90000"/>
              </a:lnSpc>
              <a:spcBef>
                <a:spcPts val="600"/>
              </a:spcBef>
            </a:pPr>
            <a:r>
              <a:rPr lang="en-US" sz="1600">
                <a:solidFill>
                  <a:srgbClr val="000000"/>
                </a:solidFill>
              </a:rPr>
              <a:t>Traffic Hotspots</a:t>
            </a:r>
          </a:p>
        </p:txBody>
      </p:sp>
      <p:sp>
        <p:nvSpPr>
          <p:cNvPr id="15" name="Rectangle 14">
            <a:extLst>
              <a:ext uri="{FF2B5EF4-FFF2-40B4-BE49-F238E27FC236}">
                <a16:creationId xmlns:a16="http://schemas.microsoft.com/office/drawing/2014/main" id="{7716657B-AA75-4C1B-A36C-02A6494C9348}"/>
              </a:ext>
            </a:extLst>
          </p:cNvPr>
          <p:cNvSpPr/>
          <p:nvPr/>
        </p:nvSpPr>
        <p:spPr bwMode="auto">
          <a:xfrm>
            <a:off x="299545" y="945930"/>
            <a:ext cx="8521262" cy="3517581"/>
          </a:xfrm>
          <a:prstGeom prst="rect">
            <a:avLst/>
          </a:prstGeom>
          <a:solidFill>
            <a:schemeClr val="bg1">
              <a:alpha val="70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pic>
        <p:nvPicPr>
          <p:cNvPr id="1036" name="Picture 12" descr="Top 30 Video Buffering GIFs | Find the best GIF on Gfycat">
            <a:extLst>
              <a:ext uri="{FF2B5EF4-FFF2-40B4-BE49-F238E27FC236}">
                <a16:creationId xmlns:a16="http://schemas.microsoft.com/office/drawing/2014/main" id="{79C3FC60-1A18-4416-905E-94470FBB22C4}"/>
              </a:ext>
            </a:extLst>
          </p:cNvPr>
          <p:cNvPicPr>
            <a:picLocks noChangeAspect="1" noChangeArrowheads="1" noCrop="1"/>
          </p:cNvPicPr>
          <p:nvPr/>
        </p:nvPicPr>
        <p:blipFill>
          <a:blip r:embed="rId9">
            <a:extLst>
              <a:ext uri="{28A0092B-C50C-407E-A947-70E740481C1C}">
                <a14:useLocalDpi xmlns:a14="http://schemas.microsoft.com/office/drawing/2010/main" val="0"/>
              </a:ext>
            </a:extLst>
          </a:blip>
          <a:srcRect/>
          <a:stretch>
            <a:fillRect/>
          </a:stretch>
        </p:blipFill>
        <p:spPr bwMode="auto">
          <a:xfrm>
            <a:off x="2547013" y="1931605"/>
            <a:ext cx="3907384" cy="2250653"/>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6DBFE1DE-7ECA-4C71-BADA-A6655DA6570A}"/>
              </a:ext>
            </a:extLst>
          </p:cNvPr>
          <p:cNvSpPr txBox="1"/>
          <p:nvPr/>
        </p:nvSpPr>
        <p:spPr>
          <a:xfrm>
            <a:off x="579849" y="3358947"/>
            <a:ext cx="7706378" cy="341632"/>
          </a:xfrm>
          <a:prstGeom prst="rect">
            <a:avLst/>
          </a:prstGeom>
          <a:solidFill>
            <a:schemeClr val="accent4">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dirty="0">
                <a:solidFill>
                  <a:schemeClr val="accent6">
                    <a:lumMod val="75000"/>
                  </a:schemeClr>
                </a:solidFill>
                <a:cs typeface="Arial"/>
                <a:sym typeface="Arial" pitchFamily="34" charset="0"/>
              </a:rPr>
              <a:t>Can we provide high-quality stall-free video despite intermittent connectivity?</a:t>
            </a:r>
          </a:p>
        </p:txBody>
      </p:sp>
      <p:pic>
        <p:nvPicPr>
          <p:cNvPr id="14" name="Video 13">
            <a:hlinkClick r:id="" action="ppaction://media"/>
            <a:extLst>
              <a:ext uri="{FF2B5EF4-FFF2-40B4-BE49-F238E27FC236}">
                <a16:creationId xmlns:a16="http://schemas.microsoft.com/office/drawing/2014/main" id="{07B07132-D612-4202-BECD-3EB8166410ED}"/>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10"/>
          <a:stretch>
            <a:fillRect/>
          </a:stretch>
        </p:blipFill>
        <p:spPr>
          <a:xfrm>
            <a:off x="7429500" y="3857625"/>
            <a:ext cx="1714499" cy="1285875"/>
          </a:xfrm>
          <a:prstGeom prst="rect">
            <a:avLst/>
          </a:prstGeom>
        </p:spPr>
      </p:pic>
    </p:spTree>
    <p:custDataLst>
      <p:tags r:id="rId1"/>
    </p:custDataLst>
    <p:extLst>
      <p:ext uri="{BB962C8B-B14F-4D97-AF65-F5344CB8AC3E}">
        <p14:creationId xmlns:p14="http://schemas.microsoft.com/office/powerpoint/2010/main" val="4095901789"/>
      </p:ext>
    </p:extLst>
  </p:cSld>
  <p:clrMapOvr>
    <a:masterClrMapping/>
  </p:clrMapOvr>
  <mc:AlternateContent xmlns:mc="http://schemas.openxmlformats.org/markup-compatibility/2006">
    <mc:Choice xmlns:p14="http://schemas.microsoft.com/office/powerpoint/2010/main" Requires="p14">
      <p:transition p14:dur="0" advTm="39042"/>
    </mc:Choice>
    <mc:Fallback>
      <p:transition advTm="390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500"/>
                            </p:stCondLst>
                            <p:childTnLst>
                              <p:par>
                                <p:cTn id="13" presetID="10" presetClass="entr" presetSubtype="0" fill="hold" nodeType="after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fade">
                                      <p:cBhvr>
                                        <p:cTn id="15" dur="500"/>
                                        <p:tgtEl>
                                          <p:spTgt spid="19"/>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fade">
                                      <p:cBhvr>
                                        <p:cTn id="18" dur="500"/>
                                        <p:tgtEl>
                                          <p:spTgt spid="24"/>
                                        </p:tgtEl>
                                      </p:cBhvr>
                                    </p:animEffect>
                                  </p:childTnLst>
                                </p:cTn>
                              </p:par>
                            </p:childTnLst>
                          </p:cTn>
                        </p:par>
                        <p:par>
                          <p:cTn id="19" fill="hold">
                            <p:stCondLst>
                              <p:cond delay="1000"/>
                            </p:stCondLst>
                            <p:childTnLst>
                              <p:par>
                                <p:cTn id="20" presetID="10" presetClass="entr" presetSubtype="0" fill="hold" nodeType="after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nodeType="withEffect">
                                  <p:stCondLst>
                                    <p:cond delay="0"/>
                                  </p:stCondLst>
                                  <p:childTnLst>
                                    <p:set>
                                      <p:cBhvr>
                                        <p:cTn id="29" dur="1" fill="hold">
                                          <p:stCondLst>
                                            <p:cond delay="0"/>
                                          </p:stCondLst>
                                        </p:cTn>
                                        <p:tgtEl>
                                          <p:spTgt spid="1036"/>
                                        </p:tgtEl>
                                        <p:attrNameLst>
                                          <p:attrName>style.visibility</p:attrName>
                                        </p:attrNameLst>
                                      </p:cBhvr>
                                      <p:to>
                                        <p:strVal val="visible"/>
                                      </p:to>
                                    </p:set>
                                    <p:animEffect transition="in" filter="fade">
                                      <p:cBhvr>
                                        <p:cTn id="30" dur="500"/>
                                        <p:tgtEl>
                                          <p:spTgt spid="103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6" fill="hold" display="0">
                  <p:stCondLst>
                    <p:cond delay="indefinite"/>
                  </p:stCondLst>
                </p:cTn>
                <p:tgtEl>
                  <p:spTgt spid="14"/>
                </p:tgtEl>
              </p:cMediaNode>
            </p:video>
            <p:seq concurrent="1" nextAc="seek">
              <p:cTn id="37" restart="whenNotActive" fill="hold" evtFilter="cancelBubble" nodeType="interactiveSeq">
                <p:stCondLst>
                  <p:cond evt="onClick" delay="0">
                    <p:tgtEl>
                      <p:spTgt spid="14"/>
                    </p:tgtEl>
                  </p:cond>
                </p:stCondLst>
                <p:endSync evt="end" delay="0">
                  <p:rtn val="all"/>
                </p:endSync>
                <p:childTnLst>
                  <p:par>
                    <p:cTn id="38" fill="hold">
                      <p:stCondLst>
                        <p:cond delay="0"/>
                      </p:stCondLst>
                      <p:childTnLst>
                        <p:par>
                          <p:cTn id="39" fill="hold">
                            <p:stCondLst>
                              <p:cond delay="0"/>
                            </p:stCondLst>
                            <p:childTnLst>
                              <p:par>
                                <p:cTn id="40" presetID="2" presetClass="mediacall" presetSubtype="0" fill="hold" nodeType="clickEffect">
                                  <p:stCondLst>
                                    <p:cond delay="0"/>
                                  </p:stCondLst>
                                  <p:childTnLst>
                                    <p:cmd type="call" cmd="togglePause">
                                      <p:cBhvr>
                                        <p:cTn id="41" dur="1" fill="hold"/>
                                        <p:tgtEl>
                                          <p:spTgt spid="14"/>
                                        </p:tgtEl>
                                      </p:cBhvr>
                                    </p:cmd>
                                  </p:childTnLst>
                                </p:cTn>
                              </p:par>
                            </p:childTnLst>
                          </p:cTn>
                        </p:par>
                      </p:childTnLst>
                    </p:cTn>
                  </p:par>
                </p:childTnLst>
              </p:cTn>
              <p:nextCondLst>
                <p:cond evt="onClick" delay="0">
                  <p:tgtEl>
                    <p:spTgt spid="14"/>
                  </p:tgtEl>
                </p:cond>
              </p:nextCondLst>
            </p:seq>
          </p:childTnLst>
        </p:cTn>
      </p:par>
    </p:tnLst>
    <p:bldLst>
      <p:bldP spid="24" grpId="0"/>
      <p:bldP spid="15" grpId="0" animBg="1"/>
      <p:bldP spid="30"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8A402C-05E5-4CE5-9A9C-77A4BFCB748E}"/>
              </a:ext>
            </a:extLst>
          </p:cNvPr>
          <p:cNvSpPr>
            <a:spLocks noGrp="1"/>
          </p:cNvSpPr>
          <p:nvPr>
            <p:ph type="sldNum" sz="quarter" idx="14"/>
          </p:nvPr>
        </p:nvSpPr>
        <p:spPr/>
        <p:txBody>
          <a:bodyPr/>
          <a:lstStyle/>
          <a:p>
            <a:fld id="{3C6CC810-8AE6-0546-A0FC-DB7D2235F0EB}" type="slidenum">
              <a:rPr lang="en-US" smtClean="0"/>
              <a:t>20</a:t>
            </a:fld>
            <a:endParaRPr lang="en-US"/>
          </a:p>
        </p:txBody>
      </p:sp>
      <p:sp>
        <p:nvSpPr>
          <p:cNvPr id="4" name="Title 3">
            <a:extLst>
              <a:ext uri="{FF2B5EF4-FFF2-40B4-BE49-F238E27FC236}">
                <a16:creationId xmlns:a16="http://schemas.microsoft.com/office/drawing/2014/main" id="{A552077C-64DB-490A-B373-F4025075577B}"/>
              </a:ext>
            </a:extLst>
          </p:cNvPr>
          <p:cNvSpPr>
            <a:spLocks noGrp="1"/>
          </p:cNvSpPr>
          <p:nvPr>
            <p:ph type="title"/>
          </p:nvPr>
        </p:nvSpPr>
        <p:spPr/>
        <p:txBody>
          <a:bodyPr/>
          <a:lstStyle/>
          <a:p>
            <a:pPr marL="5715" indent="-5715"/>
            <a:r>
              <a:rPr lang="en-US"/>
              <a:t>Foresight on-device Bandwidth Manager</a:t>
            </a:r>
          </a:p>
        </p:txBody>
      </p:sp>
      <p:sp>
        <p:nvSpPr>
          <p:cNvPr id="5" name="Content Placeholder 4">
            <a:extLst>
              <a:ext uri="{FF2B5EF4-FFF2-40B4-BE49-F238E27FC236}">
                <a16:creationId xmlns:a16="http://schemas.microsoft.com/office/drawing/2014/main" id="{343D0C4F-E5D3-40D3-B77F-E4C95D8F60CE}"/>
              </a:ext>
            </a:extLst>
          </p:cNvPr>
          <p:cNvSpPr>
            <a:spLocks noGrp="1"/>
          </p:cNvSpPr>
          <p:nvPr>
            <p:ph sz="quarter" idx="15"/>
          </p:nvPr>
        </p:nvSpPr>
        <p:spPr>
          <a:xfrm>
            <a:off x="5473054" y="992642"/>
            <a:ext cx="3606803" cy="1599271"/>
          </a:xfrm>
        </p:spPr>
        <p:txBody>
          <a:bodyPr/>
          <a:lstStyle/>
          <a:p>
            <a:pPr marL="187325" indent="-185420">
              <a:spcBef>
                <a:spcPts val="1000"/>
              </a:spcBef>
              <a:spcAft>
                <a:spcPts val="0"/>
              </a:spcAft>
            </a:pPr>
            <a:r>
              <a:rPr lang="en-US" sz="2000" b="1">
                <a:latin typeface="Candara"/>
                <a:cs typeface="Calibri"/>
              </a:rPr>
              <a:t>Application agnosticism</a:t>
            </a:r>
          </a:p>
          <a:p>
            <a:pPr marL="386080" lvl="1" indent="-193675">
              <a:lnSpc>
                <a:spcPct val="100000"/>
              </a:lnSpc>
              <a:spcBef>
                <a:spcPts val="1000"/>
              </a:spcBef>
              <a:spcAft>
                <a:spcPts val="0"/>
              </a:spcAft>
            </a:pPr>
            <a:r>
              <a:rPr lang="en-US" sz="1800">
                <a:latin typeface="Candara"/>
                <a:cs typeface="Calibri"/>
              </a:rPr>
              <a:t>Apps subscribe for bandwidth updates from the bandwidth manager</a:t>
            </a:r>
          </a:p>
          <a:p>
            <a:pPr marL="386080" lvl="1" indent="-193675">
              <a:spcBef>
                <a:spcPts val="500"/>
              </a:spcBef>
              <a:spcAft>
                <a:spcPts val="0"/>
              </a:spcAft>
            </a:pPr>
            <a:r>
              <a:rPr lang="en-US" sz="1800">
                <a:latin typeface="Candara"/>
                <a:ea typeface="+mn-lt"/>
                <a:cs typeface="+mn-lt"/>
              </a:rPr>
              <a:t>Bandwidth manager provides download schedule to apps</a:t>
            </a:r>
          </a:p>
        </p:txBody>
      </p:sp>
      <p:grpSp>
        <p:nvGrpSpPr>
          <p:cNvPr id="8" name="Group 7">
            <a:extLst>
              <a:ext uri="{FF2B5EF4-FFF2-40B4-BE49-F238E27FC236}">
                <a16:creationId xmlns:a16="http://schemas.microsoft.com/office/drawing/2014/main" id="{86C373CB-F842-485D-982F-1D49A3188664}"/>
              </a:ext>
            </a:extLst>
          </p:cNvPr>
          <p:cNvGrpSpPr/>
          <p:nvPr/>
        </p:nvGrpSpPr>
        <p:grpSpPr>
          <a:xfrm>
            <a:off x="457200" y="2700328"/>
            <a:ext cx="1712563" cy="1986883"/>
            <a:chOff x="3864244" y="2859437"/>
            <a:chExt cx="1712563" cy="1986883"/>
          </a:xfrm>
        </p:grpSpPr>
        <p:sp>
          <p:nvSpPr>
            <p:cNvPr id="10" name="Rectangle 9">
              <a:extLst>
                <a:ext uri="{FF2B5EF4-FFF2-40B4-BE49-F238E27FC236}">
                  <a16:creationId xmlns:a16="http://schemas.microsoft.com/office/drawing/2014/main" id="{2F17D995-175F-40EE-8EC3-7FC90CCAE974}"/>
                </a:ext>
              </a:extLst>
            </p:cNvPr>
            <p:cNvSpPr/>
            <p:nvPr/>
          </p:nvSpPr>
          <p:spPr bwMode="auto">
            <a:xfrm>
              <a:off x="3864244" y="2859437"/>
              <a:ext cx="1712563" cy="19868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tx1"/>
                  </a:solidFill>
                  <a:latin typeface="Candara"/>
                  <a:sym typeface="Arial" pitchFamily="-107" charset="0"/>
                </a:rPr>
                <a:t>Bandwidth Management</a:t>
              </a:r>
            </a:p>
          </p:txBody>
        </p:sp>
        <p:sp>
          <p:nvSpPr>
            <p:cNvPr id="11" name="Rectangle 10">
              <a:extLst>
                <a:ext uri="{FF2B5EF4-FFF2-40B4-BE49-F238E27FC236}">
                  <a16:creationId xmlns:a16="http://schemas.microsoft.com/office/drawing/2014/main" id="{743D329C-912E-4297-8C5F-57AB4E18AAE0}"/>
                </a:ext>
              </a:extLst>
            </p:cNvPr>
            <p:cNvSpPr/>
            <p:nvPr/>
          </p:nvSpPr>
          <p:spPr bwMode="auto">
            <a:xfrm>
              <a:off x="3952068" y="3495042"/>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pitchFamily="-107" charset="0"/>
                  <a:sym typeface="Arial" pitchFamily="-107" charset="0"/>
                </a:rPr>
                <a:t>Locations from Route</a:t>
              </a:r>
            </a:p>
          </p:txBody>
        </p:sp>
        <p:sp>
          <p:nvSpPr>
            <p:cNvPr id="12" name="Rectangle 11">
              <a:extLst>
                <a:ext uri="{FF2B5EF4-FFF2-40B4-BE49-F238E27FC236}">
                  <a16:creationId xmlns:a16="http://schemas.microsoft.com/office/drawing/2014/main" id="{81747E63-A8E0-4C2F-9006-4F96E0478050}"/>
                </a:ext>
              </a:extLst>
            </p:cNvPr>
            <p:cNvSpPr/>
            <p:nvPr/>
          </p:nvSpPr>
          <p:spPr bwMode="auto">
            <a:xfrm>
              <a:off x="3941736" y="4196847"/>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pitchFamily="-107" charset="0"/>
                  <a:sym typeface="Arial" pitchFamily="-107" charset="0"/>
                </a:rPr>
                <a:t>Bandwidth Schedular</a:t>
              </a:r>
            </a:p>
          </p:txBody>
        </p:sp>
      </p:grpSp>
      <p:grpSp>
        <p:nvGrpSpPr>
          <p:cNvPr id="31" name="Group 30">
            <a:extLst>
              <a:ext uri="{FF2B5EF4-FFF2-40B4-BE49-F238E27FC236}">
                <a16:creationId xmlns:a16="http://schemas.microsoft.com/office/drawing/2014/main" id="{91F7C648-6275-450D-9D77-B37FBEA8F693}"/>
              </a:ext>
            </a:extLst>
          </p:cNvPr>
          <p:cNvGrpSpPr/>
          <p:nvPr/>
        </p:nvGrpSpPr>
        <p:grpSpPr>
          <a:xfrm>
            <a:off x="4723971" y="3307921"/>
            <a:ext cx="2017363" cy="1074200"/>
            <a:chOff x="2996340" y="2089752"/>
            <a:chExt cx="2017363" cy="1074200"/>
          </a:xfrm>
        </p:grpSpPr>
        <p:grpSp>
          <p:nvGrpSpPr>
            <p:cNvPr id="13" name="Group 12">
              <a:extLst>
                <a:ext uri="{FF2B5EF4-FFF2-40B4-BE49-F238E27FC236}">
                  <a16:creationId xmlns:a16="http://schemas.microsoft.com/office/drawing/2014/main" id="{992E34AA-EF6D-4CFA-A565-234653E5C778}"/>
                </a:ext>
              </a:extLst>
            </p:cNvPr>
            <p:cNvGrpSpPr/>
            <p:nvPr/>
          </p:nvGrpSpPr>
          <p:grpSpPr>
            <a:xfrm>
              <a:off x="2996340" y="2089752"/>
              <a:ext cx="1712563" cy="769400"/>
              <a:chOff x="6320727" y="2957942"/>
              <a:chExt cx="1712563" cy="769400"/>
            </a:xfrm>
          </p:grpSpPr>
          <p:sp>
            <p:nvSpPr>
              <p:cNvPr id="14" name="Rectangle 13">
                <a:extLst>
                  <a:ext uri="{FF2B5EF4-FFF2-40B4-BE49-F238E27FC236}">
                    <a16:creationId xmlns:a16="http://schemas.microsoft.com/office/drawing/2014/main" id="{F066D841-BB89-4562-A31E-90150915C813}"/>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15" name="Straight Connector 14">
                <a:extLst>
                  <a:ext uri="{FF2B5EF4-FFF2-40B4-BE49-F238E27FC236}">
                    <a16:creationId xmlns:a16="http://schemas.microsoft.com/office/drawing/2014/main" id="{E4934C94-0D8E-4B5E-8D61-831C1846DD46}"/>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16" name="Isosceles Triangle 15">
                <a:extLst>
                  <a:ext uri="{FF2B5EF4-FFF2-40B4-BE49-F238E27FC236}">
                    <a16:creationId xmlns:a16="http://schemas.microsoft.com/office/drawing/2014/main" id="{1BD7972D-8BC4-44A8-B25F-B5B3B881E6BF}"/>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17" name="Group 16">
              <a:extLst>
                <a:ext uri="{FF2B5EF4-FFF2-40B4-BE49-F238E27FC236}">
                  <a16:creationId xmlns:a16="http://schemas.microsoft.com/office/drawing/2014/main" id="{7091DE22-3416-468F-AA78-E5A16887D523}"/>
                </a:ext>
              </a:extLst>
            </p:cNvPr>
            <p:cNvGrpSpPr/>
            <p:nvPr/>
          </p:nvGrpSpPr>
          <p:grpSpPr>
            <a:xfrm>
              <a:off x="3148740" y="2242152"/>
              <a:ext cx="1712563" cy="769400"/>
              <a:chOff x="6320727" y="2957942"/>
              <a:chExt cx="1712563" cy="769400"/>
            </a:xfrm>
          </p:grpSpPr>
          <p:sp>
            <p:nvSpPr>
              <p:cNvPr id="18" name="Rectangle 17">
                <a:extLst>
                  <a:ext uri="{FF2B5EF4-FFF2-40B4-BE49-F238E27FC236}">
                    <a16:creationId xmlns:a16="http://schemas.microsoft.com/office/drawing/2014/main" id="{7DE9CA04-B0B4-49A5-86BC-1E0AFC1293CE}"/>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19" name="Straight Connector 18">
                <a:extLst>
                  <a:ext uri="{FF2B5EF4-FFF2-40B4-BE49-F238E27FC236}">
                    <a16:creationId xmlns:a16="http://schemas.microsoft.com/office/drawing/2014/main" id="{54BD9A64-6CBD-4CFC-ADE5-F10FDAEB25CC}"/>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20" name="Isosceles Triangle 19">
                <a:extLst>
                  <a:ext uri="{FF2B5EF4-FFF2-40B4-BE49-F238E27FC236}">
                    <a16:creationId xmlns:a16="http://schemas.microsoft.com/office/drawing/2014/main" id="{757959FF-2193-4E00-BFBA-FBE88D28FD93}"/>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21" name="Group 20">
              <a:extLst>
                <a:ext uri="{FF2B5EF4-FFF2-40B4-BE49-F238E27FC236}">
                  <a16:creationId xmlns:a16="http://schemas.microsoft.com/office/drawing/2014/main" id="{E43E1AB0-5472-4D02-9225-AD38500024AC}"/>
                </a:ext>
              </a:extLst>
            </p:cNvPr>
            <p:cNvGrpSpPr/>
            <p:nvPr/>
          </p:nvGrpSpPr>
          <p:grpSpPr>
            <a:xfrm>
              <a:off x="3301140" y="2394552"/>
              <a:ext cx="1712563" cy="769400"/>
              <a:chOff x="6320727" y="2957942"/>
              <a:chExt cx="1712563" cy="769400"/>
            </a:xfrm>
          </p:grpSpPr>
          <p:sp>
            <p:nvSpPr>
              <p:cNvPr id="22" name="Rectangle 21">
                <a:extLst>
                  <a:ext uri="{FF2B5EF4-FFF2-40B4-BE49-F238E27FC236}">
                    <a16:creationId xmlns:a16="http://schemas.microsoft.com/office/drawing/2014/main" id="{0962ACD6-4A84-4D1F-A7C9-5025A1BC3766}"/>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23" name="Straight Connector 22">
                <a:extLst>
                  <a:ext uri="{FF2B5EF4-FFF2-40B4-BE49-F238E27FC236}">
                    <a16:creationId xmlns:a16="http://schemas.microsoft.com/office/drawing/2014/main" id="{0FB03A50-E593-450B-802B-F23009C29960}"/>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24" name="Isosceles Triangle 23">
                <a:extLst>
                  <a:ext uri="{FF2B5EF4-FFF2-40B4-BE49-F238E27FC236}">
                    <a16:creationId xmlns:a16="http://schemas.microsoft.com/office/drawing/2014/main" id="{90F6C9F9-AFD5-42BA-8A90-404F1B33D456}"/>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cxnSp>
        <p:nvCxnSpPr>
          <p:cNvPr id="28" name="Connector: Elbow 27">
            <a:extLst>
              <a:ext uri="{FF2B5EF4-FFF2-40B4-BE49-F238E27FC236}">
                <a16:creationId xmlns:a16="http://schemas.microsoft.com/office/drawing/2014/main" id="{5C2AA062-3049-4E54-ACB8-5F324FC4CBC8}"/>
              </a:ext>
            </a:extLst>
          </p:cNvPr>
          <p:cNvCxnSpPr>
            <a:cxnSpLocks/>
            <a:stCxn id="14" idx="0"/>
          </p:cNvCxnSpPr>
          <p:nvPr/>
        </p:nvCxnSpPr>
        <p:spPr bwMode="auto">
          <a:xfrm rot="16200000" flipV="1">
            <a:off x="3673757" y="1401425"/>
            <a:ext cx="402503" cy="3410490"/>
          </a:xfrm>
          <a:prstGeom prst="bentConnector2">
            <a:avLst/>
          </a:prstGeom>
          <a:solidFill>
            <a:srgbClr val="0183B7"/>
          </a:solidFill>
          <a:ln w="28575" cap="flat" cmpd="sng" algn="ctr">
            <a:solidFill>
              <a:schemeClr val="tx1"/>
            </a:solidFill>
            <a:prstDash val="solid"/>
            <a:round/>
            <a:headEnd type="none" w="med" len="med"/>
            <a:tailEnd type="triangle"/>
          </a:ln>
          <a:effectLst/>
        </p:spPr>
      </p:cxnSp>
      <p:sp>
        <p:nvSpPr>
          <p:cNvPr id="34" name="TextBox 33">
            <a:extLst>
              <a:ext uri="{FF2B5EF4-FFF2-40B4-BE49-F238E27FC236}">
                <a16:creationId xmlns:a16="http://schemas.microsoft.com/office/drawing/2014/main" id="{1AD649BE-5BF4-4C07-9992-5A1834C51761}"/>
              </a:ext>
            </a:extLst>
          </p:cNvPr>
          <p:cNvSpPr txBox="1"/>
          <p:nvPr/>
        </p:nvSpPr>
        <p:spPr>
          <a:xfrm>
            <a:off x="2485763" y="2275911"/>
            <a:ext cx="2074607" cy="612475"/>
          </a:xfrm>
          <a:prstGeom prst="rect">
            <a:avLst/>
          </a:prstGeom>
          <a:noFill/>
        </p:spPr>
        <p:txBody>
          <a:bodyPr wrap="none" lIns="91440" tIns="45720" rIns="91440" bIns="45720" rtlCol="0" anchor="t">
            <a:spAutoFit/>
          </a:bodyPr>
          <a:lstStyle/>
          <a:p>
            <a:pPr>
              <a:lnSpc>
                <a:spcPct val="90000"/>
              </a:lnSpc>
              <a:spcBef>
                <a:spcPts val="600"/>
              </a:spcBef>
            </a:pPr>
            <a:r>
              <a:rPr lang="en-US" sz="1600" err="1">
                <a:solidFill>
                  <a:srgbClr val="000000"/>
                </a:solidFill>
              </a:rPr>
              <a:t>registerApp</a:t>
            </a:r>
            <a:r>
              <a:rPr lang="en-US" sz="1600">
                <a:solidFill>
                  <a:srgbClr val="000000"/>
                </a:solidFill>
              </a:rPr>
              <a:t>()</a:t>
            </a:r>
          </a:p>
          <a:p>
            <a:pPr>
              <a:lnSpc>
                <a:spcPct val="90000"/>
              </a:lnSpc>
              <a:spcBef>
                <a:spcPts val="600"/>
              </a:spcBef>
            </a:pPr>
            <a:r>
              <a:rPr lang="en-US" sz="1600">
                <a:solidFill>
                  <a:srgbClr val="000000"/>
                </a:solidFill>
              </a:rPr>
              <a:t>specifyRequirement()</a:t>
            </a:r>
          </a:p>
        </p:txBody>
      </p:sp>
      <p:sp>
        <p:nvSpPr>
          <p:cNvPr id="36" name="TextBox 35">
            <a:extLst>
              <a:ext uri="{FF2B5EF4-FFF2-40B4-BE49-F238E27FC236}">
                <a16:creationId xmlns:a16="http://schemas.microsoft.com/office/drawing/2014/main" id="{1322F627-A20E-4BA7-852B-E4E49050BE18}"/>
              </a:ext>
            </a:extLst>
          </p:cNvPr>
          <p:cNvSpPr txBox="1"/>
          <p:nvPr/>
        </p:nvSpPr>
        <p:spPr>
          <a:xfrm>
            <a:off x="2285368" y="3481152"/>
            <a:ext cx="2286203" cy="313932"/>
          </a:xfrm>
          <a:prstGeom prst="rect">
            <a:avLst/>
          </a:prstGeom>
          <a:noFill/>
        </p:spPr>
        <p:txBody>
          <a:bodyPr wrap="none" rtlCol="0">
            <a:spAutoFit/>
          </a:bodyPr>
          <a:lstStyle/>
          <a:p>
            <a:pPr>
              <a:lnSpc>
                <a:spcPct val="90000"/>
              </a:lnSpc>
              <a:spcBef>
                <a:spcPts val="600"/>
              </a:spcBef>
            </a:pPr>
            <a:r>
              <a:rPr lang="en-US" sz="1600" err="1">
                <a:solidFill>
                  <a:srgbClr val="000000"/>
                </a:solidFill>
              </a:rPr>
              <a:t>onBandwidthSchedule</a:t>
            </a:r>
            <a:r>
              <a:rPr lang="en-US" sz="1600">
                <a:solidFill>
                  <a:srgbClr val="000000"/>
                </a:solidFill>
              </a:rPr>
              <a:t>()</a:t>
            </a:r>
          </a:p>
        </p:txBody>
      </p:sp>
      <p:cxnSp>
        <p:nvCxnSpPr>
          <p:cNvPr id="38" name="Straight Arrow Connector 37">
            <a:extLst>
              <a:ext uri="{FF2B5EF4-FFF2-40B4-BE49-F238E27FC236}">
                <a16:creationId xmlns:a16="http://schemas.microsoft.com/office/drawing/2014/main" id="{6B9393E9-2178-4DA4-AEE8-A0BFDB1CA332}"/>
              </a:ext>
            </a:extLst>
          </p:cNvPr>
          <p:cNvCxnSpPr/>
          <p:nvPr/>
        </p:nvCxnSpPr>
        <p:spPr bwMode="auto">
          <a:xfrm>
            <a:off x="2169763" y="3830831"/>
            <a:ext cx="2554208" cy="0"/>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2207762896"/>
      </p:ext>
    </p:extLst>
  </p:cSld>
  <p:clrMapOvr>
    <a:masterClrMapping/>
  </p:clrMapOvr>
  <mc:AlternateContent xmlns:mc="http://schemas.openxmlformats.org/markup-compatibility/2006" xmlns:p14="http://schemas.microsoft.com/office/powerpoint/2010/main">
    <mc:Choice Requires="p14">
      <p:transition p14:dur="10" advTm="71540"/>
    </mc:Choice>
    <mc:Fallback xmlns="">
      <p:transition advTm="71540"/>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8A402C-05E5-4CE5-9A9C-77A4BFCB748E}"/>
              </a:ext>
            </a:extLst>
          </p:cNvPr>
          <p:cNvSpPr>
            <a:spLocks noGrp="1"/>
          </p:cNvSpPr>
          <p:nvPr>
            <p:ph type="sldNum" sz="quarter" idx="14"/>
          </p:nvPr>
        </p:nvSpPr>
        <p:spPr/>
        <p:txBody>
          <a:bodyPr/>
          <a:lstStyle/>
          <a:p>
            <a:fld id="{3C6CC810-8AE6-0546-A0FC-DB7D2235F0EB}" type="slidenum">
              <a:rPr lang="en-US" smtClean="0"/>
              <a:t>21</a:t>
            </a:fld>
            <a:endParaRPr lang="en-US"/>
          </a:p>
        </p:txBody>
      </p:sp>
      <p:sp>
        <p:nvSpPr>
          <p:cNvPr id="4" name="Title 3">
            <a:extLst>
              <a:ext uri="{FF2B5EF4-FFF2-40B4-BE49-F238E27FC236}">
                <a16:creationId xmlns:a16="http://schemas.microsoft.com/office/drawing/2014/main" id="{A552077C-64DB-490A-B373-F4025075577B}"/>
              </a:ext>
            </a:extLst>
          </p:cNvPr>
          <p:cNvSpPr>
            <a:spLocks noGrp="1"/>
          </p:cNvSpPr>
          <p:nvPr>
            <p:ph type="title"/>
          </p:nvPr>
        </p:nvSpPr>
        <p:spPr/>
        <p:txBody>
          <a:bodyPr/>
          <a:lstStyle/>
          <a:p>
            <a:pPr marL="5715" indent="-5715"/>
            <a:r>
              <a:rPr lang="en-US"/>
              <a:t>Foresight on-device Bandwidth Manager</a:t>
            </a:r>
          </a:p>
        </p:txBody>
      </p:sp>
      <p:sp>
        <p:nvSpPr>
          <p:cNvPr id="5" name="Content Placeholder 4">
            <a:extLst>
              <a:ext uri="{FF2B5EF4-FFF2-40B4-BE49-F238E27FC236}">
                <a16:creationId xmlns:a16="http://schemas.microsoft.com/office/drawing/2014/main" id="{343D0C4F-E5D3-40D3-B77F-E4C95D8F60CE}"/>
              </a:ext>
            </a:extLst>
          </p:cNvPr>
          <p:cNvSpPr>
            <a:spLocks noGrp="1"/>
          </p:cNvSpPr>
          <p:nvPr>
            <p:ph sz="quarter" idx="15"/>
          </p:nvPr>
        </p:nvSpPr>
        <p:spPr>
          <a:xfrm>
            <a:off x="4370522" y="992642"/>
            <a:ext cx="4709336" cy="2757948"/>
          </a:xfrm>
        </p:spPr>
        <p:txBody>
          <a:bodyPr/>
          <a:lstStyle/>
          <a:p>
            <a:pPr marL="187325" indent="-185420">
              <a:spcBef>
                <a:spcPts val="1000"/>
              </a:spcBef>
              <a:spcAft>
                <a:spcPts val="0"/>
              </a:spcAft>
            </a:pPr>
            <a:r>
              <a:rPr lang="en-US" sz="2000" b="1">
                <a:latin typeface="Candara"/>
                <a:cs typeface="Calibri"/>
              </a:rPr>
              <a:t>Accuracy</a:t>
            </a:r>
          </a:p>
          <a:p>
            <a:pPr marL="386080" lvl="1" indent="-193675">
              <a:spcBef>
                <a:spcPts val="1000"/>
              </a:spcBef>
              <a:spcAft>
                <a:spcPts val="0"/>
              </a:spcAft>
            </a:pPr>
            <a:r>
              <a:rPr lang="en-US" sz="2000">
                <a:latin typeface="Candara"/>
                <a:cs typeface="Calibri"/>
              </a:rPr>
              <a:t>Periodically query cloud bandwidth service for estimates</a:t>
            </a:r>
            <a:endParaRPr lang="en-US" sz="2000">
              <a:latin typeface="Candara"/>
              <a:ea typeface="+mn-lt"/>
              <a:cs typeface="+mn-lt"/>
            </a:endParaRPr>
          </a:p>
          <a:p>
            <a:pPr marL="386080" lvl="1" indent="-193675">
              <a:spcBef>
                <a:spcPts val="1000"/>
              </a:spcBef>
              <a:spcAft>
                <a:spcPts val="0"/>
              </a:spcAft>
            </a:pPr>
            <a:r>
              <a:rPr lang="en-US" sz="1800">
                <a:latin typeface="Candara"/>
                <a:cs typeface="Calibri"/>
              </a:rPr>
              <a:t>Dynamically adjust query interval (</a:t>
            </a:r>
            <a:r>
              <a:rPr lang="en-US" sz="1800" i="1">
                <a:latin typeface="Candara"/>
                <a:cs typeface="Calibri"/>
              </a:rPr>
              <a:t>epoch</a:t>
            </a:r>
            <a:r>
              <a:rPr lang="en-US" sz="1800">
                <a:latin typeface="Candara"/>
                <a:cs typeface="Calibri"/>
              </a:rPr>
              <a:t>) based on detected changes to bandwidth </a:t>
            </a:r>
            <a:endParaRPr lang="en-US" sz="1800">
              <a:ea typeface="+mn-lt"/>
              <a:cs typeface="+mn-lt"/>
            </a:endParaRPr>
          </a:p>
          <a:p>
            <a:pPr marL="386080" lvl="1" indent="-193675">
              <a:spcBef>
                <a:spcPts val="1000"/>
              </a:spcBef>
              <a:spcAft>
                <a:spcPts val="0"/>
              </a:spcAft>
            </a:pPr>
            <a:r>
              <a:rPr lang="en-US" sz="1800">
                <a:latin typeface="Candara"/>
                <a:cs typeface="Calibri"/>
              </a:rPr>
              <a:t>Notify applications when future bandwidth changes </a:t>
            </a:r>
            <a:endParaRPr lang="en-US" sz="1800">
              <a:ea typeface="+mn-lt"/>
              <a:cs typeface="+mn-lt"/>
            </a:endParaRPr>
          </a:p>
        </p:txBody>
      </p:sp>
      <p:grpSp>
        <p:nvGrpSpPr>
          <p:cNvPr id="8" name="Group 7">
            <a:extLst>
              <a:ext uri="{FF2B5EF4-FFF2-40B4-BE49-F238E27FC236}">
                <a16:creationId xmlns:a16="http://schemas.microsoft.com/office/drawing/2014/main" id="{86C373CB-F842-485D-982F-1D49A3188664}"/>
              </a:ext>
            </a:extLst>
          </p:cNvPr>
          <p:cNvGrpSpPr/>
          <p:nvPr/>
        </p:nvGrpSpPr>
        <p:grpSpPr>
          <a:xfrm>
            <a:off x="937650" y="2859437"/>
            <a:ext cx="1712563" cy="1986883"/>
            <a:chOff x="3864244" y="2859437"/>
            <a:chExt cx="1712563" cy="1986883"/>
          </a:xfrm>
        </p:grpSpPr>
        <p:sp>
          <p:nvSpPr>
            <p:cNvPr id="10" name="Rectangle 9">
              <a:extLst>
                <a:ext uri="{FF2B5EF4-FFF2-40B4-BE49-F238E27FC236}">
                  <a16:creationId xmlns:a16="http://schemas.microsoft.com/office/drawing/2014/main" id="{2F17D995-175F-40EE-8EC3-7FC90CCAE974}"/>
                </a:ext>
              </a:extLst>
            </p:cNvPr>
            <p:cNvSpPr/>
            <p:nvPr/>
          </p:nvSpPr>
          <p:spPr bwMode="auto">
            <a:xfrm>
              <a:off x="3864244" y="2859437"/>
              <a:ext cx="1712563" cy="19868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tx1"/>
                  </a:solidFill>
                  <a:latin typeface="Candara"/>
                  <a:sym typeface="Arial" pitchFamily="-107" charset="0"/>
                </a:rPr>
                <a:t>Bandwidth Management</a:t>
              </a:r>
            </a:p>
          </p:txBody>
        </p:sp>
        <p:sp>
          <p:nvSpPr>
            <p:cNvPr id="11" name="Rectangle 10">
              <a:extLst>
                <a:ext uri="{FF2B5EF4-FFF2-40B4-BE49-F238E27FC236}">
                  <a16:creationId xmlns:a16="http://schemas.microsoft.com/office/drawing/2014/main" id="{743D329C-912E-4297-8C5F-57AB4E18AAE0}"/>
                </a:ext>
              </a:extLst>
            </p:cNvPr>
            <p:cNvSpPr/>
            <p:nvPr/>
          </p:nvSpPr>
          <p:spPr bwMode="auto">
            <a:xfrm>
              <a:off x="3952068" y="3495042"/>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pitchFamily="-107" charset="0"/>
                  <a:sym typeface="Arial" pitchFamily="-107" charset="0"/>
                </a:rPr>
                <a:t>Locations from Route</a:t>
              </a:r>
            </a:p>
          </p:txBody>
        </p:sp>
        <p:sp>
          <p:nvSpPr>
            <p:cNvPr id="12" name="Rectangle 11">
              <a:extLst>
                <a:ext uri="{FF2B5EF4-FFF2-40B4-BE49-F238E27FC236}">
                  <a16:creationId xmlns:a16="http://schemas.microsoft.com/office/drawing/2014/main" id="{81747E63-A8E0-4C2F-9006-4F96E0478050}"/>
                </a:ext>
              </a:extLst>
            </p:cNvPr>
            <p:cNvSpPr/>
            <p:nvPr/>
          </p:nvSpPr>
          <p:spPr bwMode="auto">
            <a:xfrm>
              <a:off x="3941736" y="4196847"/>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a:solidFill>
                    <a:schemeClr val="accent1">
                      <a:lumMod val="50000"/>
                    </a:schemeClr>
                  </a:solidFill>
                  <a:ea typeface="Arial" pitchFamily="-107" charset="0"/>
                  <a:cs typeface="Arial" pitchFamily="-107" charset="0"/>
                  <a:sym typeface="Arial" pitchFamily="-107" charset="0"/>
                </a:rPr>
                <a:t>Bandwidth Schedular</a:t>
              </a:r>
            </a:p>
          </p:txBody>
        </p:sp>
      </p:grpSp>
      <p:cxnSp>
        <p:nvCxnSpPr>
          <p:cNvPr id="26" name="Straight Arrow Connector 25">
            <a:extLst>
              <a:ext uri="{FF2B5EF4-FFF2-40B4-BE49-F238E27FC236}">
                <a16:creationId xmlns:a16="http://schemas.microsoft.com/office/drawing/2014/main" id="{A9E493E0-F30E-477A-8E06-583CF9FFC7C1}"/>
              </a:ext>
            </a:extLst>
          </p:cNvPr>
          <p:cNvCxnSpPr>
            <a:cxnSpLocks/>
          </p:cNvCxnSpPr>
          <p:nvPr/>
        </p:nvCxnSpPr>
        <p:spPr bwMode="auto">
          <a:xfrm flipV="1">
            <a:off x="1332857" y="1772222"/>
            <a:ext cx="0" cy="1087216"/>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43920B12-E0DD-4704-B41D-0E1DEE0A8750}"/>
              </a:ext>
            </a:extLst>
          </p:cNvPr>
          <p:cNvCxnSpPr>
            <a:cxnSpLocks/>
          </p:cNvCxnSpPr>
          <p:nvPr/>
        </p:nvCxnSpPr>
        <p:spPr bwMode="auto">
          <a:xfrm>
            <a:off x="2332498" y="1772222"/>
            <a:ext cx="0" cy="1087215"/>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sp>
        <p:nvSpPr>
          <p:cNvPr id="33" name="Rectangle 32">
            <a:extLst>
              <a:ext uri="{FF2B5EF4-FFF2-40B4-BE49-F238E27FC236}">
                <a16:creationId xmlns:a16="http://schemas.microsoft.com/office/drawing/2014/main" id="{E527F990-397B-45C9-83B4-0BD1FBC0B421}"/>
              </a:ext>
            </a:extLst>
          </p:cNvPr>
          <p:cNvSpPr/>
          <p:nvPr/>
        </p:nvSpPr>
        <p:spPr bwMode="auto">
          <a:xfrm>
            <a:off x="782667" y="1135953"/>
            <a:ext cx="2022530"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a:solidFill>
                  <a:schemeClr val="tx1"/>
                </a:solidFill>
                <a:latin typeface="Candara"/>
                <a:sym typeface="Arial" pitchFamily="-107" charset="0"/>
              </a:rPr>
              <a:t>Bandwidth Service</a:t>
            </a:r>
          </a:p>
        </p:txBody>
      </p:sp>
      <p:sp>
        <p:nvSpPr>
          <p:cNvPr id="35" name="TextBox 34">
            <a:extLst>
              <a:ext uri="{FF2B5EF4-FFF2-40B4-BE49-F238E27FC236}">
                <a16:creationId xmlns:a16="http://schemas.microsoft.com/office/drawing/2014/main" id="{D7E0AD68-4C80-4253-9BD6-660C1218AC92}"/>
              </a:ext>
            </a:extLst>
          </p:cNvPr>
          <p:cNvSpPr txBox="1"/>
          <p:nvPr/>
        </p:nvSpPr>
        <p:spPr>
          <a:xfrm>
            <a:off x="660766" y="2015777"/>
            <a:ext cx="2380780" cy="313932"/>
          </a:xfrm>
          <a:prstGeom prst="rect">
            <a:avLst/>
          </a:prstGeom>
          <a:solidFill>
            <a:schemeClr val="bg1"/>
          </a:solidFill>
        </p:spPr>
        <p:txBody>
          <a:bodyPr wrap="none" rtlCol="0">
            <a:spAutoFit/>
          </a:bodyPr>
          <a:lstStyle/>
          <a:p>
            <a:pPr algn="ctr">
              <a:lnSpc>
                <a:spcPct val="90000"/>
              </a:lnSpc>
              <a:spcBef>
                <a:spcPts val="600"/>
              </a:spcBef>
            </a:pPr>
            <a:r>
              <a:rPr lang="en-US" sz="1600" err="1">
                <a:solidFill>
                  <a:srgbClr val="000000"/>
                </a:solidFill>
              </a:rPr>
              <a:t>getBandwidthForRoute</a:t>
            </a:r>
            <a:r>
              <a:rPr lang="en-US" sz="1600">
                <a:solidFill>
                  <a:srgbClr val="000000"/>
                </a:solidFill>
              </a:rPr>
              <a:t>()</a:t>
            </a:r>
          </a:p>
        </p:txBody>
      </p:sp>
      <p:pic>
        <p:nvPicPr>
          <p:cNvPr id="30" name="Picture 4" descr="Location Icons - Download Free Vector Icons | Noun Project">
            <a:extLst>
              <a:ext uri="{FF2B5EF4-FFF2-40B4-BE49-F238E27FC236}">
                <a16:creationId xmlns:a16="http://schemas.microsoft.com/office/drawing/2014/main" id="{A1888572-2B02-4D7D-B7D9-AC34290A2A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01326" y="2306071"/>
            <a:ext cx="436697" cy="4366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peed Icons - Download Free Vector Icons | Noun Project">
            <a:extLst>
              <a:ext uri="{FF2B5EF4-FFF2-40B4-BE49-F238E27FC236}">
                <a16:creationId xmlns:a16="http://schemas.microsoft.com/office/drawing/2014/main" id="{48A2F6AF-AD69-41C4-B297-8918AEF051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368659" y="2194206"/>
            <a:ext cx="494629" cy="49462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21DD32F-28DB-492F-8439-D1F54C3919BA}"/>
              </a:ext>
            </a:extLst>
          </p:cNvPr>
          <p:cNvSpPr txBox="1"/>
          <p:nvPr/>
        </p:nvSpPr>
        <p:spPr>
          <a:xfrm>
            <a:off x="2773562" y="3884107"/>
            <a:ext cx="2286203" cy="313932"/>
          </a:xfrm>
          <a:prstGeom prst="rect">
            <a:avLst/>
          </a:prstGeom>
          <a:noFill/>
        </p:spPr>
        <p:txBody>
          <a:bodyPr wrap="none" rtlCol="0">
            <a:spAutoFit/>
          </a:bodyPr>
          <a:lstStyle/>
          <a:p>
            <a:pPr>
              <a:lnSpc>
                <a:spcPct val="90000"/>
              </a:lnSpc>
              <a:spcBef>
                <a:spcPts val="600"/>
              </a:spcBef>
            </a:pPr>
            <a:r>
              <a:rPr lang="en-US" sz="1600" err="1">
                <a:solidFill>
                  <a:srgbClr val="000000"/>
                </a:solidFill>
              </a:rPr>
              <a:t>onBandwidthSchedule</a:t>
            </a:r>
            <a:r>
              <a:rPr lang="en-US" sz="1600">
                <a:solidFill>
                  <a:srgbClr val="000000"/>
                </a:solidFill>
              </a:rPr>
              <a:t>()</a:t>
            </a:r>
          </a:p>
        </p:txBody>
      </p:sp>
      <p:cxnSp>
        <p:nvCxnSpPr>
          <p:cNvPr id="40" name="Straight Arrow Connector 39">
            <a:extLst>
              <a:ext uri="{FF2B5EF4-FFF2-40B4-BE49-F238E27FC236}">
                <a16:creationId xmlns:a16="http://schemas.microsoft.com/office/drawing/2014/main" id="{AC646447-4504-4848-8A22-0D18D30D914B}"/>
              </a:ext>
            </a:extLst>
          </p:cNvPr>
          <p:cNvCxnSpPr/>
          <p:nvPr/>
        </p:nvCxnSpPr>
        <p:spPr bwMode="auto">
          <a:xfrm>
            <a:off x="2657957" y="4233786"/>
            <a:ext cx="2554208" cy="0"/>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grpSp>
        <p:nvGrpSpPr>
          <p:cNvPr id="41" name="Group 40">
            <a:extLst>
              <a:ext uri="{FF2B5EF4-FFF2-40B4-BE49-F238E27FC236}">
                <a16:creationId xmlns:a16="http://schemas.microsoft.com/office/drawing/2014/main" id="{9B210778-3C14-4151-B468-40EB8F55B45E}"/>
              </a:ext>
            </a:extLst>
          </p:cNvPr>
          <p:cNvGrpSpPr/>
          <p:nvPr/>
        </p:nvGrpSpPr>
        <p:grpSpPr>
          <a:xfrm>
            <a:off x="5212165" y="3696686"/>
            <a:ext cx="2017363" cy="1074200"/>
            <a:chOff x="2996340" y="2089752"/>
            <a:chExt cx="2017363" cy="1074200"/>
          </a:xfrm>
        </p:grpSpPr>
        <p:grpSp>
          <p:nvGrpSpPr>
            <p:cNvPr id="42" name="Group 41">
              <a:extLst>
                <a:ext uri="{FF2B5EF4-FFF2-40B4-BE49-F238E27FC236}">
                  <a16:creationId xmlns:a16="http://schemas.microsoft.com/office/drawing/2014/main" id="{8B9DDCD9-865D-4B2B-94F2-2A0E697B4480}"/>
                </a:ext>
              </a:extLst>
            </p:cNvPr>
            <p:cNvGrpSpPr/>
            <p:nvPr/>
          </p:nvGrpSpPr>
          <p:grpSpPr>
            <a:xfrm>
              <a:off x="2996340" y="2089752"/>
              <a:ext cx="1712563" cy="769400"/>
              <a:chOff x="6320727" y="2957942"/>
              <a:chExt cx="1712563" cy="769400"/>
            </a:xfrm>
          </p:grpSpPr>
          <p:sp>
            <p:nvSpPr>
              <p:cNvPr id="51" name="Rectangle 50">
                <a:extLst>
                  <a:ext uri="{FF2B5EF4-FFF2-40B4-BE49-F238E27FC236}">
                    <a16:creationId xmlns:a16="http://schemas.microsoft.com/office/drawing/2014/main" id="{98D2569E-5E0C-4C3D-94A9-930F28939BC9}"/>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52" name="Straight Connector 51">
                <a:extLst>
                  <a:ext uri="{FF2B5EF4-FFF2-40B4-BE49-F238E27FC236}">
                    <a16:creationId xmlns:a16="http://schemas.microsoft.com/office/drawing/2014/main" id="{D2F6A6EF-0B1D-4EE6-A029-1C533850F63B}"/>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53" name="Isosceles Triangle 52">
                <a:extLst>
                  <a:ext uri="{FF2B5EF4-FFF2-40B4-BE49-F238E27FC236}">
                    <a16:creationId xmlns:a16="http://schemas.microsoft.com/office/drawing/2014/main" id="{88E276F9-2166-43A7-BA5C-19409CBAD4C9}"/>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43" name="Group 42">
              <a:extLst>
                <a:ext uri="{FF2B5EF4-FFF2-40B4-BE49-F238E27FC236}">
                  <a16:creationId xmlns:a16="http://schemas.microsoft.com/office/drawing/2014/main" id="{6688CE97-24F3-4162-8D4D-CEA999237AB8}"/>
                </a:ext>
              </a:extLst>
            </p:cNvPr>
            <p:cNvGrpSpPr/>
            <p:nvPr/>
          </p:nvGrpSpPr>
          <p:grpSpPr>
            <a:xfrm>
              <a:off x="3148740" y="2242152"/>
              <a:ext cx="1712563" cy="769400"/>
              <a:chOff x="6320727" y="2957942"/>
              <a:chExt cx="1712563" cy="769400"/>
            </a:xfrm>
          </p:grpSpPr>
          <p:sp>
            <p:nvSpPr>
              <p:cNvPr id="48" name="Rectangle 47">
                <a:extLst>
                  <a:ext uri="{FF2B5EF4-FFF2-40B4-BE49-F238E27FC236}">
                    <a16:creationId xmlns:a16="http://schemas.microsoft.com/office/drawing/2014/main" id="{102A9FF8-EDCB-40B4-818D-98AE9686B522}"/>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49" name="Straight Connector 48">
                <a:extLst>
                  <a:ext uri="{FF2B5EF4-FFF2-40B4-BE49-F238E27FC236}">
                    <a16:creationId xmlns:a16="http://schemas.microsoft.com/office/drawing/2014/main" id="{F72A3404-5773-467A-A510-EEB6CB7C3C5A}"/>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50" name="Isosceles Triangle 49">
                <a:extLst>
                  <a:ext uri="{FF2B5EF4-FFF2-40B4-BE49-F238E27FC236}">
                    <a16:creationId xmlns:a16="http://schemas.microsoft.com/office/drawing/2014/main" id="{CBAB500E-BB2B-4FDD-8FFF-0F33E8AC552F}"/>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44" name="Group 43">
              <a:extLst>
                <a:ext uri="{FF2B5EF4-FFF2-40B4-BE49-F238E27FC236}">
                  <a16:creationId xmlns:a16="http://schemas.microsoft.com/office/drawing/2014/main" id="{0A56DA31-2B1B-4969-A166-1C856DE43AD0}"/>
                </a:ext>
              </a:extLst>
            </p:cNvPr>
            <p:cNvGrpSpPr/>
            <p:nvPr/>
          </p:nvGrpSpPr>
          <p:grpSpPr>
            <a:xfrm>
              <a:off x="3301140" y="2394552"/>
              <a:ext cx="1712563" cy="769400"/>
              <a:chOff x="6320727" y="2957942"/>
              <a:chExt cx="1712563" cy="769400"/>
            </a:xfrm>
          </p:grpSpPr>
          <p:sp>
            <p:nvSpPr>
              <p:cNvPr id="45" name="Rectangle 44">
                <a:extLst>
                  <a:ext uri="{FF2B5EF4-FFF2-40B4-BE49-F238E27FC236}">
                    <a16:creationId xmlns:a16="http://schemas.microsoft.com/office/drawing/2014/main" id="{0D4380FF-2163-40C1-A3B0-A5795157CEE5}"/>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a:solidFill>
                      <a:schemeClr val="accent4">
                        <a:lumMod val="25000"/>
                      </a:schemeClr>
                    </a:solidFill>
                    <a:latin typeface="Candara"/>
                    <a:sym typeface="Arial" pitchFamily="-107" charset="0"/>
                  </a:rPr>
                  <a:t>Streaming App</a:t>
                </a:r>
              </a:p>
            </p:txBody>
          </p:sp>
          <p:cxnSp>
            <p:nvCxnSpPr>
              <p:cNvPr id="46" name="Straight Connector 45">
                <a:extLst>
                  <a:ext uri="{FF2B5EF4-FFF2-40B4-BE49-F238E27FC236}">
                    <a16:creationId xmlns:a16="http://schemas.microsoft.com/office/drawing/2014/main" id="{52FABD97-ABEB-4D1D-851E-CD591B2A21CD}"/>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47" name="Isosceles Triangle 46">
                <a:extLst>
                  <a:ext uri="{FF2B5EF4-FFF2-40B4-BE49-F238E27FC236}">
                    <a16:creationId xmlns:a16="http://schemas.microsoft.com/office/drawing/2014/main" id="{D98C6410-EE79-40F9-B387-DDC7BF4C578F}"/>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spTree>
    <p:extLst>
      <p:ext uri="{BB962C8B-B14F-4D97-AF65-F5344CB8AC3E}">
        <p14:creationId xmlns:p14="http://schemas.microsoft.com/office/powerpoint/2010/main" val="706892438"/>
      </p:ext>
    </p:extLst>
  </p:cSld>
  <p:clrMapOvr>
    <a:masterClrMapping/>
  </p:clrMapOvr>
  <mc:AlternateContent xmlns:mc="http://schemas.openxmlformats.org/markup-compatibility/2006" xmlns:p14="http://schemas.microsoft.com/office/powerpoint/2010/main">
    <mc:Choice Requires="p14">
      <p:transition p14:dur="0" advTm="28110"/>
    </mc:Choice>
    <mc:Fallback xmlns="">
      <p:transition advTm="28110"/>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8A402C-05E5-4CE5-9A9C-77A4BFCB748E}"/>
              </a:ext>
            </a:extLst>
          </p:cNvPr>
          <p:cNvSpPr>
            <a:spLocks noGrp="1"/>
          </p:cNvSpPr>
          <p:nvPr>
            <p:ph type="sldNum" sz="quarter" idx="14"/>
          </p:nvPr>
        </p:nvSpPr>
        <p:spPr/>
        <p:txBody>
          <a:bodyPr/>
          <a:lstStyle/>
          <a:p>
            <a:fld id="{3C6CC810-8AE6-0546-A0FC-DB7D2235F0EB}" type="slidenum">
              <a:rPr lang="en-US" smtClean="0"/>
              <a:t>22</a:t>
            </a:fld>
            <a:endParaRPr lang="en-US"/>
          </a:p>
        </p:txBody>
      </p:sp>
      <p:sp>
        <p:nvSpPr>
          <p:cNvPr id="4" name="Title 3">
            <a:extLst>
              <a:ext uri="{FF2B5EF4-FFF2-40B4-BE49-F238E27FC236}">
                <a16:creationId xmlns:a16="http://schemas.microsoft.com/office/drawing/2014/main" id="{A552077C-64DB-490A-B373-F4025075577B}"/>
              </a:ext>
            </a:extLst>
          </p:cNvPr>
          <p:cNvSpPr>
            <a:spLocks noGrp="1"/>
          </p:cNvSpPr>
          <p:nvPr>
            <p:ph type="title"/>
          </p:nvPr>
        </p:nvSpPr>
        <p:spPr/>
        <p:txBody>
          <a:bodyPr/>
          <a:lstStyle/>
          <a:p>
            <a:pPr marL="5715" indent="-5715"/>
            <a:r>
              <a:rPr lang="en-US"/>
              <a:t>Foresight on-device Bandwidth Manager</a:t>
            </a:r>
          </a:p>
        </p:txBody>
      </p:sp>
      <p:sp>
        <p:nvSpPr>
          <p:cNvPr id="5" name="Content Placeholder 4">
            <a:extLst>
              <a:ext uri="{FF2B5EF4-FFF2-40B4-BE49-F238E27FC236}">
                <a16:creationId xmlns:a16="http://schemas.microsoft.com/office/drawing/2014/main" id="{343D0C4F-E5D3-40D3-B77F-E4C95D8F60CE}"/>
              </a:ext>
            </a:extLst>
          </p:cNvPr>
          <p:cNvSpPr>
            <a:spLocks noGrp="1"/>
          </p:cNvSpPr>
          <p:nvPr>
            <p:ph sz="quarter" idx="15"/>
          </p:nvPr>
        </p:nvSpPr>
        <p:spPr>
          <a:xfrm>
            <a:off x="4370522" y="992642"/>
            <a:ext cx="4709336" cy="2757948"/>
          </a:xfrm>
        </p:spPr>
        <p:txBody>
          <a:bodyPr/>
          <a:lstStyle/>
          <a:p>
            <a:pPr marL="187325" indent="-185420">
              <a:spcBef>
                <a:spcPts val="1000"/>
              </a:spcBef>
              <a:spcAft>
                <a:spcPts val="0"/>
              </a:spcAft>
            </a:pPr>
            <a:r>
              <a:rPr lang="en-US" sz="2000" b="1">
                <a:latin typeface="Candara"/>
                <a:cs typeface="Calibri"/>
              </a:rPr>
              <a:t>Location Obfuscation</a:t>
            </a:r>
          </a:p>
          <a:p>
            <a:pPr marL="386080" lvl="1" indent="-193675">
              <a:spcBef>
                <a:spcPts val="1000"/>
              </a:spcBef>
              <a:spcAft>
                <a:spcPts val="0"/>
              </a:spcAft>
            </a:pPr>
            <a:r>
              <a:rPr lang="en-US" sz="2000">
                <a:latin typeface="Candara"/>
                <a:cs typeface="Calibri"/>
              </a:rPr>
              <a:t>Bandwidth Manager: Central Service on mobile phone</a:t>
            </a:r>
          </a:p>
          <a:p>
            <a:pPr marL="545921" lvl="2" indent="-193675">
              <a:spcBef>
                <a:spcPts val="1000"/>
              </a:spcBef>
              <a:spcAft>
                <a:spcPts val="0"/>
              </a:spcAft>
            </a:pPr>
            <a:r>
              <a:rPr lang="en-US" sz="1600">
                <a:latin typeface="Candara"/>
                <a:ea typeface="+mn-lt"/>
                <a:cs typeface="Calibri"/>
              </a:rPr>
              <a:t>Has access to route and location information</a:t>
            </a:r>
          </a:p>
          <a:p>
            <a:pPr marL="386080" lvl="1" indent="-193675">
              <a:spcBef>
                <a:spcPts val="1000"/>
              </a:spcBef>
              <a:spcAft>
                <a:spcPts val="0"/>
              </a:spcAft>
            </a:pPr>
            <a:r>
              <a:rPr lang="en-US" sz="1800">
                <a:latin typeface="Candara"/>
                <a:ea typeface="+mn-lt"/>
                <a:cs typeface="Calibri"/>
              </a:rPr>
              <a:t>Every Application: Only information about future bandwidth expectation</a:t>
            </a:r>
          </a:p>
          <a:p>
            <a:pPr marL="545921" lvl="2" indent="-193675">
              <a:spcBef>
                <a:spcPts val="1000"/>
              </a:spcBef>
              <a:spcAft>
                <a:spcPts val="0"/>
              </a:spcAft>
            </a:pPr>
            <a:r>
              <a:rPr lang="en-US" sz="1600">
                <a:latin typeface="Candara"/>
                <a:ea typeface="+mn-lt"/>
                <a:cs typeface="Calibri"/>
              </a:rPr>
              <a:t>No access to location information</a:t>
            </a:r>
            <a:endParaRPr lang="en-US" sz="1600">
              <a:ea typeface="+mn-lt"/>
              <a:cs typeface="+mn-lt"/>
            </a:endParaRPr>
          </a:p>
        </p:txBody>
      </p:sp>
      <p:grpSp>
        <p:nvGrpSpPr>
          <p:cNvPr id="8" name="Group 7">
            <a:extLst>
              <a:ext uri="{FF2B5EF4-FFF2-40B4-BE49-F238E27FC236}">
                <a16:creationId xmlns:a16="http://schemas.microsoft.com/office/drawing/2014/main" id="{86C373CB-F842-485D-982F-1D49A3188664}"/>
              </a:ext>
            </a:extLst>
          </p:cNvPr>
          <p:cNvGrpSpPr/>
          <p:nvPr/>
        </p:nvGrpSpPr>
        <p:grpSpPr>
          <a:xfrm>
            <a:off x="1836548" y="2859437"/>
            <a:ext cx="1712563" cy="1986883"/>
            <a:chOff x="3864244" y="2859437"/>
            <a:chExt cx="1712563" cy="1986883"/>
          </a:xfrm>
        </p:grpSpPr>
        <p:sp>
          <p:nvSpPr>
            <p:cNvPr id="10" name="Rectangle 9">
              <a:extLst>
                <a:ext uri="{FF2B5EF4-FFF2-40B4-BE49-F238E27FC236}">
                  <a16:creationId xmlns:a16="http://schemas.microsoft.com/office/drawing/2014/main" id="{2F17D995-175F-40EE-8EC3-7FC90CCAE974}"/>
                </a:ext>
              </a:extLst>
            </p:cNvPr>
            <p:cNvSpPr/>
            <p:nvPr/>
          </p:nvSpPr>
          <p:spPr bwMode="auto">
            <a:xfrm>
              <a:off x="3864244" y="2859437"/>
              <a:ext cx="1712563" cy="19868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dirty="0">
                  <a:solidFill>
                    <a:schemeClr val="tx1"/>
                  </a:solidFill>
                  <a:latin typeface="Candara"/>
                  <a:sym typeface="Arial" pitchFamily="-107" charset="0"/>
                </a:rPr>
                <a:t>Bandwidth Management</a:t>
              </a:r>
            </a:p>
          </p:txBody>
        </p:sp>
        <p:sp>
          <p:nvSpPr>
            <p:cNvPr id="11" name="Rectangle 10">
              <a:extLst>
                <a:ext uri="{FF2B5EF4-FFF2-40B4-BE49-F238E27FC236}">
                  <a16:creationId xmlns:a16="http://schemas.microsoft.com/office/drawing/2014/main" id="{743D329C-912E-4297-8C5F-57AB4E18AAE0}"/>
                </a:ext>
              </a:extLst>
            </p:cNvPr>
            <p:cNvSpPr/>
            <p:nvPr/>
          </p:nvSpPr>
          <p:spPr bwMode="auto">
            <a:xfrm>
              <a:off x="3952068" y="3495042"/>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a:solidFill>
                    <a:schemeClr val="accent1">
                      <a:lumMod val="50000"/>
                    </a:schemeClr>
                  </a:solidFill>
                  <a:ea typeface="Arial" pitchFamily="-107" charset="0"/>
                  <a:cs typeface="Arial" pitchFamily="-107" charset="0"/>
                  <a:sym typeface="Arial" pitchFamily="-107" charset="0"/>
                </a:rPr>
                <a:t>Locations from Route</a:t>
              </a:r>
            </a:p>
          </p:txBody>
        </p:sp>
        <p:sp>
          <p:nvSpPr>
            <p:cNvPr id="12" name="Rectangle 11">
              <a:extLst>
                <a:ext uri="{FF2B5EF4-FFF2-40B4-BE49-F238E27FC236}">
                  <a16:creationId xmlns:a16="http://schemas.microsoft.com/office/drawing/2014/main" id="{81747E63-A8E0-4C2F-9006-4F96E0478050}"/>
                </a:ext>
              </a:extLst>
            </p:cNvPr>
            <p:cNvSpPr/>
            <p:nvPr/>
          </p:nvSpPr>
          <p:spPr bwMode="auto">
            <a:xfrm>
              <a:off x="3941736" y="4196847"/>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a:solidFill>
                    <a:schemeClr val="accent1">
                      <a:lumMod val="50000"/>
                    </a:schemeClr>
                  </a:solidFill>
                  <a:ea typeface="Arial" pitchFamily="-107" charset="0"/>
                  <a:cs typeface="Arial" pitchFamily="-107" charset="0"/>
                  <a:sym typeface="Arial" pitchFamily="-107" charset="0"/>
                </a:rPr>
                <a:t>Bandwidth Schedular</a:t>
              </a:r>
            </a:p>
          </p:txBody>
        </p:sp>
      </p:grpSp>
      <p:cxnSp>
        <p:nvCxnSpPr>
          <p:cNvPr id="26" name="Straight Arrow Connector 25">
            <a:extLst>
              <a:ext uri="{FF2B5EF4-FFF2-40B4-BE49-F238E27FC236}">
                <a16:creationId xmlns:a16="http://schemas.microsoft.com/office/drawing/2014/main" id="{A9E493E0-F30E-477A-8E06-583CF9FFC7C1}"/>
              </a:ext>
            </a:extLst>
          </p:cNvPr>
          <p:cNvCxnSpPr>
            <a:cxnSpLocks/>
          </p:cNvCxnSpPr>
          <p:nvPr/>
        </p:nvCxnSpPr>
        <p:spPr bwMode="auto">
          <a:xfrm flipV="1">
            <a:off x="2231755" y="1772222"/>
            <a:ext cx="0" cy="1087216"/>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43920B12-E0DD-4704-B41D-0E1DEE0A8750}"/>
              </a:ext>
            </a:extLst>
          </p:cNvPr>
          <p:cNvCxnSpPr>
            <a:cxnSpLocks/>
          </p:cNvCxnSpPr>
          <p:nvPr/>
        </p:nvCxnSpPr>
        <p:spPr bwMode="auto">
          <a:xfrm>
            <a:off x="3231396" y="1772222"/>
            <a:ext cx="0" cy="1087215"/>
          </a:xfrm>
          <a:prstGeom prst="straightConnector1">
            <a:avLst/>
          </a:prstGeom>
          <a:solidFill>
            <a:srgbClr val="0183B7"/>
          </a:solidFill>
          <a:ln w="50800" cap="flat" cmpd="sng" algn="ctr">
            <a:solidFill>
              <a:schemeClr val="tx1"/>
            </a:solidFill>
            <a:prstDash val="solid"/>
            <a:round/>
            <a:headEnd type="none" w="med" len="med"/>
            <a:tailEnd type="triangle"/>
          </a:ln>
          <a:effectLst/>
        </p:spPr>
      </p:cxnSp>
      <p:sp>
        <p:nvSpPr>
          <p:cNvPr id="33" name="Rectangle 32">
            <a:extLst>
              <a:ext uri="{FF2B5EF4-FFF2-40B4-BE49-F238E27FC236}">
                <a16:creationId xmlns:a16="http://schemas.microsoft.com/office/drawing/2014/main" id="{E527F990-397B-45C9-83B4-0BD1FBC0B421}"/>
              </a:ext>
            </a:extLst>
          </p:cNvPr>
          <p:cNvSpPr/>
          <p:nvPr/>
        </p:nvSpPr>
        <p:spPr bwMode="auto">
          <a:xfrm>
            <a:off x="1681565" y="1135953"/>
            <a:ext cx="2022530" cy="636269"/>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600" dirty="0">
                <a:solidFill>
                  <a:schemeClr val="tx1"/>
                </a:solidFill>
                <a:latin typeface="Candara"/>
                <a:sym typeface="Arial" pitchFamily="-107" charset="0"/>
              </a:rPr>
              <a:t>Bandwidth Service</a:t>
            </a:r>
          </a:p>
        </p:txBody>
      </p:sp>
      <p:sp>
        <p:nvSpPr>
          <p:cNvPr id="35" name="TextBox 34">
            <a:extLst>
              <a:ext uri="{FF2B5EF4-FFF2-40B4-BE49-F238E27FC236}">
                <a16:creationId xmlns:a16="http://schemas.microsoft.com/office/drawing/2014/main" id="{D7E0AD68-4C80-4253-9BD6-660C1218AC92}"/>
              </a:ext>
            </a:extLst>
          </p:cNvPr>
          <p:cNvSpPr txBox="1"/>
          <p:nvPr/>
        </p:nvSpPr>
        <p:spPr>
          <a:xfrm>
            <a:off x="1559664" y="2015777"/>
            <a:ext cx="2380780" cy="313932"/>
          </a:xfrm>
          <a:prstGeom prst="rect">
            <a:avLst/>
          </a:prstGeom>
          <a:solidFill>
            <a:schemeClr val="bg1"/>
          </a:solidFill>
        </p:spPr>
        <p:txBody>
          <a:bodyPr wrap="none" rtlCol="0">
            <a:spAutoFit/>
          </a:bodyPr>
          <a:lstStyle/>
          <a:p>
            <a:pPr algn="ctr">
              <a:lnSpc>
                <a:spcPct val="90000"/>
              </a:lnSpc>
              <a:spcBef>
                <a:spcPts val="600"/>
              </a:spcBef>
            </a:pPr>
            <a:r>
              <a:rPr lang="en-US" sz="1600" dirty="0" err="1">
                <a:solidFill>
                  <a:srgbClr val="000000"/>
                </a:solidFill>
              </a:rPr>
              <a:t>getBandwidthForRoute</a:t>
            </a:r>
            <a:r>
              <a:rPr lang="en-US" sz="1600" dirty="0">
                <a:solidFill>
                  <a:srgbClr val="000000"/>
                </a:solidFill>
              </a:rPr>
              <a:t>()</a:t>
            </a:r>
          </a:p>
        </p:txBody>
      </p:sp>
      <p:pic>
        <p:nvPicPr>
          <p:cNvPr id="30" name="Picture 4" descr="Location Icons - Download Free Vector Icons | Noun Project">
            <a:extLst>
              <a:ext uri="{FF2B5EF4-FFF2-40B4-BE49-F238E27FC236}">
                <a16:creationId xmlns:a16="http://schemas.microsoft.com/office/drawing/2014/main" id="{A1888572-2B02-4D7D-B7D9-AC34290A2A1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0224" y="2306071"/>
            <a:ext cx="436697" cy="43669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8" descr="Speed Icons - Download Free Vector Icons | Noun Project">
            <a:extLst>
              <a:ext uri="{FF2B5EF4-FFF2-40B4-BE49-F238E27FC236}">
                <a16:creationId xmlns:a16="http://schemas.microsoft.com/office/drawing/2014/main" id="{48A2F6AF-AD69-41C4-B297-8918AEF0517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267557" y="2194206"/>
            <a:ext cx="494629" cy="494629"/>
          </a:xfrm>
          <a:prstGeom prst="rect">
            <a:avLst/>
          </a:prstGeom>
          <a:noFill/>
          <a:extLst>
            <a:ext uri="{909E8E84-426E-40DD-AFC4-6F175D3DCCD1}">
              <a14:hiddenFill xmlns:a14="http://schemas.microsoft.com/office/drawing/2010/main">
                <a:solidFill>
                  <a:srgbClr val="FFFFFF"/>
                </a:solidFill>
              </a14:hiddenFill>
            </a:ext>
          </a:extLst>
        </p:spPr>
      </p:pic>
      <p:sp>
        <p:nvSpPr>
          <p:cNvPr id="39" name="TextBox 38">
            <a:extLst>
              <a:ext uri="{FF2B5EF4-FFF2-40B4-BE49-F238E27FC236}">
                <a16:creationId xmlns:a16="http://schemas.microsoft.com/office/drawing/2014/main" id="{A21DD32F-28DB-492F-8439-D1F54C3919BA}"/>
              </a:ext>
            </a:extLst>
          </p:cNvPr>
          <p:cNvSpPr txBox="1"/>
          <p:nvPr/>
        </p:nvSpPr>
        <p:spPr>
          <a:xfrm>
            <a:off x="3649214" y="3884107"/>
            <a:ext cx="2286203" cy="313932"/>
          </a:xfrm>
          <a:prstGeom prst="rect">
            <a:avLst/>
          </a:prstGeom>
          <a:noFill/>
        </p:spPr>
        <p:txBody>
          <a:bodyPr wrap="none" rtlCol="0">
            <a:spAutoFit/>
          </a:bodyPr>
          <a:lstStyle/>
          <a:p>
            <a:pPr>
              <a:lnSpc>
                <a:spcPct val="90000"/>
              </a:lnSpc>
              <a:spcBef>
                <a:spcPts val="600"/>
              </a:spcBef>
            </a:pPr>
            <a:r>
              <a:rPr lang="en-US" sz="1600" dirty="0" err="1">
                <a:solidFill>
                  <a:srgbClr val="000000"/>
                </a:solidFill>
              </a:rPr>
              <a:t>onBandwidthSchedule</a:t>
            </a:r>
            <a:r>
              <a:rPr lang="en-US" sz="1600" dirty="0">
                <a:solidFill>
                  <a:srgbClr val="000000"/>
                </a:solidFill>
              </a:rPr>
              <a:t>()</a:t>
            </a:r>
          </a:p>
        </p:txBody>
      </p:sp>
      <p:cxnSp>
        <p:nvCxnSpPr>
          <p:cNvPr id="40" name="Straight Arrow Connector 39">
            <a:extLst>
              <a:ext uri="{FF2B5EF4-FFF2-40B4-BE49-F238E27FC236}">
                <a16:creationId xmlns:a16="http://schemas.microsoft.com/office/drawing/2014/main" id="{AC646447-4504-4848-8A22-0D18D30D914B}"/>
              </a:ext>
            </a:extLst>
          </p:cNvPr>
          <p:cNvCxnSpPr>
            <a:cxnSpLocks/>
          </p:cNvCxnSpPr>
          <p:nvPr/>
        </p:nvCxnSpPr>
        <p:spPr bwMode="auto">
          <a:xfrm>
            <a:off x="3533609" y="4233786"/>
            <a:ext cx="2554208" cy="0"/>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grpSp>
        <p:nvGrpSpPr>
          <p:cNvPr id="41" name="Group 40">
            <a:extLst>
              <a:ext uri="{FF2B5EF4-FFF2-40B4-BE49-F238E27FC236}">
                <a16:creationId xmlns:a16="http://schemas.microsoft.com/office/drawing/2014/main" id="{9B210778-3C14-4151-B468-40EB8F55B45E}"/>
              </a:ext>
            </a:extLst>
          </p:cNvPr>
          <p:cNvGrpSpPr/>
          <p:nvPr/>
        </p:nvGrpSpPr>
        <p:grpSpPr>
          <a:xfrm>
            <a:off x="6087817" y="3696686"/>
            <a:ext cx="2017363" cy="1074200"/>
            <a:chOff x="2996340" y="2089752"/>
            <a:chExt cx="2017363" cy="1074200"/>
          </a:xfrm>
        </p:grpSpPr>
        <p:grpSp>
          <p:nvGrpSpPr>
            <p:cNvPr id="42" name="Group 41">
              <a:extLst>
                <a:ext uri="{FF2B5EF4-FFF2-40B4-BE49-F238E27FC236}">
                  <a16:creationId xmlns:a16="http://schemas.microsoft.com/office/drawing/2014/main" id="{8B9DDCD9-865D-4B2B-94F2-2A0E697B4480}"/>
                </a:ext>
              </a:extLst>
            </p:cNvPr>
            <p:cNvGrpSpPr/>
            <p:nvPr/>
          </p:nvGrpSpPr>
          <p:grpSpPr>
            <a:xfrm>
              <a:off x="2996340" y="2089752"/>
              <a:ext cx="1712563" cy="769400"/>
              <a:chOff x="6320727" y="2957942"/>
              <a:chExt cx="1712563" cy="769400"/>
            </a:xfrm>
          </p:grpSpPr>
          <p:sp>
            <p:nvSpPr>
              <p:cNvPr id="51" name="Rectangle 50">
                <a:extLst>
                  <a:ext uri="{FF2B5EF4-FFF2-40B4-BE49-F238E27FC236}">
                    <a16:creationId xmlns:a16="http://schemas.microsoft.com/office/drawing/2014/main" id="{98D2569E-5E0C-4C3D-94A9-930F28939BC9}"/>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dirty="0">
                    <a:solidFill>
                      <a:schemeClr val="accent4">
                        <a:lumMod val="25000"/>
                      </a:schemeClr>
                    </a:solidFill>
                    <a:latin typeface="Candara"/>
                    <a:sym typeface="Arial" pitchFamily="-107" charset="0"/>
                  </a:rPr>
                  <a:t>Streaming App</a:t>
                </a:r>
              </a:p>
            </p:txBody>
          </p:sp>
          <p:cxnSp>
            <p:nvCxnSpPr>
              <p:cNvPr id="52" name="Straight Connector 51">
                <a:extLst>
                  <a:ext uri="{FF2B5EF4-FFF2-40B4-BE49-F238E27FC236}">
                    <a16:creationId xmlns:a16="http://schemas.microsoft.com/office/drawing/2014/main" id="{D2F6A6EF-0B1D-4EE6-A029-1C533850F63B}"/>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53" name="Isosceles Triangle 52">
                <a:extLst>
                  <a:ext uri="{FF2B5EF4-FFF2-40B4-BE49-F238E27FC236}">
                    <a16:creationId xmlns:a16="http://schemas.microsoft.com/office/drawing/2014/main" id="{88E276F9-2166-43A7-BA5C-19409CBAD4C9}"/>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43" name="Group 42">
              <a:extLst>
                <a:ext uri="{FF2B5EF4-FFF2-40B4-BE49-F238E27FC236}">
                  <a16:creationId xmlns:a16="http://schemas.microsoft.com/office/drawing/2014/main" id="{6688CE97-24F3-4162-8D4D-CEA999237AB8}"/>
                </a:ext>
              </a:extLst>
            </p:cNvPr>
            <p:cNvGrpSpPr/>
            <p:nvPr/>
          </p:nvGrpSpPr>
          <p:grpSpPr>
            <a:xfrm>
              <a:off x="3148740" y="2242152"/>
              <a:ext cx="1712563" cy="769400"/>
              <a:chOff x="6320727" y="2957942"/>
              <a:chExt cx="1712563" cy="769400"/>
            </a:xfrm>
          </p:grpSpPr>
          <p:sp>
            <p:nvSpPr>
              <p:cNvPr id="48" name="Rectangle 47">
                <a:extLst>
                  <a:ext uri="{FF2B5EF4-FFF2-40B4-BE49-F238E27FC236}">
                    <a16:creationId xmlns:a16="http://schemas.microsoft.com/office/drawing/2014/main" id="{102A9FF8-EDCB-40B4-818D-98AE9686B522}"/>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dirty="0">
                    <a:solidFill>
                      <a:schemeClr val="accent4">
                        <a:lumMod val="25000"/>
                      </a:schemeClr>
                    </a:solidFill>
                    <a:latin typeface="Candara"/>
                    <a:sym typeface="Arial" pitchFamily="-107" charset="0"/>
                  </a:rPr>
                  <a:t>Streaming App</a:t>
                </a:r>
              </a:p>
            </p:txBody>
          </p:sp>
          <p:cxnSp>
            <p:nvCxnSpPr>
              <p:cNvPr id="49" name="Straight Connector 48">
                <a:extLst>
                  <a:ext uri="{FF2B5EF4-FFF2-40B4-BE49-F238E27FC236}">
                    <a16:creationId xmlns:a16="http://schemas.microsoft.com/office/drawing/2014/main" id="{F72A3404-5773-467A-A510-EEB6CB7C3C5A}"/>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50" name="Isosceles Triangle 49">
                <a:extLst>
                  <a:ext uri="{FF2B5EF4-FFF2-40B4-BE49-F238E27FC236}">
                    <a16:creationId xmlns:a16="http://schemas.microsoft.com/office/drawing/2014/main" id="{CBAB500E-BB2B-4FDD-8FFF-0F33E8AC552F}"/>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nvGrpSpPr>
            <p:cNvPr id="44" name="Group 43">
              <a:extLst>
                <a:ext uri="{FF2B5EF4-FFF2-40B4-BE49-F238E27FC236}">
                  <a16:creationId xmlns:a16="http://schemas.microsoft.com/office/drawing/2014/main" id="{0A56DA31-2B1B-4969-A166-1C856DE43AD0}"/>
                </a:ext>
              </a:extLst>
            </p:cNvPr>
            <p:cNvGrpSpPr/>
            <p:nvPr/>
          </p:nvGrpSpPr>
          <p:grpSpPr>
            <a:xfrm>
              <a:off x="3301140" y="2394552"/>
              <a:ext cx="1712563" cy="769400"/>
              <a:chOff x="6320727" y="2957942"/>
              <a:chExt cx="1712563" cy="769400"/>
            </a:xfrm>
          </p:grpSpPr>
          <p:sp>
            <p:nvSpPr>
              <p:cNvPr id="45" name="Rectangle 44">
                <a:extLst>
                  <a:ext uri="{FF2B5EF4-FFF2-40B4-BE49-F238E27FC236}">
                    <a16:creationId xmlns:a16="http://schemas.microsoft.com/office/drawing/2014/main" id="{0D4380FF-2163-40C1-A3B0-A5795157CEE5}"/>
                  </a:ext>
                </a:extLst>
              </p:cNvPr>
              <p:cNvSpPr/>
              <p:nvPr/>
            </p:nvSpPr>
            <p:spPr bwMode="auto">
              <a:xfrm>
                <a:off x="6320727" y="2957942"/>
                <a:ext cx="1712563" cy="769400"/>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dirty="0">
                    <a:solidFill>
                      <a:schemeClr val="accent4">
                        <a:lumMod val="25000"/>
                      </a:schemeClr>
                    </a:solidFill>
                    <a:latin typeface="Candara"/>
                    <a:sym typeface="Arial" pitchFamily="-107" charset="0"/>
                  </a:rPr>
                  <a:t>Streaming App</a:t>
                </a:r>
              </a:p>
            </p:txBody>
          </p:sp>
          <p:cxnSp>
            <p:nvCxnSpPr>
              <p:cNvPr id="46" name="Straight Connector 45">
                <a:extLst>
                  <a:ext uri="{FF2B5EF4-FFF2-40B4-BE49-F238E27FC236}">
                    <a16:creationId xmlns:a16="http://schemas.microsoft.com/office/drawing/2014/main" id="{52FABD97-ABEB-4D1D-851E-CD591B2A21CD}"/>
                  </a:ext>
                </a:extLst>
              </p:cNvPr>
              <p:cNvCxnSpPr/>
              <p:nvPr/>
            </p:nvCxnSpPr>
            <p:spPr bwMode="auto">
              <a:xfrm>
                <a:off x="6495082" y="3495706"/>
                <a:ext cx="1363851" cy="0"/>
              </a:xfrm>
              <a:prstGeom prst="line">
                <a:avLst/>
              </a:prstGeom>
              <a:solidFill>
                <a:srgbClr val="0183B7"/>
              </a:solidFill>
              <a:ln w="28575" cap="flat" cmpd="sng" algn="ctr">
                <a:solidFill>
                  <a:schemeClr val="accent4">
                    <a:lumMod val="50000"/>
                  </a:schemeClr>
                </a:solidFill>
                <a:prstDash val="solid"/>
                <a:round/>
                <a:headEnd type="none" w="med" len="med"/>
                <a:tailEnd type="none" w="med" len="med"/>
              </a:ln>
              <a:effectLst/>
            </p:spPr>
          </p:cxnSp>
          <p:sp>
            <p:nvSpPr>
              <p:cNvPr id="47" name="Isosceles Triangle 46">
                <a:extLst>
                  <a:ext uri="{FF2B5EF4-FFF2-40B4-BE49-F238E27FC236}">
                    <a16:creationId xmlns:a16="http://schemas.microsoft.com/office/drawing/2014/main" id="{D98C6410-EE79-40F9-B387-DDC7BF4C578F}"/>
                  </a:ext>
                </a:extLst>
              </p:cNvPr>
              <p:cNvSpPr/>
              <p:nvPr/>
            </p:nvSpPr>
            <p:spPr bwMode="auto">
              <a:xfrm rot="5400000">
                <a:off x="6538992" y="3436942"/>
                <a:ext cx="334508" cy="117528"/>
              </a:xfrm>
              <a:prstGeom prst="triangle">
                <a:avLst/>
              </a:prstGeom>
              <a:solidFill>
                <a:schemeClr val="accent4">
                  <a:lumMod val="25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grpSp>
      </p:grpSp>
      <p:pic>
        <p:nvPicPr>
          <p:cNvPr id="31" name="Picture 4" descr="Location Icons - Download Free Vector Icons | Noun Project">
            <a:extLst>
              <a:ext uri="{FF2B5EF4-FFF2-40B4-BE49-F238E27FC236}">
                <a16:creationId xmlns:a16="http://schemas.microsoft.com/office/drawing/2014/main" id="{641224E8-9D92-459B-A6F3-C37BF8B967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5398" y="3927019"/>
            <a:ext cx="436697" cy="436697"/>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nector: Elbow 33">
            <a:extLst>
              <a:ext uri="{FF2B5EF4-FFF2-40B4-BE49-F238E27FC236}">
                <a16:creationId xmlns:a16="http://schemas.microsoft.com/office/drawing/2014/main" id="{CABD707C-096D-4477-B4EB-78DB5EF480FD}"/>
              </a:ext>
            </a:extLst>
          </p:cNvPr>
          <p:cNvCxnSpPr>
            <a:cxnSpLocks/>
            <a:stCxn id="37" idx="2"/>
            <a:endCxn id="10" idx="1"/>
          </p:cNvCxnSpPr>
          <p:nvPr/>
        </p:nvCxnSpPr>
        <p:spPr bwMode="auto">
          <a:xfrm rot="5400000" flipH="1" flipV="1">
            <a:off x="954749" y="3348708"/>
            <a:ext cx="377627" cy="1385969"/>
          </a:xfrm>
          <a:prstGeom prst="bentConnector4">
            <a:avLst>
              <a:gd name="adj1" fmla="val -60536"/>
              <a:gd name="adj2" fmla="val 68317"/>
            </a:avLst>
          </a:prstGeom>
          <a:solidFill>
            <a:srgbClr val="0183B7"/>
          </a:solidFill>
          <a:ln w="28575" cap="flat" cmpd="sng" algn="ctr">
            <a:solidFill>
              <a:schemeClr val="tx1"/>
            </a:solidFill>
            <a:prstDash val="solid"/>
            <a:round/>
            <a:headEnd type="none" w="med" len="med"/>
            <a:tailEnd type="triangle"/>
          </a:ln>
          <a:effectLst/>
        </p:spPr>
      </p:cxnSp>
      <p:grpSp>
        <p:nvGrpSpPr>
          <p:cNvPr id="36" name="Group 35">
            <a:extLst>
              <a:ext uri="{FF2B5EF4-FFF2-40B4-BE49-F238E27FC236}">
                <a16:creationId xmlns:a16="http://schemas.microsoft.com/office/drawing/2014/main" id="{5020B32D-98CC-4FFC-94EC-CBEE3B9C4808}"/>
              </a:ext>
            </a:extLst>
          </p:cNvPr>
          <p:cNvGrpSpPr/>
          <p:nvPr/>
        </p:nvGrpSpPr>
        <p:grpSpPr>
          <a:xfrm>
            <a:off x="-57152" y="2679513"/>
            <a:ext cx="1015462" cy="1550993"/>
            <a:chOff x="-57152" y="2679513"/>
            <a:chExt cx="1015462" cy="1550993"/>
          </a:xfrm>
        </p:grpSpPr>
        <p:pic>
          <p:nvPicPr>
            <p:cNvPr id="37" name="Picture 2" descr="Mobile Phone Icons - Download Free Vector Icons | Noun Project">
              <a:extLst>
                <a:ext uri="{FF2B5EF4-FFF2-40B4-BE49-F238E27FC236}">
                  <a16:creationId xmlns:a16="http://schemas.microsoft.com/office/drawing/2014/main" id="{2A9A39F0-6209-4A70-8EF2-5A3D22857E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152" y="3215044"/>
              <a:ext cx="1015462" cy="101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60E14F3-FD9E-42F5-A9F8-C158F820D20B}"/>
                </a:ext>
              </a:extLst>
            </p:cNvPr>
            <p:cNvSpPr txBox="1"/>
            <p:nvPr/>
          </p:nvSpPr>
          <p:spPr>
            <a:xfrm>
              <a:off x="85732" y="2679513"/>
              <a:ext cx="761510" cy="535531"/>
            </a:xfrm>
            <a:prstGeom prst="rect">
              <a:avLst/>
            </a:prstGeom>
            <a:noFill/>
          </p:spPr>
          <p:txBody>
            <a:bodyPr wrap="square" rtlCol="0">
              <a:spAutoFit/>
            </a:bodyPr>
            <a:lstStyle/>
            <a:p>
              <a:pPr algn="ctr">
                <a:lnSpc>
                  <a:spcPct val="90000"/>
                </a:lnSpc>
                <a:spcBef>
                  <a:spcPts val="600"/>
                </a:spcBef>
              </a:pPr>
              <a:r>
                <a:rPr lang="en-US" sz="1600" dirty="0">
                  <a:solidFill>
                    <a:srgbClr val="000000"/>
                  </a:solidFill>
                </a:rPr>
                <a:t>User’s Device</a:t>
              </a:r>
            </a:p>
          </p:txBody>
        </p:sp>
      </p:grpSp>
      <p:pic>
        <p:nvPicPr>
          <p:cNvPr id="59" name="Picture 8" descr="Speed Icons - Download Free Vector Icons | Noun Project">
            <a:extLst>
              <a:ext uri="{FF2B5EF4-FFF2-40B4-BE49-F238E27FC236}">
                <a16:creationId xmlns:a16="http://schemas.microsoft.com/office/drawing/2014/main" id="{0540DE48-5D7F-48CD-9B22-B7462E0167F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43576" y="3506857"/>
            <a:ext cx="494629" cy="494629"/>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A1B89AE0-AF67-4B98-8B38-636A6B91B580}"/>
              </a:ext>
            </a:extLst>
          </p:cNvPr>
          <p:cNvSpPr/>
          <p:nvPr/>
        </p:nvSpPr>
        <p:spPr bwMode="auto">
          <a:xfrm>
            <a:off x="1487837" y="992641"/>
            <a:ext cx="2619205" cy="1866787"/>
          </a:xfrm>
          <a:prstGeom prst="rect">
            <a:avLst/>
          </a:prstGeom>
          <a:solidFill>
            <a:schemeClr val="bg1">
              <a:alpha val="70000"/>
            </a:schemeClr>
          </a:solidFill>
          <a:ln w="12700" cap="flat">
            <a:no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pic>
        <p:nvPicPr>
          <p:cNvPr id="60" name="Picture 4" descr="Location Icons - Download Free Vector Icons | Noun Project">
            <a:extLst>
              <a:ext uri="{FF2B5EF4-FFF2-40B4-BE49-F238E27FC236}">
                <a16:creationId xmlns:a16="http://schemas.microsoft.com/office/drawing/2014/main" id="{A62AD359-D3C8-495B-A0F2-4B37D5B241D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910711" y="3561281"/>
            <a:ext cx="322987" cy="322987"/>
          </a:xfrm>
          <a:prstGeom prst="rect">
            <a:avLst/>
          </a:prstGeom>
          <a:noFill/>
          <a:extLst>
            <a:ext uri="{909E8E84-426E-40DD-AFC4-6F175D3DCCD1}">
              <a14:hiddenFill xmlns:a14="http://schemas.microsoft.com/office/drawing/2010/main">
                <a:solidFill>
                  <a:srgbClr val="FFFFFF"/>
                </a:solidFill>
              </a14:hiddenFill>
            </a:ext>
          </a:extLst>
        </p:spPr>
      </p:pic>
      <p:pic>
        <p:nvPicPr>
          <p:cNvPr id="61" name="Graphic 9" descr="Close with solid fill">
            <a:extLst>
              <a:ext uri="{FF2B5EF4-FFF2-40B4-BE49-F238E27FC236}">
                <a16:creationId xmlns:a16="http://schemas.microsoft.com/office/drawing/2014/main" id="{08E5AA62-BDCD-41A7-B3F0-367475284C0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auto">
          <a:xfrm>
            <a:off x="3998881" y="3396603"/>
            <a:ext cx="349250"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Tree>
    <p:extLst>
      <p:ext uri="{BB962C8B-B14F-4D97-AF65-F5344CB8AC3E}">
        <p14:creationId xmlns:p14="http://schemas.microsoft.com/office/powerpoint/2010/main" val="1563678428"/>
      </p:ext>
    </p:extLst>
  </p:cSld>
  <p:clrMapOvr>
    <a:masterClrMapping/>
  </p:clrMapOvr>
  <mc:AlternateContent xmlns:mc="http://schemas.openxmlformats.org/markup-compatibility/2006">
    <mc:Choice xmlns:p14="http://schemas.microsoft.com/office/powerpoint/2010/main" Requires="p14">
      <p:transition p14:dur="0" advTm="32040"/>
    </mc:Choice>
    <mc:Fallback>
      <p:transition advTm="3204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672B9EF-639C-4720-ABA5-1020E7271953}"/>
              </a:ext>
            </a:extLst>
          </p:cNvPr>
          <p:cNvSpPr>
            <a:spLocks noGrp="1"/>
          </p:cNvSpPr>
          <p:nvPr>
            <p:ph type="sldNum" sz="quarter" idx="14"/>
          </p:nvPr>
        </p:nvSpPr>
        <p:spPr/>
        <p:txBody>
          <a:bodyPr/>
          <a:lstStyle/>
          <a:p>
            <a:fld id="{3C6CC810-8AE6-0546-A0FC-DB7D2235F0EB}" type="slidenum">
              <a:rPr lang="en-US" smtClean="0"/>
              <a:t>23</a:t>
            </a:fld>
            <a:endParaRPr lang="en-US"/>
          </a:p>
        </p:txBody>
      </p:sp>
      <p:sp>
        <p:nvSpPr>
          <p:cNvPr id="4" name="Title 3">
            <a:extLst>
              <a:ext uri="{FF2B5EF4-FFF2-40B4-BE49-F238E27FC236}">
                <a16:creationId xmlns:a16="http://schemas.microsoft.com/office/drawing/2014/main" id="{72D7E62E-DA72-4F81-9DAD-EB047BDB8BB6}"/>
              </a:ext>
            </a:extLst>
          </p:cNvPr>
          <p:cNvSpPr>
            <a:spLocks noGrp="1"/>
          </p:cNvSpPr>
          <p:nvPr>
            <p:ph type="title"/>
          </p:nvPr>
        </p:nvSpPr>
        <p:spPr/>
        <p:txBody>
          <a:bodyPr/>
          <a:lstStyle/>
          <a:p>
            <a:pPr marL="5715" indent="-5715"/>
            <a:r>
              <a:rPr lang="en-US" dirty="0"/>
              <a:t>Putting Foresight to Work: </a:t>
            </a:r>
            <a:r>
              <a:rPr lang="en-US" dirty="0" err="1"/>
              <a:t>ExoPlayer</a:t>
            </a:r>
            <a:r>
              <a:rPr lang="en-US" dirty="0"/>
              <a:t> as an Example App</a:t>
            </a:r>
          </a:p>
        </p:txBody>
      </p:sp>
      <p:sp>
        <p:nvSpPr>
          <p:cNvPr id="5" name="Content Placeholder 4">
            <a:extLst>
              <a:ext uri="{FF2B5EF4-FFF2-40B4-BE49-F238E27FC236}">
                <a16:creationId xmlns:a16="http://schemas.microsoft.com/office/drawing/2014/main" id="{EC08CE58-7B04-4B14-993A-2C497C961FC2}"/>
              </a:ext>
            </a:extLst>
          </p:cNvPr>
          <p:cNvSpPr>
            <a:spLocks noGrp="1"/>
          </p:cNvSpPr>
          <p:nvPr>
            <p:ph sz="quarter" idx="15"/>
          </p:nvPr>
        </p:nvSpPr>
        <p:spPr>
          <a:xfrm>
            <a:off x="4826000" y="1184908"/>
            <a:ext cx="3860800" cy="2185973"/>
          </a:xfrm>
        </p:spPr>
        <p:txBody>
          <a:bodyPr/>
          <a:lstStyle/>
          <a:p>
            <a:pPr marL="285750" indent="-285750">
              <a:spcBef>
                <a:spcPts val="1000"/>
              </a:spcBef>
              <a:spcAft>
                <a:spcPts val="0"/>
              </a:spcAft>
              <a:buFont typeface="Arial,Sans-Serif" panose="020B0604020202020204" pitchFamily="34" charset="0"/>
            </a:pPr>
            <a:r>
              <a:rPr lang="en-US" dirty="0">
                <a:latin typeface="Candara"/>
                <a:cs typeface="Calibri"/>
              </a:rPr>
              <a:t> </a:t>
            </a:r>
            <a:r>
              <a:rPr lang="en-US" dirty="0" err="1">
                <a:latin typeface="Candara"/>
                <a:cs typeface="Calibri"/>
              </a:rPr>
              <a:t>ExoPlayer</a:t>
            </a:r>
            <a:r>
              <a:rPr lang="en-US" dirty="0">
                <a:latin typeface="Candara"/>
                <a:cs typeface="Calibri"/>
              </a:rPr>
              <a:t> [2]</a:t>
            </a:r>
            <a:endParaRPr lang="en-US">
              <a:latin typeface="Candara"/>
              <a:ea typeface="+mn-lt"/>
              <a:cs typeface="+mn-lt"/>
            </a:endParaRPr>
          </a:p>
          <a:p>
            <a:pPr marL="742950" lvl="1" indent="-285750">
              <a:spcBef>
                <a:spcPts val="500"/>
              </a:spcBef>
              <a:spcAft>
                <a:spcPts val="0"/>
              </a:spcAft>
              <a:buFont typeface="Arial,Sans-Serif" panose="020B0604020202020204" pitchFamily="34" charset="0"/>
            </a:pPr>
            <a:r>
              <a:rPr lang="en-US" dirty="0">
                <a:latin typeface="Candara"/>
                <a:cs typeface="Calibri"/>
              </a:rPr>
              <a:t>Supports DASH </a:t>
            </a:r>
            <a:endParaRPr lang="en-US">
              <a:latin typeface="Candara"/>
              <a:ea typeface="+mn-lt"/>
              <a:cs typeface="+mn-lt"/>
            </a:endParaRPr>
          </a:p>
          <a:p>
            <a:pPr marL="742950" lvl="1" indent="-285750">
              <a:spcBef>
                <a:spcPts val="500"/>
              </a:spcBef>
              <a:spcAft>
                <a:spcPts val="0"/>
              </a:spcAft>
              <a:buFont typeface="Arial,Sans-Serif" panose="020B0604020202020204" pitchFamily="34" charset="0"/>
            </a:pPr>
            <a:r>
              <a:rPr lang="en-US" dirty="0">
                <a:latin typeface="Candara"/>
                <a:cs typeface="Calibri"/>
              </a:rPr>
              <a:t>Implemented for Android</a:t>
            </a:r>
            <a:endParaRPr lang="en-US">
              <a:latin typeface="Candara"/>
              <a:ea typeface="+mn-lt"/>
              <a:cs typeface="+mn-lt"/>
            </a:endParaRPr>
          </a:p>
          <a:p>
            <a:pPr marL="742950" lvl="1" indent="-285750">
              <a:spcBef>
                <a:spcPts val="500"/>
              </a:spcBef>
              <a:spcAft>
                <a:spcPts val="0"/>
              </a:spcAft>
              <a:buFont typeface="Arial,Sans-Serif" panose="020B0604020202020204" pitchFamily="34" charset="0"/>
            </a:pPr>
            <a:r>
              <a:rPr lang="en-US" dirty="0">
                <a:latin typeface="Candara"/>
                <a:cs typeface="Calibri"/>
              </a:rPr>
              <a:t>Tries to maintain buffered content at a certain </a:t>
            </a:r>
            <a:r>
              <a:rPr lang="en-US" b="1" dirty="0">
                <a:latin typeface="Candara"/>
                <a:cs typeface="Calibri"/>
              </a:rPr>
              <a:t>fixed</a:t>
            </a:r>
            <a:r>
              <a:rPr lang="en-US" dirty="0">
                <a:latin typeface="Candara"/>
                <a:cs typeface="Calibri"/>
              </a:rPr>
              <a:t>, minimum buffer level (I.e., seconds of playback available)</a:t>
            </a:r>
            <a:endParaRPr lang="en-US">
              <a:latin typeface="Candara"/>
              <a:ea typeface="+mn-lt"/>
              <a:cs typeface="+mn-lt"/>
            </a:endParaRPr>
          </a:p>
          <a:p>
            <a:pPr marL="742950" lvl="1" indent="-285750">
              <a:spcBef>
                <a:spcPts val="500"/>
              </a:spcBef>
              <a:spcAft>
                <a:spcPts val="0"/>
              </a:spcAft>
              <a:buFont typeface="Arial,Sans-Serif" panose="020B0604020202020204" pitchFamily="34" charset="0"/>
            </a:pPr>
            <a:r>
              <a:rPr lang="en-US" dirty="0">
                <a:latin typeface="Candara"/>
                <a:cs typeface="Calibri"/>
              </a:rPr>
              <a:t>If the bandwidth drops, the video quality is reduced in order to maintain minimum buffer length</a:t>
            </a:r>
            <a:endParaRPr lang="en-US" dirty="0">
              <a:latin typeface="Candara"/>
              <a:ea typeface="+mn-lt"/>
              <a:cs typeface="+mn-lt"/>
            </a:endParaRPr>
          </a:p>
        </p:txBody>
      </p:sp>
      <p:sp>
        <p:nvSpPr>
          <p:cNvPr id="8" name="TextBox 1">
            <a:extLst>
              <a:ext uri="{FF2B5EF4-FFF2-40B4-BE49-F238E27FC236}">
                <a16:creationId xmlns:a16="http://schemas.microsoft.com/office/drawing/2014/main" id="{578A8CCB-503A-4BBC-93DC-F9C5BD181C4E}"/>
              </a:ext>
            </a:extLst>
          </p:cNvPr>
          <p:cNvSpPr txBox="1"/>
          <p:nvPr/>
        </p:nvSpPr>
        <p:spPr>
          <a:xfrm>
            <a:off x="14138" y="4741774"/>
            <a:ext cx="10205048" cy="338554"/>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800" dirty="0">
                <a:latin typeface="Candara"/>
                <a:cs typeface="Calibri"/>
              </a:rPr>
              <a:t>[2] </a:t>
            </a:r>
            <a:r>
              <a:rPr lang="en-US" sz="800" dirty="0" err="1">
                <a:latin typeface="Candara"/>
                <a:cs typeface="Calibri"/>
              </a:rPr>
              <a:t>ExoPlayer</a:t>
            </a:r>
            <a:r>
              <a:rPr lang="en-US" sz="800" dirty="0">
                <a:latin typeface="Candara"/>
                <a:cs typeface="Calibri"/>
              </a:rPr>
              <a:t> , </a:t>
            </a:r>
            <a:r>
              <a:rPr lang="en-US" sz="800" dirty="0">
                <a:latin typeface="Candara"/>
                <a:cs typeface="Calibri"/>
                <a:hlinkClick r:id="rId3"/>
              </a:rPr>
              <a:t>https://github.com/google/ExoPlayer</a:t>
            </a:r>
            <a:endParaRPr lang="en-US" sz="800" dirty="0">
              <a:latin typeface="Candara"/>
              <a:cs typeface="Calibri"/>
            </a:endParaRPr>
          </a:p>
          <a:p>
            <a:r>
              <a:rPr lang="en-US" sz="800" dirty="0">
                <a:latin typeface="Candara"/>
                <a:cs typeface="Calibri"/>
              </a:rPr>
              <a:t>** </a:t>
            </a:r>
            <a:r>
              <a:rPr lang="en-US" sz="800" dirty="0" err="1">
                <a:latin typeface="Candara"/>
                <a:cs typeface="Calibri"/>
              </a:rPr>
              <a:t>ExoPlayer</a:t>
            </a:r>
            <a:r>
              <a:rPr lang="en-US" sz="800" dirty="0">
                <a:latin typeface="Candara"/>
                <a:cs typeface="Calibri"/>
              </a:rPr>
              <a:t> Diagram adapted from </a:t>
            </a:r>
            <a:r>
              <a:rPr lang="en-US" sz="800" dirty="0">
                <a:ea typeface="+mn-lt"/>
                <a:cs typeface="+mn-lt"/>
              </a:rPr>
              <a:t>https://exoplayer.dev/doc/reference/com/google/android/exoplayer2/ExoPlayer.html</a:t>
            </a:r>
          </a:p>
        </p:txBody>
      </p:sp>
      <p:pic>
        <p:nvPicPr>
          <p:cNvPr id="9" name="Picture 2" descr="εxodus">
            <a:extLst>
              <a:ext uri="{FF2B5EF4-FFF2-40B4-BE49-F238E27FC236}">
                <a16:creationId xmlns:a16="http://schemas.microsoft.com/office/drawing/2014/main" id="{B8BB233B-FFD7-47B0-A5F3-08B11ED2D16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19503" y="3876735"/>
            <a:ext cx="1203593" cy="120359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DA766226-1601-4E2E-AD69-8B3B1F4900C3}"/>
              </a:ext>
            </a:extLst>
          </p:cNvPr>
          <p:cNvGrpSpPr/>
          <p:nvPr/>
        </p:nvGrpSpPr>
        <p:grpSpPr>
          <a:xfrm>
            <a:off x="213641" y="1153080"/>
            <a:ext cx="4908758" cy="2465415"/>
            <a:chOff x="345020" y="1527511"/>
            <a:chExt cx="6202844" cy="3188001"/>
          </a:xfrm>
        </p:grpSpPr>
        <p:sp>
          <p:nvSpPr>
            <p:cNvPr id="11" name="Rectangle 10">
              <a:extLst>
                <a:ext uri="{FF2B5EF4-FFF2-40B4-BE49-F238E27FC236}">
                  <a16:creationId xmlns:a16="http://schemas.microsoft.com/office/drawing/2014/main" id="{3D8CAC90-A1F7-4516-A9C7-D8B0118667F0}"/>
                </a:ext>
              </a:extLst>
            </p:cNvPr>
            <p:cNvSpPr/>
            <p:nvPr/>
          </p:nvSpPr>
          <p:spPr bwMode="auto">
            <a:xfrm>
              <a:off x="345020" y="1527511"/>
              <a:ext cx="6202844" cy="3188001"/>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50000"/>
                </a:lnSpc>
              </a:pPr>
              <a:r>
                <a:rPr lang="en-US" sz="1000" dirty="0" err="1">
                  <a:solidFill>
                    <a:schemeClr val="accent4">
                      <a:lumMod val="25000"/>
                    </a:schemeClr>
                  </a:solidFill>
                  <a:latin typeface="Candara"/>
                </a:rPr>
                <a:t>ExoPlayer</a:t>
              </a:r>
              <a:r>
                <a:rPr lang="en-US" sz="1000" dirty="0">
                  <a:solidFill>
                    <a:schemeClr val="accent4">
                      <a:lumMod val="25000"/>
                    </a:schemeClr>
                  </a:solidFill>
                  <a:latin typeface="Candara"/>
                </a:rPr>
                <a:t> Architecture**</a:t>
              </a:r>
            </a:p>
          </p:txBody>
        </p:sp>
        <p:pic>
          <p:nvPicPr>
            <p:cNvPr id="12" name="Picture 2" descr="εxodus">
              <a:extLst>
                <a:ext uri="{FF2B5EF4-FFF2-40B4-BE49-F238E27FC236}">
                  <a16:creationId xmlns:a16="http://schemas.microsoft.com/office/drawing/2014/main" id="{CFC8BACC-C16F-41B1-A446-06497CF2362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886409" y="1550885"/>
              <a:ext cx="465918" cy="465918"/>
            </a:xfrm>
            <a:prstGeom prst="rect">
              <a:avLst/>
            </a:prstGeom>
            <a:noFill/>
            <a:extLst>
              <a:ext uri="{909E8E84-426E-40DD-AFC4-6F175D3DCCD1}">
                <a14:hiddenFill xmlns:a14="http://schemas.microsoft.com/office/drawing/2010/main">
                  <a:solidFill>
                    <a:srgbClr val="FFFFFF"/>
                  </a:solidFill>
                </a14:hiddenFill>
              </a:ext>
            </a:extLst>
          </p:spPr>
        </p:pic>
        <p:sp>
          <p:nvSpPr>
            <p:cNvPr id="13" name="Rectangle 12">
              <a:extLst>
                <a:ext uri="{FF2B5EF4-FFF2-40B4-BE49-F238E27FC236}">
                  <a16:creationId xmlns:a16="http://schemas.microsoft.com/office/drawing/2014/main" id="{ADFB35FD-CD94-45A0-B30C-3BB64995CEE6}"/>
                </a:ext>
              </a:extLst>
            </p:cNvPr>
            <p:cNvSpPr/>
            <p:nvPr/>
          </p:nvSpPr>
          <p:spPr bwMode="auto">
            <a:xfrm>
              <a:off x="498626" y="2091253"/>
              <a:ext cx="1187092" cy="2334112"/>
            </a:xfrm>
            <a:prstGeom prst="rect">
              <a:avLst/>
            </a:prstGeom>
            <a:solidFill>
              <a:schemeClr val="accent4"/>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ctr"/>
              <a:r>
                <a:rPr lang="en-US" sz="1000" dirty="0">
                  <a:solidFill>
                    <a:schemeClr val="tx1"/>
                  </a:solidFill>
                  <a:latin typeface="Candara"/>
                </a:rPr>
                <a:t>Application Code</a:t>
              </a:r>
            </a:p>
          </p:txBody>
        </p:sp>
        <p:sp>
          <p:nvSpPr>
            <p:cNvPr id="14" name="Oval 13">
              <a:extLst>
                <a:ext uri="{FF2B5EF4-FFF2-40B4-BE49-F238E27FC236}">
                  <a16:creationId xmlns:a16="http://schemas.microsoft.com/office/drawing/2014/main" id="{D005AF1B-A8EC-4B0A-BB1D-DFB6A5C06833}"/>
                </a:ext>
              </a:extLst>
            </p:cNvPr>
            <p:cNvSpPr/>
            <p:nvPr/>
          </p:nvSpPr>
          <p:spPr bwMode="auto">
            <a:xfrm>
              <a:off x="5137627" y="2043219"/>
              <a:ext cx="1203511" cy="517712"/>
            </a:xfrm>
            <a:prstGeom prst="ellipse">
              <a:avLst/>
            </a:prstGeom>
            <a:solidFill>
              <a:schemeClr val="accent4"/>
            </a:solidFill>
            <a:ln>
              <a:solidFill>
                <a:schemeClr val="accent4">
                  <a:lumMod val="2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514350"/>
              <a:r>
                <a:rPr lang="en-US" sz="1000" dirty="0">
                  <a:solidFill>
                    <a:schemeClr val="tx1"/>
                  </a:solidFill>
                  <a:ea typeface="Arial" pitchFamily="-107" charset="0"/>
                  <a:cs typeface="Arial"/>
                </a:rPr>
                <a:t>Media Source</a:t>
              </a:r>
              <a:endParaRPr lang="en-US" sz="1000" dirty="0">
                <a:solidFill>
                  <a:schemeClr val="tx1"/>
                </a:solidFill>
                <a:ea typeface="Arial" pitchFamily="-107" charset="0"/>
                <a:cs typeface="Arial" pitchFamily="-107" charset="0"/>
              </a:endParaRPr>
            </a:p>
          </p:txBody>
        </p:sp>
        <p:sp>
          <p:nvSpPr>
            <p:cNvPr id="15" name="Oval 14">
              <a:extLst>
                <a:ext uri="{FF2B5EF4-FFF2-40B4-BE49-F238E27FC236}">
                  <a16:creationId xmlns:a16="http://schemas.microsoft.com/office/drawing/2014/main" id="{CD06ACF0-5299-423C-9901-F14B8DD0BE0E}"/>
                </a:ext>
              </a:extLst>
            </p:cNvPr>
            <p:cNvSpPr/>
            <p:nvPr/>
          </p:nvSpPr>
          <p:spPr bwMode="auto">
            <a:xfrm>
              <a:off x="5157797" y="2681954"/>
              <a:ext cx="1203511" cy="517712"/>
            </a:xfrm>
            <a:prstGeom prst="ellipse">
              <a:avLst/>
            </a:prstGeom>
            <a:solidFill>
              <a:schemeClr val="accent4"/>
            </a:solidFill>
            <a:ln>
              <a:solidFill>
                <a:schemeClr val="accent4">
                  <a:lumMod val="2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514350"/>
              <a:r>
                <a:rPr lang="en-US" sz="1000" dirty="0">
                  <a:solidFill>
                    <a:schemeClr val="tx1"/>
                  </a:solidFill>
                  <a:cs typeface="Arial"/>
                </a:rPr>
                <a:t>Renderers</a:t>
              </a:r>
              <a:endParaRPr lang="en-US" sz="1000" dirty="0"/>
            </a:p>
          </p:txBody>
        </p:sp>
        <p:sp>
          <p:nvSpPr>
            <p:cNvPr id="16" name="Oval 15">
              <a:extLst>
                <a:ext uri="{FF2B5EF4-FFF2-40B4-BE49-F238E27FC236}">
                  <a16:creationId xmlns:a16="http://schemas.microsoft.com/office/drawing/2014/main" id="{4ACD6D12-F3D2-449F-A755-74E8ECFF6CBC}"/>
                </a:ext>
              </a:extLst>
            </p:cNvPr>
            <p:cNvSpPr/>
            <p:nvPr/>
          </p:nvSpPr>
          <p:spPr bwMode="auto">
            <a:xfrm>
              <a:off x="5157797" y="3320689"/>
              <a:ext cx="1203511" cy="517712"/>
            </a:xfrm>
            <a:prstGeom prst="ellipse">
              <a:avLst/>
            </a:prstGeom>
            <a:solidFill>
              <a:schemeClr val="accent4"/>
            </a:solidFill>
            <a:ln>
              <a:solidFill>
                <a:schemeClr val="accent4">
                  <a:lumMod val="2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514350"/>
              <a:r>
                <a:rPr lang="en-US" sz="1000" dirty="0">
                  <a:solidFill>
                    <a:schemeClr val="tx1"/>
                  </a:solidFill>
                  <a:cs typeface="Arial"/>
                </a:rPr>
                <a:t>Load Control</a:t>
              </a:r>
              <a:endParaRPr lang="en-US" sz="1000" dirty="0">
                <a:solidFill>
                  <a:schemeClr val="tx1"/>
                </a:solidFill>
              </a:endParaRPr>
            </a:p>
          </p:txBody>
        </p:sp>
        <p:sp>
          <p:nvSpPr>
            <p:cNvPr id="17" name="Oval 16">
              <a:extLst>
                <a:ext uri="{FF2B5EF4-FFF2-40B4-BE49-F238E27FC236}">
                  <a16:creationId xmlns:a16="http://schemas.microsoft.com/office/drawing/2014/main" id="{1451CE32-AE2B-4EC4-BE7B-4CCCAFBC55FD}"/>
                </a:ext>
              </a:extLst>
            </p:cNvPr>
            <p:cNvSpPr/>
            <p:nvPr/>
          </p:nvSpPr>
          <p:spPr bwMode="auto">
            <a:xfrm>
              <a:off x="5157797" y="3959424"/>
              <a:ext cx="1203511" cy="517712"/>
            </a:xfrm>
            <a:prstGeom prst="ellipse">
              <a:avLst/>
            </a:prstGeom>
            <a:solidFill>
              <a:schemeClr val="accent4"/>
            </a:solidFill>
            <a:ln>
              <a:solidFill>
                <a:schemeClr val="accent4">
                  <a:lumMod val="2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514350"/>
              <a:r>
                <a:rPr lang="en-US" sz="1000" dirty="0">
                  <a:solidFill>
                    <a:schemeClr val="tx1"/>
                  </a:solidFill>
                  <a:cs typeface="Arial"/>
                </a:rPr>
                <a:t>Track Selection</a:t>
              </a:r>
              <a:endParaRPr lang="en-US" sz="1000" dirty="0">
                <a:solidFill>
                  <a:schemeClr val="tx1"/>
                </a:solidFill>
              </a:endParaRPr>
            </a:p>
          </p:txBody>
        </p:sp>
        <p:cxnSp>
          <p:nvCxnSpPr>
            <p:cNvPr id="18" name="Straight Arrow Connector 17">
              <a:extLst>
                <a:ext uri="{FF2B5EF4-FFF2-40B4-BE49-F238E27FC236}">
                  <a16:creationId xmlns:a16="http://schemas.microsoft.com/office/drawing/2014/main" id="{06EA4869-1FAC-4608-A4AB-BBBDFFE1DD96}"/>
                </a:ext>
              </a:extLst>
            </p:cNvPr>
            <p:cNvCxnSpPr/>
            <p:nvPr/>
          </p:nvCxnSpPr>
          <p:spPr bwMode="auto">
            <a:xfrm>
              <a:off x="4756065" y="2313840"/>
              <a:ext cx="403412" cy="6724"/>
            </a:xfrm>
            <a:prstGeom prst="straightConnector1">
              <a:avLst/>
            </a:prstGeom>
            <a:solidFill>
              <a:srgbClr val="0183B7"/>
            </a:solidFill>
            <a:ln w="28575" cap="flat" cmpd="sng" algn="ctr">
              <a:solidFill>
                <a:schemeClr val="accent4">
                  <a:lumMod val="25000"/>
                </a:schemeClr>
              </a:solidFill>
              <a:prstDash val="solid"/>
              <a:round/>
              <a:headEnd type="none" w="med" len="med"/>
              <a:tailEnd type="triangle"/>
            </a:ln>
            <a:effectLst/>
          </p:spPr>
        </p:cxnSp>
        <p:cxnSp>
          <p:nvCxnSpPr>
            <p:cNvPr id="19" name="Straight Arrow Connector 18">
              <a:extLst>
                <a:ext uri="{FF2B5EF4-FFF2-40B4-BE49-F238E27FC236}">
                  <a16:creationId xmlns:a16="http://schemas.microsoft.com/office/drawing/2014/main" id="{25F8765B-4242-4B4A-8B31-EA66460398DA}"/>
                </a:ext>
              </a:extLst>
            </p:cNvPr>
            <p:cNvCxnSpPr>
              <a:cxnSpLocks/>
            </p:cNvCxnSpPr>
            <p:nvPr/>
          </p:nvCxnSpPr>
          <p:spPr bwMode="auto">
            <a:xfrm>
              <a:off x="4756065" y="2939128"/>
              <a:ext cx="403412" cy="6724"/>
            </a:xfrm>
            <a:prstGeom prst="straightConnector1">
              <a:avLst/>
            </a:prstGeom>
            <a:solidFill>
              <a:srgbClr val="0183B7"/>
            </a:solidFill>
            <a:ln w="28575" cap="flat" cmpd="sng" algn="ctr">
              <a:solidFill>
                <a:schemeClr val="accent4">
                  <a:lumMod val="25000"/>
                </a:schemeClr>
              </a:solidFill>
              <a:prstDash val="solid"/>
              <a:round/>
              <a:headEnd type="none" w="med" len="med"/>
              <a:tailEnd type="triangle"/>
            </a:ln>
            <a:effectLst/>
          </p:spPr>
        </p:cxnSp>
        <p:cxnSp>
          <p:nvCxnSpPr>
            <p:cNvPr id="20" name="Straight Arrow Connector 19">
              <a:extLst>
                <a:ext uri="{FF2B5EF4-FFF2-40B4-BE49-F238E27FC236}">
                  <a16:creationId xmlns:a16="http://schemas.microsoft.com/office/drawing/2014/main" id="{7960F7DA-AC8C-4D80-8FDB-284A84EFC16C}"/>
                </a:ext>
              </a:extLst>
            </p:cNvPr>
            <p:cNvCxnSpPr>
              <a:cxnSpLocks/>
            </p:cNvCxnSpPr>
            <p:nvPr/>
          </p:nvCxnSpPr>
          <p:spPr bwMode="auto">
            <a:xfrm>
              <a:off x="4756065" y="3611481"/>
              <a:ext cx="403412" cy="6724"/>
            </a:xfrm>
            <a:prstGeom prst="straightConnector1">
              <a:avLst/>
            </a:prstGeom>
            <a:solidFill>
              <a:srgbClr val="0183B7"/>
            </a:solidFill>
            <a:ln w="28575" cap="flat" cmpd="sng" algn="ctr">
              <a:solidFill>
                <a:schemeClr val="accent4">
                  <a:lumMod val="25000"/>
                </a:schemeClr>
              </a:solidFill>
              <a:prstDash val="solid"/>
              <a:round/>
              <a:headEnd type="none" w="med" len="med"/>
              <a:tailEnd type="triangle"/>
            </a:ln>
            <a:effectLst/>
          </p:spPr>
        </p:cxnSp>
        <p:cxnSp>
          <p:nvCxnSpPr>
            <p:cNvPr id="21" name="Straight Arrow Connector 20">
              <a:extLst>
                <a:ext uri="{FF2B5EF4-FFF2-40B4-BE49-F238E27FC236}">
                  <a16:creationId xmlns:a16="http://schemas.microsoft.com/office/drawing/2014/main" id="{DC48B186-42A6-48C9-BE67-43866BEDC14A}"/>
                </a:ext>
              </a:extLst>
            </p:cNvPr>
            <p:cNvCxnSpPr>
              <a:cxnSpLocks/>
            </p:cNvCxnSpPr>
            <p:nvPr/>
          </p:nvCxnSpPr>
          <p:spPr bwMode="auto">
            <a:xfrm>
              <a:off x="4756065" y="4216599"/>
              <a:ext cx="403412" cy="6724"/>
            </a:xfrm>
            <a:prstGeom prst="straightConnector1">
              <a:avLst/>
            </a:prstGeom>
            <a:solidFill>
              <a:srgbClr val="0183B7"/>
            </a:solidFill>
            <a:ln w="28575" cap="flat" cmpd="sng" algn="ctr">
              <a:solidFill>
                <a:schemeClr val="accent4">
                  <a:lumMod val="25000"/>
                </a:schemeClr>
              </a:solidFill>
              <a:prstDash val="solid"/>
              <a:round/>
              <a:headEnd type="none" w="med" len="med"/>
              <a:tailEnd type="triangle"/>
            </a:ln>
            <a:effectLst/>
          </p:spPr>
        </p:cxnSp>
        <p:cxnSp>
          <p:nvCxnSpPr>
            <p:cNvPr id="22" name="Straight Arrow Connector 21">
              <a:extLst>
                <a:ext uri="{FF2B5EF4-FFF2-40B4-BE49-F238E27FC236}">
                  <a16:creationId xmlns:a16="http://schemas.microsoft.com/office/drawing/2014/main" id="{03BDD5A7-25C5-4833-AE61-BB7DB2572B19}"/>
                </a:ext>
              </a:extLst>
            </p:cNvPr>
            <p:cNvCxnSpPr/>
            <p:nvPr/>
          </p:nvCxnSpPr>
          <p:spPr bwMode="auto">
            <a:xfrm flipH="1">
              <a:off x="4767831" y="2318884"/>
              <a:ext cx="0" cy="1902758"/>
            </a:xfrm>
            <a:prstGeom prst="straightConnector1">
              <a:avLst/>
            </a:prstGeom>
            <a:solidFill>
              <a:srgbClr val="0183B7"/>
            </a:solidFill>
            <a:ln w="28575" cap="flat" cmpd="sng" algn="ctr">
              <a:solidFill>
                <a:schemeClr val="accent4">
                  <a:lumMod val="25000"/>
                </a:schemeClr>
              </a:solidFill>
              <a:prstDash val="solid"/>
              <a:round/>
              <a:headEnd type="none" w="med" len="med"/>
              <a:tailEnd type="none" w="med" len="med"/>
            </a:ln>
            <a:effectLst/>
          </p:spPr>
        </p:cxnSp>
        <p:sp>
          <p:nvSpPr>
            <p:cNvPr id="23" name="Rectangle: Rounded Corners 22">
              <a:extLst>
                <a:ext uri="{FF2B5EF4-FFF2-40B4-BE49-F238E27FC236}">
                  <a16:creationId xmlns:a16="http://schemas.microsoft.com/office/drawing/2014/main" id="{89DD5D29-91DE-45A3-85C9-5DF06AF640CF}"/>
                </a:ext>
              </a:extLst>
            </p:cNvPr>
            <p:cNvSpPr/>
            <p:nvPr/>
          </p:nvSpPr>
          <p:spPr bwMode="auto">
            <a:xfrm>
              <a:off x="1885120" y="2091965"/>
              <a:ext cx="2709581" cy="2333064"/>
            </a:xfrm>
            <a:prstGeom prst="roundRect">
              <a:avLst/>
            </a:prstGeom>
            <a:solidFill>
              <a:schemeClr val="accent4"/>
            </a:solidFill>
            <a:ln>
              <a:solidFill>
                <a:schemeClr val="accent4">
                  <a:lumMod val="2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514350"/>
              <a:endParaRPr lang="en-US" sz="1000" err="1">
                <a:solidFill>
                  <a:schemeClr val="bg1"/>
                </a:solidFill>
                <a:ea typeface="Arial" pitchFamily="-107" charset="0"/>
                <a:cs typeface="Arial" pitchFamily="-107" charset="0"/>
                <a:sym typeface="Arial" pitchFamily="-107" charset="0"/>
              </a:endParaRPr>
            </a:p>
          </p:txBody>
        </p:sp>
        <p:sp>
          <p:nvSpPr>
            <p:cNvPr id="24" name="Rectangle: Rounded Corners 23">
              <a:extLst>
                <a:ext uri="{FF2B5EF4-FFF2-40B4-BE49-F238E27FC236}">
                  <a16:creationId xmlns:a16="http://schemas.microsoft.com/office/drawing/2014/main" id="{2FA99431-23FC-4111-96B2-AA974EAF116C}"/>
                </a:ext>
              </a:extLst>
            </p:cNvPr>
            <p:cNvSpPr/>
            <p:nvPr/>
          </p:nvSpPr>
          <p:spPr bwMode="auto">
            <a:xfrm>
              <a:off x="2591089" y="2253330"/>
              <a:ext cx="1297642" cy="268941"/>
            </a:xfrm>
            <a:prstGeom prst="roundRect">
              <a:avLst/>
            </a:prstGeom>
            <a:solidFill>
              <a:schemeClr val="accent4"/>
            </a:solidFill>
            <a:ln>
              <a:solidFill>
                <a:schemeClr val="accent4">
                  <a:lumMod val="2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514350"/>
              <a:r>
                <a:rPr lang="en-US" sz="1000" dirty="0">
                  <a:solidFill>
                    <a:schemeClr val="tx1"/>
                  </a:solidFill>
                  <a:cs typeface="Arial"/>
                </a:rPr>
                <a:t>Message queue</a:t>
              </a:r>
              <a:endParaRPr lang="en-US" sz="1000" dirty="0">
                <a:solidFill>
                  <a:schemeClr val="tx1"/>
                </a:solidFill>
              </a:endParaRPr>
            </a:p>
          </p:txBody>
        </p:sp>
        <p:sp>
          <p:nvSpPr>
            <p:cNvPr id="25" name="Rectangle: Rounded Corners 24">
              <a:extLst>
                <a:ext uri="{FF2B5EF4-FFF2-40B4-BE49-F238E27FC236}">
                  <a16:creationId xmlns:a16="http://schemas.microsoft.com/office/drawing/2014/main" id="{9692150A-C4B1-4158-B06C-85CD8BCE04D0}"/>
                </a:ext>
              </a:extLst>
            </p:cNvPr>
            <p:cNvSpPr/>
            <p:nvPr/>
          </p:nvSpPr>
          <p:spPr bwMode="auto">
            <a:xfrm>
              <a:off x="2591090" y="3907318"/>
              <a:ext cx="1297642" cy="268941"/>
            </a:xfrm>
            <a:prstGeom prst="roundRect">
              <a:avLst/>
            </a:prstGeom>
            <a:solidFill>
              <a:schemeClr val="accent4"/>
            </a:solidFill>
            <a:ln>
              <a:solidFill>
                <a:schemeClr val="accent4">
                  <a:lumMod val="2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514350"/>
              <a:r>
                <a:rPr lang="en-US" sz="1000" dirty="0">
                  <a:solidFill>
                    <a:schemeClr val="tx1"/>
                  </a:solidFill>
                  <a:cs typeface="Arial"/>
                </a:rPr>
                <a:t>Message queue</a:t>
              </a:r>
              <a:endParaRPr lang="en-US" sz="1000" dirty="0">
                <a:solidFill>
                  <a:schemeClr val="tx1"/>
                </a:solidFill>
              </a:endParaRPr>
            </a:p>
          </p:txBody>
        </p:sp>
        <p:sp>
          <p:nvSpPr>
            <p:cNvPr id="26" name="Rectangle 25">
              <a:extLst>
                <a:ext uri="{FF2B5EF4-FFF2-40B4-BE49-F238E27FC236}">
                  <a16:creationId xmlns:a16="http://schemas.microsoft.com/office/drawing/2014/main" id="{1D7F5920-BBEC-4674-B7C4-8FD68968715B}"/>
                </a:ext>
              </a:extLst>
            </p:cNvPr>
            <p:cNvSpPr/>
            <p:nvPr/>
          </p:nvSpPr>
          <p:spPr bwMode="auto">
            <a:xfrm>
              <a:off x="2021271" y="2960981"/>
              <a:ext cx="874060" cy="531160"/>
            </a:xfrm>
            <a:prstGeom prst="rect">
              <a:avLst/>
            </a:prstGeom>
            <a:solidFill>
              <a:schemeClr val="accent4"/>
            </a:solidFill>
            <a:ln>
              <a:solidFill>
                <a:schemeClr val="accent4">
                  <a:lumMod val="2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514350"/>
              <a:r>
                <a:rPr lang="en-US" sz="1000" dirty="0">
                  <a:solidFill>
                    <a:schemeClr val="tx1"/>
                  </a:solidFill>
                  <a:ea typeface="Arial" pitchFamily="-107" charset="0"/>
                  <a:cs typeface="Arial"/>
                </a:rPr>
                <a:t>App visible state</a:t>
              </a:r>
              <a:endParaRPr lang="en-US" sz="1000" dirty="0">
                <a:solidFill>
                  <a:schemeClr val="tx1"/>
                </a:solidFill>
                <a:ea typeface="Arial" pitchFamily="-107" charset="0"/>
                <a:cs typeface="Arial" pitchFamily="-107" charset="0"/>
              </a:endParaRPr>
            </a:p>
          </p:txBody>
        </p:sp>
        <p:sp>
          <p:nvSpPr>
            <p:cNvPr id="27" name="Rectangle 26">
              <a:extLst>
                <a:ext uri="{FF2B5EF4-FFF2-40B4-BE49-F238E27FC236}">
                  <a16:creationId xmlns:a16="http://schemas.microsoft.com/office/drawing/2014/main" id="{92633260-4F7A-426B-B111-0DD8F29F0184}"/>
                </a:ext>
              </a:extLst>
            </p:cNvPr>
            <p:cNvSpPr/>
            <p:nvPr/>
          </p:nvSpPr>
          <p:spPr bwMode="auto">
            <a:xfrm>
              <a:off x="3547512" y="2960981"/>
              <a:ext cx="867336" cy="531159"/>
            </a:xfrm>
            <a:prstGeom prst="rect">
              <a:avLst/>
            </a:prstGeom>
            <a:solidFill>
              <a:schemeClr val="accent4"/>
            </a:solidFill>
            <a:ln>
              <a:solidFill>
                <a:schemeClr val="accent4">
                  <a:lumMod val="25000"/>
                </a:schemeClr>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lIns="0" tIns="0" rIns="0" bIns="0" rtlCol="0" anchor="ctr"/>
            <a:lstStyle/>
            <a:p>
              <a:pPr algn="ctr" defTabSz="514350"/>
              <a:r>
                <a:rPr lang="en-US" sz="1000" dirty="0">
                  <a:solidFill>
                    <a:schemeClr val="tx1"/>
                  </a:solidFill>
                  <a:cs typeface="Arial"/>
                </a:rPr>
                <a:t>Playback loop</a:t>
              </a:r>
              <a:endParaRPr lang="en-US" sz="1000" dirty="0">
                <a:solidFill>
                  <a:schemeClr val="tx1"/>
                </a:solidFill>
              </a:endParaRPr>
            </a:p>
          </p:txBody>
        </p:sp>
        <p:cxnSp>
          <p:nvCxnSpPr>
            <p:cNvPr id="28" name="Straight Arrow Connector 27">
              <a:extLst>
                <a:ext uri="{FF2B5EF4-FFF2-40B4-BE49-F238E27FC236}">
                  <a16:creationId xmlns:a16="http://schemas.microsoft.com/office/drawing/2014/main" id="{8B77A7FE-5E61-484D-9A5F-628926866795}"/>
                </a:ext>
              </a:extLst>
            </p:cNvPr>
            <p:cNvCxnSpPr/>
            <p:nvPr/>
          </p:nvCxnSpPr>
          <p:spPr bwMode="auto">
            <a:xfrm flipV="1">
              <a:off x="1686775" y="2397885"/>
              <a:ext cx="900953" cy="0"/>
            </a:xfrm>
            <a:prstGeom prst="straightConnector1">
              <a:avLst/>
            </a:prstGeom>
            <a:solidFill>
              <a:srgbClr val="0183B7"/>
            </a:solidFill>
            <a:ln w="28575" cap="flat" cmpd="sng" algn="ctr">
              <a:solidFill>
                <a:schemeClr val="accent4">
                  <a:lumMod val="25000"/>
                </a:schemeClr>
              </a:solidFill>
              <a:prstDash val="solid"/>
              <a:round/>
              <a:headEnd type="none" w="med" len="med"/>
              <a:tailEnd type="triangle"/>
            </a:ln>
            <a:effectLst/>
          </p:spPr>
        </p:cxnSp>
        <p:cxnSp>
          <p:nvCxnSpPr>
            <p:cNvPr id="29" name="Straight Arrow Connector 28">
              <a:extLst>
                <a:ext uri="{FF2B5EF4-FFF2-40B4-BE49-F238E27FC236}">
                  <a16:creationId xmlns:a16="http://schemas.microsoft.com/office/drawing/2014/main" id="{DEA8ED59-A5EC-488C-9D61-BD155B578309}"/>
                </a:ext>
              </a:extLst>
            </p:cNvPr>
            <p:cNvCxnSpPr>
              <a:cxnSpLocks/>
            </p:cNvCxnSpPr>
            <p:nvPr/>
          </p:nvCxnSpPr>
          <p:spPr bwMode="auto">
            <a:xfrm flipV="1">
              <a:off x="1686775" y="3258497"/>
              <a:ext cx="322730" cy="0"/>
            </a:xfrm>
            <a:prstGeom prst="straightConnector1">
              <a:avLst/>
            </a:prstGeom>
            <a:solidFill>
              <a:srgbClr val="0183B7"/>
            </a:solidFill>
            <a:ln w="28575" cap="flat" cmpd="sng" algn="ctr">
              <a:solidFill>
                <a:schemeClr val="accent4">
                  <a:lumMod val="25000"/>
                </a:schemeClr>
              </a:solidFill>
              <a:prstDash val="solid"/>
              <a:round/>
              <a:headEnd type="triangle" w="med" len="med"/>
              <a:tailEnd type="triangle"/>
            </a:ln>
            <a:effectLst/>
          </p:spPr>
        </p:cxnSp>
        <p:cxnSp>
          <p:nvCxnSpPr>
            <p:cNvPr id="30" name="Straight Arrow Connector 29">
              <a:extLst>
                <a:ext uri="{FF2B5EF4-FFF2-40B4-BE49-F238E27FC236}">
                  <a16:creationId xmlns:a16="http://schemas.microsoft.com/office/drawing/2014/main" id="{868D74ED-233A-4455-82BD-B0CA74000F6C}"/>
                </a:ext>
              </a:extLst>
            </p:cNvPr>
            <p:cNvCxnSpPr>
              <a:cxnSpLocks/>
            </p:cNvCxnSpPr>
            <p:nvPr/>
          </p:nvCxnSpPr>
          <p:spPr bwMode="auto">
            <a:xfrm flipV="1">
              <a:off x="1686775" y="4058597"/>
              <a:ext cx="900953" cy="0"/>
            </a:xfrm>
            <a:prstGeom prst="straightConnector1">
              <a:avLst/>
            </a:prstGeom>
            <a:solidFill>
              <a:srgbClr val="0183B7"/>
            </a:solidFill>
            <a:ln w="28575" cap="flat" cmpd="sng" algn="ctr">
              <a:solidFill>
                <a:schemeClr val="accent4">
                  <a:lumMod val="25000"/>
                </a:schemeClr>
              </a:solidFill>
              <a:prstDash val="solid"/>
              <a:round/>
              <a:headEnd type="triangle" w="med" len="med"/>
              <a:tailEnd type="none"/>
            </a:ln>
            <a:effectLst/>
          </p:spPr>
        </p:cxnSp>
        <p:cxnSp>
          <p:nvCxnSpPr>
            <p:cNvPr id="31" name="Straight Arrow Connector 30">
              <a:extLst>
                <a:ext uri="{FF2B5EF4-FFF2-40B4-BE49-F238E27FC236}">
                  <a16:creationId xmlns:a16="http://schemas.microsoft.com/office/drawing/2014/main" id="{A5048A29-6A5A-4188-BDD3-1669B11DBCA0}"/>
                </a:ext>
              </a:extLst>
            </p:cNvPr>
            <p:cNvCxnSpPr>
              <a:cxnSpLocks/>
            </p:cNvCxnSpPr>
            <p:nvPr/>
          </p:nvCxnSpPr>
          <p:spPr bwMode="auto">
            <a:xfrm flipV="1">
              <a:off x="4423251" y="3224879"/>
              <a:ext cx="329453" cy="0"/>
            </a:xfrm>
            <a:prstGeom prst="straightConnector1">
              <a:avLst/>
            </a:prstGeom>
            <a:solidFill>
              <a:srgbClr val="0183B7"/>
            </a:solidFill>
            <a:ln w="28575" cap="flat" cmpd="sng" algn="ctr">
              <a:solidFill>
                <a:schemeClr val="accent4">
                  <a:lumMod val="25000"/>
                </a:schemeClr>
              </a:solidFill>
              <a:prstDash val="solid"/>
              <a:round/>
              <a:headEnd type="triangle" w="med" len="med"/>
              <a:tailEnd type="none"/>
            </a:ln>
            <a:effectLst/>
          </p:spPr>
        </p:cxnSp>
        <p:cxnSp>
          <p:nvCxnSpPr>
            <p:cNvPr id="32" name="Straight Arrow Connector 31">
              <a:extLst>
                <a:ext uri="{FF2B5EF4-FFF2-40B4-BE49-F238E27FC236}">
                  <a16:creationId xmlns:a16="http://schemas.microsoft.com/office/drawing/2014/main" id="{3A814835-8A92-429D-BF49-5306EF2D7AA8}"/>
                </a:ext>
              </a:extLst>
            </p:cNvPr>
            <p:cNvCxnSpPr>
              <a:cxnSpLocks/>
            </p:cNvCxnSpPr>
            <p:nvPr/>
          </p:nvCxnSpPr>
          <p:spPr bwMode="auto">
            <a:xfrm flipH="1" flipV="1">
              <a:off x="2318941" y="2384438"/>
              <a:ext cx="13447" cy="578222"/>
            </a:xfrm>
            <a:prstGeom prst="straightConnector1">
              <a:avLst/>
            </a:prstGeom>
            <a:solidFill>
              <a:srgbClr val="0183B7"/>
            </a:solidFill>
            <a:ln w="28575" cap="flat" cmpd="sng" algn="ctr">
              <a:solidFill>
                <a:schemeClr val="accent4">
                  <a:lumMod val="25000"/>
                </a:schemeClr>
              </a:solidFill>
              <a:prstDash val="solid"/>
              <a:round/>
              <a:headEnd type="triangle" w="med" len="med"/>
              <a:tailEnd type="none"/>
            </a:ln>
            <a:effectLst/>
          </p:spPr>
        </p:cxnSp>
        <p:cxnSp>
          <p:nvCxnSpPr>
            <p:cNvPr id="33" name="Straight Arrow Connector 32">
              <a:extLst>
                <a:ext uri="{FF2B5EF4-FFF2-40B4-BE49-F238E27FC236}">
                  <a16:creationId xmlns:a16="http://schemas.microsoft.com/office/drawing/2014/main" id="{81ACA63B-618A-46F6-9FEE-1C8621247613}"/>
                </a:ext>
              </a:extLst>
            </p:cNvPr>
            <p:cNvCxnSpPr>
              <a:cxnSpLocks/>
            </p:cNvCxnSpPr>
            <p:nvPr/>
          </p:nvCxnSpPr>
          <p:spPr bwMode="auto">
            <a:xfrm flipH="1" flipV="1">
              <a:off x="2327024" y="3481131"/>
              <a:ext cx="816" cy="583276"/>
            </a:xfrm>
            <a:prstGeom prst="straightConnector1">
              <a:avLst/>
            </a:prstGeom>
            <a:solidFill>
              <a:srgbClr val="0183B7"/>
            </a:solidFill>
            <a:ln w="28575" cap="flat" cmpd="sng" algn="ctr">
              <a:solidFill>
                <a:schemeClr val="accent4">
                  <a:lumMod val="25000"/>
                </a:schemeClr>
              </a:solidFill>
              <a:prstDash val="solid"/>
              <a:round/>
              <a:headEnd type="none" w="med" len="med"/>
              <a:tailEnd type="triangle"/>
            </a:ln>
            <a:effectLst/>
          </p:spPr>
        </p:cxnSp>
        <p:cxnSp>
          <p:nvCxnSpPr>
            <p:cNvPr id="34" name="Straight Arrow Connector 33">
              <a:extLst>
                <a:ext uri="{FF2B5EF4-FFF2-40B4-BE49-F238E27FC236}">
                  <a16:creationId xmlns:a16="http://schemas.microsoft.com/office/drawing/2014/main" id="{745A6F9E-FFBA-4614-B18F-C3A9CE640BD0}"/>
                </a:ext>
              </a:extLst>
            </p:cNvPr>
            <p:cNvCxnSpPr>
              <a:cxnSpLocks/>
            </p:cNvCxnSpPr>
            <p:nvPr/>
          </p:nvCxnSpPr>
          <p:spPr bwMode="auto">
            <a:xfrm flipH="1" flipV="1">
              <a:off x="4171389" y="2364731"/>
              <a:ext cx="13447" cy="578222"/>
            </a:xfrm>
            <a:prstGeom prst="straightConnector1">
              <a:avLst/>
            </a:prstGeom>
            <a:solidFill>
              <a:srgbClr val="0183B7"/>
            </a:solidFill>
            <a:ln w="28575" cap="flat" cmpd="sng" algn="ctr">
              <a:solidFill>
                <a:schemeClr val="accent4">
                  <a:lumMod val="25000"/>
                </a:schemeClr>
              </a:solidFill>
              <a:prstDash val="solid"/>
              <a:round/>
              <a:headEnd type="triangle" w="med" len="med"/>
              <a:tailEnd type="none"/>
            </a:ln>
            <a:effectLst/>
          </p:spPr>
        </p:cxnSp>
        <p:cxnSp>
          <p:nvCxnSpPr>
            <p:cNvPr id="35" name="Straight Arrow Connector 34">
              <a:extLst>
                <a:ext uri="{FF2B5EF4-FFF2-40B4-BE49-F238E27FC236}">
                  <a16:creationId xmlns:a16="http://schemas.microsoft.com/office/drawing/2014/main" id="{A58D2BFB-60BB-4A45-AA60-2F5A20F6A046}"/>
                </a:ext>
              </a:extLst>
            </p:cNvPr>
            <p:cNvCxnSpPr>
              <a:cxnSpLocks/>
            </p:cNvCxnSpPr>
            <p:nvPr/>
          </p:nvCxnSpPr>
          <p:spPr bwMode="auto">
            <a:xfrm flipV="1">
              <a:off x="3884596" y="4045999"/>
              <a:ext cx="329453" cy="0"/>
            </a:xfrm>
            <a:prstGeom prst="straightConnector1">
              <a:avLst/>
            </a:prstGeom>
            <a:solidFill>
              <a:srgbClr val="0183B7"/>
            </a:solidFill>
            <a:ln w="28575" cap="flat" cmpd="sng" algn="ctr">
              <a:solidFill>
                <a:schemeClr val="accent4">
                  <a:lumMod val="25000"/>
                </a:schemeClr>
              </a:solidFill>
              <a:prstDash val="solid"/>
              <a:round/>
              <a:headEnd type="triangle" w="med" len="med"/>
              <a:tailEnd type="none"/>
            </a:ln>
            <a:effectLst/>
          </p:spPr>
        </p:cxnSp>
        <p:cxnSp>
          <p:nvCxnSpPr>
            <p:cNvPr id="36" name="Straight Arrow Connector 35">
              <a:extLst>
                <a:ext uri="{FF2B5EF4-FFF2-40B4-BE49-F238E27FC236}">
                  <a16:creationId xmlns:a16="http://schemas.microsoft.com/office/drawing/2014/main" id="{C4B1DF2A-1AC2-4E9B-AA99-EBFD3A5749AC}"/>
                </a:ext>
              </a:extLst>
            </p:cNvPr>
            <p:cNvCxnSpPr>
              <a:cxnSpLocks/>
            </p:cNvCxnSpPr>
            <p:nvPr/>
          </p:nvCxnSpPr>
          <p:spPr bwMode="auto">
            <a:xfrm flipV="1">
              <a:off x="3887379" y="2378178"/>
              <a:ext cx="290039" cy="0"/>
            </a:xfrm>
            <a:prstGeom prst="straightConnector1">
              <a:avLst/>
            </a:prstGeom>
            <a:solidFill>
              <a:srgbClr val="0183B7"/>
            </a:solidFill>
            <a:ln w="28575" cap="flat" cmpd="sng" algn="ctr">
              <a:solidFill>
                <a:schemeClr val="accent4">
                  <a:lumMod val="25000"/>
                </a:schemeClr>
              </a:solidFill>
              <a:prstDash val="solid"/>
              <a:round/>
              <a:headEnd type="none" w="med" len="med"/>
              <a:tailEnd type="none"/>
            </a:ln>
            <a:effectLst/>
          </p:spPr>
        </p:cxnSp>
        <p:cxnSp>
          <p:nvCxnSpPr>
            <p:cNvPr id="37" name="Straight Arrow Connector 36">
              <a:extLst>
                <a:ext uri="{FF2B5EF4-FFF2-40B4-BE49-F238E27FC236}">
                  <a16:creationId xmlns:a16="http://schemas.microsoft.com/office/drawing/2014/main" id="{BC3BC38B-CE03-498F-BAD9-5E39272BFE0A}"/>
                </a:ext>
              </a:extLst>
            </p:cNvPr>
            <p:cNvCxnSpPr>
              <a:cxnSpLocks/>
            </p:cNvCxnSpPr>
            <p:nvPr/>
          </p:nvCxnSpPr>
          <p:spPr bwMode="auto">
            <a:xfrm>
              <a:off x="4202689" y="3481764"/>
              <a:ext cx="1005" cy="578068"/>
            </a:xfrm>
            <a:prstGeom prst="straightConnector1">
              <a:avLst/>
            </a:prstGeom>
            <a:solidFill>
              <a:srgbClr val="0183B7"/>
            </a:solidFill>
            <a:ln w="28575" cap="flat" cmpd="sng" algn="ctr">
              <a:solidFill>
                <a:schemeClr val="accent4">
                  <a:lumMod val="25000"/>
                </a:schemeClr>
              </a:solidFill>
              <a:prstDash val="solid"/>
              <a:round/>
              <a:headEnd type="none" w="med" len="med"/>
              <a:tailEnd type="none"/>
            </a:ln>
            <a:effectLst/>
          </p:spPr>
        </p:cxnSp>
      </p:grpSp>
    </p:spTree>
    <p:extLst>
      <p:ext uri="{BB962C8B-B14F-4D97-AF65-F5344CB8AC3E}">
        <p14:creationId xmlns:p14="http://schemas.microsoft.com/office/powerpoint/2010/main" val="1727061190"/>
      </p:ext>
    </p:extLst>
  </p:cSld>
  <p:clrMapOvr>
    <a:masterClrMapping/>
  </p:clrMapOvr>
  <mc:AlternateContent xmlns:mc="http://schemas.openxmlformats.org/markup-compatibility/2006">
    <mc:Choice xmlns:p14="http://schemas.microsoft.com/office/powerpoint/2010/main" Requires="p14">
      <p:transition p14:dur="0" advTm="29340"/>
    </mc:Choice>
    <mc:Fallback>
      <p:transition advTm="2934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8A402C-05E5-4CE5-9A9C-77A4BFCB748E}"/>
              </a:ext>
            </a:extLst>
          </p:cNvPr>
          <p:cNvSpPr>
            <a:spLocks noGrp="1"/>
          </p:cNvSpPr>
          <p:nvPr>
            <p:ph type="sldNum" sz="quarter" idx="14"/>
          </p:nvPr>
        </p:nvSpPr>
        <p:spPr/>
        <p:txBody>
          <a:bodyPr/>
          <a:lstStyle/>
          <a:p>
            <a:fld id="{3C6CC810-8AE6-0546-A0FC-DB7D2235F0EB}" type="slidenum">
              <a:rPr lang="en-US" smtClean="0"/>
              <a:t>24</a:t>
            </a:fld>
            <a:endParaRPr lang="en-US"/>
          </a:p>
        </p:txBody>
      </p:sp>
      <p:sp>
        <p:nvSpPr>
          <p:cNvPr id="4" name="Title 3">
            <a:extLst>
              <a:ext uri="{FF2B5EF4-FFF2-40B4-BE49-F238E27FC236}">
                <a16:creationId xmlns:a16="http://schemas.microsoft.com/office/drawing/2014/main" id="{A552077C-64DB-490A-B373-F4025075577B}"/>
              </a:ext>
            </a:extLst>
          </p:cNvPr>
          <p:cNvSpPr>
            <a:spLocks noGrp="1"/>
          </p:cNvSpPr>
          <p:nvPr>
            <p:ph type="title"/>
          </p:nvPr>
        </p:nvSpPr>
        <p:spPr/>
        <p:txBody>
          <a:bodyPr/>
          <a:lstStyle/>
          <a:p>
            <a:pPr marL="5715" indent="-5715"/>
            <a:r>
              <a:rPr lang="en-US" dirty="0"/>
              <a:t>Putting Foresight to work in </a:t>
            </a:r>
            <a:r>
              <a:rPr lang="en-US" dirty="0" err="1"/>
              <a:t>ExoPlayer</a:t>
            </a:r>
            <a:endParaRPr lang="en-US" dirty="0"/>
          </a:p>
        </p:txBody>
      </p:sp>
      <p:grpSp>
        <p:nvGrpSpPr>
          <p:cNvPr id="8" name="Group 7">
            <a:extLst>
              <a:ext uri="{FF2B5EF4-FFF2-40B4-BE49-F238E27FC236}">
                <a16:creationId xmlns:a16="http://schemas.microsoft.com/office/drawing/2014/main" id="{86C373CB-F842-485D-982F-1D49A3188664}"/>
              </a:ext>
            </a:extLst>
          </p:cNvPr>
          <p:cNvGrpSpPr/>
          <p:nvPr/>
        </p:nvGrpSpPr>
        <p:grpSpPr>
          <a:xfrm>
            <a:off x="1836548" y="2859437"/>
            <a:ext cx="1712563" cy="1986883"/>
            <a:chOff x="3864244" y="2859437"/>
            <a:chExt cx="1712563" cy="1986883"/>
          </a:xfrm>
        </p:grpSpPr>
        <p:sp>
          <p:nvSpPr>
            <p:cNvPr id="10" name="Rectangle 9">
              <a:extLst>
                <a:ext uri="{FF2B5EF4-FFF2-40B4-BE49-F238E27FC236}">
                  <a16:creationId xmlns:a16="http://schemas.microsoft.com/office/drawing/2014/main" id="{2F17D995-175F-40EE-8EC3-7FC90CCAE974}"/>
                </a:ext>
              </a:extLst>
            </p:cNvPr>
            <p:cNvSpPr/>
            <p:nvPr/>
          </p:nvSpPr>
          <p:spPr bwMode="auto">
            <a:xfrm>
              <a:off x="3864244" y="2859437"/>
              <a:ext cx="1712563" cy="19868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dirty="0">
                  <a:solidFill>
                    <a:schemeClr val="tx1"/>
                  </a:solidFill>
                  <a:latin typeface="Candara"/>
                  <a:sym typeface="Arial" pitchFamily="-107" charset="0"/>
                </a:rPr>
                <a:t>Bandwidth Management</a:t>
              </a:r>
            </a:p>
          </p:txBody>
        </p:sp>
        <p:sp>
          <p:nvSpPr>
            <p:cNvPr id="11" name="Rectangle 10">
              <a:extLst>
                <a:ext uri="{FF2B5EF4-FFF2-40B4-BE49-F238E27FC236}">
                  <a16:creationId xmlns:a16="http://schemas.microsoft.com/office/drawing/2014/main" id="{743D329C-912E-4297-8C5F-57AB4E18AAE0}"/>
                </a:ext>
              </a:extLst>
            </p:cNvPr>
            <p:cNvSpPr/>
            <p:nvPr/>
          </p:nvSpPr>
          <p:spPr bwMode="auto">
            <a:xfrm>
              <a:off x="3952068" y="3495042"/>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a:solidFill>
                    <a:schemeClr val="accent1">
                      <a:lumMod val="50000"/>
                    </a:schemeClr>
                  </a:solidFill>
                  <a:ea typeface="Arial" pitchFamily="-107" charset="0"/>
                  <a:cs typeface="Arial" pitchFamily="-107" charset="0"/>
                  <a:sym typeface="Arial" pitchFamily="-107" charset="0"/>
                </a:rPr>
                <a:t>Locations from Route</a:t>
              </a:r>
            </a:p>
          </p:txBody>
        </p:sp>
        <p:sp>
          <p:nvSpPr>
            <p:cNvPr id="12" name="Rectangle 11">
              <a:extLst>
                <a:ext uri="{FF2B5EF4-FFF2-40B4-BE49-F238E27FC236}">
                  <a16:creationId xmlns:a16="http://schemas.microsoft.com/office/drawing/2014/main" id="{81747E63-A8E0-4C2F-9006-4F96E0478050}"/>
                </a:ext>
              </a:extLst>
            </p:cNvPr>
            <p:cNvSpPr/>
            <p:nvPr/>
          </p:nvSpPr>
          <p:spPr bwMode="auto">
            <a:xfrm>
              <a:off x="3941736" y="4196847"/>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a:solidFill>
                    <a:schemeClr val="accent1">
                      <a:lumMod val="50000"/>
                    </a:schemeClr>
                  </a:solidFill>
                  <a:ea typeface="Arial" pitchFamily="-107" charset="0"/>
                  <a:cs typeface="Arial" pitchFamily="-107" charset="0"/>
                  <a:sym typeface="Arial" pitchFamily="-107" charset="0"/>
                </a:rPr>
                <a:t>Bandwidth Schedular</a:t>
              </a:r>
            </a:p>
          </p:txBody>
        </p:sp>
      </p:grpSp>
      <p:pic>
        <p:nvPicPr>
          <p:cNvPr id="31" name="Picture 4" descr="Location Icons - Download Free Vector Icons | Noun Project">
            <a:extLst>
              <a:ext uri="{FF2B5EF4-FFF2-40B4-BE49-F238E27FC236}">
                <a16:creationId xmlns:a16="http://schemas.microsoft.com/office/drawing/2014/main" id="{641224E8-9D92-459B-A6F3-C37BF8B967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65398" y="3927019"/>
            <a:ext cx="436697" cy="436697"/>
          </a:xfrm>
          <a:prstGeom prst="rect">
            <a:avLst/>
          </a:prstGeom>
          <a:noFill/>
          <a:extLst>
            <a:ext uri="{909E8E84-426E-40DD-AFC4-6F175D3DCCD1}">
              <a14:hiddenFill xmlns:a14="http://schemas.microsoft.com/office/drawing/2010/main">
                <a:solidFill>
                  <a:srgbClr val="FFFFFF"/>
                </a:solidFill>
              </a14:hiddenFill>
            </a:ext>
          </a:extLst>
        </p:spPr>
      </p:pic>
      <p:cxnSp>
        <p:nvCxnSpPr>
          <p:cNvPr id="34" name="Connector: Elbow 33">
            <a:extLst>
              <a:ext uri="{FF2B5EF4-FFF2-40B4-BE49-F238E27FC236}">
                <a16:creationId xmlns:a16="http://schemas.microsoft.com/office/drawing/2014/main" id="{CABD707C-096D-4477-B4EB-78DB5EF480FD}"/>
              </a:ext>
            </a:extLst>
          </p:cNvPr>
          <p:cNvCxnSpPr>
            <a:cxnSpLocks/>
            <a:stCxn id="37" idx="2"/>
            <a:endCxn id="10" idx="1"/>
          </p:cNvCxnSpPr>
          <p:nvPr/>
        </p:nvCxnSpPr>
        <p:spPr bwMode="auto">
          <a:xfrm rot="5400000" flipH="1" flipV="1">
            <a:off x="954749" y="3348708"/>
            <a:ext cx="377627" cy="1385969"/>
          </a:xfrm>
          <a:prstGeom prst="bentConnector4">
            <a:avLst>
              <a:gd name="adj1" fmla="val -60536"/>
              <a:gd name="adj2" fmla="val 68317"/>
            </a:avLst>
          </a:prstGeom>
          <a:solidFill>
            <a:srgbClr val="0183B7"/>
          </a:solidFill>
          <a:ln w="28575" cap="flat" cmpd="sng" algn="ctr">
            <a:solidFill>
              <a:schemeClr val="tx1"/>
            </a:solidFill>
            <a:prstDash val="solid"/>
            <a:round/>
            <a:headEnd type="none" w="med" len="med"/>
            <a:tailEnd type="triangle"/>
          </a:ln>
          <a:effectLst/>
        </p:spPr>
      </p:cxnSp>
      <p:grpSp>
        <p:nvGrpSpPr>
          <p:cNvPr id="36" name="Group 35">
            <a:extLst>
              <a:ext uri="{FF2B5EF4-FFF2-40B4-BE49-F238E27FC236}">
                <a16:creationId xmlns:a16="http://schemas.microsoft.com/office/drawing/2014/main" id="{5020B32D-98CC-4FFC-94EC-CBEE3B9C4808}"/>
              </a:ext>
            </a:extLst>
          </p:cNvPr>
          <p:cNvGrpSpPr/>
          <p:nvPr/>
        </p:nvGrpSpPr>
        <p:grpSpPr>
          <a:xfrm>
            <a:off x="-57152" y="2679513"/>
            <a:ext cx="1015462" cy="1550993"/>
            <a:chOff x="-57152" y="2679513"/>
            <a:chExt cx="1015462" cy="1550993"/>
          </a:xfrm>
        </p:grpSpPr>
        <p:pic>
          <p:nvPicPr>
            <p:cNvPr id="37" name="Picture 2" descr="Mobile Phone Icons - Download Free Vector Icons | Noun Project">
              <a:extLst>
                <a:ext uri="{FF2B5EF4-FFF2-40B4-BE49-F238E27FC236}">
                  <a16:creationId xmlns:a16="http://schemas.microsoft.com/office/drawing/2014/main" id="{2A9A39F0-6209-4A70-8EF2-5A3D22857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2" y="3215044"/>
              <a:ext cx="1015462" cy="101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60E14F3-FD9E-42F5-A9F8-C158F820D20B}"/>
                </a:ext>
              </a:extLst>
            </p:cNvPr>
            <p:cNvSpPr txBox="1"/>
            <p:nvPr/>
          </p:nvSpPr>
          <p:spPr>
            <a:xfrm>
              <a:off x="85732" y="2679513"/>
              <a:ext cx="761510" cy="535531"/>
            </a:xfrm>
            <a:prstGeom prst="rect">
              <a:avLst/>
            </a:prstGeom>
            <a:noFill/>
          </p:spPr>
          <p:txBody>
            <a:bodyPr wrap="square" rtlCol="0">
              <a:spAutoFit/>
            </a:bodyPr>
            <a:lstStyle/>
            <a:p>
              <a:pPr algn="ctr">
                <a:lnSpc>
                  <a:spcPct val="90000"/>
                </a:lnSpc>
                <a:spcBef>
                  <a:spcPts val="600"/>
                </a:spcBef>
              </a:pPr>
              <a:r>
                <a:rPr lang="en-US" sz="1600" dirty="0">
                  <a:solidFill>
                    <a:srgbClr val="000000"/>
                  </a:solidFill>
                </a:rPr>
                <a:t>User’s Device</a:t>
              </a:r>
            </a:p>
          </p:txBody>
        </p:sp>
      </p:grpSp>
      <p:sp>
        <p:nvSpPr>
          <p:cNvPr id="54" name="Rectangle 53">
            <a:extLst>
              <a:ext uri="{FF2B5EF4-FFF2-40B4-BE49-F238E27FC236}">
                <a16:creationId xmlns:a16="http://schemas.microsoft.com/office/drawing/2014/main" id="{A6D3DEB1-FD98-4081-821E-B36ED2FF657C}"/>
              </a:ext>
            </a:extLst>
          </p:cNvPr>
          <p:cNvSpPr/>
          <p:nvPr/>
        </p:nvSpPr>
        <p:spPr bwMode="auto">
          <a:xfrm>
            <a:off x="4626022" y="1658319"/>
            <a:ext cx="3278110" cy="3188001"/>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err="1">
                <a:solidFill>
                  <a:schemeClr val="accent4">
                    <a:lumMod val="25000"/>
                  </a:schemeClr>
                </a:solidFill>
                <a:latin typeface="Candara"/>
                <a:sym typeface="Arial" pitchFamily="-107" charset="0"/>
              </a:rPr>
              <a:t>Exoplayer</a:t>
            </a:r>
            <a:endParaRPr lang="en-US" sz="1600">
              <a:solidFill>
                <a:schemeClr val="accent4">
                  <a:lumMod val="25000"/>
                </a:schemeClr>
              </a:solidFill>
              <a:latin typeface="Candara"/>
              <a:sym typeface="Arial" pitchFamily="-107" charset="0"/>
            </a:endParaRPr>
          </a:p>
        </p:txBody>
      </p:sp>
      <p:pic>
        <p:nvPicPr>
          <p:cNvPr id="10242" name="Picture 2" descr="εxodus">
            <a:extLst>
              <a:ext uri="{FF2B5EF4-FFF2-40B4-BE49-F238E27FC236}">
                <a16:creationId xmlns:a16="http://schemas.microsoft.com/office/drawing/2014/main" id="{7ECD1510-73E4-431C-AC5F-C360987DAE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850481" y="1688832"/>
            <a:ext cx="465918" cy="46591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7502EE3A-B1A8-4A26-A1C7-807A1F6CAFC1}"/>
              </a:ext>
            </a:extLst>
          </p:cNvPr>
          <p:cNvSpPr/>
          <p:nvPr/>
        </p:nvSpPr>
        <p:spPr bwMode="auto">
          <a:xfrm>
            <a:off x="4870738" y="2200760"/>
            <a:ext cx="2230738" cy="537100"/>
          </a:xfrm>
          <a:prstGeom prst="rect">
            <a:avLst/>
          </a:prstGeom>
          <a:solidFill>
            <a:schemeClr val="accent4"/>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a:solidFill>
                  <a:schemeClr val="accent1">
                    <a:lumMod val="50000"/>
                  </a:schemeClr>
                </a:solidFill>
                <a:ea typeface="Arial" pitchFamily="-107" charset="0"/>
                <a:cs typeface="Arial" pitchFamily="-107" charset="0"/>
                <a:sym typeface="Arial" pitchFamily="-107" charset="0"/>
              </a:rPr>
              <a:t>Player Main Thread</a:t>
            </a:r>
          </a:p>
        </p:txBody>
      </p:sp>
      <p:sp>
        <p:nvSpPr>
          <p:cNvPr id="62" name="Rectangle 61">
            <a:extLst>
              <a:ext uri="{FF2B5EF4-FFF2-40B4-BE49-F238E27FC236}">
                <a16:creationId xmlns:a16="http://schemas.microsoft.com/office/drawing/2014/main" id="{EA3612CF-4261-46FD-9035-2BD258BA8B87}"/>
              </a:ext>
            </a:extLst>
          </p:cNvPr>
          <p:cNvSpPr/>
          <p:nvPr/>
        </p:nvSpPr>
        <p:spPr bwMode="auto">
          <a:xfrm>
            <a:off x="4870738" y="3110429"/>
            <a:ext cx="1747034" cy="769226"/>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a:solidFill>
                  <a:schemeClr val="accent1">
                    <a:lumMod val="50000"/>
                  </a:schemeClr>
                </a:solidFill>
                <a:ea typeface="Arial" pitchFamily="-107" charset="0"/>
                <a:cs typeface="Arial" pitchFamily="-107" charset="0"/>
                <a:sym typeface="Arial" pitchFamily="-107" charset="0"/>
              </a:rPr>
              <a:t>Bandwidth Change Handler</a:t>
            </a:r>
          </a:p>
        </p:txBody>
      </p:sp>
      <p:sp>
        <p:nvSpPr>
          <p:cNvPr id="63" name="Rectangle 62">
            <a:extLst>
              <a:ext uri="{FF2B5EF4-FFF2-40B4-BE49-F238E27FC236}">
                <a16:creationId xmlns:a16="http://schemas.microsoft.com/office/drawing/2014/main" id="{9354DC9D-5E07-4CE9-AF07-7BFC76D3E9E3}"/>
              </a:ext>
            </a:extLst>
          </p:cNvPr>
          <p:cNvSpPr/>
          <p:nvPr/>
        </p:nvSpPr>
        <p:spPr bwMode="auto">
          <a:xfrm>
            <a:off x="4870738" y="4196847"/>
            <a:ext cx="2230738" cy="537100"/>
          </a:xfrm>
          <a:prstGeom prst="rect">
            <a:avLst/>
          </a:prstGeom>
          <a:solidFill>
            <a:schemeClr val="accent4"/>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err="1">
                <a:solidFill>
                  <a:schemeClr val="accent1">
                    <a:lumMod val="50000"/>
                  </a:schemeClr>
                </a:solidFill>
                <a:cs typeface="Arial" pitchFamily="-107" charset="0"/>
                <a:sym typeface="Arial" pitchFamily="-107" charset="0"/>
              </a:rPr>
              <a:t>Exoplayer</a:t>
            </a:r>
            <a:r>
              <a:rPr lang="en-US" sz="1400" dirty="0">
                <a:solidFill>
                  <a:schemeClr val="accent1">
                    <a:lumMod val="50000"/>
                  </a:schemeClr>
                </a:solidFill>
                <a:cs typeface="Arial" pitchFamily="-107" charset="0"/>
                <a:sym typeface="Arial" pitchFamily="-107" charset="0"/>
              </a:rPr>
              <a:t> Bandwidth Estimator</a:t>
            </a:r>
          </a:p>
        </p:txBody>
      </p:sp>
      <p:cxnSp>
        <p:nvCxnSpPr>
          <p:cNvPr id="65" name="Connector: Elbow 64">
            <a:extLst>
              <a:ext uri="{FF2B5EF4-FFF2-40B4-BE49-F238E27FC236}">
                <a16:creationId xmlns:a16="http://schemas.microsoft.com/office/drawing/2014/main" id="{16E17DB0-EEF0-47BB-A169-DB1ED90C9223}"/>
              </a:ext>
            </a:extLst>
          </p:cNvPr>
          <p:cNvCxnSpPr>
            <a:cxnSpLocks/>
            <a:stCxn id="10" idx="3"/>
            <a:endCxn id="62" idx="1"/>
          </p:cNvCxnSpPr>
          <p:nvPr/>
        </p:nvCxnSpPr>
        <p:spPr bwMode="auto">
          <a:xfrm flipV="1">
            <a:off x="3549111" y="3495042"/>
            <a:ext cx="1321627" cy="357837"/>
          </a:xfrm>
          <a:prstGeom prst="bentConnector3">
            <a:avLst>
              <a:gd name="adj1" fmla="val 50000"/>
            </a:avLst>
          </a:prstGeom>
          <a:solidFill>
            <a:srgbClr val="0183B7"/>
          </a:solidFill>
          <a:ln w="28575" cap="flat" cmpd="sng" algn="ctr">
            <a:solidFill>
              <a:schemeClr val="tx1"/>
            </a:solidFill>
            <a:prstDash val="solid"/>
            <a:round/>
            <a:headEnd type="none" w="med" len="med"/>
            <a:tailEnd type="triangle"/>
          </a:ln>
          <a:effectLst/>
        </p:spPr>
      </p:cxnSp>
      <p:cxnSp>
        <p:nvCxnSpPr>
          <p:cNvPr id="16" name="Straight Arrow Connector 15">
            <a:extLst>
              <a:ext uri="{FF2B5EF4-FFF2-40B4-BE49-F238E27FC236}">
                <a16:creationId xmlns:a16="http://schemas.microsoft.com/office/drawing/2014/main" id="{A653A88F-D9A6-4B87-9422-0A8BC2BCE935}"/>
              </a:ext>
            </a:extLst>
          </p:cNvPr>
          <p:cNvCxnSpPr/>
          <p:nvPr/>
        </p:nvCxnSpPr>
        <p:spPr bwMode="auto">
          <a:xfrm>
            <a:off x="5083440" y="3879655"/>
            <a:ext cx="0" cy="317192"/>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E1625DA1-841F-4DDB-B7E9-32F571414ECE}"/>
              </a:ext>
            </a:extLst>
          </p:cNvPr>
          <p:cNvSpPr txBox="1"/>
          <p:nvPr/>
        </p:nvSpPr>
        <p:spPr>
          <a:xfrm>
            <a:off x="5034013" y="3898423"/>
            <a:ext cx="1947969" cy="313932"/>
          </a:xfrm>
          <a:prstGeom prst="rect">
            <a:avLst/>
          </a:prstGeom>
          <a:noFill/>
        </p:spPr>
        <p:txBody>
          <a:bodyPr wrap="none" rtlCol="0">
            <a:spAutoFit/>
          </a:bodyPr>
          <a:lstStyle/>
          <a:p>
            <a:pPr>
              <a:lnSpc>
                <a:spcPct val="90000"/>
              </a:lnSpc>
              <a:spcBef>
                <a:spcPts val="600"/>
              </a:spcBef>
            </a:pPr>
            <a:r>
              <a:rPr lang="en-US" sz="1600" dirty="0" err="1">
                <a:solidFill>
                  <a:srgbClr val="000000"/>
                </a:solidFill>
              </a:rPr>
              <a:t>setBitrateEstimate</a:t>
            </a:r>
            <a:r>
              <a:rPr lang="en-US" sz="1600" dirty="0">
                <a:solidFill>
                  <a:srgbClr val="000000"/>
                </a:solidFill>
              </a:rPr>
              <a:t>()</a:t>
            </a:r>
          </a:p>
        </p:txBody>
      </p:sp>
      <p:sp>
        <p:nvSpPr>
          <p:cNvPr id="66" name="TextBox 65">
            <a:extLst>
              <a:ext uri="{FF2B5EF4-FFF2-40B4-BE49-F238E27FC236}">
                <a16:creationId xmlns:a16="http://schemas.microsoft.com/office/drawing/2014/main" id="{244CF572-9534-40D8-A251-B0D237F53675}"/>
              </a:ext>
            </a:extLst>
          </p:cNvPr>
          <p:cNvSpPr txBox="1"/>
          <p:nvPr/>
        </p:nvSpPr>
        <p:spPr>
          <a:xfrm>
            <a:off x="5012122" y="2769681"/>
            <a:ext cx="2016899" cy="313932"/>
          </a:xfrm>
          <a:prstGeom prst="rect">
            <a:avLst/>
          </a:prstGeom>
          <a:noFill/>
        </p:spPr>
        <p:txBody>
          <a:bodyPr wrap="none" rtlCol="0">
            <a:spAutoFit/>
          </a:bodyPr>
          <a:lstStyle/>
          <a:p>
            <a:pPr>
              <a:lnSpc>
                <a:spcPct val="90000"/>
              </a:lnSpc>
              <a:spcBef>
                <a:spcPts val="600"/>
              </a:spcBef>
            </a:pPr>
            <a:r>
              <a:rPr lang="en-US" sz="1600" dirty="0" err="1">
                <a:solidFill>
                  <a:srgbClr val="000000"/>
                </a:solidFill>
              </a:rPr>
              <a:t>adjustBufferLength</a:t>
            </a:r>
            <a:r>
              <a:rPr lang="en-US" sz="1600" dirty="0">
                <a:solidFill>
                  <a:srgbClr val="000000"/>
                </a:solidFill>
              </a:rPr>
              <a:t>()</a:t>
            </a:r>
          </a:p>
        </p:txBody>
      </p:sp>
      <p:cxnSp>
        <p:nvCxnSpPr>
          <p:cNvPr id="67" name="Straight Arrow Connector 66">
            <a:extLst>
              <a:ext uri="{FF2B5EF4-FFF2-40B4-BE49-F238E27FC236}">
                <a16:creationId xmlns:a16="http://schemas.microsoft.com/office/drawing/2014/main" id="{0D2F3023-DD2E-4E87-B162-1141BB1F3D4B}"/>
              </a:ext>
            </a:extLst>
          </p:cNvPr>
          <p:cNvCxnSpPr>
            <a:cxnSpLocks/>
          </p:cNvCxnSpPr>
          <p:nvPr/>
        </p:nvCxnSpPr>
        <p:spPr bwMode="auto">
          <a:xfrm flipV="1">
            <a:off x="5023681" y="2732711"/>
            <a:ext cx="0" cy="372569"/>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cxnSp>
        <p:nvCxnSpPr>
          <p:cNvPr id="68" name="Connector: Elbow 67">
            <a:extLst>
              <a:ext uri="{FF2B5EF4-FFF2-40B4-BE49-F238E27FC236}">
                <a16:creationId xmlns:a16="http://schemas.microsoft.com/office/drawing/2014/main" id="{151FA498-6C51-45F5-B666-D698035114E4}"/>
              </a:ext>
            </a:extLst>
          </p:cNvPr>
          <p:cNvCxnSpPr>
            <a:cxnSpLocks/>
            <a:stCxn id="63" idx="3"/>
            <a:endCxn id="58" idx="3"/>
          </p:cNvCxnSpPr>
          <p:nvPr/>
        </p:nvCxnSpPr>
        <p:spPr bwMode="auto">
          <a:xfrm flipV="1">
            <a:off x="7101476" y="2469310"/>
            <a:ext cx="12700" cy="1996087"/>
          </a:xfrm>
          <a:prstGeom prst="bentConnector3">
            <a:avLst>
              <a:gd name="adj1" fmla="val 1800000"/>
            </a:avLst>
          </a:prstGeom>
          <a:solidFill>
            <a:srgbClr val="0183B7"/>
          </a:solidFill>
          <a:ln w="28575" cap="flat" cmpd="sng" algn="ctr">
            <a:solidFill>
              <a:schemeClr val="tx1"/>
            </a:solidFill>
            <a:prstDash val="solid"/>
            <a:round/>
            <a:headEnd type="triangle" w="med" len="med"/>
            <a:tailEnd type="none"/>
          </a:ln>
          <a:effectLst/>
        </p:spPr>
      </p:cxnSp>
      <p:sp>
        <p:nvSpPr>
          <p:cNvPr id="69" name="TextBox 68">
            <a:extLst>
              <a:ext uri="{FF2B5EF4-FFF2-40B4-BE49-F238E27FC236}">
                <a16:creationId xmlns:a16="http://schemas.microsoft.com/office/drawing/2014/main" id="{B1FB8702-AE10-4AAF-9E02-A864B660C111}"/>
              </a:ext>
            </a:extLst>
          </p:cNvPr>
          <p:cNvSpPr txBox="1"/>
          <p:nvPr/>
        </p:nvSpPr>
        <p:spPr>
          <a:xfrm rot="16200000">
            <a:off x="6498850" y="3338075"/>
            <a:ext cx="1972015" cy="313932"/>
          </a:xfrm>
          <a:prstGeom prst="rect">
            <a:avLst/>
          </a:prstGeom>
          <a:noFill/>
        </p:spPr>
        <p:txBody>
          <a:bodyPr wrap="none" rtlCol="0">
            <a:spAutoFit/>
          </a:bodyPr>
          <a:lstStyle/>
          <a:p>
            <a:pPr>
              <a:lnSpc>
                <a:spcPct val="90000"/>
              </a:lnSpc>
              <a:spcBef>
                <a:spcPts val="600"/>
              </a:spcBef>
            </a:pPr>
            <a:r>
              <a:rPr lang="en-US" sz="1600" dirty="0" err="1">
                <a:solidFill>
                  <a:srgbClr val="000000"/>
                </a:solidFill>
              </a:rPr>
              <a:t>getBitrateEstimate</a:t>
            </a:r>
            <a:r>
              <a:rPr lang="en-US" sz="1600" dirty="0">
                <a:solidFill>
                  <a:srgbClr val="000000"/>
                </a:solidFill>
              </a:rPr>
              <a:t>()</a:t>
            </a:r>
          </a:p>
        </p:txBody>
      </p:sp>
    </p:spTree>
    <p:extLst>
      <p:ext uri="{BB962C8B-B14F-4D97-AF65-F5344CB8AC3E}">
        <p14:creationId xmlns:p14="http://schemas.microsoft.com/office/powerpoint/2010/main" val="3201496627"/>
      </p:ext>
    </p:extLst>
  </p:cSld>
  <p:clrMapOvr>
    <a:masterClrMapping/>
  </p:clrMapOvr>
  <mc:AlternateContent xmlns:mc="http://schemas.openxmlformats.org/markup-compatibility/2006">
    <mc:Choice xmlns:p14="http://schemas.microsoft.com/office/powerpoint/2010/main" Requires="p14">
      <p:transition p14:dur="0" advTm="20500"/>
    </mc:Choice>
    <mc:Fallback>
      <p:transition advTm="205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48A402C-05E5-4CE5-9A9C-77A4BFCB748E}"/>
              </a:ext>
            </a:extLst>
          </p:cNvPr>
          <p:cNvSpPr>
            <a:spLocks noGrp="1"/>
          </p:cNvSpPr>
          <p:nvPr>
            <p:ph type="sldNum" sz="quarter" idx="14"/>
          </p:nvPr>
        </p:nvSpPr>
        <p:spPr/>
        <p:txBody>
          <a:bodyPr/>
          <a:lstStyle/>
          <a:p>
            <a:fld id="{3C6CC810-8AE6-0546-A0FC-DB7D2235F0EB}" type="slidenum">
              <a:rPr lang="en-US" smtClean="0"/>
              <a:t>25</a:t>
            </a:fld>
            <a:endParaRPr lang="en-US"/>
          </a:p>
        </p:txBody>
      </p:sp>
      <p:sp>
        <p:nvSpPr>
          <p:cNvPr id="4" name="Title 3">
            <a:extLst>
              <a:ext uri="{FF2B5EF4-FFF2-40B4-BE49-F238E27FC236}">
                <a16:creationId xmlns:a16="http://schemas.microsoft.com/office/drawing/2014/main" id="{A552077C-64DB-490A-B373-F4025075577B}"/>
              </a:ext>
            </a:extLst>
          </p:cNvPr>
          <p:cNvSpPr>
            <a:spLocks noGrp="1"/>
          </p:cNvSpPr>
          <p:nvPr>
            <p:ph type="title"/>
          </p:nvPr>
        </p:nvSpPr>
        <p:spPr/>
        <p:txBody>
          <a:bodyPr/>
          <a:lstStyle/>
          <a:p>
            <a:pPr marL="5715" indent="-5715"/>
            <a:r>
              <a:rPr lang="en-US" dirty="0"/>
              <a:t>Putting Foresight to work in </a:t>
            </a:r>
            <a:r>
              <a:rPr lang="en-US" dirty="0" err="1"/>
              <a:t>ExoPlayer</a:t>
            </a:r>
            <a:endParaRPr lang="en-US" dirty="0"/>
          </a:p>
        </p:txBody>
      </p:sp>
      <p:grpSp>
        <p:nvGrpSpPr>
          <p:cNvPr id="8" name="Group 7">
            <a:extLst>
              <a:ext uri="{FF2B5EF4-FFF2-40B4-BE49-F238E27FC236}">
                <a16:creationId xmlns:a16="http://schemas.microsoft.com/office/drawing/2014/main" id="{86C373CB-F842-485D-982F-1D49A3188664}"/>
              </a:ext>
            </a:extLst>
          </p:cNvPr>
          <p:cNvGrpSpPr/>
          <p:nvPr/>
        </p:nvGrpSpPr>
        <p:grpSpPr>
          <a:xfrm>
            <a:off x="1092636" y="2859437"/>
            <a:ext cx="1712563" cy="1986883"/>
            <a:chOff x="3864244" y="2859437"/>
            <a:chExt cx="1712563" cy="1986883"/>
          </a:xfrm>
        </p:grpSpPr>
        <p:sp>
          <p:nvSpPr>
            <p:cNvPr id="10" name="Rectangle 9">
              <a:extLst>
                <a:ext uri="{FF2B5EF4-FFF2-40B4-BE49-F238E27FC236}">
                  <a16:creationId xmlns:a16="http://schemas.microsoft.com/office/drawing/2014/main" id="{2F17D995-175F-40EE-8EC3-7FC90CCAE974}"/>
                </a:ext>
              </a:extLst>
            </p:cNvPr>
            <p:cNvSpPr/>
            <p:nvPr/>
          </p:nvSpPr>
          <p:spPr bwMode="auto">
            <a:xfrm>
              <a:off x="3864244" y="2859437"/>
              <a:ext cx="1712563" cy="1986883"/>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dirty="0">
                  <a:solidFill>
                    <a:schemeClr val="tx1"/>
                  </a:solidFill>
                  <a:latin typeface="Candara"/>
                  <a:sym typeface="Arial" pitchFamily="-107" charset="0"/>
                </a:rPr>
                <a:t>Bandwidth Management</a:t>
              </a:r>
            </a:p>
          </p:txBody>
        </p:sp>
        <p:sp>
          <p:nvSpPr>
            <p:cNvPr id="11" name="Rectangle 10">
              <a:extLst>
                <a:ext uri="{FF2B5EF4-FFF2-40B4-BE49-F238E27FC236}">
                  <a16:creationId xmlns:a16="http://schemas.microsoft.com/office/drawing/2014/main" id="{743D329C-912E-4297-8C5F-57AB4E18AAE0}"/>
                </a:ext>
              </a:extLst>
            </p:cNvPr>
            <p:cNvSpPr/>
            <p:nvPr/>
          </p:nvSpPr>
          <p:spPr bwMode="auto">
            <a:xfrm>
              <a:off x="3952068" y="3495042"/>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a:solidFill>
                    <a:schemeClr val="accent1">
                      <a:lumMod val="50000"/>
                    </a:schemeClr>
                  </a:solidFill>
                  <a:ea typeface="Arial" pitchFamily="-107" charset="0"/>
                  <a:cs typeface="Arial" pitchFamily="-107" charset="0"/>
                  <a:sym typeface="Arial" pitchFamily="-107" charset="0"/>
                </a:rPr>
                <a:t>Locations from Route</a:t>
              </a:r>
            </a:p>
          </p:txBody>
        </p:sp>
        <p:sp>
          <p:nvSpPr>
            <p:cNvPr id="12" name="Rectangle 11">
              <a:extLst>
                <a:ext uri="{FF2B5EF4-FFF2-40B4-BE49-F238E27FC236}">
                  <a16:creationId xmlns:a16="http://schemas.microsoft.com/office/drawing/2014/main" id="{81747E63-A8E0-4C2F-9006-4F96E0478050}"/>
                </a:ext>
              </a:extLst>
            </p:cNvPr>
            <p:cNvSpPr/>
            <p:nvPr/>
          </p:nvSpPr>
          <p:spPr bwMode="auto">
            <a:xfrm>
              <a:off x="3941736" y="4196847"/>
              <a:ext cx="1557578" cy="537100"/>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a:solidFill>
                    <a:schemeClr val="accent1">
                      <a:lumMod val="50000"/>
                    </a:schemeClr>
                  </a:solidFill>
                  <a:ea typeface="Arial" pitchFamily="-107" charset="0"/>
                  <a:cs typeface="Arial" pitchFamily="-107" charset="0"/>
                  <a:sym typeface="Arial" pitchFamily="-107" charset="0"/>
                </a:rPr>
                <a:t>Bandwidth Schedular</a:t>
              </a:r>
            </a:p>
          </p:txBody>
        </p:sp>
      </p:grpSp>
      <p:pic>
        <p:nvPicPr>
          <p:cNvPr id="31" name="Picture 4" descr="Location Icons - Download Free Vector Icons | Noun Project">
            <a:extLst>
              <a:ext uri="{FF2B5EF4-FFF2-40B4-BE49-F238E27FC236}">
                <a16:creationId xmlns:a16="http://schemas.microsoft.com/office/drawing/2014/main" id="{641224E8-9D92-459B-A6F3-C37BF8B9677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0596" y="4547688"/>
            <a:ext cx="436697" cy="436697"/>
          </a:xfrm>
          <a:prstGeom prst="rect">
            <a:avLst/>
          </a:prstGeom>
          <a:noFill/>
          <a:extLst>
            <a:ext uri="{909E8E84-426E-40DD-AFC4-6F175D3DCCD1}">
              <a14:hiddenFill xmlns:a14="http://schemas.microsoft.com/office/drawing/2010/main">
                <a:solidFill>
                  <a:srgbClr val="FFFFFF"/>
                </a:solidFill>
              </a14:hiddenFill>
            </a:ext>
          </a:extLst>
        </p:spPr>
      </p:pic>
      <p:grpSp>
        <p:nvGrpSpPr>
          <p:cNvPr id="36" name="Group 35">
            <a:extLst>
              <a:ext uri="{FF2B5EF4-FFF2-40B4-BE49-F238E27FC236}">
                <a16:creationId xmlns:a16="http://schemas.microsoft.com/office/drawing/2014/main" id="{5020B32D-98CC-4FFC-94EC-CBEE3B9C4808}"/>
              </a:ext>
            </a:extLst>
          </p:cNvPr>
          <p:cNvGrpSpPr/>
          <p:nvPr/>
        </p:nvGrpSpPr>
        <p:grpSpPr>
          <a:xfrm>
            <a:off x="-57152" y="2679513"/>
            <a:ext cx="1015462" cy="1550993"/>
            <a:chOff x="-57152" y="2679513"/>
            <a:chExt cx="1015462" cy="1550993"/>
          </a:xfrm>
        </p:grpSpPr>
        <p:pic>
          <p:nvPicPr>
            <p:cNvPr id="37" name="Picture 2" descr="Mobile Phone Icons - Download Free Vector Icons | Noun Project">
              <a:extLst>
                <a:ext uri="{FF2B5EF4-FFF2-40B4-BE49-F238E27FC236}">
                  <a16:creationId xmlns:a16="http://schemas.microsoft.com/office/drawing/2014/main" id="{2A9A39F0-6209-4A70-8EF2-5A3D22857E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2" y="3215044"/>
              <a:ext cx="1015462" cy="1015462"/>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60E14F3-FD9E-42F5-A9F8-C158F820D20B}"/>
                </a:ext>
              </a:extLst>
            </p:cNvPr>
            <p:cNvSpPr txBox="1"/>
            <p:nvPr/>
          </p:nvSpPr>
          <p:spPr>
            <a:xfrm>
              <a:off x="85732" y="2679513"/>
              <a:ext cx="761510" cy="535531"/>
            </a:xfrm>
            <a:prstGeom prst="rect">
              <a:avLst/>
            </a:prstGeom>
            <a:noFill/>
          </p:spPr>
          <p:txBody>
            <a:bodyPr wrap="square" rtlCol="0">
              <a:spAutoFit/>
            </a:bodyPr>
            <a:lstStyle/>
            <a:p>
              <a:pPr algn="ctr">
                <a:lnSpc>
                  <a:spcPct val="90000"/>
                </a:lnSpc>
                <a:spcBef>
                  <a:spcPts val="600"/>
                </a:spcBef>
              </a:pPr>
              <a:r>
                <a:rPr lang="en-US" sz="1600" dirty="0">
                  <a:solidFill>
                    <a:srgbClr val="000000"/>
                  </a:solidFill>
                </a:rPr>
                <a:t>User’s Device</a:t>
              </a:r>
            </a:p>
          </p:txBody>
        </p:sp>
      </p:grpSp>
      <p:sp>
        <p:nvSpPr>
          <p:cNvPr id="54" name="Rectangle 53">
            <a:extLst>
              <a:ext uri="{FF2B5EF4-FFF2-40B4-BE49-F238E27FC236}">
                <a16:creationId xmlns:a16="http://schemas.microsoft.com/office/drawing/2014/main" id="{A6D3DEB1-FD98-4081-821E-B36ED2FF657C}"/>
              </a:ext>
            </a:extLst>
          </p:cNvPr>
          <p:cNvSpPr/>
          <p:nvPr/>
        </p:nvSpPr>
        <p:spPr bwMode="auto">
          <a:xfrm>
            <a:off x="2921217" y="1658319"/>
            <a:ext cx="3278110" cy="3188001"/>
          </a:xfrm>
          <a:prstGeom prst="rect">
            <a:avLst/>
          </a:prstGeom>
          <a:solidFill>
            <a:schemeClr val="accent4">
              <a:lumMod val="90000"/>
            </a:schemeClr>
          </a:solidFill>
          <a:ln>
            <a:solidFill>
              <a:schemeClr val="accent4">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t" anchorCtr="0" forceAA="0" compatLnSpc="1">
            <a:prstTxWarp prst="textNoShape">
              <a:avLst/>
            </a:prstTxWarp>
            <a:noAutofit/>
          </a:bodyPr>
          <a:lstStyle/>
          <a:p>
            <a:pPr algn="ctr"/>
            <a:r>
              <a:rPr lang="en-US" sz="1600" err="1">
                <a:solidFill>
                  <a:schemeClr val="accent4">
                    <a:lumMod val="25000"/>
                  </a:schemeClr>
                </a:solidFill>
                <a:latin typeface="Candara"/>
                <a:sym typeface="Arial" pitchFamily="-107" charset="0"/>
              </a:rPr>
              <a:t>Exoplayer</a:t>
            </a:r>
            <a:endParaRPr lang="en-US" sz="1600">
              <a:solidFill>
                <a:schemeClr val="accent4">
                  <a:lumMod val="25000"/>
                </a:schemeClr>
              </a:solidFill>
              <a:latin typeface="Candara"/>
              <a:sym typeface="Arial" pitchFamily="-107" charset="0"/>
            </a:endParaRPr>
          </a:p>
        </p:txBody>
      </p:sp>
      <p:pic>
        <p:nvPicPr>
          <p:cNvPr id="10242" name="Picture 2" descr="εxodus">
            <a:extLst>
              <a:ext uri="{FF2B5EF4-FFF2-40B4-BE49-F238E27FC236}">
                <a16:creationId xmlns:a16="http://schemas.microsoft.com/office/drawing/2014/main" id="{7ECD1510-73E4-431C-AC5F-C360987DAEF5}"/>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145676" y="1688832"/>
            <a:ext cx="465918" cy="465918"/>
          </a:xfrm>
          <a:prstGeom prst="rect">
            <a:avLst/>
          </a:prstGeom>
          <a:noFill/>
          <a:extLst>
            <a:ext uri="{909E8E84-426E-40DD-AFC4-6F175D3DCCD1}">
              <a14:hiddenFill xmlns:a14="http://schemas.microsoft.com/office/drawing/2010/main">
                <a:solidFill>
                  <a:srgbClr val="FFFFFF"/>
                </a:solidFill>
              </a14:hiddenFill>
            </a:ext>
          </a:extLst>
        </p:spPr>
      </p:pic>
      <p:sp>
        <p:nvSpPr>
          <p:cNvPr id="58" name="Rectangle 57">
            <a:extLst>
              <a:ext uri="{FF2B5EF4-FFF2-40B4-BE49-F238E27FC236}">
                <a16:creationId xmlns:a16="http://schemas.microsoft.com/office/drawing/2014/main" id="{7502EE3A-B1A8-4A26-A1C7-807A1F6CAFC1}"/>
              </a:ext>
            </a:extLst>
          </p:cNvPr>
          <p:cNvSpPr/>
          <p:nvPr/>
        </p:nvSpPr>
        <p:spPr bwMode="auto">
          <a:xfrm>
            <a:off x="3165933" y="2200760"/>
            <a:ext cx="2230738" cy="537100"/>
          </a:xfrm>
          <a:prstGeom prst="rect">
            <a:avLst/>
          </a:prstGeom>
          <a:solidFill>
            <a:schemeClr val="accent4"/>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a:solidFill>
                  <a:schemeClr val="accent1">
                    <a:lumMod val="50000"/>
                  </a:schemeClr>
                </a:solidFill>
                <a:ea typeface="Arial" pitchFamily="-107" charset="0"/>
                <a:cs typeface="Arial" pitchFamily="-107" charset="0"/>
                <a:sym typeface="Arial" pitchFamily="-107" charset="0"/>
              </a:rPr>
              <a:t>Player Main Thread</a:t>
            </a:r>
          </a:p>
        </p:txBody>
      </p:sp>
      <p:sp>
        <p:nvSpPr>
          <p:cNvPr id="62" name="Rectangle 61">
            <a:extLst>
              <a:ext uri="{FF2B5EF4-FFF2-40B4-BE49-F238E27FC236}">
                <a16:creationId xmlns:a16="http://schemas.microsoft.com/office/drawing/2014/main" id="{EA3612CF-4261-46FD-9035-2BD258BA8B87}"/>
              </a:ext>
            </a:extLst>
          </p:cNvPr>
          <p:cNvSpPr/>
          <p:nvPr/>
        </p:nvSpPr>
        <p:spPr bwMode="auto">
          <a:xfrm>
            <a:off x="3165933" y="3110429"/>
            <a:ext cx="1747034" cy="769226"/>
          </a:xfrm>
          <a:prstGeom prst="rect">
            <a:avLst/>
          </a:prstGeom>
          <a:solidFill>
            <a:schemeClr val="accent1">
              <a:lumMod val="20000"/>
              <a:lumOff val="80000"/>
            </a:schemeClr>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a:solidFill>
                  <a:schemeClr val="accent1">
                    <a:lumMod val="50000"/>
                  </a:schemeClr>
                </a:solidFill>
                <a:ea typeface="Arial" pitchFamily="-107" charset="0"/>
                <a:cs typeface="Arial" pitchFamily="-107" charset="0"/>
                <a:sym typeface="Arial" pitchFamily="-107" charset="0"/>
              </a:rPr>
              <a:t>Bandwidth Change Handler</a:t>
            </a:r>
          </a:p>
        </p:txBody>
      </p:sp>
      <p:sp>
        <p:nvSpPr>
          <p:cNvPr id="63" name="Rectangle 62">
            <a:extLst>
              <a:ext uri="{FF2B5EF4-FFF2-40B4-BE49-F238E27FC236}">
                <a16:creationId xmlns:a16="http://schemas.microsoft.com/office/drawing/2014/main" id="{9354DC9D-5E07-4CE9-AF07-7BFC76D3E9E3}"/>
              </a:ext>
            </a:extLst>
          </p:cNvPr>
          <p:cNvSpPr/>
          <p:nvPr/>
        </p:nvSpPr>
        <p:spPr bwMode="auto">
          <a:xfrm>
            <a:off x="3165933" y="4196847"/>
            <a:ext cx="2230738" cy="537100"/>
          </a:xfrm>
          <a:prstGeom prst="rect">
            <a:avLst/>
          </a:prstGeom>
          <a:solidFill>
            <a:schemeClr val="accent4"/>
          </a:solidFill>
          <a:ln w="12700" cap="flat">
            <a:solidFill>
              <a:schemeClr val="accent1">
                <a:lumMod val="75000"/>
              </a:schemeClr>
            </a:solidFill>
            <a:miter lim="800000"/>
            <a:headEnd type="none" w="med" len="med"/>
            <a:tailEnd type="none" w="med" len="med"/>
          </a:ln>
        </p:spPr>
        <p:txBody>
          <a:bodyPr lIns="0" tIns="0" rIns="0" bIns="0" rtlCol="0" anchor="ctr"/>
          <a:lstStyle/>
          <a:p>
            <a:pPr algn="ctr" defTabSz="514350"/>
            <a:r>
              <a:rPr lang="en-US" sz="1400" dirty="0" err="1">
                <a:solidFill>
                  <a:schemeClr val="accent1">
                    <a:lumMod val="50000"/>
                  </a:schemeClr>
                </a:solidFill>
                <a:cs typeface="Arial" pitchFamily="-107" charset="0"/>
                <a:sym typeface="Arial" pitchFamily="-107" charset="0"/>
              </a:rPr>
              <a:t>Exoplayer</a:t>
            </a:r>
            <a:r>
              <a:rPr lang="en-US" sz="1400" dirty="0">
                <a:solidFill>
                  <a:schemeClr val="accent1">
                    <a:lumMod val="50000"/>
                  </a:schemeClr>
                </a:solidFill>
                <a:cs typeface="Arial" pitchFamily="-107" charset="0"/>
                <a:sym typeface="Arial" pitchFamily="-107" charset="0"/>
              </a:rPr>
              <a:t> Bandwidth Estimator</a:t>
            </a:r>
          </a:p>
        </p:txBody>
      </p:sp>
      <p:cxnSp>
        <p:nvCxnSpPr>
          <p:cNvPr id="16" name="Straight Arrow Connector 15">
            <a:extLst>
              <a:ext uri="{FF2B5EF4-FFF2-40B4-BE49-F238E27FC236}">
                <a16:creationId xmlns:a16="http://schemas.microsoft.com/office/drawing/2014/main" id="{A653A88F-D9A6-4B87-9422-0A8BC2BCE935}"/>
              </a:ext>
            </a:extLst>
          </p:cNvPr>
          <p:cNvCxnSpPr/>
          <p:nvPr/>
        </p:nvCxnSpPr>
        <p:spPr bwMode="auto">
          <a:xfrm>
            <a:off x="3378635" y="3879655"/>
            <a:ext cx="0" cy="317192"/>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E1625DA1-841F-4DDB-B7E9-32F571414ECE}"/>
              </a:ext>
            </a:extLst>
          </p:cNvPr>
          <p:cNvSpPr txBox="1"/>
          <p:nvPr/>
        </p:nvSpPr>
        <p:spPr>
          <a:xfrm>
            <a:off x="3329208" y="3898423"/>
            <a:ext cx="1947969" cy="313932"/>
          </a:xfrm>
          <a:prstGeom prst="rect">
            <a:avLst/>
          </a:prstGeom>
          <a:noFill/>
        </p:spPr>
        <p:txBody>
          <a:bodyPr wrap="none" rtlCol="0">
            <a:spAutoFit/>
          </a:bodyPr>
          <a:lstStyle/>
          <a:p>
            <a:pPr>
              <a:lnSpc>
                <a:spcPct val="90000"/>
              </a:lnSpc>
              <a:spcBef>
                <a:spcPts val="600"/>
              </a:spcBef>
            </a:pPr>
            <a:r>
              <a:rPr lang="en-US" sz="1600" dirty="0" err="1">
                <a:solidFill>
                  <a:srgbClr val="000000"/>
                </a:solidFill>
              </a:rPr>
              <a:t>setBitrateEstimate</a:t>
            </a:r>
            <a:r>
              <a:rPr lang="en-US" sz="1600" dirty="0">
                <a:solidFill>
                  <a:srgbClr val="000000"/>
                </a:solidFill>
              </a:rPr>
              <a:t>()</a:t>
            </a:r>
          </a:p>
        </p:txBody>
      </p:sp>
      <p:sp>
        <p:nvSpPr>
          <p:cNvPr id="66" name="TextBox 65">
            <a:extLst>
              <a:ext uri="{FF2B5EF4-FFF2-40B4-BE49-F238E27FC236}">
                <a16:creationId xmlns:a16="http://schemas.microsoft.com/office/drawing/2014/main" id="{244CF572-9534-40D8-A251-B0D237F53675}"/>
              </a:ext>
            </a:extLst>
          </p:cNvPr>
          <p:cNvSpPr txBox="1"/>
          <p:nvPr/>
        </p:nvSpPr>
        <p:spPr>
          <a:xfrm>
            <a:off x="3307317" y="2769681"/>
            <a:ext cx="2016899" cy="313932"/>
          </a:xfrm>
          <a:prstGeom prst="rect">
            <a:avLst/>
          </a:prstGeom>
          <a:noFill/>
        </p:spPr>
        <p:txBody>
          <a:bodyPr wrap="none" rtlCol="0">
            <a:spAutoFit/>
          </a:bodyPr>
          <a:lstStyle/>
          <a:p>
            <a:pPr>
              <a:lnSpc>
                <a:spcPct val="90000"/>
              </a:lnSpc>
              <a:spcBef>
                <a:spcPts val="600"/>
              </a:spcBef>
            </a:pPr>
            <a:r>
              <a:rPr lang="en-US" sz="1600" dirty="0" err="1">
                <a:solidFill>
                  <a:srgbClr val="000000"/>
                </a:solidFill>
              </a:rPr>
              <a:t>adjustBufferLength</a:t>
            </a:r>
            <a:r>
              <a:rPr lang="en-US" sz="1600" dirty="0">
                <a:solidFill>
                  <a:srgbClr val="000000"/>
                </a:solidFill>
              </a:rPr>
              <a:t>()</a:t>
            </a:r>
          </a:p>
        </p:txBody>
      </p:sp>
      <p:cxnSp>
        <p:nvCxnSpPr>
          <p:cNvPr id="67" name="Straight Arrow Connector 66">
            <a:extLst>
              <a:ext uri="{FF2B5EF4-FFF2-40B4-BE49-F238E27FC236}">
                <a16:creationId xmlns:a16="http://schemas.microsoft.com/office/drawing/2014/main" id="{0D2F3023-DD2E-4E87-B162-1141BB1F3D4B}"/>
              </a:ext>
            </a:extLst>
          </p:cNvPr>
          <p:cNvCxnSpPr>
            <a:cxnSpLocks/>
          </p:cNvCxnSpPr>
          <p:nvPr/>
        </p:nvCxnSpPr>
        <p:spPr bwMode="auto">
          <a:xfrm flipV="1">
            <a:off x="3318876" y="2732711"/>
            <a:ext cx="0" cy="372569"/>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cxnSp>
        <p:nvCxnSpPr>
          <p:cNvPr id="68" name="Connector: Elbow 67">
            <a:extLst>
              <a:ext uri="{FF2B5EF4-FFF2-40B4-BE49-F238E27FC236}">
                <a16:creationId xmlns:a16="http://schemas.microsoft.com/office/drawing/2014/main" id="{151FA498-6C51-45F5-B666-D698035114E4}"/>
              </a:ext>
            </a:extLst>
          </p:cNvPr>
          <p:cNvCxnSpPr>
            <a:cxnSpLocks/>
            <a:stCxn id="63" idx="3"/>
            <a:endCxn id="58" idx="3"/>
          </p:cNvCxnSpPr>
          <p:nvPr/>
        </p:nvCxnSpPr>
        <p:spPr bwMode="auto">
          <a:xfrm flipV="1">
            <a:off x="5396671" y="2469310"/>
            <a:ext cx="12700" cy="1996087"/>
          </a:xfrm>
          <a:prstGeom prst="bentConnector3">
            <a:avLst>
              <a:gd name="adj1" fmla="val 1800000"/>
            </a:avLst>
          </a:prstGeom>
          <a:solidFill>
            <a:srgbClr val="0183B7"/>
          </a:solidFill>
          <a:ln w="28575" cap="flat" cmpd="sng" algn="ctr">
            <a:solidFill>
              <a:schemeClr val="tx1"/>
            </a:solidFill>
            <a:prstDash val="solid"/>
            <a:round/>
            <a:headEnd type="triangle" w="med" len="med"/>
            <a:tailEnd type="none"/>
          </a:ln>
          <a:effectLst/>
        </p:spPr>
      </p:cxnSp>
      <p:sp>
        <p:nvSpPr>
          <p:cNvPr id="69" name="TextBox 68">
            <a:extLst>
              <a:ext uri="{FF2B5EF4-FFF2-40B4-BE49-F238E27FC236}">
                <a16:creationId xmlns:a16="http://schemas.microsoft.com/office/drawing/2014/main" id="{B1FB8702-AE10-4AAF-9E02-A864B660C111}"/>
              </a:ext>
            </a:extLst>
          </p:cNvPr>
          <p:cNvSpPr txBox="1"/>
          <p:nvPr/>
        </p:nvSpPr>
        <p:spPr>
          <a:xfrm rot="16200000">
            <a:off x="4794045" y="3338075"/>
            <a:ext cx="1972015" cy="313932"/>
          </a:xfrm>
          <a:prstGeom prst="rect">
            <a:avLst/>
          </a:prstGeom>
          <a:noFill/>
        </p:spPr>
        <p:txBody>
          <a:bodyPr wrap="none" rtlCol="0">
            <a:spAutoFit/>
          </a:bodyPr>
          <a:lstStyle/>
          <a:p>
            <a:pPr>
              <a:lnSpc>
                <a:spcPct val="90000"/>
              </a:lnSpc>
              <a:spcBef>
                <a:spcPts val="600"/>
              </a:spcBef>
            </a:pPr>
            <a:r>
              <a:rPr lang="en-US" sz="1600" dirty="0" err="1">
                <a:solidFill>
                  <a:srgbClr val="000000"/>
                </a:solidFill>
              </a:rPr>
              <a:t>getBitrateEstimate</a:t>
            </a:r>
            <a:r>
              <a:rPr lang="en-US" sz="1600" dirty="0">
                <a:solidFill>
                  <a:srgbClr val="000000"/>
                </a:solidFill>
              </a:rPr>
              <a:t>()</a:t>
            </a:r>
          </a:p>
        </p:txBody>
      </p:sp>
      <p:cxnSp>
        <p:nvCxnSpPr>
          <p:cNvPr id="26" name="Connector: Elbow 25">
            <a:extLst>
              <a:ext uri="{FF2B5EF4-FFF2-40B4-BE49-F238E27FC236}">
                <a16:creationId xmlns:a16="http://schemas.microsoft.com/office/drawing/2014/main" id="{E981B2DE-202F-4521-996D-FCA178B56C72}"/>
              </a:ext>
            </a:extLst>
          </p:cNvPr>
          <p:cNvCxnSpPr>
            <a:cxnSpLocks/>
          </p:cNvCxnSpPr>
          <p:nvPr/>
        </p:nvCxnSpPr>
        <p:spPr bwMode="auto">
          <a:xfrm rot="5400000" flipH="1" flipV="1">
            <a:off x="582793" y="3720664"/>
            <a:ext cx="377627" cy="642057"/>
          </a:xfrm>
          <a:prstGeom prst="bentConnector4">
            <a:avLst>
              <a:gd name="adj1" fmla="val -60536"/>
              <a:gd name="adj2" fmla="val 60573"/>
            </a:avLst>
          </a:prstGeom>
          <a:solidFill>
            <a:srgbClr val="0183B7"/>
          </a:solidFill>
          <a:ln w="28575" cap="flat" cmpd="sng" algn="ctr">
            <a:solidFill>
              <a:schemeClr val="tx1"/>
            </a:solidFill>
            <a:prstDash val="solid"/>
            <a:round/>
            <a:headEnd type="none" w="med" len="med"/>
            <a:tailEnd type="triangle"/>
          </a:ln>
          <a:effectLst/>
        </p:spPr>
      </p:cxnSp>
      <p:cxnSp>
        <p:nvCxnSpPr>
          <p:cNvPr id="27" name="Connector: Elbow 26">
            <a:extLst>
              <a:ext uri="{FF2B5EF4-FFF2-40B4-BE49-F238E27FC236}">
                <a16:creationId xmlns:a16="http://schemas.microsoft.com/office/drawing/2014/main" id="{83FF1782-532C-4CE1-AAD8-52E573B099D3}"/>
              </a:ext>
            </a:extLst>
          </p:cNvPr>
          <p:cNvCxnSpPr>
            <a:cxnSpLocks/>
          </p:cNvCxnSpPr>
          <p:nvPr/>
        </p:nvCxnSpPr>
        <p:spPr bwMode="auto">
          <a:xfrm flipV="1">
            <a:off x="2805199" y="3495042"/>
            <a:ext cx="360734" cy="357837"/>
          </a:xfrm>
          <a:prstGeom prst="bentConnector3">
            <a:avLst>
              <a:gd name="adj1" fmla="val 50000"/>
            </a:avLst>
          </a:prstGeom>
          <a:solidFill>
            <a:srgbClr val="0183B7"/>
          </a:solidFill>
          <a:ln w="28575" cap="flat" cmpd="sng" algn="ctr">
            <a:solidFill>
              <a:schemeClr val="tx1"/>
            </a:solidFill>
            <a:prstDash val="solid"/>
            <a:round/>
            <a:headEnd type="none" w="med" len="med"/>
            <a:tailEnd type="triangle"/>
          </a:ln>
          <a:effectLst/>
        </p:spPr>
      </p:cxnSp>
      <p:sp>
        <p:nvSpPr>
          <p:cNvPr id="28" name="Content Placeholder 4">
            <a:extLst>
              <a:ext uri="{FF2B5EF4-FFF2-40B4-BE49-F238E27FC236}">
                <a16:creationId xmlns:a16="http://schemas.microsoft.com/office/drawing/2014/main" id="{9736CD63-EEF3-43CE-98EB-6DF83BE92C9D}"/>
              </a:ext>
            </a:extLst>
          </p:cNvPr>
          <p:cNvSpPr>
            <a:spLocks noGrp="1"/>
          </p:cNvSpPr>
          <p:nvPr>
            <p:ph sz="quarter" idx="15"/>
          </p:nvPr>
        </p:nvSpPr>
        <p:spPr>
          <a:xfrm>
            <a:off x="6199326" y="1658319"/>
            <a:ext cx="2944674" cy="3047030"/>
          </a:xfrm>
        </p:spPr>
        <p:txBody>
          <a:bodyPr/>
          <a:lstStyle/>
          <a:p>
            <a:pPr marL="0" indent="0">
              <a:lnSpc>
                <a:spcPct val="100000"/>
              </a:lnSpc>
              <a:spcBef>
                <a:spcPts val="0"/>
              </a:spcBef>
              <a:spcAft>
                <a:spcPts val="0"/>
              </a:spcAft>
              <a:buNone/>
            </a:pPr>
            <a:r>
              <a:rPr lang="en-US" sz="1800" b="1" dirty="0">
                <a:latin typeface="Candara"/>
                <a:cs typeface="Calibri"/>
              </a:rPr>
              <a:t>Reworked </a:t>
            </a:r>
            <a:r>
              <a:rPr lang="en-US" sz="1800" b="1" dirty="0" err="1">
                <a:latin typeface="Candara"/>
                <a:cs typeface="Calibri"/>
              </a:rPr>
              <a:t>ExoPlayer</a:t>
            </a:r>
          </a:p>
          <a:p>
            <a:pPr marL="285750" indent="-285750">
              <a:lnSpc>
                <a:spcPct val="100000"/>
              </a:lnSpc>
              <a:spcBef>
                <a:spcPts val="0"/>
              </a:spcBef>
              <a:spcAft>
                <a:spcPts val="0"/>
              </a:spcAft>
              <a:buFont typeface="Arial,Sans-Serif" panose="020B0604020202020204" pitchFamily="34" charset="0"/>
            </a:pPr>
            <a:r>
              <a:rPr lang="en-US" sz="1800" dirty="0">
                <a:latin typeface="Candara"/>
                <a:cs typeface="Calibri"/>
              </a:rPr>
              <a:t>Use bandwidth estimates from the Bandwidth Manager</a:t>
            </a:r>
            <a:endParaRPr lang="en-US" sz="1800" dirty="0">
              <a:latin typeface="Candara"/>
              <a:ea typeface="+mn-lt"/>
              <a:cs typeface="+mn-lt"/>
            </a:endParaRPr>
          </a:p>
          <a:p>
            <a:pPr marL="285750" indent="-285750">
              <a:lnSpc>
                <a:spcPct val="100000"/>
              </a:lnSpc>
              <a:spcBef>
                <a:spcPts val="0"/>
              </a:spcBef>
              <a:spcAft>
                <a:spcPts val="0"/>
              </a:spcAft>
              <a:buFont typeface="Arial,Sans-Serif" panose="020B0604020202020204" pitchFamily="34" charset="0"/>
            </a:pPr>
            <a:r>
              <a:rPr lang="en-US" sz="1800" dirty="0">
                <a:latin typeface="Candara"/>
                <a:cs typeface="Calibri"/>
              </a:rPr>
              <a:t>Adjust buffer length </a:t>
            </a:r>
            <a:endParaRPr lang="en-US" sz="1800" b="1" dirty="0">
              <a:latin typeface="Candara"/>
              <a:cs typeface="Calibri"/>
            </a:endParaRPr>
          </a:p>
          <a:p>
            <a:pPr marL="285750" indent="-285750">
              <a:lnSpc>
                <a:spcPct val="100000"/>
              </a:lnSpc>
              <a:spcBef>
                <a:spcPts val="0"/>
              </a:spcBef>
              <a:spcAft>
                <a:spcPts val="0"/>
              </a:spcAft>
              <a:buFont typeface="Arial,Sans-Serif" panose="020B0604020202020204" pitchFamily="34" charset="0"/>
            </a:pPr>
            <a:r>
              <a:rPr lang="en-US" sz="1800" dirty="0">
                <a:latin typeface="Candara"/>
                <a:cs typeface="Calibri"/>
              </a:rPr>
              <a:t>Prefetch content at a better quality in anticipation of bandwidth variations</a:t>
            </a:r>
            <a:endParaRPr lang="en-US" sz="1800" dirty="0">
              <a:latin typeface="Candara"/>
              <a:ea typeface="+mn-lt"/>
              <a:cs typeface="+mn-lt"/>
            </a:endParaRPr>
          </a:p>
          <a:p>
            <a:pPr marL="742950" lvl="1" indent="-285750">
              <a:spcBef>
                <a:spcPts val="500"/>
              </a:spcBef>
              <a:spcAft>
                <a:spcPts val="0"/>
              </a:spcAft>
              <a:buFont typeface="Arial,Sans-Serif" panose="020B0604020202020204" pitchFamily="34" charset="0"/>
            </a:pPr>
            <a:endParaRPr lang="en-US" sz="1600">
              <a:ea typeface="+mn-lt"/>
              <a:cs typeface="+mn-lt"/>
            </a:endParaRPr>
          </a:p>
          <a:p>
            <a:pPr marL="742950" lvl="1" indent="-285750">
              <a:spcBef>
                <a:spcPts val="500"/>
              </a:spcBef>
              <a:spcAft>
                <a:spcPts val="0"/>
              </a:spcAft>
              <a:buFont typeface="Arial,Sans-Serif" panose="020B0604020202020204" pitchFamily="34" charset="0"/>
            </a:pPr>
            <a:endParaRPr lang="en-US" sz="1600">
              <a:ea typeface="+mn-lt"/>
              <a:cs typeface="+mn-lt"/>
            </a:endParaRPr>
          </a:p>
          <a:p>
            <a:pPr marL="285750" indent="-285750">
              <a:lnSpc>
                <a:spcPct val="100000"/>
              </a:lnSpc>
              <a:spcBef>
                <a:spcPts val="0"/>
              </a:spcBef>
              <a:spcAft>
                <a:spcPts val="0"/>
              </a:spcAft>
              <a:buFont typeface="Arial,Sans-Serif" panose="020B0604020202020204" pitchFamily="34" charset="0"/>
            </a:pPr>
            <a:endParaRPr lang="en-US" sz="1800" b="1">
              <a:cs typeface="Calibri"/>
            </a:endParaRPr>
          </a:p>
          <a:p>
            <a:pPr marL="187325" indent="-185420"/>
            <a:endParaRPr lang="en-US" sz="1800"/>
          </a:p>
        </p:txBody>
      </p:sp>
      <p:sp>
        <p:nvSpPr>
          <p:cNvPr id="30" name="TextBox 29">
            <a:extLst>
              <a:ext uri="{FF2B5EF4-FFF2-40B4-BE49-F238E27FC236}">
                <a16:creationId xmlns:a16="http://schemas.microsoft.com/office/drawing/2014/main" id="{CB717A4A-9100-4E60-81B3-8AECC1621375}"/>
              </a:ext>
            </a:extLst>
          </p:cNvPr>
          <p:cNvSpPr txBox="1"/>
          <p:nvPr/>
        </p:nvSpPr>
        <p:spPr>
          <a:xfrm>
            <a:off x="6461694" y="4520683"/>
            <a:ext cx="2016899" cy="369332"/>
          </a:xfrm>
          <a:prstGeom prst="rect">
            <a:avLst/>
          </a:prstGeom>
          <a:solidFill>
            <a:schemeClr val="accent4">
              <a:lumMod val="90000"/>
            </a:schemeClr>
          </a:solidFill>
        </p:spPr>
        <p:txBody>
          <a:bodyPr wrap="square">
            <a:spAutoFit/>
          </a:bodyPr>
          <a:lstStyle/>
          <a:p>
            <a:pPr marL="285750" indent="-285750">
              <a:lnSpc>
                <a:spcPct val="100000"/>
              </a:lnSpc>
              <a:spcBef>
                <a:spcPts val="0"/>
              </a:spcBef>
              <a:spcAft>
                <a:spcPts val="0"/>
              </a:spcAft>
              <a:buFont typeface="Arial,Sans-Serif" panose="020B0604020202020204" pitchFamily="34" charset="0"/>
            </a:pPr>
            <a:r>
              <a:rPr lang="en-US" sz="1800" dirty="0">
                <a:solidFill>
                  <a:schemeClr val="accent6"/>
                </a:solidFill>
                <a:latin typeface="Candara"/>
                <a:cs typeface="Calibri"/>
              </a:rPr>
              <a:t>~230 lines of code</a:t>
            </a:r>
          </a:p>
        </p:txBody>
      </p:sp>
    </p:spTree>
    <p:extLst>
      <p:ext uri="{BB962C8B-B14F-4D97-AF65-F5344CB8AC3E}">
        <p14:creationId xmlns:p14="http://schemas.microsoft.com/office/powerpoint/2010/main" val="1555019250"/>
      </p:ext>
    </p:extLst>
  </p:cSld>
  <p:clrMapOvr>
    <a:masterClrMapping/>
  </p:clrMapOvr>
  <mc:AlternateContent xmlns:mc="http://schemas.openxmlformats.org/markup-compatibility/2006">
    <mc:Choice xmlns:p14="http://schemas.microsoft.com/office/powerpoint/2010/main" Requires="p14">
      <p:transition p14:dur="0" advTm="17730"/>
    </mc:Choice>
    <mc:Fallback>
      <p:transition advTm="17730"/>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289679F-4C8A-4D57-B6B1-D41967F5BA90}"/>
              </a:ext>
            </a:extLst>
          </p:cNvPr>
          <p:cNvSpPr>
            <a:spLocks noGrp="1"/>
          </p:cNvSpPr>
          <p:nvPr>
            <p:ph type="sldNum" sz="quarter" idx="14"/>
          </p:nvPr>
        </p:nvSpPr>
        <p:spPr/>
        <p:txBody>
          <a:bodyPr/>
          <a:lstStyle/>
          <a:p>
            <a:fld id="{3C6CC810-8AE6-0546-A0FC-DB7D2235F0EB}" type="slidenum">
              <a:rPr lang="en-US" smtClean="0"/>
              <a:t>26</a:t>
            </a:fld>
            <a:endParaRPr lang="en-US"/>
          </a:p>
        </p:txBody>
      </p:sp>
      <p:sp>
        <p:nvSpPr>
          <p:cNvPr id="4" name="Title 3">
            <a:extLst>
              <a:ext uri="{FF2B5EF4-FFF2-40B4-BE49-F238E27FC236}">
                <a16:creationId xmlns:a16="http://schemas.microsoft.com/office/drawing/2014/main" id="{A3DF32BA-A487-412E-AC68-5990E8A11E94}"/>
              </a:ext>
            </a:extLst>
          </p:cNvPr>
          <p:cNvSpPr>
            <a:spLocks noGrp="1"/>
          </p:cNvSpPr>
          <p:nvPr>
            <p:ph type="title"/>
          </p:nvPr>
        </p:nvSpPr>
        <p:spPr/>
        <p:txBody>
          <a:bodyPr/>
          <a:lstStyle/>
          <a:p>
            <a:pPr marL="5715" indent="-5715"/>
            <a:r>
              <a:rPr lang="en-US" dirty="0"/>
              <a:t>Evaluation: Prototype Video Player</a:t>
            </a:r>
          </a:p>
        </p:txBody>
      </p:sp>
      <p:sp>
        <p:nvSpPr>
          <p:cNvPr id="5" name="Content Placeholder 4">
            <a:extLst>
              <a:ext uri="{FF2B5EF4-FFF2-40B4-BE49-F238E27FC236}">
                <a16:creationId xmlns:a16="http://schemas.microsoft.com/office/drawing/2014/main" id="{166D0005-9FB5-49E0-B60E-C075294C569F}"/>
              </a:ext>
            </a:extLst>
          </p:cNvPr>
          <p:cNvSpPr>
            <a:spLocks noGrp="1"/>
          </p:cNvSpPr>
          <p:nvPr>
            <p:ph sz="quarter" idx="15"/>
          </p:nvPr>
        </p:nvSpPr>
        <p:spPr>
          <a:xfrm>
            <a:off x="4914900" y="1178558"/>
            <a:ext cx="4025900" cy="3520442"/>
          </a:xfrm>
        </p:spPr>
        <p:txBody>
          <a:bodyPr/>
          <a:lstStyle/>
          <a:p>
            <a:pPr marL="285750" indent="-285750">
              <a:lnSpc>
                <a:spcPct val="100000"/>
              </a:lnSpc>
              <a:spcBef>
                <a:spcPts val="0"/>
              </a:spcBef>
              <a:spcAft>
                <a:spcPts val="0"/>
              </a:spcAft>
              <a:buFont typeface="Arial,Sans-Serif" panose="020B0604020202020204" pitchFamily="34" charset="0"/>
            </a:pPr>
            <a:r>
              <a:rPr lang="en-US" sz="2000" dirty="0">
                <a:latin typeface="Candara"/>
                <a:cs typeface="Calibri"/>
              </a:rPr>
              <a:t>Notify video player once from the bandwidth manager</a:t>
            </a:r>
            <a:endParaRPr lang="en-US" sz="2000" dirty="0">
              <a:latin typeface="Candara"/>
              <a:ea typeface="+mn-lt"/>
              <a:cs typeface="+mn-lt"/>
            </a:endParaRPr>
          </a:p>
          <a:p>
            <a:pPr marL="285750" indent="-285750">
              <a:lnSpc>
                <a:spcPct val="100000"/>
              </a:lnSpc>
              <a:spcBef>
                <a:spcPts val="0"/>
              </a:spcBef>
              <a:spcAft>
                <a:spcPts val="0"/>
              </a:spcAft>
              <a:buFont typeface="Arial,Sans-Serif" panose="020B0604020202020204" pitchFamily="34" charset="0"/>
            </a:pPr>
            <a:r>
              <a:rPr lang="en-US" sz="2000" dirty="0">
                <a:latin typeface="Candara"/>
                <a:cs typeface="Calibri"/>
              </a:rPr>
              <a:t>Compare against baseline strategy of changing video quality </a:t>
            </a:r>
            <a:endParaRPr lang="en-US" sz="2000" dirty="0">
              <a:latin typeface="Candara"/>
              <a:ea typeface="+mn-lt"/>
              <a:cs typeface="+mn-lt"/>
            </a:endParaRPr>
          </a:p>
          <a:p>
            <a:pPr marL="742950" lvl="1" indent="-285750">
              <a:lnSpc>
                <a:spcPct val="100000"/>
              </a:lnSpc>
              <a:spcBef>
                <a:spcPts val="0"/>
              </a:spcBef>
              <a:spcAft>
                <a:spcPts val="0"/>
              </a:spcAft>
              <a:buFont typeface="Arial,Sans-Serif" panose="020B0604020202020204" pitchFamily="34" charset="0"/>
            </a:pPr>
            <a:r>
              <a:rPr lang="en-US" sz="1800" dirty="0">
                <a:solidFill>
                  <a:schemeClr val="bg2"/>
                </a:solidFill>
                <a:latin typeface="Candara"/>
                <a:cs typeface="Calibri"/>
              </a:rPr>
              <a:t>Gray line </a:t>
            </a:r>
            <a:r>
              <a:rPr lang="en-US" sz="1800" dirty="0">
                <a:latin typeface="Candara"/>
                <a:cs typeface="Calibri"/>
              </a:rPr>
              <a:t>indicates available bandwidth</a:t>
            </a:r>
            <a:endParaRPr lang="en-US" sz="1800" dirty="0">
              <a:latin typeface="Candara"/>
              <a:ea typeface="+mn-lt"/>
              <a:cs typeface="+mn-lt"/>
            </a:endParaRPr>
          </a:p>
          <a:p>
            <a:pPr marL="742950" lvl="1" indent="-285750">
              <a:lnSpc>
                <a:spcPct val="100000"/>
              </a:lnSpc>
              <a:spcBef>
                <a:spcPts val="0"/>
              </a:spcBef>
              <a:spcAft>
                <a:spcPts val="0"/>
              </a:spcAft>
              <a:buFont typeface="Arial,Sans-Serif" panose="020B0604020202020204" pitchFamily="34" charset="0"/>
            </a:pPr>
            <a:r>
              <a:rPr lang="en-US" sz="1800" dirty="0">
                <a:latin typeface="Candara"/>
                <a:cs typeface="Calibri"/>
              </a:rPr>
              <a:t>Baseline video player (</a:t>
            </a:r>
            <a:r>
              <a:rPr lang="en-US" sz="1800" b="1" dirty="0">
                <a:solidFill>
                  <a:schemeClr val="bg1">
                    <a:lumMod val="50000"/>
                  </a:schemeClr>
                </a:solidFill>
                <a:effectLst/>
                <a:latin typeface="Candara"/>
                <a:cs typeface="Calibri"/>
              </a:rPr>
              <a:t>light blue line</a:t>
            </a:r>
            <a:r>
              <a:rPr lang="en-US" sz="1800" dirty="0">
                <a:latin typeface="Candara"/>
                <a:cs typeface="Calibri"/>
              </a:rPr>
              <a:t>) has more stalls (</a:t>
            </a:r>
            <a:r>
              <a:rPr lang="en-US" sz="1800" dirty="0">
                <a:solidFill>
                  <a:srgbClr val="C00000"/>
                </a:solidFill>
                <a:latin typeface="Candara"/>
                <a:cs typeface="Calibri"/>
              </a:rPr>
              <a:t>red dots</a:t>
            </a:r>
            <a:r>
              <a:rPr lang="en-US" sz="1800" dirty="0">
                <a:latin typeface="Candara"/>
                <a:cs typeface="Calibri"/>
              </a:rPr>
              <a:t>)</a:t>
            </a:r>
            <a:endParaRPr lang="en-US" sz="1800" dirty="0">
              <a:latin typeface="Candara"/>
              <a:ea typeface="+mn-lt"/>
              <a:cs typeface="+mn-lt"/>
            </a:endParaRPr>
          </a:p>
          <a:p>
            <a:pPr marL="742950" lvl="1" indent="-285750">
              <a:lnSpc>
                <a:spcPct val="100000"/>
              </a:lnSpc>
              <a:spcBef>
                <a:spcPts val="0"/>
              </a:spcBef>
              <a:spcAft>
                <a:spcPts val="0"/>
              </a:spcAft>
              <a:buFont typeface="Arial,Sans-Serif" panose="020B0604020202020204" pitchFamily="34" charset="0"/>
            </a:pPr>
            <a:r>
              <a:rPr lang="en-US" sz="1800" dirty="0">
                <a:latin typeface="Candara"/>
                <a:cs typeface="Calibri"/>
              </a:rPr>
              <a:t>Modified video player (</a:t>
            </a:r>
            <a:r>
              <a:rPr lang="en-US" sz="1800" dirty="0">
                <a:solidFill>
                  <a:schemeClr val="accent1">
                    <a:lumMod val="75000"/>
                  </a:schemeClr>
                </a:solidFill>
                <a:latin typeface="Candara"/>
                <a:cs typeface="Calibri"/>
              </a:rPr>
              <a:t>dark blue line</a:t>
            </a:r>
            <a:r>
              <a:rPr lang="en-US" sz="1800" dirty="0">
                <a:latin typeface="Candara"/>
                <a:cs typeface="Calibri"/>
              </a:rPr>
              <a:t>) changes minimum  buffer length based on available bandwidth</a:t>
            </a:r>
            <a:endParaRPr lang="en-US" sz="1800" dirty="0">
              <a:latin typeface="Candara"/>
              <a:ea typeface="+mn-lt"/>
              <a:cs typeface="+mn-lt"/>
            </a:endParaRPr>
          </a:p>
          <a:p>
            <a:pPr marL="187325" indent="-185420"/>
            <a:endParaRPr lang="en-US" sz="2000"/>
          </a:p>
        </p:txBody>
      </p:sp>
      <p:pic>
        <p:nvPicPr>
          <p:cNvPr id="6" name="Picture 6" descr="Chart, line chart, histogram&#10;&#10;Description automatically generated">
            <a:extLst>
              <a:ext uri="{FF2B5EF4-FFF2-40B4-BE49-F238E27FC236}">
                <a16:creationId xmlns:a16="http://schemas.microsoft.com/office/drawing/2014/main" id="{E65B50AB-C2F3-4736-AC75-F6E79CCE7CF0}"/>
              </a:ext>
            </a:extLst>
          </p:cNvPr>
          <p:cNvPicPr>
            <a:picLocks noChangeAspect="1"/>
          </p:cNvPicPr>
          <p:nvPr/>
        </p:nvPicPr>
        <p:blipFill>
          <a:blip r:embed="rId3"/>
          <a:stretch>
            <a:fillRect/>
          </a:stretch>
        </p:blipFill>
        <p:spPr>
          <a:xfrm>
            <a:off x="165100" y="1621992"/>
            <a:ext cx="4597400" cy="2058267"/>
          </a:xfrm>
          <a:prstGeom prst="rect">
            <a:avLst/>
          </a:prstGeom>
        </p:spPr>
      </p:pic>
    </p:spTree>
    <p:extLst>
      <p:ext uri="{BB962C8B-B14F-4D97-AF65-F5344CB8AC3E}">
        <p14:creationId xmlns:p14="http://schemas.microsoft.com/office/powerpoint/2010/main" val="3677877419"/>
      </p:ext>
    </p:extLst>
  </p:cSld>
  <p:clrMapOvr>
    <a:masterClrMapping/>
  </p:clrMapOvr>
  <mc:AlternateContent xmlns:mc="http://schemas.openxmlformats.org/markup-compatibility/2006">
    <mc:Choice xmlns:p14="http://schemas.microsoft.com/office/powerpoint/2010/main" Requires="p14">
      <p:transition p14:dur="0" advTm="40490"/>
    </mc:Choice>
    <mc:Fallback>
      <p:transition advTm="40490"/>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7F4DA9A-A6C0-49A8-A8F0-1A29696DAECE}"/>
              </a:ext>
            </a:extLst>
          </p:cNvPr>
          <p:cNvSpPr>
            <a:spLocks noGrp="1"/>
          </p:cNvSpPr>
          <p:nvPr>
            <p:ph type="sldNum" sz="quarter" idx="14"/>
          </p:nvPr>
        </p:nvSpPr>
        <p:spPr/>
        <p:txBody>
          <a:bodyPr/>
          <a:lstStyle/>
          <a:p>
            <a:fld id="{3C6CC810-8AE6-0546-A0FC-DB7D2235F0EB}" type="slidenum">
              <a:rPr lang="en-US" smtClean="0"/>
              <a:t>27</a:t>
            </a:fld>
            <a:endParaRPr lang="en-US"/>
          </a:p>
        </p:txBody>
      </p:sp>
      <p:sp>
        <p:nvSpPr>
          <p:cNvPr id="4" name="Title 3">
            <a:extLst>
              <a:ext uri="{FF2B5EF4-FFF2-40B4-BE49-F238E27FC236}">
                <a16:creationId xmlns:a16="http://schemas.microsoft.com/office/drawing/2014/main" id="{20D55E5B-9C7A-4840-AAC6-C16C5AA6473D}"/>
              </a:ext>
            </a:extLst>
          </p:cNvPr>
          <p:cNvSpPr>
            <a:spLocks noGrp="1"/>
          </p:cNvSpPr>
          <p:nvPr>
            <p:ph type="title"/>
          </p:nvPr>
        </p:nvSpPr>
        <p:spPr/>
        <p:txBody>
          <a:bodyPr/>
          <a:lstStyle/>
          <a:p>
            <a:pPr marL="5715" indent="-5715"/>
            <a:r>
              <a:rPr lang="en-US"/>
              <a:t>Evaluation: Impact of epoch size</a:t>
            </a:r>
          </a:p>
        </p:txBody>
      </p:sp>
      <p:sp>
        <p:nvSpPr>
          <p:cNvPr id="5" name="Content Placeholder 4">
            <a:extLst>
              <a:ext uri="{FF2B5EF4-FFF2-40B4-BE49-F238E27FC236}">
                <a16:creationId xmlns:a16="http://schemas.microsoft.com/office/drawing/2014/main" id="{C239ECE8-2EC1-492D-A547-BD2135910A3C}"/>
              </a:ext>
            </a:extLst>
          </p:cNvPr>
          <p:cNvSpPr>
            <a:spLocks noGrp="1"/>
          </p:cNvSpPr>
          <p:nvPr>
            <p:ph sz="quarter" idx="15"/>
          </p:nvPr>
        </p:nvSpPr>
        <p:spPr>
          <a:xfrm>
            <a:off x="4806950" y="1153158"/>
            <a:ext cx="4254500" cy="3520442"/>
          </a:xfrm>
        </p:spPr>
        <p:txBody>
          <a:bodyPr/>
          <a:lstStyle/>
          <a:p>
            <a:pPr marL="285750" indent="-285750">
              <a:lnSpc>
                <a:spcPct val="100000"/>
              </a:lnSpc>
              <a:spcBef>
                <a:spcPts val="0"/>
              </a:spcBef>
              <a:spcAft>
                <a:spcPts val="0"/>
              </a:spcAft>
              <a:buFont typeface="Arial,Sans-Serif" panose="020B0604020202020204" pitchFamily="34" charset="0"/>
            </a:pPr>
            <a:r>
              <a:rPr lang="en-US" sz="2000">
                <a:latin typeface="Candara"/>
                <a:cs typeface="Calibri"/>
              </a:rPr>
              <a:t>Epoch size determines how quickly bandwidth estimates can be refreshed from the cloud server</a:t>
            </a:r>
            <a:endParaRPr lang="en-US" sz="2000">
              <a:latin typeface="Candara"/>
              <a:ea typeface="+mn-lt"/>
              <a:cs typeface="+mn-lt"/>
            </a:endParaRPr>
          </a:p>
          <a:p>
            <a:pPr marL="742950" lvl="1" indent="-285750">
              <a:lnSpc>
                <a:spcPct val="100000"/>
              </a:lnSpc>
              <a:spcBef>
                <a:spcPts val="0"/>
              </a:spcBef>
              <a:spcAft>
                <a:spcPts val="0"/>
              </a:spcAft>
              <a:buFont typeface="Arial,Sans-Serif" panose="020B0604020202020204" pitchFamily="34" charset="0"/>
            </a:pPr>
            <a:r>
              <a:rPr lang="en-US" sz="1800">
                <a:latin typeface="Candara"/>
                <a:cs typeface="Calibri"/>
              </a:rPr>
              <a:t>Smaller epoch is more accurate but also expensive (</a:t>
            </a:r>
            <a:r>
              <a:rPr lang="en-US" sz="1800">
                <a:solidFill>
                  <a:schemeClr val="bg1">
                    <a:lumMod val="50000"/>
                  </a:schemeClr>
                </a:solidFill>
                <a:latin typeface="Candara"/>
                <a:cs typeface="Calibri"/>
              </a:rPr>
              <a:t>light blue line</a:t>
            </a:r>
            <a:r>
              <a:rPr lang="en-US" sz="1800">
                <a:latin typeface="Candara"/>
                <a:cs typeface="Calibri"/>
              </a:rPr>
              <a:t>)</a:t>
            </a:r>
            <a:endParaRPr lang="en-US" sz="1800">
              <a:latin typeface="Candara"/>
              <a:ea typeface="+mn-lt"/>
              <a:cs typeface="+mn-lt"/>
            </a:endParaRPr>
          </a:p>
          <a:p>
            <a:pPr marL="742950" lvl="1" indent="-285750">
              <a:lnSpc>
                <a:spcPct val="100000"/>
              </a:lnSpc>
              <a:spcBef>
                <a:spcPts val="0"/>
              </a:spcBef>
              <a:spcAft>
                <a:spcPts val="0"/>
              </a:spcAft>
              <a:buFont typeface="Arial,Sans-Serif" panose="020B0604020202020204" pitchFamily="34" charset="0"/>
            </a:pPr>
            <a:r>
              <a:rPr lang="en-US" sz="1800">
                <a:latin typeface="Candara"/>
                <a:cs typeface="Calibri"/>
              </a:rPr>
              <a:t>Larger epoch might miss changes to bandwidth estimates (</a:t>
            </a:r>
            <a:r>
              <a:rPr lang="en-US" sz="1800">
                <a:solidFill>
                  <a:srgbClr val="DBA0D7"/>
                </a:solidFill>
                <a:latin typeface="Candara"/>
                <a:cs typeface="Calibri"/>
              </a:rPr>
              <a:t>pink line</a:t>
            </a:r>
            <a:r>
              <a:rPr lang="en-US" sz="1800">
                <a:latin typeface="Candara"/>
                <a:cs typeface="Calibri"/>
              </a:rPr>
              <a:t>)</a:t>
            </a:r>
            <a:endParaRPr lang="en-US" sz="1800">
              <a:latin typeface="Candara"/>
              <a:ea typeface="+mn-lt"/>
              <a:cs typeface="+mn-lt"/>
            </a:endParaRPr>
          </a:p>
          <a:p>
            <a:pPr marL="742950" lvl="1" indent="-285750">
              <a:lnSpc>
                <a:spcPct val="100000"/>
              </a:lnSpc>
              <a:spcBef>
                <a:spcPts val="0"/>
              </a:spcBef>
              <a:spcAft>
                <a:spcPts val="0"/>
              </a:spcAft>
              <a:buFont typeface="Arial,Sans-Serif" panose="020B0604020202020204" pitchFamily="34" charset="0"/>
            </a:pPr>
            <a:r>
              <a:rPr lang="en-US" sz="1800">
                <a:latin typeface="Candara"/>
                <a:cs typeface="Calibri"/>
              </a:rPr>
              <a:t>Use adaptive strategy (dark blue line) to query more often when changes to estimated bandwidth is observed</a:t>
            </a:r>
            <a:endParaRPr lang="en-US" sz="1800">
              <a:latin typeface="Candara"/>
              <a:ea typeface="+mn-lt"/>
              <a:cs typeface="+mn-lt"/>
            </a:endParaRPr>
          </a:p>
          <a:p>
            <a:pPr marL="742950" lvl="1" indent="-285750">
              <a:lnSpc>
                <a:spcPct val="100000"/>
              </a:lnSpc>
              <a:spcBef>
                <a:spcPts val="0"/>
              </a:spcBef>
              <a:spcAft>
                <a:spcPts val="0"/>
              </a:spcAft>
              <a:buFont typeface="Arial,Sans-Serif" panose="020B0604020202020204" pitchFamily="34" charset="0"/>
            </a:pPr>
            <a:endParaRPr lang="en-US" sz="1800">
              <a:ea typeface="+mn-lt"/>
              <a:cs typeface="+mn-lt"/>
            </a:endParaRPr>
          </a:p>
          <a:p>
            <a:pPr marL="187325" indent="-185420"/>
            <a:endParaRPr lang="en-US" sz="2000"/>
          </a:p>
        </p:txBody>
      </p:sp>
      <p:pic>
        <p:nvPicPr>
          <p:cNvPr id="6" name="Picture 6" descr="Graphical user interface&#10;&#10;Description automatically generated">
            <a:extLst>
              <a:ext uri="{FF2B5EF4-FFF2-40B4-BE49-F238E27FC236}">
                <a16:creationId xmlns:a16="http://schemas.microsoft.com/office/drawing/2014/main" id="{E6A65A73-364C-469F-8A29-2ED68C29ADB4}"/>
              </a:ext>
            </a:extLst>
          </p:cNvPr>
          <p:cNvPicPr>
            <a:picLocks noChangeAspect="1"/>
          </p:cNvPicPr>
          <p:nvPr/>
        </p:nvPicPr>
        <p:blipFill>
          <a:blip r:embed="rId3"/>
          <a:stretch>
            <a:fillRect/>
          </a:stretch>
        </p:blipFill>
        <p:spPr>
          <a:xfrm>
            <a:off x="800100" y="1286428"/>
            <a:ext cx="3695700" cy="2316643"/>
          </a:xfrm>
          <a:prstGeom prst="rect">
            <a:avLst/>
          </a:prstGeom>
        </p:spPr>
      </p:pic>
    </p:spTree>
    <p:extLst>
      <p:ext uri="{BB962C8B-B14F-4D97-AF65-F5344CB8AC3E}">
        <p14:creationId xmlns:p14="http://schemas.microsoft.com/office/powerpoint/2010/main" val="3439260767"/>
      </p:ext>
    </p:extLst>
  </p:cSld>
  <p:clrMapOvr>
    <a:masterClrMapping/>
  </p:clrMapOvr>
  <mc:AlternateContent xmlns:mc="http://schemas.openxmlformats.org/markup-compatibility/2006">
    <mc:Choice xmlns:p14="http://schemas.microsoft.com/office/powerpoint/2010/main" Requires="p14">
      <p:transition p14:dur="0" advTm="34445"/>
    </mc:Choice>
    <mc:Fallback>
      <p:transition advTm="34445"/>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44E615E-8C2F-46CB-80C7-BBD8A407B366}"/>
              </a:ext>
            </a:extLst>
          </p:cNvPr>
          <p:cNvSpPr>
            <a:spLocks noGrp="1"/>
          </p:cNvSpPr>
          <p:nvPr>
            <p:ph type="body" sz="quarter" idx="12"/>
          </p:nvPr>
        </p:nvSpPr>
        <p:spPr/>
        <p:txBody>
          <a:bodyPr>
            <a:normAutofit fontScale="92500" lnSpcReduction="20000"/>
          </a:bodyPr>
          <a:lstStyle/>
          <a:p>
            <a:endParaRPr lang="en-US"/>
          </a:p>
        </p:txBody>
      </p:sp>
      <p:sp>
        <p:nvSpPr>
          <p:cNvPr id="3" name="Slide Number Placeholder 2">
            <a:extLst>
              <a:ext uri="{FF2B5EF4-FFF2-40B4-BE49-F238E27FC236}">
                <a16:creationId xmlns:a16="http://schemas.microsoft.com/office/drawing/2014/main" id="{88B5FE33-2D77-49E3-8B62-CC142BC80864}"/>
              </a:ext>
            </a:extLst>
          </p:cNvPr>
          <p:cNvSpPr>
            <a:spLocks noGrp="1"/>
          </p:cNvSpPr>
          <p:nvPr>
            <p:ph type="sldNum" sz="quarter" idx="14"/>
          </p:nvPr>
        </p:nvSpPr>
        <p:spPr/>
        <p:txBody>
          <a:bodyPr/>
          <a:lstStyle/>
          <a:p>
            <a:fld id="{3C6CC810-8AE6-0546-A0FC-DB7D2235F0EB}" type="slidenum">
              <a:rPr lang="en-US" smtClean="0"/>
              <a:t>28</a:t>
            </a:fld>
            <a:endParaRPr lang="en-US"/>
          </a:p>
        </p:txBody>
      </p:sp>
      <p:sp>
        <p:nvSpPr>
          <p:cNvPr id="4" name="Title 3">
            <a:extLst>
              <a:ext uri="{FF2B5EF4-FFF2-40B4-BE49-F238E27FC236}">
                <a16:creationId xmlns:a16="http://schemas.microsoft.com/office/drawing/2014/main" id="{839DDFB6-E5B8-43B0-958D-7F59CEF847CC}"/>
              </a:ext>
            </a:extLst>
          </p:cNvPr>
          <p:cNvSpPr>
            <a:spLocks noGrp="1"/>
          </p:cNvSpPr>
          <p:nvPr>
            <p:ph type="title"/>
          </p:nvPr>
        </p:nvSpPr>
        <p:spPr/>
        <p:txBody>
          <a:bodyPr/>
          <a:lstStyle/>
          <a:p>
            <a:r>
              <a:rPr lang="en-US"/>
              <a:t>Related Work</a:t>
            </a:r>
          </a:p>
        </p:txBody>
      </p:sp>
      <p:sp>
        <p:nvSpPr>
          <p:cNvPr id="5" name="Content Placeholder 4">
            <a:extLst>
              <a:ext uri="{FF2B5EF4-FFF2-40B4-BE49-F238E27FC236}">
                <a16:creationId xmlns:a16="http://schemas.microsoft.com/office/drawing/2014/main" id="{5D954C74-38C8-4833-AF3D-964247ED3242}"/>
              </a:ext>
            </a:extLst>
          </p:cNvPr>
          <p:cNvSpPr>
            <a:spLocks noGrp="1"/>
          </p:cNvSpPr>
          <p:nvPr>
            <p:ph sz="quarter" idx="15"/>
          </p:nvPr>
        </p:nvSpPr>
        <p:spPr/>
        <p:txBody>
          <a:bodyPr/>
          <a:lstStyle/>
          <a:p>
            <a:pPr marL="187325" indent="-185420"/>
            <a:r>
              <a:rPr lang="en-US"/>
              <a:t>Bandwidth estimation inside Apps</a:t>
            </a:r>
          </a:p>
          <a:p>
            <a:pPr marL="386458" lvl="1" indent="-185420"/>
            <a:r>
              <a:rPr lang="en-US"/>
              <a:t>Collect statistical bandwidth data while streaming content</a:t>
            </a:r>
          </a:p>
          <a:p>
            <a:pPr marL="187325" indent="-185420"/>
            <a:endParaRPr lang="en-US"/>
          </a:p>
          <a:p>
            <a:pPr marL="187325" indent="-185420"/>
            <a:r>
              <a:rPr lang="en-US"/>
              <a:t>Bandwidth estimation outside Apps </a:t>
            </a:r>
          </a:p>
          <a:p>
            <a:pPr marL="386458" lvl="1" indent="-185420"/>
            <a:r>
              <a:rPr lang="en-US"/>
              <a:t>Collect statistical bandwidth data by explicitly probing the network</a:t>
            </a:r>
          </a:p>
        </p:txBody>
      </p:sp>
    </p:spTree>
    <p:extLst>
      <p:ext uri="{BB962C8B-B14F-4D97-AF65-F5344CB8AC3E}">
        <p14:creationId xmlns:p14="http://schemas.microsoft.com/office/powerpoint/2010/main" val="3986386950"/>
      </p:ext>
    </p:extLst>
  </p:cSld>
  <p:clrMapOvr>
    <a:masterClrMapping/>
  </p:clrMapOvr>
  <mc:AlternateContent xmlns:mc="http://schemas.openxmlformats.org/markup-compatibility/2006">
    <mc:Choice xmlns:p14="http://schemas.microsoft.com/office/powerpoint/2010/main" Requires="p14">
      <p:transition p14:dur="0" advTm="22930"/>
    </mc:Choice>
    <mc:Fallback>
      <p:transition advTm="22930"/>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58BFE8-D509-48BC-BEDA-7961B5C48505}"/>
              </a:ext>
            </a:extLst>
          </p:cNvPr>
          <p:cNvSpPr>
            <a:spLocks noGrp="1"/>
          </p:cNvSpPr>
          <p:nvPr>
            <p:ph type="sldNum" sz="quarter" idx="14"/>
          </p:nvPr>
        </p:nvSpPr>
        <p:spPr/>
        <p:txBody>
          <a:bodyPr/>
          <a:lstStyle/>
          <a:p>
            <a:fld id="{3C6CC810-8AE6-0546-A0FC-DB7D2235F0EB}" type="slidenum">
              <a:rPr lang="en-US" smtClean="0"/>
              <a:t>29</a:t>
            </a:fld>
            <a:endParaRPr lang="en-US"/>
          </a:p>
        </p:txBody>
      </p:sp>
      <p:sp>
        <p:nvSpPr>
          <p:cNvPr id="4" name="Title 3">
            <a:extLst>
              <a:ext uri="{FF2B5EF4-FFF2-40B4-BE49-F238E27FC236}">
                <a16:creationId xmlns:a16="http://schemas.microsoft.com/office/drawing/2014/main" id="{4B3A5C1D-A650-4FE5-83D6-F4D173A56719}"/>
              </a:ext>
            </a:extLst>
          </p:cNvPr>
          <p:cNvSpPr>
            <a:spLocks noGrp="1"/>
          </p:cNvSpPr>
          <p:nvPr>
            <p:ph type="title"/>
          </p:nvPr>
        </p:nvSpPr>
        <p:spPr/>
        <p:txBody>
          <a:bodyPr/>
          <a:lstStyle/>
          <a:p>
            <a:pPr marL="5715" indent="-5715"/>
            <a:r>
              <a:rPr lang="en-US"/>
              <a:t>Predicting the future: Bandwidth Estimation inside apps</a:t>
            </a:r>
          </a:p>
        </p:txBody>
      </p:sp>
      <p:sp>
        <p:nvSpPr>
          <p:cNvPr id="5" name="Content Placeholder 4">
            <a:extLst>
              <a:ext uri="{FF2B5EF4-FFF2-40B4-BE49-F238E27FC236}">
                <a16:creationId xmlns:a16="http://schemas.microsoft.com/office/drawing/2014/main" id="{9928EA42-FAD4-4F2B-AACA-53213FFB0B78}"/>
              </a:ext>
            </a:extLst>
          </p:cNvPr>
          <p:cNvSpPr>
            <a:spLocks noGrp="1"/>
          </p:cNvSpPr>
          <p:nvPr>
            <p:ph sz="quarter" idx="15"/>
          </p:nvPr>
        </p:nvSpPr>
        <p:spPr>
          <a:xfrm>
            <a:off x="419099" y="1102358"/>
            <a:ext cx="3897005" cy="3520442"/>
          </a:xfrm>
        </p:spPr>
        <p:txBody>
          <a:bodyPr/>
          <a:lstStyle/>
          <a:p>
            <a:pPr marL="187325" indent="-185420">
              <a:spcBef>
                <a:spcPts val="1000"/>
              </a:spcBef>
              <a:spcAft>
                <a:spcPts val="0"/>
              </a:spcAft>
            </a:pPr>
            <a:r>
              <a:rPr lang="en-US" b="1">
                <a:latin typeface="Candara"/>
                <a:cs typeface="Calibri"/>
              </a:rPr>
              <a:t>Bandwidth predictions in streaming applications (existing solutions)</a:t>
            </a:r>
            <a:endParaRPr lang="en-US">
              <a:latin typeface="Candara"/>
              <a:ea typeface="+mn-lt"/>
              <a:cs typeface="+mn-lt"/>
            </a:endParaRPr>
          </a:p>
          <a:p>
            <a:pPr marL="386080" lvl="1" indent="-193675">
              <a:spcBef>
                <a:spcPts val="500"/>
              </a:spcBef>
              <a:spcAft>
                <a:spcPts val="0"/>
              </a:spcAft>
            </a:pPr>
            <a:r>
              <a:rPr lang="en-US">
                <a:latin typeface="Candara"/>
                <a:cs typeface="Calibri"/>
              </a:rPr>
              <a:t>Collect bandwidth data by making HTTP requests inside a video player and create location/bandwidth database [ 3,4] </a:t>
            </a:r>
            <a:endParaRPr lang="en-US">
              <a:latin typeface="Candara"/>
              <a:ea typeface="+mn-lt"/>
              <a:cs typeface="+mn-lt"/>
            </a:endParaRPr>
          </a:p>
          <a:p>
            <a:pPr marL="386080" lvl="1" indent="-193675">
              <a:spcBef>
                <a:spcPts val="500"/>
              </a:spcBef>
              <a:spcAft>
                <a:spcPts val="0"/>
              </a:spcAft>
            </a:pPr>
            <a:r>
              <a:rPr lang="en-US">
                <a:ea typeface="+mn-lt"/>
                <a:cs typeface="+mn-lt"/>
              </a:rPr>
              <a:t>Use current location/throughput information to predict the expected future bandwidth</a:t>
            </a:r>
          </a:p>
          <a:p>
            <a:pPr marL="386080" lvl="1" indent="-193675">
              <a:spcBef>
                <a:spcPts val="500"/>
              </a:spcBef>
              <a:spcAft>
                <a:spcPts val="0"/>
              </a:spcAft>
            </a:pPr>
            <a:r>
              <a:rPr lang="en-US">
                <a:latin typeface="Candara"/>
                <a:cs typeface="Calibri"/>
              </a:rPr>
              <a:t>Bandwidth estimation and location tracking happens within the video player</a:t>
            </a:r>
          </a:p>
          <a:p>
            <a:pPr marL="386080" lvl="1" indent="-193675">
              <a:spcBef>
                <a:spcPts val="500"/>
              </a:spcBef>
              <a:spcAft>
                <a:spcPts val="0"/>
              </a:spcAft>
            </a:pPr>
            <a:endParaRPr lang="en-US">
              <a:ea typeface="+mn-lt"/>
              <a:cs typeface="+mn-lt"/>
            </a:endParaRPr>
          </a:p>
          <a:p>
            <a:pPr marL="187325" indent="-185420">
              <a:spcBef>
                <a:spcPts val="1000"/>
              </a:spcBef>
              <a:spcAft>
                <a:spcPts val="0"/>
              </a:spcAft>
            </a:pPr>
            <a:endParaRPr lang="en-US">
              <a:ea typeface="+mn-lt"/>
              <a:cs typeface="+mn-lt"/>
            </a:endParaRPr>
          </a:p>
          <a:p>
            <a:pPr marL="187325" indent="-185420">
              <a:spcBef>
                <a:spcPts val="1000"/>
              </a:spcBef>
              <a:spcAft>
                <a:spcPts val="0"/>
              </a:spcAft>
            </a:pPr>
            <a:endParaRPr lang="en-US">
              <a:ea typeface="+mn-lt"/>
            </a:endParaRPr>
          </a:p>
          <a:p>
            <a:pPr marL="187325" indent="-185420">
              <a:spcBef>
                <a:spcPts val="1000"/>
              </a:spcBef>
              <a:spcAft>
                <a:spcPts val="0"/>
              </a:spcAft>
            </a:pPr>
            <a:endParaRPr lang="en-US"/>
          </a:p>
          <a:p>
            <a:pPr marL="187325" indent="-185420"/>
            <a:endParaRPr lang="en-US"/>
          </a:p>
        </p:txBody>
      </p:sp>
      <p:sp>
        <p:nvSpPr>
          <p:cNvPr id="6" name="TextBox 5">
            <a:extLst>
              <a:ext uri="{FF2B5EF4-FFF2-40B4-BE49-F238E27FC236}">
                <a16:creationId xmlns:a16="http://schemas.microsoft.com/office/drawing/2014/main" id="{D0971137-AC47-4848-9158-CEBED802F397}"/>
              </a:ext>
            </a:extLst>
          </p:cNvPr>
          <p:cNvSpPr txBox="1"/>
          <p:nvPr/>
        </p:nvSpPr>
        <p:spPr>
          <a:xfrm>
            <a:off x="38100" y="4559300"/>
            <a:ext cx="9067800" cy="6894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r>
              <a:rPr lang="en-US" sz="800">
                <a:solidFill>
                  <a:srgbClr val="000000"/>
                </a:solidFill>
                <a:latin typeface="Candara"/>
              </a:rPr>
              <a:t>[3] Riiser, H., </a:t>
            </a:r>
            <a:r>
              <a:rPr lang="en-US" sz="800" err="1">
                <a:solidFill>
                  <a:srgbClr val="000000"/>
                </a:solidFill>
                <a:latin typeface="Candara"/>
              </a:rPr>
              <a:t>Endestad</a:t>
            </a:r>
            <a:r>
              <a:rPr lang="en-US" sz="800">
                <a:solidFill>
                  <a:srgbClr val="000000"/>
                </a:solidFill>
                <a:latin typeface="Candara"/>
              </a:rPr>
              <a:t>, T., Vigmostad, P., </a:t>
            </a:r>
            <a:r>
              <a:rPr lang="en-US" sz="800" err="1">
                <a:solidFill>
                  <a:srgbClr val="000000"/>
                </a:solidFill>
                <a:latin typeface="Candara"/>
              </a:rPr>
              <a:t>Griwodz</a:t>
            </a:r>
            <a:r>
              <a:rPr lang="en-US" sz="800">
                <a:solidFill>
                  <a:srgbClr val="000000"/>
                </a:solidFill>
                <a:latin typeface="Candara"/>
              </a:rPr>
              <a:t>, C. and Halvorsen, P., 2012. Video streaming using a location-based bandwidth-lookup service for bitrate planning. </a:t>
            </a:r>
            <a:r>
              <a:rPr lang="en-US" sz="800" i="1">
                <a:solidFill>
                  <a:srgbClr val="000000"/>
                </a:solidFill>
                <a:latin typeface="Candara"/>
              </a:rPr>
              <a:t>ACM Transactions on Multimedia Computing, Communications, and Applications (TOMM)</a:t>
            </a:r>
            <a:r>
              <a:rPr lang="en-US" sz="800">
                <a:solidFill>
                  <a:srgbClr val="000000"/>
                </a:solidFill>
                <a:latin typeface="Candara"/>
              </a:rPr>
              <a:t>, </a:t>
            </a:r>
            <a:r>
              <a:rPr lang="en-US" sz="800" i="1">
                <a:solidFill>
                  <a:srgbClr val="000000"/>
                </a:solidFill>
                <a:latin typeface="Candara"/>
              </a:rPr>
              <a:t>8</a:t>
            </a:r>
            <a:r>
              <a:rPr lang="en-US" sz="800">
                <a:solidFill>
                  <a:srgbClr val="000000"/>
                </a:solidFill>
                <a:latin typeface="Candara"/>
              </a:rPr>
              <a:t>(3), pp.1-19.​</a:t>
            </a:r>
          </a:p>
          <a:p>
            <a:pPr>
              <a:lnSpc>
                <a:spcPct val="90000"/>
              </a:lnSpc>
              <a:spcBef>
                <a:spcPts val="600"/>
              </a:spcBef>
            </a:pPr>
            <a:r>
              <a:rPr lang="en-US" sz="800">
                <a:solidFill>
                  <a:srgbClr val="000000"/>
                </a:solidFill>
                <a:latin typeface="Candara"/>
              </a:rPr>
              <a:t>[4] Hao, J., Zimmermann, R. and Ma, H., 2014, March. </a:t>
            </a:r>
            <a:r>
              <a:rPr lang="en-US" sz="800" err="1">
                <a:solidFill>
                  <a:srgbClr val="000000"/>
                </a:solidFill>
                <a:latin typeface="Candara"/>
              </a:rPr>
              <a:t>GTube</a:t>
            </a:r>
            <a:r>
              <a:rPr lang="en-US" sz="800">
                <a:solidFill>
                  <a:srgbClr val="000000"/>
                </a:solidFill>
                <a:latin typeface="Candara"/>
              </a:rPr>
              <a:t>: Geo-predictive video streaming over HTTP in mobile environments. In </a:t>
            </a:r>
            <a:r>
              <a:rPr lang="en-US" sz="800" i="1">
                <a:solidFill>
                  <a:srgbClr val="000000"/>
                </a:solidFill>
                <a:latin typeface="Candara"/>
              </a:rPr>
              <a:t>Proceedings of the 5th ACM Multimedia Systems Conference</a:t>
            </a:r>
            <a:r>
              <a:rPr lang="en-US" sz="800">
                <a:solidFill>
                  <a:srgbClr val="000000"/>
                </a:solidFill>
                <a:latin typeface="Candara"/>
              </a:rPr>
              <a:t> (pp. 259-270).​</a:t>
            </a:r>
          </a:p>
          <a:p>
            <a:pPr>
              <a:lnSpc>
                <a:spcPct val="90000"/>
              </a:lnSpc>
              <a:spcBef>
                <a:spcPts val="600"/>
              </a:spcBef>
            </a:pPr>
            <a:r>
              <a:rPr lang="en-US" sz="800">
                <a:solidFill>
                  <a:srgbClr val="000000"/>
                </a:solidFill>
                <a:latin typeface="Candara"/>
              </a:rPr>
              <a:t>​</a:t>
            </a:r>
            <a:endParaRPr lang="en-US" sz="800">
              <a:latin typeface="Candara"/>
              <a:cs typeface="Calibri"/>
            </a:endParaRPr>
          </a:p>
        </p:txBody>
      </p:sp>
      <p:sp>
        <p:nvSpPr>
          <p:cNvPr id="8" name="Rectangle 7">
            <a:extLst>
              <a:ext uri="{FF2B5EF4-FFF2-40B4-BE49-F238E27FC236}">
                <a16:creationId xmlns:a16="http://schemas.microsoft.com/office/drawing/2014/main" id="{391F37D5-AEF8-45BF-B84D-A99F3433891C}"/>
              </a:ext>
            </a:extLst>
          </p:cNvPr>
          <p:cNvSpPr/>
          <p:nvPr/>
        </p:nvSpPr>
        <p:spPr>
          <a:xfrm>
            <a:off x="4875739" y="1024588"/>
            <a:ext cx="952500" cy="49106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ndara"/>
              </a:rPr>
              <a:t>Bandwidth Measurement</a:t>
            </a:r>
            <a:endParaRPr lang="en-US" sz="900">
              <a:solidFill>
                <a:schemeClr val="tx1"/>
              </a:solidFill>
              <a:cs typeface="Arial"/>
            </a:endParaRPr>
          </a:p>
        </p:txBody>
      </p:sp>
      <p:sp>
        <p:nvSpPr>
          <p:cNvPr id="9" name="Rectangle 8">
            <a:extLst>
              <a:ext uri="{FF2B5EF4-FFF2-40B4-BE49-F238E27FC236}">
                <a16:creationId xmlns:a16="http://schemas.microsoft.com/office/drawing/2014/main" id="{78BD9A8F-E672-497B-BD14-1DA91B4EB9D9}"/>
              </a:ext>
            </a:extLst>
          </p:cNvPr>
          <p:cNvSpPr/>
          <p:nvPr/>
        </p:nvSpPr>
        <p:spPr>
          <a:xfrm>
            <a:off x="6816725" y="1014942"/>
            <a:ext cx="838200" cy="4910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ndara"/>
                <a:cs typeface="Arial"/>
              </a:rPr>
              <a:t>Content Quality Adaptation</a:t>
            </a:r>
          </a:p>
        </p:txBody>
      </p:sp>
      <p:sp>
        <p:nvSpPr>
          <p:cNvPr id="10" name="Rectangle 9">
            <a:extLst>
              <a:ext uri="{FF2B5EF4-FFF2-40B4-BE49-F238E27FC236}">
                <a16:creationId xmlns:a16="http://schemas.microsoft.com/office/drawing/2014/main" id="{9E04D21B-0C40-49BB-9828-DB0316DF39CE}"/>
              </a:ext>
            </a:extLst>
          </p:cNvPr>
          <p:cNvSpPr/>
          <p:nvPr/>
        </p:nvSpPr>
        <p:spPr>
          <a:xfrm>
            <a:off x="5910791" y="1692275"/>
            <a:ext cx="838200" cy="501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ndara"/>
                <a:cs typeface="Arial"/>
              </a:rPr>
              <a:t>Content Fetching</a:t>
            </a:r>
          </a:p>
        </p:txBody>
      </p:sp>
      <p:cxnSp>
        <p:nvCxnSpPr>
          <p:cNvPr id="11" name="Straight Arrow Connector 10">
            <a:extLst>
              <a:ext uri="{FF2B5EF4-FFF2-40B4-BE49-F238E27FC236}">
                <a16:creationId xmlns:a16="http://schemas.microsoft.com/office/drawing/2014/main" id="{3E0000C6-2C8C-409B-A705-441A806E3AAE}"/>
              </a:ext>
            </a:extLst>
          </p:cNvPr>
          <p:cNvCxnSpPr>
            <a:cxnSpLocks/>
            <a:stCxn id="9" idx="1"/>
            <a:endCxn id="8" idx="3"/>
          </p:cNvCxnSpPr>
          <p:nvPr/>
        </p:nvCxnSpPr>
        <p:spPr bwMode="auto">
          <a:xfrm flipH="1">
            <a:off x="5828239" y="1260476"/>
            <a:ext cx="988486" cy="9646"/>
          </a:xfrm>
          <a:prstGeom prst="straightConnector1">
            <a:avLst/>
          </a:prstGeom>
          <a:solidFill>
            <a:srgbClr val="0183B7"/>
          </a:solidFill>
          <a:ln w="12700" cap="flat" cmpd="sng" algn="ctr">
            <a:solidFill>
              <a:schemeClr val="tx1"/>
            </a:solidFill>
            <a:prstDash val="solid"/>
            <a:round/>
            <a:headEnd type="none" w="med" len="med"/>
            <a:tailEnd type="triangle"/>
          </a:ln>
          <a:effectLst/>
        </p:spPr>
      </p:cxnSp>
      <p:cxnSp>
        <p:nvCxnSpPr>
          <p:cNvPr id="15" name="Connector: Elbow 14">
            <a:extLst>
              <a:ext uri="{FF2B5EF4-FFF2-40B4-BE49-F238E27FC236}">
                <a16:creationId xmlns:a16="http://schemas.microsoft.com/office/drawing/2014/main" id="{8AC6BA14-C29E-48BF-A024-C77F6A7F7655}"/>
              </a:ext>
            </a:extLst>
          </p:cNvPr>
          <p:cNvCxnSpPr>
            <a:cxnSpLocks/>
            <a:stCxn id="9" idx="2"/>
            <a:endCxn id="10" idx="3"/>
          </p:cNvCxnSpPr>
          <p:nvPr/>
        </p:nvCxnSpPr>
        <p:spPr bwMode="auto">
          <a:xfrm rot="5400000">
            <a:off x="6773863" y="1481137"/>
            <a:ext cx="437091" cy="486834"/>
          </a:xfrm>
          <a:prstGeom prst="bentConnector2">
            <a:avLst/>
          </a:prstGeom>
          <a:solidFill>
            <a:srgbClr val="0183B7"/>
          </a:solidFill>
          <a:ln w="12700" cap="flat" cmpd="sng" algn="ctr">
            <a:solidFill>
              <a:schemeClr val="tx1"/>
            </a:solidFill>
            <a:prstDash val="solid"/>
            <a:round/>
            <a:headEnd type="none" w="med" len="med"/>
            <a:tailEnd type="triangle"/>
          </a:ln>
          <a:effectLst/>
        </p:spPr>
      </p:cxnSp>
      <p:cxnSp>
        <p:nvCxnSpPr>
          <p:cNvPr id="16" name="Connector: Elbow 15">
            <a:extLst>
              <a:ext uri="{FF2B5EF4-FFF2-40B4-BE49-F238E27FC236}">
                <a16:creationId xmlns:a16="http://schemas.microsoft.com/office/drawing/2014/main" id="{28BA48E9-848A-4465-ACF3-9A5A9B03EACC}"/>
              </a:ext>
            </a:extLst>
          </p:cNvPr>
          <p:cNvCxnSpPr>
            <a:cxnSpLocks/>
            <a:stCxn id="8" idx="2"/>
          </p:cNvCxnSpPr>
          <p:nvPr/>
        </p:nvCxnSpPr>
        <p:spPr bwMode="auto">
          <a:xfrm rot="16200000" flipH="1">
            <a:off x="5407023" y="1460620"/>
            <a:ext cx="436032" cy="546101"/>
          </a:xfrm>
          <a:prstGeom prst="bentConnector2">
            <a:avLst/>
          </a:prstGeom>
          <a:solidFill>
            <a:srgbClr val="0183B7"/>
          </a:solidFill>
          <a:ln w="12700"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9EDB4CEF-DA82-4636-A0B5-0541230C3C53}"/>
              </a:ext>
            </a:extLst>
          </p:cNvPr>
          <p:cNvSpPr txBox="1"/>
          <p:nvPr/>
        </p:nvSpPr>
        <p:spPr>
          <a:xfrm>
            <a:off x="5066241" y="1960783"/>
            <a:ext cx="863600"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Monitor Downloads</a:t>
            </a:r>
            <a:endParaRPr lang="en-US" sz="900"/>
          </a:p>
        </p:txBody>
      </p:sp>
      <p:sp>
        <p:nvSpPr>
          <p:cNvPr id="18" name="TextBox 17">
            <a:extLst>
              <a:ext uri="{FF2B5EF4-FFF2-40B4-BE49-F238E27FC236}">
                <a16:creationId xmlns:a16="http://schemas.microsoft.com/office/drawing/2014/main" id="{F66AB398-F5F7-44E5-B223-B91EE3894AE4}"/>
              </a:ext>
            </a:extLst>
          </p:cNvPr>
          <p:cNvSpPr txBox="1"/>
          <p:nvPr/>
        </p:nvSpPr>
        <p:spPr>
          <a:xfrm>
            <a:off x="7019923" y="1501775"/>
            <a:ext cx="863600"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Change Quality</a:t>
            </a:r>
            <a:endParaRPr lang="en-US" sz="900"/>
          </a:p>
        </p:txBody>
      </p:sp>
      <p:sp>
        <p:nvSpPr>
          <p:cNvPr id="20" name="Cloud 19">
            <a:extLst>
              <a:ext uri="{FF2B5EF4-FFF2-40B4-BE49-F238E27FC236}">
                <a16:creationId xmlns:a16="http://schemas.microsoft.com/office/drawing/2014/main" id="{99A30A18-5347-4FF7-B523-9535284FA9BC}"/>
              </a:ext>
            </a:extLst>
          </p:cNvPr>
          <p:cNvSpPr/>
          <p:nvPr/>
        </p:nvSpPr>
        <p:spPr>
          <a:xfrm>
            <a:off x="7793339" y="2104020"/>
            <a:ext cx="1121673" cy="844026"/>
          </a:xfrm>
          <a:prstGeom prst="cloud">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latin typeface="Calibri"/>
              <a:cs typeface="Calibri"/>
            </a:endParaRPr>
          </a:p>
        </p:txBody>
      </p:sp>
      <p:sp>
        <p:nvSpPr>
          <p:cNvPr id="22" name="TextBox 8">
            <a:extLst>
              <a:ext uri="{FF2B5EF4-FFF2-40B4-BE49-F238E27FC236}">
                <a16:creationId xmlns:a16="http://schemas.microsoft.com/office/drawing/2014/main" id="{5DF602A2-5217-48E8-B462-A027BE3ACFE9}"/>
              </a:ext>
            </a:extLst>
          </p:cNvPr>
          <p:cNvSpPr txBox="1"/>
          <p:nvPr/>
        </p:nvSpPr>
        <p:spPr>
          <a:xfrm>
            <a:off x="7960624" y="2573548"/>
            <a:ext cx="876300" cy="2077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andara"/>
                <a:cs typeface="Calibri"/>
              </a:rPr>
              <a:t>CDN server</a:t>
            </a:r>
          </a:p>
        </p:txBody>
      </p:sp>
      <p:pic>
        <p:nvPicPr>
          <p:cNvPr id="24" name="Graphic 6" descr="Server outline">
            <a:extLst>
              <a:ext uri="{FF2B5EF4-FFF2-40B4-BE49-F238E27FC236}">
                <a16:creationId xmlns:a16="http://schemas.microsoft.com/office/drawing/2014/main" id="{D13C3C8D-DD6A-4154-B341-B62844304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3661" y="2153249"/>
            <a:ext cx="533400" cy="533400"/>
          </a:xfrm>
          <a:prstGeom prst="rect">
            <a:avLst/>
          </a:prstGeom>
        </p:spPr>
      </p:pic>
      <p:cxnSp>
        <p:nvCxnSpPr>
          <p:cNvPr id="25" name="Connector: Elbow 24">
            <a:extLst>
              <a:ext uri="{FF2B5EF4-FFF2-40B4-BE49-F238E27FC236}">
                <a16:creationId xmlns:a16="http://schemas.microsoft.com/office/drawing/2014/main" id="{54E67909-FC1B-40BC-81BB-CFA7B51B4B7C}"/>
              </a:ext>
            </a:extLst>
          </p:cNvPr>
          <p:cNvCxnSpPr>
            <a:cxnSpLocks/>
          </p:cNvCxnSpPr>
          <p:nvPr/>
        </p:nvCxnSpPr>
        <p:spPr bwMode="auto">
          <a:xfrm>
            <a:off x="6750049" y="2082800"/>
            <a:ext cx="1337427" cy="449776"/>
          </a:xfrm>
          <a:prstGeom prst="bentConnector3">
            <a:avLst/>
          </a:prstGeom>
          <a:solidFill>
            <a:srgbClr val="0183B7"/>
          </a:solidFill>
          <a:ln w="12700"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0DD128D6-5DC1-4317-AB7D-0F8AF8F398EB}"/>
              </a:ext>
            </a:extLst>
          </p:cNvPr>
          <p:cNvSpPr txBox="1"/>
          <p:nvPr/>
        </p:nvSpPr>
        <p:spPr>
          <a:xfrm>
            <a:off x="6639982" y="2084707"/>
            <a:ext cx="863600" cy="216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Get Content</a:t>
            </a:r>
            <a:endParaRPr lang="en-US" sz="900"/>
          </a:p>
        </p:txBody>
      </p:sp>
      <p:sp>
        <p:nvSpPr>
          <p:cNvPr id="27" name="Rectangle: Rounded Corners 26">
            <a:extLst>
              <a:ext uri="{FF2B5EF4-FFF2-40B4-BE49-F238E27FC236}">
                <a16:creationId xmlns:a16="http://schemas.microsoft.com/office/drawing/2014/main" id="{CC3EC472-9DCF-4674-89FD-24C04C2912A3}"/>
              </a:ext>
            </a:extLst>
          </p:cNvPr>
          <p:cNvSpPr/>
          <p:nvPr/>
        </p:nvSpPr>
        <p:spPr bwMode="auto">
          <a:xfrm>
            <a:off x="4768850" y="850900"/>
            <a:ext cx="2997200" cy="1651000"/>
          </a:xfrm>
          <a:prstGeom prst="roundRect">
            <a:avLst/>
          </a:prstGeom>
          <a:noFill/>
          <a:ln w="12700" cap="flat">
            <a:solidFill>
              <a:schemeClr val="tx1"/>
            </a:solidFill>
            <a:miter lim="800000"/>
            <a:headEnd type="none" w="med" len="med"/>
            <a:tailEnd type="none" w="med" len="med"/>
          </a:ln>
        </p:spPr>
        <p:txBody>
          <a:bodyPr lIns="0" tIns="0" rIns="0" bIns="0" rtlCol="0" anchor="ctr"/>
          <a:lstStyle/>
          <a:p>
            <a:pPr algn="ctr" defTabSz="514350"/>
            <a:endParaRPr lang="en-US" sz="900" err="1">
              <a:solidFill>
                <a:schemeClr val="bg1"/>
              </a:solidFill>
              <a:ea typeface="Arial" pitchFamily="-107" charset="0"/>
              <a:cs typeface="Arial" pitchFamily="-107" charset="0"/>
              <a:sym typeface="Arial" pitchFamily="-107" charset="0"/>
            </a:endParaRPr>
          </a:p>
        </p:txBody>
      </p:sp>
      <p:sp>
        <p:nvSpPr>
          <p:cNvPr id="38" name="TextBox 37">
            <a:extLst>
              <a:ext uri="{FF2B5EF4-FFF2-40B4-BE49-F238E27FC236}">
                <a16:creationId xmlns:a16="http://schemas.microsoft.com/office/drawing/2014/main" id="{980AEA54-6F59-4220-9979-9C9754F78325}"/>
              </a:ext>
            </a:extLst>
          </p:cNvPr>
          <p:cNvSpPr txBox="1"/>
          <p:nvPr/>
        </p:nvSpPr>
        <p:spPr>
          <a:xfrm>
            <a:off x="5835650" y="1063026"/>
            <a:ext cx="863600" cy="4185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Get </a:t>
            </a:r>
          </a:p>
          <a:p>
            <a:pPr algn="ctr">
              <a:lnSpc>
                <a:spcPct val="90000"/>
              </a:lnSpc>
              <a:spcBef>
                <a:spcPts val="600"/>
              </a:spcBef>
            </a:pPr>
            <a:r>
              <a:rPr lang="en-US" sz="900">
                <a:solidFill>
                  <a:srgbClr val="000000"/>
                </a:solidFill>
              </a:rPr>
              <a:t>bandwidth</a:t>
            </a:r>
            <a:endParaRPr lang="en-US" sz="900"/>
          </a:p>
        </p:txBody>
      </p:sp>
      <p:sp>
        <p:nvSpPr>
          <p:cNvPr id="50" name="TextBox 49">
            <a:extLst>
              <a:ext uri="{FF2B5EF4-FFF2-40B4-BE49-F238E27FC236}">
                <a16:creationId xmlns:a16="http://schemas.microsoft.com/office/drawing/2014/main" id="{01AF4591-7F20-434D-80F0-F80B52F4733C}"/>
              </a:ext>
            </a:extLst>
          </p:cNvPr>
          <p:cNvSpPr txBox="1"/>
          <p:nvPr/>
        </p:nvSpPr>
        <p:spPr>
          <a:xfrm rot="16200000">
            <a:off x="3951332" y="1467019"/>
            <a:ext cx="1285929" cy="313932"/>
          </a:xfrm>
          <a:prstGeom prst="rect">
            <a:avLst/>
          </a:prstGeom>
          <a:noFill/>
        </p:spPr>
        <p:txBody>
          <a:bodyPr wrap="none" rtlCol="0">
            <a:spAutoFit/>
          </a:bodyPr>
          <a:lstStyle/>
          <a:p>
            <a:pPr>
              <a:lnSpc>
                <a:spcPct val="90000"/>
              </a:lnSpc>
              <a:spcBef>
                <a:spcPts val="600"/>
              </a:spcBef>
            </a:pPr>
            <a:r>
              <a:rPr lang="en-US" sz="1600">
                <a:solidFill>
                  <a:srgbClr val="000000"/>
                </a:solidFill>
              </a:rPr>
              <a:t>Application 1</a:t>
            </a:r>
          </a:p>
        </p:txBody>
      </p:sp>
    </p:spTree>
    <p:extLst>
      <p:ext uri="{BB962C8B-B14F-4D97-AF65-F5344CB8AC3E}">
        <p14:creationId xmlns:p14="http://schemas.microsoft.com/office/powerpoint/2010/main" val="3395031569"/>
      </p:ext>
    </p:extLst>
  </p:cSld>
  <p:clrMapOvr>
    <a:masterClrMapping/>
  </p:clrMapOvr>
  <mc:AlternateContent xmlns:mc="http://schemas.openxmlformats.org/markup-compatibility/2006">
    <mc:Choice xmlns:p14="http://schemas.microsoft.com/office/powerpoint/2010/main" Requires="p14">
      <p:transition p14:dur="0" advTm="13330"/>
    </mc:Choice>
    <mc:Fallback>
      <p:transition advTm="13330"/>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74CCD91-559C-4A5D-B4E0-E73C00617F79}"/>
              </a:ext>
            </a:extLst>
          </p:cNvPr>
          <p:cNvSpPr>
            <a:spLocks noGrp="1"/>
          </p:cNvSpPr>
          <p:nvPr>
            <p:ph type="sldNum" sz="quarter" idx="14"/>
          </p:nvPr>
        </p:nvSpPr>
        <p:spPr/>
        <p:txBody>
          <a:bodyPr/>
          <a:lstStyle/>
          <a:p>
            <a:fld id="{3C6CC810-8AE6-0546-A0FC-DB7D2235F0EB}" type="slidenum">
              <a:rPr lang="en-US" smtClean="0"/>
              <a:t>3</a:t>
            </a:fld>
            <a:endParaRPr lang="en-US"/>
          </a:p>
        </p:txBody>
      </p:sp>
      <p:sp>
        <p:nvSpPr>
          <p:cNvPr id="4" name="Title 3">
            <a:extLst>
              <a:ext uri="{FF2B5EF4-FFF2-40B4-BE49-F238E27FC236}">
                <a16:creationId xmlns:a16="http://schemas.microsoft.com/office/drawing/2014/main" id="{694A23ED-8F77-452A-A66B-2E08B339D448}"/>
              </a:ext>
            </a:extLst>
          </p:cNvPr>
          <p:cNvSpPr>
            <a:spLocks noGrp="1"/>
          </p:cNvSpPr>
          <p:nvPr>
            <p:ph type="title"/>
          </p:nvPr>
        </p:nvSpPr>
        <p:spPr/>
        <p:txBody>
          <a:bodyPr/>
          <a:lstStyle/>
          <a:p>
            <a:pPr marL="5715" indent="-5715"/>
            <a:r>
              <a:rPr lang="en-US"/>
              <a:t>Download entire video before embarking on the journey?</a:t>
            </a:r>
          </a:p>
        </p:txBody>
      </p:sp>
      <p:sp>
        <p:nvSpPr>
          <p:cNvPr id="5" name="Content Placeholder 4">
            <a:extLst>
              <a:ext uri="{FF2B5EF4-FFF2-40B4-BE49-F238E27FC236}">
                <a16:creationId xmlns:a16="http://schemas.microsoft.com/office/drawing/2014/main" id="{164FD61C-35C2-4B2C-8B30-196E942CCC99}"/>
              </a:ext>
            </a:extLst>
          </p:cNvPr>
          <p:cNvSpPr>
            <a:spLocks noGrp="1"/>
          </p:cNvSpPr>
          <p:nvPr>
            <p:ph sz="quarter" idx="15"/>
          </p:nvPr>
        </p:nvSpPr>
        <p:spPr/>
        <p:txBody>
          <a:bodyPr/>
          <a:lstStyle/>
          <a:p>
            <a:pPr marL="187325" indent="-185420"/>
            <a:r>
              <a:rPr lang="en-US"/>
              <a:t>Users could change their minds about what they want to watch</a:t>
            </a:r>
          </a:p>
          <a:p>
            <a:pPr marL="386080" lvl="1" indent="-193675"/>
            <a:r>
              <a:rPr lang="en-US"/>
              <a:t>Don't waste resources</a:t>
            </a:r>
          </a:p>
          <a:p>
            <a:pPr marL="187325" indent="-185420"/>
            <a:r>
              <a:rPr lang="en-US">
                <a:ea typeface="+mn-lt"/>
                <a:cs typeface="+mn-lt"/>
              </a:rPr>
              <a:t>Limited resources</a:t>
            </a:r>
          </a:p>
          <a:p>
            <a:pPr marL="386080" lvl="1" indent="-193675"/>
            <a:r>
              <a:rPr lang="en-US">
                <a:ea typeface="+mn-lt"/>
                <a:cs typeface="+mn-lt"/>
              </a:rPr>
              <a:t>App's buffer could fill up entirely</a:t>
            </a:r>
          </a:p>
          <a:p>
            <a:pPr marL="386080" lvl="1" indent="-193675"/>
            <a:r>
              <a:rPr lang="en-US">
                <a:ea typeface="+mn-lt"/>
                <a:cs typeface="+mn-lt"/>
              </a:rPr>
              <a:t>Memory pressure may cause eviction of background app</a:t>
            </a:r>
          </a:p>
          <a:p>
            <a:pPr marL="187325" indent="-185420"/>
            <a:r>
              <a:rPr lang="en-US"/>
              <a:t>Bandwidth is a shared resource on the phone</a:t>
            </a:r>
          </a:p>
          <a:p>
            <a:pPr marL="386080" lvl="1" indent="-193675"/>
            <a:r>
              <a:rPr lang="en-US"/>
              <a:t>Be nice to other applications</a:t>
            </a:r>
          </a:p>
          <a:p>
            <a:pPr marL="187325" indent="-185420">
              <a:buFont typeface="Arial"/>
            </a:pPr>
            <a:endParaRPr lang="en-US"/>
          </a:p>
        </p:txBody>
      </p:sp>
      <p:sp>
        <p:nvSpPr>
          <p:cNvPr id="6" name="TextBox 5">
            <a:extLst>
              <a:ext uri="{FF2B5EF4-FFF2-40B4-BE49-F238E27FC236}">
                <a16:creationId xmlns:a16="http://schemas.microsoft.com/office/drawing/2014/main" id="{09F11A0E-ED99-47B2-B09B-9F6509AC3627}"/>
              </a:ext>
            </a:extLst>
          </p:cNvPr>
          <p:cNvSpPr txBox="1"/>
          <p:nvPr/>
        </p:nvSpPr>
        <p:spPr>
          <a:xfrm>
            <a:off x="718811" y="4278845"/>
            <a:ext cx="7706378" cy="341632"/>
          </a:xfrm>
          <a:prstGeom prst="rect">
            <a:avLst/>
          </a:prstGeom>
          <a:solidFill>
            <a:schemeClr val="accent4">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a:solidFill>
                  <a:schemeClr val="accent6">
                    <a:lumMod val="75000"/>
                  </a:schemeClr>
                </a:solidFill>
                <a:cs typeface="Arial"/>
                <a:sym typeface="Arial" pitchFamily="34" charset="0"/>
              </a:rPr>
              <a:t>Downloading entire video in one-shot is not an option </a:t>
            </a:r>
          </a:p>
        </p:txBody>
      </p:sp>
    </p:spTree>
    <p:custDataLst>
      <p:tags r:id="rId1"/>
    </p:custDataLst>
    <p:extLst>
      <p:ext uri="{BB962C8B-B14F-4D97-AF65-F5344CB8AC3E}">
        <p14:creationId xmlns:p14="http://schemas.microsoft.com/office/powerpoint/2010/main" val="96547780"/>
      </p:ext>
    </p:extLst>
  </p:cSld>
  <p:clrMapOvr>
    <a:masterClrMapping/>
  </p:clrMapOvr>
  <mc:AlternateContent xmlns:mc="http://schemas.openxmlformats.org/markup-compatibility/2006" xmlns:p14="http://schemas.microsoft.com/office/powerpoint/2010/main">
    <mc:Choice Requires="p14">
      <p:transition p14:dur="0" advTm="38750"/>
    </mc:Choice>
    <mc:Fallback xmlns="">
      <p:transition advTm="3875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EB58BFE8-D509-48BC-BEDA-7961B5C48505}"/>
              </a:ext>
            </a:extLst>
          </p:cNvPr>
          <p:cNvSpPr>
            <a:spLocks noGrp="1"/>
          </p:cNvSpPr>
          <p:nvPr>
            <p:ph type="sldNum" sz="quarter" idx="14"/>
          </p:nvPr>
        </p:nvSpPr>
        <p:spPr/>
        <p:txBody>
          <a:bodyPr/>
          <a:lstStyle/>
          <a:p>
            <a:fld id="{3C6CC810-8AE6-0546-A0FC-DB7D2235F0EB}" type="slidenum">
              <a:rPr lang="en-US" smtClean="0"/>
              <a:t>30</a:t>
            </a:fld>
            <a:endParaRPr lang="en-US"/>
          </a:p>
        </p:txBody>
      </p:sp>
      <p:sp>
        <p:nvSpPr>
          <p:cNvPr id="4" name="Title 3">
            <a:extLst>
              <a:ext uri="{FF2B5EF4-FFF2-40B4-BE49-F238E27FC236}">
                <a16:creationId xmlns:a16="http://schemas.microsoft.com/office/drawing/2014/main" id="{4B3A5C1D-A650-4FE5-83D6-F4D173A56719}"/>
              </a:ext>
            </a:extLst>
          </p:cNvPr>
          <p:cNvSpPr>
            <a:spLocks noGrp="1"/>
          </p:cNvSpPr>
          <p:nvPr>
            <p:ph type="title"/>
          </p:nvPr>
        </p:nvSpPr>
        <p:spPr/>
        <p:txBody>
          <a:bodyPr/>
          <a:lstStyle/>
          <a:p>
            <a:pPr marL="5715" indent="-5715"/>
            <a:r>
              <a:rPr lang="en-US"/>
              <a:t>Predicting the future: Bandwidth Estimation inside apps</a:t>
            </a:r>
          </a:p>
        </p:txBody>
      </p:sp>
      <p:sp>
        <p:nvSpPr>
          <p:cNvPr id="5" name="Content Placeholder 4">
            <a:extLst>
              <a:ext uri="{FF2B5EF4-FFF2-40B4-BE49-F238E27FC236}">
                <a16:creationId xmlns:a16="http://schemas.microsoft.com/office/drawing/2014/main" id="{9928EA42-FAD4-4F2B-AACA-53213FFB0B78}"/>
              </a:ext>
            </a:extLst>
          </p:cNvPr>
          <p:cNvSpPr>
            <a:spLocks noGrp="1"/>
          </p:cNvSpPr>
          <p:nvPr>
            <p:ph sz="quarter" idx="15"/>
          </p:nvPr>
        </p:nvSpPr>
        <p:spPr>
          <a:xfrm>
            <a:off x="419099" y="1102358"/>
            <a:ext cx="4111315" cy="3520442"/>
          </a:xfrm>
        </p:spPr>
        <p:txBody>
          <a:bodyPr/>
          <a:lstStyle/>
          <a:p>
            <a:pPr marL="187325" indent="-185420">
              <a:spcBef>
                <a:spcPts val="1000"/>
              </a:spcBef>
              <a:spcAft>
                <a:spcPts val="0"/>
              </a:spcAft>
            </a:pPr>
            <a:r>
              <a:rPr lang="en-US" b="1">
                <a:latin typeface="Candara"/>
                <a:cs typeface="Calibri"/>
              </a:rPr>
              <a:t>Bandwidth predictions in streaming applications (existing solutions)</a:t>
            </a:r>
            <a:endParaRPr lang="en-US">
              <a:latin typeface="Candara"/>
              <a:ea typeface="+mn-lt"/>
              <a:cs typeface="+mn-lt"/>
            </a:endParaRPr>
          </a:p>
          <a:p>
            <a:pPr marL="386080" lvl="1" indent="-193675">
              <a:spcBef>
                <a:spcPts val="500"/>
              </a:spcBef>
              <a:spcAft>
                <a:spcPts val="0"/>
              </a:spcAft>
            </a:pPr>
            <a:r>
              <a:rPr lang="en-US">
                <a:ea typeface="+mn-lt"/>
                <a:cs typeface="+mn-lt"/>
              </a:rPr>
              <a:t>Collect bandwidth data by making HTTP requests inside a video player and create location/bandwidth database [ 3, 4] </a:t>
            </a:r>
          </a:p>
          <a:p>
            <a:pPr marL="386080" lvl="1" indent="-193675">
              <a:spcBef>
                <a:spcPts val="500"/>
              </a:spcBef>
              <a:spcAft>
                <a:spcPts val="0"/>
              </a:spcAft>
            </a:pPr>
            <a:r>
              <a:rPr lang="en-US">
                <a:ea typeface="+mn-lt"/>
                <a:cs typeface="+mn-lt"/>
              </a:rPr>
              <a:t>Use current location/throughput information to predict the expected future bandwidth</a:t>
            </a:r>
          </a:p>
          <a:p>
            <a:pPr marL="386080" lvl="1" indent="-193675">
              <a:spcBef>
                <a:spcPts val="500"/>
              </a:spcBef>
              <a:spcAft>
                <a:spcPts val="0"/>
              </a:spcAft>
            </a:pPr>
            <a:r>
              <a:rPr lang="en-US">
                <a:ea typeface="+mn-lt"/>
                <a:cs typeface="+mn-lt"/>
              </a:rPr>
              <a:t>Bandwidth estimation and location tracking happens within the video player</a:t>
            </a:r>
          </a:p>
          <a:p>
            <a:pPr marL="386080" lvl="1" indent="-193675">
              <a:spcBef>
                <a:spcPts val="500"/>
              </a:spcBef>
              <a:spcAft>
                <a:spcPts val="0"/>
              </a:spcAft>
            </a:pPr>
            <a:r>
              <a:rPr lang="en-US">
                <a:ea typeface="+mn-lt"/>
                <a:cs typeface="+mn-lt"/>
              </a:rPr>
              <a:t>Each application's developer needs to write  bandwidth collection functionality</a:t>
            </a:r>
          </a:p>
          <a:p>
            <a:pPr marL="386080" lvl="1" indent="-193675">
              <a:spcBef>
                <a:spcPts val="500"/>
              </a:spcBef>
              <a:spcAft>
                <a:spcPts val="0"/>
              </a:spcAft>
            </a:pPr>
            <a:endParaRPr lang="en-US">
              <a:ea typeface="+mn-lt"/>
              <a:cs typeface="+mn-lt"/>
            </a:endParaRPr>
          </a:p>
          <a:p>
            <a:pPr marL="386080" lvl="1" indent="-193675">
              <a:spcBef>
                <a:spcPts val="500"/>
              </a:spcBef>
              <a:spcAft>
                <a:spcPts val="0"/>
              </a:spcAft>
            </a:pPr>
            <a:r>
              <a:rPr lang="en-US" b="1">
                <a:ea typeface="+mn-lt"/>
                <a:cs typeface="+mn-lt"/>
              </a:rPr>
              <a:t>Redundant code, poor design</a:t>
            </a:r>
          </a:p>
          <a:p>
            <a:pPr marL="386080" lvl="1" indent="-193675">
              <a:spcBef>
                <a:spcPts val="500"/>
              </a:spcBef>
              <a:spcAft>
                <a:spcPts val="0"/>
              </a:spcAft>
            </a:pPr>
            <a:r>
              <a:rPr lang="en-US" b="1">
                <a:ea typeface="+mn-lt"/>
                <a:cs typeface="+mn-lt"/>
              </a:rPr>
              <a:t>Location information shared with video player</a:t>
            </a:r>
          </a:p>
          <a:p>
            <a:pPr marL="386080" lvl="1" indent="-193675">
              <a:spcBef>
                <a:spcPts val="500"/>
              </a:spcBef>
              <a:spcAft>
                <a:spcPts val="0"/>
              </a:spcAft>
            </a:pPr>
            <a:endParaRPr lang="en-US">
              <a:ea typeface="+mn-lt"/>
              <a:cs typeface="+mn-lt"/>
            </a:endParaRPr>
          </a:p>
          <a:p>
            <a:pPr marL="386080" lvl="1" indent="-193675">
              <a:spcBef>
                <a:spcPts val="500"/>
              </a:spcBef>
              <a:spcAft>
                <a:spcPts val="0"/>
              </a:spcAft>
            </a:pPr>
            <a:endParaRPr lang="en-US">
              <a:ea typeface="+mn-lt"/>
              <a:cs typeface="+mn-lt"/>
            </a:endParaRPr>
          </a:p>
          <a:p>
            <a:pPr marL="386080" lvl="1" indent="-193675">
              <a:spcBef>
                <a:spcPts val="500"/>
              </a:spcBef>
              <a:spcAft>
                <a:spcPts val="0"/>
              </a:spcAft>
            </a:pPr>
            <a:endParaRPr lang="en-US">
              <a:ea typeface="+mn-lt"/>
              <a:cs typeface="+mn-lt"/>
            </a:endParaRPr>
          </a:p>
          <a:p>
            <a:pPr marL="187325" indent="-185420">
              <a:spcBef>
                <a:spcPts val="1000"/>
              </a:spcBef>
              <a:spcAft>
                <a:spcPts val="0"/>
              </a:spcAft>
            </a:pPr>
            <a:endParaRPr lang="en-US">
              <a:ea typeface="+mn-lt"/>
              <a:cs typeface="+mn-lt"/>
            </a:endParaRPr>
          </a:p>
          <a:p>
            <a:pPr marL="187325" indent="-185420">
              <a:spcBef>
                <a:spcPts val="1000"/>
              </a:spcBef>
              <a:spcAft>
                <a:spcPts val="0"/>
              </a:spcAft>
            </a:pPr>
            <a:endParaRPr lang="en-US"/>
          </a:p>
          <a:p>
            <a:pPr marL="187325" indent="-185420">
              <a:spcBef>
                <a:spcPts val="1000"/>
              </a:spcBef>
              <a:spcAft>
                <a:spcPts val="0"/>
              </a:spcAft>
            </a:pPr>
            <a:endParaRPr lang="en-US"/>
          </a:p>
          <a:p>
            <a:pPr marL="187325" indent="-185420"/>
            <a:endParaRPr lang="en-US"/>
          </a:p>
        </p:txBody>
      </p:sp>
      <p:sp>
        <p:nvSpPr>
          <p:cNvPr id="6" name="TextBox 5">
            <a:extLst>
              <a:ext uri="{FF2B5EF4-FFF2-40B4-BE49-F238E27FC236}">
                <a16:creationId xmlns:a16="http://schemas.microsoft.com/office/drawing/2014/main" id="{D0971137-AC47-4848-9158-CEBED802F397}"/>
              </a:ext>
            </a:extLst>
          </p:cNvPr>
          <p:cNvSpPr txBox="1"/>
          <p:nvPr/>
        </p:nvSpPr>
        <p:spPr>
          <a:xfrm>
            <a:off x="0" y="4492631"/>
            <a:ext cx="683335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r>
              <a:rPr lang="en-US" sz="800" dirty="0">
                <a:solidFill>
                  <a:srgbClr val="000000"/>
                </a:solidFill>
                <a:latin typeface="Candara"/>
              </a:rPr>
              <a:t>[3] </a:t>
            </a:r>
            <a:r>
              <a:rPr lang="en-US" sz="800" dirty="0" err="1">
                <a:solidFill>
                  <a:srgbClr val="000000"/>
                </a:solidFill>
                <a:latin typeface="Candara"/>
              </a:rPr>
              <a:t>Riiser</a:t>
            </a:r>
            <a:r>
              <a:rPr lang="en-US" sz="800" dirty="0">
                <a:solidFill>
                  <a:srgbClr val="000000"/>
                </a:solidFill>
                <a:latin typeface="Candara"/>
              </a:rPr>
              <a:t>, H., </a:t>
            </a:r>
            <a:r>
              <a:rPr lang="en-US" sz="800" dirty="0" err="1">
                <a:solidFill>
                  <a:srgbClr val="000000"/>
                </a:solidFill>
                <a:latin typeface="Candara"/>
              </a:rPr>
              <a:t>Endestad</a:t>
            </a:r>
            <a:r>
              <a:rPr lang="en-US" sz="800" dirty="0">
                <a:solidFill>
                  <a:srgbClr val="000000"/>
                </a:solidFill>
                <a:latin typeface="Candara"/>
              </a:rPr>
              <a:t>, T., </a:t>
            </a:r>
            <a:r>
              <a:rPr lang="en-US" sz="800" dirty="0" err="1">
                <a:solidFill>
                  <a:srgbClr val="000000"/>
                </a:solidFill>
                <a:latin typeface="Candara"/>
              </a:rPr>
              <a:t>Vigmostad</a:t>
            </a:r>
            <a:r>
              <a:rPr lang="en-US" sz="800" dirty="0">
                <a:solidFill>
                  <a:srgbClr val="000000"/>
                </a:solidFill>
                <a:latin typeface="Candara"/>
              </a:rPr>
              <a:t>, P., </a:t>
            </a:r>
            <a:r>
              <a:rPr lang="en-US" sz="800" dirty="0" err="1">
                <a:solidFill>
                  <a:srgbClr val="000000"/>
                </a:solidFill>
                <a:latin typeface="Candara"/>
              </a:rPr>
              <a:t>Griwodz</a:t>
            </a:r>
            <a:r>
              <a:rPr lang="en-US" sz="800" dirty="0">
                <a:solidFill>
                  <a:srgbClr val="000000"/>
                </a:solidFill>
                <a:latin typeface="Candara"/>
              </a:rPr>
              <a:t>, C. and Halvorsen, P., 2012. Video streaming using a location-based bandwidth-lookup service for bitrate planning. </a:t>
            </a:r>
            <a:r>
              <a:rPr lang="en-US" sz="800" i="1" dirty="0">
                <a:solidFill>
                  <a:srgbClr val="000000"/>
                </a:solidFill>
                <a:latin typeface="Candara"/>
              </a:rPr>
              <a:t>ACM Transactions on Multimedia Computing, Communications, and Applications (TOMM)</a:t>
            </a:r>
            <a:r>
              <a:rPr lang="en-US" sz="800" dirty="0">
                <a:solidFill>
                  <a:srgbClr val="000000"/>
                </a:solidFill>
                <a:latin typeface="Candara"/>
              </a:rPr>
              <a:t>, </a:t>
            </a:r>
            <a:r>
              <a:rPr lang="en-US" sz="800" i="1" dirty="0">
                <a:solidFill>
                  <a:srgbClr val="000000"/>
                </a:solidFill>
                <a:latin typeface="Candara"/>
              </a:rPr>
              <a:t>8</a:t>
            </a:r>
            <a:r>
              <a:rPr lang="en-US" sz="800" dirty="0">
                <a:solidFill>
                  <a:srgbClr val="000000"/>
                </a:solidFill>
                <a:latin typeface="Candara"/>
              </a:rPr>
              <a:t>(3), pp.1-19.​</a:t>
            </a:r>
          </a:p>
          <a:p>
            <a:pPr>
              <a:lnSpc>
                <a:spcPct val="90000"/>
              </a:lnSpc>
              <a:spcBef>
                <a:spcPts val="600"/>
              </a:spcBef>
            </a:pPr>
            <a:r>
              <a:rPr lang="en-US" sz="800" dirty="0">
                <a:solidFill>
                  <a:srgbClr val="000000"/>
                </a:solidFill>
                <a:latin typeface="Candara"/>
              </a:rPr>
              <a:t>[4] Hao, J., Zimmermann, R. and Ma, H., 2014, March. </a:t>
            </a:r>
            <a:r>
              <a:rPr lang="en-US" sz="800" dirty="0" err="1">
                <a:solidFill>
                  <a:srgbClr val="000000"/>
                </a:solidFill>
                <a:latin typeface="Candara"/>
              </a:rPr>
              <a:t>GTube</a:t>
            </a:r>
            <a:r>
              <a:rPr lang="en-US" sz="800" dirty="0">
                <a:solidFill>
                  <a:srgbClr val="000000"/>
                </a:solidFill>
                <a:latin typeface="Candara"/>
              </a:rPr>
              <a:t>: Geo-predictive video streaming over HTTP in mobile environments. In </a:t>
            </a:r>
            <a:r>
              <a:rPr lang="en-US" sz="800" i="1" dirty="0">
                <a:solidFill>
                  <a:srgbClr val="000000"/>
                </a:solidFill>
                <a:latin typeface="Candara"/>
              </a:rPr>
              <a:t>Proceedings of the 5th ACM Multimedia Systems Conference</a:t>
            </a:r>
            <a:r>
              <a:rPr lang="en-US" sz="800" dirty="0">
                <a:solidFill>
                  <a:srgbClr val="000000"/>
                </a:solidFill>
                <a:latin typeface="Candara"/>
              </a:rPr>
              <a:t> (pp. 259-270).​</a:t>
            </a:r>
          </a:p>
          <a:p>
            <a:pPr>
              <a:lnSpc>
                <a:spcPct val="90000"/>
              </a:lnSpc>
              <a:spcBef>
                <a:spcPts val="600"/>
              </a:spcBef>
            </a:pPr>
            <a:r>
              <a:rPr lang="en-US" sz="800" dirty="0">
                <a:solidFill>
                  <a:srgbClr val="000000"/>
                </a:solidFill>
                <a:latin typeface="Candara"/>
              </a:rPr>
              <a:t>​</a:t>
            </a:r>
            <a:endParaRPr lang="en-US" sz="800" dirty="0">
              <a:latin typeface="Candara"/>
              <a:cs typeface="Calibri"/>
            </a:endParaRPr>
          </a:p>
        </p:txBody>
      </p:sp>
      <p:sp>
        <p:nvSpPr>
          <p:cNvPr id="8" name="Rectangle 7">
            <a:extLst>
              <a:ext uri="{FF2B5EF4-FFF2-40B4-BE49-F238E27FC236}">
                <a16:creationId xmlns:a16="http://schemas.microsoft.com/office/drawing/2014/main" id="{391F37D5-AEF8-45BF-B84D-A99F3433891C}"/>
              </a:ext>
            </a:extLst>
          </p:cNvPr>
          <p:cNvSpPr/>
          <p:nvPr/>
        </p:nvSpPr>
        <p:spPr>
          <a:xfrm>
            <a:off x="4875739" y="1024588"/>
            <a:ext cx="952500" cy="49106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ndara"/>
              </a:rPr>
              <a:t>Bandwidth Measurement</a:t>
            </a:r>
            <a:endParaRPr lang="en-US" sz="900">
              <a:solidFill>
                <a:schemeClr val="tx1"/>
              </a:solidFill>
              <a:cs typeface="Arial"/>
            </a:endParaRPr>
          </a:p>
        </p:txBody>
      </p:sp>
      <p:sp>
        <p:nvSpPr>
          <p:cNvPr id="9" name="Rectangle 8">
            <a:extLst>
              <a:ext uri="{FF2B5EF4-FFF2-40B4-BE49-F238E27FC236}">
                <a16:creationId xmlns:a16="http://schemas.microsoft.com/office/drawing/2014/main" id="{78BD9A8F-E672-497B-BD14-1DA91B4EB9D9}"/>
              </a:ext>
            </a:extLst>
          </p:cNvPr>
          <p:cNvSpPr/>
          <p:nvPr/>
        </p:nvSpPr>
        <p:spPr>
          <a:xfrm>
            <a:off x="6816725" y="1014942"/>
            <a:ext cx="838200" cy="4910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ndara"/>
                <a:cs typeface="Arial"/>
              </a:rPr>
              <a:t>Content Quality Adaptation</a:t>
            </a:r>
          </a:p>
        </p:txBody>
      </p:sp>
      <p:sp>
        <p:nvSpPr>
          <p:cNvPr id="10" name="Rectangle 9">
            <a:extLst>
              <a:ext uri="{FF2B5EF4-FFF2-40B4-BE49-F238E27FC236}">
                <a16:creationId xmlns:a16="http://schemas.microsoft.com/office/drawing/2014/main" id="{9E04D21B-0C40-49BB-9828-DB0316DF39CE}"/>
              </a:ext>
            </a:extLst>
          </p:cNvPr>
          <p:cNvSpPr/>
          <p:nvPr/>
        </p:nvSpPr>
        <p:spPr>
          <a:xfrm>
            <a:off x="5910791" y="1692275"/>
            <a:ext cx="838200" cy="501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ndara"/>
                <a:cs typeface="Arial"/>
              </a:rPr>
              <a:t>Content Fetching</a:t>
            </a:r>
          </a:p>
        </p:txBody>
      </p:sp>
      <p:cxnSp>
        <p:nvCxnSpPr>
          <p:cNvPr id="11" name="Straight Arrow Connector 10">
            <a:extLst>
              <a:ext uri="{FF2B5EF4-FFF2-40B4-BE49-F238E27FC236}">
                <a16:creationId xmlns:a16="http://schemas.microsoft.com/office/drawing/2014/main" id="{3E0000C6-2C8C-409B-A705-441A806E3AAE}"/>
              </a:ext>
            </a:extLst>
          </p:cNvPr>
          <p:cNvCxnSpPr>
            <a:cxnSpLocks/>
            <a:stCxn id="9" idx="1"/>
            <a:endCxn id="8" idx="3"/>
          </p:cNvCxnSpPr>
          <p:nvPr/>
        </p:nvCxnSpPr>
        <p:spPr bwMode="auto">
          <a:xfrm flipH="1">
            <a:off x="5828239" y="1260476"/>
            <a:ext cx="988486" cy="9646"/>
          </a:xfrm>
          <a:prstGeom prst="straightConnector1">
            <a:avLst/>
          </a:prstGeom>
          <a:solidFill>
            <a:srgbClr val="0183B7"/>
          </a:solidFill>
          <a:ln w="12700" cap="flat" cmpd="sng" algn="ctr">
            <a:solidFill>
              <a:schemeClr val="tx1"/>
            </a:solidFill>
            <a:prstDash val="solid"/>
            <a:round/>
            <a:headEnd type="none" w="med" len="med"/>
            <a:tailEnd type="triangle"/>
          </a:ln>
          <a:effectLst/>
        </p:spPr>
      </p:cxnSp>
      <p:cxnSp>
        <p:nvCxnSpPr>
          <p:cNvPr id="15" name="Connector: Elbow 14">
            <a:extLst>
              <a:ext uri="{FF2B5EF4-FFF2-40B4-BE49-F238E27FC236}">
                <a16:creationId xmlns:a16="http://schemas.microsoft.com/office/drawing/2014/main" id="{8AC6BA14-C29E-48BF-A024-C77F6A7F7655}"/>
              </a:ext>
            </a:extLst>
          </p:cNvPr>
          <p:cNvCxnSpPr>
            <a:cxnSpLocks/>
            <a:stCxn id="9" idx="2"/>
            <a:endCxn id="10" idx="3"/>
          </p:cNvCxnSpPr>
          <p:nvPr/>
        </p:nvCxnSpPr>
        <p:spPr bwMode="auto">
          <a:xfrm rot="5400000">
            <a:off x="6773863" y="1481137"/>
            <a:ext cx="437091" cy="486834"/>
          </a:xfrm>
          <a:prstGeom prst="bentConnector2">
            <a:avLst/>
          </a:prstGeom>
          <a:solidFill>
            <a:srgbClr val="0183B7"/>
          </a:solidFill>
          <a:ln w="12700" cap="flat" cmpd="sng" algn="ctr">
            <a:solidFill>
              <a:schemeClr val="tx1"/>
            </a:solidFill>
            <a:prstDash val="solid"/>
            <a:round/>
            <a:headEnd type="none" w="med" len="med"/>
            <a:tailEnd type="triangle"/>
          </a:ln>
          <a:effectLst/>
        </p:spPr>
      </p:cxnSp>
      <p:cxnSp>
        <p:nvCxnSpPr>
          <p:cNvPr id="16" name="Connector: Elbow 15">
            <a:extLst>
              <a:ext uri="{FF2B5EF4-FFF2-40B4-BE49-F238E27FC236}">
                <a16:creationId xmlns:a16="http://schemas.microsoft.com/office/drawing/2014/main" id="{28BA48E9-848A-4465-ACF3-9A5A9B03EACC}"/>
              </a:ext>
            </a:extLst>
          </p:cNvPr>
          <p:cNvCxnSpPr>
            <a:cxnSpLocks/>
            <a:stCxn id="8" idx="2"/>
          </p:cNvCxnSpPr>
          <p:nvPr/>
        </p:nvCxnSpPr>
        <p:spPr bwMode="auto">
          <a:xfrm rot="16200000" flipH="1">
            <a:off x="5407023" y="1460620"/>
            <a:ext cx="436032" cy="546101"/>
          </a:xfrm>
          <a:prstGeom prst="bentConnector2">
            <a:avLst/>
          </a:prstGeom>
          <a:solidFill>
            <a:srgbClr val="0183B7"/>
          </a:solidFill>
          <a:ln w="12700" cap="flat" cmpd="sng" algn="ctr">
            <a:solidFill>
              <a:schemeClr val="tx1"/>
            </a:solidFill>
            <a:prstDash val="solid"/>
            <a:round/>
            <a:headEnd type="none" w="med" len="med"/>
            <a:tailEnd type="triangle"/>
          </a:ln>
          <a:effectLst/>
        </p:spPr>
      </p:cxnSp>
      <p:sp>
        <p:nvSpPr>
          <p:cNvPr id="17" name="TextBox 16">
            <a:extLst>
              <a:ext uri="{FF2B5EF4-FFF2-40B4-BE49-F238E27FC236}">
                <a16:creationId xmlns:a16="http://schemas.microsoft.com/office/drawing/2014/main" id="{9EDB4CEF-DA82-4636-A0B5-0541230C3C53}"/>
              </a:ext>
            </a:extLst>
          </p:cNvPr>
          <p:cNvSpPr txBox="1"/>
          <p:nvPr/>
        </p:nvSpPr>
        <p:spPr>
          <a:xfrm>
            <a:off x="5066241" y="1960783"/>
            <a:ext cx="863600"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Monitor Downloads</a:t>
            </a:r>
            <a:endParaRPr lang="en-US" sz="900"/>
          </a:p>
        </p:txBody>
      </p:sp>
      <p:sp>
        <p:nvSpPr>
          <p:cNvPr id="18" name="TextBox 17">
            <a:extLst>
              <a:ext uri="{FF2B5EF4-FFF2-40B4-BE49-F238E27FC236}">
                <a16:creationId xmlns:a16="http://schemas.microsoft.com/office/drawing/2014/main" id="{F66AB398-F5F7-44E5-B223-B91EE3894AE4}"/>
              </a:ext>
            </a:extLst>
          </p:cNvPr>
          <p:cNvSpPr txBox="1"/>
          <p:nvPr/>
        </p:nvSpPr>
        <p:spPr>
          <a:xfrm>
            <a:off x="7019923" y="1501775"/>
            <a:ext cx="863600"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Change Quality</a:t>
            </a:r>
            <a:endParaRPr lang="en-US" sz="900"/>
          </a:p>
        </p:txBody>
      </p:sp>
      <p:sp>
        <p:nvSpPr>
          <p:cNvPr id="20" name="Cloud 19">
            <a:extLst>
              <a:ext uri="{FF2B5EF4-FFF2-40B4-BE49-F238E27FC236}">
                <a16:creationId xmlns:a16="http://schemas.microsoft.com/office/drawing/2014/main" id="{99A30A18-5347-4FF7-B523-9535284FA9BC}"/>
              </a:ext>
            </a:extLst>
          </p:cNvPr>
          <p:cNvSpPr/>
          <p:nvPr/>
        </p:nvSpPr>
        <p:spPr>
          <a:xfrm>
            <a:off x="7793339" y="2104020"/>
            <a:ext cx="1121673" cy="844026"/>
          </a:xfrm>
          <a:prstGeom prst="cloud">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latin typeface="Calibri"/>
              <a:cs typeface="Calibri"/>
            </a:endParaRPr>
          </a:p>
        </p:txBody>
      </p:sp>
      <p:sp>
        <p:nvSpPr>
          <p:cNvPr id="22" name="TextBox 8">
            <a:extLst>
              <a:ext uri="{FF2B5EF4-FFF2-40B4-BE49-F238E27FC236}">
                <a16:creationId xmlns:a16="http://schemas.microsoft.com/office/drawing/2014/main" id="{5DF602A2-5217-48E8-B462-A027BE3ACFE9}"/>
              </a:ext>
            </a:extLst>
          </p:cNvPr>
          <p:cNvSpPr txBox="1"/>
          <p:nvPr/>
        </p:nvSpPr>
        <p:spPr>
          <a:xfrm>
            <a:off x="7960624" y="2573548"/>
            <a:ext cx="876300" cy="2077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andara"/>
                <a:cs typeface="Calibri"/>
              </a:rPr>
              <a:t>CDN server</a:t>
            </a:r>
          </a:p>
        </p:txBody>
      </p:sp>
      <p:pic>
        <p:nvPicPr>
          <p:cNvPr id="24" name="Graphic 6" descr="Server outline">
            <a:extLst>
              <a:ext uri="{FF2B5EF4-FFF2-40B4-BE49-F238E27FC236}">
                <a16:creationId xmlns:a16="http://schemas.microsoft.com/office/drawing/2014/main" id="{D13C3C8D-DD6A-4154-B341-B628443043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63661" y="2153249"/>
            <a:ext cx="533400" cy="533400"/>
          </a:xfrm>
          <a:prstGeom prst="rect">
            <a:avLst/>
          </a:prstGeom>
        </p:spPr>
      </p:pic>
      <p:cxnSp>
        <p:nvCxnSpPr>
          <p:cNvPr id="25" name="Connector: Elbow 24">
            <a:extLst>
              <a:ext uri="{FF2B5EF4-FFF2-40B4-BE49-F238E27FC236}">
                <a16:creationId xmlns:a16="http://schemas.microsoft.com/office/drawing/2014/main" id="{54E67909-FC1B-40BC-81BB-CFA7B51B4B7C}"/>
              </a:ext>
            </a:extLst>
          </p:cNvPr>
          <p:cNvCxnSpPr>
            <a:cxnSpLocks/>
          </p:cNvCxnSpPr>
          <p:nvPr/>
        </p:nvCxnSpPr>
        <p:spPr bwMode="auto">
          <a:xfrm>
            <a:off x="6750049" y="2082800"/>
            <a:ext cx="1337427" cy="449776"/>
          </a:xfrm>
          <a:prstGeom prst="bentConnector3">
            <a:avLst/>
          </a:prstGeom>
          <a:solidFill>
            <a:srgbClr val="0183B7"/>
          </a:solidFill>
          <a:ln w="12700" cap="flat" cmpd="sng" algn="ctr">
            <a:solidFill>
              <a:schemeClr val="tx1"/>
            </a:solidFill>
            <a:prstDash val="solid"/>
            <a:round/>
            <a:headEnd type="none" w="med" len="med"/>
            <a:tailEnd type="triangle"/>
          </a:ln>
          <a:effectLst/>
        </p:spPr>
      </p:cxnSp>
      <p:sp>
        <p:nvSpPr>
          <p:cNvPr id="26" name="TextBox 25">
            <a:extLst>
              <a:ext uri="{FF2B5EF4-FFF2-40B4-BE49-F238E27FC236}">
                <a16:creationId xmlns:a16="http://schemas.microsoft.com/office/drawing/2014/main" id="{0DD128D6-5DC1-4317-AB7D-0F8AF8F398EB}"/>
              </a:ext>
            </a:extLst>
          </p:cNvPr>
          <p:cNvSpPr txBox="1"/>
          <p:nvPr/>
        </p:nvSpPr>
        <p:spPr>
          <a:xfrm>
            <a:off x="6639982" y="2084707"/>
            <a:ext cx="863600" cy="216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Get Content</a:t>
            </a:r>
            <a:endParaRPr lang="en-US" sz="900"/>
          </a:p>
        </p:txBody>
      </p:sp>
      <p:sp>
        <p:nvSpPr>
          <p:cNvPr id="27" name="Rectangle: Rounded Corners 26">
            <a:extLst>
              <a:ext uri="{FF2B5EF4-FFF2-40B4-BE49-F238E27FC236}">
                <a16:creationId xmlns:a16="http://schemas.microsoft.com/office/drawing/2014/main" id="{CC3EC472-9DCF-4674-89FD-24C04C2912A3}"/>
              </a:ext>
            </a:extLst>
          </p:cNvPr>
          <p:cNvSpPr/>
          <p:nvPr/>
        </p:nvSpPr>
        <p:spPr bwMode="auto">
          <a:xfrm>
            <a:off x="4768850" y="850900"/>
            <a:ext cx="2997200" cy="1651000"/>
          </a:xfrm>
          <a:prstGeom prst="roundRect">
            <a:avLst/>
          </a:prstGeom>
          <a:noFill/>
          <a:ln w="12700" cap="flat">
            <a:solidFill>
              <a:schemeClr val="tx1"/>
            </a:solidFill>
            <a:miter lim="800000"/>
            <a:headEnd type="none" w="med" len="med"/>
            <a:tailEnd type="none" w="med" len="med"/>
          </a:ln>
        </p:spPr>
        <p:txBody>
          <a:bodyPr lIns="0" tIns="0" rIns="0" bIns="0" rtlCol="0" anchor="ctr"/>
          <a:lstStyle/>
          <a:p>
            <a:pPr algn="ctr" defTabSz="514350"/>
            <a:endParaRPr lang="en-US" sz="900" err="1">
              <a:solidFill>
                <a:schemeClr val="bg1"/>
              </a:solidFill>
              <a:ea typeface="Arial" pitchFamily="-107" charset="0"/>
              <a:cs typeface="Arial" pitchFamily="-107" charset="0"/>
              <a:sym typeface="Arial" pitchFamily="-107" charset="0"/>
            </a:endParaRPr>
          </a:p>
        </p:txBody>
      </p:sp>
      <p:sp>
        <p:nvSpPr>
          <p:cNvPr id="38" name="TextBox 37">
            <a:extLst>
              <a:ext uri="{FF2B5EF4-FFF2-40B4-BE49-F238E27FC236}">
                <a16:creationId xmlns:a16="http://schemas.microsoft.com/office/drawing/2014/main" id="{980AEA54-6F59-4220-9979-9C9754F78325}"/>
              </a:ext>
            </a:extLst>
          </p:cNvPr>
          <p:cNvSpPr txBox="1"/>
          <p:nvPr/>
        </p:nvSpPr>
        <p:spPr>
          <a:xfrm>
            <a:off x="5835650" y="1063026"/>
            <a:ext cx="863600" cy="4185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Get </a:t>
            </a:r>
          </a:p>
          <a:p>
            <a:pPr algn="ctr">
              <a:lnSpc>
                <a:spcPct val="90000"/>
              </a:lnSpc>
              <a:spcBef>
                <a:spcPts val="600"/>
              </a:spcBef>
            </a:pPr>
            <a:r>
              <a:rPr lang="en-US" sz="900">
                <a:solidFill>
                  <a:srgbClr val="000000"/>
                </a:solidFill>
              </a:rPr>
              <a:t>bandwidth</a:t>
            </a:r>
            <a:endParaRPr lang="en-US" sz="900"/>
          </a:p>
        </p:txBody>
      </p:sp>
      <p:sp>
        <p:nvSpPr>
          <p:cNvPr id="39" name="Rectangle 38">
            <a:extLst>
              <a:ext uri="{FF2B5EF4-FFF2-40B4-BE49-F238E27FC236}">
                <a16:creationId xmlns:a16="http://schemas.microsoft.com/office/drawing/2014/main" id="{8402FCA9-FBB1-4640-A7E8-CB80E70DE561}"/>
              </a:ext>
            </a:extLst>
          </p:cNvPr>
          <p:cNvSpPr/>
          <p:nvPr/>
        </p:nvSpPr>
        <p:spPr>
          <a:xfrm>
            <a:off x="4892365" y="2887190"/>
            <a:ext cx="952500" cy="491067"/>
          </a:xfrm>
          <a:prstGeom prst="rect">
            <a:avLst/>
          </a:prstGeom>
          <a:solidFill>
            <a:schemeClr val="accent1">
              <a:lumMod val="40000"/>
              <a:lumOff val="6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ndara"/>
              </a:rPr>
              <a:t>Bandwidth Measurement</a:t>
            </a:r>
            <a:endParaRPr lang="en-US" sz="900">
              <a:solidFill>
                <a:schemeClr val="tx1"/>
              </a:solidFill>
              <a:cs typeface="Arial"/>
            </a:endParaRPr>
          </a:p>
        </p:txBody>
      </p:sp>
      <p:sp>
        <p:nvSpPr>
          <p:cNvPr id="40" name="Rectangle 39">
            <a:extLst>
              <a:ext uri="{FF2B5EF4-FFF2-40B4-BE49-F238E27FC236}">
                <a16:creationId xmlns:a16="http://schemas.microsoft.com/office/drawing/2014/main" id="{27ED2C37-2DDA-47DF-9504-29FBB92CE68E}"/>
              </a:ext>
            </a:extLst>
          </p:cNvPr>
          <p:cNvSpPr/>
          <p:nvPr/>
        </p:nvSpPr>
        <p:spPr>
          <a:xfrm>
            <a:off x="6833351" y="2877544"/>
            <a:ext cx="838200" cy="491067"/>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ndara"/>
                <a:cs typeface="Arial"/>
              </a:rPr>
              <a:t>Content Quality Adaptation</a:t>
            </a:r>
          </a:p>
        </p:txBody>
      </p:sp>
      <p:sp>
        <p:nvSpPr>
          <p:cNvPr id="41" name="Rectangle 40">
            <a:extLst>
              <a:ext uri="{FF2B5EF4-FFF2-40B4-BE49-F238E27FC236}">
                <a16:creationId xmlns:a16="http://schemas.microsoft.com/office/drawing/2014/main" id="{50BEA057-9984-4CB0-BC73-DBE648CAB5FB}"/>
              </a:ext>
            </a:extLst>
          </p:cNvPr>
          <p:cNvSpPr/>
          <p:nvPr/>
        </p:nvSpPr>
        <p:spPr>
          <a:xfrm>
            <a:off x="5927417" y="3554877"/>
            <a:ext cx="838200" cy="50165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sz="900">
                <a:solidFill>
                  <a:schemeClr val="tx1"/>
                </a:solidFill>
                <a:latin typeface="Candara"/>
                <a:cs typeface="Arial"/>
              </a:rPr>
              <a:t>Content Fetching</a:t>
            </a:r>
          </a:p>
        </p:txBody>
      </p:sp>
      <p:cxnSp>
        <p:nvCxnSpPr>
          <p:cNvPr id="42" name="Straight Arrow Connector 41">
            <a:extLst>
              <a:ext uri="{FF2B5EF4-FFF2-40B4-BE49-F238E27FC236}">
                <a16:creationId xmlns:a16="http://schemas.microsoft.com/office/drawing/2014/main" id="{27482D53-5877-47D7-B1EE-9335AD64571B}"/>
              </a:ext>
            </a:extLst>
          </p:cNvPr>
          <p:cNvCxnSpPr>
            <a:cxnSpLocks/>
            <a:stCxn id="40" idx="1"/>
            <a:endCxn id="39" idx="3"/>
          </p:cNvCxnSpPr>
          <p:nvPr/>
        </p:nvCxnSpPr>
        <p:spPr bwMode="auto">
          <a:xfrm flipH="1">
            <a:off x="5844865" y="3123078"/>
            <a:ext cx="988486" cy="9646"/>
          </a:xfrm>
          <a:prstGeom prst="straightConnector1">
            <a:avLst/>
          </a:prstGeom>
          <a:solidFill>
            <a:srgbClr val="0183B7"/>
          </a:solidFill>
          <a:ln w="12700" cap="flat" cmpd="sng" algn="ctr">
            <a:solidFill>
              <a:schemeClr val="tx1"/>
            </a:solidFill>
            <a:prstDash val="solid"/>
            <a:round/>
            <a:headEnd type="none" w="med" len="med"/>
            <a:tailEnd type="triangle"/>
          </a:ln>
          <a:effectLst/>
        </p:spPr>
      </p:cxnSp>
      <p:cxnSp>
        <p:nvCxnSpPr>
          <p:cNvPr id="43" name="Connector: Elbow 42">
            <a:extLst>
              <a:ext uri="{FF2B5EF4-FFF2-40B4-BE49-F238E27FC236}">
                <a16:creationId xmlns:a16="http://schemas.microsoft.com/office/drawing/2014/main" id="{8A55B403-98AB-4A53-B907-A5A4AEB7CFC9}"/>
              </a:ext>
            </a:extLst>
          </p:cNvPr>
          <p:cNvCxnSpPr>
            <a:cxnSpLocks/>
            <a:stCxn id="40" idx="2"/>
            <a:endCxn id="41" idx="3"/>
          </p:cNvCxnSpPr>
          <p:nvPr/>
        </p:nvCxnSpPr>
        <p:spPr bwMode="auto">
          <a:xfrm rot="5400000">
            <a:off x="6790489" y="3343739"/>
            <a:ext cx="437091" cy="486834"/>
          </a:xfrm>
          <a:prstGeom prst="bentConnector2">
            <a:avLst/>
          </a:prstGeom>
          <a:solidFill>
            <a:srgbClr val="0183B7"/>
          </a:solidFill>
          <a:ln w="12700" cap="flat" cmpd="sng" algn="ctr">
            <a:solidFill>
              <a:schemeClr val="tx1"/>
            </a:solidFill>
            <a:prstDash val="solid"/>
            <a:round/>
            <a:headEnd type="none" w="med" len="med"/>
            <a:tailEnd type="triangle"/>
          </a:ln>
          <a:effectLst/>
        </p:spPr>
      </p:cxnSp>
      <p:cxnSp>
        <p:nvCxnSpPr>
          <p:cNvPr id="44" name="Connector: Elbow 43">
            <a:extLst>
              <a:ext uri="{FF2B5EF4-FFF2-40B4-BE49-F238E27FC236}">
                <a16:creationId xmlns:a16="http://schemas.microsoft.com/office/drawing/2014/main" id="{AF05D6A0-44B2-46E7-8771-3F52484C3A35}"/>
              </a:ext>
            </a:extLst>
          </p:cNvPr>
          <p:cNvCxnSpPr>
            <a:cxnSpLocks/>
            <a:stCxn id="39" idx="2"/>
          </p:cNvCxnSpPr>
          <p:nvPr/>
        </p:nvCxnSpPr>
        <p:spPr bwMode="auto">
          <a:xfrm rot="16200000" flipH="1">
            <a:off x="5423649" y="3323222"/>
            <a:ext cx="436032" cy="546101"/>
          </a:xfrm>
          <a:prstGeom prst="bentConnector2">
            <a:avLst/>
          </a:prstGeom>
          <a:solidFill>
            <a:srgbClr val="0183B7"/>
          </a:solidFill>
          <a:ln w="12700" cap="flat" cmpd="sng" algn="ctr">
            <a:solidFill>
              <a:schemeClr val="tx1"/>
            </a:solidFill>
            <a:prstDash val="solid"/>
            <a:round/>
            <a:headEnd type="none" w="med" len="med"/>
            <a:tailEnd type="triangle"/>
          </a:ln>
          <a:effectLst/>
        </p:spPr>
      </p:cxnSp>
      <p:sp>
        <p:nvSpPr>
          <p:cNvPr id="45" name="TextBox 44">
            <a:extLst>
              <a:ext uri="{FF2B5EF4-FFF2-40B4-BE49-F238E27FC236}">
                <a16:creationId xmlns:a16="http://schemas.microsoft.com/office/drawing/2014/main" id="{EBF852DA-8FE3-4155-956F-09FBFDF9E63B}"/>
              </a:ext>
            </a:extLst>
          </p:cNvPr>
          <p:cNvSpPr txBox="1"/>
          <p:nvPr/>
        </p:nvSpPr>
        <p:spPr>
          <a:xfrm>
            <a:off x="5082867" y="3823385"/>
            <a:ext cx="863600"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Monitor Downloads</a:t>
            </a:r>
            <a:endParaRPr lang="en-US" sz="900"/>
          </a:p>
        </p:txBody>
      </p:sp>
      <p:sp>
        <p:nvSpPr>
          <p:cNvPr id="46" name="TextBox 45">
            <a:extLst>
              <a:ext uri="{FF2B5EF4-FFF2-40B4-BE49-F238E27FC236}">
                <a16:creationId xmlns:a16="http://schemas.microsoft.com/office/drawing/2014/main" id="{15D68CE0-E183-424B-82BF-23CF2BD20025}"/>
              </a:ext>
            </a:extLst>
          </p:cNvPr>
          <p:cNvSpPr txBox="1"/>
          <p:nvPr/>
        </p:nvSpPr>
        <p:spPr>
          <a:xfrm>
            <a:off x="7036549" y="3364377"/>
            <a:ext cx="863600" cy="3416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Change Quality</a:t>
            </a:r>
            <a:endParaRPr lang="en-US" sz="900"/>
          </a:p>
        </p:txBody>
      </p:sp>
      <p:sp>
        <p:nvSpPr>
          <p:cNvPr id="47" name="TextBox 46">
            <a:extLst>
              <a:ext uri="{FF2B5EF4-FFF2-40B4-BE49-F238E27FC236}">
                <a16:creationId xmlns:a16="http://schemas.microsoft.com/office/drawing/2014/main" id="{50DC2DE0-6463-4E32-A0C2-77C6BF0C1F5B}"/>
              </a:ext>
            </a:extLst>
          </p:cNvPr>
          <p:cNvSpPr txBox="1"/>
          <p:nvPr/>
        </p:nvSpPr>
        <p:spPr>
          <a:xfrm>
            <a:off x="6656608" y="3947309"/>
            <a:ext cx="863600" cy="21698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Get Content</a:t>
            </a:r>
            <a:endParaRPr lang="en-US" sz="900"/>
          </a:p>
        </p:txBody>
      </p:sp>
      <p:sp>
        <p:nvSpPr>
          <p:cNvPr id="48" name="Rectangle: Rounded Corners 47">
            <a:extLst>
              <a:ext uri="{FF2B5EF4-FFF2-40B4-BE49-F238E27FC236}">
                <a16:creationId xmlns:a16="http://schemas.microsoft.com/office/drawing/2014/main" id="{F960C91A-567B-45D6-9F9C-B72450566E14}"/>
              </a:ext>
            </a:extLst>
          </p:cNvPr>
          <p:cNvSpPr/>
          <p:nvPr/>
        </p:nvSpPr>
        <p:spPr bwMode="auto">
          <a:xfrm>
            <a:off x="4785476" y="2713502"/>
            <a:ext cx="2997200" cy="1651000"/>
          </a:xfrm>
          <a:prstGeom prst="roundRect">
            <a:avLst/>
          </a:prstGeom>
          <a:noFill/>
          <a:ln w="12700" cap="flat">
            <a:solidFill>
              <a:schemeClr val="tx1"/>
            </a:solidFill>
            <a:miter lim="800000"/>
            <a:headEnd type="none" w="med" len="med"/>
            <a:tailEnd type="none" w="med" len="med"/>
          </a:ln>
        </p:spPr>
        <p:txBody>
          <a:bodyPr lIns="0" tIns="0" rIns="0" bIns="0" rtlCol="0" anchor="ctr"/>
          <a:lstStyle/>
          <a:p>
            <a:pPr algn="ctr" defTabSz="514350"/>
            <a:endParaRPr lang="en-US" sz="900" err="1">
              <a:solidFill>
                <a:schemeClr val="bg1"/>
              </a:solidFill>
              <a:ea typeface="Arial" pitchFamily="-107" charset="0"/>
              <a:cs typeface="Arial" pitchFamily="-107" charset="0"/>
              <a:sym typeface="Arial" pitchFamily="-107" charset="0"/>
            </a:endParaRPr>
          </a:p>
        </p:txBody>
      </p:sp>
      <p:sp>
        <p:nvSpPr>
          <p:cNvPr id="49" name="TextBox 48">
            <a:extLst>
              <a:ext uri="{FF2B5EF4-FFF2-40B4-BE49-F238E27FC236}">
                <a16:creationId xmlns:a16="http://schemas.microsoft.com/office/drawing/2014/main" id="{76A8D4E3-66E8-4FE7-91C8-F4230E422357}"/>
              </a:ext>
            </a:extLst>
          </p:cNvPr>
          <p:cNvSpPr txBox="1"/>
          <p:nvPr/>
        </p:nvSpPr>
        <p:spPr>
          <a:xfrm>
            <a:off x="5852276" y="2925628"/>
            <a:ext cx="863600" cy="41857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sz="900">
                <a:solidFill>
                  <a:srgbClr val="000000"/>
                </a:solidFill>
              </a:rPr>
              <a:t>Get </a:t>
            </a:r>
          </a:p>
          <a:p>
            <a:pPr algn="ctr">
              <a:lnSpc>
                <a:spcPct val="90000"/>
              </a:lnSpc>
              <a:spcBef>
                <a:spcPts val="600"/>
              </a:spcBef>
            </a:pPr>
            <a:r>
              <a:rPr lang="en-US" sz="900">
                <a:solidFill>
                  <a:srgbClr val="000000"/>
                </a:solidFill>
              </a:rPr>
              <a:t>bandwidth</a:t>
            </a:r>
            <a:endParaRPr lang="en-US" sz="900"/>
          </a:p>
        </p:txBody>
      </p:sp>
      <p:sp>
        <p:nvSpPr>
          <p:cNvPr id="50" name="TextBox 49">
            <a:extLst>
              <a:ext uri="{FF2B5EF4-FFF2-40B4-BE49-F238E27FC236}">
                <a16:creationId xmlns:a16="http://schemas.microsoft.com/office/drawing/2014/main" id="{01AF4591-7F20-434D-80F0-F80B52F4733C}"/>
              </a:ext>
            </a:extLst>
          </p:cNvPr>
          <p:cNvSpPr txBox="1"/>
          <p:nvPr/>
        </p:nvSpPr>
        <p:spPr>
          <a:xfrm rot="16200000">
            <a:off x="3951332" y="1467019"/>
            <a:ext cx="1285929" cy="313932"/>
          </a:xfrm>
          <a:prstGeom prst="rect">
            <a:avLst/>
          </a:prstGeom>
          <a:noFill/>
        </p:spPr>
        <p:txBody>
          <a:bodyPr wrap="none" rtlCol="0">
            <a:spAutoFit/>
          </a:bodyPr>
          <a:lstStyle/>
          <a:p>
            <a:pPr>
              <a:lnSpc>
                <a:spcPct val="90000"/>
              </a:lnSpc>
              <a:spcBef>
                <a:spcPts val="600"/>
              </a:spcBef>
            </a:pPr>
            <a:r>
              <a:rPr lang="en-US" sz="1600">
                <a:solidFill>
                  <a:srgbClr val="000000"/>
                </a:solidFill>
              </a:rPr>
              <a:t>Application 1</a:t>
            </a:r>
          </a:p>
        </p:txBody>
      </p:sp>
      <p:sp>
        <p:nvSpPr>
          <p:cNvPr id="51" name="TextBox 50">
            <a:extLst>
              <a:ext uri="{FF2B5EF4-FFF2-40B4-BE49-F238E27FC236}">
                <a16:creationId xmlns:a16="http://schemas.microsoft.com/office/drawing/2014/main" id="{4A821CBD-5AF4-4FE2-BAE9-B155EDBF0A88}"/>
              </a:ext>
            </a:extLst>
          </p:cNvPr>
          <p:cNvSpPr txBox="1"/>
          <p:nvPr/>
        </p:nvSpPr>
        <p:spPr>
          <a:xfrm rot="16200000">
            <a:off x="3919734" y="3362547"/>
            <a:ext cx="1308371" cy="313932"/>
          </a:xfrm>
          <a:prstGeom prst="rect">
            <a:avLst/>
          </a:prstGeom>
          <a:noFill/>
        </p:spPr>
        <p:txBody>
          <a:bodyPr wrap="none" rtlCol="0">
            <a:spAutoFit/>
          </a:bodyPr>
          <a:lstStyle/>
          <a:p>
            <a:pPr>
              <a:lnSpc>
                <a:spcPct val="90000"/>
              </a:lnSpc>
              <a:spcBef>
                <a:spcPts val="600"/>
              </a:spcBef>
            </a:pPr>
            <a:r>
              <a:rPr lang="en-US" sz="1600">
                <a:solidFill>
                  <a:srgbClr val="000000"/>
                </a:solidFill>
              </a:rPr>
              <a:t>Application 2</a:t>
            </a:r>
          </a:p>
        </p:txBody>
      </p:sp>
      <p:sp>
        <p:nvSpPr>
          <p:cNvPr id="52" name="Cloud 51">
            <a:extLst>
              <a:ext uri="{FF2B5EF4-FFF2-40B4-BE49-F238E27FC236}">
                <a16:creationId xmlns:a16="http://schemas.microsoft.com/office/drawing/2014/main" id="{8BD9CEC4-E849-4DD8-B35A-101E4D8641DC}"/>
              </a:ext>
            </a:extLst>
          </p:cNvPr>
          <p:cNvSpPr/>
          <p:nvPr/>
        </p:nvSpPr>
        <p:spPr>
          <a:xfrm>
            <a:off x="7883524" y="3714750"/>
            <a:ext cx="1041094" cy="844025"/>
          </a:xfrm>
          <a:prstGeom prst="cloud">
            <a:avLst/>
          </a:prstGeom>
          <a:no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sz="900">
              <a:latin typeface="Calibri"/>
              <a:cs typeface="Calibri"/>
            </a:endParaRPr>
          </a:p>
        </p:txBody>
      </p:sp>
      <p:pic>
        <p:nvPicPr>
          <p:cNvPr id="53" name="Graphic 6" descr="Server outline">
            <a:extLst>
              <a:ext uri="{FF2B5EF4-FFF2-40B4-BE49-F238E27FC236}">
                <a16:creationId xmlns:a16="http://schemas.microsoft.com/office/drawing/2014/main" id="{0B465424-CF88-4BF6-9339-1E1AEC83AF7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087476" y="3778246"/>
            <a:ext cx="533400" cy="533400"/>
          </a:xfrm>
          <a:prstGeom prst="rect">
            <a:avLst/>
          </a:prstGeom>
        </p:spPr>
      </p:pic>
      <p:cxnSp>
        <p:nvCxnSpPr>
          <p:cNvPr id="54" name="Connector: Elbow 53">
            <a:extLst>
              <a:ext uri="{FF2B5EF4-FFF2-40B4-BE49-F238E27FC236}">
                <a16:creationId xmlns:a16="http://schemas.microsoft.com/office/drawing/2014/main" id="{9F191FF8-7EB1-4962-9D48-E9242CC69F8F}"/>
              </a:ext>
            </a:extLst>
          </p:cNvPr>
          <p:cNvCxnSpPr>
            <a:cxnSpLocks/>
          </p:cNvCxnSpPr>
          <p:nvPr/>
        </p:nvCxnSpPr>
        <p:spPr bwMode="auto">
          <a:xfrm>
            <a:off x="6772720" y="3922731"/>
            <a:ext cx="1314756" cy="299171"/>
          </a:xfrm>
          <a:prstGeom prst="bentConnector3">
            <a:avLst/>
          </a:prstGeom>
          <a:solidFill>
            <a:srgbClr val="0183B7"/>
          </a:solidFill>
          <a:ln w="12700" cap="flat" cmpd="sng" algn="ctr">
            <a:solidFill>
              <a:schemeClr val="tx1"/>
            </a:solidFill>
            <a:prstDash val="solid"/>
            <a:round/>
            <a:headEnd type="none" w="med" len="med"/>
            <a:tailEnd type="triangle"/>
          </a:ln>
          <a:effectLst/>
        </p:spPr>
      </p:cxnSp>
      <p:sp>
        <p:nvSpPr>
          <p:cNvPr id="57" name="TextBox 8">
            <a:extLst>
              <a:ext uri="{FF2B5EF4-FFF2-40B4-BE49-F238E27FC236}">
                <a16:creationId xmlns:a16="http://schemas.microsoft.com/office/drawing/2014/main" id="{0E4E0AF5-0314-4A72-A987-19D05043BD82}"/>
              </a:ext>
            </a:extLst>
          </p:cNvPr>
          <p:cNvSpPr txBox="1"/>
          <p:nvPr/>
        </p:nvSpPr>
        <p:spPr>
          <a:xfrm>
            <a:off x="8087476" y="4191598"/>
            <a:ext cx="876300" cy="2077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900">
                <a:latin typeface="Candara"/>
                <a:cs typeface="Calibri"/>
              </a:rPr>
              <a:t>CDN server</a:t>
            </a:r>
          </a:p>
        </p:txBody>
      </p:sp>
    </p:spTree>
    <p:extLst>
      <p:ext uri="{BB962C8B-B14F-4D97-AF65-F5344CB8AC3E}">
        <p14:creationId xmlns:p14="http://schemas.microsoft.com/office/powerpoint/2010/main" val="4241158194"/>
      </p:ext>
    </p:extLst>
  </p:cSld>
  <p:clrMapOvr>
    <a:masterClrMapping/>
  </p:clrMapOvr>
  <mc:AlternateContent xmlns:mc="http://schemas.openxmlformats.org/markup-compatibility/2006">
    <mc:Choice xmlns:p14="http://schemas.microsoft.com/office/powerpoint/2010/main" Requires="p14">
      <p:transition p14:dur="0" advTm="21000"/>
    </mc:Choice>
    <mc:Fallback>
      <p:transition advTm="21000"/>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89E2FD8-8BDA-4D81-B0A4-F466020FF03D}"/>
              </a:ext>
            </a:extLst>
          </p:cNvPr>
          <p:cNvSpPr>
            <a:spLocks noGrp="1"/>
          </p:cNvSpPr>
          <p:nvPr>
            <p:ph type="sldNum" sz="quarter" idx="14"/>
          </p:nvPr>
        </p:nvSpPr>
        <p:spPr/>
        <p:txBody>
          <a:bodyPr/>
          <a:lstStyle/>
          <a:p>
            <a:fld id="{3C6CC810-8AE6-0546-A0FC-DB7D2235F0EB}" type="slidenum">
              <a:rPr lang="en-US" smtClean="0"/>
              <a:t>31</a:t>
            </a:fld>
            <a:endParaRPr lang="en-US"/>
          </a:p>
        </p:txBody>
      </p:sp>
      <p:sp>
        <p:nvSpPr>
          <p:cNvPr id="4" name="Title 3">
            <a:extLst>
              <a:ext uri="{FF2B5EF4-FFF2-40B4-BE49-F238E27FC236}">
                <a16:creationId xmlns:a16="http://schemas.microsoft.com/office/drawing/2014/main" id="{A628D11C-0E8F-421A-BBF1-3E2D379AE3C4}"/>
              </a:ext>
            </a:extLst>
          </p:cNvPr>
          <p:cNvSpPr>
            <a:spLocks noGrp="1"/>
          </p:cNvSpPr>
          <p:nvPr>
            <p:ph type="title"/>
          </p:nvPr>
        </p:nvSpPr>
        <p:spPr/>
        <p:txBody>
          <a:bodyPr/>
          <a:lstStyle/>
          <a:p>
            <a:pPr marL="5715" indent="-5715"/>
            <a:r>
              <a:rPr lang="en-US"/>
              <a:t>Bandwidth Estimation Applications</a:t>
            </a:r>
          </a:p>
        </p:txBody>
      </p:sp>
      <p:sp>
        <p:nvSpPr>
          <p:cNvPr id="5" name="Content Placeholder 4">
            <a:extLst>
              <a:ext uri="{FF2B5EF4-FFF2-40B4-BE49-F238E27FC236}">
                <a16:creationId xmlns:a16="http://schemas.microsoft.com/office/drawing/2014/main" id="{BA0F7079-4E12-4F2B-BE6D-3773B0117927}"/>
              </a:ext>
            </a:extLst>
          </p:cNvPr>
          <p:cNvSpPr>
            <a:spLocks noGrp="1"/>
          </p:cNvSpPr>
          <p:nvPr>
            <p:ph sz="quarter" idx="15"/>
          </p:nvPr>
        </p:nvSpPr>
        <p:spPr/>
        <p:txBody>
          <a:bodyPr/>
          <a:lstStyle/>
          <a:p>
            <a:pPr marL="187325" indent="-185420"/>
            <a:r>
              <a:rPr lang="en-US" b="1"/>
              <a:t>How it works</a:t>
            </a:r>
          </a:p>
          <a:p>
            <a:pPr marL="386080" lvl="1" indent="-193675"/>
            <a:r>
              <a:rPr lang="en-US"/>
              <a:t>Send packets from user's device to a server</a:t>
            </a:r>
            <a:endParaRPr lang="en-US" b="1"/>
          </a:p>
          <a:p>
            <a:pPr marL="386080" lvl="1" indent="-193675"/>
            <a:r>
              <a:rPr lang="en-US"/>
              <a:t>Observe response times to estimate available bandwidth</a:t>
            </a:r>
          </a:p>
          <a:p>
            <a:pPr marL="187325" indent="-185420"/>
            <a:r>
              <a:rPr lang="en-US" b="1"/>
              <a:t>Requirements</a:t>
            </a:r>
            <a:endParaRPr lang="en-US"/>
          </a:p>
          <a:p>
            <a:pPr marL="386080" lvl="1" indent="-193675"/>
            <a:r>
              <a:rPr lang="en-US"/>
              <a:t>Accurate</a:t>
            </a:r>
          </a:p>
          <a:p>
            <a:pPr marL="386080" lvl="1" indent="-193675"/>
            <a:r>
              <a:rPr lang="en-US"/>
              <a:t>Should not hog user's bandwidth</a:t>
            </a:r>
          </a:p>
          <a:p>
            <a:pPr marL="386080" lvl="1" indent="-193675"/>
            <a:endParaRPr lang="en-US"/>
          </a:p>
        </p:txBody>
      </p:sp>
    </p:spTree>
    <p:extLst>
      <p:ext uri="{BB962C8B-B14F-4D97-AF65-F5344CB8AC3E}">
        <p14:creationId xmlns:p14="http://schemas.microsoft.com/office/powerpoint/2010/main" val="2330720308"/>
      </p:ext>
    </p:extLst>
  </p:cSld>
  <p:clrMapOvr>
    <a:masterClrMapping/>
  </p:clrMapOvr>
  <mc:AlternateContent xmlns:mc="http://schemas.openxmlformats.org/markup-compatibility/2006" xmlns:p14="http://schemas.microsoft.com/office/powerpoint/2010/main">
    <mc:Choice Requires="p14">
      <p:transition p14:dur="0" advTm="8090"/>
    </mc:Choice>
    <mc:Fallback xmlns="">
      <p:transition advTm="8090"/>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D2ECAF-2353-43CD-AB9C-893215211DCA}"/>
              </a:ext>
            </a:extLst>
          </p:cNvPr>
          <p:cNvSpPr>
            <a:spLocks noGrp="1"/>
          </p:cNvSpPr>
          <p:nvPr>
            <p:ph type="sldNum" sz="quarter" idx="14"/>
          </p:nvPr>
        </p:nvSpPr>
        <p:spPr/>
        <p:txBody>
          <a:bodyPr/>
          <a:lstStyle/>
          <a:p>
            <a:fld id="{3C6CC810-8AE6-0546-A0FC-DB7D2235F0EB}" type="slidenum">
              <a:rPr lang="en-US" smtClean="0"/>
              <a:t>32</a:t>
            </a:fld>
            <a:endParaRPr lang="en-US"/>
          </a:p>
        </p:txBody>
      </p:sp>
      <p:sp>
        <p:nvSpPr>
          <p:cNvPr id="4" name="Title 3">
            <a:extLst>
              <a:ext uri="{FF2B5EF4-FFF2-40B4-BE49-F238E27FC236}">
                <a16:creationId xmlns:a16="http://schemas.microsoft.com/office/drawing/2014/main" id="{C470075B-6261-4B7C-B9C9-DF0CCCE1855D}"/>
              </a:ext>
            </a:extLst>
          </p:cNvPr>
          <p:cNvSpPr>
            <a:spLocks noGrp="1"/>
          </p:cNvSpPr>
          <p:nvPr>
            <p:ph type="title"/>
          </p:nvPr>
        </p:nvSpPr>
        <p:spPr/>
        <p:txBody>
          <a:bodyPr/>
          <a:lstStyle/>
          <a:p>
            <a:pPr marL="5715" indent="-5715"/>
            <a:r>
              <a:rPr lang="en-US"/>
              <a:t>Bandwidth Estimation Outside Apps</a:t>
            </a:r>
          </a:p>
        </p:txBody>
      </p:sp>
      <p:graphicFrame>
        <p:nvGraphicFramePr>
          <p:cNvPr id="6" name="Table 6">
            <a:extLst>
              <a:ext uri="{FF2B5EF4-FFF2-40B4-BE49-F238E27FC236}">
                <a16:creationId xmlns:a16="http://schemas.microsoft.com/office/drawing/2014/main" id="{0D9BC4CE-7A89-445B-97C0-5D91A6EB62DD}"/>
              </a:ext>
            </a:extLst>
          </p:cNvPr>
          <p:cNvGraphicFramePr>
            <a:graphicFrameLocks noGrp="1"/>
          </p:cNvGraphicFramePr>
          <p:nvPr>
            <p:ph sz="quarter" idx="15"/>
            <p:extLst>
              <p:ext uri="{D42A27DB-BD31-4B8C-83A1-F6EECF244321}">
                <p14:modId xmlns:p14="http://schemas.microsoft.com/office/powerpoint/2010/main" val="1419679736"/>
              </p:ext>
            </p:extLst>
          </p:nvPr>
        </p:nvGraphicFramePr>
        <p:xfrm>
          <a:off x="1085850" y="1187450"/>
          <a:ext cx="6603997" cy="1483360"/>
        </p:xfrm>
        <a:graphic>
          <a:graphicData uri="http://schemas.openxmlformats.org/drawingml/2006/table">
            <a:tbl>
              <a:tblPr firstRow="1" bandRow="1">
                <a:tableStyleId>{5940675A-B579-460E-94D1-54222C63F5DA}</a:tableStyleId>
              </a:tblPr>
              <a:tblGrid>
                <a:gridCol w="2504325">
                  <a:extLst>
                    <a:ext uri="{9D8B030D-6E8A-4147-A177-3AD203B41FA5}">
                      <a16:colId xmlns:a16="http://schemas.microsoft.com/office/drawing/2014/main" val="29459884"/>
                    </a:ext>
                  </a:extLst>
                </a:gridCol>
                <a:gridCol w="1938533">
                  <a:extLst>
                    <a:ext uri="{9D8B030D-6E8A-4147-A177-3AD203B41FA5}">
                      <a16:colId xmlns:a16="http://schemas.microsoft.com/office/drawing/2014/main" val="1417847615"/>
                    </a:ext>
                  </a:extLst>
                </a:gridCol>
                <a:gridCol w="2161139">
                  <a:extLst>
                    <a:ext uri="{9D8B030D-6E8A-4147-A177-3AD203B41FA5}">
                      <a16:colId xmlns:a16="http://schemas.microsoft.com/office/drawing/2014/main" val="1971598693"/>
                    </a:ext>
                  </a:extLst>
                </a:gridCol>
              </a:tblGrid>
              <a:tr h="370840">
                <a:tc>
                  <a:txBody>
                    <a:bodyPr/>
                    <a:lstStyle/>
                    <a:p>
                      <a:pPr algn="ctr"/>
                      <a:r>
                        <a:rPr lang="en-US" sz="1400"/>
                        <a:t>Technique</a:t>
                      </a:r>
                    </a:p>
                  </a:txBody>
                  <a:tcPr/>
                </a:tc>
                <a:tc>
                  <a:txBody>
                    <a:bodyPr/>
                    <a:lstStyle/>
                    <a:p>
                      <a:pPr algn="ctr"/>
                      <a:r>
                        <a:rPr lang="en-US" sz="1400"/>
                        <a:t>Accuracy</a:t>
                      </a:r>
                    </a:p>
                  </a:txBody>
                  <a:tcPr/>
                </a:tc>
                <a:tc>
                  <a:txBody>
                    <a:bodyPr/>
                    <a:lstStyle/>
                    <a:p>
                      <a:pPr algn="ctr"/>
                      <a:r>
                        <a:rPr lang="en-US" sz="1400"/>
                        <a:t>Lightweight</a:t>
                      </a:r>
                    </a:p>
                  </a:txBody>
                  <a:tcPr/>
                </a:tc>
                <a:extLst>
                  <a:ext uri="{0D108BD9-81ED-4DB2-BD59-A6C34878D82A}">
                    <a16:rowId xmlns:a16="http://schemas.microsoft.com/office/drawing/2014/main" val="450633547"/>
                  </a:ext>
                </a:extLst>
              </a:tr>
              <a:tr h="370840">
                <a:tc>
                  <a:txBody>
                    <a:bodyPr/>
                    <a:lstStyle/>
                    <a:p>
                      <a:pPr algn="ctr"/>
                      <a:r>
                        <a:rPr lang="en-US" sz="1400" err="1"/>
                        <a:t>SpeedTest</a:t>
                      </a:r>
                      <a:r>
                        <a:rPr lang="en-US" sz="1400"/>
                        <a:t> by </a:t>
                      </a:r>
                      <a:r>
                        <a:rPr lang="en-US" sz="1400" err="1"/>
                        <a:t>Ookla</a:t>
                      </a:r>
                      <a:r>
                        <a:rPr lang="en-US" sz="1400"/>
                        <a:t> [5]</a:t>
                      </a:r>
                      <a:endParaRPr lang="en-US" sz="1400" err="1"/>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3351418153"/>
                  </a:ext>
                </a:extLst>
              </a:tr>
              <a:tr h="370840">
                <a:tc>
                  <a:txBody>
                    <a:bodyPr/>
                    <a:lstStyle/>
                    <a:p>
                      <a:pPr algn="ctr"/>
                      <a:r>
                        <a:rPr lang="en-US" sz="1400"/>
                        <a:t>Packet Pairs/ Packet Trains [6]</a:t>
                      </a:r>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1493925848"/>
                  </a:ext>
                </a:extLst>
              </a:tr>
              <a:tr h="370840">
                <a:tc>
                  <a:txBody>
                    <a:bodyPr/>
                    <a:lstStyle/>
                    <a:p>
                      <a:pPr algn="ctr"/>
                      <a:r>
                        <a:rPr lang="en-US" sz="1400"/>
                        <a:t>CRUSP [7]</a:t>
                      </a:r>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2426565136"/>
                  </a:ext>
                </a:extLst>
              </a:tr>
            </a:tbl>
          </a:graphicData>
        </a:graphic>
      </p:graphicFrame>
      <p:pic>
        <p:nvPicPr>
          <p:cNvPr id="8" name="Graphic 27" descr="Checkmark with solid fill">
            <a:extLst>
              <a:ext uri="{FF2B5EF4-FFF2-40B4-BE49-F238E27FC236}">
                <a16:creationId xmlns:a16="http://schemas.microsoft.com/office/drawing/2014/main" id="{00918F94-475F-44D7-904D-AE192123CB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32743" y="1571845"/>
            <a:ext cx="350875" cy="357816"/>
          </a:xfrm>
          <a:prstGeom prst="rect">
            <a:avLst/>
          </a:prstGeom>
        </p:spPr>
      </p:pic>
      <p:pic>
        <p:nvPicPr>
          <p:cNvPr id="9" name="Graphic 27" descr="Checkmark with solid fill">
            <a:extLst>
              <a:ext uri="{FF2B5EF4-FFF2-40B4-BE49-F238E27FC236}">
                <a16:creationId xmlns:a16="http://schemas.microsoft.com/office/drawing/2014/main" id="{1FFA6B87-E957-49BB-95EA-22C60CDC515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58142" y="2295745"/>
            <a:ext cx="350875" cy="357816"/>
          </a:xfrm>
          <a:prstGeom prst="rect">
            <a:avLst/>
          </a:prstGeom>
        </p:spPr>
      </p:pic>
      <p:pic>
        <p:nvPicPr>
          <p:cNvPr id="11" name="Graphic 9" descr="Close with solid fill">
            <a:extLst>
              <a:ext uri="{FF2B5EF4-FFF2-40B4-BE49-F238E27FC236}">
                <a16:creationId xmlns:a16="http://schemas.microsoft.com/office/drawing/2014/main" id="{8B1E7386-849C-4D48-874A-8EF4B1F83D6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4432300" y="1946908"/>
            <a:ext cx="349250"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 name="Graphic 27" descr="Checkmark with solid fill">
            <a:extLst>
              <a:ext uri="{FF2B5EF4-FFF2-40B4-BE49-F238E27FC236}">
                <a16:creationId xmlns:a16="http://schemas.microsoft.com/office/drawing/2014/main" id="{FBE150F6-780D-410F-A391-5B80FFD70CC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7292" y="2295745"/>
            <a:ext cx="350875" cy="357816"/>
          </a:xfrm>
          <a:prstGeom prst="rect">
            <a:avLst/>
          </a:prstGeom>
        </p:spPr>
      </p:pic>
      <p:pic>
        <p:nvPicPr>
          <p:cNvPr id="13" name="Graphic 27" descr="Checkmark with solid fill">
            <a:extLst>
              <a:ext uri="{FF2B5EF4-FFF2-40B4-BE49-F238E27FC236}">
                <a16:creationId xmlns:a16="http://schemas.microsoft.com/office/drawing/2014/main" id="{6DE02B35-9575-4D3C-AF21-E9B1156FD06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47292" y="1927445"/>
            <a:ext cx="350875" cy="357816"/>
          </a:xfrm>
          <a:prstGeom prst="rect">
            <a:avLst/>
          </a:prstGeom>
        </p:spPr>
      </p:pic>
      <p:pic>
        <p:nvPicPr>
          <p:cNvPr id="14" name="Graphic 9" descr="Close with solid fill">
            <a:extLst>
              <a:ext uri="{FF2B5EF4-FFF2-40B4-BE49-F238E27FC236}">
                <a16:creationId xmlns:a16="http://schemas.microsoft.com/office/drawing/2014/main" id="{E0585D3B-43F2-488C-9D96-07E6FC0CDDF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bwMode="auto">
          <a:xfrm>
            <a:off x="6546849" y="1546858"/>
            <a:ext cx="349250"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16" name="TextBox 15">
            <a:extLst>
              <a:ext uri="{FF2B5EF4-FFF2-40B4-BE49-F238E27FC236}">
                <a16:creationId xmlns:a16="http://schemas.microsoft.com/office/drawing/2014/main" id="{56533912-0295-4EF6-8443-B9A5C764D816}"/>
              </a:ext>
            </a:extLst>
          </p:cNvPr>
          <p:cNvSpPr txBox="1"/>
          <p:nvPr/>
        </p:nvSpPr>
        <p:spPr>
          <a:xfrm>
            <a:off x="209550" y="4356100"/>
            <a:ext cx="8248650" cy="9284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r>
              <a:rPr lang="en-US" sz="800"/>
              <a:t>[5] </a:t>
            </a:r>
            <a:r>
              <a:rPr lang="en-US" sz="800" err="1"/>
              <a:t>SpeedTest</a:t>
            </a:r>
            <a:r>
              <a:rPr lang="en-US" sz="800"/>
              <a:t> by </a:t>
            </a:r>
            <a:r>
              <a:rPr lang="en-US" sz="800" err="1"/>
              <a:t>Ookla</a:t>
            </a:r>
            <a:r>
              <a:rPr lang="en-US" sz="800"/>
              <a:t>, </a:t>
            </a:r>
            <a:r>
              <a:rPr lang="en-US" sz="800">
                <a:hlinkClick r:id="rId7"/>
              </a:rPr>
              <a:t>https://www.google.com/search?client=ubuntu&amp;channel=fs&amp;q=speedtest+ookla&amp;ie=utf-8&amp;oe=utf-8​</a:t>
            </a:r>
            <a:endParaRPr lang="en-US" sz="800"/>
          </a:p>
          <a:p>
            <a:pPr>
              <a:lnSpc>
                <a:spcPct val="90000"/>
              </a:lnSpc>
              <a:spcBef>
                <a:spcPts val="600"/>
              </a:spcBef>
            </a:pPr>
            <a:r>
              <a:rPr lang="en-US" sz="800"/>
              <a:t>[6] Keshav, S., 1995. Packet-pair flow control. IEEE/ACM transactions on Networking, pp.1-45</a:t>
            </a:r>
          </a:p>
          <a:p>
            <a:pPr>
              <a:lnSpc>
                <a:spcPct val="90000"/>
              </a:lnSpc>
              <a:spcBef>
                <a:spcPts val="1000"/>
              </a:spcBef>
            </a:pPr>
            <a:r>
              <a:rPr lang="en-US" sz="800"/>
              <a:t>[7] Raida, V., Svoboda, P. and Rupp, M., 2018, August. Constant rate ultra short probing (CRUSP) measurements in LTE networks. In 2018 IEEE 88th Vehicular Technology Conference (VTC-Fall) (pp. 1-5). IEEE.</a:t>
            </a:r>
          </a:p>
          <a:p>
            <a:pPr>
              <a:lnSpc>
                <a:spcPct val="90000"/>
              </a:lnSpc>
              <a:spcBef>
                <a:spcPts val="600"/>
              </a:spcBef>
            </a:pPr>
            <a:endParaRPr lang="en-US" sz="800"/>
          </a:p>
        </p:txBody>
      </p:sp>
    </p:spTree>
    <p:extLst>
      <p:ext uri="{BB962C8B-B14F-4D97-AF65-F5344CB8AC3E}">
        <p14:creationId xmlns:p14="http://schemas.microsoft.com/office/powerpoint/2010/main" val="1933847018"/>
      </p:ext>
    </p:extLst>
  </p:cSld>
  <p:clrMapOvr>
    <a:masterClrMapping/>
  </p:clrMapOvr>
  <mc:AlternateContent xmlns:mc="http://schemas.openxmlformats.org/markup-compatibility/2006">
    <mc:Choice xmlns:p14="http://schemas.microsoft.com/office/powerpoint/2010/main" Requires="p14">
      <p:transition p14:dur="0" advTm="15130"/>
    </mc:Choice>
    <mc:Fallback>
      <p:transition advTm="15130"/>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31D2ECAF-2353-43CD-AB9C-893215211DCA}"/>
              </a:ext>
            </a:extLst>
          </p:cNvPr>
          <p:cNvSpPr>
            <a:spLocks noGrp="1"/>
          </p:cNvSpPr>
          <p:nvPr>
            <p:ph type="sldNum" sz="quarter" idx="14"/>
          </p:nvPr>
        </p:nvSpPr>
        <p:spPr/>
        <p:txBody>
          <a:bodyPr/>
          <a:lstStyle/>
          <a:p>
            <a:fld id="{3C6CC810-8AE6-0546-A0FC-DB7D2235F0EB}" type="slidenum">
              <a:rPr lang="en-US" smtClean="0"/>
              <a:t>33</a:t>
            </a:fld>
            <a:endParaRPr lang="en-US"/>
          </a:p>
        </p:txBody>
      </p:sp>
      <p:sp>
        <p:nvSpPr>
          <p:cNvPr id="4" name="Title 3">
            <a:extLst>
              <a:ext uri="{FF2B5EF4-FFF2-40B4-BE49-F238E27FC236}">
                <a16:creationId xmlns:a16="http://schemas.microsoft.com/office/drawing/2014/main" id="{C470075B-6261-4B7C-B9C9-DF0CCCE1855D}"/>
              </a:ext>
            </a:extLst>
          </p:cNvPr>
          <p:cNvSpPr>
            <a:spLocks noGrp="1"/>
          </p:cNvSpPr>
          <p:nvPr>
            <p:ph type="title"/>
          </p:nvPr>
        </p:nvSpPr>
        <p:spPr/>
        <p:txBody>
          <a:bodyPr/>
          <a:lstStyle/>
          <a:p>
            <a:pPr marL="5715" indent="-5715"/>
            <a:r>
              <a:rPr lang="en-US"/>
              <a:t>Bandwidth Estimation Outside Apps</a:t>
            </a:r>
          </a:p>
        </p:txBody>
      </p:sp>
      <p:graphicFrame>
        <p:nvGraphicFramePr>
          <p:cNvPr id="6" name="Table 6">
            <a:extLst>
              <a:ext uri="{FF2B5EF4-FFF2-40B4-BE49-F238E27FC236}">
                <a16:creationId xmlns:a16="http://schemas.microsoft.com/office/drawing/2014/main" id="{0D9BC4CE-7A89-445B-97C0-5D91A6EB62DD}"/>
              </a:ext>
            </a:extLst>
          </p:cNvPr>
          <p:cNvGraphicFramePr>
            <a:graphicFrameLocks noGrp="1"/>
          </p:cNvGraphicFramePr>
          <p:nvPr>
            <p:ph sz="quarter" idx="15"/>
            <p:extLst>
              <p:ext uri="{D42A27DB-BD31-4B8C-83A1-F6EECF244321}">
                <p14:modId xmlns:p14="http://schemas.microsoft.com/office/powerpoint/2010/main" val="3554047277"/>
              </p:ext>
            </p:extLst>
          </p:nvPr>
        </p:nvGraphicFramePr>
        <p:xfrm>
          <a:off x="1085850" y="1187450"/>
          <a:ext cx="6603997" cy="1483360"/>
        </p:xfrm>
        <a:graphic>
          <a:graphicData uri="http://schemas.openxmlformats.org/drawingml/2006/table">
            <a:tbl>
              <a:tblPr firstRow="1" bandRow="1">
                <a:tableStyleId>{5940675A-B579-460E-94D1-54222C63F5DA}</a:tableStyleId>
              </a:tblPr>
              <a:tblGrid>
                <a:gridCol w="2504325">
                  <a:extLst>
                    <a:ext uri="{9D8B030D-6E8A-4147-A177-3AD203B41FA5}">
                      <a16:colId xmlns:a16="http://schemas.microsoft.com/office/drawing/2014/main" val="29459884"/>
                    </a:ext>
                  </a:extLst>
                </a:gridCol>
                <a:gridCol w="1938533">
                  <a:extLst>
                    <a:ext uri="{9D8B030D-6E8A-4147-A177-3AD203B41FA5}">
                      <a16:colId xmlns:a16="http://schemas.microsoft.com/office/drawing/2014/main" val="1417847615"/>
                    </a:ext>
                  </a:extLst>
                </a:gridCol>
                <a:gridCol w="2161139">
                  <a:extLst>
                    <a:ext uri="{9D8B030D-6E8A-4147-A177-3AD203B41FA5}">
                      <a16:colId xmlns:a16="http://schemas.microsoft.com/office/drawing/2014/main" val="1971598693"/>
                    </a:ext>
                  </a:extLst>
                </a:gridCol>
              </a:tblGrid>
              <a:tr h="370840">
                <a:tc>
                  <a:txBody>
                    <a:bodyPr/>
                    <a:lstStyle/>
                    <a:p>
                      <a:pPr algn="ctr"/>
                      <a:r>
                        <a:rPr lang="en-US" sz="1400"/>
                        <a:t>Technique</a:t>
                      </a:r>
                    </a:p>
                  </a:txBody>
                  <a:tcPr/>
                </a:tc>
                <a:tc>
                  <a:txBody>
                    <a:bodyPr/>
                    <a:lstStyle/>
                    <a:p>
                      <a:pPr algn="ctr"/>
                      <a:r>
                        <a:rPr lang="en-US" sz="1400"/>
                        <a:t>Accuracy</a:t>
                      </a:r>
                    </a:p>
                  </a:txBody>
                  <a:tcPr/>
                </a:tc>
                <a:tc>
                  <a:txBody>
                    <a:bodyPr/>
                    <a:lstStyle/>
                    <a:p>
                      <a:pPr algn="ctr"/>
                      <a:r>
                        <a:rPr lang="en-US" sz="1400"/>
                        <a:t>Lightweight</a:t>
                      </a:r>
                    </a:p>
                  </a:txBody>
                  <a:tcPr/>
                </a:tc>
                <a:extLst>
                  <a:ext uri="{0D108BD9-81ED-4DB2-BD59-A6C34878D82A}">
                    <a16:rowId xmlns:a16="http://schemas.microsoft.com/office/drawing/2014/main" val="450633547"/>
                  </a:ext>
                </a:extLst>
              </a:tr>
              <a:tr h="370840">
                <a:tc>
                  <a:txBody>
                    <a:bodyPr/>
                    <a:lstStyle/>
                    <a:p>
                      <a:pPr algn="ctr"/>
                      <a:r>
                        <a:rPr lang="en-US" sz="1400" err="1">
                          <a:solidFill>
                            <a:schemeClr val="bg2"/>
                          </a:solidFill>
                        </a:rPr>
                        <a:t>SpeedTest</a:t>
                      </a:r>
                      <a:r>
                        <a:rPr lang="en-US" sz="1400">
                          <a:solidFill>
                            <a:schemeClr val="bg2"/>
                          </a:solidFill>
                        </a:rPr>
                        <a:t> by </a:t>
                      </a:r>
                      <a:r>
                        <a:rPr lang="en-US" sz="1400" err="1">
                          <a:solidFill>
                            <a:schemeClr val="bg2"/>
                          </a:solidFill>
                        </a:rPr>
                        <a:t>Ookla</a:t>
                      </a:r>
                      <a:r>
                        <a:rPr lang="en-US" sz="1400">
                          <a:solidFill>
                            <a:schemeClr val="bg2"/>
                          </a:solidFill>
                        </a:rPr>
                        <a:t> [2]</a:t>
                      </a:r>
                    </a:p>
                  </a:txBody>
                  <a:tcPr>
                    <a:solidFill>
                      <a:schemeClr val="tx2">
                        <a:lumMod val="20000"/>
                        <a:lumOff val="80000"/>
                      </a:schemeClr>
                    </a:solidFill>
                  </a:tcPr>
                </a:tc>
                <a:tc>
                  <a:txBody>
                    <a:bodyPr/>
                    <a:lstStyle/>
                    <a:p>
                      <a:pPr algn="ctr"/>
                      <a:endParaRPr lang="en-US" sz="1400"/>
                    </a:p>
                  </a:txBody>
                  <a:tcPr>
                    <a:solidFill>
                      <a:schemeClr val="tx2">
                        <a:lumMod val="20000"/>
                        <a:lumOff val="80000"/>
                      </a:schemeClr>
                    </a:solidFill>
                  </a:tcPr>
                </a:tc>
                <a:tc>
                  <a:txBody>
                    <a:bodyPr/>
                    <a:lstStyle/>
                    <a:p>
                      <a:pPr algn="ctr"/>
                      <a:endParaRPr lang="en-US" sz="1400"/>
                    </a:p>
                  </a:txBody>
                  <a:tcPr>
                    <a:solidFill>
                      <a:schemeClr val="tx2">
                        <a:lumMod val="20000"/>
                        <a:lumOff val="80000"/>
                      </a:schemeClr>
                    </a:solidFill>
                  </a:tcPr>
                </a:tc>
                <a:extLst>
                  <a:ext uri="{0D108BD9-81ED-4DB2-BD59-A6C34878D82A}">
                    <a16:rowId xmlns:a16="http://schemas.microsoft.com/office/drawing/2014/main" val="3351418153"/>
                  </a:ext>
                </a:extLst>
              </a:tr>
              <a:tr h="370840">
                <a:tc>
                  <a:txBody>
                    <a:bodyPr/>
                    <a:lstStyle/>
                    <a:p>
                      <a:pPr algn="ctr"/>
                      <a:r>
                        <a:rPr lang="en-US" sz="1400">
                          <a:solidFill>
                            <a:schemeClr val="bg2"/>
                          </a:solidFill>
                        </a:rPr>
                        <a:t>Packet Pairs/ Packet Trains [3]</a:t>
                      </a:r>
                    </a:p>
                  </a:txBody>
                  <a:tcPr>
                    <a:solidFill>
                      <a:schemeClr val="tx2">
                        <a:lumMod val="20000"/>
                        <a:lumOff val="80000"/>
                      </a:schemeClr>
                    </a:solidFill>
                  </a:tcPr>
                </a:tc>
                <a:tc>
                  <a:txBody>
                    <a:bodyPr/>
                    <a:lstStyle/>
                    <a:p>
                      <a:pPr algn="ctr"/>
                      <a:endParaRPr lang="en-US" sz="1400"/>
                    </a:p>
                  </a:txBody>
                  <a:tcPr>
                    <a:solidFill>
                      <a:schemeClr val="tx2">
                        <a:lumMod val="20000"/>
                        <a:lumOff val="80000"/>
                      </a:schemeClr>
                    </a:solidFill>
                  </a:tcPr>
                </a:tc>
                <a:tc>
                  <a:txBody>
                    <a:bodyPr/>
                    <a:lstStyle/>
                    <a:p>
                      <a:pPr algn="ctr"/>
                      <a:endParaRPr lang="en-US" sz="1400"/>
                    </a:p>
                  </a:txBody>
                  <a:tcPr>
                    <a:solidFill>
                      <a:schemeClr val="tx2">
                        <a:lumMod val="20000"/>
                        <a:lumOff val="80000"/>
                      </a:schemeClr>
                    </a:solidFill>
                  </a:tcPr>
                </a:tc>
                <a:extLst>
                  <a:ext uri="{0D108BD9-81ED-4DB2-BD59-A6C34878D82A}">
                    <a16:rowId xmlns:a16="http://schemas.microsoft.com/office/drawing/2014/main" val="1493925848"/>
                  </a:ext>
                </a:extLst>
              </a:tr>
              <a:tr h="370840">
                <a:tc>
                  <a:txBody>
                    <a:bodyPr/>
                    <a:lstStyle/>
                    <a:p>
                      <a:pPr algn="ctr"/>
                      <a:r>
                        <a:rPr lang="en-US" sz="1400"/>
                        <a:t>CRUSP [4]</a:t>
                      </a:r>
                    </a:p>
                  </a:txBody>
                  <a:tcPr/>
                </a:tc>
                <a:tc>
                  <a:txBody>
                    <a:bodyPr/>
                    <a:lstStyle/>
                    <a:p>
                      <a:pPr algn="ctr"/>
                      <a:endParaRPr lang="en-US" sz="1400"/>
                    </a:p>
                  </a:txBody>
                  <a:tcPr/>
                </a:tc>
                <a:tc>
                  <a:txBody>
                    <a:bodyPr/>
                    <a:lstStyle/>
                    <a:p>
                      <a:pPr algn="ctr"/>
                      <a:endParaRPr lang="en-US" sz="1400"/>
                    </a:p>
                  </a:txBody>
                  <a:tcPr/>
                </a:tc>
                <a:extLst>
                  <a:ext uri="{0D108BD9-81ED-4DB2-BD59-A6C34878D82A}">
                    <a16:rowId xmlns:a16="http://schemas.microsoft.com/office/drawing/2014/main" val="2426565136"/>
                  </a:ext>
                </a:extLst>
              </a:tr>
            </a:tbl>
          </a:graphicData>
        </a:graphic>
      </p:graphicFrame>
      <p:pic>
        <p:nvPicPr>
          <p:cNvPr id="8" name="Graphic 27" descr="Checkmark with solid fill">
            <a:extLst>
              <a:ext uri="{FF2B5EF4-FFF2-40B4-BE49-F238E27FC236}">
                <a16:creationId xmlns:a16="http://schemas.microsoft.com/office/drawing/2014/main" id="{00918F94-475F-44D7-904D-AE192123CB4D}"/>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32743" y="1571845"/>
            <a:ext cx="350875" cy="357816"/>
          </a:xfrm>
          <a:prstGeom prst="rect">
            <a:avLst/>
          </a:prstGeom>
        </p:spPr>
      </p:pic>
      <p:pic>
        <p:nvPicPr>
          <p:cNvPr id="9" name="Graphic 27" descr="Checkmark with solid fill">
            <a:extLst>
              <a:ext uri="{FF2B5EF4-FFF2-40B4-BE49-F238E27FC236}">
                <a16:creationId xmlns:a16="http://schemas.microsoft.com/office/drawing/2014/main" id="{1FFA6B87-E957-49BB-95EA-22C60CDC515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458142" y="2295745"/>
            <a:ext cx="350875" cy="357816"/>
          </a:xfrm>
          <a:prstGeom prst="rect">
            <a:avLst/>
          </a:prstGeom>
        </p:spPr>
      </p:pic>
      <p:pic>
        <p:nvPicPr>
          <p:cNvPr id="11" name="Graphic 9" descr="Close with solid fill">
            <a:extLst>
              <a:ext uri="{FF2B5EF4-FFF2-40B4-BE49-F238E27FC236}">
                <a16:creationId xmlns:a16="http://schemas.microsoft.com/office/drawing/2014/main" id="{8B1E7386-849C-4D48-874A-8EF4B1F83D6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auto">
          <a:xfrm>
            <a:off x="4432300" y="1946908"/>
            <a:ext cx="349250"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2" name="Graphic 27" descr="Checkmark with solid fill">
            <a:extLst>
              <a:ext uri="{FF2B5EF4-FFF2-40B4-BE49-F238E27FC236}">
                <a16:creationId xmlns:a16="http://schemas.microsoft.com/office/drawing/2014/main" id="{FBE150F6-780D-410F-A391-5B80FFD70CC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47292" y="2295745"/>
            <a:ext cx="350875" cy="357816"/>
          </a:xfrm>
          <a:prstGeom prst="rect">
            <a:avLst/>
          </a:prstGeom>
        </p:spPr>
      </p:pic>
      <p:pic>
        <p:nvPicPr>
          <p:cNvPr id="14" name="Graphic 9" descr="Close with solid fill">
            <a:extLst>
              <a:ext uri="{FF2B5EF4-FFF2-40B4-BE49-F238E27FC236}">
                <a16:creationId xmlns:a16="http://schemas.microsoft.com/office/drawing/2014/main" id="{E0585D3B-43F2-488C-9D96-07E6FC0CDDF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auto">
          <a:xfrm>
            <a:off x="6546849" y="1546858"/>
            <a:ext cx="349250" cy="349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pic>
        <p:nvPicPr>
          <p:cNvPr id="15" name="Graphic 27" descr="Checkmark with solid fill">
            <a:extLst>
              <a:ext uri="{FF2B5EF4-FFF2-40B4-BE49-F238E27FC236}">
                <a16:creationId xmlns:a16="http://schemas.microsoft.com/office/drawing/2014/main" id="{BE58121D-2695-4B7F-B52C-BBAFB15CDDE9}"/>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547292" y="1927445"/>
            <a:ext cx="350875" cy="357816"/>
          </a:xfrm>
          <a:prstGeom prst="rect">
            <a:avLst/>
          </a:prstGeom>
        </p:spPr>
      </p:pic>
      <p:sp>
        <p:nvSpPr>
          <p:cNvPr id="2" name="TextBox 1">
            <a:extLst>
              <a:ext uri="{FF2B5EF4-FFF2-40B4-BE49-F238E27FC236}">
                <a16:creationId xmlns:a16="http://schemas.microsoft.com/office/drawing/2014/main" id="{2918D166-21E1-4406-9FB8-C3E7736E1CA9}"/>
              </a:ext>
            </a:extLst>
          </p:cNvPr>
          <p:cNvSpPr txBox="1"/>
          <p:nvPr/>
        </p:nvSpPr>
        <p:spPr>
          <a:xfrm>
            <a:off x="209550" y="4356100"/>
            <a:ext cx="8248650" cy="9284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r>
              <a:rPr lang="en-US" sz="800"/>
              <a:t>[5] </a:t>
            </a:r>
            <a:r>
              <a:rPr lang="en-US" sz="800" err="1"/>
              <a:t>SpeedTest</a:t>
            </a:r>
            <a:r>
              <a:rPr lang="en-US" sz="800"/>
              <a:t> by </a:t>
            </a:r>
            <a:r>
              <a:rPr lang="en-US" sz="800" err="1"/>
              <a:t>Ookla</a:t>
            </a:r>
            <a:r>
              <a:rPr lang="en-US" sz="800"/>
              <a:t>, </a:t>
            </a:r>
            <a:r>
              <a:rPr lang="en-US" sz="800">
                <a:hlinkClick r:id="rId10"/>
              </a:rPr>
              <a:t>https://www.google.com/search?client=ubuntu&amp;channel=fs&amp;q=speedtest+ookla&amp;ie=utf-8&amp;oe=utf-8​</a:t>
            </a:r>
            <a:endParaRPr lang="en-US" sz="800"/>
          </a:p>
          <a:p>
            <a:pPr>
              <a:lnSpc>
                <a:spcPct val="90000"/>
              </a:lnSpc>
              <a:spcBef>
                <a:spcPts val="600"/>
              </a:spcBef>
            </a:pPr>
            <a:r>
              <a:rPr lang="en-US" sz="800"/>
              <a:t>[6] Keshav, S., 1995. Packet-pair flow control. IEEE/ACM transactions on Networking, pp.1-45</a:t>
            </a:r>
          </a:p>
          <a:p>
            <a:pPr>
              <a:lnSpc>
                <a:spcPct val="90000"/>
              </a:lnSpc>
              <a:spcBef>
                <a:spcPts val="1000"/>
              </a:spcBef>
            </a:pPr>
            <a:r>
              <a:rPr lang="en-US" sz="800"/>
              <a:t>[7] Raida, V., Svoboda, P. and Rupp, M., 2018, August. Constant rate ultra short probing (CRUSP) measurements in LTE networks. In 2018 IEEE 88th Vehicular Technology Conference (VTC-Fall) (pp. 1-5). IEEE.</a:t>
            </a:r>
          </a:p>
          <a:p>
            <a:pPr>
              <a:lnSpc>
                <a:spcPct val="90000"/>
              </a:lnSpc>
              <a:spcBef>
                <a:spcPts val="600"/>
              </a:spcBef>
            </a:pPr>
            <a:endParaRPr lang="en-US" sz="800"/>
          </a:p>
        </p:txBody>
      </p:sp>
      <p:sp>
        <p:nvSpPr>
          <p:cNvPr id="16" name="TextBox 15">
            <a:extLst>
              <a:ext uri="{FF2B5EF4-FFF2-40B4-BE49-F238E27FC236}">
                <a16:creationId xmlns:a16="http://schemas.microsoft.com/office/drawing/2014/main" id="{183DBEC1-DDC8-4EBE-B5E9-4764CD554AA3}"/>
              </a:ext>
            </a:extLst>
          </p:cNvPr>
          <p:cNvSpPr txBox="1"/>
          <p:nvPr/>
        </p:nvSpPr>
        <p:spPr>
          <a:xfrm>
            <a:off x="718811" y="3143781"/>
            <a:ext cx="7706378" cy="341632"/>
          </a:xfrm>
          <a:prstGeom prst="rect">
            <a:avLst/>
          </a:prstGeom>
          <a:solidFill>
            <a:schemeClr val="accent4">
              <a:lumMod val="90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lnSpc>
                <a:spcPct val="90000"/>
              </a:lnSpc>
              <a:spcBef>
                <a:spcPts val="600"/>
              </a:spcBef>
            </a:pPr>
            <a:r>
              <a:rPr lang="en-US">
                <a:solidFill>
                  <a:schemeClr val="accent6">
                    <a:lumMod val="75000"/>
                  </a:schemeClr>
                </a:solidFill>
                <a:cs typeface="Arial"/>
                <a:sym typeface="Arial" pitchFamily="34" charset="0"/>
              </a:rPr>
              <a:t>We use CRUSP for light-weight crowd sourcing of bandwidth information</a:t>
            </a:r>
          </a:p>
        </p:txBody>
      </p:sp>
      <p:sp>
        <p:nvSpPr>
          <p:cNvPr id="5" name="Arrow: Right 4">
            <a:extLst>
              <a:ext uri="{FF2B5EF4-FFF2-40B4-BE49-F238E27FC236}">
                <a16:creationId xmlns:a16="http://schemas.microsoft.com/office/drawing/2014/main" id="{91650417-CAD5-4936-A8DF-04C8A8A6DDEB}"/>
              </a:ext>
            </a:extLst>
          </p:cNvPr>
          <p:cNvSpPr/>
          <p:nvPr/>
        </p:nvSpPr>
        <p:spPr bwMode="auto">
          <a:xfrm rot="19372244">
            <a:off x="1506779" y="2566925"/>
            <a:ext cx="498022" cy="341632"/>
          </a:xfrm>
          <a:prstGeom prst="rightArrow">
            <a:avLst/>
          </a:prstGeom>
          <a:solidFill>
            <a:srgbClr val="EDDF93"/>
          </a:solidFill>
          <a:ln w="12700" cap="flat">
            <a:solidFill>
              <a:srgbClr val="A51626"/>
            </a:solidFill>
            <a:miter lim="800000"/>
            <a:headEnd type="none" w="med" len="med"/>
            <a:tailEnd type="none" w="med" len="med"/>
          </a:ln>
        </p:spPr>
        <p:txBody>
          <a:bodyPr lIns="0" tIns="0" rIns="0" bIns="0" rtlCol="0" anchor="ctr"/>
          <a:lstStyle/>
          <a:p>
            <a:pPr algn="ctr" defTabSz="514350"/>
            <a:endParaRPr lang="en-US" sz="1400" err="1">
              <a:solidFill>
                <a:schemeClr val="bg1"/>
              </a:solidFill>
              <a:ea typeface="Arial" pitchFamily="-107" charset="0"/>
              <a:cs typeface="Arial" pitchFamily="-107" charset="0"/>
              <a:sym typeface="Arial" pitchFamily="-107" charset="0"/>
            </a:endParaRPr>
          </a:p>
        </p:txBody>
      </p:sp>
    </p:spTree>
    <p:custDataLst>
      <p:tags r:id="rId1"/>
    </p:custDataLst>
    <p:extLst>
      <p:ext uri="{BB962C8B-B14F-4D97-AF65-F5344CB8AC3E}">
        <p14:creationId xmlns:p14="http://schemas.microsoft.com/office/powerpoint/2010/main" val="1962036359"/>
      </p:ext>
    </p:extLst>
  </p:cSld>
  <p:clrMapOvr>
    <a:masterClrMapping/>
  </p:clrMapOvr>
  <mc:AlternateContent xmlns:mc="http://schemas.openxmlformats.org/markup-compatibility/2006">
    <mc:Choice xmlns:p14="http://schemas.microsoft.com/office/powerpoint/2010/main" Requires="p14">
      <p:transition p14:dur="0" advTm="12260"/>
    </mc:Choice>
    <mc:Fallback>
      <p:transition advTm="1226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5"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9DEEF32-C381-468F-B8FB-973CB2083BE8}"/>
              </a:ext>
            </a:extLst>
          </p:cNvPr>
          <p:cNvSpPr>
            <a:spLocks noGrp="1"/>
          </p:cNvSpPr>
          <p:nvPr>
            <p:ph type="body" sz="quarter" idx="12"/>
          </p:nvPr>
        </p:nvSpPr>
        <p:spPr/>
        <p:txBody>
          <a:bodyPr>
            <a:normAutofit fontScale="92500" lnSpcReduction="20000"/>
          </a:bodyPr>
          <a:lstStyle/>
          <a:p>
            <a:endParaRPr lang="en-US"/>
          </a:p>
        </p:txBody>
      </p:sp>
      <p:sp>
        <p:nvSpPr>
          <p:cNvPr id="3" name="Slide Number Placeholder 2">
            <a:extLst>
              <a:ext uri="{FF2B5EF4-FFF2-40B4-BE49-F238E27FC236}">
                <a16:creationId xmlns:a16="http://schemas.microsoft.com/office/drawing/2014/main" id="{B5475447-95CC-49AB-AC3F-2C4B5E514B6C}"/>
              </a:ext>
            </a:extLst>
          </p:cNvPr>
          <p:cNvSpPr>
            <a:spLocks noGrp="1"/>
          </p:cNvSpPr>
          <p:nvPr>
            <p:ph type="sldNum" sz="quarter" idx="14"/>
          </p:nvPr>
        </p:nvSpPr>
        <p:spPr/>
        <p:txBody>
          <a:bodyPr/>
          <a:lstStyle/>
          <a:p>
            <a:fld id="{3C6CC810-8AE6-0546-A0FC-DB7D2235F0EB}" type="slidenum">
              <a:rPr lang="en-US" smtClean="0"/>
              <a:t>34</a:t>
            </a:fld>
            <a:endParaRPr lang="en-US"/>
          </a:p>
        </p:txBody>
      </p:sp>
      <p:sp>
        <p:nvSpPr>
          <p:cNvPr id="4" name="Title 3">
            <a:extLst>
              <a:ext uri="{FF2B5EF4-FFF2-40B4-BE49-F238E27FC236}">
                <a16:creationId xmlns:a16="http://schemas.microsoft.com/office/drawing/2014/main" id="{017FE860-B056-4271-8283-C8D685924E24}"/>
              </a:ext>
            </a:extLst>
          </p:cNvPr>
          <p:cNvSpPr>
            <a:spLocks noGrp="1"/>
          </p:cNvSpPr>
          <p:nvPr>
            <p:ph type="title"/>
          </p:nvPr>
        </p:nvSpPr>
        <p:spPr/>
        <p:txBody>
          <a:bodyPr/>
          <a:lstStyle/>
          <a:p>
            <a:r>
              <a:rPr lang="en-US"/>
              <a:t>Concluding Remarks</a:t>
            </a:r>
          </a:p>
        </p:txBody>
      </p:sp>
      <p:sp>
        <p:nvSpPr>
          <p:cNvPr id="5" name="Content Placeholder 4">
            <a:extLst>
              <a:ext uri="{FF2B5EF4-FFF2-40B4-BE49-F238E27FC236}">
                <a16:creationId xmlns:a16="http://schemas.microsoft.com/office/drawing/2014/main" id="{80219F84-D2AE-4AB4-88B4-4F63E937C188}"/>
              </a:ext>
            </a:extLst>
          </p:cNvPr>
          <p:cNvSpPr>
            <a:spLocks noGrp="1"/>
          </p:cNvSpPr>
          <p:nvPr>
            <p:ph sz="quarter" idx="15"/>
          </p:nvPr>
        </p:nvSpPr>
        <p:spPr/>
        <p:txBody>
          <a:bodyPr/>
          <a:lstStyle/>
          <a:p>
            <a:pPr marL="187325" indent="-185420"/>
            <a:r>
              <a:rPr lang="en-US"/>
              <a:t>Bandwidth estimation as a service on mobile devices</a:t>
            </a:r>
          </a:p>
          <a:p>
            <a:pPr marL="187325" indent="-185420"/>
            <a:r>
              <a:rPr lang="en-US"/>
              <a:t>Location obfuscation</a:t>
            </a:r>
          </a:p>
          <a:p>
            <a:pPr marL="187325" indent="-185420"/>
            <a:r>
              <a:rPr lang="en-US"/>
              <a:t>Integration with open source video player</a:t>
            </a:r>
          </a:p>
        </p:txBody>
      </p:sp>
    </p:spTree>
    <p:extLst>
      <p:ext uri="{BB962C8B-B14F-4D97-AF65-F5344CB8AC3E}">
        <p14:creationId xmlns:p14="http://schemas.microsoft.com/office/powerpoint/2010/main" val="676023889"/>
      </p:ext>
    </p:extLst>
  </p:cSld>
  <p:clrMapOvr>
    <a:masterClrMapping/>
  </p:clrMapOvr>
  <mc:AlternateContent xmlns:mc="http://schemas.openxmlformats.org/markup-compatibility/2006" xmlns:p14="http://schemas.microsoft.com/office/powerpoint/2010/main">
    <mc:Choice Requires="p14">
      <p:transition p14:dur="0" advTm="15100"/>
    </mc:Choice>
    <mc:Fallback xmlns="">
      <p:transition advTm="15100"/>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a:extLst>
              <a:ext uri="{FF2B5EF4-FFF2-40B4-BE49-F238E27FC236}">
                <a16:creationId xmlns:a16="http://schemas.microsoft.com/office/drawing/2014/main" id="{4867230F-6C0E-4283-90EC-4ADB3942F4E7}"/>
              </a:ext>
            </a:extLst>
          </p:cNvPr>
          <p:cNvPicPr>
            <a:picLocks noChangeAspect="1" noChangeArrowheads="1"/>
          </p:cNvPicPr>
          <p:nvPr/>
        </p:nvPicPr>
        <p:blipFill rotWithShape="1">
          <a:blip r:embed="rId3"/>
          <a:srcRect l="15510" r="15510"/>
          <a:stretch/>
        </p:blipFill>
        <p:spPr bwMode="auto">
          <a:xfrm>
            <a:off x="1516899" y="3720215"/>
            <a:ext cx="847082" cy="861528"/>
          </a:xfrm>
          <a:prstGeom prst="ellipse">
            <a:avLst/>
          </a:prstGeom>
          <a:noFill/>
          <a:ln w="38100" cmpd="thickThin">
            <a:solidFill>
              <a:schemeClr val="accent1"/>
            </a:solidFill>
          </a:ln>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6" name="Title 5">
            <a:extLst>
              <a:ext uri="{FF2B5EF4-FFF2-40B4-BE49-F238E27FC236}">
                <a16:creationId xmlns:a16="http://schemas.microsoft.com/office/drawing/2014/main" id="{6C202EC4-9E1E-4349-85F4-93D12D1C90F0}"/>
              </a:ext>
            </a:extLst>
          </p:cNvPr>
          <p:cNvSpPr>
            <a:spLocks noGrp="1"/>
          </p:cNvSpPr>
          <p:nvPr>
            <p:ph type="title"/>
          </p:nvPr>
        </p:nvSpPr>
        <p:spPr>
          <a:xfrm>
            <a:off x="457200" y="2724162"/>
            <a:ext cx="8229600" cy="457200"/>
          </a:xfrm>
        </p:spPr>
        <p:txBody>
          <a:bodyPr/>
          <a:lstStyle/>
          <a:p>
            <a:r>
              <a:rPr lang="en-US"/>
              <a:t>Thank you!</a:t>
            </a:r>
          </a:p>
        </p:txBody>
      </p:sp>
      <p:sp>
        <p:nvSpPr>
          <p:cNvPr id="3" name="Slide Number Placeholder 2">
            <a:extLst>
              <a:ext uri="{FF2B5EF4-FFF2-40B4-BE49-F238E27FC236}">
                <a16:creationId xmlns:a16="http://schemas.microsoft.com/office/drawing/2014/main" id="{522C9B95-1E1A-4AAF-9498-0C0DE4570ED5}"/>
              </a:ext>
            </a:extLst>
          </p:cNvPr>
          <p:cNvSpPr>
            <a:spLocks noGrp="1"/>
          </p:cNvSpPr>
          <p:nvPr>
            <p:ph type="sldNum" sz="quarter" idx="4294967295"/>
          </p:nvPr>
        </p:nvSpPr>
        <p:spPr>
          <a:xfrm>
            <a:off x="8229600" y="4846638"/>
            <a:ext cx="914400" cy="274637"/>
          </a:xfrm>
        </p:spPr>
        <p:txBody>
          <a:bodyPr/>
          <a:lstStyle/>
          <a:p>
            <a:fld id="{3C6CC810-8AE6-0546-A0FC-DB7D2235F0EB}" type="slidenum">
              <a:rPr lang="en-US" smtClean="0"/>
              <a:t>35</a:t>
            </a:fld>
            <a:endParaRPr lang="en-US"/>
          </a:p>
        </p:txBody>
      </p:sp>
      <p:pic>
        <p:nvPicPr>
          <p:cNvPr id="9" name="Picture 6">
            <a:extLst>
              <a:ext uri="{FF2B5EF4-FFF2-40B4-BE49-F238E27FC236}">
                <a16:creationId xmlns:a16="http://schemas.microsoft.com/office/drawing/2014/main" id="{93F95904-0AC9-406E-8055-10D96385E19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83021" y="3625699"/>
            <a:ext cx="921389" cy="919889"/>
          </a:xfrm>
          <a:prstGeom prst="rect">
            <a:avLst/>
          </a:prstGeom>
          <a:noFill/>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pic>
        <p:nvPicPr>
          <p:cNvPr id="10" name="Picture 2" descr="School of Computer Science Professor Umakishore Ramachandran Builds  Community | School of Computer Science">
            <a:extLst>
              <a:ext uri="{FF2B5EF4-FFF2-40B4-BE49-F238E27FC236}">
                <a16:creationId xmlns:a16="http://schemas.microsoft.com/office/drawing/2014/main" id="{0946D743-A0C7-49C8-B85F-8E2106D0299F}"/>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sharpenSoften amount="50000"/>
                    </a14:imgEffect>
                    <a14:imgEffect>
                      <a14:brightnessContrast bright="20000" contrast="-20000"/>
                    </a14:imgEffect>
                  </a14:imgLayer>
                </a14:imgProps>
              </a:ext>
              <a:ext uri="{28A0092B-C50C-407E-A947-70E740481C1C}">
                <a14:useLocalDpi xmlns:a14="http://schemas.microsoft.com/office/drawing/2010/main" val="0"/>
              </a:ext>
            </a:extLst>
          </a:blip>
          <a:srcRect l="34084" t="9596" r="31349" b="37633"/>
          <a:stretch/>
        </p:blipFill>
        <p:spPr bwMode="auto">
          <a:xfrm>
            <a:off x="3941524" y="3684698"/>
            <a:ext cx="847082" cy="861528"/>
          </a:xfrm>
          <a:prstGeom prst="ellipse">
            <a:avLst/>
          </a:prstGeom>
          <a:noFill/>
          <a:ln w="38100" cmpd="thickThin">
            <a:solidFill>
              <a:schemeClr val="accent1"/>
            </a:solidFill>
          </a:ln>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7052AFB2-7FF7-4A4D-B435-F8936D502988}"/>
              </a:ext>
            </a:extLst>
          </p:cNvPr>
          <p:cNvSpPr txBox="1"/>
          <p:nvPr/>
        </p:nvSpPr>
        <p:spPr>
          <a:xfrm>
            <a:off x="140713" y="4625979"/>
            <a:ext cx="1267788" cy="535531"/>
          </a:xfrm>
          <a:prstGeom prst="rect">
            <a:avLst/>
          </a:prstGeom>
          <a:noFill/>
        </p:spPr>
        <p:txBody>
          <a:bodyPr wrap="square" lIns="91440" tIns="45720" rIns="91440" bIns="45720" rtlCol="0" anchor="t">
            <a:spAutoFit/>
          </a:bodyPr>
          <a:lstStyle/>
          <a:p>
            <a:pPr algn="ctr">
              <a:lnSpc>
                <a:spcPct val="90000"/>
              </a:lnSpc>
              <a:spcBef>
                <a:spcPts val="600"/>
              </a:spcBef>
            </a:pPr>
            <a:r>
              <a:rPr lang="en-US" sz="1600">
                <a:solidFill>
                  <a:schemeClr val="accent1">
                    <a:lumMod val="75000"/>
                  </a:schemeClr>
                </a:solidFill>
              </a:rPr>
              <a:t>Manasvini Sethuraman</a:t>
            </a:r>
            <a:endParaRPr lang="en-US"/>
          </a:p>
        </p:txBody>
      </p:sp>
      <p:sp>
        <p:nvSpPr>
          <p:cNvPr id="16" name="TextBox 15">
            <a:extLst>
              <a:ext uri="{FF2B5EF4-FFF2-40B4-BE49-F238E27FC236}">
                <a16:creationId xmlns:a16="http://schemas.microsoft.com/office/drawing/2014/main" id="{DC42AA85-762D-45C6-B0BC-788CEB38EABB}"/>
              </a:ext>
            </a:extLst>
          </p:cNvPr>
          <p:cNvSpPr txBox="1"/>
          <p:nvPr/>
        </p:nvSpPr>
        <p:spPr>
          <a:xfrm>
            <a:off x="1409069" y="4607969"/>
            <a:ext cx="954527" cy="535531"/>
          </a:xfrm>
          <a:prstGeom prst="rect">
            <a:avLst/>
          </a:prstGeom>
          <a:noFill/>
        </p:spPr>
        <p:txBody>
          <a:bodyPr wrap="square" rtlCol="0">
            <a:spAutoFit/>
          </a:bodyPr>
          <a:lstStyle/>
          <a:p>
            <a:pPr algn="ctr">
              <a:lnSpc>
                <a:spcPct val="90000"/>
              </a:lnSpc>
              <a:spcBef>
                <a:spcPts val="600"/>
              </a:spcBef>
            </a:pPr>
            <a:r>
              <a:rPr lang="en-US" sz="1600">
                <a:solidFill>
                  <a:schemeClr val="accent1">
                    <a:lumMod val="75000"/>
                  </a:schemeClr>
                </a:solidFill>
              </a:rPr>
              <a:t>Anirudh Sarma</a:t>
            </a:r>
          </a:p>
        </p:txBody>
      </p:sp>
      <p:sp>
        <p:nvSpPr>
          <p:cNvPr id="17" name="TextBox 16">
            <a:extLst>
              <a:ext uri="{FF2B5EF4-FFF2-40B4-BE49-F238E27FC236}">
                <a16:creationId xmlns:a16="http://schemas.microsoft.com/office/drawing/2014/main" id="{BCC0D00A-8FA5-45A2-9D2A-C9986ADECC77}"/>
              </a:ext>
            </a:extLst>
          </p:cNvPr>
          <p:cNvSpPr txBox="1"/>
          <p:nvPr/>
        </p:nvSpPr>
        <p:spPr>
          <a:xfrm>
            <a:off x="2665391" y="4607969"/>
            <a:ext cx="1056918" cy="535531"/>
          </a:xfrm>
          <a:prstGeom prst="rect">
            <a:avLst/>
          </a:prstGeom>
          <a:noFill/>
        </p:spPr>
        <p:txBody>
          <a:bodyPr wrap="square" rtlCol="0">
            <a:spAutoFit/>
          </a:bodyPr>
          <a:lstStyle/>
          <a:p>
            <a:pPr algn="ctr">
              <a:lnSpc>
                <a:spcPct val="90000"/>
              </a:lnSpc>
              <a:spcBef>
                <a:spcPts val="600"/>
              </a:spcBef>
            </a:pPr>
            <a:r>
              <a:rPr lang="en-US" sz="1600">
                <a:solidFill>
                  <a:schemeClr val="accent1">
                    <a:lumMod val="75000"/>
                  </a:schemeClr>
                </a:solidFill>
              </a:rPr>
              <a:t>Ashutosh Dhekne</a:t>
            </a:r>
          </a:p>
        </p:txBody>
      </p:sp>
      <p:sp>
        <p:nvSpPr>
          <p:cNvPr id="18" name="TextBox 17">
            <a:extLst>
              <a:ext uri="{FF2B5EF4-FFF2-40B4-BE49-F238E27FC236}">
                <a16:creationId xmlns:a16="http://schemas.microsoft.com/office/drawing/2014/main" id="{AA2421EF-D508-4BFF-8EDF-42C65FA42CA9}"/>
              </a:ext>
            </a:extLst>
          </p:cNvPr>
          <p:cNvSpPr txBox="1"/>
          <p:nvPr/>
        </p:nvSpPr>
        <p:spPr>
          <a:xfrm>
            <a:off x="3606244" y="4624095"/>
            <a:ext cx="1517642" cy="535531"/>
          </a:xfrm>
          <a:prstGeom prst="rect">
            <a:avLst/>
          </a:prstGeom>
          <a:noFill/>
        </p:spPr>
        <p:txBody>
          <a:bodyPr wrap="square" rtlCol="0">
            <a:spAutoFit/>
          </a:bodyPr>
          <a:lstStyle/>
          <a:p>
            <a:pPr algn="ctr">
              <a:lnSpc>
                <a:spcPct val="90000"/>
              </a:lnSpc>
              <a:spcBef>
                <a:spcPts val="600"/>
              </a:spcBef>
            </a:pPr>
            <a:r>
              <a:rPr lang="en-US" sz="1600">
                <a:solidFill>
                  <a:schemeClr val="accent1">
                    <a:lumMod val="75000"/>
                  </a:schemeClr>
                </a:solidFill>
              </a:rPr>
              <a:t>Umakishore</a:t>
            </a:r>
            <a:r>
              <a:rPr lang="en-US" sz="1600">
                <a:solidFill>
                  <a:srgbClr val="000000"/>
                </a:solidFill>
              </a:rPr>
              <a:t> </a:t>
            </a:r>
            <a:r>
              <a:rPr lang="en-US" sz="1600">
                <a:solidFill>
                  <a:schemeClr val="accent1">
                    <a:lumMod val="75000"/>
                  </a:schemeClr>
                </a:solidFill>
              </a:rPr>
              <a:t>Ramachandran</a:t>
            </a:r>
          </a:p>
        </p:txBody>
      </p:sp>
      <p:pic>
        <p:nvPicPr>
          <p:cNvPr id="2" name="Picture 5" descr="Logo&#10;&#10;Description automatically generated">
            <a:extLst>
              <a:ext uri="{FF2B5EF4-FFF2-40B4-BE49-F238E27FC236}">
                <a16:creationId xmlns:a16="http://schemas.microsoft.com/office/drawing/2014/main" id="{F0FE1381-6C35-4CF4-AC80-0555348852B9}"/>
              </a:ext>
            </a:extLst>
          </p:cNvPr>
          <p:cNvPicPr>
            <a:picLocks noChangeAspect="1"/>
          </p:cNvPicPr>
          <p:nvPr/>
        </p:nvPicPr>
        <p:blipFill>
          <a:blip r:embed="rId7"/>
          <a:stretch>
            <a:fillRect/>
          </a:stretch>
        </p:blipFill>
        <p:spPr>
          <a:xfrm>
            <a:off x="39688" y="688613"/>
            <a:ext cx="2743200" cy="972273"/>
          </a:xfrm>
          <a:prstGeom prst="rect">
            <a:avLst/>
          </a:prstGeom>
        </p:spPr>
      </p:pic>
      <p:pic>
        <p:nvPicPr>
          <p:cNvPr id="19" name="Picture 2">
            <a:extLst>
              <a:ext uri="{FF2B5EF4-FFF2-40B4-BE49-F238E27FC236}">
                <a16:creationId xmlns:a16="http://schemas.microsoft.com/office/drawing/2014/main" id="{7415B74F-440F-4CEC-90E5-04E11104F1E2}"/>
              </a:ext>
            </a:extLst>
          </p:cNvPr>
          <p:cNvPicPr>
            <a:picLocks noChangeAspect="1" noChangeArrowheads="1"/>
          </p:cNvPicPr>
          <p:nvPr/>
        </p:nvPicPr>
        <p:blipFill rotWithShape="1">
          <a:blip r:embed="rId8"/>
          <a:srcRect l="13129" r="13129"/>
          <a:stretch/>
        </p:blipFill>
        <p:spPr bwMode="auto">
          <a:xfrm rot="16200000">
            <a:off x="343555" y="3691921"/>
            <a:ext cx="861528" cy="847082"/>
          </a:xfrm>
          <a:prstGeom prst="ellipse">
            <a:avLst/>
          </a:prstGeom>
          <a:noFill/>
          <a:ln w="38100" cmpd="thickThin">
            <a:solidFill>
              <a:schemeClr val="accent1"/>
            </a:solidFill>
          </a:ln>
          <a:effectLst>
            <a:glow rad="63500">
              <a:schemeClr val="bg1">
                <a:alpha val="40000"/>
              </a:schemeClr>
            </a:glo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57909940"/>
      </p:ext>
    </p:extLst>
  </p:cSld>
  <p:clrMapOvr>
    <a:masterClrMapping/>
  </p:clrMapOvr>
  <mc:AlternateContent xmlns:mc="http://schemas.openxmlformats.org/markup-compatibility/2006">
    <mc:Choice xmlns:p14="http://schemas.microsoft.com/office/powerpoint/2010/main" Requires="p14">
      <p:transition p14:dur="0" advTm="5640"/>
    </mc:Choice>
    <mc:Fallback>
      <p:transition advTm="5640"/>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E259D8-49B0-4835-8FC1-3AC388959161}"/>
              </a:ext>
            </a:extLst>
          </p:cNvPr>
          <p:cNvSpPr>
            <a:spLocks noGrp="1"/>
          </p:cNvSpPr>
          <p:nvPr>
            <p:ph type="sldNum" sz="quarter" idx="14"/>
          </p:nvPr>
        </p:nvSpPr>
        <p:spPr/>
        <p:txBody>
          <a:bodyPr/>
          <a:lstStyle/>
          <a:p>
            <a:fld id="{3C6CC810-8AE6-0546-A0FC-DB7D2235F0EB}" type="slidenum">
              <a:rPr lang="en-US" smtClean="0"/>
              <a:t>4</a:t>
            </a:fld>
            <a:endParaRPr lang="en-US"/>
          </a:p>
        </p:txBody>
      </p:sp>
      <p:sp>
        <p:nvSpPr>
          <p:cNvPr id="4" name="Title 3">
            <a:extLst>
              <a:ext uri="{FF2B5EF4-FFF2-40B4-BE49-F238E27FC236}">
                <a16:creationId xmlns:a16="http://schemas.microsoft.com/office/drawing/2014/main" id="{97BC79EB-A139-44FF-9505-C7596ADFD534}"/>
              </a:ext>
            </a:extLst>
          </p:cNvPr>
          <p:cNvSpPr>
            <a:spLocks noGrp="1"/>
          </p:cNvSpPr>
          <p:nvPr>
            <p:ph type="title"/>
          </p:nvPr>
        </p:nvSpPr>
        <p:spPr/>
        <p:txBody>
          <a:bodyPr/>
          <a:lstStyle/>
          <a:p>
            <a:pPr marL="5715" indent="-5715"/>
            <a:r>
              <a:rPr lang="en-US"/>
              <a:t>Mobile On-demand Streaming – Under Constant Bandwidth</a:t>
            </a:r>
          </a:p>
        </p:txBody>
      </p:sp>
      <p:pic>
        <p:nvPicPr>
          <p:cNvPr id="6" name="Picture 5" descr="A picture containing mirror&#10;&#10;Description automatically generated">
            <a:extLst>
              <a:ext uri="{FF2B5EF4-FFF2-40B4-BE49-F238E27FC236}">
                <a16:creationId xmlns:a16="http://schemas.microsoft.com/office/drawing/2014/main" id="{7D493B8E-5980-4299-9D04-15ED24FAEC9A}"/>
              </a:ext>
            </a:extLst>
          </p:cNvPr>
          <p:cNvPicPr>
            <a:picLocks noChangeAspect="1"/>
          </p:cNvPicPr>
          <p:nvPr/>
        </p:nvPicPr>
        <p:blipFill>
          <a:blip r:embed="rId3"/>
          <a:stretch>
            <a:fillRect/>
          </a:stretch>
        </p:blipFill>
        <p:spPr>
          <a:xfrm>
            <a:off x="1283921" y="2398406"/>
            <a:ext cx="807244" cy="807244"/>
          </a:xfrm>
          <a:prstGeom prst="rect">
            <a:avLst/>
          </a:prstGeom>
        </p:spPr>
      </p:pic>
      <p:sp>
        <p:nvSpPr>
          <p:cNvPr id="7" name="Arrow: Left 6">
            <a:extLst>
              <a:ext uri="{FF2B5EF4-FFF2-40B4-BE49-F238E27FC236}">
                <a16:creationId xmlns:a16="http://schemas.microsoft.com/office/drawing/2014/main" id="{E921078B-7D6A-4200-8461-DD097481BE0E}"/>
              </a:ext>
            </a:extLst>
          </p:cNvPr>
          <p:cNvSpPr/>
          <p:nvPr/>
        </p:nvSpPr>
        <p:spPr>
          <a:xfrm>
            <a:off x="2224017" y="2873573"/>
            <a:ext cx="2888770" cy="218775"/>
          </a:xfrm>
          <a:prstGeom prst="left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8" name="Rectangle 7">
            <a:extLst>
              <a:ext uri="{FF2B5EF4-FFF2-40B4-BE49-F238E27FC236}">
                <a16:creationId xmlns:a16="http://schemas.microsoft.com/office/drawing/2014/main" id="{A5D4D67C-D090-4606-988E-5395D5F703C0}"/>
              </a:ext>
            </a:extLst>
          </p:cNvPr>
          <p:cNvSpPr/>
          <p:nvPr/>
        </p:nvSpPr>
        <p:spPr>
          <a:xfrm>
            <a:off x="4484104" y="23071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9" name="Rectangle 8">
            <a:extLst>
              <a:ext uri="{FF2B5EF4-FFF2-40B4-BE49-F238E27FC236}">
                <a16:creationId xmlns:a16="http://schemas.microsoft.com/office/drawing/2014/main" id="{7DF90F95-CF41-4C54-A8B2-EB062D751571}"/>
              </a:ext>
            </a:extLst>
          </p:cNvPr>
          <p:cNvSpPr/>
          <p:nvPr/>
        </p:nvSpPr>
        <p:spPr>
          <a:xfrm>
            <a:off x="3233034" y="22944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0" name="Rectangle 9">
            <a:extLst>
              <a:ext uri="{FF2B5EF4-FFF2-40B4-BE49-F238E27FC236}">
                <a16:creationId xmlns:a16="http://schemas.microsoft.com/office/drawing/2014/main" id="{AEA1FF3C-FCFA-4B8E-AF45-DC31B5009DD8}"/>
              </a:ext>
            </a:extLst>
          </p:cNvPr>
          <p:cNvSpPr/>
          <p:nvPr/>
        </p:nvSpPr>
        <p:spPr>
          <a:xfrm>
            <a:off x="2607619" y="22944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1" name="Rectangle 10">
            <a:extLst>
              <a:ext uri="{FF2B5EF4-FFF2-40B4-BE49-F238E27FC236}">
                <a16:creationId xmlns:a16="http://schemas.microsoft.com/office/drawing/2014/main" id="{3860C2F0-90EB-48C0-9AB3-2082DC315629}"/>
              </a:ext>
            </a:extLst>
          </p:cNvPr>
          <p:cNvSpPr/>
          <p:nvPr/>
        </p:nvSpPr>
        <p:spPr>
          <a:xfrm>
            <a:off x="3869232" y="2305215"/>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2" name="Cloud 11">
            <a:extLst>
              <a:ext uri="{FF2B5EF4-FFF2-40B4-BE49-F238E27FC236}">
                <a16:creationId xmlns:a16="http://schemas.microsoft.com/office/drawing/2014/main" id="{C82DE86A-2FF7-4ABB-9CC5-4FB9BC289CCA}"/>
              </a:ext>
            </a:extLst>
          </p:cNvPr>
          <p:cNvSpPr/>
          <p:nvPr/>
        </p:nvSpPr>
        <p:spPr>
          <a:xfrm>
            <a:off x="5262474" y="1745052"/>
            <a:ext cx="2302773" cy="1789501"/>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3" name="TextBox 8">
            <a:extLst>
              <a:ext uri="{FF2B5EF4-FFF2-40B4-BE49-F238E27FC236}">
                <a16:creationId xmlns:a16="http://schemas.microsoft.com/office/drawing/2014/main" id="{F3B1A7A3-54BA-41F9-A66C-3C7E3D0663B0}"/>
              </a:ext>
            </a:extLst>
          </p:cNvPr>
          <p:cNvSpPr txBox="1"/>
          <p:nvPr/>
        </p:nvSpPr>
        <p:spPr>
          <a:xfrm>
            <a:off x="5954024" y="2751348"/>
            <a:ext cx="1809750" cy="28469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andara"/>
                <a:cs typeface="Calibri"/>
              </a:rPr>
              <a:t>CDN server</a:t>
            </a:r>
          </a:p>
        </p:txBody>
      </p:sp>
      <p:pic>
        <p:nvPicPr>
          <p:cNvPr id="14" name="Graphic 6" descr="Server outline">
            <a:extLst>
              <a:ext uri="{FF2B5EF4-FFF2-40B4-BE49-F238E27FC236}">
                <a16:creationId xmlns:a16="http://schemas.microsoft.com/office/drawing/2014/main" id="{CF5BBB72-369F-42DA-8D6C-FE4A24C8EA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1661" y="2089749"/>
            <a:ext cx="806450" cy="806450"/>
          </a:xfrm>
          <a:prstGeom prst="rect">
            <a:avLst/>
          </a:prstGeom>
        </p:spPr>
      </p:pic>
      <p:sp>
        <p:nvSpPr>
          <p:cNvPr id="15" name="TextBox 1">
            <a:extLst>
              <a:ext uri="{FF2B5EF4-FFF2-40B4-BE49-F238E27FC236}">
                <a16:creationId xmlns:a16="http://schemas.microsoft.com/office/drawing/2014/main" id="{A2AE65BE-447F-4833-8F6F-A784F63497E1}"/>
              </a:ext>
            </a:extLst>
          </p:cNvPr>
          <p:cNvSpPr txBox="1"/>
          <p:nvPr/>
        </p:nvSpPr>
        <p:spPr>
          <a:xfrm>
            <a:off x="3309909" y="4590332"/>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Time</a:t>
            </a:r>
          </a:p>
        </p:txBody>
      </p:sp>
      <p:cxnSp>
        <p:nvCxnSpPr>
          <p:cNvPr id="17" name="Straight Arrow Connector 16">
            <a:extLst>
              <a:ext uri="{FF2B5EF4-FFF2-40B4-BE49-F238E27FC236}">
                <a16:creationId xmlns:a16="http://schemas.microsoft.com/office/drawing/2014/main" id="{486B2610-FE5D-4A22-AA60-6566A1DB2321}"/>
              </a:ext>
            </a:extLst>
          </p:cNvPr>
          <p:cNvCxnSpPr>
            <a:cxnSpLocks/>
          </p:cNvCxnSpPr>
          <p:nvPr/>
        </p:nvCxnSpPr>
        <p:spPr>
          <a:xfrm>
            <a:off x="2460190" y="3618766"/>
            <a:ext cx="0" cy="90577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1">
            <a:extLst>
              <a:ext uri="{FF2B5EF4-FFF2-40B4-BE49-F238E27FC236}">
                <a16:creationId xmlns:a16="http://schemas.microsoft.com/office/drawing/2014/main" id="{5B39A74F-F03A-4F2D-9C21-490876C8BC0C}"/>
              </a:ext>
            </a:extLst>
          </p:cNvPr>
          <p:cNvSpPr txBox="1"/>
          <p:nvPr/>
        </p:nvSpPr>
        <p:spPr>
          <a:xfrm rot="16200000">
            <a:off x="1639858" y="3885482"/>
            <a:ext cx="12827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Bandwidth</a:t>
            </a:r>
            <a:endParaRPr lang="en-US"/>
          </a:p>
        </p:txBody>
      </p:sp>
      <p:cxnSp>
        <p:nvCxnSpPr>
          <p:cNvPr id="23" name="Straight Arrow Connector 22">
            <a:extLst>
              <a:ext uri="{FF2B5EF4-FFF2-40B4-BE49-F238E27FC236}">
                <a16:creationId xmlns:a16="http://schemas.microsoft.com/office/drawing/2014/main" id="{6934B08A-2D34-4E3B-BA02-D0A32D5C8C34}"/>
              </a:ext>
            </a:extLst>
          </p:cNvPr>
          <p:cNvCxnSpPr>
            <a:cxnSpLocks/>
          </p:cNvCxnSpPr>
          <p:nvPr/>
        </p:nvCxnSpPr>
        <p:spPr>
          <a:xfrm>
            <a:off x="2453960" y="3742424"/>
            <a:ext cx="2631057" cy="13290"/>
          </a:xfrm>
          <a:prstGeom prst="straightConnector1">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EF332FB-27E6-408B-A531-8213FCDFB31F}"/>
              </a:ext>
            </a:extLst>
          </p:cNvPr>
          <p:cNvCxnSpPr/>
          <p:nvPr/>
        </p:nvCxnSpPr>
        <p:spPr>
          <a:xfrm>
            <a:off x="2447316" y="4526576"/>
            <a:ext cx="2677574" cy="664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5339498"/>
      </p:ext>
    </p:extLst>
  </p:cSld>
  <p:clrMapOvr>
    <a:masterClrMapping/>
  </p:clrMapOvr>
  <mc:AlternateContent xmlns:mc="http://schemas.openxmlformats.org/markup-compatibility/2006">
    <mc:Choice xmlns:p14="http://schemas.microsoft.com/office/powerpoint/2010/main" Requires="p14">
      <p:transition p14:dur="0" advTm="24390"/>
    </mc:Choice>
    <mc:Fallback>
      <p:transition advTm="24390"/>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E259D8-49B0-4835-8FC1-3AC388959161}"/>
              </a:ext>
            </a:extLst>
          </p:cNvPr>
          <p:cNvSpPr>
            <a:spLocks noGrp="1"/>
          </p:cNvSpPr>
          <p:nvPr>
            <p:ph type="sldNum" sz="quarter" idx="14"/>
          </p:nvPr>
        </p:nvSpPr>
        <p:spPr/>
        <p:txBody>
          <a:bodyPr/>
          <a:lstStyle/>
          <a:p>
            <a:fld id="{3C6CC810-8AE6-0546-A0FC-DB7D2235F0EB}" type="slidenum">
              <a:rPr lang="en-US" smtClean="0"/>
              <a:t>5</a:t>
            </a:fld>
            <a:endParaRPr lang="en-US"/>
          </a:p>
        </p:txBody>
      </p:sp>
      <p:sp>
        <p:nvSpPr>
          <p:cNvPr id="4" name="Title 3">
            <a:extLst>
              <a:ext uri="{FF2B5EF4-FFF2-40B4-BE49-F238E27FC236}">
                <a16:creationId xmlns:a16="http://schemas.microsoft.com/office/drawing/2014/main" id="{97BC79EB-A139-44FF-9505-C7596ADFD534}"/>
              </a:ext>
            </a:extLst>
          </p:cNvPr>
          <p:cNvSpPr>
            <a:spLocks noGrp="1"/>
          </p:cNvSpPr>
          <p:nvPr>
            <p:ph type="title"/>
          </p:nvPr>
        </p:nvSpPr>
        <p:spPr/>
        <p:txBody>
          <a:bodyPr/>
          <a:lstStyle/>
          <a:p>
            <a:pPr marL="5715" indent="-5715"/>
            <a:r>
              <a:rPr lang="en-US"/>
              <a:t>Mobile On-demand Streaming – Adaptive Bitrate Selection</a:t>
            </a:r>
          </a:p>
        </p:txBody>
      </p:sp>
      <p:pic>
        <p:nvPicPr>
          <p:cNvPr id="6" name="Picture 5" descr="A picture containing mirror&#10;&#10;Description automatically generated">
            <a:extLst>
              <a:ext uri="{FF2B5EF4-FFF2-40B4-BE49-F238E27FC236}">
                <a16:creationId xmlns:a16="http://schemas.microsoft.com/office/drawing/2014/main" id="{7D493B8E-5980-4299-9D04-15ED24FAEC9A}"/>
              </a:ext>
            </a:extLst>
          </p:cNvPr>
          <p:cNvPicPr>
            <a:picLocks noChangeAspect="1"/>
          </p:cNvPicPr>
          <p:nvPr/>
        </p:nvPicPr>
        <p:blipFill>
          <a:blip r:embed="rId3"/>
          <a:stretch>
            <a:fillRect/>
          </a:stretch>
        </p:blipFill>
        <p:spPr>
          <a:xfrm>
            <a:off x="1337084" y="1301923"/>
            <a:ext cx="807244" cy="807244"/>
          </a:xfrm>
          <a:prstGeom prst="rect">
            <a:avLst/>
          </a:prstGeom>
        </p:spPr>
      </p:pic>
      <p:sp>
        <p:nvSpPr>
          <p:cNvPr id="7" name="Arrow: Left 6">
            <a:extLst>
              <a:ext uri="{FF2B5EF4-FFF2-40B4-BE49-F238E27FC236}">
                <a16:creationId xmlns:a16="http://schemas.microsoft.com/office/drawing/2014/main" id="{E921078B-7D6A-4200-8461-DD097481BE0E}"/>
              </a:ext>
            </a:extLst>
          </p:cNvPr>
          <p:cNvSpPr/>
          <p:nvPr/>
        </p:nvSpPr>
        <p:spPr>
          <a:xfrm>
            <a:off x="2224017" y="2873573"/>
            <a:ext cx="2888770" cy="218775"/>
          </a:xfrm>
          <a:prstGeom prst="left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0" name="Rectangle 9">
            <a:extLst>
              <a:ext uri="{FF2B5EF4-FFF2-40B4-BE49-F238E27FC236}">
                <a16:creationId xmlns:a16="http://schemas.microsoft.com/office/drawing/2014/main" id="{AEA1FF3C-FCFA-4B8E-AF45-DC31B5009DD8}"/>
              </a:ext>
            </a:extLst>
          </p:cNvPr>
          <p:cNvSpPr/>
          <p:nvPr/>
        </p:nvSpPr>
        <p:spPr>
          <a:xfrm>
            <a:off x="2607619" y="22944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2" name="Cloud 11">
            <a:extLst>
              <a:ext uri="{FF2B5EF4-FFF2-40B4-BE49-F238E27FC236}">
                <a16:creationId xmlns:a16="http://schemas.microsoft.com/office/drawing/2014/main" id="{C82DE86A-2FF7-4ABB-9CC5-4FB9BC289CCA}"/>
              </a:ext>
            </a:extLst>
          </p:cNvPr>
          <p:cNvSpPr/>
          <p:nvPr/>
        </p:nvSpPr>
        <p:spPr>
          <a:xfrm>
            <a:off x="5262474" y="1745052"/>
            <a:ext cx="2302773" cy="1789501"/>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3" name="TextBox 8">
            <a:extLst>
              <a:ext uri="{FF2B5EF4-FFF2-40B4-BE49-F238E27FC236}">
                <a16:creationId xmlns:a16="http://schemas.microsoft.com/office/drawing/2014/main" id="{F3B1A7A3-54BA-41F9-A66C-3C7E3D0663B0}"/>
              </a:ext>
            </a:extLst>
          </p:cNvPr>
          <p:cNvSpPr txBox="1"/>
          <p:nvPr/>
        </p:nvSpPr>
        <p:spPr>
          <a:xfrm>
            <a:off x="5954024" y="2751348"/>
            <a:ext cx="1809750" cy="28469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andara"/>
                <a:cs typeface="Calibri"/>
              </a:rPr>
              <a:t>CDN server</a:t>
            </a:r>
          </a:p>
        </p:txBody>
      </p:sp>
      <p:pic>
        <p:nvPicPr>
          <p:cNvPr id="14" name="Graphic 6" descr="Server outline">
            <a:extLst>
              <a:ext uri="{FF2B5EF4-FFF2-40B4-BE49-F238E27FC236}">
                <a16:creationId xmlns:a16="http://schemas.microsoft.com/office/drawing/2014/main" id="{CF5BBB72-369F-42DA-8D6C-FE4A24C8EA4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1661" y="2089749"/>
            <a:ext cx="806450" cy="806450"/>
          </a:xfrm>
          <a:prstGeom prst="rect">
            <a:avLst/>
          </a:prstGeom>
        </p:spPr>
      </p:pic>
      <p:sp>
        <p:nvSpPr>
          <p:cNvPr id="15" name="TextBox 1">
            <a:extLst>
              <a:ext uri="{FF2B5EF4-FFF2-40B4-BE49-F238E27FC236}">
                <a16:creationId xmlns:a16="http://schemas.microsoft.com/office/drawing/2014/main" id="{A2AE65BE-447F-4833-8F6F-A784F63497E1}"/>
              </a:ext>
            </a:extLst>
          </p:cNvPr>
          <p:cNvSpPr txBox="1"/>
          <p:nvPr/>
        </p:nvSpPr>
        <p:spPr>
          <a:xfrm>
            <a:off x="3309909" y="4590332"/>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Time</a:t>
            </a:r>
          </a:p>
        </p:txBody>
      </p:sp>
      <p:cxnSp>
        <p:nvCxnSpPr>
          <p:cNvPr id="17" name="Straight Arrow Connector 16">
            <a:extLst>
              <a:ext uri="{FF2B5EF4-FFF2-40B4-BE49-F238E27FC236}">
                <a16:creationId xmlns:a16="http://schemas.microsoft.com/office/drawing/2014/main" id="{486B2610-FE5D-4A22-AA60-6566A1DB2321}"/>
              </a:ext>
            </a:extLst>
          </p:cNvPr>
          <p:cNvCxnSpPr>
            <a:cxnSpLocks/>
          </p:cNvCxnSpPr>
          <p:nvPr/>
        </p:nvCxnSpPr>
        <p:spPr>
          <a:xfrm>
            <a:off x="2460190" y="3618766"/>
            <a:ext cx="0" cy="90577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1">
            <a:extLst>
              <a:ext uri="{FF2B5EF4-FFF2-40B4-BE49-F238E27FC236}">
                <a16:creationId xmlns:a16="http://schemas.microsoft.com/office/drawing/2014/main" id="{5B39A74F-F03A-4F2D-9C21-490876C8BC0C}"/>
              </a:ext>
            </a:extLst>
          </p:cNvPr>
          <p:cNvSpPr txBox="1"/>
          <p:nvPr/>
        </p:nvSpPr>
        <p:spPr>
          <a:xfrm rot="16200000">
            <a:off x="1639858" y="3885482"/>
            <a:ext cx="12827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Bandwidth</a:t>
            </a:r>
            <a:endParaRPr lang="en-US"/>
          </a:p>
        </p:txBody>
      </p:sp>
      <p:cxnSp>
        <p:nvCxnSpPr>
          <p:cNvPr id="2" name="Straight Arrow Connector 1">
            <a:extLst>
              <a:ext uri="{FF2B5EF4-FFF2-40B4-BE49-F238E27FC236}">
                <a16:creationId xmlns:a16="http://schemas.microsoft.com/office/drawing/2014/main" id="{C5FED718-30EE-402A-97A6-A6723CC72235}"/>
              </a:ext>
            </a:extLst>
          </p:cNvPr>
          <p:cNvCxnSpPr/>
          <p:nvPr/>
        </p:nvCxnSpPr>
        <p:spPr bwMode="auto">
          <a:xfrm flipH="1">
            <a:off x="1301160" y="1303819"/>
            <a:ext cx="22594" cy="3320015"/>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sp>
        <p:nvSpPr>
          <p:cNvPr id="19" name="TextBox 1">
            <a:extLst>
              <a:ext uri="{FF2B5EF4-FFF2-40B4-BE49-F238E27FC236}">
                <a16:creationId xmlns:a16="http://schemas.microsoft.com/office/drawing/2014/main" id="{B4911A1F-2D54-4796-89DC-2B43904BCA2A}"/>
              </a:ext>
            </a:extLst>
          </p:cNvPr>
          <p:cNvSpPr txBox="1"/>
          <p:nvPr/>
        </p:nvSpPr>
        <p:spPr>
          <a:xfrm>
            <a:off x="744803" y="1174622"/>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Start</a:t>
            </a:r>
            <a:endParaRPr lang="en-US"/>
          </a:p>
        </p:txBody>
      </p:sp>
      <p:sp>
        <p:nvSpPr>
          <p:cNvPr id="20" name="TextBox 1">
            <a:extLst>
              <a:ext uri="{FF2B5EF4-FFF2-40B4-BE49-F238E27FC236}">
                <a16:creationId xmlns:a16="http://schemas.microsoft.com/office/drawing/2014/main" id="{EC69D54A-2629-455E-A923-6A1FBC204B53}"/>
              </a:ext>
            </a:extLst>
          </p:cNvPr>
          <p:cNvSpPr txBox="1"/>
          <p:nvPr/>
        </p:nvSpPr>
        <p:spPr>
          <a:xfrm rot="16200000">
            <a:off x="430404" y="2283952"/>
            <a:ext cx="12827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Location</a:t>
            </a:r>
            <a:endParaRPr lang="en-US"/>
          </a:p>
        </p:txBody>
      </p:sp>
      <p:sp>
        <p:nvSpPr>
          <p:cNvPr id="24" name="TextBox 1">
            <a:extLst>
              <a:ext uri="{FF2B5EF4-FFF2-40B4-BE49-F238E27FC236}">
                <a16:creationId xmlns:a16="http://schemas.microsoft.com/office/drawing/2014/main" id="{F28B72CD-50C0-411B-8B5D-463F5FECDA2B}"/>
              </a:ext>
            </a:extLst>
          </p:cNvPr>
          <p:cNvSpPr txBox="1"/>
          <p:nvPr/>
        </p:nvSpPr>
        <p:spPr>
          <a:xfrm>
            <a:off x="837837" y="4178319"/>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End</a:t>
            </a:r>
            <a:endParaRPr lang="en-US"/>
          </a:p>
        </p:txBody>
      </p:sp>
      <p:cxnSp>
        <p:nvCxnSpPr>
          <p:cNvPr id="5" name="Connector: Curved 4">
            <a:extLst>
              <a:ext uri="{FF2B5EF4-FFF2-40B4-BE49-F238E27FC236}">
                <a16:creationId xmlns:a16="http://schemas.microsoft.com/office/drawing/2014/main" id="{01D8D14F-517D-4471-B294-8620866C73D2}"/>
              </a:ext>
            </a:extLst>
          </p:cNvPr>
          <p:cNvCxnSpPr/>
          <p:nvPr/>
        </p:nvCxnSpPr>
        <p:spPr bwMode="auto">
          <a:xfrm flipV="1">
            <a:off x="2446818" y="3640321"/>
            <a:ext cx="648586" cy="102340"/>
          </a:xfrm>
          <a:prstGeom prst="curvedConnector3">
            <a:avLst/>
          </a:prstGeom>
          <a:solidFill>
            <a:srgbClr val="0183B7"/>
          </a:solidFill>
          <a:ln w="28575" cap="flat" cmpd="sng" algn="ctr">
            <a:solidFill>
              <a:schemeClr val="accent2"/>
            </a:solidFill>
            <a:prstDash val="solid"/>
            <a:round/>
            <a:headEnd type="none" w="med" len="med"/>
            <a:tailEnd type="none" w="med" len="med"/>
          </a:ln>
          <a:effectLst/>
        </p:spPr>
      </p:cxnSp>
      <p:cxnSp>
        <p:nvCxnSpPr>
          <p:cNvPr id="18" name="Straight Arrow Connector 17">
            <a:extLst>
              <a:ext uri="{FF2B5EF4-FFF2-40B4-BE49-F238E27FC236}">
                <a16:creationId xmlns:a16="http://schemas.microsoft.com/office/drawing/2014/main" id="{453ACE18-73C7-4375-B831-4EB94E6789E3}"/>
              </a:ext>
            </a:extLst>
          </p:cNvPr>
          <p:cNvCxnSpPr/>
          <p:nvPr/>
        </p:nvCxnSpPr>
        <p:spPr>
          <a:xfrm>
            <a:off x="2447316" y="4526576"/>
            <a:ext cx="2677574" cy="664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2052" name="Picture 4" descr="Location Icons - Download Free Vector Icons | Noun Project">
            <a:extLst>
              <a:ext uri="{FF2B5EF4-FFF2-40B4-BE49-F238E27FC236}">
                <a16:creationId xmlns:a16="http://schemas.microsoft.com/office/drawing/2014/main" id="{5E6F793E-F223-455A-B091-FC117A14164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94" y="2217967"/>
            <a:ext cx="780855" cy="78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3501519"/>
      </p:ext>
    </p:extLst>
  </p:cSld>
  <p:clrMapOvr>
    <a:masterClrMapping/>
  </p:clrMapOvr>
  <mc:AlternateContent xmlns:mc="http://schemas.openxmlformats.org/markup-compatibility/2006">
    <mc:Choice xmlns:p14="http://schemas.microsoft.com/office/powerpoint/2010/main" Requires="p14">
      <p:transition p14:dur="0" advTm="17541"/>
    </mc:Choice>
    <mc:Fallback>
      <p:transition advTm="17541"/>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E259D8-49B0-4835-8FC1-3AC388959161}"/>
              </a:ext>
            </a:extLst>
          </p:cNvPr>
          <p:cNvSpPr>
            <a:spLocks noGrp="1"/>
          </p:cNvSpPr>
          <p:nvPr>
            <p:ph type="sldNum" sz="quarter" idx="14"/>
          </p:nvPr>
        </p:nvSpPr>
        <p:spPr/>
        <p:txBody>
          <a:bodyPr/>
          <a:lstStyle/>
          <a:p>
            <a:fld id="{3C6CC810-8AE6-0546-A0FC-DB7D2235F0EB}" type="slidenum">
              <a:rPr lang="en-US" smtClean="0"/>
              <a:t>6</a:t>
            </a:fld>
            <a:endParaRPr lang="en-US"/>
          </a:p>
        </p:txBody>
      </p:sp>
      <p:sp>
        <p:nvSpPr>
          <p:cNvPr id="4" name="Title 3">
            <a:extLst>
              <a:ext uri="{FF2B5EF4-FFF2-40B4-BE49-F238E27FC236}">
                <a16:creationId xmlns:a16="http://schemas.microsoft.com/office/drawing/2014/main" id="{97BC79EB-A139-44FF-9505-C7596ADFD534}"/>
              </a:ext>
            </a:extLst>
          </p:cNvPr>
          <p:cNvSpPr>
            <a:spLocks noGrp="1"/>
          </p:cNvSpPr>
          <p:nvPr>
            <p:ph type="title"/>
          </p:nvPr>
        </p:nvSpPr>
        <p:spPr/>
        <p:txBody>
          <a:bodyPr/>
          <a:lstStyle/>
          <a:p>
            <a:pPr marL="5715" indent="-5715"/>
            <a:r>
              <a:rPr lang="en-US"/>
              <a:t>Mobile On-demand Streaming – </a:t>
            </a:r>
            <a:r>
              <a:rPr lang="en-US">
                <a:ea typeface="+mj-lt"/>
                <a:cs typeface="+mj-lt"/>
              </a:rPr>
              <a:t>Adaptive Bitrate Selection</a:t>
            </a:r>
          </a:p>
        </p:txBody>
      </p:sp>
      <p:sp>
        <p:nvSpPr>
          <p:cNvPr id="7" name="Arrow: Left 6">
            <a:extLst>
              <a:ext uri="{FF2B5EF4-FFF2-40B4-BE49-F238E27FC236}">
                <a16:creationId xmlns:a16="http://schemas.microsoft.com/office/drawing/2014/main" id="{E921078B-7D6A-4200-8461-DD097481BE0E}"/>
              </a:ext>
            </a:extLst>
          </p:cNvPr>
          <p:cNvSpPr/>
          <p:nvPr/>
        </p:nvSpPr>
        <p:spPr>
          <a:xfrm>
            <a:off x="2224017" y="2873573"/>
            <a:ext cx="2888770" cy="218775"/>
          </a:xfrm>
          <a:prstGeom prst="left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2" name="Cloud 11">
            <a:extLst>
              <a:ext uri="{FF2B5EF4-FFF2-40B4-BE49-F238E27FC236}">
                <a16:creationId xmlns:a16="http://schemas.microsoft.com/office/drawing/2014/main" id="{C82DE86A-2FF7-4ABB-9CC5-4FB9BC289CCA}"/>
              </a:ext>
            </a:extLst>
          </p:cNvPr>
          <p:cNvSpPr/>
          <p:nvPr/>
        </p:nvSpPr>
        <p:spPr>
          <a:xfrm>
            <a:off x="5262474" y="1745052"/>
            <a:ext cx="2302773" cy="1789501"/>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3" name="TextBox 8">
            <a:extLst>
              <a:ext uri="{FF2B5EF4-FFF2-40B4-BE49-F238E27FC236}">
                <a16:creationId xmlns:a16="http://schemas.microsoft.com/office/drawing/2014/main" id="{F3B1A7A3-54BA-41F9-A66C-3C7E3D0663B0}"/>
              </a:ext>
            </a:extLst>
          </p:cNvPr>
          <p:cNvSpPr txBox="1"/>
          <p:nvPr/>
        </p:nvSpPr>
        <p:spPr>
          <a:xfrm>
            <a:off x="5954024" y="2751348"/>
            <a:ext cx="1809750" cy="28469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andara"/>
                <a:cs typeface="Calibri"/>
              </a:rPr>
              <a:t>CDN server</a:t>
            </a:r>
          </a:p>
        </p:txBody>
      </p:sp>
      <p:pic>
        <p:nvPicPr>
          <p:cNvPr id="14" name="Graphic 6" descr="Server outline">
            <a:extLst>
              <a:ext uri="{FF2B5EF4-FFF2-40B4-BE49-F238E27FC236}">
                <a16:creationId xmlns:a16="http://schemas.microsoft.com/office/drawing/2014/main" id="{CF5BBB72-369F-42DA-8D6C-FE4A24C8E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1661" y="2089749"/>
            <a:ext cx="806450" cy="806450"/>
          </a:xfrm>
          <a:prstGeom prst="rect">
            <a:avLst/>
          </a:prstGeom>
        </p:spPr>
      </p:pic>
      <p:sp>
        <p:nvSpPr>
          <p:cNvPr id="15" name="TextBox 1">
            <a:extLst>
              <a:ext uri="{FF2B5EF4-FFF2-40B4-BE49-F238E27FC236}">
                <a16:creationId xmlns:a16="http://schemas.microsoft.com/office/drawing/2014/main" id="{A2AE65BE-447F-4833-8F6F-A784F63497E1}"/>
              </a:ext>
            </a:extLst>
          </p:cNvPr>
          <p:cNvSpPr txBox="1"/>
          <p:nvPr/>
        </p:nvSpPr>
        <p:spPr>
          <a:xfrm>
            <a:off x="3309909" y="4590332"/>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Time</a:t>
            </a:r>
          </a:p>
        </p:txBody>
      </p:sp>
      <p:cxnSp>
        <p:nvCxnSpPr>
          <p:cNvPr id="17" name="Straight Arrow Connector 16">
            <a:extLst>
              <a:ext uri="{FF2B5EF4-FFF2-40B4-BE49-F238E27FC236}">
                <a16:creationId xmlns:a16="http://schemas.microsoft.com/office/drawing/2014/main" id="{486B2610-FE5D-4A22-AA60-6566A1DB2321}"/>
              </a:ext>
            </a:extLst>
          </p:cNvPr>
          <p:cNvCxnSpPr>
            <a:cxnSpLocks/>
          </p:cNvCxnSpPr>
          <p:nvPr/>
        </p:nvCxnSpPr>
        <p:spPr>
          <a:xfrm>
            <a:off x="2460190" y="3618766"/>
            <a:ext cx="0" cy="90577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1">
            <a:extLst>
              <a:ext uri="{FF2B5EF4-FFF2-40B4-BE49-F238E27FC236}">
                <a16:creationId xmlns:a16="http://schemas.microsoft.com/office/drawing/2014/main" id="{5B39A74F-F03A-4F2D-9C21-490876C8BC0C}"/>
              </a:ext>
            </a:extLst>
          </p:cNvPr>
          <p:cNvSpPr txBox="1"/>
          <p:nvPr/>
        </p:nvSpPr>
        <p:spPr>
          <a:xfrm rot="16200000">
            <a:off x="1639858" y="3885482"/>
            <a:ext cx="12827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Bandwidth</a:t>
            </a:r>
            <a:endParaRPr lang="en-US"/>
          </a:p>
        </p:txBody>
      </p:sp>
      <p:cxnSp>
        <p:nvCxnSpPr>
          <p:cNvPr id="2" name="Straight Arrow Connector 1">
            <a:extLst>
              <a:ext uri="{FF2B5EF4-FFF2-40B4-BE49-F238E27FC236}">
                <a16:creationId xmlns:a16="http://schemas.microsoft.com/office/drawing/2014/main" id="{C5FED718-30EE-402A-97A6-A6723CC72235}"/>
              </a:ext>
            </a:extLst>
          </p:cNvPr>
          <p:cNvCxnSpPr/>
          <p:nvPr/>
        </p:nvCxnSpPr>
        <p:spPr bwMode="auto">
          <a:xfrm flipH="1">
            <a:off x="1301160" y="1303819"/>
            <a:ext cx="22594" cy="3320015"/>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sp>
        <p:nvSpPr>
          <p:cNvPr id="19" name="TextBox 1">
            <a:extLst>
              <a:ext uri="{FF2B5EF4-FFF2-40B4-BE49-F238E27FC236}">
                <a16:creationId xmlns:a16="http://schemas.microsoft.com/office/drawing/2014/main" id="{B4911A1F-2D54-4796-89DC-2B43904BCA2A}"/>
              </a:ext>
            </a:extLst>
          </p:cNvPr>
          <p:cNvSpPr txBox="1"/>
          <p:nvPr/>
        </p:nvSpPr>
        <p:spPr>
          <a:xfrm>
            <a:off x="744803" y="1174622"/>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Start</a:t>
            </a:r>
            <a:endParaRPr lang="en-US"/>
          </a:p>
        </p:txBody>
      </p:sp>
      <p:sp>
        <p:nvSpPr>
          <p:cNvPr id="20" name="TextBox 1">
            <a:extLst>
              <a:ext uri="{FF2B5EF4-FFF2-40B4-BE49-F238E27FC236}">
                <a16:creationId xmlns:a16="http://schemas.microsoft.com/office/drawing/2014/main" id="{EC69D54A-2629-455E-A923-6A1FBC204B53}"/>
              </a:ext>
            </a:extLst>
          </p:cNvPr>
          <p:cNvSpPr txBox="1"/>
          <p:nvPr/>
        </p:nvSpPr>
        <p:spPr>
          <a:xfrm rot="16200000">
            <a:off x="430404" y="2283952"/>
            <a:ext cx="12827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Location</a:t>
            </a:r>
            <a:endParaRPr lang="en-US"/>
          </a:p>
        </p:txBody>
      </p:sp>
      <p:sp>
        <p:nvSpPr>
          <p:cNvPr id="24" name="TextBox 1">
            <a:extLst>
              <a:ext uri="{FF2B5EF4-FFF2-40B4-BE49-F238E27FC236}">
                <a16:creationId xmlns:a16="http://schemas.microsoft.com/office/drawing/2014/main" id="{F28B72CD-50C0-411B-8B5D-463F5FECDA2B}"/>
              </a:ext>
            </a:extLst>
          </p:cNvPr>
          <p:cNvSpPr txBox="1"/>
          <p:nvPr/>
        </p:nvSpPr>
        <p:spPr>
          <a:xfrm>
            <a:off x="837837" y="4178319"/>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End</a:t>
            </a:r>
            <a:endParaRPr lang="en-US"/>
          </a:p>
        </p:txBody>
      </p:sp>
      <p:cxnSp>
        <p:nvCxnSpPr>
          <p:cNvPr id="27" name="Connector: Curved 26">
            <a:extLst>
              <a:ext uri="{FF2B5EF4-FFF2-40B4-BE49-F238E27FC236}">
                <a16:creationId xmlns:a16="http://schemas.microsoft.com/office/drawing/2014/main" id="{B75D633E-E14B-48B3-B4F4-04149EDD1C1E}"/>
              </a:ext>
            </a:extLst>
          </p:cNvPr>
          <p:cNvCxnSpPr/>
          <p:nvPr/>
        </p:nvCxnSpPr>
        <p:spPr bwMode="auto">
          <a:xfrm flipV="1">
            <a:off x="2446818" y="3640321"/>
            <a:ext cx="648586" cy="102340"/>
          </a:xfrm>
          <a:prstGeom prst="curvedConnector3">
            <a:avLst/>
          </a:prstGeom>
          <a:solidFill>
            <a:srgbClr val="0183B7"/>
          </a:solidFill>
          <a:ln w="28575" cap="flat" cmpd="sng" algn="ctr">
            <a:solidFill>
              <a:schemeClr val="accent2"/>
            </a:solidFill>
            <a:prstDash val="solid"/>
            <a:round/>
            <a:headEnd type="none" w="med" len="med"/>
            <a:tailEnd type="none" w="med" len="med"/>
          </a:ln>
          <a:effectLst/>
        </p:spPr>
      </p:cxnSp>
      <p:cxnSp>
        <p:nvCxnSpPr>
          <p:cNvPr id="28" name="Connector: Curved 27">
            <a:extLst>
              <a:ext uri="{FF2B5EF4-FFF2-40B4-BE49-F238E27FC236}">
                <a16:creationId xmlns:a16="http://schemas.microsoft.com/office/drawing/2014/main" id="{8CCAB4FD-F907-4267-A319-EB8FACCB01A9}"/>
              </a:ext>
            </a:extLst>
          </p:cNvPr>
          <p:cNvCxnSpPr>
            <a:cxnSpLocks/>
          </p:cNvCxnSpPr>
          <p:nvPr/>
        </p:nvCxnSpPr>
        <p:spPr bwMode="auto">
          <a:xfrm flipV="1">
            <a:off x="3064835" y="3547285"/>
            <a:ext cx="489098" cy="95695"/>
          </a:xfrm>
          <a:prstGeom prst="curvedConnector3">
            <a:avLst/>
          </a:prstGeom>
          <a:solidFill>
            <a:srgbClr val="0183B7"/>
          </a:solidFill>
          <a:ln w="28575" cap="flat" cmpd="sng" algn="ctr">
            <a:solidFill>
              <a:schemeClr val="accent2"/>
            </a:solidFill>
            <a:prstDash val="solid"/>
            <a:round/>
            <a:headEnd type="none" w="med" len="med"/>
            <a:tailEnd type="none" w="med" len="med"/>
          </a:ln>
          <a:effectLst/>
        </p:spPr>
      </p:cxnSp>
      <p:cxnSp>
        <p:nvCxnSpPr>
          <p:cNvPr id="8" name="Straight Arrow Connector 7">
            <a:extLst>
              <a:ext uri="{FF2B5EF4-FFF2-40B4-BE49-F238E27FC236}">
                <a16:creationId xmlns:a16="http://schemas.microsoft.com/office/drawing/2014/main" id="{9D4A05D7-B916-4272-B21A-088BB5D63CBD}"/>
              </a:ext>
            </a:extLst>
          </p:cNvPr>
          <p:cNvCxnSpPr/>
          <p:nvPr/>
        </p:nvCxnSpPr>
        <p:spPr>
          <a:xfrm>
            <a:off x="2447316" y="4526576"/>
            <a:ext cx="2677574" cy="664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0" name="Picture 29" descr="A picture containing mirror&#10;&#10;Description automatically generated">
            <a:extLst>
              <a:ext uri="{FF2B5EF4-FFF2-40B4-BE49-F238E27FC236}">
                <a16:creationId xmlns:a16="http://schemas.microsoft.com/office/drawing/2014/main" id="{9A0AA639-EC76-4D17-9A65-B8AB05D76520}"/>
              </a:ext>
            </a:extLst>
          </p:cNvPr>
          <p:cNvPicPr>
            <a:picLocks noChangeAspect="1"/>
          </p:cNvPicPr>
          <p:nvPr/>
        </p:nvPicPr>
        <p:blipFill>
          <a:blip r:embed="rId5"/>
          <a:stretch>
            <a:fillRect/>
          </a:stretch>
        </p:blipFill>
        <p:spPr>
          <a:xfrm>
            <a:off x="1337083" y="2119300"/>
            <a:ext cx="807244" cy="807244"/>
          </a:xfrm>
          <a:prstGeom prst="rect">
            <a:avLst/>
          </a:prstGeom>
        </p:spPr>
      </p:pic>
      <p:pic>
        <p:nvPicPr>
          <p:cNvPr id="23" name="Picture 4" descr="Location Icons - Download Free Vector Icons | Noun Project">
            <a:extLst>
              <a:ext uri="{FF2B5EF4-FFF2-40B4-BE49-F238E27FC236}">
                <a16:creationId xmlns:a16="http://schemas.microsoft.com/office/drawing/2014/main" id="{DE3C0E76-E56A-4D12-A299-15364499DDF6}"/>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94" y="2217967"/>
            <a:ext cx="780855" cy="780855"/>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65514B5D-24AA-499D-8111-83807F299B32}"/>
              </a:ext>
            </a:extLst>
          </p:cNvPr>
          <p:cNvSpPr/>
          <p:nvPr/>
        </p:nvSpPr>
        <p:spPr>
          <a:xfrm>
            <a:off x="2607619" y="22944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26" name="Rectangle 25">
            <a:extLst>
              <a:ext uri="{FF2B5EF4-FFF2-40B4-BE49-F238E27FC236}">
                <a16:creationId xmlns:a16="http://schemas.microsoft.com/office/drawing/2014/main" id="{0619BC76-3A59-41C1-8065-5EE2A338C991}"/>
              </a:ext>
            </a:extLst>
          </p:cNvPr>
          <p:cNvSpPr/>
          <p:nvPr/>
        </p:nvSpPr>
        <p:spPr>
          <a:xfrm>
            <a:off x="3252217" y="2301076"/>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Tree>
    <p:extLst>
      <p:ext uri="{BB962C8B-B14F-4D97-AF65-F5344CB8AC3E}">
        <p14:creationId xmlns:p14="http://schemas.microsoft.com/office/powerpoint/2010/main" val="4256176784"/>
      </p:ext>
    </p:extLst>
  </p:cSld>
  <p:clrMapOvr>
    <a:masterClrMapping/>
  </p:clrMapOvr>
  <mc:AlternateContent xmlns:mc="http://schemas.openxmlformats.org/markup-compatibility/2006">
    <mc:Choice xmlns:p14="http://schemas.microsoft.com/office/powerpoint/2010/main" Requires="p14">
      <p:transition p14:dur="0" advTm="6155"/>
    </mc:Choice>
    <mc:Fallback>
      <p:transition advTm="6155"/>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E259D8-49B0-4835-8FC1-3AC388959161}"/>
              </a:ext>
            </a:extLst>
          </p:cNvPr>
          <p:cNvSpPr>
            <a:spLocks noGrp="1"/>
          </p:cNvSpPr>
          <p:nvPr>
            <p:ph type="sldNum" sz="quarter" idx="14"/>
          </p:nvPr>
        </p:nvSpPr>
        <p:spPr/>
        <p:txBody>
          <a:bodyPr/>
          <a:lstStyle/>
          <a:p>
            <a:fld id="{3C6CC810-8AE6-0546-A0FC-DB7D2235F0EB}" type="slidenum">
              <a:rPr lang="en-US" smtClean="0"/>
              <a:t>7</a:t>
            </a:fld>
            <a:endParaRPr lang="en-US"/>
          </a:p>
        </p:txBody>
      </p:sp>
      <p:sp>
        <p:nvSpPr>
          <p:cNvPr id="4" name="Title 3">
            <a:extLst>
              <a:ext uri="{FF2B5EF4-FFF2-40B4-BE49-F238E27FC236}">
                <a16:creationId xmlns:a16="http://schemas.microsoft.com/office/drawing/2014/main" id="{97BC79EB-A139-44FF-9505-C7596ADFD534}"/>
              </a:ext>
            </a:extLst>
          </p:cNvPr>
          <p:cNvSpPr>
            <a:spLocks noGrp="1"/>
          </p:cNvSpPr>
          <p:nvPr>
            <p:ph type="title"/>
          </p:nvPr>
        </p:nvSpPr>
        <p:spPr/>
        <p:txBody>
          <a:bodyPr/>
          <a:lstStyle/>
          <a:p>
            <a:pPr marL="5715" indent="-5715"/>
            <a:r>
              <a:rPr lang="en-US"/>
              <a:t>Mobile On-demand Streaming – </a:t>
            </a:r>
            <a:r>
              <a:rPr lang="en-US">
                <a:ea typeface="+mj-lt"/>
                <a:cs typeface="+mj-lt"/>
              </a:rPr>
              <a:t>Adaptive Bitrate Selection</a:t>
            </a:r>
          </a:p>
        </p:txBody>
      </p:sp>
      <p:sp>
        <p:nvSpPr>
          <p:cNvPr id="7" name="Arrow: Left 6">
            <a:extLst>
              <a:ext uri="{FF2B5EF4-FFF2-40B4-BE49-F238E27FC236}">
                <a16:creationId xmlns:a16="http://schemas.microsoft.com/office/drawing/2014/main" id="{E921078B-7D6A-4200-8461-DD097481BE0E}"/>
              </a:ext>
            </a:extLst>
          </p:cNvPr>
          <p:cNvSpPr/>
          <p:nvPr/>
        </p:nvSpPr>
        <p:spPr>
          <a:xfrm>
            <a:off x="2224017" y="2873573"/>
            <a:ext cx="2888770" cy="218775"/>
          </a:xfrm>
          <a:prstGeom prst="left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2" name="Cloud 11">
            <a:extLst>
              <a:ext uri="{FF2B5EF4-FFF2-40B4-BE49-F238E27FC236}">
                <a16:creationId xmlns:a16="http://schemas.microsoft.com/office/drawing/2014/main" id="{C82DE86A-2FF7-4ABB-9CC5-4FB9BC289CCA}"/>
              </a:ext>
            </a:extLst>
          </p:cNvPr>
          <p:cNvSpPr/>
          <p:nvPr/>
        </p:nvSpPr>
        <p:spPr>
          <a:xfrm>
            <a:off x="5262474" y="1745052"/>
            <a:ext cx="2302773" cy="1789501"/>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3" name="TextBox 8">
            <a:extLst>
              <a:ext uri="{FF2B5EF4-FFF2-40B4-BE49-F238E27FC236}">
                <a16:creationId xmlns:a16="http://schemas.microsoft.com/office/drawing/2014/main" id="{F3B1A7A3-54BA-41F9-A66C-3C7E3D0663B0}"/>
              </a:ext>
            </a:extLst>
          </p:cNvPr>
          <p:cNvSpPr txBox="1"/>
          <p:nvPr/>
        </p:nvSpPr>
        <p:spPr>
          <a:xfrm>
            <a:off x="5954024" y="2751348"/>
            <a:ext cx="1809750" cy="28469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andara"/>
                <a:cs typeface="Calibri"/>
              </a:rPr>
              <a:t>CDN server</a:t>
            </a:r>
          </a:p>
        </p:txBody>
      </p:sp>
      <p:pic>
        <p:nvPicPr>
          <p:cNvPr id="14" name="Graphic 6" descr="Server outline">
            <a:extLst>
              <a:ext uri="{FF2B5EF4-FFF2-40B4-BE49-F238E27FC236}">
                <a16:creationId xmlns:a16="http://schemas.microsoft.com/office/drawing/2014/main" id="{CF5BBB72-369F-42DA-8D6C-FE4A24C8E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1661" y="2089749"/>
            <a:ext cx="806450" cy="806450"/>
          </a:xfrm>
          <a:prstGeom prst="rect">
            <a:avLst/>
          </a:prstGeom>
        </p:spPr>
      </p:pic>
      <p:sp>
        <p:nvSpPr>
          <p:cNvPr id="15" name="TextBox 1">
            <a:extLst>
              <a:ext uri="{FF2B5EF4-FFF2-40B4-BE49-F238E27FC236}">
                <a16:creationId xmlns:a16="http://schemas.microsoft.com/office/drawing/2014/main" id="{A2AE65BE-447F-4833-8F6F-A784F63497E1}"/>
              </a:ext>
            </a:extLst>
          </p:cNvPr>
          <p:cNvSpPr txBox="1"/>
          <p:nvPr/>
        </p:nvSpPr>
        <p:spPr>
          <a:xfrm>
            <a:off x="3309909" y="4590332"/>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Time</a:t>
            </a:r>
          </a:p>
        </p:txBody>
      </p:sp>
      <p:cxnSp>
        <p:nvCxnSpPr>
          <p:cNvPr id="17" name="Straight Arrow Connector 16">
            <a:extLst>
              <a:ext uri="{FF2B5EF4-FFF2-40B4-BE49-F238E27FC236}">
                <a16:creationId xmlns:a16="http://schemas.microsoft.com/office/drawing/2014/main" id="{486B2610-FE5D-4A22-AA60-6566A1DB2321}"/>
              </a:ext>
            </a:extLst>
          </p:cNvPr>
          <p:cNvCxnSpPr>
            <a:cxnSpLocks/>
          </p:cNvCxnSpPr>
          <p:nvPr/>
        </p:nvCxnSpPr>
        <p:spPr>
          <a:xfrm>
            <a:off x="2460190" y="3618766"/>
            <a:ext cx="0" cy="90577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1">
            <a:extLst>
              <a:ext uri="{FF2B5EF4-FFF2-40B4-BE49-F238E27FC236}">
                <a16:creationId xmlns:a16="http://schemas.microsoft.com/office/drawing/2014/main" id="{5B39A74F-F03A-4F2D-9C21-490876C8BC0C}"/>
              </a:ext>
            </a:extLst>
          </p:cNvPr>
          <p:cNvSpPr txBox="1"/>
          <p:nvPr/>
        </p:nvSpPr>
        <p:spPr>
          <a:xfrm rot="16200000">
            <a:off x="1639858" y="3885482"/>
            <a:ext cx="12827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Bandwidth</a:t>
            </a:r>
            <a:endParaRPr lang="en-US"/>
          </a:p>
        </p:txBody>
      </p:sp>
      <p:cxnSp>
        <p:nvCxnSpPr>
          <p:cNvPr id="2" name="Straight Arrow Connector 1">
            <a:extLst>
              <a:ext uri="{FF2B5EF4-FFF2-40B4-BE49-F238E27FC236}">
                <a16:creationId xmlns:a16="http://schemas.microsoft.com/office/drawing/2014/main" id="{C5FED718-30EE-402A-97A6-A6723CC72235}"/>
              </a:ext>
            </a:extLst>
          </p:cNvPr>
          <p:cNvCxnSpPr/>
          <p:nvPr/>
        </p:nvCxnSpPr>
        <p:spPr bwMode="auto">
          <a:xfrm flipH="1">
            <a:off x="1301160" y="1303819"/>
            <a:ext cx="22594" cy="3320015"/>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sp>
        <p:nvSpPr>
          <p:cNvPr id="19" name="TextBox 1">
            <a:extLst>
              <a:ext uri="{FF2B5EF4-FFF2-40B4-BE49-F238E27FC236}">
                <a16:creationId xmlns:a16="http://schemas.microsoft.com/office/drawing/2014/main" id="{B4911A1F-2D54-4796-89DC-2B43904BCA2A}"/>
              </a:ext>
            </a:extLst>
          </p:cNvPr>
          <p:cNvSpPr txBox="1"/>
          <p:nvPr/>
        </p:nvSpPr>
        <p:spPr>
          <a:xfrm>
            <a:off x="744803" y="1174622"/>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Start</a:t>
            </a:r>
            <a:endParaRPr lang="en-US"/>
          </a:p>
        </p:txBody>
      </p:sp>
      <p:sp>
        <p:nvSpPr>
          <p:cNvPr id="20" name="TextBox 1">
            <a:extLst>
              <a:ext uri="{FF2B5EF4-FFF2-40B4-BE49-F238E27FC236}">
                <a16:creationId xmlns:a16="http://schemas.microsoft.com/office/drawing/2014/main" id="{EC69D54A-2629-455E-A923-6A1FBC204B53}"/>
              </a:ext>
            </a:extLst>
          </p:cNvPr>
          <p:cNvSpPr txBox="1"/>
          <p:nvPr/>
        </p:nvSpPr>
        <p:spPr>
          <a:xfrm rot="16200000">
            <a:off x="430404" y="2283952"/>
            <a:ext cx="12827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Location</a:t>
            </a:r>
            <a:endParaRPr lang="en-US"/>
          </a:p>
        </p:txBody>
      </p:sp>
      <p:sp>
        <p:nvSpPr>
          <p:cNvPr id="24" name="TextBox 1">
            <a:extLst>
              <a:ext uri="{FF2B5EF4-FFF2-40B4-BE49-F238E27FC236}">
                <a16:creationId xmlns:a16="http://schemas.microsoft.com/office/drawing/2014/main" id="{F28B72CD-50C0-411B-8B5D-463F5FECDA2B}"/>
              </a:ext>
            </a:extLst>
          </p:cNvPr>
          <p:cNvSpPr txBox="1"/>
          <p:nvPr/>
        </p:nvSpPr>
        <p:spPr>
          <a:xfrm>
            <a:off x="837837" y="4178319"/>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End</a:t>
            </a:r>
            <a:endParaRPr lang="en-US"/>
          </a:p>
        </p:txBody>
      </p:sp>
      <p:cxnSp>
        <p:nvCxnSpPr>
          <p:cNvPr id="27" name="Connector: Curved 26">
            <a:extLst>
              <a:ext uri="{FF2B5EF4-FFF2-40B4-BE49-F238E27FC236}">
                <a16:creationId xmlns:a16="http://schemas.microsoft.com/office/drawing/2014/main" id="{B75D633E-E14B-48B3-B4F4-04149EDD1C1E}"/>
              </a:ext>
            </a:extLst>
          </p:cNvPr>
          <p:cNvCxnSpPr/>
          <p:nvPr/>
        </p:nvCxnSpPr>
        <p:spPr bwMode="auto">
          <a:xfrm flipV="1">
            <a:off x="2446818" y="3640321"/>
            <a:ext cx="648586" cy="102340"/>
          </a:xfrm>
          <a:prstGeom prst="curvedConnector3">
            <a:avLst/>
          </a:prstGeom>
          <a:solidFill>
            <a:srgbClr val="0183B7"/>
          </a:solidFill>
          <a:ln w="28575" cap="flat" cmpd="sng" algn="ctr">
            <a:solidFill>
              <a:schemeClr val="accent2"/>
            </a:solidFill>
            <a:prstDash val="solid"/>
            <a:round/>
            <a:headEnd type="none" w="med" len="med"/>
            <a:tailEnd type="none" w="med" len="med"/>
          </a:ln>
          <a:effectLst/>
        </p:spPr>
      </p:cxnSp>
      <p:cxnSp>
        <p:nvCxnSpPr>
          <p:cNvPr id="28" name="Connector: Curved 27">
            <a:extLst>
              <a:ext uri="{FF2B5EF4-FFF2-40B4-BE49-F238E27FC236}">
                <a16:creationId xmlns:a16="http://schemas.microsoft.com/office/drawing/2014/main" id="{8CCAB4FD-F907-4267-A319-EB8FACCB01A9}"/>
              </a:ext>
            </a:extLst>
          </p:cNvPr>
          <p:cNvCxnSpPr>
            <a:cxnSpLocks/>
          </p:cNvCxnSpPr>
          <p:nvPr/>
        </p:nvCxnSpPr>
        <p:spPr bwMode="auto">
          <a:xfrm flipV="1">
            <a:off x="3064835" y="3547285"/>
            <a:ext cx="489098" cy="95695"/>
          </a:xfrm>
          <a:prstGeom prst="curvedConnector3">
            <a:avLst/>
          </a:prstGeom>
          <a:solidFill>
            <a:srgbClr val="0183B7"/>
          </a:solidFill>
          <a:ln w="28575" cap="flat" cmpd="sng" algn="ctr">
            <a:solidFill>
              <a:schemeClr val="accent2"/>
            </a:solidFill>
            <a:prstDash val="solid"/>
            <a:round/>
            <a:headEnd type="none" w="med" len="med"/>
            <a:tailEnd type="none" w="med" len="med"/>
          </a:ln>
          <a:effectLst/>
        </p:spPr>
      </p:cxnSp>
      <p:cxnSp>
        <p:nvCxnSpPr>
          <p:cNvPr id="23" name="Connector: Curved 22">
            <a:extLst>
              <a:ext uri="{FF2B5EF4-FFF2-40B4-BE49-F238E27FC236}">
                <a16:creationId xmlns:a16="http://schemas.microsoft.com/office/drawing/2014/main" id="{0E957DA2-4D60-4EE0-A791-816DDADC6CA2}"/>
              </a:ext>
            </a:extLst>
          </p:cNvPr>
          <p:cNvCxnSpPr>
            <a:cxnSpLocks/>
          </p:cNvCxnSpPr>
          <p:nvPr/>
        </p:nvCxnSpPr>
        <p:spPr bwMode="auto">
          <a:xfrm>
            <a:off x="3536654" y="3543299"/>
            <a:ext cx="489098" cy="309671"/>
          </a:xfrm>
          <a:prstGeom prst="curvedConnector3">
            <a:avLst/>
          </a:prstGeom>
          <a:solidFill>
            <a:srgbClr val="0183B7"/>
          </a:solidFill>
          <a:ln w="28575" cap="flat" cmpd="sng" algn="ctr">
            <a:solidFill>
              <a:schemeClr val="accent2"/>
            </a:solidFill>
            <a:prstDash val="solid"/>
            <a:round/>
            <a:headEnd type="none" w="med" len="med"/>
            <a:tailEnd type="none" w="med" len="med"/>
          </a:ln>
          <a:effectLst/>
        </p:spPr>
      </p:cxnSp>
      <p:cxnSp>
        <p:nvCxnSpPr>
          <p:cNvPr id="5" name="Straight Arrow Connector 4">
            <a:extLst>
              <a:ext uri="{FF2B5EF4-FFF2-40B4-BE49-F238E27FC236}">
                <a16:creationId xmlns:a16="http://schemas.microsoft.com/office/drawing/2014/main" id="{5B96918B-845B-429F-91C8-CFF7F7F05BE6}"/>
              </a:ext>
            </a:extLst>
          </p:cNvPr>
          <p:cNvCxnSpPr/>
          <p:nvPr/>
        </p:nvCxnSpPr>
        <p:spPr>
          <a:xfrm>
            <a:off x="2447316" y="4526576"/>
            <a:ext cx="2677574" cy="664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pic>
        <p:nvPicPr>
          <p:cNvPr id="31" name="Picture 30" descr="A picture containing mirror&#10;&#10;Description automatically generated">
            <a:extLst>
              <a:ext uri="{FF2B5EF4-FFF2-40B4-BE49-F238E27FC236}">
                <a16:creationId xmlns:a16="http://schemas.microsoft.com/office/drawing/2014/main" id="{985BCE80-2DB0-4F2C-9B01-179AAE0C8B13}"/>
              </a:ext>
            </a:extLst>
          </p:cNvPr>
          <p:cNvPicPr>
            <a:picLocks noChangeAspect="1"/>
          </p:cNvPicPr>
          <p:nvPr/>
        </p:nvPicPr>
        <p:blipFill>
          <a:blip r:embed="rId5"/>
          <a:stretch>
            <a:fillRect/>
          </a:stretch>
        </p:blipFill>
        <p:spPr>
          <a:xfrm>
            <a:off x="1337082" y="2936677"/>
            <a:ext cx="807244" cy="807244"/>
          </a:xfrm>
          <a:prstGeom prst="rect">
            <a:avLst/>
          </a:prstGeom>
        </p:spPr>
      </p:pic>
      <p:pic>
        <p:nvPicPr>
          <p:cNvPr id="25" name="Picture 4" descr="Location Icons - Download Free Vector Icons | Noun Project">
            <a:extLst>
              <a:ext uri="{FF2B5EF4-FFF2-40B4-BE49-F238E27FC236}">
                <a16:creationId xmlns:a16="http://schemas.microsoft.com/office/drawing/2014/main" id="{61D2D356-2305-45E0-8DFF-BEA33A756E0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94" y="2217967"/>
            <a:ext cx="780855" cy="780855"/>
          </a:xfrm>
          <a:prstGeom prst="rect">
            <a:avLst/>
          </a:prstGeom>
          <a:noFill/>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03CE8235-56C0-42A7-9F58-353564486782}"/>
              </a:ext>
            </a:extLst>
          </p:cNvPr>
          <p:cNvSpPr/>
          <p:nvPr/>
        </p:nvSpPr>
        <p:spPr>
          <a:xfrm>
            <a:off x="2607619" y="22944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30" name="Rectangle 29">
            <a:extLst>
              <a:ext uri="{FF2B5EF4-FFF2-40B4-BE49-F238E27FC236}">
                <a16:creationId xmlns:a16="http://schemas.microsoft.com/office/drawing/2014/main" id="{1B2145AF-F918-4145-9ED9-15ABFE6B28D7}"/>
              </a:ext>
            </a:extLst>
          </p:cNvPr>
          <p:cNvSpPr/>
          <p:nvPr/>
        </p:nvSpPr>
        <p:spPr>
          <a:xfrm>
            <a:off x="3252217" y="2301076"/>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32" name="Rectangle 31">
            <a:extLst>
              <a:ext uri="{FF2B5EF4-FFF2-40B4-BE49-F238E27FC236}">
                <a16:creationId xmlns:a16="http://schemas.microsoft.com/office/drawing/2014/main" id="{0082FC8C-0BE1-4CD8-B46A-B5EC3A68D10B}"/>
              </a:ext>
            </a:extLst>
          </p:cNvPr>
          <p:cNvSpPr/>
          <p:nvPr/>
        </p:nvSpPr>
        <p:spPr>
          <a:xfrm>
            <a:off x="3876879" y="2394110"/>
            <a:ext cx="296057" cy="35973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Tree>
    <p:extLst>
      <p:ext uri="{BB962C8B-B14F-4D97-AF65-F5344CB8AC3E}">
        <p14:creationId xmlns:p14="http://schemas.microsoft.com/office/powerpoint/2010/main" val="3122422204"/>
      </p:ext>
    </p:extLst>
  </p:cSld>
  <p:clrMapOvr>
    <a:masterClrMapping/>
  </p:clrMapOvr>
  <mc:AlternateContent xmlns:mc="http://schemas.openxmlformats.org/markup-compatibility/2006">
    <mc:Choice xmlns:p14="http://schemas.microsoft.com/office/powerpoint/2010/main" Requires="p14">
      <p:transition p14:dur="0" advTm="11820"/>
    </mc:Choice>
    <mc:Fallback>
      <p:transition advTm="11820"/>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E259D8-49B0-4835-8FC1-3AC388959161}"/>
              </a:ext>
            </a:extLst>
          </p:cNvPr>
          <p:cNvSpPr>
            <a:spLocks noGrp="1"/>
          </p:cNvSpPr>
          <p:nvPr>
            <p:ph type="sldNum" sz="quarter" idx="14"/>
          </p:nvPr>
        </p:nvSpPr>
        <p:spPr/>
        <p:txBody>
          <a:bodyPr/>
          <a:lstStyle/>
          <a:p>
            <a:fld id="{3C6CC810-8AE6-0546-A0FC-DB7D2235F0EB}" type="slidenum">
              <a:rPr lang="en-US" smtClean="0"/>
              <a:t>8</a:t>
            </a:fld>
            <a:endParaRPr lang="en-US"/>
          </a:p>
        </p:txBody>
      </p:sp>
      <p:sp>
        <p:nvSpPr>
          <p:cNvPr id="4" name="Title 3">
            <a:extLst>
              <a:ext uri="{FF2B5EF4-FFF2-40B4-BE49-F238E27FC236}">
                <a16:creationId xmlns:a16="http://schemas.microsoft.com/office/drawing/2014/main" id="{97BC79EB-A139-44FF-9505-C7596ADFD534}"/>
              </a:ext>
            </a:extLst>
          </p:cNvPr>
          <p:cNvSpPr>
            <a:spLocks noGrp="1"/>
          </p:cNvSpPr>
          <p:nvPr>
            <p:ph type="title"/>
          </p:nvPr>
        </p:nvSpPr>
        <p:spPr/>
        <p:txBody>
          <a:bodyPr/>
          <a:lstStyle/>
          <a:p>
            <a:pPr marL="5715" indent="-5715"/>
            <a:r>
              <a:rPr lang="en-US"/>
              <a:t>Mobile On-demand Streaming – </a:t>
            </a:r>
            <a:r>
              <a:rPr lang="en-US">
                <a:ea typeface="+mj-lt"/>
                <a:cs typeface="+mj-lt"/>
              </a:rPr>
              <a:t>Adaptive Bitrate Selection</a:t>
            </a:r>
          </a:p>
        </p:txBody>
      </p:sp>
      <p:sp>
        <p:nvSpPr>
          <p:cNvPr id="7" name="Arrow: Left 6">
            <a:extLst>
              <a:ext uri="{FF2B5EF4-FFF2-40B4-BE49-F238E27FC236}">
                <a16:creationId xmlns:a16="http://schemas.microsoft.com/office/drawing/2014/main" id="{E921078B-7D6A-4200-8461-DD097481BE0E}"/>
              </a:ext>
            </a:extLst>
          </p:cNvPr>
          <p:cNvSpPr/>
          <p:nvPr/>
        </p:nvSpPr>
        <p:spPr>
          <a:xfrm>
            <a:off x="2224017" y="2873573"/>
            <a:ext cx="2888770" cy="218775"/>
          </a:xfrm>
          <a:prstGeom prst="left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0" name="Rectangle 9">
            <a:extLst>
              <a:ext uri="{FF2B5EF4-FFF2-40B4-BE49-F238E27FC236}">
                <a16:creationId xmlns:a16="http://schemas.microsoft.com/office/drawing/2014/main" id="{AEA1FF3C-FCFA-4B8E-AF45-DC31B5009DD8}"/>
              </a:ext>
            </a:extLst>
          </p:cNvPr>
          <p:cNvSpPr/>
          <p:nvPr/>
        </p:nvSpPr>
        <p:spPr>
          <a:xfrm>
            <a:off x="2607619" y="22944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2" name="Cloud 11">
            <a:extLst>
              <a:ext uri="{FF2B5EF4-FFF2-40B4-BE49-F238E27FC236}">
                <a16:creationId xmlns:a16="http://schemas.microsoft.com/office/drawing/2014/main" id="{C82DE86A-2FF7-4ABB-9CC5-4FB9BC289CCA}"/>
              </a:ext>
            </a:extLst>
          </p:cNvPr>
          <p:cNvSpPr/>
          <p:nvPr/>
        </p:nvSpPr>
        <p:spPr>
          <a:xfrm>
            <a:off x="5262474" y="1745052"/>
            <a:ext cx="2302773" cy="1789501"/>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3" name="TextBox 8">
            <a:extLst>
              <a:ext uri="{FF2B5EF4-FFF2-40B4-BE49-F238E27FC236}">
                <a16:creationId xmlns:a16="http://schemas.microsoft.com/office/drawing/2014/main" id="{F3B1A7A3-54BA-41F9-A66C-3C7E3D0663B0}"/>
              </a:ext>
            </a:extLst>
          </p:cNvPr>
          <p:cNvSpPr txBox="1"/>
          <p:nvPr/>
        </p:nvSpPr>
        <p:spPr>
          <a:xfrm>
            <a:off x="5954024" y="2751348"/>
            <a:ext cx="1809750" cy="28469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a:latin typeface="Candara"/>
                <a:cs typeface="Calibri"/>
              </a:rPr>
              <a:t>CDN server</a:t>
            </a:r>
          </a:p>
        </p:txBody>
      </p:sp>
      <p:pic>
        <p:nvPicPr>
          <p:cNvPr id="14" name="Graphic 6" descr="Server outline">
            <a:extLst>
              <a:ext uri="{FF2B5EF4-FFF2-40B4-BE49-F238E27FC236}">
                <a16:creationId xmlns:a16="http://schemas.microsoft.com/office/drawing/2014/main" id="{CF5BBB72-369F-42DA-8D6C-FE4A24C8EA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031661" y="2089749"/>
            <a:ext cx="806450" cy="806450"/>
          </a:xfrm>
          <a:prstGeom prst="rect">
            <a:avLst/>
          </a:prstGeom>
        </p:spPr>
      </p:pic>
      <p:sp>
        <p:nvSpPr>
          <p:cNvPr id="15" name="TextBox 1">
            <a:extLst>
              <a:ext uri="{FF2B5EF4-FFF2-40B4-BE49-F238E27FC236}">
                <a16:creationId xmlns:a16="http://schemas.microsoft.com/office/drawing/2014/main" id="{A2AE65BE-447F-4833-8F6F-A784F63497E1}"/>
              </a:ext>
            </a:extLst>
          </p:cNvPr>
          <p:cNvSpPr txBox="1"/>
          <p:nvPr/>
        </p:nvSpPr>
        <p:spPr>
          <a:xfrm>
            <a:off x="3309909" y="4590332"/>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Time</a:t>
            </a:r>
          </a:p>
        </p:txBody>
      </p:sp>
      <p:cxnSp>
        <p:nvCxnSpPr>
          <p:cNvPr id="16" name="Straight Arrow Connector 15">
            <a:extLst>
              <a:ext uri="{FF2B5EF4-FFF2-40B4-BE49-F238E27FC236}">
                <a16:creationId xmlns:a16="http://schemas.microsoft.com/office/drawing/2014/main" id="{1468D28E-07EE-4DD4-BB42-1519134CED3D}"/>
              </a:ext>
            </a:extLst>
          </p:cNvPr>
          <p:cNvCxnSpPr/>
          <p:nvPr/>
        </p:nvCxnSpPr>
        <p:spPr>
          <a:xfrm>
            <a:off x="2447316" y="4526576"/>
            <a:ext cx="2677574" cy="6645"/>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Arrow Connector 16">
            <a:extLst>
              <a:ext uri="{FF2B5EF4-FFF2-40B4-BE49-F238E27FC236}">
                <a16:creationId xmlns:a16="http://schemas.microsoft.com/office/drawing/2014/main" id="{486B2610-FE5D-4A22-AA60-6566A1DB2321}"/>
              </a:ext>
            </a:extLst>
          </p:cNvPr>
          <p:cNvCxnSpPr>
            <a:cxnSpLocks/>
          </p:cNvCxnSpPr>
          <p:nvPr/>
        </p:nvCxnSpPr>
        <p:spPr>
          <a:xfrm>
            <a:off x="2460190" y="3618766"/>
            <a:ext cx="0" cy="905772"/>
          </a:xfrm>
          <a:prstGeom prst="straightConnector1">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2" name="TextBox 1">
            <a:extLst>
              <a:ext uri="{FF2B5EF4-FFF2-40B4-BE49-F238E27FC236}">
                <a16:creationId xmlns:a16="http://schemas.microsoft.com/office/drawing/2014/main" id="{5B39A74F-F03A-4F2D-9C21-490876C8BC0C}"/>
              </a:ext>
            </a:extLst>
          </p:cNvPr>
          <p:cNvSpPr txBox="1"/>
          <p:nvPr/>
        </p:nvSpPr>
        <p:spPr>
          <a:xfrm rot="16200000">
            <a:off x="1639858" y="3885482"/>
            <a:ext cx="12827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Bandwidth</a:t>
            </a:r>
            <a:endParaRPr lang="en-US"/>
          </a:p>
        </p:txBody>
      </p:sp>
      <p:cxnSp>
        <p:nvCxnSpPr>
          <p:cNvPr id="2" name="Straight Arrow Connector 1">
            <a:extLst>
              <a:ext uri="{FF2B5EF4-FFF2-40B4-BE49-F238E27FC236}">
                <a16:creationId xmlns:a16="http://schemas.microsoft.com/office/drawing/2014/main" id="{C5FED718-30EE-402A-97A6-A6723CC72235}"/>
              </a:ext>
            </a:extLst>
          </p:cNvPr>
          <p:cNvCxnSpPr/>
          <p:nvPr/>
        </p:nvCxnSpPr>
        <p:spPr bwMode="auto">
          <a:xfrm flipH="1">
            <a:off x="1301160" y="1303819"/>
            <a:ext cx="22594" cy="3320015"/>
          </a:xfrm>
          <a:prstGeom prst="straightConnector1">
            <a:avLst/>
          </a:prstGeom>
          <a:solidFill>
            <a:srgbClr val="0183B7"/>
          </a:solidFill>
          <a:ln w="28575" cap="flat" cmpd="sng" algn="ctr">
            <a:solidFill>
              <a:schemeClr val="tx1"/>
            </a:solidFill>
            <a:prstDash val="solid"/>
            <a:round/>
            <a:headEnd type="none" w="med" len="med"/>
            <a:tailEnd type="triangle"/>
          </a:ln>
          <a:effectLst/>
        </p:spPr>
      </p:cxnSp>
      <p:sp>
        <p:nvSpPr>
          <p:cNvPr id="19" name="TextBox 1">
            <a:extLst>
              <a:ext uri="{FF2B5EF4-FFF2-40B4-BE49-F238E27FC236}">
                <a16:creationId xmlns:a16="http://schemas.microsoft.com/office/drawing/2014/main" id="{B4911A1F-2D54-4796-89DC-2B43904BCA2A}"/>
              </a:ext>
            </a:extLst>
          </p:cNvPr>
          <p:cNvSpPr txBox="1"/>
          <p:nvPr/>
        </p:nvSpPr>
        <p:spPr>
          <a:xfrm>
            <a:off x="744803" y="1174622"/>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Start</a:t>
            </a:r>
            <a:endParaRPr lang="en-US"/>
          </a:p>
        </p:txBody>
      </p:sp>
      <p:sp>
        <p:nvSpPr>
          <p:cNvPr id="20" name="TextBox 1">
            <a:extLst>
              <a:ext uri="{FF2B5EF4-FFF2-40B4-BE49-F238E27FC236}">
                <a16:creationId xmlns:a16="http://schemas.microsoft.com/office/drawing/2014/main" id="{EC69D54A-2629-455E-A923-6A1FBC204B53}"/>
              </a:ext>
            </a:extLst>
          </p:cNvPr>
          <p:cNvSpPr txBox="1"/>
          <p:nvPr/>
        </p:nvSpPr>
        <p:spPr>
          <a:xfrm rot="16200000">
            <a:off x="430404" y="2283952"/>
            <a:ext cx="12827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Location</a:t>
            </a:r>
            <a:endParaRPr lang="en-US"/>
          </a:p>
        </p:txBody>
      </p:sp>
      <p:sp>
        <p:nvSpPr>
          <p:cNvPr id="24" name="TextBox 1">
            <a:extLst>
              <a:ext uri="{FF2B5EF4-FFF2-40B4-BE49-F238E27FC236}">
                <a16:creationId xmlns:a16="http://schemas.microsoft.com/office/drawing/2014/main" id="{F28B72CD-50C0-411B-8B5D-463F5FECDA2B}"/>
              </a:ext>
            </a:extLst>
          </p:cNvPr>
          <p:cNvSpPr txBox="1"/>
          <p:nvPr/>
        </p:nvSpPr>
        <p:spPr>
          <a:xfrm>
            <a:off x="837837" y="4178319"/>
            <a:ext cx="2057400" cy="346249"/>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latin typeface="Candara"/>
                <a:cs typeface="Calibri"/>
              </a:rPr>
              <a:t>End</a:t>
            </a:r>
            <a:endParaRPr lang="en-US"/>
          </a:p>
        </p:txBody>
      </p:sp>
      <p:sp>
        <p:nvSpPr>
          <p:cNvPr id="21" name="Rectangle 20">
            <a:extLst>
              <a:ext uri="{FF2B5EF4-FFF2-40B4-BE49-F238E27FC236}">
                <a16:creationId xmlns:a16="http://schemas.microsoft.com/office/drawing/2014/main" id="{49B29AF8-17C8-49E5-AE05-03F3C4BF4C32}"/>
              </a:ext>
            </a:extLst>
          </p:cNvPr>
          <p:cNvSpPr/>
          <p:nvPr/>
        </p:nvSpPr>
        <p:spPr>
          <a:xfrm>
            <a:off x="3252217" y="2301076"/>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cxnSp>
        <p:nvCxnSpPr>
          <p:cNvPr id="27" name="Connector: Curved 26">
            <a:extLst>
              <a:ext uri="{FF2B5EF4-FFF2-40B4-BE49-F238E27FC236}">
                <a16:creationId xmlns:a16="http://schemas.microsoft.com/office/drawing/2014/main" id="{B75D633E-E14B-48B3-B4F4-04149EDD1C1E}"/>
              </a:ext>
            </a:extLst>
          </p:cNvPr>
          <p:cNvCxnSpPr/>
          <p:nvPr/>
        </p:nvCxnSpPr>
        <p:spPr bwMode="auto">
          <a:xfrm flipV="1">
            <a:off x="2446818" y="3640321"/>
            <a:ext cx="648586" cy="102340"/>
          </a:xfrm>
          <a:prstGeom prst="curvedConnector3">
            <a:avLst/>
          </a:prstGeom>
          <a:solidFill>
            <a:srgbClr val="0183B7"/>
          </a:solidFill>
          <a:ln w="28575" cap="flat" cmpd="sng" algn="ctr">
            <a:solidFill>
              <a:schemeClr val="accent2"/>
            </a:solidFill>
            <a:prstDash val="solid"/>
            <a:round/>
            <a:headEnd type="none" w="med" len="med"/>
            <a:tailEnd type="none" w="med" len="med"/>
          </a:ln>
          <a:effectLst/>
        </p:spPr>
      </p:cxnSp>
      <p:cxnSp>
        <p:nvCxnSpPr>
          <p:cNvPr id="28" name="Connector: Curved 27">
            <a:extLst>
              <a:ext uri="{FF2B5EF4-FFF2-40B4-BE49-F238E27FC236}">
                <a16:creationId xmlns:a16="http://schemas.microsoft.com/office/drawing/2014/main" id="{8CCAB4FD-F907-4267-A319-EB8FACCB01A9}"/>
              </a:ext>
            </a:extLst>
          </p:cNvPr>
          <p:cNvCxnSpPr>
            <a:cxnSpLocks/>
          </p:cNvCxnSpPr>
          <p:nvPr/>
        </p:nvCxnSpPr>
        <p:spPr bwMode="auto">
          <a:xfrm flipV="1">
            <a:off x="3064835" y="3547285"/>
            <a:ext cx="489098" cy="95695"/>
          </a:xfrm>
          <a:prstGeom prst="curvedConnector3">
            <a:avLst/>
          </a:prstGeom>
          <a:solidFill>
            <a:srgbClr val="0183B7"/>
          </a:solidFill>
          <a:ln w="28575" cap="flat" cmpd="sng" algn="ctr">
            <a:solidFill>
              <a:schemeClr val="accent2"/>
            </a:solidFill>
            <a:prstDash val="solid"/>
            <a:round/>
            <a:headEnd type="none" w="med" len="med"/>
            <a:tailEnd type="none" w="med" len="med"/>
          </a:ln>
          <a:effectLst/>
        </p:spPr>
      </p:cxnSp>
      <p:cxnSp>
        <p:nvCxnSpPr>
          <p:cNvPr id="23" name="Connector: Curved 22">
            <a:extLst>
              <a:ext uri="{FF2B5EF4-FFF2-40B4-BE49-F238E27FC236}">
                <a16:creationId xmlns:a16="http://schemas.microsoft.com/office/drawing/2014/main" id="{0E957DA2-4D60-4EE0-A791-816DDADC6CA2}"/>
              </a:ext>
            </a:extLst>
          </p:cNvPr>
          <p:cNvCxnSpPr>
            <a:cxnSpLocks/>
          </p:cNvCxnSpPr>
          <p:nvPr/>
        </p:nvCxnSpPr>
        <p:spPr bwMode="auto">
          <a:xfrm>
            <a:off x="3536654" y="3543299"/>
            <a:ext cx="489098" cy="309671"/>
          </a:xfrm>
          <a:prstGeom prst="curvedConnector3">
            <a:avLst/>
          </a:prstGeom>
          <a:solidFill>
            <a:srgbClr val="0183B7"/>
          </a:solidFill>
          <a:ln w="28575" cap="flat" cmpd="sng" algn="ctr">
            <a:solidFill>
              <a:schemeClr val="accent2"/>
            </a:solidFill>
            <a:prstDash val="solid"/>
            <a:round/>
            <a:headEnd type="none" w="med" len="med"/>
            <a:tailEnd type="none" w="med" len="med"/>
          </a:ln>
          <a:effectLst/>
        </p:spPr>
      </p:cxnSp>
      <p:sp>
        <p:nvSpPr>
          <p:cNvPr id="26" name="Rectangle 25">
            <a:extLst>
              <a:ext uri="{FF2B5EF4-FFF2-40B4-BE49-F238E27FC236}">
                <a16:creationId xmlns:a16="http://schemas.microsoft.com/office/drawing/2014/main" id="{EE67C734-C9BE-4246-B5DB-1DD4F7839796}"/>
              </a:ext>
            </a:extLst>
          </p:cNvPr>
          <p:cNvSpPr/>
          <p:nvPr/>
        </p:nvSpPr>
        <p:spPr>
          <a:xfrm>
            <a:off x="3876879" y="2394110"/>
            <a:ext cx="296057" cy="359733"/>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cxnSp>
        <p:nvCxnSpPr>
          <p:cNvPr id="25" name="Connector: Curved 24">
            <a:extLst>
              <a:ext uri="{FF2B5EF4-FFF2-40B4-BE49-F238E27FC236}">
                <a16:creationId xmlns:a16="http://schemas.microsoft.com/office/drawing/2014/main" id="{E0797430-EE07-43EE-94DA-68BAD1E1E9CA}"/>
              </a:ext>
            </a:extLst>
          </p:cNvPr>
          <p:cNvCxnSpPr>
            <a:cxnSpLocks/>
          </p:cNvCxnSpPr>
          <p:nvPr/>
        </p:nvCxnSpPr>
        <p:spPr bwMode="auto">
          <a:xfrm>
            <a:off x="4008473" y="3848985"/>
            <a:ext cx="489098" cy="309671"/>
          </a:xfrm>
          <a:prstGeom prst="curvedConnector3">
            <a:avLst/>
          </a:prstGeom>
          <a:solidFill>
            <a:srgbClr val="0183B7"/>
          </a:solidFill>
          <a:ln w="28575" cap="flat" cmpd="sng" algn="ctr">
            <a:solidFill>
              <a:schemeClr val="accent2"/>
            </a:solidFill>
            <a:prstDash val="solid"/>
            <a:round/>
            <a:headEnd type="none" w="med" len="med"/>
            <a:tailEnd type="none" w="med" len="med"/>
          </a:ln>
          <a:effectLst/>
        </p:spPr>
      </p:cxnSp>
      <p:sp>
        <p:nvSpPr>
          <p:cNvPr id="29" name="Rectangle 28">
            <a:extLst>
              <a:ext uri="{FF2B5EF4-FFF2-40B4-BE49-F238E27FC236}">
                <a16:creationId xmlns:a16="http://schemas.microsoft.com/office/drawing/2014/main" id="{F959856F-F763-40D4-A0CB-D3BEFF394920}"/>
              </a:ext>
            </a:extLst>
          </p:cNvPr>
          <p:cNvSpPr/>
          <p:nvPr/>
        </p:nvSpPr>
        <p:spPr>
          <a:xfrm>
            <a:off x="4381925" y="2540306"/>
            <a:ext cx="183087" cy="213536"/>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pic>
        <p:nvPicPr>
          <p:cNvPr id="31" name="Picture 30" descr="A picture containing mirror&#10;&#10;Description automatically generated">
            <a:extLst>
              <a:ext uri="{FF2B5EF4-FFF2-40B4-BE49-F238E27FC236}">
                <a16:creationId xmlns:a16="http://schemas.microsoft.com/office/drawing/2014/main" id="{93BF1422-72DA-4FD8-94F1-8C15945B4E38}"/>
              </a:ext>
            </a:extLst>
          </p:cNvPr>
          <p:cNvPicPr>
            <a:picLocks noChangeAspect="1"/>
          </p:cNvPicPr>
          <p:nvPr/>
        </p:nvPicPr>
        <p:blipFill>
          <a:blip r:embed="rId5"/>
          <a:stretch>
            <a:fillRect/>
          </a:stretch>
        </p:blipFill>
        <p:spPr>
          <a:xfrm>
            <a:off x="1337081" y="3773990"/>
            <a:ext cx="807244" cy="807244"/>
          </a:xfrm>
          <a:prstGeom prst="rect">
            <a:avLst/>
          </a:prstGeom>
        </p:spPr>
      </p:pic>
      <p:pic>
        <p:nvPicPr>
          <p:cNvPr id="30" name="Picture 4" descr="Location Icons - Download Free Vector Icons | Noun Project">
            <a:extLst>
              <a:ext uri="{FF2B5EF4-FFF2-40B4-BE49-F238E27FC236}">
                <a16:creationId xmlns:a16="http://schemas.microsoft.com/office/drawing/2014/main" id="{BB06FB0F-DEBA-4621-91B8-C40C6F9FDE8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8994" y="2217967"/>
            <a:ext cx="780855" cy="780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0552057"/>
      </p:ext>
    </p:extLst>
  </p:cSld>
  <p:clrMapOvr>
    <a:masterClrMapping/>
  </p:clrMapOvr>
  <mc:AlternateContent xmlns:mc="http://schemas.openxmlformats.org/markup-compatibility/2006">
    <mc:Choice xmlns:p14="http://schemas.microsoft.com/office/powerpoint/2010/main" Requires="p14">
      <p:transition p14:dur="0" advTm="7620"/>
    </mc:Choice>
    <mc:Fallback>
      <p:transition advTm="7620"/>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6E259D8-49B0-4835-8FC1-3AC388959161}"/>
              </a:ext>
            </a:extLst>
          </p:cNvPr>
          <p:cNvSpPr>
            <a:spLocks noGrp="1"/>
          </p:cNvSpPr>
          <p:nvPr>
            <p:ph type="sldNum" sz="quarter" idx="14"/>
          </p:nvPr>
        </p:nvSpPr>
        <p:spPr/>
        <p:txBody>
          <a:bodyPr/>
          <a:lstStyle/>
          <a:p>
            <a:fld id="{3C6CC810-8AE6-0546-A0FC-DB7D2235F0EB}" type="slidenum">
              <a:rPr lang="en-US" dirty="0" smtClean="0"/>
              <a:t>9</a:t>
            </a:fld>
            <a:endParaRPr lang="en-US" dirty="0"/>
          </a:p>
        </p:txBody>
      </p:sp>
      <p:sp>
        <p:nvSpPr>
          <p:cNvPr id="4" name="Title 3">
            <a:extLst>
              <a:ext uri="{FF2B5EF4-FFF2-40B4-BE49-F238E27FC236}">
                <a16:creationId xmlns:a16="http://schemas.microsoft.com/office/drawing/2014/main" id="{97BC79EB-A139-44FF-9505-C7596ADFD534}"/>
              </a:ext>
            </a:extLst>
          </p:cNvPr>
          <p:cNvSpPr>
            <a:spLocks noGrp="1"/>
          </p:cNvSpPr>
          <p:nvPr>
            <p:ph type="title"/>
          </p:nvPr>
        </p:nvSpPr>
        <p:spPr/>
        <p:txBody>
          <a:bodyPr/>
          <a:lstStyle/>
          <a:p>
            <a:pPr marL="5715" indent="-5715"/>
            <a:r>
              <a:rPr lang="en-US" dirty="0"/>
              <a:t>Mobile On-demand Streaming – User Perspective</a:t>
            </a:r>
          </a:p>
        </p:txBody>
      </p:sp>
      <p:pic>
        <p:nvPicPr>
          <p:cNvPr id="6" name="Picture 5" descr="A picture containing mirror&#10;&#10;Description automatically generated">
            <a:extLst>
              <a:ext uri="{FF2B5EF4-FFF2-40B4-BE49-F238E27FC236}">
                <a16:creationId xmlns:a16="http://schemas.microsoft.com/office/drawing/2014/main" id="{7D493B8E-5980-4299-9D04-15ED24FAEC9A}"/>
              </a:ext>
            </a:extLst>
          </p:cNvPr>
          <p:cNvPicPr>
            <a:picLocks noChangeAspect="1"/>
          </p:cNvPicPr>
          <p:nvPr/>
        </p:nvPicPr>
        <p:blipFill>
          <a:blip r:embed="rId5"/>
          <a:stretch>
            <a:fillRect/>
          </a:stretch>
        </p:blipFill>
        <p:spPr>
          <a:xfrm>
            <a:off x="1283921" y="2398406"/>
            <a:ext cx="807244" cy="807244"/>
          </a:xfrm>
          <a:prstGeom prst="rect">
            <a:avLst/>
          </a:prstGeom>
        </p:spPr>
      </p:pic>
      <p:sp>
        <p:nvSpPr>
          <p:cNvPr id="7" name="Arrow: Left 6">
            <a:extLst>
              <a:ext uri="{FF2B5EF4-FFF2-40B4-BE49-F238E27FC236}">
                <a16:creationId xmlns:a16="http://schemas.microsoft.com/office/drawing/2014/main" id="{E921078B-7D6A-4200-8461-DD097481BE0E}"/>
              </a:ext>
            </a:extLst>
          </p:cNvPr>
          <p:cNvSpPr/>
          <p:nvPr/>
        </p:nvSpPr>
        <p:spPr>
          <a:xfrm>
            <a:off x="2224017" y="2873573"/>
            <a:ext cx="2888770" cy="218775"/>
          </a:xfrm>
          <a:prstGeom prst="leftArrow">
            <a:avLst/>
          </a:prstGeom>
          <a:solidFill>
            <a:schemeClr val="bg2">
              <a:lumMod val="10000"/>
            </a:schemeClr>
          </a:solidFill>
          <a:ln>
            <a:solidFill>
              <a:schemeClr val="bg2">
                <a:lumMod val="1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8" name="Rectangle 7">
            <a:extLst>
              <a:ext uri="{FF2B5EF4-FFF2-40B4-BE49-F238E27FC236}">
                <a16:creationId xmlns:a16="http://schemas.microsoft.com/office/drawing/2014/main" id="{A5D4D67C-D090-4606-988E-5395D5F703C0}"/>
              </a:ext>
            </a:extLst>
          </p:cNvPr>
          <p:cNvSpPr/>
          <p:nvPr/>
        </p:nvSpPr>
        <p:spPr>
          <a:xfrm>
            <a:off x="4484104" y="23071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9" name="Rectangle 8">
            <a:extLst>
              <a:ext uri="{FF2B5EF4-FFF2-40B4-BE49-F238E27FC236}">
                <a16:creationId xmlns:a16="http://schemas.microsoft.com/office/drawing/2014/main" id="{7DF90F95-CF41-4C54-A8B2-EB062D751571}"/>
              </a:ext>
            </a:extLst>
          </p:cNvPr>
          <p:cNvSpPr/>
          <p:nvPr/>
        </p:nvSpPr>
        <p:spPr>
          <a:xfrm>
            <a:off x="3233034" y="22944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0" name="Rectangle 9">
            <a:extLst>
              <a:ext uri="{FF2B5EF4-FFF2-40B4-BE49-F238E27FC236}">
                <a16:creationId xmlns:a16="http://schemas.microsoft.com/office/drawing/2014/main" id="{AEA1FF3C-FCFA-4B8E-AF45-DC31B5009DD8}"/>
              </a:ext>
            </a:extLst>
          </p:cNvPr>
          <p:cNvSpPr/>
          <p:nvPr/>
        </p:nvSpPr>
        <p:spPr>
          <a:xfrm>
            <a:off x="2607619" y="2294432"/>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1" name="Rectangle 10">
            <a:extLst>
              <a:ext uri="{FF2B5EF4-FFF2-40B4-BE49-F238E27FC236}">
                <a16:creationId xmlns:a16="http://schemas.microsoft.com/office/drawing/2014/main" id="{3860C2F0-90EB-48C0-9AB3-2082DC315629}"/>
              </a:ext>
            </a:extLst>
          </p:cNvPr>
          <p:cNvSpPr/>
          <p:nvPr/>
        </p:nvSpPr>
        <p:spPr>
          <a:xfrm>
            <a:off x="3869232" y="2305215"/>
            <a:ext cx="395737" cy="452767"/>
          </a:xfrm>
          <a:prstGeom prst="rect">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2" name="Cloud 11">
            <a:extLst>
              <a:ext uri="{FF2B5EF4-FFF2-40B4-BE49-F238E27FC236}">
                <a16:creationId xmlns:a16="http://schemas.microsoft.com/office/drawing/2014/main" id="{C82DE86A-2FF7-4ABB-9CC5-4FB9BC289CCA}"/>
              </a:ext>
            </a:extLst>
          </p:cNvPr>
          <p:cNvSpPr/>
          <p:nvPr/>
        </p:nvSpPr>
        <p:spPr>
          <a:xfrm>
            <a:off x="5262474" y="1745052"/>
            <a:ext cx="2302773" cy="1789501"/>
          </a:xfrm>
          <a:prstGeom prst="cloud">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atin typeface="Calibri"/>
              <a:cs typeface="Calibri"/>
            </a:endParaRPr>
          </a:p>
        </p:txBody>
      </p:sp>
      <p:sp>
        <p:nvSpPr>
          <p:cNvPr id="13" name="TextBox 8">
            <a:extLst>
              <a:ext uri="{FF2B5EF4-FFF2-40B4-BE49-F238E27FC236}">
                <a16:creationId xmlns:a16="http://schemas.microsoft.com/office/drawing/2014/main" id="{F3B1A7A3-54BA-41F9-A66C-3C7E3D0663B0}"/>
              </a:ext>
            </a:extLst>
          </p:cNvPr>
          <p:cNvSpPr txBox="1"/>
          <p:nvPr/>
        </p:nvSpPr>
        <p:spPr>
          <a:xfrm>
            <a:off x="5954024" y="2751348"/>
            <a:ext cx="1809750" cy="284693"/>
          </a:xfrm>
          <a:prstGeom prst="rect">
            <a:avLst/>
          </a:prstGeom>
          <a:noFill/>
        </p:spPr>
        <p:txBody>
          <a:bodyPr rot="0" spcFirstLastPara="0" vert="horz" wrap="square" lIns="68580" tIns="34290" rIns="68580" bIns="3429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400" dirty="0">
                <a:latin typeface="Candara"/>
                <a:cs typeface="Calibri"/>
              </a:rPr>
              <a:t>CDN server</a:t>
            </a:r>
          </a:p>
        </p:txBody>
      </p:sp>
      <p:pic>
        <p:nvPicPr>
          <p:cNvPr id="14" name="Graphic 6" descr="Server outline">
            <a:extLst>
              <a:ext uri="{FF2B5EF4-FFF2-40B4-BE49-F238E27FC236}">
                <a16:creationId xmlns:a16="http://schemas.microsoft.com/office/drawing/2014/main" id="{CF5BBB72-369F-42DA-8D6C-FE4A24C8EA4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031661" y="2089749"/>
            <a:ext cx="806450" cy="806450"/>
          </a:xfrm>
          <a:prstGeom prst="rect">
            <a:avLst/>
          </a:prstGeom>
        </p:spPr>
      </p:pic>
      <p:sp>
        <p:nvSpPr>
          <p:cNvPr id="21" name="TextBox 20">
            <a:extLst>
              <a:ext uri="{FF2B5EF4-FFF2-40B4-BE49-F238E27FC236}">
                <a16:creationId xmlns:a16="http://schemas.microsoft.com/office/drawing/2014/main" id="{44CD1842-CAF5-4DDE-8739-02BAE69F7D65}"/>
              </a:ext>
            </a:extLst>
          </p:cNvPr>
          <p:cNvSpPr txBox="1"/>
          <p:nvPr/>
        </p:nvSpPr>
        <p:spPr>
          <a:xfrm>
            <a:off x="2223534" y="1632098"/>
            <a:ext cx="2743199" cy="5355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spcBef>
                <a:spcPts val="600"/>
              </a:spcBef>
            </a:pPr>
            <a:r>
              <a:rPr lang="en-US" sz="1600" dirty="0">
                <a:solidFill>
                  <a:srgbClr val="000000"/>
                </a:solidFill>
              </a:rPr>
              <a:t>What the user expects: </a:t>
            </a:r>
            <a:r>
              <a:rPr lang="en-US" sz="1600" dirty="0">
                <a:solidFill>
                  <a:schemeClr val="accent6">
                    <a:lumMod val="75000"/>
                  </a:schemeClr>
                </a:solidFill>
              </a:rPr>
              <a:t>Constant bitrate</a:t>
            </a:r>
            <a:endParaRPr lang="en-US" dirty="0">
              <a:solidFill>
                <a:schemeClr val="accent6">
                  <a:lumMod val="75000"/>
                </a:schemeClr>
              </a:solidFill>
            </a:endParaRPr>
          </a:p>
        </p:txBody>
      </p:sp>
      <p:pic>
        <p:nvPicPr>
          <p:cNvPr id="17" name="Video 16">
            <a:hlinkClick r:id="" action="ppaction://media"/>
            <a:extLst>
              <a:ext uri="{FF2B5EF4-FFF2-40B4-BE49-F238E27FC236}">
                <a16:creationId xmlns:a16="http://schemas.microsoft.com/office/drawing/2014/main" id="{F8742456-2DE3-476B-AF8C-6554D77449D0}"/>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8"/>
          <a:stretch>
            <a:fillRect/>
          </a:stretch>
        </p:blipFill>
        <p:spPr>
          <a:xfrm>
            <a:off x="7429500" y="3857625"/>
            <a:ext cx="1714499" cy="1285875"/>
          </a:xfrm>
          <a:prstGeom prst="rect">
            <a:avLst/>
          </a:prstGeom>
        </p:spPr>
      </p:pic>
    </p:spTree>
    <p:extLst>
      <p:ext uri="{BB962C8B-B14F-4D97-AF65-F5344CB8AC3E}">
        <p14:creationId xmlns:p14="http://schemas.microsoft.com/office/powerpoint/2010/main" val="3565502232"/>
      </p:ext>
    </p:extLst>
  </p:cSld>
  <p:clrMapOvr>
    <a:masterClrMapping/>
  </p:clrMapOvr>
  <mc:AlternateContent xmlns:mc="http://schemas.openxmlformats.org/markup-compatibility/2006">
    <mc:Choice xmlns:p14="http://schemas.microsoft.com/office/powerpoint/2010/main" Requires="p14">
      <p:transition p14:dur="0" advTm="7742"/>
    </mc:Choice>
    <mc:Fallback>
      <p:transition advTm="77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7"/>
                </p:tgtEl>
              </p:cMediaNode>
            </p:video>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7"/>
                                        </p:tgtEl>
                                      </p:cBhvr>
                                    </p:cmd>
                                  </p:childTnLst>
                                </p:cTn>
                              </p:par>
                            </p:childTnLst>
                          </p:cTn>
                        </p:par>
                      </p:childTnLst>
                    </p:cTn>
                  </p:par>
                </p:childTnLst>
              </p:cTn>
              <p:nextCondLst>
                <p:cond evt="onClick" delay="0">
                  <p:tgtEl>
                    <p:spTgt spid="17"/>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5.8|16.7|6.6"/>
</p:tagLst>
</file>

<file path=ppt/tags/tag2.xml><?xml version="1.0" encoding="utf-8"?>
<p:tagLst xmlns:a="http://schemas.openxmlformats.org/drawingml/2006/main" xmlns:r="http://schemas.openxmlformats.org/officeDocument/2006/relationships" xmlns:p="http://schemas.openxmlformats.org/presentationml/2006/main">
  <p:tag name="TIMING" val="|33.6"/>
</p:tagLst>
</file>

<file path=ppt/tags/tag3.xml><?xml version="1.0" encoding="utf-8"?>
<p:tagLst xmlns:a="http://schemas.openxmlformats.org/drawingml/2006/main" xmlns:r="http://schemas.openxmlformats.org/officeDocument/2006/relationships" xmlns:p="http://schemas.openxmlformats.org/presentationml/2006/main">
  <p:tag name="TIMING" val="|2.1|1.1|0.2|0.6|0.6|0.5"/>
</p:tagLst>
</file>

<file path=ppt/tags/tag4.xml><?xml version="1.0" encoding="utf-8"?>
<p:tagLst xmlns:a="http://schemas.openxmlformats.org/drawingml/2006/main" xmlns:r="http://schemas.openxmlformats.org/officeDocument/2006/relationships" xmlns:p="http://schemas.openxmlformats.org/presentationml/2006/main">
  <p:tag name="TIMING" val="|2.1|1.1|0.2|0.6|0.6|0.5"/>
</p:tagLst>
</file>

<file path=ppt/tags/tag5.xml><?xml version="1.0" encoding="utf-8"?>
<p:tagLst xmlns:a="http://schemas.openxmlformats.org/drawingml/2006/main" xmlns:r="http://schemas.openxmlformats.org/officeDocument/2006/relationships" xmlns:p="http://schemas.openxmlformats.org/presentationml/2006/main">
  <p:tag name="TIMING" val="|0.1|59.1|1.9|0.7"/>
</p:tagLst>
</file>

<file path=ppt/tags/tag6.xml><?xml version="1.0" encoding="utf-8"?>
<p:tagLst xmlns:a="http://schemas.openxmlformats.org/drawingml/2006/main" xmlns:r="http://schemas.openxmlformats.org/officeDocument/2006/relationships" xmlns:p="http://schemas.openxmlformats.org/presentationml/2006/main">
  <p:tag name="TIMING" val="|0.1|59.1|1.9|0.7"/>
</p:tagLst>
</file>

<file path=ppt/tags/tag7.xml><?xml version="1.0" encoding="utf-8"?>
<p:tagLst xmlns:a="http://schemas.openxmlformats.org/drawingml/2006/main" xmlns:r="http://schemas.openxmlformats.org/officeDocument/2006/relationships" xmlns:p="http://schemas.openxmlformats.org/presentationml/2006/main">
  <p:tag name="TIMING" val="|10.6"/>
</p:tagLst>
</file>

<file path=ppt/theme/theme1.xml><?xml version="1.0" encoding="utf-8"?>
<a:theme xmlns:a="http://schemas.openxmlformats.org/drawingml/2006/main" name="Master layout">
  <a:themeElements>
    <a:clrScheme name="MMSys21">
      <a:dk1>
        <a:srgbClr val="000000"/>
      </a:dk1>
      <a:lt1>
        <a:srgbClr val="FEFFFF"/>
      </a:lt1>
      <a:dk2>
        <a:srgbClr val="4A4A4A"/>
      </a:dk2>
      <a:lt2>
        <a:srgbClr val="969696"/>
      </a:lt2>
      <a:accent1>
        <a:srgbClr val="3B3C87"/>
      </a:accent1>
      <a:accent2>
        <a:srgbClr val="345FD9"/>
      </a:accent2>
      <a:accent3>
        <a:srgbClr val="005F61"/>
      </a:accent3>
      <a:accent4>
        <a:srgbClr val="F3EAB8"/>
      </a:accent4>
      <a:accent5>
        <a:srgbClr val="BFB651"/>
      </a:accent5>
      <a:accent6>
        <a:srgbClr val="DC1E32"/>
      </a:accent6>
      <a:hlink>
        <a:srgbClr val="494949"/>
      </a:hlink>
      <a:folHlink>
        <a:srgbClr val="494949"/>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w="12700" cap="flat">
          <a:noFill/>
          <a:miter lim="800000"/>
          <a:headEnd type="none" w="med" len="med"/>
          <a:tailEnd type="none" w="med" len="med"/>
        </a:ln>
      </a:spPr>
      <a:bodyPr lIns="0" tIns="0" rIns="0" bIns="0" rtlCol="0" anchor="ctr"/>
      <a:lstStyle>
        <a:defPPr algn="ctr" defTabSz="514350">
          <a:defRPr sz="1400" dirty="0" err="1" smtClean="0">
            <a:solidFill>
              <a:schemeClr val="bg1"/>
            </a:solidFill>
            <a:ea typeface="Arial" pitchFamily="-107" charset="0"/>
            <a:cs typeface="Arial" pitchFamily="-107" charset="0"/>
            <a:sym typeface="Arial" pitchFamily="-107" charset="0"/>
          </a:defRPr>
        </a:defPPr>
      </a:lstStyle>
    </a:spDef>
    <a:lnDef>
      <a:spPr bwMode="auto">
        <a:solidFill>
          <a:srgbClr val="0183B7"/>
        </a:solidFill>
        <a:ln w="28575" cap="flat" cmpd="sng" algn="ctr">
          <a:solidFill>
            <a:schemeClr val="tx1"/>
          </a:solidFill>
          <a:prstDash val="solid"/>
          <a:round/>
          <a:headEnd type="none" w="med" len="med"/>
          <a:tailEnd type="arrow" w="med" len="med"/>
        </a:ln>
        <a:effectLst/>
      </a:spPr>
      <a:bodyPr/>
      <a:lstStyle/>
    </a:lnDef>
    <a:txDef>
      <a:spPr>
        <a:noFill/>
      </a:spPr>
      <a:bodyPr wrap="square" rtlCol="0">
        <a:spAutoFit/>
      </a:bodyPr>
      <a:lstStyle>
        <a:defPPr>
          <a:lnSpc>
            <a:spcPct val="90000"/>
          </a:lnSpc>
          <a:spcBef>
            <a:spcPts val="600"/>
          </a:spcBef>
          <a:defRPr sz="1600" dirty="0" err="1" smtClean="0">
            <a:solidFill>
              <a:srgbClr val="000000"/>
            </a:solidFill>
          </a:defRPr>
        </a:defPPr>
      </a:lstStyle>
    </a:txDef>
  </a:objectDefaults>
  <a:extraClrSchemeLst>
    <a:extraClrScheme>
      <a:clrScheme name="Bullets-graphic element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TotalTime>
  <Words>3939</Words>
  <Application>Microsoft Office PowerPoint</Application>
  <PresentationFormat>On-screen Show (16:9)</PresentationFormat>
  <Paragraphs>479</Paragraphs>
  <Slides>35</Slides>
  <Notes>35</Notes>
  <HiddenSlides>0</HiddenSlides>
  <MMClips>2</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35</vt:i4>
      </vt:variant>
    </vt:vector>
  </HeadingPairs>
  <TitlesOfParts>
    <vt:vector size="41" baseType="lpstr">
      <vt:lpstr>Arial</vt:lpstr>
      <vt:lpstr>Arial,Sans-Serif</vt:lpstr>
      <vt:lpstr>Calibri</vt:lpstr>
      <vt:lpstr>Candara</vt:lpstr>
      <vt:lpstr>Segoe UI</vt:lpstr>
      <vt:lpstr>Master layout</vt:lpstr>
      <vt:lpstr>Foresight: Planning for Spatial and Temporal Variations in Bandwidth for Streaming in Mobile Applications</vt:lpstr>
      <vt:lpstr>Spatial Variations in Bandwidth experienced by a moving user</vt:lpstr>
      <vt:lpstr>Download entire video before embarking on the journey?</vt:lpstr>
      <vt:lpstr>Mobile On-demand Streaming – Under Constant Bandwidth</vt:lpstr>
      <vt:lpstr>Mobile On-demand Streaming – Adaptive Bitrate Selection</vt:lpstr>
      <vt:lpstr>Mobile On-demand Streaming – Adaptive Bitrate Selection</vt:lpstr>
      <vt:lpstr>Mobile On-demand Streaming – Adaptive Bitrate Selection</vt:lpstr>
      <vt:lpstr>Mobile On-demand Streaming – Adaptive Bitrate Selection</vt:lpstr>
      <vt:lpstr>Mobile On-demand Streaming – User Perspective</vt:lpstr>
      <vt:lpstr>Mobile On-demand Streaming – User Perspective</vt:lpstr>
      <vt:lpstr>How can we improve the quality of experience for the user?</vt:lpstr>
      <vt:lpstr>PowerPoint Presentation</vt:lpstr>
      <vt:lpstr>Our solution in a nutshell</vt:lpstr>
      <vt:lpstr>Our solution in a nutshell</vt:lpstr>
      <vt:lpstr>Foresight Architecture</vt:lpstr>
      <vt:lpstr>Foresight Architecture</vt:lpstr>
      <vt:lpstr>Foresight Architecture</vt:lpstr>
      <vt:lpstr>Foresight Architecture</vt:lpstr>
      <vt:lpstr>Foresight Architecture</vt:lpstr>
      <vt:lpstr>Foresight on-device Bandwidth Manager</vt:lpstr>
      <vt:lpstr>Foresight on-device Bandwidth Manager</vt:lpstr>
      <vt:lpstr>Foresight on-device Bandwidth Manager</vt:lpstr>
      <vt:lpstr>Putting Foresight to Work: ExoPlayer as an Example App</vt:lpstr>
      <vt:lpstr>Putting Foresight to work in ExoPlayer</vt:lpstr>
      <vt:lpstr>Putting Foresight to work in ExoPlayer</vt:lpstr>
      <vt:lpstr>Evaluation: Prototype Video Player</vt:lpstr>
      <vt:lpstr>Evaluation: Impact of epoch size</vt:lpstr>
      <vt:lpstr>Related Work</vt:lpstr>
      <vt:lpstr>Predicting the future: Bandwidth Estimation inside apps</vt:lpstr>
      <vt:lpstr>Predicting the future: Bandwidth Estimation inside apps</vt:lpstr>
      <vt:lpstr>Bandwidth Estimation Applications</vt:lpstr>
      <vt:lpstr>Bandwidth Estimation Outside Apps</vt:lpstr>
      <vt:lpstr>Bandwidth Estimation Outside Apps</vt:lpstr>
      <vt:lpstr>Concluding Remarks</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MMSys'21</dc:title>
  <dc:subject/>
  <dc:creator>MMSys'21</dc:creator>
  <cp:keywords/>
  <dc:description/>
  <cp:lastModifiedBy>Dhekne, Ashutosh M</cp:lastModifiedBy>
  <cp:revision>20</cp:revision>
  <dcterms:created xsi:type="dcterms:W3CDTF">2020-06-08T12:00:12Z</dcterms:created>
  <dcterms:modified xsi:type="dcterms:W3CDTF">2023-03-24T00:10:59Z</dcterms:modified>
  <cp:category/>
</cp:coreProperties>
</file>