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586" r:id="rId2"/>
    <p:sldId id="587" r:id="rId3"/>
    <p:sldId id="585" r:id="rId4"/>
    <p:sldId id="589" r:id="rId5"/>
    <p:sldId id="604" r:id="rId6"/>
    <p:sldId id="605" r:id="rId7"/>
    <p:sldId id="606" r:id="rId8"/>
    <p:sldId id="607" r:id="rId9"/>
    <p:sldId id="608" r:id="rId10"/>
    <p:sldId id="609" r:id="rId11"/>
    <p:sldId id="610" r:id="rId12"/>
    <p:sldId id="603" r:id="rId13"/>
    <p:sldId id="590" r:id="rId14"/>
    <p:sldId id="591" r:id="rId15"/>
    <p:sldId id="602" r:id="rId16"/>
    <p:sldId id="583" r:id="rId17"/>
    <p:sldId id="548" r:id="rId18"/>
    <p:sldId id="549" r:id="rId19"/>
    <p:sldId id="550" r:id="rId20"/>
    <p:sldId id="551" r:id="rId21"/>
    <p:sldId id="552" r:id="rId22"/>
    <p:sldId id="555" r:id="rId23"/>
    <p:sldId id="556" r:id="rId24"/>
    <p:sldId id="557" r:id="rId25"/>
    <p:sldId id="558" r:id="rId26"/>
    <p:sldId id="559" r:id="rId27"/>
    <p:sldId id="560" r:id="rId28"/>
    <p:sldId id="561"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611" r:id="rId42"/>
    <p:sldId id="612" r:id="rId43"/>
    <p:sldId id="613" r:id="rId44"/>
    <p:sldId id="614" r:id="rId45"/>
    <p:sldId id="615" r:id="rId46"/>
    <p:sldId id="616" r:id="rId47"/>
    <p:sldId id="617" r:id="rId48"/>
    <p:sldId id="618" r:id="rId49"/>
    <p:sldId id="619" r:id="rId50"/>
    <p:sldId id="620" r:id="rId51"/>
    <p:sldId id="621" r:id="rId52"/>
    <p:sldId id="622" r:id="rId53"/>
    <p:sldId id="623" r:id="rId54"/>
    <p:sldId id="624" r:id="rId55"/>
    <p:sldId id="625" r:id="rId56"/>
    <p:sldId id="626" r:id="rId57"/>
    <p:sldId id="627" r:id="rId58"/>
    <p:sldId id="628" r:id="rId59"/>
    <p:sldId id="629" r:id="rId60"/>
    <p:sldId id="630"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4895" autoAdjust="0"/>
  </p:normalViewPr>
  <p:slideViewPr>
    <p:cSldViewPr>
      <p:cViewPr varScale="1">
        <p:scale>
          <a:sx n="112" d="100"/>
          <a:sy n="112" d="100"/>
        </p:scale>
        <p:origin x="1512" y="68"/>
      </p:cViewPr>
      <p:guideLst>
        <p:guide orient="horz" pos="2160"/>
        <p:guide pos="2880"/>
      </p:guideLst>
    </p:cSldViewPr>
  </p:slideViewPr>
  <p:outlineViewPr>
    <p:cViewPr>
      <p:scale>
        <a:sx n="33" d="100"/>
        <a:sy n="33" d="100"/>
      </p:scale>
      <p:origin x="0" y="1293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8/28/2017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little loose</a:t>
            </a:r>
            <a:r>
              <a:rPr lang="en-US" baseline="0" dirty="0" smtClean="0"/>
              <a:t> about coordinates vs lengths</a:t>
            </a:r>
          </a:p>
          <a:p>
            <a:r>
              <a:rPr lang="en-US" baseline="0" dirty="0" smtClean="0"/>
              <a:t>u and v prime because they are in the same coordinate system as x, y, and z but in later slides u and v will be –u’ and –v’ because they are in their own coordinate system which is mirrored</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62624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1785BA8-9F1F-4674-99F0-23342E48228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26683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Work through equations for u and v on board</a:t>
            </a:r>
          </a:p>
        </p:txBody>
      </p:sp>
      <p:sp>
        <p:nvSpPr>
          <p:cNvPr id="4" name="Slide Number Placeholder 3"/>
          <p:cNvSpPr>
            <a:spLocks noGrp="1"/>
          </p:cNvSpPr>
          <p:nvPr>
            <p:ph type="sldNum" sz="quarter" idx="5"/>
          </p:nvPr>
        </p:nvSpPr>
        <p:spPr/>
        <p:txBody>
          <a:bodyPr/>
          <a:lstStyle/>
          <a:p>
            <a:pPr>
              <a:defRPr/>
            </a:pPr>
            <a:fld id="{02EB0E87-DCF3-4582-845A-38D3B57B6775}"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94536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How many known points are needed to estimate this?</a:t>
            </a:r>
          </a:p>
        </p:txBody>
      </p:sp>
      <p:sp>
        <p:nvSpPr>
          <p:cNvPr id="4" name="Slide Number Placeholder 3"/>
          <p:cNvSpPr>
            <a:spLocks noGrp="1"/>
          </p:cNvSpPr>
          <p:nvPr>
            <p:ph type="sldNum" sz="quarter" idx="5"/>
          </p:nvPr>
        </p:nvSpPr>
        <p:spPr/>
        <p:txBody>
          <a:bodyPr/>
          <a:lstStyle/>
          <a:p>
            <a:pPr>
              <a:defRPr/>
            </a:pPr>
            <a:fld id="{B346EC19-1308-44AF-BA44-14ED6A902D14}"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11929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http://en.wikipedia.org/wiki/Rolling_shutter</a:t>
            </a:r>
          </a:p>
          <a:p>
            <a:r>
              <a:rPr lang="en-US" altLang="en-US" smtClean="0">
                <a:latin typeface="Arial" panose="020B0604020202020204" pitchFamily="34" charset="0"/>
                <a:cs typeface="Arial" panose="020B0604020202020204" pitchFamily="34" charset="0"/>
              </a:rPr>
              <a:t>Even DSLRs have this problem.</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43D516B-043B-4583-8E34-F22A3B4CF6AC}" type="slidenum">
              <a:rPr lang="en-US" altLang="en-US" sz="1200">
                <a:solidFill>
                  <a:prstClr val="black"/>
                </a:solidFill>
              </a:rPr>
              <a:pPr/>
              <a:t>60</a:t>
            </a:fld>
            <a:endParaRPr lang="en-US" altLang="en-US" sz="1200">
              <a:solidFill>
                <a:prstClr val="black"/>
              </a:solidFill>
            </a:endParaRPr>
          </a:p>
        </p:txBody>
      </p:sp>
    </p:spTree>
    <p:extLst>
      <p:ext uri="{BB962C8B-B14F-4D97-AF65-F5344CB8AC3E}">
        <p14:creationId xmlns:p14="http://schemas.microsoft.com/office/powerpoint/2010/main" val="104949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17399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45k is very near geostationary orbit (</a:t>
            </a:r>
            <a:r>
              <a:rPr lang="en-US" sz="1200" b="0" i="0" kern="1200" dirty="0" smtClean="0">
                <a:solidFill>
                  <a:schemeClr val="tx1"/>
                </a:solidFill>
                <a:effectLst/>
                <a:latin typeface="+mn-lt"/>
                <a:ea typeface="+mn-ea"/>
                <a:cs typeface="+mn-cs"/>
              </a:rPr>
              <a:t>42,164 km)</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9170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28906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60263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Append coordinate with value 1; proportional coordinate system</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FDA7F8-FAE2-423F-9DE2-2D112D9D8BF5}" type="slidenum">
              <a:rPr lang="en-US" smtClean="0">
                <a:solidFill>
                  <a:prstClr val="black"/>
                </a:solidFill>
              </a:rPr>
              <a:pPr fontAlgn="base">
                <a:spcBef>
                  <a:spcPct val="0"/>
                </a:spcBef>
                <a:spcAft>
                  <a:spcPct val="0"/>
                </a:spcAft>
                <a:defRPr/>
              </a:pPr>
              <a:t>17</a:t>
            </a:fld>
            <a:endParaRPr lang="en-US" smtClean="0">
              <a:solidFill>
                <a:prstClr val="black"/>
              </a:solidFill>
            </a:endParaRPr>
          </a:p>
        </p:txBody>
      </p:sp>
    </p:spTree>
    <p:extLst>
      <p:ext uri="{BB962C8B-B14F-4D97-AF65-F5344CB8AC3E}">
        <p14:creationId xmlns:p14="http://schemas.microsoft.com/office/powerpoint/2010/main" val="253449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Q: Suppose we have a point in Cartesian coordinates.  What is that in homogeneous coordinates?  A: a ray</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89A2B0-787D-42D0-B8C5-7BD2C7934DC8}" type="slidenum">
              <a:rPr lang="en-US" smtClean="0">
                <a:solidFill>
                  <a:prstClr val="black"/>
                </a:solidFill>
              </a:rPr>
              <a:pPr fontAlgn="base">
                <a:spcBef>
                  <a:spcPct val="0"/>
                </a:spcBef>
                <a:spcAft>
                  <a:spcPct val="0"/>
                </a:spcAft>
                <a:defRPr/>
              </a:pPr>
              <a:t>18</a:t>
            </a:fld>
            <a:endParaRPr lang="en-US" smtClean="0">
              <a:solidFill>
                <a:prstClr val="black"/>
              </a:solidFill>
            </a:endParaRPr>
          </a:p>
        </p:txBody>
      </p:sp>
    </p:spTree>
    <p:extLst>
      <p:ext uri="{BB962C8B-B14F-4D97-AF65-F5344CB8AC3E}">
        <p14:creationId xmlns:p14="http://schemas.microsoft.com/office/powerpoint/2010/main" val="304032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Parallel lines intersect at different infinities</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DFFFAC-D990-4F24-A67D-25E23AD921E8}" type="slidenum">
              <a:rPr lang="en-US" smtClean="0">
                <a:solidFill>
                  <a:prstClr val="black"/>
                </a:solidFill>
              </a:rPr>
              <a:pPr fontAlgn="base">
                <a:spcBef>
                  <a:spcPct val="0"/>
                </a:spcBef>
                <a:spcAft>
                  <a:spcPct val="0"/>
                </a:spcAft>
                <a:defRPr/>
              </a:pPr>
              <a:t>20</a:t>
            </a:fld>
            <a:endParaRPr lang="en-US" smtClean="0">
              <a:solidFill>
                <a:prstClr val="black"/>
              </a:solidFill>
            </a:endParaRPr>
          </a:p>
        </p:txBody>
      </p:sp>
    </p:spTree>
    <p:extLst>
      <p:ext uri="{BB962C8B-B14F-4D97-AF65-F5344CB8AC3E}">
        <p14:creationId xmlns:p14="http://schemas.microsoft.com/office/powerpoint/2010/main" val="325494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a:t>
            </a:r>
            <a:r>
              <a:rPr lang="en-US" baseline="0" dirty="0" smtClean="0"/>
              <a:t> can use homogeneous coordinates to write camera matrix in linear form.</a:t>
            </a:r>
            <a:endParaRPr lang="en-US" dirty="0" smtClean="0"/>
          </a:p>
        </p:txBody>
      </p:sp>
      <p:sp>
        <p:nvSpPr>
          <p:cNvPr id="4" name="Slide Number Placeholder 3"/>
          <p:cNvSpPr>
            <a:spLocks noGrp="1"/>
          </p:cNvSpPr>
          <p:nvPr>
            <p:ph type="sldNum" sz="quarter" idx="5"/>
          </p:nvPr>
        </p:nvSpPr>
        <p:spPr/>
        <p:txBody>
          <a:bodyPr/>
          <a:lstStyle/>
          <a:p>
            <a:pPr>
              <a:defRPr/>
            </a:pPr>
            <a:fld id="{BD38E04A-61AE-4F70-8735-F6523DDCF32B}"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41920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8/28/2017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8/28/2017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8/28/2017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8/28/2017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8/28/2017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8/28/2017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8/28/2017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8/28/2017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8/28/2017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8/28/2017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8/28/2017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8/28/2017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9.bin"/><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wmf"/><Relationship Id="rId5" Type="http://schemas.openxmlformats.org/officeDocument/2006/relationships/oleObject" Target="../embeddings/oleObject11.bin"/><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tags" Target="../tags/tag4.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14.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5.wmf"/></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36.wmf"/><Relationship Id="rId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9.wmf"/><Relationship Id="rId5" Type="http://schemas.openxmlformats.org/officeDocument/2006/relationships/oleObject" Target="../embeddings/oleObject22.bin"/><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0.wmf"/><Relationship Id="rId5" Type="http://schemas.openxmlformats.org/officeDocument/2006/relationships/oleObject" Target="../embeddings/oleObject24.bin"/><Relationship Id="rId4"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1.wmf"/><Relationship Id="rId5" Type="http://schemas.openxmlformats.org/officeDocument/2006/relationships/oleObject" Target="../embeddings/oleObject26.bin"/><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43.wmf"/><Relationship Id="rId5" Type="http://schemas.openxmlformats.org/officeDocument/2006/relationships/oleObject" Target="../embeddings/oleObject28.bin"/><Relationship Id="rId4" Type="http://schemas.openxmlformats.org/officeDocument/2006/relationships/image" Target="../media/image42.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46.wmf"/><Relationship Id="rId5" Type="http://schemas.openxmlformats.org/officeDocument/2006/relationships/oleObject" Target="../embeddings/oleObject31.bin"/><Relationship Id="rId4" Type="http://schemas.openxmlformats.org/officeDocument/2006/relationships/image" Target="../media/image45.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3.bin"/><Relationship Id="rId5" Type="http://schemas.openxmlformats.org/officeDocument/2006/relationships/image" Target="../media/image45.wmf"/><Relationship Id="rId4" Type="http://schemas.openxmlformats.org/officeDocument/2006/relationships/oleObject" Target="../embeddings/oleObject32.bin"/></Relationships>
</file>

<file path=ppt/slides/_rels/slide34.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9.wmf"/><Relationship Id="rId5" Type="http://schemas.openxmlformats.org/officeDocument/2006/relationships/oleObject" Target="../embeddings/oleObject35.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52.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53.wmf"/></Relationships>
</file>

<file path=ppt/slides/_rels/slide3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4.wmf"/><Relationship Id="rId12" Type="http://schemas.openxmlformats.org/officeDocument/2006/relationships/oleObject" Target="../embeddings/oleObject5.bin"/><Relationship Id="rId17" Type="http://schemas.openxmlformats.org/officeDocument/2006/relationships/image" Target="../media/image9.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wmf"/><Relationship Id="rId5" Type="http://schemas.openxmlformats.org/officeDocument/2006/relationships/image" Target="../media/image3.wmf"/><Relationship Id="rId15" Type="http://schemas.openxmlformats.org/officeDocument/2006/relationships/image" Target="../media/image8.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wmf"/><Relationship Id="rId1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slideLayout" Target="../slideLayouts/slideLayout2.xml"/><Relationship Id="rId7" Type="http://schemas.openxmlformats.org/officeDocument/2006/relationships/oleObject" Target="../embeddings/oleObject41.bin"/><Relationship Id="rId2" Type="http://schemas.openxmlformats.org/officeDocument/2006/relationships/tags" Target="../tags/tag5.xml"/><Relationship Id="rId1" Type="http://schemas.openxmlformats.org/officeDocument/2006/relationships/vmlDrawing" Target="../drawings/vmlDrawing19.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oleObject" Target="../embeddings/oleObject40.bin"/><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electronics.howstuffworks.com/digital-camera.ht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 Id="rId5" Type="http://schemas.openxmlformats.org/officeDocument/2006/relationships/hyperlink" Target="http://www.axis.com/products/video/camera/progressive_scan.htm" TargetMode="Externa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hyperlink" Target="http://www.axis.com/products/video/camera/progressive_scan.htm"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axis.com/products/video/camera/progressive_scan.htm" TargetMode="Externa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endParaRPr lang="en-US" altLang="en-US" dirty="0" smtClean="0"/>
          </a:p>
        </p:txBody>
      </p:sp>
      <p:sp>
        <p:nvSpPr>
          <p:cNvPr id="18435" name="Subtitle 2"/>
          <p:cNvSpPr>
            <a:spLocks noGrp="1"/>
          </p:cNvSpPr>
          <p:nvPr>
            <p:ph type="subTitle" idx="1"/>
          </p:nvPr>
        </p:nvSpPr>
        <p:spPr/>
        <p:txBody>
          <a:bodyPr/>
          <a:lstStyle/>
          <a:p>
            <a:endParaRPr lang="en-US" altLang="en-US" smtClean="0"/>
          </a:p>
        </p:txBody>
      </p:sp>
      <p:pic>
        <p:nvPicPr>
          <p:cNvPr id="18436" name="Picture 2" descr="C:\Users\James\Dropbox\cs143 fall 2013\cs143 fall 2013 slides\03\MqRIS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476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5715000"/>
          </a:xfrm>
        </p:spPr>
      </p:pic>
      <p:sp>
        <p:nvSpPr>
          <p:cNvPr id="6" name="TextBox 5"/>
          <p:cNvSpPr txBox="1"/>
          <p:nvPr/>
        </p:nvSpPr>
        <p:spPr>
          <a:xfrm>
            <a:off x="228600" y="6096000"/>
            <a:ext cx="8839200" cy="369332"/>
          </a:xfrm>
          <a:prstGeom prst="rect">
            <a:avLst/>
          </a:prstGeom>
          <a:noFill/>
        </p:spPr>
        <p:txBody>
          <a:bodyPr wrap="square" rtlCol="0">
            <a:spAutoFit/>
          </a:bodyPr>
          <a:lstStyle/>
          <a:p>
            <a:r>
              <a:rPr lang="en-US" dirty="0" smtClean="0">
                <a:solidFill>
                  <a:prstClr val="white"/>
                </a:solidFill>
              </a:rPr>
              <a:t>Earth from Curiosity Rover, 2014, </a:t>
            </a:r>
            <a:r>
              <a:rPr lang="en-US" dirty="0">
                <a:solidFill>
                  <a:prstClr val="white"/>
                </a:solidFill>
              </a:rPr>
              <a:t>160 million </a:t>
            </a:r>
            <a:r>
              <a:rPr lang="en-US" dirty="0" smtClean="0">
                <a:solidFill>
                  <a:prstClr val="white"/>
                </a:solidFill>
              </a:rPr>
              <a:t>kilometers from Earth</a:t>
            </a:r>
            <a:endParaRPr lang="en-US" dirty="0">
              <a:solidFill>
                <a:prstClr val="white"/>
              </a:solidFill>
            </a:endParaRPr>
          </a:p>
        </p:txBody>
      </p:sp>
    </p:spTree>
    <p:extLst>
      <p:ext uri="{BB962C8B-B14F-4D97-AF65-F5344CB8AC3E}">
        <p14:creationId xmlns:p14="http://schemas.microsoft.com/office/powerpoint/2010/main" val="490221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562" y="317106"/>
            <a:ext cx="3788941" cy="5135563"/>
          </a:xfrm>
        </p:spPr>
      </p:pic>
      <p:sp>
        <p:nvSpPr>
          <p:cNvPr id="5" name="TextBox 4"/>
          <p:cNvSpPr txBox="1"/>
          <p:nvPr/>
        </p:nvSpPr>
        <p:spPr>
          <a:xfrm>
            <a:off x="266937" y="6316300"/>
            <a:ext cx="8839200" cy="369332"/>
          </a:xfrm>
          <a:prstGeom prst="rect">
            <a:avLst/>
          </a:prstGeom>
          <a:noFill/>
        </p:spPr>
        <p:txBody>
          <a:bodyPr wrap="square" rtlCol="0">
            <a:spAutoFit/>
          </a:bodyPr>
          <a:lstStyle/>
          <a:p>
            <a:r>
              <a:rPr lang="en-US" dirty="0" smtClean="0">
                <a:solidFill>
                  <a:prstClr val="white"/>
                </a:solidFill>
              </a:rPr>
              <a:t>“Pale Blue Dot” from </a:t>
            </a:r>
            <a:r>
              <a:rPr lang="en-US" dirty="0">
                <a:solidFill>
                  <a:prstClr val="white"/>
                </a:solidFill>
              </a:rPr>
              <a:t>Voyager 1, February 14, </a:t>
            </a:r>
            <a:r>
              <a:rPr lang="en-US" dirty="0" smtClean="0">
                <a:solidFill>
                  <a:prstClr val="white"/>
                </a:solidFill>
              </a:rPr>
              <a:t>1990, 6 billion kilometers from Earth</a:t>
            </a:r>
            <a:endParaRPr lang="en-US" dirty="0">
              <a:solidFill>
                <a:prstClr val="white"/>
              </a:solidFill>
            </a:endParaRPr>
          </a:p>
        </p:txBody>
      </p:sp>
      <p:sp>
        <p:nvSpPr>
          <p:cNvPr id="6" name="TextBox 5"/>
          <p:cNvSpPr txBox="1"/>
          <p:nvPr/>
        </p:nvSpPr>
        <p:spPr>
          <a:xfrm>
            <a:off x="4346240" y="354496"/>
            <a:ext cx="4797760" cy="5078313"/>
          </a:xfrm>
          <a:prstGeom prst="rect">
            <a:avLst/>
          </a:prstGeom>
          <a:noFill/>
        </p:spPr>
        <p:txBody>
          <a:bodyPr wrap="square" rtlCol="0">
            <a:spAutoFit/>
          </a:bodyPr>
          <a:lstStyle/>
          <a:p>
            <a:r>
              <a:rPr lang="en-US" dirty="0">
                <a:solidFill>
                  <a:prstClr val="white"/>
                </a:solidFill>
              </a:rPr>
              <a:t>Consider again that dot. That's here. That's home. That's us. On it everyone you love, everyone you know, everyone you ever heard of, every human being who ever was, lived out their lives. The aggregate of our joy and suffering, thousands of confident religions, ideologies, and economic doctrines, every hunter and forager, every hero and coward, every creator and destroyer of civilization, every king and peasant, every young couple in love, every mother and father, hopeful child, inventor and explorer, every teacher of morals, every corrupt politician, every "superstar," every "supreme leader," every saint and sinner in the history of our species lived there – on a mote of dust suspended in a sunbeam</a:t>
            </a:r>
            <a:r>
              <a:rPr lang="en-US" dirty="0" smtClean="0">
                <a:solidFill>
                  <a:prstClr val="white"/>
                </a:solidFill>
              </a:rPr>
              <a:t>.</a:t>
            </a:r>
          </a:p>
          <a:p>
            <a:r>
              <a:rPr lang="en-US" dirty="0">
                <a:solidFill>
                  <a:prstClr val="white"/>
                </a:solidFill>
              </a:rPr>
              <a:t> </a:t>
            </a:r>
            <a:r>
              <a:rPr lang="en-US" dirty="0" smtClean="0">
                <a:solidFill>
                  <a:prstClr val="white"/>
                </a:solidFill>
              </a:rPr>
              <a:t>   Carl Sagan</a:t>
            </a:r>
            <a:endParaRPr lang="en-US"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733310"/>
            <a:ext cx="2362200" cy="1547966"/>
          </a:xfrm>
          <a:prstGeom prst="rect">
            <a:avLst/>
          </a:prstGeom>
        </p:spPr>
      </p:pic>
    </p:spTree>
    <p:extLst>
      <p:ext uri="{BB962C8B-B14F-4D97-AF65-F5344CB8AC3E}">
        <p14:creationId xmlns:p14="http://schemas.microsoft.com/office/powerpoint/2010/main" val="339179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a:defRPr/>
            </a:pPr>
            <a:r>
              <a:rPr lang="en-US" sz="3200" smtClean="0"/>
              <a:t>Projection: world coordinates</a:t>
            </a:r>
            <a:r>
              <a:rPr lang="en-US" sz="3200" smtClean="0">
                <a:sym typeface="Wingdings" pitchFamily="2" charset="2"/>
              </a:rPr>
              <a:t>image coordinates</a:t>
            </a:r>
            <a:endParaRPr lang="en-US" sz="3200" smtClean="0"/>
          </a:p>
        </p:txBody>
      </p:sp>
      <p:grpSp>
        <p:nvGrpSpPr>
          <p:cNvPr id="2" name="Group 3"/>
          <p:cNvGrpSpPr/>
          <p:nvPr/>
        </p:nvGrpSpPr>
        <p:grpSpPr>
          <a:xfrm>
            <a:off x="762000" y="1905000"/>
            <a:ext cx="7186550" cy="3926775"/>
            <a:chOff x="0" y="1038100"/>
            <a:chExt cx="7186550" cy="3926775"/>
          </a:xfrm>
        </p:grpSpPr>
        <p:sp>
          <p:nvSpPr>
            <p:cNvPr id="6" name="Rectangle 5"/>
            <p:cNvSpPr/>
            <p:nvPr/>
          </p:nvSpPr>
          <p:spPr>
            <a:xfrm>
              <a:off x="0" y="1564575"/>
              <a:ext cx="3581400" cy="2514600"/>
            </a:xfrm>
            <a:prstGeom prst="rect">
              <a:avLst/>
            </a:prstGeom>
            <a:solidFill>
              <a:schemeClr val="bg1">
                <a:lumMod val="95000"/>
              </a:schemeClr>
            </a:solidFill>
            <a:ln>
              <a:solidFill>
                <a:schemeClr val="tx1"/>
              </a:solidFill>
            </a:ln>
            <a:scene3d>
              <a:camera prst="perspectiveContrastingRightFacing">
                <a:rot lat="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grpSp>
          <p:nvGrpSpPr>
            <p:cNvPr id="3" name="Group 23"/>
            <p:cNvGrpSpPr>
              <a:grpSpLocks noChangeAspect="1"/>
            </p:cNvGrpSpPr>
            <p:nvPr/>
          </p:nvGrpSpPr>
          <p:grpSpPr>
            <a:xfrm rot="10800000">
              <a:off x="1447800" y="2362200"/>
              <a:ext cx="318038" cy="1567316"/>
              <a:chOff x="5029200" y="2090284"/>
              <a:chExt cx="457200" cy="2253116"/>
            </a:xfrm>
            <a:scene3d>
              <a:camera prst="isometricOffAxis2Right"/>
              <a:lightRig rig="threePt" dir="t"/>
            </a:scene3d>
          </p:grpSpPr>
          <p:sp>
            <p:nvSpPr>
              <p:cNvPr id="40" name="Rectangle 39"/>
              <p:cNvSpPr/>
              <p:nvPr/>
            </p:nvSpPr>
            <p:spPr>
              <a:xfrm>
                <a:off x="5029200" y="2819400"/>
                <a:ext cx="457200" cy="15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rot="21339833">
                <a:off x="5130616" y="209028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0" idx="0"/>
                <a:endCxn id="41" idx="2"/>
              </p:cNvCxnSpPr>
              <p:nvPr/>
            </p:nvCxnSpPr>
            <p:spPr>
              <a:xfrm rot="5400000" flipH="1" flipV="1">
                <a:off x="5236615" y="2780833"/>
                <a:ext cx="59753" cy="17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0800000" flipV="1">
              <a:off x="1600200" y="2819400"/>
              <a:ext cx="2057400" cy="1058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24"/>
            <p:cNvGrpSpPr/>
            <p:nvPr/>
          </p:nvGrpSpPr>
          <p:grpSpPr>
            <a:xfrm>
              <a:off x="5562600" y="1752600"/>
              <a:ext cx="464125" cy="2336241"/>
              <a:chOff x="7162800" y="1914134"/>
              <a:chExt cx="464125" cy="2336241"/>
            </a:xfrm>
          </p:grpSpPr>
          <p:grpSp>
            <p:nvGrpSpPr>
              <p:cNvPr id="5" name="Group 18"/>
              <p:cNvGrpSpPr/>
              <p:nvPr/>
            </p:nvGrpSpPr>
            <p:grpSpPr>
              <a:xfrm>
                <a:off x="7162800" y="2474025"/>
                <a:ext cx="464125" cy="1776350"/>
                <a:chOff x="6324600" y="2971800"/>
                <a:chExt cx="464125" cy="1776350"/>
              </a:xfrm>
            </p:grpSpPr>
            <p:sp>
              <p:nvSpPr>
                <p:cNvPr id="35" name="Oval 34"/>
                <p:cNvSpPr/>
                <p:nvPr/>
              </p:nvSpPr>
              <p:spPr>
                <a:xfrm>
                  <a:off x="6324600" y="451955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24600" y="31242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324600" y="297180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rot="10800000" flipV="1">
                  <a:off x="6324600" y="3086100"/>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6788725" y="3112325"/>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rot="21339833">
                <a:off x="7250048" y="191413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205350" y="3276600"/>
              <a:ext cx="1138050" cy="923330"/>
            </a:xfrm>
            <a:prstGeom prst="rect">
              <a:avLst/>
            </a:prstGeom>
            <a:noFill/>
          </p:spPr>
          <p:txBody>
            <a:bodyPr wrap="square" rtlCol="0">
              <a:spAutoFit/>
            </a:bodyPr>
            <a:lstStyle/>
            <a:p>
              <a:pPr algn="ctr"/>
              <a:r>
                <a:rPr lang="en-US" dirty="0" smtClean="0"/>
                <a:t>Camera Center (</a:t>
              </a:r>
              <a:r>
                <a:rPr lang="en-US" dirty="0" err="1" smtClean="0"/>
                <a:t>t</a:t>
              </a:r>
              <a:r>
                <a:rPr lang="en-US" baseline="-25000" dirty="0" err="1" smtClean="0"/>
                <a:t>x</a:t>
              </a:r>
              <a:r>
                <a:rPr lang="en-US" dirty="0" smtClean="0"/>
                <a:t>, </a:t>
              </a:r>
              <a:r>
                <a:rPr lang="en-US" dirty="0" err="1" smtClean="0"/>
                <a:t>t</a:t>
              </a:r>
              <a:r>
                <a:rPr lang="en-US" baseline="-25000" dirty="0" err="1" smtClean="0"/>
                <a:t>y</a:t>
              </a:r>
              <a:r>
                <a:rPr lang="en-US" dirty="0" smtClean="0"/>
                <a:t>, </a:t>
              </a:r>
              <a:r>
                <a:rPr lang="en-US" dirty="0" err="1" smtClean="0"/>
                <a:t>t</a:t>
              </a:r>
              <a:r>
                <a:rPr lang="en-US" baseline="-25000" dirty="0" err="1" smtClean="0"/>
                <a:t>z</a:t>
              </a:r>
              <a:r>
                <a:rPr lang="en-US" dirty="0" smtClean="0"/>
                <a:t>)</a:t>
              </a:r>
              <a:endParaRPr lang="en-US" dirty="0"/>
            </a:p>
          </p:txBody>
        </p:sp>
        <p:graphicFrame>
          <p:nvGraphicFramePr>
            <p:cNvPr id="11" name="Object 10"/>
            <p:cNvGraphicFramePr>
              <a:graphicFrameLocks noChangeAspect="1"/>
            </p:cNvGraphicFramePr>
            <p:nvPr/>
          </p:nvGraphicFramePr>
          <p:xfrm>
            <a:off x="6119750" y="1099950"/>
            <a:ext cx="1066800" cy="1333500"/>
          </p:xfrm>
          <a:graphic>
            <a:graphicData uri="http://schemas.openxmlformats.org/presentationml/2006/ole">
              <mc:AlternateContent xmlns:mc="http://schemas.openxmlformats.org/markup-compatibility/2006">
                <mc:Choice xmlns:v="urn:schemas-microsoft-com:vml" Requires="v">
                  <p:oleObj spid="_x0000_s117770" name="Equation" r:id="rId3" imgW="558720" imgH="698400" progId="Equation.3">
                    <p:embed/>
                  </p:oleObj>
                </mc:Choice>
                <mc:Fallback>
                  <p:oleObj name="Equation" r:id="rId3" imgW="558720" imgH="698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750" y="1099950"/>
                          <a:ext cx="106680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586350" y="1038100"/>
              <a:ext cx="378630" cy="1015663"/>
            </a:xfrm>
            <a:prstGeom prst="rect">
              <a:avLst/>
            </a:prstGeom>
            <a:noFill/>
          </p:spPr>
          <p:txBody>
            <a:bodyPr wrap="none" rtlCol="0">
              <a:spAutoFit/>
            </a:bodyPr>
            <a:lstStyle/>
            <a:p>
              <a:r>
                <a:rPr lang="en-US" sz="6000" dirty="0" smtClean="0">
                  <a:solidFill>
                    <a:srgbClr val="FFC000"/>
                  </a:solidFill>
                </a:rPr>
                <a:t>.</a:t>
              </a:r>
              <a:endParaRPr lang="en-US" sz="6000" dirty="0">
                <a:solidFill>
                  <a:srgbClr val="FFC000"/>
                </a:solidFill>
              </a:endParaRPr>
            </a:p>
          </p:txBody>
        </p:sp>
        <p:sp>
          <p:nvSpPr>
            <p:cNvPr id="13" name="TextBox 12"/>
            <p:cNvSpPr txBox="1"/>
            <p:nvPr/>
          </p:nvSpPr>
          <p:spPr>
            <a:xfrm>
              <a:off x="1430975" y="3164775"/>
              <a:ext cx="378630" cy="1015663"/>
            </a:xfrm>
            <a:prstGeom prst="rect">
              <a:avLst/>
            </a:prstGeom>
            <a:noFill/>
          </p:spPr>
          <p:txBody>
            <a:bodyPr wrap="none" rtlCol="0">
              <a:spAutoFit/>
            </a:bodyPr>
            <a:lstStyle/>
            <a:p>
              <a:r>
                <a:rPr lang="en-US" sz="6000" dirty="0" smtClean="0">
                  <a:solidFill>
                    <a:schemeClr val="tx2"/>
                  </a:solidFill>
                </a:rPr>
                <a:t>.</a:t>
              </a:r>
              <a:endParaRPr lang="en-US" sz="6000" dirty="0">
                <a:solidFill>
                  <a:schemeClr val="tx2"/>
                </a:solidFill>
              </a:endParaRPr>
            </a:p>
          </p:txBody>
        </p:sp>
        <p:cxnSp>
          <p:nvCxnSpPr>
            <p:cNvPr id="14" name="Straight Connector 13"/>
            <p:cNvCxnSpPr/>
            <p:nvPr/>
          </p:nvCxnSpPr>
          <p:spPr>
            <a:xfrm rot="10800000">
              <a:off x="1905000" y="2819400"/>
              <a:ext cx="1752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28850" y="2097975"/>
              <a:ext cx="378630" cy="1015663"/>
            </a:xfrm>
            <a:prstGeom prst="rect">
              <a:avLst/>
            </a:prstGeom>
            <a:noFill/>
          </p:spPr>
          <p:txBody>
            <a:bodyPr wrap="none" rtlCol="0">
              <a:spAutoFit/>
            </a:bodyPr>
            <a:lstStyle/>
            <a:p>
              <a:r>
                <a:rPr lang="en-US" sz="6000" dirty="0" smtClean="0"/>
                <a:t>.</a:t>
              </a:r>
              <a:endParaRPr lang="en-US" sz="6000" dirty="0"/>
            </a:p>
          </p:txBody>
        </p:sp>
        <p:sp>
          <p:nvSpPr>
            <p:cNvPr id="16" name="Oval 15"/>
            <p:cNvSpPr/>
            <p:nvPr/>
          </p:nvSpPr>
          <p:spPr>
            <a:xfrm>
              <a:off x="3476895" y="2314700"/>
              <a:ext cx="304800" cy="9906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43200" y="2474025"/>
              <a:ext cx="255198" cy="369332"/>
            </a:xfrm>
            <a:prstGeom prst="rect">
              <a:avLst/>
            </a:prstGeom>
            <a:noFill/>
          </p:spPr>
          <p:txBody>
            <a:bodyPr wrap="none" rtlCol="0">
              <a:spAutoFit/>
            </a:bodyPr>
            <a:lstStyle/>
            <a:p>
              <a:r>
                <a:rPr lang="en-US" i="1" dirty="0" smtClean="0"/>
                <a:t>f</a:t>
              </a:r>
              <a:endParaRPr lang="en-US" i="1" dirty="0"/>
            </a:p>
          </p:txBody>
        </p:sp>
        <p:cxnSp>
          <p:nvCxnSpPr>
            <p:cNvPr id="19" name="Straight Connector 18"/>
            <p:cNvCxnSpPr/>
            <p:nvPr/>
          </p:nvCxnSpPr>
          <p:spPr>
            <a:xfrm rot="5400000">
              <a:off x="5284025" y="2312225"/>
              <a:ext cx="990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3800" y="2819400"/>
              <a:ext cx="2057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8200" y="2474025"/>
              <a:ext cx="292068" cy="369332"/>
            </a:xfrm>
            <a:prstGeom prst="rect">
              <a:avLst/>
            </a:prstGeom>
            <a:noFill/>
          </p:spPr>
          <p:txBody>
            <a:bodyPr wrap="none" rtlCol="0">
              <a:spAutoFit/>
            </a:bodyPr>
            <a:lstStyle/>
            <a:p>
              <a:r>
                <a:rPr lang="en-US" i="1" dirty="0" smtClean="0"/>
                <a:t>Z</a:t>
              </a:r>
              <a:endParaRPr lang="en-US" i="1" dirty="0"/>
            </a:p>
          </p:txBody>
        </p:sp>
        <p:sp>
          <p:nvSpPr>
            <p:cNvPr id="22" name="TextBox 21"/>
            <p:cNvSpPr txBox="1"/>
            <p:nvPr/>
          </p:nvSpPr>
          <p:spPr>
            <a:xfrm>
              <a:off x="5731825" y="2514600"/>
              <a:ext cx="304800" cy="369332"/>
            </a:xfrm>
            <a:prstGeom prst="rect">
              <a:avLst/>
            </a:prstGeom>
            <a:noFill/>
          </p:spPr>
          <p:txBody>
            <a:bodyPr wrap="square" rtlCol="0">
              <a:spAutoFit/>
            </a:bodyPr>
            <a:lstStyle/>
            <a:p>
              <a:r>
                <a:rPr lang="en-US" i="1" dirty="0" smtClean="0"/>
                <a:t>Y</a:t>
              </a:r>
              <a:endParaRPr lang="en-US" i="1" dirty="0"/>
            </a:p>
          </p:txBody>
        </p:sp>
        <p:graphicFrame>
          <p:nvGraphicFramePr>
            <p:cNvPr id="23" name="Object 3"/>
            <p:cNvGraphicFramePr>
              <a:graphicFrameLocks noChangeAspect="1"/>
            </p:cNvGraphicFramePr>
            <p:nvPr/>
          </p:nvGraphicFramePr>
          <p:xfrm>
            <a:off x="1495300" y="4067938"/>
            <a:ext cx="946150" cy="896937"/>
          </p:xfrm>
          <a:graphic>
            <a:graphicData uri="http://schemas.openxmlformats.org/presentationml/2006/ole">
              <mc:AlternateContent xmlns:mc="http://schemas.openxmlformats.org/markup-compatibility/2006">
                <mc:Choice xmlns:v="urn:schemas-microsoft-com:vml" Requires="v">
                  <p:oleObj spid="_x0000_s117771" name="Equation" r:id="rId5" imgW="495000" imgH="469800" progId="Equation.3">
                    <p:embed/>
                  </p:oleObj>
                </mc:Choice>
                <mc:Fallback>
                  <p:oleObj name="Equation" r:id="rId5" imgW="49500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300" y="4067938"/>
                          <a:ext cx="946150" cy="896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5"/>
            <p:cNvSpPr txBox="1"/>
            <p:nvPr/>
          </p:nvSpPr>
          <p:spPr>
            <a:xfrm>
              <a:off x="3471945" y="2108537"/>
              <a:ext cx="378630" cy="1015663"/>
            </a:xfrm>
            <a:prstGeom prst="rect">
              <a:avLst/>
            </a:prstGeom>
            <a:noFill/>
          </p:spPr>
          <p:txBody>
            <a:bodyPr wrap="none" rtlCol="0">
              <a:spAutoFit/>
            </a:bodyPr>
            <a:lstStyle/>
            <a:p>
              <a:r>
                <a:rPr lang="en-US" sz="6000" dirty="0" smtClean="0"/>
                <a:t>.</a:t>
              </a:r>
              <a:endParaRPr lang="en-US" sz="6000" dirty="0"/>
            </a:p>
          </p:txBody>
        </p:sp>
        <p:sp>
          <p:nvSpPr>
            <p:cNvPr id="25" name="TextBox 24"/>
            <p:cNvSpPr txBox="1"/>
            <p:nvPr/>
          </p:nvSpPr>
          <p:spPr>
            <a:xfrm>
              <a:off x="1600200" y="1600200"/>
              <a:ext cx="1066800" cy="923330"/>
            </a:xfrm>
            <a:prstGeom prst="rect">
              <a:avLst/>
            </a:prstGeom>
            <a:noFill/>
          </p:spPr>
          <p:txBody>
            <a:bodyPr wrap="square" rtlCol="0">
              <a:spAutoFit/>
            </a:bodyPr>
            <a:lstStyle/>
            <a:p>
              <a:pPr algn="ctr"/>
              <a:r>
                <a:rPr lang="en-US" dirty="0" smtClean="0"/>
                <a:t>Optical Center (</a:t>
              </a:r>
              <a:r>
                <a:rPr lang="en-US" i="1" dirty="0" smtClean="0"/>
                <a:t>u</a:t>
              </a:r>
              <a:r>
                <a:rPr lang="en-US" i="1" baseline="-25000" dirty="0" smtClean="0"/>
                <a:t>0</a:t>
              </a:r>
              <a:r>
                <a:rPr lang="en-US" dirty="0" smtClean="0"/>
                <a:t>, </a:t>
              </a:r>
              <a:r>
                <a:rPr lang="en-US" i="1" dirty="0" smtClean="0"/>
                <a:t>v</a:t>
              </a:r>
              <a:r>
                <a:rPr lang="en-US" i="1" baseline="-25000" dirty="0" smtClean="0"/>
                <a:t>0</a:t>
              </a:r>
              <a:r>
                <a:rPr lang="en-US" dirty="0" smtClean="0"/>
                <a:t>)</a:t>
              </a:r>
              <a:endParaRPr lang="en-US" dirty="0"/>
            </a:p>
          </p:txBody>
        </p:sp>
        <p:cxnSp>
          <p:nvCxnSpPr>
            <p:cNvPr id="26" name="Straight Arrow Connector 25"/>
            <p:cNvCxnSpPr/>
            <p:nvPr/>
          </p:nvCxnSpPr>
          <p:spPr>
            <a:xfrm rot="5400000">
              <a:off x="1790700" y="262890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814950" y="1747650"/>
              <a:ext cx="304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1372394" y="4190206"/>
              <a:ext cx="457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1676400" y="3886200"/>
              <a:ext cx="22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371600" y="3352800"/>
              <a:ext cx="10668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28800" y="3124200"/>
              <a:ext cx="287258" cy="369332"/>
            </a:xfrm>
            <a:prstGeom prst="rect">
              <a:avLst/>
            </a:prstGeom>
            <a:noFill/>
          </p:spPr>
          <p:txBody>
            <a:bodyPr wrap="none" rtlCol="0">
              <a:spAutoFit/>
            </a:bodyPr>
            <a:lstStyle/>
            <a:p>
              <a:r>
                <a:rPr lang="en-US" i="1" dirty="0"/>
                <a:t>v</a:t>
              </a:r>
            </a:p>
          </p:txBody>
        </p:sp>
        <p:sp>
          <p:nvSpPr>
            <p:cNvPr id="32" name="TextBox 31"/>
            <p:cNvSpPr txBox="1"/>
            <p:nvPr/>
          </p:nvSpPr>
          <p:spPr>
            <a:xfrm>
              <a:off x="1612075" y="3762293"/>
              <a:ext cx="303288" cy="369332"/>
            </a:xfrm>
            <a:prstGeom prst="rect">
              <a:avLst/>
            </a:prstGeom>
            <a:noFill/>
          </p:spPr>
          <p:txBody>
            <a:bodyPr wrap="none" rtlCol="0">
              <a:spAutoFit/>
            </a:bodyPr>
            <a:lstStyle/>
            <a:p>
              <a:r>
                <a:rPr lang="en-US" i="1" dirty="0" smtClean="0"/>
                <a:t>u</a:t>
              </a:r>
              <a:endParaRPr lang="en-US" i="1" dirty="0"/>
            </a:p>
          </p:txBody>
        </p:sp>
        <p:cxnSp>
          <p:nvCxnSpPr>
            <p:cNvPr id="17" name="Straight Connector 16"/>
            <p:cNvCxnSpPr>
              <a:stCxn id="34" idx="0"/>
            </p:cNvCxnSpPr>
            <p:nvPr/>
          </p:nvCxnSpPr>
          <p:spPr>
            <a:xfrm flipH="1">
              <a:off x="3657600" y="1760740"/>
              <a:ext cx="2110530" cy="1106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itle 1"/>
          <p:cNvSpPr txBox="1">
            <a:spLocks/>
          </p:cNvSpPr>
          <p:nvPr/>
        </p:nvSpPr>
        <p:spPr bwMode="auto">
          <a:xfrm>
            <a:off x="609600" y="580362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3200" dirty="0" smtClean="0"/>
              <a:t>How do we handle the general case?</a:t>
            </a:r>
          </a:p>
        </p:txBody>
      </p:sp>
    </p:spTree>
    <p:extLst>
      <p:ext uri="{BB962C8B-B14F-4D97-AF65-F5344CB8AC3E}">
        <p14:creationId xmlns:p14="http://schemas.microsoft.com/office/powerpoint/2010/main" val="4038544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t>Interlude: why does this matter?</a:t>
            </a:r>
          </a:p>
        </p:txBody>
      </p:sp>
      <p:sp>
        <p:nvSpPr>
          <p:cNvPr id="48131" name="Content Placeholder 2"/>
          <p:cNvSpPr>
            <a:spLocks noGrp="1"/>
          </p:cNvSpPr>
          <p:nvPr>
            <p:ph idx="1"/>
          </p:nvPr>
        </p:nvSpPr>
        <p:spPr/>
        <p:txBody>
          <a:bodyPr/>
          <a:lstStyle/>
          <a:p>
            <a:endParaRPr lang="en-US" smtClean="0"/>
          </a:p>
        </p:txBody>
      </p:sp>
    </p:spTree>
    <p:extLst>
      <p:ext uri="{BB962C8B-B14F-4D97-AF65-F5344CB8AC3E}">
        <p14:creationId xmlns:p14="http://schemas.microsoft.com/office/powerpoint/2010/main" val="2492122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multiple views</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544" t="56349" r="45870" b="14667"/>
          <a:stretch/>
        </p:blipFill>
        <p:spPr bwMode="auto">
          <a:xfrm>
            <a:off x="2207172" y="1876097"/>
            <a:ext cx="4729656" cy="310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424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otoTourismPreview_640x48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0" y="0"/>
            <a:ext cx="9142580" cy="6857465"/>
          </a:xfrm>
        </p:spPr>
      </p:pic>
    </p:spTree>
    <p:extLst>
      <p:ext uri="{BB962C8B-B14F-4D97-AF65-F5344CB8AC3E}">
        <p14:creationId xmlns:p14="http://schemas.microsoft.com/office/powerpoint/2010/main" val="1250510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a:defRPr/>
            </a:pPr>
            <a:r>
              <a:rPr lang="en-US" sz="3200" dirty="0" smtClean="0"/>
              <a:t>Projection: world </a:t>
            </a:r>
            <a:r>
              <a:rPr lang="en-US" sz="3200" dirty="0" err="1" smtClean="0"/>
              <a:t>coordinates</a:t>
            </a:r>
            <a:r>
              <a:rPr lang="en-US" sz="3200" dirty="0" err="1" smtClean="0">
                <a:sym typeface="Wingdings" pitchFamily="2" charset="2"/>
              </a:rPr>
              <a:t>image</a:t>
            </a:r>
            <a:r>
              <a:rPr lang="en-US" sz="3200" dirty="0" smtClean="0">
                <a:sym typeface="Wingdings" pitchFamily="2" charset="2"/>
              </a:rPr>
              <a:t> coordinates</a:t>
            </a:r>
            <a:endParaRPr lang="en-US" sz="3200" dirty="0" smtClean="0"/>
          </a:p>
        </p:txBody>
      </p:sp>
      <p:grpSp>
        <p:nvGrpSpPr>
          <p:cNvPr id="2" name="Group 3"/>
          <p:cNvGrpSpPr/>
          <p:nvPr/>
        </p:nvGrpSpPr>
        <p:grpSpPr>
          <a:xfrm>
            <a:off x="762000" y="1905000"/>
            <a:ext cx="7186550" cy="3926775"/>
            <a:chOff x="0" y="1038100"/>
            <a:chExt cx="7186550" cy="3926775"/>
          </a:xfrm>
        </p:grpSpPr>
        <p:sp>
          <p:nvSpPr>
            <p:cNvPr id="6" name="Rectangle 5"/>
            <p:cNvSpPr/>
            <p:nvPr/>
          </p:nvSpPr>
          <p:spPr>
            <a:xfrm>
              <a:off x="0" y="1564575"/>
              <a:ext cx="3581400" cy="2514600"/>
            </a:xfrm>
            <a:prstGeom prst="rect">
              <a:avLst/>
            </a:prstGeom>
            <a:solidFill>
              <a:schemeClr val="bg1">
                <a:lumMod val="95000"/>
              </a:schemeClr>
            </a:solidFill>
            <a:ln>
              <a:solidFill>
                <a:schemeClr val="tx1"/>
              </a:solidFill>
            </a:ln>
            <a:scene3d>
              <a:camera prst="perspectiveContrastingRightFacing">
                <a:rot lat="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grpSp>
          <p:nvGrpSpPr>
            <p:cNvPr id="3" name="Group 23"/>
            <p:cNvGrpSpPr>
              <a:grpSpLocks noChangeAspect="1"/>
            </p:cNvGrpSpPr>
            <p:nvPr/>
          </p:nvGrpSpPr>
          <p:grpSpPr>
            <a:xfrm rot="10800000">
              <a:off x="1447800" y="2362200"/>
              <a:ext cx="318038" cy="1567316"/>
              <a:chOff x="5029200" y="2090284"/>
              <a:chExt cx="457200" cy="2253116"/>
            </a:xfrm>
            <a:scene3d>
              <a:camera prst="isometricOffAxis2Right"/>
              <a:lightRig rig="threePt" dir="t"/>
            </a:scene3d>
          </p:grpSpPr>
          <p:sp>
            <p:nvSpPr>
              <p:cNvPr id="40" name="Rectangle 39"/>
              <p:cNvSpPr/>
              <p:nvPr/>
            </p:nvSpPr>
            <p:spPr>
              <a:xfrm>
                <a:off x="5029200" y="2819400"/>
                <a:ext cx="457200" cy="15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rot="21339833">
                <a:off x="5130616" y="209028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0" idx="0"/>
                <a:endCxn id="41" idx="2"/>
              </p:cNvCxnSpPr>
              <p:nvPr/>
            </p:nvCxnSpPr>
            <p:spPr>
              <a:xfrm rot="5400000" flipH="1" flipV="1">
                <a:off x="5236615" y="2780833"/>
                <a:ext cx="59753" cy="17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0800000" flipV="1">
              <a:off x="1600200" y="2819400"/>
              <a:ext cx="2057400" cy="1058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24"/>
            <p:cNvGrpSpPr/>
            <p:nvPr/>
          </p:nvGrpSpPr>
          <p:grpSpPr>
            <a:xfrm>
              <a:off x="5562600" y="1752600"/>
              <a:ext cx="464125" cy="2336241"/>
              <a:chOff x="7162800" y="1914134"/>
              <a:chExt cx="464125" cy="2336241"/>
            </a:xfrm>
          </p:grpSpPr>
          <p:grpSp>
            <p:nvGrpSpPr>
              <p:cNvPr id="5" name="Group 18"/>
              <p:cNvGrpSpPr/>
              <p:nvPr/>
            </p:nvGrpSpPr>
            <p:grpSpPr>
              <a:xfrm>
                <a:off x="7162800" y="2474025"/>
                <a:ext cx="464125" cy="1776350"/>
                <a:chOff x="6324600" y="2971800"/>
                <a:chExt cx="464125" cy="1776350"/>
              </a:xfrm>
            </p:grpSpPr>
            <p:sp>
              <p:nvSpPr>
                <p:cNvPr id="35" name="Oval 34"/>
                <p:cNvSpPr/>
                <p:nvPr/>
              </p:nvSpPr>
              <p:spPr>
                <a:xfrm>
                  <a:off x="6324600" y="451955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24600" y="31242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324600" y="297180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rot="10800000" flipV="1">
                  <a:off x="6324600" y="3086100"/>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6788725" y="3112325"/>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rot="21339833">
                <a:off x="7250048" y="191413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205350" y="3276600"/>
              <a:ext cx="1138050" cy="923330"/>
            </a:xfrm>
            <a:prstGeom prst="rect">
              <a:avLst/>
            </a:prstGeom>
            <a:noFill/>
          </p:spPr>
          <p:txBody>
            <a:bodyPr wrap="square" rtlCol="0">
              <a:spAutoFit/>
            </a:bodyPr>
            <a:lstStyle/>
            <a:p>
              <a:pPr algn="ctr"/>
              <a:r>
                <a:rPr lang="en-US" dirty="0" smtClean="0"/>
                <a:t>Camera Center (</a:t>
              </a:r>
              <a:r>
                <a:rPr lang="en-US" dirty="0" err="1" smtClean="0"/>
                <a:t>t</a:t>
              </a:r>
              <a:r>
                <a:rPr lang="en-US" baseline="-25000" dirty="0" err="1" smtClean="0"/>
                <a:t>x</a:t>
              </a:r>
              <a:r>
                <a:rPr lang="en-US" dirty="0" smtClean="0"/>
                <a:t>, </a:t>
              </a:r>
              <a:r>
                <a:rPr lang="en-US" dirty="0" err="1" smtClean="0"/>
                <a:t>t</a:t>
              </a:r>
              <a:r>
                <a:rPr lang="en-US" baseline="-25000" dirty="0" err="1" smtClean="0"/>
                <a:t>y</a:t>
              </a:r>
              <a:r>
                <a:rPr lang="en-US" dirty="0" smtClean="0"/>
                <a:t>, </a:t>
              </a:r>
              <a:r>
                <a:rPr lang="en-US" dirty="0" err="1" smtClean="0"/>
                <a:t>t</a:t>
              </a:r>
              <a:r>
                <a:rPr lang="en-US" baseline="-25000" dirty="0" err="1" smtClean="0"/>
                <a:t>z</a:t>
              </a:r>
              <a:r>
                <a:rPr lang="en-US" dirty="0" smtClean="0"/>
                <a:t>)</a:t>
              </a:r>
              <a:endParaRPr lang="en-US" dirty="0"/>
            </a:p>
          </p:txBody>
        </p:sp>
        <p:graphicFrame>
          <p:nvGraphicFramePr>
            <p:cNvPr id="11" name="Object 10"/>
            <p:cNvGraphicFramePr>
              <a:graphicFrameLocks noChangeAspect="1"/>
            </p:cNvGraphicFramePr>
            <p:nvPr/>
          </p:nvGraphicFramePr>
          <p:xfrm>
            <a:off x="6119750" y="1099950"/>
            <a:ext cx="1066800" cy="1333500"/>
          </p:xfrm>
          <a:graphic>
            <a:graphicData uri="http://schemas.openxmlformats.org/presentationml/2006/ole">
              <mc:AlternateContent xmlns:mc="http://schemas.openxmlformats.org/markup-compatibility/2006">
                <mc:Choice xmlns:v="urn:schemas-microsoft-com:vml" Requires="v">
                  <p:oleObj spid="_x0000_s114700" name="Equation" r:id="rId3" imgW="558720" imgH="698400" progId="Equation.3">
                    <p:embed/>
                  </p:oleObj>
                </mc:Choice>
                <mc:Fallback>
                  <p:oleObj name="Equation" r:id="rId3" imgW="558720" imgH="698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750" y="1099950"/>
                          <a:ext cx="1066800" cy="133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586350" y="1038100"/>
              <a:ext cx="378630" cy="1015663"/>
            </a:xfrm>
            <a:prstGeom prst="rect">
              <a:avLst/>
            </a:prstGeom>
            <a:noFill/>
          </p:spPr>
          <p:txBody>
            <a:bodyPr wrap="none" rtlCol="0">
              <a:spAutoFit/>
            </a:bodyPr>
            <a:lstStyle/>
            <a:p>
              <a:r>
                <a:rPr lang="en-US" sz="6000" dirty="0" smtClean="0">
                  <a:solidFill>
                    <a:srgbClr val="FFC000"/>
                  </a:solidFill>
                </a:rPr>
                <a:t>.</a:t>
              </a:r>
              <a:endParaRPr lang="en-US" sz="6000" dirty="0">
                <a:solidFill>
                  <a:srgbClr val="FFC000"/>
                </a:solidFill>
              </a:endParaRPr>
            </a:p>
          </p:txBody>
        </p:sp>
        <p:sp>
          <p:nvSpPr>
            <p:cNvPr id="13" name="TextBox 12"/>
            <p:cNvSpPr txBox="1"/>
            <p:nvPr/>
          </p:nvSpPr>
          <p:spPr>
            <a:xfrm>
              <a:off x="1430975" y="3164775"/>
              <a:ext cx="378630" cy="1015663"/>
            </a:xfrm>
            <a:prstGeom prst="rect">
              <a:avLst/>
            </a:prstGeom>
            <a:noFill/>
          </p:spPr>
          <p:txBody>
            <a:bodyPr wrap="none" rtlCol="0">
              <a:spAutoFit/>
            </a:bodyPr>
            <a:lstStyle/>
            <a:p>
              <a:r>
                <a:rPr lang="en-US" sz="6000" dirty="0" smtClean="0">
                  <a:solidFill>
                    <a:schemeClr val="tx2"/>
                  </a:solidFill>
                </a:rPr>
                <a:t>.</a:t>
              </a:r>
              <a:endParaRPr lang="en-US" sz="6000" dirty="0">
                <a:solidFill>
                  <a:schemeClr val="tx2"/>
                </a:solidFill>
              </a:endParaRPr>
            </a:p>
          </p:txBody>
        </p:sp>
        <p:cxnSp>
          <p:nvCxnSpPr>
            <p:cNvPr id="14" name="Straight Connector 13"/>
            <p:cNvCxnSpPr/>
            <p:nvPr/>
          </p:nvCxnSpPr>
          <p:spPr>
            <a:xfrm rot="10800000">
              <a:off x="1905000" y="2819400"/>
              <a:ext cx="1752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28850" y="2097975"/>
              <a:ext cx="378630" cy="1015663"/>
            </a:xfrm>
            <a:prstGeom prst="rect">
              <a:avLst/>
            </a:prstGeom>
            <a:noFill/>
          </p:spPr>
          <p:txBody>
            <a:bodyPr wrap="none" rtlCol="0">
              <a:spAutoFit/>
            </a:bodyPr>
            <a:lstStyle/>
            <a:p>
              <a:r>
                <a:rPr lang="en-US" sz="6000" dirty="0" smtClean="0"/>
                <a:t>.</a:t>
              </a:r>
              <a:endParaRPr lang="en-US" sz="6000" dirty="0"/>
            </a:p>
          </p:txBody>
        </p:sp>
        <p:sp>
          <p:nvSpPr>
            <p:cNvPr id="16" name="Oval 15"/>
            <p:cNvSpPr/>
            <p:nvPr/>
          </p:nvSpPr>
          <p:spPr>
            <a:xfrm>
              <a:off x="3476895" y="2314700"/>
              <a:ext cx="304800" cy="9906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43200" y="2474025"/>
              <a:ext cx="255198" cy="369332"/>
            </a:xfrm>
            <a:prstGeom prst="rect">
              <a:avLst/>
            </a:prstGeom>
            <a:noFill/>
          </p:spPr>
          <p:txBody>
            <a:bodyPr wrap="none" rtlCol="0">
              <a:spAutoFit/>
            </a:bodyPr>
            <a:lstStyle/>
            <a:p>
              <a:r>
                <a:rPr lang="en-US" i="1" dirty="0" smtClean="0"/>
                <a:t>f</a:t>
              </a:r>
              <a:endParaRPr lang="en-US" i="1" dirty="0"/>
            </a:p>
          </p:txBody>
        </p:sp>
        <p:cxnSp>
          <p:nvCxnSpPr>
            <p:cNvPr id="19" name="Straight Connector 18"/>
            <p:cNvCxnSpPr/>
            <p:nvPr/>
          </p:nvCxnSpPr>
          <p:spPr>
            <a:xfrm rot="5400000">
              <a:off x="5284025" y="2312225"/>
              <a:ext cx="990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33800" y="2819400"/>
              <a:ext cx="2057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8200" y="2474025"/>
              <a:ext cx="292068" cy="369332"/>
            </a:xfrm>
            <a:prstGeom prst="rect">
              <a:avLst/>
            </a:prstGeom>
            <a:noFill/>
          </p:spPr>
          <p:txBody>
            <a:bodyPr wrap="none" rtlCol="0">
              <a:spAutoFit/>
            </a:bodyPr>
            <a:lstStyle/>
            <a:p>
              <a:r>
                <a:rPr lang="en-US" i="1" dirty="0" smtClean="0"/>
                <a:t>Z</a:t>
              </a:r>
              <a:endParaRPr lang="en-US" i="1" dirty="0"/>
            </a:p>
          </p:txBody>
        </p:sp>
        <p:sp>
          <p:nvSpPr>
            <p:cNvPr id="22" name="TextBox 21"/>
            <p:cNvSpPr txBox="1"/>
            <p:nvPr/>
          </p:nvSpPr>
          <p:spPr>
            <a:xfrm>
              <a:off x="5731825" y="2514600"/>
              <a:ext cx="304800" cy="369332"/>
            </a:xfrm>
            <a:prstGeom prst="rect">
              <a:avLst/>
            </a:prstGeom>
            <a:noFill/>
          </p:spPr>
          <p:txBody>
            <a:bodyPr wrap="square" rtlCol="0">
              <a:spAutoFit/>
            </a:bodyPr>
            <a:lstStyle/>
            <a:p>
              <a:r>
                <a:rPr lang="en-US" i="1" dirty="0" smtClean="0"/>
                <a:t>Y</a:t>
              </a:r>
              <a:endParaRPr lang="en-US" i="1" dirty="0"/>
            </a:p>
          </p:txBody>
        </p:sp>
        <p:graphicFrame>
          <p:nvGraphicFramePr>
            <p:cNvPr id="23" name="Object 3"/>
            <p:cNvGraphicFramePr>
              <a:graphicFrameLocks noChangeAspect="1"/>
            </p:cNvGraphicFramePr>
            <p:nvPr/>
          </p:nvGraphicFramePr>
          <p:xfrm>
            <a:off x="1495300" y="4067938"/>
            <a:ext cx="946150" cy="896937"/>
          </p:xfrm>
          <a:graphic>
            <a:graphicData uri="http://schemas.openxmlformats.org/presentationml/2006/ole">
              <mc:AlternateContent xmlns:mc="http://schemas.openxmlformats.org/markup-compatibility/2006">
                <mc:Choice xmlns:v="urn:schemas-microsoft-com:vml" Requires="v">
                  <p:oleObj spid="_x0000_s114701" name="Equation" r:id="rId5" imgW="495000" imgH="469800" progId="Equation.3">
                    <p:embed/>
                  </p:oleObj>
                </mc:Choice>
                <mc:Fallback>
                  <p:oleObj name="Equation" r:id="rId5" imgW="49500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300" y="4067938"/>
                          <a:ext cx="946150" cy="896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5"/>
            <p:cNvSpPr txBox="1"/>
            <p:nvPr/>
          </p:nvSpPr>
          <p:spPr>
            <a:xfrm>
              <a:off x="3471945" y="2108537"/>
              <a:ext cx="378630" cy="1015663"/>
            </a:xfrm>
            <a:prstGeom prst="rect">
              <a:avLst/>
            </a:prstGeom>
            <a:noFill/>
          </p:spPr>
          <p:txBody>
            <a:bodyPr wrap="none" rtlCol="0">
              <a:spAutoFit/>
            </a:bodyPr>
            <a:lstStyle/>
            <a:p>
              <a:r>
                <a:rPr lang="en-US" sz="6000" dirty="0" smtClean="0"/>
                <a:t>.</a:t>
              </a:r>
              <a:endParaRPr lang="en-US" sz="6000" dirty="0"/>
            </a:p>
          </p:txBody>
        </p:sp>
        <p:sp>
          <p:nvSpPr>
            <p:cNvPr id="25" name="TextBox 24"/>
            <p:cNvSpPr txBox="1"/>
            <p:nvPr/>
          </p:nvSpPr>
          <p:spPr>
            <a:xfrm>
              <a:off x="1600200" y="1600200"/>
              <a:ext cx="1066800" cy="923330"/>
            </a:xfrm>
            <a:prstGeom prst="rect">
              <a:avLst/>
            </a:prstGeom>
            <a:noFill/>
          </p:spPr>
          <p:txBody>
            <a:bodyPr wrap="square" rtlCol="0">
              <a:spAutoFit/>
            </a:bodyPr>
            <a:lstStyle/>
            <a:p>
              <a:pPr algn="ctr"/>
              <a:r>
                <a:rPr lang="en-US" dirty="0" smtClean="0"/>
                <a:t>Optical Center (</a:t>
              </a:r>
              <a:r>
                <a:rPr lang="en-US" i="1" dirty="0" smtClean="0"/>
                <a:t>u</a:t>
              </a:r>
              <a:r>
                <a:rPr lang="en-US" i="1" baseline="-25000" dirty="0" smtClean="0"/>
                <a:t>0</a:t>
              </a:r>
              <a:r>
                <a:rPr lang="en-US" dirty="0" smtClean="0"/>
                <a:t>, </a:t>
              </a:r>
              <a:r>
                <a:rPr lang="en-US" i="1" dirty="0" smtClean="0"/>
                <a:t>v</a:t>
              </a:r>
              <a:r>
                <a:rPr lang="en-US" i="1" baseline="-25000" dirty="0" smtClean="0"/>
                <a:t>0</a:t>
              </a:r>
              <a:r>
                <a:rPr lang="en-US" dirty="0" smtClean="0"/>
                <a:t>)</a:t>
              </a:r>
              <a:endParaRPr lang="en-US" dirty="0"/>
            </a:p>
          </p:txBody>
        </p:sp>
        <p:cxnSp>
          <p:nvCxnSpPr>
            <p:cNvPr id="26" name="Straight Arrow Connector 25"/>
            <p:cNvCxnSpPr/>
            <p:nvPr/>
          </p:nvCxnSpPr>
          <p:spPr>
            <a:xfrm rot="5400000">
              <a:off x="1790700" y="262890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5814950" y="1747650"/>
              <a:ext cx="304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1372394" y="4190206"/>
              <a:ext cx="457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1676400" y="3886200"/>
              <a:ext cx="22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371600" y="3352800"/>
              <a:ext cx="10668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28800" y="3124200"/>
              <a:ext cx="287258" cy="369332"/>
            </a:xfrm>
            <a:prstGeom prst="rect">
              <a:avLst/>
            </a:prstGeom>
            <a:noFill/>
          </p:spPr>
          <p:txBody>
            <a:bodyPr wrap="none" rtlCol="0">
              <a:spAutoFit/>
            </a:bodyPr>
            <a:lstStyle/>
            <a:p>
              <a:r>
                <a:rPr lang="en-US" i="1" dirty="0"/>
                <a:t>v</a:t>
              </a:r>
            </a:p>
          </p:txBody>
        </p:sp>
        <p:sp>
          <p:nvSpPr>
            <p:cNvPr id="32" name="TextBox 31"/>
            <p:cNvSpPr txBox="1"/>
            <p:nvPr/>
          </p:nvSpPr>
          <p:spPr>
            <a:xfrm>
              <a:off x="1612075" y="3762293"/>
              <a:ext cx="303288" cy="369332"/>
            </a:xfrm>
            <a:prstGeom prst="rect">
              <a:avLst/>
            </a:prstGeom>
            <a:noFill/>
          </p:spPr>
          <p:txBody>
            <a:bodyPr wrap="none" rtlCol="0">
              <a:spAutoFit/>
            </a:bodyPr>
            <a:lstStyle/>
            <a:p>
              <a:r>
                <a:rPr lang="en-US" i="1" dirty="0" smtClean="0"/>
                <a:t>u</a:t>
              </a:r>
              <a:endParaRPr lang="en-US" i="1" dirty="0"/>
            </a:p>
          </p:txBody>
        </p:sp>
        <p:cxnSp>
          <p:nvCxnSpPr>
            <p:cNvPr id="17" name="Straight Connector 16"/>
            <p:cNvCxnSpPr>
              <a:stCxn id="34" idx="0"/>
            </p:cNvCxnSpPr>
            <p:nvPr/>
          </p:nvCxnSpPr>
          <p:spPr>
            <a:xfrm flipH="1">
              <a:off x="3657600" y="1760740"/>
              <a:ext cx="2110530" cy="1106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itle 1"/>
          <p:cNvSpPr txBox="1">
            <a:spLocks/>
          </p:cNvSpPr>
          <p:nvPr/>
        </p:nvSpPr>
        <p:spPr bwMode="auto">
          <a:xfrm>
            <a:off x="609600" y="580362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3200" dirty="0" smtClean="0"/>
              <a:t>How do we handle the general case?</a:t>
            </a:r>
          </a:p>
        </p:txBody>
      </p:sp>
    </p:spTree>
    <p:extLst>
      <p:ext uri="{BB962C8B-B14F-4D97-AF65-F5344CB8AC3E}">
        <p14:creationId xmlns:p14="http://schemas.microsoft.com/office/powerpoint/2010/main" val="13366109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Homogeneous coordinates</a:t>
            </a:r>
          </a:p>
        </p:txBody>
      </p:sp>
      <p:sp>
        <p:nvSpPr>
          <p:cNvPr id="46083" name="Content Placeholder 2"/>
          <p:cNvSpPr>
            <a:spLocks noGrp="1"/>
          </p:cNvSpPr>
          <p:nvPr>
            <p:ph idx="1"/>
          </p:nvPr>
        </p:nvSpPr>
        <p:spPr/>
        <p:txBody>
          <a:bodyPr/>
          <a:lstStyle/>
          <a:p>
            <a:pPr eaLnBrk="1" hangingPunct="1">
              <a:buFont typeface="Arial" charset="0"/>
              <a:buNone/>
            </a:pPr>
            <a:r>
              <a:rPr lang="en-US" sz="3600" smtClean="0"/>
              <a:t>	Conversion</a:t>
            </a:r>
          </a:p>
          <a:p>
            <a:pPr eaLnBrk="1" hangingPunct="1">
              <a:buFont typeface="Arial" charset="0"/>
              <a:buNone/>
            </a:pPr>
            <a:endParaRPr lang="en-US" sz="3600" smtClean="0"/>
          </a:p>
        </p:txBody>
      </p:sp>
      <p:sp>
        <p:nvSpPr>
          <p:cNvPr id="46084" name="Rectangle 22"/>
          <p:cNvSpPr>
            <a:spLocks noChangeArrowheads="1"/>
          </p:cNvSpPr>
          <p:nvPr/>
        </p:nvSpPr>
        <p:spPr bwMode="auto">
          <a:xfrm>
            <a:off x="1447800" y="1905000"/>
            <a:ext cx="7086600" cy="533400"/>
          </a:xfrm>
          <a:prstGeom prst="rect">
            <a:avLst/>
          </a:prstGeom>
          <a:noFill/>
          <a:ln w="9525">
            <a:noFill/>
            <a:miter lim="800000"/>
            <a:headEnd/>
            <a:tailEnd/>
          </a:ln>
        </p:spPr>
        <p:txBody>
          <a:bodyPr/>
          <a:lstStyle/>
          <a:p>
            <a:pPr marL="342900" indent="-342900">
              <a:spcBef>
                <a:spcPct val="20000"/>
              </a:spcBef>
            </a:pPr>
            <a:r>
              <a:rPr lang="en-US" sz="2400">
                <a:solidFill>
                  <a:prstClr val="black"/>
                </a:solidFill>
              </a:rPr>
              <a:t>Converting to </a:t>
            </a:r>
            <a:r>
              <a:rPr lang="en-US" sz="2400" i="1">
                <a:solidFill>
                  <a:prstClr val="black"/>
                </a:solidFill>
              </a:rPr>
              <a:t>homogeneous</a:t>
            </a:r>
            <a:r>
              <a:rPr lang="en-US" sz="2400">
                <a:solidFill>
                  <a:prstClr val="black"/>
                </a:solidFill>
              </a:rPr>
              <a:t> coordinates</a:t>
            </a:r>
          </a:p>
        </p:txBody>
      </p:sp>
      <p:sp>
        <p:nvSpPr>
          <p:cNvPr id="46085" name="Text Box 32"/>
          <p:cNvSpPr txBox="1">
            <a:spLocks noChangeArrowheads="1"/>
          </p:cNvSpPr>
          <p:nvPr/>
        </p:nvSpPr>
        <p:spPr bwMode="auto">
          <a:xfrm>
            <a:off x="1524000" y="3717925"/>
            <a:ext cx="2625725" cy="701675"/>
          </a:xfrm>
          <a:prstGeom prst="rect">
            <a:avLst/>
          </a:prstGeom>
          <a:noFill/>
          <a:ln w="9525">
            <a:noFill/>
            <a:miter lim="800000"/>
            <a:headEnd/>
            <a:tailEnd/>
          </a:ln>
        </p:spPr>
        <p:txBody>
          <a:bodyPr wrap="none">
            <a:spAutoFit/>
          </a:bodyPr>
          <a:lstStyle/>
          <a:p>
            <a:pPr algn="ctr"/>
            <a:r>
              <a:rPr lang="en-US" sz="2000">
                <a:solidFill>
                  <a:prstClr val="black"/>
                </a:solidFill>
              </a:rPr>
              <a:t>homogeneous image </a:t>
            </a:r>
          </a:p>
          <a:p>
            <a:pPr algn="ctr"/>
            <a:r>
              <a:rPr lang="en-US" sz="2000">
                <a:solidFill>
                  <a:prstClr val="black"/>
                </a:solidFill>
              </a:rPr>
              <a:t>coordinates</a:t>
            </a:r>
          </a:p>
        </p:txBody>
      </p:sp>
      <p:sp>
        <p:nvSpPr>
          <p:cNvPr id="46086" name="Text Box 33"/>
          <p:cNvSpPr txBox="1">
            <a:spLocks noChangeArrowheads="1"/>
          </p:cNvSpPr>
          <p:nvPr/>
        </p:nvSpPr>
        <p:spPr bwMode="auto">
          <a:xfrm>
            <a:off x="5105400" y="3706813"/>
            <a:ext cx="2611438" cy="701675"/>
          </a:xfrm>
          <a:prstGeom prst="rect">
            <a:avLst/>
          </a:prstGeom>
          <a:noFill/>
          <a:ln w="9525">
            <a:noFill/>
            <a:miter lim="800000"/>
            <a:headEnd/>
            <a:tailEnd/>
          </a:ln>
        </p:spPr>
        <p:txBody>
          <a:bodyPr wrap="none">
            <a:spAutoFit/>
          </a:bodyPr>
          <a:lstStyle/>
          <a:p>
            <a:pPr algn="ctr"/>
            <a:r>
              <a:rPr lang="en-US" sz="2000">
                <a:solidFill>
                  <a:prstClr val="black"/>
                </a:solidFill>
              </a:rPr>
              <a:t>homogeneous scene </a:t>
            </a:r>
          </a:p>
          <a:p>
            <a:pPr algn="ctr"/>
            <a:r>
              <a:rPr lang="en-US" sz="2000">
                <a:solidFill>
                  <a:prstClr val="black"/>
                </a:solidFill>
              </a:rPr>
              <a:t>coordinates</a:t>
            </a:r>
          </a:p>
        </p:txBody>
      </p:sp>
      <p:sp>
        <p:nvSpPr>
          <p:cNvPr id="46087" name="Rectangle 34"/>
          <p:cNvSpPr>
            <a:spLocks noChangeArrowheads="1"/>
          </p:cNvSpPr>
          <p:nvPr/>
        </p:nvSpPr>
        <p:spPr bwMode="auto">
          <a:xfrm>
            <a:off x="1371600" y="4724400"/>
            <a:ext cx="7772400" cy="533400"/>
          </a:xfrm>
          <a:prstGeom prst="rect">
            <a:avLst/>
          </a:prstGeom>
          <a:noFill/>
          <a:ln w="9525">
            <a:noFill/>
            <a:miter lim="800000"/>
            <a:headEnd/>
            <a:tailEnd/>
          </a:ln>
        </p:spPr>
        <p:txBody>
          <a:bodyPr/>
          <a:lstStyle/>
          <a:p>
            <a:pPr marL="342900" indent="-342900">
              <a:spcBef>
                <a:spcPct val="20000"/>
              </a:spcBef>
            </a:pPr>
            <a:r>
              <a:rPr lang="en-US" sz="2400">
                <a:solidFill>
                  <a:prstClr val="black"/>
                </a:solidFill>
              </a:rPr>
              <a:t>Converting </a:t>
            </a:r>
            <a:r>
              <a:rPr lang="en-US" sz="2400" i="1">
                <a:solidFill>
                  <a:prstClr val="black"/>
                </a:solidFill>
              </a:rPr>
              <a:t>from</a:t>
            </a:r>
            <a:r>
              <a:rPr lang="en-US" sz="2400">
                <a:solidFill>
                  <a:prstClr val="black"/>
                </a:solidFill>
              </a:rPr>
              <a:t> homogeneous coordinates</a:t>
            </a:r>
          </a:p>
        </p:txBody>
      </p:sp>
      <p:pic>
        <p:nvPicPr>
          <p:cNvPr id="46088" name="Picture 35" descr="Edittex"/>
          <p:cNvPicPr>
            <a:picLocks noChangeAspect="1" noChangeArrowheads="1"/>
          </p:cNvPicPr>
          <p:nvPr>
            <p:custDataLst>
              <p:tags r:id="rId1"/>
            </p:custDataLst>
          </p:nvPr>
        </p:nvPicPr>
        <p:blipFill>
          <a:blip r:embed="rId7" cstate="print"/>
          <a:srcRect/>
          <a:stretch>
            <a:fillRect/>
          </a:stretch>
        </p:blipFill>
        <p:spPr bwMode="auto">
          <a:xfrm>
            <a:off x="1676400" y="2566988"/>
            <a:ext cx="1843088" cy="1035050"/>
          </a:xfrm>
          <a:prstGeom prst="rect">
            <a:avLst/>
          </a:prstGeom>
          <a:noFill/>
          <a:ln w="9525">
            <a:noFill/>
            <a:miter lim="800000"/>
            <a:headEnd/>
            <a:tailEnd/>
          </a:ln>
        </p:spPr>
      </p:pic>
      <p:pic>
        <p:nvPicPr>
          <p:cNvPr id="46089" name="Picture 39" descr="Edittex"/>
          <p:cNvPicPr>
            <a:picLocks noChangeAspect="1" noChangeArrowheads="1"/>
          </p:cNvPicPr>
          <p:nvPr>
            <p:custDataLst>
              <p:tags r:id="rId2"/>
            </p:custDataLst>
          </p:nvPr>
        </p:nvPicPr>
        <p:blipFill>
          <a:blip r:embed="rId8" cstate="print"/>
          <a:srcRect/>
          <a:stretch>
            <a:fillRect/>
          </a:stretch>
        </p:blipFill>
        <p:spPr bwMode="auto">
          <a:xfrm>
            <a:off x="1354138" y="5380038"/>
            <a:ext cx="2622550" cy="1035050"/>
          </a:xfrm>
          <a:prstGeom prst="rect">
            <a:avLst/>
          </a:prstGeom>
          <a:noFill/>
          <a:ln w="9525">
            <a:noFill/>
            <a:miter lim="800000"/>
            <a:headEnd/>
            <a:tailEnd/>
          </a:ln>
        </p:spPr>
      </p:pic>
      <p:pic>
        <p:nvPicPr>
          <p:cNvPr id="46090" name="Picture 41" descr="Edittex"/>
          <p:cNvPicPr>
            <a:picLocks noChangeAspect="1" noChangeArrowheads="1"/>
          </p:cNvPicPr>
          <p:nvPr>
            <p:custDataLst>
              <p:tags r:id="rId3"/>
            </p:custDataLst>
          </p:nvPr>
        </p:nvPicPr>
        <p:blipFill>
          <a:blip r:embed="rId9" cstate="print"/>
          <a:srcRect/>
          <a:stretch>
            <a:fillRect/>
          </a:stretch>
        </p:blipFill>
        <p:spPr bwMode="auto">
          <a:xfrm>
            <a:off x="4895850" y="5235575"/>
            <a:ext cx="3276600" cy="1317625"/>
          </a:xfrm>
          <a:prstGeom prst="rect">
            <a:avLst/>
          </a:prstGeom>
          <a:noFill/>
          <a:ln w="9525">
            <a:noFill/>
            <a:miter lim="800000"/>
            <a:headEnd/>
            <a:tailEnd/>
          </a:ln>
        </p:spPr>
      </p:pic>
      <p:pic>
        <p:nvPicPr>
          <p:cNvPr id="46091" name="Picture 43" descr="Edittex"/>
          <p:cNvPicPr>
            <a:picLocks noChangeAspect="1" noChangeArrowheads="1"/>
          </p:cNvPicPr>
          <p:nvPr>
            <p:custDataLst>
              <p:tags r:id="rId4"/>
            </p:custDataLst>
          </p:nvPr>
        </p:nvPicPr>
        <p:blipFill>
          <a:blip r:embed="rId10" cstate="print"/>
          <a:srcRect/>
          <a:stretch>
            <a:fillRect/>
          </a:stretch>
        </p:blipFill>
        <p:spPr bwMode="auto">
          <a:xfrm>
            <a:off x="5210175" y="2414588"/>
            <a:ext cx="2112963" cy="1319212"/>
          </a:xfrm>
          <a:prstGeom prst="rect">
            <a:avLst/>
          </a:prstGeom>
          <a:noFill/>
          <a:ln w="9525">
            <a:noFill/>
            <a:miter lim="800000"/>
            <a:headEnd/>
            <a:tailEnd/>
          </a:ln>
        </p:spPr>
      </p:pic>
    </p:spTree>
    <p:extLst>
      <p:ext uri="{BB962C8B-B14F-4D97-AF65-F5344CB8AC3E}">
        <p14:creationId xmlns:p14="http://schemas.microsoft.com/office/powerpoint/2010/main" val="2527494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US" smtClean="0"/>
              <a:t>Homogeneous coordinates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None/>
              <a:defRPr/>
            </a:pPr>
            <a:endParaRPr lang="en-US" sz="3600" dirty="0" smtClean="0"/>
          </a:p>
          <a:p>
            <a:pPr eaLnBrk="1" fontAlgn="auto" hangingPunct="1">
              <a:spcAft>
                <a:spcPts val="0"/>
              </a:spcAft>
              <a:buFont typeface="Arial" pitchFamily="34" charset="0"/>
              <a:buNone/>
              <a:defRPr/>
            </a:pPr>
            <a:r>
              <a:rPr lang="en-US" dirty="0" smtClean="0"/>
              <a:t>Invariant to scaling</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Point in Cartesian is ray in Homogeneous</a:t>
            </a:r>
          </a:p>
          <a:p>
            <a:pPr eaLnBrk="1" fontAlgn="auto" hangingPunct="1">
              <a:spcAft>
                <a:spcPts val="0"/>
              </a:spcAft>
              <a:buFont typeface="Arial" pitchFamily="34" charset="0"/>
              <a:buNone/>
              <a:defRPr/>
            </a:pPr>
            <a:endParaRPr lang="en-US" sz="3600" dirty="0" smtClean="0"/>
          </a:p>
        </p:txBody>
      </p:sp>
      <p:graphicFrame>
        <p:nvGraphicFramePr>
          <p:cNvPr id="2050" name="Object 2"/>
          <p:cNvGraphicFramePr>
            <a:graphicFrameLocks noChangeAspect="1"/>
          </p:cNvGraphicFramePr>
          <p:nvPr/>
        </p:nvGraphicFramePr>
        <p:xfrm>
          <a:off x="1981200" y="2286000"/>
          <a:ext cx="4217988" cy="1803400"/>
        </p:xfrm>
        <a:graphic>
          <a:graphicData uri="http://schemas.openxmlformats.org/presentationml/2006/ole">
            <mc:AlternateContent xmlns:mc="http://schemas.openxmlformats.org/markup-compatibility/2006">
              <mc:Choice xmlns:v="urn:schemas-microsoft-com:vml" Requires="v">
                <p:oleObj spid="_x0000_s94220" name="Equation" r:id="rId4" imgW="1663560" imgH="711000" progId="Equation.3">
                  <p:embed/>
                </p:oleObj>
              </mc:Choice>
              <mc:Fallback>
                <p:oleObj name="Equation" r:id="rId4" imgW="1663560" imgH="71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4217988" cy="180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Box 19"/>
          <p:cNvSpPr txBox="1">
            <a:spLocks noChangeArrowheads="1"/>
          </p:cNvSpPr>
          <p:nvPr/>
        </p:nvSpPr>
        <p:spPr bwMode="auto">
          <a:xfrm>
            <a:off x="1447800" y="4038600"/>
            <a:ext cx="3048000" cy="830263"/>
          </a:xfrm>
          <a:prstGeom prst="rect">
            <a:avLst/>
          </a:prstGeom>
          <a:noFill/>
          <a:ln w="9525">
            <a:noFill/>
            <a:miter lim="800000"/>
            <a:headEnd/>
            <a:tailEnd/>
          </a:ln>
        </p:spPr>
        <p:txBody>
          <a:bodyPr>
            <a:spAutoFit/>
          </a:bodyPr>
          <a:lstStyle/>
          <a:p>
            <a:pPr algn="ctr"/>
            <a:r>
              <a:rPr lang="en-US" sz="2400">
                <a:solidFill>
                  <a:prstClr val="black"/>
                </a:solidFill>
                <a:latin typeface="Calibri" pitchFamily="34" charset="0"/>
              </a:rPr>
              <a:t>Homogeneous Coordinates</a:t>
            </a:r>
          </a:p>
        </p:txBody>
      </p:sp>
      <p:sp>
        <p:nvSpPr>
          <p:cNvPr id="2054" name="TextBox 20"/>
          <p:cNvSpPr txBox="1">
            <a:spLocks noChangeArrowheads="1"/>
          </p:cNvSpPr>
          <p:nvPr/>
        </p:nvSpPr>
        <p:spPr bwMode="auto">
          <a:xfrm>
            <a:off x="4267200" y="4038600"/>
            <a:ext cx="2209800" cy="830997"/>
          </a:xfrm>
          <a:prstGeom prst="rect">
            <a:avLst/>
          </a:prstGeom>
          <a:noFill/>
          <a:ln w="9525">
            <a:noFill/>
            <a:miter lim="800000"/>
            <a:headEnd/>
            <a:tailEnd/>
          </a:ln>
        </p:spPr>
        <p:txBody>
          <a:bodyPr>
            <a:spAutoFit/>
          </a:bodyPr>
          <a:lstStyle/>
          <a:p>
            <a:pPr algn="ctr"/>
            <a:r>
              <a:rPr lang="en-US" sz="2400" dirty="0" smtClean="0">
                <a:solidFill>
                  <a:prstClr val="black"/>
                </a:solidFill>
                <a:latin typeface="Calibri" pitchFamily="34" charset="0"/>
              </a:rPr>
              <a:t>Cartesian </a:t>
            </a:r>
            <a:r>
              <a:rPr lang="en-US" sz="2400" dirty="0">
                <a:solidFill>
                  <a:prstClr val="black"/>
                </a:solidFill>
                <a:latin typeface="Calibri" pitchFamily="34" charset="0"/>
              </a:rPr>
              <a:t>Coordinates</a:t>
            </a:r>
          </a:p>
        </p:txBody>
      </p:sp>
    </p:spTree>
    <p:extLst>
      <p:ext uri="{BB962C8B-B14F-4D97-AF65-F5344CB8AC3E}">
        <p14:creationId xmlns:p14="http://schemas.microsoft.com/office/powerpoint/2010/main" val="366104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8" name="Title 1"/>
          <p:cNvSpPr>
            <a:spLocks noGrp="1"/>
          </p:cNvSpPr>
          <p:nvPr>
            <p:ph type="title"/>
          </p:nvPr>
        </p:nvSpPr>
        <p:spPr>
          <a:xfrm>
            <a:off x="381000" y="228600"/>
            <a:ext cx="8229600" cy="914400"/>
          </a:xfrm>
        </p:spPr>
        <p:txBody>
          <a:bodyPr>
            <a:normAutofit fontScale="90000"/>
          </a:bodyPr>
          <a:lstStyle/>
          <a:p>
            <a:pPr eaLnBrk="1" hangingPunct="1">
              <a:defRPr/>
            </a:pPr>
            <a:r>
              <a:rPr lang="en-US" sz="3600" smtClean="0"/>
              <a:t>Basic geometry in homogeneous coordinates</a:t>
            </a:r>
          </a:p>
        </p:txBody>
      </p:sp>
      <p:sp>
        <p:nvSpPr>
          <p:cNvPr id="3079" name="Content Placeholder 2"/>
          <p:cNvSpPr>
            <a:spLocks noGrp="1"/>
          </p:cNvSpPr>
          <p:nvPr>
            <p:ph idx="1"/>
          </p:nvPr>
        </p:nvSpPr>
        <p:spPr>
          <a:xfrm>
            <a:off x="457200" y="1493838"/>
            <a:ext cx="8229600" cy="5135562"/>
          </a:xfrm>
        </p:spPr>
        <p:txBody>
          <a:bodyPr/>
          <a:lstStyle/>
          <a:p>
            <a:pPr eaLnBrk="1" hangingPunct="1"/>
            <a:r>
              <a:rPr lang="en-US" smtClean="0"/>
              <a:t>Line equation:  ax + by + c = 0</a:t>
            </a:r>
          </a:p>
          <a:p>
            <a:pPr eaLnBrk="1" hangingPunct="1"/>
            <a:endParaRPr lang="en-US" smtClean="0"/>
          </a:p>
          <a:p>
            <a:pPr eaLnBrk="1" hangingPunct="1"/>
            <a:r>
              <a:rPr lang="en-US" smtClean="0"/>
              <a:t>Append 1 to pixel coordinate to get homogeneous coordinate</a:t>
            </a:r>
          </a:p>
          <a:p>
            <a:pPr eaLnBrk="1" hangingPunct="1"/>
            <a:endParaRPr lang="en-US" smtClean="0"/>
          </a:p>
          <a:p>
            <a:pPr eaLnBrk="1" hangingPunct="1"/>
            <a:r>
              <a:rPr lang="en-US" smtClean="0"/>
              <a:t>Line given by cross product of two points</a:t>
            </a:r>
          </a:p>
          <a:p>
            <a:pPr eaLnBrk="1" hangingPunct="1"/>
            <a:endParaRPr lang="en-US" smtClean="0"/>
          </a:p>
          <a:p>
            <a:pPr eaLnBrk="1" hangingPunct="1"/>
            <a:r>
              <a:rPr lang="en-US" smtClean="0"/>
              <a:t>Intersection of two lines given by cross product of the lines</a:t>
            </a:r>
          </a:p>
          <a:p>
            <a:pPr eaLnBrk="1" hangingPunct="1"/>
            <a:endParaRPr lang="en-US" b="1" smtClean="0"/>
          </a:p>
          <a:p>
            <a:pPr eaLnBrk="1" hangingPunct="1"/>
            <a:endParaRPr lang="en-US" b="1" smtClean="0"/>
          </a:p>
        </p:txBody>
      </p:sp>
      <p:graphicFrame>
        <p:nvGraphicFramePr>
          <p:cNvPr id="3074" name="Object 2"/>
          <p:cNvGraphicFramePr>
            <a:graphicFrameLocks noChangeAspect="1"/>
          </p:cNvGraphicFramePr>
          <p:nvPr/>
        </p:nvGraphicFramePr>
        <p:xfrm>
          <a:off x="7010400" y="2689225"/>
          <a:ext cx="1341438" cy="1633538"/>
        </p:xfrm>
        <a:graphic>
          <a:graphicData uri="http://schemas.openxmlformats.org/presentationml/2006/ole">
            <mc:AlternateContent xmlns:mc="http://schemas.openxmlformats.org/markup-compatibility/2006">
              <mc:Choice xmlns:v="urn:schemas-microsoft-com:vml" Requires="v">
                <p:oleObj spid="_x0000_s95274" name="Equation" r:id="rId3" imgW="583920" imgH="711000" progId="Equation.3">
                  <p:embed/>
                </p:oleObj>
              </mc:Choice>
              <mc:Fallback>
                <p:oleObj name="Equation" r:id="rId3" imgW="583920" imgH="71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689225"/>
                        <a:ext cx="1341438" cy="163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629400" y="4856163"/>
          <a:ext cx="2070100" cy="533400"/>
        </p:xfrm>
        <a:graphic>
          <a:graphicData uri="http://schemas.openxmlformats.org/presentationml/2006/ole">
            <mc:AlternateContent xmlns:mc="http://schemas.openxmlformats.org/markup-compatibility/2006">
              <mc:Choice xmlns:v="urn:schemas-microsoft-com:vml" Requires="v">
                <p:oleObj spid="_x0000_s95275" name="Equation" r:id="rId5" imgW="901440" imgH="241200" progId="Equation.3">
                  <p:embed/>
                </p:oleObj>
              </mc:Choice>
              <mc:Fallback>
                <p:oleObj name="Equation" r:id="rId5" imgW="90144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856163"/>
                        <a:ext cx="20701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6324600" y="6151563"/>
          <a:ext cx="2303463" cy="554037"/>
        </p:xfrm>
        <a:graphic>
          <a:graphicData uri="http://schemas.openxmlformats.org/presentationml/2006/ole">
            <mc:AlternateContent xmlns:mc="http://schemas.openxmlformats.org/markup-compatibility/2006">
              <mc:Choice xmlns:v="urn:schemas-microsoft-com:vml" Requires="v">
                <p:oleObj spid="_x0000_s95276" name="Equation" r:id="rId7" imgW="1002960" imgH="241200" progId="Equation.3">
                  <p:embed/>
                </p:oleObj>
              </mc:Choice>
              <mc:Fallback>
                <p:oleObj name="Equation" r:id="rId7" imgW="100296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6151563"/>
                        <a:ext cx="2303463" cy="554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6707188" y="1046163"/>
          <a:ext cx="1631950" cy="1633537"/>
        </p:xfrm>
        <a:graphic>
          <a:graphicData uri="http://schemas.openxmlformats.org/presentationml/2006/ole">
            <mc:AlternateContent xmlns:mc="http://schemas.openxmlformats.org/markup-compatibility/2006">
              <mc:Choice xmlns:v="urn:schemas-microsoft-com:vml" Requires="v">
                <p:oleObj spid="_x0000_s95277" name="Equation" r:id="rId9" imgW="711000" imgH="711000" progId="Equation.3">
                  <p:embed/>
                </p:oleObj>
              </mc:Choice>
              <mc:Fallback>
                <p:oleObj name="Equation" r:id="rId9" imgW="71100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7188" y="1046163"/>
                        <a:ext cx="1631950" cy="163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82017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sp>
        <p:nvSpPr>
          <p:cNvPr id="19459" name="Content Placeholder 2"/>
          <p:cNvSpPr>
            <a:spLocks noGrp="1"/>
          </p:cNvSpPr>
          <p:nvPr>
            <p:ph idx="1"/>
          </p:nvPr>
        </p:nvSpPr>
        <p:spPr/>
        <p:txBody>
          <a:bodyPr/>
          <a:lstStyle/>
          <a:p>
            <a:endParaRPr lang="en-US" altLang="en-US" smtClean="0"/>
          </a:p>
        </p:txBody>
      </p:sp>
      <p:pic>
        <p:nvPicPr>
          <p:cNvPr id="19460" name="Picture 2" descr="C:\Users\James\Dropbox\cs143 fall 2013\cs143 fall 2013 slides\03\Hr6tT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58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820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pPr eaLnBrk="1" hangingPunct="1">
              <a:defRPr/>
            </a:pPr>
            <a:r>
              <a:rPr lang="en-US" sz="3200" smtClean="0"/>
              <a:t>Another problem solved by homogeneous coordinates</a:t>
            </a:r>
          </a:p>
        </p:txBody>
      </p:sp>
      <p:cxnSp>
        <p:nvCxnSpPr>
          <p:cNvPr id="6" name="Straight Connector 5"/>
          <p:cNvCxnSpPr/>
          <p:nvPr/>
        </p:nvCxnSpPr>
        <p:spPr>
          <a:xfrm rot="5400000" flipH="1" flipV="1">
            <a:off x="2438400" y="3581400"/>
            <a:ext cx="2895600" cy="1524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600200" y="2895600"/>
            <a:ext cx="5029200" cy="2057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3200400" y="3733800"/>
            <a:ext cx="2895600" cy="1524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905000" y="3581400"/>
            <a:ext cx="5029200" cy="2057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111" name="TextBox 12"/>
          <p:cNvSpPr txBox="1">
            <a:spLocks noChangeArrowheads="1"/>
          </p:cNvSpPr>
          <p:nvPr/>
        </p:nvSpPr>
        <p:spPr bwMode="auto">
          <a:xfrm>
            <a:off x="2743200" y="2209800"/>
            <a:ext cx="3505200" cy="708025"/>
          </a:xfrm>
          <a:prstGeom prst="rect">
            <a:avLst/>
          </a:prstGeom>
          <a:noFill/>
          <a:ln w="9525">
            <a:noFill/>
            <a:miter lim="800000"/>
            <a:headEnd/>
            <a:tailEnd/>
          </a:ln>
        </p:spPr>
        <p:txBody>
          <a:bodyPr>
            <a:spAutoFit/>
          </a:bodyPr>
          <a:lstStyle/>
          <a:p>
            <a:pPr marL="0" lvl="1"/>
            <a:r>
              <a:rPr lang="en-US" sz="2000" dirty="0" smtClean="0">
                <a:solidFill>
                  <a:prstClr val="black"/>
                </a:solidFill>
              </a:rPr>
              <a:t>Cartesian:  </a:t>
            </a:r>
            <a:r>
              <a:rPr lang="en-US" sz="2000" dirty="0">
                <a:solidFill>
                  <a:srgbClr val="1F497D"/>
                </a:solidFill>
              </a:rPr>
              <a:t>(</a:t>
            </a:r>
            <a:r>
              <a:rPr lang="en-US" sz="2000" dirty="0" err="1">
                <a:solidFill>
                  <a:srgbClr val="1F497D"/>
                </a:solidFill>
              </a:rPr>
              <a:t>Inf</a:t>
            </a:r>
            <a:r>
              <a:rPr lang="en-US" sz="2000" dirty="0">
                <a:solidFill>
                  <a:srgbClr val="1F497D"/>
                </a:solidFill>
              </a:rPr>
              <a:t>, </a:t>
            </a:r>
            <a:r>
              <a:rPr lang="en-US" sz="2000" dirty="0" err="1">
                <a:solidFill>
                  <a:srgbClr val="1F497D"/>
                </a:solidFill>
              </a:rPr>
              <a:t>Inf</a:t>
            </a:r>
            <a:r>
              <a:rPr lang="en-US" sz="2000" dirty="0">
                <a:solidFill>
                  <a:srgbClr val="1F497D"/>
                </a:solidFill>
              </a:rPr>
              <a:t>)</a:t>
            </a:r>
          </a:p>
          <a:p>
            <a:pPr marL="0" lvl="1"/>
            <a:r>
              <a:rPr lang="en-US" sz="2000" dirty="0">
                <a:solidFill>
                  <a:prstClr val="black"/>
                </a:solidFill>
              </a:rPr>
              <a:t>Homogeneous:  </a:t>
            </a:r>
            <a:r>
              <a:rPr lang="en-US" sz="2000" dirty="0">
                <a:solidFill>
                  <a:srgbClr val="1F497D"/>
                </a:solidFill>
              </a:rPr>
              <a:t>(1, 1, 0)</a:t>
            </a:r>
          </a:p>
        </p:txBody>
      </p:sp>
      <p:sp>
        <p:nvSpPr>
          <p:cNvPr id="47112" name="Content Placeholder 2"/>
          <p:cNvSpPr>
            <a:spLocks noGrp="1"/>
          </p:cNvSpPr>
          <p:nvPr>
            <p:ph idx="1"/>
          </p:nvPr>
        </p:nvSpPr>
        <p:spPr>
          <a:xfrm>
            <a:off x="457200" y="990600"/>
            <a:ext cx="7467600" cy="1219200"/>
          </a:xfrm>
        </p:spPr>
        <p:txBody>
          <a:bodyPr/>
          <a:lstStyle/>
          <a:p>
            <a:pPr eaLnBrk="1" hangingPunct="1"/>
            <a:endParaRPr lang="en-US" smtClean="0"/>
          </a:p>
          <a:p>
            <a:pPr eaLnBrk="1" hangingPunct="1">
              <a:buFont typeface="Arial" charset="0"/>
              <a:buNone/>
            </a:pPr>
            <a:r>
              <a:rPr lang="en-US" smtClean="0"/>
              <a:t>	Intersection of parallel lines</a:t>
            </a:r>
          </a:p>
        </p:txBody>
      </p:sp>
      <p:sp>
        <p:nvSpPr>
          <p:cNvPr id="47113" name="TextBox 10"/>
          <p:cNvSpPr txBox="1">
            <a:spLocks noChangeArrowheads="1"/>
          </p:cNvSpPr>
          <p:nvPr/>
        </p:nvSpPr>
        <p:spPr bwMode="auto">
          <a:xfrm>
            <a:off x="5791200" y="2133600"/>
            <a:ext cx="3505200" cy="708025"/>
          </a:xfrm>
          <a:prstGeom prst="rect">
            <a:avLst/>
          </a:prstGeom>
          <a:noFill/>
          <a:ln w="9525">
            <a:noFill/>
            <a:miter lim="800000"/>
            <a:headEnd/>
            <a:tailEnd/>
          </a:ln>
        </p:spPr>
        <p:txBody>
          <a:bodyPr>
            <a:spAutoFit/>
          </a:bodyPr>
          <a:lstStyle/>
          <a:p>
            <a:pPr marL="0" lvl="1"/>
            <a:r>
              <a:rPr lang="en-US" sz="2000" dirty="0" smtClean="0">
                <a:solidFill>
                  <a:prstClr val="black"/>
                </a:solidFill>
              </a:rPr>
              <a:t>Cartesian:  </a:t>
            </a:r>
            <a:r>
              <a:rPr lang="en-US" sz="2000" dirty="0">
                <a:solidFill>
                  <a:srgbClr val="FF0000"/>
                </a:solidFill>
              </a:rPr>
              <a:t>(</a:t>
            </a:r>
            <a:r>
              <a:rPr lang="en-US" sz="2000" dirty="0" err="1">
                <a:solidFill>
                  <a:srgbClr val="FF0000"/>
                </a:solidFill>
              </a:rPr>
              <a:t>Inf</a:t>
            </a:r>
            <a:r>
              <a:rPr lang="en-US" sz="2000" dirty="0">
                <a:solidFill>
                  <a:srgbClr val="FF0000"/>
                </a:solidFill>
              </a:rPr>
              <a:t>, </a:t>
            </a:r>
            <a:r>
              <a:rPr lang="en-US" sz="2000" dirty="0" err="1">
                <a:solidFill>
                  <a:srgbClr val="FF0000"/>
                </a:solidFill>
              </a:rPr>
              <a:t>Inf</a:t>
            </a:r>
            <a:r>
              <a:rPr lang="en-US" sz="2000" dirty="0">
                <a:solidFill>
                  <a:srgbClr val="FF0000"/>
                </a:solidFill>
              </a:rPr>
              <a:t>) </a:t>
            </a:r>
            <a:endParaRPr lang="en-US" sz="2000" dirty="0">
              <a:solidFill>
                <a:srgbClr val="1F497D"/>
              </a:solidFill>
            </a:endParaRPr>
          </a:p>
          <a:p>
            <a:r>
              <a:rPr lang="en-US" sz="2000" dirty="0">
                <a:solidFill>
                  <a:prstClr val="black"/>
                </a:solidFill>
              </a:rPr>
              <a:t>Homogeneous:  </a:t>
            </a:r>
            <a:r>
              <a:rPr lang="en-US" sz="2000" dirty="0">
                <a:solidFill>
                  <a:srgbClr val="FF0000"/>
                </a:solidFill>
              </a:rPr>
              <a:t>(1, 2, 0) </a:t>
            </a:r>
          </a:p>
        </p:txBody>
      </p:sp>
    </p:spTree>
    <p:extLst>
      <p:ext uri="{BB962C8B-B14F-4D97-AF65-F5344CB8AC3E}">
        <p14:creationId xmlns:p14="http://schemas.microsoft.com/office/powerpoint/2010/main" val="259153764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15238" y="0"/>
            <a:ext cx="1528762" cy="254000"/>
          </a:xfrm>
          <a:prstGeom prst="rect">
            <a:avLst/>
          </a:prstGeom>
          <a:noFill/>
        </p:spPr>
        <p:txBody>
          <a:bodyPr wrap="none">
            <a:spAutoFit/>
          </a:bodyPr>
          <a:lstStyle/>
          <a:p>
            <a:pPr>
              <a:defRPr/>
            </a:pPr>
            <a:r>
              <a:rPr lang="en-US" sz="1050" dirty="0">
                <a:solidFill>
                  <a:prstClr val="black"/>
                </a:solidFill>
              </a:rPr>
              <a:t>Slide Credit: </a:t>
            </a:r>
            <a:r>
              <a:rPr lang="en-US" sz="1050" dirty="0" err="1" smtClean="0">
                <a:solidFill>
                  <a:prstClr val="black"/>
                </a:solidFill>
              </a:rPr>
              <a:t>Savarese</a:t>
            </a:r>
            <a:endParaRPr lang="en-US" sz="1050" dirty="0">
              <a:solidFill>
                <a:prstClr val="black"/>
              </a:solidFill>
            </a:endParaRPr>
          </a:p>
        </p:txBody>
      </p:sp>
      <p:sp>
        <p:nvSpPr>
          <p:cNvPr id="15" name="Rectangle 2"/>
          <p:cNvSpPr txBox="1">
            <a:spLocks noChangeArrowheads="1"/>
          </p:cNvSpPr>
          <p:nvPr/>
        </p:nvSpPr>
        <p:spPr>
          <a:xfrm>
            <a:off x="457200" y="0"/>
            <a:ext cx="8229600" cy="914400"/>
          </a:xfrm>
          <a:prstGeom prst="rect">
            <a:avLst/>
          </a:prstGeom>
        </p:spPr>
        <p:txBody>
          <a:bodyPr/>
          <a:lstStyle/>
          <a:p>
            <a:pPr>
              <a:defRPr/>
            </a:pPr>
            <a:r>
              <a:rPr lang="en-US" sz="3600" dirty="0">
                <a:solidFill>
                  <a:prstClr val="black"/>
                </a:solidFill>
                <a:latin typeface="Calibri"/>
              </a:rPr>
              <a:t>Projection matrix</a:t>
            </a:r>
          </a:p>
        </p:txBody>
      </p:sp>
      <p:graphicFrame>
        <p:nvGraphicFramePr>
          <p:cNvPr id="4098" name="Object 3"/>
          <p:cNvGraphicFramePr>
            <a:graphicFrameLocks noChangeAspect="1"/>
          </p:cNvGraphicFramePr>
          <p:nvPr/>
        </p:nvGraphicFramePr>
        <p:xfrm>
          <a:off x="1122363" y="4267200"/>
          <a:ext cx="2976562" cy="674688"/>
        </p:xfrm>
        <a:graphic>
          <a:graphicData uri="http://schemas.openxmlformats.org/presentationml/2006/ole">
            <mc:AlternateContent xmlns:mc="http://schemas.openxmlformats.org/markup-compatibility/2006">
              <mc:Choice xmlns:v="urn:schemas-microsoft-com:vml" Requires="v">
                <p:oleObj spid="_x0000_s96268" name="Equation" r:id="rId4" imgW="952200" imgH="215640" progId="Equation.3">
                  <p:embed/>
                </p:oleObj>
              </mc:Choice>
              <mc:Fallback>
                <p:oleObj name="Equation" r:id="rId4" imgW="95220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363" y="4267200"/>
                        <a:ext cx="2976562"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Box 11"/>
          <p:cNvSpPr txBox="1">
            <a:spLocks noChangeArrowheads="1"/>
          </p:cNvSpPr>
          <p:nvPr/>
        </p:nvSpPr>
        <p:spPr bwMode="auto">
          <a:xfrm>
            <a:off x="4419600" y="4191000"/>
            <a:ext cx="3395225" cy="1477328"/>
          </a:xfrm>
          <a:prstGeom prst="rect">
            <a:avLst/>
          </a:prstGeom>
          <a:noFill/>
          <a:ln w="9525">
            <a:noFill/>
            <a:miter lim="800000"/>
            <a:headEnd/>
            <a:tailEnd/>
          </a:ln>
        </p:spPr>
        <p:txBody>
          <a:bodyPr wrap="none">
            <a:spAutoFit/>
          </a:bodyPr>
          <a:lstStyle/>
          <a:p>
            <a:r>
              <a:rPr lang="en-US" b="1" dirty="0">
                <a:solidFill>
                  <a:prstClr val="black"/>
                </a:solidFill>
              </a:rPr>
              <a:t>x</a:t>
            </a:r>
            <a:r>
              <a:rPr lang="en-US" dirty="0" smtClean="0">
                <a:solidFill>
                  <a:prstClr val="black"/>
                </a:solidFill>
              </a:rPr>
              <a:t>: </a:t>
            </a:r>
            <a:r>
              <a:rPr lang="en-US" dirty="0">
                <a:solidFill>
                  <a:prstClr val="black"/>
                </a:solidFill>
              </a:rPr>
              <a:t>Image Coordinates: (u,v,1)</a:t>
            </a:r>
          </a:p>
          <a:p>
            <a:r>
              <a:rPr lang="en-US" b="1" dirty="0">
                <a:solidFill>
                  <a:prstClr val="black"/>
                </a:solidFill>
              </a:rPr>
              <a:t>K</a:t>
            </a:r>
            <a:r>
              <a:rPr lang="en-US" dirty="0">
                <a:solidFill>
                  <a:prstClr val="black"/>
                </a:solidFill>
              </a:rPr>
              <a:t>: Intrinsic Matrix (3x3)</a:t>
            </a:r>
          </a:p>
          <a:p>
            <a:r>
              <a:rPr lang="en-US" b="1" dirty="0">
                <a:solidFill>
                  <a:prstClr val="black"/>
                </a:solidFill>
              </a:rPr>
              <a:t>R</a:t>
            </a:r>
            <a:r>
              <a:rPr lang="en-US" dirty="0">
                <a:solidFill>
                  <a:prstClr val="black"/>
                </a:solidFill>
              </a:rPr>
              <a:t>: Rotation (3x3) </a:t>
            </a:r>
          </a:p>
          <a:p>
            <a:r>
              <a:rPr lang="en-US" b="1" dirty="0">
                <a:solidFill>
                  <a:prstClr val="black"/>
                </a:solidFill>
              </a:rPr>
              <a:t>t</a:t>
            </a:r>
            <a:r>
              <a:rPr lang="en-US" dirty="0">
                <a:solidFill>
                  <a:prstClr val="black"/>
                </a:solidFill>
              </a:rPr>
              <a:t>: Translation (3x1)</a:t>
            </a:r>
          </a:p>
          <a:p>
            <a:r>
              <a:rPr lang="en-US" b="1" dirty="0" smtClean="0">
                <a:solidFill>
                  <a:prstClr val="black"/>
                </a:solidFill>
              </a:rPr>
              <a:t>X</a:t>
            </a:r>
            <a:r>
              <a:rPr lang="en-US" dirty="0" smtClean="0">
                <a:solidFill>
                  <a:prstClr val="black"/>
                </a:solidFill>
              </a:rPr>
              <a:t>:</a:t>
            </a:r>
            <a:r>
              <a:rPr lang="en-US" b="1" dirty="0" smtClean="0">
                <a:solidFill>
                  <a:prstClr val="black"/>
                </a:solidFill>
              </a:rPr>
              <a:t> </a:t>
            </a:r>
            <a:r>
              <a:rPr lang="en-US" dirty="0">
                <a:solidFill>
                  <a:prstClr val="black"/>
                </a:solidFill>
              </a:rPr>
              <a:t>World Coordinates: (X,Y,Z,1)</a:t>
            </a:r>
          </a:p>
        </p:txBody>
      </p:sp>
      <p:pic>
        <p:nvPicPr>
          <p:cNvPr id="4102" name="Picture 2"/>
          <p:cNvPicPr>
            <a:picLocks noChangeAspect="1" noChangeArrowheads="1"/>
          </p:cNvPicPr>
          <p:nvPr/>
        </p:nvPicPr>
        <p:blipFill>
          <a:blip r:embed="rId6" cstate="print"/>
          <a:srcRect/>
          <a:stretch>
            <a:fillRect/>
          </a:stretch>
        </p:blipFill>
        <p:spPr bwMode="auto">
          <a:xfrm>
            <a:off x="990600" y="1295400"/>
            <a:ext cx="6629400" cy="2752725"/>
          </a:xfrm>
          <a:prstGeom prst="rect">
            <a:avLst/>
          </a:prstGeom>
          <a:noFill/>
          <a:ln w="9525">
            <a:noFill/>
            <a:miter lim="800000"/>
            <a:headEnd/>
            <a:tailEnd/>
          </a:ln>
        </p:spPr>
      </p:pic>
      <p:sp>
        <p:nvSpPr>
          <p:cNvPr id="4103" name="Line 12"/>
          <p:cNvSpPr>
            <a:spLocks noChangeShapeType="1"/>
          </p:cNvSpPr>
          <p:nvPr/>
        </p:nvSpPr>
        <p:spPr bwMode="auto">
          <a:xfrm flipV="1">
            <a:off x="7696200" y="1219200"/>
            <a:ext cx="0" cy="1216025"/>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4104" name="Line 13"/>
          <p:cNvSpPr>
            <a:spLocks noChangeShapeType="1"/>
          </p:cNvSpPr>
          <p:nvPr/>
        </p:nvSpPr>
        <p:spPr bwMode="auto">
          <a:xfrm flipH="1">
            <a:off x="7162800" y="2438400"/>
            <a:ext cx="533400" cy="533400"/>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4105" name="Line 14"/>
          <p:cNvSpPr>
            <a:spLocks noChangeShapeType="1"/>
          </p:cNvSpPr>
          <p:nvPr/>
        </p:nvSpPr>
        <p:spPr bwMode="auto">
          <a:xfrm>
            <a:off x="7696200" y="2438400"/>
            <a:ext cx="685800" cy="76200"/>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4106" name="Text Box 15"/>
          <p:cNvSpPr txBox="1">
            <a:spLocks noChangeArrowheads="1"/>
          </p:cNvSpPr>
          <p:nvPr/>
        </p:nvSpPr>
        <p:spPr bwMode="auto">
          <a:xfrm>
            <a:off x="7696200" y="2667000"/>
            <a:ext cx="184150" cy="366713"/>
          </a:xfrm>
          <a:prstGeom prst="rect">
            <a:avLst/>
          </a:prstGeom>
          <a:noFill/>
          <a:ln w="25400">
            <a:noFill/>
            <a:miter lim="800000"/>
            <a:headEnd/>
            <a:tailEnd/>
          </a:ln>
        </p:spPr>
        <p:txBody>
          <a:bodyPr wrap="none">
            <a:spAutoFit/>
          </a:bodyPr>
          <a:lstStyle/>
          <a:p>
            <a:endParaRPr lang="en-US">
              <a:solidFill>
                <a:prstClr val="black"/>
              </a:solidFill>
            </a:endParaRPr>
          </a:p>
        </p:txBody>
      </p:sp>
      <p:sp>
        <p:nvSpPr>
          <p:cNvPr id="4107" name="Text Box 16"/>
          <p:cNvSpPr txBox="1">
            <a:spLocks noChangeArrowheads="1"/>
          </p:cNvSpPr>
          <p:nvPr/>
        </p:nvSpPr>
        <p:spPr bwMode="auto">
          <a:xfrm>
            <a:off x="7620000" y="2498725"/>
            <a:ext cx="528638" cy="396875"/>
          </a:xfrm>
          <a:prstGeom prst="rect">
            <a:avLst/>
          </a:prstGeom>
          <a:noFill/>
          <a:ln w="25400">
            <a:noFill/>
            <a:miter lim="800000"/>
            <a:headEnd/>
            <a:tailEnd/>
          </a:ln>
        </p:spPr>
        <p:txBody>
          <a:bodyPr wrap="none">
            <a:spAutoFit/>
          </a:bodyPr>
          <a:lstStyle/>
          <a:p>
            <a:r>
              <a:rPr lang="en-US" sz="2000">
                <a:solidFill>
                  <a:prstClr val="black"/>
                </a:solidFill>
              </a:rPr>
              <a:t>O</a:t>
            </a:r>
            <a:r>
              <a:rPr lang="en-US" sz="2000" baseline="-25000">
                <a:solidFill>
                  <a:prstClr val="black"/>
                </a:solidFill>
              </a:rPr>
              <a:t>w</a:t>
            </a:r>
          </a:p>
        </p:txBody>
      </p:sp>
      <p:sp>
        <p:nvSpPr>
          <p:cNvPr id="4108" name="Text Box 17"/>
          <p:cNvSpPr txBox="1">
            <a:spLocks noChangeArrowheads="1"/>
          </p:cNvSpPr>
          <p:nvPr/>
        </p:nvSpPr>
        <p:spPr bwMode="auto">
          <a:xfrm>
            <a:off x="6934200" y="2971800"/>
            <a:ext cx="374650" cy="396875"/>
          </a:xfrm>
          <a:prstGeom prst="rect">
            <a:avLst/>
          </a:prstGeom>
          <a:noFill/>
          <a:ln w="25400">
            <a:noFill/>
            <a:miter lim="800000"/>
            <a:headEnd/>
            <a:tailEnd/>
          </a:ln>
        </p:spPr>
        <p:txBody>
          <a:bodyPr wrap="none">
            <a:spAutoFit/>
          </a:bodyPr>
          <a:lstStyle/>
          <a:p>
            <a:r>
              <a:rPr lang="en-US" sz="2000">
                <a:solidFill>
                  <a:prstClr val="black"/>
                </a:solidFill>
              </a:rPr>
              <a:t>i</a:t>
            </a:r>
            <a:r>
              <a:rPr lang="en-US" sz="2000" baseline="-25000">
                <a:solidFill>
                  <a:prstClr val="black"/>
                </a:solidFill>
              </a:rPr>
              <a:t>w</a:t>
            </a:r>
          </a:p>
        </p:txBody>
      </p:sp>
      <p:sp>
        <p:nvSpPr>
          <p:cNvPr id="4109" name="Text Box 18"/>
          <p:cNvSpPr txBox="1">
            <a:spLocks noChangeArrowheads="1"/>
          </p:cNvSpPr>
          <p:nvPr/>
        </p:nvSpPr>
        <p:spPr bwMode="auto">
          <a:xfrm>
            <a:off x="8001000" y="2057400"/>
            <a:ext cx="439738" cy="396875"/>
          </a:xfrm>
          <a:prstGeom prst="rect">
            <a:avLst/>
          </a:prstGeom>
          <a:noFill/>
          <a:ln w="25400">
            <a:noFill/>
            <a:miter lim="800000"/>
            <a:headEnd/>
            <a:tailEnd/>
          </a:ln>
        </p:spPr>
        <p:txBody>
          <a:bodyPr wrap="none">
            <a:spAutoFit/>
          </a:bodyPr>
          <a:lstStyle/>
          <a:p>
            <a:r>
              <a:rPr lang="en-US" sz="2000">
                <a:solidFill>
                  <a:prstClr val="black"/>
                </a:solidFill>
              </a:rPr>
              <a:t>k</a:t>
            </a:r>
            <a:r>
              <a:rPr lang="en-US" sz="2000" baseline="-25000">
                <a:solidFill>
                  <a:prstClr val="black"/>
                </a:solidFill>
              </a:rPr>
              <a:t>w</a:t>
            </a:r>
          </a:p>
        </p:txBody>
      </p:sp>
      <p:sp>
        <p:nvSpPr>
          <p:cNvPr id="4110" name="Text Box 19"/>
          <p:cNvSpPr txBox="1">
            <a:spLocks noChangeArrowheads="1"/>
          </p:cNvSpPr>
          <p:nvPr/>
        </p:nvSpPr>
        <p:spPr bwMode="auto">
          <a:xfrm>
            <a:off x="7772400" y="1143000"/>
            <a:ext cx="374650" cy="396875"/>
          </a:xfrm>
          <a:prstGeom prst="rect">
            <a:avLst/>
          </a:prstGeom>
          <a:noFill/>
          <a:ln w="25400">
            <a:noFill/>
            <a:miter lim="800000"/>
            <a:headEnd/>
            <a:tailEnd/>
          </a:ln>
        </p:spPr>
        <p:txBody>
          <a:bodyPr wrap="none">
            <a:spAutoFit/>
          </a:bodyPr>
          <a:lstStyle/>
          <a:p>
            <a:r>
              <a:rPr lang="en-US" sz="2000">
                <a:solidFill>
                  <a:prstClr val="black"/>
                </a:solidFill>
              </a:rPr>
              <a:t>j</a:t>
            </a:r>
            <a:r>
              <a:rPr lang="en-US" sz="2000" baseline="-25000">
                <a:solidFill>
                  <a:prstClr val="black"/>
                </a:solidFill>
              </a:rPr>
              <a:t>w</a:t>
            </a:r>
          </a:p>
        </p:txBody>
      </p:sp>
      <p:sp>
        <p:nvSpPr>
          <p:cNvPr id="4111" name="Freeform 22"/>
          <p:cNvSpPr>
            <a:spLocks/>
          </p:cNvSpPr>
          <p:nvPr/>
        </p:nvSpPr>
        <p:spPr bwMode="auto">
          <a:xfrm>
            <a:off x="4267200" y="1358900"/>
            <a:ext cx="3200400" cy="469900"/>
          </a:xfrm>
          <a:custGeom>
            <a:avLst/>
            <a:gdLst>
              <a:gd name="T0" fmla="*/ 0 w 2016"/>
              <a:gd name="T1" fmla="*/ 2147483647 h 296"/>
              <a:gd name="T2" fmla="*/ 2147483647 w 2016"/>
              <a:gd name="T3" fmla="*/ 2147483647 h 296"/>
              <a:gd name="T4" fmla="*/ 2147483647 w 2016"/>
              <a:gd name="T5" fmla="*/ 2147483647 h 296"/>
              <a:gd name="T6" fmla="*/ 2147483647 w 2016"/>
              <a:gd name="T7" fmla="*/ 2147483647 h 296"/>
              <a:gd name="T8" fmla="*/ 0 60000 65536"/>
              <a:gd name="T9" fmla="*/ 0 60000 65536"/>
              <a:gd name="T10" fmla="*/ 0 60000 65536"/>
              <a:gd name="T11" fmla="*/ 0 60000 65536"/>
              <a:gd name="T12" fmla="*/ 0 w 2016"/>
              <a:gd name="T13" fmla="*/ 0 h 296"/>
              <a:gd name="T14" fmla="*/ 2016 w 2016"/>
              <a:gd name="T15" fmla="*/ 296 h 296"/>
            </a:gdLst>
            <a:ahLst/>
            <a:cxnLst>
              <a:cxn ang="T8">
                <a:pos x="T0" y="T1"/>
              </a:cxn>
              <a:cxn ang="T9">
                <a:pos x="T2" y="T3"/>
              </a:cxn>
              <a:cxn ang="T10">
                <a:pos x="T4" y="T5"/>
              </a:cxn>
              <a:cxn ang="T11">
                <a:pos x="T6" y="T7"/>
              </a:cxn>
            </a:cxnLst>
            <a:rect l="T12" t="T13" r="T14" b="T15"/>
            <a:pathLst>
              <a:path w="2016" h="296">
                <a:moveTo>
                  <a:pt x="0" y="296"/>
                </a:moveTo>
                <a:cubicBezTo>
                  <a:pt x="188" y="224"/>
                  <a:pt x="376" y="152"/>
                  <a:pt x="624" y="104"/>
                </a:cubicBezTo>
                <a:cubicBezTo>
                  <a:pt x="872" y="56"/>
                  <a:pt x="1256" y="16"/>
                  <a:pt x="1488" y="8"/>
                </a:cubicBezTo>
                <a:cubicBezTo>
                  <a:pt x="1720" y="0"/>
                  <a:pt x="1868" y="28"/>
                  <a:pt x="2016" y="56"/>
                </a:cubicBezTo>
              </a:path>
            </a:pathLst>
          </a:custGeom>
          <a:noFill/>
          <a:ln w="76200">
            <a:solidFill>
              <a:schemeClr val="tx1"/>
            </a:solidFill>
            <a:round/>
            <a:headEnd type="triangle" w="med" len="med"/>
            <a:tailEnd type="triangle" w="med" len="med"/>
          </a:ln>
        </p:spPr>
        <p:txBody>
          <a:bodyPr/>
          <a:lstStyle/>
          <a:p>
            <a:endParaRPr lang="en-US">
              <a:solidFill>
                <a:prstClr val="black"/>
              </a:solidFill>
            </a:endParaRPr>
          </a:p>
        </p:txBody>
      </p:sp>
      <p:sp>
        <p:nvSpPr>
          <p:cNvPr id="4112" name="Text Box 23"/>
          <p:cNvSpPr txBox="1">
            <a:spLocks noChangeArrowheads="1"/>
          </p:cNvSpPr>
          <p:nvPr/>
        </p:nvSpPr>
        <p:spPr bwMode="auto">
          <a:xfrm>
            <a:off x="5181600" y="990600"/>
            <a:ext cx="496888" cy="366713"/>
          </a:xfrm>
          <a:prstGeom prst="rect">
            <a:avLst/>
          </a:prstGeom>
          <a:noFill/>
          <a:ln w="25400">
            <a:noFill/>
            <a:miter lim="800000"/>
            <a:headEnd/>
            <a:tailEnd/>
          </a:ln>
        </p:spPr>
        <p:txBody>
          <a:bodyPr wrap="none">
            <a:spAutoFit/>
          </a:bodyPr>
          <a:lstStyle/>
          <a:p>
            <a:r>
              <a:rPr lang="en-US" dirty="0" err="1" smtClean="0">
                <a:solidFill>
                  <a:prstClr val="black"/>
                </a:solidFill>
              </a:rPr>
              <a:t>R,t</a:t>
            </a:r>
            <a:endParaRPr lang="en-US" dirty="0">
              <a:solidFill>
                <a:prstClr val="black"/>
              </a:solidFill>
            </a:endParaRPr>
          </a:p>
        </p:txBody>
      </p:sp>
      <p:sp>
        <p:nvSpPr>
          <p:cNvPr id="2" name="TextBox 1"/>
          <p:cNvSpPr txBox="1"/>
          <p:nvPr/>
        </p:nvSpPr>
        <p:spPr>
          <a:xfrm>
            <a:off x="6486432" y="1781175"/>
            <a:ext cx="381000" cy="381000"/>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
        <p:nvSpPr>
          <p:cNvPr id="18" name="TextBox 17"/>
          <p:cNvSpPr txBox="1"/>
          <p:nvPr/>
        </p:nvSpPr>
        <p:spPr>
          <a:xfrm>
            <a:off x="1122363" y="3048000"/>
            <a:ext cx="401637" cy="369332"/>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Tree>
    <p:extLst>
      <p:ext uri="{BB962C8B-B14F-4D97-AF65-F5344CB8AC3E}">
        <p14:creationId xmlns:p14="http://schemas.microsoft.com/office/powerpoint/2010/main" val="42536387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5" name="Content Placeholder 2"/>
          <p:cNvSpPr>
            <a:spLocks noGrp="1"/>
          </p:cNvSpPr>
          <p:nvPr>
            <p:ph idx="1"/>
          </p:nvPr>
        </p:nvSpPr>
        <p:spPr/>
        <p:txBody>
          <a:bodyPr/>
          <a:lstStyle/>
          <a:p>
            <a:pPr>
              <a:buFont typeface="Arial" charset="0"/>
              <a:buNone/>
            </a:pPr>
            <a:r>
              <a:rPr lang="en-US" smtClean="0"/>
              <a:t>Object Recognition (CVPR 2006)</a:t>
            </a:r>
          </a:p>
          <a:p>
            <a:pPr>
              <a:buFont typeface="Arial" charset="0"/>
              <a:buNone/>
            </a:pPr>
            <a:endParaRPr lang="en-US" smtClean="0"/>
          </a:p>
          <a:p>
            <a:pPr>
              <a:buFont typeface="Arial" charset="0"/>
              <a:buNone/>
            </a:pPr>
            <a:endParaRPr lang="en-US" smtClean="0"/>
          </a:p>
        </p:txBody>
      </p:sp>
      <p:pic>
        <p:nvPicPr>
          <p:cNvPr id="49156" name="Picture 2"/>
          <p:cNvPicPr>
            <a:picLocks noChangeAspect="1" noChangeArrowheads="1"/>
          </p:cNvPicPr>
          <p:nvPr/>
        </p:nvPicPr>
        <p:blipFill>
          <a:blip r:embed="rId2" cstate="print"/>
          <a:srcRect/>
          <a:stretch>
            <a:fillRect/>
          </a:stretch>
        </p:blipFill>
        <p:spPr bwMode="auto">
          <a:xfrm>
            <a:off x="228600" y="2514600"/>
            <a:ext cx="8763000" cy="2474913"/>
          </a:xfrm>
          <a:prstGeom prst="rect">
            <a:avLst/>
          </a:prstGeom>
          <a:noFill/>
          <a:ln w="9525">
            <a:noFill/>
            <a:miter lim="800000"/>
            <a:headEnd/>
            <a:tailEnd/>
          </a:ln>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99761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7" name="Content Placeholder 2"/>
          <p:cNvSpPr>
            <a:spLocks noGrp="1"/>
          </p:cNvSpPr>
          <p:nvPr>
            <p:ph idx="1"/>
          </p:nvPr>
        </p:nvSpPr>
        <p:spPr/>
        <p:txBody>
          <a:bodyPr/>
          <a:lstStyle/>
          <a:p>
            <a:pPr>
              <a:buFont typeface="Arial" charset="0"/>
              <a:buNone/>
            </a:pPr>
            <a:r>
              <a:rPr lang="en-US" smtClean="0"/>
              <a:t>Inserting photographed objects into images (SIGGRAPH 2007)</a:t>
            </a:r>
          </a:p>
          <a:p>
            <a:pPr>
              <a:buFont typeface="Arial" charset="0"/>
              <a:buNone/>
            </a:pPr>
            <a:endParaRPr lang="en-US" smtClean="0"/>
          </a:p>
          <a:p>
            <a:pPr>
              <a:buFont typeface="Arial" charset="0"/>
              <a:buNone/>
            </a:pPr>
            <a:endParaRPr lang="en-US" smtClean="0"/>
          </a:p>
        </p:txBody>
      </p:sp>
      <p:pic>
        <p:nvPicPr>
          <p:cNvPr id="52228" name="Picture 2"/>
          <p:cNvPicPr>
            <a:picLocks noChangeAspect="1" noChangeArrowheads="1"/>
          </p:cNvPicPr>
          <p:nvPr/>
        </p:nvPicPr>
        <p:blipFill>
          <a:blip r:embed="rId3" cstate="print"/>
          <a:srcRect/>
          <a:stretch>
            <a:fillRect/>
          </a:stretch>
        </p:blipFill>
        <p:spPr bwMode="auto">
          <a:xfrm>
            <a:off x="685800" y="2590800"/>
            <a:ext cx="3657600" cy="2749550"/>
          </a:xfrm>
          <a:prstGeom prst="rect">
            <a:avLst/>
          </a:prstGeom>
          <a:noFill/>
          <a:ln w="9525">
            <a:noFill/>
            <a:miter lim="800000"/>
            <a:headEnd/>
            <a:tailEnd/>
          </a:ln>
        </p:spPr>
      </p:pic>
      <p:pic>
        <p:nvPicPr>
          <p:cNvPr id="52229" name="Picture 3"/>
          <p:cNvPicPr>
            <a:picLocks noChangeAspect="1" noChangeArrowheads="1"/>
          </p:cNvPicPr>
          <p:nvPr/>
        </p:nvPicPr>
        <p:blipFill>
          <a:blip r:embed="rId4" cstate="print"/>
          <a:srcRect/>
          <a:stretch>
            <a:fillRect/>
          </a:stretch>
        </p:blipFill>
        <p:spPr bwMode="auto">
          <a:xfrm>
            <a:off x="4648200" y="2590800"/>
            <a:ext cx="3657600" cy="2749550"/>
          </a:xfrm>
          <a:prstGeom prst="rect">
            <a:avLst/>
          </a:prstGeom>
          <a:noFill/>
          <a:ln w="9525">
            <a:noFill/>
            <a:miter lim="800000"/>
            <a:headEnd/>
            <a:tailEnd/>
          </a:ln>
        </p:spPr>
      </p:pic>
      <p:sp>
        <p:nvSpPr>
          <p:cNvPr id="52230" name="TextBox 5"/>
          <p:cNvSpPr txBox="1">
            <a:spLocks noChangeArrowheads="1"/>
          </p:cNvSpPr>
          <p:nvPr/>
        </p:nvSpPr>
        <p:spPr bwMode="auto">
          <a:xfrm>
            <a:off x="1981200" y="5410200"/>
            <a:ext cx="979488" cy="369888"/>
          </a:xfrm>
          <a:prstGeom prst="rect">
            <a:avLst/>
          </a:prstGeom>
          <a:noFill/>
          <a:ln w="9525">
            <a:noFill/>
            <a:miter lim="800000"/>
            <a:headEnd/>
            <a:tailEnd/>
          </a:ln>
        </p:spPr>
        <p:txBody>
          <a:bodyPr wrap="none">
            <a:spAutoFit/>
          </a:bodyPr>
          <a:lstStyle/>
          <a:p>
            <a:r>
              <a:rPr lang="en-US">
                <a:solidFill>
                  <a:prstClr val="black"/>
                </a:solidFill>
              </a:rPr>
              <a:t>Original</a:t>
            </a:r>
          </a:p>
        </p:txBody>
      </p:sp>
      <p:sp>
        <p:nvSpPr>
          <p:cNvPr id="52231" name="TextBox 6"/>
          <p:cNvSpPr txBox="1">
            <a:spLocks noChangeArrowheads="1"/>
          </p:cNvSpPr>
          <p:nvPr/>
        </p:nvSpPr>
        <p:spPr bwMode="auto">
          <a:xfrm>
            <a:off x="6019800" y="5410200"/>
            <a:ext cx="1004888" cy="369888"/>
          </a:xfrm>
          <a:prstGeom prst="rect">
            <a:avLst/>
          </a:prstGeom>
          <a:noFill/>
          <a:ln w="9525">
            <a:noFill/>
            <a:miter lim="800000"/>
            <a:headEnd/>
            <a:tailEnd/>
          </a:ln>
        </p:spPr>
        <p:txBody>
          <a:bodyPr wrap="none">
            <a:spAutoFit/>
          </a:bodyPr>
          <a:lstStyle/>
          <a:p>
            <a:r>
              <a:rPr lang="en-US">
                <a:solidFill>
                  <a:prstClr val="black"/>
                </a:solidFill>
              </a:rPr>
              <a:t>Created</a:t>
            </a:r>
          </a:p>
        </p:txBody>
      </p:sp>
    </p:spTree>
    <p:extLst>
      <p:ext uri="{BB962C8B-B14F-4D97-AF65-F5344CB8AC3E}">
        <p14:creationId xmlns:p14="http://schemas.microsoft.com/office/powerpoint/2010/main" val="2819598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Pinhole Camera Model</a:t>
            </a:r>
            <a:endParaRPr lang="en-US" dirty="0"/>
          </a:p>
        </p:txBody>
      </p:sp>
      <p:graphicFrame>
        <p:nvGraphicFramePr>
          <p:cNvPr id="42" name="Object 3"/>
          <p:cNvGraphicFramePr>
            <a:graphicFrameLocks noChangeAspect="1"/>
          </p:cNvGraphicFramePr>
          <p:nvPr/>
        </p:nvGraphicFramePr>
        <p:xfrm>
          <a:off x="1219200" y="5456237"/>
          <a:ext cx="2936875" cy="674688"/>
        </p:xfrm>
        <a:graphic>
          <a:graphicData uri="http://schemas.openxmlformats.org/presentationml/2006/ole">
            <mc:AlternateContent xmlns:mc="http://schemas.openxmlformats.org/markup-compatibility/2006">
              <mc:Choice xmlns:v="urn:schemas-microsoft-com:vml" Requires="v">
                <p:oleObj spid="_x0000_s97292" name="Equation" r:id="rId3" imgW="939600" imgH="215640" progId="Equation.3">
                  <p:embed/>
                </p:oleObj>
              </mc:Choice>
              <mc:Fallback>
                <p:oleObj name="Equation" r:id="rId3" imgW="93960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456237"/>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TextBox 11"/>
          <p:cNvSpPr txBox="1">
            <a:spLocks noChangeArrowheads="1"/>
          </p:cNvSpPr>
          <p:nvPr/>
        </p:nvSpPr>
        <p:spPr bwMode="auto">
          <a:xfrm>
            <a:off x="4495800" y="5380037"/>
            <a:ext cx="3395663" cy="1477963"/>
          </a:xfrm>
          <a:prstGeom prst="rect">
            <a:avLst/>
          </a:prstGeom>
          <a:noFill/>
          <a:ln w="9525">
            <a:noFill/>
            <a:miter lim="800000"/>
            <a:headEnd/>
            <a:tailEnd/>
          </a:ln>
        </p:spPr>
        <p:txBody>
          <a:bodyPr wrap="none">
            <a:spAutoFit/>
          </a:bodyPr>
          <a:lstStyle/>
          <a:p>
            <a:r>
              <a:rPr lang="en-US" b="1" dirty="0">
                <a:solidFill>
                  <a:prstClr val="black"/>
                </a:solidFill>
              </a:rPr>
              <a:t>x</a:t>
            </a:r>
            <a:r>
              <a:rPr lang="en-US" dirty="0">
                <a:solidFill>
                  <a:prstClr val="black"/>
                </a:solidFill>
              </a:rPr>
              <a:t>: Image Coordinates: (u,v,1)</a:t>
            </a:r>
          </a:p>
          <a:p>
            <a:r>
              <a:rPr lang="en-US" b="1" dirty="0">
                <a:solidFill>
                  <a:prstClr val="black"/>
                </a:solidFill>
              </a:rPr>
              <a:t>K</a:t>
            </a:r>
            <a:r>
              <a:rPr lang="en-US" dirty="0">
                <a:solidFill>
                  <a:prstClr val="black"/>
                </a:solidFill>
              </a:rPr>
              <a:t>: Intrinsic Matrix (3x3)</a:t>
            </a:r>
          </a:p>
          <a:p>
            <a:r>
              <a:rPr lang="en-US" b="1" dirty="0">
                <a:solidFill>
                  <a:prstClr val="black"/>
                </a:solidFill>
              </a:rPr>
              <a:t>R</a:t>
            </a:r>
            <a:r>
              <a:rPr lang="en-US" dirty="0">
                <a:solidFill>
                  <a:prstClr val="black"/>
                </a:solidFill>
              </a:rPr>
              <a:t>: Rotation (3x3) </a:t>
            </a:r>
          </a:p>
          <a:p>
            <a:r>
              <a:rPr lang="en-US" b="1" dirty="0">
                <a:solidFill>
                  <a:prstClr val="black"/>
                </a:solidFill>
              </a:rPr>
              <a:t>t</a:t>
            </a:r>
            <a:r>
              <a:rPr lang="en-US" dirty="0">
                <a:solidFill>
                  <a:prstClr val="black"/>
                </a:solidFill>
              </a:rPr>
              <a:t>: Translation (3x1)</a:t>
            </a:r>
          </a:p>
          <a:p>
            <a:r>
              <a:rPr lang="en-US" b="1" dirty="0">
                <a:solidFill>
                  <a:prstClr val="black"/>
                </a:solidFill>
              </a:rPr>
              <a:t>X</a:t>
            </a:r>
            <a:r>
              <a:rPr lang="en-US" dirty="0">
                <a:solidFill>
                  <a:prstClr val="black"/>
                </a:solidFill>
              </a:rPr>
              <a:t>:</a:t>
            </a:r>
            <a:r>
              <a:rPr lang="en-US" b="1" dirty="0">
                <a:solidFill>
                  <a:prstClr val="black"/>
                </a:solidFill>
              </a:rPr>
              <a:t> </a:t>
            </a:r>
            <a:r>
              <a:rPr lang="en-US" dirty="0">
                <a:solidFill>
                  <a:prstClr val="black"/>
                </a:solidFill>
              </a:rPr>
              <a:t>World Coordinates: (X,Y,Z,1)</a:t>
            </a:r>
          </a:p>
        </p:txBody>
      </p:sp>
    </p:spTree>
    <p:extLst>
      <p:ext uri="{BB962C8B-B14F-4D97-AF65-F5344CB8AC3E}">
        <p14:creationId xmlns:p14="http://schemas.microsoft.com/office/powerpoint/2010/main" val="151898635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1066800" y="5410200"/>
          <a:ext cx="2817813" cy="674688"/>
        </p:xfrm>
        <a:graphic>
          <a:graphicData uri="http://schemas.openxmlformats.org/presentationml/2006/ole">
            <mc:AlternateContent xmlns:mc="http://schemas.openxmlformats.org/markup-compatibility/2006">
              <mc:Choice xmlns:v="urn:schemas-microsoft-com:vml" Requires="v">
                <p:oleObj spid="_x0000_s98326" name="Equation" r:id="rId4" imgW="901440" imgH="215640" progId="Equation.3">
                  <p:embed/>
                </p:oleObj>
              </mc:Choice>
              <mc:Fallback>
                <p:oleObj name="Equation" r:id="rId4" imgW="9014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4102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7"/>
          <p:cNvGraphicFramePr>
            <a:graphicFrameLocks noChangeAspect="1"/>
          </p:cNvGraphicFramePr>
          <p:nvPr/>
        </p:nvGraphicFramePr>
        <p:xfrm>
          <a:off x="4500563" y="4711700"/>
          <a:ext cx="3516312" cy="1976438"/>
        </p:xfrm>
        <a:graphic>
          <a:graphicData uri="http://schemas.openxmlformats.org/presentationml/2006/ole">
            <mc:AlternateContent xmlns:mc="http://schemas.openxmlformats.org/markup-compatibility/2006">
              <mc:Choice xmlns:v="urn:schemas-microsoft-com:vml" Requires="v">
                <p:oleObj spid="_x0000_s98327" name="Equation" r:id="rId6" imgW="1650960" imgH="927000" progId="Equation.3">
                  <p:embed/>
                </p:oleObj>
              </mc:Choice>
              <mc:Fallback>
                <p:oleObj name="Equation" r:id="rId6" imgW="1650960" imgH="9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4711700"/>
                        <a:ext cx="3516312"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Rectangle 8"/>
          <p:cNvSpPr>
            <a:spLocks noChangeArrowheads="1"/>
          </p:cNvSpPr>
          <p:nvPr/>
        </p:nvSpPr>
        <p:spPr bwMode="auto">
          <a:xfrm>
            <a:off x="5612475" y="5045825"/>
            <a:ext cx="1371600" cy="1295400"/>
          </a:xfrm>
          <a:prstGeom prst="rect">
            <a:avLst/>
          </a:prstGeom>
          <a:noFill/>
          <a:ln w="25400">
            <a:solidFill>
              <a:srgbClr val="FF0000"/>
            </a:solidFill>
            <a:prstDash val="dash"/>
            <a:miter lim="800000"/>
            <a:headEnd/>
            <a:tailEnd/>
          </a:ln>
        </p:spPr>
        <p:txBody>
          <a:bodyPr wrap="none" anchor="ctr"/>
          <a:lstStyle/>
          <a:p>
            <a:endParaRPr lang="en-US">
              <a:solidFill>
                <a:prstClr val="black"/>
              </a:solidFill>
            </a:endParaRPr>
          </a:p>
        </p:txBody>
      </p:sp>
      <p:sp>
        <p:nvSpPr>
          <p:cNvPr id="5125" name="Line 9"/>
          <p:cNvSpPr>
            <a:spLocks noChangeShapeType="1"/>
          </p:cNvSpPr>
          <p:nvPr/>
        </p:nvSpPr>
        <p:spPr bwMode="auto">
          <a:xfrm flipV="1">
            <a:off x="6629400" y="4648200"/>
            <a:ext cx="381000" cy="381000"/>
          </a:xfrm>
          <a:prstGeom prst="line">
            <a:avLst/>
          </a:prstGeom>
          <a:noFill/>
          <a:ln w="25400">
            <a:solidFill>
              <a:srgbClr val="FF0000"/>
            </a:solidFill>
            <a:prstDash val="dash"/>
            <a:round/>
            <a:headEnd/>
            <a:tailEnd/>
          </a:ln>
        </p:spPr>
        <p:txBody>
          <a:bodyPr/>
          <a:lstStyle/>
          <a:p>
            <a:endParaRPr lang="en-US">
              <a:solidFill>
                <a:prstClr val="black"/>
              </a:solidFill>
            </a:endParaRPr>
          </a:p>
        </p:txBody>
      </p:sp>
      <p:sp>
        <p:nvSpPr>
          <p:cNvPr id="5126" name="Text Box 10"/>
          <p:cNvSpPr txBox="1">
            <a:spLocks noChangeArrowheads="1"/>
          </p:cNvSpPr>
          <p:nvPr/>
        </p:nvSpPr>
        <p:spPr bwMode="auto">
          <a:xfrm>
            <a:off x="7010400" y="4267200"/>
            <a:ext cx="350838" cy="369888"/>
          </a:xfrm>
          <a:prstGeom prst="rect">
            <a:avLst/>
          </a:prstGeom>
          <a:noFill/>
          <a:ln w="9525">
            <a:noFill/>
            <a:miter lim="800000"/>
            <a:headEnd/>
            <a:tailEnd/>
          </a:ln>
        </p:spPr>
        <p:txBody>
          <a:bodyPr wrap="none">
            <a:spAutoFit/>
          </a:bodyPr>
          <a:lstStyle/>
          <a:p>
            <a:r>
              <a:rPr lang="en-US" b="1">
                <a:solidFill>
                  <a:prstClr val="black"/>
                </a:solidFill>
              </a:rPr>
              <a:t>K</a:t>
            </a:r>
          </a:p>
        </p:txBody>
      </p:sp>
      <p:sp>
        <p:nvSpPr>
          <p:cNvPr id="14" name="TextBox 13"/>
          <p:cNvSpPr txBox="1"/>
          <p:nvPr/>
        </p:nvSpPr>
        <p:spPr>
          <a:xfrm>
            <a:off x="0" y="6604000"/>
            <a:ext cx="1528763" cy="254000"/>
          </a:xfrm>
          <a:prstGeom prst="rect">
            <a:avLst/>
          </a:prstGeom>
          <a:noFill/>
        </p:spPr>
        <p:txBody>
          <a:bodyPr wrap="none">
            <a:spAutoFit/>
          </a:bodyPr>
          <a:lstStyle/>
          <a:p>
            <a:pPr>
              <a:defRPr/>
            </a:pPr>
            <a:r>
              <a:rPr lang="en-US" sz="1050" dirty="0">
                <a:solidFill>
                  <a:prstClr val="black"/>
                </a:solidFill>
              </a:rPr>
              <a:t>Slide Credit: </a:t>
            </a:r>
            <a:r>
              <a:rPr lang="en-US" sz="1050" dirty="0" err="1" smtClean="0">
                <a:solidFill>
                  <a:prstClr val="black"/>
                </a:solidFill>
              </a:rPr>
              <a:t>Savarese</a:t>
            </a:r>
            <a:endParaRPr lang="en-US" sz="1050" dirty="0">
              <a:solidFill>
                <a:prstClr val="black"/>
              </a:solidFill>
            </a:endParaRPr>
          </a:p>
        </p:txBody>
      </p:sp>
      <p:sp>
        <p:nvSpPr>
          <p:cNvPr id="15" name="Rectangle 2"/>
          <p:cNvSpPr txBox="1">
            <a:spLocks noChangeArrowheads="1"/>
          </p:cNvSpPr>
          <p:nvPr/>
        </p:nvSpPr>
        <p:spPr>
          <a:xfrm>
            <a:off x="457200" y="0"/>
            <a:ext cx="8229600" cy="914400"/>
          </a:xfrm>
          <a:prstGeom prst="rect">
            <a:avLst/>
          </a:prstGeom>
        </p:spPr>
        <p:txBody>
          <a:bodyPr/>
          <a:lstStyle/>
          <a:p>
            <a:pPr>
              <a:defRPr/>
            </a:pPr>
            <a:r>
              <a:rPr lang="en-US" sz="3600" dirty="0">
                <a:solidFill>
                  <a:prstClr val="black"/>
                </a:solidFill>
                <a:latin typeface="Calibri"/>
              </a:rPr>
              <a:t>Projection matrix</a:t>
            </a:r>
          </a:p>
        </p:txBody>
      </p:sp>
      <p:sp>
        <p:nvSpPr>
          <p:cNvPr id="5129" name="TextBox 17"/>
          <p:cNvSpPr txBox="1">
            <a:spLocks noChangeArrowheads="1"/>
          </p:cNvSpPr>
          <p:nvPr/>
        </p:nvSpPr>
        <p:spPr bwMode="auto">
          <a:xfrm>
            <a:off x="1519238" y="3276600"/>
            <a:ext cx="3076575" cy="1446213"/>
          </a:xfrm>
          <a:prstGeom prst="rect">
            <a:avLst/>
          </a:prstGeom>
          <a:noFill/>
          <a:ln w="9525">
            <a:noFill/>
            <a:miter lim="800000"/>
            <a:headEnd/>
            <a:tailEnd/>
          </a:ln>
        </p:spPr>
        <p:txBody>
          <a:bodyPr wrap="none">
            <a:spAutoFit/>
          </a:bodyPr>
          <a:lstStyle/>
          <a:p>
            <a:r>
              <a:rPr lang="en-US" sz="2400">
                <a:solidFill>
                  <a:prstClr val="black"/>
                </a:solidFill>
              </a:rPr>
              <a:t>Intrinsic Assumptions</a:t>
            </a:r>
          </a:p>
          <a:p>
            <a:pPr>
              <a:buFont typeface="Arial" charset="0"/>
              <a:buChar char="•"/>
            </a:pPr>
            <a:r>
              <a:rPr lang="en-US" sz="2400">
                <a:solidFill>
                  <a:prstClr val="black"/>
                </a:solidFill>
              </a:rPr>
              <a:t> </a:t>
            </a:r>
            <a:r>
              <a:rPr lang="en-US" sz="2000">
                <a:solidFill>
                  <a:prstClr val="black"/>
                </a:solidFill>
              </a:rPr>
              <a:t>Unit aspect ratio</a:t>
            </a:r>
          </a:p>
          <a:p>
            <a:pPr>
              <a:buFont typeface="Arial" charset="0"/>
              <a:buChar char="•"/>
            </a:pPr>
            <a:r>
              <a:rPr lang="en-US" sz="2000">
                <a:solidFill>
                  <a:prstClr val="black"/>
                </a:solidFill>
              </a:rPr>
              <a:t> Optical center at (0,0)</a:t>
            </a:r>
          </a:p>
          <a:p>
            <a:pPr>
              <a:buFont typeface="Arial" charset="0"/>
              <a:buChar char="•"/>
            </a:pPr>
            <a:r>
              <a:rPr lang="en-US" sz="2000">
                <a:solidFill>
                  <a:prstClr val="black"/>
                </a:solidFill>
              </a:rPr>
              <a:t> No skew</a:t>
            </a:r>
          </a:p>
        </p:txBody>
      </p:sp>
      <p:sp>
        <p:nvSpPr>
          <p:cNvPr id="5130" name="TextBox 20"/>
          <p:cNvSpPr txBox="1">
            <a:spLocks noChangeArrowheads="1"/>
          </p:cNvSpPr>
          <p:nvPr/>
        </p:nvSpPr>
        <p:spPr bwMode="auto">
          <a:xfrm>
            <a:off x="4572000" y="3276600"/>
            <a:ext cx="3179763" cy="1077913"/>
          </a:xfrm>
          <a:prstGeom prst="rect">
            <a:avLst/>
          </a:prstGeom>
          <a:noFill/>
          <a:ln w="9525">
            <a:noFill/>
            <a:miter lim="800000"/>
            <a:headEnd/>
            <a:tailEnd/>
          </a:ln>
        </p:spPr>
        <p:txBody>
          <a:bodyPr wrap="none">
            <a:spAutoFit/>
          </a:bodyPr>
          <a:lstStyle/>
          <a:p>
            <a:r>
              <a:rPr lang="en-US" sz="2400">
                <a:solidFill>
                  <a:prstClr val="black"/>
                </a:solidFill>
              </a:rPr>
              <a:t>Extrinsic Assumptions</a:t>
            </a:r>
          </a:p>
          <a:p>
            <a:pPr>
              <a:buFont typeface="Arial" charset="0"/>
              <a:buChar char="•"/>
            </a:pPr>
            <a:r>
              <a:rPr lang="en-US" sz="2000">
                <a:solidFill>
                  <a:prstClr val="black"/>
                </a:solidFill>
              </a:rPr>
              <a:t> No rotation</a:t>
            </a:r>
          </a:p>
          <a:p>
            <a:pPr>
              <a:buFont typeface="Arial" charset="0"/>
              <a:buChar char="•"/>
            </a:pPr>
            <a:r>
              <a:rPr lang="en-US" sz="2000">
                <a:solidFill>
                  <a:prstClr val="black"/>
                </a:solidFill>
              </a:rPr>
              <a:t> Camera at (0,0,0)</a:t>
            </a:r>
          </a:p>
        </p:txBody>
      </p:sp>
      <p:sp>
        <p:nvSpPr>
          <p:cNvPr id="22" name="Right Arrow 21"/>
          <p:cNvSpPr/>
          <p:nvPr/>
        </p:nvSpPr>
        <p:spPr>
          <a:xfrm>
            <a:off x="4038600" y="55626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32" name="Picture 2"/>
          <p:cNvPicPr>
            <a:picLocks noChangeAspect="1" noChangeArrowheads="1"/>
          </p:cNvPicPr>
          <p:nvPr/>
        </p:nvPicPr>
        <p:blipFill>
          <a:blip r:embed="rId8" cstate="print"/>
          <a:srcRect/>
          <a:stretch>
            <a:fillRect/>
          </a:stretch>
        </p:blipFill>
        <p:spPr bwMode="auto">
          <a:xfrm>
            <a:off x="1411288" y="762000"/>
            <a:ext cx="6056312" cy="2514600"/>
          </a:xfrm>
          <a:prstGeom prst="rect">
            <a:avLst/>
          </a:prstGeom>
          <a:noFill/>
          <a:ln w="9525">
            <a:noFill/>
            <a:miter lim="800000"/>
            <a:headEnd/>
            <a:tailEnd/>
          </a:ln>
        </p:spPr>
      </p:pic>
      <p:sp>
        <p:nvSpPr>
          <p:cNvPr id="13" name="TextBox 12"/>
          <p:cNvSpPr txBox="1"/>
          <p:nvPr/>
        </p:nvSpPr>
        <p:spPr>
          <a:xfrm>
            <a:off x="6438900" y="1236662"/>
            <a:ext cx="381000" cy="381000"/>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
        <p:nvSpPr>
          <p:cNvPr id="16" name="TextBox 15"/>
          <p:cNvSpPr txBox="1"/>
          <p:nvPr/>
        </p:nvSpPr>
        <p:spPr>
          <a:xfrm>
            <a:off x="1508856" y="2357543"/>
            <a:ext cx="401637" cy="369332"/>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Tree>
    <p:extLst>
      <p:ext uri="{BB962C8B-B14F-4D97-AF65-F5344CB8AC3E}">
        <p14:creationId xmlns:p14="http://schemas.microsoft.com/office/powerpoint/2010/main" val="2416271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Remove assumption: known optical center</a:t>
            </a:r>
            <a:endParaRPr lang="en-US" dirty="0"/>
          </a:p>
        </p:txBody>
      </p:sp>
      <p:graphicFrame>
        <p:nvGraphicFramePr>
          <p:cNvPr id="6146"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99350" name="Equation" r:id="rId3" imgW="901440" imgH="215640" progId="Equation.3">
                  <p:embed/>
                </p:oleObj>
              </mc:Choice>
              <mc:Fallback>
                <p:oleObj name="Equation" r:id="rId3" imgW="9014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7"/>
          <p:cNvGraphicFramePr>
            <a:graphicFrameLocks noChangeAspect="1"/>
          </p:cNvGraphicFramePr>
          <p:nvPr/>
        </p:nvGraphicFramePr>
        <p:xfrm>
          <a:off x="4645025" y="3111500"/>
          <a:ext cx="3654425" cy="1976438"/>
        </p:xfrm>
        <a:graphic>
          <a:graphicData uri="http://schemas.openxmlformats.org/presentationml/2006/ole">
            <mc:AlternateContent xmlns:mc="http://schemas.openxmlformats.org/markup-compatibility/2006">
              <mc:Choice xmlns:v="urn:schemas-microsoft-com:vml" Requires="v">
                <p:oleObj spid="_x0000_s99351" name="Equation" r:id="rId5" imgW="1714320" imgH="927000" progId="Equation.3">
                  <p:embed/>
                </p:oleObj>
              </mc:Choice>
              <mc:Fallback>
                <p:oleObj name="Equation" r:id="rId5" imgW="1714320" imgH="9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025" y="3111500"/>
                        <a:ext cx="3654425"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8"/>
          <p:cNvSpPr>
            <a:spLocks noChangeArrowheads="1"/>
          </p:cNvSpPr>
          <p:nvPr/>
        </p:nvSpPr>
        <p:spPr bwMode="auto">
          <a:xfrm>
            <a:off x="5807825" y="3352800"/>
            <a:ext cx="1371600" cy="1371600"/>
          </a:xfrm>
          <a:prstGeom prst="rect">
            <a:avLst/>
          </a:prstGeom>
          <a:noFill/>
          <a:ln w="25400">
            <a:solidFill>
              <a:srgbClr val="FF0000"/>
            </a:solidFill>
            <a:prstDash val="dash"/>
            <a:miter lim="800000"/>
            <a:headEnd/>
            <a:tailEnd/>
          </a:ln>
        </p:spPr>
        <p:txBody>
          <a:bodyPr wrap="none" anchor="ctr"/>
          <a:lstStyle/>
          <a:p>
            <a:endParaRPr lang="en-US">
              <a:solidFill>
                <a:prstClr val="black"/>
              </a:solidFill>
            </a:endParaRPr>
          </a:p>
        </p:txBody>
      </p:sp>
      <p:sp>
        <p:nvSpPr>
          <p:cNvPr id="6150" name="TextBox 9"/>
          <p:cNvSpPr txBox="1">
            <a:spLocks noChangeArrowheads="1"/>
          </p:cNvSpPr>
          <p:nvPr/>
        </p:nvSpPr>
        <p:spPr bwMode="auto">
          <a:xfrm>
            <a:off x="1509713" y="1676400"/>
            <a:ext cx="3076575" cy="1138238"/>
          </a:xfrm>
          <a:prstGeom prst="rect">
            <a:avLst/>
          </a:prstGeom>
          <a:noFill/>
          <a:ln w="9525">
            <a:noFill/>
            <a:miter lim="800000"/>
            <a:headEnd/>
            <a:tailEnd/>
          </a:ln>
        </p:spPr>
        <p:txBody>
          <a:bodyPr wrap="none">
            <a:spAutoFit/>
          </a:bodyPr>
          <a:lstStyle/>
          <a:p>
            <a:r>
              <a:rPr lang="en-US" sz="2400">
                <a:solidFill>
                  <a:prstClr val="black"/>
                </a:solidFill>
              </a:rPr>
              <a:t>Intrinsic Assumptions</a:t>
            </a:r>
          </a:p>
          <a:p>
            <a:pPr>
              <a:buFont typeface="Arial" charset="0"/>
              <a:buChar char="•"/>
            </a:pPr>
            <a:r>
              <a:rPr lang="en-US" sz="2400">
                <a:solidFill>
                  <a:prstClr val="black"/>
                </a:solidFill>
              </a:rPr>
              <a:t> </a:t>
            </a:r>
            <a:r>
              <a:rPr lang="en-US" sz="2000">
                <a:solidFill>
                  <a:prstClr val="black"/>
                </a:solidFill>
              </a:rPr>
              <a:t>Unit aspect ratio</a:t>
            </a:r>
          </a:p>
          <a:p>
            <a:pPr>
              <a:buFont typeface="Arial" charset="0"/>
              <a:buChar char="•"/>
            </a:pPr>
            <a:r>
              <a:rPr lang="en-US" sz="2000">
                <a:solidFill>
                  <a:prstClr val="black"/>
                </a:solidFill>
              </a:rPr>
              <a:t> No skew</a:t>
            </a:r>
          </a:p>
        </p:txBody>
      </p:sp>
      <p:sp>
        <p:nvSpPr>
          <p:cNvPr id="6151"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solidFill>
                  <a:prstClr val="black"/>
                </a:solidFill>
              </a:rPr>
              <a:t>Extrinsic Assumptions</a:t>
            </a:r>
          </a:p>
          <a:p>
            <a:pPr>
              <a:buFont typeface="Arial" charset="0"/>
              <a:buChar char="•"/>
            </a:pPr>
            <a:r>
              <a:rPr lang="en-US" sz="2000">
                <a:solidFill>
                  <a:prstClr val="black"/>
                </a:solidFill>
              </a:rPr>
              <a:t> No rotation</a:t>
            </a:r>
          </a:p>
          <a:p>
            <a:pPr>
              <a:buFont typeface="Arial" charset="0"/>
              <a:buChar char="•"/>
            </a:pPr>
            <a:r>
              <a:rPr lang="en-US" sz="2000">
                <a:solidFill>
                  <a:prstClr val="black"/>
                </a:solidFill>
              </a:rPr>
              <a:t> Camera at (0,0,0)</a:t>
            </a:r>
          </a:p>
        </p:txBody>
      </p:sp>
      <p:sp>
        <p:nvSpPr>
          <p:cNvPr id="12" name="Right Arrow 11"/>
          <p:cNvSpPr/>
          <p:nvPr/>
        </p:nvSpPr>
        <p:spPr>
          <a:xfrm>
            <a:off x="41148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96315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p:cNvSpPr>
            <a:spLocks noGrp="1"/>
          </p:cNvSpPr>
          <p:nvPr>
            <p:ph type="title"/>
          </p:nvPr>
        </p:nvSpPr>
        <p:spPr/>
        <p:txBody>
          <a:bodyPr/>
          <a:lstStyle/>
          <a:p>
            <a:r>
              <a:rPr lang="en-US" smtClean="0"/>
              <a:t>Remove assumption: square pixels</a:t>
            </a:r>
          </a:p>
        </p:txBody>
      </p:sp>
      <p:graphicFrame>
        <p:nvGraphicFramePr>
          <p:cNvPr id="7170"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100374" name="Equation" r:id="rId3" imgW="901440" imgH="215640" progId="Equation.3">
                  <p:embed/>
                </p:oleObj>
              </mc:Choice>
              <mc:Fallback>
                <p:oleObj name="Equation" r:id="rId3" imgW="9014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7"/>
          <p:cNvGraphicFramePr>
            <a:graphicFrameLocks noChangeAspect="1"/>
          </p:cNvGraphicFramePr>
          <p:nvPr/>
        </p:nvGraphicFramePr>
        <p:xfrm>
          <a:off x="4618038" y="3073400"/>
          <a:ext cx="3652837" cy="1976438"/>
        </p:xfrm>
        <a:graphic>
          <a:graphicData uri="http://schemas.openxmlformats.org/presentationml/2006/ole">
            <mc:AlternateContent xmlns:mc="http://schemas.openxmlformats.org/markup-compatibility/2006">
              <mc:Choice xmlns:v="urn:schemas-microsoft-com:vml" Requires="v">
                <p:oleObj spid="_x0000_s100375" name="Equation" r:id="rId5" imgW="1714320" imgH="927000" progId="Equation.3">
                  <p:embed/>
                </p:oleObj>
              </mc:Choice>
              <mc:Fallback>
                <p:oleObj name="Equation" r:id="rId5" imgW="1714320" imgH="9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038" y="3073400"/>
                        <a:ext cx="3652837"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Rectangle 8"/>
          <p:cNvSpPr>
            <a:spLocks noChangeArrowheads="1"/>
          </p:cNvSpPr>
          <p:nvPr/>
        </p:nvSpPr>
        <p:spPr bwMode="auto">
          <a:xfrm>
            <a:off x="5748250" y="3352800"/>
            <a:ext cx="1447800" cy="1371600"/>
          </a:xfrm>
          <a:prstGeom prst="rect">
            <a:avLst/>
          </a:prstGeom>
          <a:noFill/>
          <a:ln w="25400">
            <a:solidFill>
              <a:srgbClr val="FF0000"/>
            </a:solidFill>
            <a:prstDash val="dash"/>
            <a:miter lim="800000"/>
            <a:headEnd/>
            <a:tailEnd/>
          </a:ln>
        </p:spPr>
        <p:txBody>
          <a:bodyPr wrap="none" anchor="ctr"/>
          <a:lstStyle/>
          <a:p>
            <a:endParaRPr lang="en-US">
              <a:solidFill>
                <a:prstClr val="black"/>
              </a:solidFill>
            </a:endParaRPr>
          </a:p>
        </p:txBody>
      </p:sp>
      <p:sp>
        <p:nvSpPr>
          <p:cNvPr id="7174" name="TextBox 9"/>
          <p:cNvSpPr txBox="1">
            <a:spLocks noChangeArrowheads="1"/>
          </p:cNvSpPr>
          <p:nvPr/>
        </p:nvSpPr>
        <p:spPr bwMode="auto">
          <a:xfrm>
            <a:off x="1509713" y="1676400"/>
            <a:ext cx="3076575" cy="769938"/>
          </a:xfrm>
          <a:prstGeom prst="rect">
            <a:avLst/>
          </a:prstGeom>
          <a:noFill/>
          <a:ln w="9525">
            <a:noFill/>
            <a:miter lim="800000"/>
            <a:headEnd/>
            <a:tailEnd/>
          </a:ln>
        </p:spPr>
        <p:txBody>
          <a:bodyPr wrap="none">
            <a:spAutoFit/>
          </a:bodyPr>
          <a:lstStyle/>
          <a:p>
            <a:r>
              <a:rPr lang="en-US" sz="2400">
                <a:solidFill>
                  <a:prstClr val="black"/>
                </a:solidFill>
              </a:rPr>
              <a:t>Intrinsic Assumptions</a:t>
            </a:r>
          </a:p>
          <a:p>
            <a:pPr>
              <a:buFont typeface="Arial" charset="0"/>
              <a:buChar char="•"/>
            </a:pPr>
            <a:r>
              <a:rPr lang="en-US" sz="2000">
                <a:solidFill>
                  <a:prstClr val="black"/>
                </a:solidFill>
              </a:rPr>
              <a:t> No skew</a:t>
            </a:r>
          </a:p>
        </p:txBody>
      </p:sp>
      <p:sp>
        <p:nvSpPr>
          <p:cNvPr id="7175"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solidFill>
                  <a:prstClr val="black"/>
                </a:solidFill>
              </a:rPr>
              <a:t>Extrinsic Assumptions</a:t>
            </a:r>
          </a:p>
          <a:p>
            <a:pPr>
              <a:buFont typeface="Arial" charset="0"/>
              <a:buChar char="•"/>
            </a:pPr>
            <a:r>
              <a:rPr lang="en-US" sz="2000">
                <a:solidFill>
                  <a:prstClr val="black"/>
                </a:solidFill>
              </a:rPr>
              <a:t> No rotation</a:t>
            </a:r>
          </a:p>
          <a:p>
            <a:pPr>
              <a:buFont typeface="Arial" charset="0"/>
              <a:buChar char="•"/>
            </a:pPr>
            <a:r>
              <a:rPr lang="en-US" sz="2000">
                <a:solidFill>
                  <a:prstClr val="black"/>
                </a:solidFill>
              </a:rPr>
              <a:t> Camera at (0,0,0)</a:t>
            </a:r>
          </a:p>
        </p:txBody>
      </p:sp>
      <p:sp>
        <p:nvSpPr>
          <p:cNvPr id="12" name="Right Arrow 11"/>
          <p:cNvSpPr/>
          <p:nvPr/>
        </p:nvSpPr>
        <p:spPr>
          <a:xfrm>
            <a:off x="40386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39168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Remove assumption: non-skewed pixels</a:t>
            </a:r>
            <a:endParaRPr lang="en-US" dirty="0"/>
          </a:p>
        </p:txBody>
      </p:sp>
      <p:graphicFrame>
        <p:nvGraphicFramePr>
          <p:cNvPr id="8194" name="Object 4"/>
          <p:cNvGraphicFramePr>
            <a:graphicFrameLocks noChangeAspect="1"/>
          </p:cNvGraphicFramePr>
          <p:nvPr/>
        </p:nvGraphicFramePr>
        <p:xfrm>
          <a:off x="1057275" y="3810000"/>
          <a:ext cx="2817813" cy="674688"/>
        </p:xfrm>
        <a:graphic>
          <a:graphicData uri="http://schemas.openxmlformats.org/presentationml/2006/ole">
            <mc:AlternateContent xmlns:mc="http://schemas.openxmlformats.org/markup-compatibility/2006">
              <mc:Choice xmlns:v="urn:schemas-microsoft-com:vml" Requires="v">
                <p:oleObj spid="_x0000_s101398" name="Equation" r:id="rId3" imgW="901440" imgH="215640" progId="Equation.3">
                  <p:embed/>
                </p:oleObj>
              </mc:Choice>
              <mc:Fallback>
                <p:oleObj name="Equation" r:id="rId3" imgW="9014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810000"/>
                        <a:ext cx="281781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7"/>
          <p:cNvGraphicFramePr>
            <a:graphicFrameLocks noChangeAspect="1"/>
          </p:cNvGraphicFramePr>
          <p:nvPr/>
        </p:nvGraphicFramePr>
        <p:xfrm>
          <a:off x="4643438" y="3111500"/>
          <a:ext cx="3654425" cy="1976438"/>
        </p:xfrm>
        <a:graphic>
          <a:graphicData uri="http://schemas.openxmlformats.org/presentationml/2006/ole">
            <mc:AlternateContent xmlns:mc="http://schemas.openxmlformats.org/markup-compatibility/2006">
              <mc:Choice xmlns:v="urn:schemas-microsoft-com:vml" Requires="v">
                <p:oleObj spid="_x0000_s101399" name="Equation" r:id="rId5" imgW="1714320" imgH="927000" progId="Equation.3">
                  <p:embed/>
                </p:oleObj>
              </mc:Choice>
              <mc:Fallback>
                <p:oleObj name="Equation" r:id="rId5" imgW="1714320" imgH="9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111500"/>
                        <a:ext cx="3654425"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Rectangle 8"/>
          <p:cNvSpPr>
            <a:spLocks noChangeArrowheads="1"/>
          </p:cNvSpPr>
          <p:nvPr/>
        </p:nvSpPr>
        <p:spPr bwMode="auto">
          <a:xfrm>
            <a:off x="5748250" y="3386050"/>
            <a:ext cx="1447800" cy="1371600"/>
          </a:xfrm>
          <a:prstGeom prst="rect">
            <a:avLst/>
          </a:prstGeom>
          <a:noFill/>
          <a:ln w="25400">
            <a:solidFill>
              <a:srgbClr val="FF0000"/>
            </a:solidFill>
            <a:prstDash val="dash"/>
            <a:miter lim="800000"/>
            <a:headEnd/>
            <a:tailEnd/>
          </a:ln>
        </p:spPr>
        <p:txBody>
          <a:bodyPr wrap="none" anchor="ctr"/>
          <a:lstStyle/>
          <a:p>
            <a:endParaRPr lang="en-US">
              <a:solidFill>
                <a:prstClr val="black"/>
              </a:solidFill>
            </a:endParaRPr>
          </a:p>
        </p:txBody>
      </p:sp>
      <p:sp>
        <p:nvSpPr>
          <p:cNvPr id="8198" name="TextBox 9"/>
          <p:cNvSpPr txBox="1">
            <a:spLocks noChangeArrowheads="1"/>
          </p:cNvSpPr>
          <p:nvPr/>
        </p:nvSpPr>
        <p:spPr bwMode="auto">
          <a:xfrm>
            <a:off x="1509713" y="1676400"/>
            <a:ext cx="3076575" cy="461963"/>
          </a:xfrm>
          <a:prstGeom prst="rect">
            <a:avLst/>
          </a:prstGeom>
          <a:noFill/>
          <a:ln w="9525">
            <a:noFill/>
            <a:miter lim="800000"/>
            <a:headEnd/>
            <a:tailEnd/>
          </a:ln>
        </p:spPr>
        <p:txBody>
          <a:bodyPr wrap="none">
            <a:spAutoFit/>
          </a:bodyPr>
          <a:lstStyle/>
          <a:p>
            <a:r>
              <a:rPr lang="en-US" sz="2400">
                <a:solidFill>
                  <a:prstClr val="black"/>
                </a:solidFill>
              </a:rPr>
              <a:t>Intrinsic Assumptions</a:t>
            </a:r>
          </a:p>
        </p:txBody>
      </p:sp>
      <p:sp>
        <p:nvSpPr>
          <p:cNvPr id="8199" name="TextBox 10"/>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solidFill>
                  <a:prstClr val="black"/>
                </a:solidFill>
              </a:rPr>
              <a:t>Extrinsic Assumptions</a:t>
            </a:r>
          </a:p>
          <a:p>
            <a:pPr>
              <a:buFont typeface="Arial" charset="0"/>
              <a:buChar char="•"/>
            </a:pPr>
            <a:r>
              <a:rPr lang="en-US" sz="2000">
                <a:solidFill>
                  <a:prstClr val="black"/>
                </a:solidFill>
              </a:rPr>
              <a:t> No rotation</a:t>
            </a:r>
          </a:p>
          <a:p>
            <a:pPr>
              <a:buFont typeface="Arial" charset="0"/>
              <a:buChar char="•"/>
            </a:pPr>
            <a:r>
              <a:rPr lang="en-US" sz="2000">
                <a:solidFill>
                  <a:prstClr val="black"/>
                </a:solidFill>
              </a:rPr>
              <a:t> Camera at (0,0,0)</a:t>
            </a:r>
          </a:p>
        </p:txBody>
      </p:sp>
      <p:sp>
        <p:nvSpPr>
          <p:cNvPr id="12" name="Right Arrow 11"/>
          <p:cNvSpPr/>
          <p:nvPr/>
        </p:nvSpPr>
        <p:spPr>
          <a:xfrm>
            <a:off x="39624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01" name="TextBox 8"/>
          <p:cNvSpPr txBox="1">
            <a:spLocks noChangeArrowheads="1"/>
          </p:cNvSpPr>
          <p:nvPr/>
        </p:nvSpPr>
        <p:spPr bwMode="auto">
          <a:xfrm>
            <a:off x="1295400" y="6488113"/>
            <a:ext cx="6088063" cy="369887"/>
          </a:xfrm>
          <a:prstGeom prst="rect">
            <a:avLst/>
          </a:prstGeom>
          <a:noFill/>
          <a:ln w="9525">
            <a:noFill/>
            <a:miter lim="800000"/>
            <a:headEnd/>
            <a:tailEnd/>
          </a:ln>
        </p:spPr>
        <p:txBody>
          <a:bodyPr wrap="none">
            <a:spAutoFit/>
          </a:bodyPr>
          <a:lstStyle/>
          <a:p>
            <a:r>
              <a:rPr lang="en-US">
                <a:solidFill>
                  <a:prstClr val="black"/>
                </a:solidFill>
              </a:rPr>
              <a:t>Note: different books use different notation for parameters</a:t>
            </a:r>
          </a:p>
        </p:txBody>
      </p:sp>
    </p:spTree>
    <p:extLst>
      <p:ext uri="{BB962C8B-B14F-4D97-AF65-F5344CB8AC3E}">
        <p14:creationId xmlns:p14="http://schemas.microsoft.com/office/powerpoint/2010/main" val="4153680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Oriented and Translated Camera</a:t>
            </a:r>
          </a:p>
        </p:txBody>
      </p:sp>
      <p:pic>
        <p:nvPicPr>
          <p:cNvPr id="54275" name="Picture 2"/>
          <p:cNvPicPr>
            <a:picLocks noChangeAspect="1" noChangeArrowheads="1"/>
          </p:cNvPicPr>
          <p:nvPr/>
        </p:nvPicPr>
        <p:blipFill>
          <a:blip r:embed="rId2" cstate="print"/>
          <a:srcRect/>
          <a:stretch>
            <a:fillRect/>
          </a:stretch>
        </p:blipFill>
        <p:spPr bwMode="auto">
          <a:xfrm>
            <a:off x="609600" y="2286000"/>
            <a:ext cx="6629400" cy="2752725"/>
          </a:xfrm>
          <a:prstGeom prst="rect">
            <a:avLst/>
          </a:prstGeom>
          <a:noFill/>
          <a:ln w="9525">
            <a:noFill/>
            <a:miter lim="800000"/>
            <a:headEnd/>
            <a:tailEnd/>
          </a:ln>
        </p:spPr>
      </p:pic>
      <p:sp>
        <p:nvSpPr>
          <p:cNvPr id="54276" name="Line 12"/>
          <p:cNvSpPr>
            <a:spLocks noChangeShapeType="1"/>
          </p:cNvSpPr>
          <p:nvPr/>
        </p:nvSpPr>
        <p:spPr bwMode="auto">
          <a:xfrm flipV="1">
            <a:off x="7315200" y="2209800"/>
            <a:ext cx="152400" cy="1216025"/>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54277" name="Line 13"/>
          <p:cNvSpPr>
            <a:spLocks noChangeShapeType="1"/>
          </p:cNvSpPr>
          <p:nvPr/>
        </p:nvSpPr>
        <p:spPr bwMode="auto">
          <a:xfrm flipH="1">
            <a:off x="6705600" y="3429000"/>
            <a:ext cx="609600" cy="304800"/>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54278" name="Line 14"/>
          <p:cNvSpPr>
            <a:spLocks noChangeShapeType="1"/>
          </p:cNvSpPr>
          <p:nvPr/>
        </p:nvSpPr>
        <p:spPr bwMode="auto">
          <a:xfrm>
            <a:off x="7315200" y="3429000"/>
            <a:ext cx="762000" cy="228600"/>
          </a:xfrm>
          <a:prstGeom prst="line">
            <a:avLst/>
          </a:prstGeom>
          <a:noFill/>
          <a:ln w="25400">
            <a:solidFill>
              <a:schemeClr val="tx1"/>
            </a:solidFill>
            <a:round/>
            <a:headEnd/>
            <a:tailEnd type="triangle" w="med" len="med"/>
          </a:ln>
        </p:spPr>
        <p:txBody>
          <a:bodyPr/>
          <a:lstStyle/>
          <a:p>
            <a:endParaRPr lang="en-US">
              <a:solidFill>
                <a:prstClr val="black"/>
              </a:solidFill>
            </a:endParaRPr>
          </a:p>
        </p:txBody>
      </p:sp>
      <p:sp>
        <p:nvSpPr>
          <p:cNvPr id="54279" name="Text Box 15"/>
          <p:cNvSpPr txBox="1">
            <a:spLocks noChangeArrowheads="1"/>
          </p:cNvSpPr>
          <p:nvPr/>
        </p:nvSpPr>
        <p:spPr bwMode="auto">
          <a:xfrm>
            <a:off x="7315200" y="3657600"/>
            <a:ext cx="184150" cy="366713"/>
          </a:xfrm>
          <a:prstGeom prst="rect">
            <a:avLst/>
          </a:prstGeom>
          <a:noFill/>
          <a:ln w="25400">
            <a:noFill/>
            <a:miter lim="800000"/>
            <a:headEnd/>
            <a:tailEnd/>
          </a:ln>
        </p:spPr>
        <p:txBody>
          <a:bodyPr wrap="none">
            <a:spAutoFit/>
          </a:bodyPr>
          <a:lstStyle/>
          <a:p>
            <a:endParaRPr lang="en-US">
              <a:solidFill>
                <a:prstClr val="black"/>
              </a:solidFill>
            </a:endParaRPr>
          </a:p>
        </p:txBody>
      </p:sp>
      <p:sp>
        <p:nvSpPr>
          <p:cNvPr id="54280" name="Text Box 16"/>
          <p:cNvSpPr txBox="1">
            <a:spLocks noChangeArrowheads="1"/>
          </p:cNvSpPr>
          <p:nvPr/>
        </p:nvSpPr>
        <p:spPr bwMode="auto">
          <a:xfrm>
            <a:off x="7239000" y="3489325"/>
            <a:ext cx="528638" cy="396875"/>
          </a:xfrm>
          <a:prstGeom prst="rect">
            <a:avLst/>
          </a:prstGeom>
          <a:noFill/>
          <a:ln w="25400">
            <a:noFill/>
            <a:miter lim="800000"/>
            <a:headEnd/>
            <a:tailEnd/>
          </a:ln>
        </p:spPr>
        <p:txBody>
          <a:bodyPr wrap="none">
            <a:spAutoFit/>
          </a:bodyPr>
          <a:lstStyle/>
          <a:p>
            <a:r>
              <a:rPr lang="en-US" sz="2000">
                <a:solidFill>
                  <a:prstClr val="black"/>
                </a:solidFill>
              </a:rPr>
              <a:t>O</a:t>
            </a:r>
            <a:r>
              <a:rPr lang="en-US" sz="2000" baseline="-25000">
                <a:solidFill>
                  <a:prstClr val="black"/>
                </a:solidFill>
              </a:rPr>
              <a:t>w</a:t>
            </a:r>
          </a:p>
        </p:txBody>
      </p:sp>
      <p:sp>
        <p:nvSpPr>
          <p:cNvPr id="54281" name="Text Box 17"/>
          <p:cNvSpPr txBox="1">
            <a:spLocks noChangeArrowheads="1"/>
          </p:cNvSpPr>
          <p:nvPr/>
        </p:nvSpPr>
        <p:spPr bwMode="auto">
          <a:xfrm>
            <a:off x="6553200" y="3962400"/>
            <a:ext cx="374650" cy="396875"/>
          </a:xfrm>
          <a:prstGeom prst="rect">
            <a:avLst/>
          </a:prstGeom>
          <a:noFill/>
          <a:ln w="25400">
            <a:noFill/>
            <a:miter lim="800000"/>
            <a:headEnd/>
            <a:tailEnd/>
          </a:ln>
        </p:spPr>
        <p:txBody>
          <a:bodyPr wrap="none">
            <a:spAutoFit/>
          </a:bodyPr>
          <a:lstStyle/>
          <a:p>
            <a:r>
              <a:rPr lang="en-US" sz="2000">
                <a:solidFill>
                  <a:prstClr val="black"/>
                </a:solidFill>
              </a:rPr>
              <a:t>i</a:t>
            </a:r>
            <a:r>
              <a:rPr lang="en-US" sz="2000" baseline="-25000">
                <a:solidFill>
                  <a:prstClr val="black"/>
                </a:solidFill>
              </a:rPr>
              <a:t>w</a:t>
            </a:r>
          </a:p>
        </p:txBody>
      </p:sp>
      <p:sp>
        <p:nvSpPr>
          <p:cNvPr id="54282" name="Text Box 18"/>
          <p:cNvSpPr txBox="1">
            <a:spLocks noChangeArrowheads="1"/>
          </p:cNvSpPr>
          <p:nvPr/>
        </p:nvSpPr>
        <p:spPr bwMode="auto">
          <a:xfrm>
            <a:off x="7620000" y="3048000"/>
            <a:ext cx="439738" cy="396875"/>
          </a:xfrm>
          <a:prstGeom prst="rect">
            <a:avLst/>
          </a:prstGeom>
          <a:noFill/>
          <a:ln w="25400">
            <a:noFill/>
            <a:miter lim="800000"/>
            <a:headEnd/>
            <a:tailEnd/>
          </a:ln>
        </p:spPr>
        <p:txBody>
          <a:bodyPr wrap="none">
            <a:spAutoFit/>
          </a:bodyPr>
          <a:lstStyle/>
          <a:p>
            <a:r>
              <a:rPr lang="en-US" sz="2000">
                <a:solidFill>
                  <a:prstClr val="black"/>
                </a:solidFill>
              </a:rPr>
              <a:t>k</a:t>
            </a:r>
            <a:r>
              <a:rPr lang="en-US" sz="2000" baseline="-25000">
                <a:solidFill>
                  <a:prstClr val="black"/>
                </a:solidFill>
              </a:rPr>
              <a:t>w</a:t>
            </a:r>
          </a:p>
        </p:txBody>
      </p:sp>
      <p:sp>
        <p:nvSpPr>
          <p:cNvPr id="54283" name="Text Box 19"/>
          <p:cNvSpPr txBox="1">
            <a:spLocks noChangeArrowheads="1"/>
          </p:cNvSpPr>
          <p:nvPr/>
        </p:nvSpPr>
        <p:spPr bwMode="auto">
          <a:xfrm>
            <a:off x="7391400" y="2133600"/>
            <a:ext cx="374650" cy="396875"/>
          </a:xfrm>
          <a:prstGeom prst="rect">
            <a:avLst/>
          </a:prstGeom>
          <a:noFill/>
          <a:ln w="25400">
            <a:noFill/>
            <a:miter lim="800000"/>
            <a:headEnd/>
            <a:tailEnd/>
          </a:ln>
        </p:spPr>
        <p:txBody>
          <a:bodyPr wrap="none">
            <a:spAutoFit/>
          </a:bodyPr>
          <a:lstStyle/>
          <a:p>
            <a:r>
              <a:rPr lang="en-US" sz="2000">
                <a:solidFill>
                  <a:prstClr val="black"/>
                </a:solidFill>
              </a:rPr>
              <a:t>j</a:t>
            </a:r>
            <a:r>
              <a:rPr lang="en-US" sz="2000" baseline="-25000">
                <a:solidFill>
                  <a:prstClr val="black"/>
                </a:solidFill>
              </a:rPr>
              <a:t>w</a:t>
            </a:r>
          </a:p>
        </p:txBody>
      </p:sp>
      <p:cxnSp>
        <p:nvCxnSpPr>
          <p:cNvPr id="17" name="Straight Arrow Connector 16"/>
          <p:cNvCxnSpPr>
            <a:endCxn id="54276" idx="0"/>
          </p:cNvCxnSpPr>
          <p:nvPr/>
        </p:nvCxnSpPr>
        <p:spPr>
          <a:xfrm flipV="1">
            <a:off x="3581400" y="3425825"/>
            <a:ext cx="3733800" cy="231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285" name="TextBox 17"/>
          <p:cNvSpPr txBox="1">
            <a:spLocks noChangeArrowheads="1"/>
          </p:cNvSpPr>
          <p:nvPr/>
        </p:nvSpPr>
        <p:spPr bwMode="auto">
          <a:xfrm>
            <a:off x="5943600" y="2971800"/>
            <a:ext cx="320675" cy="584200"/>
          </a:xfrm>
          <a:prstGeom prst="rect">
            <a:avLst/>
          </a:prstGeom>
          <a:noFill/>
          <a:ln w="9525">
            <a:noFill/>
            <a:miter lim="800000"/>
            <a:headEnd/>
            <a:tailEnd/>
          </a:ln>
        </p:spPr>
        <p:txBody>
          <a:bodyPr wrap="none">
            <a:spAutoFit/>
          </a:bodyPr>
          <a:lstStyle/>
          <a:p>
            <a:r>
              <a:rPr lang="en-US" sz="3200" b="1">
                <a:solidFill>
                  <a:srgbClr val="1F497D"/>
                </a:solidFill>
              </a:rPr>
              <a:t>t</a:t>
            </a:r>
          </a:p>
        </p:txBody>
      </p:sp>
      <p:sp>
        <p:nvSpPr>
          <p:cNvPr id="22" name="Curved Left Arrow 21"/>
          <p:cNvSpPr/>
          <p:nvPr/>
        </p:nvSpPr>
        <p:spPr>
          <a:xfrm rot="19926854">
            <a:off x="8043863" y="1749425"/>
            <a:ext cx="739775" cy="17240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54287" name="TextBox 22"/>
          <p:cNvSpPr txBox="1">
            <a:spLocks noChangeArrowheads="1"/>
          </p:cNvSpPr>
          <p:nvPr/>
        </p:nvSpPr>
        <p:spPr bwMode="auto">
          <a:xfrm>
            <a:off x="7772400" y="1219200"/>
            <a:ext cx="481013" cy="584200"/>
          </a:xfrm>
          <a:prstGeom prst="rect">
            <a:avLst/>
          </a:prstGeom>
          <a:noFill/>
          <a:ln w="9525">
            <a:noFill/>
            <a:miter lim="800000"/>
            <a:headEnd/>
            <a:tailEnd/>
          </a:ln>
        </p:spPr>
        <p:txBody>
          <a:bodyPr wrap="none">
            <a:spAutoFit/>
          </a:bodyPr>
          <a:lstStyle/>
          <a:p>
            <a:r>
              <a:rPr lang="en-US" sz="3200" b="1">
                <a:solidFill>
                  <a:srgbClr val="1F497D"/>
                </a:solidFill>
              </a:rPr>
              <a:t>R</a:t>
            </a:r>
          </a:p>
        </p:txBody>
      </p:sp>
      <p:sp>
        <p:nvSpPr>
          <p:cNvPr id="16" name="TextBox 15"/>
          <p:cNvSpPr txBox="1"/>
          <p:nvPr/>
        </p:nvSpPr>
        <p:spPr>
          <a:xfrm>
            <a:off x="6149480" y="2776987"/>
            <a:ext cx="381000" cy="381000"/>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
        <p:nvSpPr>
          <p:cNvPr id="18" name="TextBox 17"/>
          <p:cNvSpPr txBox="1"/>
          <p:nvPr/>
        </p:nvSpPr>
        <p:spPr>
          <a:xfrm>
            <a:off x="762000" y="3989943"/>
            <a:ext cx="401637" cy="369332"/>
          </a:xfrm>
          <a:prstGeom prst="rect">
            <a:avLst/>
          </a:prstGeom>
          <a:solidFill>
            <a:schemeClr val="bg1"/>
          </a:solidFill>
        </p:spPr>
        <p:txBody>
          <a:bodyPr wrap="square" rtlCol="0">
            <a:spAutoFit/>
          </a:bodyPr>
          <a:lstStyle/>
          <a:p>
            <a:r>
              <a:rPr lang="en-US" dirty="0" smtClean="0">
                <a:solidFill>
                  <a:prstClr val="black"/>
                </a:solidFill>
              </a:rPr>
              <a:t>x</a:t>
            </a:r>
            <a:endParaRPr lang="en-US" dirty="0">
              <a:solidFill>
                <a:prstClr val="black"/>
              </a:solidFill>
            </a:endParaRPr>
          </a:p>
        </p:txBody>
      </p:sp>
    </p:spTree>
    <p:extLst>
      <p:ext uri="{BB962C8B-B14F-4D97-AF65-F5344CB8AC3E}">
        <p14:creationId xmlns:p14="http://schemas.microsoft.com/office/powerpoint/2010/main" val="2226188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Today</a:t>
            </a:r>
            <a:endParaRPr lang="en-US" dirty="0"/>
          </a:p>
        </p:txBody>
      </p:sp>
      <p:sp>
        <p:nvSpPr>
          <p:cNvPr id="3" name="Content Placeholder 2"/>
          <p:cNvSpPr>
            <a:spLocks noGrp="1"/>
          </p:cNvSpPr>
          <p:nvPr>
            <p:ph idx="1"/>
          </p:nvPr>
        </p:nvSpPr>
        <p:spPr/>
        <p:txBody>
          <a:bodyPr/>
          <a:lstStyle/>
          <a:p>
            <a:r>
              <a:rPr lang="en-US" dirty="0" smtClean="0"/>
              <a:t>Project 1 is out</a:t>
            </a:r>
          </a:p>
          <a:p>
            <a:r>
              <a:rPr lang="en-US" dirty="0"/>
              <a:t>Read </a:t>
            </a:r>
            <a:r>
              <a:rPr lang="en-US" dirty="0" err="1"/>
              <a:t>Szeliski</a:t>
            </a:r>
            <a:r>
              <a:rPr lang="en-US" dirty="0"/>
              <a:t> 2.1, especially </a:t>
            </a:r>
            <a:r>
              <a:rPr lang="en-US" dirty="0" smtClean="0"/>
              <a:t>2.1.5 </a:t>
            </a:r>
          </a:p>
          <a:p>
            <a:r>
              <a:rPr lang="en-US" dirty="0" smtClean="0"/>
              <a:t>More about projections</a:t>
            </a:r>
            <a:endParaRPr lang="en-US" dirty="0"/>
          </a:p>
          <a:p>
            <a:r>
              <a:rPr lang="en-US" dirty="0" smtClean="0"/>
              <a:t>Light, color, biological vision</a:t>
            </a:r>
          </a:p>
          <a:p>
            <a:endParaRPr lang="en-US" dirty="0"/>
          </a:p>
        </p:txBody>
      </p:sp>
    </p:spTree>
    <p:extLst>
      <p:ext uri="{BB962C8B-B14F-4D97-AF65-F5344CB8AC3E}">
        <p14:creationId xmlns:p14="http://schemas.microsoft.com/office/powerpoint/2010/main" val="4191099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p:cNvSpPr>
            <a:spLocks noGrp="1"/>
          </p:cNvSpPr>
          <p:nvPr>
            <p:ph type="title"/>
          </p:nvPr>
        </p:nvSpPr>
        <p:spPr/>
        <p:txBody>
          <a:bodyPr/>
          <a:lstStyle/>
          <a:p>
            <a:r>
              <a:rPr lang="en-US" smtClean="0"/>
              <a:t>Allow camera translation</a:t>
            </a:r>
          </a:p>
        </p:txBody>
      </p:sp>
      <p:graphicFrame>
        <p:nvGraphicFramePr>
          <p:cNvPr id="9218" name="Object 4"/>
          <p:cNvGraphicFramePr>
            <a:graphicFrameLocks noChangeAspect="1"/>
          </p:cNvGraphicFramePr>
          <p:nvPr/>
        </p:nvGraphicFramePr>
        <p:xfrm>
          <a:off x="304800" y="3810000"/>
          <a:ext cx="2778125" cy="674688"/>
        </p:xfrm>
        <a:graphic>
          <a:graphicData uri="http://schemas.openxmlformats.org/presentationml/2006/ole">
            <mc:AlternateContent xmlns:mc="http://schemas.openxmlformats.org/markup-compatibility/2006">
              <mc:Choice xmlns:v="urn:schemas-microsoft-com:vml" Requires="v">
                <p:oleObj spid="_x0000_s102422" name="Equation" r:id="rId3" imgW="888840" imgH="215640" progId="Equation.3">
                  <p:embed/>
                </p:oleObj>
              </mc:Choice>
              <mc:Fallback>
                <p:oleObj name="Equation" r:id="rId3" imgW="8888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277812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7"/>
          <p:cNvGraphicFramePr>
            <a:graphicFrameLocks noChangeAspect="1"/>
          </p:cNvGraphicFramePr>
          <p:nvPr/>
        </p:nvGraphicFramePr>
        <p:xfrm>
          <a:off x="3930650" y="3111500"/>
          <a:ext cx="5084763" cy="1976438"/>
        </p:xfrm>
        <a:graphic>
          <a:graphicData uri="http://schemas.openxmlformats.org/presentationml/2006/ole">
            <mc:AlternateContent xmlns:mc="http://schemas.openxmlformats.org/markup-compatibility/2006">
              <mc:Choice xmlns:v="urn:schemas-microsoft-com:vml" Requires="v">
                <p:oleObj spid="_x0000_s102423" name="Equation" r:id="rId5" imgW="2387520" imgH="927000" progId="Equation.3">
                  <p:embed/>
                </p:oleObj>
              </mc:Choice>
              <mc:Fallback>
                <p:oleObj name="Equation" r:id="rId5" imgW="2387520" imgH="9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650" y="3111500"/>
                        <a:ext cx="50847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Box 6"/>
          <p:cNvSpPr txBox="1">
            <a:spLocks noChangeArrowheads="1"/>
          </p:cNvSpPr>
          <p:nvPr/>
        </p:nvSpPr>
        <p:spPr bwMode="auto">
          <a:xfrm>
            <a:off x="1509713" y="1676400"/>
            <a:ext cx="3076575" cy="461963"/>
          </a:xfrm>
          <a:prstGeom prst="rect">
            <a:avLst/>
          </a:prstGeom>
          <a:noFill/>
          <a:ln w="9525">
            <a:noFill/>
            <a:miter lim="800000"/>
            <a:headEnd/>
            <a:tailEnd/>
          </a:ln>
        </p:spPr>
        <p:txBody>
          <a:bodyPr wrap="none">
            <a:spAutoFit/>
          </a:bodyPr>
          <a:lstStyle/>
          <a:p>
            <a:r>
              <a:rPr lang="en-US" sz="2400">
                <a:solidFill>
                  <a:prstClr val="black"/>
                </a:solidFill>
              </a:rPr>
              <a:t>Intrinsic Assumptions</a:t>
            </a:r>
          </a:p>
        </p:txBody>
      </p:sp>
      <p:sp>
        <p:nvSpPr>
          <p:cNvPr id="9222" name="TextBox 7"/>
          <p:cNvSpPr txBox="1">
            <a:spLocks noChangeArrowheads="1"/>
          </p:cNvSpPr>
          <p:nvPr/>
        </p:nvSpPr>
        <p:spPr bwMode="auto">
          <a:xfrm>
            <a:off x="4562475" y="1676400"/>
            <a:ext cx="3179763" cy="1077913"/>
          </a:xfrm>
          <a:prstGeom prst="rect">
            <a:avLst/>
          </a:prstGeom>
          <a:noFill/>
          <a:ln w="9525">
            <a:noFill/>
            <a:miter lim="800000"/>
            <a:headEnd/>
            <a:tailEnd/>
          </a:ln>
        </p:spPr>
        <p:txBody>
          <a:bodyPr wrap="none">
            <a:spAutoFit/>
          </a:bodyPr>
          <a:lstStyle/>
          <a:p>
            <a:r>
              <a:rPr lang="en-US" sz="2400">
                <a:solidFill>
                  <a:prstClr val="black"/>
                </a:solidFill>
              </a:rPr>
              <a:t>Extrinsic Assumptions</a:t>
            </a:r>
          </a:p>
          <a:p>
            <a:pPr>
              <a:buFont typeface="Arial" charset="0"/>
              <a:buChar char="•"/>
            </a:pPr>
            <a:r>
              <a:rPr lang="en-US" sz="2000">
                <a:solidFill>
                  <a:prstClr val="black"/>
                </a:solidFill>
              </a:rPr>
              <a:t> No rotation</a:t>
            </a:r>
          </a:p>
          <a:p>
            <a:endParaRPr lang="en-US" sz="2000">
              <a:solidFill>
                <a:prstClr val="black"/>
              </a:solidFill>
            </a:endParaRPr>
          </a:p>
        </p:txBody>
      </p:sp>
      <p:sp>
        <p:nvSpPr>
          <p:cNvPr id="9" name="Right Arrow 8"/>
          <p:cNvSpPr/>
          <p:nvPr/>
        </p:nvSpPr>
        <p:spPr>
          <a:xfrm>
            <a:off x="3276600" y="3962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27405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z="3600" smtClean="0"/>
              <a:t>3D Rotation of Points</a:t>
            </a:r>
          </a:p>
        </p:txBody>
      </p:sp>
      <p:sp>
        <p:nvSpPr>
          <p:cNvPr id="393219" name="Text Box 3"/>
          <p:cNvSpPr txBox="1">
            <a:spLocks noChangeArrowheads="1"/>
          </p:cNvSpPr>
          <p:nvPr/>
        </p:nvSpPr>
        <p:spPr bwMode="auto">
          <a:xfrm>
            <a:off x="533400" y="1443038"/>
            <a:ext cx="8012113" cy="457200"/>
          </a:xfrm>
          <a:prstGeom prst="rect">
            <a:avLst/>
          </a:prstGeom>
          <a:noFill/>
          <a:ln w="9525">
            <a:noFill/>
            <a:miter lim="800000"/>
            <a:headEnd/>
            <a:tailEnd/>
          </a:ln>
          <a:effectLst/>
        </p:spPr>
        <p:txBody>
          <a:bodyPr wrap="none">
            <a:spAutoFit/>
          </a:bodyPr>
          <a:lstStyle/>
          <a:p>
            <a:pPr eaLnBrk="0" hangingPunct="0">
              <a:defRPr/>
            </a:pPr>
            <a:r>
              <a:rPr lang="en-US" sz="2400">
                <a:solidFill>
                  <a:prstClr val="black"/>
                </a:solidFill>
              </a:rPr>
              <a:t>Rotation around the coordinate axes</a:t>
            </a:r>
            <a:r>
              <a:rPr lang="en-US" sz="2400">
                <a:solidFill>
                  <a:prstClr val="black"/>
                </a:solidFill>
                <a:effectLst>
                  <a:outerShdw blurRad="38100" dist="38100" dir="2700000" algn="tl">
                    <a:srgbClr val="C0C0C0"/>
                  </a:outerShdw>
                </a:effectLst>
              </a:rPr>
              <a:t>, </a:t>
            </a:r>
            <a:r>
              <a:rPr lang="en-US" sz="2400">
                <a:solidFill>
                  <a:srgbClr val="CC3300"/>
                </a:solidFill>
              </a:rPr>
              <a:t>counter-clockwise</a:t>
            </a:r>
            <a:r>
              <a:rPr lang="en-US" sz="2400">
                <a:solidFill>
                  <a:prstClr val="black"/>
                </a:solidFill>
                <a:effectLst>
                  <a:outerShdw blurRad="38100" dist="38100" dir="2700000" algn="tl">
                    <a:srgbClr val="C0C0C0"/>
                  </a:outerShdw>
                </a:effectLst>
              </a:rPr>
              <a:t>:</a:t>
            </a:r>
          </a:p>
        </p:txBody>
      </p:sp>
      <p:graphicFrame>
        <p:nvGraphicFramePr>
          <p:cNvPr id="393220" name="Object 4"/>
          <p:cNvGraphicFramePr>
            <a:graphicFrameLocks noChangeAspect="1"/>
          </p:cNvGraphicFramePr>
          <p:nvPr/>
        </p:nvGraphicFramePr>
        <p:xfrm>
          <a:off x="4038600" y="2276475"/>
          <a:ext cx="3470275" cy="4048125"/>
        </p:xfrm>
        <a:graphic>
          <a:graphicData uri="http://schemas.openxmlformats.org/presentationml/2006/ole">
            <mc:AlternateContent xmlns:mc="http://schemas.openxmlformats.org/markup-compatibility/2006">
              <mc:Choice xmlns:v="urn:schemas-microsoft-com:vml" Requires="v">
                <p:oleObj spid="_x0000_s103436" name="Equation" r:id="rId3" imgW="1828800" imgH="2133360" progId="Equation.3">
                  <p:embed/>
                </p:oleObj>
              </mc:Choice>
              <mc:Fallback>
                <p:oleObj name="Equation" r:id="rId3" imgW="1828800" imgH="2133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76475"/>
                        <a:ext cx="3470275" cy="404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
          <p:cNvGrpSpPr>
            <a:grpSpLocks/>
          </p:cNvGrpSpPr>
          <p:nvPr/>
        </p:nvGrpSpPr>
        <p:grpSpPr bwMode="auto">
          <a:xfrm>
            <a:off x="898525" y="2743200"/>
            <a:ext cx="2241550" cy="2286000"/>
            <a:chOff x="566" y="1680"/>
            <a:chExt cx="1412" cy="1440"/>
          </a:xfrm>
        </p:grpSpPr>
        <p:sp>
          <p:nvSpPr>
            <p:cNvPr id="10250" name="Line 6"/>
            <p:cNvSpPr>
              <a:spLocks noChangeShapeType="1"/>
            </p:cNvSpPr>
            <p:nvPr/>
          </p:nvSpPr>
          <p:spPr bwMode="auto">
            <a:xfrm flipV="1">
              <a:off x="730" y="1680"/>
              <a:ext cx="0" cy="1440"/>
            </a:xfrm>
            <a:prstGeom prst="line">
              <a:avLst/>
            </a:prstGeom>
            <a:noFill/>
            <a:ln w="9525">
              <a:solidFill>
                <a:schemeClr val="hlink"/>
              </a:solidFill>
              <a:round/>
              <a:headEnd/>
              <a:tailEnd type="triangle" w="med" len="med"/>
            </a:ln>
          </p:spPr>
          <p:txBody>
            <a:bodyPr/>
            <a:lstStyle/>
            <a:p>
              <a:endParaRPr lang="en-US">
                <a:solidFill>
                  <a:prstClr val="black"/>
                </a:solidFill>
              </a:endParaRPr>
            </a:p>
          </p:txBody>
        </p:sp>
        <p:sp>
          <p:nvSpPr>
            <p:cNvPr id="10251" name="Line 7"/>
            <p:cNvSpPr>
              <a:spLocks noChangeShapeType="1"/>
            </p:cNvSpPr>
            <p:nvPr/>
          </p:nvSpPr>
          <p:spPr bwMode="auto">
            <a:xfrm>
              <a:off x="586" y="2976"/>
              <a:ext cx="1392" cy="0"/>
            </a:xfrm>
            <a:prstGeom prst="line">
              <a:avLst/>
            </a:prstGeom>
            <a:noFill/>
            <a:ln w="9525">
              <a:solidFill>
                <a:schemeClr val="hlink"/>
              </a:solidFill>
              <a:round/>
              <a:headEnd/>
              <a:tailEnd type="triangle" w="med" len="med"/>
            </a:ln>
          </p:spPr>
          <p:txBody>
            <a:bodyPr/>
            <a:lstStyle/>
            <a:p>
              <a:endParaRPr lang="en-US">
                <a:solidFill>
                  <a:prstClr val="black"/>
                </a:solidFill>
              </a:endParaRPr>
            </a:p>
          </p:txBody>
        </p:sp>
        <p:sp>
          <p:nvSpPr>
            <p:cNvPr id="10252" name="Line 8"/>
            <p:cNvSpPr>
              <a:spLocks noChangeShapeType="1"/>
            </p:cNvSpPr>
            <p:nvPr/>
          </p:nvSpPr>
          <p:spPr bwMode="auto">
            <a:xfrm flipV="1">
              <a:off x="730" y="2304"/>
              <a:ext cx="710" cy="672"/>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393227" name="Text Box 11"/>
            <p:cNvSpPr txBox="1">
              <a:spLocks noChangeArrowheads="1"/>
            </p:cNvSpPr>
            <p:nvPr/>
          </p:nvSpPr>
          <p:spPr bwMode="auto">
            <a:xfrm>
              <a:off x="1680" y="2637"/>
              <a:ext cx="193" cy="231"/>
            </a:xfrm>
            <a:prstGeom prst="rect">
              <a:avLst/>
            </a:prstGeom>
            <a:noFill/>
            <a:ln w="9525">
              <a:noFill/>
              <a:miter lim="800000"/>
              <a:headEnd/>
              <a:tailEnd/>
            </a:ln>
            <a:effectLst/>
          </p:spPr>
          <p:txBody>
            <a:bodyPr wrap="none">
              <a:spAutoFit/>
            </a:bodyPr>
            <a:lstStyle/>
            <a:p>
              <a:pPr eaLnBrk="0" hangingPunct="0">
                <a:defRPr/>
              </a:pPr>
              <a:r>
                <a:rPr lang="en-US" b="1">
                  <a:solidFill>
                    <a:prstClr val="black"/>
                  </a:solidFill>
                  <a:effectLst>
                    <a:outerShdw blurRad="38100" dist="38100" dir="2700000" algn="tl">
                      <a:srgbClr val="C0C0C0"/>
                    </a:outerShdw>
                  </a:effectLst>
                  <a:latin typeface="Comic Sans MS" pitchFamily="66" charset="0"/>
                </a:rPr>
                <a:t>p</a:t>
              </a:r>
            </a:p>
          </p:txBody>
        </p:sp>
        <p:sp>
          <p:nvSpPr>
            <p:cNvPr id="393231" name="Text Box 15"/>
            <p:cNvSpPr txBox="1">
              <a:spLocks noChangeArrowheads="1"/>
            </p:cNvSpPr>
            <p:nvPr/>
          </p:nvSpPr>
          <p:spPr bwMode="auto">
            <a:xfrm>
              <a:off x="1056" y="2016"/>
              <a:ext cx="251" cy="250"/>
            </a:xfrm>
            <a:prstGeom prst="rect">
              <a:avLst/>
            </a:prstGeom>
            <a:noFill/>
            <a:ln w="9525">
              <a:noFill/>
              <a:miter lim="800000"/>
              <a:headEnd/>
              <a:tailEnd/>
            </a:ln>
            <a:effectLst/>
          </p:spPr>
          <p:txBody>
            <a:bodyPr>
              <a:spAutoFit/>
            </a:bodyPr>
            <a:lstStyle/>
            <a:p>
              <a:pPr eaLnBrk="0" hangingPunct="0">
                <a:defRPr/>
              </a:pPr>
              <a:r>
                <a:rPr lang="en-US" b="1">
                  <a:solidFill>
                    <a:prstClr val="black"/>
                  </a:solidFill>
                  <a:effectLst>
                    <a:outerShdw blurRad="38100" dist="38100" dir="2700000" algn="tl">
                      <a:srgbClr val="C0C0C0"/>
                    </a:outerShdw>
                  </a:effectLst>
                  <a:latin typeface="Comic Sans MS" pitchFamily="66" charset="0"/>
                </a:rPr>
                <a:t>p</a:t>
              </a:r>
              <a:r>
                <a:rPr lang="en-US" sz="2000">
                  <a:solidFill>
                    <a:prstClr val="black"/>
                  </a:solidFill>
                  <a:effectLst>
                    <a:outerShdw blurRad="38100" dist="38100" dir="2700000" algn="tl">
                      <a:srgbClr val="C0C0C0"/>
                    </a:outerShdw>
                  </a:effectLst>
                  <a:latin typeface="Comic Sans MS" pitchFamily="66" charset="0"/>
                </a:rPr>
                <a:t>’</a:t>
              </a:r>
            </a:p>
          </p:txBody>
        </p:sp>
        <p:sp>
          <p:nvSpPr>
            <p:cNvPr id="10255" name="Line 16"/>
            <p:cNvSpPr>
              <a:spLocks noChangeShapeType="1"/>
            </p:cNvSpPr>
            <p:nvPr/>
          </p:nvSpPr>
          <p:spPr bwMode="auto">
            <a:xfrm flipV="1">
              <a:off x="720" y="2832"/>
              <a:ext cx="912" cy="144"/>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10256" name="Line 17"/>
            <p:cNvSpPr>
              <a:spLocks noChangeShapeType="1"/>
            </p:cNvSpPr>
            <p:nvPr/>
          </p:nvSpPr>
          <p:spPr bwMode="auto">
            <a:xfrm>
              <a:off x="1632" y="2832"/>
              <a:ext cx="0" cy="144"/>
            </a:xfrm>
            <a:prstGeom prst="line">
              <a:avLst/>
            </a:prstGeom>
            <a:noFill/>
            <a:ln w="9525">
              <a:solidFill>
                <a:schemeClr val="tx1"/>
              </a:solidFill>
              <a:prstDash val="dash"/>
              <a:round/>
              <a:headEnd/>
              <a:tailEnd/>
            </a:ln>
          </p:spPr>
          <p:txBody>
            <a:bodyPr/>
            <a:lstStyle/>
            <a:p>
              <a:endParaRPr lang="en-US">
                <a:solidFill>
                  <a:prstClr val="black"/>
                </a:solidFill>
              </a:endParaRPr>
            </a:p>
          </p:txBody>
        </p:sp>
        <p:sp>
          <p:nvSpPr>
            <p:cNvPr id="393234" name="Text Box 18"/>
            <p:cNvSpPr txBox="1">
              <a:spLocks noChangeArrowheads="1"/>
            </p:cNvSpPr>
            <p:nvPr/>
          </p:nvSpPr>
          <p:spPr bwMode="auto">
            <a:xfrm>
              <a:off x="1574" y="2333"/>
              <a:ext cx="195" cy="288"/>
            </a:xfrm>
            <a:prstGeom prst="rect">
              <a:avLst/>
            </a:prstGeom>
            <a:noFill/>
            <a:ln w="9525">
              <a:noFill/>
              <a:miter lim="800000"/>
              <a:headEnd/>
              <a:tailEnd/>
            </a:ln>
            <a:effectLst/>
          </p:spPr>
          <p:txBody>
            <a:bodyPr wrap="none">
              <a:spAutoFit/>
            </a:bodyPr>
            <a:lstStyle/>
            <a:p>
              <a:pPr eaLnBrk="0" hangingPunct="0">
                <a:defRPr/>
              </a:pPr>
              <a:r>
                <a:rPr lang="en-US" sz="2400">
                  <a:solidFill>
                    <a:prstClr val="black"/>
                  </a:solidFill>
                  <a:effectLst>
                    <a:outerShdw blurRad="38100" dist="38100" dir="2700000" algn="tl">
                      <a:srgbClr val="C0C0C0"/>
                    </a:outerShdw>
                  </a:effectLst>
                  <a:latin typeface="Symbol" pitchFamily="18" charset="2"/>
                  <a:sym typeface="Symbol" pitchFamily="18" charset="2"/>
                </a:rPr>
                <a:t>g</a:t>
              </a:r>
              <a:endParaRPr lang="en-US" sz="2400">
                <a:solidFill>
                  <a:prstClr val="black"/>
                </a:solidFill>
                <a:effectLst>
                  <a:outerShdw blurRad="38100" dist="38100" dir="2700000" algn="tl">
                    <a:srgbClr val="C0C0C0"/>
                  </a:outerShdw>
                </a:effectLst>
                <a:latin typeface="Comic Sans MS" pitchFamily="66" charset="0"/>
                <a:sym typeface="Symbol" pitchFamily="18" charset="2"/>
              </a:endParaRPr>
            </a:p>
          </p:txBody>
        </p:sp>
        <p:sp>
          <p:nvSpPr>
            <p:cNvPr id="393236" name="Text Box 20"/>
            <p:cNvSpPr txBox="1">
              <a:spLocks noChangeArrowheads="1"/>
            </p:cNvSpPr>
            <p:nvPr/>
          </p:nvSpPr>
          <p:spPr bwMode="auto">
            <a:xfrm>
              <a:off x="566" y="2669"/>
              <a:ext cx="216" cy="288"/>
            </a:xfrm>
            <a:prstGeom prst="rect">
              <a:avLst/>
            </a:prstGeom>
            <a:noFill/>
            <a:ln w="9525">
              <a:noFill/>
              <a:miter lim="800000"/>
              <a:headEnd/>
              <a:tailEnd/>
            </a:ln>
            <a:effectLst/>
          </p:spPr>
          <p:txBody>
            <a:bodyPr wrap="none">
              <a:spAutoFit/>
            </a:bodyPr>
            <a:lstStyle/>
            <a:p>
              <a:pPr eaLnBrk="0" hangingPunct="0">
                <a:defRPr/>
              </a:pPr>
              <a:r>
                <a:rPr lang="en-US" sz="2400">
                  <a:solidFill>
                    <a:prstClr val="black"/>
                  </a:solidFill>
                  <a:effectLst>
                    <a:outerShdw blurRad="38100" dist="38100" dir="2700000" algn="tl">
                      <a:srgbClr val="C0C0C0"/>
                    </a:outerShdw>
                  </a:effectLst>
                  <a:latin typeface="Comic Sans MS" pitchFamily="66" charset="0"/>
                </a:rPr>
                <a:t>y</a:t>
              </a:r>
            </a:p>
          </p:txBody>
        </p:sp>
        <p:sp>
          <p:nvSpPr>
            <p:cNvPr id="10259" name="Arc 22"/>
            <p:cNvSpPr>
              <a:spLocks/>
            </p:cNvSpPr>
            <p:nvPr/>
          </p:nvSpPr>
          <p:spPr bwMode="auto">
            <a:xfrm>
              <a:off x="1440" y="2304"/>
              <a:ext cx="192" cy="5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solidFill>
                  <a:prstClr val="black"/>
                </a:solidFill>
              </a:endParaRPr>
            </a:p>
          </p:txBody>
        </p:sp>
      </p:grpSp>
      <p:sp>
        <p:nvSpPr>
          <p:cNvPr id="10246" name="AutoShape 24"/>
          <p:cNvSpPr>
            <a:spLocks noChangeArrowheads="1"/>
          </p:cNvSpPr>
          <p:nvPr/>
        </p:nvSpPr>
        <p:spPr bwMode="auto">
          <a:xfrm rot="3319573" flipH="1">
            <a:off x="2590800" y="3276600"/>
            <a:ext cx="8382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0247" name="Line 25"/>
          <p:cNvSpPr>
            <a:spLocks noChangeShapeType="1"/>
          </p:cNvSpPr>
          <p:nvPr/>
        </p:nvSpPr>
        <p:spPr bwMode="auto">
          <a:xfrm flipH="1">
            <a:off x="330200" y="4800600"/>
            <a:ext cx="838200" cy="1219200"/>
          </a:xfrm>
          <a:prstGeom prst="line">
            <a:avLst/>
          </a:prstGeom>
          <a:noFill/>
          <a:ln w="9525">
            <a:solidFill>
              <a:schemeClr val="hlink"/>
            </a:solidFill>
            <a:round/>
            <a:headEnd/>
            <a:tailEnd type="triangle" w="med" len="med"/>
          </a:ln>
        </p:spPr>
        <p:txBody>
          <a:bodyPr/>
          <a:lstStyle/>
          <a:p>
            <a:endParaRPr lang="en-US">
              <a:solidFill>
                <a:prstClr val="black"/>
              </a:solidFill>
            </a:endParaRPr>
          </a:p>
        </p:txBody>
      </p:sp>
      <p:sp>
        <p:nvSpPr>
          <p:cNvPr id="393242" name="Text Box 26"/>
          <p:cNvSpPr txBox="1">
            <a:spLocks noChangeArrowheads="1"/>
          </p:cNvSpPr>
          <p:nvPr/>
        </p:nvSpPr>
        <p:spPr bwMode="auto">
          <a:xfrm>
            <a:off x="441325" y="5608638"/>
            <a:ext cx="347663" cy="457200"/>
          </a:xfrm>
          <a:prstGeom prst="rect">
            <a:avLst/>
          </a:prstGeom>
          <a:noFill/>
          <a:ln w="9525">
            <a:noFill/>
            <a:miter lim="800000"/>
            <a:headEnd/>
            <a:tailEnd/>
          </a:ln>
          <a:effectLst/>
        </p:spPr>
        <p:txBody>
          <a:bodyPr wrap="none">
            <a:spAutoFit/>
          </a:bodyPr>
          <a:lstStyle/>
          <a:p>
            <a:pPr eaLnBrk="0" hangingPunct="0">
              <a:defRPr/>
            </a:pPr>
            <a:r>
              <a:rPr lang="en-US" sz="2400">
                <a:solidFill>
                  <a:prstClr val="black"/>
                </a:solidFill>
                <a:effectLst>
                  <a:outerShdw blurRad="38100" dist="38100" dir="2700000" algn="tl">
                    <a:srgbClr val="C0C0C0"/>
                  </a:outerShdw>
                </a:effectLst>
                <a:latin typeface="Comic Sans MS" pitchFamily="66" charset="0"/>
              </a:rPr>
              <a:t>z</a:t>
            </a:r>
          </a:p>
        </p:txBody>
      </p:sp>
      <p:sp>
        <p:nvSpPr>
          <p:cNvPr id="29" name="TextBox 28"/>
          <p:cNvSpPr txBox="1"/>
          <p:nvPr/>
        </p:nvSpPr>
        <p:spPr>
          <a:xfrm>
            <a:off x="7615238" y="0"/>
            <a:ext cx="1528762" cy="254000"/>
          </a:xfrm>
          <a:prstGeom prst="rect">
            <a:avLst/>
          </a:prstGeom>
          <a:noFill/>
        </p:spPr>
        <p:txBody>
          <a:bodyPr wrap="none">
            <a:spAutoFit/>
          </a:bodyPr>
          <a:lstStyle/>
          <a:p>
            <a:pPr>
              <a:defRPr/>
            </a:pPr>
            <a:r>
              <a:rPr lang="en-US" sz="1050" dirty="0">
                <a:solidFill>
                  <a:prstClr val="black"/>
                </a:solidFill>
              </a:rPr>
              <a:t>Slide Credit: </a:t>
            </a:r>
            <a:r>
              <a:rPr lang="en-US" sz="1050" dirty="0" err="1">
                <a:solidFill>
                  <a:prstClr val="black"/>
                </a:solidFill>
              </a:rPr>
              <a:t>Saverese</a:t>
            </a:r>
            <a:endParaRPr lang="en-US" sz="1050" dirty="0">
              <a:solidFill>
                <a:prstClr val="black"/>
              </a:solidFill>
            </a:endParaRPr>
          </a:p>
        </p:txBody>
      </p:sp>
    </p:spTree>
    <p:extLst>
      <p:ext uri="{BB962C8B-B14F-4D97-AF65-F5344CB8AC3E}">
        <p14:creationId xmlns:p14="http://schemas.microsoft.com/office/powerpoint/2010/main" val="3447080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p:txBody>
          <a:bodyPr/>
          <a:lstStyle/>
          <a:p>
            <a:r>
              <a:rPr lang="en-US" smtClean="0"/>
              <a:t>Allow camera rotation</a:t>
            </a:r>
          </a:p>
        </p:txBody>
      </p:sp>
      <p:graphicFrame>
        <p:nvGraphicFramePr>
          <p:cNvPr id="11266"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104470" name="Equation" r:id="rId3" imgW="939600" imgH="215640" progId="Equation.3">
                  <p:embed/>
                </p:oleObj>
              </mc:Choice>
              <mc:Fallback>
                <p:oleObj name="Equation" r:id="rId3" imgW="93960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7"/>
          <p:cNvGraphicFramePr>
            <a:graphicFrameLocks noChangeAspect="1"/>
          </p:cNvGraphicFramePr>
          <p:nvPr/>
        </p:nvGraphicFramePr>
        <p:xfrm>
          <a:off x="1747838" y="3568700"/>
          <a:ext cx="5518150" cy="1976438"/>
        </p:xfrm>
        <a:graphic>
          <a:graphicData uri="http://schemas.openxmlformats.org/presentationml/2006/ole">
            <mc:AlternateContent xmlns:mc="http://schemas.openxmlformats.org/markup-compatibility/2006">
              <mc:Choice xmlns:v="urn:schemas-microsoft-com:vml" Requires="v">
                <p:oleObj spid="_x0000_s104471" name="Equation" r:id="rId5" imgW="2590560" imgH="927000" progId="Equation.3">
                  <p:embed/>
                </p:oleObj>
              </mc:Choice>
              <mc:Fallback>
                <p:oleObj name="Equation" r:id="rId5" imgW="2590560" imgH="9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838" y="3568700"/>
                        <a:ext cx="5518150"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4025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noGrp="1"/>
          </p:cNvSpPr>
          <p:nvPr>
            <p:ph type="title"/>
          </p:nvPr>
        </p:nvSpPr>
        <p:spPr/>
        <p:txBody>
          <a:bodyPr/>
          <a:lstStyle/>
          <a:p>
            <a:r>
              <a:rPr lang="en-US" smtClean="0"/>
              <a:t>Degrees of freedom</a:t>
            </a:r>
          </a:p>
        </p:txBody>
      </p:sp>
      <p:graphicFrame>
        <p:nvGraphicFramePr>
          <p:cNvPr id="12290" name="Object 4"/>
          <p:cNvGraphicFramePr>
            <a:graphicFrameLocks noChangeAspect="1"/>
          </p:cNvGraphicFramePr>
          <p:nvPr/>
        </p:nvGraphicFramePr>
        <p:xfrm>
          <a:off x="3124200" y="2133600"/>
          <a:ext cx="2936875" cy="674688"/>
        </p:xfrm>
        <a:graphic>
          <a:graphicData uri="http://schemas.openxmlformats.org/presentationml/2006/ole">
            <mc:AlternateContent xmlns:mc="http://schemas.openxmlformats.org/markup-compatibility/2006">
              <mc:Choice xmlns:v="urn:schemas-microsoft-com:vml" Requires="v">
                <p:oleObj spid="_x0000_s105494" name="Equation" r:id="rId4" imgW="939600" imgH="215640" progId="Equation.3">
                  <p:embed/>
                </p:oleObj>
              </mc:Choice>
              <mc:Fallback>
                <p:oleObj name="Equation" r:id="rId4" imgW="93960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936875"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7"/>
          <p:cNvGraphicFramePr>
            <a:graphicFrameLocks noChangeAspect="1"/>
          </p:cNvGraphicFramePr>
          <p:nvPr/>
        </p:nvGraphicFramePr>
        <p:xfrm>
          <a:off x="1749425" y="3568700"/>
          <a:ext cx="5516563" cy="1976438"/>
        </p:xfrm>
        <a:graphic>
          <a:graphicData uri="http://schemas.openxmlformats.org/presentationml/2006/ole">
            <mc:AlternateContent xmlns:mc="http://schemas.openxmlformats.org/markup-compatibility/2006">
              <mc:Choice xmlns:v="urn:schemas-microsoft-com:vml" Requires="v">
                <p:oleObj spid="_x0000_s105495" name="Equation" r:id="rId6" imgW="2590560" imgH="927000" progId="Equation.3">
                  <p:embed/>
                </p:oleObj>
              </mc:Choice>
              <mc:Fallback>
                <p:oleObj name="Equation" r:id="rId6" imgW="2590560" imgH="9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425" y="3568700"/>
                        <a:ext cx="5516563"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ight Arrow 8"/>
          <p:cNvSpPr/>
          <p:nvPr/>
        </p:nvSpPr>
        <p:spPr>
          <a:xfrm rot="5400000">
            <a:off x="4343400" y="2971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94" name="TextBox 5"/>
          <p:cNvSpPr txBox="1">
            <a:spLocks noChangeArrowheads="1"/>
          </p:cNvSpPr>
          <p:nvPr/>
        </p:nvSpPr>
        <p:spPr bwMode="auto">
          <a:xfrm>
            <a:off x="3276600" y="3429000"/>
            <a:ext cx="312738" cy="369888"/>
          </a:xfrm>
          <a:prstGeom prst="rect">
            <a:avLst/>
          </a:prstGeom>
          <a:noFill/>
          <a:ln w="9525">
            <a:noFill/>
            <a:miter lim="800000"/>
            <a:headEnd/>
            <a:tailEnd/>
          </a:ln>
        </p:spPr>
        <p:txBody>
          <a:bodyPr wrap="none">
            <a:spAutoFit/>
          </a:bodyPr>
          <a:lstStyle/>
          <a:p>
            <a:r>
              <a:rPr lang="en-US">
                <a:solidFill>
                  <a:prstClr val="black"/>
                </a:solidFill>
              </a:rPr>
              <a:t>5</a:t>
            </a:r>
          </a:p>
        </p:txBody>
      </p:sp>
      <p:sp>
        <p:nvSpPr>
          <p:cNvPr id="12295" name="TextBox 6"/>
          <p:cNvSpPr txBox="1">
            <a:spLocks noChangeArrowheads="1"/>
          </p:cNvSpPr>
          <p:nvPr/>
        </p:nvSpPr>
        <p:spPr bwMode="auto">
          <a:xfrm>
            <a:off x="5257800" y="3429000"/>
            <a:ext cx="312738" cy="369888"/>
          </a:xfrm>
          <a:prstGeom prst="rect">
            <a:avLst/>
          </a:prstGeom>
          <a:noFill/>
          <a:ln w="9525">
            <a:noFill/>
            <a:miter lim="800000"/>
            <a:headEnd/>
            <a:tailEnd/>
          </a:ln>
        </p:spPr>
        <p:txBody>
          <a:bodyPr wrap="none">
            <a:spAutoFit/>
          </a:bodyPr>
          <a:lstStyle/>
          <a:p>
            <a:r>
              <a:rPr lang="en-US">
                <a:solidFill>
                  <a:prstClr val="black"/>
                </a:solidFill>
              </a:rPr>
              <a:t>6</a:t>
            </a:r>
          </a:p>
        </p:txBody>
      </p:sp>
    </p:spTree>
    <p:extLst>
      <p:ext uri="{BB962C8B-B14F-4D97-AF65-F5344CB8AC3E}">
        <p14:creationId xmlns:p14="http://schemas.microsoft.com/office/powerpoint/2010/main" val="4265625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Vanishing Point = Projection from Infinity</a:t>
            </a:r>
            <a:endParaRPr lang="en-US" dirty="0"/>
          </a:p>
        </p:txBody>
      </p:sp>
      <p:graphicFrame>
        <p:nvGraphicFramePr>
          <p:cNvPr id="635906" name="Object 4"/>
          <p:cNvGraphicFramePr>
            <a:graphicFrameLocks noChangeAspect="1"/>
          </p:cNvGraphicFramePr>
          <p:nvPr/>
        </p:nvGraphicFramePr>
        <p:xfrm>
          <a:off x="685800" y="1143000"/>
          <a:ext cx="8001000" cy="2607469"/>
        </p:xfrm>
        <a:graphic>
          <a:graphicData uri="http://schemas.openxmlformats.org/presentationml/2006/ole">
            <mc:AlternateContent xmlns:mc="http://schemas.openxmlformats.org/markup-compatibility/2006">
              <mc:Choice xmlns:v="urn:schemas-microsoft-com:vml" Requires="v">
                <p:oleObj spid="_x0000_s106538" name="Equation" r:id="rId3" imgW="2844720" imgH="927000" progId="Equation.3">
                  <p:embed/>
                </p:oleObj>
              </mc:Choice>
              <mc:Fallback>
                <p:oleObj name="Equation" r:id="rId3" imgW="2844720" imgH="927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8001000" cy="2607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7"/>
          <p:cNvGraphicFramePr>
            <a:graphicFrameLocks noChangeAspect="1"/>
          </p:cNvGraphicFramePr>
          <p:nvPr/>
        </p:nvGraphicFramePr>
        <p:xfrm>
          <a:off x="1855788" y="4419600"/>
          <a:ext cx="3730625" cy="1489075"/>
        </p:xfrm>
        <a:graphic>
          <a:graphicData uri="http://schemas.openxmlformats.org/presentationml/2006/ole">
            <mc:AlternateContent xmlns:mc="http://schemas.openxmlformats.org/markup-compatibility/2006">
              <mc:Choice xmlns:v="urn:schemas-microsoft-com:vml" Requires="v">
                <p:oleObj spid="_x0000_s106539" name="Equation" r:id="rId5" imgW="1752480" imgH="698400" progId="Equation.3">
                  <p:embed/>
                </p:oleObj>
              </mc:Choice>
              <mc:Fallback>
                <p:oleObj name="Equation" r:id="rId5" imgW="1752480" imgH="698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788" y="4419600"/>
                        <a:ext cx="3730625" cy="148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0" name="Object 7"/>
          <p:cNvGraphicFramePr>
            <a:graphicFrameLocks noChangeAspect="1"/>
          </p:cNvGraphicFramePr>
          <p:nvPr/>
        </p:nvGraphicFramePr>
        <p:xfrm>
          <a:off x="5943600" y="4191000"/>
          <a:ext cx="1649412" cy="920750"/>
        </p:xfrm>
        <a:graphic>
          <a:graphicData uri="http://schemas.openxmlformats.org/presentationml/2006/ole">
            <mc:AlternateContent xmlns:mc="http://schemas.openxmlformats.org/markup-compatibility/2006">
              <mc:Choice xmlns:v="urn:schemas-microsoft-com:vml" Requires="v">
                <p:oleObj spid="_x0000_s106540" name="Equation" r:id="rId7" imgW="774360" imgH="431640" progId="Equation.3">
                  <p:embed/>
                </p:oleObj>
              </mc:Choice>
              <mc:Fallback>
                <p:oleObj name="Equation" r:id="rId7" imgW="7743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4191000"/>
                        <a:ext cx="1649412"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1" name="Object 7"/>
          <p:cNvGraphicFramePr>
            <a:graphicFrameLocks noChangeAspect="1"/>
          </p:cNvGraphicFramePr>
          <p:nvPr/>
        </p:nvGraphicFramePr>
        <p:xfrm>
          <a:off x="5943600" y="5334000"/>
          <a:ext cx="1622425" cy="920750"/>
        </p:xfrm>
        <a:graphic>
          <a:graphicData uri="http://schemas.openxmlformats.org/presentationml/2006/ole">
            <mc:AlternateContent xmlns:mc="http://schemas.openxmlformats.org/markup-compatibility/2006">
              <mc:Choice xmlns:v="urn:schemas-microsoft-com:vml" Requires="v">
                <p:oleObj spid="_x0000_s106541" name="Equation" r:id="rId9" imgW="761760" imgH="431640" progId="Equation.3">
                  <p:embed/>
                </p:oleObj>
              </mc:Choice>
              <mc:Fallback>
                <p:oleObj name="Equation" r:id="rId9" imgW="761760" imgH="431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334000"/>
                        <a:ext cx="1622425"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23939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smtClean="0"/>
              <a:t>Orthographic Projection</a:t>
            </a:r>
          </a:p>
        </p:txBody>
      </p:sp>
      <p:sp>
        <p:nvSpPr>
          <p:cNvPr id="13316" name="Rectangle 3"/>
          <p:cNvSpPr>
            <a:spLocks noGrp="1" noChangeArrowheads="1"/>
          </p:cNvSpPr>
          <p:nvPr>
            <p:ph type="body" idx="1"/>
          </p:nvPr>
        </p:nvSpPr>
        <p:spPr/>
        <p:txBody>
          <a:bodyPr/>
          <a:lstStyle/>
          <a:p>
            <a:pPr eaLnBrk="1" hangingPunct="1"/>
            <a:r>
              <a:rPr lang="en-US" sz="2800" dirty="0" smtClean="0"/>
              <a:t>Special case of perspective projection</a:t>
            </a:r>
          </a:p>
          <a:p>
            <a:pPr lvl="1" eaLnBrk="1" hangingPunct="1"/>
            <a:r>
              <a:rPr lang="en-US" sz="2400" dirty="0" smtClean="0"/>
              <a:t>Distance from the COP to the image plane is infinite</a:t>
            </a:r>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r>
              <a:rPr lang="en-US" sz="2400" dirty="0" smtClean="0"/>
              <a:t>Also called “parallel projection”</a:t>
            </a:r>
          </a:p>
          <a:p>
            <a:pPr lvl="1" eaLnBrk="1" hangingPunct="1"/>
            <a:r>
              <a:rPr lang="en-US" sz="2400" dirty="0" smtClean="0"/>
              <a:t>What’s the projection matrix?</a:t>
            </a:r>
          </a:p>
        </p:txBody>
      </p:sp>
      <p:sp>
        <p:nvSpPr>
          <p:cNvPr id="13317" name="Freeform 8"/>
          <p:cNvSpPr>
            <a:spLocks/>
          </p:cNvSpPr>
          <p:nvPr/>
        </p:nvSpPr>
        <p:spPr bwMode="auto">
          <a:xfrm>
            <a:off x="2735263" y="2606675"/>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solidFill>
                <a:prstClr val="black"/>
              </a:solidFill>
            </a:endParaRPr>
          </a:p>
        </p:txBody>
      </p:sp>
      <p:sp>
        <p:nvSpPr>
          <p:cNvPr id="13318" name="Freeform 9"/>
          <p:cNvSpPr>
            <a:spLocks/>
          </p:cNvSpPr>
          <p:nvPr/>
        </p:nvSpPr>
        <p:spPr bwMode="auto">
          <a:xfrm>
            <a:off x="2711450" y="3054350"/>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19" name="Freeform 10"/>
          <p:cNvSpPr>
            <a:spLocks/>
          </p:cNvSpPr>
          <p:nvPr/>
        </p:nvSpPr>
        <p:spPr bwMode="auto">
          <a:xfrm>
            <a:off x="4325938" y="2547938"/>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20" name="Freeform 11"/>
          <p:cNvSpPr>
            <a:spLocks/>
          </p:cNvSpPr>
          <p:nvPr/>
        </p:nvSpPr>
        <p:spPr bwMode="auto">
          <a:xfrm>
            <a:off x="3336925" y="3736975"/>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21" name="Freeform 12"/>
          <p:cNvSpPr>
            <a:spLocks/>
          </p:cNvSpPr>
          <p:nvPr/>
        </p:nvSpPr>
        <p:spPr bwMode="auto">
          <a:xfrm>
            <a:off x="2254250" y="1868488"/>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solidFill>
                <a:prstClr val="black"/>
              </a:solidFill>
            </a:endParaRPr>
          </a:p>
        </p:txBody>
      </p:sp>
      <p:sp>
        <p:nvSpPr>
          <p:cNvPr id="13322" name="Rectangle 13"/>
          <p:cNvSpPr>
            <a:spLocks noChangeArrowheads="1"/>
          </p:cNvSpPr>
          <p:nvPr/>
        </p:nvSpPr>
        <p:spPr bwMode="auto">
          <a:xfrm>
            <a:off x="4208463" y="2185988"/>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Image</a:t>
            </a:r>
            <a:endParaRPr lang="en-US" sz="2000" b="1">
              <a:solidFill>
                <a:prstClr val="black"/>
              </a:solidFill>
              <a:latin typeface="Times New Roman" pitchFamily="18" charset="0"/>
            </a:endParaRPr>
          </a:p>
        </p:txBody>
      </p:sp>
      <p:sp>
        <p:nvSpPr>
          <p:cNvPr id="13323" name="Rectangle 14"/>
          <p:cNvSpPr>
            <a:spLocks noChangeArrowheads="1"/>
          </p:cNvSpPr>
          <p:nvPr/>
        </p:nvSpPr>
        <p:spPr bwMode="auto">
          <a:xfrm>
            <a:off x="6424613" y="2205038"/>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World</a:t>
            </a:r>
            <a:endParaRPr lang="en-US" sz="2000" b="1">
              <a:solidFill>
                <a:prstClr val="black"/>
              </a:solidFill>
              <a:latin typeface="Times New Roman" pitchFamily="18" charset="0"/>
            </a:endParaRPr>
          </a:p>
        </p:txBody>
      </p:sp>
      <p:grpSp>
        <p:nvGrpSpPr>
          <p:cNvPr id="2" name="Group 15"/>
          <p:cNvGrpSpPr>
            <a:grpSpLocks/>
          </p:cNvGrpSpPr>
          <p:nvPr/>
        </p:nvGrpSpPr>
        <p:grpSpPr bwMode="auto">
          <a:xfrm>
            <a:off x="5562600" y="2527300"/>
            <a:ext cx="1685925" cy="1284288"/>
            <a:chOff x="3978" y="2483"/>
            <a:chExt cx="1062" cy="809"/>
          </a:xfrm>
        </p:grpSpPr>
        <p:sp>
          <p:nvSpPr>
            <p:cNvPr id="1332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solidFill>
                  <a:prstClr val="black"/>
                </a:solidFill>
              </a:endParaRPr>
            </a:p>
          </p:txBody>
        </p:sp>
      </p:grpSp>
      <p:sp>
        <p:nvSpPr>
          <p:cNvPr id="13325" name="Line 20"/>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6" name="Line 21"/>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7" name="Line 22"/>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8" name="Text Box 23"/>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solidFill>
                  <a:prstClr val="black"/>
                </a:solidFill>
              </a:rPr>
              <a:t>Slide by Steve Seitz</a:t>
            </a:r>
          </a:p>
        </p:txBody>
      </p:sp>
      <p:graphicFrame>
        <p:nvGraphicFramePr>
          <p:cNvPr id="13314" name="Object 7"/>
          <p:cNvGraphicFramePr>
            <a:graphicFrameLocks noChangeAspect="1"/>
          </p:cNvGraphicFramePr>
          <p:nvPr/>
        </p:nvGraphicFramePr>
        <p:xfrm>
          <a:off x="5302250" y="4406900"/>
          <a:ext cx="3379788" cy="1976438"/>
        </p:xfrm>
        <a:graphic>
          <a:graphicData uri="http://schemas.openxmlformats.org/presentationml/2006/ole">
            <mc:AlternateContent xmlns:mc="http://schemas.openxmlformats.org/markup-compatibility/2006">
              <mc:Choice xmlns:v="urn:schemas-microsoft-com:vml" Requires="v">
                <p:oleObj spid="_x0000_s107532" name="Equation" r:id="rId3" imgW="1587240" imgH="927000" progId="Equation.3">
                  <p:embed/>
                </p:oleObj>
              </mc:Choice>
              <mc:Fallback>
                <p:oleObj name="Equation" r:id="rId3" imgW="1587240" imgH="927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4406900"/>
                        <a:ext cx="3379788"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5055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smtClean="0"/>
              <a:t>Scaled Orthographic Projection</a:t>
            </a:r>
          </a:p>
        </p:txBody>
      </p:sp>
      <p:sp>
        <p:nvSpPr>
          <p:cNvPr id="13316" name="Rectangle 3"/>
          <p:cNvSpPr>
            <a:spLocks noGrp="1" noChangeArrowheads="1"/>
          </p:cNvSpPr>
          <p:nvPr>
            <p:ph type="body" idx="1"/>
          </p:nvPr>
        </p:nvSpPr>
        <p:spPr/>
        <p:txBody>
          <a:bodyPr/>
          <a:lstStyle/>
          <a:p>
            <a:pPr eaLnBrk="1" hangingPunct="1"/>
            <a:r>
              <a:rPr lang="en-US" sz="2800" dirty="0" smtClean="0"/>
              <a:t>Special case of perspective projection</a:t>
            </a:r>
          </a:p>
          <a:p>
            <a:pPr lvl="1" eaLnBrk="1" hangingPunct="1"/>
            <a:r>
              <a:rPr lang="en-US" sz="2400" dirty="0" smtClean="0"/>
              <a:t>Object dimensions are small compared to distance to camera</a:t>
            </a:r>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endParaRPr lang="en-US" sz="2400" dirty="0" smtClean="0"/>
          </a:p>
          <a:p>
            <a:pPr lvl="1" eaLnBrk="1" hangingPunct="1"/>
            <a:r>
              <a:rPr lang="en-US" sz="2400" dirty="0" smtClean="0"/>
              <a:t>Also called “weak perspective”</a:t>
            </a:r>
          </a:p>
          <a:p>
            <a:pPr lvl="1" eaLnBrk="1" hangingPunct="1"/>
            <a:r>
              <a:rPr lang="en-US" sz="2400" dirty="0" smtClean="0"/>
              <a:t>What’s the projection matrix?</a:t>
            </a:r>
          </a:p>
        </p:txBody>
      </p:sp>
      <p:sp>
        <p:nvSpPr>
          <p:cNvPr id="13317" name="Freeform 8"/>
          <p:cNvSpPr>
            <a:spLocks/>
          </p:cNvSpPr>
          <p:nvPr/>
        </p:nvSpPr>
        <p:spPr bwMode="auto">
          <a:xfrm>
            <a:off x="2735263" y="2606675"/>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solidFill>
                <a:prstClr val="black"/>
              </a:solidFill>
            </a:endParaRPr>
          </a:p>
        </p:txBody>
      </p:sp>
      <p:sp>
        <p:nvSpPr>
          <p:cNvPr id="13318" name="Freeform 9"/>
          <p:cNvSpPr>
            <a:spLocks/>
          </p:cNvSpPr>
          <p:nvPr/>
        </p:nvSpPr>
        <p:spPr bwMode="auto">
          <a:xfrm>
            <a:off x="2711450" y="3054350"/>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19" name="Freeform 10"/>
          <p:cNvSpPr>
            <a:spLocks/>
          </p:cNvSpPr>
          <p:nvPr/>
        </p:nvSpPr>
        <p:spPr bwMode="auto">
          <a:xfrm>
            <a:off x="4325938" y="2547938"/>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20" name="Freeform 11"/>
          <p:cNvSpPr>
            <a:spLocks/>
          </p:cNvSpPr>
          <p:nvPr/>
        </p:nvSpPr>
        <p:spPr bwMode="auto">
          <a:xfrm>
            <a:off x="3336925" y="3736975"/>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21" name="Freeform 12"/>
          <p:cNvSpPr>
            <a:spLocks/>
          </p:cNvSpPr>
          <p:nvPr/>
        </p:nvSpPr>
        <p:spPr bwMode="auto">
          <a:xfrm>
            <a:off x="2254250" y="1868488"/>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solidFill>
                <a:prstClr val="black"/>
              </a:solidFill>
            </a:endParaRPr>
          </a:p>
        </p:txBody>
      </p:sp>
      <p:sp>
        <p:nvSpPr>
          <p:cNvPr id="13322" name="Rectangle 13"/>
          <p:cNvSpPr>
            <a:spLocks noChangeArrowheads="1"/>
          </p:cNvSpPr>
          <p:nvPr/>
        </p:nvSpPr>
        <p:spPr bwMode="auto">
          <a:xfrm>
            <a:off x="4208463" y="2185988"/>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Image</a:t>
            </a:r>
            <a:endParaRPr lang="en-US" sz="2000" b="1">
              <a:solidFill>
                <a:prstClr val="black"/>
              </a:solidFill>
              <a:latin typeface="Times New Roman" pitchFamily="18" charset="0"/>
            </a:endParaRPr>
          </a:p>
        </p:txBody>
      </p:sp>
      <p:sp>
        <p:nvSpPr>
          <p:cNvPr id="13323" name="Rectangle 14"/>
          <p:cNvSpPr>
            <a:spLocks noChangeArrowheads="1"/>
          </p:cNvSpPr>
          <p:nvPr/>
        </p:nvSpPr>
        <p:spPr bwMode="auto">
          <a:xfrm>
            <a:off x="6424613" y="2205038"/>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rPr>
              <a:t>World</a:t>
            </a:r>
            <a:endParaRPr lang="en-US" sz="2000" b="1">
              <a:solidFill>
                <a:prstClr val="black"/>
              </a:solidFill>
              <a:latin typeface="Times New Roman" pitchFamily="18" charset="0"/>
            </a:endParaRPr>
          </a:p>
        </p:txBody>
      </p:sp>
      <p:grpSp>
        <p:nvGrpSpPr>
          <p:cNvPr id="2" name="Group 15"/>
          <p:cNvGrpSpPr>
            <a:grpSpLocks/>
          </p:cNvGrpSpPr>
          <p:nvPr/>
        </p:nvGrpSpPr>
        <p:grpSpPr bwMode="auto">
          <a:xfrm>
            <a:off x="5562600" y="2527300"/>
            <a:ext cx="1685925" cy="1284288"/>
            <a:chOff x="3978" y="2483"/>
            <a:chExt cx="1062" cy="809"/>
          </a:xfrm>
        </p:grpSpPr>
        <p:sp>
          <p:nvSpPr>
            <p:cNvPr id="1332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solidFill>
                  <a:prstClr val="black"/>
                </a:solidFill>
              </a:endParaRPr>
            </a:p>
          </p:txBody>
        </p:sp>
        <p:sp>
          <p:nvSpPr>
            <p:cNvPr id="1333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solidFill>
                  <a:prstClr val="black"/>
                </a:solidFill>
              </a:endParaRPr>
            </a:p>
          </p:txBody>
        </p:sp>
      </p:grpSp>
      <p:sp>
        <p:nvSpPr>
          <p:cNvPr id="13325" name="Line 20"/>
          <p:cNvSpPr>
            <a:spLocks noChangeShapeType="1"/>
          </p:cNvSpPr>
          <p:nvPr/>
        </p:nvSpPr>
        <p:spPr bwMode="auto">
          <a:xfrm flipV="1">
            <a:off x="3352800" y="3775075"/>
            <a:ext cx="2871788"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6" name="Line 21"/>
          <p:cNvSpPr>
            <a:spLocks noChangeShapeType="1"/>
          </p:cNvSpPr>
          <p:nvPr/>
        </p:nvSpPr>
        <p:spPr bwMode="auto">
          <a:xfrm flipV="1">
            <a:off x="2727325" y="3071813"/>
            <a:ext cx="2871788"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7" name="Line 22"/>
          <p:cNvSpPr>
            <a:spLocks noChangeShapeType="1"/>
          </p:cNvSpPr>
          <p:nvPr/>
        </p:nvSpPr>
        <p:spPr bwMode="auto">
          <a:xfrm flipV="1">
            <a:off x="4357688" y="2579688"/>
            <a:ext cx="2871787" cy="34925"/>
          </a:xfrm>
          <a:prstGeom prst="line">
            <a:avLst/>
          </a:prstGeom>
          <a:noFill/>
          <a:ln w="12700">
            <a:solidFill>
              <a:schemeClr val="tx1"/>
            </a:solidFill>
            <a:prstDash val="dash"/>
            <a:round/>
            <a:headEnd/>
            <a:tailEnd/>
          </a:ln>
        </p:spPr>
        <p:txBody>
          <a:bodyPr/>
          <a:lstStyle/>
          <a:p>
            <a:endParaRPr lang="en-US">
              <a:solidFill>
                <a:prstClr val="black"/>
              </a:solidFill>
            </a:endParaRPr>
          </a:p>
        </p:txBody>
      </p:sp>
      <p:sp>
        <p:nvSpPr>
          <p:cNvPr id="13328" name="Text Box 23"/>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solidFill>
                  <a:prstClr val="black"/>
                </a:solidFill>
              </a:rPr>
              <a:t>Slide by Steve Seitz</a:t>
            </a:r>
          </a:p>
        </p:txBody>
      </p:sp>
      <p:graphicFrame>
        <p:nvGraphicFramePr>
          <p:cNvPr id="13314" name="Object 7"/>
          <p:cNvGraphicFramePr>
            <a:graphicFrameLocks noChangeAspect="1"/>
          </p:cNvGraphicFramePr>
          <p:nvPr/>
        </p:nvGraphicFramePr>
        <p:xfrm>
          <a:off x="5233988" y="4406900"/>
          <a:ext cx="3516312" cy="1976438"/>
        </p:xfrm>
        <a:graphic>
          <a:graphicData uri="http://schemas.openxmlformats.org/presentationml/2006/ole">
            <mc:AlternateContent xmlns:mc="http://schemas.openxmlformats.org/markup-compatibility/2006">
              <mc:Choice xmlns:v="urn:schemas-microsoft-com:vml" Requires="v">
                <p:oleObj spid="_x0000_s108556" name="Equation" r:id="rId3" imgW="1650960" imgH="927000" progId="Equation.3">
                  <p:embed/>
                </p:oleObj>
              </mc:Choice>
              <mc:Fallback>
                <p:oleObj name="Equation" r:id="rId3" imgW="1650960" imgH="927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88" y="4406900"/>
                        <a:ext cx="3516312" cy="197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73565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r>
              <a:rPr lang="en-US" dirty="0" smtClean="0"/>
              <a:t>Field of View (Zoom, focal length)</a:t>
            </a:r>
          </a:p>
        </p:txBody>
      </p:sp>
      <p:pic>
        <p:nvPicPr>
          <p:cNvPr id="34819" name="Picture 5"/>
          <p:cNvPicPr>
            <a:picLocks noChangeAspect="1" noChangeArrowheads="1"/>
          </p:cNvPicPr>
          <p:nvPr/>
        </p:nvPicPr>
        <p:blipFill>
          <a:blip r:embed="rId2" cstate="print"/>
          <a:srcRect l="3999"/>
          <a:stretch>
            <a:fillRect/>
          </a:stretch>
        </p:blipFill>
        <p:spPr bwMode="auto">
          <a:xfrm>
            <a:off x="152400" y="1054100"/>
            <a:ext cx="8839200" cy="5727700"/>
          </a:xfrm>
          <a:prstGeom prst="rect">
            <a:avLst/>
          </a:prstGeom>
          <a:noFill/>
          <a:ln w="9525">
            <a:noFill/>
            <a:miter lim="800000"/>
            <a:headEnd/>
            <a:tailEnd/>
          </a:ln>
        </p:spPr>
      </p:pic>
    </p:spTree>
    <p:extLst>
      <p:ext uri="{BB962C8B-B14F-4D97-AF65-F5344CB8AC3E}">
        <p14:creationId xmlns:p14="http://schemas.microsoft.com/office/powerpoint/2010/main" val="3778970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	Suppose we have two 3D cubes on the ground facing the viewer, one near, one far.</a:t>
            </a:r>
          </a:p>
          <a:p>
            <a:pPr marL="514350" indent="-514350">
              <a:buFont typeface="+mj-lt"/>
              <a:buAutoNum type="arabicPeriod"/>
            </a:pPr>
            <a:r>
              <a:rPr lang="en-US" sz="2800" dirty="0" smtClean="0"/>
              <a:t>What would they look like in perspective?</a:t>
            </a:r>
          </a:p>
          <a:p>
            <a:pPr marL="514350" indent="-514350">
              <a:buFont typeface="+mj-lt"/>
              <a:buAutoNum type="arabicPeriod"/>
            </a:pPr>
            <a:r>
              <a:rPr lang="en-US" sz="2800" dirty="0" smtClean="0"/>
              <a:t>What would they look like in weak perspective? </a:t>
            </a:r>
            <a:endParaRPr lang="en-US" sz="2800" dirty="0"/>
          </a:p>
        </p:txBody>
      </p:sp>
      <p:sp>
        <p:nvSpPr>
          <p:cNvPr id="4" name="Title 3"/>
          <p:cNvSpPr>
            <a:spLocks noGrp="1"/>
          </p:cNvSpPr>
          <p:nvPr>
            <p:ph type="title"/>
          </p:nvPr>
        </p:nvSpPr>
        <p:spPr/>
        <p:txBody>
          <a:bodyPr/>
          <a:lstStyle/>
          <a:p>
            <a:endParaRPr lang="en-US"/>
          </a:p>
        </p:txBody>
      </p:sp>
      <p:pic>
        <p:nvPicPr>
          <p:cNvPr id="134146" name="Picture 2" descr="http://rememberwhen.gazettelive.co.uk/station%20road%20now.jpg"/>
          <p:cNvPicPr>
            <a:picLocks noChangeAspect="1" noChangeArrowheads="1"/>
          </p:cNvPicPr>
          <p:nvPr/>
        </p:nvPicPr>
        <p:blipFill>
          <a:blip r:embed="rId2" cstate="print"/>
          <a:srcRect/>
          <a:stretch>
            <a:fillRect/>
          </a:stretch>
        </p:blipFill>
        <p:spPr bwMode="auto">
          <a:xfrm>
            <a:off x="1752600" y="3124200"/>
            <a:ext cx="5143500" cy="3429000"/>
          </a:xfrm>
          <a:prstGeom prst="rect">
            <a:avLst/>
          </a:prstGeom>
          <a:noFill/>
        </p:spPr>
      </p:pic>
      <p:sp>
        <p:nvSpPr>
          <p:cNvPr id="6" name="TextBox 5"/>
          <p:cNvSpPr txBox="1"/>
          <p:nvPr/>
        </p:nvSpPr>
        <p:spPr>
          <a:xfrm>
            <a:off x="6824134" y="6581001"/>
            <a:ext cx="2319866" cy="276999"/>
          </a:xfrm>
          <a:prstGeom prst="rect">
            <a:avLst/>
          </a:prstGeom>
          <a:noFill/>
        </p:spPr>
        <p:txBody>
          <a:bodyPr wrap="none" rtlCol="0">
            <a:spAutoFit/>
          </a:bodyPr>
          <a:lstStyle/>
          <a:p>
            <a:r>
              <a:rPr lang="en-US" sz="1200" dirty="0" smtClean="0">
                <a:solidFill>
                  <a:prstClr val="black"/>
                </a:solidFill>
              </a:rPr>
              <a:t>Photo credit: GazetteLive.co.uk</a:t>
            </a:r>
            <a:endParaRPr lang="en-US" sz="1200" dirty="0">
              <a:solidFill>
                <a:prstClr val="black"/>
              </a:solidFill>
            </a:endParaRPr>
          </a:p>
        </p:txBody>
      </p:sp>
    </p:spTree>
    <p:extLst>
      <p:ext uri="{BB962C8B-B14F-4D97-AF65-F5344CB8AC3E}">
        <p14:creationId xmlns:p14="http://schemas.microsoft.com/office/powerpoint/2010/main" val="389424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dirty="0" smtClean="0"/>
              <a:t>Beyond Pinholes: Radial Distortion</a:t>
            </a:r>
          </a:p>
        </p:txBody>
      </p:sp>
      <p:pic>
        <p:nvPicPr>
          <p:cNvPr id="56323" name="Picture 3"/>
          <p:cNvPicPr>
            <a:picLocks noChangeAspect="1" noChangeArrowheads="1"/>
          </p:cNvPicPr>
          <p:nvPr/>
        </p:nvPicPr>
        <p:blipFill>
          <a:blip r:embed="rId2" cstate="print"/>
          <a:srcRect/>
          <a:stretch>
            <a:fillRect/>
          </a:stretch>
        </p:blipFill>
        <p:spPr bwMode="auto">
          <a:xfrm>
            <a:off x="304800" y="2667000"/>
            <a:ext cx="5295900" cy="2419350"/>
          </a:xfrm>
          <a:prstGeom prst="rect">
            <a:avLst/>
          </a:prstGeom>
          <a:noFill/>
          <a:ln w="9525">
            <a:noFill/>
            <a:miter lim="800000"/>
            <a:headEnd/>
            <a:tailEnd/>
          </a:ln>
        </p:spPr>
      </p:pic>
      <p:pic>
        <p:nvPicPr>
          <p:cNvPr id="56324" name="Picture 4"/>
          <p:cNvPicPr>
            <a:picLocks noChangeAspect="1" noChangeArrowheads="1"/>
          </p:cNvPicPr>
          <p:nvPr/>
        </p:nvPicPr>
        <p:blipFill>
          <a:blip r:embed="rId3" cstate="print"/>
          <a:srcRect/>
          <a:stretch>
            <a:fillRect/>
          </a:stretch>
        </p:blipFill>
        <p:spPr bwMode="auto">
          <a:xfrm>
            <a:off x="5791200" y="2209800"/>
            <a:ext cx="3054350" cy="3695700"/>
          </a:xfrm>
          <a:prstGeom prst="rect">
            <a:avLst/>
          </a:prstGeom>
          <a:noFill/>
          <a:ln w="9525">
            <a:noFill/>
            <a:miter lim="800000"/>
            <a:headEnd/>
            <a:tailEnd/>
          </a:ln>
        </p:spPr>
      </p:pic>
      <p:sp>
        <p:nvSpPr>
          <p:cNvPr id="7" name="TextBox 6"/>
          <p:cNvSpPr txBox="1"/>
          <p:nvPr/>
        </p:nvSpPr>
        <p:spPr>
          <a:xfrm>
            <a:off x="-17463" y="6596063"/>
            <a:ext cx="1998663" cy="261937"/>
          </a:xfrm>
          <a:prstGeom prst="rect">
            <a:avLst/>
          </a:prstGeom>
          <a:noFill/>
        </p:spPr>
        <p:txBody>
          <a:bodyPr wrap="none">
            <a:spAutoFit/>
          </a:bodyPr>
          <a:lstStyle/>
          <a:p>
            <a:pPr>
              <a:defRPr/>
            </a:pPr>
            <a:r>
              <a:rPr lang="en-US" sz="1050" dirty="0">
                <a:solidFill>
                  <a:prstClr val="black"/>
                </a:solidFill>
              </a:rPr>
              <a:t>Image from Martin </a:t>
            </a:r>
            <a:r>
              <a:rPr lang="en-US" sz="1050" dirty="0" err="1">
                <a:solidFill>
                  <a:prstClr val="black"/>
                </a:solidFill>
              </a:rPr>
              <a:t>Habbecke</a:t>
            </a:r>
            <a:endParaRPr lang="en-US" sz="1050" dirty="0">
              <a:solidFill>
                <a:prstClr val="black"/>
              </a:solidFill>
            </a:endParaRPr>
          </a:p>
        </p:txBody>
      </p:sp>
      <p:sp>
        <p:nvSpPr>
          <p:cNvPr id="56326" name="TextBox 7"/>
          <p:cNvSpPr txBox="1">
            <a:spLocks noChangeArrowheads="1"/>
          </p:cNvSpPr>
          <p:nvPr/>
        </p:nvSpPr>
        <p:spPr bwMode="auto">
          <a:xfrm>
            <a:off x="6019800" y="5943600"/>
            <a:ext cx="2613025" cy="338138"/>
          </a:xfrm>
          <a:prstGeom prst="rect">
            <a:avLst/>
          </a:prstGeom>
          <a:noFill/>
          <a:ln w="9525">
            <a:noFill/>
            <a:miter lim="800000"/>
            <a:headEnd/>
            <a:tailEnd/>
          </a:ln>
        </p:spPr>
        <p:txBody>
          <a:bodyPr wrap="none">
            <a:spAutoFit/>
          </a:bodyPr>
          <a:lstStyle/>
          <a:p>
            <a:r>
              <a:rPr lang="en-US" sz="1600">
                <a:solidFill>
                  <a:prstClr val="black"/>
                </a:solidFill>
              </a:rPr>
              <a:t>Corrected Barrel Distortion</a:t>
            </a:r>
          </a:p>
        </p:txBody>
      </p:sp>
    </p:spTree>
    <p:extLst>
      <p:ext uri="{BB962C8B-B14F-4D97-AF65-F5344CB8AC3E}">
        <p14:creationId xmlns:p14="http://schemas.microsoft.com/office/powerpoint/2010/main" val="1451586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a:defRPr/>
            </a:pPr>
            <a:r>
              <a:rPr lang="en-US" sz="3200" smtClean="0"/>
              <a:t>Projection: world coordinates</a:t>
            </a:r>
            <a:r>
              <a:rPr lang="en-US" sz="3200" smtClean="0">
                <a:sym typeface="Wingdings" pitchFamily="2" charset="2"/>
              </a:rPr>
              <a:t>image coordinates</a:t>
            </a:r>
            <a:endParaRPr lang="en-US" sz="3200" smtClean="0"/>
          </a:p>
        </p:txBody>
      </p:sp>
      <p:sp>
        <p:nvSpPr>
          <p:cNvPr id="6" name="Rectangle 5"/>
          <p:cNvSpPr/>
          <p:nvPr/>
        </p:nvSpPr>
        <p:spPr>
          <a:xfrm>
            <a:off x="457200" y="1447800"/>
            <a:ext cx="3581400" cy="2514600"/>
          </a:xfrm>
          <a:prstGeom prst="rect">
            <a:avLst/>
          </a:prstGeom>
          <a:solidFill>
            <a:schemeClr val="bg1">
              <a:lumMod val="95000"/>
            </a:schemeClr>
          </a:solidFill>
          <a:ln>
            <a:solidFill>
              <a:schemeClr val="tx1"/>
            </a:solidFill>
          </a:ln>
          <a:scene3d>
            <a:camera prst="perspectiveContrastingRightFacing">
              <a:rot lat="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lumMod val="95000"/>
                </a:prstClr>
              </a:solidFill>
            </a:endParaRPr>
          </a:p>
        </p:txBody>
      </p:sp>
      <p:grpSp>
        <p:nvGrpSpPr>
          <p:cNvPr id="3" name="Group 23"/>
          <p:cNvGrpSpPr>
            <a:grpSpLocks noChangeAspect="1"/>
          </p:cNvGrpSpPr>
          <p:nvPr/>
        </p:nvGrpSpPr>
        <p:grpSpPr>
          <a:xfrm rot="10800000">
            <a:off x="1905000" y="2162300"/>
            <a:ext cx="318038" cy="1567316"/>
            <a:chOff x="5029200" y="2090284"/>
            <a:chExt cx="457200" cy="2253116"/>
          </a:xfrm>
          <a:scene3d>
            <a:camera prst="isometricOffAxis2Right"/>
            <a:lightRig rig="threePt" dir="t"/>
          </a:scene3d>
        </p:grpSpPr>
        <p:sp>
          <p:nvSpPr>
            <p:cNvPr id="40" name="Rectangle 39"/>
            <p:cNvSpPr/>
            <p:nvPr/>
          </p:nvSpPr>
          <p:spPr>
            <a:xfrm>
              <a:off x="5029200" y="2819400"/>
              <a:ext cx="457200" cy="15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Freeform 40"/>
            <p:cNvSpPr/>
            <p:nvPr/>
          </p:nvSpPr>
          <p:spPr>
            <a:xfrm rot="21339833">
              <a:off x="5130616" y="209028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2" name="Straight Connector 41"/>
            <p:cNvCxnSpPr>
              <a:stCxn id="40" idx="0"/>
              <a:endCxn id="41" idx="2"/>
            </p:cNvCxnSpPr>
            <p:nvPr/>
          </p:nvCxnSpPr>
          <p:spPr>
            <a:xfrm rot="5400000" flipH="1" flipV="1">
              <a:off x="5236615" y="2780833"/>
              <a:ext cx="59753" cy="17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0800000" flipV="1">
            <a:off x="2057400" y="2619500"/>
            <a:ext cx="2057400" cy="1058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24"/>
          <p:cNvGrpSpPr/>
          <p:nvPr/>
        </p:nvGrpSpPr>
        <p:grpSpPr>
          <a:xfrm>
            <a:off x="6019800" y="1552700"/>
            <a:ext cx="464125" cy="2336241"/>
            <a:chOff x="7162800" y="1914134"/>
            <a:chExt cx="464125" cy="2336241"/>
          </a:xfrm>
        </p:grpSpPr>
        <p:grpSp>
          <p:nvGrpSpPr>
            <p:cNvPr id="5" name="Group 18"/>
            <p:cNvGrpSpPr/>
            <p:nvPr/>
          </p:nvGrpSpPr>
          <p:grpSpPr>
            <a:xfrm>
              <a:off x="7162800" y="2474025"/>
              <a:ext cx="464125" cy="1776350"/>
              <a:chOff x="6324600" y="2971800"/>
              <a:chExt cx="464125" cy="1776350"/>
            </a:xfrm>
          </p:grpSpPr>
          <p:sp>
            <p:nvSpPr>
              <p:cNvPr id="35" name="Oval 34"/>
              <p:cNvSpPr/>
              <p:nvPr/>
            </p:nvSpPr>
            <p:spPr>
              <a:xfrm>
                <a:off x="6324600" y="451955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6324600" y="31242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Oval 36"/>
              <p:cNvSpPr/>
              <p:nvPr/>
            </p:nvSpPr>
            <p:spPr>
              <a:xfrm>
                <a:off x="6324600" y="2971800"/>
                <a:ext cx="4572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8" name="Straight Connector 37"/>
              <p:cNvCxnSpPr/>
              <p:nvPr/>
            </p:nvCxnSpPr>
            <p:spPr>
              <a:xfrm rot="10800000" flipV="1">
                <a:off x="6324600" y="3086100"/>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6788725" y="3112325"/>
                <a:ext cx="0" cy="1562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rot="21339833">
              <a:off x="7250048" y="191413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9"/>
          <p:cNvSpPr txBox="1"/>
          <p:nvPr/>
        </p:nvSpPr>
        <p:spPr>
          <a:xfrm>
            <a:off x="3662550" y="3076700"/>
            <a:ext cx="1138050" cy="923330"/>
          </a:xfrm>
          <a:prstGeom prst="rect">
            <a:avLst/>
          </a:prstGeom>
          <a:noFill/>
        </p:spPr>
        <p:txBody>
          <a:bodyPr wrap="square" rtlCol="0">
            <a:spAutoFit/>
          </a:bodyPr>
          <a:lstStyle/>
          <a:p>
            <a:pPr algn="ctr"/>
            <a:r>
              <a:rPr lang="en-US" dirty="0" smtClean="0">
                <a:solidFill>
                  <a:prstClr val="black"/>
                </a:solidFill>
              </a:rPr>
              <a:t>Camera Center (0, 0, 0)</a:t>
            </a:r>
            <a:endParaRPr lang="en-US" dirty="0">
              <a:solidFill>
                <a:prstClr val="black"/>
              </a:solidFill>
            </a:endParaRPr>
          </a:p>
        </p:txBody>
      </p:sp>
      <p:graphicFrame>
        <p:nvGraphicFramePr>
          <p:cNvPr id="11" name="Object 10"/>
          <p:cNvGraphicFramePr>
            <a:graphicFrameLocks noChangeAspect="1"/>
          </p:cNvGraphicFramePr>
          <p:nvPr>
            <p:extLst/>
          </p:nvPr>
        </p:nvGraphicFramePr>
        <p:xfrm>
          <a:off x="6589713" y="887413"/>
          <a:ext cx="1042987" cy="1358900"/>
        </p:xfrm>
        <a:graphic>
          <a:graphicData uri="http://schemas.openxmlformats.org/presentationml/2006/ole">
            <mc:AlternateContent xmlns:mc="http://schemas.openxmlformats.org/markup-compatibility/2006">
              <mc:Choice xmlns:v="urn:schemas-microsoft-com:vml" Requires="v">
                <p:oleObj spid="_x0000_s116766" name="Equation" r:id="rId4" imgW="545760" imgH="711000" progId="Equation.3">
                  <p:embed/>
                </p:oleObj>
              </mc:Choice>
              <mc:Fallback>
                <p:oleObj name="Equation" r:id="rId4" imgW="545760" imgH="711000" progId="Equation.3">
                  <p:embed/>
                  <p:pic>
                    <p:nvPicPr>
                      <p:cNvPr id="0" name=""/>
                      <p:cNvPicPr>
                        <a:picLocks noChangeAspect="1" noChangeArrowheads="1"/>
                      </p:cNvPicPr>
                      <p:nvPr/>
                    </p:nvPicPr>
                    <p:blipFill>
                      <a:blip r:embed="rId5"/>
                      <a:srcRect/>
                      <a:stretch>
                        <a:fillRect/>
                      </a:stretch>
                    </p:blipFill>
                    <p:spPr bwMode="auto">
                      <a:xfrm>
                        <a:off x="6589713" y="887413"/>
                        <a:ext cx="1042987" cy="135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6043550" y="838200"/>
            <a:ext cx="378630" cy="1015663"/>
          </a:xfrm>
          <a:prstGeom prst="rect">
            <a:avLst/>
          </a:prstGeom>
          <a:noFill/>
        </p:spPr>
        <p:txBody>
          <a:bodyPr wrap="none" rtlCol="0">
            <a:spAutoFit/>
          </a:bodyPr>
          <a:lstStyle/>
          <a:p>
            <a:r>
              <a:rPr lang="en-US" sz="6000" dirty="0" smtClean="0">
                <a:solidFill>
                  <a:srgbClr val="FFC000"/>
                </a:solidFill>
              </a:rPr>
              <a:t>.</a:t>
            </a:r>
            <a:endParaRPr lang="en-US" sz="6000" dirty="0">
              <a:solidFill>
                <a:srgbClr val="FFC000"/>
              </a:solidFill>
            </a:endParaRPr>
          </a:p>
        </p:txBody>
      </p:sp>
      <p:sp>
        <p:nvSpPr>
          <p:cNvPr id="13" name="TextBox 12"/>
          <p:cNvSpPr txBox="1"/>
          <p:nvPr/>
        </p:nvSpPr>
        <p:spPr>
          <a:xfrm>
            <a:off x="1888175" y="2964875"/>
            <a:ext cx="378630" cy="1015663"/>
          </a:xfrm>
          <a:prstGeom prst="rect">
            <a:avLst/>
          </a:prstGeom>
          <a:noFill/>
        </p:spPr>
        <p:txBody>
          <a:bodyPr wrap="none" rtlCol="0">
            <a:spAutoFit/>
          </a:bodyPr>
          <a:lstStyle/>
          <a:p>
            <a:r>
              <a:rPr lang="en-US" sz="6000" dirty="0" smtClean="0">
                <a:solidFill>
                  <a:srgbClr val="1F497D"/>
                </a:solidFill>
              </a:rPr>
              <a:t>.</a:t>
            </a:r>
            <a:endParaRPr lang="en-US" sz="6000" dirty="0">
              <a:solidFill>
                <a:srgbClr val="1F497D"/>
              </a:solidFill>
            </a:endParaRPr>
          </a:p>
        </p:txBody>
      </p:sp>
      <p:cxnSp>
        <p:nvCxnSpPr>
          <p:cNvPr id="14" name="Straight Connector 13"/>
          <p:cNvCxnSpPr/>
          <p:nvPr/>
        </p:nvCxnSpPr>
        <p:spPr>
          <a:xfrm rot="10800000">
            <a:off x="2362200" y="2619500"/>
            <a:ext cx="1752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86050" y="1898075"/>
            <a:ext cx="378630" cy="1015663"/>
          </a:xfrm>
          <a:prstGeom prst="rect">
            <a:avLst/>
          </a:prstGeom>
          <a:noFill/>
        </p:spPr>
        <p:txBody>
          <a:bodyPr wrap="none" rtlCol="0">
            <a:spAutoFit/>
          </a:bodyPr>
          <a:lstStyle/>
          <a:p>
            <a:r>
              <a:rPr lang="en-US" sz="6000" dirty="0" smtClean="0">
                <a:solidFill>
                  <a:prstClr val="black"/>
                </a:solidFill>
              </a:rPr>
              <a:t>.</a:t>
            </a:r>
            <a:endParaRPr lang="en-US" sz="6000" dirty="0">
              <a:solidFill>
                <a:prstClr val="black"/>
              </a:solidFill>
            </a:endParaRPr>
          </a:p>
        </p:txBody>
      </p:sp>
      <p:sp>
        <p:nvSpPr>
          <p:cNvPr id="16" name="Oval 15"/>
          <p:cNvSpPr/>
          <p:nvPr/>
        </p:nvSpPr>
        <p:spPr>
          <a:xfrm>
            <a:off x="3934095" y="2114800"/>
            <a:ext cx="304800" cy="9906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200400" y="2274125"/>
            <a:ext cx="255198" cy="369332"/>
          </a:xfrm>
          <a:prstGeom prst="rect">
            <a:avLst/>
          </a:prstGeom>
          <a:noFill/>
        </p:spPr>
        <p:txBody>
          <a:bodyPr wrap="none" rtlCol="0">
            <a:spAutoFit/>
          </a:bodyPr>
          <a:lstStyle/>
          <a:p>
            <a:r>
              <a:rPr lang="en-US" i="1" dirty="0" smtClean="0">
                <a:solidFill>
                  <a:prstClr val="black"/>
                </a:solidFill>
              </a:rPr>
              <a:t>f</a:t>
            </a:r>
            <a:endParaRPr lang="en-US" i="1" dirty="0">
              <a:solidFill>
                <a:prstClr val="black"/>
              </a:solidFill>
            </a:endParaRPr>
          </a:p>
        </p:txBody>
      </p:sp>
      <p:cxnSp>
        <p:nvCxnSpPr>
          <p:cNvPr id="19" name="Straight Connector 18"/>
          <p:cNvCxnSpPr/>
          <p:nvPr/>
        </p:nvCxnSpPr>
        <p:spPr>
          <a:xfrm rot="5400000">
            <a:off x="5741225" y="2112325"/>
            <a:ext cx="990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91000" y="2619500"/>
            <a:ext cx="2057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23162" y="2643457"/>
            <a:ext cx="300082" cy="369332"/>
          </a:xfrm>
          <a:prstGeom prst="rect">
            <a:avLst/>
          </a:prstGeom>
          <a:noFill/>
        </p:spPr>
        <p:txBody>
          <a:bodyPr wrap="none" rtlCol="0">
            <a:spAutoFit/>
          </a:bodyPr>
          <a:lstStyle/>
          <a:p>
            <a:r>
              <a:rPr lang="en-US" i="1" dirty="0" smtClean="0">
                <a:solidFill>
                  <a:prstClr val="black"/>
                </a:solidFill>
              </a:rPr>
              <a:t>z</a:t>
            </a:r>
            <a:endParaRPr lang="en-US" i="1" dirty="0">
              <a:solidFill>
                <a:prstClr val="black"/>
              </a:solidFill>
            </a:endParaRPr>
          </a:p>
        </p:txBody>
      </p:sp>
      <p:sp>
        <p:nvSpPr>
          <p:cNvPr id="22" name="TextBox 21"/>
          <p:cNvSpPr txBox="1"/>
          <p:nvPr/>
        </p:nvSpPr>
        <p:spPr>
          <a:xfrm>
            <a:off x="6189025" y="2314700"/>
            <a:ext cx="304800" cy="369332"/>
          </a:xfrm>
          <a:prstGeom prst="rect">
            <a:avLst/>
          </a:prstGeom>
          <a:noFill/>
        </p:spPr>
        <p:txBody>
          <a:bodyPr wrap="square" rtlCol="0">
            <a:spAutoFit/>
          </a:bodyPr>
          <a:lstStyle/>
          <a:p>
            <a:r>
              <a:rPr lang="en-US" i="1" dirty="0" smtClean="0">
                <a:solidFill>
                  <a:prstClr val="black"/>
                </a:solidFill>
              </a:rPr>
              <a:t>y</a:t>
            </a:r>
            <a:endParaRPr lang="en-US" i="1" dirty="0">
              <a:solidFill>
                <a:prstClr val="black"/>
              </a:solidFill>
            </a:endParaRPr>
          </a:p>
        </p:txBody>
      </p:sp>
      <p:graphicFrame>
        <p:nvGraphicFramePr>
          <p:cNvPr id="23" name="Object 3"/>
          <p:cNvGraphicFramePr>
            <a:graphicFrameLocks noChangeAspect="1"/>
          </p:cNvGraphicFramePr>
          <p:nvPr>
            <p:extLst/>
          </p:nvPr>
        </p:nvGraphicFramePr>
        <p:xfrm>
          <a:off x="1951038" y="4238625"/>
          <a:ext cx="969962" cy="873125"/>
        </p:xfrm>
        <a:graphic>
          <a:graphicData uri="http://schemas.openxmlformats.org/presentationml/2006/ole">
            <mc:AlternateContent xmlns:mc="http://schemas.openxmlformats.org/markup-compatibility/2006">
              <mc:Choice xmlns:v="urn:schemas-microsoft-com:vml" Requires="v">
                <p:oleObj spid="_x0000_s116767" name="Equation" r:id="rId6" imgW="507960" imgH="457200" progId="Equation.3">
                  <p:embed/>
                </p:oleObj>
              </mc:Choice>
              <mc:Fallback>
                <p:oleObj name="Equation" r:id="rId6" imgW="507960" imgH="457200" progId="Equation.3">
                  <p:embed/>
                  <p:pic>
                    <p:nvPicPr>
                      <p:cNvPr id="0" name=""/>
                      <p:cNvPicPr>
                        <a:picLocks noChangeAspect="1" noChangeArrowheads="1"/>
                      </p:cNvPicPr>
                      <p:nvPr/>
                    </p:nvPicPr>
                    <p:blipFill>
                      <a:blip r:embed="rId7"/>
                      <a:srcRect/>
                      <a:stretch>
                        <a:fillRect/>
                      </a:stretch>
                    </p:blipFill>
                    <p:spPr bwMode="auto">
                      <a:xfrm>
                        <a:off x="1951038" y="4238625"/>
                        <a:ext cx="969962"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5"/>
          <p:cNvSpPr txBox="1"/>
          <p:nvPr/>
        </p:nvSpPr>
        <p:spPr>
          <a:xfrm>
            <a:off x="3929145" y="1908637"/>
            <a:ext cx="378630" cy="1015663"/>
          </a:xfrm>
          <a:prstGeom prst="rect">
            <a:avLst/>
          </a:prstGeom>
          <a:noFill/>
        </p:spPr>
        <p:txBody>
          <a:bodyPr wrap="none" rtlCol="0">
            <a:spAutoFit/>
          </a:bodyPr>
          <a:lstStyle/>
          <a:p>
            <a:r>
              <a:rPr lang="en-US" sz="6000" dirty="0" smtClean="0">
                <a:solidFill>
                  <a:prstClr val="black"/>
                </a:solidFill>
              </a:rPr>
              <a:t>.</a:t>
            </a:r>
            <a:endParaRPr lang="en-US" sz="6000" dirty="0">
              <a:solidFill>
                <a:prstClr val="black"/>
              </a:solidFill>
            </a:endParaRPr>
          </a:p>
        </p:txBody>
      </p:sp>
      <p:cxnSp>
        <p:nvCxnSpPr>
          <p:cNvPr id="27" name="Straight Arrow Connector 26"/>
          <p:cNvCxnSpPr/>
          <p:nvPr/>
        </p:nvCxnSpPr>
        <p:spPr>
          <a:xfrm rot="10800000">
            <a:off x="6272150" y="1547750"/>
            <a:ext cx="304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058988" y="3762500"/>
            <a:ext cx="18502" cy="7182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2133600" y="3686300"/>
            <a:ext cx="2286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828800" y="3152900"/>
            <a:ext cx="10668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70223" y="2879216"/>
            <a:ext cx="351378" cy="369332"/>
          </a:xfrm>
          <a:prstGeom prst="rect">
            <a:avLst/>
          </a:prstGeom>
          <a:noFill/>
        </p:spPr>
        <p:txBody>
          <a:bodyPr wrap="none" rtlCol="0">
            <a:spAutoFit/>
          </a:bodyPr>
          <a:lstStyle/>
          <a:p>
            <a:r>
              <a:rPr lang="en-US" i="1" dirty="0" smtClean="0">
                <a:solidFill>
                  <a:prstClr val="black"/>
                </a:solidFill>
              </a:rPr>
              <a:t>v’</a:t>
            </a:r>
            <a:endParaRPr lang="en-US" i="1" dirty="0">
              <a:solidFill>
                <a:prstClr val="black"/>
              </a:solidFill>
            </a:endParaRPr>
          </a:p>
        </p:txBody>
      </p:sp>
      <p:sp>
        <p:nvSpPr>
          <p:cNvPr id="32" name="TextBox 31"/>
          <p:cNvSpPr txBox="1"/>
          <p:nvPr/>
        </p:nvSpPr>
        <p:spPr>
          <a:xfrm>
            <a:off x="2057399" y="3624471"/>
            <a:ext cx="364202" cy="369332"/>
          </a:xfrm>
          <a:prstGeom prst="rect">
            <a:avLst/>
          </a:prstGeom>
          <a:noFill/>
        </p:spPr>
        <p:txBody>
          <a:bodyPr wrap="none" rtlCol="0">
            <a:spAutoFit/>
          </a:bodyPr>
          <a:lstStyle/>
          <a:p>
            <a:r>
              <a:rPr lang="en-US" i="1" dirty="0" smtClean="0">
                <a:solidFill>
                  <a:prstClr val="black"/>
                </a:solidFill>
              </a:rPr>
              <a:t>u’</a:t>
            </a:r>
            <a:endParaRPr lang="en-US" i="1" dirty="0">
              <a:solidFill>
                <a:prstClr val="black"/>
              </a:solidFill>
            </a:endParaRPr>
          </a:p>
        </p:txBody>
      </p:sp>
      <p:cxnSp>
        <p:nvCxnSpPr>
          <p:cNvPr id="17" name="Straight Connector 16"/>
          <p:cNvCxnSpPr>
            <a:stCxn id="34" idx="0"/>
          </p:cNvCxnSpPr>
          <p:nvPr/>
        </p:nvCxnSpPr>
        <p:spPr>
          <a:xfrm flipH="1">
            <a:off x="4114800" y="1560840"/>
            <a:ext cx="2110530" cy="1106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3" name="Object 3"/>
          <p:cNvGraphicFramePr>
            <a:graphicFrameLocks noChangeAspect="1"/>
          </p:cNvGraphicFramePr>
          <p:nvPr>
            <p:extLst/>
          </p:nvPr>
        </p:nvGraphicFramePr>
        <p:xfrm>
          <a:off x="5429250" y="5175250"/>
          <a:ext cx="1333500" cy="752475"/>
        </p:xfrm>
        <a:graphic>
          <a:graphicData uri="http://schemas.openxmlformats.org/presentationml/2006/ole">
            <mc:AlternateContent xmlns:mc="http://schemas.openxmlformats.org/markup-compatibility/2006">
              <mc:Choice xmlns:v="urn:schemas-microsoft-com:vml" Requires="v">
                <p:oleObj spid="_x0000_s116768" name="Equation" r:id="rId8" imgW="698400" imgH="393480" progId="Equation.3">
                  <p:embed/>
                </p:oleObj>
              </mc:Choice>
              <mc:Fallback>
                <p:oleObj name="Equation" r:id="rId8" imgW="698400" imgH="393480" progId="Equation.3">
                  <p:embed/>
                  <p:pic>
                    <p:nvPicPr>
                      <p:cNvPr id="0" name=""/>
                      <p:cNvPicPr>
                        <a:picLocks noChangeAspect="1" noChangeArrowheads="1"/>
                      </p:cNvPicPr>
                      <p:nvPr/>
                    </p:nvPicPr>
                    <p:blipFill>
                      <a:blip r:embed="rId9"/>
                      <a:srcRect/>
                      <a:stretch>
                        <a:fillRect/>
                      </a:stretch>
                    </p:blipFill>
                    <p:spPr bwMode="auto">
                      <a:xfrm>
                        <a:off x="5429250" y="5175250"/>
                        <a:ext cx="133350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3"/>
          <p:cNvGraphicFramePr>
            <a:graphicFrameLocks noChangeAspect="1"/>
          </p:cNvGraphicFramePr>
          <p:nvPr>
            <p:extLst/>
          </p:nvPr>
        </p:nvGraphicFramePr>
        <p:xfrm>
          <a:off x="5370513" y="5935663"/>
          <a:ext cx="1357312" cy="752475"/>
        </p:xfrm>
        <a:graphic>
          <a:graphicData uri="http://schemas.openxmlformats.org/presentationml/2006/ole">
            <mc:AlternateContent xmlns:mc="http://schemas.openxmlformats.org/markup-compatibility/2006">
              <mc:Choice xmlns:v="urn:schemas-microsoft-com:vml" Requires="v">
                <p:oleObj spid="_x0000_s116769" name="Equation" r:id="rId10" imgW="711000" imgH="393480" progId="Equation.3">
                  <p:embed/>
                </p:oleObj>
              </mc:Choice>
              <mc:Fallback>
                <p:oleObj name="Equation" r:id="rId10" imgW="711000" imgH="393480" progId="Equation.3">
                  <p:embed/>
                  <p:pic>
                    <p:nvPicPr>
                      <p:cNvPr id="0" name=""/>
                      <p:cNvPicPr>
                        <a:picLocks noChangeAspect="1" noChangeArrowheads="1"/>
                      </p:cNvPicPr>
                      <p:nvPr/>
                    </p:nvPicPr>
                    <p:blipFill>
                      <a:blip r:embed="rId11"/>
                      <a:srcRect/>
                      <a:stretch>
                        <a:fillRect/>
                      </a:stretch>
                    </p:blipFill>
                    <p:spPr bwMode="auto">
                      <a:xfrm>
                        <a:off x="5370513" y="5935663"/>
                        <a:ext cx="1357312"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3"/>
          <p:cNvGraphicFramePr>
            <a:graphicFrameLocks noChangeAspect="1"/>
          </p:cNvGraphicFramePr>
          <p:nvPr>
            <p:extLst/>
          </p:nvPr>
        </p:nvGraphicFramePr>
        <p:xfrm>
          <a:off x="7313613" y="5184775"/>
          <a:ext cx="1262062" cy="752475"/>
        </p:xfrm>
        <a:graphic>
          <a:graphicData uri="http://schemas.openxmlformats.org/presentationml/2006/ole">
            <mc:AlternateContent xmlns:mc="http://schemas.openxmlformats.org/markup-compatibility/2006">
              <mc:Choice xmlns:v="urn:schemas-microsoft-com:vml" Requires="v">
                <p:oleObj spid="_x0000_s116770" name="Equation" r:id="rId12" imgW="660240" imgH="393480" progId="Equation.3">
                  <p:embed/>
                </p:oleObj>
              </mc:Choice>
              <mc:Fallback>
                <p:oleObj name="Equation" r:id="rId12" imgW="660240" imgH="393480" progId="Equation.3">
                  <p:embed/>
                  <p:pic>
                    <p:nvPicPr>
                      <p:cNvPr id="0" name=""/>
                      <p:cNvPicPr>
                        <a:picLocks noChangeAspect="1" noChangeArrowheads="1"/>
                      </p:cNvPicPr>
                      <p:nvPr/>
                    </p:nvPicPr>
                    <p:blipFill>
                      <a:blip r:embed="rId13"/>
                      <a:srcRect/>
                      <a:stretch>
                        <a:fillRect/>
                      </a:stretch>
                    </p:blipFill>
                    <p:spPr bwMode="auto">
                      <a:xfrm>
                        <a:off x="7313613" y="5184775"/>
                        <a:ext cx="1262062"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3"/>
          <p:cNvGraphicFramePr>
            <a:graphicFrameLocks noChangeAspect="1"/>
          </p:cNvGraphicFramePr>
          <p:nvPr>
            <p:extLst/>
          </p:nvPr>
        </p:nvGraphicFramePr>
        <p:xfrm>
          <a:off x="7340600" y="5935663"/>
          <a:ext cx="1236663" cy="752475"/>
        </p:xfrm>
        <a:graphic>
          <a:graphicData uri="http://schemas.openxmlformats.org/presentationml/2006/ole">
            <mc:AlternateContent xmlns:mc="http://schemas.openxmlformats.org/markup-compatibility/2006">
              <mc:Choice xmlns:v="urn:schemas-microsoft-com:vml" Requires="v">
                <p:oleObj spid="_x0000_s116771" name="Equation" r:id="rId14" imgW="647640" imgH="393480" progId="Equation.3">
                  <p:embed/>
                </p:oleObj>
              </mc:Choice>
              <mc:Fallback>
                <p:oleObj name="Equation" r:id="rId14" imgW="647640" imgH="393480" progId="Equation.3">
                  <p:embed/>
                  <p:pic>
                    <p:nvPicPr>
                      <p:cNvPr id="0" name=""/>
                      <p:cNvPicPr>
                        <a:picLocks noChangeAspect="1" noChangeArrowheads="1"/>
                      </p:cNvPicPr>
                      <p:nvPr/>
                    </p:nvPicPr>
                    <p:blipFill>
                      <a:blip r:embed="rId15"/>
                      <a:srcRect/>
                      <a:stretch>
                        <a:fillRect/>
                      </a:stretch>
                    </p:blipFill>
                    <p:spPr bwMode="auto">
                      <a:xfrm>
                        <a:off x="7340600" y="5935663"/>
                        <a:ext cx="1236663"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ight Triangle 6"/>
          <p:cNvSpPr/>
          <p:nvPr/>
        </p:nvSpPr>
        <p:spPr>
          <a:xfrm flipV="1">
            <a:off x="2386789" y="2637084"/>
            <a:ext cx="1730143" cy="88411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ight Triangle 47"/>
          <p:cNvSpPr/>
          <p:nvPr/>
        </p:nvSpPr>
        <p:spPr>
          <a:xfrm rot="10800000" flipV="1">
            <a:off x="4168280" y="1588746"/>
            <a:ext cx="2043362" cy="104417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346592" y="5367674"/>
            <a:ext cx="2905268" cy="1200329"/>
          </a:xfrm>
          <a:prstGeom prst="rect">
            <a:avLst/>
          </a:prstGeom>
          <a:noFill/>
        </p:spPr>
        <p:txBody>
          <a:bodyPr wrap="square" rtlCol="0">
            <a:spAutoFit/>
          </a:bodyPr>
          <a:lstStyle/>
          <a:p>
            <a:r>
              <a:rPr lang="en-US" sz="2400" dirty="0" smtClean="0">
                <a:solidFill>
                  <a:prstClr val="black"/>
                </a:solidFill>
              </a:rPr>
              <a:t>If X = 2, Y = 3, </a:t>
            </a:r>
            <a:br>
              <a:rPr lang="en-US" sz="2400" dirty="0" smtClean="0">
                <a:solidFill>
                  <a:prstClr val="black"/>
                </a:solidFill>
              </a:rPr>
            </a:br>
            <a:r>
              <a:rPr lang="en-US" sz="2400" dirty="0" smtClean="0">
                <a:solidFill>
                  <a:prstClr val="black"/>
                </a:solidFill>
              </a:rPr>
              <a:t>Z = 5, and f = 2</a:t>
            </a:r>
            <a:br>
              <a:rPr lang="en-US" sz="2400" dirty="0" smtClean="0">
                <a:solidFill>
                  <a:prstClr val="black"/>
                </a:solidFill>
              </a:rPr>
            </a:br>
            <a:r>
              <a:rPr lang="en-US" sz="2400" dirty="0" smtClean="0">
                <a:solidFill>
                  <a:prstClr val="black"/>
                </a:solidFill>
              </a:rPr>
              <a:t>What are U and V?</a:t>
            </a:r>
            <a:endParaRPr lang="en-US" sz="2400" dirty="0">
              <a:solidFill>
                <a:prstClr val="black"/>
              </a:solidFill>
            </a:endParaRPr>
          </a:p>
        </p:txBody>
      </p:sp>
      <p:sp>
        <p:nvSpPr>
          <p:cNvPr id="9" name="TextBox 8"/>
          <p:cNvSpPr txBox="1"/>
          <p:nvPr/>
        </p:nvSpPr>
        <p:spPr>
          <a:xfrm>
            <a:off x="5962220" y="1918812"/>
            <a:ext cx="232299" cy="461665"/>
          </a:xfrm>
          <a:prstGeom prst="rect">
            <a:avLst/>
          </a:prstGeom>
          <a:noFill/>
        </p:spPr>
        <p:txBody>
          <a:bodyPr wrap="square" rtlCol="0">
            <a:spAutoFit/>
          </a:bodyPr>
          <a:lstStyle/>
          <a:p>
            <a:pPr algn="ctr"/>
            <a:r>
              <a:rPr lang="en-US" sz="2400" dirty="0" smtClean="0">
                <a:solidFill>
                  <a:prstClr val="white"/>
                </a:solidFill>
              </a:rPr>
              <a:t>3</a:t>
            </a:r>
            <a:endParaRPr lang="en-US" sz="2400" dirty="0">
              <a:solidFill>
                <a:prstClr val="white"/>
              </a:solidFill>
            </a:endParaRPr>
          </a:p>
        </p:txBody>
      </p:sp>
      <p:sp>
        <p:nvSpPr>
          <p:cNvPr id="50" name="TextBox 49"/>
          <p:cNvSpPr txBox="1"/>
          <p:nvPr/>
        </p:nvSpPr>
        <p:spPr>
          <a:xfrm>
            <a:off x="5192042" y="2241100"/>
            <a:ext cx="232299" cy="461665"/>
          </a:xfrm>
          <a:prstGeom prst="rect">
            <a:avLst/>
          </a:prstGeom>
          <a:noFill/>
        </p:spPr>
        <p:txBody>
          <a:bodyPr wrap="square" rtlCol="0">
            <a:spAutoFit/>
          </a:bodyPr>
          <a:lstStyle/>
          <a:p>
            <a:pPr algn="ctr"/>
            <a:r>
              <a:rPr lang="en-US" sz="2400" dirty="0" smtClean="0">
                <a:solidFill>
                  <a:prstClr val="white"/>
                </a:solidFill>
              </a:rPr>
              <a:t>5</a:t>
            </a:r>
            <a:endParaRPr lang="en-US" sz="2400" dirty="0">
              <a:solidFill>
                <a:prstClr val="white"/>
              </a:solidFill>
            </a:endParaRPr>
          </a:p>
        </p:txBody>
      </p:sp>
      <p:sp>
        <p:nvSpPr>
          <p:cNvPr id="51" name="TextBox 50"/>
          <p:cNvSpPr txBox="1"/>
          <p:nvPr/>
        </p:nvSpPr>
        <p:spPr>
          <a:xfrm>
            <a:off x="2926984" y="2565326"/>
            <a:ext cx="578216" cy="461665"/>
          </a:xfrm>
          <a:prstGeom prst="rect">
            <a:avLst/>
          </a:prstGeom>
          <a:noFill/>
        </p:spPr>
        <p:txBody>
          <a:bodyPr wrap="square" rtlCol="0">
            <a:spAutoFit/>
          </a:bodyPr>
          <a:lstStyle/>
          <a:p>
            <a:pPr algn="ctr"/>
            <a:r>
              <a:rPr lang="en-US" sz="2400" dirty="0" smtClean="0">
                <a:solidFill>
                  <a:prstClr val="white"/>
                </a:solidFill>
              </a:rPr>
              <a:t>-2</a:t>
            </a:r>
            <a:endParaRPr lang="en-US" sz="2400" dirty="0">
              <a:solidFill>
                <a:prstClr val="white"/>
              </a:solidFill>
            </a:endParaRPr>
          </a:p>
        </p:txBody>
      </p:sp>
      <p:sp>
        <p:nvSpPr>
          <p:cNvPr id="52" name="TextBox 51"/>
          <p:cNvSpPr txBox="1"/>
          <p:nvPr/>
        </p:nvSpPr>
        <p:spPr>
          <a:xfrm>
            <a:off x="2412970" y="2803333"/>
            <a:ext cx="232299" cy="461665"/>
          </a:xfrm>
          <a:prstGeom prst="rect">
            <a:avLst/>
          </a:prstGeom>
          <a:noFill/>
        </p:spPr>
        <p:txBody>
          <a:bodyPr wrap="square" rtlCol="0">
            <a:spAutoFit/>
          </a:bodyPr>
          <a:lstStyle/>
          <a:p>
            <a:pPr algn="ctr"/>
            <a:r>
              <a:rPr lang="en-US" sz="2400" dirty="0" smtClean="0">
                <a:solidFill>
                  <a:prstClr val="white"/>
                </a:solidFill>
              </a:rPr>
              <a:t>?</a:t>
            </a:r>
            <a:endParaRPr lang="en-US" sz="2400" dirty="0">
              <a:solidFill>
                <a:prstClr val="white"/>
              </a:solidFill>
            </a:endParaRPr>
          </a:p>
        </p:txBody>
      </p:sp>
      <p:graphicFrame>
        <p:nvGraphicFramePr>
          <p:cNvPr id="53" name="Object 3"/>
          <p:cNvGraphicFramePr>
            <a:graphicFrameLocks noChangeAspect="1"/>
          </p:cNvGraphicFramePr>
          <p:nvPr>
            <p:extLst/>
          </p:nvPr>
        </p:nvGraphicFramePr>
        <p:xfrm>
          <a:off x="3635375" y="5911850"/>
          <a:ext cx="1066800" cy="801688"/>
        </p:xfrm>
        <a:graphic>
          <a:graphicData uri="http://schemas.openxmlformats.org/presentationml/2006/ole">
            <mc:AlternateContent xmlns:mc="http://schemas.openxmlformats.org/markup-compatibility/2006">
              <mc:Choice xmlns:v="urn:schemas-microsoft-com:vml" Requires="v">
                <p:oleObj spid="_x0000_s116772" name="Equation" r:id="rId16" imgW="558720" imgH="419040" progId="Equation.3">
                  <p:embed/>
                </p:oleObj>
              </mc:Choice>
              <mc:Fallback>
                <p:oleObj name="Equation" r:id="rId16" imgW="558720" imgH="419040" progId="Equation.3">
                  <p:embed/>
                  <p:pic>
                    <p:nvPicPr>
                      <p:cNvPr id="0" name=""/>
                      <p:cNvPicPr>
                        <a:picLocks noChangeAspect="1" noChangeArrowheads="1"/>
                      </p:cNvPicPr>
                      <p:nvPr/>
                    </p:nvPicPr>
                    <p:blipFill>
                      <a:blip r:embed="rId17"/>
                      <a:srcRect/>
                      <a:stretch>
                        <a:fillRect/>
                      </a:stretch>
                    </p:blipFill>
                    <p:spPr bwMode="auto">
                      <a:xfrm>
                        <a:off x="3635375" y="5911850"/>
                        <a:ext cx="1066800"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L-Shape 24"/>
          <p:cNvSpPr/>
          <p:nvPr/>
        </p:nvSpPr>
        <p:spPr>
          <a:xfrm rot="5400000">
            <a:off x="5990611" y="2406019"/>
            <a:ext cx="217738" cy="206859"/>
          </a:xfrm>
          <a:prstGeom prst="corner">
            <a:avLst>
              <a:gd name="adj1" fmla="val 41763"/>
              <a:gd name="adj2" fmla="val 41763"/>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4" name="L-Shape 53"/>
          <p:cNvSpPr/>
          <p:nvPr/>
        </p:nvSpPr>
        <p:spPr>
          <a:xfrm rot="16200000">
            <a:off x="2360955" y="2635009"/>
            <a:ext cx="217738" cy="206859"/>
          </a:xfrm>
          <a:prstGeom prst="corner">
            <a:avLst>
              <a:gd name="adj1" fmla="val 41763"/>
              <a:gd name="adj2" fmla="val 41763"/>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26" name="Arc 25"/>
          <p:cNvSpPr/>
          <p:nvPr/>
        </p:nvSpPr>
        <p:spPr>
          <a:xfrm rot="1378401">
            <a:off x="4361992" y="2439541"/>
            <a:ext cx="251569" cy="251569"/>
          </a:xfrm>
          <a:prstGeom prst="arc">
            <a:avLst/>
          </a:prstGeom>
          <a:ln w="603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5" name="Arc 54"/>
          <p:cNvSpPr/>
          <p:nvPr/>
        </p:nvSpPr>
        <p:spPr>
          <a:xfrm rot="12192160">
            <a:off x="3620074" y="2590204"/>
            <a:ext cx="251569" cy="251569"/>
          </a:xfrm>
          <a:prstGeom prst="arc">
            <a:avLst/>
          </a:prstGeom>
          <a:ln w="603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146721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 grpId="0" animBg="1"/>
      <p:bldP spid="49" grpId="0"/>
      <p:bldP spid="9" grpId="0"/>
      <p:bldP spid="50" grpId="0"/>
      <p:bldP spid="51" grpId="0"/>
      <p:bldP spid="52" grpId="0"/>
      <p:bldP spid="25" grpId="0" animBg="1"/>
      <p:bldP spid="54" grpId="0" animBg="1"/>
      <p:bldP spid="26" grpId="0" animBg="1"/>
      <p:bldP spid="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noGrp="1"/>
          </p:cNvSpPr>
          <p:nvPr>
            <p:ph type="title"/>
          </p:nvPr>
        </p:nvSpPr>
        <p:spPr/>
        <p:txBody>
          <a:bodyPr/>
          <a:lstStyle/>
          <a:p>
            <a:pPr eaLnBrk="1" hangingPunct="1"/>
            <a:r>
              <a:rPr lang="en-US" smtClean="0"/>
              <a:t>Things to remember</a:t>
            </a:r>
          </a:p>
        </p:txBody>
      </p:sp>
      <p:sp>
        <p:nvSpPr>
          <p:cNvPr id="4" name="Content Placeholder 2"/>
          <p:cNvSpPr txBox="1">
            <a:spLocks/>
          </p:cNvSpPr>
          <p:nvPr/>
        </p:nvSpPr>
        <p:spPr bwMode="auto">
          <a:xfrm>
            <a:off x="609600" y="1143000"/>
            <a:ext cx="4343400" cy="5135563"/>
          </a:xfrm>
          <a:prstGeom prst="rect">
            <a:avLst/>
          </a:prstGeom>
          <a:noFill/>
          <a:ln w="9525">
            <a:noFill/>
            <a:miter lim="800000"/>
            <a:headEnd/>
            <a:tailEnd/>
          </a:ln>
        </p:spPr>
        <p:txBody>
          <a:bodyPr>
            <a:normAutofit lnSpcReduction="10000"/>
          </a:bodyPr>
          <a:lstStyle/>
          <a:p>
            <a:pPr marL="342900" indent="-342900">
              <a:spcBef>
                <a:spcPct val="20000"/>
              </a:spcBef>
              <a:buFont typeface="Arial" charset="0"/>
              <a:buChar char="•"/>
              <a:defRPr/>
            </a:pPr>
            <a:endParaRPr lang="en-US" sz="3200" dirty="0">
              <a:solidFill>
                <a:prstClr val="black"/>
              </a:solidFill>
              <a:latin typeface="Calibri"/>
            </a:endParaRPr>
          </a:p>
          <a:p>
            <a:pPr marL="342900" indent="-342900">
              <a:spcBef>
                <a:spcPct val="20000"/>
              </a:spcBef>
              <a:buFont typeface="Arial" charset="0"/>
              <a:buChar char="•"/>
              <a:defRPr/>
            </a:pPr>
            <a:r>
              <a:rPr lang="en-US" sz="3200" dirty="0">
                <a:solidFill>
                  <a:prstClr val="black"/>
                </a:solidFill>
                <a:latin typeface="Calibri"/>
              </a:rPr>
              <a:t>Vanishing points and vanishing lines</a:t>
            </a:r>
          </a:p>
          <a:p>
            <a:pPr marL="342900" indent="-342900">
              <a:spcBef>
                <a:spcPct val="20000"/>
              </a:spcBef>
              <a:buFont typeface="Arial" charset="0"/>
              <a:buChar char="•"/>
              <a:defRPr/>
            </a:pPr>
            <a:endParaRPr lang="en-US" sz="3200" dirty="0">
              <a:solidFill>
                <a:prstClr val="black"/>
              </a:solidFill>
              <a:latin typeface="Calibri"/>
            </a:endParaRPr>
          </a:p>
          <a:p>
            <a:pPr marL="342900" indent="-342900">
              <a:spcBef>
                <a:spcPct val="20000"/>
              </a:spcBef>
              <a:buFont typeface="Arial" charset="0"/>
              <a:buChar char="•"/>
              <a:defRPr/>
            </a:pPr>
            <a:r>
              <a:rPr lang="en-US" sz="3200" dirty="0">
                <a:solidFill>
                  <a:prstClr val="black"/>
                </a:solidFill>
                <a:latin typeface="Calibri"/>
              </a:rPr>
              <a:t>Pinhole camera model and camera projection </a:t>
            </a:r>
            <a:r>
              <a:rPr lang="en-US" sz="3200" dirty="0" smtClean="0">
                <a:solidFill>
                  <a:prstClr val="black"/>
                </a:solidFill>
                <a:latin typeface="Calibri"/>
              </a:rPr>
              <a:t>matrix</a:t>
            </a:r>
          </a:p>
          <a:p>
            <a:pPr marL="342900" indent="-342900">
              <a:spcBef>
                <a:spcPct val="20000"/>
              </a:spcBef>
              <a:buFont typeface="Arial" charset="0"/>
              <a:buChar char="•"/>
              <a:defRPr/>
            </a:pPr>
            <a:endParaRPr lang="en-US" sz="3200" dirty="0">
              <a:solidFill>
                <a:prstClr val="black"/>
              </a:solidFill>
              <a:latin typeface="Calibri"/>
            </a:endParaRPr>
          </a:p>
          <a:p>
            <a:pPr marL="342900" indent="-342900">
              <a:spcBef>
                <a:spcPct val="20000"/>
              </a:spcBef>
              <a:buFont typeface="Arial" charset="0"/>
              <a:buChar char="•"/>
              <a:defRPr/>
            </a:pPr>
            <a:r>
              <a:rPr lang="en-US" sz="3200" dirty="0" smtClean="0">
                <a:solidFill>
                  <a:prstClr val="black"/>
                </a:solidFill>
                <a:latin typeface="Calibri"/>
              </a:rPr>
              <a:t>Homogeneous coordinates</a:t>
            </a:r>
            <a:endParaRPr lang="en-US" sz="3200" dirty="0">
              <a:solidFill>
                <a:prstClr val="black"/>
              </a:solidFill>
              <a:latin typeface="Calibri"/>
            </a:endParaRPr>
          </a:p>
          <a:p>
            <a:pPr marL="342900" indent="-342900">
              <a:spcBef>
                <a:spcPct val="20000"/>
              </a:spcBef>
              <a:buFont typeface="Arial" charset="0"/>
              <a:buChar char="•"/>
              <a:defRPr/>
            </a:pPr>
            <a:endParaRPr lang="en-US" sz="3200" dirty="0" smtClean="0">
              <a:solidFill>
                <a:prstClr val="black"/>
              </a:solidFill>
              <a:latin typeface="Calibri"/>
            </a:endParaRPr>
          </a:p>
          <a:p>
            <a:pPr marL="342900" indent="-342900">
              <a:spcBef>
                <a:spcPct val="20000"/>
              </a:spcBef>
              <a:buFont typeface="Arial" charset="0"/>
              <a:buChar char="•"/>
              <a:defRPr/>
            </a:pPr>
            <a:endParaRPr lang="en-US" sz="3200" dirty="0">
              <a:solidFill>
                <a:prstClr val="black"/>
              </a:solidFill>
              <a:latin typeface="Calibri"/>
            </a:endParaRPr>
          </a:p>
          <a:p>
            <a:pPr marL="342900" indent="-342900">
              <a:spcBef>
                <a:spcPct val="20000"/>
              </a:spcBef>
              <a:buFont typeface="Arial" charset="0"/>
              <a:buChar char="•"/>
              <a:defRPr/>
            </a:pPr>
            <a:endParaRPr lang="en-US" sz="3200" dirty="0">
              <a:solidFill>
                <a:prstClr val="black"/>
              </a:solidFill>
              <a:latin typeface="Calibri"/>
            </a:endParaRPr>
          </a:p>
          <a:p>
            <a:pPr marL="342900" indent="-342900">
              <a:spcBef>
                <a:spcPct val="20000"/>
              </a:spcBef>
              <a:buFont typeface="Arial" charset="0"/>
              <a:buChar char="•"/>
              <a:defRPr/>
            </a:pPr>
            <a:endParaRPr lang="en-US" sz="3200" dirty="0">
              <a:solidFill>
                <a:prstClr val="black"/>
              </a:solidFill>
              <a:latin typeface="Calibri"/>
            </a:endParaRPr>
          </a:p>
        </p:txBody>
      </p:sp>
      <p:grpSp>
        <p:nvGrpSpPr>
          <p:cNvPr id="2" name="Group 36"/>
          <p:cNvGrpSpPr>
            <a:grpSpLocks/>
          </p:cNvGrpSpPr>
          <p:nvPr/>
        </p:nvGrpSpPr>
        <p:grpSpPr bwMode="auto">
          <a:xfrm>
            <a:off x="4722813" y="609600"/>
            <a:ext cx="4116387" cy="1862138"/>
            <a:chOff x="-28575" y="1676401"/>
            <a:chExt cx="9296400" cy="4754564"/>
          </a:xfrm>
        </p:grpSpPr>
        <p:graphicFrame>
          <p:nvGraphicFramePr>
            <p:cNvPr id="14339" name="Object 5"/>
            <p:cNvGraphicFramePr>
              <a:graphicFrameLocks noChangeAspect="1"/>
            </p:cNvGraphicFramePr>
            <p:nvPr/>
          </p:nvGraphicFramePr>
          <p:xfrm>
            <a:off x="1743075" y="2590800"/>
            <a:ext cx="4962525" cy="3721100"/>
          </p:xfrm>
          <a:graphic>
            <a:graphicData uri="http://schemas.openxmlformats.org/presentationml/2006/ole">
              <mc:AlternateContent xmlns:mc="http://schemas.openxmlformats.org/markup-compatibility/2006">
                <mc:Choice xmlns:v="urn:schemas-microsoft-com:vml" Requires="v">
                  <p:oleObj spid="_x0000_s109590" name="Photo Editor Photo" r:id="rId4" imgW="9752381" imgH="7314286" progId="">
                    <p:embed/>
                  </p:oleObj>
                </mc:Choice>
                <mc:Fallback>
                  <p:oleObj name="Photo Editor Photo" r:id="rId4" imgW="9752381" imgH="73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75" y="2590800"/>
                          <a:ext cx="4962525"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p:spPr>
          <p:txBody>
            <a:bodyPr wrap="none"/>
            <a:lstStyle/>
            <a:p>
              <a:endParaRPr lang="en-US">
                <a:solidFill>
                  <a:prstClr val="black"/>
                </a:solidFill>
              </a:endParaRPr>
            </a:p>
          </p:txBody>
        </p:sp>
        <p:sp>
          <p:nvSpPr>
            <p:cNvPr id="1434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p:spPr>
          <p:txBody>
            <a:bodyPr wrap="none"/>
            <a:lstStyle/>
            <a:p>
              <a:endParaRPr lang="en-US">
                <a:solidFill>
                  <a:prstClr val="black"/>
                </a:solidFill>
              </a:endParaRPr>
            </a:p>
          </p:txBody>
        </p:sp>
        <p:sp>
          <p:nvSpPr>
            <p:cNvPr id="14347" name="Line 5"/>
            <p:cNvSpPr>
              <a:spLocks noChangeShapeType="1"/>
            </p:cNvSpPr>
            <p:nvPr/>
          </p:nvSpPr>
          <p:spPr bwMode="auto">
            <a:xfrm flipH="1">
              <a:off x="76200" y="4114800"/>
              <a:ext cx="4038600" cy="381000"/>
            </a:xfrm>
            <a:prstGeom prst="line">
              <a:avLst/>
            </a:prstGeom>
            <a:noFill/>
            <a:ln w="28575">
              <a:solidFill>
                <a:srgbClr val="FFCC00"/>
              </a:solidFill>
              <a:round/>
              <a:headEnd/>
              <a:tailEnd/>
            </a:ln>
          </p:spPr>
          <p:txBody>
            <a:bodyPr wrap="none"/>
            <a:lstStyle/>
            <a:p>
              <a:endParaRPr lang="en-US">
                <a:solidFill>
                  <a:prstClr val="black"/>
                </a:solidFill>
              </a:endParaRPr>
            </a:p>
          </p:txBody>
        </p:sp>
        <p:sp>
          <p:nvSpPr>
            <p:cNvPr id="14348" name="Line 6"/>
            <p:cNvSpPr>
              <a:spLocks noChangeShapeType="1"/>
            </p:cNvSpPr>
            <p:nvPr/>
          </p:nvSpPr>
          <p:spPr bwMode="auto">
            <a:xfrm>
              <a:off x="76200" y="4495800"/>
              <a:ext cx="4419600" cy="304800"/>
            </a:xfrm>
            <a:prstGeom prst="line">
              <a:avLst/>
            </a:prstGeom>
            <a:noFill/>
            <a:ln w="28575">
              <a:solidFill>
                <a:srgbClr val="FFCC00"/>
              </a:solidFill>
              <a:round/>
              <a:headEnd/>
              <a:tailEnd/>
            </a:ln>
          </p:spPr>
          <p:txBody>
            <a:bodyPr wrap="none"/>
            <a:lstStyle/>
            <a:p>
              <a:endParaRPr lang="en-US">
                <a:solidFill>
                  <a:prstClr val="black"/>
                </a:solidFill>
              </a:endParaRPr>
            </a:p>
          </p:txBody>
        </p:sp>
        <p:sp>
          <p:nvSpPr>
            <p:cNvPr id="14349" name="Line 7"/>
            <p:cNvSpPr>
              <a:spLocks noChangeShapeType="1"/>
            </p:cNvSpPr>
            <p:nvPr/>
          </p:nvSpPr>
          <p:spPr bwMode="auto">
            <a:xfrm flipV="1">
              <a:off x="76200" y="4267200"/>
              <a:ext cx="4419600" cy="228600"/>
            </a:xfrm>
            <a:prstGeom prst="line">
              <a:avLst/>
            </a:prstGeom>
            <a:noFill/>
            <a:ln w="28575">
              <a:solidFill>
                <a:srgbClr val="FFCC00"/>
              </a:solidFill>
              <a:round/>
              <a:headEnd/>
              <a:tailEnd/>
            </a:ln>
          </p:spPr>
          <p:txBody>
            <a:bodyPr wrap="none"/>
            <a:lstStyle/>
            <a:p>
              <a:endParaRPr lang="en-US">
                <a:solidFill>
                  <a:prstClr val="black"/>
                </a:solidFill>
              </a:endParaRPr>
            </a:p>
          </p:txBody>
        </p:sp>
        <p:sp>
          <p:nvSpPr>
            <p:cNvPr id="1435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p:spPr>
          <p:txBody>
            <a:bodyPr wrap="none"/>
            <a:lstStyle/>
            <a:p>
              <a:endParaRPr lang="en-US">
                <a:solidFill>
                  <a:prstClr val="black"/>
                </a:solidFill>
              </a:endParaRPr>
            </a:p>
          </p:txBody>
        </p:sp>
        <p:sp>
          <p:nvSpPr>
            <p:cNvPr id="14351" name="Line 9"/>
            <p:cNvSpPr>
              <a:spLocks noChangeShapeType="1"/>
            </p:cNvSpPr>
            <p:nvPr/>
          </p:nvSpPr>
          <p:spPr bwMode="auto">
            <a:xfrm>
              <a:off x="4800600" y="3581400"/>
              <a:ext cx="4267200" cy="685800"/>
            </a:xfrm>
            <a:prstGeom prst="line">
              <a:avLst/>
            </a:prstGeom>
            <a:noFill/>
            <a:ln w="28575">
              <a:solidFill>
                <a:srgbClr val="CC99FF"/>
              </a:solidFill>
              <a:round/>
              <a:headEnd/>
              <a:tailEnd/>
            </a:ln>
          </p:spPr>
          <p:txBody>
            <a:bodyPr wrap="none"/>
            <a:lstStyle/>
            <a:p>
              <a:endParaRPr lang="en-US">
                <a:solidFill>
                  <a:prstClr val="black"/>
                </a:solidFill>
              </a:endParaRPr>
            </a:p>
          </p:txBody>
        </p:sp>
        <p:sp>
          <p:nvSpPr>
            <p:cNvPr id="14352" name="Line 10"/>
            <p:cNvSpPr>
              <a:spLocks noChangeShapeType="1"/>
            </p:cNvSpPr>
            <p:nvPr/>
          </p:nvSpPr>
          <p:spPr bwMode="auto">
            <a:xfrm>
              <a:off x="4800600" y="4343400"/>
              <a:ext cx="4267200" cy="76200"/>
            </a:xfrm>
            <a:prstGeom prst="line">
              <a:avLst/>
            </a:prstGeom>
            <a:noFill/>
            <a:ln w="28575">
              <a:solidFill>
                <a:srgbClr val="CC99FF"/>
              </a:solidFill>
              <a:round/>
              <a:headEnd/>
              <a:tailEnd/>
            </a:ln>
          </p:spPr>
          <p:txBody>
            <a:bodyPr wrap="none"/>
            <a:lstStyle/>
            <a:p>
              <a:endParaRPr lang="en-US">
                <a:solidFill>
                  <a:prstClr val="black"/>
                </a:solidFill>
              </a:endParaRPr>
            </a:p>
          </p:txBody>
        </p:sp>
        <p:sp>
          <p:nvSpPr>
            <p:cNvPr id="1435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p:spPr>
          <p:txBody>
            <a:bodyPr wrap="none"/>
            <a:lstStyle/>
            <a:p>
              <a:endParaRPr lang="en-US">
                <a:solidFill>
                  <a:prstClr val="black"/>
                </a:solidFill>
              </a:endParaRPr>
            </a:p>
          </p:txBody>
        </p:sp>
        <p:sp>
          <p:nvSpPr>
            <p:cNvPr id="14354" name="Line 12"/>
            <p:cNvSpPr>
              <a:spLocks noChangeShapeType="1"/>
            </p:cNvSpPr>
            <p:nvPr/>
          </p:nvSpPr>
          <p:spPr bwMode="auto">
            <a:xfrm>
              <a:off x="4800600" y="4038600"/>
              <a:ext cx="4267200" cy="304800"/>
            </a:xfrm>
            <a:prstGeom prst="line">
              <a:avLst/>
            </a:prstGeom>
            <a:noFill/>
            <a:ln w="28575">
              <a:solidFill>
                <a:srgbClr val="CC99FF"/>
              </a:solidFill>
              <a:round/>
              <a:headEnd/>
              <a:tailEnd/>
            </a:ln>
          </p:spPr>
          <p:txBody>
            <a:bodyPr wrap="none"/>
            <a:lstStyle/>
            <a:p>
              <a:endParaRPr lang="en-US">
                <a:solidFill>
                  <a:prstClr val="black"/>
                </a:solidFill>
              </a:endParaRPr>
            </a:p>
          </p:txBody>
        </p:sp>
        <p:grpSp>
          <p:nvGrpSpPr>
            <p:cNvPr id="3" name="Group 13"/>
            <p:cNvGrpSpPr>
              <a:grpSpLocks/>
            </p:cNvGrpSpPr>
            <p:nvPr/>
          </p:nvGrpSpPr>
          <p:grpSpPr bwMode="auto">
            <a:xfrm>
              <a:off x="7058025" y="4953002"/>
              <a:ext cx="1857375" cy="1477963"/>
              <a:chOff x="4446" y="3120"/>
              <a:chExt cx="1170" cy="931"/>
            </a:xfrm>
          </p:grpSpPr>
          <p:sp>
            <p:nvSpPr>
              <p:cNvPr id="14374" name="Text Box 14"/>
              <p:cNvSpPr txBox="1">
                <a:spLocks noChangeArrowheads="1"/>
              </p:cNvSpPr>
              <p:nvPr/>
            </p:nvSpPr>
            <p:spPr bwMode="auto">
              <a:xfrm>
                <a:off x="4446" y="3408"/>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1437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p>
                <a:endParaRPr lang="en-US">
                  <a:solidFill>
                    <a:prstClr val="black"/>
                  </a:solidFill>
                </a:endParaRPr>
              </a:p>
            </p:txBody>
          </p:sp>
        </p:grpSp>
        <p:sp>
          <p:nvSpPr>
            <p:cNvPr id="14356" name="Line 16"/>
            <p:cNvSpPr>
              <a:spLocks noChangeShapeType="1"/>
            </p:cNvSpPr>
            <p:nvPr/>
          </p:nvSpPr>
          <p:spPr bwMode="auto">
            <a:xfrm>
              <a:off x="0" y="4495800"/>
              <a:ext cx="9144000" cy="0"/>
            </a:xfrm>
            <a:prstGeom prst="line">
              <a:avLst/>
            </a:prstGeom>
            <a:noFill/>
            <a:ln w="57150">
              <a:solidFill>
                <a:srgbClr val="00FFFF"/>
              </a:solidFill>
              <a:round/>
              <a:headEnd/>
              <a:tailEnd/>
            </a:ln>
          </p:spPr>
          <p:txBody>
            <a:bodyPr wrap="none"/>
            <a:lstStyle/>
            <a:p>
              <a:endParaRPr lang="en-US">
                <a:solidFill>
                  <a:prstClr val="black"/>
                </a:solidFill>
              </a:endParaRPr>
            </a:p>
          </p:txBody>
        </p:sp>
        <p:grpSp>
          <p:nvGrpSpPr>
            <p:cNvPr id="5" name="Group 17"/>
            <p:cNvGrpSpPr>
              <a:grpSpLocks/>
            </p:cNvGrpSpPr>
            <p:nvPr/>
          </p:nvGrpSpPr>
          <p:grpSpPr bwMode="auto">
            <a:xfrm>
              <a:off x="0" y="2743200"/>
              <a:ext cx="1828800" cy="1600200"/>
              <a:chOff x="0" y="1728"/>
              <a:chExt cx="1152" cy="1008"/>
            </a:xfrm>
          </p:grpSpPr>
          <p:sp>
            <p:nvSpPr>
              <p:cNvPr id="14372" name="Text Box 18"/>
              <p:cNvSpPr txBox="1">
                <a:spLocks noChangeArrowheads="1"/>
              </p:cNvSpPr>
              <p:nvPr/>
            </p:nvSpPr>
            <p:spPr bwMode="auto">
              <a:xfrm>
                <a:off x="0" y="1728"/>
                <a:ext cx="1152" cy="643"/>
              </a:xfrm>
              <a:prstGeom prst="rect">
                <a:avLst/>
              </a:prstGeom>
              <a:noFill/>
              <a:ln w="9525">
                <a:noFill/>
                <a:miter lim="800000"/>
                <a:headEnd/>
                <a:tailEnd/>
              </a:ln>
            </p:spPr>
            <p:txBody>
              <a:bodyPr>
                <a:spAutoFit/>
              </a:bodyPr>
              <a:lstStyle/>
              <a:p>
                <a:pPr algn="ctr"/>
                <a:r>
                  <a:rPr lang="en-US" sz="1000" b="1">
                    <a:solidFill>
                      <a:srgbClr val="0000FF"/>
                    </a:solidFill>
                    <a:latin typeface="Tahoma" pitchFamily="34" charset="0"/>
                  </a:rPr>
                  <a:t>Vanishing</a:t>
                </a:r>
              </a:p>
              <a:p>
                <a:pPr algn="ctr"/>
                <a:r>
                  <a:rPr lang="en-US" sz="1000" b="1">
                    <a:solidFill>
                      <a:srgbClr val="333399"/>
                    </a:solidFill>
                    <a:latin typeface="Tahoma" pitchFamily="34" charset="0"/>
                  </a:rPr>
                  <a:t> </a:t>
                </a:r>
                <a:r>
                  <a:rPr lang="en-US" sz="1000" b="1">
                    <a:solidFill>
                      <a:srgbClr val="0000FF"/>
                    </a:solidFill>
                    <a:latin typeface="Tahoma" pitchFamily="34" charset="0"/>
                  </a:rPr>
                  <a:t>line</a:t>
                </a:r>
              </a:p>
            </p:txBody>
          </p:sp>
          <p:sp>
            <p:nvSpPr>
              <p:cNvPr id="1437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p>
                <a:endParaRPr lang="en-US">
                  <a:solidFill>
                    <a:prstClr val="black"/>
                  </a:solidFill>
                </a:endParaRPr>
              </a:p>
            </p:txBody>
          </p:sp>
        </p:grpSp>
        <p:grpSp>
          <p:nvGrpSpPr>
            <p:cNvPr id="6" name="Group 20"/>
            <p:cNvGrpSpPr>
              <a:grpSpLocks/>
            </p:cNvGrpSpPr>
            <p:nvPr/>
          </p:nvGrpSpPr>
          <p:grpSpPr bwMode="auto">
            <a:xfrm>
              <a:off x="-28575" y="4451351"/>
              <a:ext cx="1843088" cy="1843088"/>
              <a:chOff x="-18" y="2804"/>
              <a:chExt cx="1161" cy="1161"/>
            </a:xfrm>
          </p:grpSpPr>
          <p:sp>
            <p:nvSpPr>
              <p:cNvPr id="1436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solidFill>
                    <a:prstClr val="black"/>
                  </a:solidFill>
                </a:endParaRPr>
              </a:p>
            </p:txBody>
          </p:sp>
          <p:sp>
            <p:nvSpPr>
              <p:cNvPr id="14370" name="Text Box 22"/>
              <p:cNvSpPr txBox="1">
                <a:spLocks noChangeArrowheads="1"/>
              </p:cNvSpPr>
              <p:nvPr/>
            </p:nvSpPr>
            <p:spPr bwMode="auto">
              <a:xfrm>
                <a:off x="-18" y="3322"/>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1437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p>
                <a:endParaRPr lang="en-US">
                  <a:solidFill>
                    <a:prstClr val="black"/>
                  </a:solidFill>
                </a:endParaRPr>
              </a:p>
            </p:txBody>
          </p:sp>
        </p:grpSp>
        <p:sp>
          <p:nvSpPr>
            <p:cNvPr id="14359" name="Line 24"/>
            <p:cNvSpPr>
              <a:spLocks noChangeShapeType="1"/>
            </p:cNvSpPr>
            <p:nvPr/>
          </p:nvSpPr>
          <p:spPr bwMode="auto">
            <a:xfrm flipV="1">
              <a:off x="2438400" y="1981200"/>
              <a:ext cx="0" cy="31242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0" name="Line 25"/>
            <p:cNvSpPr>
              <a:spLocks noChangeShapeType="1"/>
            </p:cNvSpPr>
            <p:nvPr/>
          </p:nvSpPr>
          <p:spPr bwMode="auto">
            <a:xfrm flipV="1">
              <a:off x="2805113" y="1981200"/>
              <a:ext cx="0" cy="32004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1" name="Line 26"/>
            <p:cNvSpPr>
              <a:spLocks noChangeShapeType="1"/>
            </p:cNvSpPr>
            <p:nvPr/>
          </p:nvSpPr>
          <p:spPr bwMode="auto">
            <a:xfrm flipV="1">
              <a:off x="3325813" y="1981200"/>
              <a:ext cx="0" cy="33528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2" name="Line 27"/>
            <p:cNvSpPr>
              <a:spLocks noChangeShapeType="1"/>
            </p:cNvSpPr>
            <p:nvPr/>
          </p:nvSpPr>
          <p:spPr bwMode="auto">
            <a:xfrm flipV="1">
              <a:off x="4114800" y="1981200"/>
              <a:ext cx="0" cy="35052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3" name="Line 28"/>
            <p:cNvSpPr>
              <a:spLocks noChangeShapeType="1"/>
            </p:cNvSpPr>
            <p:nvPr/>
          </p:nvSpPr>
          <p:spPr bwMode="auto">
            <a:xfrm flipV="1">
              <a:off x="4724400" y="1981200"/>
              <a:ext cx="0" cy="34290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4" name="Line 29"/>
            <p:cNvSpPr>
              <a:spLocks noChangeShapeType="1"/>
            </p:cNvSpPr>
            <p:nvPr/>
          </p:nvSpPr>
          <p:spPr bwMode="auto">
            <a:xfrm flipV="1">
              <a:off x="5943600" y="1981200"/>
              <a:ext cx="0" cy="3276600"/>
            </a:xfrm>
            <a:prstGeom prst="line">
              <a:avLst/>
            </a:prstGeom>
            <a:noFill/>
            <a:ln w="28575">
              <a:solidFill>
                <a:srgbClr val="00FF00"/>
              </a:solidFill>
              <a:round/>
              <a:headEnd/>
              <a:tailEnd/>
            </a:ln>
          </p:spPr>
          <p:txBody>
            <a:bodyPr wrap="none"/>
            <a:lstStyle/>
            <a:p>
              <a:endParaRPr lang="en-US">
                <a:solidFill>
                  <a:prstClr val="black"/>
                </a:solidFill>
              </a:endParaRPr>
            </a:p>
          </p:txBody>
        </p:sp>
        <p:sp>
          <p:nvSpPr>
            <p:cNvPr id="14365" name="Line 30"/>
            <p:cNvSpPr>
              <a:spLocks noChangeShapeType="1"/>
            </p:cNvSpPr>
            <p:nvPr/>
          </p:nvSpPr>
          <p:spPr bwMode="auto">
            <a:xfrm flipV="1">
              <a:off x="5181600" y="1981200"/>
              <a:ext cx="0" cy="2057400"/>
            </a:xfrm>
            <a:prstGeom prst="line">
              <a:avLst/>
            </a:prstGeom>
            <a:noFill/>
            <a:ln w="28575">
              <a:solidFill>
                <a:srgbClr val="00FF00"/>
              </a:solidFill>
              <a:round/>
              <a:headEnd/>
              <a:tailEnd/>
            </a:ln>
          </p:spPr>
          <p:txBody>
            <a:bodyPr wrap="none"/>
            <a:lstStyle/>
            <a:p>
              <a:endParaRPr lang="en-US">
                <a:solidFill>
                  <a:prstClr val="black"/>
                </a:solidFill>
              </a:endParaRPr>
            </a:p>
          </p:txBody>
        </p:sp>
        <p:grpSp>
          <p:nvGrpSpPr>
            <p:cNvPr id="7" name="Group 31"/>
            <p:cNvGrpSpPr>
              <a:grpSpLocks/>
            </p:cNvGrpSpPr>
            <p:nvPr/>
          </p:nvGrpSpPr>
          <p:grpSpPr bwMode="auto">
            <a:xfrm>
              <a:off x="6172200" y="1676401"/>
              <a:ext cx="3095625" cy="1414463"/>
              <a:chOff x="4011" y="1248"/>
              <a:chExt cx="1950" cy="891"/>
            </a:xfrm>
          </p:grpSpPr>
          <p:sp>
            <p:nvSpPr>
              <p:cNvPr id="14367" name="Text Box 32"/>
              <p:cNvSpPr txBox="1">
                <a:spLocks noChangeArrowheads="1"/>
              </p:cNvSpPr>
              <p:nvPr/>
            </p:nvSpPr>
            <p:spPr bwMode="auto">
              <a:xfrm>
                <a:off x="4011" y="1248"/>
                <a:ext cx="1950" cy="891"/>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 Vertical vanishing</a:t>
                </a:r>
              </a:p>
              <a:p>
                <a:pPr algn="ctr"/>
                <a:r>
                  <a:rPr lang="en-US" sz="1000" b="1">
                    <a:solidFill>
                      <a:srgbClr val="FF6600"/>
                    </a:solidFill>
                    <a:latin typeface="Tahoma" pitchFamily="34" charset="0"/>
                  </a:rPr>
                  <a:t> point</a:t>
                </a:r>
              </a:p>
              <a:p>
                <a:pPr algn="ctr"/>
                <a:r>
                  <a:rPr lang="en-US" sz="1000" b="1">
                    <a:solidFill>
                      <a:srgbClr val="FF6600"/>
                    </a:solidFill>
                    <a:latin typeface="Tahoma" pitchFamily="34" charset="0"/>
                  </a:rPr>
                  <a:t>(at infinity)</a:t>
                </a:r>
              </a:p>
            </p:txBody>
          </p:sp>
          <p:sp>
            <p:nvSpPr>
              <p:cNvPr id="1436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p>
                <a:endParaRPr lang="en-US">
                  <a:solidFill>
                    <a:prstClr val="black"/>
                  </a:solidFill>
                </a:endParaRPr>
              </a:p>
            </p:txBody>
          </p:sp>
        </p:grpSp>
      </p:grpSp>
      <p:pic>
        <p:nvPicPr>
          <p:cNvPr id="38" name="Picture 2"/>
          <p:cNvPicPr>
            <a:picLocks noChangeAspect="1" noChangeArrowheads="1"/>
          </p:cNvPicPr>
          <p:nvPr/>
        </p:nvPicPr>
        <p:blipFill>
          <a:blip r:embed="rId6" cstate="print"/>
          <a:srcRect/>
          <a:stretch>
            <a:fillRect/>
          </a:stretch>
        </p:blipFill>
        <p:spPr bwMode="auto">
          <a:xfrm>
            <a:off x="5181600" y="2982913"/>
            <a:ext cx="3422650" cy="1143000"/>
          </a:xfrm>
          <a:prstGeom prst="rect">
            <a:avLst/>
          </a:prstGeom>
          <a:noFill/>
          <a:ln w="9525">
            <a:noFill/>
            <a:miter lim="800000"/>
            <a:headEnd/>
            <a:tailEnd/>
          </a:ln>
        </p:spPr>
      </p:pic>
      <p:graphicFrame>
        <p:nvGraphicFramePr>
          <p:cNvPr id="53253" name="Object 3"/>
          <p:cNvGraphicFramePr>
            <a:graphicFrameLocks noChangeAspect="1"/>
          </p:cNvGraphicFramePr>
          <p:nvPr/>
        </p:nvGraphicFramePr>
        <p:xfrm>
          <a:off x="5638800" y="4267200"/>
          <a:ext cx="2362200" cy="542925"/>
        </p:xfrm>
        <a:graphic>
          <a:graphicData uri="http://schemas.openxmlformats.org/presentationml/2006/ole">
            <mc:AlternateContent xmlns:mc="http://schemas.openxmlformats.org/markup-compatibility/2006">
              <mc:Choice xmlns:v="urn:schemas-microsoft-com:vml" Requires="v">
                <p:oleObj spid="_x0000_s109591" name="Equation" r:id="rId7" imgW="939600" imgH="215640" progId="Equation.3">
                  <p:embed/>
                </p:oleObj>
              </mc:Choice>
              <mc:Fallback>
                <p:oleObj name="Equation" r:id="rId7" imgW="93960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267200"/>
                        <a:ext cx="2362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 name="Picture 35" descr="Edittex"/>
          <p:cNvPicPr>
            <a:picLocks noChangeAspect="1" noChangeArrowheads="1"/>
          </p:cNvPicPr>
          <p:nvPr>
            <p:custDataLst>
              <p:tags r:id="rId2"/>
            </p:custDataLst>
          </p:nvPr>
        </p:nvPicPr>
        <p:blipFill>
          <a:blip r:embed="rId9" cstate="print"/>
          <a:srcRect/>
          <a:stretch>
            <a:fillRect/>
          </a:stretch>
        </p:blipFill>
        <p:spPr bwMode="auto">
          <a:xfrm>
            <a:off x="5791200" y="5029200"/>
            <a:ext cx="1843088" cy="1035050"/>
          </a:xfrm>
          <a:prstGeom prst="rect">
            <a:avLst/>
          </a:prstGeom>
          <a:noFill/>
          <a:ln w="9525">
            <a:noFill/>
            <a:miter lim="800000"/>
            <a:headEnd/>
            <a:tailEnd/>
          </a:ln>
        </p:spPr>
      </p:pic>
    </p:spTree>
    <p:extLst>
      <p:ext uri="{BB962C8B-B14F-4D97-AF65-F5344CB8AC3E}">
        <p14:creationId xmlns:p14="http://schemas.microsoft.com/office/powerpoint/2010/main" val="343383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read your book</a:t>
            </a:r>
            <a:endParaRPr lang="en-US" dirty="0"/>
          </a:p>
        </p:txBody>
      </p:sp>
      <p:sp>
        <p:nvSpPr>
          <p:cNvPr id="3" name="Content Placeholder 2"/>
          <p:cNvSpPr>
            <a:spLocks noGrp="1"/>
          </p:cNvSpPr>
          <p:nvPr>
            <p:ph idx="1"/>
          </p:nvPr>
        </p:nvSpPr>
        <p:spPr/>
        <p:txBody>
          <a:bodyPr/>
          <a:lstStyle/>
          <a:p>
            <a:r>
              <a:rPr lang="en-US" dirty="0" smtClean="0"/>
              <a:t>Lectures have assigned readings</a:t>
            </a:r>
          </a:p>
          <a:p>
            <a:r>
              <a:rPr lang="en-US" dirty="0" err="1"/>
              <a:t>Szeliski</a:t>
            </a:r>
            <a:r>
              <a:rPr lang="en-US" dirty="0"/>
              <a:t> </a:t>
            </a:r>
            <a:r>
              <a:rPr lang="en-US" dirty="0" smtClean="0"/>
              <a:t>2.1 and </a:t>
            </a:r>
            <a:r>
              <a:rPr lang="en-US" dirty="0"/>
              <a:t>especially </a:t>
            </a:r>
            <a:r>
              <a:rPr lang="en-US" dirty="0" smtClean="0"/>
              <a:t>2.1.5 cover the geometry of image formation</a:t>
            </a:r>
            <a:endParaRPr lang="en-US" dirty="0"/>
          </a:p>
        </p:txBody>
      </p:sp>
    </p:spTree>
    <p:extLst>
      <p:ext uri="{BB962C8B-B14F-4D97-AF65-F5344CB8AC3E}">
        <p14:creationId xmlns:p14="http://schemas.microsoft.com/office/powerpoint/2010/main" val="2554502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r="34503" b="17790"/>
          <a:stretch>
            <a:fillRect/>
          </a:stretch>
        </p:blipFill>
        <p:spPr bwMode="auto">
          <a:xfrm>
            <a:off x="533400" y="1752600"/>
            <a:ext cx="426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title"/>
          </p:nvPr>
        </p:nvSpPr>
        <p:spPr/>
        <p:txBody>
          <a:bodyPr/>
          <a:lstStyle/>
          <a:p>
            <a:r>
              <a:rPr lang="en-US" altLang="en-US" smtClean="0"/>
              <a:t>Image Formation</a:t>
            </a:r>
          </a:p>
        </p:txBody>
      </p:sp>
      <p:pic>
        <p:nvPicPr>
          <p:cNvPr id="34820" name="Picture 5" descr="humaneye"/>
          <p:cNvPicPr>
            <a:picLocks noChangeAspect="1" noChangeArrowheads="1"/>
          </p:cNvPicPr>
          <p:nvPr/>
        </p:nvPicPr>
        <p:blipFill>
          <a:blip r:embed="rId3">
            <a:extLst>
              <a:ext uri="{28A0092B-C50C-407E-A947-70E740481C1C}">
                <a14:useLocalDpi xmlns:a14="http://schemas.microsoft.com/office/drawing/2010/main" val="0"/>
              </a:ext>
            </a:extLst>
          </a:blip>
          <a:srcRect l="14894" r="17021"/>
          <a:stretch>
            <a:fillRect/>
          </a:stretch>
        </p:blipFill>
        <p:spPr bwMode="auto">
          <a:xfrm>
            <a:off x="5791200" y="4114800"/>
            <a:ext cx="24384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p:cNvPicPr>
            <a:picLocks noChangeAspect="1" noChangeArrowheads="1"/>
          </p:cNvPicPr>
          <p:nvPr/>
        </p:nvPicPr>
        <p:blipFill>
          <a:blip r:embed="rId4">
            <a:extLst>
              <a:ext uri="{28A0092B-C50C-407E-A947-70E740481C1C}">
                <a14:useLocalDpi xmlns:a14="http://schemas.microsoft.com/office/drawing/2010/main" val="0"/>
              </a:ext>
            </a:extLst>
          </a:blip>
          <a:srcRect l="49847" b="18367"/>
          <a:stretch>
            <a:fillRect/>
          </a:stretch>
        </p:blipFill>
        <p:spPr bwMode="auto">
          <a:xfrm>
            <a:off x="6172200" y="1371600"/>
            <a:ext cx="1758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p:cNvSpPr txBox="1">
            <a:spLocks noChangeArrowheads="1"/>
          </p:cNvSpPr>
          <p:nvPr/>
        </p:nvSpPr>
        <p:spPr bwMode="auto">
          <a:xfrm>
            <a:off x="5943600" y="3429000"/>
            <a:ext cx="220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Digital Camera</a:t>
            </a:r>
          </a:p>
        </p:txBody>
      </p:sp>
      <p:sp>
        <p:nvSpPr>
          <p:cNvPr id="34823" name="Text Box 8"/>
          <p:cNvSpPr txBox="1">
            <a:spLocks noChangeArrowheads="1"/>
          </p:cNvSpPr>
          <p:nvPr/>
        </p:nvSpPr>
        <p:spPr bwMode="auto">
          <a:xfrm>
            <a:off x="6248400" y="6324600"/>
            <a:ext cx="1319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The Eye</a:t>
            </a:r>
          </a:p>
        </p:txBody>
      </p:sp>
      <p:sp>
        <p:nvSpPr>
          <p:cNvPr id="34824" name="Text Box 9"/>
          <p:cNvSpPr txBox="1">
            <a:spLocks noChangeArrowheads="1"/>
          </p:cNvSpPr>
          <p:nvPr/>
        </p:nvSpPr>
        <p:spPr bwMode="auto">
          <a:xfrm>
            <a:off x="3489325" y="522128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Film</a:t>
            </a:r>
          </a:p>
        </p:txBody>
      </p:sp>
    </p:spTree>
    <p:extLst>
      <p:ext uri="{BB962C8B-B14F-4D97-AF65-F5344CB8AC3E}">
        <p14:creationId xmlns:p14="http://schemas.microsoft.com/office/powerpoint/2010/main" val="10772251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t>Absorption</a:t>
            </a:r>
          </a:p>
          <a:p>
            <a:pPr>
              <a:buFont typeface="Arial" charset="0"/>
              <a:buChar char="•"/>
              <a:defRPr/>
            </a:pPr>
            <a:r>
              <a:rPr lang="en-US" dirty="0" smtClean="0"/>
              <a:t>Diffusion</a:t>
            </a:r>
          </a:p>
          <a:p>
            <a:pPr>
              <a:buFont typeface="Arial" charset="0"/>
              <a:buChar char="•"/>
              <a:defRPr/>
            </a:pPr>
            <a:r>
              <a:rPr lang="en-US" dirty="0" smtClean="0"/>
              <a:t>Reflection</a:t>
            </a:r>
          </a:p>
          <a:p>
            <a:pPr>
              <a:buFont typeface="Arial" charset="0"/>
              <a:buChar char="•"/>
              <a:defRPr/>
            </a:pPr>
            <a:r>
              <a:rPr lang="en-US" dirty="0" smtClean="0"/>
              <a:t>Transparency</a:t>
            </a:r>
          </a:p>
          <a:p>
            <a:pPr>
              <a:buFont typeface="Arial" charset="0"/>
              <a:buChar char="•"/>
              <a:defRPr/>
            </a:pPr>
            <a:r>
              <a:rPr lang="en-US" dirty="0" smtClean="0"/>
              <a:t>Refraction</a:t>
            </a:r>
          </a:p>
          <a:p>
            <a:pPr>
              <a:buFont typeface="Arial" charset="0"/>
              <a:buChar char="•"/>
              <a:defRPr/>
            </a:pPr>
            <a:r>
              <a:rPr lang="en-US" dirty="0" smtClean="0"/>
              <a:t>Fluorescence</a:t>
            </a:r>
          </a:p>
          <a:p>
            <a:pPr>
              <a:buFont typeface="Arial" charset="0"/>
              <a:buChar char="•"/>
              <a:defRPr/>
            </a:pPr>
            <a:r>
              <a:rPr lang="en-US" dirty="0" smtClean="0"/>
              <a:t>Subsurface scattering</a:t>
            </a:r>
          </a:p>
          <a:p>
            <a:pPr>
              <a:buFont typeface="Arial" charset="0"/>
              <a:buChar char="•"/>
              <a:defRPr/>
            </a:pPr>
            <a:r>
              <a:rPr lang="en-US" dirty="0" smtClean="0"/>
              <a:t>Phosphorescence</a:t>
            </a:r>
          </a:p>
          <a:p>
            <a:pPr>
              <a:buFont typeface="Arial" charset="0"/>
              <a:buChar char="•"/>
              <a:defRPr/>
            </a:pPr>
            <a:r>
              <a:rPr lang="en-US" dirty="0" err="1" smtClean="0"/>
              <a:t>Interreflection</a:t>
            </a: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grpSp>
        <p:nvGrpSpPr>
          <p:cNvPr id="35844" name="Group 37"/>
          <p:cNvGrpSpPr>
            <a:grpSpLocks noChangeAspect="1"/>
          </p:cNvGrpSpPr>
          <p:nvPr/>
        </p:nvGrpSpPr>
        <p:grpSpPr bwMode="auto">
          <a:xfrm>
            <a:off x="5029200" y="1828800"/>
            <a:ext cx="3810000" cy="3429000"/>
            <a:chOff x="6629400" y="2882264"/>
            <a:chExt cx="2438400" cy="2194560"/>
          </a:xfrm>
        </p:grpSpPr>
        <p:cxnSp>
          <p:nvCxnSpPr>
            <p:cNvPr id="5" name="Straight Connector 4"/>
            <p:cNvCxnSpPr/>
            <p:nvPr/>
          </p:nvCxnSpPr>
          <p:spPr>
            <a:xfrm>
              <a:off x="6629400" y="4619624"/>
              <a:ext cx="1600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458200" y="3124072"/>
              <a:ext cx="304800" cy="3048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a:stCxn id="6" idx="3"/>
            </p:cNvCxnSpPr>
            <p:nvPr/>
          </p:nvCxnSpPr>
          <p:spPr>
            <a:xfrm rot="5400000">
              <a:off x="7429500" y="3498468"/>
              <a:ext cx="1187704" cy="959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17"/>
            <p:cNvSpPr txBox="1">
              <a:spLocks noChangeArrowheads="1"/>
            </p:cNvSpPr>
            <p:nvPr/>
          </p:nvSpPr>
          <p:spPr bwMode="auto">
            <a:xfrm>
              <a:off x="8006080" y="3352672"/>
              <a:ext cx="299720" cy="36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35849" name="TextBox 18"/>
            <p:cNvSpPr txBox="1">
              <a:spLocks noChangeArrowheads="1"/>
            </p:cNvSpPr>
            <p:nvPr/>
          </p:nvSpPr>
          <p:spPr bwMode="auto">
            <a:xfrm>
              <a:off x="8190992" y="2882264"/>
              <a:ext cx="876808"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0" name="Straight Arrow Connector 19"/>
            <p:cNvCxnSpPr/>
            <p:nvPr/>
          </p:nvCxnSpPr>
          <p:spPr>
            <a:xfrm rot="16200000" flipV="1">
              <a:off x="7124700" y="4152773"/>
              <a:ext cx="457200" cy="3810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5851" name="TextBox 24"/>
            <p:cNvSpPr txBox="1">
              <a:spLocks noChangeArrowheads="1"/>
            </p:cNvSpPr>
            <p:nvPr/>
          </p:nvSpPr>
          <p:spPr bwMode="auto">
            <a:xfrm>
              <a:off x="7458456" y="4254880"/>
              <a:ext cx="213360" cy="23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a:t>
              </a:r>
            </a:p>
          </p:txBody>
        </p:sp>
        <p:cxnSp>
          <p:nvCxnSpPr>
            <p:cNvPr id="27" name="Straight Arrow Connector 26"/>
            <p:cNvCxnSpPr/>
            <p:nvPr/>
          </p:nvCxnSpPr>
          <p:spPr>
            <a:xfrm rot="10800000">
              <a:off x="6934200" y="4343272"/>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620000" y="4343272"/>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7124700" y="4733924"/>
              <a:ext cx="381000" cy="3048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6972300" y="4733924"/>
              <a:ext cx="381000" cy="3048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6781800" y="4419472"/>
              <a:ext cx="609600" cy="228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648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b="1" dirty="0" smtClean="0"/>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5" name="Straight Connector 4"/>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a:stCxn id="6"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71" name="TextBox 17"/>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36872" name="TextBox 18"/>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spTree>
    <p:extLst>
      <p:ext uri="{BB962C8B-B14F-4D97-AF65-F5344CB8AC3E}">
        <p14:creationId xmlns:p14="http://schemas.microsoft.com/office/powerpoint/2010/main" val="4285226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b="1" dirty="0" smtClean="0"/>
              <a:t>Diffuse Reflection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895"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37896"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8" name="Straight Arrow Connector 27"/>
          <p:cNvCxnSpPr/>
          <p:nvPr/>
        </p:nvCxnSpPr>
        <p:spPr>
          <a:xfrm rot="16200000" flipV="1">
            <a:off x="5803106" y="3813970"/>
            <a:ext cx="714375" cy="59531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505450" y="411162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477000" y="411480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978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b="1" dirty="0" err="1" smtClean="0"/>
              <a:t>Specular</a:t>
            </a:r>
            <a:r>
              <a:rPr lang="en-US" b="1" dirty="0" smtClean="0"/>
              <a:t> 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19"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38920"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31" name="Straight Arrow Connector 30"/>
          <p:cNvCxnSpPr/>
          <p:nvPr/>
        </p:nvCxnSpPr>
        <p:spPr>
          <a:xfrm rot="10800000">
            <a:off x="5715000" y="3886200"/>
            <a:ext cx="742950" cy="58261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879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b="1" dirty="0" smtClean="0"/>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43"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39944"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34" name="Straight Arrow Connector 33"/>
          <p:cNvCxnSpPr/>
          <p:nvPr/>
        </p:nvCxnSpPr>
        <p:spPr>
          <a:xfrm rot="5400000">
            <a:off x="5803107" y="4722019"/>
            <a:ext cx="595312"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606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b="1" dirty="0" smtClean="0"/>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67"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40968"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35" name="Straight Arrow Connector 34"/>
          <p:cNvCxnSpPr/>
          <p:nvPr/>
        </p:nvCxnSpPr>
        <p:spPr>
          <a:xfrm rot="5400000">
            <a:off x="5660231" y="4653757"/>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6207125" y="450373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576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b="1" dirty="0" smtClean="0"/>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1991" name="TextBox 23"/>
          <p:cNvSpPr txBox="1">
            <a:spLocks noChangeArrowheads="1"/>
          </p:cNvSpPr>
          <p:nvPr/>
        </p:nvSpPr>
        <p:spPr bwMode="auto">
          <a:xfrm>
            <a:off x="7180263" y="2563813"/>
            <a:ext cx="38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r>
              <a:rPr lang="en-US" altLang="en-US" sz="1800" baseline="-25000">
                <a:solidFill>
                  <a:srgbClr val="000000"/>
                </a:solidFill>
                <a:latin typeface="Arial" panose="020B0604020202020204" pitchFamily="34" charset="0"/>
              </a:rPr>
              <a:t>1</a:t>
            </a:r>
            <a:endParaRPr lang="en-US" altLang="en-US" sz="1800">
              <a:solidFill>
                <a:srgbClr val="000000"/>
              </a:solidFill>
              <a:latin typeface="Arial" panose="020B0604020202020204" pitchFamily="34" charset="0"/>
            </a:endParaRPr>
          </a:p>
        </p:txBody>
      </p:sp>
      <p:sp>
        <p:nvSpPr>
          <p:cNvPr id="41992"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8" name="Straight Arrow Connector 27"/>
          <p:cNvCxnSpPr/>
          <p:nvPr/>
        </p:nvCxnSpPr>
        <p:spPr>
          <a:xfrm rot="16200000" flipV="1">
            <a:off x="5803106" y="3813970"/>
            <a:ext cx="714375" cy="595312"/>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505450" y="411162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577013" y="411162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1996" name="TextBox 38"/>
          <p:cNvSpPr txBox="1">
            <a:spLocks noChangeArrowheads="1"/>
          </p:cNvSpPr>
          <p:nvPr/>
        </p:nvSpPr>
        <p:spPr bwMode="auto">
          <a:xfrm>
            <a:off x="5638800" y="33528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r>
              <a:rPr lang="en-US" altLang="en-US" sz="1800" baseline="-25000">
                <a:solidFill>
                  <a:srgbClr val="000000"/>
                </a:solidFill>
                <a:latin typeface="Arial" panose="020B0604020202020204" pitchFamily="34" charset="0"/>
              </a:rPr>
              <a:t>2</a:t>
            </a:r>
            <a:endParaRPr lang="en-US"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4214296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819400"/>
            <a:ext cx="8229600" cy="914400"/>
          </a:xfrm>
        </p:spPr>
        <p:txBody>
          <a:bodyPr/>
          <a:lstStyle/>
          <a:p>
            <a:r>
              <a:rPr lang="en-US" dirty="0" smtClean="0"/>
              <a:t>Earth as an example</a:t>
            </a:r>
            <a:endParaRPr lang="en-US" dirty="0"/>
          </a:p>
        </p:txBody>
      </p:sp>
    </p:spTree>
    <p:extLst>
      <p:ext uri="{BB962C8B-B14F-4D97-AF65-F5344CB8AC3E}">
        <p14:creationId xmlns:p14="http://schemas.microsoft.com/office/powerpoint/2010/main" val="4268311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b="1" dirty="0" smtClean="0"/>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015"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43016"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8" name="Straight Arrow Connector 27"/>
          <p:cNvCxnSpPr/>
          <p:nvPr/>
        </p:nvCxnSpPr>
        <p:spPr>
          <a:xfrm rot="16200000" flipV="1">
            <a:off x="5717381" y="3909220"/>
            <a:ext cx="714375" cy="59531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4953000" y="419100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629400" y="419100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8278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b="1" dirty="0" smtClean="0"/>
              <a:t>Phosphorescence</a:t>
            </a:r>
          </a:p>
          <a:p>
            <a:pPr>
              <a:buFont typeface="Arial" charset="0"/>
              <a:buChar char="•"/>
              <a:defRPr/>
            </a:pPr>
            <a:r>
              <a:rPr lang="en-US" dirty="0" err="1" smtClean="0">
                <a:solidFill>
                  <a:schemeClr val="bg1">
                    <a:lumMod val="65000"/>
                  </a:schemeClr>
                </a:solidFill>
              </a:rPr>
              <a:t>Interreflection</a:t>
            </a:r>
            <a:endParaRPr lang="en-US" dirty="0" smtClean="0">
              <a:solidFill>
                <a:schemeClr val="bg1">
                  <a:lumMod val="65000"/>
                </a:schemeClr>
              </a:solidFill>
            </a:endParaRP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39" name="TextBox 23"/>
          <p:cNvSpPr txBox="1">
            <a:spLocks noChangeArrowheads="1"/>
          </p:cNvSpPr>
          <p:nvPr/>
        </p:nvSpPr>
        <p:spPr bwMode="auto">
          <a:xfrm>
            <a:off x="7261225" y="2563813"/>
            <a:ext cx="51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t=1</a:t>
            </a:r>
          </a:p>
        </p:txBody>
      </p:sp>
      <p:sp>
        <p:nvSpPr>
          <p:cNvPr id="44040"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8" name="Straight Arrow Connector 27"/>
          <p:cNvCxnSpPr/>
          <p:nvPr/>
        </p:nvCxnSpPr>
        <p:spPr>
          <a:xfrm rot="16200000" flipV="1">
            <a:off x="5760244" y="3848894"/>
            <a:ext cx="714375" cy="59531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462588" y="414655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408738" y="4146550"/>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4044" name="TextBox 38"/>
          <p:cNvSpPr txBox="1">
            <a:spLocks noChangeArrowheads="1"/>
          </p:cNvSpPr>
          <p:nvPr/>
        </p:nvSpPr>
        <p:spPr bwMode="auto">
          <a:xfrm>
            <a:off x="5867400" y="3429000"/>
            <a:ext cx="51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t=n</a:t>
            </a:r>
          </a:p>
        </p:txBody>
      </p:sp>
    </p:spTree>
    <p:extLst>
      <p:ext uri="{BB962C8B-B14F-4D97-AF65-F5344CB8AC3E}">
        <p14:creationId xmlns:p14="http://schemas.microsoft.com/office/powerpoint/2010/main" val="7206732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A photon’s life choices</a:t>
            </a:r>
          </a:p>
        </p:txBody>
      </p:sp>
      <p:sp>
        <p:nvSpPr>
          <p:cNvPr id="17" name="Content Placeholder 16"/>
          <p:cNvSpPr>
            <a:spLocks noGrp="1"/>
          </p:cNvSpPr>
          <p:nvPr>
            <p:ph idx="1"/>
          </p:nvPr>
        </p:nvSpPr>
        <p:spPr/>
        <p:txBody>
          <a:bodyPr>
            <a:normAutofit lnSpcReduction="10000"/>
          </a:bodyPr>
          <a:lstStyle/>
          <a:p>
            <a:pPr>
              <a:buFont typeface="Arial" charset="0"/>
              <a:buChar char="•"/>
              <a:defRPr/>
            </a:pPr>
            <a:r>
              <a:rPr lang="en-US" dirty="0" smtClean="0">
                <a:solidFill>
                  <a:schemeClr val="bg1">
                    <a:lumMod val="65000"/>
                  </a:schemeClr>
                </a:solidFill>
              </a:rPr>
              <a:t>Absorption</a:t>
            </a:r>
          </a:p>
          <a:p>
            <a:pPr>
              <a:buFont typeface="Arial" charset="0"/>
              <a:buChar char="•"/>
              <a:defRPr/>
            </a:pPr>
            <a:r>
              <a:rPr lang="en-US" dirty="0" smtClean="0">
                <a:solidFill>
                  <a:schemeClr val="bg1">
                    <a:lumMod val="65000"/>
                  </a:schemeClr>
                </a:solidFill>
              </a:rPr>
              <a:t>Diffusion</a:t>
            </a:r>
          </a:p>
          <a:p>
            <a:pPr>
              <a:buFont typeface="Arial" charset="0"/>
              <a:buChar char="•"/>
              <a:defRPr/>
            </a:pPr>
            <a:r>
              <a:rPr lang="en-US" dirty="0" smtClean="0">
                <a:solidFill>
                  <a:schemeClr val="bg1">
                    <a:lumMod val="65000"/>
                  </a:schemeClr>
                </a:solidFill>
              </a:rPr>
              <a:t>Reflection</a:t>
            </a:r>
          </a:p>
          <a:p>
            <a:pPr>
              <a:buFont typeface="Arial" charset="0"/>
              <a:buChar char="•"/>
              <a:defRPr/>
            </a:pPr>
            <a:r>
              <a:rPr lang="en-US" dirty="0" smtClean="0">
                <a:solidFill>
                  <a:schemeClr val="bg1">
                    <a:lumMod val="65000"/>
                  </a:schemeClr>
                </a:solidFill>
              </a:rPr>
              <a:t>Transparency</a:t>
            </a:r>
          </a:p>
          <a:p>
            <a:pPr>
              <a:buFont typeface="Arial" charset="0"/>
              <a:buChar char="•"/>
              <a:defRPr/>
            </a:pPr>
            <a:r>
              <a:rPr lang="en-US" dirty="0" smtClean="0">
                <a:solidFill>
                  <a:schemeClr val="bg1">
                    <a:lumMod val="65000"/>
                  </a:schemeClr>
                </a:solidFill>
              </a:rPr>
              <a:t>Refraction</a:t>
            </a:r>
          </a:p>
          <a:p>
            <a:pPr>
              <a:buFont typeface="Arial" charset="0"/>
              <a:buChar char="•"/>
              <a:defRPr/>
            </a:pPr>
            <a:r>
              <a:rPr lang="en-US" dirty="0" smtClean="0">
                <a:solidFill>
                  <a:schemeClr val="bg1">
                    <a:lumMod val="65000"/>
                  </a:schemeClr>
                </a:solidFill>
              </a:rPr>
              <a:t>Fluorescence</a:t>
            </a:r>
          </a:p>
          <a:p>
            <a:pPr>
              <a:buFont typeface="Arial" charset="0"/>
              <a:buChar char="•"/>
              <a:defRPr/>
            </a:pPr>
            <a:r>
              <a:rPr lang="en-US" dirty="0" smtClean="0">
                <a:solidFill>
                  <a:schemeClr val="bg1">
                    <a:lumMod val="65000"/>
                  </a:schemeClr>
                </a:solidFill>
              </a:rPr>
              <a:t>Subsurface scattering</a:t>
            </a:r>
          </a:p>
          <a:p>
            <a:pPr>
              <a:buFont typeface="Arial" charset="0"/>
              <a:buChar char="•"/>
              <a:defRPr/>
            </a:pPr>
            <a:r>
              <a:rPr lang="en-US" dirty="0" smtClean="0">
                <a:solidFill>
                  <a:schemeClr val="bg1">
                    <a:lumMod val="65000"/>
                  </a:schemeClr>
                </a:solidFill>
              </a:rPr>
              <a:t>Phosphorescence</a:t>
            </a:r>
          </a:p>
          <a:p>
            <a:pPr>
              <a:buFont typeface="Arial" charset="0"/>
              <a:buChar char="•"/>
              <a:defRPr/>
            </a:pPr>
            <a:r>
              <a:rPr lang="en-US" b="1" dirty="0" err="1" smtClean="0"/>
              <a:t>Interreflection</a:t>
            </a:r>
            <a:endParaRPr lang="en-US" b="1"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cxnSp>
        <p:nvCxnSpPr>
          <p:cNvPr id="21" name="Straight Connector 20"/>
          <p:cNvCxnSpPr/>
          <p:nvPr/>
        </p:nvCxnSpPr>
        <p:spPr>
          <a:xfrm>
            <a:off x="5029200" y="45434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86700" y="22066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stCxn id="22" idx="3"/>
          </p:cNvCxnSpPr>
          <p:nvPr/>
        </p:nvCxnSpPr>
        <p:spPr>
          <a:xfrm rot="5400000">
            <a:off x="6279356" y="2791619"/>
            <a:ext cx="1855788" cy="149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063" name="TextBox 23"/>
          <p:cNvSpPr txBox="1">
            <a:spLocks noChangeArrowheads="1"/>
          </p:cNvSpPr>
          <p:nvPr/>
        </p:nvSpPr>
        <p:spPr bwMode="auto">
          <a:xfrm>
            <a:off x="7180263" y="2563813"/>
            <a:ext cx="468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000000"/>
                </a:solidFill>
                <a:latin typeface="Arial" panose="020B0604020202020204" pitchFamily="34" charset="0"/>
              </a:rPr>
              <a:t>λ</a:t>
            </a:r>
            <a:endParaRPr lang="en-US" altLang="en-US" sz="1800">
              <a:solidFill>
                <a:srgbClr val="000000"/>
              </a:solidFill>
              <a:latin typeface="Arial" panose="020B0604020202020204" pitchFamily="34" charset="0"/>
            </a:endParaRPr>
          </a:p>
        </p:txBody>
      </p:sp>
      <p:sp>
        <p:nvSpPr>
          <p:cNvPr id="45064" name="TextBox 25"/>
          <p:cNvSpPr txBox="1">
            <a:spLocks noChangeArrowheads="1"/>
          </p:cNvSpPr>
          <p:nvPr/>
        </p:nvSpPr>
        <p:spPr bwMode="auto">
          <a:xfrm>
            <a:off x="7469188" y="1828800"/>
            <a:ext cx="1370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light source</a:t>
            </a:r>
          </a:p>
        </p:txBody>
      </p:sp>
      <p:cxnSp>
        <p:nvCxnSpPr>
          <p:cNvPr id="28" name="Straight Arrow Connector 27"/>
          <p:cNvCxnSpPr/>
          <p:nvPr/>
        </p:nvCxnSpPr>
        <p:spPr>
          <a:xfrm rot="16200000" flipV="1">
            <a:off x="5750719" y="3831431"/>
            <a:ext cx="714375" cy="59531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53000" y="3733800"/>
            <a:ext cx="16002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203031" y="3899694"/>
            <a:ext cx="727075" cy="46513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6200000" flipV="1">
            <a:off x="4923631" y="4067969"/>
            <a:ext cx="439738" cy="3810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5069" name="TextBox 47"/>
          <p:cNvSpPr txBox="1">
            <a:spLocks noChangeArrowheads="1"/>
          </p:cNvSpPr>
          <p:nvPr/>
        </p:nvSpPr>
        <p:spPr bwMode="auto">
          <a:xfrm>
            <a:off x="4953000" y="5029200"/>
            <a:ext cx="278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(Specular Interreflection)</a:t>
            </a:r>
          </a:p>
        </p:txBody>
      </p:sp>
    </p:spTree>
    <p:extLst>
      <p:ext uri="{BB962C8B-B14F-4D97-AF65-F5344CB8AC3E}">
        <p14:creationId xmlns:p14="http://schemas.microsoft.com/office/powerpoint/2010/main" val="26498850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Lambertian Reflectance</a:t>
            </a:r>
          </a:p>
        </p:txBody>
      </p:sp>
      <p:sp>
        <p:nvSpPr>
          <p:cNvPr id="46083" name="Content Placeholder 2"/>
          <p:cNvSpPr>
            <a:spLocks noGrp="1"/>
          </p:cNvSpPr>
          <p:nvPr>
            <p:ph idx="1"/>
          </p:nvPr>
        </p:nvSpPr>
        <p:spPr/>
        <p:txBody>
          <a:bodyPr/>
          <a:lstStyle/>
          <a:p>
            <a:r>
              <a:rPr lang="en-US" altLang="en-US" smtClean="0"/>
              <a:t>In computer vision, surfaces are often assumed to be ideal diffuse reflectors with no dependence on viewing direction.</a:t>
            </a:r>
          </a:p>
        </p:txBody>
      </p:sp>
    </p:spTree>
    <p:extLst>
      <p:ext uri="{BB962C8B-B14F-4D97-AF65-F5344CB8AC3E}">
        <p14:creationId xmlns:p14="http://schemas.microsoft.com/office/powerpoint/2010/main" val="22344610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mtClean="0"/>
              <a:t>Digital camera</a:t>
            </a:r>
          </a:p>
        </p:txBody>
      </p:sp>
      <p:sp>
        <p:nvSpPr>
          <p:cNvPr id="47107" name="Rectangle 3"/>
          <p:cNvSpPr>
            <a:spLocks noGrp="1" noChangeArrowheads="1"/>
          </p:cNvSpPr>
          <p:nvPr>
            <p:ph type="body" idx="1"/>
          </p:nvPr>
        </p:nvSpPr>
        <p:spPr>
          <a:xfrm>
            <a:off x="685800" y="3810000"/>
            <a:ext cx="8001000" cy="1905000"/>
          </a:xfrm>
        </p:spPr>
        <p:txBody>
          <a:bodyPr>
            <a:normAutofit fontScale="92500" lnSpcReduction="20000"/>
          </a:bodyPr>
          <a:lstStyle/>
          <a:p>
            <a:pPr>
              <a:lnSpc>
                <a:spcPct val="90000"/>
              </a:lnSpc>
            </a:pPr>
            <a:r>
              <a:rPr lang="en-US" altLang="en-US" smtClean="0"/>
              <a:t>A digital camera replaces film with a sensor array</a:t>
            </a:r>
          </a:p>
          <a:p>
            <a:pPr lvl="1">
              <a:lnSpc>
                <a:spcPct val="90000"/>
              </a:lnSpc>
            </a:pPr>
            <a:r>
              <a:rPr lang="en-US" altLang="en-US" sz="1600" smtClean="0"/>
              <a:t>Each cell in the array is light-sensitive diode that converts photons to electrons</a:t>
            </a:r>
          </a:p>
          <a:p>
            <a:pPr lvl="1">
              <a:lnSpc>
                <a:spcPct val="90000"/>
              </a:lnSpc>
            </a:pPr>
            <a:r>
              <a:rPr lang="en-US" altLang="en-US" sz="1600" smtClean="0"/>
              <a:t>Two common types</a:t>
            </a:r>
          </a:p>
          <a:p>
            <a:pPr lvl="2">
              <a:lnSpc>
                <a:spcPct val="90000"/>
              </a:lnSpc>
            </a:pPr>
            <a:r>
              <a:rPr lang="en-US" altLang="en-US" sz="1600" smtClean="0"/>
              <a:t>Charge Coupled Device (CCD)</a:t>
            </a:r>
            <a:r>
              <a:rPr lang="en-US" altLang="en-US" smtClean="0"/>
              <a:t> </a:t>
            </a:r>
          </a:p>
          <a:p>
            <a:pPr lvl="2">
              <a:lnSpc>
                <a:spcPct val="90000"/>
              </a:lnSpc>
            </a:pPr>
            <a:r>
              <a:rPr lang="en-US" altLang="en-US" sz="1600" smtClean="0"/>
              <a:t>CMOS</a:t>
            </a:r>
          </a:p>
          <a:p>
            <a:pPr lvl="1">
              <a:lnSpc>
                <a:spcPct val="90000"/>
              </a:lnSpc>
            </a:pPr>
            <a:r>
              <a:rPr lang="en-US" altLang="en-US" sz="1600" smtClean="0">
                <a:hlinkClick r:id="rId2"/>
              </a:rPr>
              <a:t>http://electronics.howstuffworks.com/digital-camera.htm</a:t>
            </a:r>
            <a:r>
              <a:rPr lang="en-US" altLang="en-US" sz="1600" smtClean="0"/>
              <a:t> </a:t>
            </a:r>
          </a:p>
          <a:p>
            <a:pPr lvl="2">
              <a:lnSpc>
                <a:spcPct val="90000"/>
              </a:lnSpc>
            </a:pPr>
            <a:endParaRPr lang="en-US" altLang="en-US" sz="1600" smtClean="0"/>
          </a:p>
        </p:txBody>
      </p:sp>
      <p:pic>
        <p:nvPicPr>
          <p:cNvPr id="47108" name="Picture 4" descr="PowerShot SD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33450"/>
            <a:ext cx="66976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3983511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51974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title"/>
          </p:nvPr>
        </p:nvSpPr>
        <p:spPr/>
        <p:txBody>
          <a:bodyPr/>
          <a:lstStyle/>
          <a:p>
            <a:r>
              <a:rPr lang="en-US" altLang="en-US" smtClean="0"/>
              <a:t>Sensor Array</a:t>
            </a:r>
          </a:p>
        </p:txBody>
      </p:sp>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66800"/>
            <a:ext cx="19097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6705600" y="3087688"/>
            <a:ext cx="209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CMOS sensor</a:t>
            </a:r>
          </a:p>
        </p:txBody>
      </p:sp>
    </p:spTree>
    <p:extLst>
      <p:ext uri="{BB962C8B-B14F-4D97-AF65-F5344CB8AC3E}">
        <p14:creationId xmlns:p14="http://schemas.microsoft.com/office/powerpoint/2010/main" val="5386289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503555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p:txBody>
          <a:bodyPr/>
          <a:lstStyle/>
          <a:p>
            <a:r>
              <a:rPr lang="en-US" altLang="en-US" smtClean="0"/>
              <a:t>Sampling and Quantization</a:t>
            </a:r>
          </a:p>
        </p:txBody>
      </p:sp>
    </p:spTree>
    <p:extLst>
      <p:ext uri="{BB962C8B-B14F-4D97-AF65-F5344CB8AC3E}">
        <p14:creationId xmlns:p14="http://schemas.microsoft.com/office/powerpoint/2010/main" val="333057049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Interlace vs. progressive scan</a:t>
            </a:r>
          </a:p>
        </p:txBody>
      </p:sp>
      <p:sp>
        <p:nvSpPr>
          <p:cNvPr id="50179" name="Rectangle 3"/>
          <p:cNvSpPr>
            <a:spLocks noGrp="1" noChangeArrowheads="1"/>
          </p:cNvSpPr>
          <p:nvPr>
            <p:ph type="body" idx="1"/>
          </p:nvPr>
        </p:nvSpPr>
        <p:spPr/>
        <p:txBody>
          <a:bodyPr/>
          <a:lstStyle/>
          <a:p>
            <a:endParaRPr lang="ru-RU" altLang="en-US" smtClean="0"/>
          </a:p>
        </p:txBody>
      </p:sp>
      <p:pic>
        <p:nvPicPr>
          <p:cNvPr id="353284" name="Picture 4" descr="dvd-benchmark-part-5-tomato-feather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48000"/>
            <a:ext cx="2438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interla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371600"/>
            <a:ext cx="5807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6" name="Picture 6" descr="progress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873625"/>
            <a:ext cx="14287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7"/>
          <p:cNvSpPr>
            <a:spLocks noChangeArrowheads="1"/>
          </p:cNvSpPr>
          <p:nvPr/>
        </p:nvSpPr>
        <p:spPr bwMode="auto">
          <a:xfrm>
            <a:off x="1981200" y="6583363"/>
            <a:ext cx="468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hlinkClick r:id="rId5"/>
              </a:rPr>
              <a:t>http://www.axis.com/products/video/camera/progressive_scan.htm</a:t>
            </a:r>
            <a:r>
              <a:rPr lang="en-US" altLang="en-US" sz="1200">
                <a:solidFill>
                  <a:prstClr val="black"/>
                </a:solidFill>
              </a:rPr>
              <a:t> </a:t>
            </a:r>
          </a:p>
        </p:txBody>
      </p:sp>
      <p:sp>
        <p:nvSpPr>
          <p:cNvPr id="50184" name="Text Box 8"/>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379798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3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5328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53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mtClean="0"/>
              <a:t>Progressive scan</a:t>
            </a:r>
          </a:p>
        </p:txBody>
      </p:sp>
      <p:sp>
        <p:nvSpPr>
          <p:cNvPr id="51203" name="Rectangle 3"/>
          <p:cNvSpPr>
            <a:spLocks noGrp="1" noChangeArrowheads="1"/>
          </p:cNvSpPr>
          <p:nvPr>
            <p:ph type="body" idx="1"/>
          </p:nvPr>
        </p:nvSpPr>
        <p:spPr/>
        <p:txBody>
          <a:bodyPr/>
          <a:lstStyle/>
          <a:p>
            <a:endParaRPr lang="ru-RU" altLang="en-US" smtClean="0"/>
          </a:p>
        </p:txBody>
      </p:sp>
      <p:pic>
        <p:nvPicPr>
          <p:cNvPr id="51204" name="Picture 4" descr="prog-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1068388"/>
            <a:ext cx="73136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ChangeArrowheads="1"/>
          </p:cNvSpPr>
          <p:nvPr/>
        </p:nvSpPr>
        <p:spPr bwMode="auto">
          <a:xfrm>
            <a:off x="1981200" y="6583363"/>
            <a:ext cx="468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hlinkClick r:id="rId3"/>
              </a:rPr>
              <a:t>http://www.axis.com/products/video/camera/progressive_scan.htm</a:t>
            </a:r>
            <a:r>
              <a:rPr lang="en-US" altLang="en-US" sz="1200">
                <a:solidFill>
                  <a:prstClr val="black"/>
                </a:solidFill>
              </a:rPr>
              <a:t> </a:t>
            </a:r>
          </a:p>
        </p:txBody>
      </p:sp>
      <p:sp>
        <p:nvSpPr>
          <p:cNvPr id="51206" name="Text Box 6"/>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21201259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mtClean="0"/>
              <a:t>Interlace</a:t>
            </a:r>
          </a:p>
        </p:txBody>
      </p:sp>
      <p:sp>
        <p:nvSpPr>
          <p:cNvPr id="52227" name="Rectangle 3"/>
          <p:cNvSpPr>
            <a:spLocks noGrp="1" noChangeArrowheads="1"/>
          </p:cNvSpPr>
          <p:nvPr>
            <p:ph type="body" idx="1"/>
          </p:nvPr>
        </p:nvSpPr>
        <p:spPr/>
        <p:txBody>
          <a:bodyPr/>
          <a:lstStyle/>
          <a:p>
            <a:endParaRPr lang="ru-RU" altLang="en-US" smtClean="0"/>
          </a:p>
        </p:txBody>
      </p:sp>
      <p:pic>
        <p:nvPicPr>
          <p:cNvPr id="52228" name="Picture 4" descr="interl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8" y="1008063"/>
            <a:ext cx="708501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ChangeArrowheads="1"/>
          </p:cNvSpPr>
          <p:nvPr/>
        </p:nvSpPr>
        <p:spPr bwMode="auto">
          <a:xfrm>
            <a:off x="1981200" y="6583363"/>
            <a:ext cx="4689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hlinkClick r:id="rId3"/>
              </a:rPr>
              <a:t>http://www.axis.com/products/video/camera/progressive_scan.htm</a:t>
            </a:r>
            <a:r>
              <a:rPr lang="en-US" altLang="en-US" sz="1200">
                <a:solidFill>
                  <a:prstClr val="black"/>
                </a:solidFill>
              </a:rPr>
              <a:t> </a:t>
            </a:r>
          </a:p>
        </p:txBody>
      </p:sp>
      <p:sp>
        <p:nvSpPr>
          <p:cNvPr id="52230" name="Text Box 6"/>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282585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ll Alone in the Night - Time-lapse footage of the Earth as seen from the I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3400" y="14468"/>
            <a:ext cx="10531062" cy="5923722"/>
          </a:xfrm>
        </p:spPr>
      </p:pic>
      <p:sp>
        <p:nvSpPr>
          <p:cNvPr id="5" name="TextBox 4"/>
          <p:cNvSpPr txBox="1"/>
          <p:nvPr/>
        </p:nvSpPr>
        <p:spPr>
          <a:xfrm>
            <a:off x="228600" y="6096000"/>
            <a:ext cx="8839200" cy="369332"/>
          </a:xfrm>
          <a:prstGeom prst="rect">
            <a:avLst/>
          </a:prstGeom>
          <a:noFill/>
        </p:spPr>
        <p:txBody>
          <a:bodyPr wrap="square" rtlCol="0">
            <a:spAutoFit/>
          </a:bodyPr>
          <a:lstStyle/>
          <a:p>
            <a:r>
              <a:rPr lang="en-US" dirty="0" smtClean="0">
                <a:solidFill>
                  <a:prstClr val="white"/>
                </a:solidFill>
              </a:rPr>
              <a:t>ISS </a:t>
            </a:r>
            <a:r>
              <a:rPr lang="en-US" dirty="0" err="1" smtClean="0">
                <a:solidFill>
                  <a:prstClr val="white"/>
                </a:solidFill>
              </a:rPr>
              <a:t>timelapse</a:t>
            </a:r>
            <a:r>
              <a:rPr lang="en-US" dirty="0" smtClean="0">
                <a:solidFill>
                  <a:prstClr val="white"/>
                </a:solidFill>
              </a:rPr>
              <a:t>. 400 kilometers from Earth</a:t>
            </a:r>
            <a:endParaRPr lang="en-US" dirty="0">
              <a:solidFill>
                <a:prstClr val="white"/>
              </a:solidFill>
            </a:endParaRPr>
          </a:p>
        </p:txBody>
      </p:sp>
    </p:spTree>
    <p:extLst>
      <p:ext uri="{BB962C8B-B14F-4D97-AF65-F5344CB8AC3E}">
        <p14:creationId xmlns:p14="http://schemas.microsoft.com/office/powerpoint/2010/main" val="3386546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0408">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Rolling Shutter</a:t>
            </a:r>
          </a:p>
        </p:txBody>
      </p:sp>
      <p:pic>
        <p:nvPicPr>
          <p:cNvPr id="53251" name="Picture 2" descr="C:\Documents and Settings\James\Desktop\cs 129 comp_photo\hays_slides_2012\3\Turboprop_Rolling_Shu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353377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descr="C:\Documents and Settings\James\Desktop\cs 129 comp_photo\hays_slides_2012\3\CMOS_rolling_shutter_distor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95488"/>
            <a:ext cx="42116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046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466" y="36181"/>
            <a:ext cx="6781800" cy="6786322"/>
          </a:xfrm>
        </p:spPr>
      </p:pic>
      <p:sp>
        <p:nvSpPr>
          <p:cNvPr id="5" name="TextBox 4"/>
          <p:cNvSpPr txBox="1"/>
          <p:nvPr/>
        </p:nvSpPr>
        <p:spPr>
          <a:xfrm>
            <a:off x="5943600" y="5327190"/>
            <a:ext cx="3124200" cy="1477328"/>
          </a:xfrm>
          <a:prstGeom prst="rect">
            <a:avLst/>
          </a:prstGeom>
          <a:noFill/>
        </p:spPr>
        <p:txBody>
          <a:bodyPr wrap="square" rtlCol="0">
            <a:spAutoFit/>
          </a:bodyPr>
          <a:lstStyle/>
          <a:p>
            <a:r>
              <a:rPr lang="en-US" dirty="0" smtClean="0">
                <a:solidFill>
                  <a:prstClr val="white"/>
                </a:solidFill>
              </a:rPr>
              <a:t>“The </a:t>
            </a:r>
            <a:r>
              <a:rPr lang="en-US" dirty="0">
                <a:solidFill>
                  <a:prstClr val="white"/>
                </a:solidFill>
              </a:rPr>
              <a:t>Blue </a:t>
            </a:r>
            <a:r>
              <a:rPr lang="en-US" dirty="0" smtClean="0">
                <a:solidFill>
                  <a:prstClr val="white"/>
                </a:solidFill>
              </a:rPr>
              <a:t>Marble”, </a:t>
            </a:r>
            <a:r>
              <a:rPr lang="en-US" dirty="0">
                <a:solidFill>
                  <a:prstClr val="white"/>
                </a:solidFill>
              </a:rPr>
              <a:t>taken on December 7, 1972, by the crew of the Apollo 17 spacecraft, at a distance of about 45,000 kilometers</a:t>
            </a:r>
          </a:p>
        </p:txBody>
      </p:sp>
    </p:spTree>
    <p:extLst>
      <p:ext uri="{BB962C8B-B14F-4D97-AF65-F5344CB8AC3E}">
        <p14:creationId xmlns:p14="http://schemas.microsoft.com/office/powerpoint/2010/main" val="3270175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 y="0"/>
            <a:ext cx="9145893" cy="6859420"/>
          </a:xfrm>
        </p:spPr>
      </p:pic>
    </p:spTree>
    <p:extLst>
      <p:ext uri="{BB962C8B-B14F-4D97-AF65-F5344CB8AC3E}">
        <p14:creationId xmlns:p14="http://schemas.microsoft.com/office/powerpoint/2010/main" val="2580616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716396"/>
          </a:xfrm>
        </p:spPr>
      </p:pic>
      <p:sp>
        <p:nvSpPr>
          <p:cNvPr id="6" name="TextBox 5"/>
          <p:cNvSpPr txBox="1"/>
          <p:nvPr/>
        </p:nvSpPr>
        <p:spPr>
          <a:xfrm>
            <a:off x="228600" y="6096000"/>
            <a:ext cx="8839200" cy="369332"/>
          </a:xfrm>
          <a:prstGeom prst="rect">
            <a:avLst/>
          </a:prstGeom>
          <a:noFill/>
        </p:spPr>
        <p:txBody>
          <a:bodyPr wrap="square" rtlCol="0">
            <a:spAutoFit/>
          </a:bodyPr>
          <a:lstStyle/>
          <a:p>
            <a:r>
              <a:rPr lang="en-US" dirty="0" smtClean="0">
                <a:solidFill>
                  <a:prstClr val="white"/>
                </a:solidFill>
              </a:rPr>
              <a:t>Earth from Curiosity Rover, 2014, </a:t>
            </a:r>
            <a:r>
              <a:rPr lang="en-US" dirty="0">
                <a:solidFill>
                  <a:prstClr val="white"/>
                </a:solidFill>
              </a:rPr>
              <a:t>160 million </a:t>
            </a:r>
            <a:r>
              <a:rPr lang="en-US" dirty="0" smtClean="0">
                <a:solidFill>
                  <a:prstClr val="white"/>
                </a:solidFill>
              </a:rPr>
              <a:t>kilometers from Earth</a:t>
            </a:r>
            <a:endParaRPr lang="en-US" dirty="0">
              <a:solidFill>
                <a:prstClr val="white"/>
              </a:solidFill>
            </a:endParaRPr>
          </a:p>
        </p:txBody>
      </p:sp>
    </p:spTree>
    <p:extLst>
      <p:ext uri="{BB962C8B-B14F-4D97-AF65-F5344CB8AC3E}">
        <p14:creationId xmlns:p14="http://schemas.microsoft.com/office/powerpoint/2010/main" val="3927135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w&#10;\end{array}&#10;\right]&#10;\Rightarrow&#10;(x/w,y/w) &#10;\]&#10;\end{document}&#10;"/>
  <p:tag name="EXTERNALNAME" val="Edittex"/>
  <p:tag name="BLEND" val="False"/>
  <p:tag name="TRANSPARENT" val="False"/>
  <p:tag name="BITMAPFORMAT" val="bmpmono"/>
  <p:tag name="DEBUGINTERACTIVE" val="True"/>
  <p:tag name="ORIGWIDTH" val="69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10;x \\ y \\ z \\ w&#10;\end{array}&#10;\right]&#10;\Rightarrow&#10;(x/w,y/w, z/w) &#10;\]&#10;\end{document}&#10;"/>
  <p:tag name="EXTERNALNAME" val="Edittex"/>
  <p:tag name="BLEND" val="False"/>
  <p:tag name="TRANSPARENT" val="False"/>
  <p:tag name="BITMAPFORMAT" val="bmpmono"/>
  <p:tag name="DEBUGINTERACTIVE" val="True"/>
  <p:tag name="ORIGWIDTH" val="865.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z) \Rightarrow&#10;\left[&#10;\begin{array}{c}&#10;x \\ y \\ z \\ 1&#10;\end{array}&#10;\right]&#10;\]&#10;\end{document}&#10;"/>
  <p:tag name="EXTERNALNAME" val="Edittex"/>
  <p:tag name="BLEND" val="False"/>
  <p:tag name="TRANSPARENT" val="False"/>
  <p:tag name="BITMAPFORMAT" val="bmpmono"/>
  <p:tag name="DEBUGINTERACTIVE" val="True"/>
  <p:tag name="ORIGWIDTH" val="55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y) \Rightarrow&#10;\left[&#10;\begin{array}{c}&#10;x \\ y \\ 1&#10;\end{array}&#10;\right]&#10;\]&#10;\end{document}&#10;"/>
  <p:tag name="EXTERNALNAME" val="Edittex"/>
  <p:tag name="BLEND" val="False"/>
  <p:tag name="TRANSPARENT" val="False"/>
  <p:tag name="BITMAPFORMAT" val="bmpmono"/>
  <p:tag name="DEBUGINTERACTIVE" val="True"/>
  <p:tag name="ORIGWIDTH" val="486.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21655</TotalTime>
  <Words>1355</Words>
  <Application>Microsoft Office PowerPoint</Application>
  <PresentationFormat>On-screen Show (4:3)</PresentationFormat>
  <Paragraphs>415</Paragraphs>
  <Slides>60</Slides>
  <Notes>13</Notes>
  <HiddenSlides>9</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71" baseType="lpstr">
      <vt:lpstr>Arial</vt:lpstr>
      <vt:lpstr>Calibri</vt:lpstr>
      <vt:lpstr>Comic Sans MS</vt:lpstr>
      <vt:lpstr>Helvetica</vt:lpstr>
      <vt:lpstr>Symbol</vt:lpstr>
      <vt:lpstr>Tahoma</vt:lpstr>
      <vt:lpstr>Times New Roman</vt:lpstr>
      <vt:lpstr>Wingdings</vt:lpstr>
      <vt:lpstr>Office Theme</vt:lpstr>
      <vt:lpstr>Equation</vt:lpstr>
      <vt:lpstr>Photo Editor Photo</vt:lpstr>
      <vt:lpstr>PowerPoint Presentation</vt:lpstr>
      <vt:lpstr>PowerPoint Presentation</vt:lpstr>
      <vt:lpstr>Class Today</vt:lpstr>
      <vt:lpstr>Projection: world coordinatesimage coordinates</vt:lpstr>
      <vt:lpstr>Earth as an example</vt:lpstr>
      <vt:lpstr>PowerPoint Presentation</vt:lpstr>
      <vt:lpstr>PowerPoint Presentation</vt:lpstr>
      <vt:lpstr>PowerPoint Presentation</vt:lpstr>
      <vt:lpstr>PowerPoint Presentation</vt:lpstr>
      <vt:lpstr>PowerPoint Presentation</vt:lpstr>
      <vt:lpstr>PowerPoint Presentation</vt:lpstr>
      <vt:lpstr>Projection: world coordinatesimage coordinates</vt:lpstr>
      <vt:lpstr>Interlude: why does this matter?</vt:lpstr>
      <vt:lpstr>Relating multiple views</vt:lpstr>
      <vt:lpstr>PowerPoint Presentation</vt:lpstr>
      <vt:lpstr>Projection: world coordinatesimage coordinates</vt:lpstr>
      <vt:lpstr>Homogeneous coordinates</vt:lpstr>
      <vt:lpstr>Homogeneous coordinates</vt:lpstr>
      <vt:lpstr>Basic geometry in homogeneous coordinates</vt:lpstr>
      <vt:lpstr>Another problem solved by homogeneous coordinates</vt:lpstr>
      <vt:lpstr>PowerPoint Presentation</vt:lpstr>
      <vt:lpstr>PowerPoint Presentation</vt:lpstr>
      <vt:lpstr>PowerPoint Presentation</vt:lpstr>
      <vt:lpstr>Pinhole Camera Model</vt:lpstr>
      <vt:lpstr>PowerPoint Presentation</vt:lpstr>
      <vt:lpstr>Remove assumption: known optical center</vt:lpstr>
      <vt:lpstr>Remove assumption: square pixels</vt:lpstr>
      <vt:lpstr>Remove assumption: non-skewed pixels</vt:lpstr>
      <vt:lpstr>Oriented and Translated Camera</vt:lpstr>
      <vt:lpstr>Allow camera translation</vt:lpstr>
      <vt:lpstr>3D Rotation of Points</vt:lpstr>
      <vt:lpstr>Allow camera rotation</vt:lpstr>
      <vt:lpstr>Degrees of freedom</vt:lpstr>
      <vt:lpstr>Vanishing Point = Projection from Infinity</vt:lpstr>
      <vt:lpstr>Orthographic Projection</vt:lpstr>
      <vt:lpstr>Scaled Orthographic Projection</vt:lpstr>
      <vt:lpstr>Field of View (Zoom, focal length)</vt:lpstr>
      <vt:lpstr>PowerPoint Presentation</vt:lpstr>
      <vt:lpstr>Beyond Pinholes: Radial Distortion</vt:lpstr>
      <vt:lpstr>Things to remember</vt:lpstr>
      <vt:lpstr>Reminder: read your book</vt:lpstr>
      <vt:lpstr>Image Formation</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A photon’s life choices</vt:lpstr>
      <vt:lpstr>Lambertian Reflectance</vt:lpstr>
      <vt:lpstr>Digital camera</vt:lpstr>
      <vt:lpstr>Sensor Array</vt:lpstr>
      <vt:lpstr>Sampling and Quantization</vt:lpstr>
      <vt:lpstr>Interlace vs. progressive scan</vt:lpstr>
      <vt:lpstr>Progressive scan</vt:lpstr>
      <vt:lpstr>Interlace</vt:lpstr>
      <vt:lpstr>Rolling Shutter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117</cp:revision>
  <dcterms:created xsi:type="dcterms:W3CDTF">2009-12-16T02:55:56Z</dcterms:created>
  <dcterms:modified xsi:type="dcterms:W3CDTF">2017-08-28T14:44:36Z</dcterms:modified>
</cp:coreProperties>
</file>