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98" r:id="rId4"/>
    <p:sldMasterId id="2147483710" r:id="rId5"/>
    <p:sldMasterId id="2147483722" r:id="rId6"/>
    <p:sldMasterId id="2147483734" r:id="rId7"/>
    <p:sldMasterId id="2147483893" r:id="rId8"/>
    <p:sldMasterId id="2147484241" r:id="rId9"/>
    <p:sldMasterId id="2147484254" r:id="rId10"/>
    <p:sldMasterId id="2147484267" r:id="rId11"/>
    <p:sldMasterId id="2147484280" r:id="rId12"/>
    <p:sldMasterId id="2147485070" r:id="rId13"/>
  </p:sldMasterIdLst>
  <p:notesMasterIdLst>
    <p:notesMasterId r:id="rId73"/>
  </p:notesMasterIdLst>
  <p:handoutMasterIdLst>
    <p:handoutMasterId r:id="rId74"/>
  </p:handoutMasterIdLst>
  <p:sldIdLst>
    <p:sldId id="972" r:id="rId14"/>
    <p:sldId id="973" r:id="rId15"/>
    <p:sldId id="977" r:id="rId16"/>
    <p:sldId id="975" r:id="rId17"/>
    <p:sldId id="976" r:id="rId18"/>
    <p:sldId id="978" r:id="rId19"/>
    <p:sldId id="874" r:id="rId20"/>
    <p:sldId id="875" r:id="rId21"/>
    <p:sldId id="876" r:id="rId22"/>
    <p:sldId id="879" r:id="rId23"/>
    <p:sldId id="888" r:id="rId24"/>
    <p:sldId id="877" r:id="rId25"/>
    <p:sldId id="880" r:id="rId26"/>
    <p:sldId id="881" r:id="rId27"/>
    <p:sldId id="882" r:id="rId28"/>
    <p:sldId id="887" r:id="rId29"/>
    <p:sldId id="830" r:id="rId30"/>
    <p:sldId id="864" r:id="rId31"/>
    <p:sldId id="833" r:id="rId32"/>
    <p:sldId id="865" r:id="rId33"/>
    <p:sldId id="866" r:id="rId34"/>
    <p:sldId id="869" r:id="rId35"/>
    <p:sldId id="872" r:id="rId36"/>
    <p:sldId id="836" r:id="rId37"/>
    <p:sldId id="835" r:id="rId38"/>
    <p:sldId id="843" r:id="rId39"/>
    <p:sldId id="859" r:id="rId40"/>
    <p:sldId id="837" r:id="rId41"/>
    <p:sldId id="849" r:id="rId42"/>
    <p:sldId id="892" r:id="rId43"/>
    <p:sldId id="891" r:id="rId44"/>
    <p:sldId id="890" r:id="rId45"/>
    <p:sldId id="860" r:id="rId46"/>
    <p:sldId id="894" r:id="rId47"/>
    <p:sldId id="847" r:id="rId48"/>
    <p:sldId id="846" r:id="rId49"/>
    <p:sldId id="848" r:id="rId50"/>
    <p:sldId id="839" r:id="rId51"/>
    <p:sldId id="870" r:id="rId52"/>
    <p:sldId id="840" r:id="rId53"/>
    <p:sldId id="842" r:id="rId54"/>
    <p:sldId id="841" r:id="rId55"/>
    <p:sldId id="851" r:id="rId56"/>
    <p:sldId id="821" r:id="rId57"/>
    <p:sldId id="822" r:id="rId58"/>
    <p:sldId id="765" r:id="rId59"/>
    <p:sldId id="823" r:id="rId60"/>
    <p:sldId id="868" r:id="rId61"/>
    <p:sldId id="889" r:id="rId62"/>
    <p:sldId id="768" r:id="rId63"/>
    <p:sldId id="769" r:id="rId64"/>
    <p:sldId id="770" r:id="rId65"/>
    <p:sldId id="771" r:id="rId66"/>
    <p:sldId id="772" r:id="rId67"/>
    <p:sldId id="803" r:id="rId68"/>
    <p:sldId id="774" r:id="rId69"/>
    <p:sldId id="825" r:id="rId70"/>
    <p:sldId id="863" r:id="rId71"/>
    <p:sldId id="775" r:id="rId7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123" autoAdjust="0"/>
  </p:normalViewPr>
  <p:slideViewPr>
    <p:cSldViewPr>
      <p:cViewPr varScale="1">
        <p:scale>
          <a:sx n="114" d="100"/>
          <a:sy n="114" d="100"/>
        </p:scale>
        <p:origin x="10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7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445C6-281F-4170-9742-026EA70DE7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221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7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AFF7E-24CA-4348-8132-B3E05F963ED2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C8244-BCDB-4884-92AB-339D790B14D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1674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80BCC3-5514-4903-A61A-18BF5179387E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827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4700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27500-7036-4469-9954-A20372ECD716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41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297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445C6-281F-4170-9742-026EA70DE7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4009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7EA23-7968-4BB5-B4A9-741242656CE5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Technically a Maclaurin expansion, a special case of Taylor expansion centered at 0.</a:t>
            </a:r>
            <a:endParaRPr lang="ru-RU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/>
              <a:t>What is the point? Well, now we’re just extrapolating local measurements instead of doing 10s of thousands of computations.</a:t>
            </a:r>
          </a:p>
        </p:txBody>
      </p:sp>
    </p:spTree>
    <p:extLst>
      <p:ext uri="{BB962C8B-B14F-4D97-AF65-F5344CB8AC3E}">
        <p14:creationId xmlns:p14="http://schemas.microsoft.com/office/powerpoint/2010/main" val="1424308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4D984-C2D4-4009-B63E-0016E65FF17C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Technically a Maclaurin expansion, a special case of Taylor expansion centered at 0.</a:t>
            </a:r>
            <a:endParaRPr lang="ru-RU" altLang="en-US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55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1DD46-C9D2-4BD0-B98D-9BC5F5D21B9E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1237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E80EA-0904-4491-99CF-CB7586D159E5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757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F5EB7-0B08-4A52-9039-6A4505F71029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5996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D2F99-70F0-49C6-9660-C6F020A21C1C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995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992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1DE1E-9221-4F37-ABF7-EE61C3A618F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75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CCBC9-E878-4A62-BCFF-436766925CF2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1376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4142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8CE5FD-B4EE-43D9-8C59-7D00BEDEBAA4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8862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5ADEC-EA0F-4B6C-AF46-7B3B9732BC9F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6340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6BDD5-F49A-4F77-B043-3E55EE2D0F37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6854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CBFB5-9EB0-4327-A02D-5DCECEB00552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004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816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870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836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13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69F9-7C09-467B-9FD3-641C546CE9FD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2FF2-B94E-4633-B2EC-F369BCB59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79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B4F7-9F33-4CDB-AB5D-40B1ABEA4F2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32CF-459C-4632-A1F0-296FFE810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74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654-33FF-44CD-8F81-E46ADF1148E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8065828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FDD5-BF89-4E7D-B2C8-14540AEED035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4E05-4512-485E-A1E2-E86604BD4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922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0BF5-F5FE-4E0C-92C3-4C04DD35118A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6495-F41F-4F03-B55E-C63CE88E0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19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EA1C-6046-49F8-8F96-14EAABF0098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399B-CEE0-4DAD-8CC7-CE25C5EEA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37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D57A-C49E-417B-8EDF-60D5F13BFB3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2A1E-6C7B-4698-9239-149A26176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71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B09E-52F0-4613-8E40-A773E7B933A6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B497-71EA-47E0-B9FC-AA4566FC3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971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C9A9-2FBC-445A-BA72-DB3BFC455D25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EE82-943E-4E93-888F-1F51BA12B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845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1C07-49D7-46C3-BDA1-F0B259BC988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1BDA-9F38-4436-AD20-53A19A03B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4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685C-7595-425E-A3E1-942C2AF8799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9D1A-A9F2-42B9-B1DA-240DBF881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09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EBCF-D679-4329-8D49-D77C6B0A963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D3B5-CDFC-482B-935B-BA3EA62C6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31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EAE8-78F5-4BB4-9A46-4116FF9D8F5E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CA7C-3E08-498D-B98F-12B3FEF4B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53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E10B-E054-4FD0-A734-64152EF646B9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F39-1AD4-4F73-8086-8323D775D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775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62DE-6645-4DD9-9832-839FEAC2C29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510985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610EA-42E4-44A1-B5D5-12FC17FA8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2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674C-E115-4FFA-A47C-AAE4E4DF4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168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9B99E-9E87-4D88-BD89-C11FF57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3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1BD2-C4E2-482D-B2CA-7B600A26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4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1BDB-E546-4EA8-B810-1A52576F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DD5D8-77B2-410E-9A14-65D381AC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118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5CBD5-06E7-49C7-BBFE-88A94E73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81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C212A6-38E4-4327-8E03-7F0DFA24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909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27B1F-5510-459E-805B-E8143593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552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82C40-AFB2-426B-833B-A5AAAE37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7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3A60F-97C8-44D4-A520-EFAF464AF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7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484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8481-E127-4A5B-B102-69170B7B60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94DD-5FC9-4A0F-821E-3B98AE256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4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C1-A408-4550-898A-11467C9BC4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035E-7F07-48E0-B6CD-AF661E7CE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362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1333-993C-467C-B249-DDF635F5AF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0C5E-4F22-44AE-82CD-CD4C71025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352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5938-C5F4-4493-9DCB-A1B54F7B6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22E3-6B98-4EF0-9C0D-09FD4F90C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4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8FBC-B263-4874-89ED-CEEB2CA1AF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CDF8-BD26-4DEB-808C-B3E366351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5628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8D3B-4949-47E8-BBCA-3AF089B300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9315-E386-4877-A1F0-01B082BEB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0885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128F-F129-4218-83E4-461BA43B3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1810-AB31-4D84-B94B-207DE3D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049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BD57-98AE-42A4-B06A-03A74D1A8E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86A3-9CD9-4B5B-A8AC-C9E02589F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5733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86D4-9F6F-46AC-BD35-63018E2C79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A3A0-A621-4B1D-9FDA-A406DB3AE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967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7A3-BDD6-4376-9DF9-877E3AF1D0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16CF-E153-402C-B856-7BC364AA8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709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A5F9-6718-4DE0-89A9-E925E7AC39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D150-62CE-4284-95A3-24734A1D8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99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E09-E413-495A-9ADC-7E0569880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3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DA-63FE-43E4-A68B-74E9D9973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EFD-6522-45EF-BCEE-3FC27F4BE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6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BDB-E022-427C-B114-469E685E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F6-F08D-489E-982C-924596FF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780-31A4-4AE3-A4C9-D31E48B7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68F-0D03-4D8D-95AB-A9A4101E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D575-99D0-4C60-8E0C-2D13853F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EA50-F3A1-4A11-A508-C0107BDB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B85-EF2D-4E50-99FA-296EB4890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9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847-528A-4A2F-A02D-8FC1AA6E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9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74B669-613F-492D-9507-A575E591522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A64DEE-5AD4-4EBB-93EF-EA151919C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57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B99ACD-A3F0-4211-A8C6-EFCD2BA38ED9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CF0DB2-8DCF-4276-810A-ECEA26041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1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309225-1BBE-4936-BFEF-2011DB3CEAAA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3098B5-DC95-45B0-B72D-B29F1C910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8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50EDE5-7855-4E49-BC47-3EF6F8530AD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BF2F06-4152-47DD-9A90-C43D98B15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725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3BBE2A1-864C-4DEA-B1AB-A7063623FC1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446BBF-CEDD-4C34-8EC9-8B0204E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04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A2E45A-186C-4022-B391-4BA538B05FA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3A26E1-C99A-4B7C-B2E2-9C936B4FF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08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20DDED-CC51-42F4-AAB1-027AB6BA62B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B491F-B8F0-430F-8AC6-7A7F84A86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01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8AD680-CC3B-408A-B613-2E9473D3976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18E78B-C4B1-4DDE-BCB6-B8974DBA1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954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354C0E-350E-4E1A-B4DD-B758C9C6E0A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1A9470-1DB1-4AC3-9364-AC0677C39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67A939-3C13-47CE-99F4-B72FE2EBE3E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9A484E-36A5-44EC-B90F-220736229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55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55F5F4-59B6-47BC-A193-9D01FF5392B0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9D480E-D25A-4D9B-A505-B094033A7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56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0F4BC7-FB04-49C9-A58E-23CA770DDCC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9083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0E10-F471-4B67-B574-132FFB98C4B2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53BE-CB56-489A-8D9F-76EFCD268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244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E769-9BCF-47B6-8611-D4A4959D2D23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B597-A7AD-4BB9-8487-79E4AEAE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744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F35F-E34E-4F04-9D3C-7C5433BAC7DA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BB15-4544-427D-9941-5F026C274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262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5AF0-917E-4A02-9338-4F5D0EF6D91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F588-0B37-4D36-A62F-D1B5C4923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16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E286-D388-47A6-9AEE-2CC155ECB6A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8D08-528E-4387-825C-568AA477E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46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5DB7-3009-4472-9ED7-A13DC0858A62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7648-FEA5-41BE-AB34-5EA291A5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630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1349-99EF-4549-9E68-EB9A2FDEFE89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10AA-6749-4160-BC4D-72B5F4233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71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A57F-35FF-495A-A0DA-DFA75B7E6D4E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1FCC-2060-4EA2-9249-6263C2479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224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4519-F27C-4A38-8242-E8520E0B8E97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01E2-5B7F-414D-8DD5-34374954B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84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FDEEA1-08ED-4CEB-8806-3928541DC80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3EAC66-CE30-46EC-BC08-31CB75C9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  <p:sldLayoutId id="21474850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00C50-BB18-479E-92FA-3B46B2868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C126C-E4FE-4C10-8063-768C41374C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9E89F6-B254-4A40-9D97-9AB96584A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43CA62-407B-4924-B40B-2A1D21773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B6103-FBB1-47FB-9586-C876E64E9D8D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C73520-A912-4499-A75E-225A7DA88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  <p:sldLayoutId id="21474850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7CF04C6-613D-44C4-A0B3-BA86E58071B8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9B92C9-B1B1-48A0-8D39-FBA954D47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  <p:sldLayoutId id="21474850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csse.uwa.edu.au/~pk/research/matlabfns/Spatial/Docs/Harris/A_Combined_Corner_and_Edge_Detector.pdf" TargetMode="Externa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3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60.wm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38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7.wmf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30300"/>
            <a:ext cx="6896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5000"/>
            <a:ext cx="8782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 </a:t>
            </a:r>
            <a:endParaRPr lang="ru-RU" altLang="en-US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 smtClean="0"/>
              <a:t>Feature points are used for:</a:t>
            </a:r>
          </a:p>
          <a:p>
            <a:pPr lvl="1"/>
            <a:r>
              <a:rPr lang="en-US" altLang="en-US" sz="2400" smtClean="0"/>
              <a:t>Image alignment </a:t>
            </a:r>
          </a:p>
          <a:p>
            <a:pPr lvl="1"/>
            <a:r>
              <a:rPr lang="en-US" altLang="en-US" sz="2400" smtClean="0"/>
              <a:t>3D reconstruction</a:t>
            </a:r>
          </a:p>
          <a:p>
            <a:pPr lvl="1"/>
            <a:r>
              <a:rPr lang="en-US" altLang="en-US" sz="2400" smtClean="0"/>
              <a:t>Motion tracking</a:t>
            </a:r>
          </a:p>
          <a:p>
            <a:pPr lvl="1"/>
            <a:r>
              <a:rPr lang="en-US" altLang="en-US" sz="2400" smtClean="0"/>
              <a:t>Robot navigation</a:t>
            </a:r>
          </a:p>
          <a:p>
            <a:pPr lvl="1"/>
            <a:r>
              <a:rPr lang="en-US" altLang="en-US" sz="2400" smtClean="0"/>
              <a:t>Indexing and database retrieval</a:t>
            </a:r>
          </a:p>
          <a:p>
            <a:pPr lvl="1"/>
            <a:r>
              <a:rPr lang="en-US" altLang="en-US" sz="2400" smtClean="0"/>
              <a:t>Object recognition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dirty="0" smtClean="0"/>
              <a:t>This class: interest points and local features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4659313"/>
          </a:xfrm>
        </p:spPr>
        <p:txBody>
          <a:bodyPr/>
          <a:lstStyle/>
          <a:p>
            <a:r>
              <a:rPr lang="en-US" altLang="en-US" smtClean="0"/>
              <a:t>Note: “interest points” = “keypoints”, also sometimes called “features”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This class: interest points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573713"/>
          </a:xfrm>
        </p:spPr>
        <p:txBody>
          <a:bodyPr/>
          <a:lstStyle/>
          <a:p>
            <a:r>
              <a:rPr lang="en-US" altLang="en-US" smtClean="0"/>
              <a:t>Suppose you have to click on some point,  go away and come back after I deform the image, and click on the same points again.  </a:t>
            </a:r>
          </a:p>
          <a:p>
            <a:pPr lvl="1"/>
            <a:r>
              <a:rPr lang="en-US" altLang="en-US" smtClean="0"/>
              <a:t>Which points would you choose?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48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223963"/>
            <a:ext cx="3192462" cy="2484437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6477000" y="8382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original</a:t>
            </a:r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7686675" y="619442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deformed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 of Keypoint Matching</a:t>
            </a:r>
            <a:endParaRPr lang="de-CH" altLang="en-US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49586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49588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9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0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1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2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3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4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5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6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7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8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9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600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601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149587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7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49570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49572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3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4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5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6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7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8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9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0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1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2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3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4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5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149571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8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9513" name="Picture 25" descr="obj14_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49548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49568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9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49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49550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49566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1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49564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2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49562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3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49560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4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49558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5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555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56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57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49516" name="Picture 5" descr="obj14__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49527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4954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28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4954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29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4954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0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4954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1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953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2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953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533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534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535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9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1. Find a set of  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distinctive key-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points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609850"/>
            <a:ext cx="3111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2. Define a region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around each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keypoint  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200525"/>
            <a:ext cx="30019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3. Compute a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descriptor from the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normalized region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4. Match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descriptors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Keypoints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Detect points that are </a:t>
            </a:r>
            <a:r>
              <a:rPr lang="en-US" altLang="en-US" i="1" smtClean="0"/>
              <a:t>repeatable</a:t>
            </a:r>
            <a:r>
              <a:rPr lang="en-US" altLang="en-US" smtClean="0"/>
              <a:t> and </a:t>
            </a:r>
            <a:r>
              <a:rPr lang="en-US" altLang="en-US" i="1" smtClean="0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obj14_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/>
            <a:r>
              <a:rPr lang="en-US" altLang="en-US" sz="2000" smtClean="0"/>
              <a:t>Image content is transformed into local feature coordinates that are invariant to translation, rotation, scale, and other imaging parameters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52800" y="61864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Features Descriptors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extract features?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Motivation: panorama stitching</a:t>
            </a:r>
          </a:p>
          <a:p>
            <a:pPr lvl="1"/>
            <a:r>
              <a:rPr lang="en-US" altLang="en-US" smtClean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Detection: </a:t>
            </a:r>
            <a:r>
              <a:rPr lang="en-US" altLang="en-US" sz="2400" smtClean="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Description</a:t>
            </a:r>
            <a:r>
              <a:rPr lang="en-US" altLang="en-US" sz="2400" smtClean="0"/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Matching: </a:t>
            </a:r>
            <a:r>
              <a:rPr lang="en-US" altLang="en-US" sz="2400" smtClean="0"/>
              <a:t>Determine correspondence between descriptors in two views</a:t>
            </a:r>
          </a:p>
        </p:txBody>
      </p:sp>
      <p:pic>
        <p:nvPicPr>
          <p:cNvPr id="154628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57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658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514600"/>
            <a:ext cx="7488238" cy="2671763"/>
            <a:chOff x="838200" y="3429000"/>
            <a:chExt cx="7487497" cy="2671465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No chance to find true matches!</a:t>
              </a:r>
              <a:endParaRPr lang="ru-RU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+mn-cs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10200" y="27432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Detection: </a:t>
            </a:r>
            <a:r>
              <a:rPr lang="en-US" altLang="en-US" sz="2400" smtClean="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>
                <a:solidFill>
                  <a:schemeClr val="bg2"/>
                </a:solidFill>
              </a:rPr>
              <a:t>Description</a:t>
            </a:r>
            <a:r>
              <a:rPr lang="en-US" altLang="en-US" sz="2400" smtClean="0">
                <a:solidFill>
                  <a:schemeClr val="bg2"/>
                </a:solidFill>
              </a:rPr>
              <a:t>:Extract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>
                <a:solidFill>
                  <a:schemeClr val="bg2"/>
                </a:solidFill>
              </a:rPr>
              <a:t>Matching: </a:t>
            </a:r>
            <a:r>
              <a:rPr lang="en-US" altLang="en-US" sz="2400" smtClean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Existing Detectors Available</a:t>
            </a:r>
            <a:endParaRPr lang="de-CH" alt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 smtClean="0"/>
              <a:t>Laplacian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DoG</a:t>
            </a:r>
            <a:r>
              <a:rPr lang="en-US" sz="2400" kern="0" dirty="0" smtClean="0"/>
              <a:t> 		</a:t>
            </a:r>
            <a:r>
              <a:rPr lang="en-US" sz="2800" kern="0" dirty="0" smtClean="0"/>
              <a:t>[</a:t>
            </a:r>
            <a:r>
              <a:rPr lang="en-US" sz="2800" kern="0" dirty="0" err="1" smtClean="0"/>
              <a:t>Lindeberg</a:t>
            </a:r>
            <a:r>
              <a:rPr lang="en-US" sz="2800" kern="0" dirty="0" smtClean="0"/>
              <a:t> ‘98], [Lowe 1999]</a:t>
            </a:r>
            <a:endParaRPr lang="en-US" sz="2400" kern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/>
              <a:t>Harris-/Hessian-Laplace      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‘01]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MSER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‘02]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 smtClean="0"/>
              <a:t>Corner Detection: Basic Idea</a:t>
            </a:r>
            <a:endParaRPr lang="ru-RU" altLang="en-US" sz="300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mtClean="0"/>
              <a:t>Shifting a window in </a:t>
            </a:r>
            <a:r>
              <a:rPr lang="en-US" altLang="en-US" i="1" smtClean="0"/>
              <a:t>any</a:t>
            </a:r>
            <a:r>
              <a:rPr lang="en-US" altLang="en-US" smtClean="0"/>
              <a:t> </a:t>
            </a:r>
            <a:r>
              <a:rPr lang="en-US" altLang="en-US" i="1" smtClean="0"/>
              <a:t>direction</a:t>
            </a:r>
            <a:r>
              <a:rPr lang="en-US" altLang="en-US" smtClean="0"/>
              <a:t> should give </a:t>
            </a:r>
            <a:r>
              <a:rPr lang="en-US" altLang="en-US" i="1" smtClean="0"/>
              <a:t>a large change</a:t>
            </a:r>
            <a:r>
              <a:rPr lang="en-US" altLang="en-US" smtClean="0"/>
              <a:t> in intensity</a:t>
            </a:r>
            <a:endParaRPr lang="ru-RU" altLang="en-US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A.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altLang="en-US" smtClean="0"/>
              <a:t>Corners are repeatable and distinctive</a:t>
            </a:r>
          </a:p>
        </p:txBody>
      </p:sp>
      <p:graphicFrame>
        <p:nvGraphicFramePr>
          <p:cNvPr id="16794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7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6"/>
              </a:rPr>
              <a:t>"A Combined Corner and Edge Detector.“</a:t>
            </a:r>
            <a:r>
              <a:rPr lang="en-US" altLang="en-US" sz="2000"/>
              <a:t>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147--151.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699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9992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9993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sp>
        <p:nvSpPr>
          <p:cNvPr id="169997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2039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0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1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2042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</p:txBody>
      </p:sp>
      <p:sp>
        <p:nvSpPr>
          <p:cNvPr id="172043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4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17408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7613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761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5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Recap: edge detection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705600" y="6553200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</a:rPr>
              <a:t>Source: D. Lowe, L. Fei-Fei</a:t>
            </a:r>
          </a:p>
        </p:txBody>
      </p:sp>
    </p:spTree>
    <p:extLst>
      <p:ext uri="{BB962C8B-B14F-4D97-AF65-F5344CB8AC3E}">
        <p14:creationId xmlns:p14="http://schemas.microsoft.com/office/powerpoint/2010/main" val="1735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9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O(window_width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shift_range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image_width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O( 11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11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600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14.6 thousand per pixel in your image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-10115051">
            <a:off x="7529513" y="2435225"/>
            <a:ext cx="1143000" cy="411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80230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5608638"/>
            <a:ext cx="7950200" cy="685800"/>
          </a:xfrm>
        </p:spPr>
      </p:pic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Recall Taylor series expansion. A function f can be approximated at point a as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430213" y="1173163"/>
            <a:ext cx="828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 function f can be approximated as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8227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0875"/>
            <a:ext cx="7948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463550" y="40386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Approximation of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f(x) = e</a:t>
            </a:r>
            <a:r>
              <a:rPr lang="en-US" altLang="en-US" baseline="30000">
                <a:cs typeface="Times New Roman" panose="02020603050405020304" pitchFamily="18" charset="0"/>
              </a:rPr>
              <a:t>x </a:t>
            </a:r>
            <a:br>
              <a:rPr lang="en-US" altLang="en-US" baseline="30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centered at f(0)</a:t>
            </a:r>
            <a:endParaRPr lang="ru-RU" altLang="en-US" baseline="30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4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Text Box 35"/>
          <p:cNvSpPr txBox="1">
            <a:spLocks noChangeArrowheads="1"/>
          </p:cNvSpPr>
          <p:nvPr/>
        </p:nvSpPr>
        <p:spPr bwMode="auto">
          <a:xfrm>
            <a:off x="457200" y="4191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3301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5622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5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2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8330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sp>
        <p:nvSpPr>
          <p:cNvPr id="185347" name="Text Box 35"/>
          <p:cNvSpPr txBox="1">
            <a:spLocks noChangeArrowheads="1"/>
          </p:cNvSpPr>
          <p:nvPr/>
        </p:nvSpPr>
        <p:spPr bwMode="auto">
          <a:xfrm>
            <a:off x="457200" y="1143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5348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2574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0" name="Equation" r:id="rId4" imgW="4102100" imgH="482600" progId="Equation.3">
                  <p:embed/>
                </p:oleObj>
              </mc:Choice>
              <mc:Fallback>
                <p:oleObj name="Equation" r:id="rId4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574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781800" y="3895725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219200" y="4090988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Always 0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124200" y="4371975"/>
            <a:ext cx="1752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First derivative is 0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>
            <a:spLocks noChangeArrowheads="1"/>
          </p:cNvSpPr>
          <p:nvPr/>
        </p:nvSpPr>
        <p:spPr bwMode="auto">
          <a:xfrm>
            <a:off x="1752600" y="3400425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>
            <a:off x="3657600" y="3719513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4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7397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5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4"/>
          <p:cNvGraphicFramePr>
            <a:graphicFrameLocks noChangeAspect="1"/>
          </p:cNvGraphicFramePr>
          <p:nvPr/>
        </p:nvGraphicFramePr>
        <p:xfrm>
          <a:off x="838200" y="3424238"/>
          <a:ext cx="703262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6" name="Equation" r:id="rId8" imgW="3797300" imgH="1854200" progId="Equation.3">
                  <p:embed/>
                </p:oleObj>
              </mc:Choice>
              <mc:Fallback>
                <p:oleObj name="Equation" r:id="rId8" imgW="3797300" imgH="185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4238"/>
                        <a:ext cx="7032625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2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9445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3" name="Equation" r:id="rId6" imgW="2298700" imgH="1803400" progId="Equation.3">
                  <p:embed/>
                </p:oleObj>
              </mc:Choice>
              <mc:Fallback>
                <p:oleObj name="Equation" r:id="rId6" imgW="2298700" imgH="180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36"/>
          <p:cNvGraphicFramePr>
            <a:graphicFrameLocks noChangeAspect="1"/>
          </p:cNvGraphicFramePr>
          <p:nvPr/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4" name="Equation" r:id="rId8" imgW="4102100" imgH="482600" progId="Equation.3">
                  <p:embed/>
                </p:oleObj>
              </mc:Choice>
              <mc:Fallback>
                <p:oleObj name="Equation" r:id="rId8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2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91493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685800" y="2362200"/>
          <a:ext cx="78057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" name="Equation" r:id="rId6" imgW="4508500" imgH="711200" progId="Equation.3">
                  <p:embed/>
                </p:oleObj>
              </mc:Choice>
              <mc:Fallback>
                <p:oleObj name="Equation" r:id="rId6" imgW="4508500" imgH="71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78057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Equation" r:id="rId8" imgW="2298700" imgH="1803400" progId="Equation.3">
                  <p:embed/>
                </p:oleObj>
              </mc:Choice>
              <mc:Fallback>
                <p:oleObj name="Equation" r:id="rId8" imgW="2298700" imgH="180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5240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286000" y="4140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7" name="Equation" r:id="rId5" imgW="1765300" imgH="508000" progId="">
                  <p:embed/>
                </p:oleObj>
              </mc:Choice>
              <mc:Fallback>
                <p:oleObj name="Equation" r:id="rId5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0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where </a:t>
            </a:r>
            <a:r>
              <a:rPr lang="en-US" altLang="en-US" sz="2400" i="1">
                <a:cs typeface="Times New Roman" panose="02020603050405020304" pitchFamily="18" charset="0"/>
              </a:rPr>
              <a:t>M</a:t>
            </a:r>
            <a:r>
              <a:rPr lang="en-US" altLang="en-US" sz="2400">
                <a:cs typeface="Times New Roman" panose="02020603050405020304" pitchFamily="18" charset="0"/>
              </a:rPr>
              <a:t> is a </a:t>
            </a:r>
            <a:r>
              <a:rPr lang="en-US" altLang="en-US" sz="2400" i="1">
                <a:cs typeface="Times New Roman" panose="02020603050405020304" pitchFamily="18" charset="0"/>
              </a:rPr>
              <a:t>second moment matrix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5605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8" name="Equation" r:id="rId7" imgW="1536700" imgH="457200" progId="Equation.3">
                  <p:embed/>
                </p:oleObj>
              </mc:Choice>
              <mc:Fallback>
                <p:oleObj name="Equation" r:id="rId7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05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5867400"/>
            <a:ext cx="7431088" cy="687388"/>
            <a:chOff x="528" y="3696"/>
            <a:chExt cx="4681" cy="433"/>
          </a:xfrm>
        </p:grpSpPr>
        <p:pic>
          <p:nvPicPr>
            <p:cNvPr id="193545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96"/>
              <a:ext cx="468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546" name="Rectangle 11"/>
            <p:cNvSpPr>
              <a:spLocks noChangeArrowheads="1"/>
            </p:cNvSpPr>
            <p:nvPr/>
          </p:nvSpPr>
          <p:spPr bwMode="auto">
            <a:xfrm>
              <a:off x="528" y="3696"/>
              <a:ext cx="43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i="1">
                  <a:latin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7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8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9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0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(averaged in neighborhood of a point).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smtClean="0"/>
              <a:t>Filter image with x, y derivatives of Gaussian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smtClean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smtClean="0"/>
              <a:t>Non-maximum suppression:</a:t>
            </a:r>
          </a:p>
          <a:p>
            <a:pPr marL="838200" lvl="1" indent="-381000"/>
            <a:r>
              <a:rPr lang="en-US" altLang="en-US" sz="2400" smtClean="0"/>
              <a:t>Thin multi-pixel wide “ridges” down to single pixel width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smtClean="0"/>
              <a:t>Thresholding and linking (hysteresis):</a:t>
            </a:r>
          </a:p>
          <a:p>
            <a:pPr marL="838200" lvl="1" indent="-381000"/>
            <a:r>
              <a:rPr lang="en-US" altLang="en-US" sz="2400" smtClean="0"/>
              <a:t>Define two thresholds: low and high</a:t>
            </a:r>
          </a:p>
          <a:p>
            <a:pPr marL="838200" lvl="1" indent="-381000"/>
            <a:r>
              <a:rPr lang="en-US" altLang="en-US" sz="2400" smtClean="0"/>
              <a:t>Use the high threshold to start edge curves and the low threshold to continue them</a:t>
            </a:r>
            <a:endParaRPr lang="en-US" altLang="en-US" sz="2400" b="1" smtClean="0"/>
          </a:p>
          <a:p>
            <a:pPr marL="1257300" lvl="2" indent="-342900"/>
            <a:endParaRPr lang="en-US" altLang="en-US" sz="2000" smtClean="0"/>
          </a:p>
          <a:p>
            <a:pPr marL="533400" indent="-533400"/>
            <a:endParaRPr lang="en-US" altLang="en-US" sz="2800" smtClean="0"/>
          </a:p>
          <a:p>
            <a:pPr marL="533400" indent="-533400"/>
            <a:r>
              <a:rPr lang="en-US" altLang="en-US" sz="2800" smtClean="0"/>
              <a:t>MATLAB: edge(image, ‘canny’)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705600" y="6553200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</a:rPr>
              <a:t>Source: D. Lowe, L. Fei-Fei</a:t>
            </a:r>
          </a:p>
        </p:txBody>
      </p:sp>
    </p:spTree>
    <p:extLst>
      <p:ext uri="{BB962C8B-B14F-4D97-AF65-F5344CB8AC3E}">
        <p14:creationId xmlns:p14="http://schemas.microsoft.com/office/powerpoint/2010/main" val="13986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9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/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0" name="Equation" r:id="rId7" imgW="1752600" imgH="508000" progId="Equation.3">
                  <p:embed/>
                </p:oleObj>
              </mc:Choice>
              <mc:Fallback>
                <p:oleObj name="Equation" r:id="rId7" imgW="17526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Consider a horizontal “slice” of </a:t>
            </a:r>
            <a:r>
              <a:rPr lang="en-US" altLang="en-US" sz="2400" i="1"/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/>
              <a:t>, </a:t>
            </a:r>
            <a:r>
              <a:rPr lang="en-US" altLang="en-US" sz="2400" i="1"/>
              <a:t>v</a:t>
            </a:r>
            <a:r>
              <a:rPr lang="en-US" altLang="en-US" sz="240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846138" y="2514600"/>
          <a:ext cx="74739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Equation" r:id="rId4" imgW="2451100" imgH="508000" progId="Equation.3">
                  <p:embed/>
                </p:oleObj>
              </mc:Choice>
              <mc:Fallback>
                <p:oleObj name="Equation" r:id="rId4" imgW="2451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514600"/>
                        <a:ext cx="747395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First, consider the axis-aligned case (gradients are either horizontal or vertical)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 either </a:t>
            </a:r>
            <a:r>
              <a:rPr lang="el-GR" altLang="en-US"/>
              <a:t>λ</a:t>
            </a:r>
            <a:r>
              <a:rPr lang="en-US" altLang="en-US"/>
              <a:t> is close to 0, then this is </a:t>
            </a:r>
            <a:r>
              <a:rPr lang="en-US" altLang="en-US" b="1"/>
              <a:t>not</a:t>
            </a:r>
            <a:r>
              <a:rPr lang="en-US" altLang="en-US"/>
              <a:t> a corner, so look for locations where both are large.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20173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2438400"/>
            <a:ext cx="2286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Consider a horizontal “slice” of </a:t>
            </a:r>
            <a:r>
              <a:rPr lang="en-US" altLang="en-US" sz="2400" i="1"/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/>
              <a:t>, </a:t>
            </a:r>
            <a:r>
              <a:rPr lang="en-US" altLang="en-US" sz="2400" i="1"/>
              <a:t>v</a:t>
            </a:r>
            <a:r>
              <a:rPr lang="en-US" altLang="en-US" sz="2400"/>
              <a:t>):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This is the equation of an ellipse.</a:t>
            </a:r>
          </a:p>
        </p:txBody>
      </p:sp>
      <p:graphicFrame>
        <p:nvGraphicFramePr>
          <p:cNvPr id="203781" name="Object 4"/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5" name="Equation" r:id="rId4" imgW="1206500" imgH="482600" progId="Equation.3">
                  <p:embed/>
                </p:oleObj>
              </mc:Choice>
              <mc:Fallback>
                <p:oleObj name="Equation" r:id="rId4" imgW="12065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The axis lengths of the ellipse are determined by the eigenvalues and the orientation is determined by </a:t>
            </a:r>
            <a:r>
              <a:rPr lang="en-US" altLang="en-US" sz="2400" i="1"/>
              <a:t>R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6" name="Equation" r:id="rId6" imgW="1358900" imgH="457200" progId="Equation.3">
                  <p:embed/>
                </p:oleObj>
              </mc:Choice>
              <mc:Fallback>
                <p:oleObj name="Equation" r:id="rId6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Diagonalization of 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altLang="en-US" smtClean="0"/>
              <a:t>Visualization of second moment matrices</a:t>
            </a:r>
          </a:p>
        </p:txBody>
      </p:sp>
      <p:graphicFrame>
        <p:nvGraphicFramePr>
          <p:cNvPr id="2058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3" name="Image" r:id="rId4" imgW="5650794" imgH="5282540" progId="">
                  <p:embed/>
                </p:oleObj>
              </mc:Choice>
              <mc:Fallback>
                <p:oleObj name="Image" r:id="rId4" imgW="5650794" imgH="52825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r>
              <a:rPr lang="en-US" altLang="en-US" smtClean="0"/>
              <a:t>Visualization of second moment matrices</a:t>
            </a:r>
          </a:p>
        </p:txBody>
      </p:sp>
      <p:graphicFrame>
        <p:nvGraphicFramePr>
          <p:cNvPr id="2078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Image" r:id="rId4" imgW="5650794" imgH="5282540" progId="">
                  <p:embed/>
                </p:oleObj>
              </mc:Choice>
              <mc:Fallback>
                <p:oleObj name="Image" r:id="rId4" imgW="5650794" imgH="52825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76" name="Picture 4" descr="second_moment_v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eigenvalues</a:t>
            </a:r>
            <a:endParaRPr lang="ru-RU" altLang="en-US" smtClean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i="1">
                <a:cs typeface="Times New Roman" panose="02020603050405020304" pitchFamily="18" charset="0"/>
              </a:rPr>
              <a:t>M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|R|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>
                <a:latin typeface="Times New Roman" panose="02020603050405020304" pitchFamily="18" charset="0"/>
              </a:rPr>
              <a:t>α</a:t>
            </a:r>
            <a:r>
              <a:rPr lang="en-US" altLang="en-US" sz="1800"/>
              <a:t>: constant (0.04 to 0.06)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 corner detector</a:t>
            </a:r>
            <a:endParaRPr lang="ru-RU" altLang="en-US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25" cy="2801938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Compute</a:t>
            </a:r>
            <a:r>
              <a:rPr lang="en-US" altLang="en-US" i="1" smtClean="0"/>
              <a:t> M </a:t>
            </a:r>
            <a:r>
              <a:rPr lang="en-US" altLang="en-US" smtClean="0"/>
              <a:t>matrix for each image window to get their </a:t>
            </a:r>
            <a:r>
              <a:rPr lang="en-US" altLang="en-US" i="1" smtClean="0"/>
              <a:t>cornerness </a:t>
            </a:r>
            <a:r>
              <a:rPr lang="en-US" altLang="en-US" smtClean="0"/>
              <a:t>scores.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Find points whose surrounding window gave large corner response (</a:t>
            </a:r>
            <a:r>
              <a:rPr lang="en-US" altLang="en-US" i="1" smtClean="0"/>
              <a:t>f</a:t>
            </a:r>
            <a:r>
              <a:rPr lang="en-US" altLang="en-US" smtClean="0"/>
              <a:t>&gt; threshold)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Take the points of local maxima, i.e., perform non-maximum suppression</a:t>
            </a:r>
            <a:endParaRPr lang="ru-RU" altLang="en-US" smtClean="0"/>
          </a:p>
        </p:txBody>
      </p:sp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3"/>
              </a:rPr>
              <a:t>“A Combined Corner and Edge Detector.”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147—151, 1988.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Harris Detector </a:t>
            </a:r>
            <a:r>
              <a:rPr lang="pl-PL" altLang="en-US" sz="2000" smtClean="0">
                <a:latin typeface="Arial" panose="020B0604020202020204" pitchFamily="34" charset="0"/>
              </a:rPr>
              <a:t>[</a:t>
            </a:r>
            <a:r>
              <a:rPr lang="pl-PL" altLang="en-US" sz="2000" smtClean="0"/>
              <a:t>Harris88</a:t>
            </a:r>
            <a:r>
              <a:rPr lang="pl-PL" altLang="en-US" sz="2000" smtClean="0">
                <a:latin typeface="Arial" panose="020B0604020202020204" pitchFamily="34" charset="0"/>
              </a:rPr>
              <a:t>]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 smtClean="0"/>
              <a:t>Second moment matrix</a:t>
            </a:r>
            <a:endParaRPr lang="en-US" altLang="en-US" smtClean="0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9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DF45-B5B4-4B88-9404-4DB9B297637A}" type="slidenum">
              <a:rPr lang="de-DE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en-US" sz="1200" smtClean="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1. Image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2. Square of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3. Gaussian </a:t>
            </a:r>
            <a:b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filter 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g(</a:t>
            </a:r>
            <a:r>
              <a:rPr lang="pl-PL" altLang="en-US" sz="16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x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y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endParaRPr lang="en-US" altLang="en-US" sz="1800" i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0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1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4. Cornerness function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both eigenvalues are strong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har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5. Non-maxima suppression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2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(optionally, blur first)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772400" cy="1143000"/>
          </a:xfrm>
        </p:spPr>
        <p:txBody>
          <a:bodyPr/>
          <a:lstStyle/>
          <a:p>
            <a:r>
              <a:rPr lang="en-US" altLang="en-US" smtClean="0"/>
              <a:t>Hysteresis thresholding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1201738"/>
            <a:ext cx="7772400" cy="4114800"/>
          </a:xfrm>
        </p:spPr>
        <p:txBody>
          <a:bodyPr/>
          <a:lstStyle/>
          <a:p>
            <a:r>
              <a:rPr lang="en-US" altLang="en-US" smtClean="0"/>
              <a:t>Check that maximum value of gradient value is sufficiently large</a:t>
            </a:r>
          </a:p>
          <a:p>
            <a:pPr lvl="1"/>
            <a:r>
              <a:rPr lang="en-US" altLang="en-US" smtClean="0"/>
              <a:t>drop-outs?  use </a:t>
            </a:r>
            <a:r>
              <a:rPr lang="en-US" altLang="en-US" b="1" smtClean="0"/>
              <a:t>hysteresis</a:t>
            </a:r>
          </a:p>
          <a:p>
            <a:pPr lvl="2"/>
            <a:r>
              <a:rPr lang="en-US" altLang="en-US" smtClean="0"/>
              <a:t>use a high threshold to start edge curves and a low threshold to continue them.</a:t>
            </a:r>
            <a:endParaRPr lang="en-US" altLang="en-US" b="1" smtClean="0"/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311150" y="3960813"/>
            <a:ext cx="2743200" cy="774700"/>
          </a:xfrm>
          <a:custGeom>
            <a:avLst/>
            <a:gdLst>
              <a:gd name="T0" fmla="*/ 2147483646 w 1728"/>
              <a:gd name="T1" fmla="*/ 2147483646 h 488"/>
              <a:gd name="T2" fmla="*/ 2147483646 w 1728"/>
              <a:gd name="T3" fmla="*/ 2147483646 h 488"/>
              <a:gd name="T4" fmla="*/ 2147483646 w 1728"/>
              <a:gd name="T5" fmla="*/ 2147483646 h 488"/>
              <a:gd name="T6" fmla="*/ 2147483646 w 1728"/>
              <a:gd name="T7" fmla="*/ 2147483646 h 488"/>
              <a:gd name="T8" fmla="*/ 2147483646 w 1728"/>
              <a:gd name="T9" fmla="*/ 2147483646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88"/>
              <a:gd name="T17" fmla="*/ 1728 w 172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88">
                <a:moveTo>
                  <a:pt x="96" y="464"/>
                </a:moveTo>
                <a:cubicBezTo>
                  <a:pt x="48" y="476"/>
                  <a:pt x="0" y="488"/>
                  <a:pt x="96" y="416"/>
                </a:cubicBezTo>
                <a:cubicBezTo>
                  <a:pt x="192" y="344"/>
                  <a:pt x="488" y="64"/>
                  <a:pt x="672" y="32"/>
                </a:cubicBezTo>
                <a:cubicBezTo>
                  <a:pt x="856" y="0"/>
                  <a:pt x="1024" y="184"/>
                  <a:pt x="1200" y="224"/>
                </a:cubicBezTo>
                <a:cubicBezTo>
                  <a:pt x="1376" y="264"/>
                  <a:pt x="1552" y="268"/>
                  <a:pt x="1728" y="2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2978150" y="3998913"/>
            <a:ext cx="2590800" cy="698500"/>
          </a:xfrm>
          <a:custGeom>
            <a:avLst/>
            <a:gdLst>
              <a:gd name="T0" fmla="*/ 0 w 1632"/>
              <a:gd name="T1" fmla="*/ 2147483646 h 440"/>
              <a:gd name="T2" fmla="*/ 2147483646 w 1632"/>
              <a:gd name="T3" fmla="*/ 2147483646 h 440"/>
              <a:gd name="T4" fmla="*/ 2147483646 w 1632"/>
              <a:gd name="T5" fmla="*/ 2147483646 h 440"/>
              <a:gd name="T6" fmla="*/ 2147483646 w 1632"/>
              <a:gd name="T7" fmla="*/ 2147483646 h 440"/>
              <a:gd name="T8" fmla="*/ 2147483646 w 1632"/>
              <a:gd name="T9" fmla="*/ 2147483646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440"/>
              <a:gd name="T17" fmla="*/ 1632 w 1632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440">
                <a:moveTo>
                  <a:pt x="0" y="248"/>
                </a:moveTo>
                <a:cubicBezTo>
                  <a:pt x="72" y="268"/>
                  <a:pt x="144" y="288"/>
                  <a:pt x="288" y="248"/>
                </a:cubicBezTo>
                <a:cubicBezTo>
                  <a:pt x="432" y="208"/>
                  <a:pt x="664" y="0"/>
                  <a:pt x="864" y="8"/>
                </a:cubicBezTo>
                <a:cubicBezTo>
                  <a:pt x="1064" y="16"/>
                  <a:pt x="1360" y="224"/>
                  <a:pt x="1488" y="296"/>
                </a:cubicBezTo>
                <a:cubicBezTo>
                  <a:pt x="1616" y="368"/>
                  <a:pt x="1624" y="404"/>
                  <a:pt x="1632" y="4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Freeform 6"/>
          <p:cNvSpPr>
            <a:spLocks/>
          </p:cNvSpPr>
          <p:nvPr/>
        </p:nvSpPr>
        <p:spPr bwMode="auto">
          <a:xfrm>
            <a:off x="5467350" y="4697413"/>
            <a:ext cx="711200" cy="609600"/>
          </a:xfrm>
          <a:custGeom>
            <a:avLst/>
            <a:gdLst>
              <a:gd name="T0" fmla="*/ 2147483646 w 448"/>
              <a:gd name="T1" fmla="*/ 0 h 384"/>
              <a:gd name="T2" fmla="*/ 2147483646 w 448"/>
              <a:gd name="T3" fmla="*/ 2147483646 h 384"/>
              <a:gd name="T4" fmla="*/ 2147483646 w 448"/>
              <a:gd name="T5" fmla="*/ 2147483646 h 384"/>
              <a:gd name="T6" fmla="*/ 0 60000 65536"/>
              <a:gd name="T7" fmla="*/ 0 60000 65536"/>
              <a:gd name="T8" fmla="*/ 0 60000 65536"/>
              <a:gd name="T9" fmla="*/ 0 w 448"/>
              <a:gd name="T10" fmla="*/ 0 h 384"/>
              <a:gd name="T11" fmla="*/ 448 w 44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84">
                <a:moveTo>
                  <a:pt x="64" y="0"/>
                </a:moveTo>
                <a:cubicBezTo>
                  <a:pt x="32" y="88"/>
                  <a:pt x="0" y="176"/>
                  <a:pt x="64" y="240"/>
                </a:cubicBezTo>
                <a:cubicBezTo>
                  <a:pt x="128" y="304"/>
                  <a:pt x="288" y="344"/>
                  <a:pt x="448" y="3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6178550" y="4545013"/>
            <a:ext cx="2286000" cy="965200"/>
          </a:xfrm>
          <a:custGeom>
            <a:avLst/>
            <a:gdLst>
              <a:gd name="T0" fmla="*/ 0 w 1440"/>
              <a:gd name="T1" fmla="*/ 2147483646 h 608"/>
              <a:gd name="T2" fmla="*/ 2147483646 w 1440"/>
              <a:gd name="T3" fmla="*/ 2147483646 h 608"/>
              <a:gd name="T4" fmla="*/ 2147483646 w 1440"/>
              <a:gd name="T5" fmla="*/ 2147483646 h 608"/>
              <a:gd name="T6" fmla="*/ 2147483646 w 1440"/>
              <a:gd name="T7" fmla="*/ 2147483646 h 608"/>
              <a:gd name="T8" fmla="*/ 2147483646 w 144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608"/>
              <a:gd name="T17" fmla="*/ 1440 w 1440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608">
                <a:moveTo>
                  <a:pt x="0" y="480"/>
                </a:moveTo>
                <a:cubicBezTo>
                  <a:pt x="24" y="496"/>
                  <a:pt x="48" y="512"/>
                  <a:pt x="144" y="528"/>
                </a:cubicBezTo>
                <a:cubicBezTo>
                  <a:pt x="240" y="544"/>
                  <a:pt x="408" y="608"/>
                  <a:pt x="576" y="576"/>
                </a:cubicBezTo>
                <a:cubicBezTo>
                  <a:pt x="744" y="544"/>
                  <a:pt x="1008" y="432"/>
                  <a:pt x="1152" y="336"/>
                </a:cubicBezTo>
                <a:cubicBezTo>
                  <a:pt x="1296" y="240"/>
                  <a:pt x="1368" y="120"/>
                  <a:pt x="14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1697354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Compute corner response </a:t>
            </a:r>
            <a:r>
              <a:rPr lang="en-US" altLang="en-US" i="1">
                <a:cs typeface="Times New Roman" panose="02020603050405020304" pitchFamily="18" charset="0"/>
              </a:rPr>
              <a:t>R</a:t>
            </a:r>
            <a:endParaRPr lang="ru-RU" altLang="en-US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i="1">
                <a:cs typeface="Times New Roman" panose="02020603050405020304" pitchFamily="18" charset="0"/>
              </a:rPr>
              <a:t>R&gt;</a:t>
            </a:r>
            <a:r>
              <a:rPr lang="en-US" altLang="en-US">
                <a:cs typeface="Times New Roman" panose="02020603050405020304" pitchFamily="18" charset="0"/>
              </a:rPr>
              <a:t>threshold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i="1">
                <a:cs typeface="Times New Roman" panose="02020603050405020304" pitchFamily="18" charset="0"/>
              </a:rPr>
              <a:t>R</a:t>
            </a:r>
            <a:endParaRPr lang="ru-RU" altLang="en-US" i="1"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smtClean="0"/>
              <a:t>We want corner locations to be </a:t>
            </a:r>
            <a:r>
              <a:rPr lang="en-US" altLang="en-US" sz="2400" i="1" smtClean="0"/>
              <a:t>invariant</a:t>
            </a:r>
            <a:r>
              <a:rPr lang="en-US" altLang="en-US" sz="2400" smtClean="0"/>
              <a:t> to photometric transformations and </a:t>
            </a:r>
            <a:r>
              <a:rPr lang="en-US" altLang="en-US" sz="2400" i="1" smtClean="0"/>
              <a:t>covariant</a:t>
            </a:r>
            <a:r>
              <a:rPr lang="en-US" altLang="en-US" sz="2400" smtClean="0"/>
              <a:t> to geometric transformations</a:t>
            </a:r>
          </a:p>
          <a:p>
            <a:pPr lvl="1"/>
            <a:r>
              <a:rPr lang="en-US" altLang="en-US" b="1" smtClean="0"/>
              <a:t>Invariance:</a:t>
            </a:r>
            <a:r>
              <a:rPr lang="en-US" altLang="en-US" smtClean="0"/>
              <a:t> image is transformed and corner locations do not change</a:t>
            </a:r>
          </a:p>
          <a:p>
            <a:pPr lvl="1"/>
            <a:r>
              <a:rPr lang="en-US" altLang="en-US" b="1" smtClean="0"/>
              <a:t>Covariance: </a:t>
            </a:r>
            <a:r>
              <a:rPr lang="en-US" altLang="en-US" smtClean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intensity change</a:t>
            </a:r>
            <a:endParaRPr lang="ru-RU" altLang="en-US" smtClean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cs typeface="Times New Roman" panose="02020603050405020304" pitchFamily="18" charset="0"/>
              </a:rPr>
              <a:t>Only derivatives are used =&gt; invariance to intensity shift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he-IL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he-IL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ru-RU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675" y="2962275"/>
            <a:ext cx="8289925" cy="2819400"/>
            <a:chOff x="106" y="2378"/>
            <a:chExt cx="5222" cy="1776"/>
          </a:xfrm>
        </p:grpSpPr>
        <p:sp>
          <p:nvSpPr>
            <p:cNvPr id="230410" name="Text Box 6"/>
            <p:cNvSpPr txBox="1">
              <a:spLocks noChangeArrowheads="1"/>
            </p:cNvSpPr>
            <p:nvPr/>
          </p:nvSpPr>
          <p:spPr bwMode="auto">
            <a:xfrm>
              <a:off x="816" y="2378"/>
              <a:ext cx="3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he-IL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cs typeface="Times New Roman" panose="02020603050405020304" pitchFamily="18" charset="0"/>
                </a:rPr>
                <a:t>Intensity scaling: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he-IL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endParaRPr lang="ru-RU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1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12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281084 h 752"/>
                <a:gd name="T2" fmla="*/ 144 w 1584"/>
                <a:gd name="T3" fmla="*/ 83758 h 752"/>
                <a:gd name="T4" fmla="*/ 384 w 1584"/>
                <a:gd name="T5" fmla="*/ 155592 h 752"/>
                <a:gd name="T6" fmla="*/ 528 w 1584"/>
                <a:gd name="T7" fmla="*/ 11850 h 752"/>
                <a:gd name="T8" fmla="*/ 768 w 1584"/>
                <a:gd name="T9" fmla="*/ 227350 h 752"/>
                <a:gd name="T10" fmla="*/ 912 w 1584"/>
                <a:gd name="T11" fmla="*/ 173443 h 752"/>
                <a:gd name="T12" fmla="*/ 1104 w 1584"/>
                <a:gd name="T13" fmla="*/ 245274 h 752"/>
                <a:gd name="T14" fmla="*/ 1248 w 1584"/>
                <a:gd name="T15" fmla="*/ 101881 h 752"/>
                <a:gd name="T16" fmla="*/ 1584 w 1584"/>
                <a:gd name="T17" fmla="*/ 245274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0413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230429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30431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4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0430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</p:grpSp>
        <p:sp>
          <p:nvSpPr>
            <p:cNvPr id="230414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0415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230423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30425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2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4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0424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</p:grpSp>
        <p:sp>
          <p:nvSpPr>
            <p:cNvPr id="230416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7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8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9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0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1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2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0033CC"/>
                </a:solidFill>
                <a:cs typeface="Times New Roman" panose="02020603050405020304" pitchFamily="18" charset="0"/>
              </a:rPr>
              <a:t>Partially invariant </a:t>
            </a: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to affine intensity change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30406" name="Rectangle 30"/>
          <p:cNvSpPr>
            <a:spLocks noChangeArrowheads="1"/>
          </p:cNvSpPr>
          <p:nvPr/>
        </p:nvSpPr>
        <p:spPr bwMode="auto">
          <a:xfrm>
            <a:off x="5029200" y="1143000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he-IL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407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8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9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2103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translation</a:t>
            </a:r>
            <a:endParaRPr lang="ru-RU" altLang="en-US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  Derivatives and window function are shift-invariant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sp>
        <p:nvSpPr>
          <p:cNvPr id="232452" name="Rectangle 7"/>
          <p:cNvSpPr>
            <a:spLocks noChangeArrowheads="1"/>
          </p:cNvSpPr>
          <p:nvPr/>
        </p:nvSpPr>
        <p:spPr bwMode="auto">
          <a:xfrm>
            <a:off x="14478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2453" name="Freeform 8"/>
          <p:cNvSpPr>
            <a:spLocks/>
          </p:cNvSpPr>
          <p:nvPr/>
        </p:nvSpPr>
        <p:spPr bwMode="auto">
          <a:xfrm>
            <a:off x="1755775" y="1527175"/>
            <a:ext cx="788988" cy="723900"/>
          </a:xfrm>
          <a:custGeom>
            <a:avLst/>
            <a:gdLst>
              <a:gd name="T0" fmla="*/ 0 w 720"/>
              <a:gd name="T1" fmla="*/ 2147483646 h 528"/>
              <a:gd name="T2" fmla="*/ 2147483646 w 720"/>
              <a:gd name="T3" fmla="*/ 0 h 528"/>
              <a:gd name="T4" fmla="*/ 2147483646 w 720"/>
              <a:gd name="T5" fmla="*/ 2147483646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4" name="AutoShape 12"/>
          <p:cNvSpPr>
            <a:spLocks noChangeArrowheads="1"/>
          </p:cNvSpPr>
          <p:nvPr/>
        </p:nvSpPr>
        <p:spPr bwMode="auto">
          <a:xfrm>
            <a:off x="3898900" y="1663700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covariant w.r.t. translation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32456" name="Rectangle 7"/>
          <p:cNvSpPr>
            <a:spLocks noChangeArrowheads="1"/>
          </p:cNvSpPr>
          <p:nvPr/>
        </p:nvSpPr>
        <p:spPr bwMode="auto">
          <a:xfrm>
            <a:off x="54356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2457" name="Freeform 8"/>
          <p:cNvSpPr>
            <a:spLocks/>
          </p:cNvSpPr>
          <p:nvPr/>
        </p:nvSpPr>
        <p:spPr bwMode="auto">
          <a:xfrm>
            <a:off x="6553200" y="2246313"/>
            <a:ext cx="787400" cy="725487"/>
          </a:xfrm>
          <a:custGeom>
            <a:avLst/>
            <a:gdLst>
              <a:gd name="T0" fmla="*/ 0 w 720"/>
              <a:gd name="T1" fmla="*/ 2147483646 h 528"/>
              <a:gd name="T2" fmla="*/ 2147483646 w 720"/>
              <a:gd name="T3" fmla="*/ 0 h 528"/>
              <a:gd name="T4" fmla="*/ 2147483646 w 720"/>
              <a:gd name="T5" fmla="*/ 2147483646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rotation</a:t>
            </a:r>
            <a:endParaRPr lang="ru-RU" altLang="en-US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Second moment ellipse rotates but its shape (i.e. eigenvalues) remains the same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23450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23451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98016 h 528"/>
                  <a:gd name="T2" fmla="*/ 8093 w 720"/>
                  <a:gd name="T3" fmla="*/ 0 h 528"/>
                  <a:gd name="T4" fmla="*/ 121627 w 720"/>
                  <a:gd name="T5" fmla="*/ 62331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50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23451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1 h 528"/>
                  <a:gd name="T2" fmla="*/ 1 w 720"/>
                  <a:gd name="T3" fmla="*/ 0 h 528"/>
                  <a:gd name="T4" fmla="*/ 1 w 720"/>
                  <a:gd name="T5" fmla="*/ 1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50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450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23451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50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23450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0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0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covariant w.r.t. rotation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Scaling</a:t>
            </a:r>
            <a:endParaRPr lang="ru-RU" altLang="en-US" smtClean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265613"/>
            <a:ext cx="2590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All points will be classified as </a:t>
            </a:r>
            <a:r>
              <a:rPr lang="en-US" altLang="en-US">
                <a:solidFill>
                  <a:srgbClr val="0033CC"/>
                </a:solidFill>
                <a:cs typeface="Times New Roman" panose="02020603050405020304" pitchFamily="18" charset="0"/>
              </a:rPr>
              <a:t>edges</a:t>
            </a:r>
            <a:endParaRPr lang="ru-RU" altLang="en-US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36548" name="Group 17"/>
          <p:cNvGrpSpPr>
            <a:grpSpLocks/>
          </p:cNvGrpSpPr>
          <p:nvPr/>
        </p:nvGrpSpPr>
        <p:grpSpPr bwMode="auto">
          <a:xfrm>
            <a:off x="1690688" y="2751138"/>
            <a:ext cx="442912" cy="434975"/>
            <a:chOff x="4329" y="1733"/>
            <a:chExt cx="279" cy="274"/>
          </a:xfrm>
        </p:grpSpPr>
        <p:sp>
          <p:nvSpPr>
            <p:cNvPr id="236558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0 h 1264"/>
                <a:gd name="T2" fmla="*/ 0 w 1728"/>
                <a:gd name="T3" fmla="*/ 0 h 1264"/>
                <a:gd name="T4" fmla="*/ 0 w 1728"/>
                <a:gd name="T5" fmla="*/ 0 h 1264"/>
                <a:gd name="T6" fmla="*/ 0 w 1728"/>
                <a:gd name="T7" fmla="*/ 0 h 1264"/>
                <a:gd name="T8" fmla="*/ 0 w 1728"/>
                <a:gd name="T9" fmla="*/ 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9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</p:grpSp>
      <p:sp>
        <p:nvSpPr>
          <p:cNvPr id="236549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Corner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1430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not covariant to scaling!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1828800"/>
            <a:ext cx="5029200" cy="2159000"/>
            <a:chOff x="2064" y="1152"/>
            <a:chExt cx="3168" cy="1360"/>
          </a:xfrm>
        </p:grpSpPr>
        <p:grpSp>
          <p:nvGrpSpPr>
            <p:cNvPr id="236552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236556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7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553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36554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36555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know that one edge detector is better than another?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5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Interest Points and Corners</a:t>
            </a:r>
          </a:p>
        </p:txBody>
      </p:sp>
      <p:sp>
        <p:nvSpPr>
          <p:cNvPr id="14029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6215063" y="2438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Read Szeliski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Correspondence: matching points, patches, edges, or regions across images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smtClean="0"/>
              <a:t>Example: estimating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7525" y="6550025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Slide from Silvio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33102</TotalTime>
  <Words>1762</Words>
  <Application>Microsoft Office PowerPoint</Application>
  <PresentationFormat>On-screen Show (4:3)</PresentationFormat>
  <Paragraphs>360</Paragraphs>
  <Slides>59</Slides>
  <Notes>46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81" baseType="lpstr">
      <vt:lpstr>Arial Unicode MS</vt:lpstr>
      <vt:lpstr>Arial</vt:lpstr>
      <vt:lpstr>Calibri</vt:lpstr>
      <vt:lpstr>Symbol</vt:lpstr>
      <vt:lpstr>Tahoma</vt:lpstr>
      <vt:lpstr>Times New Roman</vt:lpstr>
      <vt:lpstr>Blank Presentation</vt:lpstr>
      <vt:lpstr>3_Default Design</vt:lpstr>
      <vt:lpstr>5_Default Design</vt:lpstr>
      <vt:lpstr>3_Blank Presentation</vt:lpstr>
      <vt:lpstr>7_Default Design</vt:lpstr>
      <vt:lpstr>4_Blank Presentation</vt:lpstr>
      <vt:lpstr>Office Theme</vt:lpstr>
      <vt:lpstr>1_Office Theme</vt:lpstr>
      <vt:lpstr>2_Office Theme</vt:lpstr>
      <vt:lpstr>3_Office Theme</vt:lpstr>
      <vt:lpstr>1_Blank Presentation</vt:lpstr>
      <vt:lpstr>4_Office Theme</vt:lpstr>
      <vt:lpstr>6_Office Theme</vt:lpstr>
      <vt:lpstr>Equation</vt:lpstr>
      <vt:lpstr>Bitmap Image</vt:lpstr>
      <vt:lpstr>Image</vt:lpstr>
      <vt:lpstr>PowerPoint Presentation</vt:lpstr>
      <vt:lpstr>PowerPoint Presentation</vt:lpstr>
      <vt:lpstr>Recap: edge detection</vt:lpstr>
      <vt:lpstr>Canny edge detector</vt:lpstr>
      <vt:lpstr>Hysteresis thresholding</vt:lpstr>
      <vt:lpstr>To be continued</vt:lpstr>
      <vt:lpstr>Interest Points and Corners</vt:lpstr>
      <vt:lpstr>Correspondence across views</vt:lpstr>
      <vt:lpstr>Example: estimating “fundamental matrix” that corresponds two views</vt:lpstr>
      <vt:lpstr>Example: structure from motion</vt:lpstr>
      <vt:lpstr>Applications  </vt:lpstr>
      <vt:lpstr>This class: interest points and local features</vt:lpstr>
      <vt:lpstr>This class: interest points</vt:lpstr>
      <vt:lpstr>Overview of Keypoint Matching</vt:lpstr>
      <vt:lpstr>Goals for Keypoints</vt:lpstr>
      <vt:lpstr>Invariant Local Features</vt:lpstr>
      <vt:lpstr>Why extract features?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Many Existing Detectors Available</vt:lpstr>
      <vt:lpstr>Corner Detection: Basic Idea</vt:lpstr>
      <vt:lpstr>Finding Corners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Recall: Taylor series expansion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PowerPoint Presentation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Harris corner detector</vt:lpstr>
      <vt:lpstr>Harris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Affine intensity change</vt:lpstr>
      <vt:lpstr>Image translation</vt:lpstr>
      <vt:lpstr>Image rotation</vt:lpstr>
      <vt:lpstr>Scaling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James</cp:lastModifiedBy>
  <cp:revision>1391</cp:revision>
  <dcterms:created xsi:type="dcterms:W3CDTF">2004-08-29T23:15:23Z</dcterms:created>
  <dcterms:modified xsi:type="dcterms:W3CDTF">2017-09-15T21:18:49Z</dcterms:modified>
</cp:coreProperties>
</file>