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notesSlides/notesSlide13.xml" ContentType="application/vnd.openxmlformats-officedocument.presentationml.notesSlide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tags/tag3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717" r:id="rId2"/>
    <p:sldMasterId id="2147483743" r:id="rId3"/>
    <p:sldMasterId id="2147483755" r:id="rId4"/>
    <p:sldMasterId id="2147483767" r:id="rId5"/>
  </p:sldMasterIdLst>
  <p:notesMasterIdLst>
    <p:notesMasterId r:id="rId56"/>
  </p:notesMasterIdLst>
  <p:sldIdLst>
    <p:sldId id="508" r:id="rId6"/>
    <p:sldId id="509" r:id="rId7"/>
    <p:sldId id="502" r:id="rId8"/>
    <p:sldId id="421" r:id="rId9"/>
    <p:sldId id="430" r:id="rId10"/>
    <p:sldId id="431" r:id="rId11"/>
    <p:sldId id="314" r:id="rId12"/>
    <p:sldId id="367" r:id="rId13"/>
    <p:sldId id="322" r:id="rId14"/>
    <p:sldId id="323" r:id="rId15"/>
    <p:sldId id="326" r:id="rId16"/>
    <p:sldId id="327" r:id="rId17"/>
    <p:sldId id="392" r:id="rId18"/>
    <p:sldId id="393" r:id="rId19"/>
    <p:sldId id="461" r:id="rId20"/>
    <p:sldId id="462" r:id="rId21"/>
    <p:sldId id="329" r:id="rId22"/>
    <p:sldId id="330" r:id="rId23"/>
    <p:sldId id="400" r:id="rId24"/>
    <p:sldId id="331" r:id="rId25"/>
    <p:sldId id="463" r:id="rId26"/>
    <p:sldId id="464" r:id="rId27"/>
    <p:sldId id="465" r:id="rId28"/>
    <p:sldId id="466" r:id="rId29"/>
    <p:sldId id="467" r:id="rId30"/>
    <p:sldId id="468" r:id="rId31"/>
    <p:sldId id="342" r:id="rId32"/>
    <p:sldId id="343" r:id="rId33"/>
    <p:sldId id="344" r:id="rId34"/>
    <p:sldId id="469" r:id="rId35"/>
    <p:sldId id="470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88" r:id="rId47"/>
    <p:sldId id="389" r:id="rId48"/>
    <p:sldId id="362" r:id="rId49"/>
    <p:sldId id="363" r:id="rId50"/>
    <p:sldId id="364" r:id="rId51"/>
    <p:sldId id="496" r:id="rId52"/>
    <p:sldId id="497" r:id="rId53"/>
    <p:sldId id="498" r:id="rId54"/>
    <p:sldId id="471" r:id="rId5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71801" autoAdjust="0"/>
  </p:normalViewPr>
  <p:slideViewPr>
    <p:cSldViewPr>
      <p:cViewPr varScale="1">
        <p:scale>
          <a:sx n="94" d="100"/>
          <a:sy n="94" d="100"/>
        </p:scale>
        <p:origin x="165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6.xml"/><Relationship Id="rId3" Type="http://schemas.openxmlformats.org/officeDocument/2006/relationships/slide" Target="slides/slide13.xml"/><Relationship Id="rId7" Type="http://schemas.openxmlformats.org/officeDocument/2006/relationships/slide" Target="slides/slide25.xml"/><Relationship Id="rId2" Type="http://schemas.openxmlformats.org/officeDocument/2006/relationships/slide" Target="slides/slide12.xml"/><Relationship Id="rId1" Type="http://schemas.openxmlformats.org/officeDocument/2006/relationships/slide" Target="slides/slide10.xml"/><Relationship Id="rId6" Type="http://schemas.openxmlformats.org/officeDocument/2006/relationships/slide" Target="slides/slide24.xml"/><Relationship Id="rId5" Type="http://schemas.openxmlformats.org/officeDocument/2006/relationships/slide" Target="slides/slide16.xml"/><Relationship Id="rId4" Type="http://schemas.openxmlformats.org/officeDocument/2006/relationships/slide" Target="slides/slide14.xml"/><Relationship Id="rId9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get this </a:t>
            </a:r>
            <a:r>
              <a:rPr lang="en-US" baseline="0" dirty="0" err="1" smtClean="0"/>
              <a:t>corrleation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[a] And where the peak is located is hard to tell.</a:t>
            </a:r>
          </a:p>
          <a:p>
            <a:r>
              <a:rPr lang="en-US" baseline="0" dirty="0" smtClean="0"/>
              <a:t>How could we fix that? 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978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439B3B-014B-4982-80A2-7953ED5F828A}" type="slidenum">
              <a:rPr lang="en-US" altLang="en-US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4265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4E34E2-767C-4185-A40D-3073DD67459F}" type="slidenum">
              <a:rPr lang="en-US" altLang="en-US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7159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93D17C-A54D-4BDC-94D2-AD84AF69ACC8}" type="slidenum">
              <a:rPr lang="en-US" altLang="en-US"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http://en.wikipedia.org/wiki/Invertible_matrix</a:t>
            </a:r>
          </a:p>
        </p:txBody>
      </p:sp>
    </p:spTree>
    <p:extLst>
      <p:ext uri="{BB962C8B-B14F-4D97-AF65-F5344CB8AC3E}">
        <p14:creationId xmlns:p14="http://schemas.microsoft.com/office/powerpoint/2010/main" val="336176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 estimate</a:t>
            </a:r>
            <a:r>
              <a:rPr lang="en-US" baseline="0" dirty="0" smtClean="0"/>
              <a:t> motion here…nothing you can see moving.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27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 an edge you can estimate motion perpendicular to the edge but</a:t>
            </a:r>
            <a:r>
              <a:rPr lang="en-US" baseline="0" dirty="0" smtClean="0"/>
              <a:t> not along it.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355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on nice textured</a:t>
            </a:r>
            <a:r>
              <a:rPr lang="en-US" baseline="0" dirty="0" smtClean="0"/>
              <a:t> regions motion is well estimated because the gradient varies over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711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CA88FA-F34F-4D38-99E3-CBF12E89B7D2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53191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71E417-1448-4191-AF15-99658CDCBE9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87508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AD4201-6832-453B-8D03-3B897D6D582B}" type="slidenum">
              <a:rPr lang="en-US" sz="1100" b="0">
                <a:latin typeface="Arial" charset="0"/>
                <a:cs typeface="Arial" charset="0"/>
              </a:rPr>
              <a:pPr/>
              <a:t>32</a:t>
            </a:fld>
            <a:endParaRPr lang="en-US" sz="1100" b="0">
              <a:latin typeface="Arial" charset="0"/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99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/>
              <a:pPr/>
              <a:t>42</a:t>
            </a:fld>
            <a:endParaRPr lang="en-US" sz="1100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25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F92ED8-CFC0-401F-8747-B9BF285076B6}" type="slidenum">
              <a:rPr lang="en-US" sz="11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17 Stereo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68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14C6CBE-7421-4625-90CB-F9F30231E8DB}" type="slidenum">
              <a:rPr lang="en-US" sz="1100" b="0"/>
              <a:pPr/>
              <a:t>43</a:t>
            </a:fld>
            <a:endParaRPr lang="en-US" sz="1100" b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53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Optical</a:t>
            </a:r>
            <a:r>
              <a:rPr lang="en-US" baseline="0" dirty="0" smtClean="0"/>
              <a:t> flow as supervised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053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0C2B0-979A-4F91-9DD5-E2B6B0421BB5}" type="slidenum">
              <a:rPr lang="en-US" altLang="en-US" sz="13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en-US" altLang="en-US" sz="1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8375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6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524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95071B-B98E-4D53-AA5F-A9CE352E9557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5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A4A514-FC8A-4D7F-AF4F-F5F8AF65378E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A:  H(x,y) = I(x+u, y+v)</a:t>
            </a:r>
          </a:p>
        </p:txBody>
      </p:sp>
    </p:spTree>
    <p:extLst>
      <p:ext uri="{BB962C8B-B14F-4D97-AF65-F5344CB8AC3E}">
        <p14:creationId xmlns:p14="http://schemas.microsoft.com/office/powerpoint/2010/main" val="285134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604EFB-8699-4CF9-A9B7-EA87C2DA1B6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A:  u and v are unknown, 1 equation</a:t>
            </a:r>
          </a:p>
        </p:txBody>
      </p:sp>
    </p:spTree>
    <p:extLst>
      <p:ext uri="{BB962C8B-B14F-4D97-AF65-F5344CB8AC3E}">
        <p14:creationId xmlns:p14="http://schemas.microsoft.com/office/powerpoint/2010/main" val="1326366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52DF96-1406-4749-8C9F-A37E030453AC}" type="slidenum">
              <a:rPr lang="en-US" altLang="en-US"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821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05E141-AA07-4DE2-BD80-2360B6DC326B}" type="slidenum">
              <a:rPr lang="en-US" altLang="en-US"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0330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7445C0-67E2-49C2-9DAA-DD2C6580575D}" type="slidenum">
              <a:rPr lang="en-US" altLang="en-US"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3780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3E32-E94E-4E85-9EF9-9C165F179DE0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21577-81C2-41DE-9604-D10E5F239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86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97774-5D03-465F-A50F-7D074E4F603D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6719-2D83-4663-8229-FA1AC0396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687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E283-E085-452C-96F6-7BC0DBFE0289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AEF5D-8BA7-4AE5-9940-F152BBD4BE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1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4FB72-409E-4FC1-B397-C2B2A78E1DE6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E189-B049-4803-AED0-2CC683366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0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6640-0F73-4469-80AC-0626E57F5284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CFDD1-7BCE-45BB-8BAB-7C4476D16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6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C5C7-2762-4EF6-9A45-3AF5E2E62D73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FBA4-3378-41AE-B0C5-6AD4ED2138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892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25049-6C92-4455-97AF-A6F972D5FCE0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82DF-AED0-4BFA-B71F-898CDBEE6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343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1D16-D87C-4EE8-9B21-32BCBF031A99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B7811-5CAA-4C09-AF5B-527B5ACA4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56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1C072-6AFE-488C-9FA9-C1B50D06B631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7E5CC-CCDD-4081-BDCA-075D23E84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301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93EF0-77B7-482B-8B00-557EA6DE8CC4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3657B-50C6-46DE-A21B-2A565023F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12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5638D-5B9B-4DE1-8CB9-FC9ED085FEEF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F160-459E-488B-88D5-33BD311C6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48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93A274-39C0-4232-886D-2642A984B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125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666B-7B6A-44D0-89EB-41229A6F8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6CAC-0FDE-4A0B-B896-732A7DDA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429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8C94-46AC-45E6-85E8-69F2C5DCF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720E5-5F14-4140-9A01-D2CBAE7B2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86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A132-F582-4051-A0D5-03E7C633D6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6B2C6-73F6-442D-9EB7-04CB5910E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883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5DDF-A86B-4412-94E3-2F3A51A30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A8D1-574B-4BC1-A925-5F63F6F5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476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A3F-CA15-4F6A-BF3B-B4D7AD24D0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3F334-B187-4B06-BE5D-6C025A27E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804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E02-6DB2-422D-A795-6C6C4641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19BC-4613-4CCC-A28C-2F9ECE3DD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264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E563-6D45-48B5-BDC7-742EE819B1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93FC-876E-471A-8D95-126173E63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42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FE05-FFF5-4FDD-A1DC-AB70EFA43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83F01-6910-4AD8-8063-44FB82E96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57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0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09F-99F3-4254-93A6-0775A131F7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E990-E572-489E-88FE-87ABA2923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154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4735-0678-4C4B-8DA9-2F529EAB4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885A-AAA5-4B05-B6EB-79F4EDE5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325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4ED2-28CF-4EEA-9505-43DBB110E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DE1B-0BB7-49B8-A98A-47010CBDB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809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666B-7B6A-44D0-89EB-41229A6F8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6CAC-0FDE-4A0B-B896-732A7DDA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012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8C94-46AC-45E6-85E8-69F2C5DCF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720E5-5F14-4140-9A01-D2CBAE7B2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76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A132-F582-4051-A0D5-03E7C633D6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6B2C6-73F6-442D-9EB7-04CB5910E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9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5DDF-A86B-4412-94E3-2F3A51A30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A8D1-574B-4BC1-A925-5F63F6F5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092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A3F-CA15-4F6A-BF3B-B4D7AD24D0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3F334-B187-4B06-BE5D-6C025A27E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241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E02-6DB2-422D-A795-6C6C4641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19BC-4613-4CCC-A28C-2F9ECE3DD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295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E563-6D45-48B5-BDC7-742EE819B1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93FC-876E-471A-8D95-126173E63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96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FE05-FFF5-4FDD-A1DC-AB70EFA43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83F01-6910-4AD8-8063-44FB82E96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410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09F-99F3-4254-93A6-0775A131F7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E990-E572-489E-88FE-87ABA2923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1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4735-0678-4C4B-8DA9-2F529EAB4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885A-AAA5-4B05-B6EB-79F4EDE5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451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4ED2-28CF-4EEA-9505-43DBB110E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DE1B-0BB7-49B8-A98A-47010CBDB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711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666B-7B6A-44D0-89EB-41229A6F8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6CAC-0FDE-4A0B-B896-732A7DDA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743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8C94-46AC-45E6-85E8-69F2C5DCF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720E5-5F14-4140-9A01-D2CBAE7B2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471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A132-F582-4051-A0D5-03E7C633D6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6B2C6-73F6-442D-9EB7-04CB5910E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32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5DDF-A86B-4412-94E3-2F3A51A30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A8D1-574B-4BC1-A925-5F63F6F5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39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A3F-CA15-4F6A-BF3B-B4D7AD24D0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3F334-B187-4B06-BE5D-6C025A27E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183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E02-6DB2-422D-A795-6C6C4641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19BC-4613-4CCC-A28C-2F9ECE3DD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4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E563-6D45-48B5-BDC7-742EE819B1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93FC-876E-471A-8D95-126173E63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673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FE05-FFF5-4FDD-A1DC-AB70EFA43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83F01-6910-4AD8-8063-44FB82E96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278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09F-99F3-4254-93A6-0775A131F7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E990-E572-489E-88FE-87ABA2923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167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4735-0678-4C4B-8DA9-2F529EAB4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885A-AAA5-4B05-B6EB-79F4EDE5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33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4ED2-28CF-4EEA-9505-43DBB110E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DE1B-0BB7-49B8-A98A-47010CBDB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89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6778E-086C-4785-A47E-8D2A6A4432C6}" type="datetime1">
              <a:rPr lang="en-US"/>
              <a:pPr>
                <a:defRPr/>
              </a:pPr>
              <a:t>10/2/2017</a:t>
            </a:fld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AA9E3-265C-4FA5-A28F-AA1892737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856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9047C-B44E-47E9-9718-DB4234F0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6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0D368-07E9-4101-BA49-6206E1720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5791200" y="-2604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Motion</a:t>
            </a:r>
            <a:r>
              <a:rPr lang="en-GB" baseline="0" dirty="0" smtClean="0"/>
              <a:t> and Optic Flow</a:t>
            </a:r>
            <a:endParaRPr lang="en-GB" dirty="0" smtClean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381000" y="20627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/>
              <a:t>CS 4495 Computer Vision – A. Bobick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2" r:id="rId3"/>
    <p:sldLayoutId id="2147483676" r:id="rId4"/>
    <p:sldLayoutId id="2147483678" r:id="rId5"/>
    <p:sldLayoutId id="2147483679" r:id="rId6"/>
    <p:sldLayoutId id="2147483687" r:id="rId7"/>
    <p:sldLayoutId id="2147483688" r:id="rId8"/>
    <p:sldLayoutId id="2147483689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6832BDE-3D89-434F-AD73-583E80D6BBD5}" type="datetimeFigureOut">
              <a:rPr lang="en-US"/>
              <a:pPr>
                <a:defRPr/>
              </a:pPr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9D20FF-3EDE-4653-AAB0-65931E017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22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16BC8-CFEF-4B84-9112-07B9D4DDA4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99A70F94-C99B-49E9-89D9-F1D1D6B538B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1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16BC8-CFEF-4B84-9112-07B9D4DDA4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99A70F94-C99B-49E9-89D9-F1D1D6B538B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5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16BC8-CFEF-4B84-9112-07B9D4DDA4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99A70F94-C99B-49E9-89D9-F1D1D6B538B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4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12.bin"/><Relationship Id="rId3" Type="http://schemas.openxmlformats.org/officeDocument/2006/relationships/tags" Target="../tags/tag8.xm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22.wmf"/><Relationship Id="rId2" Type="http://schemas.openxmlformats.org/officeDocument/2006/relationships/tags" Target="../tags/tag7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3.wmf"/><Relationship Id="rId4" Type="http://schemas.openxmlformats.org/officeDocument/2006/relationships/tags" Target="../tags/tag9.xml"/><Relationship Id="rId9" Type="http://schemas.openxmlformats.org/officeDocument/2006/relationships/image" Target="../media/image26.png"/><Relationship Id="rId1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0.png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30.png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8.wmf"/><Relationship Id="rId9" Type="http://schemas.openxmlformats.org/officeDocument/2006/relationships/image" Target="../media/image3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hyperlink" Target="http://en.wikipedia.org/wiki/Barberpole_illusio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4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tags" Target="../tags/tag16.xml"/><Relationship Id="rId10" Type="http://schemas.openxmlformats.org/officeDocument/2006/relationships/image" Target="../media/image44.png"/><Relationship Id="rId4" Type="http://schemas.openxmlformats.org/officeDocument/2006/relationships/tags" Target="../tags/tag15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tags" Target="../tags/tag18.xml"/><Relationship Id="rId16" Type="http://schemas.openxmlformats.org/officeDocument/2006/relationships/image" Target="../media/image41.png"/><Relationship Id="rId20" Type="http://schemas.openxmlformats.org/officeDocument/2006/relationships/image" Target="../media/image49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21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8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28.xml"/><Relationship Id="rId7" Type="http://schemas.openxmlformats.org/officeDocument/2006/relationships/image" Target="../media/image5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34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5" Type="http://schemas.openxmlformats.org/officeDocument/2006/relationships/tags" Target="../tags/tag36.xml"/><Relationship Id="rId10" Type="http://schemas.openxmlformats.org/officeDocument/2006/relationships/image" Target="../media/image65.png"/><Relationship Id="rId4" Type="http://schemas.openxmlformats.org/officeDocument/2006/relationships/tags" Target="../tags/tag35.xml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9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41.xml"/><Relationship Id="rId10" Type="http://schemas.openxmlformats.org/officeDocument/2006/relationships/image" Target="../media/image69.png"/><Relationship Id="rId4" Type="http://schemas.openxmlformats.org/officeDocument/2006/relationships/tags" Target="../tags/tag40.xml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5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7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73.png"/><Relationship Id="rId5" Type="http://schemas.openxmlformats.org/officeDocument/2006/relationships/tags" Target="../tags/tag46.xml"/><Relationship Id="rId10" Type="http://schemas.openxmlformats.org/officeDocument/2006/relationships/image" Target="../media/image64.png"/><Relationship Id="rId4" Type="http://schemas.openxmlformats.org/officeDocument/2006/relationships/tags" Target="../tags/tag45.xml"/><Relationship Id="rId9" Type="http://schemas.openxmlformats.org/officeDocument/2006/relationships/image" Target="../media/image72.png"/><Relationship Id="rId1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52.xml"/><Relationship Id="rId7" Type="http://schemas.openxmlformats.org/officeDocument/2006/relationships/image" Target="../media/image80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csd.uwo.ca/~yuri/Papers/pami01.pdf" TargetMode="External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0" Type="http://schemas.openxmlformats.org/officeDocument/2006/relationships/image" Target="../media/image7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hyperlink" Target="http://www.cs.cornell.edu/rdz/Papers/BVZ-iccv99.pdf" TargetMode="External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tags" Target="../tags/tag5.xml"/><Relationship Id="rId11" Type="http://schemas.openxmlformats.org/officeDocument/2006/relationships/image" Target="../media/image11.png"/><Relationship Id="rId5" Type="http://schemas.openxmlformats.org/officeDocument/2006/relationships/tags" Target="../tags/tag4.xml"/><Relationship Id="rId10" Type="http://schemas.openxmlformats.org/officeDocument/2006/relationships/oleObject" Target="../embeddings/oleObject4.bin"/><Relationship Id="rId4" Type="http://schemas.openxmlformats.org/officeDocument/2006/relationships/tags" Target="../tags/tag3.xml"/><Relationship Id="rId9" Type="http://schemas.openxmlformats.org/officeDocument/2006/relationships/notesSlide" Target="../notesSlides/notesSlide3.xml"/><Relationship Id="rId14" Type="http://schemas.openxmlformats.org/officeDocument/2006/relationships/hyperlink" Target="http://www.middlebury.edu/stereo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2889"/>
          </a:xfrm>
        </p:spPr>
      </p:pic>
      <p:sp>
        <p:nvSpPr>
          <p:cNvPr id="3" name="TextBox 2"/>
          <p:cNvSpPr txBox="1"/>
          <p:nvPr/>
        </p:nvSpPr>
        <p:spPr>
          <a:xfrm>
            <a:off x="228600" y="62484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Ninio</a:t>
            </a:r>
            <a:r>
              <a:rPr lang="en-US" sz="1800" dirty="0"/>
              <a:t>, J. and Stevens, K. A. (2000) Variations on the Hermann grid: an extinction illusion. Perception, 29, 1209-1217.</a:t>
            </a:r>
          </a:p>
        </p:txBody>
      </p:sp>
    </p:spTree>
    <p:extLst>
      <p:ext uri="{BB962C8B-B14F-4D97-AF65-F5344CB8AC3E}">
        <p14:creationId xmlns:p14="http://schemas.microsoft.com/office/powerpoint/2010/main" val="321948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Problem definition:  optical flow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43300"/>
            <a:ext cx="84582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to estimate pixel motion from image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x,y,t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/>
              <a:t> to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I(x,y,t+1)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 smtClean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752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2286000" y="1752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32004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2286000" y="2286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3200400" y="2286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362200" y="1600200"/>
            <a:ext cx="1066800" cy="968375"/>
            <a:chOff x="1488" y="1008"/>
            <a:chExt cx="672" cy="610"/>
          </a:xfrm>
        </p:grpSpPr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0" name="Rectangle 26"/>
          <p:cNvSpPr>
            <a:spLocks noChangeArrowheads="1"/>
          </p:cNvSpPr>
          <p:nvPr/>
        </p:nvSpPr>
        <p:spPr bwMode="auto">
          <a:xfrm>
            <a:off x="5105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Oval 31"/>
          <p:cNvSpPr>
            <a:spLocks noChangeArrowheads="1"/>
          </p:cNvSpPr>
          <p:nvPr/>
        </p:nvSpPr>
        <p:spPr bwMode="auto">
          <a:xfrm>
            <a:off x="5867400" y="15621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Oval 32"/>
          <p:cNvSpPr>
            <a:spLocks noChangeArrowheads="1"/>
          </p:cNvSpPr>
          <p:nvPr/>
        </p:nvSpPr>
        <p:spPr bwMode="auto">
          <a:xfrm>
            <a:off x="6781800" y="194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Oval 33"/>
          <p:cNvSpPr>
            <a:spLocks noChangeArrowheads="1"/>
          </p:cNvSpPr>
          <p:nvPr/>
        </p:nvSpPr>
        <p:spPr bwMode="auto">
          <a:xfrm>
            <a:off x="5943600" y="22812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Oval 34"/>
          <p:cNvSpPr>
            <a:spLocks noChangeArrowheads="1"/>
          </p:cNvSpPr>
          <p:nvPr/>
        </p:nvSpPr>
        <p:spPr bwMode="auto">
          <a:xfrm>
            <a:off x="6629400" y="24812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7705" name="Rectangle 41"/>
          <p:cNvSpPr>
            <a:spLocks noChangeArrowheads="1"/>
          </p:cNvSpPr>
          <p:nvPr/>
        </p:nvSpPr>
        <p:spPr bwMode="auto">
          <a:xfrm>
            <a:off x="685800" y="4038600"/>
            <a:ext cx="800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>
                <a:latin typeface="Arial" charset="0"/>
              </a:rPr>
              <a:t>Solve pixel correspondence problem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b="0" dirty="0">
                <a:latin typeface="Arial" charset="0"/>
              </a:rPr>
              <a:t>given a pixel in </a:t>
            </a:r>
            <a:r>
              <a:rPr lang="en-US" sz="1600" b="0" dirty="0" smtClean="0">
                <a:latin typeface="Arial" charset="0"/>
              </a:rPr>
              <a:t>I(</a:t>
            </a:r>
            <a:r>
              <a:rPr lang="en-US" sz="1600" b="0" dirty="0" err="1" smtClean="0">
                <a:latin typeface="Arial" charset="0"/>
              </a:rPr>
              <a:t>x,y,t</a:t>
            </a:r>
            <a:r>
              <a:rPr lang="en-US" sz="1600" b="0" dirty="0" smtClean="0">
                <a:latin typeface="Arial" charset="0"/>
              </a:rPr>
              <a:t>), </a:t>
            </a:r>
            <a:r>
              <a:rPr lang="en-US" sz="1600" b="0" dirty="0">
                <a:latin typeface="Arial" charset="0"/>
              </a:rPr>
              <a:t>look for nearby pixels of the same color in </a:t>
            </a:r>
            <a:r>
              <a:rPr lang="en-US" sz="1600" b="0" i="1" dirty="0" smtClean="0">
                <a:latin typeface="Arial" charset="0"/>
              </a:rPr>
              <a:t>I(x,y,t+1)</a:t>
            </a:r>
            <a:endParaRPr lang="en-US" sz="1600" b="0" i="1" dirty="0">
              <a:latin typeface="Arial" charset="0"/>
            </a:endParaRPr>
          </a:p>
        </p:txBody>
      </p:sp>
      <p:sp>
        <p:nvSpPr>
          <p:cNvPr id="20499" name="Rectangle 39"/>
          <p:cNvSpPr>
            <a:spLocks noChangeArrowheads="1"/>
          </p:cNvSpPr>
          <p:nvPr/>
        </p:nvSpPr>
        <p:spPr bwMode="auto">
          <a:xfrm>
            <a:off x="685800" y="4800600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>
                <a:latin typeface="Arial" charset="0"/>
              </a:rPr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color constancy</a:t>
            </a:r>
            <a:r>
              <a:rPr lang="en-US" sz="2000" dirty="0">
                <a:latin typeface="Arial" charset="0"/>
              </a:rPr>
              <a:t>:  </a:t>
            </a:r>
            <a:r>
              <a:rPr lang="en-US" sz="2000" b="0" dirty="0">
                <a:latin typeface="Arial" charset="0"/>
              </a:rPr>
              <a:t>a point in </a:t>
            </a:r>
            <a:r>
              <a:rPr lang="en-US" sz="2000" b="0" i="1" dirty="0" smtClean="0">
                <a:latin typeface="Arial" charset="0"/>
              </a:rPr>
              <a:t>I(</a:t>
            </a:r>
            <a:r>
              <a:rPr lang="en-US" sz="2000" b="0" i="1" dirty="0" err="1" smtClean="0">
                <a:latin typeface="Arial" charset="0"/>
              </a:rPr>
              <a:t>x,y</a:t>
            </a:r>
            <a:r>
              <a:rPr lang="en-US" sz="2000" b="0" i="1" dirty="0" smtClean="0">
                <a:latin typeface="Arial" charset="0"/>
              </a:rPr>
              <a:t>,</a:t>
            </a:r>
            <a:r>
              <a:rPr lang="en-US" sz="2000" b="0" dirty="0" smtClean="0">
                <a:latin typeface="Arial" charset="0"/>
              </a:rPr>
              <a:t> </a:t>
            </a:r>
            <a:r>
              <a:rPr lang="en-US" sz="2000" b="0" dirty="0">
                <a:latin typeface="Arial" charset="0"/>
              </a:rPr>
              <a:t>looks the same in </a:t>
            </a:r>
            <a:r>
              <a:rPr lang="en-US" sz="2000" b="0" dirty="0" smtClean="0">
                <a:latin typeface="Arial" charset="0"/>
              </a:rPr>
              <a:t>I(x,y,t+1)</a:t>
            </a:r>
            <a:endParaRPr lang="en-US" sz="2000" b="0" dirty="0">
              <a:latin typeface="Arial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800" b="0" dirty="0">
                <a:latin typeface="Arial" charset="0"/>
              </a:rPr>
              <a:t>For grayscale images, this is </a:t>
            </a:r>
            <a:r>
              <a:rPr lang="en-US" sz="1800" dirty="0">
                <a:latin typeface="Arial" charset="0"/>
              </a:rPr>
              <a:t>brightness constancy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small motion</a:t>
            </a:r>
            <a:r>
              <a:rPr lang="en-US" sz="2000" b="0" dirty="0">
                <a:latin typeface="Arial" charset="0"/>
              </a:rPr>
              <a:t>:  points do not move very far</a:t>
            </a:r>
          </a:p>
          <a:p>
            <a:pPr marL="342900" indent="-342900">
              <a:spcBef>
                <a:spcPct val="20000"/>
              </a:spcBef>
            </a:pPr>
            <a:r>
              <a:rPr lang="en-US" b="0" dirty="0">
                <a:latin typeface="Arial" charset="0"/>
              </a:rPr>
              <a:t>This is called the </a:t>
            </a:r>
            <a:r>
              <a:rPr lang="en-US" dirty="0">
                <a:latin typeface="Arial" charset="0"/>
              </a:rPr>
              <a:t>optical flow</a:t>
            </a:r>
            <a:r>
              <a:rPr lang="en-US" b="0" dirty="0">
                <a:latin typeface="Arial" charset="0"/>
              </a:rPr>
              <a:t> problem</a:t>
            </a:r>
          </a:p>
        </p:txBody>
      </p:sp>
      <p:grpSp>
        <p:nvGrpSpPr>
          <p:cNvPr id="20500" name="Group 52"/>
          <p:cNvGrpSpPr>
            <a:grpSpLocks/>
          </p:cNvGrpSpPr>
          <p:nvPr/>
        </p:nvGrpSpPr>
        <p:grpSpPr bwMode="auto">
          <a:xfrm>
            <a:off x="4724400" y="4419600"/>
            <a:ext cx="2819400" cy="228600"/>
            <a:chOff x="2688" y="2784"/>
            <a:chExt cx="1776" cy="144"/>
          </a:xfrm>
        </p:grpSpPr>
        <p:sp>
          <p:nvSpPr>
            <p:cNvPr id="20501" name="Rectangle 50"/>
            <p:cNvSpPr>
              <a:spLocks noChangeArrowheads="1"/>
            </p:cNvSpPr>
            <p:nvPr/>
          </p:nvSpPr>
          <p:spPr bwMode="auto">
            <a:xfrm>
              <a:off x="2688" y="2784"/>
              <a:ext cx="432" cy="1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Rectangle 51"/>
            <p:cNvSpPr>
              <a:spLocks noChangeArrowheads="1"/>
            </p:cNvSpPr>
            <p:nvPr/>
          </p:nvSpPr>
          <p:spPr bwMode="auto">
            <a:xfrm>
              <a:off x="3840" y="2784"/>
              <a:ext cx="624" cy="144"/>
            </a:xfrm>
            <a:prstGeom prst="rect">
              <a:avLst/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197751"/>
              </p:ext>
            </p:extLst>
          </p:nvPr>
        </p:nvGraphicFramePr>
        <p:xfrm>
          <a:off x="2152650" y="2971800"/>
          <a:ext cx="122821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82" name="Equation" r:id="rId3" imgW="545760" imgH="203040" progId="Equation.DSMT4">
                  <p:embed/>
                </p:oleObj>
              </mc:Choice>
              <mc:Fallback>
                <p:oleObj name="Equation" r:id="rId3" imgW="545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2650" y="2971800"/>
                        <a:ext cx="1228218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504345"/>
              </p:ext>
            </p:extLst>
          </p:nvPr>
        </p:nvGraphicFramePr>
        <p:xfrm>
          <a:off x="5426883" y="2971800"/>
          <a:ext cx="165971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83" name="Equation" r:id="rId5" imgW="736560" imgH="203040" progId="Equation.DSMT4">
                  <p:embed/>
                </p:oleObj>
              </mc:Choice>
              <mc:Fallback>
                <p:oleObj name="Equation" r:id="rId5" imgW="736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26883" y="2971800"/>
                        <a:ext cx="165971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28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705" grpId="0" build="p" autoUpdateAnimBg="0"/>
      <p:bldP spid="2049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constraints </a:t>
            </a:r>
            <a:r>
              <a:rPr lang="en-US" sz="2800" smtClean="0"/>
              <a:t>(grayscale images)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890588"/>
          </a:xfrm>
        </p:spPr>
        <p:txBody>
          <a:bodyPr/>
          <a:lstStyle/>
          <a:p>
            <a:r>
              <a:rPr lang="en-US" dirty="0" smtClean="0"/>
              <a:t>Let’s look at these constraints more closely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752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2286000" y="16002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13"/>
          <p:cNvSpPr>
            <a:spLocks noChangeShapeType="1"/>
          </p:cNvSpPr>
          <p:nvPr/>
        </p:nvSpPr>
        <p:spPr bwMode="auto">
          <a:xfrm>
            <a:off x="2360613" y="16764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Rectangle 21"/>
          <p:cNvSpPr>
            <a:spLocks noChangeArrowheads="1"/>
          </p:cNvSpPr>
          <p:nvPr/>
        </p:nvSpPr>
        <p:spPr bwMode="auto">
          <a:xfrm>
            <a:off x="685800" y="4038600"/>
            <a:ext cx="7772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Arial" charset="0"/>
              </a:rPr>
              <a:t>brightness constancy constraint  (equation)</a:t>
            </a:r>
          </a:p>
        </p:txBody>
      </p:sp>
      <p:sp>
        <p:nvSpPr>
          <p:cNvPr id="21512" name="Rectangle 25"/>
          <p:cNvSpPr>
            <a:spLocks noChangeArrowheads="1"/>
          </p:cNvSpPr>
          <p:nvPr/>
        </p:nvSpPr>
        <p:spPr bwMode="auto">
          <a:xfrm>
            <a:off x="5105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Oval 28"/>
          <p:cNvSpPr>
            <a:spLocks noChangeArrowheads="1"/>
          </p:cNvSpPr>
          <p:nvPr/>
        </p:nvSpPr>
        <p:spPr bwMode="auto">
          <a:xfrm>
            <a:off x="6019800" y="19050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514" name="Picture 2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078038"/>
            <a:ext cx="124301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401763"/>
            <a:ext cx="4635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712913"/>
            <a:ext cx="206533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32" name="Rectangle 20"/>
          <p:cNvSpPr>
            <a:spLocks noChangeArrowheads="1"/>
          </p:cNvSpPr>
          <p:nvPr/>
        </p:nvSpPr>
        <p:spPr bwMode="auto">
          <a:xfrm>
            <a:off x="685800" y="48768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>
                <a:latin typeface="Arial" charset="0"/>
              </a:rPr>
              <a:t>small motion:  (u and v are less than 1 pixel, or </a:t>
            </a:r>
            <a:r>
              <a:rPr lang="en-US" sz="2000" b="0" dirty="0" smtClean="0">
                <a:latin typeface="Arial" charset="0"/>
              </a:rPr>
              <a:t>smooth) </a:t>
            </a:r>
            <a:r>
              <a:rPr lang="en-US" sz="1800" b="0" dirty="0" smtClean="0">
                <a:latin typeface="Arial" charset="0"/>
              </a:rPr>
              <a:t>Taylor </a:t>
            </a:r>
            <a:r>
              <a:rPr lang="en-US" sz="1800" b="0" dirty="0">
                <a:latin typeface="Arial" charset="0"/>
              </a:rPr>
              <a:t>series expansion of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0" dirty="0">
                <a:latin typeface="Arial" charset="0"/>
              </a:rPr>
              <a:t>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210026"/>
              </p:ext>
            </p:extLst>
          </p:nvPr>
        </p:nvGraphicFramePr>
        <p:xfrm>
          <a:off x="1905000" y="2971800"/>
          <a:ext cx="12287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61" name="Equation" r:id="rId10" imgW="545760" imgH="203040" progId="Equation.DSMT4">
                  <p:embed/>
                </p:oleObj>
              </mc:Choice>
              <mc:Fallback>
                <p:oleObj name="Equation" r:id="rId10" imgW="54576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971800"/>
                        <a:ext cx="12287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551553"/>
              </p:ext>
            </p:extLst>
          </p:nvPr>
        </p:nvGraphicFramePr>
        <p:xfrm>
          <a:off x="5180013" y="2971800"/>
          <a:ext cx="16589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62" name="Equation" r:id="rId12" imgW="736560" imgH="203040" progId="Equation.DSMT4">
                  <p:embed/>
                </p:oleObj>
              </mc:Choice>
              <mc:Fallback>
                <p:oleObj name="Equation" r:id="rId12" imgW="736560" imgH="20304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013" y="2971800"/>
                        <a:ext cx="16589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422968"/>
              </p:ext>
            </p:extLst>
          </p:nvPr>
        </p:nvGraphicFramePr>
        <p:xfrm>
          <a:off x="2007394" y="5410200"/>
          <a:ext cx="6374606" cy="74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63" name="Equation" r:id="rId14" imgW="3568680" imgH="419040" progId="Equation.DSMT4">
                  <p:embed/>
                </p:oleObj>
              </mc:Choice>
              <mc:Fallback>
                <p:oleObj name="Equation" r:id="rId14" imgW="3568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07394" y="5410200"/>
                        <a:ext cx="6374606" cy="748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959577"/>
              </p:ext>
            </p:extLst>
          </p:nvPr>
        </p:nvGraphicFramePr>
        <p:xfrm>
          <a:off x="3516312" y="6140970"/>
          <a:ext cx="24272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64" name="Equation" r:id="rId16" imgW="1358640" imgH="419040" progId="Equation.DSMT4">
                  <p:embed/>
                </p:oleObj>
              </mc:Choice>
              <mc:Fallback>
                <p:oleObj name="Equation" r:id="rId16" imgW="135864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2" y="6140970"/>
                        <a:ext cx="242728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6680"/>
              </p:ext>
            </p:extLst>
          </p:nvPr>
        </p:nvGraphicFramePr>
        <p:xfrm>
          <a:off x="2776537" y="4448175"/>
          <a:ext cx="324326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65" name="Equation" r:id="rId18" imgW="1815840" imgH="203040" progId="Equation.DSMT4">
                  <p:embed/>
                </p:oleObj>
              </mc:Choice>
              <mc:Fallback>
                <p:oleObj name="Equation" r:id="rId18" imgW="1815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776537" y="4448175"/>
                        <a:ext cx="3243263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53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32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851705"/>
              </p:ext>
            </p:extLst>
          </p:nvPr>
        </p:nvGraphicFramePr>
        <p:xfrm>
          <a:off x="1076325" y="1524000"/>
          <a:ext cx="517207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22" name="Equation" r:id="rId3" imgW="2361960" imgH="457200" progId="Equation.DSMT4">
                  <p:embed/>
                </p:oleObj>
              </mc:Choice>
              <mc:Fallback>
                <p:oleObj name="Equation" r:id="rId3" imgW="2361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6325" y="1524000"/>
                        <a:ext cx="5172075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6425"/>
          </a:xfrm>
        </p:spPr>
        <p:txBody>
          <a:bodyPr/>
          <a:lstStyle/>
          <a:p>
            <a:r>
              <a:rPr lang="en-US" smtClean="0"/>
              <a:t>Combining these two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b="0" dirty="0" smtClean="0"/>
                  <a:t/>
                </a:r>
                <a:br>
                  <a:rPr lang="en-US" sz="1800" b="0" dirty="0" smtClean="0"/>
                </a:br>
                <a:r>
                  <a:rPr lang="en-US" sz="1800" b="0" dirty="0" smtClean="0"/>
                  <a:t>for </a:t>
                </a:r>
                <a:r>
                  <a:rPr lang="en-US" sz="1800" b="0" i="1" dirty="0" smtClean="0"/>
                  <a:t>t </a:t>
                </a:r>
                <a:r>
                  <a:rPr lang="en-US" sz="1800" b="0" dirty="0" smtClean="0"/>
                  <a:t> </a:t>
                </a:r>
                <a:r>
                  <a:rPr lang="en-US" sz="1800" b="1" dirty="0" smtClean="0"/>
                  <a:t>or</a:t>
                </a:r>
                <a:r>
                  <a:rPr lang="en-US" sz="1800" b="0" dirty="0" smtClean="0"/>
                  <a:t> </a:t>
                </a:r>
                <a:r>
                  <a:rPr lang="en-US" sz="1800" b="0" i="1" dirty="0" smtClean="0"/>
                  <a:t>t+1)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blipFill rotWithShape="1">
                <a:blip r:embed="rId5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7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908433"/>
              </p:ext>
            </p:extLst>
          </p:nvPr>
        </p:nvGraphicFramePr>
        <p:xfrm>
          <a:off x="1108075" y="1447800"/>
          <a:ext cx="5227638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99" name="Equation" r:id="rId3" imgW="2387520" imgH="1193760" progId="Equation.DSMT4">
                  <p:embed/>
                </p:oleObj>
              </mc:Choice>
              <mc:Fallback>
                <p:oleObj name="Equation" r:id="rId3" imgW="23875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075" y="1447800"/>
                        <a:ext cx="5227638" cy="26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6425"/>
          </a:xfrm>
        </p:spPr>
        <p:txBody>
          <a:bodyPr/>
          <a:lstStyle/>
          <a:p>
            <a:r>
              <a:rPr lang="en-US" smtClean="0"/>
              <a:t>Combining these two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b="0" dirty="0" smtClean="0"/>
                  <a:t/>
                </a:r>
                <a:br>
                  <a:rPr lang="en-US" sz="1800" b="0" dirty="0" smtClean="0"/>
                </a:br>
                <a:r>
                  <a:rPr lang="en-US" sz="1800" b="0" dirty="0" smtClean="0"/>
                  <a:t>for </a:t>
                </a:r>
                <a:r>
                  <a:rPr lang="en-US" sz="1800" b="0" i="1" dirty="0" smtClean="0"/>
                  <a:t>t </a:t>
                </a:r>
                <a:r>
                  <a:rPr lang="en-US" sz="1800" b="0" dirty="0" smtClean="0"/>
                  <a:t> </a:t>
                </a:r>
                <a:r>
                  <a:rPr lang="en-US" sz="1800" b="1" dirty="0" smtClean="0"/>
                  <a:t>or</a:t>
                </a:r>
                <a:r>
                  <a:rPr lang="en-US" sz="1800" b="0" dirty="0" smtClean="0"/>
                  <a:t> </a:t>
                </a:r>
                <a:r>
                  <a:rPr lang="en-US" sz="1800" b="0" i="1" dirty="0" smtClean="0"/>
                  <a:t>t+1)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blipFill rotWithShape="1">
                <a:blip r:embed="rId5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1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908433"/>
              </p:ext>
            </p:extLst>
          </p:nvPr>
        </p:nvGraphicFramePr>
        <p:xfrm>
          <a:off x="1108075" y="1447800"/>
          <a:ext cx="5227638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6" name="Equation" r:id="rId3" imgW="2387520" imgH="1193760" progId="Equation.DSMT4">
                  <p:embed/>
                </p:oleObj>
              </mc:Choice>
              <mc:Fallback>
                <p:oleObj name="Equation" r:id="rId3" imgW="23875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075" y="1447800"/>
                        <a:ext cx="5227638" cy="26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6425"/>
          </a:xfrm>
        </p:spPr>
        <p:txBody>
          <a:bodyPr/>
          <a:lstStyle/>
          <a:p>
            <a:r>
              <a:rPr lang="en-US" smtClean="0"/>
              <a:t>Combining these two equations</a:t>
            </a:r>
          </a:p>
        </p:txBody>
      </p:sp>
      <p:sp>
        <p:nvSpPr>
          <p:cNvPr id="5126" name="Rectangle 15"/>
          <p:cNvSpPr>
            <a:spLocks noChangeArrowheads="1"/>
          </p:cNvSpPr>
          <p:nvPr/>
        </p:nvSpPr>
        <p:spPr bwMode="auto">
          <a:xfrm>
            <a:off x="685800" y="4191000"/>
            <a:ext cx="7772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>
                <a:latin typeface="Arial" charset="0"/>
              </a:rPr>
              <a:t>In the limit as u and v </a:t>
            </a:r>
            <a:r>
              <a:rPr lang="en-US" b="0" dirty="0" smtClean="0">
                <a:latin typeface="Arial" charset="0"/>
              </a:rPr>
              <a:t>go to zero, </a:t>
            </a:r>
            <a:r>
              <a:rPr lang="en-US" b="0" dirty="0">
                <a:latin typeface="Arial" charset="0"/>
              </a:rPr>
              <a:t>this becomes exact</a:t>
            </a:r>
          </a:p>
          <a:p>
            <a:pPr marL="742950" lvl="1" indent="-285750">
              <a:spcBef>
                <a:spcPct val="20000"/>
              </a:spcBef>
            </a:pPr>
            <a:endParaRPr lang="en-US" sz="2000" b="0" dirty="0">
              <a:latin typeface="Arial" charset="0"/>
            </a:endParaRPr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1676400" y="2513919"/>
            <a:ext cx="3200400" cy="5334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Rectangle 18"/>
          <p:cNvSpPr>
            <a:spLocks noChangeArrowheads="1"/>
          </p:cNvSpPr>
          <p:nvPr/>
        </p:nvSpPr>
        <p:spPr bwMode="auto">
          <a:xfrm>
            <a:off x="1676400" y="3079500"/>
            <a:ext cx="381000" cy="54133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Rectangle 21"/>
          <p:cNvSpPr>
            <a:spLocks noChangeArrowheads="1"/>
          </p:cNvSpPr>
          <p:nvPr/>
        </p:nvSpPr>
        <p:spPr bwMode="auto">
          <a:xfrm>
            <a:off x="685800" y="5475288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21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294439"/>
              </p:ext>
            </p:extLst>
          </p:nvPr>
        </p:nvGraphicFramePr>
        <p:xfrm>
          <a:off x="2897188" y="5919788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7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5919788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838200" y="5257800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956432"/>
              </p:ext>
            </p:extLst>
          </p:nvPr>
        </p:nvGraphicFramePr>
        <p:xfrm>
          <a:off x="2895600" y="4648200"/>
          <a:ext cx="26130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8" name="Equation" r:id="rId7" imgW="1193760" imgH="228600" progId="Equation.DSMT4">
                  <p:embed/>
                </p:oleObj>
              </mc:Choice>
              <mc:Fallback>
                <p:oleObj name="Equation" r:id="rId7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648200"/>
                        <a:ext cx="26130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b="0" dirty="0" smtClean="0"/>
                  <a:t/>
                </a:r>
                <a:br>
                  <a:rPr lang="en-US" sz="1800" b="0" dirty="0" smtClean="0"/>
                </a:br>
                <a:r>
                  <a:rPr lang="en-US" sz="1800" b="0" dirty="0" smtClean="0"/>
                  <a:t>for </a:t>
                </a:r>
                <a:r>
                  <a:rPr lang="en-US" sz="1800" b="0" i="1" dirty="0" smtClean="0"/>
                  <a:t>t </a:t>
                </a:r>
                <a:r>
                  <a:rPr lang="en-US" sz="1800" b="0" dirty="0" smtClean="0"/>
                  <a:t> </a:t>
                </a:r>
                <a:r>
                  <a:rPr lang="en-US" sz="1800" b="1" dirty="0" smtClean="0"/>
                  <a:t>or</a:t>
                </a:r>
                <a:r>
                  <a:rPr lang="en-US" sz="1800" b="0" dirty="0" smtClean="0"/>
                  <a:t> </a:t>
                </a:r>
                <a:r>
                  <a:rPr lang="en-US" sz="1800" b="0" i="1" dirty="0" smtClean="0"/>
                  <a:t>t+1)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blipFill rotWithShape="1">
                <a:blip r:embed="rId9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1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33" grpId="0" animBg="1"/>
      <p:bldP spid="5134" grpId="0" animBg="1"/>
      <p:bldP spid="5135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How does this make sense?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67200"/>
          </a:xfrm>
        </p:spPr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What do the static image gradients have to do with motion estimation?</a:t>
            </a:r>
          </a:p>
        </p:txBody>
      </p:sp>
      <p:pic>
        <p:nvPicPr>
          <p:cNvPr id="123906" name="Picture 2" descr="C:\Documents and Settings\James\Desktop\cs 143 computer vision\slides\23\airplane_motio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4800"/>
            <a:ext cx="25892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C:\Documents and Settings\James\Desktop\cs 143 computer vision\slides\23\airplane_moti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124325"/>
            <a:ext cx="25987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685800" y="1510506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8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406214"/>
              </p:ext>
            </p:extLst>
          </p:nvPr>
        </p:nvGraphicFramePr>
        <p:xfrm>
          <a:off x="2897188" y="1955006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70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1955006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838200" y="1293018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brightness constancy constraint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301875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304800" y="3368675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component of the motion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5562600" y="5121275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6324600" y="504507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6324600" y="5730875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7010400" y="6338888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7315200" y="5043488"/>
            <a:ext cx="63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6400800" y="5715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5867400" y="6019800"/>
            <a:ext cx="7715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6324600" y="542607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6324600" y="4662488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6858000" y="5899150"/>
            <a:ext cx="1395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762000" y="4587875"/>
            <a:ext cx="4202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(</a:t>
            </a:r>
            <a:r>
              <a:rPr lang="en-US" altLang="en-US" sz="20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satisfies the equation, </a:t>
            </a:r>
            <a:b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does (</a:t>
            </a:r>
            <a:r>
              <a:rPr lang="en-US" altLang="en-US" sz="20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u+u’</a:t>
            </a: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v+v’ </a:t>
            </a: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if</a:t>
            </a:r>
            <a:r>
              <a:rPr lang="en-US" altLang="en-US" sz="20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914400" y="2759075"/>
            <a:ext cx="714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equation (this is a scalar equation!), two unknowns (u,v)</a:t>
            </a:r>
          </a:p>
        </p:txBody>
      </p:sp>
      <p:graphicFrame>
        <p:nvGraphicFramePr>
          <p:cNvPr id="411673" name="Object 25"/>
          <p:cNvGraphicFramePr>
            <a:graphicFrameLocks noChangeAspect="1"/>
          </p:cNvGraphicFramePr>
          <p:nvPr/>
        </p:nvGraphicFramePr>
        <p:xfrm>
          <a:off x="1828800" y="5349875"/>
          <a:ext cx="19129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15" name="Equation" r:id="rId4" imgW="927100" imgH="241300" progId="Equation.3">
                  <p:embed/>
                </p:oleObj>
              </mc:Choice>
              <mc:Fallback>
                <p:oleObj name="Equation" r:id="rId4" imgW="927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349875"/>
                        <a:ext cx="191293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381000" y="9906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use this equation to recover image motion (u,v) at each pixel?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12117"/>
              </p:ext>
            </p:extLst>
          </p:nvPr>
        </p:nvGraphicFramePr>
        <p:xfrm>
          <a:off x="4582957" y="1731466"/>
          <a:ext cx="265588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16" name="Equation" r:id="rId6" imgW="1079280" imgH="241200" progId="Equation.DSMT4">
                  <p:embed/>
                </p:oleObj>
              </mc:Choice>
              <mc:Fallback>
                <p:oleObj name="Equation" r:id="rId6" imgW="1079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2957" y="1731466"/>
                        <a:ext cx="2655887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530954"/>
              </p:ext>
            </p:extLst>
          </p:nvPr>
        </p:nvGraphicFramePr>
        <p:xfrm>
          <a:off x="990600" y="1791791"/>
          <a:ext cx="26130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17" name="Equation" r:id="rId8" imgW="1193760" imgH="228600" progId="Equation.DSMT4">
                  <p:embed/>
                </p:oleObj>
              </mc:Choice>
              <mc:Fallback>
                <p:oleObj name="Equation" r:id="rId8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791791"/>
                        <a:ext cx="26130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818484" y="1775551"/>
            <a:ext cx="45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 animBg="1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Freeform 2"/>
          <p:cNvSpPr>
            <a:spLocks/>
          </p:cNvSpPr>
          <p:nvPr/>
        </p:nvSpPr>
        <p:spPr bwMode="auto">
          <a:xfrm rot="-1470704">
            <a:off x="2894013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5859" name="Freeform 3"/>
          <p:cNvSpPr>
            <a:spLocks/>
          </p:cNvSpPr>
          <p:nvPr/>
        </p:nvSpPr>
        <p:spPr bwMode="auto">
          <a:xfrm rot="-1470704">
            <a:off x="3922713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42732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5058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2894013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3922713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23484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2894013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3922713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18680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67" t="11333" r="14723" b="8222"/>
          <a:stretch/>
        </p:blipFill>
        <p:spPr>
          <a:xfrm>
            <a:off x="457200" y="76200"/>
            <a:ext cx="8382000" cy="68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63992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b="0"/>
          </a:p>
        </p:txBody>
      </p:sp>
      <p:pic>
        <p:nvPicPr>
          <p:cNvPr id="808964" name="Picture 4" descr="bee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46188"/>
            <a:ext cx="446405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Apparently an aperture </a:t>
            </a:r>
            <a:r>
              <a:rPr lang="en-US" dirty="0" smtClean="0"/>
              <a:t>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2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0.0 L 0.12951 0.17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2" descr="Aperture_problem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The barber pole illusion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268413" y="6248400"/>
            <a:ext cx="642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hlinkClick r:id="rId4"/>
              </a:rPr>
              <a:t>http://en.wikipedia.org/wiki/Barberpole_illusion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0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The barber pole illusion</a:t>
            </a:r>
          </a:p>
        </p:txBody>
      </p:sp>
      <p:pic>
        <p:nvPicPr>
          <p:cNvPr id="27652" name="Picture 4" descr="Barberpole_illusion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268413" y="6248400"/>
            <a:ext cx="642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hlinkClick r:id="rId4"/>
              </a:rPr>
              <a:t>http://en.wikipedia.org/wiki/Barberpole_illusion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3800" y="2057400"/>
            <a:ext cx="1143000" cy="2286000"/>
          </a:xfrm>
        </p:spPr>
      </p:pic>
    </p:spTree>
    <p:extLst>
      <p:ext uri="{BB962C8B-B14F-4D97-AF65-F5344CB8AC3E}">
        <p14:creationId xmlns:p14="http://schemas.microsoft.com/office/powerpoint/2010/main" val="36068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772400" cy="5257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How to get more equations for a pixel?</a:t>
            </a:r>
          </a:p>
          <a:p>
            <a:pPr eaLnBrk="1" hangingPunct="1"/>
            <a:r>
              <a:rPr lang="en-US" altLang="en-US" sz="2400" b="1" smtClean="0"/>
              <a:t>Spatial coherence constraint</a:t>
            </a:r>
            <a:r>
              <a:rPr lang="en-US" altLang="en-US" sz="2400" smtClean="0"/>
              <a:t> </a:t>
            </a:r>
          </a:p>
          <a:p>
            <a:pPr eaLnBrk="1" hangingPunct="1"/>
            <a:r>
              <a:rPr lang="en-US" altLang="en-US" sz="2400" smtClean="0"/>
              <a:t>    Assume the pixel’s neighbors have the same (u,v)</a:t>
            </a:r>
          </a:p>
          <a:p>
            <a:pPr lvl="1" eaLnBrk="1" hangingPunct="1"/>
            <a:r>
              <a:rPr lang="en-US" altLang="en-US" sz="1800" smtClean="0"/>
              <a:t>If we use a 5x5 window, that gives us 25 equations per pixel</a:t>
            </a:r>
          </a:p>
        </p:txBody>
      </p:sp>
      <p:pic>
        <p:nvPicPr>
          <p:cNvPr id="425988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2989263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4699000"/>
            <a:ext cx="61309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04800" y="1006475"/>
            <a:ext cx="914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B. Lucas and T. Kanade. An iterative image registration technique with an application to stereo vision. In </a:t>
            </a:r>
            <a:r>
              <a:rPr lang="en-US" altLang="en-US" sz="1400" i="1">
                <a:latin typeface="Arial" panose="020B0604020202020204" pitchFamily="34" charset="0"/>
              </a:rPr>
              <a:t>Proceedings of the International Joint Conference on Artificial Intelligence</a:t>
            </a:r>
            <a:r>
              <a:rPr lang="en-US" altLang="en-US" sz="1400">
                <a:latin typeface="Arial" panose="020B0604020202020204" pitchFamily="34" charset="0"/>
              </a:rPr>
              <a:t>, pp. 674–679, 1981.</a:t>
            </a:r>
          </a:p>
        </p:txBody>
      </p:sp>
    </p:spTree>
    <p:extLst>
      <p:ext uri="{BB962C8B-B14F-4D97-AF65-F5344CB8AC3E}">
        <p14:creationId xmlns:p14="http://schemas.microsoft.com/office/powerpoint/2010/main" val="35455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Least squares problem: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29703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Solving the  ambiguity…</a:t>
            </a:r>
          </a:p>
        </p:txBody>
      </p:sp>
    </p:spTree>
    <p:extLst>
      <p:ext uri="{BB962C8B-B14F-4D97-AF65-F5344CB8AC3E}">
        <p14:creationId xmlns:p14="http://schemas.microsoft.com/office/powerpoint/2010/main" val="15968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Matching patches across images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Overconstrained linear system</a:t>
            </a:r>
          </a:p>
        </p:txBody>
      </p:sp>
      <p:grpSp>
        <p:nvGrpSpPr>
          <p:cNvPr id="30725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0734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3962400"/>
            <a:ext cx="5561013" cy="1335088"/>
            <a:chOff x="769" y="1919"/>
            <a:chExt cx="3503" cy="817"/>
          </a:xfrm>
        </p:grpSpPr>
        <p:pic>
          <p:nvPicPr>
            <p:cNvPr id="30731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76200" y="5610225"/>
            <a:ext cx="8001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308350"/>
            <a:ext cx="23161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685800" y="3302000"/>
            <a:ext cx="77724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Least squares solution for </a:t>
            </a:r>
            <a:r>
              <a:rPr lang="en-US" altLang="en-US" sz="2400" i="1">
                <a:latin typeface="Arial" panose="020B0604020202020204" pitchFamily="34" charset="0"/>
              </a:rPr>
              <a:t>d</a:t>
            </a:r>
            <a:r>
              <a:rPr lang="en-US" altLang="en-US" sz="2400">
                <a:latin typeface="Arial" panose="020B0604020202020204" pitchFamily="34" charset="0"/>
              </a:rPr>
              <a:t> given by</a:t>
            </a:r>
          </a:p>
        </p:txBody>
      </p:sp>
    </p:spTree>
    <p:extLst>
      <p:ext uri="{BB962C8B-B14F-4D97-AF65-F5344CB8AC3E}">
        <p14:creationId xmlns:p14="http://schemas.microsoft.com/office/powerpoint/2010/main" val="194088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Conditions for solvability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838200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Optimal (u, v) satisfies Lucas-Kanade equation</a:t>
            </a:r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1220788" y="1600200"/>
            <a:ext cx="5561012" cy="1296988"/>
            <a:chOff x="769" y="1919"/>
            <a:chExt cx="3503" cy="817"/>
          </a:xfrm>
        </p:grpSpPr>
        <p:pic>
          <p:nvPicPr>
            <p:cNvPr id="31754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990600" y="5791200"/>
            <a:ext cx="373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Does this remind you of anything?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457200" y="2209800"/>
            <a:ext cx="609600" cy="3810000"/>
          </a:xfrm>
          <a:custGeom>
            <a:avLst/>
            <a:gdLst>
              <a:gd name="T0" fmla="*/ 2147483647 w 384"/>
              <a:gd name="T1" fmla="*/ 0 h 2400"/>
              <a:gd name="T2" fmla="*/ 0 w 384"/>
              <a:gd name="T3" fmla="*/ 2147483647 h 2400"/>
              <a:gd name="T4" fmla="*/ 0 w 384"/>
              <a:gd name="T5" fmla="*/ 2147483647 h 2400"/>
              <a:gd name="T6" fmla="*/ 2147483647 w 384"/>
              <a:gd name="T7" fmla="*/ 2147483647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685800" y="3352800"/>
            <a:ext cx="777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	When is this solvable?  I.e., what are good points to track?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latin typeface="Arial" panose="020B0604020202020204" pitchFamily="34" charset="0"/>
              </a:rPr>
              <a:t>T</a:t>
            </a: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>
                <a:latin typeface="Arial" panose="020B0604020202020204" pitchFamily="34" charset="0"/>
              </a:rPr>
              <a:t> should be invertible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latin typeface="Arial" panose="020B0604020202020204" pitchFamily="34" charset="0"/>
              </a:rPr>
              <a:t>T</a:t>
            </a: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>
                <a:latin typeface="Arial" panose="020B0604020202020204" pitchFamily="34" charset="0"/>
              </a:rPr>
              <a:t> should not be too small due to noise</a:t>
            </a:r>
          </a:p>
          <a:p>
            <a:pPr lvl="2">
              <a:lnSpc>
                <a:spcPct val="90000"/>
              </a:lnSpc>
              <a:buFontTx/>
              <a:buChar char="–"/>
            </a:pPr>
            <a:r>
              <a:rPr lang="en-US" altLang="en-US">
                <a:latin typeface="Arial" panose="020B0604020202020204" pitchFamily="34" charset="0"/>
              </a:rPr>
              <a:t>eigenvalues </a:t>
            </a:r>
            <a:r>
              <a:rPr lang="en-US" altLang="en-US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latin typeface="Arial" panose="020B0604020202020204" pitchFamily="34" charset="0"/>
              </a:rPr>
              <a:t>1</a:t>
            </a:r>
            <a:r>
              <a:rPr lang="en-US" altLang="en-US">
                <a:latin typeface="Arial" panose="020B0604020202020204" pitchFamily="34" charset="0"/>
              </a:rPr>
              <a:t> and </a:t>
            </a: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latin typeface="Arial" panose="020B0604020202020204" pitchFamily="34" charset="0"/>
              </a:rPr>
              <a:t>2</a:t>
            </a:r>
            <a:r>
              <a:rPr lang="en-US" altLang="en-US">
                <a:latin typeface="Arial" panose="020B0604020202020204" pitchFamily="34" charset="0"/>
              </a:rPr>
              <a:t> of </a:t>
            </a:r>
            <a:r>
              <a:rPr lang="en-US" altLang="en-US" b="1">
                <a:latin typeface="Arial" panose="020B0604020202020204" pitchFamily="34" charset="0"/>
              </a:rPr>
              <a:t>A</a:t>
            </a:r>
            <a:r>
              <a:rPr lang="en-US" altLang="en-US" b="1" baseline="30000">
                <a:latin typeface="Arial" panose="020B0604020202020204" pitchFamily="34" charset="0"/>
              </a:rPr>
              <a:t>T</a:t>
            </a:r>
            <a:r>
              <a:rPr lang="en-US" altLang="en-US" b="1">
                <a:latin typeface="Arial" panose="020B0604020202020204" pitchFamily="34" charset="0"/>
              </a:rPr>
              <a:t>A</a:t>
            </a:r>
            <a:r>
              <a:rPr lang="en-US" altLang="en-US">
                <a:latin typeface="Arial" panose="020B0604020202020204" pitchFamily="34" charset="0"/>
              </a:rPr>
              <a:t> should not be too small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latin typeface="Arial" panose="020B0604020202020204" pitchFamily="34" charset="0"/>
              </a:rPr>
              <a:t>T</a:t>
            </a: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>
                <a:latin typeface="Arial" panose="020B0604020202020204" pitchFamily="34" charset="0"/>
              </a:rPr>
              <a:t> should be well-conditioned</a:t>
            </a:r>
          </a:p>
          <a:p>
            <a:pPr lvl="2">
              <a:lnSpc>
                <a:spcPct val="90000"/>
              </a:lnSpc>
              <a:buFontTx/>
              <a:buChar char="–"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latin typeface="Arial" panose="020B0604020202020204" pitchFamily="34" charset="0"/>
              </a:rPr>
              <a:t>1</a:t>
            </a:r>
            <a:r>
              <a:rPr lang="en-US" altLang="en-US">
                <a:latin typeface="Arial" panose="020B0604020202020204" pitchFamily="34" charset="0"/>
              </a:rPr>
              <a:t>/ </a:t>
            </a: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latin typeface="Arial" panose="020B0604020202020204" pitchFamily="34" charset="0"/>
              </a:rPr>
              <a:t>2</a:t>
            </a:r>
            <a:r>
              <a:rPr lang="en-US" altLang="en-US">
                <a:latin typeface="Arial" panose="020B0604020202020204" pitchFamily="34" charset="0"/>
              </a:rPr>
              <a:t> should not be too large </a:t>
            </a:r>
            <a:r>
              <a:rPr lang="en-US" altLang="en-US" sz="1800">
                <a:latin typeface="Arial" panose="020B0604020202020204" pitchFamily="34" charset="0"/>
              </a:rPr>
              <a:t>(</a:t>
            </a:r>
            <a:r>
              <a:rPr lang="en-US" altLang="en-US" sz="160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600">
                <a:latin typeface="Arial" panose="020B0604020202020204" pitchFamily="34" charset="0"/>
              </a:rPr>
              <a:t> </a:t>
            </a:r>
            <a:r>
              <a:rPr lang="en-US" altLang="en-US" sz="1800" baseline="-25000">
                <a:latin typeface="Arial" panose="020B0604020202020204" pitchFamily="34" charset="0"/>
              </a:rPr>
              <a:t>1</a:t>
            </a:r>
            <a:r>
              <a:rPr lang="en-US" altLang="en-US" sz="1800">
                <a:latin typeface="Arial" panose="020B0604020202020204" pitchFamily="34" charset="0"/>
              </a:rPr>
              <a:t> = larger eigenvalue)</a:t>
            </a:r>
          </a:p>
          <a:p>
            <a:pPr lvl="2">
              <a:lnSpc>
                <a:spcPct val="90000"/>
              </a:lnSpc>
              <a:buFontTx/>
              <a:buChar char="–"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33600" y="6324600"/>
            <a:ext cx="4770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Criteria for Harris corner detector </a:t>
            </a:r>
          </a:p>
        </p:txBody>
      </p:sp>
    </p:spTree>
    <p:extLst>
      <p:ext uri="{BB962C8B-B14F-4D97-AF65-F5344CB8AC3E}">
        <p14:creationId xmlns:p14="http://schemas.microsoft.com/office/powerpoint/2010/main" val="19595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Low texture region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1446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295400" y="5611813"/>
            <a:ext cx="40227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0">
                <a:latin typeface="Arial" charset="0"/>
              </a:rPr>
              <a:t> small</a:t>
            </a:r>
            <a:r>
              <a:rPr lang="en-US" sz="2000" b="0">
                <a:latin typeface="Symbol" pitchFamily="18" charset="2"/>
              </a:rPr>
              <a:t> l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, small </a:t>
            </a:r>
            <a:r>
              <a:rPr lang="en-US" sz="2000" b="0">
                <a:latin typeface="Symbol" pitchFamily="18" charset="2"/>
              </a:rPr>
              <a:t>l</a:t>
            </a:r>
            <a:r>
              <a:rPr lang="en-US" sz="2000" b="0" baseline="-25000">
                <a:latin typeface="Arial" charset="0"/>
              </a:rPr>
              <a:t>2</a:t>
            </a:r>
          </a:p>
        </p:txBody>
      </p:sp>
      <p:pic>
        <p:nvPicPr>
          <p:cNvPr id="33800" name="Picture 1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4"/>
          <p:cNvSpPr>
            <a:spLocks noChangeArrowheads="1"/>
          </p:cNvSpPr>
          <p:nvPr/>
        </p:nvSpPr>
        <p:spPr bwMode="auto">
          <a:xfrm>
            <a:off x="1262063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Edge</a:t>
            </a:r>
          </a:p>
        </p:txBody>
      </p:sp>
      <p:pic>
        <p:nvPicPr>
          <p:cNvPr id="34819" name="Picture 3" descr="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zoo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u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4832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4616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1295400" y="5611813"/>
            <a:ext cx="36258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large gradients, all the same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0">
                <a:latin typeface="Arial" charset="0"/>
              </a:rPr>
              <a:t> large</a:t>
            </a:r>
            <a:r>
              <a:rPr lang="en-US" sz="2000" b="0">
                <a:latin typeface="Symbol" pitchFamily="18" charset="2"/>
              </a:rPr>
              <a:t> l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, small </a:t>
            </a:r>
            <a:r>
              <a:rPr lang="en-US" sz="2000" b="0">
                <a:latin typeface="Symbol" pitchFamily="18" charset="2"/>
              </a:rPr>
              <a:t>l</a:t>
            </a:r>
            <a:r>
              <a:rPr lang="en-US" sz="2000" b="0" baseline="-25000">
                <a:latin typeface="Arial" charset="0"/>
              </a:rPr>
              <a:t>2</a:t>
            </a:r>
          </a:p>
        </p:txBody>
      </p:sp>
      <p:pic>
        <p:nvPicPr>
          <p:cNvPr id="34825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7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High textured region</a:t>
            </a:r>
          </a:p>
        </p:txBody>
      </p:sp>
      <p:pic>
        <p:nvPicPr>
          <p:cNvPr id="35843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sur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6" name="Picture 6" descr="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4527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4354513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1295400" y="5611813"/>
            <a:ext cx="4992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0">
                <a:latin typeface="Arial" charset="0"/>
              </a:rPr>
              <a:t> large</a:t>
            </a:r>
            <a:r>
              <a:rPr lang="en-US" sz="2000" b="0">
                <a:latin typeface="Symbol" pitchFamily="18" charset="2"/>
              </a:rPr>
              <a:t> l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, large </a:t>
            </a:r>
            <a:r>
              <a:rPr lang="en-US" sz="2000" b="0">
                <a:latin typeface="Symbol" pitchFamily="18" charset="2"/>
              </a:rPr>
              <a:t>l</a:t>
            </a:r>
            <a:r>
              <a:rPr lang="en-US" sz="2000" b="0" baseline="-25000">
                <a:latin typeface="Arial" charset="0"/>
              </a:rPr>
              <a:t>2</a:t>
            </a:r>
          </a:p>
        </p:txBody>
      </p:sp>
      <p:pic>
        <p:nvPicPr>
          <p:cNvPr id="35850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to Dense </a:t>
            </a:r>
            <a:r>
              <a:rPr lang="en-US" dirty="0" err="1" smtClean="0"/>
              <a:t>Correspodence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22" t="24667" r="6945" b="22000"/>
          <a:stretch/>
        </p:blipFill>
        <p:spPr>
          <a:xfrm>
            <a:off x="0" y="1676400"/>
            <a:ext cx="9144000" cy="36576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5800" y="6210830"/>
            <a:ext cx="1685077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Building Rome in a Day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04782" y="6427113"/>
            <a:ext cx="753443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 Sameer Agarwal, Yasutaka Furukawa, Noah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Snavely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Ian Simon, Brian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Curless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Steven M. Seitz, Richard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Szeliski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Communications of the ACM, Vol. 54 No. 10, Pages 105-112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aperture problem resolved</a:t>
            </a:r>
          </a:p>
        </p:txBody>
      </p:sp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3352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4572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6419850" y="5791200"/>
            <a:ext cx="221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200400" y="1600200"/>
            <a:ext cx="1524000" cy="3962400"/>
            <a:chOff x="3200400" y="1600200"/>
            <a:chExt cx="1524000" cy="3962400"/>
          </a:xfrm>
        </p:grpSpPr>
        <p:sp>
          <p:nvSpPr>
            <p:cNvPr id="36875" name="Line 3"/>
            <p:cNvSpPr>
              <a:spLocks noChangeShapeType="1"/>
            </p:cNvSpPr>
            <p:nvPr/>
          </p:nvSpPr>
          <p:spPr bwMode="auto">
            <a:xfrm>
              <a:off x="3200400" y="1600200"/>
              <a:ext cx="1524000" cy="39624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343400" y="1905000"/>
            <a:ext cx="1524000" cy="3962400"/>
            <a:chOff x="3200400" y="1600200"/>
            <a:chExt cx="1524000" cy="3962400"/>
          </a:xfrm>
        </p:grpSpPr>
        <p:sp>
          <p:nvSpPr>
            <p:cNvPr id="36873" name="Line 3"/>
            <p:cNvSpPr>
              <a:spLocks noChangeShapeType="1"/>
            </p:cNvSpPr>
            <p:nvPr/>
          </p:nvSpPr>
          <p:spPr bwMode="auto">
            <a:xfrm>
              <a:off x="3200400" y="1600200"/>
              <a:ext cx="1524000" cy="39624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626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8" grpId="0" animBg="1"/>
      <p:bldP spid="41779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aperture problem resolved</a:t>
            </a:r>
          </a:p>
        </p:txBody>
      </p:sp>
      <p:sp>
        <p:nvSpPr>
          <p:cNvPr id="37892" name="Oval 5"/>
          <p:cNvSpPr>
            <a:spLocks noChangeArrowheads="1"/>
          </p:cNvSpPr>
          <p:nvPr/>
        </p:nvSpPr>
        <p:spPr bwMode="auto">
          <a:xfrm>
            <a:off x="3352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6172200" y="5943600"/>
            <a:ext cx="2576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Perceived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657600" y="2819400"/>
            <a:ext cx="1066800" cy="2133600"/>
            <a:chOff x="3657600" y="2819400"/>
            <a:chExt cx="1066800" cy="2133600"/>
          </a:xfrm>
        </p:grpSpPr>
        <p:sp>
          <p:nvSpPr>
            <p:cNvPr id="37899" name="Line 3"/>
            <p:cNvSpPr>
              <a:spLocks noChangeShapeType="1"/>
            </p:cNvSpPr>
            <p:nvPr/>
          </p:nvSpPr>
          <p:spPr bwMode="auto">
            <a:xfrm>
              <a:off x="3657600" y="2819400"/>
              <a:ext cx="838200" cy="21336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0" y="2438400"/>
            <a:ext cx="1296988" cy="2209800"/>
            <a:chOff x="4572000" y="2438400"/>
            <a:chExt cx="1296690" cy="2209800"/>
          </a:xfrm>
        </p:grpSpPr>
        <p:sp>
          <p:nvSpPr>
            <p:cNvPr id="37897" name="Line 3"/>
            <p:cNvSpPr>
              <a:spLocks noChangeShapeType="1"/>
            </p:cNvSpPr>
            <p:nvPr/>
          </p:nvSpPr>
          <p:spPr bwMode="auto">
            <a:xfrm>
              <a:off x="4572000" y="2438400"/>
              <a:ext cx="838200" cy="22098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802135" y="3810000"/>
              <a:ext cx="1066555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572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51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Errors in Lucas-Kanade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 lvl="1"/>
            <a:r>
              <a:rPr lang="en-US" dirty="0"/>
              <a:t>Motion segmentation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  <a:p>
            <a:pPr lvl="1"/>
            <a:r>
              <a:rPr lang="en-US" dirty="0"/>
              <a:t>Do exhaustive neighborhood search with normalized correlation - tracking features – maybe SIFT – more later….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The motion is large (larger than a pixel)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Not-linear: Iterative refinement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Local minima: coarse-to-fine estimation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1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Not tangent: Iterative Refinement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charset="0"/>
              </a:rPr>
              <a:t>Iterative Lukas-</a:t>
            </a:r>
            <a:r>
              <a:rPr lang="en-US" dirty="0" err="1">
                <a:latin typeface="Arial" charset="0"/>
              </a:rPr>
              <a:t>Kanade</a:t>
            </a:r>
            <a:r>
              <a:rPr lang="en-US" dirty="0">
                <a:latin typeface="Arial" charset="0"/>
              </a:rPr>
              <a:t> Algorithm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Estimate velocity at each pixel by solving Lucas-</a:t>
            </a:r>
            <a:r>
              <a:rPr lang="en-US" sz="1800" dirty="0" err="1">
                <a:latin typeface="Arial" charset="0"/>
              </a:rPr>
              <a:t>Kanade</a:t>
            </a:r>
            <a:r>
              <a:rPr lang="en-US" sz="1800" dirty="0">
                <a:latin typeface="Arial" charset="0"/>
              </a:rPr>
              <a:t> equations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Warp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t</a:t>
            </a:r>
            <a:r>
              <a:rPr lang="en-US" sz="1800" dirty="0">
                <a:latin typeface="Arial" charset="0"/>
              </a:rPr>
              <a:t> towards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t+1</a:t>
            </a:r>
            <a:r>
              <a:rPr lang="en-US" sz="1800" dirty="0">
                <a:latin typeface="Arial" charset="0"/>
              </a:rPr>
              <a:t> using the estimated flow field</a:t>
            </a:r>
          </a:p>
          <a:p>
            <a:pPr marL="1257300" lvl="2" indent="-342900"/>
            <a:r>
              <a:rPr lang="en-US" sz="1600" i="1" dirty="0">
                <a:latin typeface="Arial" charset="0"/>
              </a:rPr>
              <a:t>- use image warping techniques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Repeat until convergence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pic>
        <p:nvPicPr>
          <p:cNvPr id="38915" name="Picture 3" descr="gradient-constraint4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838325"/>
            <a:ext cx="584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085013" y="4886325"/>
            <a:ext cx="3159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246563" y="4899025"/>
            <a:ext cx="4175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  <a:r>
              <a:rPr lang="en-US" b="0" baseline="-2000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3891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1944688"/>
            <a:ext cx="6492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008188"/>
            <a:ext cx="6492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4367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4367213" y="3425825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864"/>
            <a:chExt cx="1729" cy="517"/>
          </a:xfrm>
        </p:grpSpPr>
        <p:sp>
          <p:nvSpPr>
            <p:cNvPr id="38928" name="Text Box 11"/>
            <p:cNvSpPr txBox="1">
              <a:spLocks noChangeArrowheads="1"/>
            </p:cNvSpPr>
            <p:nvPr/>
          </p:nvSpPr>
          <p:spPr bwMode="auto">
            <a:xfrm>
              <a:off x="3655" y="1864"/>
              <a:ext cx="1047" cy="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38929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1936"/>
              <a:ext cx="512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0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172"/>
              <a:ext cx="92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779713" y="2705100"/>
            <a:ext cx="1473200" cy="1422400"/>
            <a:chOff x="1775" y="1704"/>
            <a:chExt cx="928" cy="896"/>
          </a:xfrm>
        </p:grpSpPr>
        <p:sp>
          <p:nvSpPr>
            <p:cNvPr id="38925" name="Line 15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8926" name="Text Box 16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38927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4" name="Text Box 18"/>
          <p:cNvSpPr txBox="1">
            <a:spLocks noChangeArrowheads="1"/>
          </p:cNvSpPr>
          <p:nvPr/>
        </p:nvSpPr>
        <p:spPr bwMode="auto">
          <a:xfrm>
            <a:off x="1600200" y="5562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Arial" charset="0"/>
              </a:rPr>
              <a:t>(using</a:t>
            </a:r>
            <a:r>
              <a:rPr lang="en-US" b="0"/>
              <a:t> </a:t>
            </a:r>
            <a:r>
              <a:rPr lang="en-US" b="0" i="1"/>
              <a:t>d</a:t>
            </a:r>
            <a:r>
              <a:rPr lang="en-US" b="0">
                <a:latin typeface="Arial" charset="0"/>
              </a:rPr>
              <a:t> for </a:t>
            </a:r>
            <a:r>
              <a:rPr lang="en-US" b="0" i="1"/>
              <a:t>displacement</a:t>
            </a:r>
            <a:r>
              <a:rPr lang="en-US" b="0">
                <a:latin typeface="Arial" charset="0"/>
              </a:rPr>
              <a:t> here instead of </a:t>
            </a:r>
            <a:r>
              <a:rPr lang="en-US" b="0" i="1"/>
              <a:t>u</a:t>
            </a:r>
            <a:r>
              <a:rPr lang="en-US"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0392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1562100" y="1838325"/>
            <a:ext cx="5840413" cy="3533775"/>
            <a:chOff x="984" y="1158"/>
            <a:chExt cx="3679" cy="2226"/>
          </a:xfrm>
        </p:grpSpPr>
        <p:grpSp>
          <p:nvGrpSpPr>
            <p:cNvPr id="39949" name="Group 4"/>
            <p:cNvGrpSpPr>
              <a:grpSpLocks/>
            </p:cNvGrpSpPr>
            <p:nvPr/>
          </p:nvGrpSpPr>
          <p:grpSpPr bwMode="auto">
            <a:xfrm>
              <a:off x="984" y="1158"/>
              <a:ext cx="3679" cy="2226"/>
              <a:chOff x="984" y="1158"/>
              <a:chExt cx="3679" cy="2226"/>
            </a:xfrm>
          </p:grpSpPr>
          <p:pic>
            <p:nvPicPr>
              <p:cNvPr id="39952" name="Picture 5" descr="gradient-constraint4b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3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19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39954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3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  <a:r>
                  <a:rPr lang="en-US" b="0" baseline="-20000">
                    <a:solidFill>
                      <a:srgbClr val="000000"/>
                    </a:solidFill>
                  </a:rPr>
                  <a:t>0</a:t>
                </a:r>
              </a:p>
            </p:txBody>
          </p:sp>
          <p:pic>
            <p:nvPicPr>
              <p:cNvPr id="39955" name="Picture 8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50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39951" name="Oval 10"/>
            <p:cNvSpPr>
              <a:spLocks noChangeArrowheads="1"/>
            </p:cNvSpPr>
            <p:nvPr/>
          </p:nvSpPr>
          <p:spPr bwMode="auto">
            <a:xfrm>
              <a:off x="2751" y="243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817813" y="2705100"/>
            <a:ext cx="1473200" cy="1422400"/>
            <a:chOff x="1775" y="1704"/>
            <a:chExt cx="928" cy="896"/>
          </a:xfrm>
        </p:grpSpPr>
        <p:sp>
          <p:nvSpPr>
            <p:cNvPr id="39946" name="Line 12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9947" name="Text Box 13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39948" name="Picture 1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1" name="Group 15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776"/>
            <a:chExt cx="1729" cy="517"/>
          </a:xfrm>
        </p:grpSpPr>
        <p:sp>
          <p:nvSpPr>
            <p:cNvPr id="39943" name="Text Box 16"/>
            <p:cNvSpPr txBox="1">
              <a:spLocks noChangeArrowheads="1"/>
            </p:cNvSpPr>
            <p:nvPr/>
          </p:nvSpPr>
          <p:spPr bwMode="auto">
            <a:xfrm>
              <a:off x="3655" y="1776"/>
              <a:ext cx="1047" cy="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39944" name="Picture 1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1852"/>
              <a:ext cx="15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084"/>
              <a:ext cx="928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2" name="Picture 1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1939925"/>
            <a:ext cx="1285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272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1562100" y="1838325"/>
            <a:ext cx="5840413" cy="3533775"/>
            <a:chOff x="984" y="1158"/>
            <a:chExt cx="3679" cy="2226"/>
          </a:xfrm>
        </p:grpSpPr>
        <p:grpSp>
          <p:nvGrpSpPr>
            <p:cNvPr id="40977" name="Group 4"/>
            <p:cNvGrpSpPr>
              <a:grpSpLocks/>
            </p:cNvGrpSpPr>
            <p:nvPr/>
          </p:nvGrpSpPr>
          <p:grpSpPr bwMode="auto">
            <a:xfrm>
              <a:off x="984" y="1158"/>
              <a:ext cx="3679" cy="2226"/>
              <a:chOff x="984" y="1158"/>
              <a:chExt cx="3679" cy="2226"/>
            </a:xfrm>
          </p:grpSpPr>
          <p:pic>
            <p:nvPicPr>
              <p:cNvPr id="40980" name="Picture 5" descr="gradient-constraint4c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81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19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982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3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  <a:r>
                  <a:rPr lang="en-US" b="0" baseline="-20000">
                    <a:solidFill>
                      <a:srgbClr val="000000"/>
                    </a:solidFill>
                  </a:rPr>
                  <a:t>0</a:t>
                </a:r>
              </a:p>
            </p:txBody>
          </p:sp>
          <p:pic>
            <p:nvPicPr>
              <p:cNvPr id="40983" name="Picture 8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8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40979" name="Oval 10"/>
            <p:cNvSpPr>
              <a:spLocks noChangeArrowheads="1"/>
            </p:cNvSpPr>
            <p:nvPr/>
          </p:nvSpPr>
          <p:spPr bwMode="auto">
            <a:xfrm>
              <a:off x="2751" y="254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pic>
        <p:nvPicPr>
          <p:cNvPr id="40964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1939925"/>
            <a:ext cx="1285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5" name="Group 12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776"/>
            <a:chExt cx="1729" cy="517"/>
          </a:xfrm>
        </p:grpSpPr>
        <p:grpSp>
          <p:nvGrpSpPr>
            <p:cNvPr id="40970" name="Group 13"/>
            <p:cNvGrpSpPr>
              <a:grpSpLocks/>
            </p:cNvGrpSpPr>
            <p:nvPr/>
          </p:nvGrpSpPr>
          <p:grpSpPr bwMode="auto">
            <a:xfrm>
              <a:off x="3655" y="1776"/>
              <a:ext cx="1729" cy="517"/>
              <a:chOff x="3655" y="1776"/>
              <a:chExt cx="1729" cy="517"/>
            </a:xfrm>
          </p:grpSpPr>
          <p:sp>
            <p:nvSpPr>
              <p:cNvPr id="40974" name="Text Box 14"/>
              <p:cNvSpPr txBox="1">
                <a:spLocks noChangeArrowheads="1"/>
              </p:cNvSpPr>
              <p:nvPr/>
            </p:nvSpPr>
            <p:spPr bwMode="auto">
              <a:xfrm>
                <a:off x="3655" y="1776"/>
                <a:ext cx="1047" cy="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b="0">
                    <a:solidFill>
                      <a:srgbClr val="000000"/>
                    </a:solidFill>
                    <a:latin typeface="Arial" charset="0"/>
                  </a:rPr>
                  <a:t>Initial guess: </a:t>
                </a:r>
              </a:p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b="0">
                    <a:solidFill>
                      <a:srgbClr val="000000"/>
                    </a:solidFill>
                    <a:latin typeface="Arial" charset="0"/>
                  </a:rPr>
                  <a:t>Estimate:</a:t>
                </a:r>
              </a:p>
            </p:txBody>
          </p:sp>
          <p:pic>
            <p:nvPicPr>
              <p:cNvPr id="40975" name="Picture 15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6" y="1848"/>
                <a:ext cx="16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76" name="Picture 16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6" y="2080"/>
                <a:ext cx="928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1" name="Text Box 17"/>
            <p:cNvSpPr txBox="1">
              <a:spLocks noChangeArrowheads="1"/>
            </p:cNvSpPr>
            <p:nvPr/>
          </p:nvSpPr>
          <p:spPr bwMode="auto">
            <a:xfrm>
              <a:off x="3655" y="1776"/>
              <a:ext cx="1047" cy="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40972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" y="1848"/>
              <a:ext cx="16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3" name="Picture 19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080"/>
              <a:ext cx="92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995613" y="2705100"/>
            <a:ext cx="1473200" cy="1422400"/>
            <a:chOff x="1775" y="1704"/>
            <a:chExt cx="928" cy="896"/>
          </a:xfrm>
        </p:grpSpPr>
        <p:sp>
          <p:nvSpPr>
            <p:cNvPr id="40967" name="Line 21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40968" name="Text Box 22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4096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2273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pic>
        <p:nvPicPr>
          <p:cNvPr id="41987" name="Picture 3" descr="gradient-constraint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838325"/>
            <a:ext cx="584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085013" y="4886325"/>
            <a:ext cx="3159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246563" y="4899025"/>
            <a:ext cx="4175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  <a:r>
              <a:rPr lang="en-US" b="0" baseline="-20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4367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pic>
        <p:nvPicPr>
          <p:cNvPr id="41991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909763"/>
            <a:ext cx="2346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986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Some Implementation Issues: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Warping is not easy (ensure that errors in warping are smaller than the estimate refinement) – but it is in MATLAB!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Often useful to low-pass filter the images before motion estimation (for better derivative estimation, and linear approximations to image intensity)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69977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Revisiting the small motion assumption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5484813"/>
            <a:ext cx="8229600" cy="1220787"/>
          </a:xfrm>
        </p:spPr>
        <p:txBody>
          <a:bodyPr/>
          <a:lstStyle/>
          <a:p>
            <a:r>
              <a:rPr lang="en-US" sz="2000" dirty="0" smtClean="0"/>
              <a:t>Is this motion small enough?</a:t>
            </a:r>
          </a:p>
          <a:p>
            <a:pPr lvl="1"/>
            <a:r>
              <a:rPr lang="en-US" sz="1800" dirty="0" smtClean="0"/>
              <a:t>Probably not—it’s much larger than one pixel </a:t>
            </a:r>
          </a:p>
          <a:p>
            <a:pPr lvl="1"/>
            <a:r>
              <a:rPr lang="en-US" sz="1800" dirty="0" smtClean="0"/>
              <a:t>How might we solve this problem?</a:t>
            </a:r>
          </a:p>
        </p:txBody>
      </p:sp>
    </p:spTree>
    <p:extLst>
      <p:ext uri="{BB962C8B-B14F-4D97-AF65-F5344CB8AC3E}">
        <p14:creationId xmlns:p14="http://schemas.microsoft.com/office/powerpoint/2010/main" val="59524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Correlation-based window matching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12209"/>
            <a:ext cx="7794223" cy="551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4042574"/>
            <a:ext cx="6096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???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62600" y="5345604"/>
            <a:ext cx="3429000" cy="12001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C00000"/>
                </a:solidFill>
                <a:latin typeface="Calibri" pitchFamily="34" charset="0"/>
              </a:rPr>
              <a:t>Textureless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 regions are non-distinct; high ambiguity for matches.</a:t>
            </a:r>
          </a:p>
        </p:txBody>
      </p:sp>
    </p:spTree>
    <p:extLst>
      <p:ext uri="{BB962C8B-B14F-4D97-AF65-F5344CB8AC3E}">
        <p14:creationId xmlns:p14="http://schemas.microsoft.com/office/powerpoint/2010/main" val="243267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liasin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116263"/>
            <a:ext cx="32273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Aliasing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11213" y="1647825"/>
            <a:ext cx="7445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b="0">
                <a:solidFill>
                  <a:srgbClr val="000000"/>
                </a:solidFill>
                <a:latin typeface="Arial" charset="0"/>
              </a:rPr>
              <a:t>Temporal aliasing causes ambiguities in optical flow because images can have many pixels with the same intensity.</a:t>
            </a:r>
          </a:p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b="0">
                <a:solidFill>
                  <a:srgbClr val="000000"/>
                </a:solidFill>
                <a:latin typeface="Arial" charset="0"/>
              </a:rPr>
              <a:t>I.e., how do we know which ‘correspondence’ is correct? </a:t>
            </a:r>
          </a:p>
        </p:txBody>
      </p:sp>
      <p:pic>
        <p:nvPicPr>
          <p:cNvPr id="45061" name="Picture 5" descr="aliasing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3122613"/>
            <a:ext cx="32083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231900" y="4943475"/>
            <a:ext cx="28336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1800" b="0" i="1">
                <a:solidFill>
                  <a:srgbClr val="000000"/>
                </a:solidFill>
                <a:latin typeface="Arial" charset="0"/>
              </a:rPr>
              <a:t>nearest match is correct (no aliasing)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4940300" y="4943475"/>
            <a:ext cx="28336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1800" b="0" i="1">
                <a:solidFill>
                  <a:srgbClr val="000000"/>
                </a:solidFill>
                <a:latin typeface="Arial" charset="0"/>
              </a:rPr>
              <a:t>nearest match is incorrect (aliasing)</a:t>
            </a:r>
          </a:p>
        </p:txBody>
      </p:sp>
      <p:sp>
        <p:nvSpPr>
          <p:cNvPr id="705544" name="Text Box 8"/>
          <p:cNvSpPr txBox="1">
            <a:spLocks noChangeArrowheads="1"/>
          </p:cNvSpPr>
          <p:nvPr/>
        </p:nvSpPr>
        <p:spPr bwMode="auto">
          <a:xfrm>
            <a:off x="811213" y="5638800"/>
            <a:ext cx="5583237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defRPr/>
            </a:pPr>
            <a:r>
              <a:rPr lang="en-US" sz="2000" b="0">
                <a:solidFill>
                  <a:srgbClr val="000000"/>
                </a:solidFill>
                <a:latin typeface="Arial" pitchFamily="34" charset="0"/>
              </a:rPr>
              <a:t>To overcome aliasing: </a:t>
            </a:r>
            <a:r>
              <a: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coarse-to-fine estimation</a:t>
            </a:r>
            <a:r>
              <a:rPr lang="en-US" sz="2000" b="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705545" name="Oval 9"/>
          <p:cNvSpPr>
            <a:spLocks noChangeAspect="1" noChangeArrowheads="1"/>
          </p:cNvSpPr>
          <p:nvPr/>
        </p:nvSpPr>
        <p:spPr bwMode="auto">
          <a:xfrm>
            <a:off x="1809750" y="4079875"/>
            <a:ext cx="55563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05546" name="Oval 10"/>
          <p:cNvSpPr>
            <a:spLocks noChangeAspect="1" noChangeArrowheads="1"/>
          </p:cNvSpPr>
          <p:nvPr/>
        </p:nvSpPr>
        <p:spPr bwMode="auto">
          <a:xfrm>
            <a:off x="1892300" y="4079875"/>
            <a:ext cx="55563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endParaRPr lang="en-US" sz="2000" b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05547" name="Oval 11"/>
          <p:cNvSpPr>
            <a:spLocks noChangeAspect="1" noChangeArrowheads="1"/>
          </p:cNvSpPr>
          <p:nvPr/>
        </p:nvSpPr>
        <p:spPr bwMode="auto">
          <a:xfrm>
            <a:off x="5326063" y="4079875"/>
            <a:ext cx="55562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05548" name="Oval 12"/>
          <p:cNvSpPr>
            <a:spLocks noChangeAspect="1" noChangeArrowheads="1"/>
          </p:cNvSpPr>
          <p:nvPr/>
        </p:nvSpPr>
        <p:spPr bwMode="auto">
          <a:xfrm>
            <a:off x="5453063" y="4079875"/>
            <a:ext cx="55562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14900" y="3262313"/>
            <a:ext cx="1176338" cy="1204912"/>
            <a:chOff x="3096" y="1833"/>
            <a:chExt cx="741" cy="759"/>
          </a:xfrm>
        </p:grpSpPr>
        <p:sp>
          <p:nvSpPr>
            <p:cNvPr id="45078" name="Line 14"/>
            <p:cNvSpPr>
              <a:spLocks noChangeShapeType="1"/>
            </p:cNvSpPr>
            <p:nvPr/>
          </p:nvSpPr>
          <p:spPr bwMode="auto">
            <a:xfrm>
              <a:off x="3096" y="2592"/>
              <a:ext cx="288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45079" name="Text Box 15"/>
            <p:cNvSpPr txBox="1">
              <a:spLocks noChangeArrowheads="1"/>
            </p:cNvSpPr>
            <p:nvPr/>
          </p:nvSpPr>
          <p:spPr bwMode="auto">
            <a:xfrm>
              <a:off x="3111" y="1833"/>
              <a:ext cx="726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b="0">
                  <a:solidFill>
                    <a:srgbClr val="990000"/>
                  </a:solidFill>
                  <a:latin typeface="Arial" charset="0"/>
                </a:rPr>
                <a:t>actual shift</a:t>
              </a:r>
            </a:p>
          </p:txBody>
        </p:sp>
        <p:sp>
          <p:nvSpPr>
            <p:cNvPr id="45080" name="Freeform 16"/>
            <p:cNvSpPr>
              <a:spLocks/>
            </p:cNvSpPr>
            <p:nvPr/>
          </p:nvSpPr>
          <p:spPr bwMode="auto">
            <a:xfrm rot="16516015" flipH="1">
              <a:off x="2995" y="2274"/>
              <a:ext cx="520" cy="70"/>
            </a:xfrm>
            <a:custGeom>
              <a:avLst/>
              <a:gdLst>
                <a:gd name="T0" fmla="*/ 0 w 704"/>
                <a:gd name="T1" fmla="*/ 40 h 121"/>
                <a:gd name="T2" fmla="*/ 205 w 704"/>
                <a:gd name="T3" fmla="*/ 3 h 121"/>
                <a:gd name="T4" fmla="*/ 384 w 704"/>
                <a:gd name="T5" fmla="*/ 22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341938" y="4106863"/>
            <a:ext cx="2089150" cy="598487"/>
            <a:chOff x="3365" y="2365"/>
            <a:chExt cx="1316" cy="377"/>
          </a:xfrm>
        </p:grpSpPr>
        <p:sp>
          <p:nvSpPr>
            <p:cNvPr id="45075" name="Line 18"/>
            <p:cNvSpPr>
              <a:spLocks noChangeShapeType="1"/>
            </p:cNvSpPr>
            <p:nvPr/>
          </p:nvSpPr>
          <p:spPr bwMode="auto">
            <a:xfrm>
              <a:off x="3370" y="2365"/>
              <a:ext cx="92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45076" name="Text Box 19"/>
            <p:cNvSpPr txBox="1">
              <a:spLocks noChangeArrowheads="1"/>
            </p:cNvSpPr>
            <p:nvPr/>
          </p:nvSpPr>
          <p:spPr bwMode="auto">
            <a:xfrm>
              <a:off x="3741" y="2524"/>
              <a:ext cx="940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b="0">
                  <a:solidFill>
                    <a:srgbClr val="990000"/>
                  </a:solidFill>
                  <a:latin typeface="Arial" charset="0"/>
                </a:rPr>
                <a:t>estimated shift</a:t>
              </a:r>
            </a:p>
          </p:txBody>
        </p:sp>
        <p:sp>
          <p:nvSpPr>
            <p:cNvPr id="45077" name="Freeform 20"/>
            <p:cNvSpPr>
              <a:spLocks/>
            </p:cNvSpPr>
            <p:nvPr/>
          </p:nvSpPr>
          <p:spPr bwMode="auto">
            <a:xfrm rot="2531935" flipH="1" flipV="1">
              <a:off x="3365" y="2486"/>
              <a:ext cx="422" cy="121"/>
            </a:xfrm>
            <a:custGeom>
              <a:avLst/>
              <a:gdLst>
                <a:gd name="T0" fmla="*/ 0 w 704"/>
                <a:gd name="T1" fmla="*/ 121 h 121"/>
                <a:gd name="T2" fmla="*/ 135 w 704"/>
                <a:gd name="T3" fmla="*/ 9 h 121"/>
                <a:gd name="T4" fmla="*/ 253 w 704"/>
                <a:gd name="T5" fmla="*/ 65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pic>
        <p:nvPicPr>
          <p:cNvPr id="45071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2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543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4" grpId="0" autoUpdateAnimBg="0"/>
      <p:bldP spid="705545" grpId="0" animBg="1"/>
      <p:bldP spid="705546" grpId="0" animBg="1" autoUpdateAnimBg="0"/>
      <p:bldP spid="705547" grpId="0" animBg="1"/>
      <p:bldP spid="7055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Reduce the resolution!</a:t>
            </a:r>
          </a:p>
        </p:txBody>
      </p:sp>
      <p:pic>
        <p:nvPicPr>
          <p:cNvPr id="46083" name="Picture 3" descr="garden_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6591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garden_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garden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garden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91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5229225" y="4886325"/>
            <a:ext cx="3609975" cy="1203325"/>
            <a:chOff x="3289" y="3273"/>
            <a:chExt cx="2274" cy="758"/>
          </a:xfrm>
        </p:grpSpPr>
        <p:sp>
          <p:nvSpPr>
            <p:cNvPr id="5738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latin typeface="Times New Roman" pitchFamily="18" charset="0"/>
                </a:rPr>
                <a:t>image </a:t>
              </a:r>
              <a:r>
                <a:rPr lang="en-US" sz="2200" dirty="0" smtClean="0">
                  <a:latin typeface="Times New Roman" pitchFamily="18" charset="0"/>
                </a:rPr>
                <a:t>2</a:t>
              </a:r>
              <a:endParaRPr lang="en-US" sz="2200" dirty="0">
                <a:latin typeface="Times New Roman" pitchFamily="18" charset="0"/>
              </a:endParaRPr>
            </a:p>
          </p:txBody>
        </p:sp>
      </p:grpSp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latin typeface="Times New Roman" pitchFamily="18" charset="0"/>
                </a:rPr>
                <a:t>image </a:t>
              </a:r>
              <a:r>
                <a:rPr lang="en-US" sz="2200" dirty="0" smtClean="0">
                  <a:latin typeface="Times New Roman" pitchFamily="18" charset="0"/>
                </a:rPr>
                <a:t>1</a:t>
              </a:r>
              <a:endParaRPr lang="en-US" sz="2200" dirty="0">
                <a:latin typeface="Times New Roman" pitchFamily="18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1450" y="1143000"/>
            <a:ext cx="8743950" cy="5321300"/>
            <a:chOff x="124" y="916"/>
            <a:chExt cx="5508" cy="3352"/>
          </a:xfrm>
        </p:grpSpPr>
        <p:grpSp>
          <p:nvGrpSpPr>
            <p:cNvPr id="57355" name="Group 9"/>
            <p:cNvGrpSpPr>
              <a:grpSpLocks/>
            </p:cNvGrpSpPr>
            <p:nvPr/>
          </p:nvGrpSpPr>
          <p:grpSpPr bwMode="auto">
            <a:xfrm>
              <a:off x="124" y="916"/>
              <a:ext cx="5508" cy="3352"/>
              <a:chOff x="124" y="916"/>
              <a:chExt cx="5508" cy="3352"/>
            </a:xfrm>
          </p:grpSpPr>
          <p:grpSp>
            <p:nvGrpSpPr>
              <p:cNvPr id="57358" name="Group 10"/>
              <p:cNvGrpSpPr>
                <a:grpSpLocks/>
              </p:cNvGrpSpPr>
              <p:nvPr/>
            </p:nvGrpSpPr>
            <p:grpSpPr bwMode="auto">
              <a:xfrm>
                <a:off x="124" y="931"/>
                <a:ext cx="2332" cy="3337"/>
                <a:chOff x="124" y="931"/>
                <a:chExt cx="2332" cy="3337"/>
              </a:xfrm>
            </p:grpSpPr>
            <p:grpSp>
              <p:nvGrpSpPr>
                <p:cNvPr id="57370" name="Group 11"/>
                <p:cNvGrpSpPr>
                  <a:grpSpLocks/>
                </p:cNvGrpSpPr>
                <p:nvPr/>
              </p:nvGrpSpPr>
              <p:grpSpPr bwMode="auto">
                <a:xfrm>
                  <a:off x="124" y="931"/>
                  <a:ext cx="2308" cy="3113"/>
                  <a:chOff x="124" y="931"/>
                  <a:chExt cx="2308" cy="3113"/>
                </a:xfrm>
              </p:grpSpPr>
              <p:sp>
                <p:nvSpPr>
                  <p:cNvPr id="5737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7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7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7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0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7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7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7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7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737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/>
                    <a:t>Gaussian pyramid of image 1</a:t>
                  </a:r>
                </a:p>
              </p:txBody>
            </p:sp>
          </p:grpSp>
          <p:grpSp>
            <p:nvGrpSpPr>
              <p:cNvPr id="5735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5736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736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6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6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6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736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/>
                    <a:t>Gaussian pyramid of image 2</a:t>
                  </a:r>
                </a:p>
              </p:txBody>
            </p:sp>
          </p:grpSp>
        </p:grpSp>
        <p:sp>
          <p:nvSpPr>
            <p:cNvPr id="5735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/>
                <a:t>image 2</a:t>
              </a:r>
            </a:p>
          </p:txBody>
        </p:sp>
        <p:sp>
          <p:nvSpPr>
            <p:cNvPr id="5735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/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1288" y="2043113"/>
            <a:ext cx="1724025" cy="3602037"/>
            <a:chOff x="2489" y="1482"/>
            <a:chExt cx="1086" cy="2269"/>
          </a:xfrm>
        </p:grpSpPr>
        <p:sp>
          <p:nvSpPr>
            <p:cNvPr id="5735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u=10 pixels</a:t>
              </a:r>
              <a:endParaRPr lang="en-US" sz="2200">
                <a:latin typeface="Times New Roman" pitchFamily="18" charset="0"/>
              </a:endParaRPr>
            </a:p>
          </p:txBody>
        </p:sp>
        <p:sp>
          <p:nvSpPr>
            <p:cNvPr id="5735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u=5 pixels</a:t>
              </a:r>
              <a:endParaRPr lang="en-US" sz="2200">
                <a:latin typeface="Times New Roman" pitchFamily="18" charset="0"/>
              </a:endParaRPr>
            </a:p>
          </p:txBody>
        </p:sp>
        <p:sp>
          <p:nvSpPr>
            <p:cNvPr id="5735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u=2.5 pixels</a:t>
              </a:r>
              <a:endParaRPr lang="en-US" sz="2200">
                <a:latin typeface="Times New Roman" pitchFamily="18" charset="0"/>
              </a:endParaRPr>
            </a:p>
          </p:txBody>
        </p:sp>
        <p:sp>
          <p:nvSpPr>
            <p:cNvPr id="5735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u=1.25 pixels</a:t>
              </a:r>
              <a:endParaRPr lang="en-US" sz="2200">
                <a:latin typeface="Times New Roman" pitchFamily="18" charset="0"/>
              </a:endParaRPr>
            </a:p>
          </p:txBody>
        </p:sp>
      </p:grp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Coarse-to-fine optical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17700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5221288" y="4884738"/>
            <a:ext cx="3609975" cy="1203325"/>
            <a:chOff x="3289" y="3273"/>
            <a:chExt cx="2274" cy="758"/>
          </a:xfrm>
        </p:grpSpPr>
        <p:sp>
          <p:nvSpPr>
            <p:cNvPr id="58414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5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>
                  <a:latin typeface="Times New Roman" pitchFamily="18" charset="0"/>
                </a:rPr>
                <a:t>image I</a:t>
              </a:r>
            </a:p>
          </p:txBody>
        </p:sp>
      </p:grpSp>
      <p:grpSp>
        <p:nvGrpSpPr>
          <p:cNvPr id="58371" name="Group 5"/>
          <p:cNvGrpSpPr>
            <a:grpSpLocks/>
          </p:cNvGrpSpPr>
          <p:nvPr/>
        </p:nvGrpSpPr>
        <p:grpSpPr bwMode="auto">
          <a:xfrm>
            <a:off x="177800" y="4905375"/>
            <a:ext cx="3606800" cy="1203325"/>
            <a:chOff x="112" y="3286"/>
            <a:chExt cx="2272" cy="758"/>
          </a:xfrm>
        </p:grpSpPr>
        <p:sp>
          <p:nvSpPr>
            <p:cNvPr id="58412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3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>
                  <a:latin typeface="Times New Roman" pitchFamily="18" charset="0"/>
                </a:rPr>
                <a:t>image J</a:t>
              </a:r>
            </a:p>
          </p:txBody>
        </p:sp>
      </p:grpSp>
      <p:grpSp>
        <p:nvGrpSpPr>
          <p:cNvPr id="58372" name="Group 8"/>
          <p:cNvGrpSpPr>
            <a:grpSpLocks/>
          </p:cNvGrpSpPr>
          <p:nvPr/>
        </p:nvGrpSpPr>
        <p:grpSpPr bwMode="auto">
          <a:xfrm>
            <a:off x="177800" y="1143000"/>
            <a:ext cx="8763000" cy="5321300"/>
            <a:chOff x="112" y="916"/>
            <a:chExt cx="5520" cy="3352"/>
          </a:xfrm>
        </p:grpSpPr>
        <p:grpSp>
          <p:nvGrpSpPr>
            <p:cNvPr id="58387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58390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58402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58404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05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06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07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08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09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10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11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40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/>
                    <a:t>Gaussian pyramid of image 1</a:t>
                  </a:r>
                </a:p>
              </p:txBody>
            </p:sp>
          </p:grpSp>
          <p:grpSp>
            <p:nvGrpSpPr>
              <p:cNvPr id="58391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58392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8394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395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396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397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98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99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00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01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39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/>
                    <a:t>Gaussian pyramid of image 2</a:t>
                  </a:r>
                </a:p>
              </p:txBody>
            </p:sp>
          </p:grpSp>
        </p:grpSp>
        <p:sp>
          <p:nvSpPr>
            <p:cNvPr id="58388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/>
                <a:t>image 2</a:t>
              </a:r>
            </a:p>
          </p:txBody>
        </p:sp>
        <p:sp>
          <p:nvSpPr>
            <p:cNvPr id="58389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/>
                <a:t>image 1</a:t>
              </a:r>
            </a:p>
          </p:txBody>
        </p:sp>
      </p:grpSp>
      <p:sp>
        <p:nvSpPr>
          <p:cNvPr id="58373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Coarse-to-fine optical flow estimation</a:t>
            </a:r>
          </a:p>
        </p:txBody>
      </p:sp>
      <p:sp>
        <p:nvSpPr>
          <p:cNvPr id="58374" name="Text Box 35"/>
          <p:cNvSpPr txBox="1">
            <a:spLocks noChangeArrowheads="1"/>
          </p:cNvSpPr>
          <p:nvPr/>
        </p:nvSpPr>
        <p:spPr bwMode="auto">
          <a:xfrm>
            <a:off x="3276600" y="2187575"/>
            <a:ext cx="197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0"/>
              <a:t>run iterative L-K</a:t>
            </a:r>
          </a:p>
        </p:txBody>
      </p:sp>
      <p:sp>
        <p:nvSpPr>
          <p:cNvPr id="58375" name="Line 36"/>
          <p:cNvSpPr>
            <a:spLocks noChangeShapeType="1"/>
          </p:cNvSpPr>
          <p:nvPr/>
        </p:nvSpPr>
        <p:spPr bwMode="auto">
          <a:xfrm>
            <a:off x="2362200" y="24638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Line 37"/>
          <p:cNvSpPr>
            <a:spLocks noChangeShapeType="1"/>
          </p:cNvSpPr>
          <p:nvPr/>
        </p:nvSpPr>
        <p:spPr bwMode="auto">
          <a:xfrm flipH="1">
            <a:off x="5334000" y="24638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670175" y="3178175"/>
            <a:ext cx="3273425" cy="396875"/>
            <a:chOff x="1682" y="2198"/>
            <a:chExt cx="2062" cy="250"/>
          </a:xfrm>
        </p:grpSpPr>
        <p:sp>
          <p:nvSpPr>
            <p:cNvPr id="58384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b="0"/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191000" y="2584450"/>
            <a:ext cx="2152650" cy="593725"/>
            <a:chOff x="2640" y="1824"/>
            <a:chExt cx="1356" cy="374"/>
          </a:xfrm>
        </p:grpSpPr>
        <p:sp>
          <p:nvSpPr>
            <p:cNvPr id="58382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3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b="0"/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191000" y="3498850"/>
            <a:ext cx="303213" cy="685800"/>
            <a:chOff x="2640" y="2400"/>
            <a:chExt cx="191" cy="432"/>
          </a:xfrm>
        </p:grpSpPr>
        <p:sp>
          <p:nvSpPr>
            <p:cNvPr id="58380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1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200"/>
                <a:t>.</a:t>
              </a:r>
            </a:p>
            <a:p>
              <a:r>
                <a:rPr lang="en-US" sz="1200"/>
                <a:t>.</a:t>
              </a:r>
            </a:p>
            <a:p>
              <a:r>
                <a:rPr lang="en-US" sz="120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6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Results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1863"/>
            <a:ext cx="7623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* From Khurram Hassan-Shafique </a:t>
            </a:r>
            <a:r>
              <a:rPr 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2687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Results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31900"/>
            <a:ext cx="7797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* From Khurram Hassan-Shafique </a:t>
            </a:r>
            <a:r>
              <a:rPr 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6663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optical flow, 2009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Start with something similar to Lucas-Kanade</a:t>
            </a:r>
          </a:p>
          <a:p>
            <a:pPr>
              <a:buFont typeface="Arial" charset="0"/>
              <a:buNone/>
            </a:pPr>
            <a:r>
              <a:rPr lang="en-US" smtClean="0"/>
              <a:t>	+ gradient constancy</a:t>
            </a:r>
          </a:p>
          <a:p>
            <a:pPr>
              <a:buFont typeface="Arial" charset="0"/>
              <a:buNone/>
            </a:pPr>
            <a:r>
              <a:rPr lang="en-US" smtClean="0"/>
              <a:t>	+ energy minimization with smoothing term</a:t>
            </a:r>
          </a:p>
          <a:p>
            <a:pPr>
              <a:buFont typeface="Arial" charset="0"/>
              <a:buNone/>
            </a:pPr>
            <a:r>
              <a:rPr lang="en-US" smtClean="0"/>
              <a:t>	+ region matching</a:t>
            </a:r>
          </a:p>
          <a:p>
            <a:pPr>
              <a:buFont typeface="Arial" charset="0"/>
              <a:buNone/>
            </a:pPr>
            <a:r>
              <a:rPr lang="en-US" smtClean="0"/>
              <a:t>	+ keypoint matching (long-range)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0" y="6488113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2"/>
              </a:rPr>
              <a:t>Large displacement optical flow</a:t>
            </a:r>
            <a:r>
              <a:rPr lang="en-US"/>
              <a:t>, Brox et al., CVPR 2009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54716"/>
          <a:stretch>
            <a:fillRect/>
          </a:stretch>
        </p:blipFill>
        <p:spPr bwMode="auto">
          <a:xfrm>
            <a:off x="7086600" y="35814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>
            <a:fillRect/>
          </a:stretch>
        </p:blipFill>
        <p:spPr bwMode="auto">
          <a:xfrm>
            <a:off x="228600" y="3505200"/>
            <a:ext cx="6477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1920875" y="566703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/>
              <a:t>Region-based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3581400" y="566703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/>
              <a:t>+Pixel-based</a:t>
            </a:r>
          </a:p>
        </p:txBody>
      </p:sp>
      <p:sp>
        <p:nvSpPr>
          <p:cNvPr id="48138" name="TextBox 8"/>
          <p:cNvSpPr txBox="1">
            <a:spLocks noChangeArrowheads="1"/>
          </p:cNvSpPr>
          <p:nvPr/>
        </p:nvSpPr>
        <p:spPr bwMode="auto">
          <a:xfrm>
            <a:off x="4992688" y="5667030"/>
            <a:ext cx="1922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/>
              <a:t>+Keypoint-based</a:t>
            </a:r>
          </a:p>
        </p:txBody>
      </p:sp>
    </p:spTree>
    <p:extLst>
      <p:ext uri="{BB962C8B-B14F-4D97-AF65-F5344CB8AC3E}">
        <p14:creationId xmlns:p14="http://schemas.microsoft.com/office/powerpoint/2010/main" val="11808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59756"/>
          <a:stretch/>
        </p:blipFill>
        <p:spPr>
          <a:xfrm>
            <a:off x="0" y="3126433"/>
            <a:ext cx="9144000" cy="2286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Deep convolutional network which accepts a pair of input frames and </a:t>
            </a:r>
            <a:r>
              <a:rPr lang="en-US" dirty="0" err="1" smtClean="0"/>
              <a:t>upsamples</a:t>
            </a:r>
            <a:r>
              <a:rPr lang="en-US" dirty="0" smtClean="0"/>
              <a:t> the estimated flow back to input resolution. Very fast because of deep network, near the state-of-the-art in terms of end-point-error.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Fischer et al. 2015. https</a:t>
            </a:r>
            <a:r>
              <a:rPr lang="en-US" dirty="0"/>
              <a:t>://arxiv.org/abs/1504.06852</a:t>
            </a:r>
          </a:p>
        </p:txBody>
      </p:sp>
    </p:spTree>
    <p:extLst>
      <p:ext uri="{BB962C8B-B14F-4D97-AF65-F5344CB8AC3E}">
        <p14:creationId xmlns:p14="http://schemas.microsoft.com/office/powerpoint/2010/main" val="26290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</a:t>
            </a:r>
            <a:r>
              <a:rPr lang="en-US" dirty="0" smtClean="0"/>
              <a:t>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Synthetic Training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Fischer et al. 2015. https</a:t>
            </a:r>
            <a:r>
              <a:rPr lang="en-US" dirty="0"/>
              <a:t>://arxiv.org/abs/1504.06852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11" t="30889" r="50278" b="39778"/>
          <a:stretch/>
        </p:blipFill>
        <p:spPr>
          <a:xfrm>
            <a:off x="0" y="1524000"/>
            <a:ext cx="9044093" cy="45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</a:t>
            </a:r>
            <a:r>
              <a:rPr lang="en-US" dirty="0" smtClean="0"/>
              <a:t>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Results on Sintel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Fischer et al. 2015. https</a:t>
            </a:r>
            <a:r>
              <a:rPr lang="en-US" dirty="0"/>
              <a:t>://arxiv.org/abs/1504.06852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56" t="18445" r="10000" b="23778"/>
          <a:stretch/>
        </p:blipFill>
        <p:spPr>
          <a:xfrm>
            <a:off x="-33868" y="1756063"/>
            <a:ext cx="9212581" cy="41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matching as energy minimization</a:t>
            </a:r>
          </a:p>
        </p:txBody>
      </p:sp>
      <p:pic>
        <p:nvPicPr>
          <p:cNvPr id="80899" name="Picture 6" descr="sri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7" descr="SSDWindowSiz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8" descr="sri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903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80922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923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0904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80920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921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0905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80918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919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80906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2400" b="1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0907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2400" b="1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0908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sz="2400" b="1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0909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0"/>
            <a:ext cx="8001000" cy="838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Energy functions of this form can be minimized using </a:t>
            </a:r>
            <a:r>
              <a:rPr lang="en-US" i="1" smtClean="0"/>
              <a:t>graph cuts</a:t>
            </a:r>
          </a:p>
        </p:txBody>
      </p:sp>
      <p:sp>
        <p:nvSpPr>
          <p:cNvPr id="80910" name="Text Box 31"/>
          <p:cNvSpPr txBox="1">
            <a:spLocks noChangeArrowheads="1"/>
          </p:cNvSpPr>
          <p:nvPr/>
        </p:nvSpPr>
        <p:spPr bwMode="auto">
          <a:xfrm>
            <a:off x="76200" y="6194425"/>
            <a:ext cx="84582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  <a:sym typeface="Symbol" pitchFamily="18" charset="2"/>
              </a:rPr>
              <a:t>Y. Boykov, O. Veksler, and R. Zabih, </a:t>
            </a:r>
            <a:r>
              <a:rPr lang="en-US">
                <a:solidFill>
                  <a:srgbClr val="000000"/>
                </a:solidFill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>
                <a:solidFill>
                  <a:srgbClr val="000000"/>
                </a:solidFill>
                <a:sym typeface="Symbol" pitchFamily="18" charset="2"/>
              </a:rPr>
              <a:t>,  PAMI 2001</a:t>
            </a:r>
          </a:p>
        </p:txBody>
      </p:sp>
      <p:sp>
        <p:nvSpPr>
          <p:cNvPr id="80911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W</a:t>
            </a:r>
            <a:r>
              <a:rPr lang="en-US" sz="2400" b="1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)</a:t>
            </a:r>
            <a:endParaRPr lang="en-US" sz="2400" b="1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0912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W</a:t>
            </a:r>
            <a:r>
              <a:rPr lang="en-US" sz="2400" b="1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i+D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))</a:t>
            </a:r>
            <a:endParaRPr lang="en-US" sz="2400" b="1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0913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D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)</a:t>
            </a:r>
            <a:endParaRPr lang="en-US" sz="2400" b="1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80914" name="Object 2"/>
          <p:cNvGraphicFramePr>
            <a:graphicFrameLocks noChangeAspect="1"/>
          </p:cNvGraphicFramePr>
          <p:nvPr/>
        </p:nvGraphicFramePr>
        <p:xfrm>
          <a:off x="2071688" y="3581400"/>
          <a:ext cx="51752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7" name="Equation" r:id="rId7" imgW="2120900" imgH="228600" progId="Equation.3">
                  <p:embed/>
                </p:oleObj>
              </mc:Choice>
              <mc:Fallback>
                <p:oleObj name="Equation" r:id="rId7" imgW="2120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3581400"/>
                        <a:ext cx="5175250" cy="5588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5" name="Object 3"/>
          <p:cNvGraphicFramePr>
            <a:graphicFrameLocks noChangeAspect="1"/>
          </p:cNvGraphicFramePr>
          <p:nvPr/>
        </p:nvGraphicFramePr>
        <p:xfrm>
          <a:off x="4930775" y="4448175"/>
          <a:ext cx="3984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8" name="Equation" r:id="rId9" imgW="1816100" imgH="368300" progId="Equation.3">
                  <p:embed/>
                </p:oleObj>
              </mc:Choice>
              <mc:Fallback>
                <p:oleObj name="Equation" r:id="rId9" imgW="1816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0775" y="4448175"/>
                        <a:ext cx="3984625" cy="808038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6" name="Object 4"/>
          <p:cNvGraphicFramePr>
            <a:graphicFrameLocks noChangeAspect="1"/>
          </p:cNvGraphicFramePr>
          <p:nvPr/>
        </p:nvGraphicFramePr>
        <p:xfrm>
          <a:off x="236538" y="4445000"/>
          <a:ext cx="4275137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9" name="Equation" r:id="rId11" imgW="1955800" imgH="368300" progId="Equation.3">
                  <p:embed/>
                </p:oleObj>
              </mc:Choice>
              <mc:Fallback>
                <p:oleObj name="Equation" r:id="rId11" imgW="1955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4445000"/>
                        <a:ext cx="4275137" cy="80486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7" name="TextBox 26"/>
          <p:cNvSpPr txBox="1">
            <a:spLocks noChangeArrowheads="1"/>
          </p:cNvSpPr>
          <p:nvPr/>
        </p:nvSpPr>
        <p:spPr bwMode="auto">
          <a:xfrm>
            <a:off x="7543800" y="6642100"/>
            <a:ext cx="2667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00"/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4409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Optical flow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Definition: optical flow is the </a:t>
            </a:r>
            <a:r>
              <a:rPr lang="en-US" altLang="en-US" i="1" smtClean="0"/>
              <a:t>apparent</a:t>
            </a:r>
            <a:r>
              <a:rPr lang="en-US" altLang="en-US" smtClean="0"/>
              <a:t> motion of brightness patterns in the image</a:t>
            </a:r>
          </a:p>
          <a:p>
            <a:pPr>
              <a:buFontTx/>
              <a:buChar char="•"/>
            </a:pPr>
            <a:r>
              <a:rPr lang="en-US" altLang="en-US" smtClean="0"/>
              <a:t>Ideally, optical flow would be the same as the motion field</a:t>
            </a:r>
          </a:p>
          <a:p>
            <a:pPr>
              <a:buFontTx/>
              <a:buChar char="•"/>
            </a:pPr>
            <a:r>
              <a:rPr lang="en-US" altLang="en-US" smtClean="0"/>
              <a:t>Have to be careful: apparent motion can be caused by lighting changes without any actual motion</a:t>
            </a:r>
          </a:p>
          <a:p>
            <a:pPr lvl="1"/>
            <a:r>
              <a:rPr lang="en-US" altLang="en-US" smtClean="0"/>
              <a:t>Think of a uniform rotating sphere under fixed lighting vs. a stationary sphere under moving illumination</a:t>
            </a:r>
          </a:p>
        </p:txBody>
      </p:sp>
    </p:spTree>
    <p:extLst>
      <p:ext uri="{BB962C8B-B14F-4D97-AF65-F5344CB8AC3E}">
        <p14:creationId xmlns:p14="http://schemas.microsoft.com/office/powerpoint/2010/main" val="1406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Better results… 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55" name="Image" r:id="rId10" imgW="4422167" imgH="3202259" progId="Photoshop.Image.4">
                  <p:embed/>
                </p:oleObj>
              </mc:Choice>
              <mc:Fallback>
                <p:oleObj name="Image" r:id="rId10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334963" y="5334000"/>
            <a:ext cx="57451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dirty="0" smtClean="0"/>
              <a:t>Graph cut method</a:t>
            </a:r>
            <a:endParaRPr lang="en-US" dirty="0"/>
          </a:p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400" dirty="0" err="1">
                <a:sym typeface="Symbol" pitchFamily="18" charset="2"/>
              </a:rPr>
              <a:t>Boykov</a:t>
            </a:r>
            <a:r>
              <a:rPr lang="en-US" sz="1400" dirty="0">
                <a:sym typeface="Symbol" pitchFamily="18" charset="2"/>
              </a:rPr>
              <a:t> et al., </a:t>
            </a:r>
            <a:r>
              <a:rPr lang="en-US" sz="1400" dirty="0">
                <a:sym typeface="Symbol" pitchFamily="18" charset="2"/>
                <a:hlinkClick r:id="rId12"/>
              </a:rPr>
              <a:t>Fast Approximate Energy Minimization via Graph Cuts</a:t>
            </a:r>
            <a:r>
              <a:rPr lang="en-US" sz="1400" dirty="0">
                <a:sym typeface="Symbol" pitchFamily="18" charset="2"/>
              </a:rPr>
              <a:t>, </a:t>
            </a:r>
          </a:p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400" dirty="0">
                <a:sym typeface="Symbol" pitchFamily="18" charset="2"/>
              </a:rPr>
              <a:t>International Conference on Computer Vision, September 1999.</a:t>
            </a:r>
            <a:endParaRPr lang="en-US" dirty="0"/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/>
              <a:t>Ground truth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</p:spPr>
      </p:pic>
      <p:sp>
        <p:nvSpPr>
          <p:cNvPr id="205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663" y="6337300"/>
            <a:ext cx="817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4"/>
              </a:rPr>
              <a:t>http://www.middlebury.edu/stereo/</a:t>
            </a:r>
            <a:r>
              <a:rPr lang="en-US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62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Computer Vision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i="1" dirty="0" smtClean="0"/>
              <a:t>Motion and Optical Flow</a:t>
            </a:r>
            <a:endParaRPr lang="en-GB" i="1" dirty="0"/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57600"/>
            <a:ext cx="38100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85800" y="6155323"/>
            <a:ext cx="80586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0" dirty="0"/>
              <a:t>Many slides adapted from S. Seitz, R. </a:t>
            </a:r>
            <a:r>
              <a:rPr lang="en-US" sz="1600" b="0" dirty="0" err="1"/>
              <a:t>Szeliski</a:t>
            </a:r>
            <a:r>
              <a:rPr lang="en-US" sz="1600" b="0" dirty="0"/>
              <a:t>, M. </a:t>
            </a:r>
            <a:r>
              <a:rPr lang="en-US" sz="1600" b="0" dirty="0" smtClean="0"/>
              <a:t>Pollefeys, K. </a:t>
            </a:r>
            <a:r>
              <a:rPr lang="en-US" sz="1600" b="0" dirty="0" err="1" smtClean="0"/>
              <a:t>Grauman</a:t>
            </a:r>
            <a:r>
              <a:rPr lang="en-US" sz="1600" b="0" dirty="0" smtClean="0"/>
              <a:t> and others…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8071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Video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video is a sequence of frames captured over time</a:t>
            </a:r>
          </a:p>
          <a:p>
            <a:r>
              <a:rPr lang="en-US" smtClean="0"/>
              <a:t>Now our image data is a function of space </a:t>
            </a:r>
            <a:br>
              <a:rPr lang="en-US" smtClean="0"/>
            </a:br>
            <a:r>
              <a:rPr lang="en-US" smtClean="0"/>
              <a:t>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56640391"/>
              </p:ext>
            </p:extLst>
          </p:nvPr>
        </p:nvGraphicFramePr>
        <p:xfrm>
          <a:off x="1600200" y="2862263"/>
          <a:ext cx="4953000" cy="385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98" name="Image" r:id="rId4" imgW="9307937" imgH="7250794" progId="Photoshop.Image.10">
                  <p:embed/>
                </p:oleObj>
              </mc:Choice>
              <mc:Fallback>
                <p:oleObj name="Image" r:id="rId4" imgW="9307937" imgH="725079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862263"/>
                        <a:ext cx="4953000" cy="385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594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Motion estimation: 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498725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38" y="2105820"/>
            <a:ext cx="3143250" cy="29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030"/>
          <p:cNvSpPr txBox="1">
            <a:spLocks noChangeArrowheads="1"/>
          </p:cNvSpPr>
          <p:nvPr/>
        </p:nvSpPr>
        <p:spPr bwMode="auto">
          <a:xfrm>
            <a:off x="734218" y="5317486"/>
            <a:ext cx="7523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 dirty="0">
                <a:latin typeface="Arial" charset="0"/>
              </a:rPr>
              <a:t>Will start by estimating motion of each pixel separately</a:t>
            </a:r>
          </a:p>
          <a:p>
            <a:r>
              <a:rPr lang="en-US" b="0" dirty="0">
                <a:latin typeface="Arial" charset="0"/>
              </a:rPr>
              <a:t>Then will consider motion of entire image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371600"/>
            <a:ext cx="785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+mn-lt"/>
              </a:rPr>
              <a:t>Optic flow </a:t>
            </a:r>
            <a:r>
              <a:rPr lang="en-US" dirty="0">
                <a:latin typeface="+mn-lt"/>
              </a:rPr>
              <a:t>is the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apparent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motion of objects or </a:t>
            </a:r>
            <a:r>
              <a:rPr lang="en-US" dirty="0" smtClean="0">
                <a:latin typeface="+mn-lt"/>
              </a:rPr>
              <a:t>surfaces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93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({\bf p_i}) +\nabla I({\bf p_i}) \cdot [u~v]$&#10;\end{document}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0 = 0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64"/>
  <p:tag name="PICTUREFILESIZE" val="264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 = d_0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5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1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468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0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 = d_1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6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2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505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3) \approx f_2(x)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77"/>
  <p:tag name="PICTUREFILESIZE" val="97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FB CV sli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20087</TotalTime>
  <Words>1375</Words>
  <Application>Microsoft Office PowerPoint</Application>
  <PresentationFormat>On-screen Show (4:3)</PresentationFormat>
  <Paragraphs>255</Paragraphs>
  <Slides>50</Slides>
  <Notes>22</Notes>
  <HiddenSlides>9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Arial Unicode MS</vt:lpstr>
      <vt:lpstr>Arial</vt:lpstr>
      <vt:lpstr>Calibri</vt:lpstr>
      <vt:lpstr>Cambria Math</vt:lpstr>
      <vt:lpstr>方正舒体</vt:lpstr>
      <vt:lpstr>Symbol</vt:lpstr>
      <vt:lpstr>Times</vt:lpstr>
      <vt:lpstr>Times New Roman</vt:lpstr>
      <vt:lpstr>AFB CV slides</vt:lpstr>
      <vt:lpstr>3_Office Theme</vt:lpstr>
      <vt:lpstr>Office Theme</vt:lpstr>
      <vt:lpstr>1_Office Theme</vt:lpstr>
      <vt:lpstr>2_Office Theme</vt:lpstr>
      <vt:lpstr>Equation</vt:lpstr>
      <vt:lpstr>Image</vt:lpstr>
      <vt:lpstr>PowerPoint Presentation</vt:lpstr>
      <vt:lpstr>PowerPoint Presentation</vt:lpstr>
      <vt:lpstr>Sparse to Dense Correspodence</vt:lpstr>
      <vt:lpstr>Correlation-based window matching</vt:lpstr>
      <vt:lpstr>Stereo matching as energy minimization</vt:lpstr>
      <vt:lpstr>Better results… </vt:lpstr>
      <vt:lpstr>Computer Vision  Motion and Optical Flow</vt:lpstr>
      <vt:lpstr>Video</vt:lpstr>
      <vt:lpstr>Motion estimation: Optical flow</vt:lpstr>
      <vt:lpstr>Problem definition:  optical flow</vt:lpstr>
      <vt:lpstr>Optical flow constraints (grayscale images)</vt:lpstr>
      <vt:lpstr>Optical flow equation</vt:lpstr>
      <vt:lpstr>Optical flow equation</vt:lpstr>
      <vt:lpstr>Optical flow equation</vt:lpstr>
      <vt:lpstr>How does this make sense?</vt:lpstr>
      <vt:lpstr>The brightness constancy constraint</vt:lpstr>
      <vt:lpstr>Aperture problem</vt:lpstr>
      <vt:lpstr>Aperture problem</vt:lpstr>
      <vt:lpstr>Aperture problem</vt:lpstr>
      <vt:lpstr>Apparently an aperture problem</vt:lpstr>
      <vt:lpstr>The barber pole illusion</vt:lpstr>
      <vt:lpstr>The barber pole illusion</vt:lpstr>
      <vt:lpstr>Solving the  ambiguity…</vt:lpstr>
      <vt:lpstr>Solving the  ambiguity…</vt:lpstr>
      <vt:lpstr>Matching patches across images</vt:lpstr>
      <vt:lpstr>Conditions for solvability</vt:lpstr>
      <vt:lpstr>Low texture region</vt:lpstr>
      <vt:lpstr>Edge</vt:lpstr>
      <vt:lpstr>High textured region</vt:lpstr>
      <vt:lpstr>The aperture problem resolved</vt:lpstr>
      <vt:lpstr>The aperture problem resolved</vt:lpstr>
      <vt:lpstr>Errors in Lucas-Kanade</vt:lpstr>
      <vt:lpstr>Not tangent: Iterative Refinement</vt:lpstr>
      <vt:lpstr>Optical Flow: Iterative Estimation</vt:lpstr>
      <vt:lpstr>Optical Flow: Iterative Estimation</vt:lpstr>
      <vt:lpstr>Optical Flow: Iterative Estimation</vt:lpstr>
      <vt:lpstr>Optical Flow: Iterative Estimation</vt:lpstr>
      <vt:lpstr>Optical Flow: Iterative Estimation</vt:lpstr>
      <vt:lpstr>Revisiting the small motion assumption</vt:lpstr>
      <vt:lpstr>Optical Flow: Aliasing</vt:lpstr>
      <vt:lpstr>Reduce the resolution!</vt:lpstr>
      <vt:lpstr>Coarse-to-fine optical flow estimation</vt:lpstr>
      <vt:lpstr>Coarse-to-fine optical flow estimation</vt:lpstr>
      <vt:lpstr>Optical Flow Results</vt:lpstr>
      <vt:lpstr>Optical Flow Results</vt:lpstr>
      <vt:lpstr>State-of-the-art optical flow, 2009</vt:lpstr>
      <vt:lpstr>State-of-the-art optical flow, 2015</vt:lpstr>
      <vt:lpstr>Deep optical flow, 2015</vt:lpstr>
      <vt:lpstr>Deep optical flow, 2015</vt:lpstr>
      <vt:lpstr>Optical flow</vt:lpstr>
    </vt:vector>
  </TitlesOfParts>
  <Company>U.C. Berkeley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James</cp:lastModifiedBy>
  <cp:revision>399</cp:revision>
  <dcterms:created xsi:type="dcterms:W3CDTF">2002-05-13T23:53:31Z</dcterms:created>
  <dcterms:modified xsi:type="dcterms:W3CDTF">2017-10-02T15:03:00Z</dcterms:modified>
</cp:coreProperties>
</file>