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45" r:id="rId3"/>
    <p:sldMasterId id="2147483757" r:id="rId4"/>
    <p:sldMasterId id="2147483769" r:id="rId5"/>
    <p:sldMasterId id="2147483781" r:id="rId6"/>
    <p:sldMasterId id="2147483793" r:id="rId7"/>
    <p:sldMasterId id="2147483805" r:id="rId8"/>
    <p:sldMasterId id="2147483817" r:id="rId9"/>
    <p:sldMasterId id="2147483829" r:id="rId10"/>
  </p:sldMasterIdLst>
  <p:notesMasterIdLst>
    <p:notesMasterId r:id="rId100"/>
  </p:notesMasterIdLst>
  <p:sldIdLst>
    <p:sldId id="683" r:id="rId11"/>
    <p:sldId id="710" r:id="rId12"/>
    <p:sldId id="711" r:id="rId13"/>
    <p:sldId id="712" r:id="rId14"/>
    <p:sldId id="713" r:id="rId15"/>
    <p:sldId id="714" r:id="rId16"/>
    <p:sldId id="715" r:id="rId17"/>
    <p:sldId id="685" r:id="rId18"/>
    <p:sldId id="686" r:id="rId19"/>
    <p:sldId id="687" r:id="rId20"/>
    <p:sldId id="688" r:id="rId21"/>
    <p:sldId id="689" r:id="rId22"/>
    <p:sldId id="690" r:id="rId23"/>
    <p:sldId id="699" r:id="rId24"/>
    <p:sldId id="691" r:id="rId25"/>
    <p:sldId id="692" r:id="rId26"/>
    <p:sldId id="693" r:id="rId27"/>
    <p:sldId id="694" r:id="rId28"/>
    <p:sldId id="695" r:id="rId29"/>
    <p:sldId id="696" r:id="rId30"/>
    <p:sldId id="697" r:id="rId31"/>
    <p:sldId id="698" r:id="rId32"/>
    <p:sldId id="700" r:id="rId33"/>
    <p:sldId id="701" r:id="rId34"/>
    <p:sldId id="702" r:id="rId35"/>
    <p:sldId id="703" r:id="rId36"/>
    <p:sldId id="704" r:id="rId37"/>
    <p:sldId id="705" r:id="rId38"/>
    <p:sldId id="706" r:id="rId39"/>
    <p:sldId id="707" r:id="rId40"/>
    <p:sldId id="708" r:id="rId41"/>
    <p:sldId id="709" r:id="rId42"/>
    <p:sldId id="684" r:id="rId43"/>
    <p:sldId id="398" r:id="rId44"/>
    <p:sldId id="675" r:id="rId45"/>
    <p:sldId id="676" r:id="rId46"/>
    <p:sldId id="542" r:id="rId47"/>
    <p:sldId id="631" r:id="rId48"/>
    <p:sldId id="678" r:id="rId49"/>
    <p:sldId id="679" r:id="rId50"/>
    <p:sldId id="632" r:id="rId51"/>
    <p:sldId id="633" r:id="rId52"/>
    <p:sldId id="716" r:id="rId53"/>
    <p:sldId id="672" r:id="rId54"/>
    <p:sldId id="630" r:id="rId55"/>
    <p:sldId id="546" r:id="rId56"/>
    <p:sldId id="549" r:id="rId57"/>
    <p:sldId id="552" r:id="rId58"/>
    <p:sldId id="551" r:id="rId59"/>
    <p:sldId id="553" r:id="rId60"/>
    <p:sldId id="629" r:id="rId61"/>
    <p:sldId id="554" r:id="rId62"/>
    <p:sldId id="555" r:id="rId63"/>
    <p:sldId id="557" r:id="rId64"/>
    <p:sldId id="558" r:id="rId65"/>
    <p:sldId id="560" r:id="rId66"/>
    <p:sldId id="673" r:id="rId67"/>
    <p:sldId id="563" r:id="rId68"/>
    <p:sldId id="571" r:id="rId69"/>
    <p:sldId id="572" r:id="rId70"/>
    <p:sldId id="573" r:id="rId71"/>
    <p:sldId id="574" r:id="rId72"/>
    <p:sldId id="575" r:id="rId73"/>
    <p:sldId id="576" r:id="rId74"/>
    <p:sldId id="577" r:id="rId75"/>
    <p:sldId id="578" r:id="rId76"/>
    <p:sldId id="579" r:id="rId77"/>
    <p:sldId id="580" r:id="rId78"/>
    <p:sldId id="581" r:id="rId79"/>
    <p:sldId id="582" r:id="rId80"/>
    <p:sldId id="583" r:id="rId81"/>
    <p:sldId id="584" r:id="rId82"/>
    <p:sldId id="585" r:id="rId83"/>
    <p:sldId id="586" r:id="rId84"/>
    <p:sldId id="587" r:id="rId85"/>
    <p:sldId id="588" r:id="rId86"/>
    <p:sldId id="589" r:id="rId87"/>
    <p:sldId id="590" r:id="rId88"/>
    <p:sldId id="591" r:id="rId89"/>
    <p:sldId id="592" r:id="rId90"/>
    <p:sldId id="593" r:id="rId91"/>
    <p:sldId id="595" r:id="rId92"/>
    <p:sldId id="594" r:id="rId93"/>
    <p:sldId id="634" r:id="rId94"/>
    <p:sldId id="635" r:id="rId95"/>
    <p:sldId id="636" r:id="rId96"/>
    <p:sldId id="637" r:id="rId97"/>
    <p:sldId id="640" r:id="rId98"/>
    <p:sldId id="717" r:id="rId99"/>
  </p:sldIdLst>
  <p:sldSz cx="9144000" cy="6858000" type="screen4x3"/>
  <p:notesSz cx="6858000" cy="9144000"/>
  <p:embeddedFontLst>
    <p:embeddedFont>
      <p:font typeface="Calibri" panose="020F0502020204030204" pitchFamily="34" charset="0"/>
      <p:regular r:id="rId101"/>
      <p:bold r:id="rId102"/>
      <p:italic r:id="rId103"/>
      <p:boldItalic r:id="rId104"/>
    </p:embeddedFont>
    <p:embeddedFont>
      <p:font typeface="Calibri Light" panose="020F0302020204030204" pitchFamily="34" charset="0"/>
      <p:regular r:id="rId105"/>
      <p:italic r:id="rId106"/>
    </p:embeddedFont>
  </p:embeddedFont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0" autoAdjust="0"/>
    <p:restoredTop sz="79027" autoAdjust="0"/>
  </p:normalViewPr>
  <p:slideViewPr>
    <p:cSldViewPr>
      <p:cViewPr varScale="1">
        <p:scale>
          <a:sx n="104" d="100"/>
          <a:sy n="104" d="100"/>
        </p:scale>
        <p:origin x="1040" y="72"/>
      </p:cViewPr>
      <p:guideLst>
        <p:guide orient="horz" pos="2160"/>
        <p:guide pos="2880"/>
      </p:guideLst>
    </p:cSldViewPr>
  </p:slideViewPr>
  <p:outlineViewPr>
    <p:cViewPr>
      <p:scale>
        <a:sx n="33" d="100"/>
        <a:sy n="33" d="100"/>
      </p:scale>
      <p:origin x="0" y="861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presProps" Target="presProps.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font" Target="fonts/font2.fntdata"/><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font" Target="fonts/font3.fntdata"/><Relationship Id="rId108"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6.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heme" Target="theme/theme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font" Target="fonts/font4.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B7BBAEF-0545-48BB-97CE-37E5EB686F06}" type="datetimeFigureOut">
              <a:rPr lang="en-US"/>
              <a:pPr>
                <a:defRPr/>
              </a:pPr>
              <a:t>10/27/2017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3F23EFC-90F6-4014-A155-9C76540AFC12}" type="slidenum">
              <a:rPr lang="en-US" altLang="en-US"/>
              <a:pPr/>
              <a:t>‹#›</a:t>
            </a:fld>
            <a:endParaRPr lang="en-US" altLang="en-US"/>
          </a:p>
        </p:txBody>
      </p:sp>
    </p:spTree>
    <p:extLst>
      <p:ext uri="{BB962C8B-B14F-4D97-AF65-F5344CB8AC3E}">
        <p14:creationId xmlns:p14="http://schemas.microsoft.com/office/powerpoint/2010/main" val="362050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185881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experiment is the centerpiece of Searle's </a:t>
            </a:r>
            <a:r>
              <a:rPr lang="en-US" altLang="en-US" b="1" smtClean="0"/>
              <a:t>Chinese Room Argument</a:t>
            </a:r>
            <a:r>
              <a:rPr lang="en-US" altLang="en-US" smtClean="0"/>
              <a:t> which holds that a program cannot give a computer a "mind" or "understanding", regardless of how intelligently it may make it behave. He concludes that "programs are neither constitutive of nor sufficient for minds." "I can have any formal program you like, but I still understand nothing."</a:t>
            </a:r>
            <a:endParaRPr lang="en-US" altLang="en-US" baseline="30000" smtClean="0"/>
          </a:p>
          <a:p>
            <a:endParaRPr lang="en-US" altLang="en-US" smtClean="0"/>
          </a:p>
          <a:p>
            <a:r>
              <a:rPr lang="en-US" altLang="en-US" smtClean="0"/>
              <a:t>Searle “according to strong AI, . . . the appropriately programmed computer really is a mind, in the sense that computers given the right programs can be literally said to understand and have other cognitive states.”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760BD4-CB0D-4D45-A260-FD50B7A4AAD8}"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330582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23EFC-90F6-4014-A155-9C76540AFC12}" type="slidenum">
              <a:rPr lang="en-US" altLang="en-US" smtClean="0"/>
              <a:pPr/>
              <a:t>43</a:t>
            </a:fld>
            <a:endParaRPr lang="en-US" altLang="en-US"/>
          </a:p>
        </p:txBody>
      </p:sp>
    </p:spTree>
    <p:extLst>
      <p:ext uri="{BB962C8B-B14F-4D97-AF65-F5344CB8AC3E}">
        <p14:creationId xmlns:p14="http://schemas.microsoft.com/office/powerpoint/2010/main" val="396736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2AA84D-4B07-4CEF-A0DD-F3A5279C377A}" type="slidenum">
              <a:rPr lang="en-US" altLang="en-US">
                <a:solidFill>
                  <a:srgbClr val="000000"/>
                </a:solidFill>
                <a:latin typeface="Calibri" panose="020F0502020204030204" pitchFamily="34" charset="0"/>
              </a:rPr>
              <a:pPr eaLnBrk="1" hangingPunct="1"/>
              <a:t>46</a:t>
            </a:fld>
            <a:endParaRPr lang="en-US" altLang="en-US">
              <a:solidFill>
                <a:srgbClr val="000000"/>
              </a:solidFill>
              <a:latin typeface="Calibri" panose="020F0502020204030204" pitchFamily="34" charset="0"/>
            </a:endParaRPr>
          </a:p>
        </p:txBody>
      </p:sp>
      <p:sp>
        <p:nvSpPr>
          <p:cNvPr id="77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0A1AFFC-A2CC-45E7-87D6-BCA5F4AC7831}" type="slidenum">
              <a:rPr lang="en-US" altLang="en-US">
                <a:solidFill>
                  <a:srgbClr val="000000"/>
                </a:solidFill>
              </a:rPr>
              <a:pPr algn="r" eaLnBrk="1" hangingPunct="1">
                <a:spcBef>
                  <a:spcPct val="0"/>
                </a:spcBef>
              </a:pPr>
              <a:t>46</a:t>
            </a:fld>
            <a:endParaRPr lang="en-US" altLang="en-US">
              <a:solidFill>
                <a:srgbClr val="000000"/>
              </a:solidFill>
            </a:endParaRPr>
          </a:p>
        </p:txBody>
      </p:sp>
      <p:sp>
        <p:nvSpPr>
          <p:cNvPr id="778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should go here and why?</a:t>
            </a:r>
          </a:p>
        </p:txBody>
      </p:sp>
    </p:spTree>
    <p:extLst>
      <p:ext uri="{BB962C8B-B14F-4D97-AF65-F5344CB8AC3E}">
        <p14:creationId xmlns:p14="http://schemas.microsoft.com/office/powerpoint/2010/main" val="886342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E584BC5-2C79-4296-9760-952D3560239A}" type="slidenum">
              <a:rPr lang="en-US" altLang="en-US">
                <a:solidFill>
                  <a:srgbClr val="000000"/>
                </a:solidFill>
                <a:latin typeface="Calibri" panose="020F0502020204030204" pitchFamily="34" charset="0"/>
              </a:rPr>
              <a:pPr eaLnBrk="1" hangingPunct="1"/>
              <a:t>48</a:t>
            </a:fld>
            <a:endParaRPr lang="en-US" altLang="en-US">
              <a:solidFill>
                <a:srgbClr val="000000"/>
              </a:solidFill>
              <a:latin typeface="Calibri" panose="020F0502020204030204" pitchFamily="34" charset="0"/>
            </a:endParaRPr>
          </a:p>
        </p:txBody>
      </p:sp>
      <p:sp>
        <p:nvSpPr>
          <p:cNvPr id="788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A358186-92B5-453F-8CB0-71640FE28946}" type="slidenum">
              <a:rPr lang="en-US" altLang="en-US">
                <a:solidFill>
                  <a:srgbClr val="000000"/>
                </a:solidFill>
              </a:rPr>
              <a:pPr algn="r" eaLnBrk="1" hangingPunct="1">
                <a:spcBef>
                  <a:spcPct val="0"/>
                </a:spcBef>
              </a:pPr>
              <a:t>48</a:t>
            </a:fld>
            <a:endParaRPr lang="en-US" altLang="en-US">
              <a:solidFill>
                <a:srgbClr val="000000"/>
              </a:solidFill>
            </a:endParaRPr>
          </a:p>
        </p:txBody>
      </p:sp>
      <p:sp>
        <p:nvSpPr>
          <p:cNvPr id="788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8592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B298C4-6363-4202-9D72-E75CA39B66B1}" type="slidenum">
              <a:rPr lang="en-US" altLang="en-US">
                <a:solidFill>
                  <a:srgbClr val="000000"/>
                </a:solidFill>
                <a:latin typeface="Calibri" panose="020F0502020204030204" pitchFamily="34" charset="0"/>
              </a:rPr>
              <a:pPr eaLnBrk="1" hangingPunct="1"/>
              <a:t>54</a:t>
            </a:fld>
            <a:endParaRPr lang="en-US" altLang="en-US">
              <a:solidFill>
                <a:srgbClr val="000000"/>
              </a:solidFill>
              <a:latin typeface="Calibri" panose="020F0502020204030204" pitchFamily="34" charset="0"/>
            </a:endParaRPr>
          </a:p>
        </p:txBody>
      </p:sp>
      <p:sp>
        <p:nvSpPr>
          <p:cNvPr id="79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B2A34EF-8AAB-44BF-8BB0-BA7F9E60A232}" type="slidenum">
              <a:rPr lang="en-US" altLang="en-US">
                <a:solidFill>
                  <a:srgbClr val="000000"/>
                </a:solidFill>
              </a:rPr>
              <a:pPr algn="r" eaLnBrk="1" hangingPunct="1">
                <a:spcBef>
                  <a:spcPct val="0"/>
                </a:spcBef>
              </a:pPr>
              <a:t>54</a:t>
            </a:fld>
            <a:endParaRPr lang="en-US" altLang="en-US">
              <a:solidFill>
                <a:srgbClr val="000000"/>
              </a:solidFill>
            </a:endParaRPr>
          </a:p>
        </p:txBody>
      </p:sp>
      <p:sp>
        <p:nvSpPr>
          <p:cNvPr id="7987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16031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E2AF1A-B4FC-43E9-B4A7-DCDC8389C582}" type="slidenum">
              <a:rPr lang="en-US" altLang="en-US">
                <a:solidFill>
                  <a:srgbClr val="000000"/>
                </a:solidFill>
                <a:latin typeface="Calibri" panose="020F0502020204030204" pitchFamily="34" charset="0"/>
              </a:rPr>
              <a:pPr eaLnBrk="1" hangingPunct="1"/>
              <a:t>55</a:t>
            </a:fld>
            <a:endParaRPr lang="en-US" altLang="en-US">
              <a:solidFill>
                <a:srgbClr val="000000"/>
              </a:solidFill>
              <a:latin typeface="Calibri" panose="020F0502020204030204" pitchFamily="34" charset="0"/>
            </a:endParaRPr>
          </a:p>
        </p:txBody>
      </p:sp>
      <p:sp>
        <p:nvSpPr>
          <p:cNvPr id="80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E6E5F89-3D2B-473D-83A9-45453D0E26D7}" type="slidenum">
              <a:rPr lang="en-US" altLang="en-US">
                <a:solidFill>
                  <a:srgbClr val="000000"/>
                </a:solidFill>
              </a:rPr>
              <a:pPr algn="r" eaLnBrk="1" hangingPunct="1">
                <a:spcBef>
                  <a:spcPct val="0"/>
                </a:spcBef>
              </a:pPr>
              <a:t>55</a:t>
            </a:fld>
            <a:endParaRPr lang="en-US" altLang="en-US">
              <a:solidFill>
                <a:srgbClr val="000000"/>
              </a:solidFill>
            </a:endParaRPr>
          </a:p>
        </p:txBody>
      </p:sp>
      <p:sp>
        <p:nvSpPr>
          <p:cNvPr id="809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mtClean="0"/>
          </a:p>
        </p:txBody>
      </p:sp>
    </p:spTree>
    <p:extLst>
      <p:ext uri="{BB962C8B-B14F-4D97-AF65-F5344CB8AC3E}">
        <p14:creationId xmlns:p14="http://schemas.microsoft.com/office/powerpoint/2010/main" val="92576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622EF0-6526-41C9-AF8F-DD0766AC52FC}" type="slidenum">
              <a:rPr lang="en-US" altLang="en-US">
                <a:solidFill>
                  <a:srgbClr val="000000"/>
                </a:solidFill>
                <a:latin typeface="Calibri" panose="020F0502020204030204" pitchFamily="34" charset="0"/>
              </a:rPr>
              <a:pPr eaLnBrk="1" hangingPunct="1"/>
              <a:t>59</a:t>
            </a:fld>
            <a:endParaRPr lang="en-US" altLang="en-US">
              <a:solidFill>
                <a:srgbClr val="000000"/>
              </a:solidFill>
              <a:latin typeface="Calibri" panose="020F0502020204030204" pitchFamily="34" charset="0"/>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FC5D6E2-E940-483A-9392-54A67AC52BC7}" type="slidenum">
              <a:rPr lang="en-US" altLang="en-US">
                <a:solidFill>
                  <a:srgbClr val="000000"/>
                </a:solidFill>
              </a:rPr>
              <a:pPr algn="r" eaLnBrk="1" hangingPunct="1">
                <a:spcBef>
                  <a:spcPct val="0"/>
                </a:spcBef>
              </a:pPr>
              <a:t>59</a:t>
            </a:fld>
            <a:endParaRPr lang="en-US" altLang="en-US">
              <a:solidFill>
                <a:srgbClr val="000000"/>
              </a:solidFill>
            </a:endParaRPr>
          </a:p>
        </p:txBody>
      </p:sp>
      <p:sp>
        <p:nvSpPr>
          <p:cNvPr id="819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3849051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C301F0-D19B-413E-BF35-5FA560650583}" type="slidenum">
              <a:rPr lang="en-US" altLang="en-US">
                <a:solidFill>
                  <a:srgbClr val="000000"/>
                </a:solidFill>
                <a:latin typeface="Calibri" panose="020F0502020204030204" pitchFamily="34" charset="0"/>
              </a:rPr>
              <a:pPr eaLnBrk="1" hangingPunct="1"/>
              <a:t>60</a:t>
            </a:fld>
            <a:endParaRPr lang="en-US" altLang="en-US">
              <a:solidFill>
                <a:srgbClr val="000000"/>
              </a:solidFill>
              <a:latin typeface="Calibri" panose="020F0502020204030204" pitchFamily="34" charset="0"/>
            </a:endParaRPr>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FB43B23-024B-430B-BA0A-E7D946AA672D}" type="slidenum">
              <a:rPr lang="en-US" altLang="en-US">
                <a:solidFill>
                  <a:srgbClr val="000000"/>
                </a:solidFill>
              </a:rPr>
              <a:pPr algn="r" eaLnBrk="1" hangingPunct="1">
                <a:spcBef>
                  <a:spcPct val="0"/>
                </a:spcBef>
              </a:pPr>
              <a:t>60</a:t>
            </a:fld>
            <a:endParaRPr lang="en-US" altLang="en-US">
              <a:solidFill>
                <a:srgbClr val="000000"/>
              </a:solidFill>
            </a:endParaRPr>
          </a:p>
        </p:txBody>
      </p:sp>
      <p:sp>
        <p:nvSpPr>
          <p:cNvPr id="829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229693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90615B-89CF-4D45-9BB2-FB1CF2479FC4}" type="slidenum">
              <a:rPr lang="en-US" altLang="en-US">
                <a:solidFill>
                  <a:srgbClr val="000000"/>
                </a:solidFill>
                <a:latin typeface="Calibri" panose="020F0502020204030204" pitchFamily="34" charset="0"/>
              </a:rPr>
              <a:pPr eaLnBrk="1" hangingPunct="1"/>
              <a:t>61</a:t>
            </a:fld>
            <a:endParaRPr lang="en-US" altLang="en-US">
              <a:solidFill>
                <a:srgbClr val="000000"/>
              </a:solidFill>
              <a:latin typeface="Calibri" panose="020F0502020204030204" pitchFamily="34" charset="0"/>
            </a:endParaRPr>
          </a:p>
        </p:txBody>
      </p:sp>
      <p:sp>
        <p:nvSpPr>
          <p:cNvPr id="8397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Edge energy is just the magnitude of directional derivatives of image intensity.</a:t>
            </a:r>
          </a:p>
        </p:txBody>
      </p:sp>
      <p:sp>
        <p:nvSpPr>
          <p:cNvPr id="839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F4D3FD4-6761-4DC5-97EC-2F7687F74813}" type="slidenum">
              <a:rPr lang="en-US" altLang="en-US">
                <a:solidFill>
                  <a:srgbClr val="000000"/>
                </a:solidFill>
              </a:rPr>
              <a:pPr algn="r" eaLnBrk="1" hangingPunct="1">
                <a:spcBef>
                  <a:spcPct val="0"/>
                </a:spcBef>
              </a:pPr>
              <a:t>61</a:t>
            </a:fld>
            <a:endParaRPr lang="en-US" altLang="en-US">
              <a:solidFill>
                <a:srgbClr val="000000"/>
              </a:solidFill>
            </a:endParaRPr>
          </a:p>
        </p:txBody>
      </p:sp>
    </p:spTree>
    <p:extLst>
      <p:ext uri="{BB962C8B-B14F-4D97-AF65-F5344CB8AC3E}">
        <p14:creationId xmlns:p14="http://schemas.microsoft.com/office/powerpoint/2010/main" val="2745883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1F7A0D-917E-4248-A731-B5EFDC70B982}" type="slidenum">
              <a:rPr lang="en-US" altLang="en-US">
                <a:solidFill>
                  <a:srgbClr val="000000"/>
                </a:solidFill>
                <a:latin typeface="Calibri" panose="020F0502020204030204" pitchFamily="34" charset="0"/>
              </a:rPr>
              <a:pPr eaLnBrk="1" hangingPunct="1"/>
              <a:t>64</a:t>
            </a:fld>
            <a:endParaRPr lang="en-US" altLang="en-US">
              <a:solidFill>
                <a:srgbClr val="000000"/>
              </a:solidFill>
              <a:latin typeface="Calibri" panose="020F0502020204030204" pitchFamily="34" charset="0"/>
            </a:endParaRPr>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33E6246-D5F1-4ACB-A811-FB3EC5385C4D}" type="slidenum">
              <a:rPr lang="en-US" altLang="en-US">
                <a:solidFill>
                  <a:srgbClr val="000000"/>
                </a:solidFill>
              </a:rPr>
              <a:pPr algn="r" eaLnBrk="1" hangingPunct="1">
                <a:spcBef>
                  <a:spcPct val="0"/>
                </a:spcBef>
              </a:pPr>
              <a:t>64</a:t>
            </a:fld>
            <a:endParaRPr lang="en-US" altLang="en-US">
              <a:solidFill>
                <a:srgbClr val="000000"/>
              </a:solidFill>
            </a:endParaRPr>
          </a:p>
        </p:txBody>
      </p:sp>
      <p:sp>
        <p:nvSpPr>
          <p:cNvPr id="8499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416364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1167867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CA0BDF-6907-4C40-935E-FD2A7F08810E}" type="slidenum">
              <a:rPr lang="en-US" altLang="en-US">
                <a:solidFill>
                  <a:srgbClr val="000000"/>
                </a:solidFill>
                <a:latin typeface="Calibri" panose="020F0502020204030204" pitchFamily="34" charset="0"/>
              </a:rPr>
              <a:pPr eaLnBrk="1" hangingPunct="1"/>
              <a:t>65</a:t>
            </a:fld>
            <a:endParaRPr lang="en-US" altLang="en-US">
              <a:solidFill>
                <a:srgbClr val="000000"/>
              </a:solidFill>
              <a:latin typeface="Calibri" panose="020F0502020204030204" pitchFamily="34" charset="0"/>
            </a:endParaRPr>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C261CF-67DA-4E86-96A7-E8EE63EFB067}" type="slidenum">
              <a:rPr lang="en-US" altLang="en-US">
                <a:solidFill>
                  <a:srgbClr val="000000"/>
                </a:solidFill>
              </a:rPr>
              <a:pPr algn="r" eaLnBrk="1" hangingPunct="1">
                <a:spcBef>
                  <a:spcPct val="0"/>
                </a:spcBef>
              </a:pPr>
              <a:t>65</a:t>
            </a:fld>
            <a:endParaRPr lang="en-US" altLang="en-US">
              <a:solidFill>
                <a:srgbClr val="000000"/>
              </a:solidFill>
            </a:endParaRPr>
          </a:p>
        </p:txBody>
      </p:sp>
      <p:sp>
        <p:nvSpPr>
          <p:cNvPr id="860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2106845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670A34-60B8-4CE5-8B78-A156D517DF62}" type="slidenum">
              <a:rPr lang="en-US" altLang="en-US">
                <a:solidFill>
                  <a:srgbClr val="000000"/>
                </a:solidFill>
                <a:latin typeface="Calibri" panose="020F0502020204030204" pitchFamily="34" charset="0"/>
              </a:rPr>
              <a:pPr eaLnBrk="1" hangingPunct="1"/>
              <a:t>68</a:t>
            </a:fld>
            <a:endParaRPr lang="en-US" altLang="en-US">
              <a:solidFill>
                <a:srgbClr val="000000"/>
              </a:solidFill>
              <a:latin typeface="Calibri" panose="020F0502020204030204" pitchFamily="34" charset="0"/>
            </a:endParaRPr>
          </a:p>
        </p:txBody>
      </p:sp>
      <p:sp>
        <p:nvSpPr>
          <p:cNvPr id="87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1DD0C58-E20D-4A4A-9933-41E2D725F6BD}" type="slidenum">
              <a:rPr lang="en-US" altLang="en-US">
                <a:solidFill>
                  <a:srgbClr val="000000"/>
                </a:solidFill>
              </a:rPr>
              <a:pPr algn="r" eaLnBrk="1" hangingPunct="1">
                <a:spcBef>
                  <a:spcPct val="0"/>
                </a:spcBef>
              </a:pPr>
              <a:t>68</a:t>
            </a:fld>
            <a:endParaRPr lang="en-US" altLang="en-US">
              <a:solidFill>
                <a:srgbClr val="000000"/>
              </a:solidFill>
            </a:endParaRPr>
          </a:p>
        </p:txBody>
      </p:sp>
      <p:sp>
        <p:nvSpPr>
          <p:cNvPr id="870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Johnson et al. used the graph cut cost to sort results for users in Semantic Photo Synthesis</a:t>
            </a:r>
          </a:p>
        </p:txBody>
      </p:sp>
    </p:spTree>
    <p:extLst>
      <p:ext uri="{BB962C8B-B14F-4D97-AF65-F5344CB8AC3E}">
        <p14:creationId xmlns:p14="http://schemas.microsoft.com/office/powerpoint/2010/main" val="1165211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A8F9A1-3746-448C-93BC-D1B393B9803B}" type="slidenum">
              <a:rPr lang="en-US" altLang="en-US">
                <a:solidFill>
                  <a:srgbClr val="000000"/>
                </a:solidFill>
                <a:latin typeface="Calibri" panose="020F0502020204030204" pitchFamily="34" charset="0"/>
              </a:rPr>
              <a:pPr eaLnBrk="1" hangingPunct="1"/>
              <a:t>73</a:t>
            </a:fld>
            <a:endParaRPr lang="en-US" altLang="en-US">
              <a:solidFill>
                <a:srgbClr val="000000"/>
              </a:solidFill>
              <a:latin typeface="Calibri" panose="020F0502020204030204" pitchFamily="34" charset="0"/>
            </a:endParaRPr>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BC7B33-240A-4413-BFA4-8C14D4397558}" type="slidenum">
              <a:rPr lang="en-US" altLang="en-US">
                <a:solidFill>
                  <a:srgbClr val="000000"/>
                </a:solidFill>
              </a:rPr>
              <a:pPr algn="r" eaLnBrk="1" hangingPunct="1">
                <a:spcBef>
                  <a:spcPct val="0"/>
                </a:spcBef>
              </a:pPr>
              <a:t>73</a:t>
            </a:fld>
            <a:endParaRPr lang="en-US" altLang="en-US">
              <a:solidFill>
                <a:srgbClr val="000000"/>
              </a:solidFill>
            </a:endParaRPr>
          </a:p>
        </p:txBody>
      </p:sp>
      <p:sp>
        <p:nvSpPr>
          <p:cNvPr id="880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18080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D83EC1-39AE-481F-A9EC-41D0112D5931}" type="slidenum">
              <a:rPr lang="en-US" altLang="en-US">
                <a:solidFill>
                  <a:srgbClr val="000000"/>
                </a:solidFill>
                <a:latin typeface="Calibri" panose="020F0502020204030204" pitchFamily="34" charset="0"/>
              </a:rPr>
              <a:pPr eaLnBrk="1" hangingPunct="1"/>
              <a:t>74</a:t>
            </a:fld>
            <a:endParaRPr lang="en-US" altLang="en-US">
              <a:solidFill>
                <a:srgbClr val="000000"/>
              </a:solidFill>
              <a:latin typeface="Calibri" panose="020F0502020204030204" pitchFamily="34" charset="0"/>
            </a:endParaRPr>
          </a:p>
        </p:txBody>
      </p:sp>
      <p:sp>
        <p:nvSpPr>
          <p:cNvPr id="89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585B989-A570-4DA6-9D81-0DE7E1093080}" type="slidenum">
              <a:rPr lang="en-US" altLang="en-US">
                <a:solidFill>
                  <a:srgbClr val="000000"/>
                </a:solidFill>
              </a:rPr>
              <a:pPr algn="r" eaLnBrk="1" hangingPunct="1">
                <a:spcBef>
                  <a:spcPct val="0"/>
                </a:spcBef>
              </a:pPr>
              <a:t>74</a:t>
            </a:fld>
            <a:endParaRPr lang="en-US" altLang="en-US">
              <a:solidFill>
                <a:srgbClr val="000000"/>
              </a:solidFill>
            </a:endParaRPr>
          </a:p>
        </p:txBody>
      </p:sp>
      <p:sp>
        <p:nvSpPr>
          <p:cNvPr id="890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48831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163380C-C81F-42BA-A4D5-010A6DE779A1}" type="slidenum">
              <a:rPr lang="en-US" altLang="en-US">
                <a:solidFill>
                  <a:srgbClr val="000000"/>
                </a:solidFill>
                <a:latin typeface="Calibri" panose="020F0502020204030204" pitchFamily="34" charset="0"/>
              </a:rPr>
              <a:pPr eaLnBrk="1" hangingPunct="1"/>
              <a:t>75</a:t>
            </a:fld>
            <a:endParaRPr lang="en-US" altLang="en-US">
              <a:solidFill>
                <a:srgbClr val="000000"/>
              </a:solidFill>
              <a:latin typeface="Calibri" panose="020F0502020204030204" pitchFamily="34" charset="0"/>
            </a:endParaRPr>
          </a:p>
        </p:txBody>
      </p:sp>
      <p:sp>
        <p:nvSpPr>
          <p:cNvPr id="90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1D50FB1-0A1D-42C1-B880-F4C965DBAB94}" type="slidenum">
              <a:rPr lang="en-US" altLang="en-US">
                <a:solidFill>
                  <a:srgbClr val="000000"/>
                </a:solidFill>
              </a:rPr>
              <a:pPr algn="r" eaLnBrk="1" hangingPunct="1">
                <a:spcBef>
                  <a:spcPct val="0"/>
                </a:spcBef>
              </a:pPr>
              <a:t>75</a:t>
            </a:fld>
            <a:endParaRPr lang="en-US" altLang="en-US">
              <a:solidFill>
                <a:srgbClr val="000000"/>
              </a:solidFill>
            </a:endParaRPr>
          </a:p>
        </p:txBody>
      </p:sp>
      <p:sp>
        <p:nvSpPr>
          <p:cNvPr id="901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4085579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C7BC02-B636-4D66-AB8A-0731B289AD4B}" type="slidenum">
              <a:rPr lang="en-US" altLang="en-US">
                <a:solidFill>
                  <a:srgbClr val="000000"/>
                </a:solidFill>
                <a:latin typeface="Calibri" panose="020F0502020204030204" pitchFamily="34" charset="0"/>
              </a:rPr>
              <a:pPr eaLnBrk="1" hangingPunct="1"/>
              <a:t>76</a:t>
            </a:fld>
            <a:endParaRPr lang="en-US" altLang="en-US">
              <a:solidFill>
                <a:srgbClr val="000000"/>
              </a:solidFill>
              <a:latin typeface="Calibri" panose="020F0502020204030204" pitchFamily="34" charset="0"/>
            </a:endParaRPr>
          </a:p>
        </p:txBody>
      </p:sp>
      <p:sp>
        <p:nvSpPr>
          <p:cNvPr id="91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CE0EF5C-4BA4-4E47-8FCC-46A388DC6D2E}" type="slidenum">
              <a:rPr lang="en-US" altLang="en-US">
                <a:solidFill>
                  <a:srgbClr val="000000"/>
                </a:solidFill>
              </a:rPr>
              <a:pPr algn="r" eaLnBrk="1" hangingPunct="1">
                <a:spcBef>
                  <a:spcPct val="0"/>
                </a:spcBef>
              </a:pPr>
              <a:t>76</a:t>
            </a:fld>
            <a:endParaRPr lang="en-US" altLang="en-US">
              <a:solidFill>
                <a:srgbClr val="000000"/>
              </a:solidFill>
            </a:endParaRPr>
          </a:p>
        </p:txBody>
      </p:sp>
      <p:sp>
        <p:nvSpPr>
          <p:cNvPr id="911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2959784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263734-E5B1-4506-A996-7D4BF206B170}" type="slidenum">
              <a:rPr lang="en-US" altLang="en-US">
                <a:solidFill>
                  <a:srgbClr val="000000"/>
                </a:solidFill>
                <a:latin typeface="Calibri" panose="020F0502020204030204" pitchFamily="34" charset="0"/>
              </a:rPr>
              <a:pPr eaLnBrk="1" hangingPunct="1"/>
              <a:t>77</a:t>
            </a:fld>
            <a:endParaRPr lang="en-US" altLang="en-US">
              <a:solidFill>
                <a:srgbClr val="000000"/>
              </a:solidFill>
              <a:latin typeface="Calibri" panose="020F0502020204030204" pitchFamily="34" charset="0"/>
            </a:endParaRPr>
          </a:p>
        </p:txBody>
      </p:sp>
      <p:sp>
        <p:nvSpPr>
          <p:cNvPr id="92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67FB4F9-A285-42DD-9110-ACE4ACD94339}" type="slidenum">
              <a:rPr lang="en-US" altLang="en-US">
                <a:solidFill>
                  <a:srgbClr val="000000"/>
                </a:solidFill>
              </a:rPr>
              <a:pPr algn="r" eaLnBrk="1" hangingPunct="1">
                <a:spcBef>
                  <a:spcPct val="0"/>
                </a:spcBef>
              </a:pPr>
              <a:t>77</a:t>
            </a:fld>
            <a:endParaRPr lang="en-US" altLang="en-US">
              <a:solidFill>
                <a:srgbClr val="000000"/>
              </a:solidFill>
            </a:endParaRPr>
          </a:p>
        </p:txBody>
      </p:sp>
      <p:sp>
        <p:nvSpPr>
          <p:cNvPr id="921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 actually the same scene, even though they’re startlingly similar</a:t>
            </a:r>
          </a:p>
        </p:txBody>
      </p:sp>
    </p:spTree>
    <p:extLst>
      <p:ext uri="{BB962C8B-B14F-4D97-AF65-F5344CB8AC3E}">
        <p14:creationId xmlns:p14="http://schemas.microsoft.com/office/powerpoint/2010/main" val="412463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6147C5-C209-4CB2-8F9E-8F4807F35ED1}" type="slidenum">
              <a:rPr lang="en-US" altLang="en-US">
                <a:solidFill>
                  <a:srgbClr val="000000"/>
                </a:solidFill>
                <a:latin typeface="Calibri" panose="020F0502020204030204" pitchFamily="34" charset="0"/>
              </a:rPr>
              <a:pPr eaLnBrk="1" hangingPunct="1"/>
              <a:t>78</a:t>
            </a:fld>
            <a:endParaRPr lang="en-US" altLang="en-US">
              <a:solidFill>
                <a:srgbClr val="000000"/>
              </a:solidFill>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394017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1E28A9-8859-4D7B-952F-21FE2A8CC97D}" type="slidenum">
              <a:rPr lang="en-US" altLang="en-US">
                <a:solidFill>
                  <a:srgbClr val="000000"/>
                </a:solidFill>
                <a:latin typeface="Calibri" panose="020F0502020204030204" pitchFamily="34" charset="0"/>
              </a:rPr>
              <a:pPr eaLnBrk="1" hangingPunct="1"/>
              <a:t>84</a:t>
            </a:fld>
            <a:endParaRPr lang="en-US" altLang="en-US">
              <a:solidFill>
                <a:srgbClr val="000000"/>
              </a:solidFill>
              <a:latin typeface="Calibri" panose="020F0502020204030204" pitchFamily="34" charset="0"/>
            </a:endParaRPr>
          </a:p>
        </p:txBody>
      </p:sp>
      <p:sp>
        <p:nvSpPr>
          <p:cNvPr id="942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3486A9D-0441-4C76-AC5C-FB2C1EDEE7EC}" type="slidenum">
              <a:rPr lang="en-US" altLang="en-US">
                <a:solidFill>
                  <a:srgbClr val="000000"/>
                </a:solidFill>
                <a:latin typeface="Arial" panose="020B0604020202020204" pitchFamily="34" charset="0"/>
              </a:rPr>
              <a:pPr algn="r" eaLnBrk="1" hangingPunct="1">
                <a:spcBef>
                  <a:spcPct val="0"/>
                </a:spcBef>
              </a:pPr>
              <a:t>84</a:t>
            </a:fld>
            <a:endParaRPr lang="en-US" altLang="en-US">
              <a:solidFill>
                <a:srgbClr val="000000"/>
              </a:solidFill>
              <a:latin typeface="Arial" panose="020B0604020202020204" pitchFamily="34" charset="0"/>
            </a:endParaRPr>
          </a:p>
        </p:txBody>
      </p:sp>
      <p:sp>
        <p:nvSpPr>
          <p:cNvPr id="942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1000" smtClean="0"/>
          </a:p>
        </p:txBody>
      </p:sp>
    </p:spTree>
    <p:extLst>
      <p:ext uri="{BB962C8B-B14F-4D97-AF65-F5344CB8AC3E}">
        <p14:creationId xmlns:p14="http://schemas.microsoft.com/office/powerpoint/2010/main" val="3089454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3BA58B-5CEB-4AEA-A9EB-667C49A7324B}" type="slidenum">
              <a:rPr lang="en-US" altLang="en-US">
                <a:solidFill>
                  <a:srgbClr val="000000"/>
                </a:solidFill>
                <a:latin typeface="Calibri" panose="020F0502020204030204" pitchFamily="34" charset="0"/>
              </a:rPr>
              <a:pPr eaLnBrk="1" hangingPunct="1"/>
              <a:t>85</a:t>
            </a:fld>
            <a:endParaRPr lang="en-US" altLang="en-US">
              <a:solidFill>
                <a:srgbClr val="000000"/>
              </a:solidFill>
              <a:latin typeface="Calibri" panose="020F0502020204030204" pitchFamily="34" charset="0"/>
            </a:endParaRPr>
          </a:p>
        </p:txBody>
      </p:sp>
      <p:sp>
        <p:nvSpPr>
          <p:cNvPr id="952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8102C72-02D9-4A7A-87D2-35FA06EB0B53}" type="slidenum">
              <a:rPr lang="en-US" altLang="en-US">
                <a:solidFill>
                  <a:srgbClr val="000000"/>
                </a:solidFill>
                <a:latin typeface="Arial" panose="020B0604020202020204" pitchFamily="34" charset="0"/>
              </a:rPr>
              <a:pPr algn="r" eaLnBrk="1" hangingPunct="1">
                <a:spcBef>
                  <a:spcPct val="0"/>
                </a:spcBef>
              </a:pPr>
              <a:t>85</a:t>
            </a:fld>
            <a:endParaRPr lang="en-US" altLang="en-US">
              <a:solidFill>
                <a:srgbClr val="000000"/>
              </a:solidFill>
              <a:latin typeface="Arial" panose="020B0604020202020204" pitchFamily="34" charset="0"/>
            </a:endParaRPr>
          </a:p>
        </p:txBody>
      </p:sp>
      <p:sp>
        <p:nvSpPr>
          <p:cNvPr id="952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000" smtClean="0"/>
              <a:t>Can justify broader use of image completion here</a:t>
            </a:r>
          </a:p>
        </p:txBody>
      </p:sp>
    </p:spTree>
    <p:extLst>
      <p:ext uri="{BB962C8B-B14F-4D97-AF65-F5344CB8AC3E}">
        <p14:creationId xmlns:p14="http://schemas.microsoft.com/office/powerpoint/2010/main" val="168974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327493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CCC2F2-BE6C-4D09-8515-3838FC80CD8E}" type="slidenum">
              <a:rPr lang="en-US" altLang="en-US">
                <a:solidFill>
                  <a:srgbClr val="000000"/>
                </a:solidFill>
                <a:latin typeface="Calibri" panose="020F0502020204030204" pitchFamily="34" charset="0"/>
              </a:rPr>
              <a:pPr eaLnBrk="1" hangingPunct="1"/>
              <a:t>86</a:t>
            </a:fld>
            <a:endParaRPr lang="en-US" altLang="en-US">
              <a:solidFill>
                <a:srgbClr val="000000"/>
              </a:solidFill>
              <a:latin typeface="Calibri" panose="020F0502020204030204" pitchFamily="34" charset="0"/>
            </a:endParaRPr>
          </a:p>
        </p:txBody>
      </p:sp>
      <p:sp>
        <p:nvSpPr>
          <p:cNvPr id="96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0651976-CEA0-404D-BD19-8C306F6EB846}" type="slidenum">
              <a:rPr lang="en-US" altLang="en-US">
                <a:solidFill>
                  <a:srgbClr val="000000"/>
                </a:solidFill>
                <a:latin typeface="Arial" panose="020B0604020202020204" pitchFamily="34" charset="0"/>
              </a:rPr>
              <a:pPr algn="r" eaLnBrk="1" hangingPunct="1">
                <a:spcBef>
                  <a:spcPct val="0"/>
                </a:spcBef>
              </a:pPr>
              <a:t>86</a:t>
            </a:fld>
            <a:endParaRPr lang="en-US" altLang="en-US">
              <a:solidFill>
                <a:srgbClr val="000000"/>
              </a:solidFill>
              <a:latin typeface="Arial" panose="020B0604020202020204" pitchFamily="34" charset="0"/>
            </a:endParaRPr>
          </a:p>
        </p:txBody>
      </p:sp>
      <p:sp>
        <p:nvSpPr>
          <p:cNvPr id="962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2799470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005F9D-AACB-4AB7-BE59-634344E8BFBE}" type="slidenum">
              <a:rPr lang="en-US" altLang="en-US">
                <a:solidFill>
                  <a:srgbClr val="000000"/>
                </a:solidFill>
                <a:latin typeface="Calibri" panose="020F0502020204030204" pitchFamily="34" charset="0"/>
              </a:rPr>
              <a:pPr eaLnBrk="1" hangingPunct="1"/>
              <a:t>87</a:t>
            </a:fld>
            <a:endParaRPr lang="en-US" altLang="en-US">
              <a:solidFill>
                <a:srgbClr val="000000"/>
              </a:solidFill>
              <a:latin typeface="Calibri" panose="020F0502020204030204" pitchFamily="34" charset="0"/>
            </a:endParaRPr>
          </a:p>
        </p:txBody>
      </p:sp>
      <p:sp>
        <p:nvSpPr>
          <p:cNvPr id="97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0AC0E54-D5A2-4D8D-9338-41025CC1476C}" type="slidenum">
              <a:rPr lang="en-US" altLang="en-US">
                <a:solidFill>
                  <a:srgbClr val="000000"/>
                </a:solidFill>
                <a:latin typeface="Arial" panose="020B0604020202020204" pitchFamily="34" charset="0"/>
              </a:rPr>
              <a:pPr algn="r" eaLnBrk="1" hangingPunct="1">
                <a:spcBef>
                  <a:spcPct val="0"/>
                </a:spcBef>
              </a:pPr>
              <a:t>87</a:t>
            </a:fld>
            <a:endParaRPr lang="en-US" altLang="en-US">
              <a:solidFill>
                <a:srgbClr val="000000"/>
              </a:solidFill>
              <a:latin typeface="Arial" panose="020B0604020202020204" pitchFamily="34" charset="0"/>
            </a:endParaRPr>
          </a:p>
        </p:txBody>
      </p:sp>
      <p:sp>
        <p:nvSpPr>
          <p:cNvPr id="972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Efros and leung result</a:t>
            </a:r>
          </a:p>
        </p:txBody>
      </p:sp>
    </p:spTree>
    <p:extLst>
      <p:ext uri="{BB962C8B-B14F-4D97-AF65-F5344CB8AC3E}">
        <p14:creationId xmlns:p14="http://schemas.microsoft.com/office/powerpoint/2010/main" val="187249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1297926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71626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0E64B0-A384-4BB3-B3B4-36B73AA25366}"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extLst>
      <p:ext uri="{BB962C8B-B14F-4D97-AF65-F5344CB8AC3E}">
        <p14:creationId xmlns:p14="http://schemas.microsoft.com/office/powerpoint/2010/main" val="203453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Omitting tracking / Multiview </a:t>
            </a:r>
            <a:endParaRPr lang="en-US" dirty="0"/>
          </a:p>
        </p:txBody>
      </p:sp>
      <p:sp>
        <p:nvSpPr>
          <p:cNvPr id="4" name="Slide Number Placeholder 3"/>
          <p:cNvSpPr>
            <a:spLocks noGrp="1"/>
          </p:cNvSpPr>
          <p:nvPr>
            <p:ph type="sldNum" sz="quarter" idx="10"/>
          </p:nvPr>
        </p:nvSpPr>
        <p:spPr/>
        <p:txBody>
          <a:bodyPr/>
          <a:lstStyle/>
          <a:p>
            <a:fld id="{E3F23EFC-90F6-4014-A155-9C76540AFC12}" type="slidenum">
              <a:rPr lang="en-US" altLang="en-US" smtClean="0"/>
              <a:pPr/>
              <a:t>35</a:t>
            </a:fld>
            <a:endParaRPr lang="en-US" altLang="en-US"/>
          </a:p>
        </p:txBody>
      </p:sp>
    </p:spTree>
    <p:extLst>
      <p:ext uri="{BB962C8B-B14F-4D97-AF65-F5344CB8AC3E}">
        <p14:creationId xmlns:p14="http://schemas.microsoft.com/office/powerpoint/2010/main" val="76795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CF05C2-4C08-4DC1-81C7-5596210CACF7}"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261682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http://translationparty.com/#9988025</a:t>
            </a:r>
          </a:p>
          <a:p>
            <a:r>
              <a:rPr lang="en-US" altLang="en-US" dirty="0" smtClean="0"/>
              <a:t>http://ackuna.com/badtranslator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46B35C-2873-41A0-9277-85CB510CF4A4}"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285571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5B2022E-5AF8-47FB-AE2D-96FF2DF3C134}"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307B97-27FD-4369-94E6-E0E5F684FFA0}" type="slidenum">
              <a:rPr lang="en-US" altLang="en-US"/>
              <a:pPr/>
              <a:t>‹#›</a:t>
            </a:fld>
            <a:endParaRPr lang="en-US" altLang="en-US"/>
          </a:p>
        </p:txBody>
      </p:sp>
    </p:spTree>
    <p:extLst>
      <p:ext uri="{BB962C8B-B14F-4D97-AF65-F5344CB8AC3E}">
        <p14:creationId xmlns:p14="http://schemas.microsoft.com/office/powerpoint/2010/main" val="107800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AE372C-7EAE-4B95-96B5-C11BBE643322}"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0F8780-2EF8-4F17-8FCF-EF721E01A0B5}" type="slidenum">
              <a:rPr lang="en-US" altLang="en-US"/>
              <a:pPr/>
              <a:t>‹#›</a:t>
            </a:fld>
            <a:endParaRPr lang="en-US" altLang="en-US"/>
          </a:p>
        </p:txBody>
      </p:sp>
    </p:spTree>
    <p:extLst>
      <p:ext uri="{BB962C8B-B14F-4D97-AF65-F5344CB8AC3E}">
        <p14:creationId xmlns:p14="http://schemas.microsoft.com/office/powerpoint/2010/main" val="659255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9223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61051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5665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651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8152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049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337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479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9370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403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2A5D4D-E646-4B8B-95F3-978974688354}"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DC8A60-A4AB-4CBA-B659-E77F880238AE}" type="slidenum">
              <a:rPr lang="en-US" altLang="en-US"/>
              <a:pPr/>
              <a:t>‹#›</a:t>
            </a:fld>
            <a:endParaRPr lang="en-US" altLang="en-US"/>
          </a:p>
        </p:txBody>
      </p:sp>
    </p:spTree>
    <p:extLst>
      <p:ext uri="{BB962C8B-B14F-4D97-AF65-F5344CB8AC3E}">
        <p14:creationId xmlns:p14="http://schemas.microsoft.com/office/powerpoint/2010/main" val="3386770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5139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868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extLst>
      <p:ext uri="{BB962C8B-B14F-4D97-AF65-F5344CB8AC3E}">
        <p14:creationId xmlns:p14="http://schemas.microsoft.com/office/powerpoint/2010/main" val="2152316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4482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2606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35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3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6058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10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962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669BDD7-2E83-4D8D-BB77-07FCEC43D56F}"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8E77A8-F171-4692-A6CE-3A4691AA97F4}" type="slidenum">
              <a:rPr lang="en-US" altLang="en-US"/>
              <a:pPr/>
              <a:t>‹#›</a:t>
            </a:fld>
            <a:endParaRPr lang="en-US" altLang="en-US"/>
          </a:p>
        </p:txBody>
      </p:sp>
    </p:spTree>
    <p:extLst>
      <p:ext uri="{BB962C8B-B14F-4D97-AF65-F5344CB8AC3E}">
        <p14:creationId xmlns:p14="http://schemas.microsoft.com/office/powerpoint/2010/main" val="3661166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541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1530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336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extLst>
      <p:ext uri="{BB962C8B-B14F-4D97-AF65-F5344CB8AC3E}">
        <p14:creationId xmlns:p14="http://schemas.microsoft.com/office/powerpoint/2010/main" val="226837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9128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057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247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352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2162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698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B8A03F-846D-4A28-9524-93C00059538E}"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1811F4-4167-48BC-B5F2-32890E05AE0B}" type="slidenum">
              <a:rPr lang="en-US" altLang="en-US"/>
              <a:pPr/>
              <a:t>‹#›</a:t>
            </a:fld>
            <a:endParaRPr lang="en-US" altLang="en-US"/>
          </a:p>
        </p:txBody>
      </p:sp>
    </p:spTree>
    <p:extLst>
      <p:ext uri="{BB962C8B-B14F-4D97-AF65-F5344CB8AC3E}">
        <p14:creationId xmlns:p14="http://schemas.microsoft.com/office/powerpoint/2010/main" val="55608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957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0062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1601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128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0746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009F5D-C35D-4454-B4A0-BE1F57A89DE4}"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8F35C35-A9D2-4766-AFE5-C35107212287}" type="slidenum">
              <a:rPr lang="en-US" altLang="en-US"/>
              <a:pPr/>
              <a:t>‹#›</a:t>
            </a:fld>
            <a:endParaRPr lang="en-US" altLang="en-US"/>
          </a:p>
        </p:txBody>
      </p:sp>
    </p:spTree>
    <p:extLst>
      <p:ext uri="{BB962C8B-B14F-4D97-AF65-F5344CB8AC3E}">
        <p14:creationId xmlns:p14="http://schemas.microsoft.com/office/powerpoint/2010/main" val="14633336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A388EC-8237-4BA7-A093-42D881E7B8E5}"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EFE4D8-AFBF-4248-B2CE-099C5F4FA49C}" type="slidenum">
              <a:rPr lang="en-US" altLang="en-US"/>
              <a:pPr/>
              <a:t>‹#›</a:t>
            </a:fld>
            <a:endParaRPr lang="en-US" altLang="en-US"/>
          </a:p>
        </p:txBody>
      </p:sp>
    </p:spTree>
    <p:extLst>
      <p:ext uri="{BB962C8B-B14F-4D97-AF65-F5344CB8AC3E}">
        <p14:creationId xmlns:p14="http://schemas.microsoft.com/office/powerpoint/2010/main" val="256329379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4AC3CA-129B-4BF1-B312-8F4396E6AAF6}"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A72B409-9504-4C7E-9C98-84551E28014A}" type="slidenum">
              <a:rPr lang="en-US" altLang="en-US"/>
              <a:pPr/>
              <a:t>‹#›</a:t>
            </a:fld>
            <a:endParaRPr lang="en-US" altLang="en-US"/>
          </a:p>
        </p:txBody>
      </p:sp>
    </p:spTree>
    <p:extLst>
      <p:ext uri="{BB962C8B-B14F-4D97-AF65-F5344CB8AC3E}">
        <p14:creationId xmlns:p14="http://schemas.microsoft.com/office/powerpoint/2010/main" val="81319703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B674783-08C2-4749-9EB4-BC1326B2B0E9}" type="datetimeFigureOut">
              <a:rPr lang="en-US"/>
              <a:pPr>
                <a:defRPr/>
              </a:pPr>
              <a:t>10/27/2017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04DE51D-7F5D-4D00-AB05-0E1D61544BA5}" type="slidenum">
              <a:rPr lang="en-US" altLang="en-US"/>
              <a:pPr/>
              <a:t>‹#›</a:t>
            </a:fld>
            <a:endParaRPr lang="en-US" altLang="en-US"/>
          </a:p>
        </p:txBody>
      </p:sp>
    </p:spTree>
    <p:extLst>
      <p:ext uri="{BB962C8B-B14F-4D97-AF65-F5344CB8AC3E}">
        <p14:creationId xmlns:p14="http://schemas.microsoft.com/office/powerpoint/2010/main" val="58592778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2C0A0B6-9FFB-4073-A7EC-FC72BABA5A34}" type="datetimeFigureOut">
              <a:rPr lang="en-US"/>
              <a:pPr>
                <a:defRPr/>
              </a:pPr>
              <a:t>10/27/2017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41476BD-B781-41EB-8ABB-8D8F69BD2905}" type="slidenum">
              <a:rPr lang="en-US" altLang="en-US"/>
              <a:pPr/>
              <a:t>‹#›</a:t>
            </a:fld>
            <a:endParaRPr lang="en-US" altLang="en-US"/>
          </a:p>
        </p:txBody>
      </p:sp>
    </p:spTree>
    <p:extLst>
      <p:ext uri="{BB962C8B-B14F-4D97-AF65-F5344CB8AC3E}">
        <p14:creationId xmlns:p14="http://schemas.microsoft.com/office/powerpoint/2010/main" val="23334246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75389C1-9A3E-426A-9DFA-BA5C86EBCDBA}" type="datetimeFigureOut">
              <a:rPr lang="en-US"/>
              <a:pPr>
                <a:defRPr/>
              </a:pPr>
              <a:t>10/27/2017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1E43E60-A34A-4C97-9FF2-55F64AAD6586}" type="slidenum">
              <a:rPr lang="en-US" altLang="en-US"/>
              <a:pPr/>
              <a:t>‹#›</a:t>
            </a:fld>
            <a:endParaRPr lang="en-US" altLang="en-US"/>
          </a:p>
        </p:txBody>
      </p:sp>
    </p:spTree>
    <p:extLst>
      <p:ext uri="{BB962C8B-B14F-4D97-AF65-F5344CB8AC3E}">
        <p14:creationId xmlns:p14="http://schemas.microsoft.com/office/powerpoint/2010/main" val="179225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F7F2BE8-D723-406E-B4DE-866CACF91C8E}" type="datetimeFigureOut">
              <a:rPr lang="en-US"/>
              <a:pPr>
                <a:defRPr/>
              </a:pPr>
              <a:t>10/27/2017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EA32B92-D2B3-4371-A6BB-8A1395D7690E}" type="slidenum">
              <a:rPr lang="en-US" altLang="en-US"/>
              <a:pPr/>
              <a:t>‹#›</a:t>
            </a:fld>
            <a:endParaRPr lang="en-US" altLang="en-US"/>
          </a:p>
        </p:txBody>
      </p:sp>
    </p:spTree>
    <p:extLst>
      <p:ext uri="{BB962C8B-B14F-4D97-AF65-F5344CB8AC3E}">
        <p14:creationId xmlns:p14="http://schemas.microsoft.com/office/powerpoint/2010/main" val="9913341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05D816-1793-4BB2-9451-8AAD8412702D}" type="datetimeFigureOut">
              <a:rPr lang="en-US"/>
              <a:pPr>
                <a:defRPr/>
              </a:pPr>
              <a:t>10/27/2017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10598A5-BF5F-4490-A8B7-B83E100B36E5}" type="slidenum">
              <a:rPr lang="en-US" altLang="en-US"/>
              <a:pPr/>
              <a:t>‹#›</a:t>
            </a:fld>
            <a:endParaRPr lang="en-US" altLang="en-US"/>
          </a:p>
        </p:txBody>
      </p:sp>
    </p:spTree>
    <p:extLst>
      <p:ext uri="{BB962C8B-B14F-4D97-AF65-F5344CB8AC3E}">
        <p14:creationId xmlns:p14="http://schemas.microsoft.com/office/powerpoint/2010/main" val="157487678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A5F684-4FBA-481A-8378-AEB1750D9D54}" type="datetimeFigureOut">
              <a:rPr lang="en-US"/>
              <a:pPr>
                <a:defRPr/>
              </a:pPr>
              <a:t>10/27/2017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8AF323D-133B-4504-90CF-0D789932837F}" type="slidenum">
              <a:rPr lang="en-US" altLang="en-US"/>
              <a:pPr/>
              <a:t>‹#›</a:t>
            </a:fld>
            <a:endParaRPr lang="en-US" altLang="en-US"/>
          </a:p>
        </p:txBody>
      </p:sp>
    </p:spTree>
    <p:extLst>
      <p:ext uri="{BB962C8B-B14F-4D97-AF65-F5344CB8AC3E}">
        <p14:creationId xmlns:p14="http://schemas.microsoft.com/office/powerpoint/2010/main" val="353814596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FACB0A-F9A9-4DB9-916D-372482C905A2}" type="datetimeFigureOut">
              <a:rPr lang="en-US"/>
              <a:pPr>
                <a:defRPr/>
              </a:pPr>
              <a:t>10/27/2017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FD73D28-868A-4D09-BF45-4A79ADA3A9CE}" type="slidenum">
              <a:rPr lang="en-US" altLang="en-US"/>
              <a:pPr/>
              <a:t>‹#›</a:t>
            </a:fld>
            <a:endParaRPr lang="en-US" altLang="en-US"/>
          </a:p>
        </p:txBody>
      </p:sp>
    </p:spTree>
    <p:extLst>
      <p:ext uri="{BB962C8B-B14F-4D97-AF65-F5344CB8AC3E}">
        <p14:creationId xmlns:p14="http://schemas.microsoft.com/office/powerpoint/2010/main" val="409454699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D119D5-65EB-42A7-9E2E-FE8A718FA3B2}"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23F163-49D9-4E4D-9471-929EAB431F46}" type="slidenum">
              <a:rPr lang="en-US" altLang="en-US"/>
              <a:pPr/>
              <a:t>‹#›</a:t>
            </a:fld>
            <a:endParaRPr lang="en-US" altLang="en-US"/>
          </a:p>
        </p:txBody>
      </p:sp>
    </p:spTree>
    <p:extLst>
      <p:ext uri="{BB962C8B-B14F-4D97-AF65-F5344CB8AC3E}">
        <p14:creationId xmlns:p14="http://schemas.microsoft.com/office/powerpoint/2010/main" val="6681346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A10FAC-E648-45EA-AAD6-0D90DFEAE299}" type="datetimeFigureOut">
              <a:rPr lang="en-US"/>
              <a:pPr>
                <a:defRPr/>
              </a:pPr>
              <a:t>10/27/2017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CC6DE08-04D8-4EBC-8B1B-3E788A216D29}" type="slidenum">
              <a:rPr lang="en-US" altLang="en-US"/>
              <a:pPr/>
              <a:t>‹#›</a:t>
            </a:fld>
            <a:endParaRPr lang="en-US" altLang="en-US"/>
          </a:p>
        </p:txBody>
      </p:sp>
    </p:spTree>
    <p:extLst>
      <p:ext uri="{BB962C8B-B14F-4D97-AF65-F5344CB8AC3E}">
        <p14:creationId xmlns:p14="http://schemas.microsoft.com/office/powerpoint/2010/main" val="16163480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CA5938-1732-43B5-9152-34375104C19F}" type="datetimeFigureOut">
              <a:rPr lang="en-US">
                <a:solidFill>
                  <a:prstClr val="black">
                    <a:tint val="75000"/>
                  </a:prstClr>
                </a:solidFill>
              </a:rPr>
              <a:pPr>
                <a:def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E035A1-55F7-4E7A-BD95-2842D1AF34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7099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ADAA5BE-D426-4D3E-9458-8E233B81E426}" type="datetimeFigureOut">
              <a:rPr lang="en-US">
                <a:solidFill>
                  <a:prstClr val="black">
                    <a:tint val="75000"/>
                  </a:prstClr>
                </a:solidFill>
              </a:rPr>
              <a:pPr>
                <a:def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E64C85-B781-4D49-A1E9-980879C02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6789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8A69E1-0FE2-4BAD-BFE2-6D231AE53D84}" type="datetimeFigureOut">
              <a:rPr lang="en-US">
                <a:solidFill>
                  <a:prstClr val="black">
                    <a:tint val="75000"/>
                  </a:prstClr>
                </a:solidFill>
              </a:rPr>
              <a:pPr>
                <a:def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4491E1-AE05-473D-9794-60DFF29608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8649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948FEA-1F64-45AF-BAD7-E318139CA1A9}" type="datetimeFigureOut">
              <a:rPr lang="en-US">
                <a:solidFill>
                  <a:prstClr val="black">
                    <a:tint val="75000"/>
                  </a:prstClr>
                </a:solidFill>
              </a:rPr>
              <a:pPr>
                <a:defRPr/>
              </a:pPr>
              <a:t>10/27/2017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9133A1-094F-4F33-9E30-6217E64839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9417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C4E9B3A-9F86-4D09-BE21-9F70F412CC4D}" type="datetimeFigureOut">
              <a:rPr lang="en-US"/>
              <a:pPr>
                <a:defRPr/>
              </a:pPr>
              <a:t>10/27/2017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ACB2FDA-0EF9-4404-A28A-F22B2B9B59E8}" type="slidenum">
              <a:rPr lang="en-US" altLang="en-US"/>
              <a:pPr/>
              <a:t>‹#›</a:t>
            </a:fld>
            <a:endParaRPr lang="en-US" altLang="en-US"/>
          </a:p>
        </p:txBody>
      </p:sp>
    </p:spTree>
    <p:extLst>
      <p:ext uri="{BB962C8B-B14F-4D97-AF65-F5344CB8AC3E}">
        <p14:creationId xmlns:p14="http://schemas.microsoft.com/office/powerpoint/2010/main" val="1037181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F32583-DF71-4457-A4F6-6131983982FA}" type="datetimeFigureOut">
              <a:rPr lang="en-US">
                <a:solidFill>
                  <a:prstClr val="black">
                    <a:tint val="75000"/>
                  </a:prstClr>
                </a:solidFill>
              </a:rPr>
              <a:pPr>
                <a:defRPr/>
              </a:pPr>
              <a:t>10/27/2017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1C14E10-4EC1-4217-B2B2-95A2232202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7324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3EC193-E0D8-4CE8-A4B4-40C82B35A40B}" type="datetimeFigureOut">
              <a:rPr lang="en-US">
                <a:solidFill>
                  <a:prstClr val="black">
                    <a:tint val="75000"/>
                  </a:prstClr>
                </a:solidFill>
              </a:rPr>
              <a:pPr>
                <a:defRPr/>
              </a:pPr>
              <a:t>10/27/2017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3DF5B37-9C54-4FB2-B0B5-C4ED48A37B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8389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F83B60-2753-49B3-9035-65455B4CDDBE}" type="datetimeFigureOut">
              <a:rPr lang="en-US">
                <a:solidFill>
                  <a:prstClr val="black">
                    <a:tint val="75000"/>
                  </a:prstClr>
                </a:solidFill>
              </a:rPr>
              <a:pPr>
                <a:defRPr/>
              </a:pPr>
              <a:t>10/27/2017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98D573-D31A-4C8E-AC14-AC97A30E64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05220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77F90D-2A32-49A8-901D-2A311AE8DE4B}" type="datetimeFigureOut">
              <a:rPr lang="en-US">
                <a:solidFill>
                  <a:prstClr val="black">
                    <a:tint val="75000"/>
                  </a:prstClr>
                </a:solidFill>
              </a:rPr>
              <a:pPr>
                <a:defRPr/>
              </a:pPr>
              <a:t>10/27/2017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BDA80B-3EE6-410C-B41E-F1D280BD2D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6074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0822EB-2A31-4710-86B4-4FC725A43812}" type="datetimeFigureOut">
              <a:rPr lang="en-US">
                <a:solidFill>
                  <a:prstClr val="black">
                    <a:tint val="75000"/>
                  </a:prstClr>
                </a:solidFill>
              </a:rPr>
              <a:pPr>
                <a:defRPr/>
              </a:pPr>
              <a:t>10/27/2017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06AA2A-91AA-4005-86C3-2CFC62859D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8597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28D643-211B-4874-9444-68EF7DD554EA}" type="datetimeFigureOut">
              <a:rPr lang="en-US">
                <a:solidFill>
                  <a:prstClr val="black">
                    <a:tint val="75000"/>
                  </a:prstClr>
                </a:solidFill>
              </a:rPr>
              <a:pPr>
                <a:def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29A1D8-C086-4DFA-A7F8-65927B9146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964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185322-14A9-48F7-A76D-01A93CCC6088}" type="datetimeFigureOut">
              <a:rPr lang="en-US">
                <a:solidFill>
                  <a:prstClr val="black">
                    <a:tint val="75000"/>
                  </a:prstClr>
                </a:solidFill>
              </a:rPr>
              <a:pPr>
                <a:defRPr/>
              </a:pPr>
              <a:t>10/27/2017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88CA88-26B2-457B-A617-3661C9109D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9180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7523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392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26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20C7557-33D3-4EBC-A31A-51A10431724A}" type="datetimeFigureOut">
              <a:rPr lang="en-US"/>
              <a:pPr>
                <a:defRPr/>
              </a:pPr>
              <a:t>10/27/2017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C069910-83CA-4B1B-B16B-C8D8F2661E5D}" type="slidenum">
              <a:rPr lang="en-US" altLang="en-US"/>
              <a:pPr/>
              <a:t>‹#›</a:t>
            </a:fld>
            <a:endParaRPr lang="en-US" altLang="en-US"/>
          </a:p>
        </p:txBody>
      </p:sp>
    </p:spTree>
    <p:extLst>
      <p:ext uri="{BB962C8B-B14F-4D97-AF65-F5344CB8AC3E}">
        <p14:creationId xmlns:p14="http://schemas.microsoft.com/office/powerpoint/2010/main" val="983069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913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221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340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216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372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890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2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3645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77313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66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3EF16B-9D69-46FB-B780-FC0F7047ED26}" type="datetimeFigureOut">
              <a:rPr lang="en-US"/>
              <a:pPr>
                <a:defRPr/>
              </a:pPr>
              <a:t>10/27/2017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90EF2C2-466E-42DA-8963-C9318035C703}" type="slidenum">
              <a:rPr lang="en-US" altLang="en-US"/>
              <a:pPr/>
              <a:t>‹#›</a:t>
            </a:fld>
            <a:endParaRPr lang="en-US" altLang="en-US"/>
          </a:p>
        </p:txBody>
      </p:sp>
    </p:spTree>
    <p:extLst>
      <p:ext uri="{BB962C8B-B14F-4D97-AF65-F5344CB8AC3E}">
        <p14:creationId xmlns:p14="http://schemas.microsoft.com/office/powerpoint/2010/main" val="532413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1651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936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1075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566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6478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22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1716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6267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1641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BE1C45-BE2E-4DA1-9F85-615F4B182ED0}" type="datetimeFigureOut">
              <a:rPr lang="en-US"/>
              <a:pPr>
                <a:defRPr/>
              </a:pPr>
              <a:t>10/27/2017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62B7FF-CBD6-4FDB-A46F-ABCD4671F6BA}" type="slidenum">
              <a:rPr lang="en-US" altLang="en-US"/>
              <a:pPr/>
              <a:t>‹#›</a:t>
            </a:fld>
            <a:endParaRPr lang="en-US" altLang="en-US"/>
          </a:p>
        </p:txBody>
      </p:sp>
    </p:spTree>
    <p:extLst>
      <p:ext uri="{BB962C8B-B14F-4D97-AF65-F5344CB8AC3E}">
        <p14:creationId xmlns:p14="http://schemas.microsoft.com/office/powerpoint/2010/main" val="4144768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1507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8617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285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334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381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978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651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125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237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2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047DDF-2E58-4A37-B612-BE09D718C814}" type="datetimeFigureOut">
              <a:rPr lang="en-US"/>
              <a:pPr>
                <a:defRPr/>
              </a:pPr>
              <a:t>10/27/2017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A93D0FC-14C9-4D9E-A000-B1253C4F2070}" type="slidenum">
              <a:rPr lang="en-US" altLang="en-US"/>
              <a:pPr/>
              <a:t>‹#›</a:t>
            </a:fld>
            <a:endParaRPr lang="en-US" altLang="en-US"/>
          </a:p>
        </p:txBody>
      </p:sp>
    </p:spTree>
    <p:extLst>
      <p:ext uri="{BB962C8B-B14F-4D97-AF65-F5344CB8AC3E}">
        <p14:creationId xmlns:p14="http://schemas.microsoft.com/office/powerpoint/2010/main" val="36660666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49368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976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67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9199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72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2184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529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9904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0122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99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CC90B03-5F8E-4046-BD44-0BF9AD8EA83C}" type="datetimeFigureOut">
              <a:rPr lang="en-US"/>
              <a:pPr>
                <a:defRPr/>
              </a:pPr>
              <a:t>10/27/2017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D694CED-7E7C-4E1A-8A79-1378C9F17FA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218857450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BigBlueDots1600gradientWithBrite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274638"/>
            <a:ext cx="6400800" cy="11430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457200" y="1600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744"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C23BA512-383E-443E-A616-94622EA8206F}" type="datetimeFigureOut">
              <a:rPr lang="en-US" smtClean="0">
                <a:solidFill>
                  <a:prstClr val="black">
                    <a:tint val="75000"/>
                  </a:prstClr>
                </a:solidFill>
                <a:latin typeface="Calibri" panose="020F0502020204030204"/>
              </a:rPr>
              <a:pPr fontAlgn="auto">
                <a:spcBef>
                  <a:spcPts val="0"/>
                </a:spcBef>
                <a:spcAft>
                  <a:spcPts val="0"/>
                </a:spcAft>
              </a:pPr>
              <a:t>10/27/2017</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9D00F85F-CD4B-4CD0-9861-96D9B992D3A1}" type="slidenum">
              <a:rPr lang="en-US" smtClean="0">
                <a:solidFill>
                  <a:prstClr val="black">
                    <a:tint val="75000"/>
                  </a:prstClr>
                </a:solidFill>
                <a:latin typeface="Calibri" panose="020F0502020204030204"/>
              </a:rPr>
              <a:pPr fontAlgn="auto">
                <a:spcBef>
                  <a:spcPts val="0"/>
                </a:spcBef>
                <a:spcAft>
                  <a:spcPts val="0"/>
                </a:spcAft>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4325435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53FE6A3-56BD-4C64-AB34-7F94559C11C5}" type="datetimeFigureOut">
              <a:rPr lang="en-US"/>
              <a:pPr>
                <a:defRPr/>
              </a:pPr>
              <a:t>10/27/2017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21577C-3B78-41C8-BFE5-6D89BFAA5950}" type="slidenum">
              <a:rPr lang="en-US" altLang="en-US">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169317493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DC0F3D-2DBC-474F-B3CB-2DDE54B308F3}" type="datetimeFigureOut">
              <a:rPr lang="en-US">
                <a:solidFill>
                  <a:prstClr val="black">
                    <a:tint val="75000"/>
                  </a:prstClr>
                </a:solidFill>
                <a:cs typeface="Arial" panose="020B0604020202020204" pitchFamily="34" charset="0"/>
              </a:rPr>
              <a:pPr>
                <a:defRPr/>
              </a:pPr>
              <a:t>10/27/2017</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9D35C9E-52A7-4FF7-951B-F22EC1E0D7BB}" type="slidenum">
              <a:rPr lang="en-US">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3932769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390992408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284312073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89740910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336526744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8.xml"/><Relationship Id="rId5" Type="http://schemas.openxmlformats.org/officeDocument/2006/relationships/image" Target="../media/image6.png"/><Relationship Id="rId4" Type="http://schemas.openxmlformats.org/officeDocument/2006/relationships/hyperlink" Target="http://people.cs.uchicago.edu/~pff/papers/lsvm-pami.pd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ackuna.com/badtranslato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graphics.cs.cmu.edu/projects/scene-comple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54.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5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54.pn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2.jpeg"/><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6.jpeg"/><Relationship Id="rId9" Type="http://schemas.openxmlformats.org/officeDocument/2006/relationships/image" Target="../media/image53.jpeg"/></Relationships>
</file>

<file path=ppt/slides/_rels/slide56.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5.jpe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84.png"/><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6.jpe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03.jpeg"/><Relationship Id="rId4" Type="http://schemas.openxmlformats.org/officeDocument/2006/relationships/image" Target="../media/image105.jpeg"/></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Detection </a:t>
            </a:r>
            <a:r>
              <a:rPr lang="en-US" dirty="0" err="1" smtClean="0"/>
              <a:t>Wrapup</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40678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altLang="en-US" smtClean="0"/>
          </a:p>
        </p:txBody>
      </p:sp>
      <p:sp>
        <p:nvSpPr>
          <p:cNvPr id="20483" name="Content Placeholder 2"/>
          <p:cNvSpPr>
            <a:spLocks noGrp="1"/>
          </p:cNvSpPr>
          <p:nvPr>
            <p:ph idx="1"/>
          </p:nvPr>
        </p:nvSpPr>
        <p:spPr/>
        <p:txBody>
          <a:bodyPr/>
          <a:lstStyle/>
          <a:p>
            <a:pPr eaLnBrk="1" hangingPunct="1"/>
            <a:endParaRPr lang="en-US" altLang="en-US" smtClean="0"/>
          </a:p>
        </p:txBody>
      </p:sp>
      <p:pic>
        <p:nvPicPr>
          <p:cNvPr id="20484" name="Picture 6" descr="C:\snavely\work\teaching\09Fa-CS6610\lectures\lec18\everingham_det_Page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852738"/>
            <a:ext cx="9013825" cy="3841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894681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smtClean="0"/>
          </a:p>
        </p:txBody>
      </p:sp>
      <p:sp>
        <p:nvSpPr>
          <p:cNvPr id="21507" name="Content Placeholder 2"/>
          <p:cNvSpPr>
            <a:spLocks noGrp="1"/>
          </p:cNvSpPr>
          <p:nvPr>
            <p:ph idx="1"/>
          </p:nvPr>
        </p:nvSpPr>
        <p:spPr/>
        <p:txBody>
          <a:bodyPr/>
          <a:lstStyle/>
          <a:p>
            <a:pPr eaLnBrk="1" hangingPunct="1"/>
            <a:endParaRPr lang="en-US" altLang="en-US" smtClean="0"/>
          </a:p>
        </p:txBody>
      </p:sp>
      <p:pic>
        <p:nvPicPr>
          <p:cNvPr id="21508" name="Picture 7" descr="C:\snavely\work\teaching\09Fa-CS6610\lectures\lec18\everingham_det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35452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smtClean="0"/>
          </a:p>
        </p:txBody>
      </p:sp>
      <p:sp>
        <p:nvSpPr>
          <p:cNvPr id="22531" name="Content Placeholder 2"/>
          <p:cNvSpPr>
            <a:spLocks noGrp="1"/>
          </p:cNvSpPr>
          <p:nvPr>
            <p:ph idx="1"/>
          </p:nvPr>
        </p:nvSpPr>
        <p:spPr/>
        <p:txBody>
          <a:bodyPr/>
          <a:lstStyle/>
          <a:p>
            <a:pPr eaLnBrk="1" hangingPunct="1"/>
            <a:endParaRPr lang="en-US" altLang="en-US" smtClean="0"/>
          </a:p>
        </p:txBody>
      </p:sp>
      <p:pic>
        <p:nvPicPr>
          <p:cNvPr id="22532" name="Picture 8" descr="C:\snavely\work\teaching\09Fa-CS6610\lectures\lec18\everingham_det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9212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en-US" altLang="en-US" smtClean="0"/>
          </a:p>
        </p:txBody>
      </p:sp>
      <p:sp>
        <p:nvSpPr>
          <p:cNvPr id="23555" name="Content Placeholder 2"/>
          <p:cNvSpPr>
            <a:spLocks noGrp="1"/>
          </p:cNvSpPr>
          <p:nvPr>
            <p:ph idx="1"/>
          </p:nvPr>
        </p:nvSpPr>
        <p:spPr/>
        <p:txBody>
          <a:bodyPr/>
          <a:lstStyle/>
          <a:p>
            <a:pPr eaLnBrk="1" hangingPunct="1"/>
            <a:endParaRPr lang="en-US" altLang="en-US" smtClean="0"/>
          </a:p>
        </p:txBody>
      </p:sp>
      <p:pic>
        <p:nvPicPr>
          <p:cNvPr id="23556" name="Picture 2" descr="C:\snavely\work\teaching\09Fa-CS6610\lectures\lec18\pascal2009\everingham_cls_Page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3513" y="2808288"/>
            <a:ext cx="8697912" cy="3744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rPr>
              <a:t>is</a:t>
            </a:r>
          </a:p>
        </p:txBody>
      </p:sp>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2676525"/>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6"/>
          <p:cNvSpPr txBox="1">
            <a:spLocks noChangeArrowheads="1"/>
          </p:cNvSpPr>
          <p:nvPr/>
        </p:nvSpPr>
        <p:spPr bwMode="auto">
          <a:xfrm>
            <a:off x="3744913" y="6215063"/>
            <a:ext cx="192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cs typeface="Arial" panose="020B0604020202020204" pitchFamily="34" charset="0"/>
              </a:rPr>
              <a:t>is there a cat?</a:t>
            </a:r>
          </a:p>
        </p:txBody>
      </p:sp>
    </p:spTree>
    <p:extLst>
      <p:ext uri="{BB962C8B-B14F-4D97-AF65-F5344CB8AC3E}">
        <p14:creationId xmlns:p14="http://schemas.microsoft.com/office/powerpoint/2010/main" val="347794708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altLang="en-US" smtClean="0"/>
          </a:p>
        </p:txBody>
      </p:sp>
      <p:sp>
        <p:nvSpPr>
          <p:cNvPr id="32771" name="Content Placeholder 2"/>
          <p:cNvSpPr>
            <a:spLocks noGrp="1"/>
          </p:cNvSpPr>
          <p:nvPr>
            <p:ph idx="1"/>
          </p:nvPr>
        </p:nvSpPr>
        <p:spPr/>
        <p:txBody>
          <a:bodyPr/>
          <a:lstStyle/>
          <a:p>
            <a:pPr eaLnBrk="1" hangingPunct="1"/>
            <a:endParaRPr lang="en-US" altLang="en-US" smtClean="0"/>
          </a:p>
        </p:txBody>
      </p:sp>
      <p:pic>
        <p:nvPicPr>
          <p:cNvPr id="32772" name="Picture 11" descr="C:\snavely\work\teaching\09Fa-CS6610\lectures\lec18\everingham_det_Page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17811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altLang="en-US" smtClean="0"/>
          </a:p>
        </p:txBody>
      </p:sp>
      <p:sp>
        <p:nvSpPr>
          <p:cNvPr id="24579" name="Content Placeholder 2"/>
          <p:cNvSpPr>
            <a:spLocks noGrp="1"/>
          </p:cNvSpPr>
          <p:nvPr>
            <p:ph idx="1"/>
          </p:nvPr>
        </p:nvSpPr>
        <p:spPr/>
        <p:txBody>
          <a:bodyPr/>
          <a:lstStyle/>
          <a:p>
            <a:pPr eaLnBrk="1" hangingPunct="1"/>
            <a:endParaRPr lang="en-US" altLang="en-US" smtClean="0"/>
          </a:p>
        </p:txBody>
      </p:sp>
      <p:pic>
        <p:nvPicPr>
          <p:cNvPr id="24580" name="Picture 2" descr="C:\snavely\work\teaching\09Fa-CS6610\lectures\lec18\pascal2009\everingham_cls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9538" y="1947863"/>
            <a:ext cx="9012237" cy="1306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33338" y="4713288"/>
            <a:ext cx="9012237" cy="170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76200" y="3352800"/>
            <a:ext cx="9013825" cy="1306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8619130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altLang="en-US" smtClean="0"/>
          </a:p>
        </p:txBody>
      </p:sp>
      <p:sp>
        <p:nvSpPr>
          <p:cNvPr id="25603" name="Content Placeholder 2"/>
          <p:cNvSpPr>
            <a:spLocks noGrp="1"/>
          </p:cNvSpPr>
          <p:nvPr>
            <p:ph idx="1"/>
          </p:nvPr>
        </p:nvSpPr>
        <p:spPr/>
        <p:txBody>
          <a:bodyPr/>
          <a:lstStyle/>
          <a:p>
            <a:pPr eaLnBrk="1" hangingPunct="1"/>
            <a:endParaRPr lang="en-US" altLang="en-US" smtClean="0"/>
          </a:p>
        </p:txBody>
      </p:sp>
      <p:pic>
        <p:nvPicPr>
          <p:cNvPr id="25604" name="Picture 2" descr="C:\snavely\work\teaching\09Fa-CS6610\lectures\lec18\pascal2009\everingham_cls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91717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altLang="en-US" smtClean="0"/>
          </a:p>
        </p:txBody>
      </p:sp>
      <p:sp>
        <p:nvSpPr>
          <p:cNvPr id="26627" name="Content Placeholder 2"/>
          <p:cNvSpPr>
            <a:spLocks noGrp="1"/>
          </p:cNvSpPr>
          <p:nvPr>
            <p:ph idx="1"/>
          </p:nvPr>
        </p:nvSpPr>
        <p:spPr/>
        <p:txBody>
          <a:bodyPr/>
          <a:lstStyle/>
          <a:p>
            <a:pPr eaLnBrk="1" hangingPunct="1"/>
            <a:endParaRPr lang="en-US" altLang="en-US" smtClean="0"/>
          </a:p>
        </p:txBody>
      </p:sp>
      <p:pic>
        <p:nvPicPr>
          <p:cNvPr id="26628" name="Picture 2" descr="C:\snavely\work\teaching\09Fa-CS6610\lectures\lec18\pascal2009\everingham_cls_Page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70765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altLang="en-US" smtClean="0"/>
          </a:p>
        </p:txBody>
      </p:sp>
      <p:sp>
        <p:nvSpPr>
          <p:cNvPr id="27651" name="Content Placeholder 2"/>
          <p:cNvSpPr>
            <a:spLocks noGrp="1"/>
          </p:cNvSpPr>
          <p:nvPr>
            <p:ph idx="1"/>
          </p:nvPr>
        </p:nvSpPr>
        <p:spPr/>
        <p:txBody>
          <a:bodyPr/>
          <a:lstStyle/>
          <a:p>
            <a:pPr eaLnBrk="1" hangingPunct="1"/>
            <a:endParaRPr lang="en-US" altLang="en-US" smtClean="0"/>
          </a:p>
        </p:txBody>
      </p:sp>
      <p:pic>
        <p:nvPicPr>
          <p:cNvPr id="27652" name="Picture 2" descr="C:\snavely\work\teaching\09Fa-CS6610\lectures\lec18\pascal2009\everingham_cls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2222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smtClean="0"/>
          </a:p>
        </p:txBody>
      </p:sp>
      <p:sp>
        <p:nvSpPr>
          <p:cNvPr id="28675" name="Content Placeholder 2"/>
          <p:cNvSpPr>
            <a:spLocks noGrp="1"/>
          </p:cNvSpPr>
          <p:nvPr>
            <p:ph idx="1"/>
          </p:nvPr>
        </p:nvSpPr>
        <p:spPr/>
        <p:txBody>
          <a:bodyPr/>
          <a:lstStyle/>
          <a:p>
            <a:pPr eaLnBrk="1" hangingPunct="1"/>
            <a:endParaRPr lang="en-US" altLang="en-US" smtClean="0"/>
          </a:p>
        </p:txBody>
      </p:sp>
      <p:pic>
        <p:nvPicPr>
          <p:cNvPr id="28676" name="Picture 2" descr="C:\snavely\work\teaching\09Fa-CS6610\lectures\lec18\pascal2009\everingham_cls_Page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1664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p:cNvSpPr>
            <a:spLocks noGrp="1"/>
          </p:cNvSpPr>
          <p:nvPr>
            <p:ph type="title"/>
          </p:nvPr>
        </p:nvSpPr>
        <p:spPr/>
        <p:txBody>
          <a:bodyPr/>
          <a:lstStyle/>
          <a:p>
            <a:r>
              <a:rPr lang="en-US" smtClean="0"/>
              <a:t>Things to remember</a:t>
            </a:r>
          </a:p>
        </p:txBody>
      </p:sp>
      <p:sp>
        <p:nvSpPr>
          <p:cNvPr id="8" name="Content Placeholder 7"/>
          <p:cNvSpPr>
            <a:spLocks noGrp="1"/>
          </p:cNvSpPr>
          <p:nvPr>
            <p:ph idx="1"/>
          </p:nvPr>
        </p:nvSpPr>
        <p:spPr>
          <a:xfrm>
            <a:off x="228600" y="990600"/>
            <a:ext cx="5791200" cy="5867400"/>
          </a:xfrm>
        </p:spPr>
        <p:txBody>
          <a:bodyPr>
            <a:normAutofit fontScale="85000" lnSpcReduction="20000"/>
          </a:bodyPr>
          <a:lstStyle/>
          <a:p>
            <a:pPr>
              <a:defRPr/>
            </a:pPr>
            <a:endParaRPr lang="en-US" dirty="0" smtClean="0"/>
          </a:p>
          <a:p>
            <a:pPr>
              <a:defRPr/>
            </a:pPr>
            <a:r>
              <a:rPr lang="en-US" dirty="0" smtClean="0"/>
              <a:t>Sliding window for search</a:t>
            </a:r>
          </a:p>
          <a:p>
            <a:pPr>
              <a:defRPr/>
            </a:pPr>
            <a:endParaRPr lang="en-US" dirty="0" smtClean="0"/>
          </a:p>
          <a:p>
            <a:pPr>
              <a:defRPr/>
            </a:pPr>
            <a:r>
              <a:rPr lang="en-US" dirty="0" smtClean="0"/>
              <a:t>Features based on differences of intensity (gradient, wavelet, etc.)</a:t>
            </a:r>
          </a:p>
          <a:p>
            <a:pPr lvl="1">
              <a:defRPr/>
            </a:pPr>
            <a:r>
              <a:rPr lang="en-US" dirty="0" smtClean="0"/>
              <a:t>Excellent results require careful feature design</a:t>
            </a:r>
          </a:p>
          <a:p>
            <a:pPr lvl="1">
              <a:defRPr/>
            </a:pPr>
            <a:endParaRPr lang="en-US" dirty="0" smtClean="0"/>
          </a:p>
          <a:p>
            <a:pPr>
              <a:defRPr/>
            </a:pPr>
            <a:r>
              <a:rPr lang="en-US" dirty="0" smtClean="0"/>
              <a:t>Boosting for feature selection</a:t>
            </a:r>
          </a:p>
          <a:p>
            <a:pPr>
              <a:defRPr/>
            </a:pPr>
            <a:endParaRPr lang="en-US" dirty="0" smtClean="0"/>
          </a:p>
          <a:p>
            <a:pPr>
              <a:defRPr/>
            </a:pPr>
            <a:r>
              <a:rPr lang="en-US" dirty="0" smtClean="0"/>
              <a:t>Integral images, cascade for speed</a:t>
            </a:r>
          </a:p>
          <a:p>
            <a:pPr>
              <a:defRPr/>
            </a:pPr>
            <a:endParaRPr lang="en-US" dirty="0" smtClean="0"/>
          </a:p>
          <a:p>
            <a:pPr>
              <a:defRPr/>
            </a:pPr>
            <a:r>
              <a:rPr lang="en-US" dirty="0" smtClean="0"/>
              <a:t>Bootstrapping to deal with many, many negative examples</a:t>
            </a:r>
          </a:p>
          <a:p>
            <a:pPr>
              <a:defRPr/>
            </a:pPr>
            <a:endParaRPr lang="en-US" dirty="0"/>
          </a:p>
        </p:txBody>
      </p:sp>
      <p:grpSp>
        <p:nvGrpSpPr>
          <p:cNvPr id="2" name="Group 14"/>
          <p:cNvGrpSpPr>
            <a:grpSpLocks/>
          </p:cNvGrpSpPr>
          <p:nvPr/>
        </p:nvGrpSpPr>
        <p:grpSpPr bwMode="auto">
          <a:xfrm>
            <a:off x="6477000" y="1143000"/>
            <a:ext cx="1981200" cy="1524000"/>
            <a:chOff x="533400" y="1676400"/>
            <a:chExt cx="2286000" cy="1714500"/>
          </a:xfrm>
        </p:grpSpPr>
        <p:pic>
          <p:nvPicPr>
            <p:cNvPr id="42016" name="Picture 13" descr="p1010172"/>
            <p:cNvPicPr>
              <a:picLocks noChangeAspect="1" noChangeArrowheads="1"/>
            </p:cNvPicPr>
            <p:nvPr/>
          </p:nvPicPr>
          <p:blipFill>
            <a:blip r:embed="rId2" cstate="print"/>
            <a:srcRect/>
            <a:stretch>
              <a:fillRect/>
            </a:stretch>
          </p:blipFill>
          <p:spPr bwMode="auto">
            <a:xfrm>
              <a:off x="533400" y="1676400"/>
              <a:ext cx="2286000" cy="1714500"/>
            </a:xfrm>
            <a:prstGeom prst="rect">
              <a:avLst/>
            </a:prstGeom>
            <a:noFill/>
            <a:ln w="9525">
              <a:noFill/>
              <a:miter lim="800000"/>
              <a:headEnd/>
              <a:tailEnd/>
            </a:ln>
          </p:spPr>
        </p:pic>
        <p:sp>
          <p:nvSpPr>
            <p:cNvPr id="42017" name="Rectangle 5"/>
            <p:cNvSpPr>
              <a:spLocks noChangeArrowheads="1"/>
            </p:cNvSpPr>
            <p:nvPr/>
          </p:nvSpPr>
          <p:spPr bwMode="auto">
            <a:xfrm>
              <a:off x="533400" y="1676400"/>
              <a:ext cx="251114"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Arial" panose="020B0604020202020204" pitchFamily="34" charset="0"/>
              </a:endParaRPr>
            </a:p>
          </p:txBody>
        </p:sp>
        <p:sp>
          <p:nvSpPr>
            <p:cNvPr id="42018" name="Rectangle 6"/>
            <p:cNvSpPr>
              <a:spLocks noChangeArrowheads="1"/>
            </p:cNvSpPr>
            <p:nvPr/>
          </p:nvSpPr>
          <p:spPr bwMode="auto">
            <a:xfrm>
              <a:off x="633845" y="1676400"/>
              <a:ext cx="251114"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Arial" panose="020B0604020202020204" pitchFamily="34" charset="0"/>
              </a:endParaRPr>
            </a:p>
          </p:txBody>
        </p:sp>
        <p:sp>
          <p:nvSpPr>
            <p:cNvPr id="42019" name="Rectangle 7"/>
            <p:cNvSpPr>
              <a:spLocks noChangeArrowheads="1"/>
            </p:cNvSpPr>
            <p:nvPr/>
          </p:nvSpPr>
          <p:spPr bwMode="auto">
            <a:xfrm>
              <a:off x="2514600" y="2667000"/>
              <a:ext cx="301336" cy="7112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Arial" panose="020B0604020202020204" pitchFamily="34" charset="0"/>
              </a:endParaRPr>
            </a:p>
          </p:txBody>
        </p:sp>
        <p:sp>
          <p:nvSpPr>
            <p:cNvPr id="42020" name="Line 8"/>
            <p:cNvSpPr>
              <a:spLocks noChangeShapeType="1"/>
            </p:cNvSpPr>
            <p:nvPr/>
          </p:nvSpPr>
          <p:spPr bwMode="auto">
            <a:xfrm>
              <a:off x="1035627" y="2032000"/>
              <a:ext cx="301336" cy="0"/>
            </a:xfrm>
            <a:prstGeom prst="line">
              <a:avLst/>
            </a:prstGeom>
            <a:noFill/>
            <a:ln w="76200" cap="rnd">
              <a:solidFill>
                <a:srgbClr val="FF0000"/>
              </a:solidFill>
              <a:prstDash val="sysDot"/>
              <a:round/>
              <a:headEnd/>
              <a:tailEnd/>
            </a:ln>
          </p:spPr>
          <p:txBody>
            <a:bodyPr/>
            <a:lstStyle/>
            <a:p>
              <a:endParaRPr lang="en-US">
                <a:solidFill>
                  <a:prstClr val="black"/>
                </a:solidFill>
                <a:latin typeface="Arial" charset="0"/>
                <a:cs typeface="Arial" panose="020B0604020202020204" pitchFamily="34" charset="0"/>
              </a:endParaRPr>
            </a:p>
          </p:txBody>
        </p:sp>
      </p:grpSp>
      <p:grpSp>
        <p:nvGrpSpPr>
          <p:cNvPr id="3" name="Group 15"/>
          <p:cNvGrpSpPr>
            <a:grpSpLocks noChangeAspect="1"/>
          </p:cNvGrpSpPr>
          <p:nvPr/>
        </p:nvGrpSpPr>
        <p:grpSpPr bwMode="auto">
          <a:xfrm>
            <a:off x="5924550" y="5003800"/>
            <a:ext cx="3219450" cy="1016000"/>
            <a:chOff x="381000" y="1447800"/>
            <a:chExt cx="8979120" cy="2834363"/>
          </a:xfrm>
        </p:grpSpPr>
        <p:sp>
          <p:nvSpPr>
            <p:cNvPr id="17" name="Rectangle 16"/>
            <p:cNvSpPr/>
            <p:nvPr/>
          </p:nvSpPr>
          <p:spPr>
            <a:xfrm>
              <a:off x="381000" y="1447800"/>
              <a:ext cx="836813"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18" name="Rectangle 17"/>
            <p:cNvSpPr/>
            <p:nvPr/>
          </p:nvSpPr>
          <p:spPr>
            <a:xfrm>
              <a:off x="531538" y="1598376"/>
              <a:ext cx="841239"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19" name="Rectangle 18"/>
            <p:cNvSpPr/>
            <p:nvPr/>
          </p:nvSpPr>
          <p:spPr>
            <a:xfrm>
              <a:off x="686504" y="1753381"/>
              <a:ext cx="836810"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0" name="Rectangle 19"/>
            <p:cNvSpPr/>
            <p:nvPr/>
          </p:nvSpPr>
          <p:spPr>
            <a:xfrm>
              <a:off x="837042" y="1903957"/>
              <a:ext cx="841239"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1" name="Rectangle 20"/>
            <p:cNvSpPr/>
            <p:nvPr/>
          </p:nvSpPr>
          <p:spPr>
            <a:xfrm>
              <a:off x="992005" y="2058960"/>
              <a:ext cx="836813"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1996" name="TextBox 10"/>
            <p:cNvSpPr txBox="1">
              <a:spLocks noChangeArrowheads="1"/>
            </p:cNvSpPr>
            <p:nvPr/>
          </p:nvSpPr>
          <p:spPr bwMode="auto">
            <a:xfrm>
              <a:off x="761999" y="3352801"/>
              <a:ext cx="1297561"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Examples</a:t>
              </a:r>
            </a:p>
          </p:txBody>
        </p:sp>
        <p:sp>
          <p:nvSpPr>
            <p:cNvPr id="23" name="Rounded Rectangle 22"/>
            <p:cNvSpPr/>
            <p:nvPr/>
          </p:nvSpPr>
          <p:spPr>
            <a:xfrm>
              <a:off x="2439823" y="1753381"/>
              <a:ext cx="1292852" cy="1067313"/>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1</a:t>
              </a:r>
            </a:p>
            <a:p>
              <a:pPr algn="ctr">
                <a:defRPr/>
              </a:pPr>
              <a:r>
                <a:rPr lang="en-US" sz="500" dirty="0">
                  <a:solidFill>
                    <a:prstClr val="black"/>
                  </a:solidFill>
                </a:rPr>
                <a:t>H</a:t>
              </a:r>
              <a:r>
                <a:rPr lang="en-US" sz="500" baseline="-25000" dirty="0">
                  <a:solidFill>
                    <a:prstClr val="black"/>
                  </a:solidFill>
                </a:rPr>
                <a:t>1</a:t>
              </a:r>
              <a:r>
                <a:rPr lang="en-US" sz="500" dirty="0">
                  <a:solidFill>
                    <a:prstClr val="black"/>
                  </a:solidFill>
                </a:rPr>
                <a:t>(x) &gt; t</a:t>
              </a:r>
              <a:r>
                <a:rPr lang="en-US" sz="500" baseline="-25000" dirty="0">
                  <a:solidFill>
                    <a:prstClr val="black"/>
                  </a:solidFill>
                </a:rPr>
                <a:t>1</a:t>
              </a:r>
              <a:r>
                <a:rPr lang="en-US" sz="500" dirty="0">
                  <a:solidFill>
                    <a:prstClr val="black"/>
                  </a:solidFill>
                </a:rPr>
                <a:t>?</a:t>
              </a:r>
            </a:p>
          </p:txBody>
        </p:sp>
        <p:sp>
          <p:nvSpPr>
            <p:cNvPr id="24" name="Right Arrow 23"/>
            <p:cNvSpPr/>
            <p:nvPr/>
          </p:nvSpPr>
          <p:spPr>
            <a:xfrm>
              <a:off x="3887639" y="2134249"/>
              <a:ext cx="531309" cy="380868"/>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5" name="Right Arrow 24"/>
            <p:cNvSpPr/>
            <p:nvPr/>
          </p:nvSpPr>
          <p:spPr>
            <a:xfrm rot="5400000">
              <a:off x="2780652" y="3161751"/>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6" name="Right Arrow 25"/>
            <p:cNvSpPr/>
            <p:nvPr/>
          </p:nvSpPr>
          <p:spPr>
            <a:xfrm>
              <a:off x="1904085" y="2058960"/>
              <a:ext cx="380771" cy="456157"/>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01" name="TextBox 15"/>
            <p:cNvSpPr txBox="1">
              <a:spLocks noChangeArrowheads="1"/>
            </p:cNvSpPr>
            <p:nvPr/>
          </p:nvSpPr>
          <p:spPr bwMode="auto">
            <a:xfrm>
              <a:off x="2743199" y="3809998"/>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Reject</a:t>
              </a:r>
            </a:p>
          </p:txBody>
        </p:sp>
        <p:sp>
          <p:nvSpPr>
            <p:cNvPr id="42002" name="TextBox 16"/>
            <p:cNvSpPr txBox="1">
              <a:spLocks noChangeArrowheads="1"/>
            </p:cNvSpPr>
            <p:nvPr/>
          </p:nvSpPr>
          <p:spPr bwMode="auto">
            <a:xfrm>
              <a:off x="3352801" y="3048000"/>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No</a:t>
              </a:r>
            </a:p>
          </p:txBody>
        </p:sp>
        <p:sp>
          <p:nvSpPr>
            <p:cNvPr id="42003" name="TextBox 17"/>
            <p:cNvSpPr txBox="1">
              <a:spLocks noChangeArrowheads="1"/>
            </p:cNvSpPr>
            <p:nvPr/>
          </p:nvSpPr>
          <p:spPr bwMode="auto">
            <a:xfrm>
              <a:off x="3810001" y="1676400"/>
              <a:ext cx="823608"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Yes</a:t>
              </a:r>
            </a:p>
          </p:txBody>
        </p:sp>
        <p:sp>
          <p:nvSpPr>
            <p:cNvPr id="30" name="Rounded Rectangle 29"/>
            <p:cNvSpPr/>
            <p:nvPr/>
          </p:nvSpPr>
          <p:spPr>
            <a:xfrm>
              <a:off x="4511928" y="1766666"/>
              <a:ext cx="1279567" cy="1067316"/>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2</a:t>
              </a:r>
            </a:p>
            <a:p>
              <a:pPr algn="ctr">
                <a:defRPr/>
              </a:pPr>
              <a:r>
                <a:rPr lang="en-US" sz="500" dirty="0">
                  <a:solidFill>
                    <a:prstClr val="black"/>
                  </a:solidFill>
                </a:rPr>
                <a:t>H</a:t>
              </a:r>
              <a:r>
                <a:rPr lang="en-US" sz="500" baseline="-25000" dirty="0">
                  <a:solidFill>
                    <a:prstClr val="black"/>
                  </a:solidFill>
                </a:rPr>
                <a:t>2</a:t>
              </a:r>
              <a:r>
                <a:rPr lang="en-US" sz="500" dirty="0">
                  <a:solidFill>
                    <a:prstClr val="black"/>
                  </a:solidFill>
                </a:rPr>
                <a:t>(x) &gt; t</a:t>
              </a:r>
              <a:r>
                <a:rPr lang="en-US" sz="500" baseline="-25000" dirty="0">
                  <a:solidFill>
                    <a:prstClr val="black"/>
                  </a:solidFill>
                </a:rPr>
                <a:t>2</a:t>
              </a:r>
              <a:r>
                <a:rPr lang="en-US" sz="500" dirty="0">
                  <a:solidFill>
                    <a:prstClr val="black"/>
                  </a:solidFill>
                </a:rPr>
                <a:t>?</a:t>
              </a:r>
            </a:p>
          </p:txBody>
        </p:sp>
        <p:sp>
          <p:nvSpPr>
            <p:cNvPr id="31" name="Rounded Rectangle 30"/>
            <p:cNvSpPr/>
            <p:nvPr/>
          </p:nvSpPr>
          <p:spPr>
            <a:xfrm>
              <a:off x="6553038" y="1753381"/>
              <a:ext cx="1297281" cy="1067313"/>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N</a:t>
              </a:r>
            </a:p>
            <a:p>
              <a:pPr algn="ctr">
                <a:defRPr/>
              </a:pPr>
              <a:r>
                <a:rPr lang="en-US" sz="500" dirty="0">
                  <a:solidFill>
                    <a:prstClr val="black"/>
                  </a:solidFill>
                </a:rPr>
                <a:t>H</a:t>
              </a:r>
              <a:r>
                <a:rPr lang="en-US" sz="500" baseline="-25000" dirty="0">
                  <a:solidFill>
                    <a:prstClr val="black"/>
                  </a:solidFill>
                </a:rPr>
                <a:t>N</a:t>
              </a:r>
              <a:r>
                <a:rPr lang="en-US" sz="500" dirty="0">
                  <a:solidFill>
                    <a:prstClr val="black"/>
                  </a:solidFill>
                </a:rPr>
                <a:t>(x) &gt; </a:t>
              </a:r>
              <a:r>
                <a:rPr lang="en-US" sz="500" dirty="0" err="1">
                  <a:solidFill>
                    <a:prstClr val="black"/>
                  </a:solidFill>
                </a:rPr>
                <a:t>t</a:t>
              </a:r>
              <a:r>
                <a:rPr lang="en-US" sz="500" baseline="-25000" dirty="0" err="1">
                  <a:solidFill>
                    <a:prstClr val="black"/>
                  </a:solidFill>
                </a:rPr>
                <a:t>N</a:t>
              </a:r>
              <a:r>
                <a:rPr lang="en-US" sz="500" dirty="0">
                  <a:solidFill>
                    <a:prstClr val="black"/>
                  </a:solidFill>
                </a:rPr>
                <a:t>?</a:t>
              </a:r>
            </a:p>
          </p:txBody>
        </p:sp>
        <p:sp>
          <p:nvSpPr>
            <p:cNvPr id="32" name="Right Arrow 31"/>
            <p:cNvSpPr/>
            <p:nvPr/>
          </p:nvSpPr>
          <p:spPr>
            <a:xfrm>
              <a:off x="7925586" y="2134249"/>
              <a:ext cx="531309" cy="380868"/>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07" name="TextBox 21"/>
            <p:cNvSpPr txBox="1">
              <a:spLocks noChangeArrowheads="1"/>
            </p:cNvSpPr>
            <p:nvPr/>
          </p:nvSpPr>
          <p:spPr bwMode="auto">
            <a:xfrm>
              <a:off x="7848600" y="1676400"/>
              <a:ext cx="823608"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Yes</a:t>
              </a:r>
            </a:p>
          </p:txBody>
        </p:sp>
        <p:sp>
          <p:nvSpPr>
            <p:cNvPr id="42008" name="TextBox 22"/>
            <p:cNvSpPr txBox="1">
              <a:spLocks noChangeArrowheads="1"/>
            </p:cNvSpPr>
            <p:nvPr/>
          </p:nvSpPr>
          <p:spPr bwMode="auto">
            <a:xfrm>
              <a:off x="5883275" y="1981201"/>
              <a:ext cx="801249" cy="600938"/>
            </a:xfrm>
            <a:prstGeom prst="rect">
              <a:avLst/>
            </a:prstGeom>
            <a:noFill/>
            <a:ln w="9525">
              <a:noFill/>
              <a:miter lim="800000"/>
              <a:headEnd/>
              <a:tailEnd/>
            </a:ln>
          </p:spPr>
          <p:txBody>
            <a:bodyPr wrap="none">
              <a:spAutoFit/>
            </a:bodyPr>
            <a:lstStyle/>
            <a:p>
              <a:r>
                <a:rPr lang="en-US" sz="800">
                  <a:solidFill>
                    <a:prstClr val="black"/>
                  </a:solidFill>
                  <a:latin typeface="Arial" charset="0"/>
                  <a:cs typeface="Arial" panose="020B0604020202020204" pitchFamily="34" charset="0"/>
                </a:rPr>
                <a:t>…</a:t>
              </a:r>
            </a:p>
          </p:txBody>
        </p:sp>
        <p:sp>
          <p:nvSpPr>
            <p:cNvPr id="42009" name="TextBox 23"/>
            <p:cNvSpPr txBox="1">
              <a:spLocks noChangeArrowheads="1"/>
            </p:cNvSpPr>
            <p:nvPr/>
          </p:nvSpPr>
          <p:spPr bwMode="auto">
            <a:xfrm>
              <a:off x="8447087" y="2209801"/>
              <a:ext cx="91303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Pass</a:t>
              </a:r>
            </a:p>
          </p:txBody>
        </p:sp>
        <p:sp>
          <p:nvSpPr>
            <p:cNvPr id="36" name="Right Arrow 35"/>
            <p:cNvSpPr/>
            <p:nvPr/>
          </p:nvSpPr>
          <p:spPr>
            <a:xfrm rot="5400000">
              <a:off x="4684509" y="3161751"/>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11" name="TextBox 25"/>
            <p:cNvSpPr txBox="1">
              <a:spLocks noChangeArrowheads="1"/>
            </p:cNvSpPr>
            <p:nvPr/>
          </p:nvSpPr>
          <p:spPr bwMode="auto">
            <a:xfrm>
              <a:off x="4648200" y="3809998"/>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Reject</a:t>
              </a:r>
            </a:p>
          </p:txBody>
        </p:sp>
        <p:sp>
          <p:nvSpPr>
            <p:cNvPr id="42012" name="TextBox 26"/>
            <p:cNvSpPr txBox="1">
              <a:spLocks noChangeArrowheads="1"/>
            </p:cNvSpPr>
            <p:nvPr/>
          </p:nvSpPr>
          <p:spPr bwMode="auto">
            <a:xfrm>
              <a:off x="5257799" y="3048000"/>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No</a:t>
              </a:r>
            </a:p>
          </p:txBody>
        </p:sp>
        <p:sp>
          <p:nvSpPr>
            <p:cNvPr id="39" name="Right Arrow 38"/>
            <p:cNvSpPr/>
            <p:nvPr/>
          </p:nvSpPr>
          <p:spPr>
            <a:xfrm rot="5400000">
              <a:off x="6818599" y="3086464"/>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14" name="TextBox 28"/>
            <p:cNvSpPr txBox="1">
              <a:spLocks noChangeArrowheads="1"/>
            </p:cNvSpPr>
            <p:nvPr/>
          </p:nvSpPr>
          <p:spPr bwMode="auto">
            <a:xfrm>
              <a:off x="6781801" y="3733800"/>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Reject</a:t>
              </a:r>
            </a:p>
          </p:txBody>
        </p:sp>
        <p:sp>
          <p:nvSpPr>
            <p:cNvPr id="42015" name="TextBox 29"/>
            <p:cNvSpPr txBox="1">
              <a:spLocks noChangeArrowheads="1"/>
            </p:cNvSpPr>
            <p:nvPr/>
          </p:nvSpPr>
          <p:spPr bwMode="auto">
            <a:xfrm>
              <a:off x="7391400" y="2971799"/>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No</a:t>
              </a:r>
            </a:p>
          </p:txBody>
        </p:sp>
      </p:grpSp>
      <p:pic>
        <p:nvPicPr>
          <p:cNvPr id="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061" y="3124200"/>
            <a:ext cx="747077" cy="148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48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US" altLang="en-US" smtClean="0"/>
          </a:p>
        </p:txBody>
      </p:sp>
      <p:sp>
        <p:nvSpPr>
          <p:cNvPr id="29699" name="Content Placeholder 2"/>
          <p:cNvSpPr>
            <a:spLocks noGrp="1"/>
          </p:cNvSpPr>
          <p:nvPr>
            <p:ph idx="1"/>
          </p:nvPr>
        </p:nvSpPr>
        <p:spPr/>
        <p:txBody>
          <a:bodyPr/>
          <a:lstStyle/>
          <a:p>
            <a:pPr eaLnBrk="1" hangingPunct="1"/>
            <a:endParaRPr lang="en-US" altLang="en-US" smtClean="0"/>
          </a:p>
        </p:txBody>
      </p:sp>
      <p:pic>
        <p:nvPicPr>
          <p:cNvPr id="29700" name="Picture 2" descr="C:\snavely\work\teaching\09Fa-CS6610\lectures\lec18\pascal2009\everingham_cls_Page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0" y="4735513"/>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8188798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tLang="en-US" smtClean="0"/>
          </a:p>
        </p:txBody>
      </p:sp>
      <p:sp>
        <p:nvSpPr>
          <p:cNvPr id="30723" name="Content Placeholder 2"/>
          <p:cNvSpPr>
            <a:spLocks noGrp="1"/>
          </p:cNvSpPr>
          <p:nvPr>
            <p:ph idx="1"/>
          </p:nvPr>
        </p:nvSpPr>
        <p:spPr/>
        <p:txBody>
          <a:bodyPr/>
          <a:lstStyle/>
          <a:p>
            <a:pPr eaLnBrk="1" hangingPunct="1"/>
            <a:endParaRPr lang="en-US" altLang="en-US" smtClean="0"/>
          </a:p>
        </p:txBody>
      </p:sp>
      <p:pic>
        <p:nvPicPr>
          <p:cNvPr id="30724" name="Picture 2" descr="C:\snavely\work\teaching\09Fa-CS6610\lectures\lec18\pascal2009\everingham_cls_Page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42863" y="4930775"/>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65137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tLang="en-US" smtClean="0"/>
          </a:p>
        </p:txBody>
      </p:sp>
      <p:sp>
        <p:nvSpPr>
          <p:cNvPr id="31747" name="Content Placeholder 2"/>
          <p:cNvSpPr>
            <a:spLocks noGrp="1"/>
          </p:cNvSpPr>
          <p:nvPr>
            <p:ph idx="1"/>
          </p:nvPr>
        </p:nvSpPr>
        <p:spPr/>
        <p:txBody>
          <a:bodyPr/>
          <a:lstStyle/>
          <a:p>
            <a:pPr eaLnBrk="1" hangingPunct="1"/>
            <a:endParaRPr lang="en-US" altLang="en-US" smtClean="0"/>
          </a:p>
        </p:txBody>
      </p:sp>
      <p:pic>
        <p:nvPicPr>
          <p:cNvPr id="31748" name="Picture 10" descr="C:\snavely\work\teaching\09Fa-CS6610\lectures\lec18\everingham_det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17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2720975"/>
            <a:ext cx="47720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85757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tLang="en-US" smtClean="0"/>
          </a:p>
        </p:txBody>
      </p:sp>
      <p:sp>
        <p:nvSpPr>
          <p:cNvPr id="33795" name="Content Placeholder 2"/>
          <p:cNvSpPr>
            <a:spLocks noGrp="1"/>
          </p:cNvSpPr>
          <p:nvPr>
            <p:ph idx="1"/>
          </p:nvPr>
        </p:nvSpPr>
        <p:spPr/>
        <p:txBody>
          <a:bodyPr/>
          <a:lstStyle/>
          <a:p>
            <a:pPr eaLnBrk="1" hangingPunct="1"/>
            <a:endParaRPr lang="en-US" altLang="en-US" smtClean="0"/>
          </a:p>
        </p:txBody>
      </p:sp>
      <p:pic>
        <p:nvPicPr>
          <p:cNvPr id="33796" name="Picture 12" descr="C:\snavely\work\teaching\09Fa-CS6610\lectures\lec18\everingham_det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35994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altLang="en-US" smtClean="0"/>
          </a:p>
        </p:txBody>
      </p:sp>
      <p:sp>
        <p:nvSpPr>
          <p:cNvPr id="34819" name="Content Placeholder 2"/>
          <p:cNvSpPr>
            <a:spLocks noGrp="1"/>
          </p:cNvSpPr>
          <p:nvPr>
            <p:ph idx="1"/>
          </p:nvPr>
        </p:nvSpPr>
        <p:spPr/>
        <p:txBody>
          <a:bodyPr/>
          <a:lstStyle/>
          <a:p>
            <a:pPr eaLnBrk="1" hangingPunct="1"/>
            <a:endParaRPr lang="en-US" altLang="en-US" smtClean="0"/>
          </a:p>
        </p:txBody>
      </p:sp>
      <p:pic>
        <p:nvPicPr>
          <p:cNvPr id="34820" name="Picture 18" descr="C:\snavely\work\teaching\09Fa-CS6610\lectures\lec18\everingham_det_Page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p:cNvSpPr txBox="1">
            <a:spLocks noChangeArrowheads="1"/>
          </p:cNvSpPr>
          <p:nvPr/>
        </p:nvSpPr>
        <p:spPr bwMode="auto">
          <a:xfrm>
            <a:off x="3059113" y="6172200"/>
            <a:ext cx="270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cs typeface="Arial" panose="020B0604020202020204" pitchFamily="34" charset="0"/>
              </a:rPr>
              <a:t>Chance essentially 0</a:t>
            </a:r>
          </a:p>
        </p:txBody>
      </p:sp>
    </p:spTree>
    <p:extLst>
      <p:ext uri="{BB962C8B-B14F-4D97-AF65-F5344CB8AC3E}">
        <p14:creationId xmlns:p14="http://schemas.microsoft.com/office/powerpoint/2010/main" val="411923255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altLang="en-US" smtClean="0"/>
          </a:p>
        </p:txBody>
      </p:sp>
      <p:sp>
        <p:nvSpPr>
          <p:cNvPr id="35843" name="Content Placeholder 2"/>
          <p:cNvSpPr>
            <a:spLocks noGrp="1"/>
          </p:cNvSpPr>
          <p:nvPr>
            <p:ph idx="1"/>
          </p:nvPr>
        </p:nvSpPr>
        <p:spPr/>
        <p:txBody>
          <a:bodyPr/>
          <a:lstStyle/>
          <a:p>
            <a:pPr eaLnBrk="1" hangingPunct="1"/>
            <a:endParaRPr lang="en-US" altLang="en-US" smtClean="0"/>
          </a:p>
        </p:txBody>
      </p:sp>
      <p:pic>
        <p:nvPicPr>
          <p:cNvPr id="35844" name="Picture 15" descr="C:\snavely\work\teaching\09Fa-CS6610\lectures\lec18\everingham_det_Page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66975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altLang="en-US" smtClean="0"/>
          </a:p>
        </p:txBody>
      </p:sp>
      <p:sp>
        <p:nvSpPr>
          <p:cNvPr id="36867" name="Content Placeholder 2"/>
          <p:cNvSpPr>
            <a:spLocks noGrp="1"/>
          </p:cNvSpPr>
          <p:nvPr>
            <p:ph idx="1"/>
          </p:nvPr>
        </p:nvSpPr>
        <p:spPr/>
        <p:txBody>
          <a:bodyPr/>
          <a:lstStyle/>
          <a:p>
            <a:pPr eaLnBrk="1" hangingPunct="1"/>
            <a:endParaRPr lang="en-US" altLang="en-US" smtClean="0"/>
          </a:p>
        </p:txBody>
      </p:sp>
      <p:pic>
        <p:nvPicPr>
          <p:cNvPr id="36868" name="Picture 16" descr="C:\snavely\work\teaching\09Fa-CS6610\lectures\lec18\everingham_det_Page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1399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endParaRPr lang="en-US" altLang="en-US" smtClean="0"/>
          </a:p>
        </p:txBody>
      </p:sp>
      <p:sp>
        <p:nvSpPr>
          <p:cNvPr id="37891" name="Content Placeholder 2"/>
          <p:cNvSpPr>
            <a:spLocks noGrp="1"/>
          </p:cNvSpPr>
          <p:nvPr>
            <p:ph idx="1"/>
          </p:nvPr>
        </p:nvSpPr>
        <p:spPr/>
        <p:txBody>
          <a:bodyPr/>
          <a:lstStyle/>
          <a:p>
            <a:pPr eaLnBrk="1" hangingPunct="1"/>
            <a:endParaRPr lang="en-US" altLang="en-US" smtClean="0"/>
          </a:p>
        </p:txBody>
      </p:sp>
      <p:pic>
        <p:nvPicPr>
          <p:cNvPr id="37892" name="Picture 17" descr="C:\snavely\work\teaching\09Fa-CS6610\lectures\lec18\everingham_det_Page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53542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endParaRPr lang="en-US" altLang="en-US" smtClean="0"/>
          </a:p>
        </p:txBody>
      </p:sp>
      <p:sp>
        <p:nvSpPr>
          <p:cNvPr id="38915" name="Content Placeholder 2"/>
          <p:cNvSpPr>
            <a:spLocks noGrp="1"/>
          </p:cNvSpPr>
          <p:nvPr>
            <p:ph idx="1"/>
          </p:nvPr>
        </p:nvSpPr>
        <p:spPr/>
        <p:txBody>
          <a:bodyPr/>
          <a:lstStyle/>
          <a:p>
            <a:pPr eaLnBrk="1" hangingPunct="1"/>
            <a:endParaRPr lang="en-US" altLang="en-US" smtClean="0"/>
          </a:p>
        </p:txBody>
      </p:sp>
      <p:pic>
        <p:nvPicPr>
          <p:cNvPr id="38916" name="Picture 19" descr="C:\snavely\work\teaching\09Fa-CS6610\lectures\lec18\everingham_det_Page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77232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endParaRPr lang="en-US" altLang="en-US" smtClean="0"/>
          </a:p>
        </p:txBody>
      </p:sp>
      <p:sp>
        <p:nvSpPr>
          <p:cNvPr id="39939" name="Content Placeholder 2"/>
          <p:cNvSpPr>
            <a:spLocks noGrp="1"/>
          </p:cNvSpPr>
          <p:nvPr>
            <p:ph idx="1"/>
          </p:nvPr>
        </p:nvSpPr>
        <p:spPr/>
        <p:txBody>
          <a:bodyPr/>
          <a:lstStyle/>
          <a:p>
            <a:pPr eaLnBrk="1" hangingPunct="1"/>
            <a:endParaRPr lang="en-US" altLang="en-US" smtClean="0"/>
          </a:p>
        </p:txBody>
      </p:sp>
      <p:pic>
        <p:nvPicPr>
          <p:cNvPr id="39940" name="Picture 20" descr="C:\snavely\work\teaching\09Fa-CS6610\lectures\lec18\everingham_det_Page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60563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Discriminative part-based models</a:t>
            </a:r>
            <a:endParaRPr lang="en-US" dirty="0"/>
          </a:p>
        </p:txBody>
      </p:sp>
      <p:pic>
        <p:nvPicPr>
          <p:cNvPr id="54279" name="Picture 7"/>
          <p:cNvPicPr>
            <a:picLocks noChangeAspect="1" noChangeArrowheads="1"/>
          </p:cNvPicPr>
          <p:nvPr/>
        </p:nvPicPr>
        <p:blipFill>
          <a:blip r:embed="rId3" cstate="print"/>
          <a:srcRect/>
          <a:stretch>
            <a:fillRect/>
          </a:stretch>
        </p:blipFill>
        <p:spPr bwMode="auto">
          <a:xfrm>
            <a:off x="4800600" y="2404398"/>
            <a:ext cx="4201856" cy="2777201"/>
          </a:xfrm>
          <a:prstGeom prst="rect">
            <a:avLst/>
          </a:prstGeom>
          <a:noFill/>
          <a:ln w="9525">
            <a:noFill/>
            <a:miter lim="800000"/>
            <a:headEnd/>
            <a:tailEnd/>
          </a:ln>
        </p:spPr>
      </p:pic>
      <p:sp>
        <p:nvSpPr>
          <p:cNvPr id="12" name="Rectangle 11"/>
          <p:cNvSpPr/>
          <p:nvPr/>
        </p:nvSpPr>
        <p:spPr>
          <a:xfrm>
            <a:off x="685800" y="6019800"/>
            <a:ext cx="7848600" cy="646331"/>
          </a:xfrm>
          <a:prstGeom prst="rect">
            <a:avLst/>
          </a:prstGeom>
        </p:spPr>
        <p:txBody>
          <a:bodyPr wrap="square">
            <a:spAutoFit/>
          </a:bodyPr>
          <a:lstStyle/>
          <a:p>
            <a:pPr algn="ctr" eaLnBrk="0" hangingPunct="0"/>
            <a:r>
              <a:rPr lang="en-US" dirty="0" smtClean="0">
                <a:solidFill>
                  <a:srgbClr val="000000"/>
                </a:solidFill>
                <a:latin typeface="Arial" charset="0"/>
                <a:cs typeface="Arial" charset="0"/>
              </a:rPr>
              <a:t>P. </a:t>
            </a:r>
            <a:r>
              <a:rPr lang="en-US" dirty="0" err="1" smtClean="0">
                <a:solidFill>
                  <a:srgbClr val="000000"/>
                </a:solidFill>
                <a:latin typeface="Arial" charset="0"/>
                <a:cs typeface="Arial" charset="0"/>
              </a:rPr>
              <a:t>Felzenszwalb</a:t>
            </a:r>
            <a:r>
              <a:rPr lang="en-US" dirty="0" smtClean="0">
                <a:solidFill>
                  <a:srgbClr val="000000"/>
                </a:solidFill>
                <a:latin typeface="Arial" charset="0"/>
                <a:cs typeface="Arial" charset="0"/>
              </a:rPr>
              <a:t>, R. </a:t>
            </a:r>
            <a:r>
              <a:rPr lang="en-US" dirty="0" err="1" smtClean="0">
                <a:solidFill>
                  <a:srgbClr val="000000"/>
                </a:solidFill>
                <a:latin typeface="Arial" charset="0"/>
                <a:cs typeface="Arial" charset="0"/>
              </a:rPr>
              <a:t>Girshick</a:t>
            </a:r>
            <a:r>
              <a:rPr lang="en-US" dirty="0" smtClean="0">
                <a:solidFill>
                  <a:srgbClr val="000000"/>
                </a:solidFill>
                <a:latin typeface="Arial" charset="0"/>
                <a:cs typeface="Arial" charset="0"/>
              </a:rPr>
              <a:t>, D. </a:t>
            </a:r>
            <a:r>
              <a:rPr lang="en-US" dirty="0" err="1" smtClean="0">
                <a:solidFill>
                  <a:srgbClr val="000000"/>
                </a:solidFill>
                <a:latin typeface="Arial" charset="0"/>
                <a:cs typeface="Arial" charset="0"/>
              </a:rPr>
              <a:t>McAllester</a:t>
            </a:r>
            <a:r>
              <a:rPr lang="en-US" dirty="0" smtClean="0">
                <a:solidFill>
                  <a:srgbClr val="000000"/>
                </a:solidFill>
                <a:latin typeface="Arial" charset="0"/>
                <a:cs typeface="Arial" charset="0"/>
              </a:rPr>
              <a:t>, D. </a:t>
            </a:r>
            <a:r>
              <a:rPr lang="en-US" dirty="0" err="1" smtClean="0">
                <a:solidFill>
                  <a:srgbClr val="000000"/>
                </a:solidFill>
                <a:latin typeface="Arial" charset="0"/>
                <a:cs typeface="Arial" charset="0"/>
              </a:rPr>
              <a:t>Ramanan</a:t>
            </a:r>
            <a:r>
              <a:rPr lang="en-US" dirty="0" smtClean="0">
                <a:solidFill>
                  <a:srgbClr val="000000"/>
                </a:solidFill>
                <a:latin typeface="Arial" charset="0"/>
                <a:cs typeface="Arial" charset="0"/>
              </a:rPr>
              <a:t>, </a:t>
            </a:r>
            <a:r>
              <a:rPr lang="en-US" dirty="0" smtClean="0">
                <a:solidFill>
                  <a:srgbClr val="000000"/>
                </a:solidFill>
                <a:latin typeface="Arial" charset="0"/>
                <a:cs typeface="Arial" charset="0"/>
                <a:hlinkClick r:id="rId4"/>
              </a:rPr>
              <a:t>Object Detection with Discriminatively Trained Part Based Models</a:t>
            </a:r>
            <a:r>
              <a:rPr lang="en-US" dirty="0" smtClean="0">
                <a:solidFill>
                  <a:srgbClr val="000000"/>
                </a:solidFill>
                <a:latin typeface="Arial" charset="0"/>
                <a:cs typeface="Arial" charset="0"/>
              </a:rPr>
              <a:t>, PAMI 32(9), 2010</a:t>
            </a:r>
            <a:endParaRPr lang="en-US" dirty="0">
              <a:solidFill>
                <a:srgbClr val="000000"/>
              </a:solidFill>
              <a:latin typeface="Arial" charset="0"/>
              <a:cs typeface="Arial" charset="0"/>
            </a:endParaRPr>
          </a:p>
        </p:txBody>
      </p:sp>
      <p:grpSp>
        <p:nvGrpSpPr>
          <p:cNvPr id="4" name="Group 3"/>
          <p:cNvGrpSpPr/>
          <p:nvPr/>
        </p:nvGrpSpPr>
        <p:grpSpPr>
          <a:xfrm>
            <a:off x="228600" y="1524000"/>
            <a:ext cx="4056792" cy="3657600"/>
            <a:chOff x="5334000" y="811919"/>
            <a:chExt cx="2902712" cy="2617081"/>
          </a:xfrm>
        </p:grpSpPr>
        <p:pic>
          <p:nvPicPr>
            <p:cNvPr id="54275" name="Picture 3"/>
            <p:cNvPicPr>
              <a:picLocks noChangeAspect="1" noChangeArrowheads="1"/>
            </p:cNvPicPr>
            <p:nvPr/>
          </p:nvPicPr>
          <p:blipFill>
            <a:blip r:embed="rId5" cstate="print"/>
            <a:srcRect/>
            <a:stretch>
              <a:fillRect/>
            </a:stretch>
          </p:blipFill>
          <p:spPr bwMode="auto">
            <a:xfrm>
              <a:off x="5334000" y="1423101"/>
              <a:ext cx="2693106" cy="2005899"/>
            </a:xfrm>
            <a:prstGeom prst="rect">
              <a:avLst/>
            </a:prstGeom>
            <a:noFill/>
            <a:ln w="9525">
              <a:noFill/>
              <a:miter lim="800000"/>
              <a:headEnd/>
              <a:tailEnd/>
            </a:ln>
          </p:spPr>
        </p:pic>
        <p:sp>
          <p:nvSpPr>
            <p:cNvPr id="13" name="Rectangle 12"/>
            <p:cNvSpPr/>
            <p:nvPr/>
          </p:nvSpPr>
          <p:spPr>
            <a:xfrm>
              <a:off x="5401538" y="811919"/>
              <a:ext cx="634440" cy="506506"/>
            </a:xfrm>
            <a:prstGeom prst="rect">
              <a:avLst/>
            </a:prstGeom>
          </p:spPr>
          <p:txBody>
            <a:bodyPr wrap="square">
              <a:spAutoFit/>
            </a:bodyPr>
            <a:lstStyle/>
            <a:p>
              <a:pPr algn="ctr" eaLnBrk="0" hangingPunct="0"/>
              <a:r>
                <a:rPr lang="en-US" sz="2000" dirty="0" smtClean="0">
                  <a:solidFill>
                    <a:srgbClr val="000000"/>
                  </a:solidFill>
                  <a:latin typeface="Arial" charset="0"/>
                  <a:cs typeface="Arial" charset="0"/>
                </a:rPr>
                <a:t>Root filter</a:t>
              </a:r>
              <a:endParaRPr lang="en-US" sz="2000" dirty="0">
                <a:solidFill>
                  <a:srgbClr val="000000"/>
                </a:solidFill>
                <a:latin typeface="Arial" charset="0"/>
                <a:cs typeface="Arial" charset="0"/>
              </a:endParaRPr>
            </a:p>
          </p:txBody>
        </p:sp>
        <p:sp>
          <p:nvSpPr>
            <p:cNvPr id="14" name="Rectangle 13"/>
            <p:cNvSpPr/>
            <p:nvPr/>
          </p:nvSpPr>
          <p:spPr>
            <a:xfrm>
              <a:off x="6219378" y="819858"/>
              <a:ext cx="863813" cy="506506"/>
            </a:xfrm>
            <a:prstGeom prst="rect">
              <a:avLst/>
            </a:prstGeom>
          </p:spPr>
          <p:txBody>
            <a:bodyPr wrap="square">
              <a:spAutoFit/>
            </a:bodyPr>
            <a:lstStyle/>
            <a:p>
              <a:pPr algn="ctr" eaLnBrk="0" hangingPunct="0"/>
              <a:r>
                <a:rPr lang="en-US" sz="2000" dirty="0" smtClean="0">
                  <a:solidFill>
                    <a:srgbClr val="000000"/>
                  </a:solidFill>
                  <a:latin typeface="Arial" charset="0"/>
                  <a:cs typeface="Arial" charset="0"/>
                </a:rPr>
                <a:t>Part filters</a:t>
              </a:r>
              <a:endParaRPr lang="en-US" sz="2000" dirty="0">
                <a:solidFill>
                  <a:srgbClr val="000000"/>
                </a:solidFill>
                <a:latin typeface="Arial" charset="0"/>
                <a:cs typeface="Arial" charset="0"/>
              </a:endParaRPr>
            </a:p>
          </p:txBody>
        </p:sp>
        <p:sp>
          <p:nvSpPr>
            <p:cNvPr id="15" name="Rectangle 14"/>
            <p:cNvSpPr/>
            <p:nvPr/>
          </p:nvSpPr>
          <p:spPr>
            <a:xfrm>
              <a:off x="7064476" y="840161"/>
              <a:ext cx="1172236" cy="506506"/>
            </a:xfrm>
            <a:prstGeom prst="rect">
              <a:avLst/>
            </a:prstGeom>
          </p:spPr>
          <p:txBody>
            <a:bodyPr wrap="square">
              <a:spAutoFit/>
            </a:bodyPr>
            <a:lstStyle/>
            <a:p>
              <a:pPr algn="ctr" eaLnBrk="0" hangingPunct="0"/>
              <a:r>
                <a:rPr lang="en-US" sz="2000" dirty="0" smtClean="0">
                  <a:solidFill>
                    <a:srgbClr val="000000"/>
                  </a:solidFill>
                  <a:latin typeface="Arial" charset="0"/>
                  <a:cs typeface="Arial" charset="0"/>
                </a:rPr>
                <a:t>Deformation weights</a:t>
              </a:r>
              <a:endParaRPr lang="en-US" sz="2000" dirty="0">
                <a:solidFill>
                  <a:srgbClr val="000000"/>
                </a:solidFill>
                <a:latin typeface="Arial" charset="0"/>
                <a:cs typeface="Arial" charset="0"/>
              </a:endParaRPr>
            </a:p>
          </p:txBody>
        </p:sp>
      </p:grpSp>
    </p:spTree>
    <p:extLst>
      <p:ext uri="{BB962C8B-B14F-4D97-AF65-F5344CB8AC3E}">
        <p14:creationId xmlns:p14="http://schemas.microsoft.com/office/powerpoint/2010/main" val="12287917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altLang="en-US" smtClean="0"/>
          </a:p>
        </p:txBody>
      </p:sp>
      <p:sp>
        <p:nvSpPr>
          <p:cNvPr id="40963" name="Content Placeholder 2"/>
          <p:cNvSpPr>
            <a:spLocks noGrp="1"/>
          </p:cNvSpPr>
          <p:nvPr>
            <p:ph idx="1"/>
          </p:nvPr>
        </p:nvSpPr>
        <p:spPr/>
        <p:txBody>
          <a:bodyPr/>
          <a:lstStyle/>
          <a:p>
            <a:pPr eaLnBrk="1" hangingPunct="1"/>
            <a:endParaRPr lang="en-US" altLang="en-US" smtClean="0"/>
          </a:p>
        </p:txBody>
      </p:sp>
      <p:pic>
        <p:nvPicPr>
          <p:cNvPr id="40964" name="Picture 21" descr="C:\snavely\work\teaching\09Fa-CS6610\lectures\lec18\everingham_det_Page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13599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altLang="en-US" smtClean="0"/>
          </a:p>
        </p:txBody>
      </p:sp>
      <p:sp>
        <p:nvSpPr>
          <p:cNvPr id="41987" name="Content Placeholder 2"/>
          <p:cNvSpPr>
            <a:spLocks noGrp="1"/>
          </p:cNvSpPr>
          <p:nvPr>
            <p:ph idx="1"/>
          </p:nvPr>
        </p:nvSpPr>
        <p:spPr/>
        <p:txBody>
          <a:bodyPr/>
          <a:lstStyle/>
          <a:p>
            <a:pPr eaLnBrk="1" hangingPunct="1"/>
            <a:endParaRPr lang="en-US" altLang="en-US" smtClean="0"/>
          </a:p>
        </p:txBody>
      </p:sp>
      <p:pic>
        <p:nvPicPr>
          <p:cNvPr id="41988" name="Picture 22" descr="C:\snavely\work\teaching\09Fa-CS6610\lectures\lec18\everingham_det_Page_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33979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altLang="en-US" smtClean="0"/>
          </a:p>
        </p:txBody>
      </p:sp>
      <p:sp>
        <p:nvSpPr>
          <p:cNvPr id="43011" name="Content Placeholder 2"/>
          <p:cNvSpPr>
            <a:spLocks noGrp="1"/>
          </p:cNvSpPr>
          <p:nvPr>
            <p:ph idx="1"/>
          </p:nvPr>
        </p:nvSpPr>
        <p:spPr/>
        <p:txBody>
          <a:bodyPr/>
          <a:lstStyle/>
          <a:p>
            <a:pPr eaLnBrk="1" hangingPunct="1"/>
            <a:endParaRPr lang="en-US" altLang="en-US" smtClean="0"/>
          </a:p>
        </p:txBody>
      </p:sp>
      <p:pic>
        <p:nvPicPr>
          <p:cNvPr id="43012" name="Picture 23" descr="C:\snavely\work\teaching\09Fa-CS6610\lectures\lec18\everingham_det_Page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08005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638579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52400" y="0"/>
            <a:ext cx="8763000" cy="1143000"/>
          </a:xfrm>
          <a:solidFill>
            <a:schemeClr val="bg1">
              <a:alpha val="20000"/>
            </a:schemeClr>
          </a:solidFill>
        </p:spPr>
        <p:txBody>
          <a:bodyPr/>
          <a:lstStyle/>
          <a:p>
            <a:pPr eaLnBrk="1" hangingPunct="1"/>
            <a:r>
              <a:rPr lang="en-US" altLang="en-US" smtClean="0"/>
              <a:t>Opportunities of Scale</a:t>
            </a:r>
          </a:p>
        </p:txBody>
      </p:sp>
      <p:sp>
        <p:nvSpPr>
          <p:cNvPr id="4099"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altLang="en-US" dirty="0" smtClean="0">
              <a:solidFill>
                <a:schemeClr val="tx1"/>
              </a:solidFill>
            </a:endParaRPr>
          </a:p>
          <a:p>
            <a:pPr eaLnBrk="1" hangingPunct="1"/>
            <a:r>
              <a:rPr lang="en-US" altLang="en-US" dirty="0" smtClean="0">
                <a:solidFill>
                  <a:schemeClr val="tx1"/>
                </a:solidFill>
              </a:rPr>
              <a:t>Computer Vision</a:t>
            </a:r>
          </a:p>
          <a:p>
            <a:pPr eaLnBrk="1" hangingPunct="1"/>
            <a:r>
              <a:rPr lang="en-US" altLang="en-US" dirty="0" smtClean="0">
                <a:solidFill>
                  <a:schemeClr val="tx1"/>
                </a:solidFill>
              </a:rPr>
              <a:t>James Hays</a:t>
            </a:r>
          </a:p>
          <a:p>
            <a:pPr eaLnBrk="1" hangingPunct="1"/>
            <a:endParaRPr lang="en-US" altLang="en-US" dirty="0" smtClean="0">
              <a:solidFill>
                <a:schemeClr val="tx1"/>
              </a:solidFill>
            </a:endParaRPr>
          </a:p>
        </p:txBody>
      </p:sp>
      <p:sp>
        <p:nvSpPr>
          <p:cNvPr id="4100" name="TextBox 6"/>
          <p:cNvSpPr txBox="1">
            <a:spLocks noChangeArrowheads="1"/>
          </p:cNvSpPr>
          <p:nvPr/>
        </p:nvSpPr>
        <p:spPr bwMode="auto">
          <a:xfrm flipH="1">
            <a:off x="0" y="6550025"/>
            <a:ext cx="601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Many slides from James Hays, Alyosha Efros, and Derek Hoiem</a:t>
            </a:r>
          </a:p>
        </p:txBody>
      </p:sp>
      <p:sp>
        <p:nvSpPr>
          <p:cNvPr id="9" name="TextBox 8"/>
          <p:cNvSpPr txBox="1"/>
          <p:nvPr/>
        </p:nvSpPr>
        <p:spPr>
          <a:xfrm flipH="1">
            <a:off x="6248400" y="6550025"/>
            <a:ext cx="2895600" cy="307975"/>
          </a:xfrm>
          <a:prstGeom prst="rect">
            <a:avLst/>
          </a:prstGeom>
          <a:noFill/>
        </p:spPr>
        <p:txBody>
          <a:bodyPr>
            <a:spAutoFit/>
          </a:bodyPr>
          <a:lstStyle/>
          <a:p>
            <a:pPr algn="r">
              <a:defRPr/>
            </a:pPr>
            <a:r>
              <a:rPr lang="en-US" sz="1400" dirty="0">
                <a:solidFill>
                  <a:schemeClr val="bg1">
                    <a:lumMod val="50000"/>
                  </a:schemeClr>
                </a:solidFill>
                <a:latin typeface="Arial" charset="0"/>
              </a:rPr>
              <a:t>Graphic from Antonio Torralba</a:t>
            </a:r>
          </a:p>
        </p:txBody>
      </p:sp>
      <p:pic>
        <p:nvPicPr>
          <p:cNvPr id="4102" name="Picture 2" descr="http://people.csail.mit.edu/torralba/LabelMeArt/posterLabel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990600"/>
            <a:ext cx="75390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so far</a:t>
            </a:r>
            <a:endParaRPr lang="en-US" dirty="0"/>
          </a:p>
        </p:txBody>
      </p:sp>
      <p:sp>
        <p:nvSpPr>
          <p:cNvPr id="3" name="Content Placeholder 2"/>
          <p:cNvSpPr>
            <a:spLocks noGrp="1"/>
          </p:cNvSpPr>
          <p:nvPr>
            <p:ph idx="1"/>
          </p:nvPr>
        </p:nvSpPr>
        <p:spPr>
          <a:xfrm>
            <a:off x="457200" y="990600"/>
            <a:ext cx="8229600" cy="5562600"/>
          </a:xfrm>
        </p:spPr>
        <p:txBody>
          <a:bodyPr/>
          <a:lstStyle/>
          <a:p>
            <a:r>
              <a:rPr lang="en-US" dirty="0" smtClean="0"/>
              <a:t>The geometry of image formation</a:t>
            </a:r>
          </a:p>
          <a:p>
            <a:pPr lvl="1"/>
            <a:r>
              <a:rPr lang="en-US" dirty="0" smtClean="0"/>
              <a:t>Ancient / Renaissance</a:t>
            </a:r>
          </a:p>
          <a:p>
            <a:r>
              <a:rPr lang="en-US" dirty="0" smtClean="0"/>
              <a:t>Signal processing / Convolution</a:t>
            </a:r>
          </a:p>
          <a:p>
            <a:pPr lvl="1"/>
            <a:r>
              <a:rPr lang="en-US" dirty="0" smtClean="0"/>
              <a:t>1800, but really the 50’s and 60’s</a:t>
            </a:r>
          </a:p>
          <a:p>
            <a:r>
              <a:rPr lang="en-US" dirty="0" smtClean="0"/>
              <a:t>Hand-designed Features for recognition, either instance-level or categorical</a:t>
            </a:r>
          </a:p>
          <a:p>
            <a:pPr lvl="1"/>
            <a:r>
              <a:rPr lang="en-US" dirty="0" smtClean="0"/>
              <a:t>1999 (SIFT), 2003 (Video Google), 2005 (</a:t>
            </a:r>
            <a:r>
              <a:rPr lang="en-US" dirty="0" err="1" smtClean="0"/>
              <a:t>Dalal-Triggs</a:t>
            </a:r>
            <a:r>
              <a:rPr lang="en-US" dirty="0" smtClean="0"/>
              <a:t>), 2006 (spatial pyramid)</a:t>
            </a:r>
          </a:p>
          <a:p>
            <a:r>
              <a:rPr lang="en-US" dirty="0" smtClean="0"/>
              <a:t>Learning from Data</a:t>
            </a:r>
          </a:p>
          <a:p>
            <a:pPr lvl="1"/>
            <a:r>
              <a:rPr lang="en-US" dirty="0" smtClean="0"/>
              <a:t>1991 (</a:t>
            </a:r>
            <a:r>
              <a:rPr lang="en-US" dirty="0" err="1" smtClean="0"/>
              <a:t>EigenFaces</a:t>
            </a:r>
            <a:r>
              <a:rPr lang="en-US" dirty="0" smtClean="0"/>
              <a:t>) but late 90’s to now especially</a:t>
            </a:r>
          </a:p>
        </p:txBody>
      </p:sp>
    </p:spTree>
    <p:extLst>
      <p:ext uri="{BB962C8B-B14F-4D97-AF65-F5344CB8AC3E}">
        <p14:creationId xmlns:p14="http://schemas.microsoft.com/office/powerpoint/2010/main" val="31717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changed in the last decade?</a:t>
            </a:r>
            <a:endParaRPr lang="en-US" dirty="0"/>
          </a:p>
        </p:txBody>
      </p:sp>
      <p:sp>
        <p:nvSpPr>
          <p:cNvPr id="3" name="Content Placeholder 2"/>
          <p:cNvSpPr>
            <a:spLocks noGrp="1"/>
          </p:cNvSpPr>
          <p:nvPr>
            <p:ph idx="1"/>
          </p:nvPr>
        </p:nvSpPr>
        <p:spPr/>
        <p:txBody>
          <a:bodyPr/>
          <a:lstStyle/>
          <a:p>
            <a:r>
              <a:rPr lang="en-US" dirty="0" smtClean="0"/>
              <a:t>The Internet</a:t>
            </a:r>
          </a:p>
          <a:p>
            <a:r>
              <a:rPr lang="en-US" dirty="0" smtClean="0"/>
              <a:t>Crowdsourcing</a:t>
            </a:r>
          </a:p>
          <a:p>
            <a:r>
              <a:rPr lang="en-US" dirty="0" smtClean="0"/>
              <a:t>Learning representations from the data these sources provide (deep learning)</a:t>
            </a:r>
            <a:endParaRPr lang="en-US" dirty="0"/>
          </a:p>
        </p:txBody>
      </p:sp>
    </p:spTree>
    <p:extLst>
      <p:ext uri="{BB962C8B-B14F-4D97-AF65-F5344CB8AC3E}">
        <p14:creationId xmlns:p14="http://schemas.microsoft.com/office/powerpoint/2010/main" val="193570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295400"/>
          </a:xfrm>
        </p:spPr>
        <p:txBody>
          <a:bodyPr>
            <a:normAutofit fontScale="90000"/>
          </a:bodyPr>
          <a:lstStyle/>
          <a:p>
            <a:pPr>
              <a:defRPr/>
            </a:pPr>
            <a:r>
              <a:rPr lang="en-US" altLang="en-US" dirty="0"/>
              <a:t>Opportunities of Scale: Data-driven methods</a:t>
            </a:r>
          </a:p>
        </p:txBody>
      </p:sp>
      <p:sp>
        <p:nvSpPr>
          <p:cNvPr id="5123" name="Content Placeholder 2"/>
          <p:cNvSpPr>
            <a:spLocks noGrp="1"/>
          </p:cNvSpPr>
          <p:nvPr>
            <p:ph idx="1"/>
          </p:nvPr>
        </p:nvSpPr>
        <p:spPr>
          <a:xfrm>
            <a:off x="457200" y="1447800"/>
            <a:ext cx="8229600" cy="4678363"/>
          </a:xfrm>
        </p:spPr>
        <p:txBody>
          <a:bodyPr/>
          <a:lstStyle/>
          <a:p>
            <a:pPr lvl="1"/>
            <a:r>
              <a:rPr lang="en-US" altLang="en-US" dirty="0" smtClean="0"/>
              <a:t>Scene completion (Today’s class)</a:t>
            </a:r>
            <a:endParaRPr lang="en-US" altLang="en-US" dirty="0" smtClean="0"/>
          </a:p>
          <a:p>
            <a:pPr lvl="1"/>
            <a:r>
              <a:rPr lang="en-US" altLang="en-US" dirty="0" smtClean="0"/>
              <a:t>Im2gps</a:t>
            </a:r>
            <a:endParaRPr lang="en-US" alt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defRPr/>
            </a:pPr>
            <a:r>
              <a:rPr lang="en-US" dirty="0" smtClean="0"/>
              <a:t>Google and massive data-driven algorithms</a:t>
            </a:r>
            <a:endParaRPr lang="en-US" dirty="0"/>
          </a:p>
        </p:txBody>
      </p:sp>
      <p:sp>
        <p:nvSpPr>
          <p:cNvPr id="6147" name="Rectangle 2"/>
          <p:cNvSpPr>
            <a:spLocks noGrp="1" noChangeArrowheads="1"/>
          </p:cNvSpPr>
          <p:nvPr>
            <p:ph idx="1"/>
          </p:nvPr>
        </p:nvSpPr>
        <p:spPr/>
        <p:txBody>
          <a:bodyPr/>
          <a:lstStyle/>
          <a:p>
            <a:pPr eaLnBrk="1" hangingPunct="1">
              <a:buFont typeface="Arial" panose="020B0604020202020204" pitchFamily="34" charset="0"/>
              <a:buNone/>
            </a:pPr>
            <a:r>
              <a:rPr lang="en-US" altLang="en-US" smtClean="0"/>
              <a:t>	A.I. for the postmodern world:</a:t>
            </a:r>
          </a:p>
          <a:p>
            <a:pPr lvl="1" eaLnBrk="1" hangingPunct="1"/>
            <a:r>
              <a:rPr lang="en-US" altLang="en-US" smtClean="0"/>
              <a:t>all questions have already been answered…many times, in many ways</a:t>
            </a:r>
          </a:p>
          <a:p>
            <a:pPr lvl="1" eaLnBrk="1" hangingPunct="1"/>
            <a:r>
              <a:rPr lang="en-US" altLang="en-US" smtClean="0"/>
              <a:t>Google is dumb, the “intelligence” is </a:t>
            </a:r>
            <a:r>
              <a:rPr lang="en-US" altLang="en-US" u="sng" smtClean="0"/>
              <a:t>in the data</a:t>
            </a:r>
          </a:p>
          <a:p>
            <a:pPr eaLnBrk="1" hangingPunct="1">
              <a:buFontTx/>
              <a:buNone/>
            </a:pPr>
            <a:endParaRPr lang="en-US" altLang="en-US" smtClean="0"/>
          </a:p>
        </p:txBody>
      </p:sp>
      <p:pic>
        <p:nvPicPr>
          <p:cNvPr id="1513476" name="Picture 4" descr="climestai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71802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77" name="Picture 5" descr="climepunis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3495675"/>
            <a:ext cx="71802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vi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850146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 model</a:t>
            </a:r>
            <a:endParaRPr lang="en-US" dirty="0"/>
          </a:p>
        </p:txBody>
      </p:sp>
      <p:sp>
        <p:nvSpPr>
          <p:cNvPr id="3" name="Content Placeholder 2"/>
          <p:cNvSpPr>
            <a:spLocks noGrp="1"/>
          </p:cNvSpPr>
          <p:nvPr>
            <p:ph idx="1"/>
          </p:nvPr>
        </p:nvSpPr>
        <p:spPr/>
        <p:txBody>
          <a:bodyPr/>
          <a:lstStyle/>
          <a:p>
            <a:endParaRPr lang="en-US"/>
          </a:p>
        </p:txBody>
      </p:sp>
      <p:pic>
        <p:nvPicPr>
          <p:cNvPr id="62466" name="Picture 2"/>
          <p:cNvPicPr>
            <a:picLocks noChangeAspect="1" noChangeArrowheads="1"/>
          </p:cNvPicPr>
          <p:nvPr/>
        </p:nvPicPr>
        <p:blipFill>
          <a:blip r:embed="rId3" cstate="print"/>
          <a:srcRect/>
          <a:stretch>
            <a:fillRect/>
          </a:stretch>
        </p:blipFill>
        <p:spPr bwMode="auto">
          <a:xfrm>
            <a:off x="533400" y="2133600"/>
            <a:ext cx="8001000" cy="1106129"/>
          </a:xfrm>
          <a:prstGeom prst="rect">
            <a:avLst/>
          </a:prstGeom>
          <a:noFill/>
          <a:ln w="9525">
            <a:noFill/>
            <a:miter lim="800000"/>
            <a:headEnd/>
            <a:tailEnd/>
          </a:ln>
        </p:spPr>
      </p:pic>
      <p:pic>
        <p:nvPicPr>
          <p:cNvPr id="62467" name="Picture 3"/>
          <p:cNvPicPr>
            <a:picLocks noChangeAspect="1" noChangeArrowheads="1"/>
          </p:cNvPicPr>
          <p:nvPr/>
        </p:nvPicPr>
        <p:blipFill>
          <a:blip r:embed="rId4" cstate="print"/>
          <a:srcRect/>
          <a:stretch>
            <a:fillRect/>
          </a:stretch>
        </p:blipFill>
        <p:spPr bwMode="auto">
          <a:xfrm>
            <a:off x="533399" y="3962400"/>
            <a:ext cx="8013561" cy="1676400"/>
          </a:xfrm>
          <a:prstGeom prst="rect">
            <a:avLst/>
          </a:prstGeom>
          <a:noFill/>
          <a:ln w="9525">
            <a:noFill/>
            <a:miter lim="800000"/>
            <a:headEnd/>
            <a:tailEnd/>
          </a:ln>
        </p:spPr>
      </p:pic>
      <p:sp>
        <p:nvSpPr>
          <p:cNvPr id="6" name="Rectangle 5"/>
          <p:cNvSpPr/>
          <p:nvPr/>
        </p:nvSpPr>
        <p:spPr>
          <a:xfrm>
            <a:off x="3631987" y="1611868"/>
            <a:ext cx="1702013" cy="369332"/>
          </a:xfrm>
          <a:prstGeom prst="rect">
            <a:avLst/>
          </a:prstGeom>
        </p:spPr>
        <p:txBody>
          <a:bodyPr wrap="square">
            <a:spAutoFit/>
          </a:bodyPr>
          <a:lstStyle/>
          <a:p>
            <a:pPr algn="ctr" eaLnBrk="0" hangingPunct="0"/>
            <a:r>
              <a:rPr lang="en-US" dirty="0" smtClean="0">
                <a:solidFill>
                  <a:srgbClr val="000000"/>
                </a:solidFill>
                <a:latin typeface="Arial" charset="0"/>
                <a:cs typeface="Arial" charset="0"/>
              </a:rPr>
              <a:t>Component 1</a:t>
            </a:r>
            <a:endParaRPr lang="en-US" dirty="0">
              <a:solidFill>
                <a:srgbClr val="000000"/>
              </a:solidFill>
              <a:latin typeface="Arial" charset="0"/>
              <a:cs typeface="Arial" charset="0"/>
            </a:endParaRPr>
          </a:p>
        </p:txBody>
      </p:sp>
      <p:sp>
        <p:nvSpPr>
          <p:cNvPr id="7" name="Rectangle 6"/>
          <p:cNvSpPr/>
          <p:nvPr/>
        </p:nvSpPr>
        <p:spPr>
          <a:xfrm>
            <a:off x="3631987" y="3516868"/>
            <a:ext cx="1702013" cy="369332"/>
          </a:xfrm>
          <a:prstGeom prst="rect">
            <a:avLst/>
          </a:prstGeom>
        </p:spPr>
        <p:txBody>
          <a:bodyPr wrap="square">
            <a:spAutoFit/>
          </a:bodyPr>
          <a:lstStyle/>
          <a:p>
            <a:pPr algn="ctr" eaLnBrk="0" hangingPunct="0"/>
            <a:r>
              <a:rPr lang="en-US" dirty="0" smtClean="0">
                <a:solidFill>
                  <a:srgbClr val="000000"/>
                </a:solidFill>
                <a:latin typeface="Arial" charset="0"/>
                <a:cs typeface="Arial" charset="0"/>
              </a:rPr>
              <a:t>Component 2</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41309530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789" t="19072" r="25172" b="18930"/>
          <a:stretch/>
        </p:blipFill>
        <p:spPr>
          <a:xfrm>
            <a:off x="978011" y="857250"/>
            <a:ext cx="6642000" cy="5143500"/>
          </a:xfrm>
          <a:prstGeom prst="rect">
            <a:avLst/>
          </a:prstGeom>
        </p:spPr>
      </p:pic>
    </p:spTree>
    <p:extLst>
      <p:ext uri="{BB962C8B-B14F-4D97-AF65-F5344CB8AC3E}">
        <p14:creationId xmlns:p14="http://schemas.microsoft.com/office/powerpoint/2010/main" val="201199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Google Translate</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21001" t="12801" r="11800" b="58400"/>
          <a:stretch>
            <a:fillRect/>
          </a:stretch>
        </p:blipFill>
        <p:spPr bwMode="auto">
          <a:xfrm>
            <a:off x="228600" y="1524000"/>
            <a:ext cx="8534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38400" y="5105400"/>
            <a:ext cx="5181600" cy="646331"/>
          </a:xfrm>
          <a:prstGeom prst="rect">
            <a:avLst/>
          </a:prstGeom>
          <a:noFill/>
        </p:spPr>
        <p:txBody>
          <a:bodyPr wrap="square" rtlCol="0">
            <a:spAutoFit/>
          </a:bodyPr>
          <a:lstStyle/>
          <a:p>
            <a:r>
              <a:rPr lang="en-US" dirty="0" smtClean="0">
                <a:hlinkClick r:id="rId4"/>
              </a:rPr>
              <a:t>http://ackuna.com/badtranslator</a:t>
            </a:r>
            <a:endParaRPr lang="en-US" dirty="0" smtClean="0"/>
          </a:p>
          <a:p>
            <a:endParaRPr lang="en-US"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Chinese Room, John Searle (1980) </a:t>
            </a:r>
          </a:p>
        </p:txBody>
      </p:sp>
      <p:pic>
        <p:nvPicPr>
          <p:cNvPr id="8195" name="Picture 2" descr="C:\Documents and Settings\James\Desktop\cs 143 computer vision\slides\28\Salachines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30288"/>
            <a:ext cx="38862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5"/>
          <p:cNvSpPr txBox="1">
            <a:spLocks noChangeArrowheads="1"/>
          </p:cNvSpPr>
          <p:nvPr/>
        </p:nvSpPr>
        <p:spPr bwMode="auto">
          <a:xfrm>
            <a:off x="304800" y="3581400"/>
            <a:ext cx="4419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Most of the discussion consists of attempts to refute it. "The overwhelming majority," notes </a:t>
            </a:r>
            <a:r>
              <a:rPr lang="en-US" altLang="en-US" sz="1800" i="1" dirty="0">
                <a:latin typeface="Arial" panose="020B0604020202020204" pitchFamily="34" charset="0"/>
              </a:rPr>
              <a:t>BBS</a:t>
            </a:r>
            <a:r>
              <a:rPr lang="en-US" altLang="en-US" sz="1800" dirty="0">
                <a:latin typeface="Arial" panose="020B0604020202020204" pitchFamily="34" charset="0"/>
              </a:rPr>
              <a:t> editor </a:t>
            </a:r>
            <a:r>
              <a:rPr lang="en-US" altLang="en-US" sz="1800" dirty="0" err="1">
                <a:latin typeface="Arial" panose="020B0604020202020204" pitchFamily="34" charset="0"/>
              </a:rPr>
              <a:t>Stevan</a:t>
            </a:r>
            <a:r>
              <a:rPr lang="en-US" altLang="en-US" sz="1800" dirty="0">
                <a:latin typeface="Arial" panose="020B0604020202020204" pitchFamily="34" charset="0"/>
              </a:rPr>
              <a:t> </a:t>
            </a:r>
            <a:r>
              <a:rPr lang="en-US" altLang="en-US" sz="1800" dirty="0" err="1">
                <a:latin typeface="Arial" panose="020B0604020202020204" pitchFamily="34" charset="0"/>
              </a:rPr>
              <a:t>Harnad</a:t>
            </a:r>
            <a:r>
              <a:rPr lang="en-US" altLang="en-US" sz="1800" dirty="0">
                <a:latin typeface="Arial" panose="020B0604020202020204" pitchFamily="34" charset="0"/>
              </a:rPr>
              <a:t>,“ still think that the Chinese Room Argument is dead wrong." The sheer volume of the literature that has grown up around it inspired Pat Hayes to quip that the field of cognitive science ought to be redefined as "the ongoing research program of showing Searle's Chinese Room Argument to be false.</a:t>
            </a:r>
          </a:p>
        </p:txBody>
      </p:sp>
      <p:sp>
        <p:nvSpPr>
          <p:cNvPr id="8197" name="TextBox 7"/>
          <p:cNvSpPr txBox="1">
            <a:spLocks noChangeArrowheads="1"/>
          </p:cNvSpPr>
          <p:nvPr/>
        </p:nvSpPr>
        <p:spPr bwMode="auto">
          <a:xfrm>
            <a:off x="304800" y="914400"/>
            <a:ext cx="4572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If a machine can convincingly simulate an intelligent conversation, does it necessarily understand? In the experiment, Searle imagines himself in a room, acting as a computer by manually executing a program that convincingly simulates the behavior of a native Chinese speaker.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28056" t="20666" r="45555" b="29110"/>
          <a:stretch/>
        </p:blipFill>
        <p:spPr>
          <a:xfrm>
            <a:off x="1676400" y="0"/>
            <a:ext cx="5791200" cy="6888480"/>
          </a:xfrm>
          <a:prstGeom prst="rect">
            <a:avLst/>
          </a:prstGeom>
        </p:spPr>
      </p:pic>
    </p:spTree>
    <p:extLst>
      <p:ext uri="{BB962C8B-B14F-4D97-AF65-F5344CB8AC3E}">
        <p14:creationId xmlns:p14="http://schemas.microsoft.com/office/powerpoint/2010/main" val="796142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Big Idea</a:t>
            </a:r>
          </a:p>
        </p:txBody>
      </p:sp>
      <p:sp>
        <p:nvSpPr>
          <p:cNvPr id="9219" name="Content Placeholder 2"/>
          <p:cNvSpPr>
            <a:spLocks noGrp="1"/>
          </p:cNvSpPr>
          <p:nvPr>
            <p:ph idx="1"/>
          </p:nvPr>
        </p:nvSpPr>
        <p:spPr/>
        <p:txBody>
          <a:bodyPr/>
          <a:lstStyle/>
          <a:p>
            <a:r>
              <a:rPr lang="en-US" altLang="en-US" dirty="0" smtClean="0"/>
              <a:t>Do we need computer vision systems to have strong AI-like reasoning about our world?</a:t>
            </a:r>
          </a:p>
          <a:p>
            <a:r>
              <a:rPr lang="en-US" altLang="en-US" dirty="0" smtClean="0"/>
              <a:t>What if invariance / generalization isn’t actually the core difficulty of computer vision?</a:t>
            </a:r>
          </a:p>
          <a:p>
            <a:r>
              <a:rPr lang="en-US" altLang="en-US" dirty="0" smtClean="0"/>
              <a:t>What if we can perform high level reasoning with brute-force, data-driven algorithms?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Image Completion Example</a:t>
            </a:r>
          </a:p>
        </p:txBody>
      </p:sp>
      <p:sp>
        <p:nvSpPr>
          <p:cNvPr id="10243" name="Content Placeholder 2"/>
          <p:cNvSpPr>
            <a:spLocks noGrp="1"/>
          </p:cNvSpPr>
          <p:nvPr>
            <p:ph idx="1"/>
          </p:nvPr>
        </p:nvSpPr>
        <p:spPr/>
        <p:txBody>
          <a:bodyPr/>
          <a:lstStyle/>
          <a:p>
            <a:endParaRPr lang="en-US" altLang="en-US" smtClean="0"/>
          </a:p>
        </p:txBody>
      </p:sp>
      <p:sp>
        <p:nvSpPr>
          <p:cNvPr id="10244" name="Rectangle 3"/>
          <p:cNvSpPr txBox="1">
            <a:spLocks noChangeArrowheads="1"/>
          </p:cNvSpPr>
          <p:nvPr/>
        </p:nvSpPr>
        <p:spPr bwMode="auto">
          <a:xfrm>
            <a:off x="76200" y="49530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a:solidFill>
                  <a:srgbClr val="000000"/>
                </a:solidFill>
              </a:rPr>
              <a:t>[Hays and Efros. Scene Completion Using Millions of Photographs. SIGGRAPH 2007 and CACM October 2008.]</a:t>
            </a:r>
          </a:p>
        </p:txBody>
      </p:sp>
      <p:sp>
        <p:nvSpPr>
          <p:cNvPr id="10245" name="TextBox 4"/>
          <p:cNvSpPr txBox="1">
            <a:spLocks noChangeArrowheads="1"/>
          </p:cNvSpPr>
          <p:nvPr/>
        </p:nvSpPr>
        <p:spPr bwMode="auto">
          <a:xfrm>
            <a:off x="731838" y="6226175"/>
            <a:ext cx="752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hlinkClick r:id="rId2"/>
              </a:rPr>
              <a:t>http://graphics.cs.cmu.edu/projects/scene-completion/</a:t>
            </a:r>
            <a:endParaRPr lang="en-US" altLang="en-US" sz="2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What should the missing region contain?</a:t>
            </a:r>
          </a:p>
        </p:txBody>
      </p:sp>
      <p:pic>
        <p:nvPicPr>
          <p:cNvPr id="11267" name="Picture 7"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268413"/>
            <a:ext cx="714375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1628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idx="4294967295"/>
          </p:nvPr>
        </p:nvSpPr>
        <p:spPr>
          <a:xfrm>
            <a:off x="304800" y="-152400"/>
            <a:ext cx="8402638" cy="1219200"/>
          </a:xfrm>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IMG_0681_mask_output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model</a:t>
            </a:r>
            <a:endParaRPr lang="en-US" dirty="0"/>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a:blip r:embed="rId3" cstate="print"/>
          <a:srcRect/>
          <a:stretch>
            <a:fillRect/>
          </a:stretch>
        </p:blipFill>
        <p:spPr bwMode="auto">
          <a:xfrm>
            <a:off x="2743200" y="1084142"/>
            <a:ext cx="3352800" cy="2497258"/>
          </a:xfrm>
          <a:prstGeom prst="rect">
            <a:avLst/>
          </a:prstGeom>
          <a:noFill/>
          <a:ln w="9525">
            <a:noFill/>
            <a:miter lim="800000"/>
            <a:headEnd/>
            <a:tailEnd/>
          </a:ln>
        </p:spPr>
      </p:pic>
      <p:pic>
        <p:nvPicPr>
          <p:cNvPr id="64515" name="Picture 3"/>
          <p:cNvPicPr>
            <a:picLocks noChangeAspect="1" noChangeArrowheads="1"/>
          </p:cNvPicPr>
          <p:nvPr/>
        </p:nvPicPr>
        <p:blipFill>
          <a:blip r:embed="rId4" cstate="print"/>
          <a:srcRect/>
          <a:stretch>
            <a:fillRect/>
          </a:stretch>
        </p:blipFill>
        <p:spPr bwMode="auto">
          <a:xfrm>
            <a:off x="990600" y="3810000"/>
            <a:ext cx="6672448" cy="2362200"/>
          </a:xfrm>
          <a:prstGeom prst="rect">
            <a:avLst/>
          </a:prstGeom>
          <a:noFill/>
          <a:ln w="9525">
            <a:noFill/>
            <a:miter lim="800000"/>
            <a:headEnd/>
            <a:tailEnd/>
          </a:ln>
        </p:spPr>
      </p:pic>
    </p:spTree>
    <p:extLst>
      <p:ext uri="{BB962C8B-B14F-4D97-AF65-F5344CB8AC3E}">
        <p14:creationId xmlns:p14="http://schemas.microsoft.com/office/powerpoint/2010/main" val="2108418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Which is the original?</a:t>
            </a:r>
          </a:p>
        </p:txBody>
      </p:sp>
      <p:pic>
        <p:nvPicPr>
          <p:cNvPr id="15363"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IMG_0681_mask_output_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teaser_orig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038600"/>
            <a:ext cx="33543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6"/>
          <p:cNvSpPr txBox="1">
            <a:spLocks noChangeArrowheads="1"/>
          </p:cNvSpPr>
          <p:nvPr/>
        </p:nvSpPr>
        <p:spPr bwMode="auto">
          <a:xfrm>
            <a:off x="2286000" y="365760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15367" name="TextBox 7"/>
          <p:cNvSpPr txBox="1">
            <a:spLocks noChangeArrowheads="1"/>
          </p:cNvSpPr>
          <p:nvPr/>
        </p:nvSpPr>
        <p:spPr bwMode="auto">
          <a:xfrm>
            <a:off x="2286000" y="6488113"/>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a:t>
            </a:r>
          </a:p>
        </p:txBody>
      </p:sp>
      <p:sp>
        <p:nvSpPr>
          <p:cNvPr id="15368" name="TextBox 8"/>
          <p:cNvSpPr txBox="1">
            <a:spLocks noChangeArrowheads="1"/>
          </p:cNvSpPr>
          <p:nvPr/>
        </p:nvSpPr>
        <p:spPr bwMode="auto">
          <a:xfrm>
            <a:off x="6629400" y="4876800"/>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How it works</a:t>
            </a:r>
          </a:p>
        </p:txBody>
      </p:sp>
      <p:sp>
        <p:nvSpPr>
          <p:cNvPr id="16387" name="Content Placeholder 2"/>
          <p:cNvSpPr>
            <a:spLocks noGrp="1"/>
          </p:cNvSpPr>
          <p:nvPr>
            <p:ph idx="1"/>
          </p:nvPr>
        </p:nvSpPr>
        <p:spPr/>
        <p:txBody>
          <a:bodyPr/>
          <a:lstStyle/>
          <a:p>
            <a:r>
              <a:rPr lang="en-US" altLang="en-US" smtClean="0"/>
              <a:t>Find a similar image from a large dataset</a:t>
            </a:r>
          </a:p>
          <a:p>
            <a:r>
              <a:rPr lang="en-US" altLang="en-US" smtClean="0"/>
              <a:t>Blend a region from that image into the hole</a:t>
            </a:r>
          </a:p>
        </p:txBody>
      </p:sp>
      <p:pic>
        <p:nvPicPr>
          <p:cNvPr id="16388" name="Picture 10" descr="0007_landscape_00084_132090349_27e120a56c_1_1125412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29000"/>
            <a:ext cx="3149600" cy="23622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teaser_input"/>
          <p:cNvPicPr>
            <a:picLocks noChangeAspect="1" noChangeArrowheads="1"/>
          </p:cNvPicPr>
          <p:nvPr/>
        </p:nvPicPr>
        <p:blipFill>
          <a:blip r:embed="rId3"/>
          <a:srcRect/>
          <a:stretch>
            <a:fillRect/>
          </a:stretch>
        </p:blipFill>
        <p:spPr bwMode="auto">
          <a:xfrm>
            <a:off x="304800" y="3505200"/>
            <a:ext cx="3048000" cy="2287588"/>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235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Dataset</a:t>
            </a:r>
          </a:p>
        </p:txBody>
      </p:sp>
      <p:sp>
        <p:nvSpPr>
          <p:cNvPr id="7" name="Right Arrow 6"/>
          <p:cNvSpPr/>
          <p:nvPr/>
        </p:nvSpPr>
        <p:spPr>
          <a:xfrm>
            <a:off x="5205413"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lus 7"/>
          <p:cNvSpPr/>
          <p:nvPr/>
        </p:nvSpPr>
        <p:spPr>
          <a:xfrm>
            <a:off x="3376613" y="442912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5594350" y="4657725"/>
            <a:ext cx="2886075" cy="1204913"/>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Arrow Connector 10"/>
          <p:cNvCxnSpPr>
            <a:stCxn id="9" idx="42"/>
          </p:cNvCxnSpPr>
          <p:nvPr/>
        </p:nvCxnSpPr>
        <p:spPr>
          <a:xfrm flipH="1">
            <a:off x="3276600" y="5692775"/>
            <a:ext cx="2347913" cy="222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General Principal</a:t>
            </a:r>
          </a:p>
        </p:txBody>
      </p:sp>
      <p:grpSp>
        <p:nvGrpSpPr>
          <p:cNvPr id="17411" name="Group 18"/>
          <p:cNvGrpSpPr>
            <a:grpSpLocks noChangeAspect="1"/>
          </p:cNvGrpSpPr>
          <p:nvPr/>
        </p:nvGrpSpPr>
        <p:grpSpPr bwMode="auto">
          <a:xfrm>
            <a:off x="685800" y="1143000"/>
            <a:ext cx="7696200" cy="4154488"/>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7417" name="TextBox 10"/>
            <p:cNvSpPr txBox="1">
              <a:spLocks noChangeArrowheads="1"/>
            </p:cNvSpPr>
            <p:nvPr/>
          </p:nvSpPr>
          <p:spPr bwMode="auto">
            <a:xfrm>
              <a:off x="2566359" y="2286000"/>
              <a:ext cx="23839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6" name="TextBox 15"/>
            <p:cNvSpPr txBox="1"/>
            <p:nvPr/>
          </p:nvSpPr>
          <p:spPr>
            <a:xfrm>
              <a:off x="5164248" y="3023804"/>
              <a:ext cx="1289459" cy="792165"/>
            </a:xfrm>
            <a:prstGeom prst="rect">
              <a:avLst/>
            </a:prstGeom>
            <a:noFill/>
          </p:spPr>
          <p:txBody>
            <a:bodyPr wrap="none">
              <a:spAutoFit/>
            </a:bodyPr>
            <a:lstStyle/>
            <a:p>
              <a:pPr algn="ctr">
                <a:defRPr/>
              </a:pPr>
              <a:r>
                <a:rPr lang="en-US" sz="2000" dirty="0">
                  <a:latin typeface="+mn-lt"/>
                </a:rPr>
                <a:t>image</a:t>
              </a:r>
            </a:p>
            <a:p>
              <a:pPr algn="ctr">
                <a:defRPr/>
              </a:pPr>
              <a:r>
                <a:rPr lang="en-US" sz="2000" dirty="0">
                  <a:latin typeface="+mn-lt"/>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grpSp>
      <p:sp>
        <p:nvSpPr>
          <p:cNvPr id="18" name="TextBox 17"/>
          <p:cNvSpPr txBox="1"/>
          <p:nvPr/>
        </p:nvSpPr>
        <p:spPr>
          <a:xfrm>
            <a:off x="228600" y="5715000"/>
            <a:ext cx="8686800" cy="830263"/>
          </a:xfrm>
          <a:prstGeom prst="rect">
            <a:avLst/>
          </a:prstGeom>
          <a:noFill/>
        </p:spPr>
        <p:txBody>
          <a:bodyPr>
            <a:spAutoFit/>
          </a:bodyPr>
          <a:lstStyle/>
          <a:p>
            <a:pPr>
              <a:defRPr/>
            </a:pPr>
            <a:r>
              <a:rPr lang="en-US" sz="2400" dirty="0">
                <a:latin typeface="+mn-lt"/>
              </a:rPr>
              <a:t>Hopefully,  If you have enough images, the dataset will contain very similar images that you can find with simple matching methods.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How many images is enough?</a:t>
            </a:r>
          </a:p>
        </p:txBody>
      </p:sp>
      <p:sp>
        <p:nvSpPr>
          <p:cNvPr id="18435" name="Content Placeholder 2"/>
          <p:cNvSpPr>
            <a:spLocks noGrp="1"/>
          </p:cNvSpPr>
          <p:nvPr>
            <p:ph idx="1"/>
          </p:nvPr>
        </p:nvSpPr>
        <p:spPr/>
        <p:txBody>
          <a:bodyPr/>
          <a:lstStyle/>
          <a:p>
            <a:endParaRPr lang="en-US" altLang="en-US" smtClean="0"/>
          </a:p>
        </p:txBody>
      </p:sp>
      <p:pic>
        <p:nvPicPr>
          <p:cNvPr id="4" name="Picture 12" descr="teaser_input"/>
          <p:cNvPicPr>
            <a:picLocks noChangeAspect="1" noChangeArrowheads="1"/>
          </p:cNvPicPr>
          <p:nvPr/>
        </p:nvPicPr>
        <p:blipFill>
          <a:blip r:embed="rId2"/>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0002_scenery_00022_192691632_7262b1a623_69_869016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86200"/>
            <a:ext cx="1204913" cy="16049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1" descr="0003_unlabelled_jlandscape-0007_image_00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33400"/>
            <a:ext cx="1141413" cy="15240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2" descr="0004_scenery_00034_306202524_c6a3a17925_105_5420187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419600"/>
            <a:ext cx="1581150" cy="11858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3" descr="0005_unlabelled_landscape-0051_image_0513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58738"/>
            <a:ext cx="1447800" cy="108426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4" descr="0006_vacation_00015_34293411_a0921e9bb9_23_36083508@N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4238" y="2133600"/>
            <a:ext cx="1604962" cy="120967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5" descr="0007_river_00094_101141378_afffb5b74b_28_99737037@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267200"/>
            <a:ext cx="1604963" cy="120332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6" descr="0008_vacation_00075_73543768_2b41c11284_34_45447737@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514600"/>
            <a:ext cx="1371600" cy="102711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7" descr="0009_vacation2_00011_93849155_618bf94392_15_81504796@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609600"/>
            <a:ext cx="1604963" cy="11985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8" descr="0010_scenic_00019_374590006_2c5ef01699_143_86537549@N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888" y="3576638"/>
            <a:ext cx="1204912" cy="160496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9" descr="0001_water_00065_77917326_c4a2ec3423_38_57366077@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7238" y="92075"/>
            <a:ext cx="1604962" cy="120332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025" name="Picture 33" descr="teaser_input"/>
          <p:cNvPicPr>
            <a:picLocks noChangeAspect="1" noChangeArrowheads="1"/>
          </p:cNvPicPr>
          <p:nvPr/>
        </p:nvPicPr>
        <p:blipFill>
          <a:blip r:embed="rId13"/>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19469" name="Text Box 34"/>
          <p:cNvSpPr txBox="1">
            <a:spLocks noChangeArrowheads="1"/>
          </p:cNvSpPr>
          <p:nvPr/>
        </p:nvSpPr>
        <p:spPr bwMode="auto">
          <a:xfrm>
            <a:off x="1866900" y="59436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Nearest neighbors from a</a:t>
            </a:r>
            <a:br>
              <a:rPr lang="en-US" altLang="en-US" sz="2400">
                <a:solidFill>
                  <a:srgbClr val="000000"/>
                </a:solidFill>
              </a:rPr>
            </a:br>
            <a:r>
              <a:rPr lang="en-US" altLang="en-US" sz="2400">
                <a:solidFill>
                  <a:srgbClr val="000000"/>
                </a:solidFill>
              </a:rPr>
              <a:t>collection of 20 thousand images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0001_landscape_00050_90143470_7bf4dbd049_30_163751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49400"/>
            <a:ext cx="1677988" cy="126365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0002_travel_00241_156045694_765ce968b6_46_8293569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0" y="2844800"/>
            <a:ext cx="1454150" cy="109061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0003_unlabelled_world-0085_image_0857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913" y="4064000"/>
            <a:ext cx="1360487" cy="136048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0004_unlabelled_water-0063_image_0630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921000"/>
            <a:ext cx="1592263" cy="10588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0005_unlabelled_travel-photography-08_image_0165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062413"/>
            <a:ext cx="1728788" cy="129698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0006_vacation_00069_67983488_199fafb5a8_30_28423283@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1778000"/>
            <a:ext cx="1524000" cy="100647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0007_landscape_00084_132090349_27e120a56c_1_11254121@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368800"/>
            <a:ext cx="1676400" cy="12573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0008_travel_00128_92040527_6104056acc_37_30117228@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9875" y="152400"/>
            <a:ext cx="1660525" cy="12446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descr="0009_vacation2_00084_151302555_8a5c83b0c1_52_36101698770@N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7275" y="228600"/>
            <a:ext cx="1660525" cy="12446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3" descr="0010_landscape_00122_184818660_0cb35c8dd9_49_11401693@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4675" y="558800"/>
            <a:ext cx="1660525" cy="11557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63" name="Picture 15" descr="teaser_input"/>
          <p:cNvPicPr>
            <a:picLocks noChangeAspect="1" noChangeArrowheads="1"/>
          </p:cNvPicPr>
          <p:nvPr/>
        </p:nvPicPr>
        <p:blipFill>
          <a:blip r:embed="rId13"/>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20493" name="Text Box 19"/>
          <p:cNvSpPr txBox="1">
            <a:spLocks noChangeArrowheads="1"/>
          </p:cNvSpPr>
          <p:nvPr/>
        </p:nvSpPr>
        <p:spPr bwMode="auto">
          <a:xfrm>
            <a:off x="1866900" y="59436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Nearest neighbors from a</a:t>
            </a:r>
            <a:br>
              <a:rPr lang="en-US" altLang="en-US" sz="2400">
                <a:solidFill>
                  <a:srgbClr val="000000"/>
                </a:solidFill>
              </a:rPr>
            </a:br>
            <a:r>
              <a:rPr lang="en-US" altLang="en-US" sz="2400">
                <a:solidFill>
                  <a:srgbClr val="000000"/>
                </a:solidFill>
              </a:rPr>
              <a:t>collection of 2 million images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mtClean="0"/>
              <a:t>Image Data on the Internet</a:t>
            </a:r>
          </a:p>
        </p:txBody>
      </p:sp>
      <p:sp>
        <p:nvSpPr>
          <p:cNvPr id="21507" name="Content Placeholder 2"/>
          <p:cNvSpPr>
            <a:spLocks noGrp="1"/>
          </p:cNvSpPr>
          <p:nvPr>
            <p:ph idx="1"/>
          </p:nvPr>
        </p:nvSpPr>
        <p:spPr/>
        <p:txBody>
          <a:bodyPr/>
          <a:lstStyle/>
          <a:p>
            <a:pPr eaLnBrk="1" hangingPunct="1"/>
            <a:r>
              <a:rPr lang="en-US" altLang="en-US" smtClean="0"/>
              <a:t>Flickr (as of Sept. 19</a:t>
            </a:r>
            <a:r>
              <a:rPr lang="en-US" altLang="en-US" baseline="30000" smtClean="0"/>
              <a:t>th</a:t>
            </a:r>
            <a:r>
              <a:rPr lang="en-US" altLang="en-US" smtClean="0"/>
              <a:t>, 2010)</a:t>
            </a:r>
          </a:p>
          <a:p>
            <a:pPr lvl="1" eaLnBrk="1" hangingPunct="1"/>
            <a:r>
              <a:rPr lang="en-US" altLang="en-US" smtClean="0"/>
              <a:t>5 billion photographs </a:t>
            </a:r>
          </a:p>
          <a:p>
            <a:pPr lvl="1" eaLnBrk="1" hangingPunct="1"/>
            <a:r>
              <a:rPr lang="en-US" altLang="en-US" smtClean="0"/>
              <a:t>100+ million geotagged images</a:t>
            </a:r>
            <a:endParaRPr lang="en-US" altLang="en-US" i="1" smtClean="0"/>
          </a:p>
          <a:p>
            <a:pPr eaLnBrk="1" hangingPunct="1"/>
            <a:r>
              <a:rPr lang="en-US" altLang="en-US" smtClean="0"/>
              <a:t>Facebook (as of 2009)</a:t>
            </a:r>
          </a:p>
          <a:p>
            <a:pPr lvl="1" eaLnBrk="1" hangingPunct="1"/>
            <a:r>
              <a:rPr lang="en-US" altLang="en-US" smtClean="0"/>
              <a:t>15 billion</a:t>
            </a:r>
          </a:p>
        </p:txBody>
      </p:sp>
      <p:sp>
        <p:nvSpPr>
          <p:cNvPr id="21508" name="TextBox 3"/>
          <p:cNvSpPr txBox="1">
            <a:spLocks noChangeArrowheads="1"/>
          </p:cNvSpPr>
          <p:nvPr/>
        </p:nvSpPr>
        <p:spPr bwMode="auto">
          <a:xfrm>
            <a:off x="0" y="6400800"/>
            <a:ext cx="664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2"/>
              </a:rPr>
              <a:t>http://royal.pingdom.com/2010/01/22/internet-2009-in-numbers/</a:t>
            </a: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mtClean="0"/>
              <a:t>Image Data on the Internet</a:t>
            </a:r>
          </a:p>
        </p:txBody>
      </p:sp>
      <p:sp>
        <p:nvSpPr>
          <p:cNvPr id="22531" name="Content Placeholder 2"/>
          <p:cNvSpPr>
            <a:spLocks noGrp="1"/>
          </p:cNvSpPr>
          <p:nvPr>
            <p:ph idx="1"/>
          </p:nvPr>
        </p:nvSpPr>
        <p:spPr/>
        <p:txBody>
          <a:bodyPr/>
          <a:lstStyle/>
          <a:p>
            <a:pPr eaLnBrk="1" hangingPunct="1"/>
            <a:r>
              <a:rPr lang="en-US" altLang="en-US" smtClean="0"/>
              <a:t>Flickr (as of Nov 2013)</a:t>
            </a:r>
          </a:p>
          <a:p>
            <a:pPr lvl="1" eaLnBrk="1" hangingPunct="1"/>
            <a:r>
              <a:rPr lang="en-US" altLang="en-US" smtClean="0"/>
              <a:t>10 billion photographs </a:t>
            </a:r>
          </a:p>
          <a:p>
            <a:pPr lvl="1" eaLnBrk="1" hangingPunct="1"/>
            <a:r>
              <a:rPr lang="en-US" altLang="en-US" smtClean="0"/>
              <a:t>100+ million geotagged images</a:t>
            </a:r>
          </a:p>
          <a:p>
            <a:pPr lvl="1" eaLnBrk="1" hangingPunct="1"/>
            <a:r>
              <a:rPr lang="en-US" altLang="en-US" smtClean="0"/>
              <a:t>3.5 million a day</a:t>
            </a:r>
          </a:p>
          <a:p>
            <a:pPr eaLnBrk="1" hangingPunct="1"/>
            <a:r>
              <a:rPr lang="en-US" altLang="en-US" smtClean="0"/>
              <a:t>Facebook (as of Sept 2013)</a:t>
            </a:r>
          </a:p>
          <a:p>
            <a:pPr lvl="1" eaLnBrk="1" hangingPunct="1"/>
            <a:r>
              <a:rPr lang="en-US" altLang="en-US" smtClean="0"/>
              <a:t>250 billion+</a:t>
            </a:r>
          </a:p>
          <a:p>
            <a:pPr lvl="1" eaLnBrk="1" hangingPunct="1"/>
            <a:r>
              <a:rPr lang="en-US" altLang="en-US" smtClean="0"/>
              <a:t>300 million a day</a:t>
            </a:r>
          </a:p>
          <a:p>
            <a:pPr eaLnBrk="1" hangingPunct="1"/>
            <a:r>
              <a:rPr lang="en-US" altLang="en-US" smtClean="0"/>
              <a:t>Instagram</a:t>
            </a:r>
          </a:p>
          <a:p>
            <a:pPr lvl="1" eaLnBrk="1" hangingPunct="1"/>
            <a:r>
              <a:rPr lang="en-US" altLang="en-US" smtClean="0"/>
              <a:t>55 million a day</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Image completion: how it works</a:t>
            </a:r>
          </a:p>
        </p:txBody>
      </p:sp>
      <p:sp>
        <p:nvSpPr>
          <p:cNvPr id="23555" name="Content Placeholder 2"/>
          <p:cNvSpPr>
            <a:spLocks noGrp="1"/>
          </p:cNvSpPr>
          <p:nvPr>
            <p:ph idx="1"/>
          </p:nvPr>
        </p:nvSpPr>
        <p:spPr/>
        <p:txBody>
          <a:bodyPr/>
          <a:lstStyle/>
          <a:p>
            <a:endParaRPr lang="en-US" altLang="en-US" smtClean="0"/>
          </a:p>
        </p:txBody>
      </p:sp>
      <p:sp>
        <p:nvSpPr>
          <p:cNvPr id="23556" name="Rectangle 3"/>
          <p:cNvSpPr txBox="1">
            <a:spLocks noChangeArrowheads="1"/>
          </p:cNvSpPr>
          <p:nvPr/>
        </p:nvSpPr>
        <p:spPr bwMode="auto">
          <a:xfrm>
            <a:off x="76200" y="60198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a:solidFill>
                  <a:srgbClr val="000000"/>
                </a:solidFill>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58888"/>
            <a:ext cx="7162800"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The Algorithm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Bottle model</a:t>
            </a:r>
            <a:endParaRPr lang="en-US" dirty="0"/>
          </a:p>
        </p:txBody>
      </p:sp>
      <p:sp>
        <p:nvSpPr>
          <p:cNvPr id="3" name="Content Placeholder 2"/>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3" cstate="print"/>
          <a:srcRect/>
          <a:stretch>
            <a:fillRect/>
          </a:stretch>
        </p:blipFill>
        <p:spPr bwMode="auto">
          <a:xfrm>
            <a:off x="2667000" y="990601"/>
            <a:ext cx="3505200" cy="2783064"/>
          </a:xfrm>
          <a:prstGeom prst="rect">
            <a:avLst/>
          </a:prstGeom>
          <a:noFill/>
          <a:ln w="9525">
            <a:noFill/>
            <a:miter lim="800000"/>
            <a:headEnd/>
            <a:tailEnd/>
          </a:ln>
        </p:spPr>
      </p:pic>
      <p:pic>
        <p:nvPicPr>
          <p:cNvPr id="66563" name="Picture 3"/>
          <p:cNvPicPr>
            <a:picLocks noChangeAspect="1" noChangeArrowheads="1"/>
          </p:cNvPicPr>
          <p:nvPr/>
        </p:nvPicPr>
        <p:blipFill>
          <a:blip r:embed="rId4" cstate="print"/>
          <a:srcRect/>
          <a:stretch>
            <a:fillRect/>
          </a:stretch>
        </p:blipFill>
        <p:spPr bwMode="auto">
          <a:xfrm>
            <a:off x="2333625" y="4114800"/>
            <a:ext cx="4143375" cy="2257425"/>
          </a:xfrm>
          <a:prstGeom prst="rect">
            <a:avLst/>
          </a:prstGeom>
          <a:noFill/>
          <a:ln w="9525">
            <a:noFill/>
            <a:miter lim="800000"/>
            <a:headEnd/>
            <a:tailEnd/>
          </a:ln>
        </p:spPr>
      </p:pic>
    </p:spTree>
    <p:extLst>
      <p:ext uri="{BB962C8B-B14F-4D97-AF65-F5344CB8AC3E}">
        <p14:creationId xmlns:p14="http://schemas.microsoft.com/office/powerpoint/2010/main" val="333282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Scene Matching</a:t>
            </a:r>
          </a:p>
        </p:txBody>
      </p:sp>
      <p:pic>
        <p:nvPicPr>
          <p:cNvPr id="25603" name="Picture 7"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268413"/>
            <a:ext cx="714375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E:\presentations\job_talk\images\gist_white\gist_visualiza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1828800"/>
            <a:ext cx="4911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noChangeArrowheads="1"/>
          </p:cNvSpPr>
          <p:nvPr>
            <p:ph type="title" idx="4294967295"/>
          </p:nvPr>
        </p:nvSpPr>
        <p:spPr>
          <a:xfrm>
            <a:off x="304800" y="-152400"/>
            <a:ext cx="8402638" cy="1219200"/>
          </a:xfrm>
        </p:spPr>
        <p:txBody>
          <a:bodyPr/>
          <a:lstStyle/>
          <a:p>
            <a:pPr eaLnBrk="1" hangingPunct="1"/>
            <a:r>
              <a:rPr lang="en-US" altLang="en-US" smtClean="0"/>
              <a:t>Scene Descriptor</a:t>
            </a:r>
          </a:p>
        </p:txBody>
      </p:sp>
      <p:pic>
        <p:nvPicPr>
          <p:cNvPr id="26628" name="Picture 6" descr="teaser_in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IMG_0681_g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Scene Descriptor</a:t>
            </a:r>
          </a:p>
        </p:txBody>
      </p:sp>
      <p:sp>
        <p:nvSpPr>
          <p:cNvPr id="27652" name="Text Box 5"/>
          <p:cNvSpPr txBox="1">
            <a:spLocks noChangeArrowheads="1"/>
          </p:cNvSpPr>
          <p:nvPr/>
        </p:nvSpPr>
        <p:spPr bwMode="auto">
          <a:xfrm>
            <a:off x="4724400" y="59436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Scene Gist Descriptor </a:t>
            </a:r>
            <a:br>
              <a:rPr lang="en-US" altLang="en-US" sz="2400">
                <a:solidFill>
                  <a:srgbClr val="000000"/>
                </a:solidFill>
              </a:rPr>
            </a:br>
            <a:r>
              <a:rPr lang="en-US" altLang="en-US" sz="2400">
                <a:solidFill>
                  <a:srgbClr val="000000"/>
                </a:solidFill>
              </a:rPr>
              <a:t>(Oliva and Torralba 2001)</a:t>
            </a:r>
          </a:p>
        </p:txBody>
      </p:sp>
      <p:pic>
        <p:nvPicPr>
          <p:cNvPr id="27653"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1828800"/>
            <a:ext cx="4911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304800" y="-152400"/>
            <a:ext cx="8402638" cy="1219200"/>
          </a:xfrm>
        </p:spPr>
        <p:txBody>
          <a:bodyPr/>
          <a:lstStyle/>
          <a:p>
            <a:pPr eaLnBrk="1" hangingPunct="1"/>
            <a:r>
              <a:rPr lang="en-US" altLang="en-US" smtClean="0"/>
              <a:t>Scene Descriptor</a:t>
            </a:r>
          </a:p>
        </p:txBody>
      </p:sp>
      <p:sp>
        <p:nvSpPr>
          <p:cNvPr id="28675" name="Text Box 6"/>
          <p:cNvSpPr txBox="1">
            <a:spLocks noChangeArrowheads="1"/>
          </p:cNvSpPr>
          <p:nvPr/>
        </p:nvSpPr>
        <p:spPr bwMode="auto">
          <a:xfrm>
            <a:off x="2743200" y="2895600"/>
            <a:ext cx="1600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6600">
                <a:solidFill>
                  <a:srgbClr val="000000"/>
                </a:solidFill>
              </a:rPr>
              <a:t>+</a:t>
            </a:r>
          </a:p>
        </p:txBody>
      </p:sp>
      <p:pic>
        <p:nvPicPr>
          <p:cNvPr id="28676" name="Picture 7" descr="IMG_0681_4x4_color_g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667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1828800"/>
            <a:ext cx="4911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5"/>
          <p:cNvSpPr txBox="1">
            <a:spLocks noChangeArrowheads="1"/>
          </p:cNvSpPr>
          <p:nvPr/>
        </p:nvSpPr>
        <p:spPr bwMode="auto">
          <a:xfrm>
            <a:off x="4724400" y="59436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Scene Gist Descriptor </a:t>
            </a:r>
            <a:br>
              <a:rPr lang="en-US" altLang="en-US" sz="2400">
                <a:solidFill>
                  <a:srgbClr val="000000"/>
                </a:solidFill>
              </a:rPr>
            </a:br>
            <a:r>
              <a:rPr lang="en-US" altLang="en-US" sz="2400">
                <a:solidFill>
                  <a:srgbClr val="000000"/>
                </a:solidFill>
              </a:rPr>
              <a:t>(Oliva and Torralba 2001)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1024x758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524000" y="198438"/>
            <a:ext cx="62182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a:solidFill>
                  <a:srgbClr val="FFFFFF"/>
                </a:solidFill>
                <a:latin typeface="Arial" panose="020B0604020202020204" pitchFamily="34" charset="0"/>
              </a:rPr>
              <a:t>2 Million Flickr Images</a:t>
            </a:r>
            <a:endParaRPr lang="ru-RU" altLang="en-US" sz="4800">
              <a:solidFill>
                <a:srgbClr val="FFFFFF"/>
              </a:solidFill>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90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p:cNvSpPr txBox="1">
            <a:spLocks noChangeArrowheads="1"/>
          </p:cNvSpPr>
          <p:nvPr/>
        </p:nvSpPr>
        <p:spPr bwMode="auto">
          <a:xfrm>
            <a:off x="4953000" y="6019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0000"/>
                </a:solidFill>
              </a:rPr>
              <a:t>… 200 total</a:t>
            </a:r>
          </a:p>
        </p:txBody>
      </p:sp>
      <p:pic>
        <p:nvPicPr>
          <p:cNvPr id="30724" name="Picture 2" descr="E:\presentations\Siggraph 2007\images\montages\IMG_0681_mas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47750"/>
            <a:ext cx="637063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676400"/>
            <a:ext cx="5003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92338"/>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1" name="Picture 5"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192338"/>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Grp="1" noChangeArrowheads="1"/>
          </p:cNvSpPr>
          <p:nvPr>
            <p:ph type="title" idx="4294967295"/>
          </p:nvPr>
        </p:nvSpPr>
        <p:spPr>
          <a:xfrm>
            <a:off x="304800" y="-152400"/>
            <a:ext cx="8402638" cy="1219200"/>
          </a:xfrm>
        </p:spPr>
        <p:txBody>
          <a:bodyPr/>
          <a:lstStyle/>
          <a:p>
            <a:pPr eaLnBrk="1" hangingPunct="1"/>
            <a:r>
              <a:rPr lang="en-US" alt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00" y="-1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l="4861" t="13704" r="17084" b="7964"/>
          <a:stretch>
            <a:fillRect/>
          </a:stretch>
        </p:blipFill>
        <p:spPr bwMode="auto">
          <a:xfrm>
            <a:off x="444500" y="939800"/>
            <a:ext cx="7137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942975"/>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6" name="Picture 4" descr="teaser_ou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94615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6"/>
          <p:cNvSpPr txBox="1">
            <a:spLocks noChangeArrowheads="1"/>
          </p:cNvSpPr>
          <p:nvPr/>
        </p:nvSpPr>
        <p:spPr bwMode="auto">
          <a:xfrm>
            <a:off x="1524000" y="6338888"/>
            <a:ext cx="487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Result Ranking</a:t>
            </a:r>
          </a:p>
        </p:txBody>
      </p:sp>
      <p:sp>
        <p:nvSpPr>
          <p:cNvPr id="33795" name="Text Box 3"/>
          <p:cNvSpPr txBox="1">
            <a:spLocks noChangeArrowheads="1"/>
          </p:cNvSpPr>
          <p:nvPr/>
        </p:nvSpPr>
        <p:spPr bwMode="auto">
          <a:xfrm>
            <a:off x="1219200" y="1339850"/>
            <a:ext cx="6934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We assign each of the 200 results a score which is the sum of:</a:t>
            </a:r>
          </a:p>
        </p:txBody>
      </p:sp>
      <p:sp>
        <p:nvSpPr>
          <p:cNvPr id="33796" name="Text Box 5"/>
          <p:cNvSpPr txBox="1">
            <a:spLocks noChangeArrowheads="1"/>
          </p:cNvSpPr>
          <p:nvPr/>
        </p:nvSpPr>
        <p:spPr bwMode="auto">
          <a:xfrm>
            <a:off x="2895600" y="2819400"/>
            <a:ext cx="5638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The scene matching distance</a:t>
            </a:r>
          </a:p>
          <a:p>
            <a:pPr eaLnBrk="1" hangingPunct="1">
              <a:spcBef>
                <a:spcPct val="50000"/>
              </a:spcBef>
              <a:buFontTx/>
              <a:buNone/>
            </a:pPr>
            <a:endParaRPr lang="en-US" altLang="en-US" sz="1800" b="1">
              <a:solidFill>
                <a:srgbClr val="000000"/>
              </a:solidFill>
            </a:endParaRPr>
          </a:p>
        </p:txBody>
      </p:sp>
      <p:sp>
        <p:nvSpPr>
          <p:cNvPr id="33797" name="Text Box 6"/>
          <p:cNvSpPr txBox="1">
            <a:spLocks noChangeArrowheads="1"/>
          </p:cNvSpPr>
          <p:nvPr/>
        </p:nvSpPr>
        <p:spPr bwMode="auto">
          <a:xfrm>
            <a:off x="2895600" y="4032250"/>
            <a:ext cx="6019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The context matching distance </a:t>
            </a:r>
            <a:br>
              <a:rPr lang="en-US" altLang="en-US">
                <a:solidFill>
                  <a:srgbClr val="000000"/>
                </a:solidFill>
              </a:rPr>
            </a:br>
            <a:r>
              <a:rPr lang="en-US" altLang="en-US">
                <a:solidFill>
                  <a:srgbClr val="000000"/>
                </a:solidFill>
              </a:rPr>
              <a:t>         (color + texture)</a:t>
            </a:r>
            <a:endParaRPr lang="en-US" altLang="en-US" sz="1800">
              <a:solidFill>
                <a:srgbClr val="000000"/>
              </a:solidFill>
            </a:endParaRPr>
          </a:p>
        </p:txBody>
      </p:sp>
      <p:sp>
        <p:nvSpPr>
          <p:cNvPr id="33798" name="Text Box 7"/>
          <p:cNvSpPr txBox="1">
            <a:spLocks noChangeArrowheads="1"/>
          </p:cNvSpPr>
          <p:nvPr/>
        </p:nvSpPr>
        <p:spPr bwMode="auto">
          <a:xfrm>
            <a:off x="2679700" y="5576888"/>
            <a:ext cx="358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The graph cut cost</a:t>
            </a:r>
          </a:p>
        </p:txBody>
      </p:sp>
      <p:pic>
        <p:nvPicPr>
          <p:cNvPr id="33799" name="Picture 9" descr="IMG_0681_4x4_color_g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27325"/>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0007_landscape_00084_132090349_27e120a56c_1_1125412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822700"/>
            <a:ext cx="15811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975100"/>
            <a:ext cx="1235075" cy="9271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13" descr="graph-cut-cost-0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 y="5245100"/>
            <a:ext cx="1574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5" descr="E:\presentations\job_talk\images\gist_white\gist_visualization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050" y="2589213"/>
            <a:ext cx="1352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detections</a:t>
            </a:r>
            <a:endParaRPr lang="en-US" dirty="0"/>
          </a:p>
        </p:txBody>
      </p:sp>
      <p:sp>
        <p:nvSpPr>
          <p:cNvPr id="3" name="Content Placeholder 2"/>
          <p:cNvSpPr>
            <a:spLocks noGrp="1"/>
          </p:cNvSpPr>
          <p:nvPr>
            <p:ph idx="1"/>
          </p:nvPr>
        </p:nvSpPr>
        <p:spPr/>
        <p:txBody>
          <a:bodyPr/>
          <a:lstStyle/>
          <a:p>
            <a:endParaRPr lang="en-US"/>
          </a:p>
        </p:txBody>
      </p:sp>
      <p:pic>
        <p:nvPicPr>
          <p:cNvPr id="69634" name="Picture 2"/>
          <p:cNvPicPr>
            <a:picLocks noChangeAspect="1" noChangeArrowheads="1"/>
          </p:cNvPicPr>
          <p:nvPr/>
        </p:nvPicPr>
        <p:blipFill>
          <a:blip r:embed="rId3" cstate="print"/>
          <a:srcRect/>
          <a:stretch>
            <a:fillRect/>
          </a:stretch>
        </p:blipFill>
        <p:spPr bwMode="auto">
          <a:xfrm>
            <a:off x="171450" y="1143000"/>
            <a:ext cx="8801100" cy="5353050"/>
          </a:xfrm>
          <a:prstGeom prst="rect">
            <a:avLst/>
          </a:prstGeom>
          <a:noFill/>
          <a:ln w="9525">
            <a:noFill/>
            <a:miter lim="800000"/>
            <a:headEnd/>
            <a:tailEnd/>
          </a:ln>
        </p:spPr>
      </p:pic>
    </p:spTree>
    <p:extLst>
      <p:ext uri="{BB962C8B-B14F-4D97-AF65-F5344CB8AC3E}">
        <p14:creationId xmlns:p14="http://schemas.microsoft.com/office/powerpoint/2010/main" val="26398179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IMG_0681_mask_output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G_0681_mask_output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G_0681_mask_output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MG_2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2475"/>
            <a:ext cx="714375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G_2913_mask_output_006_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47713"/>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146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IMG_2913_montage"/>
          <p:cNvPicPr>
            <a:picLocks noChangeAspect="1" noChangeArrowheads="1"/>
          </p:cNvPicPr>
          <p:nvPr/>
        </p:nvPicPr>
        <p:blipFill>
          <a:blip r:embed="rId4">
            <a:clrChange>
              <a:clrFrom>
                <a:srgbClr val="003082"/>
              </a:clrFrom>
              <a:clrTo>
                <a:srgbClr val="003082">
                  <a:alpha val="0"/>
                </a:srgbClr>
              </a:clrTo>
            </a:clrChange>
            <a:extLst>
              <a:ext uri="{28A0092B-C50C-407E-A947-70E740481C1C}">
                <a14:useLocalDpi xmlns:a14="http://schemas.microsoft.com/office/drawing/2010/main" val="0"/>
              </a:ext>
            </a:extLst>
          </a:blip>
          <a:srcRect/>
          <a:stretch>
            <a:fillRect/>
          </a:stretch>
        </p:blipFill>
        <p:spPr bwMode="auto">
          <a:xfrm>
            <a:off x="2743200" y="104775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4343400" y="5943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1524000"/>
            <a:ext cx="43148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IMG_29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43434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6115" name="Picture 3" descr="IMG_2913_mask_output_006_0001_river_00263_257255557_d4668b81ae_101_41825958@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IMG_5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03213"/>
            <a:ext cx="5616575" cy="62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snavely\work\teaching\09Fa-CS6610\lectures\lec18\everingham_det_Page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522288" y="2035175"/>
            <a:ext cx="8218487" cy="476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Content Placeholder 34"/>
          <p:cNvSpPr>
            <a:spLocks noGrp="1"/>
          </p:cNvSpPr>
          <p:nvPr>
            <p:ph idx="1"/>
          </p:nvPr>
        </p:nvSpPr>
        <p:spPr>
          <a:xfrm>
            <a:off x="206375" y="1927225"/>
            <a:ext cx="8731250" cy="4198938"/>
          </a:xfrm>
        </p:spPr>
        <p:txBody>
          <a:bodyPr/>
          <a:lstStyle/>
          <a:p>
            <a:pPr eaLnBrk="1" hangingPunct="1"/>
            <a:r>
              <a:rPr lang="en-US" altLang="en-US" smtClean="0"/>
              <a:t>Twenty object categories (aeroplane to TV/monitor) </a:t>
            </a:r>
          </a:p>
          <a:p>
            <a:pPr eaLnBrk="1" hangingPunct="1"/>
            <a:endParaRPr lang="en-US" altLang="en-US" sz="1400" smtClean="0"/>
          </a:p>
          <a:p>
            <a:pPr eaLnBrk="1" hangingPunct="1"/>
            <a:r>
              <a:rPr lang="en-US" altLang="en-US" smtClean="0"/>
              <a:t>Three challenges:</a:t>
            </a:r>
          </a:p>
          <a:p>
            <a:pPr lvl="1" eaLnBrk="1" hangingPunct="1"/>
            <a:r>
              <a:rPr lang="en-US" altLang="en-US" smtClean="0"/>
              <a:t>Classification challenge (is there an X in this image?)</a:t>
            </a:r>
          </a:p>
          <a:p>
            <a:pPr lvl="1" eaLnBrk="1" hangingPunct="1"/>
            <a:r>
              <a:rPr lang="en-US" altLang="en-US" smtClean="0"/>
              <a:t>Detection challenge (draw a box around every X)</a:t>
            </a:r>
          </a:p>
          <a:p>
            <a:pPr lvl="1" eaLnBrk="1" hangingPunct="1"/>
            <a:r>
              <a:rPr lang="en-US" altLang="en-US" smtClean="0"/>
              <a:t>Segmentation challenge</a:t>
            </a:r>
          </a:p>
        </p:txBody>
      </p:sp>
      <p:pic>
        <p:nvPicPr>
          <p:cNvPr id="54479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275" y="5437188"/>
            <a:ext cx="41497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1"/>
          <p:cNvSpPr txBox="1">
            <a:spLocks noChangeArrowheads="1"/>
          </p:cNvSpPr>
          <p:nvPr/>
        </p:nvSpPr>
        <p:spPr bwMode="auto">
          <a:xfrm>
            <a:off x="7315200" y="62484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prstClr val="black"/>
                </a:solidFill>
                <a:cs typeface="Arial" panose="020B0604020202020204" pitchFamily="34" charset="0"/>
              </a:rPr>
              <a:t>Slides from Noah Snavely</a:t>
            </a:r>
          </a:p>
        </p:txBody>
      </p:sp>
    </p:spTree>
    <p:extLst>
      <p:ext uri="{BB962C8B-B14F-4D97-AF65-F5344CB8AC3E}">
        <p14:creationId xmlns:p14="http://schemas.microsoft.com/office/powerpoint/2010/main" val="21050330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2" end="2"/>
                                            </p:txEl>
                                          </p:spTgt>
                                        </p:tgtEl>
                                        <p:attrNameLst>
                                          <p:attrName>style.visibility</p:attrName>
                                        </p:attrNameLst>
                                      </p:cBhvr>
                                      <p:to>
                                        <p:strVal val="visible"/>
                                      </p:to>
                                    </p:set>
                                    <p:animEffect transition="in" filter="fade">
                                      <p:cBhvr>
                                        <p:cTn id="12" dur="500"/>
                                        <p:tgtEl>
                                          <p:spTgt spid="3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animEffect transition="in" filter="fade">
                                      <p:cBhvr>
                                        <p:cTn id="15" dur="500"/>
                                        <p:tgtEl>
                                          <p:spTgt spid="3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xEl>
                                              <p:pRg st="4" end="4"/>
                                            </p:txEl>
                                          </p:spTgt>
                                        </p:tgtEl>
                                        <p:attrNameLst>
                                          <p:attrName>style.visibility</p:attrName>
                                        </p:attrNameLst>
                                      </p:cBhvr>
                                      <p:to>
                                        <p:strVal val="visible"/>
                                      </p:to>
                                    </p:set>
                                    <p:animEffect transition="in" filter="fade">
                                      <p:cBhvr>
                                        <p:cTn id="18" dur="500"/>
                                        <p:tgtEl>
                                          <p:spTgt spid="3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xEl>
                                              <p:pRg st="5" end="5"/>
                                            </p:txEl>
                                          </p:spTgt>
                                        </p:tgtEl>
                                        <p:attrNameLst>
                                          <p:attrName>style.visibility</p:attrName>
                                        </p:attrNameLst>
                                      </p:cBhvr>
                                      <p:to>
                                        <p:strVal val="visible"/>
                                      </p:to>
                                    </p:set>
                                    <p:animEffect transition="in" filter="fade">
                                      <p:cBhvr>
                                        <p:cTn id="21" dur="500"/>
                                        <p:tgtEl>
                                          <p:spTgt spid="35">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44797"/>
                                        </p:tgtEl>
                                        <p:attrNameLst>
                                          <p:attrName>style.visibility</p:attrName>
                                        </p:attrNameLst>
                                      </p:cBhvr>
                                      <p:to>
                                        <p:strVal val="visible"/>
                                      </p:to>
                                    </p:set>
                                    <p:animEffect transition="in" filter="fade">
                                      <p:cBhvr>
                                        <p:cTn id="26" dur="500"/>
                                        <p:tgtEl>
                                          <p:spTgt spid="544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G_5049_mask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03213"/>
            <a:ext cx="5616575"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5049_mask_output_027_0064_landscape_00174_258323004_05100fec7f_92_2825938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03213"/>
            <a:ext cx="5616575"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Which is the original?</a:t>
            </a:r>
          </a:p>
        </p:txBody>
      </p:sp>
      <p:sp>
        <p:nvSpPr>
          <p:cNvPr id="48131" name="Content Placeholder 2"/>
          <p:cNvSpPr>
            <a:spLocks noGrp="1"/>
          </p:cNvSpPr>
          <p:nvPr>
            <p:ph idx="1"/>
          </p:nvPr>
        </p:nvSpPr>
        <p:spPr/>
        <p:txBody>
          <a:bodyPr/>
          <a:lstStyle/>
          <a:p>
            <a:endParaRPr lang="en-US" altLang="en-US" smtClean="0"/>
          </a:p>
        </p:txBody>
      </p:sp>
      <p:pic>
        <p:nvPicPr>
          <p:cNvPr id="48132" name="Picture 6" descr="IMG_5619_mask_output_001_0032_forest_00054_231148317_43a16297cd_63_81555225@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05000"/>
            <a:ext cx="440055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905000"/>
            <a:ext cx="4370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0888"/>
            <a:ext cx="71437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7" name="Picture 5" descr="IMG_5619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8" name="Picture 6" descr="IMG_5619_mask_output_001_0032_forest_00054_231148317_43a16297cd_63_8155522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IMG_1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28600"/>
            <a:ext cx="4143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IMG_1158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28600"/>
            <a:ext cx="4143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4" descr="IMG_1158_dif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28600"/>
            <a:ext cx="4143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661988" y="6096000"/>
            <a:ext cx="772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Diffusion Result</a:t>
            </a: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2" descr="IMG_1158_ef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30188"/>
            <a:ext cx="4143375"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3"/>
          <p:cNvSpPr txBox="1">
            <a:spLocks noChangeArrowheads="1"/>
          </p:cNvSpPr>
          <p:nvPr/>
        </p:nvSpPr>
        <p:spPr bwMode="auto">
          <a:xfrm>
            <a:off x="661988" y="6096000"/>
            <a:ext cx="772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Efros and Leung result</a:t>
            </a:r>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4" descr="IMG_1158_mask_output_011_0019_travel_00405_288251910_c7e3fc993c_117_66208256@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525" y="152400"/>
            <a:ext cx="430053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661988" y="6248400"/>
            <a:ext cx="772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Scene Completion Result</a:t>
            </a: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685800"/>
            <a:ext cx="9076267" cy="5105400"/>
          </a:xfrm>
          <a:prstGeom prst="rect">
            <a:avLst/>
          </a:prstGeom>
        </p:spPr>
      </p:pic>
    </p:spTree>
    <p:extLst>
      <p:ext uri="{BB962C8B-B14F-4D97-AF65-F5344CB8AC3E}">
        <p14:creationId xmlns:p14="http://schemas.microsoft.com/office/powerpoint/2010/main" val="3713081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altLang="en-US" smtClean="0"/>
          </a:p>
        </p:txBody>
      </p:sp>
      <p:sp>
        <p:nvSpPr>
          <p:cNvPr id="19459" name="Content Placeholder 2"/>
          <p:cNvSpPr>
            <a:spLocks noGrp="1"/>
          </p:cNvSpPr>
          <p:nvPr>
            <p:ph idx="1"/>
          </p:nvPr>
        </p:nvSpPr>
        <p:spPr/>
        <p:txBody>
          <a:bodyPr/>
          <a:lstStyle/>
          <a:p>
            <a:pPr eaLnBrk="1" hangingPunct="1"/>
            <a:endParaRPr lang="en-US" altLang="en-US" smtClean="0"/>
          </a:p>
        </p:txBody>
      </p:sp>
      <p:pic>
        <p:nvPicPr>
          <p:cNvPr id="19460" name="Picture 5" descr="C:\snavely\work\teaching\09Fa-CS6610\lectures\lec18\everingham_det_Page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5387975"/>
            <a:ext cx="9013825" cy="1306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98425" y="2873375"/>
            <a:ext cx="9012238" cy="2503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6795967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25388</TotalTime>
  <Words>1057</Words>
  <Application>Microsoft Office PowerPoint</Application>
  <PresentationFormat>On-screen Show (4:3)</PresentationFormat>
  <Paragraphs>217</Paragraphs>
  <Slides>89</Slides>
  <Notes>31</Notes>
  <HiddenSlides>6</HiddenSlides>
  <MMClips>2</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89</vt:i4>
      </vt:variant>
    </vt:vector>
  </HeadingPairs>
  <TitlesOfParts>
    <vt:vector size="103" baseType="lpstr">
      <vt:lpstr>Calibri</vt:lpstr>
      <vt:lpstr>Arial</vt:lpstr>
      <vt:lpstr>Times New Roman</vt:lpstr>
      <vt:lpstr>Calibri Light</vt:lpstr>
      <vt:lpstr>Lecture1 - Introduction - CP Fall 2010</vt:lpstr>
      <vt:lpstr>Custom Design</vt:lpstr>
      <vt:lpstr>Office Theme</vt:lpstr>
      <vt:lpstr>1_Office Theme</vt:lpstr>
      <vt:lpstr>2_Office Theme</vt:lpstr>
      <vt:lpstr>Blank Presentation</vt:lpstr>
      <vt:lpstr>1_Blank Presentation</vt:lpstr>
      <vt:lpstr>2_Blank Presentation</vt:lpstr>
      <vt:lpstr>3_Blank Presentation</vt:lpstr>
      <vt:lpstr>4_Blank Presentation</vt:lpstr>
      <vt:lpstr>Object Detection Wrapup</vt:lpstr>
      <vt:lpstr>Things to remember</vt:lpstr>
      <vt:lpstr>Discriminative part-based models</vt:lpstr>
      <vt:lpstr>Car model</vt:lpstr>
      <vt:lpstr>Person model</vt:lpstr>
      <vt:lpstr>Bottle model</vt:lpstr>
      <vt:lpstr>More detections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 of Scale</vt:lpstr>
      <vt:lpstr>Computer Vision so far</vt:lpstr>
      <vt:lpstr>What has changed in the last decade?</vt:lpstr>
      <vt:lpstr>Opportunities of Scale: Data-driven methods</vt:lpstr>
      <vt:lpstr>Google and massive data-driven algorithms</vt:lpstr>
      <vt:lpstr>PowerPoint Presentation</vt:lpstr>
      <vt:lpstr>PowerPoint Presentation</vt:lpstr>
      <vt:lpstr>Google Translate</vt:lpstr>
      <vt:lpstr>Chinese Room, John Searle (1980) </vt:lpstr>
      <vt:lpstr>PowerPoint Presentation</vt:lpstr>
      <vt:lpstr>Big Idea</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James</cp:lastModifiedBy>
  <cp:revision>95</cp:revision>
  <dcterms:created xsi:type="dcterms:W3CDTF">2010-08-30T03:58:01Z</dcterms:created>
  <dcterms:modified xsi:type="dcterms:W3CDTF">2017-10-27T15:12:09Z</dcterms:modified>
</cp:coreProperties>
</file>