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5" r:id="rId3"/>
  </p:sldMasterIdLst>
  <p:notesMasterIdLst>
    <p:notesMasterId r:id="rId59"/>
  </p:notesMasterIdLst>
  <p:handoutMasterIdLst>
    <p:handoutMasterId r:id="rId60"/>
  </p:handoutMasterIdLst>
  <p:sldIdLst>
    <p:sldId id="419" r:id="rId4"/>
    <p:sldId id="420" r:id="rId5"/>
    <p:sldId id="421" r:id="rId6"/>
    <p:sldId id="256" r:id="rId7"/>
    <p:sldId id="351" r:id="rId8"/>
    <p:sldId id="349" r:id="rId9"/>
    <p:sldId id="299" r:id="rId10"/>
    <p:sldId id="355" r:id="rId11"/>
    <p:sldId id="405" r:id="rId12"/>
    <p:sldId id="356" r:id="rId13"/>
    <p:sldId id="358" r:id="rId14"/>
    <p:sldId id="359" r:id="rId15"/>
    <p:sldId id="456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411" r:id="rId25"/>
    <p:sldId id="412" r:id="rId26"/>
    <p:sldId id="434" r:id="rId27"/>
    <p:sldId id="368" r:id="rId28"/>
    <p:sldId id="413" r:id="rId29"/>
    <p:sldId id="414" r:id="rId30"/>
    <p:sldId id="415" r:id="rId31"/>
    <p:sldId id="416" r:id="rId32"/>
    <p:sldId id="455" r:id="rId33"/>
    <p:sldId id="371" r:id="rId34"/>
    <p:sldId id="436" r:id="rId35"/>
    <p:sldId id="452" r:id="rId36"/>
    <p:sldId id="453" r:id="rId37"/>
    <p:sldId id="454" r:id="rId38"/>
    <p:sldId id="372" r:id="rId39"/>
    <p:sldId id="435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417" r:id="rId52"/>
    <p:sldId id="384" r:id="rId53"/>
    <p:sldId id="429" r:id="rId54"/>
    <p:sldId id="440" r:id="rId55"/>
    <p:sldId id="441" r:id="rId56"/>
    <p:sldId id="442" r:id="rId57"/>
    <p:sldId id="443" r:id="rId5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 varScale="1">
        <p:scale>
          <a:sx n="104" d="100"/>
          <a:sy n="104" d="100"/>
        </p:scale>
        <p:origin x="1324" y="6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308493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139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446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2D09-EA91-41FC-8DB9-953599CBB16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98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4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6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585061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11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503345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6074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9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476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390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621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00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178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692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43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049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61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3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3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8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.xml"/><Relationship Id="rId7" Type="http://schemas.openxmlformats.org/officeDocument/2006/relationships/image" Target="../media/image5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2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0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hays\Desktop\143 Computer Vision\slides\09\article-1089160-0295861B000005DC-993_634x346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76325"/>
            <a:ext cx="86074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6934200" y="651986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65000"/>
                  </a:prstClr>
                </a:solidFill>
              </a:rPr>
              <a:t>Photo by Carl Warner</a:t>
            </a:r>
          </a:p>
        </p:txBody>
      </p:sp>
    </p:spTree>
    <p:extLst>
      <p:ext uri="{BB962C8B-B14F-4D97-AF65-F5344CB8AC3E}">
        <p14:creationId xmlns:p14="http://schemas.microsoft.com/office/powerpoint/2010/main" val="13213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Fitting: find the parameters of a model that best fit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2"/>
            <a:r>
              <a:rPr lang="en-US" dirty="0" smtClean="0"/>
              <a:t>Similarity should reflect application goals</a:t>
            </a:r>
          </a:p>
          <a:p>
            <a:pPr lvl="2"/>
            <a:r>
              <a:rPr lang="en-US" dirty="0" smtClean="0"/>
              <a:t>Encode robustness to outliers and noise</a:t>
            </a:r>
          </a:p>
          <a:p>
            <a:pPr lvl="1"/>
            <a:r>
              <a:rPr lang="en-US" dirty="0" smtClean="0"/>
              <a:t>Design an </a:t>
            </a:r>
            <a:r>
              <a:rPr lang="en-US" b="1" dirty="0" smtClean="0"/>
              <a:t>optimization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2"/>
            <a:r>
              <a:rPr lang="en-US" dirty="0" smtClean="0"/>
              <a:t>Find best parameters quickly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15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Other parameter search methods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Fitting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Data: 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), …, 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smtClean="0"/>
              <a:t>Line equation: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= m</a:t>
            </a:r>
            <a:r>
              <a:rPr lang="en-US" sz="1200" i="1" smtClean="0">
                <a:latin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 smtClean="0"/>
              <a:t>Find (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en-US" sz="2000" smtClean="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99925847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2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3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4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5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01314" y="4596769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Matlab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A \ y;</a:t>
            </a:r>
            <a:endParaRPr lang="en-US" sz="2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434" y="5119687"/>
            <a:ext cx="460895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Python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numpy.linalg.lstsq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(A, y)</a:t>
            </a:r>
            <a:endParaRPr lang="en-US" sz="2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Not rotation-invariant</a:t>
            </a:r>
          </a:p>
          <a:p>
            <a:pPr>
              <a:buFontTx/>
              <a:buChar char="•"/>
            </a:pPr>
            <a:r>
              <a:rPr lang="en-US" dirty="0" smtClean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If (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+b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1) then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=0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proof: </a:t>
            </a:r>
            <a:r>
              <a:rPr lang="en-US" sz="1400" dirty="0" smtClean="0">
                <a:solidFill>
                  <a:prstClr val="black"/>
                </a:solidFill>
                <a:hlinkClick r:id="rId7"/>
              </a:rPr>
              <a:t>http://mathworld.wolfram.com/Point-LineDistance2-Dimensional.html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(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+b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=</a:t>
            </a:r>
            <a:r>
              <a:rPr lang="en-US" sz="2000" dirty="0" smtClean="0"/>
              <a:t>1) then </a:t>
            </a:r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c)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=0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32004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=0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5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8160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6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55399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7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8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Solution is eigenvector corresponding to smallest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eigenvalue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of A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See details on Raleigh Quotient: </a:t>
            </a:r>
            <a:r>
              <a:rPr lang="en-US" dirty="0" smtClean="0">
                <a:solidFill>
                  <a:prstClr val="black"/>
                </a:solidFill>
                <a:hlinkClick r:id="rId15"/>
              </a:rPr>
              <a:t>http://en.wikipedia.org/wiki/Rayleigh_quotient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9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hays\Desktop\143 Computer Vision\slides\09\article-1089160-0295861F000005DC-193_634x357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04888"/>
            <a:ext cx="8607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6934200" y="651986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65000"/>
                  </a:prstClr>
                </a:solidFill>
              </a:rPr>
              <a:t>Photo by Carl Warner</a:t>
            </a:r>
          </a:p>
        </p:txBody>
      </p:sp>
    </p:spTree>
    <p:extLst>
      <p:ext uri="{BB962C8B-B14F-4D97-AF65-F5344CB8AC3E}">
        <p14:creationId xmlns:p14="http://schemas.microsoft.com/office/powerpoint/2010/main" val="7709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Recap: Two Common Optimization Problems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5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15796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6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7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58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59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60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61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(</a:t>
              </a:r>
              <a:r>
                <a:rPr lang="en-US" dirty="0" err="1" smtClean="0">
                  <a:solidFill>
                    <a:prstClr val="black"/>
                  </a:solidFill>
                </a:rPr>
                <a:t>matlab</a:t>
              </a:r>
              <a:r>
                <a:rPr lang="en-US" dirty="0" smtClean="0">
                  <a:solidFill>
                    <a:prstClr val="black"/>
                  </a:solidFill>
                </a:rPr>
                <a:t>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squares (global) optimization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800" dirty="0" smtClean="0"/>
              <a:t>Clearly specified objective</a:t>
            </a:r>
          </a:p>
          <a:p>
            <a:r>
              <a:rPr lang="en-US" sz="2800" dirty="0" smtClean="0"/>
              <a:t>Optimization is easy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Bad</a:t>
            </a:r>
          </a:p>
          <a:p>
            <a:r>
              <a:rPr lang="en-US" sz="2800" dirty="0" smtClean="0"/>
              <a:t>May not be what you want to optimize </a:t>
            </a:r>
          </a:p>
          <a:p>
            <a:r>
              <a:rPr lang="en-US" sz="2800" dirty="0" smtClean="0"/>
              <a:t>Sensitive to outliers</a:t>
            </a:r>
          </a:p>
          <a:p>
            <a:pPr lvl="1"/>
            <a:r>
              <a:rPr lang="en-US" sz="2400" dirty="0" smtClean="0"/>
              <a:t>Bad matches, extra points</a:t>
            </a:r>
          </a:p>
          <a:p>
            <a:r>
              <a:rPr lang="en-US" sz="2800" dirty="0" smtClean="0"/>
              <a:t>Doesn’t allow you to get multiple good fits</a:t>
            </a:r>
          </a:p>
          <a:p>
            <a:pPr lvl="1"/>
            <a:r>
              <a:rPr lang="en-US" sz="2400" dirty="0" smtClean="0"/>
              <a:t>Detecting multiple objects, lines, etc.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1371600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23550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Robust least squares</a:t>
            </a:r>
          </a:p>
          <a:p>
            <a:pPr lvl="1"/>
            <a:r>
              <a:rPr lang="en-US" dirty="0"/>
              <a:t>Other parameter search </a:t>
            </a:r>
            <a:r>
              <a:rPr lang="en-US" dirty="0" smtClean="0"/>
              <a:t>methods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1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Robust least squares (to deal with outliers)</a:t>
            </a:r>
            <a:endParaRPr lang="en-US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  <a:r>
              <a:rPr lang="en-US" sz="2400" i="1" dirty="0" err="1" smtClean="0">
                <a:latin typeface="Times New Roman" pitchFamily="18" charset="0"/>
              </a:rPr>
              <a:t>u</a:t>
            </a:r>
            <a:r>
              <a:rPr lang="en-US" sz="2400" i="1" baseline="-25000" dirty="0" err="1" smtClean="0">
                <a:latin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 smtClean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85342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Savarese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714500" y="6034088"/>
            <a:ext cx="593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  <p:extLst>
      <p:ext uri="{BB962C8B-B14F-4D97-AF65-F5344CB8AC3E}">
        <p14:creationId xmlns:p14="http://schemas.microsoft.com/office/powerpoint/2010/main" val="728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715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scale: Too small</a:t>
            </a:r>
          </a:p>
        </p:txBody>
      </p:sp>
    </p:spTree>
    <p:extLst>
      <p:ext uri="{BB962C8B-B14F-4D97-AF65-F5344CB8AC3E}">
        <p14:creationId xmlns:p14="http://schemas.microsoft.com/office/powerpoint/2010/main" val="551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357313" y="6034088"/>
            <a:ext cx="679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966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estimation: Details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Robust fitting is a nonlinear optimization problem that must be solved iteratively</a:t>
            </a:r>
          </a:p>
          <a:p>
            <a:pPr>
              <a:buFontTx/>
              <a:buChar char="•"/>
            </a:pPr>
            <a:r>
              <a:rPr lang="en-US" dirty="0" smtClean="0"/>
              <a:t>Least squares solution can be used for initialization</a:t>
            </a:r>
          </a:p>
          <a:p>
            <a:pPr>
              <a:buFontTx/>
              <a:buChar char="•"/>
            </a:pPr>
            <a:r>
              <a:rPr lang="en-US" dirty="0" smtClean="0"/>
              <a:t>Scale of robust function should be chosen adaptively based on median residual </a:t>
            </a:r>
          </a:p>
        </p:txBody>
      </p:sp>
    </p:spTree>
    <p:extLst>
      <p:ext uri="{BB962C8B-B14F-4D97-AF65-F5344CB8AC3E}">
        <p14:creationId xmlns:p14="http://schemas.microsoft.com/office/powerpoint/2010/main" val="381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hays\Desktop\143 Computer Vision\slides\09\article-1089160-0295863F000005DC-964_634x345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84263"/>
            <a:ext cx="86074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6934200" y="651986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65000"/>
                  </a:prstClr>
                </a:solidFill>
              </a:rPr>
              <a:t>Photo by Carl Warner</a:t>
            </a:r>
          </a:p>
        </p:txBody>
      </p:sp>
    </p:spTree>
    <p:extLst>
      <p:ext uri="{BB962C8B-B14F-4D97-AF65-F5344CB8AC3E}">
        <p14:creationId xmlns:p14="http://schemas.microsoft.com/office/powerpoint/2010/main" val="573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Other parameter search methods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ways to search for parameters (for when no closed form solution exists)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(1) until no parameter changes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 smtClean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986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9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Multi-stable Perception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910" y="4343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Necker Cube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2" y="762000"/>
            <a:ext cx="41910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49" y="4504126"/>
            <a:ext cx="2734998" cy="2281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06650"/>
            <a:ext cx="2734998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93" y="228600"/>
            <a:ext cx="4189214" cy="5585619"/>
          </a:xfrm>
        </p:spPr>
      </p:pic>
      <p:sp>
        <p:nvSpPr>
          <p:cNvPr id="5" name="TextBox 4"/>
          <p:cNvSpPr txBox="1"/>
          <p:nvPr/>
        </p:nvSpPr>
        <p:spPr>
          <a:xfrm>
            <a:off x="2362200" y="63512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Spinning </a:t>
            </a:r>
            <a:r>
              <a:rPr lang="en-US" dirty="0">
                <a:solidFill>
                  <a:prstClr val="black"/>
                </a:solidFill>
              </a:rPr>
              <a:t>dancer illusion, Nobuyuki </a:t>
            </a:r>
            <a:r>
              <a:rPr lang="en-US" dirty="0" err="1" smtClean="0">
                <a:solidFill>
                  <a:prstClr val="black"/>
                </a:solidFill>
              </a:rPr>
              <a:t>Kayahara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8606"/>
            <a:ext cx="9144000" cy="4059936"/>
          </a:xfrm>
        </p:spPr>
      </p:pic>
    </p:spTree>
    <p:extLst>
      <p:ext uri="{BB962C8B-B14F-4D97-AF65-F5344CB8AC3E}">
        <p14:creationId xmlns:p14="http://schemas.microsoft.com/office/powerpoint/2010/main" val="5470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parameters</a:t>
            </a:r>
          </a:p>
          <a:p>
            <a:pPr marL="914400" lvl="1" indent="-514350"/>
            <a:r>
              <a:rPr lang="en-US" dirty="0" smtClean="0"/>
              <a:t>Try all possible</a:t>
            </a:r>
          </a:p>
          <a:p>
            <a:pPr marL="914400" lvl="1" indent="-514350"/>
            <a:r>
              <a:rPr lang="en-US" dirty="0" smtClean="0"/>
              <a:t>Each point votes for all consistent parameters</a:t>
            </a:r>
          </a:p>
          <a:p>
            <a:pPr marL="914400" lvl="1" indent="-514350"/>
            <a:r>
              <a:rPr lang="en-US" dirty="0" smtClean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given parameters</a:t>
            </a:r>
          </a:p>
          <a:p>
            <a:pPr marL="914400" lvl="1" indent="-514350"/>
            <a:r>
              <a:rPr lang="en-US" dirty="0" smtClean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from among the set of parameters</a:t>
            </a:r>
          </a:p>
          <a:p>
            <a:pPr marL="914400" lvl="1" indent="-514350"/>
            <a:r>
              <a:rPr lang="en-US" dirty="0" smtClean="0"/>
              <a:t>Global or local maximum of scores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Possibly refine parameters using 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4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Matching and Robust Fitting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3400" y="6488113"/>
            <a:ext cx="8369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Acknowledgment: Many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slides from Derek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Grauman&amp;Leibe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2008 AAAI Tutorial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24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Read </a:t>
            </a:r>
            <a:r>
              <a:rPr lang="en-US" altLang="en-US" sz="2400" dirty="0" err="1">
                <a:solidFill>
                  <a:srgbClr val="C00000"/>
                </a:solidFill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</a:rPr>
              <a:t>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 smtClean="0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2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Need to adjust grid size or smooth</a:t>
            </a:r>
            <a:endParaRPr lang="en-US" sz="2800" dirty="0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7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smtClean="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32911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838200"/>
          </a:xfrm>
        </p:spPr>
        <p:txBody>
          <a:bodyPr/>
          <a:lstStyle/>
          <a:p>
            <a:r>
              <a:rPr lang="en-US" smtClean="0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Recall: when we detect an </a:t>
            </a:r>
            <a:br>
              <a:rPr lang="en-US" sz="2400" dirty="0" smtClean="0"/>
            </a:br>
            <a:r>
              <a:rPr lang="en-US" sz="2400" dirty="0" smtClean="0"/>
              <a:t>edge point, we also know its </a:t>
            </a:r>
            <a:br>
              <a:rPr lang="en-US" sz="2400" dirty="0" smtClean="0"/>
            </a:br>
            <a:r>
              <a:rPr lang="en-US" sz="2400" dirty="0" smtClean="0"/>
              <a:t>gradient direction</a:t>
            </a:r>
          </a:p>
          <a:p>
            <a:pPr>
              <a:buFontTx/>
              <a:buChar char="•"/>
            </a:pPr>
            <a:r>
              <a:rPr lang="en-US" sz="2400" dirty="0" smtClean="0"/>
              <a:t>But this means that the line </a:t>
            </a:r>
            <a:br>
              <a:rPr lang="en-US" sz="2400" dirty="0" smtClean="0"/>
            </a:br>
            <a:r>
              <a:rPr lang="en-US" sz="2400" dirty="0" smtClean="0"/>
              <a:t>is uniquely determined!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Modified Hough transform: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    For each edge point (</a:t>
            </a:r>
            <a:r>
              <a:rPr lang="en-US" sz="2400" dirty="0" err="1" smtClean="0"/>
              <a:t>x,y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 smtClean="0">
                <a:solidFill>
                  <a:schemeClr val="accent2"/>
                </a:solidFill>
              </a:rPr>
              <a:t>x,y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l-GR" sz="2400" dirty="0" smtClean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 smtClean="0">
                <a:solidFill>
                  <a:schemeClr val="accent2"/>
                </a:solidFill>
              </a:rPr>
              <a:t> = x </a:t>
            </a:r>
            <a:r>
              <a:rPr lang="en-US" sz="2400" dirty="0" err="1" smtClean="0">
                <a:solidFill>
                  <a:schemeClr val="accent2"/>
                </a:solidFill>
              </a:rPr>
              <a:t>cos</a:t>
            </a:r>
            <a:r>
              <a:rPr lang="en-US" sz="2400" dirty="0" smtClean="0">
                <a:solidFill>
                  <a:schemeClr val="accent2"/>
                </a:solidFill>
              </a:rPr>
              <a:t> θ + y sin θ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	H(θ, </a:t>
            </a:r>
            <a:r>
              <a:rPr lang="el-GR" sz="2400" dirty="0" smtClean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 smtClean="0">
                <a:solidFill>
                  <a:schemeClr val="accent2"/>
                </a:solidFill>
              </a:rPr>
              <a:t>) = H(θ, </a:t>
            </a:r>
            <a:r>
              <a:rPr lang="el-GR" sz="2400" dirty="0" smtClean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 smtClean="0">
                <a:solidFill>
                  <a:schemeClr val="accent2"/>
                </a:solidFill>
              </a:rPr>
              <a:t>) + 1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end</a:t>
            </a:r>
          </a:p>
          <a:p>
            <a:pPr>
              <a:buFontTx/>
              <a:buChar char="•"/>
            </a:pPr>
            <a:endParaRPr lang="en-US" sz="2400" dirty="0" smtClean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606675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55629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63246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77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1000" r="23958" b="7333"/>
          <a:stretch/>
        </p:blipFill>
        <p:spPr bwMode="auto">
          <a:xfrm>
            <a:off x="838200" y="1371600"/>
            <a:ext cx="798285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m,b parameterization</a:t>
            </a:r>
          </a:p>
          <a:p>
            <a:r>
              <a:rPr lang="en-US" smtClean="0"/>
              <a:t>Using r, theta parameterization</a:t>
            </a:r>
          </a:p>
          <a:p>
            <a:pPr lvl="1"/>
            <a:r>
              <a:rPr lang="en-US" smtClean="0"/>
              <a:t>Using oriented gradients</a:t>
            </a:r>
          </a:p>
          <a:p>
            <a:r>
              <a:rPr lang="en-US" smtClean="0"/>
              <a:t>Practical considerations</a:t>
            </a:r>
          </a:p>
          <a:p>
            <a:pPr lvl="1"/>
            <a:r>
              <a:rPr lang="en-US" smtClean="0"/>
              <a:t>Bin size</a:t>
            </a:r>
          </a:p>
          <a:p>
            <a:pPr lvl="1"/>
            <a:r>
              <a:rPr lang="en-US" smtClean="0"/>
              <a:t>Smoothing</a:t>
            </a:r>
          </a:p>
          <a:p>
            <a:pPr lvl="1"/>
            <a:r>
              <a:rPr lang="en-US" smtClean="0"/>
              <a:t>Finding multiple lines</a:t>
            </a:r>
          </a:p>
          <a:p>
            <a:pPr lvl="1"/>
            <a:r>
              <a:rPr lang="en-US" smtClean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17639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find circles?</a:t>
            </a:r>
          </a:p>
          <a:p>
            <a:pPr lvl="1"/>
            <a:r>
              <a:rPr lang="en-US" dirty="0" smtClean="0"/>
              <a:t>Of fixed radius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 unknown radius</a:t>
            </a:r>
          </a:p>
          <a:p>
            <a:pPr lvl="1"/>
            <a:r>
              <a:rPr lang="en-US" dirty="0" smtClean="0"/>
              <a:t>Of unknown radius but with known edge orientation</a:t>
            </a:r>
          </a:p>
        </p:txBody>
      </p:sp>
    </p:spTree>
    <p:extLst>
      <p:ext uri="{BB962C8B-B14F-4D97-AF65-F5344CB8AC3E}">
        <p14:creationId xmlns:p14="http://schemas.microsoft.com/office/powerpoint/2010/main" val="366989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Conceptually equivalent procedure: for each (</a:t>
            </a:r>
            <a:r>
              <a:rPr lang="en-US" dirty="0" err="1" smtClean="0"/>
              <a:t>x,y,r</a:t>
            </a:r>
            <a:r>
              <a:rPr lang="en-US" dirty="0" smtClean="0"/>
              <a:t>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1066800" y="3200400"/>
            <a:ext cx="3117850" cy="3108325"/>
            <a:chOff x="384" y="1344"/>
            <a:chExt cx="2606" cy="2765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606" cy="2765"/>
              <a:chOff x="384" y="1344"/>
              <a:chExt cx="2606" cy="2765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3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3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53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3128047" y="405738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2898628" y="3710964"/>
            <a:ext cx="685800" cy="685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4428684" y="4053864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6025856" y="3186366"/>
          <a:ext cx="23129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856" y="3186366"/>
                        <a:ext cx="23129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6705600" y="371096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8490" name="Text Box 26"/>
          <p:cNvSpPr txBox="1">
            <a:spLocks noChangeArrowheads="1"/>
          </p:cNvSpPr>
          <p:nvPr/>
        </p:nvSpPr>
        <p:spPr bwMode="auto">
          <a:xfrm>
            <a:off x="1601596" y="6233049"/>
            <a:ext cx="5669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Is this more or less efficient than voting with features?</a:t>
            </a:r>
          </a:p>
        </p:txBody>
      </p:sp>
    </p:spTree>
    <p:extLst>
      <p:ext uri="{BB962C8B-B14F-4D97-AF65-F5344CB8AC3E}">
        <p14:creationId xmlns:p14="http://schemas.microsoft.com/office/powerpoint/2010/main" val="16247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9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find circles?</a:t>
            </a:r>
          </a:p>
          <a:p>
            <a:pPr lvl="1"/>
            <a:r>
              <a:rPr lang="en-US" dirty="0" smtClean="0"/>
              <a:t>Of fixed radius</a:t>
            </a:r>
          </a:p>
          <a:p>
            <a:pPr lvl="1"/>
            <a:r>
              <a:rPr lang="en-US" dirty="0" smtClean="0"/>
              <a:t>Of unknown radius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 unknown radius but with known edge orientation</a:t>
            </a:r>
          </a:p>
        </p:txBody>
      </p:sp>
    </p:spTree>
    <p:extLst>
      <p:ext uri="{BB962C8B-B14F-4D97-AF65-F5344CB8AC3E}">
        <p14:creationId xmlns:p14="http://schemas.microsoft.com/office/powerpoint/2010/main" val="353581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635125" y="3495852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495852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1570216" y="3087865"/>
            <a:ext cx="1517649" cy="1447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828675" y="5124451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124451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34279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outliers: each point votes separately</a:t>
            </a:r>
          </a:p>
          <a:p>
            <a:r>
              <a:rPr lang="en-US" sz="2800" dirty="0" smtClean="0"/>
              <a:t>Fairly efficient (much faster than trying all sets of parameters)</a:t>
            </a:r>
          </a:p>
          <a:p>
            <a:r>
              <a:rPr lang="en-US" sz="2800" dirty="0" smtClean="0"/>
              <a:t>Provides multiple good fits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dirty="0" smtClean="0"/>
              <a:t>Some sensitivity to noise</a:t>
            </a:r>
          </a:p>
          <a:p>
            <a:r>
              <a:rPr lang="en-US" dirty="0" smtClean="0"/>
              <a:t>Bin size trades off between noise tolerance, precision, and speed/memory</a:t>
            </a:r>
          </a:p>
          <a:p>
            <a:pPr lvl="1"/>
            <a:r>
              <a:rPr lang="en-US" dirty="0" smtClean="0"/>
              <a:t>Can be hard to find sweet spot</a:t>
            </a:r>
          </a:p>
          <a:p>
            <a:r>
              <a:rPr lang="en-US" dirty="0" smtClean="0"/>
              <a:t>Not suitable for more than a few parameters</a:t>
            </a:r>
          </a:p>
          <a:p>
            <a:pPr lvl="1"/>
            <a:r>
              <a:rPr lang="en-US" dirty="0" smtClean="0"/>
              <a:t>grid size grows exponentially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</a:p>
          <a:p>
            <a:r>
              <a:rPr lang="en-US" dirty="0" smtClean="0"/>
              <a:t>Line fitting (also circles, ellipses, etc.)</a:t>
            </a:r>
          </a:p>
          <a:p>
            <a:r>
              <a:rPr lang="en-US" dirty="0" smtClean="0"/>
              <a:t>Object instance recognition (parameters are affine transform)</a:t>
            </a:r>
          </a:p>
          <a:p>
            <a:r>
              <a:rPr lang="en-US" dirty="0" smtClean="0"/>
              <a:t>Object category recognition  (parameters are position/scale)</a:t>
            </a:r>
          </a:p>
        </p:txBody>
      </p:sp>
    </p:spTree>
    <p:extLst>
      <p:ext uri="{BB962C8B-B14F-4D97-AF65-F5344CB8AC3E}">
        <p14:creationId xmlns:p14="http://schemas.microsoft.com/office/powerpoint/2010/main" val="1653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193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3555492" y="3845530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4356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33956" y="3475516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1388" y="3803903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2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756" y="3919284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Review: Local Descriptors</a:t>
            </a:r>
            <a:endParaRPr lang="de-CH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Most features can be thought of as templates, histograms (counts), or </a:t>
            </a:r>
            <a:r>
              <a:rPr lang="en-US" altLang="en-US" dirty="0" smtClean="0"/>
              <a:t>combinations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Robust and 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Compact and Efficient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Color rarely used</a:t>
            </a:r>
            <a:endParaRPr lang="de-CH" dirty="0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Szeliski</a:t>
            </a:r>
            <a:r>
              <a:rPr lang="en-US" dirty="0" smtClean="0"/>
              <a:t> 4.1.3</a:t>
            </a:r>
          </a:p>
          <a:p>
            <a:pPr lvl="1"/>
            <a:r>
              <a:rPr lang="en-US" dirty="0" smtClean="0">
                <a:solidFill>
                  <a:srgbClr val="0AA676"/>
                </a:solidFill>
              </a:rPr>
              <a:t>Simple feature-space methods</a:t>
            </a:r>
          </a:p>
          <a:p>
            <a:pPr lvl="1"/>
            <a:r>
              <a:rPr lang="en-US" dirty="0" smtClean="0"/>
              <a:t>Evaluation methods</a:t>
            </a:r>
          </a:p>
          <a:p>
            <a:pPr lvl="1"/>
            <a:r>
              <a:rPr lang="en-US" dirty="0" smtClean="0"/>
              <a:t>Acceleration methods</a:t>
            </a:r>
          </a:p>
          <a:p>
            <a:pPr lvl="1"/>
            <a:r>
              <a:rPr lang="en-US" dirty="0" smtClean="0">
                <a:solidFill>
                  <a:srgbClr val="0AA676"/>
                </a:solidFill>
              </a:rPr>
              <a:t>Geometric verification (Chapter 6)</a:t>
            </a:r>
            <a:endParaRPr lang="en-US" dirty="0">
              <a:solidFill>
                <a:srgbClr val="0AA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refine this further?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38014</TotalTime>
  <Words>1798</Words>
  <Application>Microsoft Office PowerPoint</Application>
  <PresentationFormat>On-screen Show (4:3)</PresentationFormat>
  <Paragraphs>408</Paragraphs>
  <Slides>55</Slides>
  <Notes>24</Notes>
  <HiddenSlides>10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Courier New</vt:lpstr>
      <vt:lpstr>Futura Bk BT</vt:lpstr>
      <vt:lpstr>Times New Roman</vt:lpstr>
      <vt:lpstr>Wingdings</vt:lpstr>
      <vt:lpstr>Office Theme</vt:lpstr>
      <vt:lpstr>1_Office Theme</vt:lpstr>
      <vt:lpstr>Default Design</vt:lpstr>
      <vt:lpstr>Equation</vt:lpstr>
      <vt:lpstr>Image</vt:lpstr>
      <vt:lpstr>PowerPoint Presentation</vt:lpstr>
      <vt:lpstr>PowerPoint Presentation</vt:lpstr>
      <vt:lpstr>PowerPoint Presentation</vt:lpstr>
      <vt:lpstr>Feature Matching and Robust Fitting</vt:lpstr>
      <vt:lpstr>Project 2</vt:lpstr>
      <vt:lpstr>This section: correspondence and alignment</vt:lpstr>
      <vt:lpstr>Review: Local Descriptors</vt:lpstr>
      <vt:lpstr>Feature Matching</vt:lpstr>
      <vt:lpstr>Can we refine this further?</vt:lpstr>
      <vt:lpstr>PowerPoint Presentation</vt:lpstr>
      <vt:lpstr>Fitting and Alignment</vt:lpstr>
      <vt:lpstr>Fitting and Alignment: Methods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Least squares: Robustness to noise</vt:lpstr>
      <vt:lpstr>Least squares: Robustness to noise</vt:lpstr>
      <vt:lpstr>Fitting and Alignment: Methods</vt:lpstr>
      <vt:lpstr>Robust least squares (to deal with outliers)</vt:lpstr>
      <vt:lpstr>Choosing the scale: Just right</vt:lpstr>
      <vt:lpstr>Choosing the scale: Too small</vt:lpstr>
      <vt:lpstr>Choosing the scale: Too large</vt:lpstr>
      <vt:lpstr>Robust estimation: Details</vt:lpstr>
      <vt:lpstr>Fitting and Alignment: Methods</vt:lpstr>
      <vt:lpstr>Other ways to search for parameters (for when no closed form solution exists)</vt:lpstr>
      <vt:lpstr>Fitting and Alignment: Methods</vt:lpstr>
      <vt:lpstr>Multi-stable Perception</vt:lpstr>
      <vt:lpstr>PowerPoint Presentation</vt:lpstr>
      <vt:lpstr>PowerPoint Presentation</vt:lpstr>
      <vt:lpstr>Hypothesize and test</vt:lpstr>
      <vt:lpstr>Fitting and Alignment: Methods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Incorporating image gradients</vt:lpstr>
      <vt:lpstr>Finding lines using Hough transform</vt:lpstr>
      <vt:lpstr>Hough Transform</vt:lpstr>
      <vt:lpstr>Hough transform for circles</vt:lpstr>
      <vt:lpstr>Hough Transform</vt:lpstr>
      <vt:lpstr>Hough transform for circles </vt:lpstr>
      <vt:lpstr>Hough transform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</cp:lastModifiedBy>
  <cp:revision>162</cp:revision>
  <dcterms:created xsi:type="dcterms:W3CDTF">2009-12-16T02:55:56Z</dcterms:created>
  <dcterms:modified xsi:type="dcterms:W3CDTF">2018-09-18T14:19:08Z</dcterms:modified>
</cp:coreProperties>
</file>