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5" r:id="rId3"/>
    <p:sldMasterId id="2147483738" r:id="rId4"/>
    <p:sldMasterId id="2147483751" r:id="rId5"/>
  </p:sldMasterIdLst>
  <p:notesMasterIdLst>
    <p:notesMasterId r:id="rId62"/>
  </p:notesMasterIdLst>
  <p:handoutMasterIdLst>
    <p:handoutMasterId r:id="rId63"/>
  </p:handoutMasterIdLst>
  <p:sldIdLst>
    <p:sldId id="460" r:id="rId6"/>
    <p:sldId id="459" r:id="rId7"/>
    <p:sldId id="461" r:id="rId8"/>
    <p:sldId id="462" r:id="rId9"/>
    <p:sldId id="256" r:id="rId10"/>
    <p:sldId id="351" r:id="rId11"/>
    <p:sldId id="356" r:id="rId12"/>
    <p:sldId id="358" r:id="rId13"/>
    <p:sldId id="457" r:id="rId14"/>
    <p:sldId id="373" r:id="rId15"/>
    <p:sldId id="374" r:id="rId16"/>
    <p:sldId id="375" r:id="rId17"/>
    <p:sldId id="455" r:id="rId18"/>
    <p:sldId id="44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444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58" r:id="rId46"/>
    <p:sldId id="426" r:id="rId47"/>
    <p:sldId id="427" r:id="rId48"/>
    <p:sldId id="429" r:id="rId49"/>
    <p:sldId id="428" r:id="rId50"/>
    <p:sldId id="452" r:id="rId51"/>
    <p:sldId id="430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440" r:id="rId61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3" autoAdjust="0"/>
    <p:restoredTop sz="80109" autoAdjust="0"/>
  </p:normalViewPr>
  <p:slideViewPr>
    <p:cSldViewPr>
      <p:cViewPr varScale="1">
        <p:scale>
          <a:sx n="105" d="100"/>
          <a:sy n="105" d="100"/>
        </p:scale>
        <p:origin x="1332" y="7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</a:t>
            </a:r>
            <a:r>
              <a:rPr lang="en-US" dirty="0" err="1"/>
              <a:t>x,y</a:t>
            </a:r>
            <a:r>
              <a:rPr lang="en-US" dirty="0"/>
              <a:t>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</a:t>
            </a:r>
            <a:r>
              <a:rPr lang="en-US" dirty="0" err="1"/>
              <a:t>x,y</a:t>
            </a:r>
            <a:r>
              <a:rPr lang="en-US" dirty="0"/>
              <a:t>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9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5438" y="519113"/>
            <a:ext cx="3416300" cy="25622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48233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3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Ratios of distances along straight lines are preserved, e.g. the relative length of two collinear line segments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95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54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80607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9300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0B258-9A09-4AA1-A355-95F22493D87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318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84792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563185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038414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68429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661530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0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5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5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5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2281-60AA-4CF2-AA75-49D60852FF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E6BCB-2EF7-479A-9162-D2528BAE1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E97A-744F-4044-973F-1B212DBED4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7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5B8F5-A411-4768-860B-8D8B63180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CDC2-9C99-4179-8227-6CFCBA8A9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5B504-35FB-4966-A949-862367A2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69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119D-79C3-40E4-AE72-1E2398486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45CA3-E2A7-4841-8461-ACC6688C0D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77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350F7-3815-4440-A6A9-3C2B961E81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6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B64A5-FA29-4A63-985A-F9E122871A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4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49608-6C8C-4189-85FB-CE13A0D0AF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5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C073F4-E016-47F5-A5CA-E7A1D0BA0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6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25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8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3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9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7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15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29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2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2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7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1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9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3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85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4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DF5AE6-8A69-4042-BE13-937D50248441}" type="slidenum">
              <a:rPr lang="en-US" smtClean="0">
                <a:solidFill>
                  <a:srgbClr val="000000"/>
                </a:solidFill>
                <a:latin typeface="Futura Bk BT" pitchFamily="34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6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4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1.jpeg"/><Relationship Id="rId4" Type="http://schemas.openxmlformats.org/officeDocument/2006/relationships/image" Target="../media/image43.jpe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0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863187"/>
          </a:xfrm>
        </p:spPr>
      </p:pic>
    </p:spTree>
    <p:extLst>
      <p:ext uri="{BB962C8B-B14F-4D97-AF65-F5344CB8AC3E}">
        <p14:creationId xmlns:p14="http://schemas.microsoft.com/office/powerpoint/2010/main" val="369865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Review: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Each point </a:t>
            </a:r>
            <a:r>
              <a:rPr lang="en-US" dirty="0" smtClean="0"/>
              <a:t>(or correspondence) votes </a:t>
            </a:r>
            <a:r>
              <a:rPr lang="en-US" dirty="0" smtClean="0"/>
              <a:t>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38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975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4670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670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26288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152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516643" y="6248400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04800" y="228600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5791200" y="4114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381000" y="1828800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66800" y="3886200"/>
            <a:ext cx="6940550" cy="2819400"/>
            <a:chOff x="672" y="2448"/>
            <a:chExt cx="4372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50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40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26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3072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92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78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68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6" y="3888"/>
              <a:ext cx="20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72" y="2544"/>
              <a:ext cx="206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66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2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2976"/>
              <a:ext cx="576" cy="384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0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304800" y="228600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40641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we find circles?</a:t>
            </a:r>
          </a:p>
          <a:p>
            <a:pPr lvl="1"/>
            <a:r>
              <a:rPr lang="en-US" dirty="0" smtClean="0"/>
              <a:t>Of fixed radius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Of unknown radius</a:t>
            </a:r>
          </a:p>
          <a:p>
            <a:pPr lvl="1"/>
            <a:r>
              <a:rPr lang="en-US" dirty="0" smtClean="0"/>
              <a:t>Of unknown radius but with known edge orientation</a:t>
            </a:r>
          </a:p>
        </p:txBody>
      </p:sp>
    </p:spTree>
    <p:extLst>
      <p:ext uri="{BB962C8B-B14F-4D97-AF65-F5344CB8AC3E}">
        <p14:creationId xmlns:p14="http://schemas.microsoft.com/office/powerpoint/2010/main" val="3301040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 for circles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Conceptually equivalent procedure: for each (</a:t>
            </a:r>
            <a:r>
              <a:rPr lang="en-US" dirty="0" err="1" smtClean="0"/>
              <a:t>x,y,r</a:t>
            </a:r>
            <a:r>
              <a:rPr lang="en-US" dirty="0" smtClean="0"/>
              <a:t>), draw the corresponding circle in the image and compute its “support”</a:t>
            </a:r>
          </a:p>
        </p:txBody>
      </p:sp>
      <p:grpSp>
        <p:nvGrpSpPr>
          <p:cNvPr id="9221" name="Group 24"/>
          <p:cNvGrpSpPr>
            <a:grpSpLocks/>
          </p:cNvGrpSpPr>
          <p:nvPr/>
        </p:nvGrpSpPr>
        <p:grpSpPr bwMode="auto">
          <a:xfrm>
            <a:off x="1066800" y="3200400"/>
            <a:ext cx="3117850" cy="3108325"/>
            <a:chOff x="384" y="1344"/>
            <a:chExt cx="2606" cy="2765"/>
          </a:xfrm>
        </p:grpSpPr>
        <p:sp>
          <p:nvSpPr>
            <p:cNvPr id="9227" name="Line 8"/>
            <p:cNvSpPr>
              <a:spLocks noChangeShapeType="1"/>
            </p:cNvSpPr>
            <p:nvPr/>
          </p:nvSpPr>
          <p:spPr bwMode="auto">
            <a:xfrm>
              <a:off x="1249" y="297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8" name="Group 23"/>
            <p:cNvGrpSpPr>
              <a:grpSpLocks/>
            </p:cNvGrpSpPr>
            <p:nvPr/>
          </p:nvGrpSpPr>
          <p:grpSpPr bwMode="auto">
            <a:xfrm>
              <a:off x="384" y="1344"/>
              <a:ext cx="2606" cy="2765"/>
              <a:chOff x="384" y="1344"/>
              <a:chExt cx="2606" cy="2765"/>
            </a:xfrm>
          </p:grpSpPr>
          <p:sp>
            <p:nvSpPr>
              <p:cNvPr id="9229" name="Line 7"/>
              <p:cNvSpPr>
                <a:spLocks noChangeShapeType="1"/>
              </p:cNvSpPr>
              <p:nvPr/>
            </p:nvSpPr>
            <p:spPr bwMode="auto">
              <a:xfrm flipV="1">
                <a:off x="1249" y="1440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Freeform 9"/>
              <p:cNvSpPr>
                <a:spLocks/>
              </p:cNvSpPr>
              <p:nvPr/>
            </p:nvSpPr>
            <p:spPr bwMode="auto">
              <a:xfrm>
                <a:off x="384" y="2971"/>
                <a:ext cx="862" cy="821"/>
              </a:xfrm>
              <a:custGeom>
                <a:avLst/>
                <a:gdLst>
                  <a:gd name="T0" fmla="*/ 3529 w 606"/>
                  <a:gd name="T1" fmla="*/ 0 h 960"/>
                  <a:gd name="T2" fmla="*/ 0 w 606"/>
                  <a:gd name="T3" fmla="*/ 439 h 960"/>
                  <a:gd name="T4" fmla="*/ 0 60000 65536"/>
                  <a:gd name="T5" fmla="*/ 0 60000 65536"/>
                  <a:gd name="T6" fmla="*/ 0 w 606"/>
                  <a:gd name="T7" fmla="*/ 0 h 960"/>
                  <a:gd name="T8" fmla="*/ 606 w 606"/>
                  <a:gd name="T9" fmla="*/ 960 h 9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6" h="960">
                    <a:moveTo>
                      <a:pt x="606" y="0"/>
                    </a:moveTo>
                    <a:lnTo>
                      <a:pt x="0" y="96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Text Box 10"/>
              <p:cNvSpPr txBox="1">
                <a:spLocks noChangeArrowheads="1"/>
              </p:cNvSpPr>
              <p:nvPr/>
            </p:nvSpPr>
            <p:spPr bwMode="auto">
              <a:xfrm>
                <a:off x="2688" y="2937"/>
                <a:ext cx="302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x</a:t>
                </a:r>
              </a:p>
            </p:txBody>
          </p:sp>
          <p:sp>
            <p:nvSpPr>
              <p:cNvPr id="9232" name="Text Box 11"/>
              <p:cNvSpPr txBox="1">
                <a:spLocks noChangeArrowheads="1"/>
              </p:cNvSpPr>
              <p:nvPr/>
            </p:nvSpPr>
            <p:spPr bwMode="auto">
              <a:xfrm>
                <a:off x="529" y="3647"/>
                <a:ext cx="302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y</a:t>
                </a:r>
              </a:p>
            </p:txBody>
          </p:sp>
          <p:sp>
            <p:nvSpPr>
              <p:cNvPr id="9233" name="Text Box 12"/>
              <p:cNvSpPr txBox="1">
                <a:spLocks noChangeArrowheads="1"/>
              </p:cNvSpPr>
              <p:nvPr/>
            </p:nvSpPr>
            <p:spPr bwMode="auto">
              <a:xfrm>
                <a:off x="1297" y="1344"/>
                <a:ext cx="253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r</a:t>
                </a:r>
              </a:p>
            </p:txBody>
          </p:sp>
        </p:grpSp>
      </p:grpSp>
      <p:sp>
        <p:nvSpPr>
          <p:cNvPr id="9222" name="Oval 17"/>
          <p:cNvSpPr>
            <a:spLocks noChangeArrowheads="1"/>
          </p:cNvSpPr>
          <p:nvPr/>
        </p:nvSpPr>
        <p:spPr bwMode="auto">
          <a:xfrm>
            <a:off x="3128047" y="405738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AutoShape 18"/>
          <p:cNvSpPr>
            <a:spLocks noChangeArrowheads="1"/>
          </p:cNvSpPr>
          <p:nvPr/>
        </p:nvSpPr>
        <p:spPr bwMode="auto">
          <a:xfrm>
            <a:off x="2898628" y="3710964"/>
            <a:ext cx="685800" cy="685800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AutoShape 19"/>
          <p:cNvSpPr>
            <a:spLocks noChangeArrowheads="1"/>
          </p:cNvSpPr>
          <p:nvPr/>
        </p:nvSpPr>
        <p:spPr bwMode="auto">
          <a:xfrm>
            <a:off x="4428684" y="4053864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18" name="Object 2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04618893"/>
              </p:ext>
            </p:extLst>
          </p:nvPr>
        </p:nvGraphicFramePr>
        <p:xfrm>
          <a:off x="6025856" y="3186366"/>
          <a:ext cx="2312988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3" name="Image" r:id="rId4" imgW="4495238" imgH="4609524" progId="Photoshop.Image.10">
                  <p:embed/>
                </p:oleObj>
              </mc:Choice>
              <mc:Fallback>
                <p:oleObj name="Image" r:id="rId4" imgW="4495238" imgH="46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5856" y="3186366"/>
                        <a:ext cx="2312988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Oval 25"/>
          <p:cNvSpPr>
            <a:spLocks noChangeArrowheads="1"/>
          </p:cNvSpPr>
          <p:nvPr/>
        </p:nvSpPr>
        <p:spPr bwMode="auto">
          <a:xfrm>
            <a:off x="6705600" y="3710964"/>
            <a:ext cx="1295400" cy="1295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8490" name="Text Box 26"/>
          <p:cNvSpPr txBox="1">
            <a:spLocks noChangeArrowheads="1"/>
          </p:cNvSpPr>
          <p:nvPr/>
        </p:nvSpPr>
        <p:spPr bwMode="auto">
          <a:xfrm>
            <a:off x="1601596" y="6233049"/>
            <a:ext cx="5669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/>
              <a:t>Is this more or less efficient than voting with features?</a:t>
            </a:r>
          </a:p>
        </p:txBody>
      </p:sp>
    </p:spTree>
    <p:extLst>
      <p:ext uri="{BB962C8B-B14F-4D97-AF65-F5344CB8AC3E}">
        <p14:creationId xmlns:p14="http://schemas.microsoft.com/office/powerpoint/2010/main" val="35128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52400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rgbClr val="C0504D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52400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>
                <a:solidFill>
                  <a:prstClr val="black"/>
                </a:solidFill>
              </a:rPr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>
                <a:solidFill>
                  <a:prstClr val="black"/>
                </a:solidFill>
              </a:rPr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>
                <a:solidFill>
                  <a:prstClr val="black"/>
                </a:solidFill>
              </a:rPr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>
                <a:solidFill>
                  <a:prstClr val="black"/>
                </a:solidFill>
              </a:rPr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9007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52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98247" y="6550223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52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7315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7848600" y="2819400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8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7620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962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3429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1066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9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Line fitting example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2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3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for model parameters using samples 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8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choose parameters?</a:t>
            </a:r>
            <a:endParaRPr lang="en-US" sz="40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82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Number </a:t>
            </a:r>
            <a:r>
              <a:rPr lang="en-US" sz="2400" dirty="0"/>
              <a:t>of </a:t>
            </a:r>
            <a:r>
              <a:rPr lang="en-US" sz="2400" dirty="0" smtClean="0"/>
              <a:t>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Minimum </a:t>
            </a:r>
            <a:r>
              <a:rPr lang="en-US" sz="2000" dirty="0"/>
              <a:t>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</a:t>
            </a:r>
            <a:r>
              <a:rPr lang="en-US" sz="1500" dirty="0" smtClean="0"/>
              <a:t> so that a good point with noise is likely (e.g., </a:t>
            </a:r>
            <a:r>
              <a:rPr lang="en-US" sz="1500" dirty="0" err="1" smtClean="0"/>
              <a:t>prob</a:t>
            </a:r>
            <a:r>
              <a:rPr lang="en-US" sz="1500" dirty="0" smtClean="0"/>
              <a:t>=0.95) within threshold</a:t>
            </a:r>
            <a:endParaRPr lang="en-US" sz="1500" dirty="0"/>
          </a:p>
          <a:p>
            <a:pPr lvl="1">
              <a:lnSpc>
                <a:spcPct val="90000"/>
              </a:lnSpc>
            </a:pPr>
            <a:r>
              <a:rPr lang="en-US" sz="1500" dirty="0"/>
              <a:t>Zero-mean Gaussian noise with std. dev. </a:t>
            </a:r>
            <a:r>
              <a:rPr lang="el-GR" sz="1500" dirty="0"/>
              <a:t>σ</a:t>
            </a:r>
            <a:r>
              <a:rPr lang="en-US" sz="1500" dirty="0"/>
              <a:t>: t</a:t>
            </a:r>
            <a:r>
              <a:rPr lang="en-US" sz="1300" baseline="30000" dirty="0"/>
              <a:t>2</a:t>
            </a:r>
            <a:r>
              <a:rPr lang="en-US" sz="1300" dirty="0"/>
              <a:t>=3.84</a:t>
            </a:r>
            <a:r>
              <a:rPr lang="el-GR" sz="1300" dirty="0"/>
              <a:t>σ</a:t>
            </a:r>
            <a:r>
              <a:rPr lang="en-US" sz="1300" baseline="30000" dirty="0"/>
              <a:t>2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457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3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4114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25475"/>
                <a:gridCol w="574675"/>
                <a:gridCol w="600075"/>
                <a:gridCol w="600075"/>
                <a:gridCol w="600075"/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6800089" y="6550223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modified from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279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9100" y="64146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 = 0.99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507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RANSAC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 smtClean="0"/>
              <a:t>Good</a:t>
            </a:r>
          </a:p>
          <a:p>
            <a:r>
              <a:rPr lang="en-US" sz="2800" dirty="0" smtClean="0"/>
              <a:t>Robust to outliers</a:t>
            </a:r>
          </a:p>
          <a:p>
            <a:r>
              <a:rPr lang="en-US" sz="2800" dirty="0" smtClean="0"/>
              <a:t>Applicable for larger number of model parameters than Hough transform</a:t>
            </a:r>
          </a:p>
          <a:p>
            <a:r>
              <a:rPr lang="en-US" sz="2800" dirty="0" smtClean="0"/>
              <a:t>Optimization parameters are easier to choose than Hough transform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400" dirty="0" smtClean="0"/>
              <a:t>Bad</a:t>
            </a:r>
          </a:p>
          <a:p>
            <a:r>
              <a:rPr lang="en-US" sz="2800" dirty="0" smtClean="0"/>
              <a:t>Computational time grows quickly with fraction of outliers and number of parameters </a:t>
            </a:r>
          </a:p>
          <a:p>
            <a:r>
              <a:rPr lang="en-US" sz="2800" dirty="0" smtClean="0"/>
              <a:t>Not good for getting multiple fits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400" dirty="0" smtClean="0"/>
              <a:t>Common applications</a:t>
            </a:r>
            <a:endParaRPr lang="en-US" dirty="0" smtClean="0"/>
          </a:p>
          <a:p>
            <a:r>
              <a:rPr lang="en-US" sz="2800" dirty="0" smtClean="0"/>
              <a:t>Computing a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 (e.g., image stitching)</a:t>
            </a:r>
          </a:p>
          <a:p>
            <a:r>
              <a:rPr lang="en-US" sz="2800" dirty="0" smtClean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389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we fit the best alignment?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90600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Alignment: find parameters of model that maps one set of points to another</a:t>
            </a:r>
          </a:p>
          <a:p>
            <a:endParaRPr lang="en-US" dirty="0" smtClean="0"/>
          </a:p>
          <a:p>
            <a:r>
              <a:rPr lang="en-US" dirty="0"/>
              <a:t>Typically want to solve for a global transformation that accounts for *most* true correspondences</a:t>
            </a:r>
          </a:p>
          <a:p>
            <a:endParaRPr lang="en-US" dirty="0" smtClean="0"/>
          </a:p>
          <a:p>
            <a:r>
              <a:rPr lang="en-US" dirty="0" smtClean="0"/>
              <a:t>Difficulties</a:t>
            </a:r>
          </a:p>
          <a:p>
            <a:pPr lvl="1"/>
            <a:r>
              <a:rPr lang="en-US" dirty="0" smtClean="0"/>
              <a:t>Noise (typically 1-3 pixels)</a:t>
            </a:r>
          </a:p>
          <a:p>
            <a:pPr lvl="1"/>
            <a:r>
              <a:rPr lang="en-US" dirty="0" smtClean="0"/>
              <a:t>Outliers</a:t>
            </a:r>
            <a:r>
              <a:rPr lang="en-US" dirty="0"/>
              <a:t> </a:t>
            </a:r>
            <a:r>
              <a:rPr lang="en-US" dirty="0" smtClean="0"/>
              <a:t>(often 50%) </a:t>
            </a:r>
          </a:p>
          <a:p>
            <a:pPr lvl="1"/>
            <a:r>
              <a:rPr lang="en-US" dirty="0" smtClean="0"/>
              <a:t>Many-to-one matches or multiple objects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9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	Transformation T is a coordinate-changing machine:</a:t>
            </a:r>
          </a:p>
          <a:p>
            <a:pPr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i="1" dirty="0" smtClean="0"/>
              <a:t>T</a:t>
            </a:r>
            <a:r>
              <a:rPr lang="en-US" dirty="0" smtClean="0"/>
              <a:t>(p)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What does it mean that </a:t>
            </a:r>
            <a:r>
              <a:rPr lang="en-US" i="1" dirty="0" smtClean="0"/>
              <a:t>T</a:t>
            </a:r>
            <a:r>
              <a:rPr lang="en-US" dirty="0" smtClean="0"/>
              <a:t> is global?</a:t>
            </a:r>
          </a:p>
          <a:p>
            <a:pPr lvl="1"/>
            <a:r>
              <a:rPr lang="en-US" dirty="0" smtClean="0"/>
              <a:t>Is the same for any point p</a:t>
            </a:r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For linear transformations, we can represent T as a matrix</a:t>
            </a:r>
          </a:p>
          <a:p>
            <a:pPr>
              <a:buNone/>
            </a:pPr>
            <a:r>
              <a:rPr lang="en-US" dirty="0" smtClean="0"/>
              <a:t>					  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b="1" dirty="0" err="1" smtClean="0"/>
              <a:t>T</a:t>
            </a:r>
            <a:r>
              <a:rPr lang="en-US" dirty="0" err="1" smtClean="0"/>
              <a:t>p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</a:t>
            </a:r>
            <a:r>
              <a:rPr lang="en-US">
                <a:solidFill>
                  <a:prstClr val="black"/>
                </a:solidFill>
              </a:rPr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p’</a:t>
            </a:r>
            <a:r>
              <a:rPr lang="en-US">
                <a:solidFill>
                  <a:prstClr val="black"/>
                </a:solidFill>
              </a:rPr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005687"/>
              </p:ext>
            </p:extLst>
          </p:nvPr>
        </p:nvGraphicFramePr>
        <p:xfrm>
          <a:off x="3632200" y="5638800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9" name="Equation" r:id="rId4" imgW="761760" imgH="469800" progId="Equation.3">
                  <p:embed/>
                </p:oleObj>
              </mc:Choice>
              <mc:Fallback>
                <p:oleObj name="Equation" r:id="rId4" imgW="761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5638800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5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transformations</a:t>
            </a:r>
            <a:endParaRPr lang="en-US" dirty="0"/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324083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31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087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25862" y="43219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61087" y="42457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932" y="4967287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15332" y="626706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7532" y="5119687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893420" y="6211887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930" y="1024812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62500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7313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Transformed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Slide credit (next few slides): A. Efros and/or S. Seitz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Scaling</a:t>
            </a:r>
            <a:r>
              <a:rPr lang="en-US" sz="2000" smtClean="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Uniform scaling</a:t>
            </a:r>
            <a:r>
              <a:rPr lang="en-US" sz="2000" smtClean="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sym typeface="Symbol" pitchFamily="18" charset="2"/>
              </a:rPr>
              <a:t></a:t>
            </a:r>
            <a:r>
              <a:rPr lang="en-US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49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Non-uniform scaling</a:t>
            </a:r>
            <a:r>
              <a:rPr lang="en-US" sz="2000" smtClean="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X  </a:t>
              </a:r>
              <a:r>
                <a:rPr lang="en-US">
                  <a:solidFill>
                    <a:prstClr val="black"/>
                  </a:solidFill>
                </a:rPr>
                <a:t>2,</a:t>
              </a:r>
              <a:br>
                <a:rPr lang="en-US">
                  <a:solidFill>
                    <a:prstClr val="black"/>
                  </a:solidFill>
                </a:rPr>
              </a:br>
              <a:r>
                <a:rPr lang="en-US">
                  <a:solidFill>
                    <a:prstClr val="black"/>
                  </a:solidFill>
                </a:rPr>
                <a:t>Y </a:t>
              </a:r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</a:t>
              </a:r>
              <a:r>
                <a:rPr lang="en-US">
                  <a:solidFill>
                    <a:prstClr val="black"/>
                  </a:solidFill>
                </a:rPr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2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smtClean="0"/>
              <a:t>Scaling operation: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837113" y="203835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0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03835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4030663" y="4095750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1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095750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-5400000">
            <a:off x="5811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4767263" y="5791200"/>
            <a:ext cx="2336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</a:rPr>
              <a:t>scaling matrix 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3615" y="1600200"/>
            <a:ext cx="5936185" cy="4419600"/>
            <a:chOff x="59" y="1008"/>
            <a:chExt cx="4207" cy="2784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404" y="1353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59" y="1924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523" y="1010"/>
              <a:ext cx="1024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x’ = x </a:t>
            </a:r>
            <a:r>
              <a:rPr lang="en-US" sz="3600" b="1">
                <a:solidFill>
                  <a:prstClr val="black"/>
                </a:solidFill>
              </a:rPr>
              <a:t>cos</a:t>
            </a:r>
            <a:r>
              <a:rPr lang="en-US" sz="3600">
                <a:solidFill>
                  <a:prstClr val="black"/>
                </a:solidFill>
              </a:rPr>
              <a:t>(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35741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251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1274"/>
            <a:ext cx="4191000" cy="681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57800" y="-52388"/>
            <a:ext cx="3886200" cy="691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914128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</a:rPr>
              <a:t>Polar coordinates…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x </a:t>
            </a:r>
            <a:r>
              <a:rPr lang="en-US" dirty="0">
                <a:solidFill>
                  <a:prstClr val="black"/>
                </a:solidFill>
              </a:rPr>
              <a:t>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–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+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>
                <a:solidFill>
                  <a:prstClr val="black"/>
                </a:solidFill>
              </a:rPr>
              <a:t>x’ = x </a:t>
            </a:r>
            <a:r>
              <a:rPr lang="en-US" b="1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b="1" dirty="0" err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 dirty="0">
                <a:solidFill>
                  <a:prstClr val="black"/>
                </a:solidFill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242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This is easy to capture in matrix form:</a:t>
            </a:r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Even though sin(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and </a:t>
            </a:r>
            <a:r>
              <a:rPr lang="en-US" sz="2000" dirty="0" err="1" smtClean="0"/>
              <a:t>cos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are nonlinear functions of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,</a:t>
            </a:r>
          </a:p>
          <a:p>
            <a:pPr lvl="1"/>
            <a:r>
              <a:rPr lang="en-US" sz="1800" b="1" i="1" dirty="0" smtClean="0"/>
              <a:t>x’ is a linear combination of x and y</a:t>
            </a:r>
          </a:p>
          <a:p>
            <a:pPr lvl="1"/>
            <a:r>
              <a:rPr lang="en-US" sz="1800" b="1" i="1" dirty="0" smtClean="0"/>
              <a:t>y’ is a linear combination of x and y</a:t>
            </a:r>
          </a:p>
          <a:p>
            <a:pPr lvl="1"/>
            <a:endParaRPr lang="en-US" sz="1800" b="1" i="1" dirty="0" smtClean="0"/>
          </a:p>
          <a:p>
            <a:pPr marL="0" indent="0">
              <a:buNone/>
            </a:pPr>
            <a:r>
              <a:rPr lang="en-US" sz="2000" dirty="0" smtClean="0"/>
              <a:t>What is the inverse transformation?</a:t>
            </a:r>
          </a:p>
          <a:p>
            <a:pPr lvl="1"/>
            <a:r>
              <a:rPr lang="en-US" sz="1800" dirty="0" smtClean="0"/>
              <a:t>Rotation by –</a:t>
            </a:r>
            <a:r>
              <a:rPr lang="en-US" sz="1800" dirty="0" smtClean="0">
                <a:latin typeface="Symbol" pitchFamily="18" charset="2"/>
              </a:rPr>
              <a:t>q</a:t>
            </a:r>
            <a:endParaRPr lang="en-US" sz="1800" dirty="0" smtClean="0"/>
          </a:p>
          <a:p>
            <a:pPr lvl="1"/>
            <a:r>
              <a:rPr lang="en-US" sz="1800" dirty="0" smtClean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4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5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276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2D transformations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30910" y="4387072"/>
            <a:ext cx="1293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01543" y="4387072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Rotate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34110" y="2499965"/>
            <a:ext cx="88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94423" y="2494771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826308"/>
              </p:ext>
            </p:extLst>
          </p:nvPr>
        </p:nvGraphicFramePr>
        <p:xfrm>
          <a:off x="5440360" y="1563340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9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0360" y="1563340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77238"/>
              </p:ext>
            </p:extLst>
          </p:nvPr>
        </p:nvGraphicFramePr>
        <p:xfrm>
          <a:off x="616973" y="3482942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0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73" y="3482942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971860"/>
              </p:ext>
            </p:extLst>
          </p:nvPr>
        </p:nvGraphicFramePr>
        <p:xfrm>
          <a:off x="770486" y="1433555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1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86" y="1433555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21559"/>
              </p:ext>
            </p:extLst>
          </p:nvPr>
        </p:nvGraphicFramePr>
        <p:xfrm>
          <a:off x="5343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2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316484"/>
              </p:ext>
            </p:extLst>
          </p:nvPr>
        </p:nvGraphicFramePr>
        <p:xfrm>
          <a:off x="1601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3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720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Affine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927" y="5496453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Affine is any combination of translation, scale, rotation, shear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Affine Transformations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Affine transformations are combinations of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Linear transformations, and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Translations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Properties of affine transformations: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Lines map to lines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Parallel lines remain parallel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Ratios are preserved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Closed under composition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484960"/>
              </p:ext>
            </p:extLst>
          </p:nvPr>
        </p:nvGraphicFramePr>
        <p:xfrm>
          <a:off x="5791200" y="1143000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2" name="Equation" r:id="rId4" imgW="1371600" imgH="698400" progId="Equation.3">
                  <p:embed/>
                </p:oleObj>
              </mc:Choice>
              <mc:Fallback>
                <p:oleObj name="Equation" r:id="rId4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43000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59615"/>
              </p:ext>
            </p:extLst>
          </p:nvPr>
        </p:nvGraphicFramePr>
        <p:xfrm>
          <a:off x="5740400" y="3200400"/>
          <a:ext cx="27559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3" name="Equation" r:id="rId6" imgW="1358640" imgH="698400" progId="Equation.3">
                  <p:embed/>
                </p:oleObj>
              </mc:Choice>
              <mc:Fallback>
                <p:oleObj name="Equation" r:id="rId6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00400"/>
                        <a:ext cx="27559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254609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Projective Transformations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9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Projective transformations are combos of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Affine transformations, and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Projective warps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Properties of projective transformations: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Lines map to lines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Parallel lines do not necessarily remain parallel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Ratios are not preserved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Closed under composition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Models change of basis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Projective matrix is defined up to a scale (8 DOF)</a:t>
            </a:r>
          </a:p>
        </p:txBody>
      </p:sp>
    </p:spTree>
    <p:extLst>
      <p:ext uri="{BB962C8B-B14F-4D97-AF65-F5344CB8AC3E}">
        <p14:creationId xmlns:p14="http://schemas.microsoft.com/office/powerpoint/2010/main" val="20261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143000" y="13716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409700" y="3657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62800" y="63963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Szeliski</a:t>
            </a:r>
            <a:r>
              <a:rPr lang="en-US" sz="2400" dirty="0" smtClean="0">
                <a:solidFill>
                  <a:srgbClr val="C00000"/>
                </a:solidFill>
              </a:rPr>
              <a:t> 2.1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Given matched points in {A} and {B}, estimate the translation of the object</a:t>
            </a:r>
            <a:endParaRPr 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3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173747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Least squares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00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4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Write down objective function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Compute solution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Write in form Ax=b</a:t>
            </a:r>
          </a:p>
          <a:p>
            <a:pPr marL="800100" lvl="1" indent="-342900">
              <a:buFontTx/>
              <a:buAutoNum type="alphaLcParenR"/>
            </a:pPr>
            <a:r>
              <a:rPr lang="en-US" dirty="0" smtClean="0">
                <a:solidFill>
                  <a:prstClr val="black"/>
                </a:solidFill>
              </a:rPr>
              <a:t>Solve using pseudo-inverse or </a:t>
            </a:r>
            <a:r>
              <a:rPr lang="en-US" dirty="0" err="1" smtClean="0">
                <a:solidFill>
                  <a:prstClr val="black"/>
                </a:solidFill>
              </a:rPr>
              <a:t>eigenvalue</a:t>
            </a:r>
            <a:r>
              <a:rPr lang="en-US" dirty="0" smtClean="0">
                <a:solidFill>
                  <a:prstClr val="black"/>
                </a:solidFill>
              </a:rPr>
              <a:t> decomposition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6553200" y="5372947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5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372947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RANSAC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Sample a set of matching points (1 pair)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Hough transform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Initialize a grid of parameter values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Each matched pair casts a vote for consistent values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Find the parameters with the most votes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990600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outliers, multiple objects, and/or many-to-one matches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3" y="76200"/>
            <a:ext cx="8526517" cy="6705600"/>
          </a:xfrm>
        </p:spPr>
      </p:pic>
    </p:spTree>
    <p:extLst>
      <p:ext uri="{BB962C8B-B14F-4D97-AF65-F5344CB8AC3E}">
        <p14:creationId xmlns:p14="http://schemas.microsoft.com/office/powerpoint/2010/main" val="1741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1400175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1447800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0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and Alignment: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Global optimization / Search for parameters</a:t>
            </a:r>
          </a:p>
          <a:p>
            <a:pPr lvl="1"/>
            <a:r>
              <a:rPr lang="en-US" dirty="0" smtClean="0"/>
              <a:t>Least squares fit</a:t>
            </a:r>
          </a:p>
          <a:p>
            <a:pPr lvl="1"/>
            <a:r>
              <a:rPr lang="en-US" dirty="0" smtClean="0"/>
              <a:t>Robust least squares</a:t>
            </a:r>
          </a:p>
          <a:p>
            <a:pPr lvl="1"/>
            <a:r>
              <a:rPr lang="en-US" dirty="0"/>
              <a:t>Other parameter search </a:t>
            </a:r>
            <a:r>
              <a:rPr lang="en-US" dirty="0" smtClean="0"/>
              <a:t>methods</a:t>
            </a:r>
            <a:endParaRPr lang="en-US" dirty="0" smtClean="0"/>
          </a:p>
          <a:p>
            <a:r>
              <a:rPr lang="en-US" dirty="0" smtClean="0"/>
              <a:t>Hypothesize and test</a:t>
            </a:r>
          </a:p>
          <a:p>
            <a:pPr lvl="1"/>
            <a:r>
              <a:rPr lang="en-US" dirty="0" smtClean="0"/>
              <a:t>Generalized Hough transform</a:t>
            </a:r>
          </a:p>
          <a:p>
            <a:pPr lvl="1"/>
            <a:r>
              <a:rPr lang="en-US" dirty="0" smtClean="0"/>
              <a:t>RANSAC</a:t>
            </a:r>
          </a:p>
          <a:p>
            <a:r>
              <a:rPr lang="en-US" dirty="0" smtClean="0"/>
              <a:t>Iterative Closest Points (ICP)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73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if you want to align but have no prior matched pairs?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Hough transform and RANSAC not applicable</a:t>
            </a:r>
          </a:p>
          <a:p>
            <a:endParaRPr lang="en-US" dirty="0" smtClean="0"/>
          </a:p>
          <a:p>
            <a:r>
              <a:rPr lang="en-US" dirty="0" smtClean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Medical imaging: match brain scans or contours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Robotics: match point clouds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Closest Points (ICP)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	Goal: estimate transform between two dense sets of points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Initialize</a:t>
            </a:r>
            <a:r>
              <a:rPr lang="en-US" sz="2600" dirty="0" smtClean="0"/>
              <a:t> transformation (e.g., compute difference in means and scale)</a:t>
            </a:r>
            <a:endParaRPr lang="en-US" sz="2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Assign</a:t>
            </a:r>
            <a:r>
              <a:rPr lang="en-US" sz="2600" dirty="0" smtClean="0"/>
              <a:t> each point in {Set 1} to its nearest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Estimate</a:t>
            </a:r>
            <a:r>
              <a:rPr lang="en-US" sz="2600" dirty="0" smtClean="0"/>
              <a:t> transformation parameters </a:t>
            </a:r>
          </a:p>
          <a:p>
            <a:pPr marL="914400" lvl="1" indent="-514350"/>
            <a:r>
              <a:rPr lang="en-US" sz="2200" dirty="0" smtClean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Transform</a:t>
            </a:r>
            <a:r>
              <a:rPr lang="en-US" sz="2600" dirty="0" smtClean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Repeat</a:t>
            </a:r>
            <a:r>
              <a:rPr lang="en-US" sz="2600" dirty="0" smtClean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08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aligning boundaries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7848600" cy="51355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Extract edge pixels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𝑝</m:t>
                    </m:r>
                    <m:r>
                      <a:rPr lang="en-US" sz="2000" b="0" i="1" baseline="-25000" smtClean="0">
                        <a:latin typeface="Cambria Math"/>
                      </a:rPr>
                      <m:t>1</m:t>
                    </m:r>
                    <m:r>
                      <a:rPr lang="en-US" sz="2000" b="0" i="1" smtClean="0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b="0" i="1" baseline="-2500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𝑞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b="0" i="1" smtClean="0">
                        <a:latin typeface="Cambria Math"/>
                      </a:rPr>
                      <m:t>𝑞</m:t>
                    </m:r>
                    <m:r>
                      <a:rPr lang="en-US" sz="2000" b="0" i="1" baseline="-25000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sz="2000" dirty="0"/>
                  <a:t> </a:t>
                </a:r>
                <a:endParaRPr lang="en-US" sz="20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Compute initial transformation (e.g., compute translation and scaling by center of mass, variance within each image)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Get nearest neighbors: for each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𝑖</m:t>
                    </m:r>
                    <m:r>
                      <a:rPr lang="en-US" sz="20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 find 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match</m:t>
                    </m:r>
                    <m:r>
                      <a:rPr lang="en-US" sz="2000" b="0" i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i</m:t>
                    </m:r>
                    <m:r>
                      <a:rPr lang="en-US" sz="2000" b="0" i="0" smtClean="0">
                        <a:latin typeface="Cambria Math"/>
                      </a:rPr>
                      <m:t>)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2000" b="0" i="1" smtClean="0">
                            <a:latin typeface="Cambria Math"/>
                          </a:rPr>
                          <m:t>𝑑𝑖𝑠𝑡</m:t>
                        </m:r>
                        <m:r>
                          <a:rPr lang="en-US" sz="2000" b="0" i="1" smtClean="0">
                            <a:latin typeface="Cambria Math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𝑝𝑖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𝑞𝑗</m:t>
                        </m:r>
                        <m:r>
                          <a:rPr lang="en-US" sz="20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 smtClean="0"/>
                  <a:t> </a:t>
                </a:r>
                <a:endParaRPr lang="en-US" sz="2000" i="1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Compute transformation </a:t>
                </a:r>
                <a:r>
                  <a:rPr lang="en-US" sz="2000" b="1" i="1" dirty="0" smtClean="0"/>
                  <a:t>T</a:t>
                </a:r>
                <a:r>
                  <a:rPr lang="en-US" sz="2000" dirty="0" smtClean="0"/>
                  <a:t> based on matches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Warp points </a:t>
                </a:r>
                <a:r>
                  <a:rPr lang="en-US" sz="2000" b="1" i="1" dirty="0" smtClean="0"/>
                  <a:t>p</a:t>
                </a:r>
                <a:r>
                  <a:rPr lang="en-US" sz="2000" dirty="0" smtClean="0"/>
                  <a:t> according to </a:t>
                </a:r>
                <a:r>
                  <a:rPr lang="en-US" sz="2000" b="1" i="1" dirty="0" smtClean="0"/>
                  <a:t>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Repeat 3-5 until convergence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7848600" cy="5135563"/>
              </a:xfrm>
              <a:blipFill rotWithShape="1">
                <a:blip r:embed="rId3"/>
                <a:stretch>
                  <a:fillRect l="-776" t="-713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C:\Users\Hoiem\Documents\Classes\Spring 2012 - Computer Vision\hws\hw2\object alignment\obje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2" y="3807886"/>
            <a:ext cx="4361292" cy="30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iem\Documents\Classes\Spring 2012 - Computer Vision\hws\hw2\object alignment\object2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91" y="3812551"/>
            <a:ext cx="4424265" cy="3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419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1600" y="4290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q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85800" y="4724400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ICP solution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Find nearest neighbors for each point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Compute transform using matches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Move points using transform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</a:rPr>
              <a:t>Repeat steps 1-3 until convergence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47775" y="1479550"/>
            <a:ext cx="1460772" cy="1644650"/>
            <a:chOff x="1247775" y="1479550"/>
            <a:chExt cx="1460772" cy="1644650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1247775" y="1479550"/>
              <a:ext cx="1260747" cy="1333500"/>
              <a:chOff x="2051050" y="2673350"/>
              <a:chExt cx="1260475" cy="13335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51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45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43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41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1" name="Group 100"/>
            <p:cNvGrpSpPr>
              <a:grpSpLocks/>
            </p:cNvGrpSpPr>
            <p:nvPr/>
          </p:nvGrpSpPr>
          <p:grpSpPr bwMode="auto">
            <a:xfrm>
              <a:off x="1400175" y="1790700"/>
              <a:ext cx="1260747" cy="1333500"/>
              <a:chOff x="2051050" y="2673350"/>
              <a:chExt cx="1260475" cy="1333500"/>
            </a:xfrm>
          </p:grpSpPr>
          <p:grpSp>
            <p:nvGrpSpPr>
              <p:cNvPr id="62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8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6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4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2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0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7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8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0" name="Group 100"/>
            <p:cNvGrpSpPr>
              <a:grpSpLocks/>
            </p:cNvGrpSpPr>
            <p:nvPr/>
          </p:nvGrpSpPr>
          <p:grpSpPr bwMode="auto">
            <a:xfrm>
              <a:off x="1447800" y="1524000"/>
              <a:ext cx="1260747" cy="1333500"/>
              <a:chOff x="2051050" y="2673350"/>
              <a:chExt cx="1260475" cy="1333500"/>
            </a:xfrm>
          </p:grpSpPr>
          <p:grpSp>
            <p:nvGrpSpPr>
              <p:cNvPr id="101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17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15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3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1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09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07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6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rse Iterative Closest Poi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430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279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Summaries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Least Squares Fit </a:t>
            </a:r>
          </a:p>
          <a:p>
            <a:pPr lvl="1"/>
            <a:r>
              <a:rPr lang="en-US" dirty="0" smtClean="0"/>
              <a:t>closed form solution</a:t>
            </a:r>
          </a:p>
          <a:p>
            <a:pPr lvl="1"/>
            <a:r>
              <a:rPr lang="en-US" dirty="0" smtClean="0"/>
              <a:t>robust to noise</a:t>
            </a:r>
          </a:p>
          <a:p>
            <a:pPr lvl="1"/>
            <a:r>
              <a:rPr lang="en-US" dirty="0" smtClean="0"/>
              <a:t>not robust to outliers</a:t>
            </a:r>
          </a:p>
          <a:p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improves robustness to outliers</a:t>
            </a:r>
          </a:p>
          <a:p>
            <a:pPr lvl="1"/>
            <a:r>
              <a:rPr lang="en-US" dirty="0" smtClean="0"/>
              <a:t>requires iterative optimization</a:t>
            </a:r>
          </a:p>
          <a:p>
            <a:r>
              <a:rPr lang="en-US" dirty="0" smtClean="0"/>
              <a:t>Hough transform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can fit multiple models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works for a few parameters (1-4 typically)</a:t>
            </a:r>
          </a:p>
          <a:p>
            <a:r>
              <a:rPr lang="en-US" dirty="0" smtClean="0"/>
              <a:t>RANSAC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works with a moderate number of parameters (</a:t>
            </a:r>
            <a:r>
              <a:rPr lang="en-US" dirty="0" err="1" smtClean="0"/>
              <a:t>e.g</a:t>
            </a:r>
            <a:r>
              <a:rPr lang="en-US" dirty="0" smtClean="0"/>
              <a:t>, 1-8)</a:t>
            </a:r>
          </a:p>
          <a:p>
            <a:r>
              <a:rPr lang="en-US" dirty="0" smtClean="0"/>
              <a:t>Iterative Closest Point (ICP)</a:t>
            </a:r>
          </a:p>
          <a:p>
            <a:pPr lvl="1"/>
            <a:r>
              <a:rPr lang="en-US" dirty="0" smtClean="0"/>
              <a:t>For local alignment only: does not require initial correspondences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Object Instance Recognition</a:t>
            </a:r>
            <a:endParaRPr lang="de-CH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4706938" cy="51355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by inliers and choose solutions with score above threshold</a:t>
            </a:r>
            <a:endParaRPr lang="en-US" dirty="0"/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7186543" y="920486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7842974" y="1784880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7269093" y="950649"/>
            <a:ext cx="898525" cy="1201737"/>
            <a:chOff x="4980243" y="2404871"/>
            <a:chExt cx="1441195" cy="191986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980243" y="2404871"/>
              <a:ext cx="1393435" cy="1919860"/>
              <a:chOff x="4980243" y="2404871"/>
              <a:chExt cx="1393435" cy="191986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980243" y="3973090"/>
                <a:ext cx="361682" cy="31508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893049" y="2404871"/>
                <a:ext cx="361682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668" y="922074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5400606" y="1401499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5495856" y="1504686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5514906" y="1082411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5668893" y="1234811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6129268" y="1542786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5994331" y="1734874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6072118" y="1063361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5265668" y="993511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5495856" y="1466586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6130856" y="1222111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5646668" y="1450711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5715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5257800" y="5638800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096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6488097" y="2750558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ight Arrow 134"/>
          <p:cNvSpPr/>
          <p:nvPr/>
        </p:nvSpPr>
        <p:spPr>
          <a:xfrm rot="5400000">
            <a:off x="6577012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 rot="5400000">
            <a:off x="6591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5189468" y="1947599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Matched </a:t>
            </a:r>
            <a:r>
              <a:rPr lang="en-US" dirty="0" err="1" smtClean="0">
                <a:solidFill>
                  <a:prstClr val="black"/>
                </a:solidFill>
              </a:rPr>
              <a:t>keypoints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690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7620000" y="4267200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8761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Overview of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409575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1968500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58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4157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59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0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Fitting and Alignment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916013" y="6248400"/>
            <a:ext cx="6227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Acknowledgment: Many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slides from Derek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Lana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Lazebnik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b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Grauman&amp;Leibe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858000" y="28194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err="1" smtClean="0">
                <a:solidFill>
                  <a:srgbClr val="C00000"/>
                </a:solidFill>
              </a:rPr>
              <a:t>Szeliski</a:t>
            </a:r>
            <a:r>
              <a:rPr lang="en-US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en-US" sz="2400" dirty="0">
                <a:solidFill>
                  <a:srgbClr val="C00000"/>
                </a:solidFill>
              </a:rPr>
              <a:t>6</a:t>
            </a:r>
            <a:r>
              <a:rPr lang="en-US" altLang="en-US" sz="2400" dirty="0" smtClean="0">
                <a:solidFill>
                  <a:srgbClr val="C00000"/>
                </a:solidFill>
              </a:rPr>
              <a:t>.1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Keypoint</a:t>
            </a:r>
            <a:r>
              <a:rPr lang="en-US" dirty="0" smtClean="0"/>
              <a:t>-based instance recognition</a:t>
            </a:r>
          </a:p>
        </p:txBody>
      </p:sp>
      <p:pic>
        <p:nvPicPr>
          <p:cNvPr id="10243" name="Picture 4" descr="sift-fe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6175" y="2951163"/>
            <a:ext cx="6851650" cy="3060700"/>
          </a:xfrm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3100" y="1143000"/>
            <a:ext cx="7861300" cy="1600200"/>
          </a:xfrm>
        </p:spPr>
        <p:txBody>
          <a:bodyPr/>
          <a:lstStyle/>
          <a:p>
            <a:r>
              <a:rPr lang="en-US" smtClean="0"/>
              <a:t>Given two images and their keypoints (position, scale, orientation, descriptor)</a:t>
            </a:r>
          </a:p>
          <a:p>
            <a:r>
              <a:rPr lang="en-US" smtClean="0"/>
              <a:t>Goal: Verify if they belong to a consistent configuration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22700" y="6135688"/>
            <a:ext cx="1941513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prstClr val="black"/>
                </a:solidFill>
              </a:rPr>
              <a:t>Local Features, </a:t>
            </a:r>
            <a:br>
              <a:rPr lang="en-US" b="1">
                <a:solidFill>
                  <a:prstClr val="black"/>
                </a:solidFill>
              </a:rPr>
            </a:br>
            <a:r>
              <a:rPr lang="en-US" b="1">
                <a:solidFill>
                  <a:prstClr val="black"/>
                </a:solidFill>
              </a:rPr>
              <a:t>e.g. SIFT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024688" y="6553200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prstClr val="black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687444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447800" y="990600"/>
            <a:ext cx="6096000" cy="1764150"/>
            <a:chOff x="609600" y="1086092"/>
            <a:chExt cx="7696200" cy="2227239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Input Image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800" y="26670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Stored Image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6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Want to match </a:t>
            </a:r>
            <a:r>
              <a:rPr lang="en-US" dirty="0" err="1" smtClean="0"/>
              <a:t>keypoints</a:t>
            </a:r>
            <a:r>
              <a:rPr lang="en-US" dirty="0" smtClean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Given descriptor x</a:t>
            </a:r>
            <a:r>
              <a:rPr lang="en-US" baseline="-25000" dirty="0" smtClean="0"/>
              <a:t>0</a:t>
            </a:r>
            <a:r>
              <a:rPr lang="en-US" dirty="0" smtClean="0"/>
              <a:t>, find two nearest neighbors x</a:t>
            </a:r>
            <a:r>
              <a:rPr lang="en-US" baseline="-25000" dirty="0" smtClean="0"/>
              <a:t>1</a:t>
            </a:r>
            <a:r>
              <a:rPr lang="en-US" dirty="0" smtClean="0"/>
              <a:t>, x</a:t>
            </a:r>
            <a:r>
              <a:rPr lang="en-US" baseline="-25000" dirty="0" smtClean="0"/>
              <a:t>2</a:t>
            </a:r>
            <a:r>
              <a:rPr lang="en-US" dirty="0" smtClean="0"/>
              <a:t> with distances d</a:t>
            </a:r>
            <a:r>
              <a:rPr lang="en-US" baseline="-25000" dirty="0" smtClean="0"/>
              <a:t>1</a:t>
            </a:r>
            <a:r>
              <a:rPr lang="en-US" dirty="0" smtClean="0"/>
              <a:t>, d</a:t>
            </a:r>
            <a:r>
              <a:rPr lang="en-US" baseline="-25000" dirty="0" smtClean="0"/>
              <a:t>2 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matches x</a:t>
            </a:r>
            <a:r>
              <a:rPr lang="en-US" baseline="-25000" dirty="0" smtClean="0"/>
              <a:t>0</a:t>
            </a:r>
            <a:r>
              <a:rPr lang="en-US" dirty="0" smtClean="0"/>
              <a:t> if d</a:t>
            </a:r>
            <a:r>
              <a:rPr lang="en-US" baseline="-25000" dirty="0" smtClean="0"/>
              <a:t>1</a:t>
            </a:r>
            <a:r>
              <a:rPr lang="en-US" dirty="0" smtClean="0"/>
              <a:t>/d</a:t>
            </a:r>
            <a:r>
              <a:rPr lang="en-US" baseline="-25000" dirty="0" smtClean="0"/>
              <a:t>2</a:t>
            </a:r>
            <a:r>
              <a:rPr lang="en-US" dirty="0" smtClean="0"/>
              <a:t> &lt; 0.8</a:t>
            </a:r>
          </a:p>
          <a:p>
            <a:pPr lvl="1">
              <a:defRPr/>
            </a:pPr>
            <a:r>
              <a:rPr lang="en-US" dirty="0" smtClean="0"/>
              <a:t>This gets rid of 90% false matches, 5% of true matches in Lowe’s study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7115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Accounts for 3D rotation of a surface under orthographic projection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994006">
            <a:off x="5735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810000" y="2819400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Object Model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Accounts for 3D rotation of a surface under orthographic projection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14400" y="6096000"/>
            <a:ext cx="7287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What is the minimum number of matched points that we need?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800600"/>
            <a:ext cx="1857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88249"/>
              </p:ext>
            </p:extLst>
          </p:nvPr>
        </p:nvGraphicFramePr>
        <p:xfrm>
          <a:off x="3048000" y="2362200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6" name="Equation" r:id="rId4" imgW="1371600" imgH="698400" progId="Equation.3">
                  <p:embed/>
                </p:oleObj>
              </mc:Choice>
              <mc:Fallback>
                <p:oleObj name="Equation" r:id="rId4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362200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15317"/>
              </p:ext>
            </p:extLst>
          </p:nvPr>
        </p:nvGraphicFramePr>
        <p:xfrm>
          <a:off x="1676400" y="3836463"/>
          <a:ext cx="3657600" cy="222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7" name="Equation" r:id="rId6" imgW="2273040" imgH="1384200" progId="Equation.3">
                  <p:embed/>
                </p:oleObj>
              </mc:Choice>
              <mc:Fallback>
                <p:oleObj name="Equation" r:id="rId6" imgW="227304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36463"/>
                        <a:ext cx="3657600" cy="222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(SIFT, Lowe 2004)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 smtClean="0"/>
              <a:t>In training, each point has known position/scale/orientation </a:t>
            </a:r>
            <a:r>
              <a:rPr lang="en-US" sz="2400" dirty="0" err="1" smtClean="0"/>
              <a:t>wrt</a:t>
            </a:r>
            <a:r>
              <a:rPr lang="en-US" sz="2400" dirty="0" smtClean="0"/>
              <a:t> whole object</a:t>
            </a:r>
          </a:p>
          <a:p>
            <a:pPr marL="914400" lvl="1" indent="-514350">
              <a:defRPr/>
            </a:pPr>
            <a:r>
              <a:rPr lang="en-US" sz="2400" dirty="0" smtClean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 smtClean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 smtClean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 smtClean="0"/>
              <a:t>Vote for two closest bin centers in each direction (16 votes total)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 smtClean="0"/>
              <a:t>For each bin with at least 3 </a:t>
            </a:r>
            <a:r>
              <a:rPr lang="en-US" sz="2400" dirty="0" err="1" smtClean="0"/>
              <a:t>keypoints</a:t>
            </a:r>
            <a:endParaRPr lang="en-US" sz="2400" dirty="0" smtClean="0"/>
          </a:p>
          <a:p>
            <a:pPr marL="914400" lvl="1" indent="-514350">
              <a:defRPr/>
            </a:pPr>
            <a:r>
              <a:rPr lang="en-US" sz="2400" dirty="0" smtClean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5378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2590800" y="1447800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4800600" y="1219200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30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29981"/>
          <a:stretch/>
        </p:blipFill>
        <p:spPr bwMode="auto">
          <a:xfrm>
            <a:off x="838200" y="1496292"/>
            <a:ext cx="7772400" cy="53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 – due Monday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Fitting: find the parameters of a model that best fit the data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Alignment: find the parameters of the transformation that best align matched points</a:t>
            </a:r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Fitting and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challenges</a:t>
            </a:r>
          </a:p>
          <a:p>
            <a:pPr lvl="1"/>
            <a:r>
              <a:rPr lang="en-US" dirty="0" smtClean="0"/>
              <a:t>Design a suitable </a:t>
            </a:r>
            <a:r>
              <a:rPr lang="en-US" b="1" dirty="0" smtClean="0"/>
              <a:t>goodness of fit</a:t>
            </a:r>
            <a:r>
              <a:rPr lang="en-US" dirty="0" smtClean="0"/>
              <a:t> measure</a:t>
            </a:r>
          </a:p>
          <a:p>
            <a:pPr lvl="2"/>
            <a:r>
              <a:rPr lang="en-US" dirty="0" smtClean="0"/>
              <a:t>Similarity should reflect application goals</a:t>
            </a:r>
          </a:p>
          <a:p>
            <a:pPr lvl="2"/>
            <a:r>
              <a:rPr lang="en-US" dirty="0" smtClean="0"/>
              <a:t>Encode robustness to outliers and noise</a:t>
            </a:r>
          </a:p>
          <a:p>
            <a:pPr lvl="1"/>
            <a:r>
              <a:rPr lang="en-US" dirty="0" smtClean="0"/>
              <a:t>Design an </a:t>
            </a:r>
            <a:r>
              <a:rPr lang="en-US" b="1" dirty="0" smtClean="0"/>
              <a:t>optimization</a:t>
            </a:r>
            <a:r>
              <a:rPr lang="en-US" dirty="0" smtClean="0"/>
              <a:t> method</a:t>
            </a:r>
          </a:p>
          <a:p>
            <a:pPr lvl="2"/>
            <a:r>
              <a:rPr lang="en-US" dirty="0" smtClean="0"/>
              <a:t>Avoid local optima</a:t>
            </a:r>
          </a:p>
          <a:p>
            <a:pPr lvl="2"/>
            <a:r>
              <a:rPr lang="en-US" dirty="0" smtClean="0"/>
              <a:t>Find best parameters quickly</a:t>
            </a:r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9155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and Alignment: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Global optimization / Search for parameters</a:t>
            </a:r>
          </a:p>
          <a:p>
            <a:pPr lvl="1"/>
            <a:r>
              <a:rPr lang="en-US" dirty="0" smtClean="0"/>
              <a:t>Least squares fit</a:t>
            </a:r>
          </a:p>
          <a:p>
            <a:pPr lvl="1"/>
            <a:r>
              <a:rPr lang="en-US" dirty="0" smtClean="0"/>
              <a:t>Robust least squares</a:t>
            </a:r>
          </a:p>
          <a:p>
            <a:pPr lvl="1"/>
            <a:r>
              <a:rPr lang="en-US" dirty="0"/>
              <a:t>Other parameter search methods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Hypothesize and test</a:t>
            </a:r>
          </a:p>
          <a:p>
            <a:pPr lvl="1"/>
            <a:r>
              <a:rPr lang="en-US" dirty="0" smtClean="0"/>
              <a:t>Generalized Hough transform</a:t>
            </a:r>
          </a:p>
          <a:p>
            <a:pPr lvl="1"/>
            <a:r>
              <a:rPr lang="en-US" dirty="0" smtClean="0"/>
              <a:t>RANSAC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1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utura Bk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36921</TotalTime>
  <Words>2968</Words>
  <Application>Microsoft Office PowerPoint</Application>
  <PresentationFormat>On-screen Show (4:3)</PresentationFormat>
  <Paragraphs>631</Paragraphs>
  <Slides>56</Slides>
  <Notes>15</Notes>
  <HiddenSlides>10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Calibri</vt:lpstr>
      <vt:lpstr>Cambria Math</vt:lpstr>
      <vt:lpstr>Futura Bk BT</vt:lpstr>
      <vt:lpstr>Symbol</vt:lpstr>
      <vt:lpstr>Times New Roman</vt:lpstr>
      <vt:lpstr>Office Theme</vt:lpstr>
      <vt:lpstr>1_Office Theme</vt:lpstr>
      <vt:lpstr>Default Design</vt:lpstr>
      <vt:lpstr>2_Office Theme</vt:lpstr>
      <vt:lpstr>3_Office Theme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Fitting and Alignment</vt:lpstr>
      <vt:lpstr>Project 2 – due Monday</vt:lpstr>
      <vt:lpstr>Review</vt:lpstr>
      <vt:lpstr>Review: Fitting and Alignment</vt:lpstr>
      <vt:lpstr>Fitting and Alignment: Methods</vt:lpstr>
      <vt:lpstr>Review: Hough Transform</vt:lpstr>
      <vt:lpstr>PowerPoint Presentation</vt:lpstr>
      <vt:lpstr>PowerPoint Presentation</vt:lpstr>
      <vt:lpstr>Hough Transform</vt:lpstr>
      <vt:lpstr>Hough transform for circles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conclusions</vt:lpstr>
      <vt:lpstr>How do we fit the best alignment?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</vt:lpstr>
      <vt:lpstr>2-D Rotation</vt:lpstr>
      <vt:lpstr>2-D Rotation</vt:lpstr>
      <vt:lpstr>Basic 2D transformations</vt:lpstr>
      <vt:lpstr>Affine Transformations</vt:lpstr>
      <vt:lpstr>Projective Transformations</vt:lpstr>
      <vt:lpstr>2D image transformations (reference table)</vt:lpstr>
      <vt:lpstr>Example: solving for translation</vt:lpstr>
      <vt:lpstr>Example: solving for translation</vt:lpstr>
      <vt:lpstr>Example: solving for translation</vt:lpstr>
      <vt:lpstr>Example: solving for translation</vt:lpstr>
      <vt:lpstr>Example: solving for translation</vt:lpstr>
      <vt:lpstr>Fitting and Alignment: Methods</vt:lpstr>
      <vt:lpstr>What if you want to align but have no prior matched pairs?</vt:lpstr>
      <vt:lpstr>Iterative Closest Points (ICP) Algorithm</vt:lpstr>
      <vt:lpstr>Example: aligning boundaries</vt:lpstr>
      <vt:lpstr>Example: solving for translation</vt:lpstr>
      <vt:lpstr>PowerPoint Presentation</vt:lpstr>
      <vt:lpstr>Algorithm Summaries</vt:lpstr>
      <vt:lpstr>Object Instance Recognition</vt:lpstr>
      <vt:lpstr>Overview of Keypoint Matching</vt:lpstr>
      <vt:lpstr>Keypoint-based instance recognition</vt:lpstr>
      <vt:lpstr>Finding the objects (overview)</vt:lpstr>
      <vt:lpstr>Matching Keypoints</vt:lpstr>
      <vt:lpstr>Affine Object Model</vt:lpstr>
      <vt:lpstr>Affine Object Model</vt:lpstr>
      <vt:lpstr>Finding the objects (SIFT, Lowe 2004)</vt:lpstr>
      <vt:lpstr>Examples of recognized objects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</cp:lastModifiedBy>
  <cp:revision>169</cp:revision>
  <dcterms:created xsi:type="dcterms:W3CDTF">2009-12-16T02:55:56Z</dcterms:created>
  <dcterms:modified xsi:type="dcterms:W3CDTF">2018-09-19T20:19:57Z</dcterms:modified>
</cp:coreProperties>
</file>