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1.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1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2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7" r:id="rId4"/>
    <p:sldMasterId id="2147483681" r:id="rId5"/>
    <p:sldMasterId id="2147483685" r:id="rId6"/>
    <p:sldMasterId id="2147483688" r:id="rId7"/>
    <p:sldMasterId id="2147483695" r:id="rId8"/>
    <p:sldMasterId id="2147483702" r:id="rId9"/>
    <p:sldMasterId id="2147483706" r:id="rId10"/>
    <p:sldMasterId id="2147483708" r:id="rId11"/>
    <p:sldMasterId id="2147483712" r:id="rId12"/>
    <p:sldMasterId id="2147483716" r:id="rId13"/>
    <p:sldMasterId id="2147483720" r:id="rId14"/>
    <p:sldMasterId id="2147483744" r:id="rId15"/>
    <p:sldMasterId id="2147483768" r:id="rId16"/>
    <p:sldMasterId id="2147483780" r:id="rId17"/>
    <p:sldMasterId id="2147483792" r:id="rId18"/>
    <p:sldMasterId id="2147483816" r:id="rId19"/>
    <p:sldMasterId id="2147483828" r:id="rId20"/>
    <p:sldMasterId id="2147483840" r:id="rId21"/>
    <p:sldMasterId id="2147483852" r:id="rId22"/>
    <p:sldMasterId id="2147483864" r:id="rId23"/>
    <p:sldMasterId id="2147483876" r:id="rId24"/>
    <p:sldMasterId id="2147483988" r:id="rId25"/>
  </p:sldMasterIdLst>
  <p:notesMasterIdLst>
    <p:notesMasterId r:id="rId170"/>
  </p:notesMasterIdLst>
  <p:sldIdLst>
    <p:sldId id="371" r:id="rId26"/>
    <p:sldId id="373" r:id="rId27"/>
    <p:sldId id="465" r:id="rId28"/>
    <p:sldId id="546" r:id="rId29"/>
    <p:sldId id="256" r:id="rId30"/>
    <p:sldId id="257" r:id="rId31"/>
    <p:sldId id="354" r:id="rId32"/>
    <p:sldId id="306" r:id="rId33"/>
    <p:sldId id="336" r:id="rId34"/>
    <p:sldId id="338" r:id="rId35"/>
    <p:sldId id="319" r:id="rId36"/>
    <p:sldId id="339" r:id="rId37"/>
    <p:sldId id="335" r:id="rId38"/>
    <p:sldId id="307" r:id="rId39"/>
    <p:sldId id="310" r:id="rId40"/>
    <p:sldId id="340" r:id="rId41"/>
    <p:sldId id="308" r:id="rId42"/>
    <p:sldId id="330" r:id="rId43"/>
    <p:sldId id="333" r:id="rId44"/>
    <p:sldId id="311" r:id="rId45"/>
    <p:sldId id="313" r:id="rId46"/>
    <p:sldId id="314" r:id="rId47"/>
    <p:sldId id="332" r:id="rId48"/>
    <p:sldId id="321" r:id="rId49"/>
    <p:sldId id="323" r:id="rId50"/>
    <p:sldId id="331" r:id="rId51"/>
    <p:sldId id="334" r:id="rId52"/>
    <p:sldId id="326" r:id="rId53"/>
    <p:sldId id="263" r:id="rId54"/>
    <p:sldId id="266" r:id="rId55"/>
    <p:sldId id="270" r:id="rId56"/>
    <p:sldId id="341" r:id="rId57"/>
    <p:sldId id="342" r:id="rId58"/>
    <p:sldId id="345" r:id="rId59"/>
    <p:sldId id="301" r:id="rId60"/>
    <p:sldId id="358" r:id="rId61"/>
    <p:sldId id="304" r:id="rId62"/>
    <p:sldId id="282" r:id="rId63"/>
    <p:sldId id="300" r:id="rId64"/>
    <p:sldId id="359" r:id="rId65"/>
    <p:sldId id="466" r:id="rId66"/>
    <p:sldId id="360" r:id="rId67"/>
    <p:sldId id="361" r:id="rId68"/>
    <p:sldId id="362" r:id="rId69"/>
    <p:sldId id="363" r:id="rId70"/>
    <p:sldId id="364" r:id="rId71"/>
    <p:sldId id="365" r:id="rId72"/>
    <p:sldId id="366" r:id="rId73"/>
    <p:sldId id="467" r:id="rId74"/>
    <p:sldId id="468" r:id="rId75"/>
    <p:sldId id="470" r:id="rId76"/>
    <p:sldId id="471" r:id="rId77"/>
    <p:sldId id="472" r:id="rId78"/>
    <p:sldId id="473" r:id="rId79"/>
    <p:sldId id="474" r:id="rId80"/>
    <p:sldId id="475" r:id="rId81"/>
    <p:sldId id="476" r:id="rId82"/>
    <p:sldId id="477" r:id="rId83"/>
    <p:sldId id="478" r:id="rId84"/>
    <p:sldId id="479" r:id="rId85"/>
    <p:sldId id="480" r:id="rId86"/>
    <p:sldId id="481" r:id="rId87"/>
    <p:sldId id="482" r:id="rId88"/>
    <p:sldId id="483" r:id="rId89"/>
    <p:sldId id="484" r:id="rId90"/>
    <p:sldId id="485" r:id="rId91"/>
    <p:sldId id="486" r:id="rId92"/>
    <p:sldId id="487" r:id="rId93"/>
    <p:sldId id="488" r:id="rId94"/>
    <p:sldId id="489" r:id="rId95"/>
    <p:sldId id="490" r:id="rId96"/>
    <p:sldId id="491" r:id="rId97"/>
    <p:sldId id="492" r:id="rId98"/>
    <p:sldId id="493" r:id="rId99"/>
    <p:sldId id="494" r:id="rId100"/>
    <p:sldId id="495" r:id="rId101"/>
    <p:sldId id="496" r:id="rId102"/>
    <p:sldId id="497" r:id="rId103"/>
    <p:sldId id="498" r:id="rId104"/>
    <p:sldId id="499" r:id="rId105"/>
    <p:sldId id="500" r:id="rId106"/>
    <p:sldId id="501" r:id="rId107"/>
    <p:sldId id="502" r:id="rId108"/>
    <p:sldId id="503" r:id="rId109"/>
    <p:sldId id="504" r:id="rId110"/>
    <p:sldId id="505" r:id="rId111"/>
    <p:sldId id="506" r:id="rId112"/>
    <p:sldId id="507" r:id="rId113"/>
    <p:sldId id="508" r:id="rId114"/>
    <p:sldId id="509" r:id="rId115"/>
    <p:sldId id="510" r:id="rId116"/>
    <p:sldId id="511" r:id="rId117"/>
    <p:sldId id="512" r:id="rId118"/>
    <p:sldId id="513" r:id="rId119"/>
    <p:sldId id="514" r:id="rId120"/>
    <p:sldId id="515" r:id="rId121"/>
    <p:sldId id="516" r:id="rId122"/>
    <p:sldId id="517" r:id="rId123"/>
    <p:sldId id="518" r:id="rId124"/>
    <p:sldId id="519" r:id="rId125"/>
    <p:sldId id="520" r:id="rId126"/>
    <p:sldId id="521" r:id="rId127"/>
    <p:sldId id="522" r:id="rId128"/>
    <p:sldId id="523" r:id="rId129"/>
    <p:sldId id="524" r:id="rId130"/>
    <p:sldId id="525" r:id="rId131"/>
    <p:sldId id="526" r:id="rId132"/>
    <p:sldId id="527" r:id="rId133"/>
    <p:sldId id="528" r:id="rId134"/>
    <p:sldId id="529" r:id="rId135"/>
    <p:sldId id="530" r:id="rId136"/>
    <p:sldId id="531" r:id="rId137"/>
    <p:sldId id="532" r:id="rId138"/>
    <p:sldId id="533" r:id="rId139"/>
    <p:sldId id="534" r:id="rId140"/>
    <p:sldId id="535" r:id="rId141"/>
    <p:sldId id="536" r:id="rId142"/>
    <p:sldId id="537" r:id="rId143"/>
    <p:sldId id="538" r:id="rId144"/>
    <p:sldId id="539" r:id="rId145"/>
    <p:sldId id="540" r:id="rId146"/>
    <p:sldId id="541" r:id="rId147"/>
    <p:sldId id="542" r:id="rId148"/>
    <p:sldId id="545" r:id="rId149"/>
    <p:sldId id="543" r:id="rId150"/>
    <p:sldId id="349" r:id="rId151"/>
    <p:sldId id="367" r:id="rId152"/>
    <p:sldId id="346" r:id="rId153"/>
    <p:sldId id="347" r:id="rId154"/>
    <p:sldId id="368" r:id="rId155"/>
    <p:sldId id="355" r:id="rId156"/>
    <p:sldId id="343" r:id="rId157"/>
    <p:sldId id="295" r:id="rId158"/>
    <p:sldId id="294" r:id="rId159"/>
    <p:sldId id="287" r:id="rId160"/>
    <p:sldId id="289" r:id="rId161"/>
    <p:sldId id="290" r:id="rId162"/>
    <p:sldId id="291" r:id="rId163"/>
    <p:sldId id="351" r:id="rId164"/>
    <p:sldId id="279" r:id="rId165"/>
    <p:sldId id="272" r:id="rId166"/>
    <p:sldId id="357" r:id="rId167"/>
    <p:sldId id="369" r:id="rId168"/>
    <p:sldId id="298" r:id="rId1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72532" autoAdjust="0"/>
  </p:normalViewPr>
  <p:slideViewPr>
    <p:cSldViewPr>
      <p:cViewPr varScale="1">
        <p:scale>
          <a:sx n="95" d="100"/>
          <a:sy n="95" d="100"/>
        </p:scale>
        <p:origin x="1900" y="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33" Type="http://schemas.openxmlformats.org/officeDocument/2006/relationships/slide" Target="slides/slide108.xml"/><Relationship Id="rId138" Type="http://schemas.openxmlformats.org/officeDocument/2006/relationships/slide" Target="slides/slide113.xml"/><Relationship Id="rId154" Type="http://schemas.openxmlformats.org/officeDocument/2006/relationships/slide" Target="slides/slide129.xml"/><Relationship Id="rId159" Type="http://schemas.openxmlformats.org/officeDocument/2006/relationships/slide" Target="slides/slide134.xml"/><Relationship Id="rId170" Type="http://schemas.openxmlformats.org/officeDocument/2006/relationships/notesMaster" Target="notesMasters/notesMaster1.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slide" Target="slides/slide98.xml"/><Relationship Id="rId128" Type="http://schemas.openxmlformats.org/officeDocument/2006/relationships/slide" Target="slides/slide103.xml"/><Relationship Id="rId144" Type="http://schemas.openxmlformats.org/officeDocument/2006/relationships/slide" Target="slides/slide119.xml"/><Relationship Id="rId149" Type="http://schemas.openxmlformats.org/officeDocument/2006/relationships/slide" Target="slides/slide12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slide" Target="slides/slide70.xml"/><Relationship Id="rId160" Type="http://schemas.openxmlformats.org/officeDocument/2006/relationships/slide" Target="slides/slide135.xml"/><Relationship Id="rId165" Type="http://schemas.openxmlformats.org/officeDocument/2006/relationships/slide" Target="slides/slide140.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slide" Target="slides/slide88.xml"/><Relationship Id="rId118" Type="http://schemas.openxmlformats.org/officeDocument/2006/relationships/slide" Target="slides/slide93.xml"/><Relationship Id="rId134" Type="http://schemas.openxmlformats.org/officeDocument/2006/relationships/slide" Target="slides/slide109.xml"/><Relationship Id="rId139" Type="http://schemas.openxmlformats.org/officeDocument/2006/relationships/slide" Target="slides/slide114.xml"/><Relationship Id="rId80" Type="http://schemas.openxmlformats.org/officeDocument/2006/relationships/slide" Target="slides/slide55.xml"/><Relationship Id="rId85" Type="http://schemas.openxmlformats.org/officeDocument/2006/relationships/slide" Target="slides/slide60.xml"/><Relationship Id="rId150" Type="http://schemas.openxmlformats.org/officeDocument/2006/relationships/slide" Target="slides/slide125.xml"/><Relationship Id="rId155" Type="http://schemas.openxmlformats.org/officeDocument/2006/relationships/slide" Target="slides/slide130.xml"/><Relationship Id="rId171"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124" Type="http://schemas.openxmlformats.org/officeDocument/2006/relationships/slide" Target="slides/slide99.xml"/><Relationship Id="rId129" Type="http://schemas.openxmlformats.org/officeDocument/2006/relationships/slide" Target="slides/slide104.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40" Type="http://schemas.openxmlformats.org/officeDocument/2006/relationships/slide" Target="slides/slide115.xml"/><Relationship Id="rId145" Type="http://schemas.openxmlformats.org/officeDocument/2006/relationships/slide" Target="slides/slide120.xml"/><Relationship Id="rId161" Type="http://schemas.openxmlformats.org/officeDocument/2006/relationships/slide" Target="slides/slide136.xml"/><Relationship Id="rId166"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27" Type="http://schemas.openxmlformats.org/officeDocument/2006/relationships/slide" Target="slides/slide10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slide" Target="slides/slide97.xml"/><Relationship Id="rId130" Type="http://schemas.openxmlformats.org/officeDocument/2006/relationships/slide" Target="slides/slide105.xml"/><Relationship Id="rId135" Type="http://schemas.openxmlformats.org/officeDocument/2006/relationships/slide" Target="slides/slide110.xml"/><Relationship Id="rId143" Type="http://schemas.openxmlformats.org/officeDocument/2006/relationships/slide" Target="slides/slide118.xml"/><Relationship Id="rId148" Type="http://schemas.openxmlformats.org/officeDocument/2006/relationships/slide" Target="slides/slide123.xml"/><Relationship Id="rId151" Type="http://schemas.openxmlformats.org/officeDocument/2006/relationships/slide" Target="slides/slide126.xml"/><Relationship Id="rId156" Type="http://schemas.openxmlformats.org/officeDocument/2006/relationships/slide" Target="slides/slide131.xml"/><Relationship Id="rId164" Type="http://schemas.openxmlformats.org/officeDocument/2006/relationships/slide" Target="slides/slide139.xml"/><Relationship Id="rId169"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slide" Target="slides/slide95.xml"/><Relationship Id="rId125" Type="http://schemas.openxmlformats.org/officeDocument/2006/relationships/slide" Target="slides/slide100.xml"/><Relationship Id="rId141" Type="http://schemas.openxmlformats.org/officeDocument/2006/relationships/slide" Target="slides/slide116.xml"/><Relationship Id="rId146" Type="http://schemas.openxmlformats.org/officeDocument/2006/relationships/slide" Target="slides/slide121.xml"/><Relationship Id="rId167" Type="http://schemas.openxmlformats.org/officeDocument/2006/relationships/slide" Target="slides/slide142.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162" Type="http://schemas.openxmlformats.org/officeDocument/2006/relationships/slide" Target="slides/slide13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 Id="rId131" Type="http://schemas.openxmlformats.org/officeDocument/2006/relationships/slide" Target="slides/slide106.xml"/><Relationship Id="rId136" Type="http://schemas.openxmlformats.org/officeDocument/2006/relationships/slide" Target="slides/slide111.xml"/><Relationship Id="rId157" Type="http://schemas.openxmlformats.org/officeDocument/2006/relationships/slide" Target="slides/slide132.xml"/><Relationship Id="rId61" Type="http://schemas.openxmlformats.org/officeDocument/2006/relationships/slide" Target="slides/slide36.xml"/><Relationship Id="rId82" Type="http://schemas.openxmlformats.org/officeDocument/2006/relationships/slide" Target="slides/slide57.xml"/><Relationship Id="rId152" Type="http://schemas.openxmlformats.org/officeDocument/2006/relationships/slide" Target="slides/slide127.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26" Type="http://schemas.openxmlformats.org/officeDocument/2006/relationships/slide" Target="slides/slide101.xml"/><Relationship Id="rId147" Type="http://schemas.openxmlformats.org/officeDocument/2006/relationships/slide" Target="slides/slide122.xml"/><Relationship Id="rId168" Type="http://schemas.openxmlformats.org/officeDocument/2006/relationships/slide" Target="slides/slide14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slide" Target="slides/slide96.xml"/><Relationship Id="rId142" Type="http://schemas.openxmlformats.org/officeDocument/2006/relationships/slide" Target="slides/slide117.xml"/><Relationship Id="rId163"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1.xml"/><Relationship Id="rId67" Type="http://schemas.openxmlformats.org/officeDocument/2006/relationships/slide" Target="slides/slide42.xml"/><Relationship Id="rId116" Type="http://schemas.openxmlformats.org/officeDocument/2006/relationships/slide" Target="slides/slide91.xml"/><Relationship Id="rId137" Type="http://schemas.openxmlformats.org/officeDocument/2006/relationships/slide" Target="slides/slide112.xml"/><Relationship Id="rId158" Type="http://schemas.openxmlformats.org/officeDocument/2006/relationships/slide" Target="slides/slide133.xml"/><Relationship Id="rId20" Type="http://schemas.openxmlformats.org/officeDocument/2006/relationships/slideMaster" Target="slideMasters/slideMaster20.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slide" Target="slides/slide86.xml"/><Relationship Id="rId132" Type="http://schemas.openxmlformats.org/officeDocument/2006/relationships/slide" Target="slides/slide107.xml"/><Relationship Id="rId153" Type="http://schemas.openxmlformats.org/officeDocument/2006/relationships/slide" Target="slides/slide128.xml"/><Relationship Id="rId17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5.wmf"/><Relationship Id="rId1" Type="http://schemas.openxmlformats.org/officeDocument/2006/relationships/image" Target="../media/image12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image" Target="../media/image134.wmf"/><Relationship Id="rId1" Type="http://schemas.openxmlformats.org/officeDocument/2006/relationships/image" Target="../media/image133.wmf"/><Relationship Id="rId4" Type="http://schemas.openxmlformats.org/officeDocument/2006/relationships/image" Target="../media/image13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38.wmf"/><Relationship Id="rId1" Type="http://schemas.openxmlformats.org/officeDocument/2006/relationships/image" Target="../media/image137.wmf"/><Relationship Id="rId4" Type="http://schemas.openxmlformats.org/officeDocument/2006/relationships/image" Target="../media/image14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14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4.wmf"/><Relationship Id="rId1" Type="http://schemas.openxmlformats.org/officeDocument/2006/relationships/image" Target="../media/image14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image" Target="../media/image136.wmf"/><Relationship Id="rId1" Type="http://schemas.openxmlformats.org/officeDocument/2006/relationships/image" Target="../media/image156.wmf"/><Relationship Id="rId4" Type="http://schemas.openxmlformats.org/officeDocument/2006/relationships/image" Target="../media/image158.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40.wmf"/><Relationship Id="rId3" Type="http://schemas.openxmlformats.org/officeDocument/2006/relationships/image" Target="../media/image157.wmf"/><Relationship Id="rId7" Type="http://schemas.openxmlformats.org/officeDocument/2006/relationships/image" Target="../media/image139.wmf"/><Relationship Id="rId2" Type="http://schemas.openxmlformats.org/officeDocument/2006/relationships/image" Target="../media/image136.wmf"/><Relationship Id="rId1" Type="http://schemas.openxmlformats.org/officeDocument/2006/relationships/image" Target="../media/image156.wmf"/><Relationship Id="rId6" Type="http://schemas.openxmlformats.org/officeDocument/2006/relationships/image" Target="../media/image138.wmf"/><Relationship Id="rId5" Type="http://schemas.openxmlformats.org/officeDocument/2006/relationships/image" Target="../media/image137.wmf"/><Relationship Id="rId4" Type="http://schemas.openxmlformats.org/officeDocument/2006/relationships/image" Target="../media/image1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image" Target="../media/image117.wmf"/><Relationship Id="rId1" Type="http://schemas.openxmlformats.org/officeDocument/2006/relationships/image" Target="../media/image115.wmf"/><Relationship Id="rId4" Type="http://schemas.openxmlformats.org/officeDocument/2006/relationships/image" Target="../media/image1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F2250B-1251-4558-BA7A-62D5EE631C1B}" type="datetimeFigureOut">
              <a:rPr lang="en-US" smtClean="0"/>
              <a:pPr/>
              <a:t>10/23/2018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7E1B21-B9FE-4FE1-8AE5-7A635E539483}" type="slidenum">
              <a:rPr lang="en-US" smtClean="0"/>
              <a:pPr/>
              <a:t>‹#›</a:t>
            </a:fld>
            <a:endParaRPr lang="en-US"/>
          </a:p>
        </p:txBody>
      </p:sp>
    </p:spTree>
    <p:extLst>
      <p:ext uri="{BB962C8B-B14F-4D97-AF65-F5344CB8AC3E}">
        <p14:creationId xmlns:p14="http://schemas.microsoft.com/office/powerpoint/2010/main" val="400594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presented at VSS 2010</a:t>
            </a:r>
          </a:p>
        </p:txBody>
      </p:sp>
      <p:sp>
        <p:nvSpPr>
          <p:cNvPr id="4" name="Slide Number Placeholder 3"/>
          <p:cNvSpPr>
            <a:spLocks noGrp="1"/>
          </p:cNvSpPr>
          <p:nvPr>
            <p:ph type="sldNum" sz="quarter" idx="10"/>
          </p:nvPr>
        </p:nvSpPr>
        <p:spPr/>
        <p:txBody>
          <a:bodyPr/>
          <a:lstStyle/>
          <a:p>
            <a:fld id="{E87E1B21-B9FE-4FE1-8AE5-7A635E539483}" type="slidenum">
              <a:rPr lang="en-US" smtClean="0"/>
              <a:pPr/>
              <a:t>5</a:t>
            </a:fld>
            <a:endParaRPr lang="en-US"/>
          </a:p>
        </p:txBody>
      </p:sp>
    </p:spTree>
    <p:extLst>
      <p:ext uri="{BB962C8B-B14F-4D97-AF65-F5344CB8AC3E}">
        <p14:creationId xmlns:p14="http://schemas.microsoft.com/office/powerpoint/2010/main" val="1847118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45B3DE0-08F4-4DDE-B81E-5A8D85A439B8}" type="slidenum">
              <a:rPr lang="en-US">
                <a:solidFill>
                  <a:prstClr val="black"/>
                </a:solidFill>
              </a:rPr>
              <a:pPr/>
              <a:t>22</a:t>
            </a:fld>
            <a:endParaRPr lang="en-US">
              <a:solidFill>
                <a:prstClr val="black"/>
              </a:solidFill>
            </a:endParaRPr>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1269332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55C6FC3-0027-4D1C-A968-C4773235DDAA}" type="slidenum">
              <a:rPr lang="en-US">
                <a:solidFill>
                  <a:prstClr val="black"/>
                </a:solidFill>
              </a:rPr>
              <a:pPr/>
              <a:t>23</a:t>
            </a:fld>
            <a:endParaRPr lang="en-US">
              <a:solidFill>
                <a:prstClr val="black"/>
              </a:solidFill>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413106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35D7CB4-1FB3-4C3F-BDDA-C26FAA1AF236}" type="slidenum">
              <a:rPr lang="en-US">
                <a:solidFill>
                  <a:prstClr val="black"/>
                </a:solidFill>
              </a:rPr>
              <a:pPr/>
              <a:t>25</a:t>
            </a:fld>
            <a:endParaRPr lang="en-US">
              <a:solidFill>
                <a:prstClr val="black"/>
              </a:solidFill>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r>
              <a:rPr lang="en-US" smtClean="0"/>
              <a:t>Anechoic chamber</a:t>
            </a:r>
          </a:p>
        </p:txBody>
      </p:sp>
    </p:spTree>
    <p:extLst>
      <p:ext uri="{BB962C8B-B14F-4D97-AF65-F5344CB8AC3E}">
        <p14:creationId xmlns:p14="http://schemas.microsoft.com/office/powerpoint/2010/main" val="1414781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0A7BB11-5351-4985-9AB5-015938DF47C2}" type="slidenum">
              <a:rPr lang="en-US">
                <a:solidFill>
                  <a:prstClr val="black"/>
                </a:solidFill>
              </a:rPr>
              <a:pPr/>
              <a:t>26</a:t>
            </a:fld>
            <a:endParaRPr lang="en-US">
              <a:solidFill>
                <a:prstClr val="black"/>
              </a:solidFill>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0"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2167815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F5EE688-B079-4118-B57D-4CDAF212FA23}" type="slidenum">
              <a:rPr lang="en-US">
                <a:solidFill>
                  <a:prstClr val="black"/>
                </a:solidFill>
              </a:rPr>
              <a:pPr/>
              <a:t>27</a:t>
            </a:fld>
            <a:endParaRPr lang="en-US">
              <a:solidFill>
                <a:prstClr val="black"/>
              </a:solidFill>
            </a:endParaRPr>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40" name="Rectangle 3"/>
          <p:cNvSpPr>
            <a:spLocks noGrp="1" noChangeArrowheads="1"/>
          </p:cNvSpPr>
          <p:nvPr>
            <p:ph type="body" idx="1"/>
          </p:nvPr>
        </p:nvSpPr>
        <p:spPr bwMode="auto">
          <a:noFill/>
        </p:spPr>
        <p:txBody>
          <a:bodyPr/>
          <a:lstStyle/>
          <a:p>
            <a:pPr eaLnBrk="1" hangingPunct="1"/>
            <a:r>
              <a:rPr lang="en-US" smtClean="0"/>
              <a:t>Train station</a:t>
            </a:r>
          </a:p>
        </p:txBody>
      </p:sp>
    </p:spTree>
    <p:extLst>
      <p:ext uri="{BB962C8B-B14F-4D97-AF65-F5344CB8AC3E}">
        <p14:creationId xmlns:p14="http://schemas.microsoft.com/office/powerpoint/2010/main" val="83069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899 categories </a:t>
            </a:r>
            <a:r>
              <a:rPr lang="en-US" baseline="0" dirty="0" smtClean="0"/>
              <a:t>from Abbey to Zoo</a:t>
            </a:r>
            <a:endParaRPr lang="en-US" dirty="0" smtClean="0"/>
          </a:p>
          <a:p>
            <a:endParaRPr lang="en-US" dirty="0" smtClean="0"/>
          </a:p>
          <a:p>
            <a:r>
              <a:rPr lang="en-US" dirty="0" smtClean="0"/>
              <a:t>For each of those categories we perform</a:t>
            </a:r>
            <a:r>
              <a:rPr lang="en-US" baseline="0" dirty="0" smtClean="0"/>
              <a:t> keyword searches on the Internet to find candidate scenes, and manually filter each category according to strict guidelines (e.g. what distinguishes a pasture and a corral). We end up with  </a:t>
            </a:r>
            <a:r>
              <a:rPr lang="en-US" dirty="0" smtClean="0"/>
              <a:t>130, 519</a:t>
            </a:r>
            <a:r>
              <a:rPr lang="en-US" baseline="0" dirty="0" smtClean="0"/>
              <a:t> images.</a:t>
            </a:r>
          </a:p>
          <a:p>
            <a:endParaRPr lang="en-US" dirty="0" smtClean="0"/>
          </a:p>
          <a:p>
            <a:r>
              <a:rPr lang="en-US" baseline="0" dirty="0" smtClean="0"/>
              <a:t>It turns out that, even with an Internet worth of imagery, some categories are sparsely sampled. For </a:t>
            </a:r>
            <a:r>
              <a:rPr lang="en-US" i="1" baseline="0" dirty="0" smtClean="0"/>
              <a:t>all</a:t>
            </a:r>
            <a:r>
              <a:rPr lang="en-US" i="0" baseline="0" dirty="0" smtClean="0"/>
              <a:t> the experiments in this talk, we used only the 397 well-sampled categories with at least 100 unique images.</a:t>
            </a:r>
          </a:p>
        </p:txBody>
      </p:sp>
      <p:sp>
        <p:nvSpPr>
          <p:cNvPr id="4" name="Slide Number Placeholder 3"/>
          <p:cNvSpPr>
            <a:spLocks noGrp="1"/>
          </p:cNvSpPr>
          <p:nvPr>
            <p:ph type="sldNum" sz="quarter" idx="10"/>
          </p:nvPr>
        </p:nvSpPr>
        <p:spPr/>
        <p:txBody>
          <a:bodyPr/>
          <a:lstStyle/>
          <a:p>
            <a:fld id="{E87E1B21-B9FE-4FE1-8AE5-7A635E539483}" type="slidenum">
              <a:rPr lang="en-US" smtClean="0"/>
              <a:pPr/>
              <a:t>29</a:t>
            </a:fld>
            <a:endParaRPr lang="en-US"/>
          </a:p>
        </p:txBody>
      </p:sp>
    </p:spTree>
    <p:extLst>
      <p:ext uri="{BB962C8B-B14F-4D97-AF65-F5344CB8AC3E}">
        <p14:creationId xmlns:p14="http://schemas.microsoft.com/office/powerpoint/2010/main" val="3243275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Which still leaves</a:t>
            </a:r>
            <a:r>
              <a:rPr lang="en-US" baseline="0" dirty="0" smtClean="0"/>
              <a:t> us with a very diverse set of scenes. We lost very rarely encountered scenes like Airlock, </a:t>
            </a:r>
            <a:r>
              <a:rPr lang="en-US" baseline="0" dirty="0" err="1" smtClean="0"/>
              <a:t>Launchpad</a:t>
            </a:r>
            <a:r>
              <a:rPr lang="en-US" baseline="0" dirty="0" smtClean="0"/>
              <a:t>, and Ossuary. [</a:t>
            </a:r>
            <a:r>
              <a:rPr lang="en-US" dirty="0" err="1" smtClean="0"/>
              <a:t>osh-oo-er-ee</a:t>
            </a:r>
            <a:r>
              <a:rPr lang="en-US" dirty="0" smtClean="0"/>
              <a:t>].</a:t>
            </a:r>
          </a:p>
          <a:p>
            <a:endParaRPr lang="en-US" baseline="0" dirty="0" smtClean="0"/>
          </a:p>
          <a:p>
            <a:r>
              <a:rPr lang="en-US" dirty="0" smtClean="0"/>
              <a:t>The first question we want to address</a:t>
            </a:r>
            <a:r>
              <a:rPr lang="en-US" baseline="0" dirty="0" smtClean="0"/>
              <a:t> </a:t>
            </a:r>
            <a:r>
              <a:rPr lang="en-US" dirty="0" smtClean="0"/>
              <a:t>is whether people can actually discriminate these scenes. So, we want to run a 397</a:t>
            </a:r>
            <a:r>
              <a:rPr lang="en-US" baseline="0" dirty="0" smtClean="0"/>
              <a:t> </a:t>
            </a:r>
            <a:r>
              <a:rPr lang="en-US" dirty="0" smtClean="0"/>
              <a:t>alternative forced choice task... that’s pretty difficult. But fortunately there</a:t>
            </a:r>
            <a:r>
              <a:rPr lang="en-US" baseline="0" dirty="0" smtClean="0"/>
              <a:t> are some very hard workers on Mechanical Turk…</a:t>
            </a:r>
          </a:p>
        </p:txBody>
      </p:sp>
      <p:sp>
        <p:nvSpPr>
          <p:cNvPr id="4" name="Slide Number Placeholder 3"/>
          <p:cNvSpPr>
            <a:spLocks noGrp="1"/>
          </p:cNvSpPr>
          <p:nvPr>
            <p:ph type="sldNum" sz="quarter" idx="10"/>
          </p:nvPr>
        </p:nvSpPr>
        <p:spPr/>
        <p:txBody>
          <a:bodyPr/>
          <a:lstStyle/>
          <a:p>
            <a:fld id="{E87E1B21-B9FE-4FE1-8AE5-7A635E539483}" type="slidenum">
              <a:rPr lang="en-US" smtClean="0"/>
              <a:pPr/>
              <a:t>30</a:t>
            </a:fld>
            <a:endParaRPr lang="en-US"/>
          </a:p>
        </p:txBody>
      </p:sp>
    </p:spTree>
    <p:extLst>
      <p:ext uri="{BB962C8B-B14F-4D97-AF65-F5344CB8AC3E}">
        <p14:creationId xmlns:p14="http://schemas.microsoft.com/office/powerpoint/2010/main" val="25952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We present workers with a test case from our database. To help them classify the scene without requiring prior knowledge of our taxonomy, we provide an over-complete hierarchy to browse through. At the leaf level we show a visual example each category.</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For each scene category we measure human accuracy on 20 test images, for a total of 397*20 = ~8000 trials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filter out workers who didn’t do enough experiments or didn’t achieve 95% accuracy at the first level of the hierarchy. Note that the hierarchy here was just an organizational tool.  See Krista’s poster for details about a more rigorously constructed hierarchy.</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how do we actually arrive at this 68% accuracy? [</a:t>
            </a:r>
            <a:r>
              <a:rPr lang="en-US" sz="1200" kern="1200" baseline="0" dirty="0" smtClean="0">
                <a:solidFill>
                  <a:srgbClr val="FF0000"/>
                </a:solidFill>
                <a:latin typeface="+mn-lt"/>
                <a:ea typeface="+mn-ea"/>
                <a:cs typeface="+mn-cs"/>
              </a:rPr>
              <a:t>transition</a:t>
            </a:r>
            <a:r>
              <a:rPr lang="en-US" sz="1200" kern="1200" baseline="0" dirty="0" smtClean="0">
                <a:solidFill>
                  <a:schemeClr val="tx1"/>
                </a:solidFill>
                <a:latin typeface="+mn-lt"/>
                <a:ea typeface="+mn-ea"/>
                <a:cs typeface="+mn-cs"/>
              </a:rPr>
              <a:t>]</a:t>
            </a:r>
          </a:p>
          <a:p>
            <a:endParaRPr lang="en-US" sz="1200" i="1" kern="1200" baseline="0" dirty="0" smtClean="0">
              <a:solidFill>
                <a:schemeClr val="tx1"/>
              </a:solidFill>
              <a:latin typeface="+mn-lt"/>
              <a:ea typeface="+mn-ea"/>
              <a:cs typeface="+mn-cs"/>
            </a:endParaRPr>
          </a:p>
          <a:p>
            <a:r>
              <a:rPr lang="en-US" sz="1200" i="1" kern="1200" baseline="0" dirty="0" smtClean="0">
                <a:solidFill>
                  <a:schemeClr val="tx1"/>
                </a:solidFill>
                <a:latin typeface="+mn-lt"/>
                <a:ea typeface="+mn-ea"/>
                <a:cs typeface="+mn-cs"/>
              </a:rPr>
              <a:t>We only use American participants to help avoid vocabulary confusion. Median working time 23 seconds per HIT. </a:t>
            </a:r>
          </a:p>
        </p:txBody>
      </p:sp>
      <p:sp>
        <p:nvSpPr>
          <p:cNvPr id="4" name="Slide Number Placeholder 3"/>
          <p:cNvSpPr>
            <a:spLocks noGrp="1"/>
          </p:cNvSpPr>
          <p:nvPr>
            <p:ph type="sldNum" sz="quarter" idx="10"/>
          </p:nvPr>
        </p:nvSpPr>
        <p:spPr/>
        <p:txBody>
          <a:bodyPr/>
          <a:lstStyle/>
          <a:p>
            <a:fld id="{79483D82-CCDA-4ACF-AB8B-076263B65DA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35645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First, here is a subset of the categories which participants labeled with perfect accuracy.</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32</a:t>
            </a:fld>
            <a:endParaRPr lang="en-US"/>
          </a:p>
        </p:txBody>
      </p:sp>
    </p:spTree>
    <p:extLst>
      <p:ext uri="{BB962C8B-B14F-4D97-AF65-F5344CB8AC3E}">
        <p14:creationId xmlns:p14="http://schemas.microsoft.com/office/powerpoint/2010/main" val="2035192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On the other hand, here is a sample of categories where participants were always wrong. For each of these low accuracy categories, here are the two most confusing categories – the incorrect labels that participants most often chose.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Regarding the mistakes that humans make, for example with Bayou, it may be the case that workers didn’t know our scene taxonomy well enough so they thought that “river” was the most specific label. Or it may be the case that they really didn’t have the visual training to distinguish rivers from bayou. Or it could be that there is semantic and visual overlap and they are really ambiguous.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87E1B21-B9FE-4FE1-8AE5-7A635E539483}" type="slidenum">
              <a:rPr lang="en-US" smtClean="0"/>
              <a:pPr/>
              <a:t>33</a:t>
            </a:fld>
            <a:endParaRPr lang="en-US"/>
          </a:p>
        </p:txBody>
      </p:sp>
    </p:spTree>
    <p:extLst>
      <p:ext uri="{BB962C8B-B14F-4D97-AF65-F5344CB8AC3E}">
        <p14:creationId xmlns:p14="http://schemas.microsoft.com/office/powerpoint/2010/main" val="65916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Scene categorization is an important task for humans and computers</a:t>
            </a:r>
            <a:r>
              <a:rPr lang="en-US" baseline="0" dirty="0" smtClean="0"/>
              <a:t>. The task is – given a picture, identify the place that it depicts.  Scene categorization lets us know the function of our environment and provides context for deeper image understanding.</a:t>
            </a:r>
          </a:p>
          <a:p>
            <a:endParaRPr lang="en-US" baseline="0" dirty="0" smtClean="0"/>
          </a:p>
          <a:p>
            <a:r>
              <a:rPr lang="en-US" baseline="0" dirty="0" smtClean="0"/>
              <a:t>This slide shows the incrementally built 15 scene database which is the standard scene recognition benchmark in the computer vision community. It </a:t>
            </a:r>
            <a:r>
              <a:rPr lang="en-US" dirty="0" smtClean="0"/>
              <a:t>has enabled significant progress in computational scene understanding. But it is very small.</a:t>
            </a:r>
            <a:r>
              <a:rPr lang="en-US" baseline="0" dirty="0" smtClean="0"/>
              <a:t> Clearly there are </a:t>
            </a:r>
            <a:r>
              <a:rPr lang="en-US" i="1" baseline="0" dirty="0" smtClean="0"/>
              <a:t>many additional  </a:t>
            </a:r>
            <a:r>
              <a:rPr lang="en-US" baseline="0" dirty="0" smtClean="0"/>
              <a:t>scene categories that are relevant for human and computer vision.</a:t>
            </a:r>
          </a:p>
          <a:p>
            <a:endParaRPr lang="en-US" baseline="0" dirty="0" smtClean="0"/>
          </a:p>
          <a:p>
            <a:r>
              <a:rPr lang="en-US" baseline="0" dirty="0" smtClean="0"/>
              <a:t>Instead of just collecting a larger database, we would like to collect </a:t>
            </a:r>
            <a:r>
              <a:rPr lang="en-US" i="1" baseline="0" dirty="0" smtClean="0"/>
              <a:t>all</a:t>
            </a:r>
            <a:r>
              <a:rPr lang="en-US" i="0" baseline="0" dirty="0" smtClean="0"/>
              <a:t> scene categories. So, how many scene categories are there?</a:t>
            </a:r>
            <a:endParaRPr lang="en-US" dirty="0" smtClean="0"/>
          </a:p>
          <a:p>
            <a:endParaRPr lang="en-US" dirty="0" smtClean="0"/>
          </a:p>
          <a:p>
            <a:endParaRPr lang="en-US" dirty="0" smtClean="0"/>
          </a:p>
          <a:p>
            <a:r>
              <a:rPr lang="en-US" dirty="0" smtClean="0"/>
              <a:t> But there are issues –</a:t>
            </a:r>
          </a:p>
          <a:p>
            <a:r>
              <a:rPr lang="en-US" dirty="0" smtClean="0"/>
              <a:t> -</a:t>
            </a:r>
            <a:r>
              <a:rPr lang="en-US" baseline="0" dirty="0" smtClean="0"/>
              <a:t> It is small</a:t>
            </a:r>
            <a:endParaRPr lang="en-US" dirty="0" smtClean="0"/>
          </a:p>
          <a:p>
            <a:r>
              <a:rPr lang="en-US" dirty="0" smtClean="0"/>
              <a:t> - Some categories are not very diverse (Suburb)</a:t>
            </a:r>
          </a:p>
          <a:p>
            <a:r>
              <a:rPr lang="en-US" dirty="0" smtClean="0"/>
              <a:t> - Alternatively, some categories probably encompass many distinct visual scenes (Open Country, Industrial)</a:t>
            </a:r>
          </a:p>
          <a:p>
            <a:r>
              <a:rPr lang="en-US" dirty="0" smtClean="0"/>
              <a:t> - The combined coverage of these categories leaves out much of our visual experience (e.g. our current scene</a:t>
            </a:r>
            <a:r>
              <a:rPr lang="en-US" baseline="0" dirty="0" smtClean="0"/>
              <a:t> category -- Ballroom</a:t>
            </a:r>
            <a:r>
              <a:rPr lang="en-US" dirty="0" smtClean="0"/>
              <a:t>).</a:t>
            </a:r>
          </a:p>
          <a:p>
            <a:r>
              <a:rPr lang="en-US" dirty="0" smtClean="0"/>
              <a:t> - (Probably</a:t>
            </a:r>
            <a:r>
              <a:rPr lang="en-US" baseline="0" dirty="0" smtClean="0"/>
              <a:t> won’t mention) categories have undesirable, confounding low-level biases (e.g. aspect ratios, “Office” is all cylindrical panoramas not real photos).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so 1990's, where you build a dataset by taking pictures yourself (office and suburb) or sampling from</a:t>
            </a:r>
            <a:r>
              <a:rPr lang="en-US" baseline="0" dirty="0" smtClean="0"/>
              <a:t> </a:t>
            </a:r>
            <a:r>
              <a:rPr lang="en-US" dirty="0" smtClean="0"/>
              <a:t>standard photo collection (Corel). We have the Internet now, let's build a diverse scene database that actually represents the visual diversity of our world.</a:t>
            </a:r>
          </a:p>
        </p:txBody>
      </p:sp>
      <p:sp>
        <p:nvSpPr>
          <p:cNvPr id="4" name="Slide Number Placeholder 3"/>
          <p:cNvSpPr>
            <a:spLocks noGrp="1"/>
          </p:cNvSpPr>
          <p:nvPr>
            <p:ph type="sldNum" sz="quarter" idx="10"/>
          </p:nvPr>
        </p:nvSpPr>
        <p:spPr/>
        <p:txBody>
          <a:bodyPr/>
          <a:lstStyle/>
          <a:p>
            <a:fld id="{E87E1B21-B9FE-4FE1-8AE5-7A635E539483}" type="slidenum">
              <a:rPr lang="en-US" smtClean="0"/>
              <a:pPr/>
              <a:t>6</a:t>
            </a:fld>
            <a:endParaRPr lang="en-US"/>
          </a:p>
        </p:txBody>
      </p:sp>
    </p:spTree>
    <p:extLst>
      <p:ext uri="{BB962C8B-B14F-4D97-AF65-F5344CB8AC3E}">
        <p14:creationId xmlns:p14="http://schemas.microsoft.com/office/powerpoint/2010/main" val="4082494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noFill/>
          <a:ln>
            <a:miter lim="800000"/>
            <a:headEnd/>
            <a:tailEnd/>
          </a:ln>
        </p:spPr>
        <p:txBody>
          <a:bodyPr/>
          <a:lstStyle/>
          <a:p>
            <a:fld id="{29C00A27-5D10-4818-9089-EAB55598F9DF}" type="slidenum">
              <a:rPr lang="en-US"/>
              <a:pPr/>
              <a:t>35</a:t>
            </a:fld>
            <a:endParaRPr lang="en-US"/>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a:lstStyle/>
          <a:p>
            <a:pPr eaLnBrk="1" hangingPunct="1">
              <a:spcBef>
                <a:spcPct val="0"/>
              </a:spcBef>
            </a:pPr>
            <a:r>
              <a:rPr lang="en-US" dirty="0" smtClean="0"/>
              <a:t>what information are humans using? – objects certainly play an important roll. [for instance, the</a:t>
            </a:r>
            <a:r>
              <a:rPr lang="en-US" baseline="0" dirty="0" smtClean="0"/>
              <a:t> different identities and layouts of objects in these images would clearly delineate these scene categories],</a:t>
            </a:r>
            <a:r>
              <a:rPr lang="en-US" dirty="0" smtClean="0"/>
              <a:t> [transition]</a:t>
            </a:r>
            <a:endParaRPr lang="en-US" baseline="0" dirty="0" smtClean="0"/>
          </a:p>
          <a:p>
            <a:pPr eaLnBrk="1" hangingPunct="1">
              <a:spcBef>
                <a:spcPct val="0"/>
              </a:spcBef>
            </a:pPr>
            <a:endParaRPr lang="en-US" dirty="0" smtClean="0"/>
          </a:p>
        </p:txBody>
      </p:sp>
    </p:spTree>
    <p:extLst>
      <p:ext uri="{BB962C8B-B14F-4D97-AF65-F5344CB8AC3E}">
        <p14:creationId xmlns:p14="http://schemas.microsoft.com/office/powerpoint/2010/main" val="2605752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7"/>
          <p:cNvSpPr>
            <a:spLocks noGrp="1" noChangeArrowheads="1"/>
          </p:cNvSpPr>
          <p:nvPr>
            <p:ph type="sldNum" sz="quarter" idx="5"/>
          </p:nvPr>
        </p:nvSpPr>
        <p:spPr bwMode="auto">
          <a:noFill/>
          <a:ln>
            <a:miter lim="800000"/>
            <a:headEnd/>
            <a:tailEnd/>
          </a:ln>
        </p:spPr>
        <p:txBody>
          <a:bodyPr/>
          <a:lstStyle/>
          <a:p>
            <a:fld id="{127DDDAF-8121-7B47-9B4F-8E3675A1AD50}" type="slidenum">
              <a:rPr lang="en-US">
                <a:solidFill>
                  <a:prstClr val="black"/>
                </a:solidFill>
              </a:rPr>
              <a:pPr/>
              <a:t>36</a:t>
            </a:fld>
            <a:endParaRPr lang="en-US">
              <a:solidFill>
                <a:prstClr val="black"/>
              </a:solidFill>
            </a:endParaRPr>
          </a:p>
        </p:txBody>
      </p:sp>
      <p:sp>
        <p:nvSpPr>
          <p:cNvPr id="13107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fontAlgn="base">
              <a:spcBef>
                <a:spcPct val="0"/>
              </a:spcBef>
              <a:spcAft>
                <a:spcPct val="0"/>
              </a:spcAft>
            </a:pPr>
            <a:fld id="{7D10759C-71A6-B940-AA8A-44FA5B3B8DAE}" type="slidenum">
              <a:rPr lang="en-US" sz="1200">
                <a:solidFill>
                  <a:prstClr val="black"/>
                </a:solidFill>
                <a:ea typeface="ＭＳ Ｐゴシック" pitchFamily="-65" charset="-128"/>
              </a:rPr>
              <a:pPr algn="r" defTabSz="457200" fontAlgn="base">
                <a:spcBef>
                  <a:spcPct val="0"/>
                </a:spcBef>
                <a:spcAft>
                  <a:spcPct val="0"/>
                </a:spcAft>
              </a:pPr>
              <a:t>36</a:t>
            </a:fld>
            <a:endParaRPr lang="en-US" sz="1200">
              <a:solidFill>
                <a:prstClr val="black"/>
              </a:solidFill>
              <a:ea typeface="ＭＳ Ｐゴシック" pitchFamily="-65" charset="-128"/>
            </a:endParaRPr>
          </a:p>
        </p:txBody>
      </p:sp>
      <p:sp>
        <p:nvSpPr>
          <p:cNvPr id="13107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7" name="Rectangle 3"/>
          <p:cNvSpPr>
            <a:spLocks noGrp="1" noChangeArrowheads="1"/>
          </p:cNvSpPr>
          <p:nvPr>
            <p:ph type="body" idx="1"/>
          </p:nvPr>
        </p:nvSpPr>
        <p:spPr bwMode="auto">
          <a:noFill/>
        </p:spPr>
        <p:txBody>
          <a:bodyPr/>
          <a:lstStyle/>
          <a:p>
            <a:pPr>
              <a:spcBef>
                <a:spcPct val="0"/>
              </a:spcBef>
            </a:pPr>
            <a:endParaRPr lang="en-US" dirty="0"/>
          </a:p>
          <a:p>
            <a:pPr>
              <a:spcBef>
                <a:spcPct val="0"/>
              </a:spcBef>
            </a:pPr>
            <a:r>
              <a:rPr lang="en-US" b="1" dirty="0"/>
              <a:t>And then in these 3 images, the space is the same, the layout is the same, the objects are the same, but there are still different scenes, with different functions, and it is very important to see the difference, because if you are seating there, you are going nowhere. </a:t>
            </a:r>
          </a:p>
          <a:p>
            <a:pPr>
              <a:spcBef>
                <a:spcPct val="0"/>
              </a:spcBef>
            </a:pPr>
            <a:r>
              <a:rPr lang="en-US" b="1" dirty="0"/>
              <a:t>----------------------------------</a:t>
            </a:r>
          </a:p>
          <a:p>
            <a:pPr>
              <a:spcBef>
                <a:spcPct val="0"/>
              </a:spcBef>
            </a:pPr>
            <a:endParaRPr lang="en-US" dirty="0"/>
          </a:p>
          <a:p>
            <a:pPr>
              <a:spcBef>
                <a:spcPct val="0"/>
              </a:spcBef>
            </a:pPr>
            <a:r>
              <a:rPr lang="en-US" dirty="0"/>
              <a:t>And sometimes, both objects and layout are similar, and you can still recognize that these 3 environments are radically different. And it is a critical recognition task, because </a:t>
            </a:r>
          </a:p>
          <a:p>
            <a:pPr>
              <a:spcBef>
                <a:spcPct val="0"/>
              </a:spcBef>
            </a:pPr>
            <a:r>
              <a:rPr lang="en-US" b="1" dirty="0"/>
              <a:t>If you sit in the last one, you are going nowhere</a:t>
            </a:r>
          </a:p>
          <a:p>
            <a:pPr>
              <a:spcBef>
                <a:spcPct val="0"/>
              </a:spcBef>
            </a:pPr>
            <a:endParaRPr lang="en-US" b="1" dirty="0"/>
          </a:p>
          <a:p>
            <a:pPr>
              <a:spcBef>
                <a:spcPct val="0"/>
              </a:spcBef>
            </a:pPr>
            <a:r>
              <a:rPr lang="en-US" dirty="0"/>
              <a:t>What remains is the “space” and the image statistics</a:t>
            </a:r>
          </a:p>
          <a:p>
            <a:pPr>
              <a:spcBef>
                <a:spcPct val="0"/>
              </a:spcBef>
            </a:pPr>
            <a:endParaRPr lang="en-US" dirty="0"/>
          </a:p>
          <a:p>
            <a:pPr>
              <a:spcBef>
                <a:spcPct val="0"/>
              </a:spcBef>
            </a:pPr>
            <a:r>
              <a:rPr lang="en-US" dirty="0"/>
              <a:t>What can be an alternative to objects?</a:t>
            </a:r>
          </a:p>
        </p:txBody>
      </p:sp>
    </p:spTree>
    <p:extLst>
      <p:ext uri="{BB962C8B-B14F-4D97-AF65-F5344CB8AC3E}">
        <p14:creationId xmlns:p14="http://schemas.microsoft.com/office/powerpoint/2010/main" val="926388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there is an intriguing alternative view that proposes scene</a:t>
            </a:r>
            <a:r>
              <a:rPr lang="en-US" baseline="0" dirty="0" smtClean="0"/>
              <a:t> recognition from</a:t>
            </a:r>
            <a:r>
              <a:rPr lang="en-US" dirty="0" smtClean="0"/>
              <a:t> global features. This approach is also interesting,</a:t>
            </a:r>
            <a:r>
              <a:rPr lang="en-US" baseline="0" dirty="0" smtClean="0"/>
              <a:t> </a:t>
            </a:r>
            <a:r>
              <a:rPr lang="en-US" dirty="0" smtClean="0"/>
              <a:t>from a computer vision standpoint,</a:t>
            </a:r>
            <a:r>
              <a:rPr lang="en-US" baseline="0" dirty="0" smtClean="0"/>
              <a:t> because </a:t>
            </a:r>
            <a:r>
              <a:rPr lang="en-US" dirty="0" smtClean="0"/>
              <a:t>object recognition by computers is an unsolved problem.</a:t>
            </a:r>
          </a:p>
          <a:p>
            <a:endParaRPr lang="en-US" dirty="0" smtClean="0"/>
          </a:p>
          <a:p>
            <a:r>
              <a:rPr lang="en-US" dirty="0" smtClean="0"/>
              <a:t>Here we are going to see how far we can push scene recognition</a:t>
            </a:r>
            <a:r>
              <a:rPr lang="en-US" baseline="0" dirty="0" smtClean="0"/>
              <a:t> </a:t>
            </a:r>
            <a:r>
              <a:rPr lang="en-US" i="1" baseline="0" dirty="0" smtClean="0"/>
              <a:t>without</a:t>
            </a:r>
            <a:r>
              <a:rPr lang="en-US" i="0" baseline="0" dirty="0" smtClean="0"/>
              <a:t> having any object-level understanding of scenes.</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37</a:t>
            </a:fld>
            <a:endParaRPr lang="en-US"/>
          </a:p>
        </p:txBody>
      </p:sp>
    </p:spTree>
    <p:extLst>
      <p:ext uri="{BB962C8B-B14F-4D97-AF65-F5344CB8AC3E}">
        <p14:creationId xmlns:p14="http://schemas.microsoft.com/office/powerpoint/2010/main" val="4236993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we’re going to perform scene categorization</a:t>
            </a:r>
            <a:r>
              <a:rPr lang="en-US" baseline="0" dirty="0" smtClean="0"/>
              <a:t> using various computational features which have no explicit object awareness.</a:t>
            </a:r>
            <a:endParaRPr lang="en-US" dirty="0" smtClean="0"/>
          </a:p>
          <a:p>
            <a:r>
              <a:rPr lang="en-US" dirty="0" smtClean="0"/>
              <a:t>These features encode,</a:t>
            </a:r>
            <a:r>
              <a:rPr lang="en-US" baseline="0" dirty="0" smtClean="0"/>
              <a:t> for each image, statistics of </a:t>
            </a:r>
            <a:r>
              <a:rPr lang="en-US" dirty="0" smtClean="0"/>
              <a:t>color, self similarity,</a:t>
            </a:r>
            <a:r>
              <a:rPr lang="en-US" baseline="0" dirty="0" smtClean="0"/>
              <a:t> </a:t>
            </a:r>
            <a:r>
              <a:rPr lang="en-US" dirty="0" smtClean="0"/>
              <a:t>geometric layout, and </a:t>
            </a:r>
            <a:r>
              <a:rPr lang="en-US" i="1" dirty="0" smtClean="0"/>
              <a:t>texture</a:t>
            </a:r>
            <a:endParaRPr lang="en-US" dirty="0" smtClean="0"/>
          </a:p>
          <a:p>
            <a:r>
              <a:rPr lang="en-US" dirty="0" smtClean="0"/>
              <a:t>most of these features aren't new,</a:t>
            </a:r>
            <a:r>
              <a:rPr lang="en-US" baseline="0" dirty="0" smtClean="0"/>
              <a:t> although a few are improvements of recent approaches.</a:t>
            </a:r>
          </a:p>
          <a:p>
            <a:r>
              <a:rPr lang="en-US" dirty="0" smtClean="0"/>
              <a:t>We</a:t>
            </a:r>
            <a:r>
              <a:rPr lang="en-US" baseline="0" dirty="0" smtClean="0"/>
              <a:t> make </a:t>
            </a:r>
            <a:r>
              <a:rPr lang="en-US" dirty="0" smtClean="0"/>
              <a:t>no claim that these are biologically plausible.</a:t>
            </a:r>
          </a:p>
          <a:p>
            <a:endParaRPr lang="en-US" dirty="0" smtClean="0"/>
          </a:p>
          <a:p>
            <a:r>
              <a:rPr lang="en-US" dirty="0" smtClean="0"/>
              <a:t>Highlight -</a:t>
            </a:r>
            <a:r>
              <a:rPr lang="en-US" baseline="0" dirty="0" smtClean="0"/>
              <a:t> t</a:t>
            </a:r>
            <a:r>
              <a:rPr lang="en-US" dirty="0" smtClean="0"/>
              <a:t>exture</a:t>
            </a:r>
            <a:r>
              <a:rPr lang="en-US" baseline="0" dirty="0" smtClean="0"/>
              <a:t> features:</a:t>
            </a:r>
          </a:p>
          <a:p>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38</a:t>
            </a:fld>
            <a:endParaRPr lang="en-US"/>
          </a:p>
        </p:txBody>
      </p:sp>
    </p:spTree>
    <p:extLst>
      <p:ext uri="{BB962C8B-B14F-4D97-AF65-F5344CB8AC3E}">
        <p14:creationId xmlns:p14="http://schemas.microsoft.com/office/powerpoint/2010/main" val="1322869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189F043B-B449-4CEE-BF80-02FBF4CC6588}" type="slidenum">
              <a:rPr lang="en-US"/>
              <a:pPr/>
              <a:t>39</a:t>
            </a:fld>
            <a:endParaRPr lang="en-US"/>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eaLnBrk="1" hangingPunct="1">
              <a:spcBef>
                <a:spcPct val="0"/>
              </a:spcBef>
            </a:pPr>
            <a:r>
              <a:rPr lang="en-US" dirty="0" smtClean="0"/>
              <a:t>The dominant</a:t>
            </a:r>
            <a:r>
              <a:rPr lang="en-US" baseline="0" dirty="0" smtClean="0"/>
              <a:t> computational models of the last decade all fit into this category. </a:t>
            </a:r>
          </a:p>
          <a:p>
            <a:pPr eaLnBrk="1" hangingPunct="1">
              <a:spcBef>
                <a:spcPct val="0"/>
              </a:spcBef>
            </a:pPr>
            <a:endParaRPr lang="en-US" baseline="0" dirty="0" smtClean="0"/>
          </a:p>
          <a:p>
            <a:pPr eaLnBrk="1" hangingPunct="1">
              <a:spcBef>
                <a:spcPct val="0"/>
              </a:spcBef>
            </a:pPr>
            <a:r>
              <a:rPr lang="en-US" baseline="0" dirty="0" smtClean="0"/>
              <a:t>For instance, on the left we have texture models with no spatial information – they aggregate local texture properties into a global histogram. Local texture properties can be measured in different ways – SIFT-like features or filter banks; they can sampled at interest points or densely overlapped.</a:t>
            </a:r>
          </a:p>
          <a:p>
            <a:pPr eaLnBrk="1" hangingPunct="1">
              <a:spcBef>
                <a:spcPct val="0"/>
              </a:spcBef>
            </a:pPr>
            <a:r>
              <a:rPr lang="en-US" baseline="0" dirty="0" smtClean="0"/>
              <a:t>On the right are models with spatial information, such as the gist scene descriptor or the spatial pyramid.</a:t>
            </a:r>
          </a:p>
          <a:p>
            <a:pPr eaLnBrk="1" hangingPunct="1">
              <a:spcBef>
                <a:spcPct val="0"/>
              </a:spcBef>
            </a:pPr>
            <a:r>
              <a:rPr lang="en-US" baseline="0" dirty="0" smtClean="0"/>
              <a:t>All of these various design possibilities are represented in our feature set.</a:t>
            </a:r>
          </a:p>
        </p:txBody>
      </p:sp>
    </p:spTree>
    <p:extLst>
      <p:ext uri="{BB962C8B-B14F-4D97-AF65-F5344CB8AC3E}">
        <p14:creationId xmlns:p14="http://schemas.microsoft.com/office/powerpoint/2010/main" val="2536696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a:lstStyle/>
          <a:p>
            <a:fld id="{7E95D970-565D-9F4F-AE09-4DDE758D13CA}" type="slidenum">
              <a:rPr lang="en-US">
                <a:solidFill>
                  <a:prstClr val="black"/>
                </a:solidFill>
              </a:rPr>
              <a:pPr/>
              <a:t>40</a:t>
            </a:fld>
            <a:endParaRPr lang="en-US">
              <a:solidFill>
                <a:prstClr val="black"/>
              </a:solidFill>
            </a:endParaRPr>
          </a:p>
        </p:txBody>
      </p:sp>
      <p:sp>
        <p:nvSpPr>
          <p:cNvPr id="1413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fontAlgn="base">
              <a:spcBef>
                <a:spcPct val="0"/>
              </a:spcBef>
              <a:spcAft>
                <a:spcPct val="0"/>
              </a:spcAft>
            </a:pPr>
            <a:fld id="{E02CDF1C-7FE6-2748-95A1-1E4FBB3A957C}" type="slidenum">
              <a:rPr lang="en-US" sz="1200">
                <a:solidFill>
                  <a:prstClr val="black"/>
                </a:solidFill>
                <a:latin typeface="Arial" pitchFamily="-65" charset="0"/>
                <a:ea typeface="Arial" pitchFamily="-65" charset="0"/>
                <a:cs typeface="Arial" pitchFamily="-65" charset="0"/>
              </a:rPr>
              <a:pPr algn="r" defTabSz="457200" fontAlgn="base">
                <a:spcBef>
                  <a:spcPct val="0"/>
                </a:spcBef>
                <a:spcAft>
                  <a:spcPct val="0"/>
                </a:spcAft>
              </a:pPr>
              <a:t>40</a:t>
            </a:fld>
            <a:endParaRPr lang="en-US" sz="1200">
              <a:solidFill>
                <a:prstClr val="black"/>
              </a:solidFill>
              <a:latin typeface="Arial" pitchFamily="-65" charset="0"/>
              <a:ea typeface="Arial" pitchFamily="-65" charset="0"/>
              <a:cs typeface="Arial" pitchFamily="-65" charset="0"/>
            </a:endParaRPr>
          </a:p>
        </p:txBody>
      </p:sp>
      <p:sp>
        <p:nvSpPr>
          <p:cNvPr id="14131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7" name="Rectangle 3"/>
          <p:cNvSpPr>
            <a:spLocks noGrp="1" noChangeArrowheads="1"/>
          </p:cNvSpPr>
          <p:nvPr>
            <p:ph type="body" idx="1"/>
          </p:nvPr>
        </p:nvSpPr>
        <p:spPr bwMode="auto">
          <a:noFill/>
        </p:spPr>
        <p:txBody>
          <a:bodyPr/>
          <a:lstStyle/>
          <a:p>
            <a:r>
              <a:rPr lang="en-US"/>
              <a:t>Here is one example of global representation. Most of other approaches follow a very similar structure. The next slide shows why it makes sense.</a:t>
            </a:r>
          </a:p>
        </p:txBody>
      </p:sp>
    </p:spTree>
    <p:extLst>
      <p:ext uri="{BB962C8B-B14F-4D97-AF65-F5344CB8AC3E}">
        <p14:creationId xmlns:p14="http://schemas.microsoft.com/office/powerpoint/2010/main" val="2387500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B9B886-91BD-434F-A383-12BCFC54C286}" type="slidenum">
              <a:rPr lang="en-US" altLang="en-US">
                <a:solidFill>
                  <a:prstClr val="black"/>
                </a:solidFill>
              </a:rPr>
              <a:pPr>
                <a:spcBef>
                  <a:spcPct val="0"/>
                </a:spcBef>
              </a:pPr>
              <a:t>41</a:t>
            </a:fld>
            <a:endParaRPr lang="en-US" altLang="en-US">
              <a:solidFill>
                <a:prstClr val="black"/>
              </a:solidFill>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35691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ln>
            <a:miter lim="800000"/>
            <a:headEnd/>
            <a:tailEnd/>
          </a:ln>
        </p:spPr>
        <p:txBody>
          <a:bodyPr/>
          <a:lstStyle/>
          <a:p>
            <a:fld id="{74F6546E-198F-2544-9285-FE334DB3CA6A}" type="slidenum">
              <a:rPr lang="en-US">
                <a:solidFill>
                  <a:prstClr val="black"/>
                </a:solidFill>
                <a:ea typeface="Arial" pitchFamily="-65" charset="0"/>
                <a:cs typeface="Arial" pitchFamily="-65" charset="0"/>
              </a:rPr>
              <a:pPr/>
              <a:t>44</a:t>
            </a:fld>
            <a:endParaRPr lang="en-US">
              <a:solidFill>
                <a:prstClr val="black"/>
              </a:solidFill>
              <a:ea typeface="Arial" pitchFamily="-65" charset="0"/>
              <a:cs typeface="Arial" pitchFamily="-65" charset="0"/>
            </a:endParaRPr>
          </a:p>
        </p:txBody>
      </p:sp>
      <p:sp>
        <p:nvSpPr>
          <p:cNvPr id="145411" name="Rectangle 2"/>
          <p:cNvSpPr>
            <a:spLocks noGrp="1" noRot="1" noChangeAspect="1" noChangeArrowheads="1" noTextEdit="1"/>
          </p:cNvSpPr>
          <p:nvPr>
            <p:ph type="sldImg"/>
          </p:nvPr>
        </p:nvSpPr>
        <p:spPr bwMode="auto">
          <a:xfrm>
            <a:off x="1143000" y="684213"/>
            <a:ext cx="4572000" cy="3429000"/>
          </a:xfrm>
          <a:noFill/>
          <a:ln>
            <a:solidFill>
              <a:srgbClr val="000000"/>
            </a:solidFill>
            <a:miter lim="800000"/>
            <a:headEnd/>
            <a:tailEnd/>
          </a:ln>
        </p:spPr>
      </p:sp>
      <p:sp>
        <p:nvSpPr>
          <p:cNvPr id="145412" name="Rectangle 3"/>
          <p:cNvSpPr>
            <a:spLocks noGrp="1" noChangeArrowheads="1"/>
          </p:cNvSpPr>
          <p:nvPr>
            <p:ph type="body" idx="1"/>
          </p:nvPr>
        </p:nvSpPr>
        <p:spPr bwMode="auto">
          <a:xfrm>
            <a:off x="685800" y="4343400"/>
            <a:ext cx="5486400" cy="4116388"/>
          </a:xfrm>
          <a:noFill/>
        </p:spPr>
        <p:txBody>
          <a:bodyPr/>
          <a:lstStyle/>
          <a:p>
            <a:endParaRPr lang="en-US">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4170448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ln>
            <a:miter lim="800000"/>
            <a:headEnd/>
            <a:tailEnd/>
          </a:ln>
        </p:spPr>
        <p:txBody>
          <a:bodyPr/>
          <a:lstStyle/>
          <a:p>
            <a:fld id="{BCCF6A7F-96C6-AD42-BD38-01A9A4AC260E}" type="slidenum">
              <a:rPr lang="en-US">
                <a:solidFill>
                  <a:prstClr val="black"/>
                </a:solidFill>
                <a:ea typeface="Arial" pitchFamily="-65" charset="0"/>
                <a:cs typeface="Arial" pitchFamily="-65" charset="0"/>
              </a:rPr>
              <a:pPr/>
              <a:t>45</a:t>
            </a:fld>
            <a:endParaRPr lang="en-US">
              <a:solidFill>
                <a:prstClr val="black"/>
              </a:solidFill>
              <a:ea typeface="Arial" pitchFamily="-65" charset="0"/>
              <a:cs typeface="Arial" pitchFamily="-65" charset="0"/>
            </a:endParaRPr>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9508" name="Rectangle 3"/>
          <p:cNvSpPr>
            <a:spLocks noGrp="1" noChangeArrowheads="1"/>
          </p:cNvSpPr>
          <p:nvPr>
            <p:ph type="body" idx="1"/>
          </p:nvPr>
        </p:nvSpPr>
        <p:spPr bwMode="auto">
          <a:noFill/>
        </p:spPr>
        <p:txBody>
          <a:bodyPr/>
          <a:lstStyle/>
          <a:p>
            <a:endParaRPr lang="en-US">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594914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ln>
            <a:miter lim="800000"/>
            <a:headEnd/>
            <a:tailEnd/>
          </a:ln>
        </p:spPr>
        <p:txBody>
          <a:bodyPr/>
          <a:lstStyle/>
          <a:p>
            <a:fld id="{65C0D7E0-C386-3940-B7C8-F101448814DA}" type="slidenum">
              <a:rPr lang="en-US">
                <a:solidFill>
                  <a:prstClr val="black"/>
                </a:solidFill>
              </a:rPr>
              <a:pPr/>
              <a:t>46</a:t>
            </a:fld>
            <a:endParaRPr lang="en-US">
              <a:solidFill>
                <a:prstClr val="black"/>
              </a:solidFill>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a:lstStyle/>
          <a:p>
            <a:endParaRPr lang="en-US"/>
          </a:p>
        </p:txBody>
      </p:sp>
    </p:spTree>
    <p:extLst>
      <p:ext uri="{BB962C8B-B14F-4D97-AF65-F5344CB8AC3E}">
        <p14:creationId xmlns:p14="http://schemas.microsoft.com/office/powerpoint/2010/main" val="308383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p:txBody>
          <a:bodyPr/>
          <a:lstStyle/>
          <a:p>
            <a:fld id="{D658FE3C-6474-40E0-BEC1-9C3FDDCBB278}" type="slidenum">
              <a:rPr lang="en-US">
                <a:solidFill>
                  <a:prstClr val="black"/>
                </a:solidFill>
              </a:rPr>
              <a:pPr/>
              <a:t>8</a:t>
            </a:fld>
            <a:endParaRPr lang="en-US">
              <a:solidFill>
                <a:prstClr val="black"/>
              </a:solidFill>
            </a:endParaRPr>
          </a:p>
        </p:txBody>
      </p:sp>
      <p:sp>
        <p:nvSpPr>
          <p:cNvPr id="8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196" name="Rectangle 3"/>
          <p:cNvSpPr>
            <a:spLocks noGrp="1" noChangeArrowheads="1"/>
          </p:cNvSpPr>
          <p:nvPr>
            <p:ph type="body" idx="1"/>
          </p:nvPr>
        </p:nvSpPr>
        <p:spPr bwMode="auto">
          <a:noFill/>
        </p:spPr>
        <p:txBody>
          <a:bodyPr/>
          <a:lstStyle/>
          <a:p>
            <a:pPr eaLnBrk="1" hangingPunct="1"/>
            <a:r>
              <a:rPr lang="en-US" dirty="0" smtClean="0"/>
              <a:t>In the</a:t>
            </a:r>
            <a:r>
              <a:rPr lang="en-US" baseline="0" dirty="0" smtClean="0"/>
              <a:t> domain of object recognition, there have been some attempts to estimate the total number of visual object categories. For instance, </a:t>
            </a:r>
            <a:r>
              <a:rPr lang="en-US" baseline="0" dirty="0" err="1" smtClean="0"/>
              <a:t>Biederman</a:t>
            </a:r>
            <a:r>
              <a:rPr lang="en-US" baseline="0" dirty="0" smtClean="0"/>
              <a:t> arrived at one such estimate using dictionary counting. So we decided to do the same thing for scene categories. We took a dictionary and counted them all “places” which have a distinct visual identity.</a:t>
            </a:r>
          </a:p>
          <a:p>
            <a:pPr eaLnBrk="1" hangingPunct="1"/>
            <a:endParaRPr lang="en-US" baseline="0" dirty="0" smtClean="0"/>
          </a:p>
          <a:p>
            <a:pPr eaLnBrk="1" hangingPunct="1"/>
            <a:r>
              <a:rPr lang="en-US" baseline="0" dirty="0" smtClean="0"/>
              <a:t>So, just to get a sense of this task, let’s look through some of the places you find in a dictionary…</a:t>
            </a:r>
            <a:endParaRPr lang="en-US" dirty="0" smtClean="0"/>
          </a:p>
        </p:txBody>
      </p:sp>
    </p:spTree>
    <p:extLst>
      <p:ext uri="{BB962C8B-B14F-4D97-AF65-F5344CB8AC3E}">
        <p14:creationId xmlns:p14="http://schemas.microsoft.com/office/powerpoint/2010/main" val="1243951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a:lstStyle/>
          <a:p>
            <a:fld id="{68A3429A-C6AE-D841-A159-91B5F41D14AB}" type="slidenum">
              <a:rPr lang="en-US">
                <a:solidFill>
                  <a:prstClr val="black"/>
                </a:solidFill>
                <a:ea typeface="Arial" pitchFamily="-65" charset="0"/>
                <a:cs typeface="Arial" pitchFamily="-65" charset="0"/>
              </a:rPr>
              <a:pPr/>
              <a:t>47</a:t>
            </a:fld>
            <a:endParaRPr lang="en-US">
              <a:solidFill>
                <a:prstClr val="black"/>
              </a:solidFill>
              <a:ea typeface="Arial" pitchFamily="-65" charset="0"/>
              <a:cs typeface="Arial" pitchFamily="-65" charset="0"/>
            </a:endParaRP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a:lstStyle/>
          <a:p>
            <a:endParaRPr lang="en-US">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23408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Intuition – you’re encoding the updates to each centroid if you were running the kmeans algorithm.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8EF4350-98FB-41B6-9879-E9BC32AE1790}" type="slidenum">
              <a:rPr lang="en-US" altLang="en-US">
                <a:solidFill>
                  <a:prstClr val="black"/>
                </a:solidFill>
                <a:latin typeface="Calibri" panose="020F0502020204030204" pitchFamily="34" charset="0"/>
              </a:rPr>
              <a:pPr eaLnBrk="1" hangingPunct="1"/>
              <a:t>57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188378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K=16 centroids / clusters. Blue is positive red is negative. SIFT layout.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DA6A508-2675-4055-AD07-E796B0A86B4D}" type="slidenum">
              <a:rPr lang="en-US" altLang="en-US">
                <a:solidFill>
                  <a:prstClr val="black"/>
                </a:solidFill>
                <a:latin typeface="Calibri" panose="020F0502020204030204" pitchFamily="34" charset="0"/>
              </a:rPr>
              <a:pPr eaLnBrk="1" hangingPunct="1"/>
              <a:t>58</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970329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But how did we find the Gaussian Mixture model for our feature encoding? Very similar to kmeans.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6293C71-00B9-4D81-B423-D3971AC006AD}" type="slidenum">
              <a:rPr lang="en-US" altLang="en-US">
                <a:solidFill>
                  <a:prstClr val="black"/>
                </a:solidFill>
                <a:latin typeface="Calibri" panose="020F0502020204030204" pitchFamily="34" charset="0"/>
              </a:rPr>
              <a:pPr eaLnBrk="1" hangingPunct="1"/>
              <a:t>60</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2058570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Assume data is i.i.d. and solve using partial derivatives.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E28EE66-98B2-4069-BBA8-A0CFAB80BE34}" type="slidenum">
              <a:rPr lang="en-US" altLang="en-US">
                <a:solidFill>
                  <a:prstClr val="black"/>
                </a:solidFill>
                <a:latin typeface="Calibri" panose="020F0502020204030204" pitchFamily="34" charset="0"/>
              </a:rPr>
              <a:pPr eaLnBrk="1" hangingPunct="1"/>
              <a:t>67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468253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CA01DCF-243E-443E-AA08-810FE9AC14C4}" type="slidenum">
              <a:rPr lang="en-US" altLang="en-US">
                <a:solidFill>
                  <a:prstClr val="black"/>
                </a:solidFill>
                <a:latin typeface="Calibri" panose="020F0502020204030204" pitchFamily="34" charset="0"/>
              </a:rPr>
              <a:pPr eaLnBrk="1" hangingPunct="1"/>
              <a:t>69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442259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Bayesian matting is not exactly mixture of Gaussians. There are multiple Gaussians, but each unknown pixel is expected to be a combination of exactly two of them.</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9D8BF0-34B1-4E7F-B76A-F594A20907C1}" type="slidenum">
              <a:rPr lang="en-US" altLang="en-US">
                <a:solidFill>
                  <a:prstClr val="black"/>
                </a:solidFill>
                <a:latin typeface="Calibri" panose="020F0502020204030204" pitchFamily="34" charset="0"/>
              </a:rPr>
              <a:pPr eaLnBrk="1" hangingPunct="1"/>
              <a:t>76</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3250790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64 feature dimensions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745C8C-CF19-421E-BC64-6CC8012EEFF4}" type="slidenum">
              <a:rPr lang="en-US" altLang="en-US">
                <a:solidFill>
                  <a:prstClr val="black"/>
                </a:solidFill>
                <a:latin typeface="Calibri" panose="020F0502020204030204" pitchFamily="34" charset="0"/>
              </a:rPr>
              <a:pPr eaLnBrk="1" hangingPunct="1"/>
              <a:t>115</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243226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 given feature</a:t>
            </a:r>
            <a:r>
              <a:rPr lang="en-US" baseline="0" dirty="0" smtClean="0"/>
              <a:t> and kernel, we can imagine all of the test images as being embedded in some space. A good feature is one that allows a classifier, such as an SVM, to divide one category from all of the others. For instance, a classifier may divide forests from non-forests, or living rooms from non-living rooms.</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126</a:t>
            </a:fld>
            <a:endParaRPr lang="en-US"/>
          </a:p>
        </p:txBody>
      </p:sp>
    </p:spTree>
    <p:extLst>
      <p:ext uri="{BB962C8B-B14F-4D97-AF65-F5344CB8AC3E}">
        <p14:creationId xmlns:p14="http://schemas.microsoft.com/office/powerpoint/2010/main" val="2740038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ln>
            <a:miter lim="800000"/>
            <a:headEnd/>
            <a:tailEnd/>
          </a:ln>
        </p:spPr>
        <p:txBody>
          <a:bodyPr/>
          <a:lstStyle/>
          <a:p>
            <a:fld id="{97073F00-DCA5-2143-BD26-8F7DEDAFC3F2}" type="slidenum">
              <a:rPr lang="en-US">
                <a:solidFill>
                  <a:prstClr val="black"/>
                </a:solidFill>
              </a:rPr>
              <a:pPr/>
              <a:t>127</a:t>
            </a:fld>
            <a:endParaRPr lang="en-US">
              <a:solidFill>
                <a:prstClr val="black"/>
              </a:solidFill>
            </a:endParaRPr>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a:lstStyle/>
          <a:p>
            <a:endParaRPr lang="en-US"/>
          </a:p>
        </p:txBody>
      </p:sp>
    </p:spTree>
    <p:extLst>
      <p:ext uri="{BB962C8B-B14F-4D97-AF65-F5344CB8AC3E}">
        <p14:creationId xmlns:p14="http://schemas.microsoft.com/office/powerpoint/2010/main" val="181312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E4D396C-439A-45F0-86ED-EB626C1B0852}" type="slidenum">
              <a:rPr lang="en-US">
                <a:solidFill>
                  <a:prstClr val="black"/>
                </a:solidFill>
              </a:rPr>
              <a:pPr/>
              <a:t>13</a:t>
            </a:fld>
            <a:endParaRPr lang="en-US">
              <a:solidFill>
                <a:prstClr val="black"/>
              </a:solidFill>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a:lstStyle/>
          <a:p>
            <a:pPr eaLnBrk="1" hangingPunct="1"/>
            <a:r>
              <a:rPr lang="en-US" smtClean="0"/>
              <a:t>orchard</a:t>
            </a:r>
          </a:p>
        </p:txBody>
      </p:sp>
    </p:spTree>
    <p:extLst>
      <p:ext uri="{BB962C8B-B14F-4D97-AF65-F5344CB8AC3E}">
        <p14:creationId xmlns:p14="http://schemas.microsoft.com/office/powerpoint/2010/main" val="3975514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Reveal these in</a:t>
            </a:r>
            <a:r>
              <a:rPr lang="en-US" baseline="0" dirty="0" smtClean="0"/>
              <a:t> this order:</a:t>
            </a:r>
          </a:p>
          <a:p>
            <a:r>
              <a:rPr lang="en-US" baseline="0" dirty="0" smtClean="0"/>
              <a:t>Chance, Tiny Image, Geometric Layout, Color Histogram, Gist, Texton Histogram, </a:t>
            </a:r>
            <a:r>
              <a:rPr lang="en-US" baseline="0" dirty="0" err="1" smtClean="0"/>
              <a:t>textons</a:t>
            </a:r>
            <a:r>
              <a:rPr lang="en-US" baseline="0" dirty="0" smtClean="0"/>
              <a:t>, SSIM, hog 2x2, all, missing features</a:t>
            </a:r>
            <a:endParaRPr lang="en-US" dirty="0" smtClean="0"/>
          </a:p>
          <a:p>
            <a:r>
              <a:rPr lang="en-US" dirty="0" smtClean="0"/>
              <a:t>We also set new benchmark on the old database 88% </a:t>
            </a:r>
            <a:r>
              <a:rPr lang="en-US" dirty="0" err="1" smtClean="0"/>
              <a:t>vs</a:t>
            </a:r>
            <a:r>
              <a:rPr lang="en-US" dirty="0" smtClean="0"/>
              <a:t> 81% (96% is human performance on that dataset) (Lazebnik et al 2005).</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128</a:t>
            </a:fld>
            <a:endParaRPr lang="en-US"/>
          </a:p>
        </p:txBody>
      </p:sp>
    </p:spTree>
    <p:extLst>
      <p:ext uri="{BB962C8B-B14F-4D97-AF65-F5344CB8AC3E}">
        <p14:creationId xmlns:p14="http://schemas.microsoft.com/office/powerpoint/2010/main" val="1047502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have a lot of results, with visualization </a:t>
            </a:r>
            <a:r>
              <a:rPr lang="en-US" dirty="0" err="1" smtClean="0"/>
              <a:t>savailable</a:t>
            </a:r>
            <a:r>
              <a:rPr lang="en-US" dirty="0" smtClean="0"/>
              <a:t> on the web, for instance..</a:t>
            </a:r>
          </a:p>
          <a:p>
            <a:endParaRPr lang="en-US" dirty="0" smtClean="0"/>
          </a:p>
          <a:p>
            <a:r>
              <a:rPr lang="en-US" dirty="0" smtClean="0"/>
              <a:t>some</a:t>
            </a:r>
            <a:r>
              <a:rPr lang="en-US" baseline="0" dirty="0" smtClean="0"/>
              <a:t> of these confusions seem similar to the types of mistakes that humans would make. In order to quantify this, lets first take a look at the confusion </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129</a:t>
            </a:fld>
            <a:endParaRPr lang="en-US"/>
          </a:p>
        </p:txBody>
      </p:sp>
    </p:spTree>
    <p:extLst>
      <p:ext uri="{BB962C8B-B14F-4D97-AF65-F5344CB8AC3E}">
        <p14:creationId xmlns:p14="http://schemas.microsoft.com/office/powerpoint/2010/main" val="690126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spcBef>
                <a:spcPct val="0"/>
              </a:spcBef>
            </a:pPr>
            <a:endParaRPr lang="en-US" dirty="0" smtClean="0"/>
          </a:p>
        </p:txBody>
      </p:sp>
      <p:sp>
        <p:nvSpPr>
          <p:cNvPr id="15364" name="Slide Number Placeholder 3"/>
          <p:cNvSpPr>
            <a:spLocks noGrp="1"/>
          </p:cNvSpPr>
          <p:nvPr>
            <p:ph type="sldNum" sz="quarter" idx="5"/>
          </p:nvPr>
        </p:nvSpPr>
        <p:spPr bwMode="auto">
          <a:noFill/>
          <a:ln>
            <a:miter lim="800000"/>
            <a:headEnd/>
            <a:tailEnd/>
          </a:ln>
        </p:spPr>
        <p:txBody>
          <a:bodyPr/>
          <a:lstStyle/>
          <a:p>
            <a:fld id="{F69B4E13-B531-45DD-AD8A-F5EC8B371B23}" type="slidenum">
              <a:rPr lang="en-US"/>
              <a:pPr/>
              <a:t>132</a:t>
            </a:fld>
            <a:endParaRPr lang="en-US"/>
          </a:p>
        </p:txBody>
      </p:sp>
    </p:spTree>
    <p:extLst>
      <p:ext uri="{BB962C8B-B14F-4D97-AF65-F5344CB8AC3E}">
        <p14:creationId xmlns:p14="http://schemas.microsoft.com/office/powerpoint/2010/main" val="1475362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only are the false</a:t>
            </a:r>
            <a:r>
              <a:rPr lang="en-US" baseline="0" dirty="0" smtClean="0"/>
              <a:t> alarms intuitively similar to the type of mistakes humans make, we can quantify this phenomena -- for each category, we plot how often the most confusing category was the same for humans and each feature. The features are listed in order of performance. In general, features that perform better are more likely to make the same mistakes that humans make.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Humans</a:t>
            </a:r>
            <a:r>
              <a:rPr lang="en-US" baseline="0" dirty="0" smtClean="0"/>
              <a:t> have far fewer confusions – For each test category,</a:t>
            </a:r>
            <a:r>
              <a:rPr lang="en-US" dirty="0" smtClean="0"/>
              <a:t> humans average 2 confusing categories while the computational method averages 10 confusing</a:t>
            </a:r>
            <a:r>
              <a:rPr lang="en-US" baseline="0" dirty="0" smtClean="0"/>
              <a:t> categories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133</a:t>
            </a:fld>
            <a:endParaRPr lang="en-US"/>
          </a:p>
        </p:txBody>
      </p:sp>
    </p:spTree>
    <p:extLst>
      <p:ext uri="{BB962C8B-B14F-4D97-AF65-F5344CB8AC3E}">
        <p14:creationId xmlns:p14="http://schemas.microsoft.com/office/powerpoint/2010/main" val="31226777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human performance isn’t necessarily an upper limit…</a:t>
            </a:r>
          </a:p>
          <a:p>
            <a:endParaRPr lang="en-US" dirty="0" smtClean="0"/>
          </a:p>
          <a:p>
            <a:r>
              <a:rPr lang="en-US" dirty="0" smtClean="0"/>
              <a:t>To further compare human performance</a:t>
            </a:r>
            <a:r>
              <a:rPr lang="en-US" baseline="0" dirty="0" smtClean="0"/>
              <a:t> with our computational model (all features), here are the categories for which human and computer performance was most similar and least similar.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It’s not often the case that humans fail to </a:t>
            </a:r>
            <a:r>
              <a:rPr lang="en-US" sz="1200" i="1" kern="1200" baseline="0" dirty="0" smtClean="0">
                <a:solidFill>
                  <a:schemeClr val="tx1"/>
                </a:solidFill>
                <a:latin typeface="+mn-lt"/>
                <a:ea typeface="+mn-ea"/>
                <a:cs typeface="+mn-cs"/>
              </a:rPr>
              <a:t>understand</a:t>
            </a:r>
            <a:r>
              <a:rPr lang="en-US" sz="1200" kern="1200" baseline="0" dirty="0" smtClean="0">
                <a:solidFill>
                  <a:schemeClr val="tx1"/>
                </a:solidFill>
                <a:latin typeface="+mn-lt"/>
                <a:ea typeface="+mn-ea"/>
                <a:cs typeface="+mn-cs"/>
              </a:rPr>
              <a:t> the scene.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a:t>
            </a:r>
            <a:r>
              <a:rPr lang="en-US" sz="1200" kern="1200" baseline="0" dirty="0" smtClean="0">
                <a:solidFill>
                  <a:schemeClr val="tx1"/>
                </a:solidFill>
                <a:latin typeface="+mn-lt"/>
                <a:ea typeface="+mn-ea"/>
                <a:cs typeface="+mn-cs"/>
              </a:rPr>
              <a:t>Different training data than computational experiments, </a:t>
            </a:r>
          </a:p>
          <a:p>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134</a:t>
            </a:fld>
            <a:endParaRPr lang="en-US"/>
          </a:p>
        </p:txBody>
      </p:sp>
    </p:spTree>
    <p:extLst>
      <p:ext uri="{BB962C8B-B14F-4D97-AF65-F5344CB8AC3E}">
        <p14:creationId xmlns:p14="http://schemas.microsoft.com/office/powerpoint/2010/main" val="3258870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simple sliding window just like object detection.</a:t>
            </a:r>
          </a:p>
          <a:p>
            <a:endParaRPr lang="en-US" dirty="0" smtClean="0"/>
          </a:p>
          <a:p>
            <a:r>
              <a:rPr lang="en-US" dirty="0" smtClean="0"/>
              <a:t>this could be a more powerful form of context.</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138</a:t>
            </a:fld>
            <a:endParaRPr lang="en-US"/>
          </a:p>
        </p:txBody>
      </p:sp>
    </p:spTree>
    <p:extLst>
      <p:ext uri="{BB962C8B-B14F-4D97-AF65-F5344CB8AC3E}">
        <p14:creationId xmlns:p14="http://schemas.microsoft.com/office/powerpoint/2010/main" val="16885114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 –</a:t>
            </a:r>
          </a:p>
          <a:p>
            <a:r>
              <a:rPr lang="en-US" dirty="0" smtClean="0"/>
              <a:t>new database, with a human benchmark and extensive computational benchmark. database and code is available online at URL. More details about all of this available in our CVPR paper.</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141</a:t>
            </a:fld>
            <a:endParaRPr lang="en-US"/>
          </a:p>
        </p:txBody>
      </p:sp>
    </p:spTree>
    <p:extLst>
      <p:ext uri="{BB962C8B-B14F-4D97-AF65-F5344CB8AC3E}">
        <p14:creationId xmlns:p14="http://schemas.microsoft.com/office/powerpoint/2010/main" val="787415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this method gets 91.5%</a:t>
            </a:r>
            <a:r>
              <a:rPr lang="en-US" baseline="0" dirty="0" smtClean="0"/>
              <a:t> on the 15 scene database</a:t>
            </a:r>
            <a:endParaRPr lang="en-US" dirty="0"/>
          </a:p>
        </p:txBody>
      </p:sp>
      <p:sp>
        <p:nvSpPr>
          <p:cNvPr id="4" name="Slide Number Placeholder 3"/>
          <p:cNvSpPr>
            <a:spLocks noGrp="1"/>
          </p:cNvSpPr>
          <p:nvPr>
            <p:ph type="sldNum" sz="quarter" idx="10"/>
          </p:nvPr>
        </p:nvSpPr>
        <p:spPr/>
        <p:txBody>
          <a:bodyPr/>
          <a:lstStyle/>
          <a:p>
            <a:fld id="{E87E1B21-B9FE-4FE1-8AE5-7A635E539483}" type="slidenum">
              <a:rPr lang="en-US" smtClean="0"/>
              <a:pPr/>
              <a:t>143</a:t>
            </a:fld>
            <a:endParaRPr lang="en-US"/>
          </a:p>
        </p:txBody>
      </p:sp>
    </p:spTree>
    <p:extLst>
      <p:ext uri="{BB962C8B-B14F-4D97-AF65-F5344CB8AC3E}">
        <p14:creationId xmlns:p14="http://schemas.microsoft.com/office/powerpoint/2010/main" val="33745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796828F-29EB-4A54-922D-D89B31C0A763}" type="slidenum">
              <a:rPr lang="en-US">
                <a:solidFill>
                  <a:prstClr val="black"/>
                </a:solidFill>
              </a:rPr>
              <a:pPr/>
              <a:t>14</a:t>
            </a:fld>
            <a:endParaRPr lang="en-US">
              <a:solidFill>
                <a:prstClr val="black"/>
              </a:solidFill>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4" name="Rectangle 3"/>
          <p:cNvSpPr>
            <a:spLocks noGrp="1" noChangeArrowheads="1"/>
          </p:cNvSpPr>
          <p:nvPr>
            <p:ph type="body" idx="1"/>
          </p:nvPr>
        </p:nvSpPr>
        <p:spPr bwMode="auto">
          <a:noFill/>
        </p:spPr>
        <p:txBody>
          <a:bodyPr/>
          <a:lstStyle/>
          <a:p>
            <a:pPr eaLnBrk="1" hangingPunct="1"/>
            <a:r>
              <a:rPr lang="en-US" smtClean="0"/>
              <a:t>Assembly hall</a:t>
            </a:r>
          </a:p>
        </p:txBody>
      </p:sp>
    </p:spTree>
    <p:extLst>
      <p:ext uri="{BB962C8B-B14F-4D97-AF65-F5344CB8AC3E}">
        <p14:creationId xmlns:p14="http://schemas.microsoft.com/office/powerpoint/2010/main" val="1272972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B2F775A-A3BE-449A-B92F-F51A38E2A857}" type="slidenum">
              <a:rPr lang="en-US">
                <a:solidFill>
                  <a:prstClr val="black"/>
                </a:solidFill>
              </a:rPr>
              <a:pPr/>
              <a:t>15</a:t>
            </a:fld>
            <a:endParaRPr lang="en-US">
              <a:solidFill>
                <a:prstClr val="black"/>
              </a:solidFill>
            </a:endParaRPr>
          </a:p>
        </p:txBody>
      </p:sp>
      <p:sp>
        <p:nvSpPr>
          <p:cNvPr id="1638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a:lstStyle/>
          <a:p>
            <a:pPr eaLnBrk="1" hangingPunct="1">
              <a:spcBef>
                <a:spcPct val="0"/>
              </a:spcBef>
            </a:pPr>
            <a:endParaRPr lang="en-US" sz="1800" smtClean="0"/>
          </a:p>
        </p:txBody>
      </p:sp>
    </p:spTree>
    <p:extLst>
      <p:ext uri="{BB962C8B-B14F-4D97-AF65-F5344CB8AC3E}">
        <p14:creationId xmlns:p14="http://schemas.microsoft.com/office/powerpoint/2010/main" val="249918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3794E02-9B09-4109-8571-746AF88A61B9}" type="slidenum">
              <a:rPr lang="en-US">
                <a:solidFill>
                  <a:prstClr val="black"/>
                </a:solidFill>
              </a:rPr>
              <a:pPr/>
              <a:t>17</a:t>
            </a:fld>
            <a:endParaRPr lang="en-US">
              <a:solidFill>
                <a:prstClr val="black"/>
              </a:solidFill>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292" name="Rectangle 3"/>
          <p:cNvSpPr>
            <a:spLocks noGrp="1" noChangeArrowheads="1"/>
          </p:cNvSpPr>
          <p:nvPr>
            <p:ph type="body" idx="1"/>
          </p:nvPr>
        </p:nvSpPr>
        <p:spPr bwMode="auto">
          <a:noFill/>
        </p:spPr>
        <p:txBody>
          <a:bodyPr/>
          <a:lstStyle/>
          <a:p>
            <a:pPr eaLnBrk="1" hangingPunct="1"/>
            <a:r>
              <a:rPr lang="en-US" smtClean="0"/>
              <a:t>Auto factory</a:t>
            </a:r>
          </a:p>
        </p:txBody>
      </p:sp>
    </p:spTree>
    <p:extLst>
      <p:ext uri="{BB962C8B-B14F-4D97-AF65-F5344CB8AC3E}">
        <p14:creationId xmlns:p14="http://schemas.microsoft.com/office/powerpoint/2010/main" val="4080288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77A5996-2709-476F-9445-84A4DE7874CD}" type="slidenum">
              <a:rPr lang="en-US">
                <a:solidFill>
                  <a:prstClr val="black"/>
                </a:solidFill>
              </a:rPr>
              <a:pPr/>
              <a:t>19</a:t>
            </a:fld>
            <a:endParaRPr lang="en-US">
              <a:solidFill>
                <a:prstClr val="black"/>
              </a:solidFill>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221904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9E60069-30AF-451F-A46B-61C8855CB5A5}" type="slidenum">
              <a:rPr lang="en-US">
                <a:solidFill>
                  <a:prstClr val="black"/>
                </a:solidFill>
              </a:rPr>
              <a:pPr/>
              <a:t>21</a:t>
            </a:fld>
            <a:endParaRPr lang="en-US">
              <a:solidFill>
                <a:prstClr val="black"/>
              </a:solidFill>
            </a:endParaRPr>
          </a:p>
        </p:txBody>
      </p:sp>
      <p:sp>
        <p:nvSpPr>
          <p:cNvPr id="215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8" name="Rectangle 3"/>
          <p:cNvSpPr>
            <a:spLocks noGrp="1" noChangeArrowheads="1"/>
          </p:cNvSpPr>
          <p:nvPr>
            <p:ph type="body" idx="1"/>
          </p:nvPr>
        </p:nvSpPr>
        <p:spPr bwMode="auto">
          <a:noFill/>
        </p:spPr>
        <p:txBody>
          <a:bodyPr/>
          <a:lstStyle/>
          <a:p>
            <a:pPr eaLnBrk="1" hangingPunct="1"/>
            <a:endParaRPr lang="en-US" smtClean="0"/>
          </a:p>
        </p:txBody>
      </p:sp>
    </p:spTree>
    <p:extLst>
      <p:ext uri="{BB962C8B-B14F-4D97-AF65-F5344CB8AC3E}">
        <p14:creationId xmlns:p14="http://schemas.microsoft.com/office/powerpoint/2010/main" val="228137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921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895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512CBDAB-C4A3-4D54-B355-EBCA74E5D381}"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22814130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8236134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2D29D5C-78D4-410B-AE29-7ED2B151221B}"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124680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00D639B-8A16-448A-8DA5-65ACF04A9FC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205509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66A7EF0A-2FFB-4A14-91CD-B6F48C5CB93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9023468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FC4CCB89-85D8-4D7F-B621-E2EFB86161C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3095561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9F23ABDB-ADFF-450D-B11E-35481046C10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790041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FDADABCA-8EF6-49D5-87B3-EFD67EA7DFF8}"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9674117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0B6EBCFA-EE48-492B-B1D4-1D39C2AF819E}"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30226657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83EBB2A7-4527-43DA-8F91-0F1BF9B7FD4A}"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2765825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CCF11D6-88B6-4B43-AC0B-4D03893744E2}"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7941928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A83738C-9C01-4567-8326-447986F1B521}"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762218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42028204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4EF28408-69FB-4FCD-B872-279D4F374BDD}"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10011106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0D01154E-A709-4AD0-A142-131438C000A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818891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E4026421-265F-4A00-9287-2B5C66C1BE82}"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187922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CD134142-2F57-4722-B174-F8D99EDB5F7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8448889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6AF4CFFC-A6B1-4644-9503-850309AC0D9B}"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9863727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8701D31-904C-467E-B7D5-9735C762E39A}"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629652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A40E782A-3F46-4514-AE0D-B85F97E95C33}"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844199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277CA90-E357-4D68-8055-BB86FF5A70E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C9737028-40AE-4275-9A28-01BA242997FD}"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1562750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B420DA59-03D1-4579-9D0A-27765AC91FB1}"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723358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5F5FC87-F461-4E52-A27C-918BA361A74C}"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42128563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40433290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6CDD46A2-2F77-4ECF-A68A-69FCF12FB51D}"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12684661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588C77D8-E5C0-4E0D-9A31-27EE603BF817}"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847957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1CD8F11E-2CF4-4FB6-8DD9-DF1440E42FB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212103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7953DF96-ABA1-4223-9996-A4E8D0EC596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4737520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78CDB15F-32D0-488D-A5B2-673E1CDD76D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917234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C40563F7-CFFF-48C2-802B-9BFF94F5A160}"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161761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BFA682-6B51-4EB5-8273-8D23F035D88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9E6A3C77-59BF-47FE-94F0-78E7451FA2E0}"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6955758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3889B611-C2F0-4886-8C48-05AA222F5AEC}"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5540317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8441E0A6-EE95-440F-81F4-3ACD141993FE}"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7477102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F11D7F07-8FDE-4D7B-B513-F079AE333460}"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21369553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6838793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9B398E2-6631-4B44-985D-A9706A4CF2B5}"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5404771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F17A96DE-9C19-44A3-878E-360B65AB256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0791554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58E57680-044D-4854-998C-834D3931255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93296298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1E149036-BCC9-439E-8059-966D2092094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539458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99C1FAE7-B317-4A28-9840-5AE3502D3954}"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13964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ACEAA32-F12E-493C-A821-4B535FA3CAB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0B57F8AA-D2AD-40B4-901F-F4987CAE80ED}"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6172698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8A4E41D0-E787-4B1F-A039-916E1BB4C319}"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6157228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64F2F653-3CAF-4116-85E1-F207C9DE162D}"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9209165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9B6011A-EDEE-4BE4-AA61-FD10964250F0}"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078100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8C0F5B83-E082-468D-BEEF-E4D2DD7DDABF}"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9018386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32361644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0CA9ACAA-DB6B-4301-80C2-ED597D679093}"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31961752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CD9A88F8-741B-463A-A191-7272C2C790B0}"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0742936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8CA3E46F-4A75-4150-9952-6E4AF4DC5697}"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2170410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634D0C3D-9576-4449-A543-9522C03D95E6}"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063929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50F8911-03E0-8D47-9EA0-8B3785ADA9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4048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94AD23AB-783A-44F4-8615-F98423A84E04}"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9061895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89EF7C86-EB21-46AB-B8BD-04AC742CB37D}"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44457117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AFF96CE1-30CB-43E4-ACAF-FF37D5F4CE4F}"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12225416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BF5998B1-8220-457E-AC74-5ACAA9AB8953}"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1596574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121F55E-78CB-4BF4-998A-283B57223F14}"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25737738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0D4129F-B5BF-4726-A8E0-25BB4DD87239}"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775631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96159396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6C5CA70F-A4E0-4A0F-BBC3-344BF71243F4}"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39347716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D51A5A1A-9DB1-4008-B8CF-363D77FC51F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2737433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EE76210B-2A33-4C03-851D-A18960594F2B}"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148315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3567B60-A503-5B4F-AD18-8E6CC83CFD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9084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D9739F40-4C59-401E-BC60-B177858A9BF9}"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4841893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8C4B65F6-081C-44E4-BAE3-706613A723A7}"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70971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8369FB6-2725-4ED5-9BA9-2364328F0CD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7486897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1C469220-3799-4FBC-A845-9C2641C67C78}"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40331874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BFD4B196-E291-4AD8-A27D-90C123B9EEFE}"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31365351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D8647B99-4DF6-40BD-98CA-BD08A27F3B68}"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0554125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E825EC7-E15F-42E4-A39E-9B8A444EF302}"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23529317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92B48BE-8CEF-4EAD-86B3-2E408FD0D578}"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729DBF-A4C5-400F-809D-8A1D4C716A32}" type="slidenum">
              <a:rPr lang="en-US" altLang="en-US"/>
              <a:pPr>
                <a:defRPr/>
              </a:pPr>
              <a:t>‹#›</a:t>
            </a:fld>
            <a:endParaRPr lang="en-US" altLang="en-US"/>
          </a:p>
        </p:txBody>
      </p:sp>
    </p:spTree>
    <p:extLst>
      <p:ext uri="{BB962C8B-B14F-4D97-AF65-F5344CB8AC3E}">
        <p14:creationId xmlns:p14="http://schemas.microsoft.com/office/powerpoint/2010/main" val="24091483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95F32F6-EBD5-4887-B1AE-5FC4BD074AF8}"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77FA72A-CCEA-4525-81BC-4CDCAB44804F}" type="slidenum">
              <a:rPr lang="en-US" altLang="en-US"/>
              <a:pPr>
                <a:defRPr/>
              </a:pPr>
              <a:t>‹#›</a:t>
            </a:fld>
            <a:endParaRPr lang="en-US" altLang="en-US"/>
          </a:p>
        </p:txBody>
      </p:sp>
    </p:spTree>
    <p:extLst>
      <p:ext uri="{BB962C8B-B14F-4D97-AF65-F5344CB8AC3E}">
        <p14:creationId xmlns:p14="http://schemas.microsoft.com/office/powerpoint/2010/main" val="22333966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F6BA18-FE1B-4DDE-BE07-302B178BDF23}"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25ED19-D297-45DE-8331-7F397F6DBF06}" type="slidenum">
              <a:rPr lang="en-US" altLang="en-US"/>
              <a:pPr>
                <a:defRPr/>
              </a:pPr>
              <a:t>‹#›</a:t>
            </a:fld>
            <a:endParaRPr lang="en-US" altLang="en-US"/>
          </a:p>
        </p:txBody>
      </p:sp>
    </p:spTree>
    <p:extLst>
      <p:ext uri="{BB962C8B-B14F-4D97-AF65-F5344CB8AC3E}">
        <p14:creationId xmlns:p14="http://schemas.microsoft.com/office/powerpoint/2010/main" val="145082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0A6BDEF-60B8-2A45-BAA9-B853A1B0E7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44902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2A68B03-15FB-45AE-BC2F-D58685E58CC2}" type="datetimeFigureOut">
              <a:rPr lang="en-US">
                <a:solidFill>
                  <a:prstClr val="black">
                    <a:tint val="75000"/>
                  </a:prstClr>
                </a:solidFill>
              </a:rPr>
              <a:pPr>
                <a:defRPr/>
              </a:pPr>
              <a:t>10/23/2018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5ED4AC3-D872-4C5A-A881-29A3A485ECD8}" type="slidenum">
              <a:rPr lang="en-US" altLang="en-US"/>
              <a:pPr>
                <a:defRPr/>
              </a:pPr>
              <a:t>‹#›</a:t>
            </a:fld>
            <a:endParaRPr lang="en-US" altLang="en-US"/>
          </a:p>
        </p:txBody>
      </p:sp>
    </p:spTree>
    <p:extLst>
      <p:ext uri="{BB962C8B-B14F-4D97-AF65-F5344CB8AC3E}">
        <p14:creationId xmlns:p14="http://schemas.microsoft.com/office/powerpoint/2010/main" val="662558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EABD572-E057-42DB-82DE-A55D0BBAE38B}" type="datetimeFigureOut">
              <a:rPr lang="en-US">
                <a:solidFill>
                  <a:prstClr val="black">
                    <a:tint val="75000"/>
                  </a:prstClr>
                </a:solidFill>
              </a:rPr>
              <a:pPr>
                <a:defRPr/>
              </a:pPr>
              <a:t>10/23/2018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2E9B774-52FD-45A1-9191-12BBFEE82C2D}" type="slidenum">
              <a:rPr lang="en-US" altLang="en-US"/>
              <a:pPr>
                <a:defRPr/>
              </a:pPr>
              <a:t>‹#›</a:t>
            </a:fld>
            <a:endParaRPr lang="en-US" altLang="en-US"/>
          </a:p>
        </p:txBody>
      </p:sp>
    </p:spTree>
    <p:extLst>
      <p:ext uri="{BB962C8B-B14F-4D97-AF65-F5344CB8AC3E}">
        <p14:creationId xmlns:p14="http://schemas.microsoft.com/office/powerpoint/2010/main" val="5154705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783B7D-E9CA-4BC8-9AFD-BBC2B3012BFD}" type="datetimeFigureOut">
              <a:rPr lang="en-US">
                <a:solidFill>
                  <a:prstClr val="black">
                    <a:tint val="75000"/>
                  </a:prstClr>
                </a:solidFill>
              </a:rPr>
              <a:pPr>
                <a:defRPr/>
              </a:pPr>
              <a:t>10/23/2018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19CE14-B122-4474-871C-E0EA9688E8F4}" type="slidenum">
              <a:rPr lang="en-US" altLang="en-US"/>
              <a:pPr>
                <a:defRPr/>
              </a:pPr>
              <a:t>‹#›</a:t>
            </a:fld>
            <a:endParaRPr lang="en-US" altLang="en-US"/>
          </a:p>
        </p:txBody>
      </p:sp>
    </p:spTree>
    <p:extLst>
      <p:ext uri="{BB962C8B-B14F-4D97-AF65-F5344CB8AC3E}">
        <p14:creationId xmlns:p14="http://schemas.microsoft.com/office/powerpoint/2010/main" val="4722082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24F0E-6A92-4A39-AD68-53AA2AC9CE2D}" type="datetimeFigureOut">
              <a:rPr lang="en-US">
                <a:solidFill>
                  <a:prstClr val="black">
                    <a:tint val="75000"/>
                  </a:prstClr>
                </a:solidFill>
              </a:rPr>
              <a:pPr>
                <a:defRPr/>
              </a:pPr>
              <a:t>10/23/2018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564B693-0BA0-4A4E-98C7-C48516904763}" type="slidenum">
              <a:rPr lang="en-US" altLang="en-US"/>
              <a:pPr>
                <a:defRPr/>
              </a:pPr>
              <a:t>‹#›</a:t>
            </a:fld>
            <a:endParaRPr lang="en-US" altLang="en-US"/>
          </a:p>
        </p:txBody>
      </p:sp>
    </p:spTree>
    <p:extLst>
      <p:ext uri="{BB962C8B-B14F-4D97-AF65-F5344CB8AC3E}">
        <p14:creationId xmlns:p14="http://schemas.microsoft.com/office/powerpoint/2010/main" val="29553369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94E57F7-90BD-47FC-B690-BB17A28758EE}" type="datetimeFigureOut">
              <a:rPr lang="en-US">
                <a:solidFill>
                  <a:prstClr val="black">
                    <a:tint val="75000"/>
                  </a:prstClr>
                </a:solidFill>
              </a:rPr>
              <a:pPr>
                <a:defRPr/>
              </a:pPr>
              <a:t>10/23/2018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FE7DF4-69AE-421A-895B-6063F6ED872A}" type="slidenum">
              <a:rPr lang="en-US" altLang="en-US"/>
              <a:pPr>
                <a:defRPr/>
              </a:pPr>
              <a:t>‹#›</a:t>
            </a:fld>
            <a:endParaRPr lang="en-US" altLang="en-US"/>
          </a:p>
        </p:txBody>
      </p:sp>
    </p:spTree>
    <p:extLst>
      <p:ext uri="{BB962C8B-B14F-4D97-AF65-F5344CB8AC3E}">
        <p14:creationId xmlns:p14="http://schemas.microsoft.com/office/powerpoint/2010/main" val="30376210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5671E8-F648-4EFC-80BF-496929174045}" type="datetimeFigureOut">
              <a:rPr lang="en-US">
                <a:solidFill>
                  <a:prstClr val="black">
                    <a:tint val="75000"/>
                  </a:prstClr>
                </a:solidFill>
              </a:rPr>
              <a:pPr>
                <a:defRPr/>
              </a:pPr>
              <a:t>10/23/2018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70099B0-A005-4508-9680-B56E43FED0A4}" type="slidenum">
              <a:rPr lang="en-US" altLang="en-US"/>
              <a:pPr>
                <a:defRPr/>
              </a:pPr>
              <a:t>‹#›</a:t>
            </a:fld>
            <a:endParaRPr lang="en-US" altLang="en-US"/>
          </a:p>
        </p:txBody>
      </p:sp>
    </p:spTree>
    <p:extLst>
      <p:ext uri="{BB962C8B-B14F-4D97-AF65-F5344CB8AC3E}">
        <p14:creationId xmlns:p14="http://schemas.microsoft.com/office/powerpoint/2010/main" val="34756456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39382F-7A1C-4D23-A88E-844FB98717E7}"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011265-B8CF-4534-8C89-574804135758}" type="slidenum">
              <a:rPr lang="en-US" altLang="en-US"/>
              <a:pPr>
                <a:defRPr/>
              </a:pPr>
              <a:t>‹#›</a:t>
            </a:fld>
            <a:endParaRPr lang="en-US" altLang="en-US"/>
          </a:p>
        </p:txBody>
      </p:sp>
    </p:spTree>
    <p:extLst>
      <p:ext uri="{BB962C8B-B14F-4D97-AF65-F5344CB8AC3E}">
        <p14:creationId xmlns:p14="http://schemas.microsoft.com/office/powerpoint/2010/main" val="29939508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CF4551F-AC50-42F8-BBCE-9753EAF4686A}"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790DD5-17BC-40E3-A099-A33A9E62A4A1}" type="slidenum">
              <a:rPr lang="en-US" altLang="en-US"/>
              <a:pPr>
                <a:defRPr/>
              </a:pPr>
              <a:t>‹#›</a:t>
            </a:fld>
            <a:endParaRPr lang="en-US" altLang="en-US"/>
          </a:p>
        </p:txBody>
      </p:sp>
    </p:spTree>
    <p:extLst>
      <p:ext uri="{BB962C8B-B14F-4D97-AF65-F5344CB8AC3E}">
        <p14:creationId xmlns:p14="http://schemas.microsoft.com/office/powerpoint/2010/main" val="3347161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085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890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066800"/>
            <a:ext cx="8229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7913BBA-BECC-2A44-935E-9068EF9B72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360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2FC568-0066-E14B-B6D0-F51830F24C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9303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858000"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809750"/>
            <a:ext cx="41322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123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45C205-70E7-9F41-94DF-81ED54A33C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009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304800"/>
            <a:ext cx="8534400" cy="622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1082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8C5AF2-5171-6146-AA0F-489F9E78B7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01106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BCADB03-63F2-0C46-8628-789044C70A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30735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6858000"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7663" y="1809750"/>
            <a:ext cx="4130675"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0738" y="1809750"/>
            <a:ext cx="4132262"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0919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45C205-70E7-9F41-94DF-81ED54A33C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7142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B18655D-B760-F44B-B11D-D21E4350A1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42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304800"/>
            <a:ext cx="8534400" cy="6229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73440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8C5AF2-5171-6146-AA0F-489F9E78B7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16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BCADB03-63F2-0C46-8628-789044C70A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668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8474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946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549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545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741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6261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23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225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97708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6286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81E5FC-8B17-EE43-982F-08355B08C8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6220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9F62517-BB97-C344-92B0-7FB49E829E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910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4D4839E-3B9A-D84B-AAC7-6AFA460AD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0393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97C130B-0820-4DD8-91FF-C232811D35E1}"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348FA46-B197-4A15-97AC-418A7CFCF5DB}" type="slidenum">
              <a:rPr lang="en-US" altLang="en-US"/>
              <a:pPr/>
              <a:t>‹#›</a:t>
            </a:fld>
            <a:endParaRPr lang="en-US" altLang="en-US"/>
          </a:p>
        </p:txBody>
      </p:sp>
    </p:spTree>
    <p:extLst>
      <p:ext uri="{BB962C8B-B14F-4D97-AF65-F5344CB8AC3E}">
        <p14:creationId xmlns:p14="http://schemas.microsoft.com/office/powerpoint/2010/main" val="4219907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4A2CC6A-F8E2-43EE-B586-29B557C8A9EB}"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05B248B-A5DD-4326-B088-DBE40ECB41D6}" type="slidenum">
              <a:rPr lang="en-US" altLang="en-US"/>
              <a:pPr/>
              <a:t>‹#›</a:t>
            </a:fld>
            <a:endParaRPr lang="en-US" altLang="en-US"/>
          </a:p>
        </p:txBody>
      </p:sp>
    </p:spTree>
    <p:extLst>
      <p:ext uri="{BB962C8B-B14F-4D97-AF65-F5344CB8AC3E}">
        <p14:creationId xmlns:p14="http://schemas.microsoft.com/office/powerpoint/2010/main" val="3710553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E0C5EE2-4151-4BB1-9FBB-444A3019512C}"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FC76E-C2E5-48B7-8D22-83AB77740927}" type="slidenum">
              <a:rPr lang="en-US" altLang="en-US"/>
              <a:pPr/>
              <a:t>‹#›</a:t>
            </a:fld>
            <a:endParaRPr lang="en-US" altLang="en-US"/>
          </a:p>
        </p:txBody>
      </p:sp>
    </p:spTree>
    <p:extLst>
      <p:ext uri="{BB962C8B-B14F-4D97-AF65-F5344CB8AC3E}">
        <p14:creationId xmlns:p14="http://schemas.microsoft.com/office/powerpoint/2010/main" val="2196765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5B94488-A6D4-40DA-9CAD-551A68B38A05}" type="datetimeFigureOut">
              <a:rPr lang="en-US">
                <a:solidFill>
                  <a:prstClr val="black">
                    <a:tint val="75000"/>
                  </a:prstClr>
                </a:solidFill>
              </a:rPr>
              <a:pPr>
                <a:defRPr/>
              </a:pPr>
              <a:t>10/23/2018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0AA156-5722-40B2-8501-E1666608EB66}" type="slidenum">
              <a:rPr lang="en-US" altLang="en-US"/>
              <a:pPr/>
              <a:t>‹#›</a:t>
            </a:fld>
            <a:endParaRPr lang="en-US" altLang="en-US"/>
          </a:p>
        </p:txBody>
      </p:sp>
    </p:spTree>
    <p:extLst>
      <p:ext uri="{BB962C8B-B14F-4D97-AF65-F5344CB8AC3E}">
        <p14:creationId xmlns:p14="http://schemas.microsoft.com/office/powerpoint/2010/main" val="3260733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114A5C5-3BA3-46BD-AFA5-CB0A5DF40B23}" type="datetimeFigureOut">
              <a:rPr lang="en-US">
                <a:solidFill>
                  <a:prstClr val="black">
                    <a:tint val="75000"/>
                  </a:prstClr>
                </a:solidFill>
              </a:rPr>
              <a:pPr>
                <a:defRPr/>
              </a:pPr>
              <a:t>10/23/2018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67534CCB-A833-4D35-847B-253448EF9277}" type="slidenum">
              <a:rPr lang="en-US" altLang="en-US"/>
              <a:pPr/>
              <a:t>‹#›</a:t>
            </a:fld>
            <a:endParaRPr lang="en-US" altLang="en-US"/>
          </a:p>
        </p:txBody>
      </p:sp>
    </p:spTree>
    <p:extLst>
      <p:ext uri="{BB962C8B-B14F-4D97-AF65-F5344CB8AC3E}">
        <p14:creationId xmlns:p14="http://schemas.microsoft.com/office/powerpoint/2010/main" val="3549213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063C5C-34C8-4B2B-9097-F4BB54827265}" type="datetimeFigureOut">
              <a:rPr lang="en-US">
                <a:solidFill>
                  <a:prstClr val="black">
                    <a:tint val="75000"/>
                  </a:prstClr>
                </a:solidFill>
              </a:rPr>
              <a:pPr>
                <a:defRPr/>
              </a:pPr>
              <a:t>10/23/2018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8EF1DC7-13A4-4CB3-ABFB-115287F4E337}" type="slidenum">
              <a:rPr lang="en-US" altLang="en-US"/>
              <a:pPr/>
              <a:t>‹#›</a:t>
            </a:fld>
            <a:endParaRPr lang="en-US" altLang="en-US"/>
          </a:p>
        </p:txBody>
      </p:sp>
    </p:spTree>
    <p:extLst>
      <p:ext uri="{BB962C8B-B14F-4D97-AF65-F5344CB8AC3E}">
        <p14:creationId xmlns:p14="http://schemas.microsoft.com/office/powerpoint/2010/main" val="3466080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B36E45D-90EF-445A-B1E6-1DC006B67E0D}" type="datetimeFigureOut">
              <a:rPr lang="en-US">
                <a:solidFill>
                  <a:prstClr val="black">
                    <a:tint val="75000"/>
                  </a:prstClr>
                </a:solidFill>
              </a:rPr>
              <a:pPr>
                <a:defRPr/>
              </a:pPr>
              <a:t>10/23/2018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AF40545-4105-4A3C-95C5-EECCD17A1776}" type="slidenum">
              <a:rPr lang="en-US" altLang="en-US"/>
              <a:pPr/>
              <a:t>‹#›</a:t>
            </a:fld>
            <a:endParaRPr lang="en-US" altLang="en-US"/>
          </a:p>
        </p:txBody>
      </p:sp>
    </p:spTree>
    <p:extLst>
      <p:ext uri="{BB962C8B-B14F-4D97-AF65-F5344CB8AC3E}">
        <p14:creationId xmlns:p14="http://schemas.microsoft.com/office/powerpoint/2010/main" val="954957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4699F1B-7059-4FAD-A194-95E23766A2C6}" type="datetimeFigureOut">
              <a:rPr lang="en-US">
                <a:solidFill>
                  <a:prstClr val="black">
                    <a:tint val="75000"/>
                  </a:prstClr>
                </a:solidFill>
              </a:rPr>
              <a:pPr>
                <a:defRPr/>
              </a:pPr>
              <a:t>10/23/2018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F0D7E1F-DD82-4842-8B1C-39A5BD80E98A}" type="slidenum">
              <a:rPr lang="en-US" altLang="en-US"/>
              <a:pPr/>
              <a:t>‹#›</a:t>
            </a:fld>
            <a:endParaRPr lang="en-US" altLang="en-US"/>
          </a:p>
        </p:txBody>
      </p:sp>
    </p:spTree>
    <p:extLst>
      <p:ext uri="{BB962C8B-B14F-4D97-AF65-F5344CB8AC3E}">
        <p14:creationId xmlns:p14="http://schemas.microsoft.com/office/powerpoint/2010/main" val="10832710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59FF786-648F-4645-9C61-020A87027CE5}" type="datetimeFigureOut">
              <a:rPr lang="en-US">
                <a:solidFill>
                  <a:prstClr val="black">
                    <a:tint val="75000"/>
                  </a:prstClr>
                </a:solidFill>
              </a:rPr>
              <a:pPr>
                <a:defRPr/>
              </a:pPr>
              <a:t>10/23/2018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3EC87-BBDB-434C-BEAD-97FB54C8F4B4}" type="slidenum">
              <a:rPr lang="en-US" altLang="en-US"/>
              <a:pPr/>
              <a:t>‹#›</a:t>
            </a:fld>
            <a:endParaRPr lang="en-US" altLang="en-US"/>
          </a:p>
        </p:txBody>
      </p:sp>
    </p:spTree>
    <p:extLst>
      <p:ext uri="{BB962C8B-B14F-4D97-AF65-F5344CB8AC3E}">
        <p14:creationId xmlns:p14="http://schemas.microsoft.com/office/powerpoint/2010/main" val="982850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484F1F-4BB2-43BA-AE0E-D4F57CC68A0A}"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48840E1-E8F3-47C3-A34C-C2ADEEF17297}" type="slidenum">
              <a:rPr lang="en-US" altLang="en-US"/>
              <a:pPr/>
              <a:t>‹#›</a:t>
            </a:fld>
            <a:endParaRPr lang="en-US" altLang="en-US"/>
          </a:p>
        </p:txBody>
      </p:sp>
    </p:spTree>
    <p:extLst>
      <p:ext uri="{BB962C8B-B14F-4D97-AF65-F5344CB8AC3E}">
        <p14:creationId xmlns:p14="http://schemas.microsoft.com/office/powerpoint/2010/main" val="3203644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18A7A5-0580-4C8C-A83D-5D2EF0AA5C34}"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1AFC1B-6B8D-4221-B6E2-6297D9A1482B}" type="slidenum">
              <a:rPr lang="en-US" altLang="en-US"/>
              <a:pPr/>
              <a:t>‹#›</a:t>
            </a:fld>
            <a:endParaRPr lang="en-US" altLang="en-US"/>
          </a:p>
        </p:txBody>
      </p:sp>
    </p:spTree>
    <p:extLst>
      <p:ext uri="{BB962C8B-B14F-4D97-AF65-F5344CB8AC3E}">
        <p14:creationId xmlns:p14="http://schemas.microsoft.com/office/powerpoint/2010/main" val="4085756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187306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07788972-61A1-4734-ADC7-449E76EF84D8}"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39021100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31EB9DE8-CD06-4EA1-9C1B-ED9C6313F60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21028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C69ED376-CDF7-47EA-BF68-D194F04FD572}"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9000095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9B299A67-1332-47CA-A875-0300D39FEAD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8637667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86E42F68-21D1-46B8-A036-5B41ABC3E2E0}"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902516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76EFA88-405E-4A6B-873D-9AC518E8568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0550646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72B7CFFC-7BFD-4D30-AA29-11CFEFEC19E3}"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3907467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1ABA1456-E64B-4B39-8C60-A61DB2C7B095}"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1244661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DEB3E3B3-71F5-4153-A677-1194229B82E3}"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0698285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4C628AC9-056B-48BE-8123-198F3896B365}"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3547388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7045916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6286EA0A-BE84-46E3-9F0B-AAD4997C3876}"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08586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BEF798A9-7D8F-4B84-B583-6A796D3DA54E}"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027625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2719E1C7-814A-48DF-83F8-7D0AC2928CC9}"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1271884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AE1A5C13-E836-437B-88CA-BE72E410547F}"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757608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DF4FF3DD-7F8B-428D-A4CB-9D5057A4CCF1}"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200318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7A0307DF-8639-4184-B082-C096A1197158}"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255743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3D124409-A834-458E-AE62-7D620678E319}"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23519154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29E7A3F2-BBFF-42DE-BAF6-416C6BB98BEB}"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22602240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F4D259C-E167-48DC-84D7-C65050ACA75A}"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3108542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610C597-EFB9-4DBA-ABAB-6E856E98FDAE}"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12950501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035641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5513D1A-BA41-45BC-83A8-874631055C16}"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6022147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7EF288AC-890E-4539-BF80-AE3AF905230A}"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851734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9B868C4D-A8E9-479B-83B5-3A4FC6D5D4D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4840969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71ECDA60-0270-4533-B121-0057F15D655B}"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597769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A66AEB30-F64F-438A-B798-44B2F3BEFB83}"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33802240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22C07D6E-9A07-43B6-B0A2-314CB13B4CA1}"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1094226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1092E118-126B-46B1-A75E-A1329434C3E9}"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8836875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7AE076E4-F1F7-4360-898F-394165C832BB}"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7261651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AC6F1243-6F35-42F0-92E2-60BC3CEC64E2}"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23981049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300" y="1524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 y="1524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AB02CD97-3BC2-473D-9B96-9E1BD6318757}" type="slidenum">
              <a:rPr lang="en-US" altLang="en-US"/>
              <a:pPr/>
              <a:t>‹#›</a:t>
            </a:fld>
            <a:r>
              <a:rPr lang="en-US" altLang="en-US"/>
              <a:t>	     F. Perronnin, Y. Liu, J. Sanchez and H. Poirier, “Large-Scale Image Retrieval with Compressed Fisher Vectors, CVPR 2010.</a:t>
            </a:r>
          </a:p>
        </p:txBody>
      </p:sp>
    </p:spTree>
    <p:extLst>
      <p:ext uri="{BB962C8B-B14F-4D97-AF65-F5344CB8AC3E}">
        <p14:creationId xmlns:p14="http://schemas.microsoft.com/office/powerpoint/2010/main" val="113294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title_option3_1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88392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Xlogo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ctrTitle"/>
          </p:nvPr>
        </p:nvSpPr>
        <p:spPr>
          <a:xfrm>
            <a:off x="300038" y="273050"/>
            <a:ext cx="8539162" cy="1327150"/>
          </a:xfrm>
        </p:spPr>
        <p:txBody>
          <a:bodyPr bIns="0"/>
          <a:lstStyle>
            <a:lvl1pPr>
              <a:lnSpc>
                <a:spcPct val="80000"/>
              </a:lnSpc>
              <a:defRPr sz="3600"/>
            </a:lvl1pPr>
          </a:lstStyle>
          <a:p>
            <a:endParaRPr lang="en-US" dirty="0"/>
          </a:p>
        </p:txBody>
      </p:sp>
      <p:sp>
        <p:nvSpPr>
          <p:cNvPr id="37891" name="Rectangle 3"/>
          <p:cNvSpPr>
            <a:spLocks noGrp="1" noChangeArrowheads="1"/>
          </p:cNvSpPr>
          <p:nvPr>
            <p:ph type="subTitle" idx="1"/>
          </p:nvPr>
        </p:nvSpPr>
        <p:spPr>
          <a:xfrm>
            <a:off x="300038" y="1981200"/>
            <a:ext cx="8539162" cy="1973263"/>
          </a:xfrm>
        </p:spPr>
        <p:txBody>
          <a:bodyPr/>
          <a:lstStyle>
            <a:lvl1pPr>
              <a:defRPr sz="2800"/>
            </a:lvl1pPr>
          </a:lstStyle>
          <a:p>
            <a:endParaRPr lang="en-US" dirty="0"/>
          </a:p>
        </p:txBody>
      </p:sp>
      <p:sp>
        <p:nvSpPr>
          <p:cNvPr id="6" name="Rectangle 4"/>
          <p:cNvSpPr>
            <a:spLocks noGrp="1" noChangeArrowheads="1"/>
          </p:cNvSpPr>
          <p:nvPr>
            <p:ph type="dt" sz="half" idx="10"/>
          </p:nvPr>
        </p:nvSpPr>
        <p:spPr bwMode="auto">
          <a:xfrm>
            <a:off x="2590800" y="6473825"/>
            <a:ext cx="1066800" cy="231775"/>
          </a:xfrm>
          <a:prstGeom prst="rect">
            <a:avLst/>
          </a:prstGeom>
          <a:ln>
            <a:miter lim="800000"/>
            <a:headEnd/>
            <a:tailEnd/>
          </a:ln>
        </p:spPr>
        <p:txBody>
          <a:bodyPr vert="horz" wrap="square" lIns="0" tIns="0" rIns="0" bIns="0" numCol="1" anchor="t" anchorCtr="0" compatLnSpc="1">
            <a:prstTxWarp prst="textNoShape">
              <a:avLst/>
            </a:prstTxWarp>
          </a:bodyPr>
          <a:lstStyle>
            <a:lvl1pPr algn="l">
              <a:defRPr sz="1000">
                <a:solidFill>
                  <a:srgbClr val="000000"/>
                </a:solidFill>
                <a:latin typeface="Xerox Sans" pitchFamily="50" charset="0"/>
                <a:cs typeface="Arial" charset="0"/>
              </a:defRPr>
            </a:lvl1pPr>
          </a:lstStyle>
          <a:p>
            <a:pPr fontAlgn="base">
              <a:spcBef>
                <a:spcPct val="0"/>
              </a:spcBef>
              <a:spcAft>
                <a:spcPct val="0"/>
              </a:spcAft>
              <a:defRPr/>
            </a:pPr>
            <a:r>
              <a:rPr lang="en-US"/>
              <a:t>Month Day, 2008</a:t>
            </a:r>
          </a:p>
        </p:txBody>
      </p:sp>
    </p:spTree>
    <p:extLst>
      <p:ext uri="{BB962C8B-B14F-4D97-AF65-F5344CB8AC3E}">
        <p14:creationId xmlns:p14="http://schemas.microsoft.com/office/powerpoint/2010/main" val="32384159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E32AFA1B-4DCD-43C1-9C44-07FF6DE11883}" type="slidenum">
              <a:rPr lang="en-US" altLang="en-US"/>
              <a:pPr/>
              <a:t>‹#›</a:t>
            </a:fld>
            <a:r>
              <a:rPr lang="en-US" altLang="en-US"/>
              <a:t>	       F. Perronnin, H. Jégou, CVPR tutorial on LSVRC, June 16, 2012.	</a:t>
            </a:r>
          </a:p>
        </p:txBody>
      </p:sp>
    </p:spTree>
    <p:extLst>
      <p:ext uri="{BB962C8B-B14F-4D97-AF65-F5344CB8AC3E}">
        <p14:creationId xmlns:p14="http://schemas.microsoft.com/office/powerpoint/2010/main" val="26018327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12FDF522-EC7D-41DA-A69E-C21ADB5370E6}"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28098403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83100" y="1174750"/>
            <a:ext cx="4038600" cy="4768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sz="1800"/>
            </a:lvl1pPr>
          </a:lstStyle>
          <a:p>
            <a:r>
              <a:rPr lang="en-US" altLang="en-US"/>
              <a:t>Page </a:t>
            </a:r>
            <a:fld id="{C50911EF-1391-4E1E-B3ED-7BAA45FDFC5C}"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527683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sz="1800"/>
            </a:lvl1pPr>
          </a:lstStyle>
          <a:p>
            <a:r>
              <a:rPr lang="en-US" altLang="en-US"/>
              <a:t>Page </a:t>
            </a:r>
            <a:fld id="{56863F6C-E2CC-42C8-9527-D1099286E315}"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094788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sz="1800"/>
            </a:lvl1pPr>
          </a:lstStyle>
          <a:p>
            <a:r>
              <a:rPr lang="en-US" altLang="en-US"/>
              <a:t>Page </a:t>
            </a:r>
            <a:fld id="{420A5F98-7AC2-4EF3-B861-5AB6BD5CCACD}"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41195676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sz="1800"/>
            </a:lvl1pPr>
          </a:lstStyle>
          <a:p>
            <a:r>
              <a:rPr lang="en-US" altLang="en-US"/>
              <a:t>Page </a:t>
            </a:r>
            <a:fld id="{49B7BFD1-80E4-4052-83FA-9EBD9FE8837A}" type="slidenum">
              <a:rPr lang="en-US" altLang="en-US"/>
              <a:pPr/>
              <a:t>‹#›</a:t>
            </a:fld>
            <a:r>
              <a:rPr lang="en-US" altLang="en-US"/>
              <a:t>	     F. Perronnin, “Large-scale Visual recognition II”, VRML summer school, Paris, 25-29 July 2011.</a:t>
            </a:r>
          </a:p>
        </p:txBody>
      </p:sp>
    </p:spTree>
    <p:extLst>
      <p:ext uri="{BB962C8B-B14F-4D97-AF65-F5344CB8AC3E}">
        <p14:creationId xmlns:p14="http://schemas.microsoft.com/office/powerpoint/2010/main" val="1493475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589B0CDF-6070-4929-8103-E5992F1982C4}" type="slidenum">
              <a:rPr lang="en-US" altLang="en-US"/>
              <a:pPr/>
              <a:t>‹#›</a:t>
            </a:fld>
            <a:r>
              <a:rPr lang="en-US" altLang="en-US"/>
              <a:t>	      F. Perronnin, J. Sanchez, Y. Liu and H. Poirier, “Large-Scale Image Classification and Retrieval”, INRIA, May 12th 2010.</a:t>
            </a:r>
          </a:p>
        </p:txBody>
      </p:sp>
    </p:spTree>
    <p:extLst>
      <p:ext uri="{BB962C8B-B14F-4D97-AF65-F5344CB8AC3E}">
        <p14:creationId xmlns:p14="http://schemas.microsoft.com/office/powerpoint/2010/main" val="452450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z="1800"/>
            </a:lvl1pPr>
          </a:lstStyle>
          <a:p>
            <a:r>
              <a:rPr lang="en-US" altLang="en-US"/>
              <a:t>Page </a:t>
            </a:r>
            <a:fld id="{ABEDDB14-94BD-4457-8ED2-B86E64BDF606}" type="slidenum">
              <a:rPr lang="en-US" altLang="en-US"/>
              <a:pPr/>
              <a:t>‹#›</a:t>
            </a:fld>
            <a:r>
              <a:rPr lang="en-US" altLang="en-US"/>
              <a:t>	      F. Perronnin, J. Sanchez, Y. Liu and H. Poirier, “Large-Scale Image Classification and Retrieval”, INRIA, May 12th 2010.</a:t>
            </a:r>
          </a:p>
          <a:p>
            <a:endParaRPr lang="en-US" altLang="en-US"/>
          </a:p>
        </p:txBody>
      </p:sp>
    </p:spTree>
    <p:extLst>
      <p:ext uri="{BB962C8B-B14F-4D97-AF65-F5344CB8AC3E}">
        <p14:creationId xmlns:p14="http://schemas.microsoft.com/office/powerpoint/2010/main" val="16947301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z="1800"/>
            </a:lvl1pPr>
          </a:lstStyle>
          <a:p>
            <a:r>
              <a:rPr lang="en-US" altLang="en-US"/>
              <a:t>Page </a:t>
            </a:r>
            <a:fld id="{9B6FFBF7-BF91-489F-8538-46FDBE8B3F6A}" type="slidenum">
              <a:rPr lang="en-US" altLang="en-US"/>
              <a:pPr/>
              <a:t>‹#›</a:t>
            </a:fld>
            <a:r>
              <a:rPr lang="en-US" altLang="en-US"/>
              <a:t>	     F. Perronnin, Y. Liu, J. Sanchez and H. Poirier, “Large-Scale Image Retrieval with Compressed Fisher Vectors, CVPR 2010.</a:t>
            </a:r>
          </a:p>
          <a:p>
            <a:endParaRPr lang="en-US" altLang="en-US"/>
          </a:p>
        </p:txBody>
      </p:sp>
    </p:spTree>
    <p:extLst>
      <p:ext uri="{BB962C8B-B14F-4D97-AF65-F5344CB8AC3E}">
        <p14:creationId xmlns:p14="http://schemas.microsoft.com/office/powerpoint/2010/main" val="1166395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1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2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image" Target="../media/image1.pn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2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2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2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2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990600"/>
            <a:ext cx="82296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9979127"/>
      </p:ext>
    </p:extLst>
  </p:cSld>
  <p:clrMap bg1="lt1" tx1="dk1" bg2="lt2" tx2="dk2" accent1="accent1" accent2="accent2" accent3="accent3" accent4="accent4" accent5="accent5" accent6="accent6" hlink="hlink" folHlink="folHlink"/>
  <p:sldLayoutIdLst>
    <p:sldLayoutId id="2147483707" r:id="rId1"/>
  </p:sldLayoutIdLst>
  <p:txStyles>
    <p:titleStyle>
      <a:lvl1pPr algn="ctr" rtl="0" eaLnBrk="0" fontAlgn="base" hangingPunct="0">
        <a:spcBef>
          <a:spcPct val="0"/>
        </a:spcBef>
        <a:spcAft>
          <a:spcPct val="0"/>
        </a:spcAft>
        <a:defRPr sz="4400">
          <a:solidFill>
            <a:schemeClr val="bg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bg1"/>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bg1"/>
          </a:solidFill>
          <a:latin typeface="Arial" pitchFamily="-65" charset="0"/>
        </a:defRPr>
      </a:lvl6pPr>
      <a:lvl7pPr marL="914400" algn="ctr" rtl="0" fontAlgn="base">
        <a:spcBef>
          <a:spcPct val="0"/>
        </a:spcBef>
        <a:spcAft>
          <a:spcPct val="0"/>
        </a:spcAft>
        <a:defRPr sz="4400">
          <a:solidFill>
            <a:schemeClr val="bg1"/>
          </a:solidFill>
          <a:latin typeface="Arial" pitchFamily="-65" charset="0"/>
        </a:defRPr>
      </a:lvl7pPr>
      <a:lvl8pPr marL="1371600" algn="ctr" rtl="0" fontAlgn="base">
        <a:spcBef>
          <a:spcPct val="0"/>
        </a:spcBef>
        <a:spcAft>
          <a:spcPct val="0"/>
        </a:spcAft>
        <a:defRPr sz="4400">
          <a:solidFill>
            <a:schemeClr val="bg1"/>
          </a:solidFill>
          <a:latin typeface="Arial" pitchFamily="-65" charset="0"/>
        </a:defRPr>
      </a:lvl8pPr>
      <a:lvl9pPr marL="1828800" algn="ctr" rtl="0" fontAlgn="base">
        <a:spcBef>
          <a:spcPct val="0"/>
        </a:spcBef>
        <a:spcAft>
          <a:spcPct val="0"/>
        </a:spcAft>
        <a:defRPr sz="4400">
          <a:solidFill>
            <a:schemeClr val="bg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bg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bg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bg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bg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42227215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863532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217468385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F0821B0-CD0A-48AF-B636-34443824006D}"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4FF97AA7-6C30-494A-B134-57961F93B578}"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14291590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4434C467-A02A-490F-9A76-4C3DFF24E135}"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4101"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4102"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3877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8D9EC49C-4703-45B5-BA81-4D2C33EB89FE}"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3077"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3078"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90864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B86D8718-5A08-45BE-81F4-B50F60F3FF86}"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6149"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6150"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9749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715BF20B-5AF4-4F26-A08F-ED2C46F4604C}"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7173"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7174"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286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9114862A-C28F-4768-B4C6-E3FC061B224F}"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8197"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8198"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6469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3605F41E-0853-4AA7-A7A0-EFCFCE15C595}" type="slidenum">
              <a:rPr lang="en-US" smtClean="0">
                <a:solidFill>
                  <a:srgbClr val="000000"/>
                </a:solidFill>
              </a:rPr>
              <a:pPr defTabSz="457200"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0EF666F8-F66F-4BE1-B12D-8040D42C7E2F}"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9221"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9222"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71173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36B52115-5302-4C49-A04B-2C5E1DC485E8}"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0245"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0246"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56839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9CB1099B-761B-42CB-9375-A70D4450DECB}"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4341"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4342"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27595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DAE83CFA-C77D-458D-8CFC-CCD788D8FDED}"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1269"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1270"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78492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2921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292100" y="1174750"/>
            <a:ext cx="82296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870" name="Rectangle 6"/>
          <p:cNvSpPr>
            <a:spLocks noGrp="1" noChangeArrowheads="1"/>
          </p:cNvSpPr>
          <p:nvPr>
            <p:ph type="sldNum" sz="quarter" idx="4"/>
          </p:nvPr>
        </p:nvSpPr>
        <p:spPr bwMode="auto">
          <a:xfrm>
            <a:off x="401638" y="6354763"/>
            <a:ext cx="6929437" cy="2317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tabLst>
                <a:tab pos="1714500" algn="r"/>
              </a:tabLst>
              <a:defRPr sz="1000">
                <a:solidFill>
                  <a:srgbClr val="000000"/>
                </a:solidFill>
                <a:latin typeface="Xerox Sans"/>
              </a:defRPr>
            </a:lvl1pPr>
          </a:lstStyle>
          <a:p>
            <a:pPr fontAlgn="base">
              <a:spcBef>
                <a:spcPct val="0"/>
              </a:spcBef>
              <a:spcAft>
                <a:spcPct val="0"/>
              </a:spcAft>
            </a:pPr>
            <a:r>
              <a:rPr lang="en-US" altLang="en-US" smtClean="0">
                <a:cs typeface="Arial" panose="020B0604020202020204" pitchFamily="34" charset="0"/>
              </a:rPr>
              <a:t>Page </a:t>
            </a:r>
            <a:fld id="{2EF8FB61-BACD-4037-905E-A51D62DA0B71}" type="slidenum">
              <a:rPr lang="en-US" altLang="en-US" smtClean="0">
                <a:cs typeface="Arial" panose="020B0604020202020204" pitchFamily="34" charset="0"/>
              </a:rPr>
              <a:pPr fontAlgn="base">
                <a:spcBef>
                  <a:spcPct val="0"/>
                </a:spcBef>
                <a:spcAft>
                  <a:spcPct val="0"/>
                </a:spcAft>
              </a:pPr>
              <a:t>‹#›</a:t>
            </a:fld>
            <a:r>
              <a:rPr lang="en-US" altLang="en-US" smtClean="0">
                <a:cs typeface="Arial" panose="020B0604020202020204" pitchFamily="34" charset="0"/>
              </a:rPr>
              <a:t>	  F. Perronnin, J. Sanchez, Y. Liu and H. Poirier, “Large-Scale Image Classification and Retrieval”, INRIA, May 12th 2010.</a:t>
            </a:r>
          </a:p>
        </p:txBody>
      </p:sp>
      <p:sp>
        <p:nvSpPr>
          <p:cNvPr id="12293" name="Line 8"/>
          <p:cNvSpPr>
            <a:spLocks noChangeShapeType="1"/>
          </p:cNvSpPr>
          <p:nvPr/>
        </p:nvSpPr>
        <p:spPr bwMode="auto">
          <a:xfrm>
            <a:off x="152400" y="6096000"/>
            <a:ext cx="8839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mtClean="0">
              <a:solidFill>
                <a:srgbClr val="000000"/>
              </a:solidFill>
              <a:latin typeface="Arial" panose="020B0604020202020204" pitchFamily="34" charset="0"/>
              <a:cs typeface="Arial" panose="020B0604020202020204" pitchFamily="34" charset="0"/>
            </a:endParaRPr>
          </a:p>
        </p:txBody>
      </p:sp>
      <p:pic>
        <p:nvPicPr>
          <p:cNvPr id="12294" name="Picture 10" descr="Xlogo30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9363" y="6308725"/>
            <a:ext cx="1417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571176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ft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Xerox Sans" pitchFamily="50" charset="0"/>
        </a:defRPr>
      </a:lvl2pPr>
      <a:lvl3pPr algn="l" rtl="0" eaLnBrk="0" fontAlgn="base" hangingPunct="0">
        <a:spcBef>
          <a:spcPct val="0"/>
        </a:spcBef>
        <a:spcAft>
          <a:spcPct val="0"/>
        </a:spcAft>
        <a:defRPr sz="3200">
          <a:solidFill>
            <a:schemeClr val="tx2"/>
          </a:solidFill>
          <a:latin typeface="Xerox Sans" pitchFamily="50" charset="0"/>
        </a:defRPr>
      </a:lvl3pPr>
      <a:lvl4pPr algn="l" rtl="0" eaLnBrk="0" fontAlgn="base" hangingPunct="0">
        <a:spcBef>
          <a:spcPct val="0"/>
        </a:spcBef>
        <a:spcAft>
          <a:spcPct val="0"/>
        </a:spcAft>
        <a:defRPr sz="3200">
          <a:solidFill>
            <a:schemeClr val="tx2"/>
          </a:solidFill>
          <a:latin typeface="Xerox Sans" pitchFamily="50" charset="0"/>
        </a:defRPr>
      </a:lvl4pPr>
      <a:lvl5pPr algn="l" rtl="0" eaLnBrk="0" fontAlgn="base" hangingPunct="0">
        <a:spcBef>
          <a:spcPct val="0"/>
        </a:spcBef>
        <a:spcAft>
          <a:spcPct val="0"/>
        </a:spcAft>
        <a:defRPr sz="3200">
          <a:solidFill>
            <a:schemeClr val="tx2"/>
          </a:solidFill>
          <a:latin typeface="Xerox Sans" pitchFamily="50" charset="0"/>
        </a:defRPr>
      </a:lvl5pPr>
      <a:lvl6pPr marL="457200" algn="l" rtl="0" fontAlgn="base">
        <a:spcBef>
          <a:spcPct val="0"/>
        </a:spcBef>
        <a:spcAft>
          <a:spcPct val="0"/>
        </a:spcAft>
        <a:defRPr sz="3200">
          <a:solidFill>
            <a:schemeClr val="tx2"/>
          </a:solidFill>
          <a:latin typeface="Xerox Sans" pitchFamily="50" charset="0"/>
        </a:defRPr>
      </a:lvl6pPr>
      <a:lvl7pPr marL="914400" algn="l" rtl="0" fontAlgn="base">
        <a:spcBef>
          <a:spcPct val="0"/>
        </a:spcBef>
        <a:spcAft>
          <a:spcPct val="0"/>
        </a:spcAft>
        <a:defRPr sz="3200">
          <a:solidFill>
            <a:schemeClr val="tx2"/>
          </a:solidFill>
          <a:latin typeface="Xerox Sans" pitchFamily="50" charset="0"/>
        </a:defRPr>
      </a:lvl7pPr>
      <a:lvl8pPr marL="1371600" algn="l" rtl="0" fontAlgn="base">
        <a:spcBef>
          <a:spcPct val="0"/>
        </a:spcBef>
        <a:spcAft>
          <a:spcPct val="0"/>
        </a:spcAft>
        <a:defRPr sz="3200">
          <a:solidFill>
            <a:schemeClr val="tx2"/>
          </a:solidFill>
          <a:latin typeface="Xerox Sans" pitchFamily="50" charset="0"/>
        </a:defRPr>
      </a:lvl8pPr>
      <a:lvl9pPr marL="1828800" algn="l" rtl="0" fontAlgn="base">
        <a:spcBef>
          <a:spcPct val="0"/>
        </a:spcBef>
        <a:spcAft>
          <a:spcPct val="0"/>
        </a:spcAft>
        <a:defRPr sz="3200">
          <a:solidFill>
            <a:schemeClr val="tx2"/>
          </a:solidFill>
          <a:latin typeface="Xerox Sans" pitchFamily="50" charset="0"/>
        </a:defRPr>
      </a:lvl9pPr>
    </p:titleStyle>
    <p:bodyStyle>
      <a:lvl1pPr marL="342900" indent="-342900" algn="l" rtl="0" eaLnBrk="0" fontAlgn="base" hangingPunct="0">
        <a:lnSpc>
          <a:spcPct val="90000"/>
        </a:lnSpc>
        <a:spcBef>
          <a:spcPct val="30000"/>
        </a:spcBef>
        <a:spcAft>
          <a:spcPct val="0"/>
        </a:spcAft>
        <a:defRPr sz="2000">
          <a:solidFill>
            <a:schemeClr val="tx1"/>
          </a:solidFill>
          <a:latin typeface="+mn-lt"/>
          <a:ea typeface="+mn-ea"/>
          <a:cs typeface="+mn-cs"/>
        </a:defRPr>
      </a:lvl1pPr>
      <a:lvl2pPr marL="227013" indent="-225425" algn="l" rtl="0" eaLnBrk="0" fontAlgn="base" hangingPunct="0">
        <a:lnSpc>
          <a:spcPct val="90000"/>
        </a:lnSpc>
        <a:spcBef>
          <a:spcPct val="30000"/>
        </a:spcBef>
        <a:spcAft>
          <a:spcPct val="0"/>
        </a:spcAft>
        <a:buSzPct val="75000"/>
        <a:buChar char="•"/>
        <a:defRPr sz="2000">
          <a:solidFill>
            <a:schemeClr val="tx1"/>
          </a:solidFill>
          <a:latin typeface="+mn-lt"/>
        </a:defRPr>
      </a:lvl2pPr>
      <a:lvl3pPr marL="457200" indent="-228600" algn="l" rtl="0" eaLnBrk="0" fontAlgn="base" hangingPunct="0">
        <a:lnSpc>
          <a:spcPct val="90000"/>
        </a:lnSpc>
        <a:spcBef>
          <a:spcPct val="30000"/>
        </a:spcBef>
        <a:spcAft>
          <a:spcPct val="0"/>
        </a:spcAft>
        <a:buSzPct val="75000"/>
        <a:buFont typeface="Xerox Sans"/>
        <a:buChar char="–"/>
        <a:defRPr sz="2000">
          <a:solidFill>
            <a:schemeClr val="tx1"/>
          </a:solidFill>
          <a:latin typeface="+mn-lt"/>
        </a:defRPr>
      </a:lvl3pPr>
      <a:lvl4pPr marL="684213" indent="-225425" algn="l" rtl="0" eaLnBrk="0" fontAlgn="base" hangingPunct="0">
        <a:lnSpc>
          <a:spcPct val="90000"/>
        </a:lnSpc>
        <a:spcBef>
          <a:spcPct val="30000"/>
        </a:spcBef>
        <a:spcAft>
          <a:spcPct val="0"/>
        </a:spcAft>
        <a:buSzPct val="75000"/>
        <a:buChar char="•"/>
        <a:defRPr>
          <a:solidFill>
            <a:schemeClr val="tx1"/>
          </a:solidFill>
          <a:latin typeface="+mn-lt"/>
        </a:defRPr>
      </a:lvl4pPr>
      <a:lvl5pPr marL="914400" indent="-228600" algn="l" rtl="0" eaLnBrk="0" fontAlgn="base" hangingPunct="0">
        <a:lnSpc>
          <a:spcPct val="90000"/>
        </a:lnSpc>
        <a:spcBef>
          <a:spcPct val="30000"/>
        </a:spcBef>
        <a:spcAft>
          <a:spcPct val="0"/>
        </a:spcAft>
        <a:buSzPct val="75000"/>
        <a:buFont typeface="Xerox Sans"/>
        <a:buChar char="–"/>
        <a:defRPr>
          <a:solidFill>
            <a:schemeClr val="tx1"/>
          </a:solidFill>
          <a:latin typeface="+mn-lt"/>
        </a:defRPr>
      </a:lvl5pPr>
      <a:lvl6pPr marL="13716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6pPr>
      <a:lvl7pPr marL="18288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7pPr>
      <a:lvl8pPr marL="22860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8pPr>
      <a:lvl9pPr marL="2743200" indent="-228600" algn="l" rtl="0" fontAlgn="base">
        <a:lnSpc>
          <a:spcPct val="90000"/>
        </a:lnSpc>
        <a:spcBef>
          <a:spcPct val="30000"/>
        </a:spcBef>
        <a:spcAft>
          <a:spcPct val="0"/>
        </a:spcAft>
        <a:buSzPct val="75000"/>
        <a:buFont typeface="Xerox Sans" pitchFamily="50" charset="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689281A-2D74-4860-B23F-E48FC89AABB4}" type="datetimeFigureOut">
              <a:rPr lang="en-US">
                <a:solidFill>
                  <a:prstClr val="black">
                    <a:tint val="75000"/>
                  </a:prstClr>
                </a:solidFill>
              </a:rPr>
              <a:pPr>
                <a:defRPr/>
              </a:pPr>
              <a:t>10/23/2018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DC841A3F-10CB-462A-8D84-CA7FCF763F54}" type="slidenum">
              <a:rPr lang="en-US" altLang="en-US">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43183933"/>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0D86BF32-6BE1-4E6B-BF80-4DA0B0778811}" type="slidenum">
              <a:rPr lang="en-US" smtClean="0">
                <a:solidFill>
                  <a:srgbClr val="000000"/>
                </a:solidFill>
              </a:rPr>
              <a:pPr defTabSz="457200"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ED82EF27-9F62-654B-9F53-2EBF494C35DC}"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7233721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3774746715"/>
      </p:ext>
    </p:extLst>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365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A30C3A4C-26CD-4843-8821-6DA15D85B47B}"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371649051"/>
      </p:ext>
    </p:extLst>
  </p:cSld>
  <p:clrMap bg1="lt1" tx1="dk1" bg2="lt2" tx2="dk2" accent1="accent1" accent2="accent2" accent3="accent3" accent4="accent4" accent5="accent5" accent6="accent6" hlink="hlink" folHlink="folHlink"/>
  <p:sldLayoutIdLst>
    <p:sldLayoutId id="2147483686" r:id="rId1"/>
    <p:sldLayoutId id="2147483687"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2pPr>
      <a:lvl3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3pPr>
      <a:lvl4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4pPr>
      <a:lvl5pPr algn="ctr" rtl="0" eaLnBrk="0" fontAlgn="base" hangingPunct="0">
        <a:spcBef>
          <a:spcPct val="0"/>
        </a:spcBef>
        <a:spcAft>
          <a:spcPct val="0"/>
        </a:spcAft>
        <a:defRPr sz="4400">
          <a:solidFill>
            <a:schemeClr val="tx2"/>
          </a:solidFill>
          <a:latin typeface="Arial" pitchFamily="-106" charset="0"/>
          <a:ea typeface="Arial" pitchFamily="-106" charset="0"/>
          <a:cs typeface="Arial" pitchFamily="-106" charset="0"/>
        </a:defRPr>
      </a:lvl5pPr>
      <a:lvl6pPr marL="4572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6pPr>
      <a:lvl7pPr marL="9144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7pPr>
      <a:lvl8pPr marL="13716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8pPr>
      <a:lvl9pPr marL="1828800" algn="ctr" rtl="0" fontAlgn="base">
        <a:spcBef>
          <a:spcPct val="0"/>
        </a:spcBef>
        <a:spcAft>
          <a:spcPct val="0"/>
        </a:spcAft>
        <a:defRPr sz="4400">
          <a:solidFill>
            <a:schemeClr val="tx2"/>
          </a:solidFill>
          <a:latin typeface="Arial" pitchFamily="-106" charset="0"/>
          <a:ea typeface="Arial" pitchFamily="-106" charset="0"/>
          <a:cs typeface="Arial"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E335C731-C338-714E-B14B-487080F0A585}"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2063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2" r:id="rId3"/>
    <p:sldLayoutId id="2147483693" r:id="rId4"/>
    <p:sldLayoutId id="2147483694" r:id="rId5"/>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65" charset="0"/>
                <a:cs typeface="Arial" pitchFamily="-65" charset="0"/>
              </a:defRPr>
            </a:lvl1pPr>
          </a:lstStyle>
          <a:p>
            <a:pPr defTabSz="4572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65" charset="0"/>
                <a:cs typeface="Arial" pitchFamily="-65" charset="0"/>
              </a:defRPr>
            </a:lvl1pPr>
          </a:lstStyle>
          <a:p>
            <a:pPr defTabSz="457200" fontAlgn="base">
              <a:spcBef>
                <a:spcPct val="0"/>
              </a:spcBef>
              <a:spcAft>
                <a:spcPct val="0"/>
              </a:spcAft>
            </a:pPr>
            <a:fld id="{E335C731-C338-714E-B14B-487080F0A585}" type="slidenum">
              <a:rPr lang="en-US">
                <a:solidFill>
                  <a:srgbClr val="000000"/>
                </a:solidFill>
              </a:rPr>
              <a:pPr defTabSz="457200"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3527658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fontAlgn="base">
              <a:spcBef>
                <a:spcPct val="0"/>
              </a:spcBef>
              <a:spcAft>
                <a:spcPct val="0"/>
              </a:spcAft>
            </a:pPr>
            <a:fld id="{F6E1EA1F-5091-D44A-8843-F96CEEC81EE7}" type="slidenum">
              <a:rPr lang="en-US">
                <a:solidFill>
                  <a:srgbClr val="000000"/>
                </a:solidFill>
                <a:ea typeface="ＭＳ Ｐゴシック" pitchFamily="-65" charset="-128"/>
              </a:rPr>
              <a:pPr defTabSz="457200" fontAlgn="base">
                <a:spcBef>
                  <a:spcPct val="0"/>
                </a:spcBef>
                <a:spcAft>
                  <a:spcPct val="0"/>
                </a:spcAft>
              </a:pPr>
              <a:t>‹#›</a:t>
            </a:fld>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7046613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robots.ox.ac.uk/~vgg/publications/papers/russell06.pdf" TargetMode="External"/><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11.png"/><Relationship Id="rId1" Type="http://schemas.openxmlformats.org/officeDocument/2006/relationships/slideLayout" Target="../slideLayouts/slideLayout10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60.png"/><Relationship Id="rId1" Type="http://schemas.openxmlformats.org/officeDocument/2006/relationships/slideLayout" Target="../slideLayouts/slideLayout102.xml"/><Relationship Id="rId4" Type="http://schemas.openxmlformats.org/officeDocument/2006/relationships/image" Target="../media/image80.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02.xml"/><Relationship Id="rId5" Type="http://schemas.openxmlformats.org/officeDocument/2006/relationships/image" Target="../media/image80.jpeg"/><Relationship Id="rId4" Type="http://schemas.openxmlformats.org/officeDocument/2006/relationships/image" Target="../media/image111.png"/></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02.xml"/><Relationship Id="rId5" Type="http://schemas.openxmlformats.org/officeDocument/2006/relationships/image" Target="../media/image80.jpeg"/><Relationship Id="rId4" Type="http://schemas.openxmlformats.org/officeDocument/2006/relationships/image" Target="../media/image111.png"/></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24.xml"/><Relationship Id="rId5" Type="http://schemas.openxmlformats.org/officeDocument/2006/relationships/image" Target="../media/image80.jpeg"/><Relationship Id="rId4" Type="http://schemas.openxmlformats.org/officeDocument/2006/relationships/image" Target="../media/image164.png"/></Relationships>
</file>

<file path=ppt/slides/_rels/slide11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65.png"/><Relationship Id="rId1" Type="http://schemas.openxmlformats.org/officeDocument/2006/relationships/slideLayout" Target="../slideLayouts/slideLayout1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7.xml"/><Relationship Id="rId1" Type="http://schemas.openxmlformats.org/officeDocument/2006/relationships/slideLayout" Target="../slideLayouts/slideLayout146.xml"/><Relationship Id="rId4" Type="http://schemas.openxmlformats.org/officeDocument/2006/relationships/image" Target="../media/image80.jpeg"/></Relationships>
</file>

<file path=ppt/slides/_rels/slide1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66.png"/><Relationship Id="rId1" Type="http://schemas.openxmlformats.org/officeDocument/2006/relationships/slideLayout" Target="../slideLayouts/slideLayout146.xml"/></Relationships>
</file>

<file path=ppt/slides/_rels/slide11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66.png"/><Relationship Id="rId1" Type="http://schemas.openxmlformats.org/officeDocument/2006/relationships/slideLayout" Target="../slideLayouts/slideLayout146.xml"/></Relationships>
</file>

<file path=ppt/slides/_rels/slide1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66.png"/><Relationship Id="rId1" Type="http://schemas.openxmlformats.org/officeDocument/2006/relationships/slideLayout" Target="../slideLayouts/slideLayout146.xml"/></Relationships>
</file>

<file path=ppt/slides/_rels/slide1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66.png"/><Relationship Id="rId1" Type="http://schemas.openxmlformats.org/officeDocument/2006/relationships/slideLayout" Target="../slideLayouts/slideLayout1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6.xml"/></Relationships>
</file>

<file path=ppt/slides/_rels/slide12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6.xml"/></Relationships>
</file>

<file path=ppt/slides/_rels/slide12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6.xml"/></Relationships>
</file>

<file path=ppt/slides/_rels/slide123.xml.rels><?xml version="1.0" encoding="UTF-8" standalone="yes"?>
<Relationships xmlns="http://schemas.openxmlformats.org/package/2006/relationships"><Relationship Id="rId3" Type="http://schemas.openxmlformats.org/officeDocument/2006/relationships/hyperlink" Target="http://www.robots.ox.ac.uk/~vgg/research/encoding_eval/" TargetMode="External"/><Relationship Id="rId2" Type="http://schemas.openxmlformats.org/officeDocument/2006/relationships/hyperlink" Target="http://lear.inrialpes.fr/src/inria_fisher/" TargetMode="External"/><Relationship Id="rId1" Type="http://schemas.openxmlformats.org/officeDocument/2006/relationships/slideLayout" Target="../slideLayouts/slideLayout157.xml"/><Relationship Id="rId5" Type="http://schemas.openxmlformats.org/officeDocument/2006/relationships/image" Target="../media/image80.jpeg"/><Relationship Id="rId4" Type="http://schemas.openxmlformats.org/officeDocument/2006/relationships/hyperlink" Target="http://www.vlfeat.org/" TargetMode="External"/></Relationships>
</file>

<file path=ppt/slides/_rels/slide12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70.png"/><Relationship Id="rId4" Type="http://schemas.openxmlformats.org/officeDocument/2006/relationships/image" Target="../media/image169.png"/></Relationships>
</file>

<file path=ppt/slides/_rels/slide127.x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172.png"/></Relationships>
</file>

<file path=ppt/slides/_rels/slide128.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129.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18" Type="http://schemas.openxmlformats.org/officeDocument/2006/relationships/image" Target="../media/image198.png"/><Relationship Id="rId26" Type="http://schemas.openxmlformats.org/officeDocument/2006/relationships/image" Target="../media/image206.png"/><Relationship Id="rId3" Type="http://schemas.openxmlformats.org/officeDocument/2006/relationships/image" Target="../media/image183.png"/><Relationship Id="rId21" Type="http://schemas.openxmlformats.org/officeDocument/2006/relationships/image" Target="../media/image201.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97.png"/><Relationship Id="rId25" Type="http://schemas.openxmlformats.org/officeDocument/2006/relationships/image" Target="../media/image205.png"/><Relationship Id="rId2" Type="http://schemas.openxmlformats.org/officeDocument/2006/relationships/notesSlide" Target="../notesSlides/notesSlide41.xml"/><Relationship Id="rId16" Type="http://schemas.openxmlformats.org/officeDocument/2006/relationships/image" Target="../media/image196.png"/><Relationship Id="rId20"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186.png"/><Relationship Id="rId11" Type="http://schemas.openxmlformats.org/officeDocument/2006/relationships/image" Target="../media/image191.png"/><Relationship Id="rId24" Type="http://schemas.openxmlformats.org/officeDocument/2006/relationships/image" Target="../media/image204.png"/><Relationship Id="rId5" Type="http://schemas.openxmlformats.org/officeDocument/2006/relationships/image" Target="../media/image185.png"/><Relationship Id="rId15" Type="http://schemas.openxmlformats.org/officeDocument/2006/relationships/image" Target="../media/image195.png"/><Relationship Id="rId23" Type="http://schemas.openxmlformats.org/officeDocument/2006/relationships/image" Target="../media/image203.png"/><Relationship Id="rId28" Type="http://schemas.openxmlformats.org/officeDocument/2006/relationships/image" Target="../media/image208.png"/><Relationship Id="rId10" Type="http://schemas.openxmlformats.org/officeDocument/2006/relationships/image" Target="../media/image190.png"/><Relationship Id="rId19" Type="http://schemas.openxmlformats.org/officeDocument/2006/relationships/image" Target="../media/image199.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 Id="rId22" Type="http://schemas.openxmlformats.org/officeDocument/2006/relationships/image" Target="../media/image202.png"/><Relationship Id="rId27" Type="http://schemas.openxmlformats.org/officeDocument/2006/relationships/image" Target="../media/image207.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44.xml"/></Relationships>
</file>

<file path=ppt/slides/_rels/slide13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1.png"/><Relationship Id="rId7" Type="http://schemas.openxmlformats.org/officeDocument/2006/relationships/image" Target="../media/image215.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 Id="rId9" Type="http://schemas.openxmlformats.org/officeDocument/2006/relationships/image" Target="../media/image217.png"/></Relationships>
</file>

<file path=ppt/slides/_rels/slide13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png"/></Relationships>
</file>

<file path=ppt/slides/_rels/slide13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hyperlink" Target="http://groups.csail.mit.edu/vision/SUN/"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36.png"/><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hyperlink" Target="http://www.cs.brown.edu/~gen/"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168.xml"/><Relationship Id="rId6" Type="http://schemas.openxmlformats.org/officeDocument/2006/relationships/hyperlink" Target="http://people.csail.mit.edu/torralba/code/spatialenvelope/" TargetMode="External"/><Relationship Id="rId5" Type="http://schemas.openxmlformats.org/officeDocument/2006/relationships/image" Target="../media/image70.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xml"/><Relationship Id="rId1" Type="http://schemas.openxmlformats.org/officeDocument/2006/relationships/vmlDrawing" Target="../drawings/vmlDrawing5.vml"/><Relationship Id="rId6" Type="http://schemas.openxmlformats.org/officeDocument/2006/relationships/image" Target="../media/image73.png"/><Relationship Id="rId5" Type="http://schemas.openxmlformats.org/officeDocument/2006/relationships/oleObject" Target="../embeddings/oleObject5.bin"/><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jpe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21" Type="http://schemas.openxmlformats.org/officeDocument/2006/relationships/image" Target="../media/image100.png"/><Relationship Id="rId7" Type="http://schemas.openxmlformats.org/officeDocument/2006/relationships/image" Target="../media/image86.jpe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81.png"/><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47.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23" Type="http://schemas.openxmlformats.org/officeDocument/2006/relationships/image" Target="../media/image102.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8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80.xml"/><Relationship Id="rId5" Type="http://schemas.openxmlformats.org/officeDocument/2006/relationships/image" Target="../media/image80.jpe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10.png"/><Relationship Id="rId1" Type="http://schemas.openxmlformats.org/officeDocument/2006/relationships/slideLayout" Target="../slideLayouts/slideLayout9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3.xml"/><Relationship Id="rId1" Type="http://schemas.openxmlformats.org/officeDocument/2006/relationships/slideLayout" Target="../slideLayouts/slideLayout47.xml"/><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www.robots.ox.ac.uk/~vgg/publications/papers/russell06.pdf" TargetMode="Externa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7.xml"/><Relationship Id="rId1" Type="http://schemas.openxmlformats.org/officeDocument/2006/relationships/vmlDrawing" Target="../drawings/vmlDrawing6.vml"/><Relationship Id="rId4" Type="http://schemas.openxmlformats.org/officeDocument/2006/relationships/image" Target="../media/image115.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16.wmf"/><Relationship Id="rId2" Type="http://schemas.openxmlformats.org/officeDocument/2006/relationships/slideLayout" Target="../slideLayouts/slideLayout47.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115.wmf"/><Relationship Id="rId4" Type="http://schemas.openxmlformats.org/officeDocument/2006/relationships/oleObject" Target="../embeddings/oleObject7.bin"/></Relationships>
</file>

<file path=ppt/slides/_rels/slide68.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47.xml"/><Relationship Id="rId1" Type="http://schemas.openxmlformats.org/officeDocument/2006/relationships/vmlDrawing" Target="../drawings/vmlDrawing8.vml"/><Relationship Id="rId6" Type="http://schemas.openxmlformats.org/officeDocument/2006/relationships/image" Target="../media/image117.wmf"/><Relationship Id="rId5" Type="http://schemas.openxmlformats.org/officeDocument/2006/relationships/oleObject" Target="../embeddings/oleObject10.bin"/><Relationship Id="rId10" Type="http://schemas.openxmlformats.org/officeDocument/2006/relationships/image" Target="../media/image119.wmf"/><Relationship Id="rId4" Type="http://schemas.openxmlformats.org/officeDocument/2006/relationships/image" Target="../media/image115.wmf"/><Relationship Id="rId9" Type="http://schemas.openxmlformats.org/officeDocument/2006/relationships/oleObject" Target="../embeddings/oleObject12.bin"/></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47.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7.xml"/><Relationship Id="rId1" Type="http://schemas.openxmlformats.org/officeDocument/2006/relationships/vmlDrawing" Target="../drawings/vmlDrawing9.vml"/><Relationship Id="rId4" Type="http://schemas.openxmlformats.org/officeDocument/2006/relationships/image" Target="../media/image122.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7.xml"/><Relationship Id="rId1" Type="http://schemas.openxmlformats.org/officeDocument/2006/relationships/vmlDrawing" Target="../drawings/vmlDrawing10.vml"/><Relationship Id="rId4" Type="http://schemas.openxmlformats.org/officeDocument/2006/relationships/image" Target="../media/image123.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7.xml"/><Relationship Id="rId1" Type="http://schemas.openxmlformats.org/officeDocument/2006/relationships/vmlDrawing" Target="../drawings/vmlDrawing11.vml"/><Relationship Id="rId6" Type="http://schemas.openxmlformats.org/officeDocument/2006/relationships/image" Target="../media/image124.wmf"/><Relationship Id="rId5" Type="http://schemas.openxmlformats.org/officeDocument/2006/relationships/oleObject" Target="../embeddings/oleObject16.bin"/><Relationship Id="rId4" Type="http://schemas.openxmlformats.org/officeDocument/2006/relationships/image" Target="../media/image123.wmf"/></Relationships>
</file>

<file path=ppt/slides/_rels/slide74.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47.xml"/><Relationship Id="rId1" Type="http://schemas.openxmlformats.org/officeDocument/2006/relationships/vmlDrawing" Target="../drawings/vmlDrawing12.vml"/><Relationship Id="rId6" Type="http://schemas.openxmlformats.org/officeDocument/2006/relationships/image" Target="../media/image125.wmf"/><Relationship Id="rId5" Type="http://schemas.openxmlformats.org/officeDocument/2006/relationships/oleObject" Target="../embeddings/oleObject18.bin"/><Relationship Id="rId4" Type="http://schemas.openxmlformats.org/officeDocument/2006/relationships/image" Target="../media/image123.wmf"/></Relationships>
</file>

<file path=ppt/slides/_rels/slide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7.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8" Type="http://schemas.openxmlformats.org/officeDocument/2006/relationships/image" Target="../media/image135.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47.xml"/><Relationship Id="rId1" Type="http://schemas.openxmlformats.org/officeDocument/2006/relationships/vmlDrawing" Target="../drawings/vmlDrawing13.vml"/><Relationship Id="rId6" Type="http://schemas.openxmlformats.org/officeDocument/2006/relationships/image" Target="../media/image134.wmf"/><Relationship Id="rId5" Type="http://schemas.openxmlformats.org/officeDocument/2006/relationships/oleObject" Target="../embeddings/oleObject21.bin"/><Relationship Id="rId10" Type="http://schemas.openxmlformats.org/officeDocument/2006/relationships/image" Target="../media/image136.wmf"/><Relationship Id="rId4" Type="http://schemas.openxmlformats.org/officeDocument/2006/relationships/image" Target="../media/image133.wmf"/><Relationship Id="rId9" Type="http://schemas.openxmlformats.org/officeDocument/2006/relationships/oleObject" Target="../embeddings/oleObject23.bin"/></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47.xml"/><Relationship Id="rId1" Type="http://schemas.openxmlformats.org/officeDocument/2006/relationships/vmlDrawing" Target="../drawings/vmlDrawing14.vml"/><Relationship Id="rId6" Type="http://schemas.openxmlformats.org/officeDocument/2006/relationships/image" Target="../media/image138.wmf"/><Relationship Id="rId5" Type="http://schemas.openxmlformats.org/officeDocument/2006/relationships/oleObject" Target="../embeddings/oleObject25.bin"/><Relationship Id="rId10" Type="http://schemas.openxmlformats.org/officeDocument/2006/relationships/image" Target="../media/image140.wmf"/><Relationship Id="rId4" Type="http://schemas.openxmlformats.org/officeDocument/2006/relationships/image" Target="../media/image137.wmf"/><Relationship Id="rId9" Type="http://schemas.openxmlformats.org/officeDocument/2006/relationships/oleObject" Target="../embeddings/oleObject27.bin"/></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hyperlink" Target="http://www.stanford.edu/class/cs229/notes/cs229-notes8.ps" TargetMode="External"/><Relationship Id="rId2" Type="http://schemas.openxmlformats.org/officeDocument/2006/relationships/slideLayout" Target="../slideLayouts/slideLayout47.xml"/><Relationship Id="rId1" Type="http://schemas.openxmlformats.org/officeDocument/2006/relationships/vmlDrawing" Target="../drawings/vmlDrawing15.vml"/><Relationship Id="rId6" Type="http://schemas.openxmlformats.org/officeDocument/2006/relationships/image" Target="../media/image142.wmf"/><Relationship Id="rId5" Type="http://schemas.openxmlformats.org/officeDocument/2006/relationships/oleObject" Target="../embeddings/oleObject29.bin"/><Relationship Id="rId4" Type="http://schemas.openxmlformats.org/officeDocument/2006/relationships/image" Target="../media/image141.wmf"/></Relationships>
</file>

<file path=ppt/slides/_rels/slide85.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47.xml"/><Relationship Id="rId1" Type="http://schemas.openxmlformats.org/officeDocument/2006/relationships/vmlDrawing" Target="../drawings/vmlDrawing16.vml"/><Relationship Id="rId6" Type="http://schemas.openxmlformats.org/officeDocument/2006/relationships/image" Target="../media/image144.wmf"/><Relationship Id="rId5" Type="http://schemas.openxmlformats.org/officeDocument/2006/relationships/oleObject" Target="../embeddings/oleObject31.bin"/><Relationship Id="rId4" Type="http://schemas.openxmlformats.org/officeDocument/2006/relationships/image" Target="../media/image143.wmf"/></Relationships>
</file>

<file path=ppt/slides/_rels/slide8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8" Type="http://schemas.openxmlformats.org/officeDocument/2006/relationships/image" Target="../media/image157.wmf"/><Relationship Id="rId3" Type="http://schemas.openxmlformats.org/officeDocument/2006/relationships/oleObject" Target="../embeddings/oleObject33.bin"/><Relationship Id="rId7" Type="http://schemas.openxmlformats.org/officeDocument/2006/relationships/oleObject" Target="../embeddings/oleObject35.bin"/><Relationship Id="rId2" Type="http://schemas.openxmlformats.org/officeDocument/2006/relationships/slideLayout" Target="../slideLayouts/slideLayout47.xml"/><Relationship Id="rId1" Type="http://schemas.openxmlformats.org/officeDocument/2006/relationships/vmlDrawing" Target="../drawings/vmlDrawing17.vml"/><Relationship Id="rId6" Type="http://schemas.openxmlformats.org/officeDocument/2006/relationships/image" Target="../media/image136.wmf"/><Relationship Id="rId5" Type="http://schemas.openxmlformats.org/officeDocument/2006/relationships/oleObject" Target="../embeddings/oleObject34.bin"/><Relationship Id="rId10" Type="http://schemas.openxmlformats.org/officeDocument/2006/relationships/image" Target="../media/image158.wmf"/><Relationship Id="rId4" Type="http://schemas.openxmlformats.org/officeDocument/2006/relationships/image" Target="../media/image156.wmf"/><Relationship Id="rId9" Type="http://schemas.openxmlformats.org/officeDocument/2006/relationships/oleObject" Target="../embeddings/oleObject36.bin"/></Relationships>
</file>

<file path=ppt/slides/_rels/slide98.xml.rels><?xml version="1.0" encoding="UTF-8" standalone="yes"?>
<Relationships xmlns="http://schemas.openxmlformats.org/package/2006/relationships"><Relationship Id="rId8" Type="http://schemas.openxmlformats.org/officeDocument/2006/relationships/image" Target="../media/image157.wmf"/><Relationship Id="rId13" Type="http://schemas.openxmlformats.org/officeDocument/2006/relationships/oleObject" Target="../embeddings/oleObject42.bin"/><Relationship Id="rId18" Type="http://schemas.openxmlformats.org/officeDocument/2006/relationships/image" Target="../media/image140.wmf"/><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137.wmf"/><Relationship Id="rId17" Type="http://schemas.openxmlformats.org/officeDocument/2006/relationships/oleObject" Target="../embeddings/oleObject44.bin"/><Relationship Id="rId2" Type="http://schemas.openxmlformats.org/officeDocument/2006/relationships/slideLayout" Target="../slideLayouts/slideLayout47.xml"/><Relationship Id="rId16" Type="http://schemas.openxmlformats.org/officeDocument/2006/relationships/image" Target="../media/image139.wmf"/><Relationship Id="rId1" Type="http://schemas.openxmlformats.org/officeDocument/2006/relationships/vmlDrawing" Target="../drawings/vmlDrawing18.vml"/><Relationship Id="rId6" Type="http://schemas.openxmlformats.org/officeDocument/2006/relationships/image" Target="../media/image136.wmf"/><Relationship Id="rId11" Type="http://schemas.openxmlformats.org/officeDocument/2006/relationships/oleObject" Target="../embeddings/oleObject41.bin"/><Relationship Id="rId5" Type="http://schemas.openxmlformats.org/officeDocument/2006/relationships/oleObject" Target="../embeddings/oleObject38.bin"/><Relationship Id="rId15" Type="http://schemas.openxmlformats.org/officeDocument/2006/relationships/oleObject" Target="../embeddings/oleObject43.bin"/><Relationship Id="rId10" Type="http://schemas.openxmlformats.org/officeDocument/2006/relationships/image" Target="../media/image158.wmf"/><Relationship Id="rId4" Type="http://schemas.openxmlformats.org/officeDocument/2006/relationships/image" Target="../media/image156.wmf"/><Relationship Id="rId9" Type="http://schemas.openxmlformats.org/officeDocument/2006/relationships/oleObject" Target="../embeddings/oleObject40.bin"/><Relationship Id="rId14" Type="http://schemas.openxmlformats.org/officeDocument/2006/relationships/image" Target="../media/image138.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James\Desktop\presentations\VSS\SUN397cvpr_small.png"/>
          <p:cNvPicPr>
            <a:picLocks noChangeAspect="1" noChangeArrowheads="1"/>
          </p:cNvPicPr>
          <p:nvPr/>
        </p:nvPicPr>
        <p:blipFill>
          <a:blip r:embed="rId2" cstate="print"/>
          <a:srcRect/>
          <a:stretch>
            <a:fillRect/>
          </a:stretch>
        </p:blipFill>
        <p:spPr bwMode="auto">
          <a:xfrm>
            <a:off x="-924585" y="-13063"/>
            <a:ext cx="11871259" cy="7315200"/>
          </a:xfrm>
          <a:prstGeom prst="rect">
            <a:avLst/>
          </a:prstGeom>
          <a:noFill/>
        </p:spPr>
      </p:pic>
      <p:sp>
        <p:nvSpPr>
          <p:cNvPr id="6" name="Title 1"/>
          <p:cNvSpPr txBox="1">
            <a:spLocks/>
          </p:cNvSpPr>
          <p:nvPr/>
        </p:nvSpPr>
        <p:spPr>
          <a:xfrm>
            <a:off x="457200" y="990600"/>
            <a:ext cx="8229600" cy="1774825"/>
          </a:xfrm>
          <a:prstGeom prst="rect">
            <a:avLst/>
          </a:prstGeom>
          <a:solidFill>
            <a:schemeClr val="bg1"/>
          </a:solidFill>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Large-scale category recognition</a:t>
            </a:r>
            <a:br>
              <a:rPr lang="en-US" dirty="0"/>
            </a:br>
            <a:r>
              <a:rPr lang="en-US" dirty="0"/>
              <a:t>and</a:t>
            </a:r>
            <a:br>
              <a:rPr lang="en-US" dirty="0"/>
            </a:br>
            <a:r>
              <a:rPr lang="en-US" dirty="0"/>
              <a:t>Advanced feature encoding</a:t>
            </a:r>
          </a:p>
        </p:txBody>
      </p:sp>
      <p:sp>
        <p:nvSpPr>
          <p:cNvPr id="7" name="Subtitle 2"/>
          <p:cNvSpPr txBox="1">
            <a:spLocks/>
          </p:cNvSpPr>
          <p:nvPr/>
        </p:nvSpPr>
        <p:spPr>
          <a:xfrm>
            <a:off x="533400" y="4267201"/>
            <a:ext cx="7848600" cy="1066800"/>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smtClean="0">
                <a:solidFill>
                  <a:schemeClr val="tx1"/>
                </a:solidFill>
              </a:rPr>
              <a:t>Computer Vision</a:t>
            </a:r>
            <a:br>
              <a:rPr lang="en-US" dirty="0" smtClean="0">
                <a:solidFill>
                  <a:schemeClr val="tx1"/>
                </a:solidFill>
              </a:rPr>
            </a:br>
            <a:r>
              <a:rPr lang="en-US" dirty="0" smtClean="0">
                <a:solidFill>
                  <a:schemeClr val="tx1"/>
                </a:solidFill>
              </a:rPr>
              <a:t>James Hays</a:t>
            </a:r>
          </a:p>
        </p:txBody>
      </p:sp>
      <p:sp>
        <p:nvSpPr>
          <p:cNvPr id="8" name="Subtitle 7"/>
          <p:cNvSpPr>
            <a:spLocks noGrp="1"/>
          </p:cNvSpPr>
          <p:nvPr>
            <p:ph type="subTitle" idx="1"/>
          </p:nvPr>
        </p:nvSpPr>
        <p:spPr/>
        <p:txBody>
          <a:bodyPr/>
          <a:lstStyle/>
          <a:p>
            <a:endParaRPr lang="en-US"/>
          </a:p>
        </p:txBody>
      </p:sp>
      <p:sp>
        <p:nvSpPr>
          <p:cNvPr id="9" name="Title 8"/>
          <p:cNvSpPr>
            <a:spLocks noGrp="1"/>
          </p:cNvSpPr>
          <p:nvPr>
            <p:ph type="ctrTitle"/>
          </p:nvPr>
        </p:nvSpPr>
        <p:spPr/>
        <p:txBody>
          <a:bodyPr/>
          <a:lstStyle/>
          <a:p>
            <a:endParaRPr lang="en-US"/>
          </a:p>
        </p:txBody>
      </p:sp>
    </p:spTree>
    <p:extLst>
      <p:ext uri="{BB962C8B-B14F-4D97-AF65-F5344CB8AC3E}">
        <p14:creationId xmlns:p14="http://schemas.microsoft.com/office/powerpoint/2010/main" val="35400021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Documents and Settings\James\Desktop\presentations\VSS\figures\cabin_small.png"/>
          <p:cNvPicPr>
            <a:picLocks noChangeAspect="1" noChangeArrowheads="1"/>
          </p:cNvPicPr>
          <p:nvPr/>
        </p:nvPicPr>
        <p:blipFill>
          <a:blip r:embed="rId2" cstate="print"/>
          <a:srcRect/>
          <a:stretch>
            <a:fillRect/>
          </a:stretch>
        </p:blipFill>
        <p:spPr bwMode="auto">
          <a:xfrm>
            <a:off x="0" y="-2324"/>
            <a:ext cx="9144000" cy="6860324"/>
          </a:xfrm>
          <a:prstGeom prst="rect">
            <a:avLst/>
          </a:prstGeom>
          <a:noFill/>
        </p:spPr>
      </p:pic>
      <p:sp>
        <p:nvSpPr>
          <p:cNvPr id="29699" name="Text Box 3"/>
          <p:cNvSpPr txBox="1">
            <a:spLocks noChangeArrowheads="1"/>
          </p:cNvSpPr>
          <p:nvPr/>
        </p:nvSpPr>
        <p:spPr bwMode="auto">
          <a:xfrm>
            <a:off x="304800" y="228600"/>
            <a:ext cx="2894254"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airplane cabin</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altLang="en-US" smtClean="0"/>
              <a:t>Mixture of Gaussian demos</a:t>
            </a:r>
          </a:p>
        </p:txBody>
      </p:sp>
      <p:sp>
        <p:nvSpPr>
          <p:cNvPr id="182275" name="Content Placeholder 2"/>
          <p:cNvSpPr>
            <a:spLocks noGrp="1"/>
          </p:cNvSpPr>
          <p:nvPr>
            <p:ph idx="1"/>
          </p:nvPr>
        </p:nvSpPr>
        <p:spPr>
          <a:xfrm>
            <a:off x="457200" y="1371600"/>
            <a:ext cx="8229600" cy="4754563"/>
          </a:xfrm>
        </p:spPr>
        <p:txBody>
          <a:bodyPr/>
          <a:lstStyle/>
          <a:p>
            <a:r>
              <a:rPr lang="en-US" altLang="en-US" sz="2800" smtClean="0"/>
              <a:t>http://www.cs.cmu.edu/~alad/em/</a:t>
            </a:r>
          </a:p>
          <a:p>
            <a:r>
              <a:rPr lang="en-US" altLang="en-US" sz="2800" smtClean="0"/>
              <a:t>http://lcn.epfl.ch/tutorial/english/gaussian/html/</a:t>
            </a:r>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287519405"/>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altLang="en-US" smtClean="0"/>
              <a:t>“Hard EM”</a:t>
            </a:r>
          </a:p>
        </p:txBody>
      </p:sp>
      <p:sp>
        <p:nvSpPr>
          <p:cNvPr id="3" name="Content Placeholder 2"/>
          <p:cNvSpPr>
            <a:spLocks noGrp="1"/>
          </p:cNvSpPr>
          <p:nvPr>
            <p:ph idx="1"/>
          </p:nvPr>
        </p:nvSpPr>
        <p:spPr/>
        <p:txBody>
          <a:bodyPr>
            <a:normAutofit fontScale="92500" lnSpcReduction="10000"/>
          </a:bodyPr>
          <a:lstStyle/>
          <a:p>
            <a:pPr>
              <a:buFont typeface="Arial" charset="0"/>
              <a:buChar char="•"/>
              <a:defRPr/>
            </a:pPr>
            <a:r>
              <a:rPr lang="en-US" dirty="0" smtClean="0"/>
              <a:t>Same as EM except compute z* as most likely values for hidden variables</a:t>
            </a:r>
          </a:p>
          <a:p>
            <a:pPr>
              <a:buFont typeface="Arial" charset="0"/>
              <a:buChar char="•"/>
              <a:defRPr/>
            </a:pPr>
            <a:endParaRPr lang="en-US" dirty="0" smtClean="0"/>
          </a:p>
          <a:p>
            <a:pPr>
              <a:buFont typeface="Arial" charset="0"/>
              <a:buChar char="•"/>
              <a:defRPr/>
            </a:pPr>
            <a:r>
              <a:rPr lang="en-US" dirty="0" smtClean="0"/>
              <a:t>K-means is an example</a:t>
            </a:r>
          </a:p>
          <a:p>
            <a:pPr>
              <a:buFont typeface="Arial" charset="0"/>
              <a:buChar char="•"/>
              <a:defRPr/>
            </a:pPr>
            <a:endParaRPr lang="en-US" dirty="0" smtClean="0"/>
          </a:p>
          <a:p>
            <a:pPr>
              <a:buFont typeface="Arial" charset="0"/>
              <a:buChar char="•"/>
              <a:defRPr/>
            </a:pPr>
            <a:r>
              <a:rPr lang="en-US" dirty="0" smtClean="0"/>
              <a:t>Advantages</a:t>
            </a:r>
          </a:p>
          <a:p>
            <a:pPr lvl="1">
              <a:buFont typeface="Arial" charset="0"/>
              <a:buChar char="–"/>
              <a:defRPr/>
            </a:pPr>
            <a:r>
              <a:rPr lang="en-US" dirty="0" smtClean="0"/>
              <a:t>Simpler: can be applied when cannot derive EM</a:t>
            </a:r>
          </a:p>
          <a:p>
            <a:pPr lvl="1">
              <a:buFont typeface="Arial" charset="0"/>
              <a:buChar char="–"/>
              <a:defRPr/>
            </a:pPr>
            <a:r>
              <a:rPr lang="en-US" dirty="0" smtClean="0"/>
              <a:t>Sometimes works better if you want to make hard predictions at the end</a:t>
            </a:r>
          </a:p>
          <a:p>
            <a:pPr>
              <a:buFont typeface="Arial" charset="0"/>
              <a:buChar char="•"/>
              <a:defRPr/>
            </a:pPr>
            <a:r>
              <a:rPr lang="en-US" dirty="0" smtClean="0"/>
              <a:t>But</a:t>
            </a:r>
          </a:p>
          <a:p>
            <a:pPr lvl="1">
              <a:buFont typeface="Arial" charset="0"/>
              <a:buChar char="–"/>
              <a:defRPr/>
            </a:pPr>
            <a:r>
              <a:rPr lang="en-US" dirty="0" smtClean="0"/>
              <a:t>Generally, pdf parameters are not as accurate as EM</a:t>
            </a:r>
            <a:endParaRPr lang="en-US" dirty="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801008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altLang="en-US" smtClean="0"/>
              <a:t>Missing Data Problems: Outliers</a:t>
            </a:r>
          </a:p>
        </p:txBody>
      </p:sp>
      <p:sp>
        <p:nvSpPr>
          <p:cNvPr id="3" name="Content Placeholder 2"/>
          <p:cNvSpPr>
            <a:spLocks noGrp="1"/>
          </p:cNvSpPr>
          <p:nvPr>
            <p:ph idx="1"/>
          </p:nvPr>
        </p:nvSpPr>
        <p:spPr>
          <a:xfrm>
            <a:off x="457200" y="990600"/>
            <a:ext cx="8229600" cy="2667000"/>
          </a:xfrm>
        </p:spPr>
        <p:txBody>
          <a:bodyPr>
            <a:normAutofit fontScale="85000" lnSpcReduction="20000"/>
          </a:bodyPr>
          <a:lstStyle/>
          <a:p>
            <a:pPr>
              <a:buFont typeface="Arial" charset="0"/>
              <a:buNone/>
              <a:defRPr/>
            </a:pPr>
            <a:r>
              <a:rPr lang="en-US" dirty="0" smtClean="0"/>
              <a:t>	You want to train an algorithm to predict whether a photograph is attractive.  You collect annotations from Mechanical Turk.  Some annotators try to give accurate ratings, but others answer randomly.</a:t>
            </a:r>
          </a:p>
          <a:p>
            <a:pPr>
              <a:buFont typeface="Arial" charset="0"/>
              <a:buNone/>
              <a:defRPr/>
            </a:pPr>
            <a:endParaRPr lang="en-US" dirty="0" smtClean="0"/>
          </a:p>
          <a:p>
            <a:pPr>
              <a:buFont typeface="Arial" charset="0"/>
              <a:buNone/>
              <a:defRPr/>
            </a:pPr>
            <a:r>
              <a:rPr lang="en-US" dirty="0" smtClean="0"/>
              <a:t>	Challenge: Determine which people to trust and the average rating by accurate annotators.</a:t>
            </a:r>
            <a:endParaRPr lang="en-US" dirty="0"/>
          </a:p>
        </p:txBody>
      </p:sp>
      <p:pic>
        <p:nvPicPr>
          <p:cNvPr id="184324" name="Picture 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6576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TextBox 4"/>
          <p:cNvSpPr txBox="1">
            <a:spLocks noChangeArrowheads="1"/>
          </p:cNvSpPr>
          <p:nvPr/>
        </p:nvSpPr>
        <p:spPr bwMode="auto">
          <a:xfrm>
            <a:off x="6629400" y="6581775"/>
            <a:ext cx="251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fontAlgn="base" hangingPunct="1">
              <a:spcBef>
                <a:spcPct val="0"/>
              </a:spcBef>
              <a:spcAft>
                <a:spcPct val="0"/>
              </a:spcAft>
              <a:buFontTx/>
              <a:buNone/>
            </a:pPr>
            <a:r>
              <a:rPr lang="en-US" altLang="en-US" sz="1200" smtClean="0">
                <a:solidFill>
                  <a:prstClr val="black"/>
                </a:solidFill>
                <a:latin typeface="Arial" panose="020B0604020202020204" pitchFamily="34" charset="0"/>
                <a:cs typeface="Arial" panose="020B0604020202020204" pitchFamily="34" charset="0"/>
              </a:rPr>
              <a:t>Photo: Jam343 (Flickr)</a:t>
            </a:r>
          </a:p>
        </p:txBody>
      </p:sp>
      <p:sp>
        <p:nvSpPr>
          <p:cNvPr id="184326" name="TextBox 5"/>
          <p:cNvSpPr txBox="1">
            <a:spLocks noChangeArrowheads="1"/>
          </p:cNvSpPr>
          <p:nvPr/>
        </p:nvSpPr>
        <p:spPr bwMode="auto">
          <a:xfrm>
            <a:off x="7010400" y="3962400"/>
            <a:ext cx="152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Annotator Ratings</a:t>
            </a:r>
          </a:p>
          <a:p>
            <a:pPr algn="ctr" eaLnBrk="1" fontAlgn="base" hangingPunct="1">
              <a:spcBef>
                <a:spcPct val="0"/>
              </a:spcBef>
              <a:spcAft>
                <a:spcPct val="0"/>
              </a:spcAft>
              <a:buFontTx/>
              <a:buNone/>
            </a:pPr>
            <a:endParaRPr lang="en-US" altLang="en-US" sz="1800" smtClean="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10</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9</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2</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4124037452"/>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Missing Data Problems: Object Discovery</a:t>
            </a:r>
            <a:endParaRPr lang="en-US" dirty="0"/>
          </a:p>
        </p:txBody>
      </p:sp>
      <p:sp>
        <p:nvSpPr>
          <p:cNvPr id="7" name="Content Placeholder 6"/>
          <p:cNvSpPr>
            <a:spLocks noGrp="1"/>
          </p:cNvSpPr>
          <p:nvPr>
            <p:ph idx="1"/>
          </p:nvPr>
        </p:nvSpPr>
        <p:spPr>
          <a:xfrm>
            <a:off x="457200" y="990600"/>
            <a:ext cx="8229600" cy="2438400"/>
          </a:xfrm>
        </p:spPr>
        <p:txBody>
          <a:bodyPr>
            <a:normAutofit fontScale="92500" lnSpcReduction="10000"/>
          </a:bodyPr>
          <a:lstStyle/>
          <a:p>
            <a:pPr>
              <a:buFont typeface="Arial" charset="0"/>
              <a:buNone/>
              <a:defRPr/>
            </a:pPr>
            <a:r>
              <a:rPr lang="en-US" sz="2800" dirty="0" smtClean="0"/>
              <a:t>	You have a collection of images and have extracted regions from them.  Each is represented by a histogram of “visual words”.</a:t>
            </a:r>
          </a:p>
          <a:p>
            <a:pPr>
              <a:buFont typeface="Arial" charset="0"/>
              <a:buNone/>
              <a:defRPr/>
            </a:pPr>
            <a:r>
              <a:rPr lang="en-US" sz="2800" dirty="0" smtClean="0"/>
              <a:t>	</a:t>
            </a:r>
          </a:p>
          <a:p>
            <a:pPr>
              <a:buFont typeface="Arial" charset="0"/>
              <a:buNone/>
              <a:defRPr/>
            </a:pPr>
            <a:r>
              <a:rPr lang="en-US" sz="2800" dirty="0" smtClean="0"/>
              <a:t>	Challenge: Discover frequently occurring object categories, without pre-trained appearance models.</a:t>
            </a:r>
            <a:endParaRPr lang="en-US" sz="2800" dirty="0"/>
          </a:p>
        </p:txBody>
      </p:sp>
      <p:sp>
        <p:nvSpPr>
          <p:cNvPr id="185348" name="TextBox 5"/>
          <p:cNvSpPr txBox="1">
            <a:spLocks noChangeArrowheads="1"/>
          </p:cNvSpPr>
          <p:nvPr/>
        </p:nvSpPr>
        <p:spPr bwMode="auto">
          <a:xfrm>
            <a:off x="0" y="6488113"/>
            <a:ext cx="6872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hlinkClick r:id="rId2"/>
              </a:rPr>
              <a:t>http://www.robots.ox.ac.uk/~vgg/publications/papers/russell06.pdf</a:t>
            </a:r>
            <a:endParaRPr lang="en-US" altLang="en-US" sz="1800" smtClean="0">
              <a:solidFill>
                <a:prstClr val="black"/>
              </a:solidFill>
              <a:latin typeface="Arial" panose="020B0604020202020204" pitchFamily="34" charset="0"/>
              <a:cs typeface="Arial" panose="020B0604020202020204" pitchFamily="34" charset="0"/>
            </a:endParaRPr>
          </a:p>
        </p:txBody>
      </p:sp>
      <p:pic>
        <p:nvPicPr>
          <p:cNvPr id="185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3800"/>
            <a:ext cx="82105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381877"/>
      </p:ext>
    </p:extLst>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altLang="en-US" smtClean="0"/>
              <a:t>What’s wrong with this prediction?</a:t>
            </a:r>
          </a:p>
        </p:txBody>
      </p:sp>
      <p:pic>
        <p:nvPicPr>
          <p:cNvPr id="186371" name="Picture 3" descr="C:\Users\Hoiem\Documents\Classes\Spring11 - Computer Vision\demos\EM\figure_ground_1_pf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71638"/>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Box 5"/>
          <p:cNvSpPr txBox="1">
            <a:spLocks noChangeArrowheads="1"/>
          </p:cNvSpPr>
          <p:nvPr/>
        </p:nvSpPr>
        <p:spPr bwMode="auto">
          <a:xfrm>
            <a:off x="3071813" y="5181600"/>
            <a:ext cx="3176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srgbClr val="000000"/>
                </a:solidFill>
                <a:latin typeface="Arial" panose="020B0604020202020204" pitchFamily="34" charset="0"/>
                <a:cs typeface="Arial" panose="020B0604020202020204" pitchFamily="34" charset="0"/>
              </a:rPr>
              <a:t>P(foreground | image)</a:t>
            </a:r>
          </a:p>
        </p:txBody>
      </p:sp>
      <p:sp>
        <p:nvSpPr>
          <p:cNvPr id="5" name="TextBox 4"/>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494077366"/>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altLang="en-US" smtClean="0"/>
              <a:t>Next class</a:t>
            </a:r>
          </a:p>
        </p:txBody>
      </p:sp>
      <p:sp>
        <p:nvSpPr>
          <p:cNvPr id="187395" name="Content Placeholder 2"/>
          <p:cNvSpPr>
            <a:spLocks noGrp="1"/>
          </p:cNvSpPr>
          <p:nvPr>
            <p:ph idx="1"/>
          </p:nvPr>
        </p:nvSpPr>
        <p:spPr/>
        <p:txBody>
          <a:bodyPr/>
          <a:lstStyle/>
          <a:p>
            <a:r>
              <a:rPr lang="en-US" altLang="en-US" smtClean="0"/>
              <a:t>MRFs and Graph-cut Segmentation</a:t>
            </a:r>
          </a:p>
        </p:txBody>
      </p:sp>
      <p:pic>
        <p:nvPicPr>
          <p:cNvPr id="1873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67000"/>
            <a:ext cx="73739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535189406"/>
      </p:ext>
    </p:extLst>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en-US" altLang="en-US" smtClean="0"/>
              <a:t>Missing data problems</a:t>
            </a:r>
          </a:p>
        </p:txBody>
      </p:sp>
      <p:sp>
        <p:nvSpPr>
          <p:cNvPr id="3" name="Content Placeholder 2"/>
          <p:cNvSpPr>
            <a:spLocks noGrp="1"/>
          </p:cNvSpPr>
          <p:nvPr>
            <p:ph idx="1"/>
          </p:nvPr>
        </p:nvSpPr>
        <p:spPr>
          <a:xfrm>
            <a:off x="457200" y="990600"/>
            <a:ext cx="8229600" cy="5867400"/>
          </a:xfrm>
        </p:spPr>
        <p:txBody>
          <a:bodyPr>
            <a:normAutofit fontScale="77500" lnSpcReduction="20000"/>
          </a:bodyPr>
          <a:lstStyle/>
          <a:p>
            <a:pPr>
              <a:buFont typeface="Arial" charset="0"/>
              <a:buChar char="•"/>
              <a:defRPr/>
            </a:pPr>
            <a:r>
              <a:rPr lang="en-US" dirty="0" smtClean="0"/>
              <a:t>Outlier Detection</a:t>
            </a:r>
          </a:p>
          <a:p>
            <a:pPr lvl="1">
              <a:buFont typeface="Arial" charset="0"/>
              <a:buChar char="–"/>
              <a:defRPr/>
            </a:pPr>
            <a:r>
              <a:rPr lang="en-US" dirty="0" smtClean="0"/>
              <a:t>You expect that some of the data are valid points and some are outliers but…</a:t>
            </a:r>
          </a:p>
          <a:p>
            <a:pPr lvl="1">
              <a:buFont typeface="Arial" charset="0"/>
              <a:buChar char="–"/>
              <a:defRPr/>
            </a:pPr>
            <a:r>
              <a:rPr lang="en-US" dirty="0" smtClean="0"/>
              <a:t>You don’t know which are inliers</a:t>
            </a:r>
          </a:p>
          <a:p>
            <a:pPr lvl="1">
              <a:buFont typeface="Arial" charset="0"/>
              <a:buChar char="–"/>
              <a:defRPr/>
            </a:pPr>
            <a:r>
              <a:rPr lang="en-US" dirty="0" smtClean="0"/>
              <a:t>You don’t know the parameters of the distribution of inliers</a:t>
            </a:r>
          </a:p>
          <a:p>
            <a:pPr>
              <a:buFont typeface="Arial" charset="0"/>
              <a:buChar char="•"/>
              <a:defRPr/>
            </a:pPr>
            <a:endParaRPr lang="en-US" dirty="0" smtClean="0"/>
          </a:p>
          <a:p>
            <a:pPr>
              <a:buFont typeface="Arial" charset="0"/>
              <a:buChar char="•"/>
              <a:defRPr/>
            </a:pPr>
            <a:r>
              <a:rPr lang="en-US" dirty="0" smtClean="0"/>
              <a:t>Modeling probability densities</a:t>
            </a:r>
          </a:p>
          <a:p>
            <a:pPr lvl="1">
              <a:buFont typeface="Arial" charset="0"/>
              <a:buChar char="–"/>
              <a:defRPr/>
            </a:pPr>
            <a:r>
              <a:rPr lang="en-US" dirty="0" smtClean="0"/>
              <a:t>You expect that most of the colors within a region come from one of a few normally distributed sources but…</a:t>
            </a:r>
          </a:p>
          <a:p>
            <a:pPr lvl="1">
              <a:buFont typeface="Arial" charset="0"/>
              <a:buChar char="–"/>
              <a:defRPr/>
            </a:pPr>
            <a:r>
              <a:rPr lang="en-US" dirty="0" smtClean="0"/>
              <a:t>You don’t know which source each pixel comes from</a:t>
            </a:r>
          </a:p>
          <a:p>
            <a:pPr lvl="1">
              <a:buFont typeface="Arial" charset="0"/>
              <a:buChar char="–"/>
              <a:defRPr/>
            </a:pPr>
            <a:r>
              <a:rPr lang="en-US" dirty="0" smtClean="0"/>
              <a:t>You don’t know the Gaussian means or </a:t>
            </a:r>
            <a:r>
              <a:rPr lang="en-US" dirty="0" err="1" smtClean="0"/>
              <a:t>covariances</a:t>
            </a:r>
            <a:endParaRPr lang="en-US" dirty="0" smtClean="0"/>
          </a:p>
          <a:p>
            <a:pPr>
              <a:buFont typeface="Arial" charset="0"/>
              <a:buChar char="•"/>
              <a:defRPr/>
            </a:pPr>
            <a:endParaRPr lang="en-US" dirty="0" smtClean="0"/>
          </a:p>
          <a:p>
            <a:pPr>
              <a:buFont typeface="Arial" charset="0"/>
              <a:buChar char="•"/>
              <a:defRPr/>
            </a:pPr>
            <a:r>
              <a:rPr lang="en-US" dirty="0" smtClean="0"/>
              <a:t>Discovering patterns or “topics”</a:t>
            </a:r>
          </a:p>
          <a:p>
            <a:pPr lvl="1">
              <a:buFont typeface="Arial" charset="0"/>
              <a:buChar char="–"/>
              <a:defRPr/>
            </a:pPr>
            <a:r>
              <a:rPr lang="en-US" dirty="0" smtClean="0"/>
              <a:t>You expect that there are some re-</a:t>
            </a:r>
            <a:r>
              <a:rPr lang="en-US" dirty="0" err="1" smtClean="0"/>
              <a:t>occuring</a:t>
            </a:r>
            <a:r>
              <a:rPr lang="en-US" dirty="0" smtClean="0"/>
              <a:t> “topics” of </a:t>
            </a:r>
            <a:r>
              <a:rPr lang="en-US" dirty="0" err="1" smtClean="0"/>
              <a:t>codewords</a:t>
            </a:r>
            <a:r>
              <a:rPr lang="en-US" dirty="0" smtClean="0"/>
              <a:t> within an image collection.  You want to…</a:t>
            </a:r>
          </a:p>
          <a:p>
            <a:pPr lvl="1">
              <a:buFont typeface="Arial" charset="0"/>
              <a:buChar char="–"/>
              <a:defRPr/>
            </a:pPr>
            <a:r>
              <a:rPr lang="en-US" dirty="0" smtClean="0"/>
              <a:t>Figure out the frequency of each codeword within each topic</a:t>
            </a:r>
          </a:p>
          <a:p>
            <a:pPr lvl="1">
              <a:buFont typeface="Arial" charset="0"/>
              <a:buChar char="–"/>
              <a:defRPr/>
            </a:pPr>
            <a:r>
              <a:rPr lang="en-US" dirty="0" smtClean="0"/>
              <a:t>Figure out which topic each image belongs to </a:t>
            </a:r>
            <a:endParaRPr lang="en-US" dirty="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4640918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smtClean="0"/>
              <a:t>Running Example: Segmentation</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defRPr/>
            </a:pPr>
            <a:r>
              <a:rPr lang="en-US" dirty="0" smtClean="0"/>
              <a:t>Given examples of foreground and background</a:t>
            </a:r>
          </a:p>
          <a:p>
            <a:pPr marL="914400" lvl="1" indent="-514350">
              <a:buFont typeface="Arial" charset="0"/>
              <a:buChar char="–"/>
              <a:defRPr/>
            </a:pPr>
            <a:r>
              <a:rPr lang="en-US" dirty="0" smtClean="0"/>
              <a:t>Estimate distribution parameters</a:t>
            </a:r>
          </a:p>
          <a:p>
            <a:pPr marL="914400" lvl="1" indent="-514350">
              <a:buFont typeface="Arial" charset="0"/>
              <a:buChar char="–"/>
              <a:defRPr/>
            </a:pPr>
            <a:r>
              <a:rPr lang="en-US" dirty="0" smtClean="0"/>
              <a:t>Perform inference</a:t>
            </a:r>
          </a:p>
          <a:p>
            <a:pPr marL="914400" lvl="1" indent="-514350">
              <a:buFont typeface="Arial" charset="0"/>
              <a:buNone/>
              <a:defRPr/>
            </a:pPr>
            <a:endParaRPr lang="en-US" dirty="0" smtClean="0"/>
          </a:p>
          <a:p>
            <a:pPr marL="514350" indent="-514350">
              <a:buFont typeface="+mj-lt"/>
              <a:buAutoNum type="arabicPeriod"/>
              <a:defRPr/>
            </a:pPr>
            <a:r>
              <a:rPr lang="en-US" dirty="0" smtClean="0"/>
              <a:t>Knowing that foreground and background are “normally distributed”</a:t>
            </a:r>
          </a:p>
          <a:p>
            <a:pPr marL="514350" indent="-514350">
              <a:buFont typeface="+mj-lt"/>
              <a:buAutoNum type="arabicPeriod"/>
              <a:defRPr/>
            </a:pPr>
            <a:endParaRPr lang="en-US" dirty="0" smtClean="0"/>
          </a:p>
          <a:p>
            <a:pPr marL="514350" indent="-514350">
              <a:buFont typeface="+mj-lt"/>
              <a:buAutoNum type="arabicPeriod"/>
              <a:defRPr/>
            </a:pPr>
            <a:r>
              <a:rPr lang="en-US" dirty="0" smtClean="0"/>
              <a:t>Some initial estimate, but no good knowledge of foreground and background</a:t>
            </a:r>
          </a:p>
          <a:p>
            <a:pPr marL="514350" indent="-514350">
              <a:buFont typeface="+mj-lt"/>
              <a:buAutoNum type="arabicPeriod"/>
              <a:defRPr/>
            </a:pPr>
            <a:endParaRPr lang="en-US" dirty="0" smtClean="0"/>
          </a:p>
          <a:p>
            <a:pPr marL="514350" indent="-514350">
              <a:buFont typeface="+mj-lt"/>
              <a:buAutoNum type="arabicPeriod"/>
              <a:defRPr/>
            </a:pPr>
            <a:endParaRPr lang="en-US" dirty="0" smtClean="0"/>
          </a:p>
          <a:p>
            <a:pPr marL="514350" indent="-514350">
              <a:buFont typeface="+mj-lt"/>
              <a:buAutoNum type="arabicPeriod"/>
              <a:defRPr/>
            </a:pPr>
            <a:endParaRPr lang="en-US" dirty="0"/>
          </a:p>
        </p:txBody>
      </p:sp>
    </p:spTree>
    <p:extLst>
      <p:ext uri="{BB962C8B-B14F-4D97-AF65-F5344CB8AC3E}">
        <p14:creationId xmlns:p14="http://schemas.microsoft.com/office/powerpoint/2010/main" val="494231669"/>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Content Placeholder 14"/>
          <p:cNvSpPr>
            <a:spLocks noGrp="1"/>
          </p:cNvSpPr>
          <p:nvPr>
            <p:ph idx="1"/>
          </p:nvPr>
        </p:nvSpPr>
        <p:spPr>
          <a:xfrm>
            <a:off x="292100" y="1308100"/>
            <a:ext cx="8229600" cy="4768850"/>
          </a:xfrm>
        </p:spPr>
        <p:txBody>
          <a:bodyPr/>
          <a:lstStyle/>
          <a:p>
            <a:r>
              <a:rPr lang="en-US" altLang="en-US" smtClean="0"/>
              <a:t>FV formulas:</a:t>
            </a:r>
          </a:p>
          <a:p>
            <a:endParaRPr lang="en-US" altLang="en-US" smtClean="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0468"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grpSp>
        <p:nvGrpSpPr>
          <p:cNvPr id="190469" name="Group 13"/>
          <p:cNvGrpSpPr>
            <a:grpSpLocks/>
          </p:cNvGrpSpPr>
          <p:nvPr/>
        </p:nvGrpSpPr>
        <p:grpSpPr bwMode="auto">
          <a:xfrm>
            <a:off x="2773363" y="1336675"/>
            <a:ext cx="2303462" cy="2049463"/>
            <a:chOff x="5077480" y="940611"/>
            <a:chExt cx="2874601" cy="2557463"/>
          </a:xfrm>
        </p:grpSpPr>
        <p:pic>
          <p:nvPicPr>
            <p:cNvPr id="19047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0473" name="TextBox 15"/>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0474" name="TextBox 16"/>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0475" name="TextBox 1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0476" name="TextBox 1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sp>
        <p:nvSpPr>
          <p:cNvPr id="190470"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pic>
        <p:nvPicPr>
          <p:cNvPr id="190471"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177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Content Placeholder 14"/>
          <p:cNvSpPr>
            <a:spLocks noGrp="1"/>
          </p:cNvSpPr>
          <p:nvPr>
            <p:ph idx="1"/>
          </p:nvPr>
        </p:nvSpPr>
        <p:spPr>
          <a:xfrm>
            <a:off x="292100" y="1308100"/>
            <a:ext cx="8229600" cy="4768850"/>
          </a:xfrm>
        </p:spPr>
        <p:txBody>
          <a:bodyPr/>
          <a:lstStyle/>
          <a:p>
            <a:r>
              <a:rPr lang="en-US" altLang="en-US" smtClean="0"/>
              <a:t>FV formulas:</a:t>
            </a:r>
          </a:p>
          <a:p>
            <a:pPr lvl="2">
              <a:buFont typeface="Arial" panose="020B0604020202020204" pitchFamily="34" charset="0"/>
              <a:buChar char="•"/>
            </a:pPr>
            <a:r>
              <a:rPr lang="en-US" altLang="en-US" smtClean="0"/>
              <a:t>gradient wrt to w 	</a:t>
            </a:r>
            <a:r>
              <a:rPr lang="en-US" altLang="en-US" sz="2000" smtClean="0"/>
              <a:t>	</a:t>
            </a:r>
            <a:endParaRPr lang="en-US" altLang="en-US" sz="2000" b="1" smtClean="0"/>
          </a:p>
          <a:p>
            <a:pPr lvl="2">
              <a:buFont typeface="Xerox Sans"/>
              <a:buNone/>
            </a:pPr>
            <a:endParaRPr lang="en-US" altLang="en-US" smtClean="0"/>
          </a:p>
          <a:p>
            <a:pPr lvl="2">
              <a:buFont typeface="Xerox Sans"/>
              <a:buNone/>
            </a:pPr>
            <a:r>
              <a:rPr lang="en-US" altLang="en-US" smtClean="0"/>
              <a:t>≈ </a:t>
            </a:r>
          </a:p>
          <a:p>
            <a:pPr lvl="2">
              <a:buFont typeface="Xerox Sans"/>
              <a:buNone/>
            </a:pPr>
            <a:endParaRPr lang="en-US" altLang="en-US" smtClean="0">
              <a:sym typeface="Symbol" panose="05050102010706020507" pitchFamily="18" charset="2"/>
            </a:endParaRPr>
          </a:p>
          <a:p>
            <a:pPr lvl="2">
              <a:buFont typeface="Xerox Sans"/>
              <a:buNone/>
            </a:pPr>
            <a:r>
              <a:rPr lang="en-US" altLang="en-US" smtClean="0">
                <a:sym typeface="Symbol" panose="05050102010706020507" pitchFamily="18" charset="2"/>
              </a:rPr>
              <a:t> </a:t>
            </a:r>
            <a:r>
              <a:rPr lang="en-US" altLang="en-US" b="1" smtClean="0">
                <a:sym typeface="Symbol" panose="05050102010706020507" pitchFamily="18" charset="2"/>
              </a:rPr>
              <a:t>soft BOV</a:t>
            </a:r>
          </a:p>
          <a:p>
            <a:pPr lvl="2">
              <a:buFont typeface="Xerox Sans"/>
              <a:buNone/>
            </a:pPr>
            <a:endParaRPr lang="en-US" altLang="en-US" smtClean="0"/>
          </a:p>
          <a:p>
            <a:pPr lvl="2">
              <a:buFont typeface="Xerox Sans"/>
              <a:buNone/>
            </a:pPr>
            <a:r>
              <a:rPr lang="en-US" altLang="en-US" smtClean="0"/>
              <a:t>	       = soft-assignment of patch t to Gaussian i</a:t>
            </a:r>
          </a:p>
          <a:p>
            <a:endParaRPr lang="en-US" altLang="en-US" sz="1100" smtClean="0">
              <a:sym typeface="Wingdings" panose="05000000000000000000" pitchFamily="2" charset="2"/>
            </a:endParaRPr>
          </a:p>
          <a:p>
            <a:endParaRPr lang="en-US" altLang="en-US" smtClean="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1492"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pic>
        <p:nvPicPr>
          <p:cNvPr id="191493" name="Picture 6" descr="soft_bov.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5" y="2292350"/>
            <a:ext cx="1276350" cy="4762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91494" name="Picture 6" descr="soft_bov.tif"/>
          <p:cNvPicPr>
            <a:picLocks noChangeAspect="1"/>
          </p:cNvPicPr>
          <p:nvPr/>
        </p:nvPicPr>
        <p:blipFill>
          <a:blip r:embed="rId2">
            <a:extLst>
              <a:ext uri="{28A0092B-C50C-407E-A947-70E740481C1C}">
                <a14:useLocalDpi xmlns:a14="http://schemas.microsoft.com/office/drawing/2010/main" val="0"/>
              </a:ext>
            </a:extLst>
          </a:blip>
          <a:srcRect l="60883" t="19196" b="19196"/>
          <a:stretch>
            <a:fillRect/>
          </a:stretch>
        </p:blipFill>
        <p:spPr bwMode="auto">
          <a:xfrm>
            <a:off x="585788" y="3683000"/>
            <a:ext cx="5000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5"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grpSp>
        <p:nvGrpSpPr>
          <p:cNvPr id="191496" name="Group 13"/>
          <p:cNvGrpSpPr>
            <a:grpSpLocks/>
          </p:cNvGrpSpPr>
          <p:nvPr/>
        </p:nvGrpSpPr>
        <p:grpSpPr bwMode="auto">
          <a:xfrm>
            <a:off x="2773363" y="1336675"/>
            <a:ext cx="2303462" cy="2049463"/>
            <a:chOff x="5077480" y="940611"/>
            <a:chExt cx="2874601" cy="2557463"/>
          </a:xfrm>
        </p:grpSpPr>
        <p:pic>
          <p:nvPicPr>
            <p:cNvPr id="1914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1499" name="TextBox 2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1500" name="TextBox 2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1501" name="TextBox 2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1502" name="TextBox 2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pic>
        <p:nvPicPr>
          <p:cNvPr id="191497" name="Image 3" descr="inria_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689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muc.in/pic/munich_airport_terminal-2.jpg"/>
          <p:cNvPicPr>
            <a:picLocks noChangeAspect="1" noChangeArrowheads="1"/>
          </p:cNvPicPr>
          <p:nvPr/>
        </p:nvPicPr>
        <p:blipFill>
          <a:blip r:embed="rId2" cstate="print"/>
          <a:srcRect/>
          <a:stretch>
            <a:fillRect/>
          </a:stretch>
        </p:blipFill>
        <p:spPr bwMode="auto">
          <a:xfrm>
            <a:off x="0" y="0"/>
            <a:ext cx="9144000" cy="6864350"/>
          </a:xfrm>
          <a:prstGeom prst="rect">
            <a:avLst/>
          </a:prstGeom>
          <a:noFill/>
          <a:ln w="9525">
            <a:noFill/>
            <a:miter lim="800000"/>
            <a:headEnd/>
            <a:tailEnd/>
          </a:ln>
        </p:spPr>
      </p:pic>
      <p:sp>
        <p:nvSpPr>
          <p:cNvPr id="29699" name="Text Box 3"/>
          <p:cNvSpPr txBox="1">
            <a:spLocks noChangeArrowheads="1"/>
          </p:cNvSpPr>
          <p:nvPr/>
        </p:nvSpPr>
        <p:spPr bwMode="auto">
          <a:xfrm>
            <a:off x="304800" y="228600"/>
            <a:ext cx="3570208"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airport terminal</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Content Placeholder 14"/>
          <p:cNvSpPr txBox="1">
            <a:spLocks/>
          </p:cNvSpPr>
          <p:nvPr/>
        </p:nvSpPr>
        <p:spPr bwMode="auto">
          <a:xfrm>
            <a:off x="4978400" y="1308100"/>
            <a:ext cx="4165600" cy="4768850"/>
          </a:xfrm>
          <a:prstGeom prst="rect">
            <a:avLst/>
          </a:prstGeom>
          <a:noFill/>
          <a:ln w="9525">
            <a:noFill/>
            <a:miter lim="800000"/>
            <a:headEnd/>
            <a:tailEnd/>
          </a:ln>
        </p:spPr>
        <p:txBody>
          <a:bodyPr/>
          <a:lstStyle/>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r>
              <a:rPr lang="en-US" kern="0" dirty="0">
                <a:solidFill>
                  <a:srgbClr val="000000"/>
                </a:solidFill>
                <a:cs typeface="Arial" charset="0"/>
              </a:rPr>
              <a:t>gradient </a:t>
            </a:r>
            <a:r>
              <a:rPr lang="en-US" kern="0" dirty="0" err="1">
                <a:solidFill>
                  <a:srgbClr val="000000"/>
                </a:solidFill>
                <a:cs typeface="Arial" charset="0"/>
              </a:rPr>
              <a:t>wrt</a:t>
            </a:r>
            <a:r>
              <a:rPr lang="en-US" kern="0" dirty="0">
                <a:solidFill>
                  <a:srgbClr val="000000"/>
                </a:solidFill>
                <a:cs typeface="Arial" charset="0"/>
              </a:rPr>
              <a:t> to </a:t>
            </a:r>
            <a:r>
              <a:rPr lang="en-US" kern="0" dirty="0">
                <a:solidFill>
                  <a:srgbClr val="000000"/>
                </a:solidFill>
                <a:cs typeface="Arial" charset="0"/>
                <a:sym typeface="Symbol"/>
              </a:rPr>
              <a:t> and </a:t>
            </a:r>
            <a:r>
              <a:rPr lang="en-US" kern="0" dirty="0">
                <a:solidFill>
                  <a:srgbClr val="000000"/>
                </a:solidFill>
                <a:cs typeface="Arial" charset="0"/>
              </a:rPr>
              <a:t> 	</a:t>
            </a:r>
            <a:r>
              <a:rPr lang="en-US" sz="2000" kern="0" dirty="0">
                <a:solidFill>
                  <a:srgbClr val="000000"/>
                </a:solidFill>
                <a:cs typeface="Arial" charset="0"/>
              </a:rPr>
              <a:t>	</a:t>
            </a:r>
            <a:endParaRPr lang="en-US" sz="2000" b="1"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342900" indent="-342900" eaLnBrk="0" fontAlgn="base" hangingPunct="0">
              <a:lnSpc>
                <a:spcPct val="90000"/>
              </a:lnSpc>
              <a:spcBef>
                <a:spcPct val="30000"/>
              </a:spcBef>
              <a:spcAft>
                <a:spcPct val="0"/>
              </a:spcAft>
              <a:defRPr/>
            </a:pPr>
            <a:endParaRPr lang="en-US" sz="1100" kern="0" dirty="0">
              <a:solidFill>
                <a:srgbClr val="000000"/>
              </a:solidFill>
              <a:cs typeface="Arial" panose="020B0604020202020204" pitchFamily="34" charset="0"/>
              <a:sym typeface="Wingdings"/>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sp>
        <p:nvSpPr>
          <p:cNvPr id="15" name="Content Placeholder 14"/>
          <p:cNvSpPr>
            <a:spLocks noGrp="1"/>
          </p:cNvSpPr>
          <p:nvPr>
            <p:ph idx="1"/>
          </p:nvPr>
        </p:nvSpPr>
        <p:spPr>
          <a:xfrm>
            <a:off x="292100" y="1308100"/>
            <a:ext cx="8229600" cy="4768850"/>
          </a:xfrm>
        </p:spPr>
        <p:txBody>
          <a:bodyPr/>
          <a:lstStyle/>
          <a:p>
            <a:pPr>
              <a:defRPr/>
            </a:pPr>
            <a:r>
              <a:rPr lang="en-US" dirty="0" smtClean="0"/>
              <a:t>FV formulas:</a:t>
            </a:r>
          </a:p>
          <a:p>
            <a:pPr lvl="2">
              <a:buFont typeface="Arial" pitchFamily="34" charset="0"/>
              <a:buChar char="•"/>
              <a:defRPr/>
            </a:pPr>
            <a:r>
              <a:rPr lang="en-US" dirty="0" smtClean="0"/>
              <a:t>gradient </a:t>
            </a:r>
            <a:r>
              <a:rPr lang="en-US" dirty="0" err="1" smtClean="0"/>
              <a:t>wrt</a:t>
            </a:r>
            <a:r>
              <a:rPr lang="en-US" dirty="0" smtClean="0"/>
              <a:t> to w 	</a:t>
            </a:r>
            <a:r>
              <a:rPr lang="en-US" sz="2000" dirty="0" smtClean="0"/>
              <a:t>	</a:t>
            </a:r>
            <a:endParaRPr lang="en-US" sz="2000" b="1" dirty="0" smtClean="0"/>
          </a:p>
          <a:p>
            <a:pPr lvl="2">
              <a:buFont typeface="Xerox Sans" pitchFamily="48" charset="0"/>
              <a:buNone/>
              <a:defRPr/>
            </a:pPr>
            <a:endParaRPr lang="en-US" dirty="0" smtClean="0"/>
          </a:p>
          <a:p>
            <a:pPr lvl="2">
              <a:buFont typeface="Xerox Sans" pitchFamily="48" charset="0"/>
              <a:buNone/>
              <a:defRPr/>
            </a:pPr>
            <a:r>
              <a:rPr lang="en-US" dirty="0" smtClean="0"/>
              <a:t>≈ </a:t>
            </a:r>
          </a:p>
          <a:p>
            <a:pPr lvl="2">
              <a:buFont typeface="Xerox Sans" pitchFamily="48" charset="0"/>
              <a:buNone/>
              <a:defRPr/>
            </a:pPr>
            <a:endParaRPr lang="en-US" dirty="0" smtClean="0">
              <a:sym typeface="Symbol"/>
            </a:endParaRPr>
          </a:p>
          <a:p>
            <a:pPr lvl="2">
              <a:buFont typeface="Xerox Sans" pitchFamily="48" charset="0"/>
              <a:buNone/>
              <a:defRPr/>
            </a:pPr>
            <a:r>
              <a:rPr lang="en-US" dirty="0" smtClean="0">
                <a:sym typeface="Symbol"/>
              </a:rPr>
              <a:t> </a:t>
            </a:r>
            <a:r>
              <a:rPr lang="en-US" b="1" dirty="0" smtClean="0">
                <a:sym typeface="Symbol"/>
              </a:rPr>
              <a:t>soft BOV</a:t>
            </a:r>
          </a:p>
          <a:p>
            <a:pPr lvl="2">
              <a:buFont typeface="Xerox Sans" pitchFamily="48" charset="0"/>
              <a:buNone/>
              <a:defRPr/>
            </a:pPr>
            <a:endParaRPr lang="en-US" dirty="0" smtClean="0"/>
          </a:p>
          <a:p>
            <a:pPr lvl="2">
              <a:buFont typeface="Xerox Sans" pitchFamily="48" charset="0"/>
              <a:buNone/>
              <a:defRPr/>
            </a:pPr>
            <a:r>
              <a:rPr lang="en-US" dirty="0" smtClean="0"/>
              <a:t>	       = soft-assignment of patch t to Gaussian </a:t>
            </a:r>
            <a:r>
              <a:rPr lang="en-US" dirty="0" err="1" smtClean="0"/>
              <a:t>i</a:t>
            </a:r>
            <a:endParaRPr lang="en-US" dirty="0" smtClean="0"/>
          </a:p>
          <a:p>
            <a:pPr>
              <a:defRPr/>
            </a:pPr>
            <a:endParaRPr lang="en-US" sz="1100" dirty="0" smtClean="0">
              <a:sym typeface="Wingdings"/>
            </a:endParaRPr>
          </a:p>
          <a:p>
            <a:pPr marL="342900" lvl="2" indent="-342900">
              <a:buSzTx/>
              <a:buFont typeface="Xerox Sans" pitchFamily="48" charset="0"/>
              <a:buNone/>
              <a:defRPr/>
            </a:pPr>
            <a:r>
              <a:rPr lang="en-US" sz="2000" dirty="0" smtClean="0">
                <a:sym typeface="Symbol"/>
              </a:rPr>
              <a:t> compared to BOV, include </a:t>
            </a:r>
            <a:r>
              <a:rPr lang="en-US" sz="2000" b="1" dirty="0" smtClean="0">
                <a:sym typeface="Symbol"/>
              </a:rPr>
              <a:t>higher-order statistics </a:t>
            </a:r>
            <a:r>
              <a:rPr lang="en-US" sz="2000" dirty="0" smtClean="0">
                <a:sym typeface="Symbol"/>
              </a:rPr>
              <a:t>(up to order 2)</a:t>
            </a:r>
          </a:p>
          <a:p>
            <a:pPr>
              <a:defRPr/>
            </a:pPr>
            <a:endParaRPr lang="en-US" sz="1100" dirty="0" smtClean="0">
              <a:sym typeface="Wingdings"/>
            </a:endParaRPr>
          </a:p>
          <a:p>
            <a:pPr>
              <a:defRPr/>
            </a:pPr>
            <a:r>
              <a:rPr lang="en-US" dirty="0" smtClean="0">
                <a:sym typeface="Wingdings"/>
              </a:rPr>
              <a:t>Let us denote: D = feature dim, N = # Gaussians</a:t>
            </a:r>
          </a:p>
          <a:p>
            <a:pPr lvl="2">
              <a:buFont typeface="Arial" pitchFamily="34" charset="0"/>
              <a:buChar char="•"/>
              <a:defRPr/>
            </a:pPr>
            <a:r>
              <a:rPr lang="en-US" dirty="0" smtClean="0">
                <a:sym typeface="Wingdings"/>
              </a:rPr>
              <a:t>BOV = N-dim</a:t>
            </a:r>
          </a:p>
          <a:p>
            <a:pPr lvl="2">
              <a:buFont typeface="Arial" pitchFamily="34" charset="0"/>
              <a:buChar char="•"/>
              <a:defRPr/>
            </a:pPr>
            <a:r>
              <a:rPr lang="en-US" dirty="0" smtClean="0">
                <a:sym typeface="Wingdings"/>
              </a:rPr>
              <a:t>FV = 2DN-dim</a:t>
            </a:r>
            <a:endParaRPr lang="en-US" b="1" dirty="0" smtClean="0"/>
          </a:p>
          <a:p>
            <a:pPr>
              <a:defRPr/>
            </a:pPr>
            <a:endParaRPr lang="en-US" dirty="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2517"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pic>
        <p:nvPicPr>
          <p:cNvPr id="192518" name="Picture 6" descr="soft_bov.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5" y="2292350"/>
            <a:ext cx="1276350" cy="4762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92519" name="Content Placeholder 4" descr="G_mu_sigm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092325"/>
            <a:ext cx="3352800" cy="136683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92520" name="Picture 6" descr="soft_bov.tif"/>
          <p:cNvPicPr>
            <a:picLocks noChangeAspect="1"/>
          </p:cNvPicPr>
          <p:nvPr/>
        </p:nvPicPr>
        <p:blipFill>
          <a:blip r:embed="rId2">
            <a:extLst>
              <a:ext uri="{28A0092B-C50C-407E-A947-70E740481C1C}">
                <a14:useLocalDpi xmlns:a14="http://schemas.microsoft.com/office/drawing/2010/main" val="0"/>
              </a:ext>
            </a:extLst>
          </a:blip>
          <a:srcRect l="60883" t="19196" b="19196"/>
          <a:stretch>
            <a:fillRect/>
          </a:stretch>
        </p:blipFill>
        <p:spPr bwMode="auto">
          <a:xfrm>
            <a:off x="585788" y="3683000"/>
            <a:ext cx="5000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grpSp>
        <p:nvGrpSpPr>
          <p:cNvPr id="192522" name="Group 13"/>
          <p:cNvGrpSpPr>
            <a:grpSpLocks/>
          </p:cNvGrpSpPr>
          <p:nvPr/>
        </p:nvGrpSpPr>
        <p:grpSpPr bwMode="auto">
          <a:xfrm>
            <a:off x="2773363" y="1336675"/>
            <a:ext cx="2303462" cy="2049463"/>
            <a:chOff x="5077480" y="940611"/>
            <a:chExt cx="2874601" cy="2557463"/>
          </a:xfrm>
        </p:grpSpPr>
        <p:pic>
          <p:nvPicPr>
            <p:cNvPr id="1925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2525" name="TextBox 2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2526" name="TextBox 2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2527" name="TextBox 2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2528" name="TextBox 2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pic>
        <p:nvPicPr>
          <p:cNvPr id="192523"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5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Content Placeholder 14"/>
          <p:cNvSpPr txBox="1">
            <a:spLocks/>
          </p:cNvSpPr>
          <p:nvPr/>
        </p:nvSpPr>
        <p:spPr bwMode="auto">
          <a:xfrm>
            <a:off x="4978400" y="1308100"/>
            <a:ext cx="4165600" cy="4768850"/>
          </a:xfrm>
          <a:prstGeom prst="rect">
            <a:avLst/>
          </a:prstGeom>
          <a:noFill/>
          <a:ln w="9525">
            <a:noFill/>
            <a:miter lim="800000"/>
            <a:headEnd/>
            <a:tailEnd/>
          </a:ln>
        </p:spPr>
        <p:txBody>
          <a:bodyPr/>
          <a:lstStyle/>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r>
              <a:rPr lang="en-US" kern="0" dirty="0">
                <a:solidFill>
                  <a:srgbClr val="000000"/>
                </a:solidFill>
                <a:cs typeface="Arial" charset="0"/>
              </a:rPr>
              <a:t>gradient </a:t>
            </a:r>
            <a:r>
              <a:rPr lang="en-US" kern="0" dirty="0" err="1">
                <a:solidFill>
                  <a:srgbClr val="000000"/>
                </a:solidFill>
                <a:cs typeface="Arial" charset="0"/>
              </a:rPr>
              <a:t>wrt</a:t>
            </a:r>
            <a:r>
              <a:rPr lang="en-US" kern="0" dirty="0">
                <a:solidFill>
                  <a:srgbClr val="000000"/>
                </a:solidFill>
                <a:cs typeface="Arial" charset="0"/>
              </a:rPr>
              <a:t> to </a:t>
            </a:r>
            <a:r>
              <a:rPr lang="en-US" kern="0" dirty="0">
                <a:solidFill>
                  <a:srgbClr val="000000"/>
                </a:solidFill>
                <a:cs typeface="Arial" charset="0"/>
                <a:sym typeface="Symbol"/>
              </a:rPr>
              <a:t> and </a:t>
            </a:r>
            <a:r>
              <a:rPr lang="en-US" kern="0" dirty="0">
                <a:solidFill>
                  <a:srgbClr val="000000"/>
                </a:solidFill>
                <a:cs typeface="Arial" charset="0"/>
              </a:rPr>
              <a:t> 	</a:t>
            </a:r>
            <a:r>
              <a:rPr lang="en-US" sz="2000" kern="0" dirty="0">
                <a:solidFill>
                  <a:srgbClr val="000000"/>
                </a:solidFill>
                <a:cs typeface="Arial" charset="0"/>
              </a:rPr>
              <a:t>	</a:t>
            </a:r>
            <a:endParaRPr lang="en-US" sz="2000" b="1"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457200" lvl="2" indent="-228600" eaLnBrk="0" fontAlgn="base" hangingPunct="0">
              <a:lnSpc>
                <a:spcPct val="90000"/>
              </a:lnSpc>
              <a:spcBef>
                <a:spcPct val="30000"/>
              </a:spcBef>
              <a:spcAft>
                <a:spcPct val="0"/>
              </a:spcAft>
              <a:buSzPct val="75000"/>
              <a:buFont typeface="Arial" pitchFamily="34" charset="0"/>
              <a:buChar char="•"/>
              <a:defRPr/>
            </a:pPr>
            <a:endParaRPr lang="en-US" kern="0" dirty="0">
              <a:solidFill>
                <a:srgbClr val="000000"/>
              </a:solidFill>
              <a:cs typeface="Arial" charset="0"/>
            </a:endParaRPr>
          </a:p>
          <a:p>
            <a:pPr marL="342900" indent="-342900" eaLnBrk="0" fontAlgn="base" hangingPunct="0">
              <a:lnSpc>
                <a:spcPct val="90000"/>
              </a:lnSpc>
              <a:spcBef>
                <a:spcPct val="30000"/>
              </a:spcBef>
              <a:spcAft>
                <a:spcPct val="0"/>
              </a:spcAft>
              <a:defRPr/>
            </a:pPr>
            <a:endParaRPr lang="en-US" sz="1100" kern="0" dirty="0">
              <a:solidFill>
                <a:srgbClr val="000000"/>
              </a:solidFill>
              <a:cs typeface="Arial" panose="020B0604020202020204" pitchFamily="34" charset="0"/>
              <a:sym typeface="Wingdings"/>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sp>
        <p:nvSpPr>
          <p:cNvPr id="15" name="Content Placeholder 14"/>
          <p:cNvSpPr>
            <a:spLocks noGrp="1"/>
          </p:cNvSpPr>
          <p:nvPr>
            <p:ph idx="1"/>
          </p:nvPr>
        </p:nvSpPr>
        <p:spPr>
          <a:xfrm>
            <a:off x="292100" y="1308100"/>
            <a:ext cx="8229600" cy="4768850"/>
          </a:xfrm>
        </p:spPr>
        <p:txBody>
          <a:bodyPr/>
          <a:lstStyle/>
          <a:p>
            <a:pPr>
              <a:defRPr/>
            </a:pPr>
            <a:r>
              <a:rPr lang="en-US" dirty="0" smtClean="0"/>
              <a:t>FV formulas:</a:t>
            </a:r>
          </a:p>
          <a:p>
            <a:pPr lvl="2">
              <a:buFont typeface="Arial" pitchFamily="34" charset="0"/>
              <a:buChar char="•"/>
              <a:defRPr/>
            </a:pPr>
            <a:r>
              <a:rPr lang="en-US" dirty="0" smtClean="0"/>
              <a:t>gradient </a:t>
            </a:r>
            <a:r>
              <a:rPr lang="en-US" dirty="0" err="1" smtClean="0"/>
              <a:t>wrt</a:t>
            </a:r>
            <a:r>
              <a:rPr lang="en-US" dirty="0" smtClean="0"/>
              <a:t> to w 	</a:t>
            </a:r>
            <a:r>
              <a:rPr lang="en-US" sz="2000" dirty="0" smtClean="0"/>
              <a:t>	</a:t>
            </a:r>
            <a:endParaRPr lang="en-US" sz="2000" b="1" dirty="0" smtClean="0"/>
          </a:p>
          <a:p>
            <a:pPr lvl="2">
              <a:buFont typeface="Xerox Sans" pitchFamily="48" charset="0"/>
              <a:buNone/>
              <a:defRPr/>
            </a:pPr>
            <a:endParaRPr lang="en-US" dirty="0" smtClean="0"/>
          </a:p>
          <a:p>
            <a:pPr lvl="2">
              <a:buFont typeface="Xerox Sans" pitchFamily="48" charset="0"/>
              <a:buNone/>
              <a:defRPr/>
            </a:pPr>
            <a:r>
              <a:rPr lang="en-US" dirty="0" smtClean="0"/>
              <a:t>≈ </a:t>
            </a:r>
          </a:p>
          <a:p>
            <a:pPr lvl="2">
              <a:buFont typeface="Xerox Sans" pitchFamily="48" charset="0"/>
              <a:buNone/>
              <a:defRPr/>
            </a:pPr>
            <a:endParaRPr lang="en-US" dirty="0" smtClean="0">
              <a:sym typeface="Symbol"/>
            </a:endParaRPr>
          </a:p>
          <a:p>
            <a:pPr lvl="2">
              <a:buFont typeface="Xerox Sans" pitchFamily="48" charset="0"/>
              <a:buNone/>
              <a:defRPr/>
            </a:pPr>
            <a:r>
              <a:rPr lang="en-US" dirty="0" smtClean="0">
                <a:sym typeface="Symbol"/>
              </a:rPr>
              <a:t> </a:t>
            </a:r>
            <a:r>
              <a:rPr lang="en-US" b="1" dirty="0" smtClean="0">
                <a:sym typeface="Symbol"/>
              </a:rPr>
              <a:t>soft BOV</a:t>
            </a:r>
          </a:p>
          <a:p>
            <a:pPr lvl="2">
              <a:buFont typeface="Xerox Sans" pitchFamily="48" charset="0"/>
              <a:buNone/>
              <a:defRPr/>
            </a:pPr>
            <a:endParaRPr lang="en-US" dirty="0" smtClean="0"/>
          </a:p>
          <a:p>
            <a:pPr lvl="2">
              <a:buFont typeface="Xerox Sans" pitchFamily="48" charset="0"/>
              <a:buNone/>
              <a:defRPr/>
            </a:pPr>
            <a:r>
              <a:rPr lang="en-US" dirty="0" smtClean="0"/>
              <a:t>	       = soft-assignment of patch t to Gaussian </a:t>
            </a:r>
            <a:r>
              <a:rPr lang="en-US" dirty="0" err="1" smtClean="0"/>
              <a:t>i</a:t>
            </a:r>
            <a:endParaRPr lang="en-US" dirty="0" smtClean="0"/>
          </a:p>
          <a:p>
            <a:pPr>
              <a:defRPr/>
            </a:pPr>
            <a:endParaRPr lang="en-US" sz="1100" dirty="0" smtClean="0">
              <a:sym typeface="Wingdings"/>
            </a:endParaRPr>
          </a:p>
          <a:p>
            <a:pPr marL="342900" lvl="2" indent="-342900">
              <a:buSzTx/>
              <a:buFont typeface="Xerox Sans" pitchFamily="48" charset="0"/>
              <a:buNone/>
              <a:defRPr/>
            </a:pPr>
            <a:r>
              <a:rPr lang="en-US" sz="2000" dirty="0" smtClean="0">
                <a:sym typeface="Symbol"/>
              </a:rPr>
              <a:t> compared to BOV, include </a:t>
            </a:r>
            <a:r>
              <a:rPr lang="en-US" sz="2000" b="1" dirty="0" smtClean="0">
                <a:sym typeface="Symbol"/>
              </a:rPr>
              <a:t>higher-order statistics </a:t>
            </a:r>
            <a:r>
              <a:rPr lang="en-US" sz="2000" dirty="0" smtClean="0">
                <a:sym typeface="Symbol"/>
              </a:rPr>
              <a:t>(up to order 2)</a:t>
            </a:r>
          </a:p>
          <a:p>
            <a:pPr>
              <a:defRPr/>
            </a:pPr>
            <a:endParaRPr lang="en-US" sz="1100" dirty="0" smtClean="0">
              <a:sym typeface="Wingdings"/>
            </a:endParaRPr>
          </a:p>
          <a:p>
            <a:pPr>
              <a:buFont typeface="Symbol"/>
              <a:buChar char="®"/>
              <a:defRPr/>
            </a:pPr>
            <a:r>
              <a:rPr lang="en-US" dirty="0" smtClean="0">
                <a:sym typeface="Symbol"/>
              </a:rPr>
              <a:t>FV </a:t>
            </a:r>
            <a:r>
              <a:rPr lang="en-US" b="1" dirty="0" smtClean="0">
                <a:sym typeface="Symbol"/>
              </a:rPr>
              <a:t>much higher-dim </a:t>
            </a:r>
            <a:r>
              <a:rPr lang="en-US" dirty="0" smtClean="0">
                <a:sym typeface="Symbol"/>
              </a:rPr>
              <a:t>than BOV for a </a:t>
            </a:r>
            <a:r>
              <a:rPr lang="en-US" b="1" dirty="0" smtClean="0">
                <a:sym typeface="Symbol"/>
              </a:rPr>
              <a:t>given visual vocabulary size</a:t>
            </a:r>
          </a:p>
          <a:p>
            <a:pPr>
              <a:buFont typeface="Symbol"/>
              <a:buChar char="®"/>
              <a:defRPr/>
            </a:pPr>
            <a:r>
              <a:rPr lang="en-US" dirty="0" smtClean="0">
                <a:sym typeface="Symbol"/>
              </a:rPr>
              <a:t>FV </a:t>
            </a:r>
            <a:r>
              <a:rPr lang="en-US" b="1" dirty="0" smtClean="0">
                <a:sym typeface="Symbol"/>
              </a:rPr>
              <a:t>much faster to compute </a:t>
            </a:r>
            <a:r>
              <a:rPr lang="en-US" dirty="0" smtClean="0">
                <a:sym typeface="Symbol"/>
              </a:rPr>
              <a:t>than BOV for a </a:t>
            </a:r>
            <a:r>
              <a:rPr lang="en-US" b="1" dirty="0" smtClean="0">
                <a:sym typeface="Symbol"/>
              </a:rPr>
              <a:t>given feature dim</a:t>
            </a:r>
            <a:endParaRPr lang="en-US" dirty="0"/>
          </a:p>
        </p:txBody>
      </p:sp>
      <p:sp>
        <p:nvSpPr>
          <p:cNvPr id="6" name="Content Placeholder 5"/>
          <p:cNvSpPr txBox="1">
            <a:spLocks/>
          </p:cNvSpPr>
          <p:nvPr/>
        </p:nvSpPr>
        <p:spPr bwMode="auto">
          <a:xfrm>
            <a:off x="292100" y="1174750"/>
            <a:ext cx="8229600" cy="4768850"/>
          </a:xfrm>
          <a:prstGeom prst="rect">
            <a:avLst/>
          </a:prstGeom>
          <a:noFill/>
          <a:ln w="9525">
            <a:noFill/>
            <a:miter lim="800000"/>
            <a:headEnd/>
            <a:tailEnd/>
          </a:ln>
        </p:spPr>
        <p:txBody>
          <a:bodyPr/>
          <a:lstStyle/>
          <a:p>
            <a:pPr eaLnBrk="0" fontAlgn="base" hangingPunct="0">
              <a:lnSpc>
                <a:spcPct val="90000"/>
              </a:lnSpc>
              <a:spcBef>
                <a:spcPct val="30000"/>
              </a:spcBef>
              <a:spcAft>
                <a:spcPct val="0"/>
              </a:spcAft>
              <a:buFont typeface="Wingdings" pitchFamily="2" charset="2"/>
              <a:buChar char="ð"/>
              <a:defRPr/>
            </a:pPr>
            <a:endParaRPr lang="en-US" sz="2000" kern="0" dirty="0">
              <a:solidFill>
                <a:srgbClr val="000000"/>
              </a:solidFill>
              <a:cs typeface="Arial" charset="0"/>
            </a:endParaRPr>
          </a:p>
        </p:txBody>
      </p:sp>
      <p:sp>
        <p:nvSpPr>
          <p:cNvPr id="193541" name="Title 1"/>
          <p:cNvSpPr>
            <a:spLocks noGrp="1"/>
          </p:cNvSpPr>
          <p:nvPr>
            <p:ph type="title"/>
          </p:nvPr>
        </p:nvSpPr>
        <p:spPr>
          <a:xfrm>
            <a:off x="292100" y="152400"/>
            <a:ext cx="8680450" cy="685800"/>
          </a:xfrm>
        </p:spPr>
        <p:txBody>
          <a:bodyPr/>
          <a:lstStyle/>
          <a:p>
            <a:r>
              <a:rPr lang="en-US" altLang="en-US" smtClean="0"/>
              <a:t>The Fisher vector</a:t>
            </a:r>
            <a:br>
              <a:rPr lang="en-US" altLang="en-US" smtClean="0"/>
            </a:br>
            <a:r>
              <a:rPr lang="en-US" altLang="en-US" sz="2000" smtClean="0"/>
              <a:t>Relationship with the BOV</a:t>
            </a:r>
            <a:endParaRPr lang="en-US" altLang="en-US" sz="2400" smtClean="0"/>
          </a:p>
        </p:txBody>
      </p:sp>
      <p:pic>
        <p:nvPicPr>
          <p:cNvPr id="193542" name="Picture 6" descr="soft_bov.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4875" y="2292350"/>
            <a:ext cx="1276350" cy="4762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93543" name="Content Placeholder 4" descr="G_mu_sigma.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092325"/>
            <a:ext cx="3352800" cy="1366838"/>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93544" name="Picture 6" descr="soft_bov.tif"/>
          <p:cNvPicPr>
            <a:picLocks noChangeAspect="1"/>
          </p:cNvPicPr>
          <p:nvPr/>
        </p:nvPicPr>
        <p:blipFill>
          <a:blip r:embed="rId2">
            <a:extLst>
              <a:ext uri="{28A0092B-C50C-407E-A947-70E740481C1C}">
                <a14:useLocalDpi xmlns:a14="http://schemas.microsoft.com/office/drawing/2010/main" val="0"/>
              </a:ext>
            </a:extLst>
          </a:blip>
          <a:srcRect l="60883" t="19196" b="19196"/>
          <a:stretch>
            <a:fillRect/>
          </a:stretch>
        </p:blipFill>
        <p:spPr bwMode="auto">
          <a:xfrm>
            <a:off x="585788" y="3683000"/>
            <a:ext cx="5000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5" name="TextBox 22"/>
          <p:cNvSpPr txBox="1">
            <a:spLocks noChangeArrowheads="1"/>
          </p:cNvSpPr>
          <p:nvPr/>
        </p:nvSpPr>
        <p:spPr bwMode="auto">
          <a:xfrm>
            <a:off x="215900" y="5848350"/>
            <a:ext cx="6326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Perronnin and Dance, “Fisher kernels on visual categories for image categorization”, CVPR’07.</a:t>
            </a:r>
          </a:p>
        </p:txBody>
      </p:sp>
      <p:grpSp>
        <p:nvGrpSpPr>
          <p:cNvPr id="193546" name="Group 13"/>
          <p:cNvGrpSpPr>
            <a:grpSpLocks/>
          </p:cNvGrpSpPr>
          <p:nvPr/>
        </p:nvGrpSpPr>
        <p:grpSpPr bwMode="auto">
          <a:xfrm>
            <a:off x="2773363" y="1336675"/>
            <a:ext cx="2303462" cy="2049463"/>
            <a:chOff x="5077480" y="940611"/>
            <a:chExt cx="2874601" cy="2557463"/>
          </a:xfrm>
        </p:grpSpPr>
        <p:pic>
          <p:nvPicPr>
            <p:cNvPr id="19354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7480" y="940611"/>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3549" name="TextBox 2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0.5</a:t>
              </a:r>
            </a:p>
          </p:txBody>
        </p:sp>
        <p:sp>
          <p:nvSpPr>
            <p:cNvPr id="193550" name="TextBox 2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0.4</a:t>
              </a:r>
            </a:p>
          </p:txBody>
        </p:sp>
        <p:sp>
          <p:nvSpPr>
            <p:cNvPr id="193551" name="TextBox 2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sp>
          <p:nvSpPr>
            <p:cNvPr id="193552" name="TextBox 2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000" smtClean="0">
                  <a:solidFill>
                    <a:srgbClr val="000000"/>
                  </a:solidFill>
                  <a:latin typeface="Xerox Sans"/>
                </a:rPr>
                <a:t>0.05</a:t>
              </a:r>
            </a:p>
          </p:txBody>
        </p:sp>
      </p:grpSp>
      <p:pic>
        <p:nvPicPr>
          <p:cNvPr id="193547"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3646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r>
              <a:rPr lang="en-US" altLang="en-US" smtClean="0"/>
              <a:t>The Fisher vector</a:t>
            </a:r>
            <a:br>
              <a:rPr lang="en-US" altLang="en-US" smtClean="0"/>
            </a:br>
            <a:r>
              <a:rPr lang="en-US" altLang="en-US" sz="2000" smtClean="0"/>
              <a:t>Dimensionality reduction on local descriptors</a:t>
            </a:r>
            <a:endParaRPr lang="en-US" altLang="en-US" smtClean="0"/>
          </a:p>
        </p:txBody>
      </p:sp>
      <p:sp>
        <p:nvSpPr>
          <p:cNvPr id="194563" name="Content Placeholder 2"/>
          <p:cNvSpPr>
            <a:spLocks noGrp="1"/>
          </p:cNvSpPr>
          <p:nvPr>
            <p:ph idx="1"/>
          </p:nvPr>
        </p:nvSpPr>
        <p:spPr/>
        <p:txBody>
          <a:bodyPr/>
          <a:lstStyle/>
          <a:p>
            <a:r>
              <a:rPr lang="en-US" altLang="en-US" smtClean="0"/>
              <a:t>Perform PCA on local descriptors:</a:t>
            </a:r>
          </a:p>
          <a:p>
            <a:r>
              <a:rPr lang="en-US" altLang="en-US" sz="1800" smtClean="0">
                <a:sym typeface="Symbol" panose="05050102010706020507" pitchFamily="18" charset="2"/>
              </a:rPr>
              <a:t> un</a:t>
            </a:r>
            <a:r>
              <a:rPr lang="en-US" altLang="en-US" sz="1800" smtClean="0"/>
              <a:t>correlated features are more consistent with diagonal assumption of covariance matrices in GMM</a:t>
            </a:r>
          </a:p>
          <a:p>
            <a:r>
              <a:rPr lang="en-US" altLang="en-US" sz="1800" smtClean="0">
                <a:sym typeface="Symbol" panose="05050102010706020507" pitchFamily="18" charset="2"/>
              </a:rPr>
              <a:t> </a:t>
            </a:r>
            <a:r>
              <a:rPr lang="en-US" altLang="en-US" sz="1800" smtClean="0"/>
              <a:t>FK performs whitening and enhances low-energy (possibly noisy) dimensions</a:t>
            </a:r>
          </a:p>
        </p:txBody>
      </p:sp>
      <p:pic>
        <p:nvPicPr>
          <p:cNvPr id="194564"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010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586" name="Title 1"/>
          <p:cNvSpPr>
            <a:spLocks noGrp="1"/>
          </p:cNvSpPr>
          <p:nvPr>
            <p:ph type="title"/>
          </p:nvPr>
        </p:nvSpPr>
        <p:spPr/>
        <p:txBody>
          <a:bodyPr/>
          <a:lstStyle/>
          <a:p>
            <a:r>
              <a:rPr lang="en-US" altLang="en-US" smtClean="0"/>
              <a:t>The Fisher vector</a:t>
            </a:r>
            <a:r>
              <a:rPr lang="en-US" altLang="en-US" sz="2400" smtClean="0"/>
              <a:t/>
            </a:r>
            <a:br>
              <a:rPr lang="en-US" altLang="en-US" sz="2400" smtClean="0"/>
            </a:br>
            <a:r>
              <a:rPr lang="en-US" altLang="en-US" sz="2000" smtClean="0"/>
              <a:t>Normalization: variance stabilization</a:t>
            </a:r>
            <a:endParaRPr lang="en-US" altLang="en-US" smtClean="0"/>
          </a:p>
        </p:txBody>
      </p:sp>
      <p:sp>
        <p:nvSpPr>
          <p:cNvPr id="195587" name="Content Placeholder 2"/>
          <p:cNvSpPr>
            <a:spLocks noGrp="1"/>
          </p:cNvSpPr>
          <p:nvPr>
            <p:ph idx="1"/>
          </p:nvPr>
        </p:nvSpPr>
        <p:spPr>
          <a:xfrm>
            <a:off x="292100" y="1174750"/>
            <a:ext cx="8366125" cy="4768850"/>
          </a:xfrm>
        </p:spPr>
        <p:txBody>
          <a:bodyPr/>
          <a:lstStyle/>
          <a:p>
            <a:pPr marL="0" indent="0"/>
            <a:endParaRPr lang="en-US" altLang="en-US" smtClean="0"/>
          </a:p>
          <a:p>
            <a:pPr marL="0" indent="0"/>
            <a:endParaRPr lang="en-US" altLang="en-US" sz="1200" smtClean="0"/>
          </a:p>
          <a:p>
            <a:pPr marL="0" indent="0"/>
            <a:r>
              <a:rPr lang="en-US" altLang="en-US" b="1" smtClean="0">
                <a:sym typeface="Symbol" panose="05050102010706020507" pitchFamily="18" charset="2"/>
              </a:rPr>
              <a:t> </a:t>
            </a:r>
            <a:r>
              <a:rPr lang="en-US" altLang="en-US" b="1" smtClean="0"/>
              <a:t>Variance stabilizing transforms </a:t>
            </a:r>
            <a:r>
              <a:rPr lang="en-US" altLang="en-US" smtClean="0"/>
              <a:t>of the form:</a:t>
            </a:r>
          </a:p>
          <a:p>
            <a:pPr marL="0" indent="0"/>
            <a:r>
              <a:rPr lang="en-US" altLang="en-US" smtClean="0"/>
              <a:t>					       (with </a:t>
            </a:r>
            <a:r>
              <a:rPr lang="en-US" altLang="en-US" smtClean="0">
                <a:sym typeface="Symbol" panose="05050102010706020507" pitchFamily="18" charset="2"/>
              </a:rPr>
              <a:t>=0.5 by default)</a:t>
            </a:r>
            <a:endParaRPr lang="en-US" altLang="en-US" smtClean="0"/>
          </a:p>
          <a:p>
            <a:pPr marL="0" indent="0"/>
            <a:r>
              <a:rPr lang="en-US" altLang="en-US" smtClean="0"/>
              <a:t>can be used on the FV (or the VLAD).</a:t>
            </a:r>
          </a:p>
          <a:p>
            <a:pPr marL="0" indent="0"/>
            <a:endParaRPr lang="en-US" altLang="en-US" smtClean="0"/>
          </a:p>
          <a:p>
            <a:pPr marL="0" indent="0"/>
            <a:endParaRPr lang="en-US" altLang="en-US" smtClean="0"/>
          </a:p>
          <a:p>
            <a:pPr marL="0" indent="0"/>
            <a:endParaRPr lang="en-US" altLang="en-US" smtClean="0"/>
          </a:p>
          <a:p>
            <a:pPr marL="0" indent="0"/>
            <a:endParaRPr lang="en-US" altLang="en-US" smtClean="0"/>
          </a:p>
          <a:p>
            <a:pPr marL="0" indent="0"/>
            <a:endParaRPr lang="en-US" altLang="en-US" smtClean="0"/>
          </a:p>
          <a:p>
            <a:pPr marL="0" indent="0"/>
            <a:endParaRPr lang="en-US" altLang="en-US" smtClean="0"/>
          </a:p>
          <a:p>
            <a:pPr marL="0" indent="0"/>
            <a:r>
              <a:rPr lang="en-US" altLang="en-US" smtClean="0">
                <a:sym typeface="Symbol" panose="05050102010706020507" pitchFamily="18" charset="2"/>
              </a:rPr>
              <a:t> Reduce impact of bursty visual elements</a:t>
            </a:r>
          </a:p>
          <a:p>
            <a:pPr marL="0" indent="0"/>
            <a:r>
              <a:rPr lang="en-US" altLang="en-US" smtClean="0"/>
              <a:t>Jégou, Douze, Schmid, “On the burstiness of visual elements”, ICCV’09.</a:t>
            </a:r>
          </a:p>
          <a:p>
            <a:pPr marL="0" indent="0"/>
            <a:endParaRPr lang="en-US" altLang="en-US" smtClean="0"/>
          </a:p>
          <a:p>
            <a:pPr marL="0" indent="0"/>
            <a:endParaRPr lang="en-US" altLang="en-US" sz="1200" smtClean="0"/>
          </a:p>
        </p:txBody>
      </p:sp>
      <p:pic>
        <p:nvPicPr>
          <p:cNvPr id="195588" name="Picture 4" descr="powernorm.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2151063"/>
            <a:ext cx="3387725" cy="303212"/>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195589" name="Group 11"/>
          <p:cNvGrpSpPr>
            <a:grpSpLocks/>
          </p:cNvGrpSpPr>
          <p:nvPr/>
        </p:nvGrpSpPr>
        <p:grpSpPr bwMode="auto">
          <a:xfrm>
            <a:off x="1255713" y="2971800"/>
            <a:ext cx="6459537" cy="1839913"/>
            <a:chOff x="960438" y="3665538"/>
            <a:chExt cx="6948487" cy="1979612"/>
          </a:xfrm>
        </p:grpSpPr>
        <p:pic>
          <p:nvPicPr>
            <p:cNvPr id="195591" name="Picture 10" descr="after_pownorm.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25" y="3665538"/>
              <a:ext cx="26543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2" name="Picture 11" descr="before_pownorm.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438" y="3670300"/>
              <a:ext cx="26701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ight Arrow 12"/>
            <p:cNvSpPr>
              <a:spLocks noChangeArrowheads="1"/>
            </p:cNvSpPr>
            <p:nvPr/>
          </p:nvSpPr>
          <p:spPr bwMode="auto">
            <a:xfrm>
              <a:off x="4038600" y="4438650"/>
              <a:ext cx="561975" cy="390525"/>
            </a:xfrm>
            <a:prstGeom prst="rightArrow">
              <a:avLst>
                <a:gd name="adj1" fmla="val 50000"/>
                <a:gd name="adj2" fmla="val 49999"/>
              </a:avLst>
            </a:prstGeom>
            <a:solidFill>
              <a:srgbClr val="BEDFF2"/>
            </a:solidFill>
            <a:ln w="9525" algn="ctr">
              <a:solidFill>
                <a:schemeClr val="folHlink"/>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grpSp>
      <p:pic>
        <p:nvPicPr>
          <p:cNvPr id="195590"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91263"/>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40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6610" name="Titre 1"/>
          <p:cNvSpPr>
            <a:spLocks noGrp="1"/>
          </p:cNvSpPr>
          <p:nvPr>
            <p:ph type="title"/>
          </p:nvPr>
        </p:nvSpPr>
        <p:spPr/>
        <p:txBody>
          <a:bodyPr/>
          <a:lstStyle/>
          <a:p>
            <a:r>
              <a:rPr lang="en-US" altLang="en-US" smtClean="0"/>
              <a:t>Datasets for image retrieval</a:t>
            </a:r>
          </a:p>
        </p:txBody>
      </p:sp>
      <p:sp>
        <p:nvSpPr>
          <p:cNvPr id="196611" name="Espace réservé du contenu 2"/>
          <p:cNvSpPr>
            <a:spLocks noGrp="1"/>
          </p:cNvSpPr>
          <p:nvPr>
            <p:ph idx="1"/>
          </p:nvPr>
        </p:nvSpPr>
        <p:spPr/>
        <p:txBody>
          <a:bodyPr/>
          <a:lstStyle/>
          <a:p>
            <a:r>
              <a:rPr lang="en-US" altLang="en-US" sz="1800" smtClean="0">
                <a:ea typeface="Xerox Sans"/>
                <a:cs typeface="Xerox Sans"/>
              </a:rPr>
              <a:t>INRIA Holidays dataset: 1491 shots of personal Holiday snapshot</a:t>
            </a:r>
          </a:p>
          <a:p>
            <a:r>
              <a:rPr lang="en-US" altLang="en-US" sz="1800" smtClean="0">
                <a:ea typeface="Xerox Sans"/>
                <a:cs typeface="Xerox Sans"/>
              </a:rPr>
              <a:t>	500 queries, each associated with a small number of results 1-11 results</a:t>
            </a:r>
          </a:p>
          <a:p>
            <a:r>
              <a:rPr lang="en-US" altLang="en-US" sz="1800" smtClean="0">
                <a:ea typeface="Xerox Sans"/>
                <a:cs typeface="Xerox Sans"/>
              </a:rPr>
              <a:t>	1 million distracting images (with some “false false” positives)</a:t>
            </a: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en-US" altLang="en-US" sz="1800" smtClean="0">
              <a:ea typeface="Xerox Sans"/>
              <a:cs typeface="Xerox Sans"/>
            </a:endParaRPr>
          </a:p>
          <a:p>
            <a:endParaRPr lang="fr-FR" altLang="en-US" sz="1200" smtClean="0"/>
          </a:p>
          <a:p>
            <a:r>
              <a:rPr lang="fr-FR" altLang="en-US" sz="1200" smtClean="0"/>
              <a:t>Hervé Jégou, Matthijs Douze and Cordelia Schmid </a:t>
            </a:r>
          </a:p>
          <a:p>
            <a:r>
              <a:rPr lang="fr-FR" altLang="en-US" sz="1200" smtClean="0"/>
              <a:t>Hamming Embedding and Weak Geometric consistency for large-scale image search, </a:t>
            </a:r>
            <a:r>
              <a:rPr lang="fr-FR" altLang="en-US" sz="1200" i="1" smtClean="0"/>
              <a:t>ECCV'08</a:t>
            </a:r>
            <a:endParaRPr lang="en-US" altLang="en-US" sz="1200" smtClean="0">
              <a:ea typeface="Xerox Sans"/>
              <a:cs typeface="Xerox Sans"/>
            </a:endParaRPr>
          </a:p>
          <a:p>
            <a:endParaRPr lang="en-US" altLang="en-US" sz="1800" smtClean="0">
              <a:ea typeface="Xerox Sans"/>
              <a:cs typeface="Xerox Sans"/>
            </a:endParaRPr>
          </a:p>
        </p:txBody>
      </p:sp>
      <p:pic>
        <p:nvPicPr>
          <p:cNvPr id="196612" name="Image 20" descr="Screen shot 2012-06-11 at 16.38.5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2230438"/>
            <a:ext cx="64770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32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197635" name="Content Placeholder 5"/>
          <p:cNvSpPr>
            <a:spLocks noGrp="1"/>
          </p:cNvSpPr>
          <p:nvPr>
            <p:ph idx="1"/>
          </p:nvPr>
        </p:nvSpPr>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p:txBody>
      </p:sp>
      <p:pic>
        <p:nvPicPr>
          <p:cNvPr id="1976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pic>
        <p:nvPicPr>
          <p:cNvPr id="197638" name="Image 3" descr="inria_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356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198659" name="Content Placeholder 5"/>
          <p:cNvSpPr>
            <a:spLocks noGrp="1"/>
          </p:cNvSpPr>
          <p:nvPr>
            <p:ph idx="1"/>
          </p:nvPr>
        </p:nvSpPr>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p:txBody>
      </p:sp>
      <p:pic>
        <p:nvPicPr>
          <p:cNvPr id="1986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198662" name="Rectangle 10"/>
          <p:cNvSpPr>
            <a:spLocks noChangeArrowheads="1"/>
          </p:cNvSpPr>
          <p:nvPr/>
        </p:nvSpPr>
        <p:spPr bwMode="auto">
          <a:xfrm>
            <a:off x="485775" y="2724150"/>
            <a:ext cx="95250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198663"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548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9682"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199683" name="Content Placeholder 5"/>
          <p:cNvSpPr>
            <a:spLocks noGrp="1"/>
          </p:cNvSpPr>
          <p:nvPr>
            <p:ph idx="1"/>
          </p:nvPr>
        </p:nvSpPr>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a:p>
            <a:pPr>
              <a:buFont typeface="Symbol" panose="05050102010706020507" pitchFamily="18" charset="2"/>
              <a:buChar char="®"/>
            </a:pPr>
            <a:r>
              <a:rPr lang="en-US" altLang="en-US" smtClean="0">
                <a:sym typeface="Symbol" panose="05050102010706020507" pitchFamily="18" charset="2"/>
              </a:rPr>
              <a:t>even for the same feature dim, the FV/VLAD can beat the BOV</a:t>
            </a:r>
          </a:p>
        </p:txBody>
      </p:sp>
      <p:pic>
        <p:nvPicPr>
          <p:cNvPr id="1996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199686" name="Rectangle 8"/>
          <p:cNvSpPr>
            <a:spLocks noChangeArrowheads="1"/>
          </p:cNvSpPr>
          <p:nvPr/>
        </p:nvSpPr>
        <p:spPr bwMode="auto">
          <a:xfrm>
            <a:off x="2114550" y="2743200"/>
            <a:ext cx="1390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99687" name="Rectangle 10"/>
          <p:cNvSpPr>
            <a:spLocks noChangeArrowheads="1"/>
          </p:cNvSpPr>
          <p:nvPr/>
        </p:nvSpPr>
        <p:spPr bwMode="auto">
          <a:xfrm>
            <a:off x="2105025" y="2276475"/>
            <a:ext cx="1390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99688" name="Rectangle 9"/>
          <p:cNvSpPr>
            <a:spLocks noChangeArrowheads="1"/>
          </p:cNvSpPr>
          <p:nvPr/>
        </p:nvSpPr>
        <p:spPr bwMode="auto">
          <a:xfrm>
            <a:off x="2124075" y="3429000"/>
            <a:ext cx="1390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199689"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844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200707" name="Content Placeholder 5"/>
          <p:cNvSpPr>
            <a:spLocks noGrp="1"/>
          </p:cNvSpPr>
          <p:nvPr>
            <p:ph idx="1"/>
          </p:nvPr>
        </p:nvSpPr>
        <p:spPr>
          <a:xfrm>
            <a:off x="292100" y="1174750"/>
            <a:ext cx="8470900" cy="4768850"/>
          </a:xfrm>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a:p>
            <a:pPr>
              <a:buFont typeface="Symbol" panose="05050102010706020507" pitchFamily="18" charset="2"/>
              <a:buChar char="®"/>
            </a:pPr>
            <a:r>
              <a:rPr lang="en-US" altLang="en-US" smtClean="0">
                <a:sym typeface="Symbol" panose="05050102010706020507" pitchFamily="18" charset="2"/>
              </a:rPr>
              <a:t>even for the same feature dim, the FV/VLAD can beat the BOV</a:t>
            </a:r>
          </a:p>
          <a:p>
            <a:pPr>
              <a:buFont typeface="Symbol" panose="05050102010706020507" pitchFamily="18" charset="2"/>
              <a:buChar char="®"/>
            </a:pPr>
            <a:r>
              <a:rPr lang="en-US" altLang="en-US" smtClean="0">
                <a:sym typeface="Symbol" panose="05050102010706020507" pitchFamily="18" charset="2"/>
              </a:rPr>
              <a:t>soft assignment + whitening of FV helps when number of Gaussians </a:t>
            </a:r>
          </a:p>
        </p:txBody>
      </p:sp>
      <p:pic>
        <p:nvPicPr>
          <p:cNvPr id="2007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200710" name="Rectangle 8"/>
          <p:cNvSpPr>
            <a:spLocks noChangeArrowheads="1"/>
          </p:cNvSpPr>
          <p:nvPr/>
        </p:nvSpPr>
        <p:spPr bwMode="auto">
          <a:xfrm>
            <a:off x="1647825" y="3162300"/>
            <a:ext cx="1771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200711" name="Rectangle 10"/>
          <p:cNvSpPr>
            <a:spLocks noChangeArrowheads="1"/>
          </p:cNvSpPr>
          <p:nvPr/>
        </p:nvSpPr>
        <p:spPr bwMode="auto">
          <a:xfrm>
            <a:off x="1647825" y="3848100"/>
            <a:ext cx="1771650"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0712"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0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altLang="en-US" smtClean="0"/>
              <a:t>Examples</a:t>
            </a:r>
            <a:br>
              <a:rPr lang="en-US" altLang="en-US" smtClean="0"/>
            </a:br>
            <a:r>
              <a:rPr lang="en-US" altLang="en-US" sz="2400" smtClean="0"/>
              <a:t>Retrieval</a:t>
            </a:r>
            <a:endParaRPr lang="en-US" altLang="en-US" smtClean="0"/>
          </a:p>
        </p:txBody>
      </p:sp>
      <p:sp>
        <p:nvSpPr>
          <p:cNvPr id="201731" name="Content Placeholder 5"/>
          <p:cNvSpPr>
            <a:spLocks noGrp="1"/>
          </p:cNvSpPr>
          <p:nvPr>
            <p:ph idx="1"/>
          </p:nvPr>
        </p:nvSpPr>
        <p:spPr>
          <a:xfrm>
            <a:off x="292100" y="1174750"/>
            <a:ext cx="8470900" cy="4768850"/>
          </a:xfrm>
        </p:spPr>
        <p:txBody>
          <a:bodyPr/>
          <a:lstStyle/>
          <a:p>
            <a:r>
              <a:rPr lang="en-US" altLang="en-US" smtClean="0"/>
              <a:t>Example on Holidays:</a:t>
            </a:r>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endParaRPr lang="en-US" altLang="en-US" smtClean="0"/>
          </a:p>
          <a:p>
            <a:pPr>
              <a:buFont typeface="Symbol" panose="05050102010706020507" pitchFamily="18" charset="2"/>
              <a:buChar char="®"/>
            </a:pPr>
            <a:endParaRPr lang="en-US" altLang="en-US" smtClean="0">
              <a:sym typeface="Symbol" panose="05050102010706020507" pitchFamily="18" charset="2"/>
            </a:endParaRPr>
          </a:p>
          <a:p>
            <a:pPr>
              <a:buFont typeface="Symbol" panose="05050102010706020507" pitchFamily="18" charset="2"/>
              <a:buChar char="®"/>
            </a:pPr>
            <a:r>
              <a:rPr lang="en-US" altLang="en-US" smtClean="0">
                <a:sym typeface="Symbol" panose="05050102010706020507" pitchFamily="18" charset="2"/>
              </a:rPr>
              <a:t>second order statistics are not essential for retrieval</a:t>
            </a:r>
          </a:p>
          <a:p>
            <a:pPr>
              <a:buFont typeface="Symbol" panose="05050102010706020507" pitchFamily="18" charset="2"/>
              <a:buChar char="®"/>
            </a:pPr>
            <a:r>
              <a:rPr lang="en-US" altLang="en-US" smtClean="0">
                <a:sym typeface="Symbol" panose="05050102010706020507" pitchFamily="18" charset="2"/>
              </a:rPr>
              <a:t>even for the same feature dim, the FV/VLAD can beat the BOV</a:t>
            </a:r>
          </a:p>
          <a:p>
            <a:pPr>
              <a:buFont typeface="Symbol" panose="05050102010706020507" pitchFamily="18" charset="2"/>
              <a:buChar char="®"/>
            </a:pPr>
            <a:r>
              <a:rPr lang="en-US" altLang="en-US" smtClean="0">
                <a:sym typeface="Symbol" panose="05050102010706020507" pitchFamily="18" charset="2"/>
              </a:rPr>
              <a:t>soft assignment + whitening of FV helps when number of Gaussians </a:t>
            </a:r>
          </a:p>
          <a:p>
            <a:pPr>
              <a:buFont typeface="Symbol" panose="05050102010706020507" pitchFamily="18" charset="2"/>
              <a:buChar char="®"/>
            </a:pPr>
            <a:r>
              <a:rPr lang="en-US" altLang="en-US" smtClean="0"/>
              <a:t>after dim-reduction however, the FV and VLAD perform similarly</a:t>
            </a:r>
          </a:p>
        </p:txBody>
      </p:sp>
      <p:pic>
        <p:nvPicPr>
          <p:cNvPr id="2017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90700"/>
            <a:ext cx="80105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3" name="TextBox 7"/>
          <p:cNvSpPr txBox="1">
            <a:spLocks noChangeArrowheads="1"/>
          </p:cNvSpPr>
          <p:nvPr/>
        </p:nvSpPr>
        <p:spPr bwMode="auto">
          <a:xfrm>
            <a:off x="409575" y="1543050"/>
            <a:ext cx="8110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Jégou, Perronnin, Douze, Sánchez, Pérez and Schmid, “Aggregating local descriptors into compact codes”, TPAMI’11.</a:t>
            </a:r>
          </a:p>
        </p:txBody>
      </p:sp>
      <p:sp>
        <p:nvSpPr>
          <p:cNvPr id="201734" name="Rectangle 10"/>
          <p:cNvSpPr>
            <a:spLocks noChangeArrowheads="1"/>
          </p:cNvSpPr>
          <p:nvPr/>
        </p:nvSpPr>
        <p:spPr bwMode="auto">
          <a:xfrm>
            <a:off x="3781425" y="3162300"/>
            <a:ext cx="4676775"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201735" name="Rectangle 9"/>
          <p:cNvSpPr>
            <a:spLocks noChangeArrowheads="1"/>
          </p:cNvSpPr>
          <p:nvPr/>
        </p:nvSpPr>
        <p:spPr bwMode="auto">
          <a:xfrm>
            <a:off x="3771900" y="3848100"/>
            <a:ext cx="4676775" cy="26670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1736"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03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r>
              <a:rPr lang="en-US" altLang="en-US" smtClean="0"/>
              <a:t>Examples</a:t>
            </a:r>
            <a:br>
              <a:rPr lang="en-US" altLang="en-US" smtClean="0"/>
            </a:br>
            <a:r>
              <a:rPr lang="en-US" altLang="en-US" sz="2400" smtClean="0"/>
              <a:t>Classification</a:t>
            </a:r>
            <a:endParaRPr lang="en-US" altLang="en-US" smtClean="0"/>
          </a:p>
        </p:txBody>
      </p:sp>
      <p:sp>
        <p:nvSpPr>
          <p:cNvPr id="202755" name="Content Placeholder 2"/>
          <p:cNvSpPr>
            <a:spLocks noGrp="1"/>
          </p:cNvSpPr>
          <p:nvPr>
            <p:ph idx="1"/>
          </p:nvPr>
        </p:nvSpPr>
        <p:spPr>
          <a:xfrm>
            <a:off x="292100" y="1155700"/>
            <a:ext cx="3908425" cy="4768850"/>
          </a:xfrm>
        </p:spPr>
        <p:txBody>
          <a:bodyPr/>
          <a:lstStyle/>
          <a:p>
            <a:r>
              <a:rPr lang="en-US" altLang="en-US" smtClean="0"/>
              <a:t>Example on PASCAL VOC 2007:</a:t>
            </a:r>
          </a:p>
          <a:p>
            <a:endParaRPr lang="en-US" altLang="en-US" smtClean="0"/>
          </a:p>
          <a:p>
            <a:endParaRPr lang="en-US" altLang="en-US" smtClean="0"/>
          </a:p>
        </p:txBody>
      </p:sp>
      <p:sp>
        <p:nvSpPr>
          <p:cNvPr id="202756" name="TextBox 5"/>
          <p:cNvSpPr txBox="1">
            <a:spLocks noChangeArrowheads="1"/>
          </p:cNvSpPr>
          <p:nvPr/>
        </p:nvSpPr>
        <p:spPr bwMode="auto">
          <a:xfrm>
            <a:off x="390525" y="1657350"/>
            <a:ext cx="3460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a:t>
            </a:r>
            <a:r>
              <a:rPr lang="en-US" altLang="en-US" sz="1200" smtClean="0">
                <a:solidFill>
                  <a:srgbClr val="000000"/>
                </a:solidFill>
                <a:latin typeface="Xerox Sans"/>
                <a:sym typeface="Wingdings" panose="05000000000000000000" pitchFamily="2" charset="2"/>
              </a:rPr>
              <a:t>Chatfield, Lempitsky, Vedaldi and Zisserman,</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“The devil is in the details: an evaluation of recent</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feature encoding methods”, BMVC’11.</a:t>
            </a:r>
          </a:p>
        </p:txBody>
      </p:sp>
      <p:graphicFrame>
        <p:nvGraphicFramePr>
          <p:cNvPr id="7" name="Table 6"/>
          <p:cNvGraphicFramePr>
            <a:graphicFrameLocks noGrp="1"/>
          </p:cNvGraphicFramePr>
          <p:nvPr/>
        </p:nvGraphicFramePr>
        <p:xfrm>
          <a:off x="428625" y="2406650"/>
          <a:ext cx="3638550" cy="2494033"/>
        </p:xfrm>
        <a:graphic>
          <a:graphicData uri="http://schemas.openxmlformats.org/drawingml/2006/table">
            <a:tbl>
              <a:tblPr firstRow="1" bandRow="1">
                <a:tableStyleId>{5C22544A-7EE6-4342-B048-85BDC9FD1C3A}</a:tableStyleId>
              </a:tblPr>
              <a:tblGrid>
                <a:gridCol w="750451"/>
                <a:gridCol w="1383149"/>
                <a:gridCol w="1504950"/>
              </a:tblGrid>
              <a:tr h="639999">
                <a:tc>
                  <a:txBody>
                    <a:bodyPr/>
                    <a:lstStyle/>
                    <a:p>
                      <a:endParaRPr lang="en-US" sz="1800" dirty="0"/>
                    </a:p>
                  </a:txBody>
                  <a:tcPr marT="45714" marB="45714"/>
                </a:tc>
                <a:tc>
                  <a:txBody>
                    <a:bodyPr/>
                    <a:lstStyle/>
                    <a:p>
                      <a:pPr algn="ctr"/>
                      <a:r>
                        <a:rPr lang="en-US" sz="1800" dirty="0" smtClean="0"/>
                        <a:t>Feature dim</a:t>
                      </a:r>
                      <a:endParaRPr lang="en-US" sz="1800" dirty="0"/>
                    </a:p>
                  </a:txBody>
                  <a:tcPr marT="45714" marB="45714"/>
                </a:tc>
                <a:tc>
                  <a:txBody>
                    <a:bodyPr/>
                    <a:lstStyle/>
                    <a:p>
                      <a:pPr algn="ctr"/>
                      <a:r>
                        <a:rPr lang="en-US" sz="1800" dirty="0" err="1" smtClean="0"/>
                        <a:t>mAP</a:t>
                      </a:r>
                      <a:endParaRPr lang="en-US" sz="1800" dirty="0"/>
                    </a:p>
                  </a:txBody>
                  <a:tcPr marT="45714" marB="45714"/>
                </a:tc>
              </a:tr>
              <a:tr h="370793">
                <a:tc>
                  <a:txBody>
                    <a:bodyPr/>
                    <a:lstStyle/>
                    <a:p>
                      <a:r>
                        <a:rPr lang="en-US" sz="1800" dirty="0" smtClean="0"/>
                        <a:t>VQ</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55.30</a:t>
                      </a:r>
                      <a:endParaRPr lang="en-US" sz="1800" dirty="0"/>
                    </a:p>
                  </a:txBody>
                  <a:tcPr marT="45714" marB="45714"/>
                </a:tc>
              </a:tr>
              <a:tr h="370793">
                <a:tc>
                  <a:txBody>
                    <a:bodyPr/>
                    <a:lstStyle/>
                    <a:p>
                      <a:r>
                        <a:rPr lang="en-US" sz="1800" dirty="0" smtClean="0"/>
                        <a:t>KCB</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56.26</a:t>
                      </a:r>
                      <a:endParaRPr lang="en-US" sz="1800" dirty="0"/>
                    </a:p>
                  </a:txBody>
                  <a:tcPr marT="45714" marB="45714"/>
                </a:tc>
              </a:tr>
              <a:tr h="370793">
                <a:tc>
                  <a:txBody>
                    <a:bodyPr/>
                    <a:lstStyle/>
                    <a:p>
                      <a:r>
                        <a:rPr lang="en-US" sz="1800" dirty="0" smtClean="0"/>
                        <a:t>LLC</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57.27</a:t>
                      </a:r>
                      <a:endParaRPr lang="en-US" sz="1800" dirty="0"/>
                    </a:p>
                  </a:txBody>
                  <a:tcPr marT="45714" marB="45714"/>
                </a:tc>
              </a:tr>
              <a:tr h="370793">
                <a:tc>
                  <a:txBody>
                    <a:bodyPr/>
                    <a:lstStyle/>
                    <a:p>
                      <a:r>
                        <a:rPr lang="en-US" sz="1800" dirty="0" smtClean="0"/>
                        <a:t>SV</a:t>
                      </a:r>
                      <a:endParaRPr lang="en-US" sz="1800" dirty="0"/>
                    </a:p>
                  </a:txBody>
                  <a:tcPr marT="45714" marB="45714"/>
                </a:tc>
                <a:tc>
                  <a:txBody>
                    <a:bodyPr/>
                    <a:lstStyle/>
                    <a:p>
                      <a:pPr algn="ctr"/>
                      <a:r>
                        <a:rPr lang="en-US" sz="1800" dirty="0" smtClean="0"/>
                        <a:t>41K</a:t>
                      </a:r>
                      <a:endParaRPr lang="en-US" sz="1800" dirty="0"/>
                    </a:p>
                  </a:txBody>
                  <a:tcPr marT="45714" marB="45714"/>
                </a:tc>
                <a:tc>
                  <a:txBody>
                    <a:bodyPr/>
                    <a:lstStyle/>
                    <a:p>
                      <a:pPr algn="ctr"/>
                      <a:r>
                        <a:rPr lang="en-US" sz="1800" dirty="0" smtClean="0"/>
                        <a:t>58.16</a:t>
                      </a:r>
                      <a:endParaRPr lang="en-US" sz="1800" dirty="0"/>
                    </a:p>
                  </a:txBody>
                  <a:tcPr marT="45714" marB="45714"/>
                </a:tc>
              </a:tr>
              <a:tr h="370793">
                <a:tc>
                  <a:txBody>
                    <a:bodyPr/>
                    <a:lstStyle/>
                    <a:p>
                      <a:r>
                        <a:rPr lang="en-US" sz="1800" dirty="0" smtClean="0"/>
                        <a:t>FV</a:t>
                      </a:r>
                      <a:endParaRPr lang="en-US" sz="1800" dirty="0"/>
                    </a:p>
                  </a:txBody>
                  <a:tcPr marT="45714" marB="45714"/>
                </a:tc>
                <a:tc>
                  <a:txBody>
                    <a:bodyPr/>
                    <a:lstStyle/>
                    <a:p>
                      <a:pPr algn="ctr"/>
                      <a:r>
                        <a:rPr lang="en-US" sz="1800" dirty="0" smtClean="0"/>
                        <a:t>132K</a:t>
                      </a:r>
                      <a:endParaRPr lang="en-US" sz="1800" dirty="0"/>
                    </a:p>
                  </a:txBody>
                  <a:tcPr marT="45714" marB="45714"/>
                </a:tc>
                <a:tc>
                  <a:txBody>
                    <a:bodyPr/>
                    <a:lstStyle/>
                    <a:p>
                      <a:pPr algn="ctr"/>
                      <a:r>
                        <a:rPr lang="en-US" sz="1800" dirty="0" smtClean="0"/>
                        <a:t>61.69</a:t>
                      </a:r>
                      <a:endParaRPr lang="en-US" sz="1800" dirty="0"/>
                    </a:p>
                  </a:txBody>
                  <a:tcPr marT="45714" marB="45714"/>
                </a:tc>
              </a:tr>
            </a:tbl>
          </a:graphicData>
        </a:graphic>
      </p:graphicFrame>
      <p:pic>
        <p:nvPicPr>
          <p:cNvPr id="202787"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116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altLang="en-US" smtClean="0"/>
              <a:t>Examples</a:t>
            </a:r>
            <a:br>
              <a:rPr lang="en-US" altLang="en-US" smtClean="0"/>
            </a:br>
            <a:r>
              <a:rPr lang="en-US" altLang="en-US" sz="2400" smtClean="0"/>
              <a:t>Classification</a:t>
            </a:r>
            <a:endParaRPr lang="en-US" altLang="en-US" smtClean="0"/>
          </a:p>
        </p:txBody>
      </p:sp>
      <p:sp>
        <p:nvSpPr>
          <p:cNvPr id="203779" name="Content Placeholder 2"/>
          <p:cNvSpPr>
            <a:spLocks noGrp="1"/>
          </p:cNvSpPr>
          <p:nvPr>
            <p:ph idx="1"/>
          </p:nvPr>
        </p:nvSpPr>
        <p:spPr>
          <a:xfrm>
            <a:off x="292100" y="1155700"/>
            <a:ext cx="3908425" cy="4768850"/>
          </a:xfrm>
        </p:spPr>
        <p:txBody>
          <a:bodyPr/>
          <a:lstStyle/>
          <a:p>
            <a:r>
              <a:rPr lang="en-US" altLang="en-US" smtClean="0"/>
              <a:t>Example on PASCAL VOC 2007:</a:t>
            </a:r>
          </a:p>
          <a:p>
            <a:endParaRPr lang="en-US" altLang="en-US" smtClean="0"/>
          </a:p>
          <a:p>
            <a:endParaRPr lang="en-US" altLang="en-US" smtClean="0"/>
          </a:p>
        </p:txBody>
      </p:sp>
      <p:sp>
        <p:nvSpPr>
          <p:cNvPr id="203780" name="TextBox 5"/>
          <p:cNvSpPr txBox="1">
            <a:spLocks noChangeArrowheads="1"/>
          </p:cNvSpPr>
          <p:nvPr/>
        </p:nvSpPr>
        <p:spPr bwMode="auto">
          <a:xfrm>
            <a:off x="390525" y="1657350"/>
            <a:ext cx="3460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a:t>
            </a:r>
            <a:r>
              <a:rPr lang="en-US" altLang="en-US" sz="1200" smtClean="0">
                <a:solidFill>
                  <a:srgbClr val="000000"/>
                </a:solidFill>
                <a:latin typeface="Xerox Sans"/>
                <a:sym typeface="Wingdings" panose="05000000000000000000" pitchFamily="2" charset="2"/>
              </a:rPr>
              <a:t>Chatfield, Lempitsky, Vedaldi and Zisserman,</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“The devil is in the details: an evaluation of recent</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feature encoding methods”, BMVC’11.</a:t>
            </a:r>
          </a:p>
        </p:txBody>
      </p:sp>
      <p:sp>
        <p:nvSpPr>
          <p:cNvPr id="8" name="Content Placeholder 2"/>
          <p:cNvSpPr txBox="1">
            <a:spLocks/>
          </p:cNvSpPr>
          <p:nvPr/>
        </p:nvSpPr>
        <p:spPr bwMode="auto">
          <a:xfrm>
            <a:off x="4321175" y="1155700"/>
            <a:ext cx="4184650" cy="4768850"/>
          </a:xfrm>
          <a:prstGeom prst="rect">
            <a:avLst/>
          </a:prstGeom>
          <a:noFill/>
          <a:ln w="9525">
            <a:noFill/>
            <a:miter lim="800000"/>
            <a:headEnd/>
            <a:tailEnd/>
          </a:ln>
        </p:spPr>
        <p:txBody>
          <a:bodyPr/>
          <a:lstStyle/>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sym typeface="Symbol"/>
            </a:endParaRPr>
          </a:p>
          <a:p>
            <a:pPr marL="342900" indent="-342900" eaLnBrk="0" fontAlgn="base" hangingPunct="0">
              <a:lnSpc>
                <a:spcPct val="90000"/>
              </a:lnSpc>
              <a:spcBef>
                <a:spcPct val="30000"/>
              </a:spcBef>
              <a:spcAft>
                <a:spcPct val="0"/>
              </a:spcAft>
              <a:defRPr/>
            </a:pPr>
            <a:r>
              <a:rPr lang="en-US" sz="2000" kern="0" dirty="0">
                <a:solidFill>
                  <a:srgbClr val="000000"/>
                </a:solidFill>
                <a:cs typeface="Arial" panose="020B0604020202020204" pitchFamily="34" charset="0"/>
                <a:sym typeface="Symbol"/>
              </a:rPr>
              <a:t> FV outperforms BOV-based techniques including:</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VQ: plain vanilla BOV</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charset="0"/>
              </a:rPr>
              <a:t>KCB: BOV with soft assignment</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LLC: BOV with sparse coding</a:t>
            </a:r>
          </a:p>
          <a:p>
            <a:pPr marL="342900" indent="-342900" eaLnBrk="0" fontAlgn="base" hangingPunct="0">
              <a:lnSpc>
                <a:spcPct val="90000"/>
              </a:lnSpc>
              <a:spcBef>
                <a:spcPct val="30000"/>
              </a:spcBef>
              <a:spcAft>
                <a:spcPct val="0"/>
              </a:spcAft>
              <a:defRPr/>
            </a:pPr>
            <a:endParaRPr lang="en-US" sz="2000" kern="0" dirty="0">
              <a:solidFill>
                <a:srgbClr val="000000"/>
              </a:solidFill>
              <a:cs typeface="Arial" charset="0"/>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graphicFrame>
        <p:nvGraphicFramePr>
          <p:cNvPr id="13" name="Table 12"/>
          <p:cNvGraphicFramePr>
            <a:graphicFrameLocks noGrp="1"/>
          </p:cNvGraphicFramePr>
          <p:nvPr/>
        </p:nvGraphicFramePr>
        <p:xfrm>
          <a:off x="428625" y="2406650"/>
          <a:ext cx="3638550" cy="2489200"/>
        </p:xfrm>
        <a:graphic>
          <a:graphicData uri="http://schemas.openxmlformats.org/drawingml/2006/table">
            <a:tbl>
              <a:tblPr firstRow="1" bandRow="1">
                <a:tableStyleId>{5C22544A-7EE6-4342-B048-85BDC9FD1C3A}</a:tableStyleId>
              </a:tblPr>
              <a:tblGrid>
                <a:gridCol w="750451"/>
                <a:gridCol w="1383149"/>
                <a:gridCol w="1504950"/>
              </a:tblGrid>
              <a:tr h="370840">
                <a:tc>
                  <a:txBody>
                    <a:bodyPr/>
                    <a:lstStyle/>
                    <a:p>
                      <a:endParaRPr lang="en-US" dirty="0"/>
                    </a:p>
                  </a:txBody>
                  <a:tcPr/>
                </a:tc>
                <a:tc>
                  <a:txBody>
                    <a:bodyPr/>
                    <a:lstStyle/>
                    <a:p>
                      <a:pPr algn="ctr"/>
                      <a:r>
                        <a:rPr lang="en-US" dirty="0" smtClean="0"/>
                        <a:t>Feature dim</a:t>
                      </a:r>
                      <a:endParaRPr lang="en-US" dirty="0"/>
                    </a:p>
                  </a:txBody>
                  <a:tcPr/>
                </a:tc>
                <a:tc>
                  <a:txBody>
                    <a:bodyPr/>
                    <a:lstStyle/>
                    <a:p>
                      <a:pPr algn="ctr"/>
                      <a:r>
                        <a:rPr lang="en-US" dirty="0" err="1" smtClean="0"/>
                        <a:t>mAP</a:t>
                      </a:r>
                      <a:endParaRPr lang="en-US" dirty="0"/>
                    </a:p>
                  </a:txBody>
                  <a:tcPr/>
                </a:tc>
              </a:tr>
              <a:tr h="0">
                <a:tc>
                  <a:txBody>
                    <a:bodyPr/>
                    <a:lstStyle/>
                    <a:p>
                      <a:r>
                        <a:rPr lang="en-US" dirty="0" smtClean="0"/>
                        <a:t>VQ</a:t>
                      </a:r>
                      <a:endParaRPr lang="en-US" dirty="0"/>
                    </a:p>
                  </a:txBody>
                  <a:tcPr/>
                </a:tc>
                <a:tc>
                  <a:txBody>
                    <a:bodyPr/>
                    <a:lstStyle/>
                    <a:p>
                      <a:pPr algn="ctr"/>
                      <a:r>
                        <a:rPr lang="en-US" dirty="0" smtClean="0"/>
                        <a:t>25K</a:t>
                      </a:r>
                      <a:endParaRPr lang="en-US" dirty="0"/>
                    </a:p>
                  </a:txBody>
                  <a:tcPr/>
                </a:tc>
                <a:tc>
                  <a:txBody>
                    <a:bodyPr/>
                    <a:lstStyle/>
                    <a:p>
                      <a:pPr algn="ctr"/>
                      <a:r>
                        <a:rPr lang="en-US" dirty="0" smtClean="0"/>
                        <a:t>55.30</a:t>
                      </a:r>
                      <a:endParaRPr lang="en-US" dirty="0"/>
                    </a:p>
                  </a:txBody>
                  <a:tcPr/>
                </a:tc>
              </a:tr>
              <a:tr h="370840">
                <a:tc>
                  <a:txBody>
                    <a:bodyPr/>
                    <a:lstStyle/>
                    <a:p>
                      <a:r>
                        <a:rPr lang="en-US" dirty="0" smtClean="0"/>
                        <a:t>KCB</a:t>
                      </a:r>
                      <a:endParaRPr lang="en-US" dirty="0"/>
                    </a:p>
                  </a:txBody>
                  <a:tcPr/>
                </a:tc>
                <a:tc>
                  <a:txBody>
                    <a:bodyPr/>
                    <a:lstStyle/>
                    <a:p>
                      <a:pPr algn="ctr"/>
                      <a:r>
                        <a:rPr lang="en-US" dirty="0" smtClean="0"/>
                        <a:t>25K</a:t>
                      </a:r>
                      <a:endParaRPr lang="en-US" dirty="0"/>
                    </a:p>
                  </a:txBody>
                  <a:tcPr/>
                </a:tc>
                <a:tc>
                  <a:txBody>
                    <a:bodyPr/>
                    <a:lstStyle/>
                    <a:p>
                      <a:pPr algn="ctr"/>
                      <a:r>
                        <a:rPr lang="en-US" dirty="0" smtClean="0"/>
                        <a:t>56.26</a:t>
                      </a:r>
                      <a:endParaRPr lang="en-US" dirty="0"/>
                    </a:p>
                  </a:txBody>
                  <a:tcPr/>
                </a:tc>
              </a:tr>
              <a:tr h="370840">
                <a:tc>
                  <a:txBody>
                    <a:bodyPr/>
                    <a:lstStyle/>
                    <a:p>
                      <a:r>
                        <a:rPr lang="en-US" dirty="0" smtClean="0"/>
                        <a:t>LLC</a:t>
                      </a:r>
                      <a:endParaRPr lang="en-US" dirty="0"/>
                    </a:p>
                  </a:txBody>
                  <a:tcPr/>
                </a:tc>
                <a:tc>
                  <a:txBody>
                    <a:bodyPr/>
                    <a:lstStyle/>
                    <a:p>
                      <a:pPr algn="ctr"/>
                      <a:r>
                        <a:rPr lang="en-US" dirty="0" smtClean="0"/>
                        <a:t>25K</a:t>
                      </a:r>
                      <a:endParaRPr lang="en-US" dirty="0"/>
                    </a:p>
                  </a:txBody>
                  <a:tcPr/>
                </a:tc>
                <a:tc>
                  <a:txBody>
                    <a:bodyPr/>
                    <a:lstStyle/>
                    <a:p>
                      <a:pPr algn="ctr"/>
                      <a:r>
                        <a:rPr lang="en-US" dirty="0" smtClean="0"/>
                        <a:t>57.27</a:t>
                      </a:r>
                      <a:endParaRPr lang="en-US" dirty="0"/>
                    </a:p>
                  </a:txBody>
                  <a:tcPr/>
                </a:tc>
              </a:tr>
              <a:tr h="370840">
                <a:tc>
                  <a:txBody>
                    <a:bodyPr/>
                    <a:lstStyle/>
                    <a:p>
                      <a:r>
                        <a:rPr lang="en-US" dirty="0" smtClean="0"/>
                        <a:t>SV</a:t>
                      </a:r>
                      <a:endParaRPr lang="en-US" dirty="0"/>
                    </a:p>
                  </a:txBody>
                  <a:tcPr/>
                </a:tc>
                <a:tc>
                  <a:txBody>
                    <a:bodyPr/>
                    <a:lstStyle/>
                    <a:p>
                      <a:pPr algn="ctr"/>
                      <a:r>
                        <a:rPr lang="en-US" dirty="0" smtClean="0"/>
                        <a:t>41K</a:t>
                      </a:r>
                      <a:endParaRPr lang="en-US" dirty="0"/>
                    </a:p>
                  </a:txBody>
                  <a:tcPr/>
                </a:tc>
                <a:tc>
                  <a:txBody>
                    <a:bodyPr/>
                    <a:lstStyle/>
                    <a:p>
                      <a:pPr algn="ctr"/>
                      <a:r>
                        <a:rPr lang="en-US" dirty="0" smtClean="0"/>
                        <a:t>58.16</a:t>
                      </a:r>
                      <a:endParaRPr lang="en-US" dirty="0"/>
                    </a:p>
                  </a:txBody>
                  <a:tcPr/>
                </a:tc>
              </a:tr>
              <a:tr h="370840">
                <a:tc>
                  <a:txBody>
                    <a:bodyPr/>
                    <a:lstStyle/>
                    <a:p>
                      <a:r>
                        <a:rPr lang="en-US" dirty="0" smtClean="0"/>
                        <a:t>FV</a:t>
                      </a:r>
                      <a:endParaRPr lang="en-US" dirty="0"/>
                    </a:p>
                  </a:txBody>
                  <a:tcPr/>
                </a:tc>
                <a:tc>
                  <a:txBody>
                    <a:bodyPr/>
                    <a:lstStyle/>
                    <a:p>
                      <a:pPr algn="ctr"/>
                      <a:r>
                        <a:rPr lang="en-US" dirty="0" smtClean="0"/>
                        <a:t>132K</a:t>
                      </a:r>
                      <a:endParaRPr lang="en-US" dirty="0"/>
                    </a:p>
                  </a:txBody>
                  <a:tcPr/>
                </a:tc>
                <a:tc>
                  <a:txBody>
                    <a:bodyPr/>
                    <a:lstStyle/>
                    <a:p>
                      <a:pPr algn="ctr"/>
                      <a:r>
                        <a:rPr lang="en-US" dirty="0" smtClean="0"/>
                        <a:t>61.69</a:t>
                      </a:r>
                      <a:endParaRPr lang="en-US" dirty="0"/>
                    </a:p>
                  </a:txBody>
                  <a:tcPr/>
                </a:tc>
              </a:tr>
            </a:tbl>
          </a:graphicData>
        </a:graphic>
      </p:graphicFrame>
      <p:sp>
        <p:nvSpPr>
          <p:cNvPr id="203812" name="Rectangle 13"/>
          <p:cNvSpPr>
            <a:spLocks noChangeArrowheads="1"/>
          </p:cNvSpPr>
          <p:nvPr/>
        </p:nvSpPr>
        <p:spPr bwMode="auto">
          <a:xfrm>
            <a:off x="442913" y="3038475"/>
            <a:ext cx="3614737" cy="10763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203813" name="Rectangle 14"/>
          <p:cNvSpPr>
            <a:spLocks noChangeArrowheads="1"/>
          </p:cNvSpPr>
          <p:nvPr/>
        </p:nvSpPr>
        <p:spPr bwMode="auto">
          <a:xfrm>
            <a:off x="433388" y="4514850"/>
            <a:ext cx="3614737" cy="361950"/>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3814"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99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altLang="en-US" smtClean="0"/>
              <a:t>Examples</a:t>
            </a:r>
            <a:br>
              <a:rPr lang="en-US" altLang="en-US" smtClean="0"/>
            </a:br>
            <a:r>
              <a:rPr lang="en-US" altLang="en-US" sz="2400" smtClean="0"/>
              <a:t>Classification</a:t>
            </a:r>
            <a:endParaRPr lang="en-US" altLang="en-US" smtClean="0"/>
          </a:p>
        </p:txBody>
      </p:sp>
      <p:sp>
        <p:nvSpPr>
          <p:cNvPr id="204803" name="Content Placeholder 2"/>
          <p:cNvSpPr>
            <a:spLocks noGrp="1"/>
          </p:cNvSpPr>
          <p:nvPr>
            <p:ph idx="1"/>
          </p:nvPr>
        </p:nvSpPr>
        <p:spPr>
          <a:xfrm>
            <a:off x="292100" y="1155700"/>
            <a:ext cx="3908425" cy="4768850"/>
          </a:xfrm>
        </p:spPr>
        <p:txBody>
          <a:bodyPr/>
          <a:lstStyle/>
          <a:p>
            <a:r>
              <a:rPr lang="en-US" altLang="en-US" smtClean="0"/>
              <a:t>Example on PASCAL VOC 2007:</a:t>
            </a:r>
          </a:p>
          <a:p>
            <a:endParaRPr lang="en-US" altLang="en-US" smtClean="0"/>
          </a:p>
          <a:p>
            <a:endParaRPr lang="en-US" altLang="en-US" smtClean="0"/>
          </a:p>
        </p:txBody>
      </p:sp>
      <p:sp>
        <p:nvSpPr>
          <p:cNvPr id="204804" name="TextBox 5"/>
          <p:cNvSpPr txBox="1">
            <a:spLocks noChangeArrowheads="1"/>
          </p:cNvSpPr>
          <p:nvPr/>
        </p:nvSpPr>
        <p:spPr bwMode="auto">
          <a:xfrm>
            <a:off x="390525" y="1657350"/>
            <a:ext cx="3460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From: </a:t>
            </a:r>
            <a:r>
              <a:rPr lang="en-US" altLang="en-US" sz="1200" smtClean="0">
                <a:solidFill>
                  <a:srgbClr val="000000"/>
                </a:solidFill>
                <a:latin typeface="Xerox Sans"/>
                <a:sym typeface="Wingdings" panose="05000000000000000000" pitchFamily="2" charset="2"/>
              </a:rPr>
              <a:t>Chatfield, Lempitsky, Vedaldi and Zisserman,</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“The devil is in the details: an evaluation of recent</a:t>
            </a:r>
            <a:br>
              <a:rPr lang="en-US" altLang="en-US" sz="1200" smtClean="0">
                <a:solidFill>
                  <a:srgbClr val="000000"/>
                </a:solidFill>
                <a:latin typeface="Xerox Sans"/>
                <a:sym typeface="Wingdings" panose="05000000000000000000" pitchFamily="2" charset="2"/>
              </a:rPr>
            </a:br>
            <a:r>
              <a:rPr lang="en-US" altLang="en-US" sz="1200" smtClean="0">
                <a:solidFill>
                  <a:srgbClr val="000000"/>
                </a:solidFill>
                <a:latin typeface="Xerox Sans"/>
                <a:sym typeface="Wingdings" panose="05000000000000000000" pitchFamily="2" charset="2"/>
              </a:rPr>
              <a:t>feature encoding methods”, BMVC’11.</a:t>
            </a:r>
          </a:p>
        </p:txBody>
      </p:sp>
      <p:sp>
        <p:nvSpPr>
          <p:cNvPr id="8" name="Content Placeholder 2"/>
          <p:cNvSpPr txBox="1">
            <a:spLocks/>
          </p:cNvSpPr>
          <p:nvPr/>
        </p:nvSpPr>
        <p:spPr bwMode="auto">
          <a:xfrm>
            <a:off x="4321175" y="1155700"/>
            <a:ext cx="4184650" cy="4768850"/>
          </a:xfrm>
          <a:prstGeom prst="rect">
            <a:avLst/>
          </a:prstGeom>
          <a:noFill/>
          <a:ln w="9525">
            <a:noFill/>
            <a:miter lim="800000"/>
            <a:headEnd/>
            <a:tailEnd/>
          </a:ln>
        </p:spPr>
        <p:txBody>
          <a:bodyPr/>
          <a:lstStyle/>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sym typeface="Symbol"/>
            </a:endParaRPr>
          </a:p>
          <a:p>
            <a:pPr marL="342900" indent="-342900" eaLnBrk="0" fontAlgn="base" hangingPunct="0">
              <a:lnSpc>
                <a:spcPct val="90000"/>
              </a:lnSpc>
              <a:spcBef>
                <a:spcPct val="30000"/>
              </a:spcBef>
              <a:spcAft>
                <a:spcPct val="0"/>
              </a:spcAft>
              <a:defRPr/>
            </a:pPr>
            <a:r>
              <a:rPr lang="en-US" sz="2000" kern="0" dirty="0">
                <a:solidFill>
                  <a:srgbClr val="000000"/>
                </a:solidFill>
                <a:cs typeface="Arial" panose="020B0604020202020204" pitchFamily="34" charset="0"/>
                <a:sym typeface="Symbol"/>
              </a:rPr>
              <a:t> FV outperforms BOV-based techniques including:</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VQ: plain vanilla BOV</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charset="0"/>
              </a:rPr>
              <a:t>KCB: BOV with soft assignment</a:t>
            </a:r>
          </a:p>
          <a:p>
            <a:pPr marL="800100" lvl="1" indent="-342900" eaLnBrk="0" fontAlgn="base" hangingPunct="0">
              <a:lnSpc>
                <a:spcPct val="90000"/>
              </a:lnSpc>
              <a:spcBef>
                <a:spcPct val="30000"/>
              </a:spcBef>
              <a:spcAft>
                <a:spcPct val="0"/>
              </a:spcAft>
              <a:buFont typeface="Arial" pitchFamily="34" charset="0"/>
              <a:buChar char="•"/>
              <a:defRPr/>
            </a:pPr>
            <a:r>
              <a:rPr lang="en-US" kern="0" dirty="0">
                <a:solidFill>
                  <a:srgbClr val="000000"/>
                </a:solidFill>
                <a:cs typeface="Arial" panose="020B0604020202020204" pitchFamily="34" charset="0"/>
              </a:rPr>
              <a:t>LLC: BOV with sparse coding</a:t>
            </a:r>
          </a:p>
          <a:p>
            <a:pPr marL="342900" indent="-342900" eaLnBrk="0" fontAlgn="base" hangingPunct="0">
              <a:lnSpc>
                <a:spcPct val="90000"/>
              </a:lnSpc>
              <a:spcBef>
                <a:spcPct val="30000"/>
              </a:spcBef>
              <a:spcAft>
                <a:spcPct val="0"/>
              </a:spcAft>
              <a:defRPr/>
            </a:pPr>
            <a:endParaRPr lang="en-US" sz="2000" kern="0" dirty="0">
              <a:solidFill>
                <a:srgbClr val="000000"/>
              </a:solidFill>
              <a:cs typeface="Arial" charset="0"/>
            </a:endParaRPr>
          </a:p>
          <a:p>
            <a:pPr marL="342900" indent="-342900" eaLnBrk="0" fontAlgn="base" hangingPunct="0">
              <a:lnSpc>
                <a:spcPct val="90000"/>
              </a:lnSpc>
              <a:spcBef>
                <a:spcPct val="30000"/>
              </a:spcBef>
              <a:spcAft>
                <a:spcPct val="0"/>
              </a:spcAft>
              <a:defRPr/>
            </a:pPr>
            <a:r>
              <a:rPr lang="en-US" sz="2000" kern="0" dirty="0">
                <a:solidFill>
                  <a:srgbClr val="000000"/>
                </a:solidFill>
                <a:cs typeface="Arial" panose="020B0604020202020204" pitchFamily="34" charset="0"/>
                <a:sym typeface="Symbol"/>
              </a:rPr>
              <a:t> including 2nd order information is important for classification</a:t>
            </a:r>
            <a:endParaRPr lang="en-US" sz="2000" kern="0" dirty="0">
              <a:solidFill>
                <a:srgbClr val="000000"/>
              </a:solidFill>
              <a:cs typeface="Arial" panose="020B0604020202020204" pitchFamily="34" charset="0"/>
            </a:endParaRPr>
          </a:p>
          <a:p>
            <a:pPr marL="342900" indent="-342900" eaLnBrk="0" fontAlgn="base" hangingPunct="0">
              <a:lnSpc>
                <a:spcPct val="90000"/>
              </a:lnSpc>
              <a:spcBef>
                <a:spcPct val="30000"/>
              </a:spcBef>
              <a:spcAft>
                <a:spcPct val="0"/>
              </a:spcAft>
              <a:defRPr/>
            </a:pPr>
            <a:endParaRPr lang="en-US" sz="2000" kern="0" dirty="0">
              <a:solidFill>
                <a:srgbClr val="000000"/>
              </a:solidFill>
              <a:cs typeface="Arial" panose="020B0604020202020204" pitchFamily="34" charset="0"/>
            </a:endParaRPr>
          </a:p>
        </p:txBody>
      </p:sp>
      <p:graphicFrame>
        <p:nvGraphicFramePr>
          <p:cNvPr id="10" name="Table 9"/>
          <p:cNvGraphicFramePr>
            <a:graphicFrameLocks noGrp="1"/>
          </p:cNvGraphicFramePr>
          <p:nvPr/>
        </p:nvGraphicFramePr>
        <p:xfrm>
          <a:off x="428625" y="2406650"/>
          <a:ext cx="3638550" cy="2494033"/>
        </p:xfrm>
        <a:graphic>
          <a:graphicData uri="http://schemas.openxmlformats.org/drawingml/2006/table">
            <a:tbl>
              <a:tblPr firstRow="1" bandRow="1">
                <a:tableStyleId>{5C22544A-7EE6-4342-B048-85BDC9FD1C3A}</a:tableStyleId>
              </a:tblPr>
              <a:tblGrid>
                <a:gridCol w="750451"/>
                <a:gridCol w="1383149"/>
                <a:gridCol w="1504950"/>
              </a:tblGrid>
              <a:tr h="639999">
                <a:tc>
                  <a:txBody>
                    <a:bodyPr/>
                    <a:lstStyle/>
                    <a:p>
                      <a:endParaRPr lang="en-US" sz="1800" dirty="0"/>
                    </a:p>
                  </a:txBody>
                  <a:tcPr marT="45714" marB="45714"/>
                </a:tc>
                <a:tc>
                  <a:txBody>
                    <a:bodyPr/>
                    <a:lstStyle/>
                    <a:p>
                      <a:pPr algn="ctr"/>
                      <a:r>
                        <a:rPr lang="en-US" sz="1800" dirty="0" smtClean="0"/>
                        <a:t>Feature dim</a:t>
                      </a:r>
                      <a:endParaRPr lang="en-US" sz="1800" dirty="0"/>
                    </a:p>
                  </a:txBody>
                  <a:tcPr marT="45714" marB="45714"/>
                </a:tc>
                <a:tc>
                  <a:txBody>
                    <a:bodyPr/>
                    <a:lstStyle/>
                    <a:p>
                      <a:pPr algn="ctr"/>
                      <a:r>
                        <a:rPr lang="en-US" sz="1800" dirty="0" err="1" smtClean="0"/>
                        <a:t>mAP</a:t>
                      </a:r>
                      <a:endParaRPr lang="en-US" sz="1800" dirty="0"/>
                    </a:p>
                  </a:txBody>
                  <a:tcPr marT="45714" marB="45714"/>
                </a:tc>
              </a:tr>
              <a:tr h="370793">
                <a:tc>
                  <a:txBody>
                    <a:bodyPr/>
                    <a:lstStyle/>
                    <a:p>
                      <a:r>
                        <a:rPr lang="en-US" sz="1800" dirty="0" smtClean="0"/>
                        <a:t>VQ</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55.30</a:t>
                      </a:r>
                      <a:endParaRPr lang="en-US" sz="1800" dirty="0"/>
                    </a:p>
                  </a:txBody>
                  <a:tcPr marT="45714" marB="45714"/>
                </a:tc>
              </a:tr>
              <a:tr h="370793">
                <a:tc>
                  <a:txBody>
                    <a:bodyPr/>
                    <a:lstStyle/>
                    <a:p>
                      <a:r>
                        <a:rPr lang="en-US" sz="1800" dirty="0" smtClean="0"/>
                        <a:t>KCB</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56.26</a:t>
                      </a:r>
                      <a:endParaRPr lang="en-US" sz="1800" dirty="0"/>
                    </a:p>
                  </a:txBody>
                  <a:tcPr marT="45714" marB="45714"/>
                </a:tc>
              </a:tr>
              <a:tr h="370793">
                <a:tc>
                  <a:txBody>
                    <a:bodyPr/>
                    <a:lstStyle/>
                    <a:p>
                      <a:r>
                        <a:rPr lang="en-US" sz="1800" dirty="0" smtClean="0"/>
                        <a:t>LLC</a:t>
                      </a:r>
                      <a:endParaRPr lang="en-US" sz="1800" dirty="0"/>
                    </a:p>
                  </a:txBody>
                  <a:tcPr marT="45714" marB="45714"/>
                </a:tc>
                <a:tc>
                  <a:txBody>
                    <a:bodyPr/>
                    <a:lstStyle/>
                    <a:p>
                      <a:pPr algn="ctr"/>
                      <a:r>
                        <a:rPr lang="en-US" sz="1800" dirty="0" smtClean="0"/>
                        <a:t>25K</a:t>
                      </a:r>
                      <a:endParaRPr lang="en-US" sz="1800" dirty="0"/>
                    </a:p>
                  </a:txBody>
                  <a:tcPr marT="45714" marB="45714"/>
                </a:tc>
                <a:tc>
                  <a:txBody>
                    <a:bodyPr/>
                    <a:lstStyle/>
                    <a:p>
                      <a:pPr algn="ctr"/>
                      <a:r>
                        <a:rPr lang="en-US" sz="1800" dirty="0" smtClean="0"/>
                        <a:t>57.27</a:t>
                      </a:r>
                      <a:endParaRPr lang="en-US" sz="1800" dirty="0"/>
                    </a:p>
                  </a:txBody>
                  <a:tcPr marT="45714" marB="45714"/>
                </a:tc>
              </a:tr>
              <a:tr h="370793">
                <a:tc>
                  <a:txBody>
                    <a:bodyPr/>
                    <a:lstStyle/>
                    <a:p>
                      <a:r>
                        <a:rPr lang="en-US" sz="1800" dirty="0" smtClean="0"/>
                        <a:t>SV</a:t>
                      </a:r>
                      <a:endParaRPr lang="en-US" sz="1800" dirty="0"/>
                    </a:p>
                  </a:txBody>
                  <a:tcPr marT="45714" marB="45714"/>
                </a:tc>
                <a:tc>
                  <a:txBody>
                    <a:bodyPr/>
                    <a:lstStyle/>
                    <a:p>
                      <a:pPr algn="ctr"/>
                      <a:r>
                        <a:rPr lang="en-US" sz="1800" dirty="0" smtClean="0"/>
                        <a:t>41K</a:t>
                      </a:r>
                      <a:endParaRPr lang="en-US" sz="1800" dirty="0"/>
                    </a:p>
                  </a:txBody>
                  <a:tcPr marT="45714" marB="45714"/>
                </a:tc>
                <a:tc>
                  <a:txBody>
                    <a:bodyPr/>
                    <a:lstStyle/>
                    <a:p>
                      <a:pPr algn="ctr"/>
                      <a:r>
                        <a:rPr lang="en-US" sz="1800" dirty="0" smtClean="0"/>
                        <a:t>58.16</a:t>
                      </a:r>
                      <a:endParaRPr lang="en-US" sz="1800" dirty="0"/>
                    </a:p>
                  </a:txBody>
                  <a:tcPr marT="45714" marB="45714"/>
                </a:tc>
              </a:tr>
              <a:tr h="370793">
                <a:tc>
                  <a:txBody>
                    <a:bodyPr/>
                    <a:lstStyle/>
                    <a:p>
                      <a:r>
                        <a:rPr lang="en-US" sz="1800" dirty="0" smtClean="0"/>
                        <a:t>FV</a:t>
                      </a:r>
                      <a:endParaRPr lang="en-US" sz="1800" dirty="0"/>
                    </a:p>
                  </a:txBody>
                  <a:tcPr marT="45714" marB="45714"/>
                </a:tc>
                <a:tc>
                  <a:txBody>
                    <a:bodyPr/>
                    <a:lstStyle/>
                    <a:p>
                      <a:pPr algn="ctr"/>
                      <a:r>
                        <a:rPr lang="en-US" sz="1800" dirty="0" smtClean="0"/>
                        <a:t>132K</a:t>
                      </a:r>
                      <a:endParaRPr lang="en-US" sz="1800" dirty="0"/>
                    </a:p>
                  </a:txBody>
                  <a:tcPr marT="45714" marB="45714"/>
                </a:tc>
                <a:tc>
                  <a:txBody>
                    <a:bodyPr/>
                    <a:lstStyle/>
                    <a:p>
                      <a:pPr algn="ctr"/>
                      <a:r>
                        <a:rPr lang="en-US" sz="1800" dirty="0" smtClean="0"/>
                        <a:t>61.69</a:t>
                      </a:r>
                      <a:endParaRPr lang="en-US" sz="1800" dirty="0"/>
                    </a:p>
                  </a:txBody>
                  <a:tcPr marT="45714" marB="45714"/>
                </a:tc>
              </a:tr>
            </a:tbl>
          </a:graphicData>
        </a:graphic>
      </p:graphicFrame>
      <p:sp>
        <p:nvSpPr>
          <p:cNvPr id="204836" name="Rectangle 11"/>
          <p:cNvSpPr>
            <a:spLocks noChangeArrowheads="1"/>
          </p:cNvSpPr>
          <p:nvPr/>
        </p:nvSpPr>
        <p:spPr bwMode="auto">
          <a:xfrm>
            <a:off x="433388" y="4143375"/>
            <a:ext cx="3614737" cy="733425"/>
          </a:xfrm>
          <a:prstGeom prst="rect">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204837" name="Image 3" descr="inria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319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r>
              <a:rPr lang="en-US" altLang="en-US" smtClean="0"/>
              <a:t>Packages</a:t>
            </a:r>
          </a:p>
        </p:txBody>
      </p:sp>
      <p:sp>
        <p:nvSpPr>
          <p:cNvPr id="205827" name="Content Placeholder 2"/>
          <p:cNvSpPr>
            <a:spLocks noGrp="1"/>
          </p:cNvSpPr>
          <p:nvPr>
            <p:ph idx="1"/>
          </p:nvPr>
        </p:nvSpPr>
        <p:spPr/>
        <p:txBody>
          <a:bodyPr/>
          <a:lstStyle/>
          <a:p>
            <a:endParaRPr lang="en-US" altLang="en-US" smtClean="0"/>
          </a:p>
          <a:p>
            <a:r>
              <a:rPr lang="en-US" altLang="en-US" smtClean="0"/>
              <a:t>The INRIA package:</a:t>
            </a:r>
          </a:p>
          <a:p>
            <a:r>
              <a:rPr lang="en-US" altLang="en-US" b="1" u="sng" smtClean="0">
                <a:hlinkClick r:id="rId2"/>
              </a:rPr>
              <a:t>http://lear.inrialpes.fr/src/inria_fisher/</a:t>
            </a:r>
            <a:endParaRPr lang="en-US" altLang="en-US" b="1" smtClean="0"/>
          </a:p>
          <a:p>
            <a:endParaRPr lang="en-US" altLang="en-US" smtClean="0"/>
          </a:p>
          <a:p>
            <a:r>
              <a:rPr lang="en-US" altLang="en-US" smtClean="0"/>
              <a:t>The Oxford package:</a:t>
            </a:r>
          </a:p>
          <a:p>
            <a:r>
              <a:rPr lang="en-US" altLang="en-US" b="1" u="sng" smtClean="0">
                <a:hlinkClick r:id="rId3"/>
              </a:rPr>
              <a:t>http://www.robots.ox.ac.uk/~vgg/research/encoding_eval/</a:t>
            </a:r>
            <a:endParaRPr lang="en-US" altLang="en-US" b="1" smtClean="0"/>
          </a:p>
          <a:p>
            <a:endParaRPr lang="en-US" altLang="en-US" smtClean="0"/>
          </a:p>
          <a:p>
            <a:r>
              <a:rPr lang="en-US" altLang="en-US" smtClean="0"/>
              <a:t>Vlfeat does it too!</a:t>
            </a:r>
          </a:p>
          <a:p>
            <a:r>
              <a:rPr lang="en-US" altLang="en-US" smtClean="0">
                <a:hlinkClick r:id="rId4"/>
              </a:rPr>
              <a:t>http://www.vlfeat.org</a:t>
            </a:r>
            <a:endParaRPr lang="en-US" altLang="en-US" smtClean="0"/>
          </a:p>
          <a:p>
            <a:endParaRPr lang="en-US" altLang="en-US" smtClean="0"/>
          </a:p>
        </p:txBody>
      </p:sp>
      <p:pic>
        <p:nvPicPr>
          <p:cNvPr id="205828"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021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a:bodyPr>
          <a:lstStyle/>
          <a:p>
            <a:r>
              <a:rPr lang="en-US" dirty="0" smtClean="0"/>
              <a:t>What about skipping quantization / summarization completely?</a:t>
            </a:r>
            <a:endParaRPr lang="en-US" dirty="0"/>
          </a:p>
        </p:txBody>
      </p:sp>
      <p:sp>
        <p:nvSpPr>
          <p:cNvPr id="3" name="Content Placeholder 2"/>
          <p:cNvSpPr>
            <a:spLocks noGrp="1"/>
          </p:cNvSpPr>
          <p:nvPr>
            <p:ph idx="1"/>
          </p:nvPr>
        </p:nvSpPr>
        <p:spPr>
          <a:xfrm>
            <a:off x="457200" y="5791200"/>
            <a:ext cx="8229600" cy="868363"/>
          </a:xfrm>
        </p:spPr>
        <p:txBody>
          <a:bodyPr>
            <a:normAutofit fontScale="77500" lnSpcReduction="20000"/>
          </a:bodyPr>
          <a:lstStyle/>
          <a:p>
            <a:pPr marL="0" indent="0">
              <a:buNone/>
            </a:pPr>
            <a:r>
              <a:rPr lang="en-US" dirty="0"/>
              <a:t>In Defense of Nearest-Neighbor Based Image </a:t>
            </a:r>
            <a:r>
              <a:rPr lang="en-US" dirty="0" smtClean="0"/>
              <a:t>Classification</a:t>
            </a:r>
            <a:br>
              <a:rPr lang="en-US" dirty="0" smtClean="0"/>
            </a:br>
            <a:r>
              <a:rPr lang="en-US" dirty="0" err="1" smtClean="0"/>
              <a:t>Boiman</a:t>
            </a:r>
            <a:r>
              <a:rPr lang="en-US" dirty="0" smtClean="0"/>
              <a:t>, </a:t>
            </a:r>
            <a:r>
              <a:rPr lang="en-US" dirty="0" err="1" smtClean="0"/>
              <a:t>Shechtman</a:t>
            </a:r>
            <a:r>
              <a:rPr lang="en-US" dirty="0" smtClean="0"/>
              <a:t>, </a:t>
            </a:r>
            <a:r>
              <a:rPr lang="en-US" dirty="0" err="1" smtClean="0"/>
              <a:t>Irani</a:t>
            </a:r>
            <a:r>
              <a:rPr lang="en-US" dirty="0" smtClean="0"/>
              <a:t>. CVPR 2008</a:t>
            </a:r>
            <a:endParaRPr lang="en-US" dirty="0"/>
          </a:p>
        </p:txBody>
      </p:sp>
      <p:pic>
        <p:nvPicPr>
          <p:cNvPr id="4" name="Picture 3"/>
          <p:cNvPicPr>
            <a:picLocks noChangeAspect="1"/>
          </p:cNvPicPr>
          <p:nvPr/>
        </p:nvPicPr>
        <p:blipFill rotWithShape="1">
          <a:blip r:embed="rId2"/>
          <a:srcRect l="12778" t="23778" r="47222" b="30889"/>
          <a:stretch/>
        </p:blipFill>
        <p:spPr>
          <a:xfrm>
            <a:off x="1752600" y="1524000"/>
            <a:ext cx="5464990" cy="3871035"/>
          </a:xfrm>
          <a:prstGeom prst="rect">
            <a:avLst/>
          </a:prstGeom>
        </p:spPr>
      </p:pic>
    </p:spTree>
    <p:extLst>
      <p:ext uri="{BB962C8B-B14F-4D97-AF65-F5344CB8AC3E}">
        <p14:creationId xmlns:p14="http://schemas.microsoft.com/office/powerpoint/2010/main" val="2936217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altLang="en-US" smtClean="0"/>
              <a:t>Summary</a:t>
            </a:r>
          </a:p>
        </p:txBody>
      </p:sp>
      <p:sp>
        <p:nvSpPr>
          <p:cNvPr id="206851" name="Content Placeholder 2"/>
          <p:cNvSpPr>
            <a:spLocks noGrp="1"/>
          </p:cNvSpPr>
          <p:nvPr>
            <p:ph idx="1"/>
          </p:nvPr>
        </p:nvSpPr>
        <p:spPr>
          <a:xfrm>
            <a:off x="457200" y="990600"/>
            <a:ext cx="8229600" cy="5410200"/>
          </a:xfrm>
        </p:spPr>
        <p:txBody>
          <a:bodyPr/>
          <a:lstStyle/>
          <a:p>
            <a:r>
              <a:rPr lang="en-US" altLang="en-US" dirty="0" smtClean="0"/>
              <a:t>We’ve looked at methods to better characterize the distribution of visual words in an image:</a:t>
            </a:r>
          </a:p>
          <a:p>
            <a:pPr lvl="1"/>
            <a:r>
              <a:rPr lang="en-US" altLang="en-US" dirty="0" smtClean="0"/>
              <a:t>Soft assignment (a.k.a. Kernel Codebook)</a:t>
            </a:r>
          </a:p>
          <a:p>
            <a:pPr lvl="1"/>
            <a:r>
              <a:rPr lang="en-US" altLang="en-US" dirty="0" smtClean="0"/>
              <a:t>VLAD</a:t>
            </a:r>
          </a:p>
          <a:p>
            <a:pPr lvl="1"/>
            <a:r>
              <a:rPr lang="en-US" altLang="en-US" dirty="0" smtClean="0"/>
              <a:t>Fisher Vector</a:t>
            </a:r>
          </a:p>
          <a:p>
            <a:pPr lvl="1"/>
            <a:r>
              <a:rPr lang="en-US" altLang="en-US" dirty="0" smtClean="0"/>
              <a:t>No quantization</a:t>
            </a:r>
          </a:p>
        </p:txBody>
      </p:sp>
    </p:spTree>
    <p:extLst>
      <p:ext uri="{BB962C8B-B14F-4D97-AF65-F5344CB8AC3E}">
        <p14:creationId xmlns:p14="http://schemas.microsoft.com/office/powerpoint/2010/main" val="137114208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p:cNvPicPr>
          <p:nvPr/>
        </p:nvPicPr>
        <p:blipFill>
          <a:blip r:embed="rId3" cstate="print"/>
          <a:srcRect/>
          <a:stretch>
            <a:fillRect/>
          </a:stretch>
        </p:blipFill>
        <p:spPr bwMode="auto">
          <a:xfrm>
            <a:off x="0" y="1031875"/>
            <a:ext cx="9112250" cy="3429000"/>
          </a:xfrm>
          <a:prstGeom prst="rect">
            <a:avLst/>
          </a:prstGeom>
          <a:noFill/>
          <a:ln w="9525">
            <a:noFill/>
            <a:miter lim="800000"/>
            <a:headEnd/>
            <a:tailEnd/>
          </a:ln>
        </p:spPr>
      </p:pic>
      <p:pic>
        <p:nvPicPr>
          <p:cNvPr id="13315" name="Picture 7"/>
          <p:cNvPicPr>
            <a:picLocks noChangeAspect="1"/>
          </p:cNvPicPr>
          <p:nvPr/>
        </p:nvPicPr>
        <p:blipFill>
          <a:blip r:embed="rId4" cstate="print"/>
          <a:srcRect t="15025" b="6635"/>
          <a:stretch>
            <a:fillRect/>
          </a:stretch>
        </p:blipFill>
        <p:spPr bwMode="auto">
          <a:xfrm>
            <a:off x="-9525" y="4319588"/>
            <a:ext cx="2330450" cy="2605087"/>
          </a:xfrm>
          <a:prstGeom prst="rect">
            <a:avLst/>
          </a:prstGeom>
          <a:noFill/>
          <a:ln w="9525">
            <a:noFill/>
            <a:miter lim="800000"/>
            <a:headEnd/>
            <a:tailEnd/>
          </a:ln>
        </p:spPr>
      </p:pic>
      <p:pic>
        <p:nvPicPr>
          <p:cNvPr id="13316" name="Picture 4"/>
          <p:cNvPicPr>
            <a:picLocks noChangeAspect="1"/>
          </p:cNvPicPr>
          <p:nvPr/>
        </p:nvPicPr>
        <p:blipFill>
          <a:blip r:embed="rId5" cstate="print"/>
          <a:srcRect/>
          <a:stretch>
            <a:fillRect/>
          </a:stretch>
        </p:blipFill>
        <p:spPr bwMode="auto">
          <a:xfrm>
            <a:off x="1033463" y="4316413"/>
            <a:ext cx="8088312" cy="2549525"/>
          </a:xfrm>
          <a:prstGeom prst="rect">
            <a:avLst/>
          </a:prstGeom>
          <a:noFill/>
          <a:ln w="9525">
            <a:noFill/>
            <a:miter lim="800000"/>
            <a:headEnd/>
            <a:tailEnd/>
          </a:ln>
        </p:spPr>
      </p:pic>
      <p:grpSp>
        <p:nvGrpSpPr>
          <p:cNvPr id="2" name="Group 13"/>
          <p:cNvGrpSpPr>
            <a:grpSpLocks/>
          </p:cNvGrpSpPr>
          <p:nvPr/>
        </p:nvGrpSpPr>
        <p:grpSpPr bwMode="auto">
          <a:xfrm>
            <a:off x="5980113" y="749300"/>
            <a:ext cx="3405187" cy="2019300"/>
            <a:chOff x="5979348" y="749721"/>
            <a:chExt cx="3405954" cy="2019456"/>
          </a:xfrm>
        </p:grpSpPr>
        <p:sp>
          <p:nvSpPr>
            <p:cNvPr id="7" name="Freeform 6"/>
            <p:cNvSpPr>
              <a:spLocks noChangeArrowheads="1"/>
            </p:cNvSpPr>
            <p:nvPr/>
          </p:nvSpPr>
          <p:spPr bwMode="auto">
            <a:xfrm>
              <a:off x="7042857" y="749721"/>
              <a:ext cx="2342445" cy="2019456"/>
            </a:xfrm>
            <a:custGeom>
              <a:avLst/>
              <a:gdLst>
                <a:gd name="T0" fmla="*/ 0 w 2342445"/>
                <a:gd name="T1" fmla="*/ 0 h 2019456"/>
                <a:gd name="T2" fmla="*/ 56445 w 2342445"/>
                <a:gd name="T3" fmla="*/ 517407 h 2019456"/>
                <a:gd name="T4" fmla="*/ 291630 w 2342445"/>
                <a:gd name="T5" fmla="*/ 1044222 h 2019456"/>
                <a:gd name="T6" fmla="*/ 1081852 w 2342445"/>
                <a:gd name="T7" fmla="*/ 1702741 h 2019456"/>
                <a:gd name="T8" fmla="*/ 1712149 w 2342445"/>
                <a:gd name="T9" fmla="*/ 1994370 h 2019456"/>
                <a:gd name="T10" fmla="*/ 2342445 w 2342445"/>
                <a:gd name="T11" fmla="*/ 1853259 h 2019456"/>
                <a:gd name="T12" fmla="*/ 0 60000 65536"/>
                <a:gd name="T13" fmla="*/ 0 60000 65536"/>
                <a:gd name="T14" fmla="*/ 0 60000 65536"/>
                <a:gd name="T15" fmla="*/ 0 60000 65536"/>
                <a:gd name="T16" fmla="*/ 0 60000 65536"/>
                <a:gd name="T17" fmla="*/ 0 60000 65536"/>
                <a:gd name="T18" fmla="*/ 0 w 2342445"/>
                <a:gd name="T19" fmla="*/ 0 h 2019456"/>
                <a:gd name="T20" fmla="*/ 2342445 w 2342445"/>
                <a:gd name="T21" fmla="*/ 2019456 h 2019456"/>
              </a:gdLst>
              <a:ahLst/>
              <a:cxnLst>
                <a:cxn ang="T12">
                  <a:pos x="T0" y="T1"/>
                </a:cxn>
                <a:cxn ang="T13">
                  <a:pos x="T2" y="T3"/>
                </a:cxn>
                <a:cxn ang="T14">
                  <a:pos x="T4" y="T5"/>
                </a:cxn>
                <a:cxn ang="T15">
                  <a:pos x="T6" y="T7"/>
                </a:cxn>
                <a:cxn ang="T16">
                  <a:pos x="T8" y="T9"/>
                </a:cxn>
                <a:cxn ang="T17">
                  <a:pos x="T10" y="T11"/>
                </a:cxn>
              </a:cxnLst>
              <a:rect l="T18" t="T19" r="T20" b="T21"/>
              <a:pathLst>
                <a:path w="2342445" h="2019456">
                  <a:moveTo>
                    <a:pt x="0" y="0"/>
                  </a:moveTo>
                  <a:cubicBezTo>
                    <a:pt x="3920" y="171685"/>
                    <a:pt x="7840" y="343370"/>
                    <a:pt x="56445" y="517407"/>
                  </a:cubicBezTo>
                  <a:cubicBezTo>
                    <a:pt x="105050" y="691444"/>
                    <a:pt x="120729" y="846666"/>
                    <a:pt x="291630" y="1044222"/>
                  </a:cubicBezTo>
                  <a:cubicBezTo>
                    <a:pt x="462531" y="1241778"/>
                    <a:pt x="845099" y="1544383"/>
                    <a:pt x="1081852" y="1702741"/>
                  </a:cubicBezTo>
                  <a:cubicBezTo>
                    <a:pt x="1318605" y="1861099"/>
                    <a:pt x="1502050" y="1969284"/>
                    <a:pt x="1712149" y="1994370"/>
                  </a:cubicBezTo>
                  <a:cubicBezTo>
                    <a:pt x="1922248" y="2019456"/>
                    <a:pt x="2342445" y="1853259"/>
                    <a:pt x="2342445" y="1853259"/>
                  </a:cubicBezTo>
                </a:path>
              </a:pathLst>
            </a:custGeom>
            <a:noFill/>
            <a:ln w="57150">
              <a:solidFill>
                <a:srgbClr val="FF0000"/>
              </a:solidFill>
              <a:round/>
              <a:headEnd/>
              <a:tailEnd/>
            </a:ln>
            <a:effectLst>
              <a:outerShdw dist="20000" dir="5400000" rotWithShape="0">
                <a:srgbClr val="808080">
                  <a:alpha val="37999"/>
                </a:srgbClr>
              </a:outerShdw>
            </a:effectLst>
          </p:spPr>
          <p:txBody>
            <a:bodyPr anchor="ctr"/>
            <a:lstStyle/>
            <a:p>
              <a:pPr algn="ctr"/>
              <a:endParaRPr lang="en-US">
                <a:latin typeface="Calibri" pitchFamily="34" charset="0"/>
              </a:endParaRPr>
            </a:p>
          </p:txBody>
        </p:sp>
        <p:sp>
          <p:nvSpPr>
            <p:cNvPr id="13323" name="TextBox 8"/>
            <p:cNvSpPr txBox="1">
              <a:spLocks noChangeArrowheads="1"/>
            </p:cNvSpPr>
            <p:nvPr/>
          </p:nvSpPr>
          <p:spPr bwMode="auto">
            <a:xfrm>
              <a:off x="5979348" y="1464770"/>
              <a:ext cx="1247081" cy="923330"/>
            </a:xfrm>
            <a:prstGeom prst="rect">
              <a:avLst/>
            </a:prstGeom>
            <a:solidFill>
              <a:srgbClr val="FFFFFF">
                <a:alpha val="83920"/>
              </a:srgbClr>
            </a:solidFill>
            <a:ln w="9525">
              <a:noFill/>
              <a:miter lim="800000"/>
              <a:headEnd/>
              <a:tailEnd/>
            </a:ln>
          </p:spPr>
          <p:txBody>
            <a:bodyPr wrap="none">
              <a:spAutoFit/>
            </a:bodyPr>
            <a:lstStyle/>
            <a:p>
              <a:pPr algn="ctr"/>
              <a:r>
                <a:rPr lang="en-US">
                  <a:latin typeface="Calibri" pitchFamily="34" charset="0"/>
                </a:rPr>
                <a:t>Forest path</a:t>
              </a:r>
            </a:p>
            <a:p>
              <a:pPr algn="ctr"/>
              <a:r>
                <a:rPr lang="en-US">
                  <a:latin typeface="Calibri" pitchFamily="34" charset="0"/>
                </a:rPr>
                <a:t>Vs. </a:t>
              </a:r>
            </a:p>
            <a:p>
              <a:pPr algn="ctr"/>
              <a:r>
                <a:rPr lang="en-US">
                  <a:latin typeface="Calibri" pitchFamily="34" charset="0"/>
                </a:rPr>
                <a:t>all</a:t>
              </a:r>
            </a:p>
          </p:txBody>
        </p:sp>
      </p:grpSp>
      <p:sp>
        <p:nvSpPr>
          <p:cNvPr id="13318" name="Title 9"/>
          <p:cNvSpPr>
            <a:spLocks noGrp="1"/>
          </p:cNvSpPr>
          <p:nvPr>
            <p:ph type="title"/>
          </p:nvPr>
        </p:nvSpPr>
        <p:spPr>
          <a:xfrm>
            <a:off x="457200" y="0"/>
            <a:ext cx="8229600" cy="1143000"/>
          </a:xfrm>
        </p:spPr>
        <p:txBody>
          <a:bodyPr/>
          <a:lstStyle/>
          <a:p>
            <a:r>
              <a:rPr lang="en-US" dirty="0" smtClean="0"/>
              <a:t>Learning Scene Categorization</a:t>
            </a:r>
          </a:p>
        </p:txBody>
      </p:sp>
      <p:grpSp>
        <p:nvGrpSpPr>
          <p:cNvPr id="3" name="Group 14"/>
          <p:cNvGrpSpPr>
            <a:grpSpLocks/>
          </p:cNvGrpSpPr>
          <p:nvPr/>
        </p:nvGrpSpPr>
        <p:grpSpPr bwMode="auto">
          <a:xfrm>
            <a:off x="5762625" y="4464050"/>
            <a:ext cx="2255838" cy="1668463"/>
            <a:chOff x="5763041" y="4463842"/>
            <a:chExt cx="2255775" cy="1668725"/>
          </a:xfrm>
        </p:grpSpPr>
        <p:sp>
          <p:nvSpPr>
            <p:cNvPr id="12" name="Freeform 11"/>
            <p:cNvSpPr>
              <a:spLocks noChangeArrowheads="1"/>
            </p:cNvSpPr>
            <p:nvPr/>
          </p:nvSpPr>
          <p:spPr bwMode="auto">
            <a:xfrm>
              <a:off x="5763041" y="4463842"/>
              <a:ext cx="2255775" cy="1668725"/>
            </a:xfrm>
            <a:custGeom>
              <a:avLst/>
              <a:gdLst>
                <a:gd name="T0" fmla="*/ 466606 w 2255775"/>
                <a:gd name="T1" fmla="*/ 1450864 h 1668725"/>
                <a:gd name="T2" fmla="*/ 244119 w 2255775"/>
                <a:gd name="T3" fmla="*/ 1237638 h 1668725"/>
                <a:gd name="T4" fmla="*/ 30901 w 2255775"/>
                <a:gd name="T5" fmla="*/ 699938 h 1668725"/>
                <a:gd name="T6" fmla="*/ 429525 w 2255775"/>
                <a:gd name="T7" fmla="*/ 106613 h 1668725"/>
                <a:gd name="T8" fmla="*/ 1254582 w 2255775"/>
                <a:gd name="T9" fmla="*/ 60259 h 1668725"/>
                <a:gd name="T10" fmla="*/ 2014747 w 2255775"/>
                <a:gd name="T11" fmla="*/ 412546 h 1668725"/>
                <a:gd name="T12" fmla="*/ 2227964 w 2255775"/>
                <a:gd name="T13" fmla="*/ 1033683 h 1668725"/>
                <a:gd name="T14" fmla="*/ 1847882 w 2255775"/>
                <a:gd name="T15" fmla="*/ 1571383 h 1668725"/>
                <a:gd name="T16" fmla="*/ 1032095 w 2255775"/>
                <a:gd name="T17" fmla="*/ 1617737 h 1668725"/>
                <a:gd name="T18" fmla="*/ 466606 w 2255775"/>
                <a:gd name="T19" fmla="*/ 1450864 h 16687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55775"/>
                <a:gd name="T31" fmla="*/ 0 h 1668725"/>
                <a:gd name="T32" fmla="*/ 2255775 w 2255775"/>
                <a:gd name="T33" fmla="*/ 1668725 h 16687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55775" h="1668725">
                  <a:moveTo>
                    <a:pt x="466606" y="1450864"/>
                  </a:moveTo>
                  <a:cubicBezTo>
                    <a:pt x="335277" y="1387514"/>
                    <a:pt x="316736" y="1362792"/>
                    <a:pt x="244119" y="1237638"/>
                  </a:cubicBezTo>
                  <a:cubicBezTo>
                    <a:pt x="171502" y="1112484"/>
                    <a:pt x="0" y="888442"/>
                    <a:pt x="30901" y="699938"/>
                  </a:cubicBezTo>
                  <a:cubicBezTo>
                    <a:pt x="61802" y="511434"/>
                    <a:pt x="225578" y="213226"/>
                    <a:pt x="429525" y="106613"/>
                  </a:cubicBezTo>
                  <a:cubicBezTo>
                    <a:pt x="633472" y="0"/>
                    <a:pt x="990378" y="9270"/>
                    <a:pt x="1254582" y="60259"/>
                  </a:cubicBezTo>
                  <a:cubicBezTo>
                    <a:pt x="1518786" y="111248"/>
                    <a:pt x="1852517" y="250309"/>
                    <a:pt x="2014747" y="412546"/>
                  </a:cubicBezTo>
                  <a:cubicBezTo>
                    <a:pt x="2176977" y="574783"/>
                    <a:pt x="2255775" y="840544"/>
                    <a:pt x="2227964" y="1033683"/>
                  </a:cubicBezTo>
                  <a:cubicBezTo>
                    <a:pt x="2200153" y="1226822"/>
                    <a:pt x="2047193" y="1474041"/>
                    <a:pt x="1847882" y="1571383"/>
                  </a:cubicBezTo>
                  <a:cubicBezTo>
                    <a:pt x="1648571" y="1668725"/>
                    <a:pt x="1270033" y="1640914"/>
                    <a:pt x="1032095" y="1617737"/>
                  </a:cubicBezTo>
                  <a:cubicBezTo>
                    <a:pt x="794157" y="1594560"/>
                    <a:pt x="597935" y="1514214"/>
                    <a:pt x="466606" y="1450864"/>
                  </a:cubicBezTo>
                  <a:close/>
                </a:path>
              </a:pathLst>
            </a:custGeom>
            <a:noFill/>
            <a:ln w="76200">
              <a:solidFill>
                <a:srgbClr val="FFFF00"/>
              </a:solidFill>
              <a:round/>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13321" name="TextBox 12"/>
            <p:cNvSpPr txBox="1">
              <a:spLocks noChangeArrowheads="1"/>
            </p:cNvSpPr>
            <p:nvPr/>
          </p:nvSpPr>
          <p:spPr bwMode="auto">
            <a:xfrm>
              <a:off x="6141019" y="4695042"/>
              <a:ext cx="1401495" cy="923330"/>
            </a:xfrm>
            <a:prstGeom prst="rect">
              <a:avLst/>
            </a:prstGeom>
            <a:solidFill>
              <a:srgbClr val="FFFFFF">
                <a:alpha val="83920"/>
              </a:srgbClr>
            </a:solidFill>
            <a:ln w="9525">
              <a:noFill/>
              <a:miter lim="800000"/>
              <a:headEnd/>
              <a:tailEnd/>
            </a:ln>
          </p:spPr>
          <p:txBody>
            <a:bodyPr wrap="none">
              <a:spAutoFit/>
            </a:bodyPr>
            <a:lstStyle/>
            <a:p>
              <a:pPr algn="ctr"/>
              <a:r>
                <a:rPr lang="en-US">
                  <a:latin typeface="Calibri" pitchFamily="34" charset="0"/>
                </a:rPr>
                <a:t>Living - room</a:t>
              </a:r>
            </a:p>
            <a:p>
              <a:pPr algn="ctr"/>
              <a:r>
                <a:rPr lang="en-US">
                  <a:latin typeface="Calibri" pitchFamily="34" charset="0"/>
                </a:rPr>
                <a:t>Vs. </a:t>
              </a:r>
            </a:p>
            <a:p>
              <a:pPr algn="ctr"/>
              <a:r>
                <a:rPr lang="en-US">
                  <a:latin typeface="Calibri" pitchFamily="34" charset="0"/>
                </a:rPr>
                <a:t>all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solidFill>
                  <a:srgbClr val="000000"/>
                </a:solidFill>
                <a:ea typeface="ＭＳ Ｐゴシック" pitchFamily="-65" charset="-128"/>
                <a:cs typeface="ＭＳ Ｐゴシック" pitchFamily="-65" charset="-128"/>
              </a:rPr>
              <a:t>Scene recognition</a:t>
            </a:r>
          </a:p>
        </p:txBody>
      </p:sp>
      <p:pic>
        <p:nvPicPr>
          <p:cNvPr id="162819" name="Picture 3"/>
          <p:cNvPicPr>
            <a:picLocks noChangeAspect="1" noChangeArrowheads="1"/>
          </p:cNvPicPr>
          <p:nvPr/>
        </p:nvPicPr>
        <p:blipFill>
          <a:blip r:embed="rId3"/>
          <a:srcRect/>
          <a:stretch>
            <a:fillRect/>
          </a:stretch>
        </p:blipFill>
        <p:spPr bwMode="auto">
          <a:xfrm>
            <a:off x="0" y="1789113"/>
            <a:ext cx="4370388" cy="4587875"/>
          </a:xfrm>
          <a:prstGeom prst="rect">
            <a:avLst/>
          </a:prstGeom>
          <a:noFill/>
          <a:ln w="9525">
            <a:noFill/>
            <a:miter lim="800000"/>
            <a:headEnd/>
            <a:tailEnd/>
          </a:ln>
        </p:spPr>
      </p:pic>
      <p:sp>
        <p:nvSpPr>
          <p:cNvPr id="162820" name="Text Box 4"/>
          <p:cNvSpPr txBox="1">
            <a:spLocks noChangeArrowheads="1"/>
          </p:cNvSpPr>
          <p:nvPr/>
        </p:nvSpPr>
        <p:spPr bwMode="auto">
          <a:xfrm>
            <a:off x="1143000" y="1143000"/>
            <a:ext cx="2971800" cy="708025"/>
          </a:xfrm>
          <a:prstGeom prst="rect">
            <a:avLst/>
          </a:prstGeom>
          <a:noFill/>
          <a:ln w="9525">
            <a:noFill/>
            <a:miter lim="800000"/>
            <a:headEnd/>
            <a:tailEnd/>
          </a:ln>
        </p:spPr>
        <p:txBody>
          <a:bodyPr>
            <a:prstTxWarp prst="textNoShape">
              <a:avLst/>
            </a:prstTxWarp>
            <a:spAutoFit/>
          </a:bodyPr>
          <a:lstStyle/>
          <a:p>
            <a:pPr defTabSz="457200" fontAlgn="base">
              <a:spcBef>
                <a:spcPct val="50000"/>
              </a:spcBef>
              <a:spcAft>
                <a:spcPct val="0"/>
              </a:spcAft>
            </a:pPr>
            <a:r>
              <a:rPr lang="en-US" sz="1600">
                <a:solidFill>
                  <a:srgbClr val="000000"/>
                </a:solidFill>
                <a:ea typeface="ＭＳ Ｐゴシック" pitchFamily="-65" charset="-128"/>
              </a:rPr>
              <a:t>100 training samples per class</a:t>
            </a:r>
          </a:p>
          <a:p>
            <a:pPr defTabSz="457200" fontAlgn="base">
              <a:spcBef>
                <a:spcPct val="50000"/>
              </a:spcBef>
              <a:spcAft>
                <a:spcPct val="0"/>
              </a:spcAft>
            </a:pPr>
            <a:r>
              <a:rPr lang="en-US" sz="1600">
                <a:solidFill>
                  <a:srgbClr val="000000"/>
                </a:solidFill>
                <a:ea typeface="ＭＳ Ｐゴシック" pitchFamily="-65" charset="-128"/>
              </a:rPr>
              <a:t>SVM classifier in both cases</a:t>
            </a:r>
          </a:p>
        </p:txBody>
      </p:sp>
      <p:pic>
        <p:nvPicPr>
          <p:cNvPr id="5" name="Picture 3"/>
          <p:cNvPicPr>
            <a:picLocks noChangeAspect="1"/>
          </p:cNvPicPr>
          <p:nvPr/>
        </p:nvPicPr>
        <p:blipFill>
          <a:blip r:embed="rId4"/>
          <a:srcRect/>
          <a:stretch>
            <a:fillRect/>
          </a:stretch>
        </p:blipFill>
        <p:spPr bwMode="auto">
          <a:xfrm>
            <a:off x="4495800" y="1789113"/>
            <a:ext cx="4648200" cy="4470400"/>
          </a:xfrm>
          <a:prstGeom prst="rect">
            <a:avLst/>
          </a:prstGeom>
          <a:noFill/>
          <a:ln w="9525">
            <a:noFill/>
            <a:miter lim="800000"/>
            <a:headEnd/>
            <a:tailEnd/>
          </a:ln>
        </p:spPr>
      </p:pic>
      <p:grpSp>
        <p:nvGrpSpPr>
          <p:cNvPr id="2" name="Group 9"/>
          <p:cNvGrpSpPr>
            <a:grpSpLocks/>
          </p:cNvGrpSpPr>
          <p:nvPr/>
        </p:nvGrpSpPr>
        <p:grpSpPr bwMode="auto">
          <a:xfrm>
            <a:off x="7543800" y="1752600"/>
            <a:ext cx="1481138" cy="646113"/>
            <a:chOff x="7543800" y="1752600"/>
            <a:chExt cx="1480506" cy="646331"/>
          </a:xfrm>
        </p:grpSpPr>
        <p:cxnSp>
          <p:nvCxnSpPr>
            <p:cNvPr id="162823" name="Straight Connector 6"/>
            <p:cNvCxnSpPr>
              <a:cxnSpLocks noChangeShapeType="1"/>
            </p:cNvCxnSpPr>
            <p:nvPr/>
          </p:nvCxnSpPr>
          <p:spPr bwMode="auto">
            <a:xfrm>
              <a:off x="7543800" y="2094131"/>
              <a:ext cx="1447800" cy="1588"/>
            </a:xfrm>
            <a:prstGeom prst="line">
              <a:avLst/>
            </a:prstGeom>
            <a:noFill/>
            <a:ln w="57150">
              <a:solidFill>
                <a:srgbClr val="FF0000"/>
              </a:solidFill>
              <a:round/>
              <a:headEnd/>
              <a:tailEnd/>
            </a:ln>
          </p:spPr>
        </p:cxnSp>
        <p:sp>
          <p:nvSpPr>
            <p:cNvPr id="162824" name="TextBox 7"/>
            <p:cNvSpPr txBox="1">
              <a:spLocks noChangeArrowheads="1"/>
            </p:cNvSpPr>
            <p:nvPr/>
          </p:nvSpPr>
          <p:spPr bwMode="auto">
            <a:xfrm>
              <a:off x="7543800" y="1752600"/>
              <a:ext cx="1480506" cy="646331"/>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Human</a:t>
              </a:r>
              <a:br>
                <a:rPr lang="en-US">
                  <a:solidFill>
                    <a:srgbClr val="000000"/>
                  </a:solidFill>
                  <a:ea typeface="ＭＳ Ｐゴシック" pitchFamily="-65" charset="-128"/>
                </a:rPr>
              </a:br>
              <a:r>
                <a:rPr lang="en-US">
                  <a:solidFill>
                    <a:srgbClr val="000000"/>
                  </a:solidFill>
                  <a:ea typeface="ＭＳ Ｐゴシック" pitchFamily="-65" charset="-128"/>
                </a:rPr>
                <a:t>performance</a:t>
              </a:r>
            </a:p>
          </p:txBody>
        </p:sp>
      </p:grpSp>
    </p:spTree>
    <p:extLst>
      <p:ext uri="{BB962C8B-B14F-4D97-AF65-F5344CB8AC3E}">
        <p14:creationId xmlns:p14="http://schemas.microsoft.com/office/powerpoint/2010/main" val="2589021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4" name="Picture 10" descr="C:\Documents and Settings\James\Desktop\presentations\VSS\figures\final_plot_all.png"/>
          <p:cNvPicPr>
            <a:picLocks noChangeAspect="1" noChangeArrowheads="1"/>
          </p:cNvPicPr>
          <p:nvPr/>
        </p:nvPicPr>
        <p:blipFill>
          <a:blip r:embed="rId3" cstate="print"/>
          <a:srcRect/>
          <a:stretch>
            <a:fillRect/>
          </a:stretch>
        </p:blipFill>
        <p:spPr bwMode="auto">
          <a:xfrm>
            <a:off x="-2057400" y="1135856"/>
            <a:ext cx="10867430" cy="5036344"/>
          </a:xfrm>
          <a:prstGeom prst="rect">
            <a:avLst/>
          </a:prstGeom>
          <a:noFill/>
        </p:spPr>
      </p:pic>
      <p:sp>
        <p:nvSpPr>
          <p:cNvPr id="16" name="Rectangle 15"/>
          <p:cNvSpPr/>
          <p:nvPr/>
        </p:nvSpPr>
        <p:spPr>
          <a:xfrm>
            <a:off x="5867400" y="44958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67400" y="40386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867400" y="35814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867400" y="32004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67400" y="27432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67400" y="48768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867400" y="23622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867400" y="1981200"/>
            <a:ext cx="2286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709" name="Picture 5" descr="C:\Documents and Settings\James\Desktop\presentations\VSS\figures\final_plot_hog.png"/>
          <p:cNvPicPr>
            <a:picLocks noChangeAspect="1" noChangeArrowheads="1"/>
          </p:cNvPicPr>
          <p:nvPr/>
        </p:nvPicPr>
        <p:blipFill>
          <a:blip r:embed="rId4" cstate="print"/>
          <a:srcRect r="28480"/>
          <a:stretch>
            <a:fillRect/>
          </a:stretch>
        </p:blipFill>
        <p:spPr bwMode="auto">
          <a:xfrm>
            <a:off x="-2057400" y="1143000"/>
            <a:ext cx="7772400" cy="5036344"/>
          </a:xfrm>
          <a:prstGeom prst="rect">
            <a:avLst/>
          </a:prstGeom>
          <a:noFill/>
        </p:spPr>
      </p:pic>
      <p:pic>
        <p:nvPicPr>
          <p:cNvPr id="72710" name="Picture 6" descr="C:\Documents and Settings\James\Desktop\presentations\VSS\figures\final_plot_ssim.png"/>
          <p:cNvPicPr>
            <a:picLocks noChangeAspect="1" noChangeArrowheads="1"/>
          </p:cNvPicPr>
          <p:nvPr/>
        </p:nvPicPr>
        <p:blipFill>
          <a:blip r:embed="rId5" cstate="print"/>
          <a:srcRect r="28480"/>
          <a:stretch>
            <a:fillRect/>
          </a:stretch>
        </p:blipFill>
        <p:spPr bwMode="auto">
          <a:xfrm>
            <a:off x="-2057400" y="1135856"/>
            <a:ext cx="7772400" cy="5036344"/>
          </a:xfrm>
          <a:prstGeom prst="rect">
            <a:avLst/>
          </a:prstGeom>
          <a:noFill/>
        </p:spPr>
      </p:pic>
      <p:pic>
        <p:nvPicPr>
          <p:cNvPr id="72711" name="Picture 7" descr="C:\Documents and Settings\James\Desktop\presentations\VSS\figures\final_plot_textons.png"/>
          <p:cNvPicPr>
            <a:picLocks noChangeAspect="1" noChangeArrowheads="1"/>
          </p:cNvPicPr>
          <p:nvPr/>
        </p:nvPicPr>
        <p:blipFill>
          <a:blip r:embed="rId6" cstate="print"/>
          <a:srcRect r="28480"/>
          <a:stretch>
            <a:fillRect/>
          </a:stretch>
        </p:blipFill>
        <p:spPr bwMode="auto">
          <a:xfrm>
            <a:off x="-2057400" y="1135856"/>
            <a:ext cx="7772400" cy="5036344"/>
          </a:xfrm>
          <a:prstGeom prst="rect">
            <a:avLst/>
          </a:prstGeom>
          <a:noFill/>
        </p:spPr>
      </p:pic>
      <p:pic>
        <p:nvPicPr>
          <p:cNvPr id="72708" name="Picture 4" descr="C:\Documents and Settings\James\Desktop\presentations\VSS\figures\final_plot_gist.png"/>
          <p:cNvPicPr>
            <a:picLocks noChangeAspect="1" noChangeArrowheads="1"/>
          </p:cNvPicPr>
          <p:nvPr/>
        </p:nvPicPr>
        <p:blipFill>
          <a:blip r:embed="rId7" cstate="print"/>
          <a:srcRect r="28480"/>
          <a:stretch>
            <a:fillRect/>
          </a:stretch>
        </p:blipFill>
        <p:spPr bwMode="auto">
          <a:xfrm>
            <a:off x="-2057400" y="1135856"/>
            <a:ext cx="7772400" cy="5036344"/>
          </a:xfrm>
          <a:prstGeom prst="rect">
            <a:avLst/>
          </a:prstGeom>
          <a:noFill/>
        </p:spPr>
      </p:pic>
      <p:pic>
        <p:nvPicPr>
          <p:cNvPr id="72715" name="Picture 11" descr="C:\Documents and Settings\James\Desktop\presentations\VSS\figures\final_plot_color_histograms.png"/>
          <p:cNvPicPr>
            <a:picLocks noChangeAspect="1" noChangeArrowheads="1"/>
          </p:cNvPicPr>
          <p:nvPr/>
        </p:nvPicPr>
        <p:blipFill>
          <a:blip r:embed="rId8" cstate="print"/>
          <a:srcRect r="28480"/>
          <a:stretch>
            <a:fillRect/>
          </a:stretch>
        </p:blipFill>
        <p:spPr bwMode="auto">
          <a:xfrm>
            <a:off x="-2057400" y="1135856"/>
            <a:ext cx="7772400" cy="5036344"/>
          </a:xfrm>
          <a:prstGeom prst="rect">
            <a:avLst/>
          </a:prstGeom>
          <a:noFill/>
        </p:spPr>
      </p:pic>
      <p:sp>
        <p:nvSpPr>
          <p:cNvPr id="2" name="Title 1"/>
          <p:cNvSpPr>
            <a:spLocks noGrp="1"/>
          </p:cNvSpPr>
          <p:nvPr>
            <p:ph type="title"/>
          </p:nvPr>
        </p:nvSpPr>
        <p:spPr/>
        <p:txBody>
          <a:bodyPr/>
          <a:lstStyle/>
          <a:p>
            <a:r>
              <a:rPr lang="en-US" dirty="0" smtClean="0"/>
              <a:t>Feature Accuracy</a:t>
            </a:r>
            <a:endParaRPr lang="en-US" dirty="0"/>
          </a:p>
        </p:txBody>
      </p:sp>
      <p:pic>
        <p:nvPicPr>
          <p:cNvPr id="72707" name="Picture 3" descr="C:\Documents and Settings\James\Desktop\presentations\VSS\figures\final_plot_geometry.png"/>
          <p:cNvPicPr>
            <a:picLocks noChangeAspect="1" noChangeArrowheads="1"/>
          </p:cNvPicPr>
          <p:nvPr/>
        </p:nvPicPr>
        <p:blipFill>
          <a:blip r:embed="rId9" cstate="print"/>
          <a:srcRect r="28480"/>
          <a:stretch>
            <a:fillRect/>
          </a:stretch>
        </p:blipFill>
        <p:spPr bwMode="auto">
          <a:xfrm>
            <a:off x="-2057400" y="1135856"/>
            <a:ext cx="7772400" cy="5036344"/>
          </a:xfrm>
          <a:prstGeom prst="rect">
            <a:avLst/>
          </a:prstGeom>
          <a:noFill/>
        </p:spPr>
      </p:pic>
      <p:pic>
        <p:nvPicPr>
          <p:cNvPr id="72712" name="Picture 8" descr="C:\Documents and Settings\James\Desktop\presentations\VSS\figures\final_plot_tiny_images.png"/>
          <p:cNvPicPr preferRelativeResize="0">
            <a:picLocks noChangeAspect="1" noChangeArrowheads="1"/>
          </p:cNvPicPr>
          <p:nvPr/>
        </p:nvPicPr>
        <p:blipFill>
          <a:blip r:embed="rId10" cstate="print"/>
          <a:srcRect r="28480"/>
          <a:stretch>
            <a:fillRect/>
          </a:stretch>
        </p:blipFill>
        <p:spPr bwMode="auto">
          <a:xfrm>
            <a:off x="-2057400" y="1135856"/>
            <a:ext cx="7772400" cy="5036344"/>
          </a:xfrm>
          <a:prstGeom prst="rect">
            <a:avLst/>
          </a:prstGeom>
          <a:noFill/>
        </p:spPr>
      </p:pic>
      <p:pic>
        <p:nvPicPr>
          <p:cNvPr id="72717" name="Picture 13" descr="C:\Documents and Settings\James\Desktop\presentations\VSS\figures\final_plot_chance.png"/>
          <p:cNvPicPr>
            <a:picLocks noChangeAspect="1" noChangeArrowheads="1"/>
          </p:cNvPicPr>
          <p:nvPr/>
        </p:nvPicPr>
        <p:blipFill>
          <a:blip r:embed="rId11" cstate="print"/>
          <a:srcRect r="28480"/>
          <a:stretch>
            <a:fillRect/>
          </a:stretch>
        </p:blipFill>
        <p:spPr bwMode="auto">
          <a:xfrm>
            <a:off x="-2057400" y="1135856"/>
            <a:ext cx="7772400" cy="5036344"/>
          </a:xfrm>
          <a:prstGeom prst="rect">
            <a:avLst/>
          </a:prstGeom>
          <a:noFill/>
        </p:spPr>
      </p:pic>
      <p:pic>
        <p:nvPicPr>
          <p:cNvPr id="25" name="Picture 12" descr="C:\Documents and Settings\James\Desktop\presentations\VSS\figures\final_plot_everything.png"/>
          <p:cNvPicPr>
            <a:picLocks noChangeAspect="1" noChangeArrowheads="1"/>
          </p:cNvPicPr>
          <p:nvPr/>
        </p:nvPicPr>
        <p:blipFill>
          <a:blip r:embed="rId12" cstate="print"/>
          <a:srcRect/>
          <a:stretch>
            <a:fillRect/>
          </a:stretch>
        </p:blipFill>
        <p:spPr bwMode="auto">
          <a:xfrm>
            <a:off x="-2057400" y="1137653"/>
            <a:ext cx="10867430" cy="5036344"/>
          </a:xfrm>
          <a:prstGeom prst="rect">
            <a:avLst/>
          </a:prstGeom>
          <a:noFill/>
        </p:spPr>
      </p:pic>
      <p:sp>
        <p:nvSpPr>
          <p:cNvPr id="26" name="Content Placeholder 2"/>
          <p:cNvSpPr>
            <a:spLocks noGrp="1"/>
          </p:cNvSpPr>
          <p:nvPr>
            <p:ph idx="1"/>
          </p:nvPr>
        </p:nvSpPr>
        <p:spPr>
          <a:xfrm>
            <a:off x="457200" y="6324600"/>
            <a:ext cx="8382000" cy="381001"/>
          </a:xfrm>
        </p:spPr>
        <p:txBody>
          <a:bodyPr>
            <a:normAutofit fontScale="62500" lnSpcReduction="20000"/>
          </a:bodyPr>
          <a:lstStyle/>
          <a:p>
            <a:pPr>
              <a:buNone/>
            </a:pPr>
            <a:r>
              <a:rPr lang="en-US" dirty="0" smtClean="0"/>
              <a:t>Classifier: 1-vs-all SVM with histogram intersection, chi squared, or RBF kernel.</a:t>
            </a:r>
            <a:endParaRPr lang="en-US" dirty="0"/>
          </a:p>
        </p:txBody>
      </p:sp>
      <p:sp>
        <p:nvSpPr>
          <p:cNvPr id="24" name="TextBox 23"/>
          <p:cNvSpPr txBox="1"/>
          <p:nvPr/>
        </p:nvSpPr>
        <p:spPr>
          <a:xfrm>
            <a:off x="6858000" y="152400"/>
            <a:ext cx="1676400" cy="369332"/>
          </a:xfrm>
          <a:prstGeom prst="rect">
            <a:avLst/>
          </a:prstGeom>
          <a:noFill/>
        </p:spPr>
        <p:txBody>
          <a:bodyPr wrap="square" rtlCol="0">
            <a:spAutoFit/>
          </a:bodyPr>
          <a:lstStyle/>
          <a:p>
            <a:r>
              <a:rPr lang="en-US" dirty="0" smtClean="0"/>
              <a:t>Humans [68.5]</a:t>
            </a:r>
            <a:endParaRPr lang="en-US" dirty="0"/>
          </a:p>
        </p:txBody>
      </p:sp>
      <p:cxnSp>
        <p:nvCxnSpPr>
          <p:cNvPr id="28" name="Straight Connector 27"/>
          <p:cNvCxnSpPr/>
          <p:nvPr/>
        </p:nvCxnSpPr>
        <p:spPr>
          <a:xfrm rot="10800000">
            <a:off x="914400" y="367352"/>
            <a:ext cx="57912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Frame 26"/>
          <p:cNvSpPr/>
          <p:nvPr/>
        </p:nvSpPr>
        <p:spPr>
          <a:xfrm>
            <a:off x="5769592" y="3464256"/>
            <a:ext cx="1524000" cy="381000"/>
          </a:xfrm>
          <a:prstGeom prst="frame">
            <a:avLst>
              <a:gd name="adj1" fmla="val 232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2717"/>
                                        </p:tgtEl>
                                      </p:cBhvr>
                                    </p:animEffect>
                                    <p:set>
                                      <p:cBhvr>
                                        <p:cTn id="7" dur="1" fill="hold">
                                          <p:stCondLst>
                                            <p:cond delay="499"/>
                                          </p:stCondLst>
                                        </p:cTn>
                                        <p:tgtEl>
                                          <p:spTgt spid="727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2712"/>
                                        </p:tgtEl>
                                      </p:cBhvr>
                                    </p:animEffect>
                                    <p:set>
                                      <p:cBhvr>
                                        <p:cTn id="15" dur="1" fill="hold">
                                          <p:stCondLst>
                                            <p:cond delay="499"/>
                                          </p:stCondLst>
                                        </p:cTn>
                                        <p:tgtEl>
                                          <p:spTgt spid="727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2707"/>
                                        </p:tgtEl>
                                      </p:cBhvr>
                                    </p:animEffect>
                                    <p:set>
                                      <p:cBhvr>
                                        <p:cTn id="23" dur="1" fill="hold">
                                          <p:stCondLst>
                                            <p:cond delay="499"/>
                                          </p:stCondLst>
                                        </p:cTn>
                                        <p:tgtEl>
                                          <p:spTgt spid="7270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2715"/>
                                        </p:tgtEl>
                                      </p:cBhvr>
                                    </p:animEffect>
                                    <p:set>
                                      <p:cBhvr>
                                        <p:cTn id="31" dur="1" fill="hold">
                                          <p:stCondLst>
                                            <p:cond delay="499"/>
                                          </p:stCondLst>
                                        </p:cTn>
                                        <p:tgtEl>
                                          <p:spTgt spid="72715"/>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708"/>
                                        </p:tgtEl>
                                      </p:cBhvr>
                                    </p:animEffect>
                                    <p:set>
                                      <p:cBhvr>
                                        <p:cTn id="39" dur="1" fill="hold">
                                          <p:stCondLst>
                                            <p:cond delay="499"/>
                                          </p:stCondLst>
                                        </p:cTn>
                                        <p:tgtEl>
                                          <p:spTgt spid="7270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2711"/>
                                        </p:tgtEl>
                                      </p:cBhvr>
                                    </p:animEffect>
                                    <p:set>
                                      <p:cBhvr>
                                        <p:cTn id="47" dur="1" fill="hold">
                                          <p:stCondLst>
                                            <p:cond delay="499"/>
                                          </p:stCondLst>
                                        </p:cTn>
                                        <p:tgtEl>
                                          <p:spTgt spid="72711"/>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2710"/>
                                        </p:tgtEl>
                                      </p:cBhvr>
                                    </p:animEffect>
                                    <p:set>
                                      <p:cBhvr>
                                        <p:cTn id="55" dur="1" fill="hold">
                                          <p:stCondLst>
                                            <p:cond delay="499"/>
                                          </p:stCondLst>
                                        </p:cTn>
                                        <p:tgtEl>
                                          <p:spTgt spid="7271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72709"/>
                                        </p:tgtEl>
                                      </p:cBhvr>
                                    </p:animEffect>
                                    <p:set>
                                      <p:cBhvr>
                                        <p:cTn id="63" dur="1" fill="hold">
                                          <p:stCondLst>
                                            <p:cond delay="499"/>
                                          </p:stCondLst>
                                        </p:cTn>
                                        <p:tgtEl>
                                          <p:spTgt spid="72709"/>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p:bldP spid="2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p:cNvPicPr>
          <p:nvPr/>
        </p:nvPicPr>
        <p:blipFill>
          <a:blip r:embed="rId3" cstate="print"/>
          <a:srcRect/>
          <a:stretch>
            <a:fillRect/>
          </a:stretch>
        </p:blipFill>
        <p:spPr bwMode="auto">
          <a:xfrm>
            <a:off x="2151063" y="0"/>
            <a:ext cx="1965325" cy="3524250"/>
          </a:xfrm>
          <a:prstGeom prst="rect">
            <a:avLst/>
          </a:prstGeom>
          <a:noFill/>
          <a:ln w="9525">
            <a:noFill/>
            <a:miter lim="800000"/>
            <a:headEnd/>
            <a:tailEnd/>
          </a:ln>
        </p:spPr>
      </p:pic>
      <p:pic>
        <p:nvPicPr>
          <p:cNvPr id="13315" name="Picture 8"/>
          <p:cNvPicPr>
            <a:picLocks noChangeAspect="1"/>
          </p:cNvPicPr>
          <p:nvPr/>
        </p:nvPicPr>
        <p:blipFill>
          <a:blip r:embed="rId4" cstate="print"/>
          <a:srcRect/>
          <a:stretch>
            <a:fillRect/>
          </a:stretch>
        </p:blipFill>
        <p:spPr bwMode="auto">
          <a:xfrm>
            <a:off x="4116388" y="0"/>
            <a:ext cx="1857375" cy="3346450"/>
          </a:xfrm>
          <a:prstGeom prst="rect">
            <a:avLst/>
          </a:prstGeom>
          <a:noFill/>
          <a:ln w="9525">
            <a:noFill/>
            <a:miter lim="800000"/>
            <a:headEnd/>
            <a:tailEnd/>
          </a:ln>
        </p:spPr>
      </p:pic>
      <p:pic>
        <p:nvPicPr>
          <p:cNvPr id="13316" name="Picture 10"/>
          <p:cNvPicPr>
            <a:picLocks noChangeAspect="1"/>
          </p:cNvPicPr>
          <p:nvPr/>
        </p:nvPicPr>
        <p:blipFill>
          <a:blip r:embed="rId5" cstate="print"/>
          <a:srcRect/>
          <a:stretch>
            <a:fillRect/>
          </a:stretch>
        </p:blipFill>
        <p:spPr bwMode="auto">
          <a:xfrm>
            <a:off x="5983288" y="0"/>
            <a:ext cx="1887537" cy="3541713"/>
          </a:xfrm>
          <a:prstGeom prst="rect">
            <a:avLst/>
          </a:prstGeom>
          <a:noFill/>
          <a:ln w="9525">
            <a:noFill/>
            <a:miter lim="800000"/>
            <a:headEnd/>
            <a:tailEnd/>
          </a:ln>
        </p:spPr>
      </p:pic>
      <p:sp>
        <p:nvSpPr>
          <p:cNvPr id="13317" name="TextBox 72"/>
          <p:cNvSpPr txBox="1">
            <a:spLocks noChangeArrowheads="1"/>
          </p:cNvSpPr>
          <p:nvPr/>
        </p:nvSpPr>
        <p:spPr bwMode="auto">
          <a:xfrm>
            <a:off x="2752725" y="-92075"/>
            <a:ext cx="3927475" cy="584200"/>
          </a:xfrm>
          <a:prstGeom prst="rect">
            <a:avLst/>
          </a:prstGeom>
          <a:solidFill>
            <a:srgbClr val="FFFFFF"/>
          </a:solidFill>
          <a:ln w="9525">
            <a:noFill/>
            <a:miter lim="800000"/>
            <a:headEnd/>
            <a:tailEnd/>
          </a:ln>
        </p:spPr>
        <p:txBody>
          <a:bodyPr wrap="none">
            <a:spAutoFit/>
          </a:bodyPr>
          <a:lstStyle/>
          <a:p>
            <a:r>
              <a:rPr lang="en-US" sz="3200" b="1">
                <a:latin typeface="Calibri" pitchFamily="34" charset="0"/>
              </a:rPr>
              <a:t>A look into the results</a:t>
            </a:r>
          </a:p>
        </p:txBody>
      </p:sp>
      <p:pic>
        <p:nvPicPr>
          <p:cNvPr id="13318" name="Picture 11"/>
          <p:cNvPicPr>
            <a:picLocks noChangeAspect="1"/>
          </p:cNvPicPr>
          <p:nvPr/>
        </p:nvPicPr>
        <p:blipFill>
          <a:blip r:embed="rId6" cstate="print"/>
          <a:srcRect/>
          <a:stretch>
            <a:fillRect/>
          </a:stretch>
        </p:blipFill>
        <p:spPr bwMode="auto">
          <a:xfrm>
            <a:off x="4116388" y="5461000"/>
            <a:ext cx="1857375" cy="1397000"/>
          </a:xfrm>
          <a:prstGeom prst="rect">
            <a:avLst/>
          </a:prstGeom>
          <a:noFill/>
          <a:ln w="9525">
            <a:noFill/>
            <a:miter lim="800000"/>
            <a:headEnd/>
            <a:tailEnd/>
          </a:ln>
        </p:spPr>
      </p:pic>
      <p:pic>
        <p:nvPicPr>
          <p:cNvPr id="13319" name="Picture 14"/>
          <p:cNvPicPr>
            <a:picLocks noChangeAspect="1"/>
          </p:cNvPicPr>
          <p:nvPr/>
        </p:nvPicPr>
        <p:blipFill>
          <a:blip r:embed="rId4" cstate="print"/>
          <a:srcRect/>
          <a:stretch>
            <a:fillRect/>
          </a:stretch>
        </p:blipFill>
        <p:spPr bwMode="auto">
          <a:xfrm>
            <a:off x="7874000" y="0"/>
            <a:ext cx="1858963" cy="3346450"/>
          </a:xfrm>
          <a:prstGeom prst="rect">
            <a:avLst/>
          </a:prstGeom>
          <a:noFill/>
          <a:ln w="9525">
            <a:noFill/>
            <a:miter lim="800000"/>
            <a:headEnd/>
            <a:tailEnd/>
          </a:ln>
        </p:spPr>
      </p:pic>
      <p:pic>
        <p:nvPicPr>
          <p:cNvPr id="13320" name="Picture 19"/>
          <p:cNvPicPr>
            <a:picLocks noChangeAspect="1"/>
          </p:cNvPicPr>
          <p:nvPr/>
        </p:nvPicPr>
        <p:blipFill>
          <a:blip r:embed="rId5" cstate="print"/>
          <a:srcRect/>
          <a:stretch>
            <a:fillRect/>
          </a:stretch>
        </p:blipFill>
        <p:spPr bwMode="auto">
          <a:xfrm>
            <a:off x="7869238" y="2754313"/>
            <a:ext cx="1865312" cy="3498850"/>
          </a:xfrm>
          <a:prstGeom prst="rect">
            <a:avLst/>
          </a:prstGeom>
          <a:noFill/>
          <a:ln w="9525">
            <a:noFill/>
            <a:miter lim="800000"/>
            <a:headEnd/>
            <a:tailEnd/>
          </a:ln>
        </p:spPr>
      </p:pic>
      <p:pic>
        <p:nvPicPr>
          <p:cNvPr id="13321" name="Picture 4"/>
          <p:cNvPicPr>
            <a:picLocks noChangeAspect="1"/>
          </p:cNvPicPr>
          <p:nvPr/>
        </p:nvPicPr>
        <p:blipFill>
          <a:blip r:embed="rId7" cstate="print"/>
          <a:srcRect/>
          <a:stretch>
            <a:fillRect/>
          </a:stretch>
        </p:blipFill>
        <p:spPr bwMode="auto">
          <a:xfrm>
            <a:off x="0" y="0"/>
            <a:ext cx="2151063" cy="3524250"/>
          </a:xfrm>
          <a:prstGeom prst="rect">
            <a:avLst/>
          </a:prstGeom>
          <a:noFill/>
          <a:ln w="9525">
            <a:noFill/>
            <a:miter lim="800000"/>
            <a:headEnd/>
            <a:tailEnd/>
          </a:ln>
        </p:spPr>
      </p:pic>
      <p:pic>
        <p:nvPicPr>
          <p:cNvPr id="13322" name="Picture 5"/>
          <p:cNvPicPr>
            <a:picLocks noChangeAspect="1"/>
          </p:cNvPicPr>
          <p:nvPr/>
        </p:nvPicPr>
        <p:blipFill>
          <a:blip r:embed="rId8" cstate="print"/>
          <a:srcRect/>
          <a:stretch>
            <a:fillRect/>
          </a:stretch>
        </p:blipFill>
        <p:spPr bwMode="auto">
          <a:xfrm>
            <a:off x="0" y="3340100"/>
            <a:ext cx="2151063" cy="3517900"/>
          </a:xfrm>
          <a:prstGeom prst="rect">
            <a:avLst/>
          </a:prstGeom>
          <a:noFill/>
          <a:ln w="9525">
            <a:noFill/>
            <a:miter lim="800000"/>
            <a:headEnd/>
            <a:tailEnd/>
          </a:ln>
        </p:spPr>
      </p:pic>
      <p:pic>
        <p:nvPicPr>
          <p:cNvPr id="13323" name="Picture 7"/>
          <p:cNvPicPr>
            <a:picLocks noChangeAspect="1"/>
          </p:cNvPicPr>
          <p:nvPr/>
        </p:nvPicPr>
        <p:blipFill>
          <a:blip r:embed="rId9" cstate="print"/>
          <a:srcRect/>
          <a:stretch>
            <a:fillRect/>
          </a:stretch>
        </p:blipFill>
        <p:spPr bwMode="auto">
          <a:xfrm>
            <a:off x="2151063" y="3298825"/>
            <a:ext cx="1965325" cy="3559175"/>
          </a:xfrm>
          <a:prstGeom prst="rect">
            <a:avLst/>
          </a:prstGeom>
          <a:noFill/>
          <a:ln w="9525">
            <a:noFill/>
            <a:miter lim="800000"/>
            <a:headEnd/>
            <a:tailEnd/>
          </a:ln>
        </p:spPr>
      </p:pic>
      <p:pic>
        <p:nvPicPr>
          <p:cNvPr id="13324" name="Picture 9"/>
          <p:cNvPicPr>
            <a:picLocks noChangeAspect="1"/>
          </p:cNvPicPr>
          <p:nvPr/>
        </p:nvPicPr>
        <p:blipFill>
          <a:blip r:embed="rId10" cstate="print"/>
          <a:srcRect/>
          <a:stretch>
            <a:fillRect/>
          </a:stretch>
        </p:blipFill>
        <p:spPr bwMode="auto">
          <a:xfrm>
            <a:off x="4116388" y="3200400"/>
            <a:ext cx="1857375" cy="3035300"/>
          </a:xfrm>
          <a:prstGeom prst="rect">
            <a:avLst/>
          </a:prstGeom>
          <a:noFill/>
          <a:ln w="9525">
            <a:noFill/>
            <a:miter lim="800000"/>
            <a:headEnd/>
            <a:tailEnd/>
          </a:ln>
        </p:spPr>
      </p:pic>
      <p:pic>
        <p:nvPicPr>
          <p:cNvPr id="13325" name="Picture 12"/>
          <p:cNvPicPr>
            <a:picLocks noChangeAspect="1"/>
          </p:cNvPicPr>
          <p:nvPr/>
        </p:nvPicPr>
        <p:blipFill>
          <a:blip r:embed="rId3" cstate="print"/>
          <a:srcRect/>
          <a:stretch>
            <a:fillRect/>
          </a:stretch>
        </p:blipFill>
        <p:spPr bwMode="auto">
          <a:xfrm>
            <a:off x="5981700" y="3454400"/>
            <a:ext cx="1897063" cy="3403600"/>
          </a:xfrm>
          <a:prstGeom prst="rect">
            <a:avLst/>
          </a:prstGeom>
          <a:noFill/>
          <a:ln w="9525">
            <a:noFill/>
            <a:miter lim="800000"/>
            <a:headEnd/>
            <a:tailEnd/>
          </a:ln>
        </p:spPr>
      </p:pic>
      <p:grpSp>
        <p:nvGrpSpPr>
          <p:cNvPr id="2" name="Group 66"/>
          <p:cNvGrpSpPr>
            <a:grpSpLocks/>
          </p:cNvGrpSpPr>
          <p:nvPr/>
        </p:nvGrpSpPr>
        <p:grpSpPr bwMode="auto">
          <a:xfrm>
            <a:off x="0" y="323850"/>
            <a:ext cx="9144000" cy="2058988"/>
            <a:chOff x="0" y="324474"/>
            <a:chExt cx="9144000" cy="2058097"/>
          </a:xfrm>
        </p:grpSpPr>
        <p:sp>
          <p:nvSpPr>
            <p:cNvPr id="22" name="Rectangle 21"/>
            <p:cNvSpPr>
              <a:spLocks noChangeArrowheads="1"/>
            </p:cNvSpPr>
            <p:nvPr/>
          </p:nvSpPr>
          <p:spPr bwMode="auto">
            <a:xfrm>
              <a:off x="426434" y="686033"/>
              <a:ext cx="8717566" cy="1696538"/>
            </a:xfrm>
            <a:prstGeom prst="rect">
              <a:avLst/>
            </a:prstGeom>
            <a:solidFill>
              <a:schemeClr val="bg1"/>
            </a:solidFill>
            <a:ln w="12700">
              <a:solidFill>
                <a:srgbClr val="000000"/>
              </a:solidFill>
              <a:round/>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13373" name="TextBox 24"/>
            <p:cNvSpPr txBox="1">
              <a:spLocks noChangeArrowheads="1"/>
            </p:cNvSpPr>
            <p:nvPr/>
          </p:nvSpPr>
          <p:spPr bwMode="auto">
            <a:xfrm>
              <a:off x="380083" y="639681"/>
              <a:ext cx="2821055" cy="461665"/>
            </a:xfrm>
            <a:prstGeom prst="rect">
              <a:avLst/>
            </a:prstGeom>
            <a:noFill/>
            <a:ln w="9525">
              <a:noFill/>
              <a:miter lim="800000"/>
              <a:headEnd/>
              <a:tailEnd/>
            </a:ln>
          </p:spPr>
          <p:txBody>
            <a:bodyPr wrap="none">
              <a:spAutoFit/>
            </a:bodyPr>
            <a:lstStyle/>
            <a:p>
              <a:r>
                <a:rPr lang="en-US" sz="2400" b="1">
                  <a:latin typeface="Calibri" pitchFamily="34" charset="0"/>
                </a:rPr>
                <a:t>Airplane cabin (64%)</a:t>
              </a:r>
            </a:p>
          </p:txBody>
        </p:sp>
        <p:cxnSp>
          <p:nvCxnSpPr>
            <p:cNvPr id="36" name="Straight Connector 35"/>
            <p:cNvCxnSpPr>
              <a:cxnSpLocks noChangeShapeType="1"/>
            </p:cNvCxnSpPr>
            <p:nvPr/>
          </p:nvCxnSpPr>
          <p:spPr bwMode="auto">
            <a:xfrm>
              <a:off x="0" y="324474"/>
              <a:ext cx="426434" cy="389370"/>
            </a:xfrm>
            <a:prstGeom prst="line">
              <a:avLst/>
            </a:prstGeom>
            <a:noFill/>
            <a:ln w="44450">
              <a:solidFill>
                <a:schemeClr val="tx1"/>
              </a:solidFill>
              <a:round/>
              <a:headEnd/>
              <a:tailEnd/>
            </a:ln>
            <a:effectLst>
              <a:outerShdw dist="20000" dir="5400000" rotWithShape="0">
                <a:srgbClr val="808080">
                  <a:alpha val="37999"/>
                </a:srgbClr>
              </a:outerShdw>
            </a:effectLst>
          </p:spPr>
        </p:cxnSp>
        <p:cxnSp>
          <p:nvCxnSpPr>
            <p:cNvPr id="37" name="Straight Connector 36"/>
            <p:cNvCxnSpPr>
              <a:cxnSpLocks noChangeShapeType="1"/>
            </p:cNvCxnSpPr>
            <p:nvPr/>
          </p:nvCxnSpPr>
          <p:spPr bwMode="auto">
            <a:xfrm>
              <a:off x="2164056" y="384167"/>
              <a:ext cx="6979944" cy="301865"/>
            </a:xfrm>
            <a:prstGeom prst="line">
              <a:avLst/>
            </a:prstGeom>
            <a:noFill/>
            <a:ln w="44450">
              <a:solidFill>
                <a:schemeClr val="tx1"/>
              </a:solidFill>
              <a:round/>
              <a:headEnd/>
              <a:tailEnd/>
            </a:ln>
            <a:effectLst>
              <a:outerShdw dist="20000" dir="5400000" rotWithShape="0">
                <a:srgbClr val="808080">
                  <a:alpha val="37999"/>
                </a:srgbClr>
              </a:outerShdw>
            </a:effectLst>
          </p:spPr>
        </p:cxnSp>
      </p:grpSp>
      <p:grpSp>
        <p:nvGrpSpPr>
          <p:cNvPr id="3" name="Group 65"/>
          <p:cNvGrpSpPr>
            <a:grpSpLocks/>
          </p:cNvGrpSpPr>
          <p:nvPr/>
        </p:nvGrpSpPr>
        <p:grpSpPr bwMode="auto">
          <a:xfrm>
            <a:off x="-9525" y="3527425"/>
            <a:ext cx="9101138" cy="2220913"/>
            <a:chOff x="-9270" y="3526934"/>
            <a:chExt cx="9101199" cy="2220899"/>
          </a:xfrm>
        </p:grpSpPr>
        <p:sp>
          <p:nvSpPr>
            <p:cNvPr id="43" name="Rectangle 42"/>
            <p:cNvSpPr>
              <a:spLocks noChangeArrowheads="1"/>
            </p:cNvSpPr>
            <p:nvPr/>
          </p:nvSpPr>
          <p:spPr bwMode="auto">
            <a:xfrm>
              <a:off x="374363" y="3888496"/>
              <a:ext cx="8717566" cy="1859337"/>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cxnSp>
          <p:nvCxnSpPr>
            <p:cNvPr id="56" name="Straight Connector 55"/>
            <p:cNvCxnSpPr>
              <a:cxnSpLocks noChangeShapeType="1"/>
            </p:cNvCxnSpPr>
            <p:nvPr/>
          </p:nvCxnSpPr>
          <p:spPr bwMode="auto">
            <a:xfrm>
              <a:off x="2122901" y="3541407"/>
              <a:ext cx="6956209" cy="328545"/>
            </a:xfrm>
            <a:prstGeom prst="line">
              <a:avLst/>
            </a:prstGeom>
            <a:noFill/>
            <a:ln w="44450">
              <a:solidFill>
                <a:schemeClr val="tx1"/>
              </a:solidFill>
              <a:round/>
              <a:headEnd/>
              <a:tailEnd/>
            </a:ln>
            <a:effectLst>
              <a:outerShdw dist="20000" dir="5400000" rotWithShape="0">
                <a:srgbClr val="808080">
                  <a:alpha val="37999"/>
                </a:srgbClr>
              </a:outerShdw>
            </a:effectLst>
          </p:spPr>
        </p:cxnSp>
        <p:cxnSp>
          <p:nvCxnSpPr>
            <p:cNvPr id="57" name="Straight Connector 56"/>
            <p:cNvCxnSpPr>
              <a:cxnSpLocks noChangeShapeType="1"/>
            </p:cNvCxnSpPr>
            <p:nvPr/>
          </p:nvCxnSpPr>
          <p:spPr bwMode="auto">
            <a:xfrm>
              <a:off x="-9270" y="3526934"/>
              <a:ext cx="426434" cy="389370"/>
            </a:xfrm>
            <a:prstGeom prst="line">
              <a:avLst/>
            </a:prstGeom>
            <a:noFill/>
            <a:ln w="44450">
              <a:solidFill>
                <a:schemeClr val="tx1"/>
              </a:solidFill>
              <a:round/>
              <a:headEnd/>
              <a:tailEnd/>
            </a:ln>
            <a:effectLst>
              <a:outerShdw dist="20000" dir="5400000" rotWithShape="0">
                <a:srgbClr val="808080">
                  <a:alpha val="37999"/>
                </a:srgbClr>
              </a:outerShdw>
            </a:effectLst>
          </p:spPr>
        </p:cxnSp>
        <p:sp>
          <p:nvSpPr>
            <p:cNvPr id="13371" name="Rectangle 45"/>
            <p:cNvSpPr>
              <a:spLocks noChangeArrowheads="1"/>
            </p:cNvSpPr>
            <p:nvPr/>
          </p:nvSpPr>
          <p:spPr bwMode="auto">
            <a:xfrm>
              <a:off x="457923" y="3763497"/>
              <a:ext cx="2309797" cy="461665"/>
            </a:xfrm>
            <a:prstGeom prst="rect">
              <a:avLst/>
            </a:prstGeom>
            <a:noFill/>
            <a:ln w="9525">
              <a:noFill/>
              <a:miter lim="800000"/>
              <a:headEnd/>
              <a:tailEnd/>
            </a:ln>
          </p:spPr>
          <p:txBody>
            <a:bodyPr wrap="none">
              <a:spAutoFit/>
            </a:bodyPr>
            <a:lstStyle/>
            <a:p>
              <a:r>
                <a:rPr lang="en-US" sz="2400" b="1">
                  <a:latin typeface="Calibri" pitchFamily="34" charset="0"/>
                </a:rPr>
                <a:t>Art gallery (38%)</a:t>
              </a:r>
            </a:p>
          </p:txBody>
        </p:sp>
      </p:grpSp>
      <p:sp>
        <p:nvSpPr>
          <p:cNvPr id="13328" name="TextBox 15"/>
          <p:cNvSpPr txBox="1">
            <a:spLocks noChangeArrowheads="1"/>
          </p:cNvSpPr>
          <p:nvPr/>
        </p:nvSpPr>
        <p:spPr bwMode="auto">
          <a:xfrm>
            <a:off x="8194675" y="6350000"/>
            <a:ext cx="344488" cy="368300"/>
          </a:xfrm>
          <a:prstGeom prst="rect">
            <a:avLst/>
          </a:prstGeom>
          <a:noFill/>
          <a:ln w="9525">
            <a:noFill/>
            <a:miter lim="800000"/>
            <a:headEnd/>
            <a:tailEnd/>
          </a:ln>
        </p:spPr>
        <p:txBody>
          <a:bodyPr wrap="none">
            <a:spAutoFit/>
          </a:bodyPr>
          <a:lstStyle/>
          <a:p>
            <a:r>
              <a:rPr lang="en-US">
                <a:latin typeface="Calibri" pitchFamily="34" charset="0"/>
              </a:rPr>
              <a:t>…</a:t>
            </a:r>
          </a:p>
        </p:txBody>
      </p:sp>
      <p:sp>
        <p:nvSpPr>
          <p:cNvPr id="23" name="Rectangle 22"/>
          <p:cNvSpPr>
            <a:spLocks noChangeArrowheads="1"/>
          </p:cNvSpPr>
          <p:nvPr/>
        </p:nvSpPr>
        <p:spPr bwMode="auto">
          <a:xfrm>
            <a:off x="5195888" y="1057275"/>
            <a:ext cx="3883025" cy="1282700"/>
          </a:xfrm>
          <a:prstGeom prst="rect">
            <a:avLst/>
          </a:prstGeom>
          <a:solidFill>
            <a:srgbClr val="C3D69B"/>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grpSp>
        <p:nvGrpSpPr>
          <p:cNvPr id="4" name="Group 38"/>
          <p:cNvGrpSpPr>
            <a:grpSpLocks/>
          </p:cNvGrpSpPr>
          <p:nvPr/>
        </p:nvGrpSpPr>
        <p:grpSpPr bwMode="auto">
          <a:xfrm>
            <a:off x="1028700" y="1057275"/>
            <a:ext cx="4079875" cy="1287463"/>
            <a:chOff x="1029005" y="1056862"/>
            <a:chExt cx="4078936" cy="1288628"/>
          </a:xfrm>
        </p:grpSpPr>
        <p:sp>
          <p:nvSpPr>
            <p:cNvPr id="24" name="Rectangle 23"/>
            <p:cNvSpPr>
              <a:spLocks noChangeArrowheads="1"/>
            </p:cNvSpPr>
            <p:nvPr/>
          </p:nvSpPr>
          <p:spPr bwMode="auto">
            <a:xfrm>
              <a:off x="1029005" y="1056862"/>
              <a:ext cx="4078936" cy="128862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pic>
          <p:nvPicPr>
            <p:cNvPr id="13365" name="Picture 25"/>
            <p:cNvPicPr>
              <a:picLocks noChangeAspect="1"/>
            </p:cNvPicPr>
            <p:nvPr/>
          </p:nvPicPr>
          <p:blipFill>
            <a:blip r:embed="rId11" cstate="print"/>
            <a:srcRect/>
            <a:stretch>
              <a:fillRect/>
            </a:stretch>
          </p:blipFill>
          <p:spPr bwMode="auto">
            <a:xfrm>
              <a:off x="1081745" y="1316442"/>
              <a:ext cx="1312918" cy="787751"/>
            </a:xfrm>
            <a:prstGeom prst="rect">
              <a:avLst/>
            </a:prstGeom>
            <a:noFill/>
            <a:ln w="9525">
              <a:noFill/>
              <a:miter lim="800000"/>
              <a:headEnd/>
              <a:tailEnd/>
            </a:ln>
          </p:spPr>
        </p:pic>
        <p:pic>
          <p:nvPicPr>
            <p:cNvPr id="13366" name="Picture 26"/>
            <p:cNvPicPr>
              <a:picLocks noChangeAspect="1"/>
            </p:cNvPicPr>
            <p:nvPr/>
          </p:nvPicPr>
          <p:blipFill>
            <a:blip r:embed="rId12" cstate="print"/>
            <a:srcRect/>
            <a:stretch>
              <a:fillRect/>
            </a:stretch>
          </p:blipFill>
          <p:spPr bwMode="auto">
            <a:xfrm>
              <a:off x="2425939" y="1219131"/>
              <a:ext cx="1270000" cy="952500"/>
            </a:xfrm>
            <a:prstGeom prst="rect">
              <a:avLst/>
            </a:prstGeom>
            <a:noFill/>
            <a:ln w="9525">
              <a:noFill/>
              <a:miter lim="800000"/>
              <a:headEnd/>
              <a:tailEnd/>
            </a:ln>
          </p:spPr>
        </p:pic>
        <p:pic>
          <p:nvPicPr>
            <p:cNvPr id="13367" name="Picture 27"/>
            <p:cNvPicPr>
              <a:picLocks noChangeAspect="1"/>
            </p:cNvPicPr>
            <p:nvPr/>
          </p:nvPicPr>
          <p:blipFill>
            <a:blip r:embed="rId13" cstate="print"/>
            <a:srcRect/>
            <a:stretch>
              <a:fillRect/>
            </a:stretch>
          </p:blipFill>
          <p:spPr bwMode="auto">
            <a:xfrm>
              <a:off x="3779404" y="1209352"/>
              <a:ext cx="1270000" cy="990600"/>
            </a:xfrm>
            <a:prstGeom prst="rect">
              <a:avLst/>
            </a:prstGeom>
            <a:noFill/>
            <a:ln w="9525">
              <a:noFill/>
              <a:miter lim="800000"/>
              <a:headEnd/>
              <a:tailEnd/>
            </a:ln>
          </p:spPr>
        </p:pic>
      </p:grpSp>
      <p:grpSp>
        <p:nvGrpSpPr>
          <p:cNvPr id="5" name="Group 40"/>
          <p:cNvGrpSpPr>
            <a:grpSpLocks/>
          </p:cNvGrpSpPr>
          <p:nvPr/>
        </p:nvGrpSpPr>
        <p:grpSpPr bwMode="auto">
          <a:xfrm>
            <a:off x="6480175" y="944563"/>
            <a:ext cx="1358900" cy="1358900"/>
            <a:chOff x="6545300" y="945202"/>
            <a:chExt cx="1358214" cy="1357744"/>
          </a:xfrm>
        </p:grpSpPr>
        <p:pic>
          <p:nvPicPr>
            <p:cNvPr id="13362" name="Picture 28"/>
            <p:cNvPicPr>
              <a:picLocks noChangeAspect="1"/>
            </p:cNvPicPr>
            <p:nvPr/>
          </p:nvPicPr>
          <p:blipFill>
            <a:blip r:embed="rId14" cstate="print"/>
            <a:srcRect/>
            <a:stretch>
              <a:fillRect/>
            </a:stretch>
          </p:blipFill>
          <p:spPr bwMode="auto">
            <a:xfrm>
              <a:off x="6588308" y="1236146"/>
              <a:ext cx="1270000" cy="1066800"/>
            </a:xfrm>
            <a:prstGeom prst="rect">
              <a:avLst/>
            </a:prstGeom>
            <a:noFill/>
            <a:ln w="9525">
              <a:noFill/>
              <a:miter lim="800000"/>
              <a:headEnd/>
              <a:tailEnd/>
            </a:ln>
          </p:spPr>
        </p:pic>
        <p:sp>
          <p:nvSpPr>
            <p:cNvPr id="13363" name="Rectangle 31"/>
            <p:cNvSpPr>
              <a:spLocks noChangeArrowheads="1"/>
            </p:cNvSpPr>
            <p:nvPr/>
          </p:nvSpPr>
          <p:spPr bwMode="auto">
            <a:xfrm>
              <a:off x="6545300" y="945202"/>
              <a:ext cx="1358214" cy="369332"/>
            </a:xfrm>
            <a:prstGeom prst="rect">
              <a:avLst/>
            </a:prstGeom>
            <a:noFill/>
            <a:ln w="9525">
              <a:noFill/>
              <a:miter lim="800000"/>
              <a:headEnd/>
              <a:tailEnd/>
            </a:ln>
          </p:spPr>
          <p:txBody>
            <a:bodyPr wrap="none">
              <a:spAutoFit/>
            </a:bodyPr>
            <a:lstStyle/>
            <a:p>
              <a:r>
                <a:rPr lang="en-US">
                  <a:latin typeface="Calibri" pitchFamily="34" charset="0"/>
                </a:rPr>
                <a:t>Discotheque</a:t>
              </a:r>
            </a:p>
          </p:txBody>
        </p:sp>
      </p:grpSp>
      <p:grpSp>
        <p:nvGrpSpPr>
          <p:cNvPr id="6" name="Group 41"/>
          <p:cNvGrpSpPr>
            <a:grpSpLocks/>
          </p:cNvGrpSpPr>
          <p:nvPr/>
        </p:nvGrpSpPr>
        <p:grpSpPr bwMode="auto">
          <a:xfrm>
            <a:off x="7808913" y="973138"/>
            <a:ext cx="1270000" cy="1254125"/>
            <a:chOff x="7874000" y="973014"/>
            <a:chExt cx="1270000" cy="1254240"/>
          </a:xfrm>
        </p:grpSpPr>
        <p:pic>
          <p:nvPicPr>
            <p:cNvPr id="13360" name="Picture 29"/>
            <p:cNvPicPr>
              <a:picLocks noChangeAspect="1"/>
            </p:cNvPicPr>
            <p:nvPr/>
          </p:nvPicPr>
          <p:blipFill>
            <a:blip r:embed="rId15" cstate="print"/>
            <a:srcRect/>
            <a:stretch>
              <a:fillRect/>
            </a:stretch>
          </p:blipFill>
          <p:spPr bwMode="auto">
            <a:xfrm>
              <a:off x="7874000" y="1274754"/>
              <a:ext cx="1270000" cy="952500"/>
            </a:xfrm>
            <a:prstGeom prst="rect">
              <a:avLst/>
            </a:prstGeom>
            <a:noFill/>
            <a:ln w="9525">
              <a:noFill/>
              <a:miter lim="800000"/>
              <a:headEnd/>
              <a:tailEnd/>
            </a:ln>
          </p:spPr>
        </p:pic>
        <p:sp>
          <p:nvSpPr>
            <p:cNvPr id="13361" name="Rectangle 32"/>
            <p:cNvSpPr>
              <a:spLocks noChangeArrowheads="1"/>
            </p:cNvSpPr>
            <p:nvPr/>
          </p:nvSpPr>
          <p:spPr bwMode="auto">
            <a:xfrm>
              <a:off x="8061859" y="973014"/>
              <a:ext cx="954032" cy="369332"/>
            </a:xfrm>
            <a:prstGeom prst="rect">
              <a:avLst/>
            </a:prstGeom>
            <a:noFill/>
            <a:ln w="9525">
              <a:noFill/>
              <a:miter lim="800000"/>
              <a:headEnd/>
              <a:tailEnd/>
            </a:ln>
          </p:spPr>
          <p:txBody>
            <a:bodyPr wrap="none">
              <a:spAutoFit/>
            </a:bodyPr>
            <a:lstStyle/>
            <a:p>
              <a:r>
                <a:rPr lang="en-US">
                  <a:latin typeface="Calibri" pitchFamily="34" charset="0"/>
                </a:rPr>
                <a:t>Toyshop</a:t>
              </a:r>
            </a:p>
          </p:txBody>
        </p:sp>
      </p:grpSp>
      <p:grpSp>
        <p:nvGrpSpPr>
          <p:cNvPr id="7" name="Group 39"/>
          <p:cNvGrpSpPr>
            <a:grpSpLocks/>
          </p:cNvGrpSpPr>
          <p:nvPr/>
        </p:nvGrpSpPr>
        <p:grpSpPr bwMode="auto">
          <a:xfrm>
            <a:off x="5241925" y="963613"/>
            <a:ext cx="1284288" cy="1212850"/>
            <a:chOff x="5306911" y="963743"/>
            <a:chExt cx="1284276" cy="1212712"/>
          </a:xfrm>
        </p:grpSpPr>
        <p:pic>
          <p:nvPicPr>
            <p:cNvPr id="13358" name="Picture 30"/>
            <p:cNvPicPr>
              <a:picLocks noChangeAspect="1"/>
            </p:cNvPicPr>
            <p:nvPr/>
          </p:nvPicPr>
          <p:blipFill>
            <a:blip r:embed="rId16" cstate="print"/>
            <a:srcRect/>
            <a:stretch>
              <a:fillRect/>
            </a:stretch>
          </p:blipFill>
          <p:spPr bwMode="auto">
            <a:xfrm>
              <a:off x="5318276" y="1325555"/>
              <a:ext cx="1270000" cy="850900"/>
            </a:xfrm>
            <a:prstGeom prst="rect">
              <a:avLst/>
            </a:prstGeom>
            <a:noFill/>
            <a:ln w="9525">
              <a:noFill/>
              <a:miter lim="800000"/>
              <a:headEnd/>
              <a:tailEnd/>
            </a:ln>
          </p:spPr>
        </p:pic>
        <p:sp>
          <p:nvSpPr>
            <p:cNvPr id="13359" name="Rectangle 33"/>
            <p:cNvSpPr>
              <a:spLocks noChangeArrowheads="1"/>
            </p:cNvSpPr>
            <p:nvPr/>
          </p:nvSpPr>
          <p:spPr bwMode="auto">
            <a:xfrm>
              <a:off x="5306911" y="963743"/>
              <a:ext cx="1284276" cy="369332"/>
            </a:xfrm>
            <a:prstGeom prst="rect">
              <a:avLst/>
            </a:prstGeom>
            <a:noFill/>
            <a:ln w="9525">
              <a:noFill/>
              <a:miter lim="800000"/>
              <a:headEnd/>
              <a:tailEnd/>
            </a:ln>
          </p:spPr>
          <p:txBody>
            <a:bodyPr wrap="none">
              <a:spAutoFit/>
            </a:bodyPr>
            <a:lstStyle/>
            <a:p>
              <a:r>
                <a:rPr lang="en-US">
                  <a:latin typeface="Calibri" pitchFamily="34" charset="0"/>
                </a:rPr>
                <a:t>Van interior</a:t>
              </a:r>
            </a:p>
          </p:txBody>
        </p:sp>
      </p:grpSp>
      <p:grpSp>
        <p:nvGrpSpPr>
          <p:cNvPr id="8" name="Group 67"/>
          <p:cNvGrpSpPr>
            <a:grpSpLocks/>
          </p:cNvGrpSpPr>
          <p:nvPr/>
        </p:nvGrpSpPr>
        <p:grpSpPr bwMode="auto">
          <a:xfrm>
            <a:off x="962025" y="4213225"/>
            <a:ext cx="4079875" cy="1358900"/>
            <a:chOff x="962469" y="4036828"/>
            <a:chExt cx="4078936" cy="1358724"/>
          </a:xfrm>
        </p:grpSpPr>
        <p:sp>
          <p:nvSpPr>
            <p:cNvPr id="45" name="Rectangle 44"/>
            <p:cNvSpPr>
              <a:spLocks noChangeArrowheads="1"/>
            </p:cNvSpPr>
            <p:nvPr/>
          </p:nvSpPr>
          <p:spPr bwMode="auto">
            <a:xfrm>
              <a:off x="962469" y="4036828"/>
              <a:ext cx="4078936" cy="1358724"/>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pic>
          <p:nvPicPr>
            <p:cNvPr id="13355" name="Picture 46"/>
            <p:cNvPicPr>
              <a:picLocks noChangeAspect="1"/>
            </p:cNvPicPr>
            <p:nvPr/>
          </p:nvPicPr>
          <p:blipFill>
            <a:blip r:embed="rId17" cstate="print"/>
            <a:srcRect/>
            <a:stretch>
              <a:fillRect/>
            </a:stretch>
          </p:blipFill>
          <p:spPr bwMode="auto">
            <a:xfrm>
              <a:off x="1020405" y="4241382"/>
              <a:ext cx="1270000" cy="952500"/>
            </a:xfrm>
            <a:prstGeom prst="rect">
              <a:avLst/>
            </a:prstGeom>
            <a:noFill/>
            <a:ln w="9525">
              <a:noFill/>
              <a:miter lim="800000"/>
              <a:headEnd/>
              <a:tailEnd/>
            </a:ln>
          </p:spPr>
        </p:pic>
        <p:pic>
          <p:nvPicPr>
            <p:cNvPr id="13356" name="Picture 47"/>
            <p:cNvPicPr>
              <a:picLocks noChangeAspect="1"/>
            </p:cNvPicPr>
            <p:nvPr/>
          </p:nvPicPr>
          <p:blipFill>
            <a:blip r:embed="rId18" cstate="print"/>
            <a:srcRect/>
            <a:stretch>
              <a:fillRect/>
            </a:stretch>
          </p:blipFill>
          <p:spPr bwMode="auto">
            <a:xfrm>
              <a:off x="2392412" y="4250652"/>
              <a:ext cx="1270000" cy="952500"/>
            </a:xfrm>
            <a:prstGeom prst="rect">
              <a:avLst/>
            </a:prstGeom>
            <a:noFill/>
            <a:ln w="9525">
              <a:noFill/>
              <a:miter lim="800000"/>
              <a:headEnd/>
              <a:tailEnd/>
            </a:ln>
          </p:spPr>
        </p:pic>
        <p:pic>
          <p:nvPicPr>
            <p:cNvPr id="13357" name="Picture 48"/>
            <p:cNvPicPr>
              <a:picLocks noChangeAspect="1"/>
            </p:cNvPicPr>
            <p:nvPr/>
          </p:nvPicPr>
          <p:blipFill>
            <a:blip r:embed="rId19" cstate="print"/>
            <a:srcRect/>
            <a:stretch>
              <a:fillRect/>
            </a:stretch>
          </p:blipFill>
          <p:spPr bwMode="auto">
            <a:xfrm>
              <a:off x="3755656" y="4064090"/>
              <a:ext cx="1231900" cy="1270000"/>
            </a:xfrm>
            <a:prstGeom prst="rect">
              <a:avLst/>
            </a:prstGeom>
            <a:noFill/>
            <a:ln w="9525">
              <a:noFill/>
              <a:miter lim="800000"/>
              <a:headEnd/>
              <a:tailEnd/>
            </a:ln>
          </p:spPr>
        </p:pic>
      </p:grpSp>
      <p:grpSp>
        <p:nvGrpSpPr>
          <p:cNvPr id="9" name="Group 71"/>
          <p:cNvGrpSpPr>
            <a:grpSpLocks/>
          </p:cNvGrpSpPr>
          <p:nvPr/>
        </p:nvGrpSpPr>
        <p:grpSpPr bwMode="auto">
          <a:xfrm>
            <a:off x="5143500" y="4116388"/>
            <a:ext cx="3898900" cy="1473200"/>
            <a:chOff x="5143379" y="4115790"/>
            <a:chExt cx="3898651" cy="1474451"/>
          </a:xfrm>
        </p:grpSpPr>
        <p:sp>
          <p:nvSpPr>
            <p:cNvPr id="44" name="Rectangle 43"/>
            <p:cNvSpPr>
              <a:spLocks noChangeArrowheads="1"/>
            </p:cNvSpPr>
            <p:nvPr/>
          </p:nvSpPr>
          <p:spPr bwMode="auto">
            <a:xfrm>
              <a:off x="5143379" y="4212978"/>
              <a:ext cx="3883660" cy="1377263"/>
            </a:xfrm>
            <a:prstGeom prst="rect">
              <a:avLst/>
            </a:prstGeom>
            <a:solidFill>
              <a:srgbClr val="C3D69B"/>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grpSp>
          <p:nvGrpSpPr>
            <p:cNvPr id="10" name="Group 68"/>
            <p:cNvGrpSpPr>
              <a:grpSpLocks/>
            </p:cNvGrpSpPr>
            <p:nvPr/>
          </p:nvGrpSpPr>
          <p:grpSpPr bwMode="auto">
            <a:xfrm>
              <a:off x="5157885" y="4245580"/>
              <a:ext cx="1282700" cy="1128258"/>
              <a:chOff x="5222775" y="4060160"/>
              <a:chExt cx="1282700" cy="1128258"/>
            </a:xfrm>
          </p:grpSpPr>
          <p:pic>
            <p:nvPicPr>
              <p:cNvPr id="13352" name="Picture 50"/>
              <p:cNvPicPr>
                <a:picLocks noChangeAspect="1"/>
              </p:cNvPicPr>
              <p:nvPr/>
            </p:nvPicPr>
            <p:blipFill>
              <a:blip r:embed="rId20" cstate="print"/>
              <a:srcRect/>
              <a:stretch>
                <a:fillRect/>
              </a:stretch>
            </p:blipFill>
            <p:spPr bwMode="auto">
              <a:xfrm>
                <a:off x="5222775" y="4413718"/>
                <a:ext cx="1282700" cy="774700"/>
              </a:xfrm>
              <a:prstGeom prst="rect">
                <a:avLst/>
              </a:prstGeom>
              <a:noFill/>
              <a:ln w="9525">
                <a:noFill/>
                <a:miter lim="800000"/>
                <a:headEnd/>
                <a:tailEnd/>
              </a:ln>
            </p:spPr>
          </p:pic>
          <p:sp>
            <p:nvSpPr>
              <p:cNvPr id="13353" name="Rectangle 52"/>
              <p:cNvSpPr>
                <a:spLocks noChangeArrowheads="1"/>
              </p:cNvSpPr>
              <p:nvPr/>
            </p:nvSpPr>
            <p:spPr bwMode="auto">
              <a:xfrm>
                <a:off x="5446563" y="4060160"/>
                <a:ext cx="877389" cy="369332"/>
              </a:xfrm>
              <a:prstGeom prst="rect">
                <a:avLst/>
              </a:prstGeom>
              <a:noFill/>
              <a:ln w="9525">
                <a:noFill/>
                <a:miter lim="800000"/>
                <a:headEnd/>
                <a:tailEnd/>
              </a:ln>
            </p:spPr>
            <p:txBody>
              <a:bodyPr wrap="none">
                <a:spAutoFit/>
              </a:bodyPr>
              <a:lstStyle/>
              <a:p>
                <a:r>
                  <a:rPr lang="en-US">
                    <a:latin typeface="Calibri" pitchFamily="34" charset="0"/>
                  </a:rPr>
                  <a:t>Iceberg</a:t>
                </a:r>
              </a:p>
            </p:txBody>
          </p:sp>
        </p:grpSp>
        <p:grpSp>
          <p:nvGrpSpPr>
            <p:cNvPr id="11" name="Group 70"/>
            <p:cNvGrpSpPr>
              <a:grpSpLocks/>
            </p:cNvGrpSpPr>
            <p:nvPr/>
          </p:nvGrpSpPr>
          <p:grpSpPr bwMode="auto">
            <a:xfrm>
              <a:off x="7757039" y="4115790"/>
              <a:ext cx="1284991" cy="1316215"/>
              <a:chOff x="7821929" y="3930370"/>
              <a:chExt cx="1284991" cy="1316215"/>
            </a:xfrm>
          </p:grpSpPr>
          <p:pic>
            <p:nvPicPr>
              <p:cNvPr id="13350" name="Picture 51"/>
              <p:cNvPicPr>
                <a:picLocks noChangeAspect="1"/>
              </p:cNvPicPr>
              <p:nvPr/>
            </p:nvPicPr>
            <p:blipFill>
              <a:blip r:embed="rId21" cstate="print"/>
              <a:srcRect/>
              <a:stretch>
                <a:fillRect/>
              </a:stretch>
            </p:blipFill>
            <p:spPr bwMode="auto">
              <a:xfrm>
                <a:off x="7821929" y="4281385"/>
                <a:ext cx="1270000" cy="965200"/>
              </a:xfrm>
              <a:prstGeom prst="rect">
                <a:avLst/>
              </a:prstGeom>
              <a:noFill/>
              <a:ln w="9525">
                <a:noFill/>
                <a:miter lim="800000"/>
                <a:headEnd/>
                <a:tailEnd/>
              </a:ln>
            </p:spPr>
          </p:pic>
          <p:sp>
            <p:nvSpPr>
              <p:cNvPr id="13351" name="Rectangle 53"/>
              <p:cNvSpPr>
                <a:spLocks noChangeArrowheads="1"/>
              </p:cNvSpPr>
              <p:nvPr/>
            </p:nvSpPr>
            <p:spPr bwMode="auto">
              <a:xfrm>
                <a:off x="7843721" y="3930370"/>
                <a:ext cx="1263199" cy="369332"/>
              </a:xfrm>
              <a:prstGeom prst="rect">
                <a:avLst/>
              </a:prstGeom>
              <a:noFill/>
              <a:ln w="9525">
                <a:noFill/>
                <a:miter lim="800000"/>
                <a:headEnd/>
                <a:tailEnd/>
              </a:ln>
            </p:spPr>
            <p:txBody>
              <a:bodyPr wrap="none">
                <a:spAutoFit/>
              </a:bodyPr>
              <a:lstStyle/>
              <a:p>
                <a:r>
                  <a:rPr lang="en-US">
                    <a:latin typeface="Calibri" pitchFamily="34" charset="0"/>
                  </a:rPr>
                  <a:t>Kitchenette</a:t>
                </a:r>
              </a:p>
            </p:txBody>
          </p:sp>
        </p:grpSp>
        <p:grpSp>
          <p:nvGrpSpPr>
            <p:cNvPr id="12" name="Group 69"/>
            <p:cNvGrpSpPr>
              <a:grpSpLocks/>
            </p:cNvGrpSpPr>
            <p:nvPr/>
          </p:nvGrpSpPr>
          <p:grpSpPr bwMode="auto">
            <a:xfrm>
              <a:off x="6462078" y="4162144"/>
              <a:ext cx="1286068" cy="1272782"/>
              <a:chOff x="6526968" y="3976724"/>
              <a:chExt cx="1286068" cy="1272782"/>
            </a:xfrm>
          </p:grpSpPr>
          <p:pic>
            <p:nvPicPr>
              <p:cNvPr id="13348" name="Picture 49"/>
              <p:cNvPicPr>
                <a:picLocks noChangeAspect="1"/>
              </p:cNvPicPr>
              <p:nvPr/>
            </p:nvPicPr>
            <p:blipFill>
              <a:blip r:embed="rId22" cstate="print"/>
              <a:srcRect/>
              <a:stretch>
                <a:fillRect/>
              </a:stretch>
            </p:blipFill>
            <p:spPr bwMode="auto">
              <a:xfrm>
                <a:off x="6526968" y="4297006"/>
                <a:ext cx="1270000" cy="952500"/>
              </a:xfrm>
              <a:prstGeom prst="rect">
                <a:avLst/>
              </a:prstGeom>
              <a:noFill/>
              <a:ln w="9525">
                <a:noFill/>
                <a:miter lim="800000"/>
                <a:headEnd/>
                <a:tailEnd/>
              </a:ln>
            </p:spPr>
          </p:pic>
          <p:sp>
            <p:nvSpPr>
              <p:cNvPr id="13349" name="Rectangle 54"/>
              <p:cNvSpPr>
                <a:spLocks noChangeArrowheads="1"/>
              </p:cNvSpPr>
              <p:nvPr/>
            </p:nvSpPr>
            <p:spPr bwMode="auto">
              <a:xfrm>
                <a:off x="6563362" y="3976724"/>
                <a:ext cx="1249674" cy="369332"/>
              </a:xfrm>
              <a:prstGeom prst="rect">
                <a:avLst/>
              </a:prstGeom>
              <a:noFill/>
              <a:ln w="9525">
                <a:noFill/>
                <a:miter lim="800000"/>
                <a:headEnd/>
                <a:tailEnd/>
              </a:ln>
            </p:spPr>
            <p:txBody>
              <a:bodyPr wrap="none">
                <a:spAutoFit/>
              </a:bodyPr>
              <a:lstStyle/>
              <a:p>
                <a:r>
                  <a:rPr lang="en-US">
                    <a:latin typeface="Calibri" pitchFamily="34" charset="0"/>
                  </a:rPr>
                  <a:t>Hotel room</a:t>
                </a:r>
              </a:p>
            </p:txBody>
          </p:sp>
        </p:grpSp>
      </p:grpSp>
      <p:pic>
        <p:nvPicPr>
          <p:cNvPr id="13336" name="Picture 57"/>
          <p:cNvPicPr>
            <a:picLocks noChangeAspect="1"/>
          </p:cNvPicPr>
          <p:nvPr/>
        </p:nvPicPr>
        <p:blipFill>
          <a:blip r:embed="rId23" cstate="print"/>
          <a:srcRect/>
          <a:stretch>
            <a:fillRect/>
          </a:stretch>
        </p:blipFill>
        <p:spPr bwMode="auto">
          <a:xfrm>
            <a:off x="1400175" y="3392488"/>
            <a:ext cx="163513" cy="100012"/>
          </a:xfrm>
          <a:prstGeom prst="rect">
            <a:avLst/>
          </a:prstGeom>
          <a:noFill/>
          <a:ln w="9525">
            <a:noFill/>
            <a:miter lim="800000"/>
            <a:headEnd/>
            <a:tailEnd/>
          </a:ln>
        </p:spPr>
      </p:pic>
      <p:pic>
        <p:nvPicPr>
          <p:cNvPr id="13337" name="Picture 58"/>
          <p:cNvPicPr>
            <a:picLocks noChangeAspect="1"/>
          </p:cNvPicPr>
          <p:nvPr/>
        </p:nvPicPr>
        <p:blipFill>
          <a:blip r:embed="rId24" cstate="print"/>
          <a:srcRect/>
          <a:stretch>
            <a:fillRect/>
          </a:stretch>
        </p:blipFill>
        <p:spPr bwMode="auto">
          <a:xfrm>
            <a:off x="1562100" y="3389313"/>
            <a:ext cx="125413" cy="93662"/>
          </a:xfrm>
          <a:prstGeom prst="rect">
            <a:avLst/>
          </a:prstGeom>
          <a:noFill/>
          <a:ln w="9525">
            <a:noFill/>
            <a:miter lim="800000"/>
            <a:headEnd/>
            <a:tailEnd/>
          </a:ln>
        </p:spPr>
      </p:pic>
      <p:pic>
        <p:nvPicPr>
          <p:cNvPr id="13338" name="Picture 59"/>
          <p:cNvPicPr>
            <a:picLocks noChangeAspect="1"/>
          </p:cNvPicPr>
          <p:nvPr/>
        </p:nvPicPr>
        <p:blipFill>
          <a:blip r:embed="rId25" cstate="print"/>
          <a:srcRect/>
          <a:stretch>
            <a:fillRect/>
          </a:stretch>
        </p:blipFill>
        <p:spPr bwMode="auto">
          <a:xfrm>
            <a:off x="1716088" y="3373438"/>
            <a:ext cx="128587" cy="96837"/>
          </a:xfrm>
          <a:prstGeom prst="rect">
            <a:avLst/>
          </a:prstGeom>
          <a:noFill/>
          <a:ln w="9525">
            <a:noFill/>
            <a:miter lim="800000"/>
            <a:headEnd/>
            <a:tailEnd/>
          </a:ln>
        </p:spPr>
      </p:pic>
      <p:grpSp>
        <p:nvGrpSpPr>
          <p:cNvPr id="13" name="Group 63"/>
          <p:cNvGrpSpPr>
            <a:grpSpLocks/>
          </p:cNvGrpSpPr>
          <p:nvPr/>
        </p:nvGrpSpPr>
        <p:grpSpPr bwMode="auto">
          <a:xfrm>
            <a:off x="663575" y="3365500"/>
            <a:ext cx="457200" cy="146050"/>
            <a:chOff x="-736878" y="2640471"/>
            <a:chExt cx="3967151" cy="1270000"/>
          </a:xfrm>
        </p:grpSpPr>
        <p:pic>
          <p:nvPicPr>
            <p:cNvPr id="13341" name="Picture 60"/>
            <p:cNvPicPr>
              <a:picLocks noChangeAspect="1"/>
            </p:cNvPicPr>
            <p:nvPr/>
          </p:nvPicPr>
          <p:blipFill>
            <a:blip r:embed="rId26" cstate="print"/>
            <a:srcRect/>
            <a:stretch>
              <a:fillRect/>
            </a:stretch>
          </p:blipFill>
          <p:spPr bwMode="auto">
            <a:xfrm>
              <a:off x="-736878" y="2817763"/>
              <a:ext cx="1270000" cy="952500"/>
            </a:xfrm>
            <a:prstGeom prst="rect">
              <a:avLst/>
            </a:prstGeom>
            <a:noFill/>
            <a:ln w="9525">
              <a:noFill/>
              <a:miter lim="800000"/>
              <a:headEnd/>
              <a:tailEnd/>
            </a:ln>
          </p:spPr>
        </p:pic>
        <p:pic>
          <p:nvPicPr>
            <p:cNvPr id="13342" name="Picture 61"/>
            <p:cNvPicPr>
              <a:picLocks noChangeAspect="1"/>
            </p:cNvPicPr>
            <p:nvPr/>
          </p:nvPicPr>
          <p:blipFill>
            <a:blip r:embed="rId27" cstate="print"/>
            <a:srcRect/>
            <a:stretch>
              <a:fillRect/>
            </a:stretch>
          </p:blipFill>
          <p:spPr bwMode="auto">
            <a:xfrm>
              <a:off x="635129" y="2827033"/>
              <a:ext cx="1270000" cy="952500"/>
            </a:xfrm>
            <a:prstGeom prst="rect">
              <a:avLst/>
            </a:prstGeom>
            <a:noFill/>
            <a:ln w="9525">
              <a:noFill/>
              <a:miter lim="800000"/>
              <a:headEnd/>
              <a:tailEnd/>
            </a:ln>
          </p:spPr>
        </p:pic>
        <p:pic>
          <p:nvPicPr>
            <p:cNvPr id="13343" name="Picture 62"/>
            <p:cNvPicPr>
              <a:picLocks noChangeAspect="1"/>
            </p:cNvPicPr>
            <p:nvPr/>
          </p:nvPicPr>
          <p:blipFill>
            <a:blip r:embed="rId28" cstate="print"/>
            <a:srcRect/>
            <a:stretch>
              <a:fillRect/>
            </a:stretch>
          </p:blipFill>
          <p:spPr bwMode="auto">
            <a:xfrm>
              <a:off x="1998373" y="2640471"/>
              <a:ext cx="1231900" cy="1270000"/>
            </a:xfrm>
            <a:prstGeom prst="rect">
              <a:avLst/>
            </a:prstGeom>
            <a:noFill/>
            <a:ln w="9525">
              <a:noFill/>
              <a:miter lim="800000"/>
              <a:headEnd/>
              <a:tailEnd/>
            </a:ln>
          </p:spPr>
        </p:pic>
      </p:grpSp>
      <p:sp>
        <p:nvSpPr>
          <p:cNvPr id="13340" name="TextBox 73"/>
          <p:cNvSpPr txBox="1">
            <a:spLocks noChangeArrowheads="1"/>
          </p:cNvSpPr>
          <p:nvPr/>
        </p:nvSpPr>
        <p:spPr bwMode="auto">
          <a:xfrm>
            <a:off x="2781300" y="6488113"/>
            <a:ext cx="3454400" cy="369887"/>
          </a:xfrm>
          <a:prstGeom prst="rect">
            <a:avLst/>
          </a:prstGeom>
          <a:solidFill>
            <a:srgbClr val="FFFFFF"/>
          </a:solidFill>
          <a:ln w="9525">
            <a:noFill/>
            <a:miter lim="800000"/>
            <a:headEnd/>
            <a:tailEnd/>
          </a:ln>
        </p:spPr>
        <p:txBody>
          <a:bodyPr wrap="none">
            <a:spAutoFit/>
          </a:bodyPr>
          <a:lstStyle/>
          <a:p>
            <a:r>
              <a:rPr lang="en-US">
                <a:latin typeface="Calibri" pitchFamily="34" charset="0"/>
              </a:rPr>
              <a:t>All the results available on the web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rchardChristopherCtSm"/>
          <p:cNvPicPr>
            <a:picLocks noChangeAspect="1" noChangeArrowheads="1"/>
          </p:cNvPicPr>
          <p:nvPr/>
        </p:nvPicPr>
        <p:blipFill>
          <a:blip r:embed="rId3" cstate="print"/>
          <a:srcRect/>
          <a:stretch>
            <a:fillRect/>
          </a:stretch>
        </p:blipFill>
        <p:spPr bwMode="auto">
          <a:xfrm>
            <a:off x="0" y="0"/>
            <a:ext cx="9144000" cy="6856413"/>
          </a:xfrm>
          <a:prstGeom prst="rect">
            <a:avLst/>
          </a:prstGeom>
          <a:noFill/>
          <a:ln w="9525">
            <a:noFill/>
            <a:miter lim="800000"/>
            <a:headEnd/>
            <a:tailEnd/>
          </a:ln>
        </p:spPr>
      </p:pic>
      <p:sp>
        <p:nvSpPr>
          <p:cNvPr id="39939" name="Text Box 3"/>
          <p:cNvSpPr txBox="1">
            <a:spLocks noChangeArrowheads="1"/>
          </p:cNvSpPr>
          <p:nvPr/>
        </p:nvSpPr>
        <p:spPr bwMode="auto">
          <a:xfrm>
            <a:off x="304800" y="228600"/>
            <a:ext cx="3236784"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apple orchard</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4" name="Picture 2"/>
          <p:cNvPicPr>
            <a:picLocks noChangeAspect="1"/>
          </p:cNvPicPr>
          <p:nvPr/>
        </p:nvPicPr>
        <p:blipFill>
          <a:blip r:embed="rId2"/>
          <a:srcRect l="29990" t="5759"/>
          <a:stretch>
            <a:fillRect/>
          </a:stretch>
        </p:blipFill>
        <p:spPr bwMode="auto">
          <a:xfrm>
            <a:off x="1676400" y="571500"/>
            <a:ext cx="7470775" cy="5981700"/>
          </a:xfrm>
          <a:prstGeom prst="rect">
            <a:avLst/>
          </a:prstGeom>
          <a:noFill/>
          <a:ln w="9525">
            <a:noFill/>
            <a:miter lim="800000"/>
            <a:headEnd/>
            <a:tailEnd/>
          </a:ln>
        </p:spPr>
      </p:pic>
      <p:sp>
        <p:nvSpPr>
          <p:cNvPr id="172035" name="TextBox 3"/>
          <p:cNvSpPr txBox="1">
            <a:spLocks noChangeArrowheads="1"/>
          </p:cNvSpPr>
          <p:nvPr/>
        </p:nvSpPr>
        <p:spPr bwMode="auto">
          <a:xfrm>
            <a:off x="5040313" y="6550025"/>
            <a:ext cx="4103687" cy="307975"/>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Xiao, Hays, Ehinger, Oliva, Torralba; maybe 2010</a:t>
            </a:r>
          </a:p>
        </p:txBody>
      </p:sp>
      <p:sp>
        <p:nvSpPr>
          <p:cNvPr id="172036" name="TextBox 5"/>
          <p:cNvSpPr txBox="1">
            <a:spLocks noChangeArrowheads="1"/>
          </p:cNvSpPr>
          <p:nvPr/>
        </p:nvSpPr>
        <p:spPr bwMode="auto">
          <a:xfrm>
            <a:off x="762000" y="952500"/>
            <a:ext cx="852488"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Abbey</a:t>
            </a:r>
          </a:p>
        </p:txBody>
      </p:sp>
      <p:sp>
        <p:nvSpPr>
          <p:cNvPr id="172037" name="TextBox 6"/>
          <p:cNvSpPr txBox="1">
            <a:spLocks noChangeArrowheads="1"/>
          </p:cNvSpPr>
          <p:nvPr/>
        </p:nvSpPr>
        <p:spPr bwMode="auto">
          <a:xfrm>
            <a:off x="0" y="2247900"/>
            <a:ext cx="1660525"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Airplane cabin</a:t>
            </a:r>
          </a:p>
        </p:txBody>
      </p:sp>
      <p:sp>
        <p:nvSpPr>
          <p:cNvPr id="172038" name="TextBox 7"/>
          <p:cNvSpPr txBox="1">
            <a:spLocks noChangeArrowheads="1"/>
          </p:cNvSpPr>
          <p:nvPr/>
        </p:nvSpPr>
        <p:spPr bwMode="auto">
          <a:xfrm>
            <a:off x="-9525" y="3467100"/>
            <a:ext cx="1762125"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Airport terminal</a:t>
            </a:r>
          </a:p>
        </p:txBody>
      </p:sp>
      <p:sp>
        <p:nvSpPr>
          <p:cNvPr id="172039" name="TextBox 8"/>
          <p:cNvSpPr txBox="1">
            <a:spLocks noChangeArrowheads="1"/>
          </p:cNvSpPr>
          <p:nvPr/>
        </p:nvSpPr>
        <p:spPr bwMode="auto">
          <a:xfrm>
            <a:off x="914400" y="4686300"/>
            <a:ext cx="698500"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Alley</a:t>
            </a:r>
          </a:p>
        </p:txBody>
      </p:sp>
      <p:sp>
        <p:nvSpPr>
          <p:cNvPr id="172040" name="TextBox 9"/>
          <p:cNvSpPr txBox="1">
            <a:spLocks noChangeArrowheads="1"/>
          </p:cNvSpPr>
          <p:nvPr/>
        </p:nvSpPr>
        <p:spPr bwMode="auto">
          <a:xfrm>
            <a:off x="76200" y="5753100"/>
            <a:ext cx="1570038"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Amphitheater</a:t>
            </a:r>
          </a:p>
        </p:txBody>
      </p:sp>
      <p:sp>
        <p:nvSpPr>
          <p:cNvPr id="172041" name="TextBox 10"/>
          <p:cNvSpPr txBox="1">
            <a:spLocks noChangeArrowheads="1"/>
          </p:cNvSpPr>
          <p:nvPr/>
        </p:nvSpPr>
        <p:spPr bwMode="auto">
          <a:xfrm>
            <a:off x="6437313" y="415925"/>
            <a:ext cx="1030287"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Monastery</a:t>
            </a:r>
          </a:p>
        </p:txBody>
      </p:sp>
      <p:sp>
        <p:nvSpPr>
          <p:cNvPr id="172042" name="TextBox 11"/>
          <p:cNvSpPr txBox="1">
            <a:spLocks noChangeArrowheads="1"/>
          </p:cNvSpPr>
          <p:nvPr/>
        </p:nvSpPr>
        <p:spPr bwMode="auto">
          <a:xfrm>
            <a:off x="7467600" y="419100"/>
            <a:ext cx="963613"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Cathedral</a:t>
            </a:r>
          </a:p>
        </p:txBody>
      </p:sp>
      <p:sp>
        <p:nvSpPr>
          <p:cNvPr id="172043" name="TextBox 12"/>
          <p:cNvSpPr txBox="1">
            <a:spLocks noChangeArrowheads="1"/>
          </p:cNvSpPr>
          <p:nvPr/>
        </p:nvSpPr>
        <p:spPr bwMode="auto">
          <a:xfrm>
            <a:off x="8374063" y="419100"/>
            <a:ext cx="693737"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Castle</a:t>
            </a:r>
          </a:p>
        </p:txBody>
      </p:sp>
      <p:sp>
        <p:nvSpPr>
          <p:cNvPr id="172044" name="TextBox 13"/>
          <p:cNvSpPr txBox="1">
            <a:spLocks noChangeArrowheads="1"/>
          </p:cNvSpPr>
          <p:nvPr/>
        </p:nvSpPr>
        <p:spPr bwMode="auto">
          <a:xfrm>
            <a:off x="6513513" y="1752600"/>
            <a:ext cx="90170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Toy shop</a:t>
            </a:r>
          </a:p>
        </p:txBody>
      </p:sp>
      <p:sp>
        <p:nvSpPr>
          <p:cNvPr id="172045" name="TextBox 14"/>
          <p:cNvSpPr txBox="1">
            <a:spLocks noChangeArrowheads="1"/>
          </p:cNvSpPr>
          <p:nvPr/>
        </p:nvSpPr>
        <p:spPr bwMode="auto">
          <a:xfrm>
            <a:off x="7543800" y="1752600"/>
            <a:ext cx="503238"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Van</a:t>
            </a:r>
          </a:p>
        </p:txBody>
      </p:sp>
      <p:sp>
        <p:nvSpPr>
          <p:cNvPr id="172046" name="TextBox 15"/>
          <p:cNvSpPr txBox="1">
            <a:spLocks noChangeArrowheads="1"/>
          </p:cNvSpPr>
          <p:nvPr/>
        </p:nvSpPr>
        <p:spPr bwMode="auto">
          <a:xfrm>
            <a:off x="8077200" y="1752600"/>
            <a:ext cx="1182688"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Discotheque</a:t>
            </a:r>
          </a:p>
        </p:txBody>
      </p:sp>
      <p:sp>
        <p:nvSpPr>
          <p:cNvPr id="172047" name="TextBox 16"/>
          <p:cNvSpPr txBox="1">
            <a:spLocks noChangeArrowheads="1"/>
          </p:cNvSpPr>
          <p:nvPr/>
        </p:nvSpPr>
        <p:spPr bwMode="auto">
          <a:xfrm>
            <a:off x="6553200" y="3044825"/>
            <a:ext cx="83820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Subway</a:t>
            </a:r>
          </a:p>
        </p:txBody>
      </p:sp>
      <p:sp>
        <p:nvSpPr>
          <p:cNvPr id="172048" name="TextBox 17"/>
          <p:cNvSpPr txBox="1">
            <a:spLocks noChangeArrowheads="1"/>
          </p:cNvSpPr>
          <p:nvPr/>
        </p:nvSpPr>
        <p:spPr bwMode="auto">
          <a:xfrm>
            <a:off x="7499350" y="3044825"/>
            <a:ext cx="65405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Stage</a:t>
            </a:r>
          </a:p>
        </p:txBody>
      </p:sp>
      <p:sp>
        <p:nvSpPr>
          <p:cNvPr id="172049" name="TextBox 18"/>
          <p:cNvSpPr txBox="1">
            <a:spLocks noChangeArrowheads="1"/>
          </p:cNvSpPr>
          <p:nvPr/>
        </p:nvSpPr>
        <p:spPr bwMode="auto">
          <a:xfrm>
            <a:off x="8150225" y="3044825"/>
            <a:ext cx="1069975"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Restaurant</a:t>
            </a:r>
          </a:p>
        </p:txBody>
      </p:sp>
      <p:sp>
        <p:nvSpPr>
          <p:cNvPr id="172050" name="TextBox 19"/>
          <p:cNvSpPr txBox="1">
            <a:spLocks noChangeArrowheads="1"/>
          </p:cNvSpPr>
          <p:nvPr/>
        </p:nvSpPr>
        <p:spPr bwMode="auto">
          <a:xfrm>
            <a:off x="6402388" y="4152900"/>
            <a:ext cx="1069975" cy="5238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Restaurant</a:t>
            </a:r>
            <a:br>
              <a:rPr lang="en-US" sz="1400">
                <a:solidFill>
                  <a:srgbClr val="000000"/>
                </a:solidFill>
                <a:ea typeface="ＭＳ Ｐゴシック" pitchFamily="-65" charset="-128"/>
              </a:rPr>
            </a:br>
            <a:r>
              <a:rPr lang="en-US" sz="1400">
                <a:solidFill>
                  <a:srgbClr val="000000"/>
                </a:solidFill>
                <a:ea typeface="ＭＳ Ｐゴシック" pitchFamily="-65" charset="-128"/>
              </a:rPr>
              <a:t>patio</a:t>
            </a:r>
          </a:p>
        </p:txBody>
      </p:sp>
      <p:sp>
        <p:nvSpPr>
          <p:cNvPr id="172051" name="TextBox 20"/>
          <p:cNvSpPr txBox="1">
            <a:spLocks noChangeArrowheads="1"/>
          </p:cNvSpPr>
          <p:nvPr/>
        </p:nvSpPr>
        <p:spPr bwMode="auto">
          <a:xfrm>
            <a:off x="7350125" y="4152900"/>
            <a:ext cx="973138"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Courtyard</a:t>
            </a:r>
          </a:p>
        </p:txBody>
      </p:sp>
      <p:sp>
        <p:nvSpPr>
          <p:cNvPr id="172052" name="TextBox 21"/>
          <p:cNvSpPr txBox="1">
            <a:spLocks noChangeArrowheads="1"/>
          </p:cNvSpPr>
          <p:nvPr/>
        </p:nvSpPr>
        <p:spPr bwMode="auto">
          <a:xfrm>
            <a:off x="8382000" y="4152900"/>
            <a:ext cx="65405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Canal</a:t>
            </a:r>
          </a:p>
        </p:txBody>
      </p:sp>
      <p:sp>
        <p:nvSpPr>
          <p:cNvPr id="172053" name="TextBox 22"/>
          <p:cNvSpPr txBox="1">
            <a:spLocks noChangeArrowheads="1"/>
          </p:cNvSpPr>
          <p:nvPr/>
        </p:nvSpPr>
        <p:spPr bwMode="auto">
          <a:xfrm>
            <a:off x="6629400" y="5372100"/>
            <a:ext cx="736600"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Harbor</a:t>
            </a:r>
          </a:p>
        </p:txBody>
      </p:sp>
      <p:sp>
        <p:nvSpPr>
          <p:cNvPr id="172054" name="TextBox 23"/>
          <p:cNvSpPr txBox="1">
            <a:spLocks noChangeArrowheads="1"/>
          </p:cNvSpPr>
          <p:nvPr/>
        </p:nvSpPr>
        <p:spPr bwMode="auto">
          <a:xfrm>
            <a:off x="7543800" y="5372100"/>
            <a:ext cx="658813" cy="307975"/>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Coast</a:t>
            </a:r>
          </a:p>
        </p:txBody>
      </p:sp>
      <p:sp>
        <p:nvSpPr>
          <p:cNvPr id="172055" name="TextBox 24"/>
          <p:cNvSpPr txBox="1">
            <a:spLocks noChangeArrowheads="1"/>
          </p:cNvSpPr>
          <p:nvPr/>
        </p:nvSpPr>
        <p:spPr bwMode="auto">
          <a:xfrm>
            <a:off x="8305800" y="5307013"/>
            <a:ext cx="773113" cy="522287"/>
          </a:xfrm>
          <a:prstGeom prst="rect">
            <a:avLst/>
          </a:prstGeom>
          <a:solidFill>
            <a:schemeClr val="bg1"/>
          </a:solid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Athletic</a:t>
            </a:r>
            <a:br>
              <a:rPr lang="en-US" sz="1400">
                <a:solidFill>
                  <a:srgbClr val="000000"/>
                </a:solidFill>
                <a:ea typeface="ＭＳ Ｐゴシック" pitchFamily="-65" charset="-128"/>
              </a:rPr>
            </a:br>
            <a:r>
              <a:rPr lang="en-US" sz="1400">
                <a:solidFill>
                  <a:srgbClr val="000000"/>
                </a:solidFill>
                <a:ea typeface="ＭＳ Ｐゴシック" pitchFamily="-65" charset="-128"/>
              </a:rPr>
              <a:t>field</a:t>
            </a:r>
          </a:p>
        </p:txBody>
      </p:sp>
      <p:sp>
        <p:nvSpPr>
          <p:cNvPr id="172056" name="TextBox 25"/>
          <p:cNvSpPr txBox="1">
            <a:spLocks noChangeArrowheads="1"/>
          </p:cNvSpPr>
          <p:nvPr/>
        </p:nvSpPr>
        <p:spPr bwMode="auto">
          <a:xfrm>
            <a:off x="1981200" y="76200"/>
            <a:ext cx="1817688"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Training images</a:t>
            </a:r>
          </a:p>
        </p:txBody>
      </p:sp>
      <p:sp>
        <p:nvSpPr>
          <p:cNvPr id="172057" name="TextBox 26"/>
          <p:cNvSpPr txBox="1">
            <a:spLocks noChangeArrowheads="1"/>
          </p:cNvSpPr>
          <p:nvPr/>
        </p:nvSpPr>
        <p:spPr bwMode="auto">
          <a:xfrm>
            <a:off x="4038600" y="76200"/>
            <a:ext cx="2428875"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Correct classifications</a:t>
            </a:r>
          </a:p>
        </p:txBody>
      </p:sp>
      <p:sp>
        <p:nvSpPr>
          <p:cNvPr id="172058" name="TextBox 27"/>
          <p:cNvSpPr txBox="1">
            <a:spLocks noChangeArrowheads="1"/>
          </p:cNvSpPr>
          <p:nvPr/>
        </p:nvSpPr>
        <p:spPr bwMode="auto">
          <a:xfrm>
            <a:off x="6705600" y="87313"/>
            <a:ext cx="2160588" cy="369887"/>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Miss-classifications</a:t>
            </a:r>
          </a:p>
        </p:txBody>
      </p:sp>
    </p:spTree>
    <p:extLst>
      <p:ext uri="{BB962C8B-B14F-4D97-AF65-F5344CB8AC3E}">
        <p14:creationId xmlns:p14="http://schemas.microsoft.com/office/powerpoint/2010/main" val="3996505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51" t="13111" r="20486" b="23222"/>
          <a:stretch/>
        </p:blipFill>
        <p:spPr bwMode="auto">
          <a:xfrm>
            <a:off x="0" y="1371599"/>
            <a:ext cx="8991600" cy="5311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Human </a:t>
            </a:r>
            <a:r>
              <a:rPr lang="en-US" dirty="0" err="1" smtClean="0"/>
              <a:t>vs</a:t>
            </a:r>
            <a:r>
              <a:rPr lang="en-US" dirty="0" smtClean="0"/>
              <a:t> Machine Performance</a:t>
            </a:r>
            <a:endParaRPr lang="en-US" dirty="0"/>
          </a:p>
        </p:txBody>
      </p:sp>
    </p:spTree>
    <p:extLst>
      <p:ext uri="{BB962C8B-B14F-4D97-AF65-F5344CB8AC3E}">
        <p14:creationId xmlns:p14="http://schemas.microsoft.com/office/powerpoint/2010/main" val="736175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extBox 25"/>
          <p:cNvSpPr txBox="1">
            <a:spLocks noChangeArrowheads="1"/>
          </p:cNvSpPr>
          <p:nvPr/>
        </p:nvSpPr>
        <p:spPr bwMode="auto">
          <a:xfrm>
            <a:off x="2354263" y="0"/>
            <a:ext cx="5018087" cy="584200"/>
          </a:xfrm>
          <a:prstGeom prst="rect">
            <a:avLst/>
          </a:prstGeom>
          <a:noFill/>
          <a:ln w="9525">
            <a:noFill/>
            <a:miter lim="800000"/>
            <a:headEnd/>
            <a:tailEnd/>
          </a:ln>
        </p:spPr>
        <p:txBody>
          <a:bodyPr wrap="none">
            <a:spAutoFit/>
          </a:bodyPr>
          <a:lstStyle/>
          <a:p>
            <a:r>
              <a:rPr lang="en-US" sz="3200">
                <a:latin typeface="Calibri" pitchFamily="34" charset="0"/>
              </a:rPr>
              <a:t>A 397 x 397 confusion matrix</a:t>
            </a:r>
          </a:p>
        </p:txBody>
      </p:sp>
      <p:pic>
        <p:nvPicPr>
          <p:cNvPr id="14339" name="Picture 3"/>
          <p:cNvPicPr>
            <a:picLocks noChangeAspect="1"/>
          </p:cNvPicPr>
          <p:nvPr/>
        </p:nvPicPr>
        <p:blipFill>
          <a:blip r:embed="rId3" cstate="print"/>
          <a:srcRect/>
          <a:stretch>
            <a:fillRect/>
          </a:stretch>
        </p:blipFill>
        <p:spPr bwMode="auto">
          <a:xfrm>
            <a:off x="1878013" y="809625"/>
            <a:ext cx="5732462" cy="5730875"/>
          </a:xfrm>
          <a:prstGeom prst="rect">
            <a:avLst/>
          </a:prstGeom>
          <a:noFill/>
          <a:ln w="9525">
            <a:noFill/>
            <a:miter lim="800000"/>
            <a:headEnd/>
            <a:tailEnd/>
          </a:ln>
        </p:spPr>
      </p:pic>
      <p:pic>
        <p:nvPicPr>
          <p:cNvPr id="14340" name="Picture 4"/>
          <p:cNvPicPr>
            <a:picLocks noChangeAspect="1"/>
          </p:cNvPicPr>
          <p:nvPr/>
        </p:nvPicPr>
        <p:blipFill>
          <a:blip r:embed="rId4" cstate="print"/>
          <a:srcRect/>
          <a:stretch>
            <a:fillRect/>
          </a:stretch>
        </p:blipFill>
        <p:spPr bwMode="auto">
          <a:xfrm>
            <a:off x="1609725" y="790575"/>
            <a:ext cx="277813" cy="1330325"/>
          </a:xfrm>
          <a:prstGeom prst="rect">
            <a:avLst/>
          </a:prstGeom>
          <a:noFill/>
          <a:ln w="9525">
            <a:noFill/>
            <a:miter lim="800000"/>
            <a:headEnd/>
            <a:tailEnd/>
          </a:ln>
        </p:spPr>
      </p:pic>
      <p:pic>
        <p:nvPicPr>
          <p:cNvPr id="14341" name="Picture 5"/>
          <p:cNvPicPr>
            <a:picLocks noChangeAspect="1"/>
          </p:cNvPicPr>
          <p:nvPr/>
        </p:nvPicPr>
        <p:blipFill>
          <a:blip r:embed="rId5" cstate="print"/>
          <a:srcRect/>
          <a:stretch>
            <a:fillRect/>
          </a:stretch>
        </p:blipFill>
        <p:spPr bwMode="auto">
          <a:xfrm>
            <a:off x="7764463" y="809625"/>
            <a:ext cx="609600" cy="5730875"/>
          </a:xfrm>
          <a:prstGeom prst="rect">
            <a:avLst/>
          </a:prstGeom>
          <a:noFill/>
          <a:ln w="9525">
            <a:noFill/>
            <a:miter lim="800000"/>
            <a:headEnd/>
            <a:tailEnd/>
          </a:ln>
        </p:spPr>
      </p:pic>
      <p:sp>
        <p:nvSpPr>
          <p:cNvPr id="14342" name="TextBox 6"/>
          <p:cNvSpPr txBox="1">
            <a:spLocks noChangeArrowheads="1"/>
          </p:cNvSpPr>
          <p:nvPr/>
        </p:nvSpPr>
        <p:spPr bwMode="auto">
          <a:xfrm>
            <a:off x="8293100" y="6276975"/>
            <a:ext cx="541338" cy="427038"/>
          </a:xfrm>
          <a:prstGeom prst="rect">
            <a:avLst/>
          </a:prstGeom>
          <a:noFill/>
          <a:ln w="9525">
            <a:noFill/>
            <a:miter lim="800000"/>
            <a:headEnd/>
            <a:tailEnd/>
          </a:ln>
        </p:spPr>
        <p:txBody>
          <a:bodyPr wrap="none">
            <a:spAutoFit/>
          </a:bodyPr>
          <a:lstStyle/>
          <a:p>
            <a:r>
              <a:rPr lang="en-US">
                <a:latin typeface="Calibri" pitchFamily="34" charset="0"/>
              </a:rPr>
              <a:t>0%</a:t>
            </a:r>
          </a:p>
        </p:txBody>
      </p:sp>
      <p:sp>
        <p:nvSpPr>
          <p:cNvPr id="14343" name="TextBox 7"/>
          <p:cNvSpPr txBox="1">
            <a:spLocks noChangeArrowheads="1"/>
          </p:cNvSpPr>
          <p:nvPr/>
        </p:nvSpPr>
        <p:spPr bwMode="auto">
          <a:xfrm>
            <a:off x="8331200" y="4424363"/>
            <a:ext cx="541338" cy="427037"/>
          </a:xfrm>
          <a:prstGeom prst="rect">
            <a:avLst/>
          </a:prstGeom>
          <a:noFill/>
          <a:ln w="9525">
            <a:noFill/>
            <a:miter lim="800000"/>
            <a:headEnd/>
            <a:tailEnd/>
          </a:ln>
        </p:spPr>
        <p:txBody>
          <a:bodyPr wrap="none">
            <a:spAutoFit/>
          </a:bodyPr>
          <a:lstStyle/>
          <a:p>
            <a:r>
              <a:rPr lang="en-US">
                <a:latin typeface="Calibri" pitchFamily="34" charset="0"/>
              </a:rPr>
              <a:t>5%</a:t>
            </a:r>
          </a:p>
        </p:txBody>
      </p:sp>
      <p:sp>
        <p:nvSpPr>
          <p:cNvPr id="14344" name="TextBox 8"/>
          <p:cNvSpPr txBox="1">
            <a:spLocks noChangeArrowheads="1"/>
          </p:cNvSpPr>
          <p:nvPr/>
        </p:nvSpPr>
        <p:spPr bwMode="auto">
          <a:xfrm>
            <a:off x="8293100" y="2498725"/>
            <a:ext cx="676275" cy="427038"/>
          </a:xfrm>
          <a:prstGeom prst="rect">
            <a:avLst/>
          </a:prstGeom>
          <a:noFill/>
          <a:ln w="9525">
            <a:noFill/>
            <a:miter lim="800000"/>
            <a:headEnd/>
            <a:tailEnd/>
          </a:ln>
        </p:spPr>
        <p:txBody>
          <a:bodyPr wrap="none">
            <a:spAutoFit/>
          </a:bodyPr>
          <a:lstStyle/>
          <a:p>
            <a:r>
              <a:rPr lang="en-US">
                <a:latin typeface="Calibri" pitchFamily="34" charset="0"/>
              </a:rPr>
              <a:t>10%</a:t>
            </a:r>
          </a:p>
        </p:txBody>
      </p:sp>
      <p:sp>
        <p:nvSpPr>
          <p:cNvPr id="14345" name="TextBox 9"/>
          <p:cNvSpPr txBox="1">
            <a:spLocks noChangeArrowheads="1"/>
          </p:cNvSpPr>
          <p:nvPr/>
        </p:nvSpPr>
        <p:spPr bwMode="auto">
          <a:xfrm>
            <a:off x="8274050" y="633413"/>
            <a:ext cx="698500" cy="368300"/>
          </a:xfrm>
          <a:prstGeom prst="rect">
            <a:avLst/>
          </a:prstGeom>
          <a:noFill/>
          <a:ln w="9525">
            <a:noFill/>
            <a:miter lim="800000"/>
            <a:headEnd/>
            <a:tailEnd/>
          </a:ln>
        </p:spPr>
        <p:txBody>
          <a:bodyPr wrap="none">
            <a:spAutoFit/>
          </a:bodyPr>
          <a:lstStyle/>
          <a:p>
            <a:r>
              <a:rPr lang="en-US">
                <a:latin typeface="Calibri" pitchFamily="34" charset="0"/>
              </a:rPr>
              <a:t>&gt;15%</a:t>
            </a:r>
          </a:p>
        </p:txBody>
      </p:sp>
      <p:pic>
        <p:nvPicPr>
          <p:cNvPr id="14346" name="Picture 10"/>
          <p:cNvPicPr>
            <a:picLocks noChangeAspect="1"/>
          </p:cNvPicPr>
          <p:nvPr/>
        </p:nvPicPr>
        <p:blipFill>
          <a:blip r:embed="rId4" cstate="print"/>
          <a:srcRect l="-2051" b="30847"/>
          <a:stretch>
            <a:fillRect/>
          </a:stretch>
        </p:blipFill>
        <p:spPr bwMode="auto">
          <a:xfrm>
            <a:off x="1604963" y="2054225"/>
            <a:ext cx="282575" cy="920750"/>
          </a:xfrm>
          <a:prstGeom prst="rect">
            <a:avLst/>
          </a:prstGeom>
          <a:noFill/>
          <a:ln w="9525">
            <a:noFill/>
            <a:miter lim="800000"/>
            <a:headEnd/>
            <a:tailEnd/>
          </a:ln>
        </p:spPr>
      </p:pic>
      <p:pic>
        <p:nvPicPr>
          <p:cNvPr id="14347" name="Picture 11"/>
          <p:cNvPicPr>
            <a:picLocks noChangeAspect="1"/>
          </p:cNvPicPr>
          <p:nvPr/>
        </p:nvPicPr>
        <p:blipFill>
          <a:blip r:embed="rId4" cstate="print"/>
          <a:srcRect/>
          <a:stretch>
            <a:fillRect/>
          </a:stretch>
        </p:blipFill>
        <p:spPr bwMode="auto">
          <a:xfrm>
            <a:off x="1600200" y="2955925"/>
            <a:ext cx="277813" cy="1330325"/>
          </a:xfrm>
          <a:prstGeom prst="rect">
            <a:avLst/>
          </a:prstGeom>
          <a:noFill/>
          <a:ln w="9525">
            <a:noFill/>
            <a:miter lim="800000"/>
            <a:headEnd/>
            <a:tailEnd/>
          </a:ln>
        </p:spPr>
      </p:pic>
      <p:pic>
        <p:nvPicPr>
          <p:cNvPr id="14348" name="Picture 12"/>
          <p:cNvPicPr>
            <a:picLocks noChangeAspect="1"/>
          </p:cNvPicPr>
          <p:nvPr/>
        </p:nvPicPr>
        <p:blipFill>
          <a:blip r:embed="rId4" cstate="print"/>
          <a:srcRect l="8540" t="44107"/>
          <a:stretch>
            <a:fillRect/>
          </a:stretch>
        </p:blipFill>
        <p:spPr bwMode="auto">
          <a:xfrm>
            <a:off x="1624013" y="4248150"/>
            <a:ext cx="254000" cy="742950"/>
          </a:xfrm>
          <a:prstGeom prst="rect">
            <a:avLst/>
          </a:prstGeom>
          <a:noFill/>
          <a:ln w="9525">
            <a:noFill/>
            <a:miter lim="800000"/>
            <a:headEnd/>
            <a:tailEnd/>
          </a:ln>
        </p:spPr>
      </p:pic>
      <p:pic>
        <p:nvPicPr>
          <p:cNvPr id="14349" name="Picture 13"/>
          <p:cNvPicPr>
            <a:picLocks noChangeAspect="1"/>
          </p:cNvPicPr>
          <p:nvPr/>
        </p:nvPicPr>
        <p:blipFill>
          <a:blip r:embed="rId4" cstate="print"/>
          <a:srcRect l="12073" b="20534"/>
          <a:stretch>
            <a:fillRect/>
          </a:stretch>
        </p:blipFill>
        <p:spPr bwMode="auto">
          <a:xfrm>
            <a:off x="1633538" y="4964113"/>
            <a:ext cx="244475" cy="1057275"/>
          </a:xfrm>
          <a:prstGeom prst="rect">
            <a:avLst/>
          </a:prstGeom>
          <a:noFill/>
          <a:ln w="9525">
            <a:noFill/>
            <a:miter lim="800000"/>
            <a:headEnd/>
            <a:tailEnd/>
          </a:ln>
        </p:spPr>
      </p:pic>
      <p:pic>
        <p:nvPicPr>
          <p:cNvPr id="14350" name="Picture 14"/>
          <p:cNvPicPr>
            <a:picLocks noChangeAspect="1"/>
          </p:cNvPicPr>
          <p:nvPr/>
        </p:nvPicPr>
        <p:blipFill>
          <a:blip r:embed="rId6" cstate="print"/>
          <a:srcRect l="8540" b="59576"/>
          <a:stretch>
            <a:fillRect/>
          </a:stretch>
        </p:blipFill>
        <p:spPr bwMode="auto">
          <a:xfrm>
            <a:off x="1624013" y="6003925"/>
            <a:ext cx="254000" cy="536575"/>
          </a:xfrm>
          <a:prstGeom prst="rect">
            <a:avLst/>
          </a:prstGeom>
          <a:noFill/>
          <a:ln w="9525">
            <a:noFill/>
            <a:miter lim="800000"/>
            <a:headEnd/>
            <a:tailEnd/>
          </a:ln>
        </p:spPr>
      </p:pic>
      <p:grpSp>
        <p:nvGrpSpPr>
          <p:cNvPr id="2" name="Group 21"/>
          <p:cNvGrpSpPr>
            <a:grpSpLocks/>
          </p:cNvGrpSpPr>
          <p:nvPr/>
        </p:nvGrpSpPr>
        <p:grpSpPr bwMode="auto">
          <a:xfrm rot="16200000" flipH="1">
            <a:off x="4598194" y="-2197894"/>
            <a:ext cx="287338" cy="5749925"/>
            <a:chOff x="2273985" y="974726"/>
            <a:chExt cx="248270" cy="4968874"/>
          </a:xfrm>
        </p:grpSpPr>
        <p:pic>
          <p:nvPicPr>
            <p:cNvPr id="14374" name="Picture 15"/>
            <p:cNvPicPr>
              <a:picLocks noChangeAspect="1"/>
            </p:cNvPicPr>
            <p:nvPr/>
          </p:nvPicPr>
          <p:blipFill>
            <a:blip r:embed="rId4" cstate="print"/>
            <a:srcRect/>
            <a:stretch>
              <a:fillRect/>
            </a:stretch>
          </p:blipFill>
          <p:spPr bwMode="auto">
            <a:xfrm>
              <a:off x="2282452" y="974726"/>
              <a:ext cx="239803" cy="1149350"/>
            </a:xfrm>
            <a:prstGeom prst="rect">
              <a:avLst/>
            </a:prstGeom>
            <a:noFill/>
            <a:ln w="9525">
              <a:noFill/>
              <a:miter lim="800000"/>
              <a:headEnd/>
              <a:tailEnd/>
            </a:ln>
          </p:spPr>
        </p:pic>
        <p:pic>
          <p:nvPicPr>
            <p:cNvPr id="14375" name="Picture 16"/>
            <p:cNvPicPr>
              <a:picLocks noChangeAspect="1"/>
            </p:cNvPicPr>
            <p:nvPr/>
          </p:nvPicPr>
          <p:blipFill>
            <a:blip r:embed="rId4" cstate="print"/>
            <a:srcRect l="-2051" b="30847"/>
            <a:stretch>
              <a:fillRect/>
            </a:stretch>
          </p:blipFill>
          <p:spPr bwMode="auto">
            <a:xfrm>
              <a:off x="2277533" y="2066926"/>
              <a:ext cx="244722" cy="794807"/>
            </a:xfrm>
            <a:prstGeom prst="rect">
              <a:avLst/>
            </a:prstGeom>
            <a:noFill/>
            <a:ln w="9525">
              <a:noFill/>
              <a:miter lim="800000"/>
              <a:headEnd/>
              <a:tailEnd/>
            </a:ln>
          </p:spPr>
        </p:pic>
        <p:pic>
          <p:nvPicPr>
            <p:cNvPr id="14376" name="Picture 17"/>
            <p:cNvPicPr>
              <a:picLocks noChangeAspect="1"/>
            </p:cNvPicPr>
            <p:nvPr/>
          </p:nvPicPr>
          <p:blipFill>
            <a:blip r:embed="rId4" cstate="print"/>
            <a:srcRect/>
            <a:stretch>
              <a:fillRect/>
            </a:stretch>
          </p:blipFill>
          <p:spPr bwMode="auto">
            <a:xfrm>
              <a:off x="2273985" y="2845860"/>
              <a:ext cx="239803" cy="1149350"/>
            </a:xfrm>
            <a:prstGeom prst="rect">
              <a:avLst/>
            </a:prstGeom>
            <a:noFill/>
            <a:ln w="9525">
              <a:noFill/>
              <a:miter lim="800000"/>
              <a:headEnd/>
              <a:tailEnd/>
            </a:ln>
          </p:spPr>
        </p:pic>
        <p:pic>
          <p:nvPicPr>
            <p:cNvPr id="14377" name="Picture 18"/>
            <p:cNvPicPr>
              <a:picLocks noChangeAspect="1"/>
            </p:cNvPicPr>
            <p:nvPr/>
          </p:nvPicPr>
          <p:blipFill>
            <a:blip r:embed="rId4" cstate="print"/>
            <a:srcRect l="8540" t="44107"/>
            <a:stretch>
              <a:fillRect/>
            </a:stretch>
          </p:blipFill>
          <p:spPr bwMode="auto">
            <a:xfrm>
              <a:off x="2294467" y="3962401"/>
              <a:ext cx="219321" cy="642409"/>
            </a:xfrm>
            <a:prstGeom prst="rect">
              <a:avLst/>
            </a:prstGeom>
            <a:noFill/>
            <a:ln w="9525">
              <a:noFill/>
              <a:miter lim="800000"/>
              <a:headEnd/>
              <a:tailEnd/>
            </a:ln>
          </p:spPr>
        </p:pic>
        <p:pic>
          <p:nvPicPr>
            <p:cNvPr id="14378" name="Picture 19"/>
            <p:cNvPicPr>
              <a:picLocks noChangeAspect="1"/>
            </p:cNvPicPr>
            <p:nvPr/>
          </p:nvPicPr>
          <p:blipFill>
            <a:blip r:embed="rId4" cstate="print"/>
            <a:srcRect l="12073" b="20534"/>
            <a:stretch>
              <a:fillRect/>
            </a:stretch>
          </p:blipFill>
          <p:spPr bwMode="auto">
            <a:xfrm>
              <a:off x="2302933" y="4581527"/>
              <a:ext cx="210855" cy="913340"/>
            </a:xfrm>
            <a:prstGeom prst="rect">
              <a:avLst/>
            </a:prstGeom>
            <a:noFill/>
            <a:ln w="9525">
              <a:noFill/>
              <a:miter lim="800000"/>
              <a:headEnd/>
              <a:tailEnd/>
            </a:ln>
          </p:spPr>
        </p:pic>
        <p:pic>
          <p:nvPicPr>
            <p:cNvPr id="14379" name="Picture 20"/>
            <p:cNvPicPr>
              <a:picLocks noChangeAspect="1"/>
            </p:cNvPicPr>
            <p:nvPr/>
          </p:nvPicPr>
          <p:blipFill>
            <a:blip r:embed="rId4" cstate="print"/>
            <a:srcRect l="8540" b="59576"/>
            <a:stretch>
              <a:fillRect/>
            </a:stretch>
          </p:blipFill>
          <p:spPr bwMode="auto">
            <a:xfrm>
              <a:off x="2294467" y="5478993"/>
              <a:ext cx="219321" cy="464607"/>
            </a:xfrm>
            <a:prstGeom prst="rect">
              <a:avLst/>
            </a:prstGeom>
            <a:noFill/>
            <a:ln w="9525">
              <a:noFill/>
              <a:miter lim="800000"/>
              <a:headEnd/>
              <a:tailEnd/>
            </a:ln>
          </p:spPr>
        </p:pic>
      </p:grpSp>
      <p:sp>
        <p:nvSpPr>
          <p:cNvPr id="29" name="Rectangle 28"/>
          <p:cNvSpPr>
            <a:spLocks noChangeArrowheads="1"/>
          </p:cNvSpPr>
          <p:nvPr/>
        </p:nvSpPr>
        <p:spPr bwMode="auto">
          <a:xfrm>
            <a:off x="4683125" y="3573463"/>
            <a:ext cx="98425" cy="96837"/>
          </a:xfrm>
          <a:prstGeom prst="rect">
            <a:avLst/>
          </a:prstGeom>
          <a:solidFill>
            <a:srgbClr val="C6D9F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sp>
        <p:nvSpPr>
          <p:cNvPr id="30" name="Rectangle 29"/>
          <p:cNvSpPr>
            <a:spLocks noChangeArrowheads="1"/>
          </p:cNvSpPr>
          <p:nvPr/>
        </p:nvSpPr>
        <p:spPr bwMode="auto">
          <a:xfrm>
            <a:off x="4322763" y="3573463"/>
            <a:ext cx="98425" cy="96837"/>
          </a:xfrm>
          <a:prstGeom prst="rect">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endParaRPr lang="en-US">
              <a:solidFill>
                <a:srgbClr val="FFFFFF"/>
              </a:solidFill>
              <a:latin typeface="Calibri" pitchFamily="34" charset="0"/>
            </a:endParaRPr>
          </a:p>
        </p:txBody>
      </p:sp>
      <p:grpSp>
        <p:nvGrpSpPr>
          <p:cNvPr id="3" name="Group 64"/>
          <p:cNvGrpSpPr>
            <a:grpSpLocks/>
          </p:cNvGrpSpPr>
          <p:nvPr/>
        </p:nvGrpSpPr>
        <p:grpSpPr bwMode="auto">
          <a:xfrm>
            <a:off x="3625850" y="1208088"/>
            <a:ext cx="2081213" cy="2365375"/>
            <a:chOff x="3871384" y="1106324"/>
            <a:chExt cx="1799166" cy="2043848"/>
          </a:xfrm>
        </p:grpSpPr>
        <p:pic>
          <p:nvPicPr>
            <p:cNvPr id="14370" name="Picture 26"/>
            <p:cNvPicPr>
              <a:picLocks noChangeAspect="1"/>
            </p:cNvPicPr>
            <p:nvPr/>
          </p:nvPicPr>
          <p:blipFill>
            <a:blip r:embed="rId7" cstate="print"/>
            <a:srcRect/>
            <a:stretch>
              <a:fillRect/>
            </a:stretch>
          </p:blipFill>
          <p:spPr bwMode="auto">
            <a:xfrm>
              <a:off x="3871384" y="1626654"/>
              <a:ext cx="1799166" cy="1349375"/>
            </a:xfrm>
            <a:prstGeom prst="rect">
              <a:avLst/>
            </a:prstGeom>
            <a:noFill/>
            <a:ln w="9525">
              <a:noFill/>
              <a:miter lim="800000"/>
              <a:headEnd/>
              <a:tailEnd/>
            </a:ln>
          </p:spPr>
        </p:pic>
        <p:sp>
          <p:nvSpPr>
            <p:cNvPr id="14371" name="TextBox 32"/>
            <p:cNvSpPr txBox="1">
              <a:spLocks noChangeArrowheads="1"/>
            </p:cNvSpPr>
            <p:nvPr/>
          </p:nvSpPr>
          <p:spPr bwMode="auto">
            <a:xfrm>
              <a:off x="4085658" y="1106324"/>
              <a:ext cx="1400771" cy="558536"/>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Sandbar </a:t>
              </a:r>
            </a:p>
            <a:p>
              <a:r>
                <a:rPr lang="en-US">
                  <a:solidFill>
                    <a:schemeClr val="bg1"/>
                  </a:solidFill>
                  <a:latin typeface="Calibri" pitchFamily="34" charset="0"/>
                </a:rPr>
                <a:t>Machine = 75%</a:t>
              </a:r>
            </a:p>
          </p:txBody>
        </p:sp>
        <p:cxnSp>
          <p:nvCxnSpPr>
            <p:cNvPr id="35" name="Straight Connector 34"/>
            <p:cNvCxnSpPr>
              <a:cxnSpLocks noChangeShapeType="1"/>
              <a:endCxn id="29" idx="0"/>
            </p:cNvCxnSpPr>
            <p:nvPr/>
          </p:nvCxnSpPr>
          <p:spPr bwMode="auto">
            <a:xfrm>
              <a:off x="3888969" y="2963227"/>
              <a:ext cx="938763" cy="186945"/>
            </a:xfrm>
            <a:prstGeom prst="line">
              <a:avLst/>
            </a:prstGeom>
            <a:noFill/>
            <a:ln w="25400">
              <a:solidFill>
                <a:srgbClr val="BBE0E3"/>
              </a:solidFill>
              <a:round/>
              <a:headEnd/>
              <a:tailEnd/>
            </a:ln>
            <a:effectLst>
              <a:outerShdw dist="20000" dir="5400000" rotWithShape="0">
                <a:srgbClr val="808080">
                  <a:alpha val="37999"/>
                </a:srgbClr>
              </a:outerShdw>
            </a:effectLst>
          </p:spPr>
        </p:cxnSp>
        <p:cxnSp>
          <p:nvCxnSpPr>
            <p:cNvPr id="37" name="Straight Connector 36"/>
            <p:cNvCxnSpPr>
              <a:cxnSpLocks noChangeShapeType="1"/>
              <a:endCxn id="29" idx="0"/>
            </p:cNvCxnSpPr>
            <p:nvPr/>
          </p:nvCxnSpPr>
          <p:spPr bwMode="auto">
            <a:xfrm rot="10800000" flipV="1">
              <a:off x="4827733" y="2963226"/>
              <a:ext cx="833425" cy="186945"/>
            </a:xfrm>
            <a:prstGeom prst="line">
              <a:avLst/>
            </a:prstGeom>
            <a:noFill/>
            <a:ln w="25400">
              <a:solidFill>
                <a:srgbClr val="BBE0E3"/>
              </a:solidFill>
              <a:round/>
              <a:headEnd/>
              <a:tailEnd/>
            </a:ln>
            <a:effectLst>
              <a:outerShdw dist="20000" dir="5400000" rotWithShape="0">
                <a:srgbClr val="808080">
                  <a:alpha val="37999"/>
                </a:srgbClr>
              </a:outerShdw>
            </a:effectLst>
          </p:spPr>
        </p:cxnSp>
      </p:grpSp>
      <p:grpSp>
        <p:nvGrpSpPr>
          <p:cNvPr id="4" name="Group 67"/>
          <p:cNvGrpSpPr>
            <a:grpSpLocks/>
          </p:cNvGrpSpPr>
          <p:nvPr/>
        </p:nvGrpSpPr>
        <p:grpSpPr bwMode="auto">
          <a:xfrm>
            <a:off x="219075" y="3389313"/>
            <a:ext cx="1665288" cy="468312"/>
            <a:chOff x="219532" y="3389183"/>
            <a:chExt cx="1665458" cy="468543"/>
          </a:xfrm>
        </p:grpSpPr>
        <p:sp>
          <p:nvSpPr>
            <p:cNvPr id="14364" name="TextBox 22"/>
            <p:cNvSpPr txBox="1">
              <a:spLocks noChangeArrowheads="1"/>
            </p:cNvSpPr>
            <p:nvPr/>
          </p:nvSpPr>
          <p:spPr bwMode="auto">
            <a:xfrm>
              <a:off x="219532" y="3389183"/>
              <a:ext cx="1106474" cy="427387"/>
            </a:xfrm>
            <a:prstGeom prst="rect">
              <a:avLst/>
            </a:prstGeom>
            <a:noFill/>
            <a:ln w="9525">
              <a:noFill/>
              <a:miter lim="800000"/>
              <a:headEnd/>
              <a:tailEnd/>
            </a:ln>
          </p:spPr>
          <p:txBody>
            <a:bodyPr wrap="none">
              <a:spAutoFit/>
            </a:bodyPr>
            <a:lstStyle/>
            <a:p>
              <a:r>
                <a:rPr lang="en-US">
                  <a:latin typeface="Calibri" pitchFamily="34" charset="0"/>
                </a:rPr>
                <a:t>Sandbar </a:t>
              </a:r>
            </a:p>
          </p:txBody>
        </p:sp>
        <p:grpSp>
          <p:nvGrpSpPr>
            <p:cNvPr id="5" name="Group 52"/>
            <p:cNvGrpSpPr>
              <a:grpSpLocks/>
            </p:cNvGrpSpPr>
            <p:nvPr/>
          </p:nvGrpSpPr>
          <p:grpSpPr bwMode="auto">
            <a:xfrm>
              <a:off x="1184551" y="3459005"/>
              <a:ext cx="700439" cy="398721"/>
              <a:chOff x="364283" y="4036289"/>
              <a:chExt cx="605293" cy="344560"/>
            </a:xfrm>
          </p:grpSpPr>
          <p:cxnSp>
            <p:nvCxnSpPr>
              <p:cNvPr id="39" name="Straight Connector 38"/>
              <p:cNvCxnSpPr>
                <a:cxnSpLocks noChangeShapeType="1"/>
              </p:cNvCxnSpPr>
              <p:nvPr/>
            </p:nvCxnSpPr>
            <p:spPr bwMode="auto">
              <a:xfrm>
                <a:off x="374128" y="4036289"/>
                <a:ext cx="275674" cy="137824"/>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40" name="Straight Connector 39"/>
              <p:cNvCxnSpPr>
                <a:cxnSpLocks noChangeShapeType="1"/>
              </p:cNvCxnSpPr>
              <p:nvPr/>
            </p:nvCxnSpPr>
            <p:spPr bwMode="auto">
              <a:xfrm flipV="1">
                <a:off x="364283" y="4213491"/>
                <a:ext cx="295365" cy="167358"/>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46" name="Straight Connector 45"/>
              <p:cNvCxnSpPr>
                <a:cxnSpLocks noChangeShapeType="1"/>
              </p:cNvCxnSpPr>
              <p:nvPr/>
            </p:nvCxnSpPr>
            <p:spPr bwMode="auto">
              <a:xfrm>
                <a:off x="639956" y="4174113"/>
                <a:ext cx="324902" cy="9845"/>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52" name="Straight Connector 51"/>
              <p:cNvCxnSpPr>
                <a:cxnSpLocks noChangeShapeType="1"/>
              </p:cNvCxnSpPr>
              <p:nvPr/>
            </p:nvCxnSpPr>
            <p:spPr bwMode="auto">
              <a:xfrm>
                <a:off x="644674" y="4218221"/>
                <a:ext cx="324902" cy="9845"/>
              </a:xfrm>
              <a:prstGeom prst="line">
                <a:avLst/>
              </a:prstGeom>
              <a:noFill/>
              <a:ln w="25400">
                <a:solidFill>
                  <a:schemeClr val="tx1"/>
                </a:solidFill>
                <a:round/>
                <a:headEnd/>
                <a:tailEnd/>
              </a:ln>
              <a:effectLst>
                <a:outerShdw dist="20000" dir="5400000" rotWithShape="0">
                  <a:srgbClr val="808080">
                    <a:alpha val="37999"/>
                  </a:srgbClr>
                </a:outerShdw>
              </a:effectLst>
            </p:spPr>
          </p:cxnSp>
        </p:grpSp>
      </p:grpSp>
      <p:grpSp>
        <p:nvGrpSpPr>
          <p:cNvPr id="6" name="Group 62"/>
          <p:cNvGrpSpPr>
            <a:grpSpLocks/>
          </p:cNvGrpSpPr>
          <p:nvPr/>
        </p:nvGrpSpPr>
        <p:grpSpPr bwMode="auto">
          <a:xfrm>
            <a:off x="2586038" y="3670300"/>
            <a:ext cx="2247900" cy="2827338"/>
            <a:chOff x="2974053" y="3234838"/>
            <a:chExt cx="1942171" cy="2443006"/>
          </a:xfrm>
        </p:grpSpPr>
        <p:sp>
          <p:nvSpPr>
            <p:cNvPr id="14360" name="TextBox 24"/>
            <p:cNvSpPr txBox="1">
              <a:spLocks noChangeArrowheads="1"/>
            </p:cNvSpPr>
            <p:nvPr/>
          </p:nvSpPr>
          <p:spPr bwMode="auto">
            <a:xfrm>
              <a:off x="3006991" y="5119309"/>
              <a:ext cx="1301032" cy="558535"/>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Natural canal </a:t>
              </a:r>
            </a:p>
            <a:p>
              <a:r>
                <a:rPr lang="en-US">
                  <a:solidFill>
                    <a:srgbClr val="FFFFFF"/>
                  </a:solidFill>
                  <a:latin typeface="Calibri" pitchFamily="34" charset="0"/>
                </a:rPr>
                <a:t>Machine = 5%</a:t>
              </a:r>
            </a:p>
          </p:txBody>
        </p:sp>
        <p:pic>
          <p:nvPicPr>
            <p:cNvPr id="14361" name="Picture 31"/>
            <p:cNvPicPr>
              <a:picLocks noChangeAspect="1"/>
            </p:cNvPicPr>
            <p:nvPr/>
          </p:nvPicPr>
          <p:blipFill>
            <a:blip r:embed="rId8" cstate="print"/>
            <a:srcRect/>
            <a:stretch>
              <a:fillRect/>
            </a:stretch>
          </p:blipFill>
          <p:spPr bwMode="auto">
            <a:xfrm>
              <a:off x="2974053" y="3808255"/>
              <a:ext cx="1942171" cy="1327150"/>
            </a:xfrm>
            <a:prstGeom prst="rect">
              <a:avLst/>
            </a:prstGeom>
            <a:noFill/>
            <a:ln w="9525">
              <a:noFill/>
              <a:miter lim="800000"/>
              <a:headEnd/>
              <a:tailEnd/>
            </a:ln>
          </p:spPr>
        </p:pic>
        <p:cxnSp>
          <p:nvCxnSpPr>
            <p:cNvPr id="55" name="Straight Connector 54"/>
            <p:cNvCxnSpPr>
              <a:cxnSpLocks noChangeShapeType="1"/>
              <a:endCxn id="30" idx="2"/>
            </p:cNvCxnSpPr>
            <p:nvPr/>
          </p:nvCxnSpPr>
          <p:spPr bwMode="auto">
            <a:xfrm flipV="1">
              <a:off x="2983184" y="3234838"/>
              <a:ext cx="1533398" cy="545491"/>
            </a:xfrm>
            <a:prstGeom prst="line">
              <a:avLst/>
            </a:prstGeom>
            <a:noFill/>
            <a:ln w="25400">
              <a:solidFill>
                <a:srgbClr val="FF0000"/>
              </a:solidFill>
              <a:round/>
              <a:headEnd/>
              <a:tailEnd/>
            </a:ln>
            <a:effectLst>
              <a:outerShdw dist="20000" dir="5400000" rotWithShape="0">
                <a:srgbClr val="808080">
                  <a:alpha val="37999"/>
                </a:srgbClr>
              </a:outerShdw>
            </a:effectLst>
          </p:spPr>
        </p:cxnSp>
        <p:cxnSp>
          <p:nvCxnSpPr>
            <p:cNvPr id="56" name="Straight Connector 55"/>
            <p:cNvCxnSpPr>
              <a:cxnSpLocks noChangeShapeType="1"/>
              <a:endCxn id="30" idx="2"/>
            </p:cNvCxnSpPr>
            <p:nvPr/>
          </p:nvCxnSpPr>
          <p:spPr bwMode="auto">
            <a:xfrm rot="16200000" flipV="1">
              <a:off x="4422306" y="3329115"/>
              <a:ext cx="565181" cy="376627"/>
            </a:xfrm>
            <a:prstGeom prst="line">
              <a:avLst/>
            </a:prstGeom>
            <a:noFill/>
            <a:ln w="25400">
              <a:solidFill>
                <a:srgbClr val="FF0000"/>
              </a:solidFill>
              <a:round/>
              <a:headEnd/>
              <a:tailEnd/>
            </a:ln>
            <a:effectLst>
              <a:outerShdw dist="20000" dir="5400000" rotWithShape="0">
                <a:srgbClr val="808080">
                  <a:alpha val="37999"/>
                </a:srgbClr>
              </a:outerShdw>
            </a:effectLst>
          </p:spPr>
        </p:cxnSp>
      </p:grpSp>
      <p:grpSp>
        <p:nvGrpSpPr>
          <p:cNvPr id="7" name="Group 63"/>
          <p:cNvGrpSpPr>
            <a:grpSpLocks/>
          </p:cNvGrpSpPr>
          <p:nvPr/>
        </p:nvGrpSpPr>
        <p:grpSpPr bwMode="auto">
          <a:xfrm>
            <a:off x="5422900" y="4054475"/>
            <a:ext cx="1822450" cy="2408238"/>
            <a:chOff x="5425383" y="3565834"/>
            <a:chExt cx="1574799" cy="2081894"/>
          </a:xfrm>
        </p:grpSpPr>
        <p:sp>
          <p:nvSpPr>
            <p:cNvPr id="14358" name="TextBox 23"/>
            <p:cNvSpPr txBox="1">
              <a:spLocks noChangeArrowheads="1"/>
            </p:cNvSpPr>
            <p:nvPr/>
          </p:nvSpPr>
          <p:spPr bwMode="auto">
            <a:xfrm>
              <a:off x="5590483" y="5089193"/>
              <a:ext cx="1282710" cy="558535"/>
            </a:xfrm>
            <a:prstGeom prst="rect">
              <a:avLst/>
            </a:prstGeom>
            <a:noFill/>
            <a:ln w="9525">
              <a:noFill/>
              <a:miter lim="800000"/>
              <a:headEnd/>
              <a:tailEnd/>
            </a:ln>
          </p:spPr>
          <p:txBody>
            <a:bodyPr wrap="none">
              <a:spAutoFit/>
            </a:bodyPr>
            <a:lstStyle/>
            <a:p>
              <a:r>
                <a:rPr lang="en-US">
                  <a:solidFill>
                    <a:srgbClr val="FFFFFF"/>
                  </a:solidFill>
                  <a:latin typeface="Calibri" pitchFamily="34" charset="0"/>
                </a:rPr>
                <a:t>Beach </a:t>
              </a:r>
            </a:p>
            <a:p>
              <a:r>
                <a:rPr lang="en-US">
                  <a:solidFill>
                    <a:srgbClr val="FFFFFF"/>
                  </a:solidFill>
                  <a:latin typeface="Calibri" pitchFamily="34" charset="0"/>
                </a:rPr>
                <a:t>Human = 52%</a:t>
              </a:r>
            </a:p>
          </p:txBody>
        </p:sp>
        <p:pic>
          <p:nvPicPr>
            <p:cNvPr id="14359" name="Picture 27"/>
            <p:cNvPicPr>
              <a:picLocks noChangeAspect="1"/>
            </p:cNvPicPr>
            <p:nvPr/>
          </p:nvPicPr>
          <p:blipFill>
            <a:blip r:embed="rId9" cstate="print"/>
            <a:srcRect/>
            <a:stretch>
              <a:fillRect/>
            </a:stretch>
          </p:blipFill>
          <p:spPr bwMode="auto">
            <a:xfrm>
              <a:off x="5425383" y="3565834"/>
              <a:ext cx="1574799" cy="1574797"/>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2" descr="C:\Documents and Settings\James\Desktop\presentations\VSS\figures\conf_relation_bar.png"/>
          <p:cNvPicPr>
            <a:picLocks noChangeAspect="1" noChangeArrowheads="1"/>
          </p:cNvPicPr>
          <p:nvPr/>
        </p:nvPicPr>
        <p:blipFill>
          <a:blip r:embed="rId3" cstate="print"/>
          <a:srcRect/>
          <a:stretch>
            <a:fillRect/>
          </a:stretch>
        </p:blipFill>
        <p:spPr bwMode="auto">
          <a:xfrm>
            <a:off x="152400" y="1608534"/>
            <a:ext cx="8929688" cy="4411266"/>
          </a:xfrm>
          <a:prstGeom prst="rect">
            <a:avLst/>
          </a:prstGeom>
          <a:noFill/>
        </p:spPr>
      </p:pic>
      <p:sp>
        <p:nvSpPr>
          <p:cNvPr id="5" name="Rectangle 4"/>
          <p:cNvSpPr/>
          <p:nvPr/>
        </p:nvSpPr>
        <p:spPr>
          <a:xfrm>
            <a:off x="2626682" y="1669312"/>
            <a:ext cx="6096000" cy="3458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457200" y="0"/>
            <a:ext cx="8229600" cy="1219200"/>
          </a:xfrm>
        </p:spPr>
        <p:txBody>
          <a:bodyPr>
            <a:normAutofit fontScale="90000"/>
          </a:bodyPr>
          <a:lstStyle/>
          <a:p>
            <a:r>
              <a:rPr lang="en-US" dirty="0" smtClean="0"/>
              <a:t>Human and Computer</a:t>
            </a:r>
            <a:br>
              <a:rPr lang="en-US" dirty="0" smtClean="0"/>
            </a:br>
            <a:r>
              <a:rPr lang="en-US" dirty="0" smtClean="0"/>
              <a:t>Confusion Overlap</a:t>
            </a:r>
            <a:endParaRPr lang="en-US" dirty="0"/>
          </a:p>
        </p:txBody>
      </p:sp>
      <p:sp>
        <p:nvSpPr>
          <p:cNvPr id="6" name="Rectangle 5"/>
          <p:cNvSpPr/>
          <p:nvPr/>
        </p:nvSpPr>
        <p:spPr>
          <a:xfrm>
            <a:off x="2627683" y="5125350"/>
            <a:ext cx="6096000" cy="256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Rectangle 7"/>
          <p:cNvSpPr/>
          <p:nvPr/>
        </p:nvSpPr>
        <p:spPr>
          <a:xfrm>
            <a:off x="2819400" y="5791200"/>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53904" y="5723626"/>
            <a:ext cx="1219200" cy="338554"/>
          </a:xfrm>
          <a:prstGeom prst="rect">
            <a:avLst/>
          </a:prstGeom>
          <a:noFill/>
        </p:spPr>
        <p:txBody>
          <a:bodyPr wrap="square" rtlCol="0">
            <a:spAutoFit/>
          </a:bodyPr>
          <a:lstStyle/>
          <a:p>
            <a:r>
              <a:rPr lang="en-US" sz="1600" dirty="0" smtClean="0">
                <a:effectLst>
                  <a:outerShdw blurRad="38100" dir="2700000" algn="tl">
                    <a:srgbClr val="000000">
                      <a:alpha val="43137"/>
                    </a:srgbClr>
                  </a:outerShdw>
                </a:effectLst>
                <a:latin typeface="Arial" pitchFamily="34" charset="0"/>
                <a:cs typeface="Arial" pitchFamily="34" charset="0"/>
              </a:rPr>
              <a:t>Proportion</a:t>
            </a:r>
            <a:endParaRPr lang="en-US" sz="1600" dirty="0">
              <a:effectLst>
                <a:outerShdw blurRad="38100" dir="2700000" algn="tl">
                  <a:srgbClr val="000000">
                    <a:alpha val="43137"/>
                  </a:srgbClr>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James\Desktop\presentations\VSS\figures\good_good_bad_bad_final_comp.png"/>
          <p:cNvPicPr>
            <a:picLocks noChangeAspect="1" noChangeArrowheads="1"/>
          </p:cNvPicPr>
          <p:nvPr/>
        </p:nvPicPr>
        <p:blipFill>
          <a:blip r:embed="rId3" cstate="print"/>
          <a:srcRect r="17500"/>
          <a:stretch>
            <a:fillRect/>
          </a:stretch>
        </p:blipFill>
        <p:spPr bwMode="auto">
          <a:xfrm>
            <a:off x="1600200" y="228600"/>
            <a:ext cx="7543800" cy="6250781"/>
          </a:xfrm>
          <a:prstGeom prst="rect">
            <a:avLst/>
          </a:prstGeom>
          <a:noFill/>
        </p:spPr>
      </p:pic>
      <p:sp>
        <p:nvSpPr>
          <p:cNvPr id="5" name="TextBox 4"/>
          <p:cNvSpPr txBox="1"/>
          <p:nvPr/>
        </p:nvSpPr>
        <p:spPr>
          <a:xfrm>
            <a:off x="0" y="838200"/>
            <a:ext cx="1524000" cy="646331"/>
          </a:xfrm>
          <a:prstGeom prst="rect">
            <a:avLst/>
          </a:prstGeom>
          <a:noFill/>
        </p:spPr>
        <p:txBody>
          <a:bodyPr wrap="square" rtlCol="0">
            <a:spAutoFit/>
          </a:bodyPr>
          <a:lstStyle/>
          <a:p>
            <a:r>
              <a:rPr lang="en-US" b="1" dirty="0" smtClean="0"/>
              <a:t>Humans good</a:t>
            </a:r>
            <a:br>
              <a:rPr lang="en-US" b="1" dirty="0" smtClean="0"/>
            </a:br>
            <a:r>
              <a:rPr lang="en-US" b="1" dirty="0" smtClean="0"/>
              <a:t>Comp. good</a:t>
            </a:r>
            <a:endParaRPr lang="en-US" b="1" dirty="0"/>
          </a:p>
        </p:txBody>
      </p:sp>
      <p:sp>
        <p:nvSpPr>
          <p:cNvPr id="7" name="TextBox 6"/>
          <p:cNvSpPr txBox="1"/>
          <p:nvPr/>
        </p:nvSpPr>
        <p:spPr>
          <a:xfrm>
            <a:off x="0" y="3962400"/>
            <a:ext cx="1447800" cy="646331"/>
          </a:xfrm>
          <a:prstGeom prst="rect">
            <a:avLst/>
          </a:prstGeom>
          <a:noFill/>
        </p:spPr>
        <p:txBody>
          <a:bodyPr wrap="square" rtlCol="0">
            <a:spAutoFit/>
          </a:bodyPr>
          <a:lstStyle/>
          <a:p>
            <a:r>
              <a:rPr lang="en-US" b="1" dirty="0" smtClean="0"/>
              <a:t>Human good</a:t>
            </a:r>
            <a:br>
              <a:rPr lang="en-US" b="1" dirty="0" smtClean="0"/>
            </a:br>
            <a:r>
              <a:rPr lang="en-US" b="1" dirty="0" smtClean="0"/>
              <a:t>Comp. bad</a:t>
            </a:r>
            <a:endParaRPr lang="en-US" b="1" dirty="0"/>
          </a:p>
        </p:txBody>
      </p:sp>
      <p:sp>
        <p:nvSpPr>
          <p:cNvPr id="8" name="TextBox 7"/>
          <p:cNvSpPr txBox="1"/>
          <p:nvPr/>
        </p:nvSpPr>
        <p:spPr>
          <a:xfrm>
            <a:off x="0" y="5486400"/>
            <a:ext cx="1371600" cy="646331"/>
          </a:xfrm>
          <a:prstGeom prst="rect">
            <a:avLst/>
          </a:prstGeom>
          <a:noFill/>
        </p:spPr>
        <p:txBody>
          <a:bodyPr wrap="square" rtlCol="0">
            <a:spAutoFit/>
          </a:bodyPr>
          <a:lstStyle/>
          <a:p>
            <a:r>
              <a:rPr lang="en-US" b="1" dirty="0" smtClean="0"/>
              <a:t>Human bad</a:t>
            </a:r>
            <a:br>
              <a:rPr lang="en-US" b="1" dirty="0" smtClean="0"/>
            </a:br>
            <a:r>
              <a:rPr lang="en-US" b="1" dirty="0" smtClean="0"/>
              <a:t>Comp. good</a:t>
            </a:r>
            <a:endParaRPr lang="en-US" b="1" dirty="0"/>
          </a:p>
        </p:txBody>
      </p:sp>
      <p:sp>
        <p:nvSpPr>
          <p:cNvPr id="9" name="Rectangle 8"/>
          <p:cNvSpPr/>
          <p:nvPr/>
        </p:nvSpPr>
        <p:spPr>
          <a:xfrm>
            <a:off x="1447800" y="4953000"/>
            <a:ext cx="7696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47800" y="3429000"/>
            <a:ext cx="7696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7800" y="1828800"/>
            <a:ext cx="76962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2286000"/>
            <a:ext cx="1524000" cy="646331"/>
          </a:xfrm>
          <a:prstGeom prst="rect">
            <a:avLst/>
          </a:prstGeom>
          <a:noFill/>
        </p:spPr>
        <p:txBody>
          <a:bodyPr wrap="square" rtlCol="0">
            <a:spAutoFit/>
          </a:bodyPr>
          <a:lstStyle/>
          <a:p>
            <a:r>
              <a:rPr lang="en-US" b="1" dirty="0" smtClean="0"/>
              <a:t>Humans bad</a:t>
            </a:r>
            <a:br>
              <a:rPr lang="en-US" b="1" dirty="0" smtClean="0"/>
            </a:br>
            <a:r>
              <a:rPr lang="en-US" b="1" dirty="0" smtClean="0"/>
              <a:t>Comp. bad</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2" grpId="0"/>
    </p:bld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transition to scene detection</a:t>
            </a:r>
          </a:p>
          <a:p>
            <a:r>
              <a:rPr lang="en-US" dirty="0" smtClean="0"/>
              <a:t>Use justification that Krista and Jianxiong sent.</a:t>
            </a:r>
          </a:p>
          <a:p>
            <a:r>
              <a:rPr lang="en-US" dirty="0" smtClean="0"/>
              <a:t>summarize that with such a detailed, specific scene taxonomy it becomes much more frequent to transition between scene categories in a single image.</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Content Placeholder 4"/>
          <p:cNvSpPr>
            <a:spLocks noGrp="1"/>
          </p:cNvSpPr>
          <p:nvPr>
            <p:ph idx="1"/>
          </p:nvPr>
        </p:nvSpPr>
        <p:spPr>
          <a:xfrm>
            <a:off x="5181600" y="1219200"/>
            <a:ext cx="1905000" cy="685800"/>
          </a:xfrm>
        </p:spPr>
        <p:txBody>
          <a:bodyPr/>
          <a:lstStyle/>
          <a:p>
            <a:pPr>
              <a:buNone/>
            </a:pPr>
            <a:r>
              <a:rPr lang="en-US" dirty="0" smtClean="0"/>
              <a:t>Beach</a:t>
            </a:r>
            <a:endParaRPr lang="en-US" dirty="0"/>
          </a:p>
        </p:txBody>
      </p:sp>
      <p:sp>
        <p:nvSpPr>
          <p:cNvPr id="13" name="Right Arrow 12"/>
          <p:cNvSpPr/>
          <p:nvPr/>
        </p:nvSpPr>
        <p:spPr>
          <a:xfrm>
            <a:off x="4038600" y="1143000"/>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4"/>
          <p:cNvSpPr txBox="1">
            <a:spLocks/>
          </p:cNvSpPr>
          <p:nvPr/>
        </p:nvSpPr>
        <p:spPr>
          <a:xfrm>
            <a:off x="5181600" y="3048000"/>
            <a:ext cx="1905000"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Village</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Right Arrow 14"/>
          <p:cNvSpPr/>
          <p:nvPr/>
        </p:nvSpPr>
        <p:spPr>
          <a:xfrm>
            <a:off x="4038600" y="2971800"/>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4"/>
          <p:cNvSpPr txBox="1">
            <a:spLocks/>
          </p:cNvSpPr>
          <p:nvPr/>
        </p:nvSpPr>
        <p:spPr>
          <a:xfrm>
            <a:off x="5181600" y="4800600"/>
            <a:ext cx="1905000"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Harbor</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Right Arrow 16"/>
          <p:cNvSpPr/>
          <p:nvPr/>
        </p:nvSpPr>
        <p:spPr>
          <a:xfrm>
            <a:off x="4038600" y="4724400"/>
            <a:ext cx="838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C:\Documents and Settings\James\Desktop\presentations\VSS\paper\detection\2810936268_cd5fda93b5_b.jpg"/>
          <p:cNvPicPr>
            <a:picLocks noChangeAspect="1" noChangeArrowheads="1"/>
          </p:cNvPicPr>
          <p:nvPr/>
        </p:nvPicPr>
        <p:blipFill>
          <a:blip r:embed="rId2" cstate="print"/>
          <a:srcRect/>
          <a:stretch>
            <a:fillRect/>
          </a:stretch>
        </p:blipFill>
        <p:spPr bwMode="auto">
          <a:xfrm>
            <a:off x="4341390" y="304800"/>
            <a:ext cx="4116810" cy="6172200"/>
          </a:xfrm>
          <a:prstGeom prst="rect">
            <a:avLst/>
          </a:prstGeom>
          <a:noFill/>
        </p:spPr>
      </p:pic>
      <p:sp>
        <p:nvSpPr>
          <p:cNvPr id="18" name="Frame 17"/>
          <p:cNvSpPr/>
          <p:nvPr/>
        </p:nvSpPr>
        <p:spPr>
          <a:xfrm>
            <a:off x="4435522" y="1951630"/>
            <a:ext cx="2634018" cy="2086970"/>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p:cNvSpPr/>
          <p:nvPr/>
        </p:nvSpPr>
        <p:spPr>
          <a:xfrm>
            <a:off x="5257800" y="304799"/>
            <a:ext cx="2436390" cy="1674125"/>
          </a:xfrm>
          <a:prstGeom prst="frame">
            <a:avLst>
              <a:gd name="adj1" fmla="val 75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p:cNvSpPr/>
          <p:nvPr/>
        </p:nvSpPr>
        <p:spPr>
          <a:xfrm>
            <a:off x="5227092" y="3998794"/>
            <a:ext cx="3084395" cy="2478206"/>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2" descr="C:\Documents and Settings\James\Desktop\presentations\VSS\paper\detection\2810936268_cd5fda93b5_b.jpg"/>
          <p:cNvPicPr>
            <a:picLocks noChangeAspect="1" noChangeArrowheads="1"/>
          </p:cNvPicPr>
          <p:nvPr/>
        </p:nvPicPr>
        <p:blipFill>
          <a:blip r:embed="rId2" cstate="print"/>
          <a:srcRect l="21569" t="58853"/>
          <a:stretch>
            <a:fillRect/>
          </a:stretch>
        </p:blipFill>
        <p:spPr bwMode="auto">
          <a:xfrm>
            <a:off x="1429436" y="651387"/>
            <a:ext cx="2228164" cy="1752600"/>
          </a:xfrm>
          <a:prstGeom prst="rect">
            <a:avLst/>
          </a:prstGeom>
          <a:noFill/>
        </p:spPr>
      </p:pic>
      <p:pic>
        <p:nvPicPr>
          <p:cNvPr id="4" name="Picture 2" descr="C:\Documents and Settings\James\Desktop\presentations\VSS\paper\detection\2810936268_cd5fda93b5_b.jpg"/>
          <p:cNvPicPr>
            <a:picLocks noChangeAspect="1" noChangeArrowheads="1"/>
          </p:cNvPicPr>
          <p:nvPr/>
        </p:nvPicPr>
        <p:blipFill>
          <a:blip r:embed="rId2" cstate="print"/>
          <a:srcRect l="27451" r="15686" b="75151"/>
          <a:stretch>
            <a:fillRect/>
          </a:stretch>
        </p:blipFill>
        <p:spPr bwMode="auto">
          <a:xfrm>
            <a:off x="1438618" y="2632587"/>
            <a:ext cx="2209800" cy="1447800"/>
          </a:xfrm>
          <a:prstGeom prst="rect">
            <a:avLst/>
          </a:prstGeom>
          <a:noFill/>
        </p:spPr>
      </p:pic>
      <p:pic>
        <p:nvPicPr>
          <p:cNvPr id="5" name="Picture 2" descr="C:\Documents and Settings\James\Desktop\presentations\VSS\paper\detection\2810936268_cd5fda93b5_b.jpg"/>
          <p:cNvPicPr>
            <a:picLocks noChangeAspect="1" noChangeArrowheads="1"/>
          </p:cNvPicPr>
          <p:nvPr/>
        </p:nvPicPr>
        <p:blipFill>
          <a:blip r:embed="rId2" cstate="print"/>
          <a:srcRect l="1961" t="26157" r="37254" b="42455"/>
          <a:stretch>
            <a:fillRect/>
          </a:stretch>
        </p:blipFill>
        <p:spPr bwMode="auto">
          <a:xfrm>
            <a:off x="1438618" y="4308987"/>
            <a:ext cx="2209800" cy="1710813"/>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12">
                                            <p:txEl>
                                              <p:pRg st="0" end="0"/>
                                            </p:txEl>
                                          </p:spTgt>
                                        </p:tgtEl>
                                      </p:cBhvr>
                                    </p:animEffect>
                                    <p:set>
                                      <p:cBhvr>
                                        <p:cTn id="29" dur="1" fill="hold">
                                          <p:stCondLst>
                                            <p:cond delay="499"/>
                                          </p:stCondLst>
                                        </p:cTn>
                                        <p:tgtEl>
                                          <p:spTgt spid="12">
                                            <p:txEl>
                                              <p:pRg st="0" end="0"/>
                                            </p:txEl>
                                          </p:spTgt>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path" presetSubtype="0" accel="50000" decel="50000" fill="hold" nodeType="clickEffect">
                                  <p:stCondLst>
                                    <p:cond delay="0"/>
                                  </p:stCondLst>
                                  <p:childTnLst>
                                    <p:animMotion origin="layout" path="M 5E-6 8.14061E-7 L 0.46355 0.54348 " pathEditMode="relative" rAng="0" ptsTypes="AA">
                                      <p:cBhvr>
                                        <p:cTn id="61" dur="1000" fill="hold"/>
                                        <p:tgtEl>
                                          <p:spTgt spid="6"/>
                                        </p:tgtEl>
                                        <p:attrNameLst>
                                          <p:attrName>ppt_x</p:attrName>
                                          <p:attrName>ppt_y</p:attrName>
                                        </p:attrNameLst>
                                      </p:cBhvr>
                                      <p:rCtr x="23200" y="27200"/>
                                    </p:animMotion>
                                  </p:childTnLst>
                                </p:cTn>
                              </p:par>
                              <p:par>
                                <p:cTn id="62" presetID="6" presetClass="emph" presetSubtype="0" fill="hold" nodeType="withEffect">
                                  <p:stCondLst>
                                    <p:cond delay="0"/>
                                  </p:stCondLst>
                                  <p:childTnLst>
                                    <p:animScale>
                                      <p:cBhvr>
                                        <p:cTn id="63" dur="1000" fill="hold"/>
                                        <p:tgtEl>
                                          <p:spTgt spid="6"/>
                                        </p:tgtEl>
                                      </p:cBhvr>
                                      <p:by x="125000" y="125000"/>
                                    </p:animScale>
                                  </p:childTnLst>
                                </p:cTn>
                              </p:par>
                              <p:par>
                                <p:cTn id="64" presetID="56" presetClass="path" presetSubtype="0" accel="50000" decel="50000" fill="hold" nodeType="withEffect">
                                  <p:stCondLst>
                                    <p:cond delay="0"/>
                                  </p:stCondLst>
                                  <p:childTnLst>
                                    <p:animMotion origin="layout" path="M 5E-6 8.32562E-7 L 0.43021 -0.32239 " pathEditMode="relative" rAng="0" ptsTypes="AA">
                                      <p:cBhvr>
                                        <p:cTn id="65" dur="1000" fill="hold"/>
                                        <p:tgtEl>
                                          <p:spTgt spid="4"/>
                                        </p:tgtEl>
                                        <p:attrNameLst>
                                          <p:attrName>ppt_x</p:attrName>
                                          <p:attrName>ppt_y</p:attrName>
                                        </p:attrNameLst>
                                      </p:cBhvr>
                                      <p:rCtr x="21500" y="-16100"/>
                                    </p:animMotion>
                                  </p:childTnLst>
                                </p:cTn>
                              </p:par>
                              <p:par>
                                <p:cTn id="66" presetID="56" presetClass="path" presetSubtype="0" accel="50000" decel="50000" fill="hold" nodeType="withEffect">
                                  <p:stCondLst>
                                    <p:cond delay="0"/>
                                  </p:stCondLst>
                                  <p:childTnLst>
                                    <p:animMotion origin="layout" path="M 5E-6 -2.67345E-6 L 0.35174 -0.31891 " pathEditMode="relative" rAng="0" ptsTypes="AA">
                                      <p:cBhvr>
                                        <p:cTn id="67" dur="1000" fill="hold"/>
                                        <p:tgtEl>
                                          <p:spTgt spid="5"/>
                                        </p:tgtEl>
                                        <p:attrNameLst>
                                          <p:attrName>ppt_x</p:attrName>
                                          <p:attrName>ppt_y</p:attrName>
                                        </p:attrNameLst>
                                      </p:cBhvr>
                                      <p:rCtr x="17600" y="-16000"/>
                                    </p:animMotion>
                                  </p:childTnLst>
                                </p:cTn>
                              </p:par>
                              <p:par>
                                <p:cTn id="68" presetID="6" presetClass="emph" presetSubtype="0" fill="hold" nodeType="withEffect">
                                  <p:stCondLst>
                                    <p:cond delay="0"/>
                                  </p:stCondLst>
                                  <p:childTnLst>
                                    <p:animScale>
                                      <p:cBhvr>
                                        <p:cTn id="69" dur="1000" fill="hold"/>
                                        <p:tgtEl>
                                          <p:spTgt spid="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p:bldP spid="13" grpId="0" animBg="1"/>
      <p:bldP spid="13" grpId="1" animBg="1"/>
      <p:bldP spid="14" grpId="0"/>
      <p:bldP spid="14" grpId="1"/>
      <p:bldP spid="15" grpId="0" animBg="1"/>
      <p:bldP spid="15" grpId="1" animBg="1"/>
      <p:bldP spid="16" grpId="0"/>
      <p:bldP spid="16" grpId="1"/>
      <p:bldP spid="17" grpId="0" animBg="1"/>
      <p:bldP spid="17" grpId="1" animBg="1"/>
      <p:bldP spid="18" grpId="0" animBg="1"/>
      <p:bldP spid="19" grpId="0" animBg="1"/>
      <p:bldP spid="20"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C:\Documents and Settings\James\Desktop\presentations\VSS\paper\detection\2810936268_cd5fda93b5_b.jpg"/>
          <p:cNvPicPr>
            <a:picLocks noChangeAspect="1" noChangeArrowheads="1"/>
          </p:cNvPicPr>
          <p:nvPr/>
        </p:nvPicPr>
        <p:blipFill>
          <a:blip r:embed="rId2" cstate="print"/>
          <a:srcRect/>
          <a:stretch>
            <a:fillRect/>
          </a:stretch>
        </p:blipFill>
        <p:spPr bwMode="auto">
          <a:xfrm>
            <a:off x="2590800" y="304800"/>
            <a:ext cx="4116810" cy="6172200"/>
          </a:xfrm>
          <a:prstGeom prst="rect">
            <a:avLst/>
          </a:prstGeom>
          <a:noFill/>
        </p:spPr>
      </p:pic>
      <p:sp>
        <p:nvSpPr>
          <p:cNvPr id="6" name="Frame 5"/>
          <p:cNvSpPr/>
          <p:nvPr/>
        </p:nvSpPr>
        <p:spPr>
          <a:xfrm>
            <a:off x="2590800" y="1905000"/>
            <a:ext cx="2743200" cy="2133600"/>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ame 6"/>
          <p:cNvSpPr/>
          <p:nvPr/>
        </p:nvSpPr>
        <p:spPr>
          <a:xfrm>
            <a:off x="3581400" y="304800"/>
            <a:ext cx="2362200" cy="1600200"/>
          </a:xfrm>
          <a:prstGeom prst="frame">
            <a:avLst>
              <a:gd name="adj1" fmla="val 75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3352800" y="4038600"/>
            <a:ext cx="3352800" cy="2438400"/>
          </a:xfrm>
          <a:prstGeom prst="frame">
            <a:avLst>
              <a:gd name="adj1" fmla="val 6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Scene Detection</a:t>
            </a:r>
            <a:endParaRPr lang="en-US" dirty="0"/>
          </a:p>
        </p:txBody>
      </p:sp>
      <p:pic>
        <p:nvPicPr>
          <p:cNvPr id="9223" name="Picture 7" descr="C:\Documents and Settings\James\Desktop\presentations\VSS\figures\2810936268_cd5fda93b5_b_harbor_detections.png"/>
          <p:cNvPicPr>
            <a:picLocks noChangeAspect="1" noChangeArrowheads="1"/>
          </p:cNvPicPr>
          <p:nvPr/>
        </p:nvPicPr>
        <p:blipFill>
          <a:blip r:embed="rId3" cstate="print"/>
          <a:srcRect/>
          <a:stretch>
            <a:fillRect/>
          </a:stretch>
        </p:blipFill>
        <p:spPr bwMode="auto">
          <a:xfrm>
            <a:off x="6161396" y="1295400"/>
            <a:ext cx="2857500" cy="4572000"/>
          </a:xfrm>
          <a:prstGeom prst="rect">
            <a:avLst/>
          </a:prstGeom>
          <a:noFill/>
        </p:spPr>
      </p:pic>
      <p:pic>
        <p:nvPicPr>
          <p:cNvPr id="9224" name="Picture 8" descr="C:\Documents and Settings\James\Desktop\presentations\VSS\figures\2810936268_cd5fda93b5_b_village_detections.png"/>
          <p:cNvPicPr>
            <a:picLocks noChangeAspect="1" noChangeArrowheads="1"/>
          </p:cNvPicPr>
          <p:nvPr/>
        </p:nvPicPr>
        <p:blipFill>
          <a:blip r:embed="rId4" cstate="print"/>
          <a:srcRect/>
          <a:stretch>
            <a:fillRect/>
          </a:stretch>
        </p:blipFill>
        <p:spPr bwMode="auto">
          <a:xfrm>
            <a:off x="3151496" y="1295400"/>
            <a:ext cx="2857500" cy="4572000"/>
          </a:xfrm>
          <a:prstGeom prst="rect">
            <a:avLst/>
          </a:prstGeom>
          <a:noFill/>
        </p:spPr>
      </p:pic>
      <p:pic>
        <p:nvPicPr>
          <p:cNvPr id="9225" name="Picture 9" descr="C:\Documents and Settings\James\Desktop\presentations\VSS\figures\2810936268_cd5fda93b5_b_beach_detections.png"/>
          <p:cNvPicPr>
            <a:picLocks noChangeAspect="1" noChangeArrowheads="1"/>
          </p:cNvPicPr>
          <p:nvPr/>
        </p:nvPicPr>
        <p:blipFill>
          <a:blip r:embed="rId5" cstate="print"/>
          <a:srcRect/>
          <a:stretch>
            <a:fillRect/>
          </a:stretch>
        </p:blipFill>
        <p:spPr bwMode="auto">
          <a:xfrm>
            <a:off x="141596" y="1295400"/>
            <a:ext cx="2857500" cy="4572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C:\Documents and Settings\James\Desktop\presentations\MSR New England Summer 2010\topDetections_trim.png"/>
          <p:cNvPicPr>
            <a:picLocks noChangeAspect="1" noChangeArrowheads="1"/>
          </p:cNvPicPr>
          <p:nvPr/>
        </p:nvPicPr>
        <p:blipFill>
          <a:blip r:embed="rId2" cstate="print"/>
          <a:srcRect/>
          <a:stretch>
            <a:fillRect/>
          </a:stretch>
        </p:blipFill>
        <p:spPr bwMode="auto">
          <a:xfrm>
            <a:off x="0" y="1447800"/>
            <a:ext cx="9144000" cy="4571999"/>
          </a:xfrm>
          <a:prstGeom prst="rect">
            <a:avLst/>
          </a:prstGeom>
          <a:noFill/>
        </p:spPr>
      </p:pic>
      <p:sp>
        <p:nvSpPr>
          <p:cNvPr id="4" name="Title 3"/>
          <p:cNvSpPr>
            <a:spLocks noGrp="1"/>
          </p:cNvSpPr>
          <p:nvPr>
            <p:ph type="title"/>
          </p:nvPr>
        </p:nvSpPr>
        <p:spPr/>
        <p:txBody>
          <a:bodyPr/>
          <a:lstStyle/>
          <a:p>
            <a:r>
              <a:rPr lang="en-US" dirty="0" smtClean="0"/>
              <a:t>Confident </a:t>
            </a:r>
            <a:r>
              <a:rPr lang="en-US" dirty="0" err="1" smtClean="0"/>
              <a:t>Subscene</a:t>
            </a:r>
            <a:r>
              <a:rPr lang="en-US" dirty="0" smtClean="0"/>
              <a:t> Detections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oogle_9_11_2_assembly_hal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Text Box 3"/>
          <p:cNvSpPr txBox="1">
            <a:spLocks noChangeArrowheads="1"/>
          </p:cNvSpPr>
          <p:nvPr/>
        </p:nvSpPr>
        <p:spPr bwMode="auto">
          <a:xfrm>
            <a:off x="304800" y="228600"/>
            <a:ext cx="3211135"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assembly hall</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transition to summary / conclusion</a:t>
            </a:r>
            <a:endParaRPr lang="en-US"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657600"/>
            <a:ext cx="8382000" cy="3200400"/>
          </a:xfrm>
        </p:spPr>
        <p:txBody>
          <a:bodyPr>
            <a:normAutofit fontScale="92500" lnSpcReduction="10000"/>
          </a:bodyPr>
          <a:lstStyle/>
          <a:p>
            <a:pPr>
              <a:buNone/>
            </a:pPr>
            <a:r>
              <a:rPr lang="en-US" dirty="0" smtClean="0"/>
              <a:t>Database and source code available at</a:t>
            </a:r>
            <a:br>
              <a:rPr lang="en-US" dirty="0" smtClean="0"/>
            </a:br>
            <a:r>
              <a:rPr lang="en-US" dirty="0" smtClean="0"/>
              <a:t> </a:t>
            </a:r>
            <a:r>
              <a:rPr lang="en-US" dirty="0" smtClean="0">
                <a:hlinkClick r:id="rId3"/>
              </a:rPr>
              <a:t>http://groups.csail.mit.edu/vision/SUN/</a:t>
            </a:r>
            <a:endParaRPr lang="en-US" dirty="0" smtClean="0"/>
          </a:p>
          <a:p>
            <a:pPr>
              <a:buNone/>
            </a:pPr>
            <a:r>
              <a:rPr lang="en-US" dirty="0" smtClean="0"/>
              <a:t>Additional details available:</a:t>
            </a:r>
            <a:br>
              <a:rPr lang="en-US" dirty="0" smtClean="0"/>
            </a:br>
            <a:r>
              <a:rPr lang="en-US" b="1" dirty="0" smtClean="0"/>
              <a:t>SUN Database: Large-scale Scene Recognition from Abbey to Zoo. </a:t>
            </a:r>
            <a:r>
              <a:rPr lang="en-US" dirty="0" smtClean="0"/>
              <a:t>Jianxiong Xiao, James Hays, Krista A. Ehinger, Aude Oliva, Antonio Torralba. </a:t>
            </a:r>
            <a:br>
              <a:rPr lang="en-US" dirty="0" smtClean="0"/>
            </a:br>
            <a:r>
              <a:rPr lang="en-US" i="1" dirty="0" smtClean="0"/>
              <a:t>CVPR 2010.</a:t>
            </a:r>
          </a:p>
          <a:p>
            <a:pPr>
              <a:buNone/>
            </a:pPr>
            <a:endParaRPr lang="en-US" dirty="0"/>
          </a:p>
        </p:txBody>
      </p:sp>
      <p:pic>
        <p:nvPicPr>
          <p:cNvPr id="5122" name="Picture 2" descr="C:\Documents and Settings\James\Desktop\presentations\VSS\sun_mosaic_logo_small.png"/>
          <p:cNvPicPr>
            <a:picLocks noChangeAspect="1" noChangeArrowheads="1"/>
          </p:cNvPicPr>
          <p:nvPr/>
        </p:nvPicPr>
        <p:blipFill>
          <a:blip r:embed="rId4" cstate="print"/>
          <a:srcRect/>
          <a:stretch>
            <a:fillRect/>
          </a:stretch>
        </p:blipFill>
        <p:spPr bwMode="auto">
          <a:xfrm>
            <a:off x="0" y="0"/>
            <a:ext cx="9144000" cy="3509368"/>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do we do better than 40%?</a:t>
            </a:r>
            <a:endParaRPr lang="en-US" dirty="0"/>
          </a:p>
        </p:txBody>
      </p:sp>
      <p:sp>
        <p:nvSpPr>
          <p:cNvPr id="3" name="Content Placeholder 2"/>
          <p:cNvSpPr>
            <a:spLocks noGrp="1"/>
          </p:cNvSpPr>
          <p:nvPr>
            <p:ph idx="1"/>
          </p:nvPr>
        </p:nvSpPr>
        <p:spPr/>
        <p:txBody>
          <a:bodyPr/>
          <a:lstStyle/>
          <a:p>
            <a:r>
              <a:rPr lang="en-US" dirty="0" smtClean="0"/>
              <a:t>Features from deep learning on ImageNet get 42%</a:t>
            </a:r>
          </a:p>
          <a:p>
            <a:r>
              <a:rPr lang="en-US" dirty="0" smtClean="0"/>
              <a:t>Fisher vector encoding gets up to 47.2%</a:t>
            </a:r>
          </a:p>
        </p:txBody>
      </p:sp>
    </p:spTree>
    <p:extLst>
      <p:ext uri="{BB962C8B-B14F-4D97-AF65-F5344CB8AC3E}">
        <p14:creationId xmlns:p14="http://schemas.microsoft.com/office/powerpoint/2010/main" val="25471722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74133" y="6019800"/>
            <a:ext cx="8229600" cy="715963"/>
          </a:xfrm>
        </p:spPr>
        <p:txBody>
          <a:bodyPr>
            <a:normAutofit fontScale="47500" lnSpcReduction="20000"/>
          </a:bodyPr>
          <a:lstStyle/>
          <a:p>
            <a:pPr marL="0" indent="0">
              <a:buNone/>
            </a:pPr>
            <a:r>
              <a:rPr lang="en-US" dirty="0"/>
              <a:t>B. Zhou, A. </a:t>
            </a:r>
            <a:r>
              <a:rPr lang="en-US" dirty="0" err="1"/>
              <a:t>Lapedriza</a:t>
            </a:r>
            <a:r>
              <a:rPr lang="en-US" dirty="0"/>
              <a:t>, J. Xiao, A. </a:t>
            </a:r>
            <a:r>
              <a:rPr lang="en-US" dirty="0" err="1"/>
              <a:t>Torralba</a:t>
            </a:r>
            <a:r>
              <a:rPr lang="en-US" dirty="0"/>
              <a:t>, and A. Oliva. “Learning Deep Features for Scene Recognition using Places Database.” Advances in Neural Information Processing Systems 27 (NIPS), 2014</a:t>
            </a:r>
          </a:p>
        </p:txBody>
      </p:sp>
      <p:pic>
        <p:nvPicPr>
          <p:cNvPr id="4" name="Picture 3"/>
          <p:cNvPicPr>
            <a:picLocks noChangeAspect="1"/>
          </p:cNvPicPr>
          <p:nvPr/>
        </p:nvPicPr>
        <p:blipFill rotWithShape="1">
          <a:blip r:embed="rId3"/>
          <a:srcRect l="22500" t="21111" r="37500" b="12666"/>
          <a:stretch/>
        </p:blipFill>
        <p:spPr>
          <a:xfrm>
            <a:off x="1900965" y="152400"/>
            <a:ext cx="5375935" cy="5562600"/>
          </a:xfrm>
          <a:prstGeom prst="rect">
            <a:avLst/>
          </a:prstGeom>
        </p:spPr>
      </p:pic>
    </p:spTree>
    <p:extLst>
      <p:ext uri="{BB962C8B-B14F-4D97-AF65-F5344CB8AC3E}">
        <p14:creationId xmlns:p14="http://schemas.microsoft.com/office/powerpoint/2010/main" val="253234542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How does this relate to the human vision work of so-and-so</a:t>
            </a:r>
          </a:p>
          <a:p>
            <a:r>
              <a:rPr lang="en-US" dirty="0" smtClean="0"/>
              <a:t>Shouldn’t human performance be near 100% for a reasonably constructed database?</a:t>
            </a:r>
          </a:p>
          <a:p>
            <a:r>
              <a:rPr lang="en-US" dirty="0" smtClean="0"/>
              <a:t>How rigorously was the database constructed? Did you verify with multiple annotators?</a:t>
            </a:r>
          </a:p>
          <a:p>
            <a:r>
              <a:rPr lang="en-US" dirty="0" smtClean="0"/>
              <a:t>How do you get ground truth for Scene detection?</a:t>
            </a:r>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8192" cy="6144"/>
          </a:xfrm>
        </p:grpSpPr>
        <p:sp>
          <p:nvSpPr>
            <p:cNvPr id="15365" name="Rectangle 3"/>
            <p:cNvSpPr>
              <a:spLocks noChangeArrowheads="1"/>
            </p:cNvSpPr>
            <p:nvPr/>
          </p:nvSpPr>
          <p:spPr bwMode="auto">
            <a:xfrm>
              <a:off x="0" y="0"/>
              <a:ext cx="8192" cy="6144"/>
            </a:xfrm>
            <a:prstGeom prst="rect">
              <a:avLst/>
            </a:prstGeom>
            <a:solidFill>
              <a:srgbClr val="FFFFFF"/>
            </a:solidFill>
            <a:ln w="9525">
              <a:noFill/>
              <a:miter lim="800000"/>
              <a:headEnd/>
              <a:tailEnd/>
            </a:ln>
          </p:spPr>
          <p:txBody>
            <a:bodyPr/>
            <a:lstStyle/>
            <a:p>
              <a:pPr defTabSz="457200" fontAlgn="base">
                <a:spcBef>
                  <a:spcPct val="0"/>
                </a:spcBef>
                <a:spcAft>
                  <a:spcPct val="0"/>
                </a:spcAft>
              </a:pPr>
              <a:endParaRPr lang="en-US" smtClean="0">
                <a:solidFill>
                  <a:srgbClr val="000000"/>
                </a:solidFill>
              </a:endParaRPr>
            </a:p>
          </p:txBody>
        </p:sp>
        <p:sp>
          <p:nvSpPr>
            <p:cNvPr id="15366" name="Rectangle 4"/>
            <p:cNvSpPr>
              <a:spLocks noChangeArrowheads="1"/>
            </p:cNvSpPr>
            <p:nvPr/>
          </p:nvSpPr>
          <p:spPr bwMode="auto">
            <a:xfrm>
              <a:off x="0" y="0"/>
              <a:ext cx="8192" cy="6144"/>
            </a:xfrm>
            <a:prstGeom prst="rect">
              <a:avLst/>
            </a:prstGeom>
            <a:noFill/>
            <a:ln w="9525">
              <a:noFill/>
              <a:miter lim="800000"/>
              <a:headEnd/>
              <a:tailEnd/>
            </a:ln>
          </p:spPr>
          <p:txBody>
            <a:bodyPr/>
            <a:lstStyle/>
            <a:p>
              <a:pPr defTabSz="457200" fontAlgn="base">
                <a:spcBef>
                  <a:spcPct val="0"/>
                </a:spcBef>
                <a:spcAft>
                  <a:spcPct val="0"/>
                </a:spcAft>
              </a:pPr>
              <a:endParaRPr lang="en-US" smtClean="0">
                <a:solidFill>
                  <a:srgbClr val="000000"/>
                </a:solidFill>
              </a:endParaRPr>
            </a:p>
          </p:txBody>
        </p:sp>
      </p:grpSp>
      <p:graphicFrame>
        <p:nvGraphicFramePr>
          <p:cNvPr id="15362"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217" name="Image" r:id="rId4" imgW="10158730" imgH="7466667" progId="">
                  <p:embed/>
                </p:oleObj>
              </mc:Choice>
              <mc:Fallback>
                <p:oleObj name="Image" r:id="rId4" imgW="10158730" imgH="746666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4" name="Text Box 6"/>
          <p:cNvSpPr txBox="1">
            <a:spLocks noChangeArrowheads="1"/>
          </p:cNvSpPr>
          <p:nvPr/>
        </p:nvSpPr>
        <p:spPr bwMode="auto">
          <a:xfrm>
            <a:off x="304800" y="228600"/>
            <a:ext cx="1672253"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bakery</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7193" name="Image" r:id="rId4" imgW="15238095" imgH="11428571" progId="">
                  <p:embed/>
                </p:oleObj>
              </mc:Choice>
              <mc:Fallback>
                <p:oleObj name="Image" r:id="rId4" imgW="15238095" imgH="11428571"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Text Box 3"/>
          <p:cNvSpPr txBox="1">
            <a:spLocks noChangeArrowheads="1"/>
          </p:cNvSpPr>
          <p:nvPr/>
        </p:nvSpPr>
        <p:spPr bwMode="auto">
          <a:xfrm>
            <a:off x="304800" y="228600"/>
            <a:ext cx="2544286"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car factory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66585" name="Image" r:id="rId3" imgW="12698413" imgH="8469841" progId="">
                  <p:embed/>
                </p:oleObj>
              </mc:Choice>
              <mc:Fallback>
                <p:oleObj name="Image" r:id="rId3" imgW="12698413" imgH="8469841"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1" name="Text Box 3"/>
          <p:cNvSpPr txBox="1">
            <a:spLocks noChangeArrowheads="1"/>
          </p:cNvSpPr>
          <p:nvPr/>
        </p:nvSpPr>
        <p:spPr bwMode="auto">
          <a:xfrm>
            <a:off x="304800" y="228600"/>
            <a:ext cx="1800493"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cockpit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oogle_11_8_1_airpor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Text Box 3"/>
          <p:cNvSpPr txBox="1">
            <a:spLocks noChangeArrowheads="1"/>
          </p:cNvSpPr>
          <p:nvPr/>
        </p:nvSpPr>
        <p:spPr bwMode="auto">
          <a:xfrm>
            <a:off x="304800" y="228600"/>
            <a:ext cx="3903633"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construction site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Why do good recognition systems go bad?</a:t>
            </a:r>
            <a:endParaRPr lang="en-US" dirty="0"/>
          </a:p>
        </p:txBody>
      </p:sp>
      <p:sp>
        <p:nvSpPr>
          <p:cNvPr id="3" name="Content Placeholder 2"/>
          <p:cNvSpPr>
            <a:spLocks noGrp="1"/>
          </p:cNvSpPr>
          <p:nvPr>
            <p:ph idx="1"/>
          </p:nvPr>
        </p:nvSpPr>
        <p:spPr>
          <a:xfrm>
            <a:off x="457200" y="990600"/>
            <a:ext cx="8229600" cy="5562600"/>
          </a:xfrm>
        </p:spPr>
        <p:txBody>
          <a:bodyPr>
            <a:normAutofit fontScale="92500"/>
          </a:bodyPr>
          <a:lstStyle/>
          <a:p>
            <a:pPr>
              <a:buFont typeface="Arial" charset="0"/>
              <a:buChar char="•"/>
              <a:defRPr/>
            </a:pPr>
            <a:r>
              <a:rPr lang="en-US" dirty="0" smtClean="0"/>
              <a:t>E.g. </a:t>
            </a:r>
            <a:r>
              <a:rPr lang="en-US" dirty="0"/>
              <a:t>W</a:t>
            </a:r>
            <a:r>
              <a:rPr lang="en-US" dirty="0" smtClean="0"/>
              <a:t>hy isn’t our Bag of Words classifier at 90% instead of 70%?</a:t>
            </a:r>
          </a:p>
          <a:p>
            <a:pPr>
              <a:buFont typeface="Arial" charset="0"/>
              <a:buChar char="•"/>
              <a:defRPr/>
            </a:pPr>
            <a:r>
              <a:rPr lang="en-US" dirty="0" smtClean="0"/>
              <a:t>Training Data</a:t>
            </a:r>
          </a:p>
          <a:p>
            <a:pPr lvl="1">
              <a:buFont typeface="Arial" charset="0"/>
              <a:buChar char="–"/>
              <a:defRPr/>
            </a:pPr>
            <a:r>
              <a:rPr lang="en-US" dirty="0" smtClean="0"/>
              <a:t>Huge issue, but not necessarily a variable you can manipulate.</a:t>
            </a:r>
          </a:p>
          <a:p>
            <a:pPr>
              <a:buFont typeface="Arial" charset="0"/>
              <a:buChar char="•"/>
              <a:defRPr/>
            </a:pPr>
            <a:r>
              <a:rPr lang="en-US" dirty="0" smtClean="0"/>
              <a:t>Representation</a:t>
            </a:r>
          </a:p>
          <a:p>
            <a:pPr lvl="1">
              <a:buFont typeface="Arial" charset="0"/>
              <a:buChar char="–"/>
              <a:defRPr/>
            </a:pPr>
            <a:r>
              <a:rPr lang="en-US" dirty="0" smtClean="0"/>
              <a:t>Are the local features themselves </a:t>
            </a:r>
            <a:r>
              <a:rPr lang="en-US" dirty="0" err="1" smtClean="0"/>
              <a:t>lossy</a:t>
            </a:r>
            <a:r>
              <a:rPr lang="en-US" dirty="0" smtClean="0"/>
              <a:t>? </a:t>
            </a:r>
            <a:endParaRPr lang="en-US" dirty="0" smtClean="0">
              <a:solidFill>
                <a:srgbClr val="00B050"/>
              </a:solidFill>
            </a:endParaRPr>
          </a:p>
          <a:p>
            <a:pPr lvl="1">
              <a:buFont typeface="Arial" charset="0"/>
              <a:buChar char="–"/>
              <a:defRPr/>
            </a:pPr>
            <a:r>
              <a:rPr lang="en-US" dirty="0" smtClean="0"/>
              <a:t>What about feature quantization? That’s VERY </a:t>
            </a:r>
            <a:r>
              <a:rPr lang="en-US" dirty="0" err="1" smtClean="0"/>
              <a:t>lossy</a:t>
            </a:r>
            <a:r>
              <a:rPr lang="en-US" dirty="0" smtClean="0"/>
              <a:t>.</a:t>
            </a:r>
            <a:endParaRPr lang="en-US" dirty="0"/>
          </a:p>
          <a:p>
            <a:pPr>
              <a:buFont typeface="Arial" charset="0"/>
              <a:buChar char="•"/>
              <a:defRPr/>
            </a:pPr>
            <a:r>
              <a:rPr lang="en-US" dirty="0"/>
              <a:t>Learning method</a:t>
            </a:r>
          </a:p>
          <a:p>
            <a:pPr lvl="1">
              <a:buFont typeface="Arial" charset="0"/>
              <a:buChar char="–"/>
              <a:defRPr/>
            </a:pPr>
            <a:r>
              <a:rPr lang="en-US" dirty="0"/>
              <a:t>Probably not such a big issue, unless you’re learning the representation (e.g. deep learning</a:t>
            </a:r>
            <a:r>
              <a:rPr lang="en-US" dirty="0" smtClean="0"/>
              <a:t>).</a:t>
            </a:r>
            <a:endParaRPr lang="en-US" dirty="0"/>
          </a:p>
        </p:txBody>
      </p:sp>
    </p:spTree>
    <p:extLst>
      <p:ext uri="{BB962C8B-B14F-4D97-AF65-F5344CB8AC3E}">
        <p14:creationId xmlns:p14="http://schemas.microsoft.com/office/powerpoint/2010/main" val="2312641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oogle_4_6_1_airpor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0483" name="Text Box 3"/>
          <p:cNvSpPr txBox="1">
            <a:spLocks noChangeArrowheads="1"/>
          </p:cNvSpPr>
          <p:nvPr/>
        </p:nvSpPr>
        <p:spPr bwMode="auto">
          <a:xfrm>
            <a:off x="304800" y="228600"/>
            <a:ext cx="2467342"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food court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oogle_6_17_1_airport"/>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Text Box 3"/>
          <p:cNvSpPr txBox="1">
            <a:spLocks noChangeArrowheads="1"/>
          </p:cNvSpPr>
          <p:nvPr/>
        </p:nvSpPr>
        <p:spPr bwMode="auto">
          <a:xfrm>
            <a:off x="304800" y="228600"/>
            <a:ext cx="2595582"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interior car</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oogle_11_14_2_airport_term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1" name="Text Box 3"/>
          <p:cNvSpPr txBox="1">
            <a:spLocks noChangeArrowheads="1"/>
          </p:cNvSpPr>
          <p:nvPr/>
        </p:nvSpPr>
        <p:spPr bwMode="auto">
          <a:xfrm>
            <a:off x="304800" y="228600"/>
            <a:ext cx="169790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lounge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1289" name="Image" r:id="rId4" imgW="12698413" imgH="9523810" progId="">
                  <p:embed/>
                </p:oleObj>
              </mc:Choice>
              <mc:Fallback>
                <p:oleObj name="Image" r:id="rId4" imgW="12698413" imgH="952381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3" name="Text Box 3"/>
          <p:cNvSpPr txBox="1">
            <a:spLocks noChangeArrowheads="1"/>
          </p:cNvSpPr>
          <p:nvPr/>
        </p:nvSpPr>
        <p:spPr bwMode="auto">
          <a:xfrm>
            <a:off x="304800" y="228600"/>
            <a:ext cx="195438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stadium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oogle_5_17_2_apple_orchard"/>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435" name="Text Box 3"/>
          <p:cNvSpPr txBox="1">
            <a:spLocks noChangeArrowheads="1"/>
          </p:cNvSpPr>
          <p:nvPr/>
        </p:nvSpPr>
        <p:spPr bwMode="auto">
          <a:xfrm>
            <a:off x="304800" y="228600"/>
            <a:ext cx="169790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stream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oogle_3_7_2_airport_termina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3315" name="Text Box 3"/>
          <p:cNvSpPr txBox="1">
            <a:spLocks noChangeArrowheads="1"/>
          </p:cNvSpPr>
          <p:nvPr/>
        </p:nvSpPr>
        <p:spPr bwMode="auto">
          <a:xfrm>
            <a:off x="304800" y="228600"/>
            <a:ext cx="2826415"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train station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4114800" y="2286000"/>
            <a:ext cx="1301750" cy="14335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z="8800" b="1" smtClean="0">
                <a:solidFill>
                  <a:srgbClr val="000000"/>
                </a:solidFill>
              </a:rPr>
              <a: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C:\Documents and Settings\James\Desktop\presentations\VSS\prototypes_small.png"/>
          <p:cNvPicPr>
            <a:picLocks noChangeAspect="1" noChangeArrowheads="1"/>
          </p:cNvPicPr>
          <p:nvPr/>
        </p:nvPicPr>
        <p:blipFill>
          <a:blip r:embed="rId3" cstate="print"/>
          <a:srcRect/>
          <a:stretch>
            <a:fillRect/>
          </a:stretch>
        </p:blipFill>
        <p:spPr bwMode="auto">
          <a:xfrm>
            <a:off x="0" y="152400"/>
            <a:ext cx="9144000" cy="6509741"/>
          </a:xfrm>
          <a:prstGeom prst="rect">
            <a:avLst/>
          </a:prstGeom>
          <a:noFill/>
        </p:spPr>
      </p:pic>
      <p:grpSp>
        <p:nvGrpSpPr>
          <p:cNvPr id="12" name="Group 11"/>
          <p:cNvGrpSpPr/>
          <p:nvPr/>
        </p:nvGrpSpPr>
        <p:grpSpPr>
          <a:xfrm>
            <a:off x="0" y="116114"/>
            <a:ext cx="2889055" cy="3152866"/>
            <a:chOff x="0" y="116114"/>
            <a:chExt cx="2889055" cy="3152866"/>
          </a:xfrm>
        </p:grpSpPr>
        <p:cxnSp>
          <p:nvCxnSpPr>
            <p:cNvPr id="13" name="Straight Connector 12"/>
            <p:cNvCxnSpPr/>
            <p:nvPr/>
          </p:nvCxnSpPr>
          <p:spPr>
            <a:xfrm rot="16200000" flipH="1">
              <a:off x="148590" y="541782"/>
              <a:ext cx="2849020" cy="2605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3" descr="C:\Documents and Settings\James\Desktop\presentations\VSS\db_history\SUN\abbey\sun_aacphuqehdodwawg.jpg"/>
            <p:cNvPicPr>
              <a:picLocks noChangeAspect="1" noChangeArrowheads="1"/>
            </p:cNvPicPr>
            <p:nvPr/>
          </p:nvPicPr>
          <p:blipFill>
            <a:blip r:embed="rId4" cstate="print"/>
            <a:srcRect/>
            <a:stretch>
              <a:fillRect/>
            </a:stretch>
          </p:blipFill>
          <p:spPr bwMode="auto">
            <a:xfrm>
              <a:off x="533400" y="609600"/>
              <a:ext cx="2321719" cy="2625328"/>
            </a:xfrm>
            <a:prstGeom prst="rect">
              <a:avLst/>
            </a:prstGeom>
            <a:noFill/>
            <a:ln w="50800">
              <a:solidFill>
                <a:srgbClr val="FF0000"/>
              </a:solidFill>
            </a:ln>
          </p:spPr>
        </p:pic>
        <p:sp>
          <p:nvSpPr>
            <p:cNvPr id="15" name="Frame 14"/>
            <p:cNvSpPr/>
            <p:nvPr/>
          </p:nvSpPr>
          <p:spPr>
            <a:xfrm>
              <a:off x="0" y="116114"/>
              <a:ext cx="290286" cy="326572"/>
            </a:xfrm>
            <a:prstGeom prst="frame">
              <a:avLst>
                <a:gd name="adj1" fmla="val 1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63661" y="129026"/>
              <a:ext cx="2625394" cy="4543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439" y="140245"/>
              <a:ext cx="482444" cy="4319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1150247" y="1598565"/>
              <a:ext cx="2816596" cy="4824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141204" y="3936569"/>
            <a:ext cx="2806485" cy="2667430"/>
            <a:chOff x="6141204" y="3936569"/>
            <a:chExt cx="2806485" cy="2667430"/>
          </a:xfrm>
        </p:grpSpPr>
        <p:cxnSp>
          <p:nvCxnSpPr>
            <p:cNvPr id="20" name="Straight Connector 19"/>
            <p:cNvCxnSpPr/>
            <p:nvPr/>
          </p:nvCxnSpPr>
          <p:spPr>
            <a:xfrm rot="5400000" flipH="1" flipV="1">
              <a:off x="6775342" y="4161296"/>
              <a:ext cx="2397073" cy="19476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5212598" y="4871635"/>
              <a:ext cx="2407404" cy="5372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4" descr="C:\Documents and Settings\James\Desktop\presentations\VSS\db_history\SUN\zoo\sun_bayqqqhaitxweuow.jpg"/>
            <p:cNvPicPr>
              <a:picLocks noChangeAspect="1" noChangeArrowheads="1"/>
            </p:cNvPicPr>
            <p:nvPr/>
          </p:nvPicPr>
          <p:blipFill>
            <a:blip r:embed="rId5" cstate="print"/>
            <a:srcRect/>
            <a:stretch>
              <a:fillRect/>
            </a:stretch>
          </p:blipFill>
          <p:spPr bwMode="auto">
            <a:xfrm>
              <a:off x="6172200" y="3962400"/>
              <a:ext cx="2743200" cy="2057400"/>
            </a:xfrm>
            <a:prstGeom prst="rect">
              <a:avLst/>
            </a:prstGeom>
            <a:noFill/>
            <a:ln w="50800">
              <a:solidFill>
                <a:srgbClr val="FF0000"/>
              </a:solidFill>
            </a:ln>
            <a:effectLst/>
          </p:spPr>
        </p:pic>
        <p:sp>
          <p:nvSpPr>
            <p:cNvPr id="23" name="Frame 22"/>
            <p:cNvSpPr/>
            <p:nvPr/>
          </p:nvSpPr>
          <p:spPr>
            <a:xfrm>
              <a:off x="6662057" y="6317343"/>
              <a:ext cx="351972" cy="286656"/>
            </a:xfrm>
            <a:prstGeom prst="frame">
              <a:avLst>
                <a:gd name="adj1" fmla="val 170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a:off x="6141204" y="6050209"/>
              <a:ext cx="538565" cy="5365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000068" y="6049507"/>
              <a:ext cx="1947620" cy="5217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CalTech</a:t>
            </a:r>
            <a:r>
              <a:rPr lang="en-US" dirty="0" smtClean="0"/>
              <a:t> 101 - 2004</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5426" y="820386"/>
            <a:ext cx="7133148" cy="6037614"/>
          </a:xfrm>
        </p:spPr>
      </p:pic>
    </p:spTree>
    <p:extLst>
      <p:ext uri="{BB962C8B-B14F-4D97-AF65-F5344CB8AC3E}">
        <p14:creationId xmlns:p14="http://schemas.microsoft.com/office/powerpoint/2010/main" val="1900320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397 Well-sampled Categories</a:t>
            </a:r>
            <a:endParaRPr lang="en-US" dirty="0"/>
          </a:p>
        </p:txBody>
      </p:sp>
      <p:pic>
        <p:nvPicPr>
          <p:cNvPr id="3075" name="Picture 3" descr="C:\Documents and Settings\James\Desktop\presentations\VSS\SUN397cvpr_small.png"/>
          <p:cNvPicPr>
            <a:picLocks noChangeAspect="1" noChangeArrowheads="1"/>
          </p:cNvPicPr>
          <p:nvPr/>
        </p:nvPicPr>
        <p:blipFill>
          <a:blip r:embed="rId3" cstate="print"/>
          <a:srcRect/>
          <a:stretch>
            <a:fillRect/>
          </a:stretch>
        </p:blipFill>
        <p:spPr bwMode="auto">
          <a:xfrm>
            <a:off x="0" y="990600"/>
            <a:ext cx="9144000" cy="563463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James\Desktop\SUN_presentation\figures\turkUI.png"/>
          <p:cNvPicPr>
            <a:picLocks noChangeAspect="1" noChangeArrowheads="1"/>
          </p:cNvPicPr>
          <p:nvPr/>
        </p:nvPicPr>
        <p:blipFill>
          <a:blip r:embed="rId3" cstate="print"/>
          <a:srcRect t="9377" b="7667"/>
          <a:stretch>
            <a:fillRect/>
          </a:stretch>
        </p:blipFill>
        <p:spPr bwMode="auto">
          <a:xfrm>
            <a:off x="108264" y="762000"/>
            <a:ext cx="8893969" cy="4718713"/>
          </a:xfrm>
          <a:prstGeom prst="rect">
            <a:avLst/>
          </a:prstGeom>
          <a:noFill/>
        </p:spPr>
      </p:pic>
      <p:sp>
        <p:nvSpPr>
          <p:cNvPr id="5" name="Rectangle 4"/>
          <p:cNvSpPr/>
          <p:nvPr/>
        </p:nvSpPr>
        <p:spPr>
          <a:xfrm>
            <a:off x="6728346" y="762000"/>
            <a:ext cx="2415654"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11890" y="762000"/>
            <a:ext cx="2415654"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81400" y="685800"/>
            <a:ext cx="2415654"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15000" y="2362200"/>
            <a:ext cx="1447800" cy="1569660"/>
          </a:xfrm>
          <a:prstGeom prst="rect">
            <a:avLst/>
          </a:prstGeom>
          <a:noFill/>
        </p:spPr>
        <p:txBody>
          <a:bodyPr wrap="square" rtlCol="0">
            <a:spAutoFit/>
          </a:bodyPr>
          <a:lstStyle/>
          <a:p>
            <a:r>
              <a:rPr lang="en-US" sz="9600" dirty="0" smtClean="0"/>
              <a:t>?</a:t>
            </a:r>
            <a:endParaRPr lang="en-US" sz="9600" dirty="0"/>
          </a:p>
        </p:txBody>
      </p:sp>
      <p:sp>
        <p:nvSpPr>
          <p:cNvPr id="3" name="Content Placeholder 2"/>
          <p:cNvSpPr>
            <a:spLocks noGrp="1"/>
          </p:cNvSpPr>
          <p:nvPr>
            <p:ph idx="1"/>
          </p:nvPr>
        </p:nvSpPr>
        <p:spPr>
          <a:xfrm>
            <a:off x="533400" y="5410200"/>
            <a:ext cx="3048000" cy="1219200"/>
          </a:xfrm>
        </p:spPr>
        <p:txBody>
          <a:bodyPr>
            <a:noAutofit/>
          </a:bodyPr>
          <a:lstStyle/>
          <a:p>
            <a:pPr>
              <a:buNone/>
            </a:pPr>
            <a:r>
              <a:rPr lang="en-US" dirty="0" smtClean="0"/>
              <a:t>“Good worker” </a:t>
            </a:r>
            <a:br>
              <a:rPr lang="en-US" dirty="0" smtClean="0"/>
            </a:br>
            <a:r>
              <a:rPr lang="en-US" dirty="0" smtClean="0"/>
              <a:t>Accuracy</a:t>
            </a:r>
          </a:p>
        </p:txBody>
      </p:sp>
      <p:sp>
        <p:nvSpPr>
          <p:cNvPr id="11" name="TextBox 10"/>
          <p:cNvSpPr txBox="1"/>
          <p:nvPr/>
        </p:nvSpPr>
        <p:spPr>
          <a:xfrm>
            <a:off x="3733800" y="5410200"/>
            <a:ext cx="5257800" cy="584775"/>
          </a:xfrm>
          <a:prstGeom prst="rect">
            <a:avLst/>
          </a:prstGeom>
          <a:noFill/>
        </p:spPr>
        <p:txBody>
          <a:bodyPr wrap="square" rtlCol="0">
            <a:spAutoFit/>
          </a:bodyPr>
          <a:lstStyle/>
          <a:p>
            <a:r>
              <a:rPr lang="en-US" sz="3200" dirty="0" smtClean="0"/>
              <a:t>98%         90%              68%</a:t>
            </a:r>
            <a:endParaRPr lang="en-US" sz="3200" dirty="0"/>
          </a:p>
        </p:txBody>
      </p:sp>
      <p:sp>
        <p:nvSpPr>
          <p:cNvPr id="2" name="Title 1"/>
          <p:cNvSpPr>
            <a:spLocks noGrp="1"/>
          </p:cNvSpPr>
          <p:nvPr>
            <p:ph type="title"/>
          </p:nvPr>
        </p:nvSpPr>
        <p:spPr/>
        <p:txBody>
          <a:bodyPr>
            <a:normAutofit fontScale="90000"/>
          </a:bodyPr>
          <a:lstStyle/>
          <a:p>
            <a:r>
              <a:rPr lang="en-US" dirty="0" smtClean="0"/>
              <a:t>Evaluating Human Scene Classification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3" grpId="0" build="p"/>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9634" name="Picture 2" descr="C:\Documents and Settings\James\Desktop\presentations\VSS\figures\good_ones_final_comp.png"/>
          <p:cNvPicPr>
            <a:picLocks noChangeAspect="1" noChangeArrowheads="1"/>
          </p:cNvPicPr>
          <p:nvPr/>
        </p:nvPicPr>
        <p:blipFill>
          <a:blip r:embed="rId3" cstate="print"/>
          <a:srcRect/>
          <a:stretch>
            <a:fillRect/>
          </a:stretch>
        </p:blipFill>
        <p:spPr bwMode="auto">
          <a:xfrm>
            <a:off x="76200" y="0"/>
            <a:ext cx="9027914" cy="68580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8" name="Picture 12" descr="C:\Documents and Settings\James\Desktop\presentations\VSS\prototype_webpage\prototype_categories\river.jpg"/>
          <p:cNvPicPr>
            <a:picLocks noChangeAspect="1" noChangeArrowheads="1"/>
          </p:cNvPicPr>
          <p:nvPr/>
        </p:nvPicPr>
        <p:blipFill>
          <a:blip r:embed="rId3" cstate="print"/>
          <a:srcRect/>
          <a:stretch>
            <a:fillRect/>
          </a:stretch>
        </p:blipFill>
        <p:spPr bwMode="auto">
          <a:xfrm>
            <a:off x="3429000" y="3020704"/>
            <a:ext cx="1600200" cy="1600200"/>
          </a:xfrm>
          <a:prstGeom prst="rect">
            <a:avLst/>
          </a:prstGeom>
          <a:noFill/>
        </p:spPr>
      </p:pic>
      <p:pic>
        <p:nvPicPr>
          <p:cNvPr id="70659" name="Picture 3" descr="C:\Documents and Settings\James\Desktop\presentations\VSS\prototype_webpage\prototype_categories\coast.jpg"/>
          <p:cNvPicPr>
            <a:picLocks noChangeAspect="1" noChangeArrowheads="1"/>
          </p:cNvPicPr>
          <p:nvPr/>
        </p:nvPicPr>
        <p:blipFill>
          <a:blip r:embed="rId4" cstate="print"/>
          <a:srcRect/>
          <a:stretch>
            <a:fillRect/>
          </a:stretch>
        </p:blipFill>
        <p:spPr bwMode="auto">
          <a:xfrm>
            <a:off x="6019800" y="3020704"/>
            <a:ext cx="1600201" cy="1600200"/>
          </a:xfrm>
          <a:prstGeom prst="rect">
            <a:avLst/>
          </a:prstGeom>
          <a:noFill/>
        </p:spPr>
      </p:pic>
      <p:pic>
        <p:nvPicPr>
          <p:cNvPr id="70660" name="Picture 4" descr="C:\Documents and Settings\James\Desktop\presentations\VSS\prototype_webpage\prototype_categories\courthouse.jpg"/>
          <p:cNvPicPr>
            <a:picLocks noChangeAspect="1" noChangeArrowheads="1"/>
          </p:cNvPicPr>
          <p:nvPr/>
        </p:nvPicPr>
        <p:blipFill>
          <a:blip r:embed="rId5" cstate="print"/>
          <a:srcRect/>
          <a:stretch>
            <a:fillRect/>
          </a:stretch>
        </p:blipFill>
        <p:spPr bwMode="auto">
          <a:xfrm>
            <a:off x="6019800" y="4907280"/>
            <a:ext cx="1874521" cy="1874520"/>
          </a:xfrm>
          <a:prstGeom prst="rect">
            <a:avLst/>
          </a:prstGeom>
          <a:noFill/>
        </p:spPr>
      </p:pic>
      <p:pic>
        <p:nvPicPr>
          <p:cNvPr id="70661" name="Picture 5" descr="C:\Documents and Settings\James\Desktop\presentations\VSS\prototype_webpage\prototype_categories\inn.jpg"/>
          <p:cNvPicPr>
            <a:picLocks noChangeAspect="1" noChangeArrowheads="1"/>
          </p:cNvPicPr>
          <p:nvPr/>
        </p:nvPicPr>
        <p:blipFill>
          <a:blip r:embed="rId6" cstate="print"/>
          <a:srcRect/>
          <a:stretch>
            <a:fillRect/>
          </a:stretch>
        </p:blipFill>
        <p:spPr bwMode="auto">
          <a:xfrm>
            <a:off x="640079" y="1055132"/>
            <a:ext cx="1722121" cy="1722120"/>
          </a:xfrm>
          <a:prstGeom prst="rect">
            <a:avLst/>
          </a:prstGeom>
          <a:noFill/>
        </p:spPr>
      </p:pic>
      <p:pic>
        <p:nvPicPr>
          <p:cNvPr id="70662" name="Picture 6" descr="C:\Documents and Settings\James\Desktop\presentations\VSS\prototype_webpage\prototype_categories\restaurant_patio.jpg"/>
          <p:cNvPicPr>
            <a:picLocks noChangeAspect="1" noChangeArrowheads="1"/>
          </p:cNvPicPr>
          <p:nvPr/>
        </p:nvPicPr>
        <p:blipFill>
          <a:blip r:embed="rId7" cstate="print"/>
          <a:srcRect/>
          <a:stretch>
            <a:fillRect/>
          </a:stretch>
        </p:blipFill>
        <p:spPr bwMode="auto">
          <a:xfrm>
            <a:off x="3429000" y="879144"/>
            <a:ext cx="1874521" cy="1874520"/>
          </a:xfrm>
          <a:prstGeom prst="rect">
            <a:avLst/>
          </a:prstGeom>
          <a:noFill/>
        </p:spPr>
      </p:pic>
      <p:pic>
        <p:nvPicPr>
          <p:cNvPr id="70663" name="Picture 7" descr="C:\Documents and Settings\James\Desktop\presentations\VSS\prototype_webpage\prototype_categories\basilica.jpg"/>
          <p:cNvPicPr>
            <a:picLocks noChangeAspect="1" noChangeArrowheads="1"/>
          </p:cNvPicPr>
          <p:nvPr/>
        </p:nvPicPr>
        <p:blipFill>
          <a:blip r:embed="rId8" cstate="print"/>
          <a:srcRect/>
          <a:stretch>
            <a:fillRect/>
          </a:stretch>
        </p:blipFill>
        <p:spPr bwMode="auto">
          <a:xfrm>
            <a:off x="640079" y="4865132"/>
            <a:ext cx="1874521" cy="1874520"/>
          </a:xfrm>
          <a:prstGeom prst="rect">
            <a:avLst/>
          </a:prstGeom>
          <a:noFill/>
        </p:spPr>
      </p:pic>
      <p:pic>
        <p:nvPicPr>
          <p:cNvPr id="70664" name="Picture 8" descr="C:\Documents and Settings\James\Desktop\presentations\VSS\prototype_webpage\prototype_categories\bayou.jpg"/>
          <p:cNvPicPr>
            <a:picLocks noChangeAspect="1" noChangeArrowheads="1"/>
          </p:cNvPicPr>
          <p:nvPr/>
        </p:nvPicPr>
        <p:blipFill>
          <a:blip r:embed="rId9" cstate="print"/>
          <a:srcRect/>
          <a:stretch>
            <a:fillRect/>
          </a:stretch>
        </p:blipFill>
        <p:spPr bwMode="auto">
          <a:xfrm>
            <a:off x="640079" y="2883932"/>
            <a:ext cx="1874521" cy="1874520"/>
          </a:xfrm>
          <a:prstGeom prst="rect">
            <a:avLst/>
          </a:prstGeom>
          <a:noFill/>
        </p:spPr>
      </p:pic>
      <p:pic>
        <p:nvPicPr>
          <p:cNvPr id="70666" name="Picture 10" descr="C:\Documents and Settings\James\Desktop\presentations\VSS\prototype_webpage\prototype_categories\cathedral.jpg"/>
          <p:cNvPicPr>
            <a:picLocks noChangeAspect="1" noChangeArrowheads="1"/>
          </p:cNvPicPr>
          <p:nvPr/>
        </p:nvPicPr>
        <p:blipFill>
          <a:blip r:embed="rId10" cstate="print"/>
          <a:srcRect/>
          <a:stretch>
            <a:fillRect/>
          </a:stretch>
        </p:blipFill>
        <p:spPr bwMode="auto">
          <a:xfrm>
            <a:off x="3429000" y="5135880"/>
            <a:ext cx="1645921" cy="1645920"/>
          </a:xfrm>
          <a:prstGeom prst="rect">
            <a:avLst/>
          </a:prstGeom>
          <a:noFill/>
        </p:spPr>
      </p:pic>
      <p:pic>
        <p:nvPicPr>
          <p:cNvPr id="70667" name="Picture 11" descr="C:\Documents and Settings\James\Desktop\presentations\VSS\prototype_webpage\prototype_categories\chalet.jpg"/>
          <p:cNvPicPr>
            <a:picLocks noChangeAspect="1" noChangeArrowheads="1"/>
          </p:cNvPicPr>
          <p:nvPr/>
        </p:nvPicPr>
        <p:blipFill>
          <a:blip r:embed="rId11" cstate="print"/>
          <a:srcRect/>
          <a:stretch>
            <a:fillRect/>
          </a:stretch>
        </p:blipFill>
        <p:spPr bwMode="auto">
          <a:xfrm>
            <a:off x="6019800" y="857536"/>
            <a:ext cx="1874521" cy="1874520"/>
          </a:xfrm>
          <a:prstGeom prst="rect">
            <a:avLst/>
          </a:prstGeom>
          <a:noFill/>
        </p:spPr>
      </p:pic>
      <p:sp>
        <p:nvSpPr>
          <p:cNvPr id="4" name="TextBox 3"/>
          <p:cNvSpPr txBox="1"/>
          <p:nvPr/>
        </p:nvSpPr>
        <p:spPr>
          <a:xfrm>
            <a:off x="304800" y="76200"/>
            <a:ext cx="2743200" cy="523220"/>
          </a:xfrm>
          <a:prstGeom prst="rect">
            <a:avLst/>
          </a:prstGeom>
          <a:noFill/>
        </p:spPr>
        <p:txBody>
          <a:bodyPr wrap="square" rtlCol="0">
            <a:spAutoFit/>
          </a:bodyPr>
          <a:lstStyle/>
          <a:p>
            <a:r>
              <a:rPr lang="en-US" sz="2800" dirty="0" smtClean="0"/>
              <a:t>Scene category</a:t>
            </a:r>
            <a:endParaRPr lang="en-US" sz="2800" dirty="0"/>
          </a:p>
        </p:txBody>
      </p:sp>
      <p:sp>
        <p:nvSpPr>
          <p:cNvPr id="5" name="TextBox 4"/>
          <p:cNvSpPr txBox="1"/>
          <p:nvPr/>
        </p:nvSpPr>
        <p:spPr>
          <a:xfrm>
            <a:off x="3657600" y="76200"/>
            <a:ext cx="4724400" cy="523220"/>
          </a:xfrm>
          <a:prstGeom prst="rect">
            <a:avLst/>
          </a:prstGeom>
          <a:noFill/>
        </p:spPr>
        <p:txBody>
          <a:bodyPr wrap="square" rtlCol="0">
            <a:spAutoFit/>
          </a:bodyPr>
          <a:lstStyle/>
          <a:p>
            <a:r>
              <a:rPr lang="en-US" sz="2800" dirty="0" smtClean="0"/>
              <a:t>Most confusing categories</a:t>
            </a:r>
            <a:endParaRPr lang="en-US" sz="2800" dirty="0"/>
          </a:p>
        </p:txBody>
      </p:sp>
      <p:cxnSp>
        <p:nvCxnSpPr>
          <p:cNvPr id="7" name="Straight Connector 6"/>
          <p:cNvCxnSpPr/>
          <p:nvPr/>
        </p:nvCxnSpPr>
        <p:spPr>
          <a:xfrm>
            <a:off x="533400" y="685800"/>
            <a:ext cx="7543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685800"/>
            <a:ext cx="2743200" cy="369332"/>
          </a:xfrm>
          <a:prstGeom prst="rect">
            <a:avLst/>
          </a:prstGeom>
          <a:noFill/>
        </p:spPr>
        <p:txBody>
          <a:bodyPr wrap="square" rtlCol="0">
            <a:spAutoFit/>
          </a:bodyPr>
          <a:lstStyle/>
          <a:p>
            <a:r>
              <a:rPr lang="en-US" dirty="0" smtClean="0"/>
              <a:t>Inn  (0%)</a:t>
            </a:r>
            <a:endParaRPr lang="en-US" dirty="0"/>
          </a:p>
        </p:txBody>
      </p:sp>
      <p:sp>
        <p:nvSpPr>
          <p:cNvPr id="9" name="TextBox 8"/>
          <p:cNvSpPr txBox="1"/>
          <p:nvPr/>
        </p:nvSpPr>
        <p:spPr>
          <a:xfrm>
            <a:off x="457200" y="2825234"/>
            <a:ext cx="2743200" cy="369332"/>
          </a:xfrm>
          <a:prstGeom prst="rect">
            <a:avLst/>
          </a:prstGeom>
          <a:noFill/>
        </p:spPr>
        <p:txBody>
          <a:bodyPr wrap="square" rtlCol="0">
            <a:spAutoFit/>
          </a:bodyPr>
          <a:lstStyle/>
          <a:p>
            <a:r>
              <a:rPr lang="en-US" dirty="0" smtClean="0"/>
              <a:t>Bayou  (0%)</a:t>
            </a:r>
            <a:endParaRPr lang="en-US" dirty="0"/>
          </a:p>
        </p:txBody>
      </p:sp>
      <p:sp>
        <p:nvSpPr>
          <p:cNvPr id="10" name="TextBox 9"/>
          <p:cNvSpPr txBox="1"/>
          <p:nvPr/>
        </p:nvSpPr>
        <p:spPr>
          <a:xfrm>
            <a:off x="457200" y="4800600"/>
            <a:ext cx="2743200" cy="369332"/>
          </a:xfrm>
          <a:prstGeom prst="rect">
            <a:avLst/>
          </a:prstGeom>
          <a:noFill/>
        </p:spPr>
        <p:txBody>
          <a:bodyPr wrap="square" rtlCol="0">
            <a:spAutoFit/>
          </a:bodyPr>
          <a:lstStyle/>
          <a:p>
            <a:r>
              <a:rPr lang="en-US" dirty="0" smtClean="0"/>
              <a:t>Basilica  (0%)</a:t>
            </a:r>
            <a:endParaRPr lang="en-US" dirty="0"/>
          </a:p>
        </p:txBody>
      </p:sp>
      <p:sp>
        <p:nvSpPr>
          <p:cNvPr id="11" name="TextBox 10"/>
          <p:cNvSpPr txBox="1"/>
          <p:nvPr/>
        </p:nvSpPr>
        <p:spPr>
          <a:xfrm>
            <a:off x="3352800" y="685800"/>
            <a:ext cx="2743200" cy="369332"/>
          </a:xfrm>
          <a:prstGeom prst="rect">
            <a:avLst/>
          </a:prstGeom>
          <a:noFill/>
        </p:spPr>
        <p:txBody>
          <a:bodyPr wrap="square" rtlCol="0">
            <a:spAutoFit/>
          </a:bodyPr>
          <a:lstStyle/>
          <a:p>
            <a:r>
              <a:rPr lang="en-US" dirty="0" smtClean="0"/>
              <a:t>Restaurant patio (44%)</a:t>
            </a:r>
            <a:endParaRPr lang="en-US" dirty="0"/>
          </a:p>
        </p:txBody>
      </p:sp>
      <p:sp>
        <p:nvSpPr>
          <p:cNvPr id="12" name="TextBox 11"/>
          <p:cNvSpPr txBox="1"/>
          <p:nvPr/>
        </p:nvSpPr>
        <p:spPr>
          <a:xfrm>
            <a:off x="3352800" y="2667000"/>
            <a:ext cx="2743200" cy="369332"/>
          </a:xfrm>
          <a:prstGeom prst="rect">
            <a:avLst/>
          </a:prstGeom>
          <a:noFill/>
        </p:spPr>
        <p:txBody>
          <a:bodyPr wrap="square" rtlCol="0">
            <a:spAutoFit/>
          </a:bodyPr>
          <a:lstStyle/>
          <a:p>
            <a:r>
              <a:rPr lang="en-US" dirty="0" smtClean="0"/>
              <a:t>River (67%)</a:t>
            </a:r>
            <a:endParaRPr lang="en-US" dirty="0"/>
          </a:p>
        </p:txBody>
      </p:sp>
      <p:sp>
        <p:nvSpPr>
          <p:cNvPr id="13" name="TextBox 12"/>
          <p:cNvSpPr txBox="1"/>
          <p:nvPr/>
        </p:nvSpPr>
        <p:spPr>
          <a:xfrm>
            <a:off x="3352800" y="4800600"/>
            <a:ext cx="2743200" cy="369332"/>
          </a:xfrm>
          <a:prstGeom prst="rect">
            <a:avLst/>
          </a:prstGeom>
          <a:noFill/>
        </p:spPr>
        <p:txBody>
          <a:bodyPr wrap="square" rtlCol="0">
            <a:spAutoFit/>
          </a:bodyPr>
          <a:lstStyle/>
          <a:p>
            <a:r>
              <a:rPr lang="en-US" dirty="0" smtClean="0"/>
              <a:t>Cathedral(29%)</a:t>
            </a:r>
            <a:endParaRPr lang="en-US" dirty="0"/>
          </a:p>
        </p:txBody>
      </p:sp>
      <p:sp>
        <p:nvSpPr>
          <p:cNvPr id="14" name="TextBox 13"/>
          <p:cNvSpPr txBox="1"/>
          <p:nvPr/>
        </p:nvSpPr>
        <p:spPr>
          <a:xfrm>
            <a:off x="5943600" y="685800"/>
            <a:ext cx="2743200" cy="369332"/>
          </a:xfrm>
          <a:prstGeom prst="rect">
            <a:avLst/>
          </a:prstGeom>
          <a:noFill/>
        </p:spPr>
        <p:txBody>
          <a:bodyPr wrap="square" rtlCol="0">
            <a:spAutoFit/>
          </a:bodyPr>
          <a:lstStyle/>
          <a:p>
            <a:r>
              <a:rPr lang="en-US" dirty="0" smtClean="0"/>
              <a:t>Chalet (19%)</a:t>
            </a:r>
            <a:endParaRPr lang="en-US" dirty="0"/>
          </a:p>
        </p:txBody>
      </p:sp>
      <p:sp>
        <p:nvSpPr>
          <p:cNvPr id="15" name="TextBox 14"/>
          <p:cNvSpPr txBox="1"/>
          <p:nvPr/>
        </p:nvSpPr>
        <p:spPr>
          <a:xfrm>
            <a:off x="5943600" y="2667000"/>
            <a:ext cx="2743200" cy="369332"/>
          </a:xfrm>
          <a:prstGeom prst="rect">
            <a:avLst/>
          </a:prstGeom>
          <a:noFill/>
        </p:spPr>
        <p:txBody>
          <a:bodyPr wrap="square" rtlCol="0">
            <a:spAutoFit/>
          </a:bodyPr>
          <a:lstStyle/>
          <a:p>
            <a:r>
              <a:rPr lang="en-US" dirty="0" smtClean="0"/>
              <a:t>Coast (8%)</a:t>
            </a:r>
            <a:endParaRPr lang="en-US" dirty="0"/>
          </a:p>
        </p:txBody>
      </p:sp>
      <p:sp>
        <p:nvSpPr>
          <p:cNvPr id="16" name="TextBox 15"/>
          <p:cNvSpPr txBox="1"/>
          <p:nvPr/>
        </p:nvSpPr>
        <p:spPr>
          <a:xfrm>
            <a:off x="5943600" y="4800600"/>
            <a:ext cx="2743200" cy="369332"/>
          </a:xfrm>
          <a:prstGeom prst="rect">
            <a:avLst/>
          </a:prstGeom>
          <a:noFill/>
        </p:spPr>
        <p:txBody>
          <a:bodyPr wrap="square" rtlCol="0">
            <a:spAutoFit/>
          </a:bodyPr>
          <a:lstStyle/>
          <a:p>
            <a:r>
              <a:rPr lang="en-US" dirty="0" smtClean="0"/>
              <a:t>Courthouse (21%)</a:t>
            </a:r>
            <a:endParaRPr lang="en-US" dirty="0"/>
          </a:p>
        </p:txBody>
      </p:sp>
      <p:cxnSp>
        <p:nvCxnSpPr>
          <p:cNvPr id="17" name="Straight Connector 16"/>
          <p:cNvCxnSpPr/>
          <p:nvPr/>
        </p:nvCxnSpPr>
        <p:spPr>
          <a:xfrm rot="5400000">
            <a:off x="-114299" y="3314701"/>
            <a:ext cx="5943601" cy="76199"/>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68"/>
                                        </p:tgtEl>
                                        <p:attrNameLst>
                                          <p:attrName>style.visibility</p:attrName>
                                        </p:attrNameLst>
                                      </p:cBhvr>
                                      <p:to>
                                        <p:strVal val="visible"/>
                                      </p:to>
                                    </p:set>
                                    <p:animEffect transition="in" filter="fade">
                                      <p:cBhvr>
                                        <p:cTn id="7" dur="500"/>
                                        <p:tgtEl>
                                          <p:spTgt spid="70668"/>
                                        </p:tgtEl>
                                      </p:cBhvr>
                                    </p:animEffect>
                                  </p:childTnLst>
                                </p:cTn>
                              </p:par>
                              <p:par>
                                <p:cTn id="8" presetID="10" presetClass="entr" presetSubtype="0" fill="hold" nodeType="withEffect">
                                  <p:stCondLst>
                                    <p:cond delay="0"/>
                                  </p:stCondLst>
                                  <p:childTnLst>
                                    <p:set>
                                      <p:cBhvr>
                                        <p:cTn id="9" dur="1" fill="hold">
                                          <p:stCondLst>
                                            <p:cond delay="0"/>
                                          </p:stCondLst>
                                        </p:cTn>
                                        <p:tgtEl>
                                          <p:spTgt spid="70659"/>
                                        </p:tgtEl>
                                        <p:attrNameLst>
                                          <p:attrName>style.visibility</p:attrName>
                                        </p:attrNameLst>
                                      </p:cBhvr>
                                      <p:to>
                                        <p:strVal val="visible"/>
                                      </p:to>
                                    </p:set>
                                    <p:animEffect transition="in" filter="fade">
                                      <p:cBhvr>
                                        <p:cTn id="10" dur="500"/>
                                        <p:tgtEl>
                                          <p:spTgt spid="70659"/>
                                        </p:tgtEl>
                                      </p:cBhvr>
                                    </p:animEffect>
                                  </p:childTnLst>
                                </p:cTn>
                              </p:par>
                              <p:par>
                                <p:cTn id="11" presetID="10" presetClass="entr" presetSubtype="0" fill="hold" nodeType="withEffect">
                                  <p:stCondLst>
                                    <p:cond delay="0"/>
                                  </p:stCondLst>
                                  <p:childTnLst>
                                    <p:set>
                                      <p:cBhvr>
                                        <p:cTn id="12" dur="1" fill="hold">
                                          <p:stCondLst>
                                            <p:cond delay="0"/>
                                          </p:stCondLst>
                                        </p:cTn>
                                        <p:tgtEl>
                                          <p:spTgt spid="70660"/>
                                        </p:tgtEl>
                                        <p:attrNameLst>
                                          <p:attrName>style.visibility</p:attrName>
                                        </p:attrNameLst>
                                      </p:cBhvr>
                                      <p:to>
                                        <p:strVal val="visible"/>
                                      </p:to>
                                    </p:set>
                                    <p:animEffect transition="in" filter="fade">
                                      <p:cBhvr>
                                        <p:cTn id="13" dur="500"/>
                                        <p:tgtEl>
                                          <p:spTgt spid="70660"/>
                                        </p:tgtEl>
                                      </p:cBhvr>
                                    </p:animEffect>
                                  </p:childTnLst>
                                </p:cTn>
                              </p:par>
                              <p:par>
                                <p:cTn id="14" presetID="10" presetClass="entr" presetSubtype="0" fill="hold" nodeType="withEffect">
                                  <p:stCondLst>
                                    <p:cond delay="0"/>
                                  </p:stCondLst>
                                  <p:childTnLst>
                                    <p:set>
                                      <p:cBhvr>
                                        <p:cTn id="15" dur="1" fill="hold">
                                          <p:stCondLst>
                                            <p:cond delay="0"/>
                                          </p:stCondLst>
                                        </p:cTn>
                                        <p:tgtEl>
                                          <p:spTgt spid="70662"/>
                                        </p:tgtEl>
                                        <p:attrNameLst>
                                          <p:attrName>style.visibility</p:attrName>
                                        </p:attrNameLst>
                                      </p:cBhvr>
                                      <p:to>
                                        <p:strVal val="visible"/>
                                      </p:to>
                                    </p:set>
                                    <p:animEffect transition="in" filter="fade">
                                      <p:cBhvr>
                                        <p:cTn id="16" dur="500"/>
                                        <p:tgtEl>
                                          <p:spTgt spid="70662"/>
                                        </p:tgtEl>
                                      </p:cBhvr>
                                    </p:animEffect>
                                  </p:childTnLst>
                                </p:cTn>
                              </p:par>
                              <p:par>
                                <p:cTn id="17" presetID="10" presetClass="entr" presetSubtype="0" fill="hold" nodeType="withEffect">
                                  <p:stCondLst>
                                    <p:cond delay="0"/>
                                  </p:stCondLst>
                                  <p:childTnLst>
                                    <p:set>
                                      <p:cBhvr>
                                        <p:cTn id="18" dur="1" fill="hold">
                                          <p:stCondLst>
                                            <p:cond delay="0"/>
                                          </p:stCondLst>
                                        </p:cTn>
                                        <p:tgtEl>
                                          <p:spTgt spid="70666"/>
                                        </p:tgtEl>
                                        <p:attrNameLst>
                                          <p:attrName>style.visibility</p:attrName>
                                        </p:attrNameLst>
                                      </p:cBhvr>
                                      <p:to>
                                        <p:strVal val="visible"/>
                                      </p:to>
                                    </p:set>
                                    <p:animEffect transition="in" filter="fade">
                                      <p:cBhvr>
                                        <p:cTn id="19" dur="500"/>
                                        <p:tgtEl>
                                          <p:spTgt spid="70666"/>
                                        </p:tgtEl>
                                      </p:cBhvr>
                                    </p:animEffect>
                                  </p:childTnLst>
                                </p:cTn>
                              </p:par>
                              <p:par>
                                <p:cTn id="20" presetID="10" presetClass="entr" presetSubtype="0" fill="hold" nodeType="withEffect">
                                  <p:stCondLst>
                                    <p:cond delay="0"/>
                                  </p:stCondLst>
                                  <p:childTnLst>
                                    <p:set>
                                      <p:cBhvr>
                                        <p:cTn id="21" dur="1" fill="hold">
                                          <p:stCondLst>
                                            <p:cond delay="0"/>
                                          </p:stCondLst>
                                        </p:cTn>
                                        <p:tgtEl>
                                          <p:spTgt spid="70667"/>
                                        </p:tgtEl>
                                        <p:attrNameLst>
                                          <p:attrName>style.visibility</p:attrName>
                                        </p:attrNameLst>
                                      </p:cBhvr>
                                      <p:to>
                                        <p:strVal val="visible"/>
                                      </p:to>
                                    </p:set>
                                    <p:animEffect transition="in" filter="fade">
                                      <p:cBhvr>
                                        <p:cTn id="22" dur="500"/>
                                        <p:tgtEl>
                                          <p:spTgt spid="7066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humans can do it</a:t>
            </a:r>
            <a:endParaRPr lang="en-US" dirty="0"/>
          </a:p>
        </p:txBody>
      </p:sp>
      <p:sp>
        <p:nvSpPr>
          <p:cNvPr id="3" name="Content Placeholder 2"/>
          <p:cNvSpPr>
            <a:spLocks noGrp="1"/>
          </p:cNvSpPr>
          <p:nvPr>
            <p:ph idx="1"/>
          </p:nvPr>
        </p:nvSpPr>
        <p:spPr/>
        <p:txBody>
          <a:bodyPr/>
          <a:lstStyle/>
          <a:p>
            <a:r>
              <a:rPr lang="en-US" dirty="0" smtClean="0"/>
              <a:t>The SUN database is reasonably consistent and differentiable -- even with a huge number of very specific categories, humans get it right 2/3rds of the time </a:t>
            </a:r>
            <a:r>
              <a:rPr lang="en-US" i="1" dirty="0" smtClean="0"/>
              <a:t>with no training.</a:t>
            </a:r>
            <a:endParaRPr lang="en-US" dirty="0" smtClean="0"/>
          </a:p>
          <a:p>
            <a:r>
              <a:rPr lang="en-US" dirty="0" smtClean="0"/>
              <a:t>We also have a good benchmark for computational methods.</a:t>
            </a:r>
          </a:p>
        </p:txBody>
      </p:sp>
      <p:sp>
        <p:nvSpPr>
          <p:cNvPr id="4" name="Rectangle 4"/>
          <p:cNvSpPr txBox="1">
            <a:spLocks noChangeArrowheads="1"/>
          </p:cNvSpPr>
          <p:nvPr/>
        </p:nvSpPr>
        <p:spPr>
          <a:xfrm>
            <a:off x="0" y="4724400"/>
            <a:ext cx="914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000000"/>
                </a:solidFill>
                <a:effectLst/>
                <a:uLnTx/>
                <a:uFillTx/>
                <a:latin typeface="+mj-lt"/>
                <a:ea typeface="ＭＳ Ｐゴシック" pitchFamily="-65" charset="-128"/>
                <a:cs typeface="+mj-cs"/>
              </a:rPr>
              <a:t>How do we classify scenes?</a:t>
            </a:r>
            <a:endParaRPr kumimoji="0" lang="en-US" sz="4400" b="0" i="0" u="none" strike="noStrike" kern="1200" cap="none" spc="0" normalizeH="0" baseline="0" noProof="0" dirty="0" smtClean="0">
              <a:ln>
                <a:noFill/>
              </a:ln>
              <a:solidFill>
                <a:srgbClr val="000000"/>
              </a:solidFill>
              <a:effectLst/>
              <a:uLnTx/>
              <a:uFillTx/>
              <a:latin typeface="+mj-lt"/>
              <a:ea typeface="ＭＳ Ｐゴシック" pitchFamily="-65" charset="-128"/>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0" y="0"/>
            <a:ext cx="9144000" cy="914400"/>
          </a:xfrm>
        </p:spPr>
        <p:txBody>
          <a:bodyPr/>
          <a:lstStyle/>
          <a:p>
            <a:r>
              <a:rPr lang="en-US" dirty="0" smtClean="0">
                <a:solidFill>
                  <a:srgbClr val="000000"/>
                </a:solidFill>
                <a:ea typeface="ＭＳ Ｐゴシック" pitchFamily="-65" charset="-128"/>
              </a:rPr>
              <a:t>How do we classify scenes?</a:t>
            </a:r>
          </a:p>
        </p:txBody>
      </p:sp>
      <p:sp>
        <p:nvSpPr>
          <p:cNvPr id="4099" name="Text Box 26"/>
          <p:cNvSpPr txBox="1">
            <a:spLocks noChangeArrowheads="1"/>
          </p:cNvSpPr>
          <p:nvPr/>
        </p:nvSpPr>
        <p:spPr bwMode="auto">
          <a:xfrm>
            <a:off x="1636713" y="5943600"/>
            <a:ext cx="5870575" cy="461963"/>
          </a:xfrm>
          <a:prstGeom prst="rect">
            <a:avLst/>
          </a:prstGeom>
          <a:noFill/>
          <a:ln w="9525">
            <a:noFill/>
            <a:miter lim="800000"/>
            <a:headEnd/>
            <a:tailEnd/>
          </a:ln>
        </p:spPr>
        <p:txBody>
          <a:bodyPr>
            <a:spAutoFit/>
          </a:bodyPr>
          <a:lstStyle/>
          <a:p>
            <a:pPr algn="ctr"/>
            <a:r>
              <a:rPr lang="en-US" sz="2400" dirty="0">
                <a:solidFill>
                  <a:srgbClr val="000000"/>
                </a:solidFill>
              </a:rPr>
              <a:t>Different objects, different spatial layout</a:t>
            </a:r>
          </a:p>
        </p:txBody>
      </p:sp>
      <p:pic>
        <p:nvPicPr>
          <p:cNvPr id="4100" name="Picture 7"/>
          <p:cNvPicPr>
            <a:picLocks noChangeAspect="1"/>
          </p:cNvPicPr>
          <p:nvPr/>
        </p:nvPicPr>
        <p:blipFill>
          <a:blip r:embed="rId3" cstate="print"/>
          <a:srcRect/>
          <a:stretch>
            <a:fillRect/>
          </a:stretch>
        </p:blipFill>
        <p:spPr bwMode="auto">
          <a:xfrm>
            <a:off x="0" y="914400"/>
            <a:ext cx="9144000" cy="2492375"/>
          </a:xfrm>
          <a:prstGeom prst="rect">
            <a:avLst/>
          </a:prstGeom>
          <a:noFill/>
          <a:ln w="9525">
            <a:noFill/>
            <a:miter lim="800000"/>
            <a:headEnd/>
            <a:tailEnd/>
          </a:ln>
        </p:spPr>
      </p:pic>
      <p:sp>
        <p:nvSpPr>
          <p:cNvPr id="4101" name="TextBox 4"/>
          <p:cNvSpPr txBox="1">
            <a:spLocks noChangeArrowheads="1"/>
          </p:cNvSpPr>
          <p:nvPr/>
        </p:nvSpPr>
        <p:spPr bwMode="auto">
          <a:xfrm>
            <a:off x="1143000" y="5222875"/>
            <a:ext cx="652463" cy="339725"/>
          </a:xfrm>
          <a:prstGeom prst="rect">
            <a:avLst/>
          </a:prstGeom>
          <a:noFill/>
          <a:ln w="9525">
            <a:noFill/>
            <a:miter lim="800000"/>
            <a:headEnd/>
            <a:tailEnd/>
          </a:ln>
        </p:spPr>
        <p:txBody>
          <a:bodyPr wrap="none">
            <a:spAutoFit/>
          </a:bodyPr>
          <a:lstStyle/>
          <a:p>
            <a:r>
              <a:rPr lang="en-US" sz="1600"/>
              <a:t>Floor</a:t>
            </a:r>
          </a:p>
        </p:txBody>
      </p:sp>
      <p:sp>
        <p:nvSpPr>
          <p:cNvPr id="4102" name="TextBox 5"/>
          <p:cNvSpPr txBox="1">
            <a:spLocks noChangeArrowheads="1"/>
          </p:cNvSpPr>
          <p:nvPr/>
        </p:nvSpPr>
        <p:spPr bwMode="auto">
          <a:xfrm>
            <a:off x="2438400" y="4308475"/>
            <a:ext cx="628650" cy="339725"/>
          </a:xfrm>
          <a:prstGeom prst="rect">
            <a:avLst/>
          </a:prstGeom>
          <a:noFill/>
          <a:ln w="9525">
            <a:noFill/>
            <a:miter lim="800000"/>
            <a:headEnd/>
            <a:tailEnd/>
          </a:ln>
        </p:spPr>
        <p:txBody>
          <a:bodyPr wrap="none">
            <a:spAutoFit/>
          </a:bodyPr>
          <a:lstStyle/>
          <a:p>
            <a:r>
              <a:rPr lang="en-US" sz="1600"/>
              <a:t>Door</a:t>
            </a:r>
          </a:p>
        </p:txBody>
      </p:sp>
      <p:sp>
        <p:nvSpPr>
          <p:cNvPr id="4103" name="TextBox 6"/>
          <p:cNvSpPr txBox="1">
            <a:spLocks noChangeArrowheads="1"/>
          </p:cNvSpPr>
          <p:nvPr/>
        </p:nvSpPr>
        <p:spPr bwMode="auto">
          <a:xfrm>
            <a:off x="1239838" y="3775075"/>
            <a:ext cx="630237" cy="339725"/>
          </a:xfrm>
          <a:prstGeom prst="rect">
            <a:avLst/>
          </a:prstGeom>
          <a:noFill/>
          <a:ln w="9525">
            <a:noFill/>
            <a:miter lim="800000"/>
            <a:headEnd/>
            <a:tailEnd/>
          </a:ln>
        </p:spPr>
        <p:txBody>
          <a:bodyPr wrap="none">
            <a:spAutoFit/>
          </a:bodyPr>
          <a:lstStyle/>
          <a:p>
            <a:r>
              <a:rPr lang="en-US" sz="1600"/>
              <a:t>Light</a:t>
            </a:r>
          </a:p>
        </p:txBody>
      </p:sp>
      <p:sp>
        <p:nvSpPr>
          <p:cNvPr id="4104" name="TextBox 8"/>
          <p:cNvSpPr txBox="1">
            <a:spLocks noChangeArrowheads="1"/>
          </p:cNvSpPr>
          <p:nvPr/>
        </p:nvSpPr>
        <p:spPr bwMode="auto">
          <a:xfrm>
            <a:off x="1841500" y="4365625"/>
            <a:ext cx="574675" cy="339725"/>
          </a:xfrm>
          <a:prstGeom prst="rect">
            <a:avLst/>
          </a:prstGeom>
          <a:noFill/>
          <a:ln w="9525">
            <a:noFill/>
            <a:miter lim="800000"/>
            <a:headEnd/>
            <a:tailEnd/>
          </a:ln>
        </p:spPr>
        <p:txBody>
          <a:bodyPr wrap="none">
            <a:spAutoFit/>
          </a:bodyPr>
          <a:lstStyle/>
          <a:p>
            <a:r>
              <a:rPr lang="en-US" sz="1600"/>
              <a:t>Wall</a:t>
            </a:r>
          </a:p>
        </p:txBody>
      </p:sp>
      <p:sp>
        <p:nvSpPr>
          <p:cNvPr id="4105" name="TextBox 9"/>
          <p:cNvSpPr txBox="1">
            <a:spLocks noChangeArrowheads="1"/>
          </p:cNvSpPr>
          <p:nvPr/>
        </p:nvSpPr>
        <p:spPr bwMode="auto">
          <a:xfrm>
            <a:off x="76200" y="4384675"/>
            <a:ext cx="576263" cy="339725"/>
          </a:xfrm>
          <a:prstGeom prst="rect">
            <a:avLst/>
          </a:prstGeom>
          <a:noFill/>
          <a:ln w="9525">
            <a:noFill/>
            <a:miter lim="800000"/>
            <a:headEnd/>
            <a:tailEnd/>
          </a:ln>
        </p:spPr>
        <p:txBody>
          <a:bodyPr wrap="none">
            <a:spAutoFit/>
          </a:bodyPr>
          <a:lstStyle/>
          <a:p>
            <a:r>
              <a:rPr lang="en-US" sz="1600"/>
              <a:t>Wall</a:t>
            </a:r>
          </a:p>
        </p:txBody>
      </p:sp>
      <p:sp>
        <p:nvSpPr>
          <p:cNvPr id="4106" name="TextBox 10"/>
          <p:cNvSpPr txBox="1">
            <a:spLocks noChangeArrowheads="1"/>
          </p:cNvSpPr>
          <p:nvPr/>
        </p:nvSpPr>
        <p:spPr bwMode="auto">
          <a:xfrm>
            <a:off x="685800" y="4384675"/>
            <a:ext cx="628650" cy="339725"/>
          </a:xfrm>
          <a:prstGeom prst="rect">
            <a:avLst/>
          </a:prstGeom>
          <a:noFill/>
          <a:ln w="9525">
            <a:noFill/>
            <a:miter lim="800000"/>
            <a:headEnd/>
            <a:tailEnd/>
          </a:ln>
        </p:spPr>
        <p:txBody>
          <a:bodyPr wrap="none">
            <a:spAutoFit/>
          </a:bodyPr>
          <a:lstStyle/>
          <a:p>
            <a:r>
              <a:rPr lang="en-US" sz="1600"/>
              <a:t>Door</a:t>
            </a:r>
          </a:p>
        </p:txBody>
      </p:sp>
      <p:sp>
        <p:nvSpPr>
          <p:cNvPr id="4107" name="TextBox 11"/>
          <p:cNvSpPr txBox="1">
            <a:spLocks noChangeArrowheads="1"/>
          </p:cNvSpPr>
          <p:nvPr/>
        </p:nvSpPr>
        <p:spPr bwMode="auto">
          <a:xfrm>
            <a:off x="1143000" y="3527425"/>
            <a:ext cx="811213" cy="339725"/>
          </a:xfrm>
          <a:prstGeom prst="rect">
            <a:avLst/>
          </a:prstGeom>
          <a:noFill/>
          <a:ln w="9525">
            <a:noFill/>
            <a:miter lim="800000"/>
            <a:headEnd/>
            <a:tailEnd/>
          </a:ln>
        </p:spPr>
        <p:txBody>
          <a:bodyPr wrap="none">
            <a:spAutoFit/>
          </a:bodyPr>
          <a:lstStyle/>
          <a:p>
            <a:r>
              <a:rPr lang="en-US" sz="1600"/>
              <a:t>Ceiling</a:t>
            </a:r>
          </a:p>
        </p:txBody>
      </p:sp>
      <p:sp>
        <p:nvSpPr>
          <p:cNvPr id="4108" name="Rectangle 12"/>
          <p:cNvSpPr>
            <a:spLocks noChangeArrowheads="1"/>
          </p:cNvSpPr>
          <p:nvPr/>
        </p:nvSpPr>
        <p:spPr bwMode="auto">
          <a:xfrm>
            <a:off x="0" y="3470275"/>
            <a:ext cx="3276600" cy="2438400"/>
          </a:xfrm>
          <a:prstGeom prst="rect">
            <a:avLst/>
          </a:prstGeom>
          <a:noFill/>
          <a:ln w="25400">
            <a:solidFill>
              <a:schemeClr val="tx1"/>
            </a:solidFill>
            <a:round/>
            <a:headEnd/>
            <a:tailEnd/>
          </a:ln>
        </p:spPr>
        <p:txBody>
          <a:bodyPr/>
          <a:lstStyle/>
          <a:p>
            <a:pPr defTabSz="914400" eaLnBrk="0" hangingPunct="0"/>
            <a:endParaRPr lang="en-US" sz="1600"/>
          </a:p>
          <a:p>
            <a:pPr defTabSz="914400" eaLnBrk="0" hangingPunct="0"/>
            <a:endParaRPr lang="en-US" sz="1600"/>
          </a:p>
        </p:txBody>
      </p:sp>
      <p:sp>
        <p:nvSpPr>
          <p:cNvPr id="4109" name="Rectangle 13"/>
          <p:cNvSpPr>
            <a:spLocks noChangeArrowheads="1"/>
          </p:cNvSpPr>
          <p:nvPr/>
        </p:nvSpPr>
        <p:spPr bwMode="auto">
          <a:xfrm>
            <a:off x="3352800" y="3470275"/>
            <a:ext cx="2438400" cy="2438400"/>
          </a:xfrm>
          <a:prstGeom prst="rect">
            <a:avLst/>
          </a:prstGeom>
          <a:noFill/>
          <a:ln w="25400">
            <a:solidFill>
              <a:schemeClr val="tx1"/>
            </a:solidFill>
            <a:round/>
            <a:headEnd/>
            <a:tailEnd/>
          </a:ln>
        </p:spPr>
        <p:txBody>
          <a:bodyPr/>
          <a:lstStyle/>
          <a:p>
            <a:pPr defTabSz="914400" eaLnBrk="0" hangingPunct="0"/>
            <a:endParaRPr lang="en-US" sz="1600"/>
          </a:p>
          <a:p>
            <a:pPr defTabSz="914400" eaLnBrk="0" hangingPunct="0"/>
            <a:endParaRPr lang="en-US" sz="1600"/>
          </a:p>
        </p:txBody>
      </p:sp>
      <p:sp>
        <p:nvSpPr>
          <p:cNvPr id="4110" name="TextBox 14"/>
          <p:cNvSpPr txBox="1">
            <a:spLocks noChangeArrowheads="1"/>
          </p:cNvSpPr>
          <p:nvPr/>
        </p:nvSpPr>
        <p:spPr bwMode="auto">
          <a:xfrm>
            <a:off x="4103688" y="4003675"/>
            <a:ext cx="925512" cy="339725"/>
          </a:xfrm>
          <a:prstGeom prst="rect">
            <a:avLst/>
          </a:prstGeom>
          <a:noFill/>
          <a:ln w="9525">
            <a:noFill/>
            <a:miter lim="800000"/>
            <a:headEnd/>
            <a:tailEnd/>
          </a:ln>
        </p:spPr>
        <p:txBody>
          <a:bodyPr wrap="none">
            <a:spAutoFit/>
          </a:bodyPr>
          <a:lstStyle/>
          <a:p>
            <a:r>
              <a:rPr lang="en-US" sz="1600"/>
              <a:t>Painting</a:t>
            </a:r>
          </a:p>
        </p:txBody>
      </p:sp>
      <p:sp>
        <p:nvSpPr>
          <p:cNvPr id="4111" name="TextBox 15"/>
          <p:cNvSpPr txBox="1">
            <a:spLocks noChangeArrowheads="1"/>
          </p:cNvSpPr>
          <p:nvPr/>
        </p:nvSpPr>
        <p:spPr bwMode="auto">
          <a:xfrm>
            <a:off x="4038600" y="4841875"/>
            <a:ext cx="1028700" cy="339725"/>
          </a:xfrm>
          <a:prstGeom prst="rect">
            <a:avLst/>
          </a:prstGeom>
          <a:noFill/>
          <a:ln w="9525">
            <a:noFill/>
            <a:miter lim="800000"/>
            <a:headEnd/>
            <a:tailEnd/>
          </a:ln>
        </p:spPr>
        <p:txBody>
          <a:bodyPr wrap="none">
            <a:spAutoFit/>
          </a:bodyPr>
          <a:lstStyle/>
          <a:p>
            <a:r>
              <a:rPr lang="en-US" sz="1600"/>
              <a:t>Fireplace</a:t>
            </a:r>
          </a:p>
        </p:txBody>
      </p:sp>
      <p:sp>
        <p:nvSpPr>
          <p:cNvPr id="4112" name="TextBox 16"/>
          <p:cNvSpPr txBox="1">
            <a:spLocks noChangeArrowheads="1"/>
          </p:cNvSpPr>
          <p:nvPr/>
        </p:nvSpPr>
        <p:spPr bwMode="auto">
          <a:xfrm>
            <a:off x="3284538" y="4994275"/>
            <a:ext cx="982662" cy="339725"/>
          </a:xfrm>
          <a:prstGeom prst="rect">
            <a:avLst/>
          </a:prstGeom>
          <a:noFill/>
          <a:ln w="9525">
            <a:noFill/>
            <a:miter lim="800000"/>
            <a:headEnd/>
            <a:tailEnd/>
          </a:ln>
        </p:spPr>
        <p:txBody>
          <a:bodyPr wrap="none">
            <a:spAutoFit/>
          </a:bodyPr>
          <a:lstStyle/>
          <a:p>
            <a:r>
              <a:rPr lang="en-US" sz="1600"/>
              <a:t>armchair</a:t>
            </a:r>
          </a:p>
        </p:txBody>
      </p:sp>
      <p:sp>
        <p:nvSpPr>
          <p:cNvPr id="4113" name="TextBox 17"/>
          <p:cNvSpPr txBox="1">
            <a:spLocks noChangeArrowheads="1"/>
          </p:cNvSpPr>
          <p:nvPr/>
        </p:nvSpPr>
        <p:spPr bwMode="auto">
          <a:xfrm>
            <a:off x="4800600" y="5037138"/>
            <a:ext cx="982663" cy="338137"/>
          </a:xfrm>
          <a:prstGeom prst="rect">
            <a:avLst/>
          </a:prstGeom>
          <a:noFill/>
          <a:ln w="9525">
            <a:noFill/>
            <a:miter lim="800000"/>
            <a:headEnd/>
            <a:tailEnd/>
          </a:ln>
        </p:spPr>
        <p:txBody>
          <a:bodyPr wrap="none">
            <a:spAutoFit/>
          </a:bodyPr>
          <a:lstStyle/>
          <a:p>
            <a:r>
              <a:rPr lang="en-US" sz="1600"/>
              <a:t>armchair</a:t>
            </a:r>
          </a:p>
        </p:txBody>
      </p:sp>
      <p:sp>
        <p:nvSpPr>
          <p:cNvPr id="4114" name="TextBox 18"/>
          <p:cNvSpPr txBox="1">
            <a:spLocks noChangeArrowheads="1"/>
          </p:cNvSpPr>
          <p:nvPr/>
        </p:nvSpPr>
        <p:spPr bwMode="auto">
          <a:xfrm>
            <a:off x="3894138" y="5527675"/>
            <a:ext cx="1287462" cy="339725"/>
          </a:xfrm>
          <a:prstGeom prst="rect">
            <a:avLst/>
          </a:prstGeom>
          <a:noFill/>
          <a:ln w="9525">
            <a:noFill/>
            <a:miter lim="800000"/>
            <a:headEnd/>
            <a:tailEnd/>
          </a:ln>
        </p:spPr>
        <p:txBody>
          <a:bodyPr wrap="none">
            <a:spAutoFit/>
          </a:bodyPr>
          <a:lstStyle/>
          <a:p>
            <a:r>
              <a:rPr lang="en-US" sz="1600"/>
              <a:t>Coffee table</a:t>
            </a:r>
          </a:p>
        </p:txBody>
      </p:sp>
      <p:sp>
        <p:nvSpPr>
          <p:cNvPr id="4115" name="TextBox 19"/>
          <p:cNvSpPr txBox="1">
            <a:spLocks noChangeArrowheads="1"/>
          </p:cNvSpPr>
          <p:nvPr/>
        </p:nvSpPr>
        <p:spPr bwMode="auto">
          <a:xfrm>
            <a:off x="990600" y="4232275"/>
            <a:ext cx="628650" cy="339725"/>
          </a:xfrm>
          <a:prstGeom prst="rect">
            <a:avLst/>
          </a:prstGeom>
          <a:noFill/>
          <a:ln w="9525">
            <a:noFill/>
            <a:miter lim="800000"/>
            <a:headEnd/>
            <a:tailEnd/>
          </a:ln>
        </p:spPr>
        <p:txBody>
          <a:bodyPr wrap="none">
            <a:spAutoFit/>
          </a:bodyPr>
          <a:lstStyle/>
          <a:p>
            <a:r>
              <a:rPr lang="en-US" sz="1600"/>
              <a:t>Door</a:t>
            </a:r>
          </a:p>
        </p:txBody>
      </p:sp>
      <p:sp>
        <p:nvSpPr>
          <p:cNvPr id="4116" name="TextBox 20"/>
          <p:cNvSpPr txBox="1">
            <a:spLocks noChangeArrowheads="1"/>
          </p:cNvSpPr>
          <p:nvPr/>
        </p:nvSpPr>
        <p:spPr bwMode="auto">
          <a:xfrm>
            <a:off x="1276350" y="4079875"/>
            <a:ext cx="628650" cy="339725"/>
          </a:xfrm>
          <a:prstGeom prst="rect">
            <a:avLst/>
          </a:prstGeom>
          <a:noFill/>
          <a:ln w="9525">
            <a:noFill/>
            <a:miter lim="800000"/>
            <a:headEnd/>
            <a:tailEnd/>
          </a:ln>
        </p:spPr>
        <p:txBody>
          <a:bodyPr wrap="none">
            <a:spAutoFit/>
          </a:bodyPr>
          <a:lstStyle/>
          <a:p>
            <a:r>
              <a:rPr lang="en-US" sz="1600"/>
              <a:t>Door</a:t>
            </a:r>
          </a:p>
        </p:txBody>
      </p:sp>
      <p:sp>
        <p:nvSpPr>
          <p:cNvPr id="4117" name="TextBox 21"/>
          <p:cNvSpPr txBox="1">
            <a:spLocks noChangeArrowheads="1"/>
          </p:cNvSpPr>
          <p:nvPr/>
        </p:nvSpPr>
        <p:spPr bwMode="auto">
          <a:xfrm>
            <a:off x="4114800" y="3394075"/>
            <a:ext cx="811213" cy="339725"/>
          </a:xfrm>
          <a:prstGeom prst="rect">
            <a:avLst/>
          </a:prstGeom>
          <a:noFill/>
          <a:ln w="9525">
            <a:noFill/>
            <a:miter lim="800000"/>
            <a:headEnd/>
            <a:tailEnd/>
          </a:ln>
        </p:spPr>
        <p:txBody>
          <a:bodyPr wrap="none">
            <a:spAutoFit/>
          </a:bodyPr>
          <a:lstStyle/>
          <a:p>
            <a:r>
              <a:rPr lang="en-US" sz="1600"/>
              <a:t>Ceiling</a:t>
            </a:r>
          </a:p>
        </p:txBody>
      </p:sp>
      <p:sp>
        <p:nvSpPr>
          <p:cNvPr id="4118" name="TextBox 22"/>
          <p:cNvSpPr txBox="1">
            <a:spLocks noChangeArrowheads="1"/>
          </p:cNvSpPr>
          <p:nvPr/>
        </p:nvSpPr>
        <p:spPr bwMode="auto">
          <a:xfrm>
            <a:off x="4267200" y="3589338"/>
            <a:ext cx="698500" cy="338137"/>
          </a:xfrm>
          <a:prstGeom prst="rect">
            <a:avLst/>
          </a:prstGeom>
          <a:noFill/>
          <a:ln w="9525">
            <a:noFill/>
            <a:miter lim="800000"/>
            <a:headEnd/>
            <a:tailEnd/>
          </a:ln>
        </p:spPr>
        <p:txBody>
          <a:bodyPr wrap="none">
            <a:spAutoFit/>
          </a:bodyPr>
          <a:lstStyle/>
          <a:p>
            <a:r>
              <a:rPr lang="en-US" sz="1600"/>
              <a:t>Lamp</a:t>
            </a:r>
          </a:p>
        </p:txBody>
      </p:sp>
      <p:sp>
        <p:nvSpPr>
          <p:cNvPr id="4119" name="TextBox 23"/>
          <p:cNvSpPr txBox="1">
            <a:spLocks noChangeArrowheads="1"/>
          </p:cNvSpPr>
          <p:nvPr/>
        </p:nvSpPr>
        <p:spPr bwMode="auto">
          <a:xfrm>
            <a:off x="5146675" y="4079875"/>
            <a:ext cx="720725" cy="339725"/>
          </a:xfrm>
          <a:prstGeom prst="rect">
            <a:avLst/>
          </a:prstGeom>
          <a:noFill/>
          <a:ln w="9525">
            <a:noFill/>
            <a:miter lim="800000"/>
            <a:headEnd/>
            <a:tailEnd/>
          </a:ln>
        </p:spPr>
        <p:txBody>
          <a:bodyPr wrap="none">
            <a:spAutoFit/>
          </a:bodyPr>
          <a:lstStyle/>
          <a:p>
            <a:r>
              <a:rPr lang="en-US" sz="1600"/>
              <a:t>mirror</a:t>
            </a:r>
          </a:p>
        </p:txBody>
      </p:sp>
      <p:sp>
        <p:nvSpPr>
          <p:cNvPr id="4120" name="TextBox 24"/>
          <p:cNvSpPr txBox="1">
            <a:spLocks noChangeArrowheads="1"/>
          </p:cNvSpPr>
          <p:nvPr/>
        </p:nvSpPr>
        <p:spPr bwMode="auto">
          <a:xfrm>
            <a:off x="3352800" y="4156075"/>
            <a:ext cx="720725" cy="339725"/>
          </a:xfrm>
          <a:prstGeom prst="rect">
            <a:avLst/>
          </a:prstGeom>
          <a:noFill/>
          <a:ln w="9525">
            <a:noFill/>
            <a:miter lim="800000"/>
            <a:headEnd/>
            <a:tailEnd/>
          </a:ln>
        </p:spPr>
        <p:txBody>
          <a:bodyPr wrap="none">
            <a:spAutoFit/>
          </a:bodyPr>
          <a:lstStyle/>
          <a:p>
            <a:r>
              <a:rPr lang="en-US" sz="1600"/>
              <a:t>mirror</a:t>
            </a:r>
          </a:p>
        </p:txBody>
      </p:sp>
      <p:sp>
        <p:nvSpPr>
          <p:cNvPr id="4121" name="TextBox 25"/>
          <p:cNvSpPr txBox="1">
            <a:spLocks noChangeArrowheads="1"/>
          </p:cNvSpPr>
          <p:nvPr/>
        </p:nvSpPr>
        <p:spPr bwMode="auto">
          <a:xfrm>
            <a:off x="4191000" y="4384675"/>
            <a:ext cx="538163" cy="339725"/>
          </a:xfrm>
          <a:prstGeom prst="rect">
            <a:avLst/>
          </a:prstGeom>
          <a:noFill/>
          <a:ln w="9525">
            <a:noFill/>
            <a:miter lim="800000"/>
            <a:headEnd/>
            <a:tailEnd/>
          </a:ln>
        </p:spPr>
        <p:txBody>
          <a:bodyPr wrap="none">
            <a:spAutoFit/>
          </a:bodyPr>
          <a:lstStyle/>
          <a:p>
            <a:r>
              <a:rPr lang="en-US" sz="1600"/>
              <a:t>wall</a:t>
            </a:r>
          </a:p>
        </p:txBody>
      </p:sp>
      <p:sp>
        <p:nvSpPr>
          <p:cNvPr id="4122" name="TextBox 26"/>
          <p:cNvSpPr txBox="1">
            <a:spLocks noChangeArrowheads="1"/>
          </p:cNvSpPr>
          <p:nvPr/>
        </p:nvSpPr>
        <p:spPr bwMode="auto">
          <a:xfrm>
            <a:off x="1828800" y="4079875"/>
            <a:ext cx="628650" cy="339725"/>
          </a:xfrm>
          <a:prstGeom prst="rect">
            <a:avLst/>
          </a:prstGeom>
          <a:noFill/>
          <a:ln w="9525">
            <a:noFill/>
            <a:miter lim="800000"/>
            <a:headEnd/>
            <a:tailEnd/>
          </a:ln>
        </p:spPr>
        <p:txBody>
          <a:bodyPr wrap="none">
            <a:spAutoFit/>
          </a:bodyPr>
          <a:lstStyle/>
          <a:p>
            <a:r>
              <a:rPr lang="en-US" sz="1600"/>
              <a:t>Door</a:t>
            </a:r>
          </a:p>
        </p:txBody>
      </p:sp>
      <p:sp>
        <p:nvSpPr>
          <p:cNvPr id="4123" name="Rectangle 27"/>
          <p:cNvSpPr>
            <a:spLocks noChangeArrowheads="1"/>
          </p:cNvSpPr>
          <p:nvPr/>
        </p:nvSpPr>
        <p:spPr bwMode="auto">
          <a:xfrm>
            <a:off x="5867400" y="3470275"/>
            <a:ext cx="3200400" cy="2438400"/>
          </a:xfrm>
          <a:prstGeom prst="rect">
            <a:avLst/>
          </a:prstGeom>
          <a:noFill/>
          <a:ln w="25400">
            <a:solidFill>
              <a:schemeClr val="tx1"/>
            </a:solidFill>
            <a:round/>
            <a:headEnd/>
            <a:tailEnd/>
          </a:ln>
        </p:spPr>
        <p:txBody>
          <a:bodyPr/>
          <a:lstStyle/>
          <a:p>
            <a:pPr defTabSz="914400" eaLnBrk="0" hangingPunct="0"/>
            <a:endParaRPr lang="en-US" sz="1600"/>
          </a:p>
          <a:p>
            <a:pPr defTabSz="914400" eaLnBrk="0" hangingPunct="0"/>
            <a:endParaRPr lang="en-US" sz="1600"/>
          </a:p>
        </p:txBody>
      </p:sp>
      <p:sp>
        <p:nvSpPr>
          <p:cNvPr id="4124" name="TextBox 28"/>
          <p:cNvSpPr txBox="1">
            <a:spLocks noChangeArrowheads="1"/>
          </p:cNvSpPr>
          <p:nvPr/>
        </p:nvSpPr>
        <p:spPr bwMode="auto">
          <a:xfrm>
            <a:off x="7772400" y="3622675"/>
            <a:ext cx="538163" cy="339725"/>
          </a:xfrm>
          <a:prstGeom prst="rect">
            <a:avLst/>
          </a:prstGeom>
          <a:noFill/>
          <a:ln w="9525">
            <a:noFill/>
            <a:miter lim="800000"/>
            <a:headEnd/>
            <a:tailEnd/>
          </a:ln>
        </p:spPr>
        <p:txBody>
          <a:bodyPr wrap="none">
            <a:spAutoFit/>
          </a:bodyPr>
          <a:lstStyle/>
          <a:p>
            <a:r>
              <a:rPr lang="en-US" sz="1600"/>
              <a:t>wall</a:t>
            </a:r>
          </a:p>
        </p:txBody>
      </p:sp>
      <p:sp>
        <p:nvSpPr>
          <p:cNvPr id="4125" name="TextBox 29"/>
          <p:cNvSpPr txBox="1">
            <a:spLocks noChangeArrowheads="1"/>
          </p:cNvSpPr>
          <p:nvPr/>
        </p:nvSpPr>
        <p:spPr bwMode="auto">
          <a:xfrm>
            <a:off x="6172200" y="4384675"/>
            <a:ext cx="538163" cy="339725"/>
          </a:xfrm>
          <a:prstGeom prst="rect">
            <a:avLst/>
          </a:prstGeom>
          <a:noFill/>
          <a:ln w="9525">
            <a:noFill/>
            <a:miter lim="800000"/>
            <a:headEnd/>
            <a:tailEnd/>
          </a:ln>
        </p:spPr>
        <p:txBody>
          <a:bodyPr wrap="none">
            <a:spAutoFit/>
          </a:bodyPr>
          <a:lstStyle/>
          <a:p>
            <a:r>
              <a:rPr lang="en-US" sz="1600"/>
              <a:t>wall</a:t>
            </a:r>
          </a:p>
        </p:txBody>
      </p:sp>
      <p:sp>
        <p:nvSpPr>
          <p:cNvPr id="4126" name="TextBox 30"/>
          <p:cNvSpPr txBox="1">
            <a:spLocks noChangeArrowheads="1"/>
          </p:cNvSpPr>
          <p:nvPr/>
        </p:nvSpPr>
        <p:spPr bwMode="auto">
          <a:xfrm>
            <a:off x="5943600" y="3851275"/>
            <a:ext cx="903288" cy="339725"/>
          </a:xfrm>
          <a:prstGeom prst="rect">
            <a:avLst/>
          </a:prstGeom>
          <a:noFill/>
          <a:ln w="9525">
            <a:noFill/>
            <a:miter lim="800000"/>
            <a:headEnd/>
            <a:tailEnd/>
          </a:ln>
        </p:spPr>
        <p:txBody>
          <a:bodyPr wrap="none">
            <a:spAutoFit/>
          </a:bodyPr>
          <a:lstStyle/>
          <a:p>
            <a:r>
              <a:rPr lang="en-US" sz="1600"/>
              <a:t>painting</a:t>
            </a:r>
          </a:p>
        </p:txBody>
      </p:sp>
      <p:sp>
        <p:nvSpPr>
          <p:cNvPr id="4127" name="TextBox 31"/>
          <p:cNvSpPr txBox="1">
            <a:spLocks noChangeArrowheads="1"/>
          </p:cNvSpPr>
          <p:nvPr/>
        </p:nvSpPr>
        <p:spPr bwMode="auto">
          <a:xfrm>
            <a:off x="6781800" y="4918075"/>
            <a:ext cx="549275" cy="339725"/>
          </a:xfrm>
          <a:prstGeom prst="rect">
            <a:avLst/>
          </a:prstGeom>
          <a:noFill/>
          <a:ln w="9525">
            <a:noFill/>
            <a:miter lim="800000"/>
            <a:headEnd/>
            <a:tailEnd/>
          </a:ln>
        </p:spPr>
        <p:txBody>
          <a:bodyPr wrap="none">
            <a:spAutoFit/>
          </a:bodyPr>
          <a:lstStyle/>
          <a:p>
            <a:r>
              <a:rPr lang="en-US" sz="1600"/>
              <a:t>Bed</a:t>
            </a:r>
          </a:p>
        </p:txBody>
      </p:sp>
      <p:sp>
        <p:nvSpPr>
          <p:cNvPr id="4128" name="TextBox 32"/>
          <p:cNvSpPr txBox="1">
            <a:spLocks noChangeArrowheads="1"/>
          </p:cNvSpPr>
          <p:nvPr/>
        </p:nvSpPr>
        <p:spPr bwMode="auto">
          <a:xfrm>
            <a:off x="8001000" y="5222875"/>
            <a:ext cx="1108075" cy="339725"/>
          </a:xfrm>
          <a:prstGeom prst="rect">
            <a:avLst/>
          </a:prstGeom>
          <a:noFill/>
          <a:ln w="9525">
            <a:noFill/>
            <a:miter lim="800000"/>
            <a:headEnd/>
            <a:tailEnd/>
          </a:ln>
        </p:spPr>
        <p:txBody>
          <a:bodyPr wrap="none">
            <a:spAutoFit/>
          </a:bodyPr>
          <a:lstStyle/>
          <a:p>
            <a:r>
              <a:rPr lang="en-US" sz="1600"/>
              <a:t>Side-table</a:t>
            </a:r>
          </a:p>
        </p:txBody>
      </p:sp>
      <p:sp>
        <p:nvSpPr>
          <p:cNvPr id="4129" name="TextBox 33"/>
          <p:cNvSpPr txBox="1">
            <a:spLocks noChangeArrowheads="1"/>
          </p:cNvSpPr>
          <p:nvPr/>
        </p:nvSpPr>
        <p:spPr bwMode="auto">
          <a:xfrm>
            <a:off x="8305800" y="4308475"/>
            <a:ext cx="698500" cy="339725"/>
          </a:xfrm>
          <a:prstGeom prst="rect">
            <a:avLst/>
          </a:prstGeom>
          <a:noFill/>
          <a:ln w="9525">
            <a:noFill/>
            <a:miter lim="800000"/>
            <a:headEnd/>
            <a:tailEnd/>
          </a:ln>
        </p:spPr>
        <p:txBody>
          <a:bodyPr wrap="none">
            <a:spAutoFit/>
          </a:bodyPr>
          <a:lstStyle/>
          <a:p>
            <a:r>
              <a:rPr lang="en-US" sz="1600"/>
              <a:t>Lamp</a:t>
            </a:r>
          </a:p>
        </p:txBody>
      </p:sp>
      <p:sp>
        <p:nvSpPr>
          <p:cNvPr id="4130" name="TextBox 34"/>
          <p:cNvSpPr txBox="1">
            <a:spLocks noChangeArrowheads="1"/>
          </p:cNvSpPr>
          <p:nvPr/>
        </p:nvSpPr>
        <p:spPr bwMode="auto">
          <a:xfrm>
            <a:off x="8001000" y="4689475"/>
            <a:ext cx="755650" cy="339725"/>
          </a:xfrm>
          <a:prstGeom prst="rect">
            <a:avLst/>
          </a:prstGeom>
          <a:noFill/>
          <a:ln w="9525">
            <a:noFill/>
            <a:miter lim="800000"/>
            <a:headEnd/>
            <a:tailEnd/>
          </a:ln>
        </p:spPr>
        <p:txBody>
          <a:bodyPr wrap="none">
            <a:spAutoFit/>
          </a:bodyPr>
          <a:lstStyle/>
          <a:p>
            <a:r>
              <a:rPr lang="en-US" sz="1600"/>
              <a:t>phone</a:t>
            </a:r>
          </a:p>
        </p:txBody>
      </p:sp>
      <p:sp>
        <p:nvSpPr>
          <p:cNvPr id="4131" name="TextBox 35"/>
          <p:cNvSpPr txBox="1">
            <a:spLocks noChangeArrowheads="1"/>
          </p:cNvSpPr>
          <p:nvPr/>
        </p:nvSpPr>
        <p:spPr bwMode="auto">
          <a:xfrm>
            <a:off x="8445500" y="4841875"/>
            <a:ext cx="698500" cy="339725"/>
          </a:xfrm>
          <a:prstGeom prst="rect">
            <a:avLst/>
          </a:prstGeom>
          <a:noFill/>
          <a:ln w="9525">
            <a:noFill/>
            <a:miter lim="800000"/>
            <a:headEnd/>
            <a:tailEnd/>
          </a:ln>
        </p:spPr>
        <p:txBody>
          <a:bodyPr wrap="none">
            <a:spAutoFit/>
          </a:bodyPr>
          <a:lstStyle/>
          <a:p>
            <a:r>
              <a:rPr lang="en-US" sz="1600"/>
              <a:t>alarm</a:t>
            </a:r>
          </a:p>
        </p:txBody>
      </p:sp>
      <p:sp>
        <p:nvSpPr>
          <p:cNvPr id="4132" name="TextBox 36"/>
          <p:cNvSpPr txBox="1">
            <a:spLocks noChangeArrowheads="1"/>
          </p:cNvSpPr>
          <p:nvPr/>
        </p:nvSpPr>
        <p:spPr bwMode="auto">
          <a:xfrm>
            <a:off x="7924800" y="5603875"/>
            <a:ext cx="755650" cy="339725"/>
          </a:xfrm>
          <a:prstGeom prst="rect">
            <a:avLst/>
          </a:prstGeom>
          <a:noFill/>
          <a:ln w="9525">
            <a:noFill/>
            <a:miter lim="800000"/>
            <a:headEnd/>
            <a:tailEnd/>
          </a:ln>
        </p:spPr>
        <p:txBody>
          <a:bodyPr wrap="none">
            <a:spAutoFit/>
          </a:bodyPr>
          <a:lstStyle/>
          <a:p>
            <a:r>
              <a:rPr lang="en-US" sz="1600"/>
              <a:t>carpet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p:cNvSpPr>
            <a:spLocks noGrp="1" noChangeArrowheads="1"/>
          </p:cNvSpPr>
          <p:nvPr>
            <p:ph type="title" idx="4294967295"/>
          </p:nvPr>
        </p:nvSpPr>
        <p:spPr>
          <a:xfrm>
            <a:off x="0" y="0"/>
            <a:ext cx="9144000" cy="990600"/>
          </a:xfrm>
        </p:spPr>
        <p:txBody>
          <a:bodyPr/>
          <a:lstStyle/>
          <a:p>
            <a:pPr eaLnBrk="1" hangingPunct="1"/>
            <a:r>
              <a:rPr lang="en-US">
                <a:solidFill>
                  <a:schemeClr val="tx1"/>
                </a:solidFill>
                <a:ea typeface="ＭＳ Ｐゴシック" pitchFamily="-65" charset="-128"/>
                <a:cs typeface="ＭＳ Ｐゴシック" pitchFamily="-65" charset="-128"/>
              </a:rPr>
              <a:t>Which are the important elements?</a:t>
            </a:r>
          </a:p>
        </p:txBody>
      </p:sp>
      <p:sp>
        <p:nvSpPr>
          <p:cNvPr id="130051" name="Text Box 26"/>
          <p:cNvSpPr txBox="1">
            <a:spLocks noChangeArrowheads="1"/>
          </p:cNvSpPr>
          <p:nvPr/>
        </p:nvSpPr>
        <p:spPr bwMode="auto">
          <a:xfrm>
            <a:off x="1905000" y="5715000"/>
            <a:ext cx="5870575" cy="457200"/>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Similar objects, and similar spatial layout</a:t>
            </a:r>
          </a:p>
        </p:txBody>
      </p:sp>
      <p:pic>
        <p:nvPicPr>
          <p:cNvPr id="130052" name="Picture 4"/>
          <p:cNvPicPr>
            <a:picLocks noChangeAspect="1"/>
          </p:cNvPicPr>
          <p:nvPr/>
        </p:nvPicPr>
        <p:blipFill>
          <a:blip r:embed="rId3"/>
          <a:srcRect/>
          <a:stretch>
            <a:fillRect/>
          </a:stretch>
        </p:blipFill>
        <p:spPr bwMode="auto">
          <a:xfrm>
            <a:off x="0" y="1062038"/>
            <a:ext cx="9144000" cy="2214562"/>
          </a:xfrm>
          <a:prstGeom prst="rect">
            <a:avLst/>
          </a:prstGeom>
          <a:noFill/>
          <a:ln w="9525">
            <a:noFill/>
            <a:miter lim="800000"/>
            <a:headEnd/>
            <a:tailEnd/>
          </a:ln>
        </p:spPr>
      </p:pic>
      <p:sp>
        <p:nvSpPr>
          <p:cNvPr id="130053" name="TextBox 5"/>
          <p:cNvSpPr txBox="1">
            <a:spLocks noChangeArrowheads="1"/>
          </p:cNvSpPr>
          <p:nvPr/>
        </p:nvSpPr>
        <p:spPr bwMode="auto">
          <a:xfrm>
            <a:off x="304800" y="48006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4" name="TextBox 6"/>
          <p:cNvSpPr txBox="1">
            <a:spLocks noChangeArrowheads="1"/>
          </p:cNvSpPr>
          <p:nvPr/>
        </p:nvSpPr>
        <p:spPr bwMode="auto">
          <a:xfrm>
            <a:off x="685800" y="45720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5" name="TextBox 7"/>
          <p:cNvSpPr txBox="1">
            <a:spLocks noChangeArrowheads="1"/>
          </p:cNvSpPr>
          <p:nvPr/>
        </p:nvSpPr>
        <p:spPr bwMode="auto">
          <a:xfrm>
            <a:off x="914400" y="44196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6" name="TextBox 8"/>
          <p:cNvSpPr txBox="1">
            <a:spLocks noChangeArrowheads="1"/>
          </p:cNvSpPr>
          <p:nvPr/>
        </p:nvSpPr>
        <p:spPr bwMode="auto">
          <a:xfrm>
            <a:off x="1143000" y="424815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7" name="TextBox 9"/>
          <p:cNvSpPr txBox="1">
            <a:spLocks noChangeArrowheads="1"/>
          </p:cNvSpPr>
          <p:nvPr/>
        </p:nvSpPr>
        <p:spPr bwMode="auto">
          <a:xfrm>
            <a:off x="2530475" y="489585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8" name="TextBox 10"/>
          <p:cNvSpPr txBox="1">
            <a:spLocks noChangeArrowheads="1"/>
          </p:cNvSpPr>
          <p:nvPr/>
        </p:nvSpPr>
        <p:spPr bwMode="auto">
          <a:xfrm>
            <a:off x="2209800" y="47244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59" name="TextBox 11"/>
          <p:cNvSpPr txBox="1">
            <a:spLocks noChangeArrowheads="1"/>
          </p:cNvSpPr>
          <p:nvPr/>
        </p:nvSpPr>
        <p:spPr bwMode="auto">
          <a:xfrm>
            <a:off x="1905000" y="44958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60" name="TextBox 12"/>
          <p:cNvSpPr txBox="1">
            <a:spLocks noChangeArrowheads="1"/>
          </p:cNvSpPr>
          <p:nvPr/>
        </p:nvSpPr>
        <p:spPr bwMode="auto">
          <a:xfrm>
            <a:off x="1676400" y="4267200"/>
            <a:ext cx="573088"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61" name="TextBox 13"/>
          <p:cNvSpPr txBox="1">
            <a:spLocks noChangeArrowheads="1"/>
          </p:cNvSpPr>
          <p:nvPr/>
        </p:nvSpPr>
        <p:spPr bwMode="auto">
          <a:xfrm>
            <a:off x="0" y="3962400"/>
            <a:ext cx="868363"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62" name="TextBox 14"/>
          <p:cNvSpPr txBox="1">
            <a:spLocks noChangeArrowheads="1"/>
          </p:cNvSpPr>
          <p:nvPr/>
        </p:nvSpPr>
        <p:spPr bwMode="auto">
          <a:xfrm>
            <a:off x="2362200" y="4038600"/>
            <a:ext cx="868363"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63" name="TextBox 15"/>
          <p:cNvSpPr txBox="1">
            <a:spLocks noChangeArrowheads="1"/>
          </p:cNvSpPr>
          <p:nvPr/>
        </p:nvSpPr>
        <p:spPr bwMode="auto">
          <a:xfrm>
            <a:off x="1216025" y="4038600"/>
            <a:ext cx="869950"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64" name="TextBox 16"/>
          <p:cNvSpPr txBox="1">
            <a:spLocks noChangeArrowheads="1"/>
          </p:cNvSpPr>
          <p:nvPr/>
        </p:nvSpPr>
        <p:spPr bwMode="auto">
          <a:xfrm>
            <a:off x="1222375" y="3276600"/>
            <a:ext cx="765175"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ceiling</a:t>
            </a:r>
          </a:p>
        </p:txBody>
      </p:sp>
      <p:sp>
        <p:nvSpPr>
          <p:cNvPr id="130065" name="TextBox 17"/>
          <p:cNvSpPr txBox="1">
            <a:spLocks noChangeArrowheads="1"/>
          </p:cNvSpPr>
          <p:nvPr/>
        </p:nvSpPr>
        <p:spPr bwMode="auto">
          <a:xfrm>
            <a:off x="228600" y="3352800"/>
            <a:ext cx="949325"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66" name="TextBox 18"/>
          <p:cNvSpPr txBox="1">
            <a:spLocks noChangeArrowheads="1"/>
          </p:cNvSpPr>
          <p:nvPr/>
        </p:nvSpPr>
        <p:spPr bwMode="auto">
          <a:xfrm>
            <a:off x="2133600" y="3429000"/>
            <a:ext cx="949325" cy="3381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67" name="Rectangle 19"/>
          <p:cNvSpPr>
            <a:spLocks noChangeArrowheads="1"/>
          </p:cNvSpPr>
          <p:nvPr/>
        </p:nvSpPr>
        <p:spPr bwMode="auto">
          <a:xfrm>
            <a:off x="0" y="3352800"/>
            <a:ext cx="3276600" cy="2209800"/>
          </a:xfrm>
          <a:prstGeom prst="rect">
            <a:avLst/>
          </a:prstGeom>
          <a:noFill/>
          <a:ln w="25400">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sz="1600">
              <a:solidFill>
                <a:srgbClr val="000000"/>
              </a:solidFill>
              <a:ea typeface="ＭＳ Ｐゴシック" pitchFamily="-65" charset="-128"/>
            </a:endParaRPr>
          </a:p>
        </p:txBody>
      </p:sp>
      <p:sp>
        <p:nvSpPr>
          <p:cNvPr id="130068" name="TextBox 20"/>
          <p:cNvSpPr txBox="1">
            <a:spLocks noChangeArrowheads="1"/>
          </p:cNvSpPr>
          <p:nvPr/>
        </p:nvSpPr>
        <p:spPr bwMode="auto">
          <a:xfrm>
            <a:off x="3654425" y="48006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69" name="TextBox 21"/>
          <p:cNvSpPr txBox="1">
            <a:spLocks noChangeArrowheads="1"/>
          </p:cNvSpPr>
          <p:nvPr/>
        </p:nvSpPr>
        <p:spPr bwMode="auto">
          <a:xfrm>
            <a:off x="4035425" y="45720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0" name="TextBox 22"/>
          <p:cNvSpPr txBox="1">
            <a:spLocks noChangeArrowheads="1"/>
          </p:cNvSpPr>
          <p:nvPr/>
        </p:nvSpPr>
        <p:spPr bwMode="auto">
          <a:xfrm>
            <a:off x="4264025" y="44196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1" name="TextBox 23"/>
          <p:cNvSpPr txBox="1">
            <a:spLocks noChangeArrowheads="1"/>
          </p:cNvSpPr>
          <p:nvPr/>
        </p:nvSpPr>
        <p:spPr bwMode="auto">
          <a:xfrm>
            <a:off x="4492625" y="424815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2" name="TextBox 24"/>
          <p:cNvSpPr txBox="1">
            <a:spLocks noChangeArrowheads="1"/>
          </p:cNvSpPr>
          <p:nvPr/>
        </p:nvSpPr>
        <p:spPr bwMode="auto">
          <a:xfrm>
            <a:off x="5881688" y="489585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3" name="TextBox 25"/>
          <p:cNvSpPr txBox="1">
            <a:spLocks noChangeArrowheads="1"/>
          </p:cNvSpPr>
          <p:nvPr/>
        </p:nvSpPr>
        <p:spPr bwMode="auto">
          <a:xfrm>
            <a:off x="5559425" y="47244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4" name="TextBox 26"/>
          <p:cNvSpPr txBox="1">
            <a:spLocks noChangeArrowheads="1"/>
          </p:cNvSpPr>
          <p:nvPr/>
        </p:nvSpPr>
        <p:spPr bwMode="auto">
          <a:xfrm>
            <a:off x="5254625" y="44958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5" name="TextBox 27"/>
          <p:cNvSpPr txBox="1">
            <a:spLocks noChangeArrowheads="1"/>
          </p:cNvSpPr>
          <p:nvPr/>
        </p:nvSpPr>
        <p:spPr bwMode="auto">
          <a:xfrm>
            <a:off x="5026025" y="4267200"/>
            <a:ext cx="655638"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76" name="TextBox 28"/>
          <p:cNvSpPr txBox="1">
            <a:spLocks noChangeArrowheads="1"/>
          </p:cNvSpPr>
          <p:nvPr/>
        </p:nvSpPr>
        <p:spPr bwMode="auto">
          <a:xfrm>
            <a:off x="3349625" y="4157663"/>
            <a:ext cx="1046163"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77" name="TextBox 29"/>
          <p:cNvSpPr txBox="1">
            <a:spLocks noChangeArrowheads="1"/>
          </p:cNvSpPr>
          <p:nvPr/>
        </p:nvSpPr>
        <p:spPr bwMode="auto">
          <a:xfrm>
            <a:off x="5711825" y="4233863"/>
            <a:ext cx="1046163"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window</a:t>
            </a:r>
          </a:p>
        </p:txBody>
      </p:sp>
      <p:sp>
        <p:nvSpPr>
          <p:cNvPr id="130078" name="TextBox 31"/>
          <p:cNvSpPr txBox="1">
            <a:spLocks noChangeArrowheads="1"/>
          </p:cNvSpPr>
          <p:nvPr/>
        </p:nvSpPr>
        <p:spPr bwMode="auto">
          <a:xfrm>
            <a:off x="4572000" y="3276600"/>
            <a:ext cx="12192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ceiling</a:t>
            </a:r>
          </a:p>
        </p:txBody>
      </p:sp>
      <p:sp>
        <p:nvSpPr>
          <p:cNvPr id="130079" name="TextBox 32"/>
          <p:cNvSpPr txBox="1">
            <a:spLocks noChangeArrowheads="1"/>
          </p:cNvSpPr>
          <p:nvPr/>
        </p:nvSpPr>
        <p:spPr bwMode="auto">
          <a:xfrm>
            <a:off x="3276600" y="3352800"/>
            <a:ext cx="1416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80" name="TextBox 33"/>
          <p:cNvSpPr txBox="1">
            <a:spLocks noChangeArrowheads="1"/>
          </p:cNvSpPr>
          <p:nvPr/>
        </p:nvSpPr>
        <p:spPr bwMode="auto">
          <a:xfrm>
            <a:off x="5483225" y="3429000"/>
            <a:ext cx="1450975"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cabinets</a:t>
            </a:r>
          </a:p>
        </p:txBody>
      </p:sp>
      <p:sp>
        <p:nvSpPr>
          <p:cNvPr id="130081" name="Rectangle 34"/>
          <p:cNvSpPr>
            <a:spLocks noChangeArrowheads="1"/>
          </p:cNvSpPr>
          <p:nvPr/>
        </p:nvSpPr>
        <p:spPr bwMode="auto">
          <a:xfrm>
            <a:off x="3349625" y="3352800"/>
            <a:ext cx="3203575" cy="2209800"/>
          </a:xfrm>
          <a:prstGeom prst="rect">
            <a:avLst/>
          </a:prstGeom>
          <a:noFill/>
          <a:ln w="25400">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sz="1600">
              <a:solidFill>
                <a:srgbClr val="000000"/>
              </a:solidFill>
              <a:ea typeface="ＭＳ Ｐゴシック" pitchFamily="-65" charset="-128"/>
            </a:endParaRPr>
          </a:p>
        </p:txBody>
      </p:sp>
      <p:sp>
        <p:nvSpPr>
          <p:cNvPr id="130082" name="TextBox 35"/>
          <p:cNvSpPr txBox="1">
            <a:spLocks noChangeArrowheads="1"/>
          </p:cNvSpPr>
          <p:nvPr/>
        </p:nvSpPr>
        <p:spPr bwMode="auto">
          <a:xfrm>
            <a:off x="6629400" y="51054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3" name="TextBox 36"/>
          <p:cNvSpPr txBox="1">
            <a:spLocks noChangeArrowheads="1"/>
          </p:cNvSpPr>
          <p:nvPr/>
        </p:nvSpPr>
        <p:spPr bwMode="auto">
          <a:xfrm>
            <a:off x="7239000" y="51054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4" name="TextBox 37"/>
          <p:cNvSpPr txBox="1">
            <a:spLocks noChangeArrowheads="1"/>
          </p:cNvSpPr>
          <p:nvPr/>
        </p:nvSpPr>
        <p:spPr bwMode="auto">
          <a:xfrm>
            <a:off x="6781800" y="4800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5" name="TextBox 38"/>
          <p:cNvSpPr txBox="1">
            <a:spLocks noChangeArrowheads="1"/>
          </p:cNvSpPr>
          <p:nvPr/>
        </p:nvSpPr>
        <p:spPr bwMode="auto">
          <a:xfrm>
            <a:off x="7391400" y="4800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6" name="TextBox 39"/>
          <p:cNvSpPr txBox="1">
            <a:spLocks noChangeArrowheads="1"/>
          </p:cNvSpPr>
          <p:nvPr/>
        </p:nvSpPr>
        <p:spPr bwMode="auto">
          <a:xfrm>
            <a:off x="727075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7" name="TextBox 40"/>
          <p:cNvSpPr txBox="1">
            <a:spLocks noChangeArrowheads="1"/>
          </p:cNvSpPr>
          <p:nvPr/>
        </p:nvSpPr>
        <p:spPr bwMode="auto">
          <a:xfrm>
            <a:off x="788035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8" name="TextBox 41"/>
          <p:cNvSpPr txBox="1">
            <a:spLocks noChangeArrowheads="1"/>
          </p:cNvSpPr>
          <p:nvPr/>
        </p:nvSpPr>
        <p:spPr bwMode="auto">
          <a:xfrm>
            <a:off x="7315200" y="4386263"/>
            <a:ext cx="654050"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89" name="TextBox 42"/>
          <p:cNvSpPr txBox="1">
            <a:spLocks noChangeArrowheads="1"/>
          </p:cNvSpPr>
          <p:nvPr/>
        </p:nvSpPr>
        <p:spPr bwMode="auto">
          <a:xfrm>
            <a:off x="8032750" y="4386263"/>
            <a:ext cx="654050" cy="338137"/>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0" name="TextBox 43"/>
          <p:cNvSpPr txBox="1">
            <a:spLocks noChangeArrowheads="1"/>
          </p:cNvSpPr>
          <p:nvPr/>
        </p:nvSpPr>
        <p:spPr bwMode="auto">
          <a:xfrm>
            <a:off x="8001000" y="5181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1" name="TextBox 44"/>
          <p:cNvSpPr txBox="1">
            <a:spLocks noChangeArrowheads="1"/>
          </p:cNvSpPr>
          <p:nvPr/>
        </p:nvSpPr>
        <p:spPr bwMode="auto">
          <a:xfrm>
            <a:off x="8610600" y="51816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2" name="TextBox 45"/>
          <p:cNvSpPr txBox="1">
            <a:spLocks noChangeArrowheads="1"/>
          </p:cNvSpPr>
          <p:nvPr/>
        </p:nvSpPr>
        <p:spPr bwMode="auto">
          <a:xfrm>
            <a:off x="8077200" y="48768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3" name="TextBox 46"/>
          <p:cNvSpPr txBox="1">
            <a:spLocks noChangeArrowheads="1"/>
          </p:cNvSpPr>
          <p:nvPr/>
        </p:nvSpPr>
        <p:spPr bwMode="auto">
          <a:xfrm>
            <a:off x="8489950" y="48768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4" name="TextBox 47"/>
          <p:cNvSpPr txBox="1">
            <a:spLocks noChangeArrowheads="1"/>
          </p:cNvSpPr>
          <p:nvPr/>
        </p:nvSpPr>
        <p:spPr bwMode="auto">
          <a:xfrm>
            <a:off x="848995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5" name="TextBox 48"/>
          <p:cNvSpPr txBox="1">
            <a:spLocks noChangeArrowheads="1"/>
          </p:cNvSpPr>
          <p:nvPr/>
        </p:nvSpPr>
        <p:spPr bwMode="auto">
          <a:xfrm>
            <a:off x="6781800" y="45720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6" name="TextBox 49"/>
          <p:cNvSpPr txBox="1">
            <a:spLocks noChangeArrowheads="1"/>
          </p:cNvSpPr>
          <p:nvPr/>
        </p:nvSpPr>
        <p:spPr bwMode="auto">
          <a:xfrm>
            <a:off x="7391400" y="42672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7" name="TextBox 50"/>
          <p:cNvSpPr txBox="1">
            <a:spLocks noChangeArrowheads="1"/>
          </p:cNvSpPr>
          <p:nvPr/>
        </p:nvSpPr>
        <p:spPr bwMode="auto">
          <a:xfrm>
            <a:off x="7848600" y="4267200"/>
            <a:ext cx="65405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seat</a:t>
            </a:r>
          </a:p>
        </p:txBody>
      </p:sp>
      <p:sp>
        <p:nvSpPr>
          <p:cNvPr id="130098" name="TextBox 51"/>
          <p:cNvSpPr txBox="1">
            <a:spLocks noChangeArrowheads="1"/>
          </p:cNvSpPr>
          <p:nvPr/>
        </p:nvSpPr>
        <p:spPr bwMode="auto">
          <a:xfrm>
            <a:off x="7772400" y="38862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screen</a:t>
            </a:r>
          </a:p>
        </p:txBody>
      </p:sp>
      <p:sp>
        <p:nvSpPr>
          <p:cNvPr id="130099" name="TextBox 52"/>
          <p:cNvSpPr txBox="1">
            <a:spLocks noChangeArrowheads="1"/>
          </p:cNvSpPr>
          <p:nvPr/>
        </p:nvSpPr>
        <p:spPr bwMode="auto">
          <a:xfrm>
            <a:off x="7620000" y="33528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ceiling</a:t>
            </a:r>
          </a:p>
        </p:txBody>
      </p:sp>
      <p:sp>
        <p:nvSpPr>
          <p:cNvPr id="130100" name="TextBox 53"/>
          <p:cNvSpPr txBox="1">
            <a:spLocks noChangeArrowheads="1"/>
          </p:cNvSpPr>
          <p:nvPr/>
        </p:nvSpPr>
        <p:spPr bwMode="auto">
          <a:xfrm>
            <a:off x="6629400" y="38100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wall</a:t>
            </a:r>
          </a:p>
        </p:txBody>
      </p:sp>
      <p:sp>
        <p:nvSpPr>
          <p:cNvPr id="130101" name="Rectangle 54"/>
          <p:cNvSpPr>
            <a:spLocks noChangeArrowheads="1"/>
          </p:cNvSpPr>
          <p:nvPr/>
        </p:nvSpPr>
        <p:spPr bwMode="auto">
          <a:xfrm>
            <a:off x="6629400" y="3352800"/>
            <a:ext cx="2514600" cy="2209800"/>
          </a:xfrm>
          <a:prstGeom prst="rect">
            <a:avLst/>
          </a:prstGeom>
          <a:noFill/>
          <a:ln w="25400">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sz="1600">
              <a:solidFill>
                <a:srgbClr val="000000"/>
              </a:solidFill>
              <a:ea typeface="ＭＳ Ｐゴシック" pitchFamily="-65" charset="-128"/>
            </a:endParaRPr>
          </a:p>
        </p:txBody>
      </p:sp>
      <p:sp>
        <p:nvSpPr>
          <p:cNvPr id="130102" name="TextBox 55"/>
          <p:cNvSpPr txBox="1">
            <a:spLocks noChangeArrowheads="1"/>
          </p:cNvSpPr>
          <p:nvPr/>
        </p:nvSpPr>
        <p:spPr bwMode="auto">
          <a:xfrm>
            <a:off x="6781800" y="3962400"/>
            <a:ext cx="914400" cy="338138"/>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column</a:t>
            </a:r>
          </a:p>
        </p:txBody>
      </p:sp>
      <p:sp>
        <p:nvSpPr>
          <p:cNvPr id="130103" name="TextBox 56"/>
          <p:cNvSpPr txBox="1">
            <a:spLocks noChangeArrowheads="1"/>
          </p:cNvSpPr>
          <p:nvPr/>
        </p:nvSpPr>
        <p:spPr bwMode="auto">
          <a:xfrm>
            <a:off x="2057400" y="6248400"/>
            <a:ext cx="5378450" cy="366713"/>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Different lighting, different materials, different “stuff”</a:t>
            </a:r>
          </a:p>
        </p:txBody>
      </p:sp>
      <p:sp>
        <p:nvSpPr>
          <p:cNvPr id="70712" name="AutoShape 56"/>
          <p:cNvSpPr>
            <a:spLocks noChangeArrowheads="1"/>
          </p:cNvSpPr>
          <p:nvPr/>
        </p:nvSpPr>
        <p:spPr bwMode="auto">
          <a:xfrm>
            <a:off x="8001000" y="990600"/>
            <a:ext cx="762000" cy="838200"/>
          </a:xfrm>
          <a:prstGeom prst="downArrow">
            <a:avLst>
              <a:gd name="adj1" fmla="val 50000"/>
              <a:gd name="adj2" fmla="val 27500"/>
            </a:avLst>
          </a:prstGeom>
          <a:solidFill>
            <a:srgbClr val="FF0000"/>
          </a:solidFill>
          <a:ln w="9525">
            <a:no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Tree>
    <p:extLst>
      <p:ext uri="{BB962C8B-B14F-4D97-AF65-F5344CB8AC3E}">
        <p14:creationId xmlns:p14="http://schemas.microsoft.com/office/powerpoint/2010/main" val="171593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762000"/>
          </a:xfrm>
        </p:spPr>
        <p:txBody>
          <a:bodyPr/>
          <a:lstStyle/>
          <a:p>
            <a:r>
              <a:rPr lang="en-US" sz="4000" dirty="0" smtClean="0">
                <a:ea typeface="ＭＳ Ｐゴシック" pitchFamily="-65" charset="-128"/>
              </a:rPr>
              <a:t>Scene emergent features</a:t>
            </a:r>
          </a:p>
        </p:txBody>
      </p:sp>
      <p:grpSp>
        <p:nvGrpSpPr>
          <p:cNvPr id="13" name="Group 12"/>
          <p:cNvGrpSpPr/>
          <p:nvPr/>
        </p:nvGrpSpPr>
        <p:grpSpPr>
          <a:xfrm>
            <a:off x="1143000" y="609600"/>
            <a:ext cx="6553199" cy="6248400"/>
            <a:chOff x="914400" y="76200"/>
            <a:chExt cx="7010399" cy="6781800"/>
          </a:xfrm>
        </p:grpSpPr>
        <p:pic>
          <p:nvPicPr>
            <p:cNvPr id="11267" name="Picture 6"/>
            <p:cNvPicPr>
              <a:picLocks noChangeAspect="1"/>
            </p:cNvPicPr>
            <p:nvPr/>
          </p:nvPicPr>
          <p:blipFill>
            <a:blip r:embed="rId3" cstate="print"/>
            <a:srcRect/>
            <a:stretch>
              <a:fillRect/>
            </a:stretch>
          </p:blipFill>
          <p:spPr bwMode="auto">
            <a:xfrm>
              <a:off x="1295400" y="1077912"/>
              <a:ext cx="6248400" cy="5437188"/>
            </a:xfrm>
            <a:prstGeom prst="rect">
              <a:avLst/>
            </a:prstGeom>
            <a:noFill/>
            <a:ln w="9525">
              <a:noFill/>
              <a:miter lim="800000"/>
              <a:headEnd/>
              <a:tailEnd/>
            </a:ln>
          </p:spPr>
        </p:pic>
        <p:sp>
          <p:nvSpPr>
            <p:cNvPr id="11268" name="TextBox 7"/>
            <p:cNvSpPr txBox="1">
              <a:spLocks noChangeArrowheads="1"/>
            </p:cNvSpPr>
            <p:nvPr/>
          </p:nvSpPr>
          <p:spPr bwMode="auto">
            <a:xfrm>
              <a:off x="914400" y="3516312"/>
              <a:ext cx="3444875" cy="369888"/>
            </a:xfrm>
            <a:prstGeom prst="rect">
              <a:avLst/>
            </a:prstGeom>
            <a:noFill/>
            <a:ln w="9525">
              <a:noFill/>
              <a:miter lim="800000"/>
              <a:headEnd/>
              <a:tailEnd/>
            </a:ln>
          </p:spPr>
          <p:txBody>
            <a:bodyPr wrap="none">
              <a:spAutoFit/>
            </a:bodyPr>
            <a:lstStyle/>
            <a:p>
              <a:r>
                <a:rPr lang="en-US"/>
                <a:t>Suggestive edges and junctions</a:t>
              </a:r>
            </a:p>
          </p:txBody>
        </p:sp>
        <p:sp>
          <p:nvSpPr>
            <p:cNvPr id="11269" name="TextBox 8"/>
            <p:cNvSpPr txBox="1">
              <a:spLocks noChangeArrowheads="1"/>
            </p:cNvSpPr>
            <p:nvPr/>
          </p:nvSpPr>
          <p:spPr bwMode="auto">
            <a:xfrm>
              <a:off x="5010150" y="3516312"/>
              <a:ext cx="2609850" cy="369888"/>
            </a:xfrm>
            <a:prstGeom prst="rect">
              <a:avLst/>
            </a:prstGeom>
            <a:noFill/>
            <a:ln w="9525">
              <a:noFill/>
              <a:miter lim="800000"/>
              <a:headEnd/>
              <a:tailEnd/>
            </a:ln>
          </p:spPr>
          <p:txBody>
            <a:bodyPr wrap="none">
              <a:spAutoFit/>
            </a:bodyPr>
            <a:lstStyle/>
            <a:p>
              <a:r>
                <a:rPr lang="en-US"/>
                <a:t>Simple geometric forms</a:t>
              </a:r>
            </a:p>
          </p:txBody>
        </p:sp>
        <p:sp>
          <p:nvSpPr>
            <p:cNvPr id="11270" name="TextBox 9"/>
            <p:cNvSpPr txBox="1">
              <a:spLocks noChangeArrowheads="1"/>
            </p:cNvSpPr>
            <p:nvPr/>
          </p:nvSpPr>
          <p:spPr bwMode="auto">
            <a:xfrm>
              <a:off x="2286000" y="6488112"/>
              <a:ext cx="762000" cy="369888"/>
            </a:xfrm>
            <a:prstGeom prst="rect">
              <a:avLst/>
            </a:prstGeom>
            <a:noFill/>
            <a:ln w="9525">
              <a:noFill/>
              <a:miter lim="800000"/>
              <a:headEnd/>
              <a:tailEnd/>
            </a:ln>
          </p:spPr>
          <p:txBody>
            <a:bodyPr wrap="none">
              <a:spAutoFit/>
            </a:bodyPr>
            <a:lstStyle/>
            <a:p>
              <a:r>
                <a:rPr lang="en-US"/>
                <a:t>Blobs</a:t>
              </a:r>
            </a:p>
          </p:txBody>
        </p:sp>
        <p:sp>
          <p:nvSpPr>
            <p:cNvPr id="11271" name="TextBox 10"/>
            <p:cNvSpPr txBox="1">
              <a:spLocks noChangeArrowheads="1"/>
            </p:cNvSpPr>
            <p:nvPr/>
          </p:nvSpPr>
          <p:spPr bwMode="auto">
            <a:xfrm>
              <a:off x="5867400" y="6488112"/>
              <a:ext cx="1057275" cy="369888"/>
            </a:xfrm>
            <a:prstGeom prst="rect">
              <a:avLst/>
            </a:prstGeom>
            <a:noFill/>
            <a:ln w="9525">
              <a:noFill/>
              <a:miter lim="800000"/>
              <a:headEnd/>
              <a:tailEnd/>
            </a:ln>
          </p:spPr>
          <p:txBody>
            <a:bodyPr wrap="none">
              <a:spAutoFit/>
            </a:bodyPr>
            <a:lstStyle/>
            <a:p>
              <a:r>
                <a:rPr lang="en-US" dirty="0"/>
                <a:t>Textures</a:t>
              </a:r>
            </a:p>
          </p:txBody>
        </p:sp>
        <p:sp>
          <p:nvSpPr>
            <p:cNvPr id="8" name="TextBox 7"/>
            <p:cNvSpPr txBox="1"/>
            <p:nvPr/>
          </p:nvSpPr>
          <p:spPr>
            <a:xfrm rot="16200000">
              <a:off x="2432566" y="1529834"/>
              <a:ext cx="3276600" cy="369332"/>
            </a:xfrm>
            <a:prstGeom prst="rect">
              <a:avLst/>
            </a:prstGeom>
            <a:noFill/>
          </p:spPr>
          <p:txBody>
            <a:bodyPr wrap="square" rtlCol="0">
              <a:spAutoFit/>
            </a:bodyPr>
            <a:lstStyle/>
            <a:p>
              <a:r>
                <a:rPr lang="en-US" dirty="0" err="1" smtClean="0"/>
                <a:t>Biederman</a:t>
              </a:r>
              <a:r>
                <a:rPr lang="en-US" dirty="0" smtClean="0"/>
                <a:t>, 1981</a:t>
              </a:r>
              <a:endParaRPr lang="en-US" dirty="0"/>
            </a:p>
          </p:txBody>
        </p:sp>
        <p:sp>
          <p:nvSpPr>
            <p:cNvPr id="9" name="TextBox 8"/>
            <p:cNvSpPr txBox="1"/>
            <p:nvPr/>
          </p:nvSpPr>
          <p:spPr>
            <a:xfrm rot="16200000">
              <a:off x="2661166" y="4969947"/>
              <a:ext cx="2819401" cy="369332"/>
            </a:xfrm>
            <a:prstGeom prst="rect">
              <a:avLst/>
            </a:prstGeom>
            <a:noFill/>
          </p:spPr>
          <p:txBody>
            <a:bodyPr wrap="square" rtlCol="0">
              <a:spAutoFit/>
            </a:bodyPr>
            <a:lstStyle/>
            <a:p>
              <a:r>
                <a:rPr lang="en-US" dirty="0" smtClean="0"/>
                <a:t>Bruner and Potter, 1969</a:t>
              </a:r>
              <a:endParaRPr lang="en-US" dirty="0"/>
            </a:p>
          </p:txBody>
        </p:sp>
        <p:sp>
          <p:nvSpPr>
            <p:cNvPr id="10" name="TextBox 9"/>
            <p:cNvSpPr txBox="1"/>
            <p:nvPr/>
          </p:nvSpPr>
          <p:spPr>
            <a:xfrm rot="16200000">
              <a:off x="6356866" y="5008046"/>
              <a:ext cx="2743200" cy="369332"/>
            </a:xfrm>
            <a:prstGeom prst="rect">
              <a:avLst/>
            </a:prstGeom>
            <a:noFill/>
          </p:spPr>
          <p:txBody>
            <a:bodyPr wrap="square" rtlCol="0">
              <a:spAutoFit/>
            </a:bodyPr>
            <a:lstStyle/>
            <a:p>
              <a:r>
                <a:rPr lang="en-US" dirty="0" smtClean="0"/>
                <a:t>Oliva and Torralba, 2001</a:t>
              </a:r>
              <a:endParaRPr lang="en-US" dirty="0"/>
            </a:p>
          </p:txBody>
        </p:sp>
        <p:sp>
          <p:nvSpPr>
            <p:cNvPr id="11" name="TextBox 10"/>
            <p:cNvSpPr txBox="1"/>
            <p:nvPr/>
          </p:nvSpPr>
          <p:spPr>
            <a:xfrm rot="16200000">
              <a:off x="6101833" y="1529834"/>
              <a:ext cx="3276600" cy="369332"/>
            </a:xfrm>
            <a:prstGeom prst="rect">
              <a:avLst/>
            </a:prstGeom>
            <a:noFill/>
          </p:spPr>
          <p:txBody>
            <a:bodyPr wrap="square" rtlCol="0">
              <a:spAutoFit/>
            </a:bodyPr>
            <a:lstStyle/>
            <a:p>
              <a:r>
                <a:rPr lang="en-US" dirty="0" err="1" smtClean="0"/>
                <a:t>Biederman</a:t>
              </a:r>
              <a:r>
                <a:rPr lang="en-US" dirty="0" smtClean="0"/>
                <a:t>, 1981</a:t>
              </a:r>
              <a:endParaRPr lang="en-US" dirty="0"/>
            </a:p>
          </p:txBody>
        </p:sp>
      </p:grpSp>
      <p:sp>
        <p:nvSpPr>
          <p:cNvPr id="12" name="TextBox 3"/>
          <p:cNvSpPr txBox="1">
            <a:spLocks noChangeArrowheads="1"/>
          </p:cNvSpPr>
          <p:nvPr/>
        </p:nvSpPr>
        <p:spPr bwMode="auto">
          <a:xfrm>
            <a:off x="609600" y="685800"/>
            <a:ext cx="8382000" cy="646113"/>
          </a:xfrm>
          <a:prstGeom prst="rect">
            <a:avLst/>
          </a:prstGeom>
          <a:noFill/>
          <a:ln w="9525">
            <a:noFill/>
            <a:miter lim="800000"/>
            <a:headEnd/>
            <a:tailEnd/>
          </a:ln>
        </p:spPr>
        <p:txBody>
          <a:bodyPr>
            <a:spAutoFit/>
          </a:bodyPr>
          <a:lstStyle/>
          <a:p>
            <a:r>
              <a:rPr lang="en-US" dirty="0"/>
              <a:t>“Recognition via features that are not those of individual objects but “emerge” as objects are brought into relation to each other to form a scene.” – </a:t>
            </a:r>
            <a:r>
              <a:rPr lang="en-US" dirty="0" err="1"/>
              <a:t>Biederman</a:t>
            </a:r>
            <a:r>
              <a:rPr lang="en-US" dirty="0"/>
              <a:t> 81</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Image Descriptors</a:t>
            </a:r>
            <a:endParaRPr lang="en-US" dirty="0"/>
          </a:p>
        </p:txBody>
      </p:sp>
      <p:sp>
        <p:nvSpPr>
          <p:cNvPr id="3" name="Content Placeholder 2"/>
          <p:cNvSpPr>
            <a:spLocks noGrp="1"/>
          </p:cNvSpPr>
          <p:nvPr>
            <p:ph idx="1"/>
          </p:nvPr>
        </p:nvSpPr>
        <p:spPr>
          <a:xfrm>
            <a:off x="457200" y="1066800"/>
            <a:ext cx="7543800" cy="5059363"/>
          </a:xfrm>
        </p:spPr>
        <p:txBody>
          <a:bodyPr>
            <a:normAutofit lnSpcReduction="10000"/>
          </a:bodyPr>
          <a:lstStyle/>
          <a:p>
            <a:r>
              <a:rPr lang="en-US" dirty="0" smtClean="0"/>
              <a:t>Tiny images </a:t>
            </a:r>
            <a:r>
              <a:rPr lang="en-US" sz="1500" dirty="0" smtClean="0">
                <a:solidFill>
                  <a:prstClr val="black"/>
                </a:solidFill>
              </a:rPr>
              <a:t>(Torralba et al, 2008)</a:t>
            </a:r>
          </a:p>
          <a:p>
            <a:r>
              <a:rPr lang="en-US" dirty="0" smtClean="0"/>
              <a:t>Color histograms</a:t>
            </a:r>
          </a:p>
          <a:p>
            <a:r>
              <a:rPr lang="en-US" dirty="0" smtClean="0"/>
              <a:t>Self-similarity </a:t>
            </a:r>
            <a:r>
              <a:rPr lang="en-US" sz="1500" dirty="0" smtClean="0"/>
              <a:t>(</a:t>
            </a:r>
            <a:r>
              <a:rPr lang="en-US" sz="1500" dirty="0" err="1" smtClean="0"/>
              <a:t>Shechtman</a:t>
            </a:r>
            <a:r>
              <a:rPr lang="en-US" sz="1500" dirty="0" smtClean="0"/>
              <a:t> and </a:t>
            </a:r>
            <a:r>
              <a:rPr lang="en-US" sz="1500" dirty="0" err="1" smtClean="0"/>
              <a:t>Irani</a:t>
            </a:r>
            <a:r>
              <a:rPr lang="en-US" sz="1500" dirty="0" smtClean="0"/>
              <a:t>, 2007)</a:t>
            </a:r>
          </a:p>
          <a:p>
            <a:r>
              <a:rPr lang="en-US" dirty="0" smtClean="0"/>
              <a:t>Geometric class layout </a:t>
            </a:r>
            <a:r>
              <a:rPr lang="en-US" sz="1500" dirty="0" smtClean="0">
                <a:solidFill>
                  <a:prstClr val="black"/>
                </a:solidFill>
              </a:rPr>
              <a:t>(</a:t>
            </a:r>
            <a:r>
              <a:rPr lang="en-US" sz="1500" dirty="0" err="1" smtClean="0">
                <a:solidFill>
                  <a:prstClr val="black"/>
                </a:solidFill>
              </a:rPr>
              <a:t>Hoiem</a:t>
            </a:r>
            <a:r>
              <a:rPr lang="en-US" sz="1500" dirty="0" smtClean="0">
                <a:solidFill>
                  <a:prstClr val="black"/>
                </a:solidFill>
              </a:rPr>
              <a:t> et al, 2005)</a:t>
            </a:r>
            <a:endParaRPr lang="en-US" dirty="0" smtClean="0"/>
          </a:p>
          <a:p>
            <a:r>
              <a:rPr lang="en-US" dirty="0" smtClean="0"/>
              <a:t>Geometry-specific histograms </a:t>
            </a:r>
            <a:r>
              <a:rPr lang="en-US" sz="1500" dirty="0" smtClean="0">
                <a:solidFill>
                  <a:prstClr val="black"/>
                </a:solidFill>
              </a:rPr>
              <a:t>(</a:t>
            </a:r>
            <a:r>
              <a:rPr lang="en-US" sz="1500" dirty="0" err="1" smtClean="0">
                <a:solidFill>
                  <a:prstClr val="black"/>
                </a:solidFill>
              </a:rPr>
              <a:t>Lalonde</a:t>
            </a:r>
            <a:r>
              <a:rPr lang="en-US" sz="1500" dirty="0" smtClean="0">
                <a:solidFill>
                  <a:prstClr val="black"/>
                </a:solidFill>
              </a:rPr>
              <a:t> et al, 2007)</a:t>
            </a:r>
          </a:p>
          <a:p>
            <a:r>
              <a:rPr lang="en-US" dirty="0" smtClean="0"/>
              <a:t>Dense and Sparse SIFT histograms</a:t>
            </a:r>
          </a:p>
          <a:p>
            <a:r>
              <a:rPr lang="en-US" dirty="0" smtClean="0"/>
              <a:t>Berkeley texton histograms </a:t>
            </a:r>
            <a:r>
              <a:rPr lang="en-US" sz="1500" dirty="0" smtClean="0">
                <a:solidFill>
                  <a:prstClr val="black"/>
                </a:solidFill>
              </a:rPr>
              <a:t>(Martin et al, 2001)</a:t>
            </a:r>
            <a:endParaRPr lang="en-US" dirty="0" smtClean="0"/>
          </a:p>
          <a:p>
            <a:r>
              <a:rPr lang="en-US" dirty="0" smtClean="0"/>
              <a:t>HoG 2x2 spatial pyramids</a:t>
            </a:r>
          </a:p>
          <a:p>
            <a:r>
              <a:rPr lang="en-US" dirty="0" smtClean="0"/>
              <a:t>Gist scene descriptor </a:t>
            </a:r>
            <a:r>
              <a:rPr lang="en-US" sz="1500" dirty="0" smtClean="0">
                <a:solidFill>
                  <a:prstClr val="black"/>
                </a:solidFill>
              </a:rPr>
              <a:t>(Oliva and Torralba, 2008)</a:t>
            </a:r>
            <a:endParaRPr lang="en-US" dirty="0" smtClean="0"/>
          </a:p>
        </p:txBody>
      </p:sp>
      <p:sp>
        <p:nvSpPr>
          <p:cNvPr id="4" name="Right Brace 3"/>
          <p:cNvSpPr/>
          <p:nvPr/>
        </p:nvSpPr>
        <p:spPr>
          <a:xfrm>
            <a:off x="6858000" y="3886200"/>
            <a:ext cx="685800" cy="1981200"/>
          </a:xfrm>
          <a:prstGeom prst="rightBrace">
            <a:avLst>
              <a:gd name="adj1" fmla="val 24425"/>
              <a:gd name="adj2" fmla="val 50000"/>
            </a:avLst>
          </a:prstGeom>
          <a:ln w="31750">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7620000" y="4405952"/>
            <a:ext cx="1828800" cy="954107"/>
          </a:xfrm>
          <a:prstGeom prst="rect">
            <a:avLst/>
          </a:prstGeom>
          <a:noFill/>
        </p:spPr>
        <p:txBody>
          <a:bodyPr wrap="square" rtlCol="0">
            <a:spAutoFit/>
          </a:bodyPr>
          <a:lstStyle/>
          <a:p>
            <a:r>
              <a:rPr lang="en-US" sz="2800" dirty="0" smtClean="0">
                <a:solidFill>
                  <a:srgbClr val="006600"/>
                </a:solidFill>
              </a:rPr>
              <a:t>Texture</a:t>
            </a:r>
            <a:br>
              <a:rPr lang="en-US" sz="2800" dirty="0" smtClean="0">
                <a:solidFill>
                  <a:srgbClr val="006600"/>
                </a:solidFill>
              </a:rPr>
            </a:br>
            <a:r>
              <a:rPr lang="en-US" sz="2800" dirty="0" smtClean="0">
                <a:solidFill>
                  <a:srgbClr val="006600"/>
                </a:solidFill>
              </a:rPr>
              <a:t>Features</a:t>
            </a:r>
            <a:endParaRPr lang="en-US" sz="2800"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3" presetClass="emph" presetSubtype="2" fill="hold" nodeType="withEffect">
                                  <p:stCondLst>
                                    <p:cond delay="0"/>
                                  </p:stCondLst>
                                  <p:childTnLst>
                                    <p:animClr clrSpc="rgb" dir="cw">
                                      <p:cBhvr override="childStyle">
                                        <p:cTn id="12" dur="500" fill="hold"/>
                                        <p:tgtEl>
                                          <p:spTgt spid="3">
                                            <p:txEl>
                                              <p:pRg st="5" end="5"/>
                                            </p:txEl>
                                          </p:spTgt>
                                        </p:tgtEl>
                                        <p:attrNameLst>
                                          <p:attrName>style.color</p:attrName>
                                        </p:attrNameLst>
                                      </p:cBhvr>
                                      <p:to>
                                        <a:srgbClr val="008000"/>
                                      </p:to>
                                    </p:animClr>
                                  </p:childTnLst>
                                </p:cTn>
                              </p:par>
                              <p:par>
                                <p:cTn id="13" presetID="3" presetClass="emph" presetSubtype="2" fill="hold" nodeType="withEffect">
                                  <p:stCondLst>
                                    <p:cond delay="0"/>
                                  </p:stCondLst>
                                  <p:childTnLst>
                                    <p:animClr clrSpc="rgb" dir="cw">
                                      <p:cBhvr override="childStyle">
                                        <p:cTn id="14" dur="500" fill="hold"/>
                                        <p:tgtEl>
                                          <p:spTgt spid="3">
                                            <p:txEl>
                                              <p:pRg st="6" end="6"/>
                                            </p:txEl>
                                          </p:spTgt>
                                        </p:tgtEl>
                                        <p:attrNameLst>
                                          <p:attrName>style.color</p:attrName>
                                        </p:attrNameLst>
                                      </p:cBhvr>
                                      <p:to>
                                        <a:srgbClr val="008000"/>
                                      </p:to>
                                    </p:animClr>
                                  </p:childTnLst>
                                </p:cTn>
                              </p:par>
                              <p:par>
                                <p:cTn id="15" presetID="3" presetClass="emph" presetSubtype="2" fill="hold" nodeType="withEffect">
                                  <p:stCondLst>
                                    <p:cond delay="0"/>
                                  </p:stCondLst>
                                  <p:childTnLst>
                                    <p:animClr clrSpc="rgb" dir="cw">
                                      <p:cBhvr override="childStyle">
                                        <p:cTn id="16" dur="500" fill="hold"/>
                                        <p:tgtEl>
                                          <p:spTgt spid="3">
                                            <p:txEl>
                                              <p:pRg st="7" end="7"/>
                                            </p:txEl>
                                          </p:spTgt>
                                        </p:tgtEl>
                                        <p:attrNameLst>
                                          <p:attrName>style.color</p:attrName>
                                        </p:attrNameLst>
                                      </p:cBhvr>
                                      <p:to>
                                        <a:srgbClr val="008000"/>
                                      </p:to>
                                    </p:animClr>
                                  </p:childTnLst>
                                </p:cTn>
                              </p:par>
                              <p:par>
                                <p:cTn id="17" presetID="3" presetClass="emph" presetSubtype="2" fill="hold" nodeType="withEffect">
                                  <p:stCondLst>
                                    <p:cond delay="0"/>
                                  </p:stCondLst>
                                  <p:childTnLst>
                                    <p:animClr clrSpc="rgb" dir="cw">
                                      <p:cBhvr override="childStyle">
                                        <p:cTn id="18" dur="500" fill="hold"/>
                                        <p:tgtEl>
                                          <p:spTgt spid="3">
                                            <p:txEl>
                                              <p:pRg st="8" end="8"/>
                                            </p:txEl>
                                          </p:spTgt>
                                        </p:tgtEl>
                                        <p:attrNameLst>
                                          <p:attrName>style.color</p:attrName>
                                        </p:attrNameLst>
                                      </p:cBhvr>
                                      <p:to>
                                        <a:srgbClr val="008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914400"/>
          </a:xfrm>
        </p:spPr>
        <p:txBody>
          <a:bodyPr>
            <a:normAutofit/>
          </a:bodyPr>
          <a:lstStyle/>
          <a:p>
            <a:pPr eaLnBrk="1" hangingPunct="1"/>
            <a:r>
              <a:rPr lang="en-US" dirty="0" smtClean="0">
                <a:solidFill>
                  <a:srgbClr val="000000"/>
                </a:solidFill>
                <a:ea typeface="ＭＳ Ｐゴシック" pitchFamily="-65" charset="-128"/>
              </a:rPr>
              <a:t>Global Texture Descriptors</a:t>
            </a:r>
          </a:p>
        </p:txBody>
      </p:sp>
      <p:pic>
        <p:nvPicPr>
          <p:cNvPr id="16387" name="Picture 4" descr="DaVinci_face_only"/>
          <p:cNvPicPr>
            <a:picLocks noChangeAspect="1" noChangeArrowheads="1"/>
          </p:cNvPicPr>
          <p:nvPr/>
        </p:nvPicPr>
        <p:blipFill>
          <a:blip r:embed="rId3" cstate="print"/>
          <a:srcRect/>
          <a:stretch>
            <a:fillRect/>
          </a:stretch>
        </p:blipFill>
        <p:spPr bwMode="auto">
          <a:xfrm>
            <a:off x="558800" y="1530350"/>
            <a:ext cx="1128713" cy="1397000"/>
          </a:xfrm>
          <a:prstGeom prst="rect">
            <a:avLst/>
          </a:prstGeom>
          <a:noFill/>
          <a:ln w="9525">
            <a:noFill/>
            <a:miter lim="800000"/>
            <a:headEnd/>
            <a:tailEnd/>
          </a:ln>
        </p:spPr>
      </p:pic>
      <p:grpSp>
        <p:nvGrpSpPr>
          <p:cNvPr id="2" name="Group 5"/>
          <p:cNvGrpSpPr>
            <a:grpSpLocks/>
          </p:cNvGrpSpPr>
          <p:nvPr/>
        </p:nvGrpSpPr>
        <p:grpSpPr bwMode="auto">
          <a:xfrm>
            <a:off x="2316163" y="1384300"/>
            <a:ext cx="1179512" cy="1731963"/>
            <a:chOff x="3072" y="1008"/>
            <a:chExt cx="2274" cy="3168"/>
          </a:xfrm>
        </p:grpSpPr>
        <p:pic>
          <p:nvPicPr>
            <p:cNvPr id="16405" name="Picture 6" descr="lunch-bagtrans"/>
            <p:cNvPicPr>
              <a:picLocks noChangeAspect="1" noChangeArrowheads="1"/>
            </p:cNvPicPr>
            <p:nvPr/>
          </p:nvPicPr>
          <p:blipFill>
            <a:blip r:embed="rId4" cstate="print"/>
            <a:srcRect/>
            <a:stretch>
              <a:fillRect/>
            </a:stretch>
          </p:blipFill>
          <p:spPr bwMode="auto">
            <a:xfrm>
              <a:off x="3072" y="1008"/>
              <a:ext cx="2274" cy="3168"/>
            </a:xfrm>
            <a:prstGeom prst="rect">
              <a:avLst/>
            </a:prstGeom>
            <a:noFill/>
            <a:ln w="9525">
              <a:noFill/>
              <a:miter lim="800000"/>
              <a:headEnd/>
              <a:tailEnd/>
            </a:ln>
          </p:spPr>
        </p:pic>
        <p:pic>
          <p:nvPicPr>
            <p:cNvPr id="16406" name="Picture 7" descr="ermine"/>
            <p:cNvPicPr>
              <a:picLocks noChangeAspect="1" noChangeArrowheads="1"/>
            </p:cNvPicPr>
            <p:nvPr/>
          </p:nvPicPr>
          <p:blipFill>
            <a:blip r:embed="rId5" cstate="print"/>
            <a:srcRect l="49399" t="22293" r="38898" b="71706"/>
            <a:stretch>
              <a:fillRect/>
            </a:stretch>
          </p:blipFill>
          <p:spPr bwMode="auto">
            <a:xfrm>
              <a:off x="4560" y="3072"/>
              <a:ext cx="480" cy="336"/>
            </a:xfrm>
            <a:prstGeom prst="rect">
              <a:avLst/>
            </a:prstGeom>
            <a:noFill/>
            <a:ln w="9525">
              <a:noFill/>
              <a:miter lim="800000"/>
              <a:headEnd/>
              <a:tailEnd/>
            </a:ln>
          </p:spPr>
        </p:pic>
        <p:pic>
          <p:nvPicPr>
            <p:cNvPr id="16407" name="Picture 8" descr="ermine"/>
            <p:cNvPicPr>
              <a:picLocks noChangeAspect="1" noChangeArrowheads="1"/>
            </p:cNvPicPr>
            <p:nvPr/>
          </p:nvPicPr>
          <p:blipFill>
            <a:blip r:embed="rId6" cstate="print"/>
            <a:srcRect l="57591" t="4288" r="29535" b="88853"/>
            <a:stretch>
              <a:fillRect/>
            </a:stretch>
          </p:blipFill>
          <p:spPr bwMode="auto">
            <a:xfrm>
              <a:off x="4224" y="1632"/>
              <a:ext cx="432" cy="314"/>
            </a:xfrm>
            <a:prstGeom prst="rect">
              <a:avLst/>
            </a:prstGeom>
            <a:noFill/>
            <a:ln w="9525">
              <a:noFill/>
              <a:miter lim="800000"/>
              <a:headEnd/>
              <a:tailEnd/>
            </a:ln>
          </p:spPr>
        </p:pic>
        <p:pic>
          <p:nvPicPr>
            <p:cNvPr id="16408" name="Picture 9" descr="ermine"/>
            <p:cNvPicPr>
              <a:picLocks noChangeAspect="1" noChangeArrowheads="1"/>
            </p:cNvPicPr>
            <p:nvPr/>
          </p:nvPicPr>
          <p:blipFill>
            <a:blip r:embed="rId6" cstate="print"/>
            <a:srcRect l="43547" t="38583" r="43579" b="54558"/>
            <a:stretch>
              <a:fillRect/>
            </a:stretch>
          </p:blipFill>
          <p:spPr bwMode="auto">
            <a:xfrm>
              <a:off x="3360" y="3120"/>
              <a:ext cx="432" cy="314"/>
            </a:xfrm>
            <a:prstGeom prst="rect">
              <a:avLst/>
            </a:prstGeom>
            <a:noFill/>
            <a:ln w="9525">
              <a:noFill/>
              <a:miter lim="800000"/>
              <a:headEnd/>
              <a:tailEnd/>
            </a:ln>
          </p:spPr>
        </p:pic>
        <p:pic>
          <p:nvPicPr>
            <p:cNvPr id="16409" name="Picture 10" descr="ermine"/>
            <p:cNvPicPr>
              <a:picLocks noChangeAspect="1" noChangeArrowheads="1"/>
            </p:cNvPicPr>
            <p:nvPr/>
          </p:nvPicPr>
          <p:blipFill>
            <a:blip r:embed="rId5" cstate="print"/>
            <a:srcRect l="38866" t="15433" r="51772" b="79422"/>
            <a:stretch>
              <a:fillRect/>
            </a:stretch>
          </p:blipFill>
          <p:spPr bwMode="auto">
            <a:xfrm>
              <a:off x="4416" y="2496"/>
              <a:ext cx="384" cy="288"/>
            </a:xfrm>
            <a:prstGeom prst="rect">
              <a:avLst/>
            </a:prstGeom>
            <a:noFill/>
            <a:ln w="9525">
              <a:noFill/>
              <a:miter lim="800000"/>
              <a:headEnd/>
              <a:tailEnd/>
            </a:ln>
          </p:spPr>
        </p:pic>
        <p:pic>
          <p:nvPicPr>
            <p:cNvPr id="16410" name="Picture 11" descr="ermine"/>
            <p:cNvPicPr>
              <a:picLocks noChangeAspect="1" noChangeArrowheads="1"/>
            </p:cNvPicPr>
            <p:nvPr/>
          </p:nvPicPr>
          <p:blipFill>
            <a:blip r:embed="rId5" cstate="print"/>
            <a:srcRect l="58762" t="14577" r="31876" b="79422"/>
            <a:stretch>
              <a:fillRect/>
            </a:stretch>
          </p:blipFill>
          <p:spPr bwMode="auto">
            <a:xfrm>
              <a:off x="3840" y="2544"/>
              <a:ext cx="384" cy="336"/>
            </a:xfrm>
            <a:prstGeom prst="rect">
              <a:avLst/>
            </a:prstGeom>
            <a:noFill/>
            <a:ln w="9525">
              <a:noFill/>
              <a:miter lim="800000"/>
              <a:headEnd/>
              <a:tailEnd/>
            </a:ln>
          </p:spPr>
        </p:pic>
        <p:pic>
          <p:nvPicPr>
            <p:cNvPr id="16411" name="Picture 12" descr="ermine"/>
            <p:cNvPicPr>
              <a:picLocks noChangeAspect="1" noChangeArrowheads="1"/>
            </p:cNvPicPr>
            <p:nvPr/>
          </p:nvPicPr>
          <p:blipFill>
            <a:blip r:embed="rId5" cstate="print"/>
            <a:srcRect l="56421" t="32582" r="31876" b="62274"/>
            <a:stretch>
              <a:fillRect/>
            </a:stretch>
          </p:blipFill>
          <p:spPr bwMode="auto">
            <a:xfrm>
              <a:off x="4368" y="3600"/>
              <a:ext cx="480" cy="288"/>
            </a:xfrm>
            <a:prstGeom prst="rect">
              <a:avLst/>
            </a:prstGeom>
            <a:noFill/>
            <a:ln w="9525">
              <a:noFill/>
              <a:miter lim="800000"/>
              <a:headEnd/>
              <a:tailEnd/>
            </a:ln>
          </p:spPr>
        </p:pic>
        <p:pic>
          <p:nvPicPr>
            <p:cNvPr id="16412" name="Picture 13" descr="ermine"/>
            <p:cNvPicPr>
              <a:picLocks noChangeAspect="1" noChangeArrowheads="1"/>
            </p:cNvPicPr>
            <p:nvPr/>
          </p:nvPicPr>
          <p:blipFill>
            <a:blip r:embed="rId5" cstate="print"/>
            <a:srcRect l="58762" t="27437" r="31876" b="67418"/>
            <a:stretch>
              <a:fillRect/>
            </a:stretch>
          </p:blipFill>
          <p:spPr bwMode="auto">
            <a:xfrm>
              <a:off x="4512" y="2064"/>
              <a:ext cx="384" cy="288"/>
            </a:xfrm>
            <a:prstGeom prst="rect">
              <a:avLst/>
            </a:prstGeom>
            <a:noFill/>
            <a:ln w="9525">
              <a:noFill/>
              <a:miter lim="800000"/>
              <a:headEnd/>
              <a:tailEnd/>
            </a:ln>
          </p:spPr>
        </p:pic>
        <p:pic>
          <p:nvPicPr>
            <p:cNvPr id="16413" name="Picture 14" descr="ermine"/>
            <p:cNvPicPr>
              <a:picLocks noChangeAspect="1" noChangeArrowheads="1"/>
            </p:cNvPicPr>
            <p:nvPr/>
          </p:nvPicPr>
          <p:blipFill>
            <a:blip r:embed="rId5" cstate="print"/>
            <a:srcRect l="59932" t="23151" r="31876" b="71706"/>
            <a:stretch>
              <a:fillRect/>
            </a:stretch>
          </p:blipFill>
          <p:spPr bwMode="auto">
            <a:xfrm>
              <a:off x="4032" y="3024"/>
              <a:ext cx="336" cy="288"/>
            </a:xfrm>
            <a:prstGeom prst="rect">
              <a:avLst/>
            </a:prstGeom>
            <a:noFill/>
            <a:ln w="9525">
              <a:noFill/>
              <a:miter lim="800000"/>
              <a:headEnd/>
              <a:tailEnd/>
            </a:ln>
          </p:spPr>
        </p:pic>
        <p:pic>
          <p:nvPicPr>
            <p:cNvPr id="16414" name="Picture 15" descr="ermine"/>
            <p:cNvPicPr>
              <a:picLocks noChangeAspect="1" noChangeArrowheads="1"/>
            </p:cNvPicPr>
            <p:nvPr/>
          </p:nvPicPr>
          <p:blipFill>
            <a:blip r:embed="rId5" cstate="print"/>
            <a:srcRect l="47058" t="24008" r="45920" b="63130"/>
            <a:stretch>
              <a:fillRect/>
            </a:stretch>
          </p:blipFill>
          <p:spPr bwMode="auto">
            <a:xfrm>
              <a:off x="3792" y="1680"/>
              <a:ext cx="288" cy="720"/>
            </a:xfrm>
            <a:prstGeom prst="rect">
              <a:avLst/>
            </a:prstGeom>
            <a:noFill/>
            <a:ln w="9525">
              <a:noFill/>
              <a:miter lim="800000"/>
              <a:headEnd/>
              <a:tailEnd/>
            </a:ln>
          </p:spPr>
        </p:pic>
        <p:pic>
          <p:nvPicPr>
            <p:cNvPr id="16415" name="Picture 16" descr="ermine"/>
            <p:cNvPicPr>
              <a:picLocks noChangeAspect="1" noChangeArrowheads="1"/>
            </p:cNvPicPr>
            <p:nvPr/>
          </p:nvPicPr>
          <p:blipFill>
            <a:blip r:embed="rId5" cstate="print"/>
            <a:srcRect l="50569" t="17148" r="37727" b="76851"/>
            <a:stretch>
              <a:fillRect/>
            </a:stretch>
          </p:blipFill>
          <p:spPr bwMode="auto">
            <a:xfrm>
              <a:off x="3648" y="3552"/>
              <a:ext cx="480" cy="336"/>
            </a:xfrm>
            <a:prstGeom prst="rect">
              <a:avLst/>
            </a:prstGeom>
            <a:noFill/>
            <a:ln w="9525">
              <a:noFill/>
              <a:miter lim="800000"/>
              <a:headEnd/>
              <a:tailEnd/>
            </a:ln>
          </p:spPr>
        </p:pic>
      </p:grpSp>
      <p:sp>
        <p:nvSpPr>
          <p:cNvPr id="16389" name="Line 17"/>
          <p:cNvSpPr>
            <a:spLocks noChangeShapeType="1"/>
          </p:cNvSpPr>
          <p:nvPr/>
        </p:nvSpPr>
        <p:spPr bwMode="auto">
          <a:xfrm>
            <a:off x="1749425" y="2236788"/>
            <a:ext cx="373063" cy="0"/>
          </a:xfrm>
          <a:prstGeom prst="line">
            <a:avLst/>
          </a:prstGeom>
          <a:noFill/>
          <a:ln w="38100">
            <a:solidFill>
              <a:srgbClr val="333300"/>
            </a:solidFill>
            <a:round/>
            <a:headEnd/>
            <a:tailEnd type="triangle" w="lg" len="med"/>
          </a:ln>
        </p:spPr>
        <p:txBody>
          <a:bodyPr/>
          <a:lstStyle/>
          <a:p>
            <a:endParaRPr lang="en-US"/>
          </a:p>
        </p:txBody>
      </p:sp>
      <p:sp>
        <p:nvSpPr>
          <p:cNvPr id="16390" name="Text Box 18"/>
          <p:cNvSpPr txBox="1">
            <a:spLocks noChangeArrowheads="1"/>
          </p:cNvSpPr>
          <p:nvPr/>
        </p:nvSpPr>
        <p:spPr bwMode="auto">
          <a:xfrm>
            <a:off x="279400" y="3032125"/>
            <a:ext cx="2768600" cy="523875"/>
          </a:xfrm>
          <a:prstGeom prst="rect">
            <a:avLst/>
          </a:prstGeom>
          <a:noFill/>
          <a:ln w="9525">
            <a:noFill/>
            <a:miter lim="800000"/>
            <a:headEnd/>
            <a:tailEnd/>
          </a:ln>
        </p:spPr>
        <p:txBody>
          <a:bodyPr wrap="none">
            <a:spAutoFit/>
          </a:bodyPr>
          <a:lstStyle/>
          <a:p>
            <a:r>
              <a:rPr lang="en-US" sz="1400">
                <a:solidFill>
                  <a:srgbClr val="000000"/>
                </a:solidFill>
                <a:cs typeface="Arial" pitchFamily="34" charset="0"/>
              </a:rPr>
              <a:t>Sivic et. al., ICCV 2005</a:t>
            </a:r>
          </a:p>
          <a:p>
            <a:r>
              <a:rPr lang="en-US" sz="1400">
                <a:solidFill>
                  <a:srgbClr val="000000"/>
                </a:solidFill>
                <a:cs typeface="Arial" pitchFamily="34" charset="0"/>
              </a:rPr>
              <a:t>Fei-Fei and Perona, CVPR 2005</a:t>
            </a:r>
          </a:p>
        </p:txBody>
      </p:sp>
      <p:sp>
        <p:nvSpPr>
          <p:cNvPr id="16391" name="Rectangle 19"/>
          <p:cNvSpPr>
            <a:spLocks noChangeArrowheads="1"/>
          </p:cNvSpPr>
          <p:nvPr/>
        </p:nvSpPr>
        <p:spPr bwMode="auto">
          <a:xfrm>
            <a:off x="257175" y="976313"/>
            <a:ext cx="2262188" cy="519112"/>
          </a:xfrm>
          <a:prstGeom prst="rect">
            <a:avLst/>
          </a:prstGeom>
          <a:noFill/>
          <a:ln w="9525">
            <a:noFill/>
            <a:miter lim="800000"/>
            <a:headEnd/>
            <a:tailEnd/>
          </a:ln>
        </p:spPr>
        <p:txBody>
          <a:bodyPr wrap="none">
            <a:spAutoFit/>
          </a:bodyPr>
          <a:lstStyle/>
          <a:p>
            <a:pPr>
              <a:spcBef>
                <a:spcPct val="20000"/>
              </a:spcBef>
            </a:pPr>
            <a:r>
              <a:rPr lang="en-US" sz="2800">
                <a:solidFill>
                  <a:srgbClr val="000000"/>
                </a:solidFill>
                <a:cs typeface="Arial" pitchFamily="34" charset="0"/>
              </a:rPr>
              <a:t>Bag of words</a:t>
            </a:r>
          </a:p>
        </p:txBody>
      </p:sp>
      <p:sp>
        <p:nvSpPr>
          <p:cNvPr id="16392" name="Rectangle 20"/>
          <p:cNvSpPr>
            <a:spLocks noChangeArrowheads="1"/>
          </p:cNvSpPr>
          <p:nvPr/>
        </p:nvSpPr>
        <p:spPr bwMode="auto">
          <a:xfrm>
            <a:off x="4219575" y="938213"/>
            <a:ext cx="4560888" cy="519112"/>
          </a:xfrm>
          <a:prstGeom prst="rect">
            <a:avLst/>
          </a:prstGeom>
          <a:noFill/>
          <a:ln w="9525">
            <a:noFill/>
            <a:miter lim="800000"/>
            <a:headEnd/>
            <a:tailEnd/>
          </a:ln>
        </p:spPr>
        <p:txBody>
          <a:bodyPr wrap="none">
            <a:spAutoFit/>
          </a:bodyPr>
          <a:lstStyle/>
          <a:p>
            <a:pPr>
              <a:spcBef>
                <a:spcPct val="20000"/>
              </a:spcBef>
            </a:pPr>
            <a:r>
              <a:rPr lang="en-US" sz="2800">
                <a:solidFill>
                  <a:srgbClr val="000000"/>
                </a:solidFill>
                <a:cs typeface="Arial" pitchFamily="34" charset="0"/>
              </a:rPr>
              <a:t>Spatially organized textures</a:t>
            </a:r>
          </a:p>
        </p:txBody>
      </p:sp>
      <p:sp>
        <p:nvSpPr>
          <p:cNvPr id="16393" name="Rectangle 21"/>
          <p:cNvSpPr>
            <a:spLocks noChangeArrowheads="1"/>
          </p:cNvSpPr>
          <p:nvPr/>
        </p:nvSpPr>
        <p:spPr bwMode="auto">
          <a:xfrm>
            <a:off x="193675" y="3617913"/>
            <a:ext cx="3570288" cy="519112"/>
          </a:xfrm>
          <a:prstGeom prst="rect">
            <a:avLst/>
          </a:prstGeom>
          <a:noFill/>
          <a:ln w="9525">
            <a:noFill/>
            <a:miter lim="800000"/>
            <a:headEnd/>
            <a:tailEnd/>
          </a:ln>
        </p:spPr>
        <p:txBody>
          <a:bodyPr wrap="none">
            <a:spAutoFit/>
          </a:bodyPr>
          <a:lstStyle/>
          <a:p>
            <a:pPr>
              <a:spcBef>
                <a:spcPct val="20000"/>
              </a:spcBef>
            </a:pPr>
            <a:r>
              <a:rPr lang="en-US" sz="2800">
                <a:solidFill>
                  <a:srgbClr val="000000"/>
                </a:solidFill>
                <a:cs typeface="Arial" pitchFamily="34" charset="0"/>
              </a:rPr>
              <a:t>Non localized textons</a:t>
            </a:r>
          </a:p>
        </p:txBody>
      </p:sp>
      <p:pic>
        <p:nvPicPr>
          <p:cNvPr id="16394" name="Picture 22"/>
          <p:cNvPicPr>
            <a:picLocks noChangeAspect="1" noChangeArrowheads="1"/>
          </p:cNvPicPr>
          <p:nvPr/>
        </p:nvPicPr>
        <p:blipFill>
          <a:blip r:embed="rId7" cstate="print"/>
          <a:srcRect/>
          <a:stretch>
            <a:fillRect/>
          </a:stretch>
        </p:blipFill>
        <p:spPr bwMode="auto">
          <a:xfrm>
            <a:off x="4408488" y="3325813"/>
            <a:ext cx="4249737" cy="2343150"/>
          </a:xfrm>
          <a:prstGeom prst="rect">
            <a:avLst/>
          </a:prstGeom>
          <a:noFill/>
          <a:ln w="9525">
            <a:noFill/>
            <a:miter lim="800000"/>
            <a:headEnd/>
            <a:tailEnd/>
          </a:ln>
        </p:spPr>
      </p:pic>
      <p:sp>
        <p:nvSpPr>
          <p:cNvPr id="16395" name="Rectangle 23"/>
          <p:cNvSpPr>
            <a:spLocks noChangeArrowheads="1"/>
          </p:cNvSpPr>
          <p:nvPr/>
        </p:nvSpPr>
        <p:spPr bwMode="auto">
          <a:xfrm>
            <a:off x="4384675" y="5664200"/>
            <a:ext cx="2609850" cy="307975"/>
          </a:xfrm>
          <a:prstGeom prst="rect">
            <a:avLst/>
          </a:prstGeom>
          <a:noFill/>
          <a:ln w="9525">
            <a:noFill/>
            <a:miter lim="800000"/>
            <a:headEnd/>
            <a:tailEnd/>
          </a:ln>
        </p:spPr>
        <p:txBody>
          <a:bodyPr wrap="none" anchor="ctr">
            <a:spAutoFit/>
          </a:bodyPr>
          <a:lstStyle/>
          <a:p>
            <a:r>
              <a:rPr lang="en-US" sz="1400">
                <a:solidFill>
                  <a:srgbClr val="000000"/>
                </a:solidFill>
                <a:cs typeface="Arial" pitchFamily="34" charset="0"/>
              </a:rPr>
              <a:t>S. Lazebnik, et al, CVPR 2006</a:t>
            </a:r>
          </a:p>
        </p:txBody>
      </p:sp>
      <p:pic>
        <p:nvPicPr>
          <p:cNvPr id="16396" name="Picture 24"/>
          <p:cNvPicPr>
            <a:picLocks noChangeAspect="1" noChangeArrowheads="1"/>
          </p:cNvPicPr>
          <p:nvPr/>
        </p:nvPicPr>
        <p:blipFill>
          <a:blip r:embed="rId8" cstate="print"/>
          <a:srcRect b="3085"/>
          <a:stretch>
            <a:fillRect/>
          </a:stretch>
        </p:blipFill>
        <p:spPr bwMode="auto">
          <a:xfrm>
            <a:off x="241300" y="4068763"/>
            <a:ext cx="3579813" cy="1196975"/>
          </a:xfrm>
          <a:prstGeom prst="rect">
            <a:avLst/>
          </a:prstGeom>
          <a:noFill/>
          <a:ln w="12700">
            <a:noFill/>
            <a:miter lim="800000"/>
            <a:headEnd type="none" w="sm" len="sm"/>
            <a:tailEnd type="none" w="sm" len="sm"/>
          </a:ln>
        </p:spPr>
      </p:pic>
      <p:sp>
        <p:nvSpPr>
          <p:cNvPr id="16397" name="Rectangle 25"/>
          <p:cNvSpPr>
            <a:spLocks noChangeArrowheads="1"/>
          </p:cNvSpPr>
          <p:nvPr/>
        </p:nvSpPr>
        <p:spPr bwMode="auto">
          <a:xfrm>
            <a:off x="295275" y="5397500"/>
            <a:ext cx="3132138" cy="304800"/>
          </a:xfrm>
          <a:prstGeom prst="rect">
            <a:avLst/>
          </a:prstGeom>
          <a:noFill/>
          <a:ln w="9525">
            <a:noFill/>
            <a:miter lim="800000"/>
            <a:headEnd/>
            <a:tailEnd/>
          </a:ln>
        </p:spPr>
        <p:txBody>
          <a:bodyPr anchor="ctr">
            <a:spAutoFit/>
          </a:bodyPr>
          <a:lstStyle/>
          <a:p>
            <a:r>
              <a:rPr lang="en-US" sz="1400">
                <a:solidFill>
                  <a:srgbClr val="000000"/>
                </a:solidFill>
                <a:cs typeface="Arial" pitchFamily="34" charset="0"/>
              </a:rPr>
              <a:t>Walker, Malik. Vision Research 2004 </a:t>
            </a:r>
          </a:p>
        </p:txBody>
      </p:sp>
      <p:sp>
        <p:nvSpPr>
          <p:cNvPr id="16398" name="Text Box 26"/>
          <p:cNvSpPr txBox="1">
            <a:spLocks noChangeArrowheads="1"/>
          </p:cNvSpPr>
          <p:nvPr/>
        </p:nvSpPr>
        <p:spPr bwMode="auto">
          <a:xfrm>
            <a:off x="8201025" y="5313363"/>
            <a:ext cx="641350" cy="641350"/>
          </a:xfrm>
          <a:prstGeom prst="rect">
            <a:avLst/>
          </a:prstGeom>
          <a:noFill/>
          <a:ln w="9525">
            <a:noFill/>
            <a:miter lim="800000"/>
            <a:headEnd/>
            <a:tailEnd/>
          </a:ln>
        </p:spPr>
        <p:txBody>
          <a:bodyPr wrap="none">
            <a:spAutoFit/>
          </a:bodyPr>
          <a:lstStyle/>
          <a:p>
            <a:r>
              <a:rPr lang="en-US" sz="3600">
                <a:solidFill>
                  <a:srgbClr val="000000"/>
                </a:solidFill>
                <a:cs typeface="Arial" pitchFamily="34" charset="0"/>
              </a:rPr>
              <a:t>…</a:t>
            </a:r>
          </a:p>
        </p:txBody>
      </p:sp>
      <p:sp>
        <p:nvSpPr>
          <p:cNvPr id="16399" name="Line 27"/>
          <p:cNvSpPr>
            <a:spLocks noChangeShapeType="1"/>
          </p:cNvSpPr>
          <p:nvPr/>
        </p:nvSpPr>
        <p:spPr bwMode="auto">
          <a:xfrm>
            <a:off x="4076700" y="927100"/>
            <a:ext cx="0" cy="5207000"/>
          </a:xfrm>
          <a:prstGeom prst="line">
            <a:avLst/>
          </a:prstGeom>
          <a:noFill/>
          <a:ln w="38100">
            <a:solidFill>
              <a:srgbClr val="000000"/>
            </a:solidFill>
            <a:round/>
            <a:headEnd/>
            <a:tailEnd/>
          </a:ln>
        </p:spPr>
        <p:txBody>
          <a:bodyPr/>
          <a:lstStyle/>
          <a:p>
            <a:endParaRPr lang="en-US"/>
          </a:p>
        </p:txBody>
      </p:sp>
      <p:pic>
        <p:nvPicPr>
          <p:cNvPr id="16400" name="Picture 28"/>
          <p:cNvPicPr>
            <a:picLocks noChangeAspect="1" noChangeArrowheads="1"/>
          </p:cNvPicPr>
          <p:nvPr/>
        </p:nvPicPr>
        <p:blipFill>
          <a:blip r:embed="rId9" cstate="print"/>
          <a:srcRect/>
          <a:stretch>
            <a:fillRect/>
          </a:stretch>
        </p:blipFill>
        <p:spPr bwMode="auto">
          <a:xfrm>
            <a:off x="6172200" y="1520825"/>
            <a:ext cx="1219200" cy="1133475"/>
          </a:xfrm>
          <a:prstGeom prst="rect">
            <a:avLst/>
          </a:prstGeom>
          <a:noFill/>
          <a:ln w="9525">
            <a:noFill/>
            <a:miter lim="800000"/>
            <a:headEnd/>
            <a:tailEnd/>
          </a:ln>
        </p:spPr>
      </p:pic>
      <p:pic>
        <p:nvPicPr>
          <p:cNvPr id="16401" name="Picture 29"/>
          <p:cNvPicPr>
            <a:picLocks noChangeAspect="1" noChangeArrowheads="1"/>
          </p:cNvPicPr>
          <p:nvPr/>
        </p:nvPicPr>
        <p:blipFill>
          <a:blip r:embed="rId10" cstate="print"/>
          <a:srcRect/>
          <a:stretch>
            <a:fillRect/>
          </a:stretch>
        </p:blipFill>
        <p:spPr bwMode="auto">
          <a:xfrm>
            <a:off x="4394200" y="1579563"/>
            <a:ext cx="1295400" cy="1138237"/>
          </a:xfrm>
          <a:prstGeom prst="rect">
            <a:avLst/>
          </a:prstGeom>
          <a:noFill/>
          <a:ln w="9525">
            <a:noFill/>
            <a:miter lim="800000"/>
            <a:headEnd/>
            <a:tailEnd/>
          </a:ln>
        </p:spPr>
      </p:pic>
      <p:sp>
        <p:nvSpPr>
          <p:cNvPr id="16402" name="Rectangle 30"/>
          <p:cNvSpPr>
            <a:spLocks noChangeArrowheads="1"/>
          </p:cNvSpPr>
          <p:nvPr/>
        </p:nvSpPr>
        <p:spPr bwMode="auto">
          <a:xfrm>
            <a:off x="4365625" y="2687638"/>
            <a:ext cx="2878138" cy="523875"/>
          </a:xfrm>
          <a:prstGeom prst="rect">
            <a:avLst/>
          </a:prstGeom>
          <a:noFill/>
          <a:ln w="9525">
            <a:noFill/>
            <a:miter lim="800000"/>
            <a:headEnd/>
            <a:tailEnd/>
          </a:ln>
        </p:spPr>
        <p:txBody>
          <a:bodyPr wrap="none" anchor="ctr">
            <a:spAutoFit/>
          </a:bodyPr>
          <a:lstStyle/>
          <a:p>
            <a:r>
              <a:rPr lang="en-US" sz="1400">
                <a:solidFill>
                  <a:srgbClr val="000000"/>
                </a:solidFill>
                <a:cs typeface="Arial" pitchFamily="34" charset="0"/>
              </a:rPr>
              <a:t>M. Gorkani, R. Picard, ICPR 1994</a:t>
            </a:r>
          </a:p>
          <a:p>
            <a:r>
              <a:rPr lang="en-US" sz="1400">
                <a:solidFill>
                  <a:srgbClr val="000000"/>
                </a:solidFill>
                <a:cs typeface="Arial" pitchFamily="34" charset="0"/>
              </a:rPr>
              <a:t>A. Oliva, A. Torralba, IJCV 2001</a:t>
            </a:r>
          </a:p>
        </p:txBody>
      </p:sp>
      <p:sp>
        <p:nvSpPr>
          <p:cNvPr id="16403" name="Text Box 31"/>
          <p:cNvSpPr txBox="1">
            <a:spLocks noChangeArrowheads="1"/>
          </p:cNvSpPr>
          <p:nvPr/>
        </p:nvSpPr>
        <p:spPr bwMode="auto">
          <a:xfrm>
            <a:off x="3362325" y="5541963"/>
            <a:ext cx="641350" cy="641350"/>
          </a:xfrm>
          <a:prstGeom prst="rect">
            <a:avLst/>
          </a:prstGeom>
          <a:noFill/>
          <a:ln w="9525">
            <a:noFill/>
            <a:miter lim="800000"/>
            <a:headEnd/>
            <a:tailEnd/>
          </a:ln>
        </p:spPr>
        <p:txBody>
          <a:bodyPr wrap="none">
            <a:spAutoFit/>
          </a:bodyPr>
          <a:lstStyle/>
          <a:p>
            <a:r>
              <a:rPr lang="en-US" sz="3600">
                <a:solidFill>
                  <a:srgbClr val="000000"/>
                </a:solidFill>
                <a:cs typeface="Arial" pitchFamily="34" charset="0"/>
              </a:rPr>
              <a:t>…</a:t>
            </a:r>
          </a:p>
        </p:txBody>
      </p:sp>
      <p:sp>
        <p:nvSpPr>
          <p:cNvPr id="16404" name="Rectangle 31"/>
          <p:cNvSpPr>
            <a:spLocks noChangeArrowheads="1"/>
          </p:cNvSpPr>
          <p:nvPr/>
        </p:nvSpPr>
        <p:spPr bwMode="auto">
          <a:xfrm>
            <a:off x="228600" y="6257925"/>
            <a:ext cx="8763000" cy="523875"/>
          </a:xfrm>
          <a:prstGeom prst="rect">
            <a:avLst/>
          </a:prstGeom>
          <a:noFill/>
          <a:ln w="9525">
            <a:noFill/>
            <a:miter lim="800000"/>
            <a:headEnd/>
            <a:tailEnd/>
          </a:ln>
        </p:spPr>
        <p:txBody>
          <a:bodyPr>
            <a:spAutoFit/>
          </a:bodyPr>
          <a:lstStyle/>
          <a:p>
            <a:r>
              <a:rPr lang="en-US" sz="1400"/>
              <a:t>R. Datta, D. Joshi, J. Li, and J. Z. Wang, </a:t>
            </a:r>
            <a:r>
              <a:rPr lang="en-US" sz="1400" b="1"/>
              <a:t>Image Retrieval: Ideas, Influences, and Trends of the New Age</a:t>
            </a:r>
            <a:r>
              <a:rPr lang="en-US" sz="1400"/>
              <a:t>, </a:t>
            </a:r>
            <a:r>
              <a:rPr lang="en-US" sz="1400" i="1"/>
              <a:t>ACM Computing Surveys</a:t>
            </a:r>
            <a:r>
              <a:rPr lang="en-US" sz="1400"/>
              <a:t>, vol. 40, no. 2, pp. 5:1-60, 2008.</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l="26667" t="32666" r="43333" b="22000"/>
          <a:stretch/>
        </p:blipFill>
        <p:spPr>
          <a:xfrm>
            <a:off x="1371600" y="366339"/>
            <a:ext cx="5829399" cy="5505543"/>
          </a:xfrm>
          <a:prstGeom prst="rect">
            <a:avLst/>
          </a:prstGeom>
        </p:spPr>
      </p:pic>
      <p:sp>
        <p:nvSpPr>
          <p:cNvPr id="6" name="Rectangle 5"/>
          <p:cNvSpPr/>
          <p:nvPr/>
        </p:nvSpPr>
        <p:spPr>
          <a:xfrm>
            <a:off x="838200" y="6000109"/>
            <a:ext cx="8305800" cy="830997"/>
          </a:xfrm>
          <a:prstGeom prst="rect">
            <a:avLst/>
          </a:prstGeom>
        </p:spPr>
        <p:txBody>
          <a:bodyPr wrap="square">
            <a:spAutoFit/>
          </a:bodyPr>
          <a:lstStyle/>
          <a:p>
            <a:pPr algn="r"/>
            <a:r>
              <a:rPr lang="en-US" sz="1600" b="1" dirty="0"/>
              <a:t>The SUN Attribute Database: Beyond Categories for Deeper Scene Understanding.</a:t>
            </a:r>
            <a:r>
              <a:rPr lang="en-US" sz="1600" dirty="0"/>
              <a:t/>
            </a:r>
            <a:br>
              <a:rPr lang="en-US" sz="1600" dirty="0"/>
            </a:br>
            <a:r>
              <a:rPr lang="en-US" sz="1600" dirty="0">
                <a:hlinkClick r:id="rId3"/>
              </a:rPr>
              <a:t>Genevieve Patterson</a:t>
            </a:r>
            <a:r>
              <a:rPr lang="en-US" sz="1600" dirty="0"/>
              <a:t>, Chen Xu, Hang Su, and James Hays.</a:t>
            </a:r>
            <a:br>
              <a:rPr lang="en-US" sz="1600" dirty="0"/>
            </a:br>
            <a:r>
              <a:rPr lang="en-US" sz="1600" dirty="0"/>
              <a:t>International Journal of Computer Vision. vol. 108:1-2, 2014. Pp 59-81. </a:t>
            </a:r>
          </a:p>
        </p:txBody>
      </p:sp>
    </p:spTree>
    <p:extLst>
      <p:ext uri="{BB962C8B-B14F-4D97-AF65-F5344CB8AC3E}">
        <p14:creationId xmlns:p14="http://schemas.microsoft.com/office/powerpoint/2010/main" val="3228042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0" y="0"/>
            <a:ext cx="9144000" cy="762000"/>
          </a:xfrm>
        </p:spPr>
        <p:txBody>
          <a:bodyPr/>
          <a:lstStyle/>
          <a:p>
            <a:r>
              <a:rPr lang="en-US" smtClean="0">
                <a:solidFill>
                  <a:srgbClr val="000000"/>
                </a:solidFill>
                <a:ea typeface="ＭＳ Ｐゴシック" pitchFamily="-65" charset="-128"/>
                <a:cs typeface="ＭＳ Ｐゴシック" pitchFamily="-65" charset="-128"/>
              </a:rPr>
              <a:t>Gist descriptor</a:t>
            </a:r>
          </a:p>
        </p:txBody>
      </p:sp>
      <p:sp>
        <p:nvSpPr>
          <p:cNvPr id="140291" name="Text Box 4"/>
          <p:cNvSpPr txBox="1">
            <a:spLocks noChangeArrowheads="1"/>
          </p:cNvSpPr>
          <p:nvPr/>
        </p:nvSpPr>
        <p:spPr bwMode="auto">
          <a:xfrm>
            <a:off x="5943600" y="3962400"/>
            <a:ext cx="2630488" cy="157003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2400">
                <a:solidFill>
                  <a:srgbClr val="000000"/>
                </a:solidFill>
                <a:ea typeface="Arial" pitchFamily="-65" charset="0"/>
                <a:cs typeface="Arial" pitchFamily="-65" charset="0"/>
              </a:rPr>
              <a:t>     8   orientations</a:t>
            </a:r>
          </a:p>
          <a:p>
            <a:pPr defTabSz="457200" fontAlgn="base">
              <a:spcBef>
                <a:spcPct val="0"/>
              </a:spcBef>
              <a:spcAft>
                <a:spcPct val="0"/>
              </a:spcAft>
            </a:pPr>
            <a:r>
              <a:rPr lang="en-US" sz="2400">
                <a:solidFill>
                  <a:srgbClr val="000000"/>
                </a:solidFill>
                <a:ea typeface="Arial" pitchFamily="-65" charset="0"/>
                <a:cs typeface="Arial" pitchFamily="-65" charset="0"/>
              </a:rPr>
              <a:t>     4   scales</a:t>
            </a:r>
          </a:p>
          <a:p>
            <a:pPr defTabSz="457200" fontAlgn="base">
              <a:spcBef>
                <a:spcPct val="0"/>
              </a:spcBef>
              <a:spcAft>
                <a:spcPct val="0"/>
              </a:spcAft>
            </a:pPr>
            <a:r>
              <a:rPr lang="en-US" sz="2400" u="sng">
                <a:solidFill>
                  <a:srgbClr val="000000"/>
                </a:solidFill>
                <a:ea typeface="Arial" pitchFamily="-65" charset="0"/>
                <a:cs typeface="Arial" pitchFamily="-65" charset="0"/>
              </a:rPr>
              <a:t>x 16</a:t>
            </a:r>
            <a:r>
              <a:rPr lang="en-US" sz="2400">
                <a:solidFill>
                  <a:srgbClr val="000000"/>
                </a:solidFill>
                <a:ea typeface="Arial" pitchFamily="-65" charset="0"/>
                <a:cs typeface="Arial" pitchFamily="-65" charset="0"/>
              </a:rPr>
              <a:t>   bins</a:t>
            </a:r>
          </a:p>
          <a:p>
            <a:pPr defTabSz="457200" fontAlgn="base">
              <a:spcBef>
                <a:spcPct val="0"/>
              </a:spcBef>
              <a:spcAft>
                <a:spcPct val="0"/>
              </a:spcAft>
            </a:pPr>
            <a:r>
              <a:rPr lang="en-US" sz="2400">
                <a:solidFill>
                  <a:srgbClr val="000000"/>
                </a:solidFill>
                <a:ea typeface="Arial" pitchFamily="-65" charset="0"/>
                <a:cs typeface="Arial" pitchFamily="-65" charset="0"/>
              </a:rPr>
              <a:t> 512   dimensions</a:t>
            </a:r>
          </a:p>
        </p:txBody>
      </p:sp>
      <p:sp>
        <p:nvSpPr>
          <p:cNvPr id="140292" name="Text Box 6"/>
          <p:cNvSpPr txBox="1">
            <a:spLocks noChangeArrowheads="1"/>
          </p:cNvSpPr>
          <p:nvPr/>
        </p:nvSpPr>
        <p:spPr bwMode="auto">
          <a:xfrm>
            <a:off x="5715000" y="1143000"/>
            <a:ext cx="3351213" cy="1200150"/>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buFontTx/>
              <a:buChar char="•"/>
            </a:pPr>
            <a:r>
              <a:rPr lang="en-US">
                <a:solidFill>
                  <a:srgbClr val="000000"/>
                </a:solidFill>
                <a:ea typeface="Arial" pitchFamily="-65" charset="0"/>
                <a:cs typeface="Arial" pitchFamily="-65" charset="0"/>
              </a:rPr>
              <a:t> Apply oriented Gabor filters</a:t>
            </a:r>
          </a:p>
          <a:p>
            <a:pPr defTabSz="457200" fontAlgn="base">
              <a:spcBef>
                <a:spcPct val="0"/>
              </a:spcBef>
              <a:spcAft>
                <a:spcPct val="0"/>
              </a:spcAft>
            </a:pPr>
            <a:r>
              <a:rPr lang="en-US">
                <a:solidFill>
                  <a:srgbClr val="000000"/>
                </a:solidFill>
                <a:ea typeface="Arial" pitchFamily="-65" charset="0"/>
                <a:cs typeface="Arial" pitchFamily="-65" charset="0"/>
              </a:rPr>
              <a:t> over different scales</a:t>
            </a:r>
          </a:p>
          <a:p>
            <a:pPr defTabSz="457200" fontAlgn="base">
              <a:spcBef>
                <a:spcPct val="0"/>
              </a:spcBef>
              <a:spcAft>
                <a:spcPct val="0"/>
              </a:spcAft>
              <a:buFontTx/>
              <a:buChar char="•"/>
            </a:pPr>
            <a:r>
              <a:rPr lang="en-US">
                <a:solidFill>
                  <a:srgbClr val="000000"/>
                </a:solidFill>
                <a:ea typeface="Arial" pitchFamily="-65" charset="0"/>
                <a:cs typeface="Arial" pitchFamily="-65" charset="0"/>
              </a:rPr>
              <a:t> Average filter energy</a:t>
            </a:r>
          </a:p>
          <a:p>
            <a:pPr defTabSz="457200" fontAlgn="base">
              <a:spcBef>
                <a:spcPct val="0"/>
              </a:spcBef>
              <a:spcAft>
                <a:spcPct val="0"/>
              </a:spcAft>
            </a:pPr>
            <a:r>
              <a:rPr lang="en-US">
                <a:solidFill>
                  <a:srgbClr val="000000"/>
                </a:solidFill>
                <a:ea typeface="Arial" pitchFamily="-65" charset="0"/>
                <a:cs typeface="Arial" pitchFamily="-65" charset="0"/>
              </a:rPr>
              <a:t> in each bin</a:t>
            </a:r>
          </a:p>
        </p:txBody>
      </p:sp>
      <p:sp>
        <p:nvSpPr>
          <p:cNvPr id="140293" name="Text Box 9"/>
          <p:cNvSpPr txBox="1">
            <a:spLocks noChangeArrowheads="1"/>
          </p:cNvSpPr>
          <p:nvPr/>
        </p:nvSpPr>
        <p:spPr bwMode="auto">
          <a:xfrm>
            <a:off x="1524000" y="6000750"/>
            <a:ext cx="6467475" cy="40005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2000">
                <a:solidFill>
                  <a:srgbClr val="000000"/>
                </a:solidFill>
                <a:ea typeface="Arial" pitchFamily="-65" charset="0"/>
                <a:cs typeface="Arial" pitchFamily="-65" charset="0"/>
              </a:rPr>
              <a:t>Similar to SIFT (Lowe 1999) applied to the entire image</a:t>
            </a:r>
          </a:p>
        </p:txBody>
      </p:sp>
      <p:sp>
        <p:nvSpPr>
          <p:cNvPr id="140294" name="Rectangle 19"/>
          <p:cNvSpPr>
            <a:spLocks noChangeArrowheads="1"/>
          </p:cNvSpPr>
          <p:nvPr/>
        </p:nvSpPr>
        <p:spPr bwMode="auto">
          <a:xfrm>
            <a:off x="0" y="6340475"/>
            <a:ext cx="7429500" cy="523875"/>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ea typeface="ＭＳ Ｐゴシック" pitchFamily="-65" charset="-128"/>
              </a:rPr>
              <a:t>M. Gorkani, R. Picard, ICPR 1994; Walker, Malik. Vision Research 2004;  Vogel et al. 2004;</a:t>
            </a:r>
          </a:p>
          <a:p>
            <a:pPr defTabSz="457200" fontAlgn="base">
              <a:spcBef>
                <a:spcPct val="0"/>
              </a:spcBef>
              <a:spcAft>
                <a:spcPct val="0"/>
              </a:spcAft>
            </a:pPr>
            <a:r>
              <a:rPr lang="en-US" sz="1400">
                <a:solidFill>
                  <a:srgbClr val="000000"/>
                </a:solidFill>
                <a:ea typeface="ＭＳ Ｐゴシック" pitchFamily="-65" charset="-128"/>
              </a:rPr>
              <a:t>Fei-Fei and Perona, CVPR 2005; S. Lazebnik, et al, CVPR 2006; …</a:t>
            </a:r>
          </a:p>
        </p:txBody>
      </p:sp>
      <p:sp>
        <p:nvSpPr>
          <p:cNvPr id="140295" name="Rectangle 20"/>
          <p:cNvSpPr>
            <a:spLocks noChangeArrowheads="1"/>
          </p:cNvSpPr>
          <p:nvPr/>
        </p:nvSpPr>
        <p:spPr bwMode="auto">
          <a:xfrm>
            <a:off x="3429000" y="685800"/>
            <a:ext cx="2419350" cy="33655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600">
                <a:solidFill>
                  <a:srgbClr val="000000"/>
                </a:solidFill>
                <a:ea typeface="ＭＳ Ｐゴシック" pitchFamily="-65" charset="-128"/>
              </a:rPr>
              <a:t>Oliva and Torralba, 2001</a:t>
            </a:r>
          </a:p>
        </p:txBody>
      </p:sp>
      <p:pic>
        <p:nvPicPr>
          <p:cNvPr id="140296" name="Picture 19"/>
          <p:cNvPicPr>
            <a:picLocks noChangeAspect="1"/>
          </p:cNvPicPr>
          <p:nvPr/>
        </p:nvPicPr>
        <p:blipFill>
          <a:blip r:embed="rId3"/>
          <a:srcRect/>
          <a:stretch>
            <a:fillRect/>
          </a:stretch>
        </p:blipFill>
        <p:spPr bwMode="auto">
          <a:xfrm>
            <a:off x="228600" y="1066800"/>
            <a:ext cx="2455863" cy="2455863"/>
          </a:xfrm>
          <a:prstGeom prst="rect">
            <a:avLst/>
          </a:prstGeom>
          <a:noFill/>
          <a:ln w="9525">
            <a:noFill/>
            <a:miter lim="800000"/>
            <a:headEnd/>
            <a:tailEnd/>
          </a:ln>
        </p:spPr>
      </p:pic>
      <p:pic>
        <p:nvPicPr>
          <p:cNvPr id="140297" name="Picture 20"/>
          <p:cNvPicPr>
            <a:picLocks noChangeAspect="1"/>
          </p:cNvPicPr>
          <p:nvPr/>
        </p:nvPicPr>
        <p:blipFill>
          <a:blip r:embed="rId4"/>
          <a:srcRect/>
          <a:stretch>
            <a:fillRect/>
          </a:stretch>
        </p:blipFill>
        <p:spPr bwMode="auto">
          <a:xfrm>
            <a:off x="2971800" y="1066800"/>
            <a:ext cx="2444750" cy="2438400"/>
          </a:xfrm>
          <a:prstGeom prst="rect">
            <a:avLst/>
          </a:prstGeom>
          <a:noFill/>
          <a:ln w="9525">
            <a:noFill/>
            <a:miter lim="800000"/>
            <a:headEnd/>
            <a:tailEnd/>
          </a:ln>
        </p:spPr>
      </p:pic>
      <p:pic>
        <p:nvPicPr>
          <p:cNvPr id="140298" name="Picture 21"/>
          <p:cNvPicPr>
            <a:picLocks noChangeAspect="1"/>
          </p:cNvPicPr>
          <p:nvPr/>
        </p:nvPicPr>
        <p:blipFill>
          <a:blip r:embed="rId5"/>
          <a:srcRect/>
          <a:stretch>
            <a:fillRect/>
          </a:stretch>
        </p:blipFill>
        <p:spPr bwMode="auto">
          <a:xfrm>
            <a:off x="228600" y="3646488"/>
            <a:ext cx="2438400" cy="2449512"/>
          </a:xfrm>
          <a:prstGeom prst="rect">
            <a:avLst/>
          </a:prstGeom>
          <a:noFill/>
          <a:ln w="9525">
            <a:noFill/>
            <a:miter lim="800000"/>
            <a:headEnd/>
            <a:tailEnd/>
          </a:ln>
        </p:spPr>
      </p:pic>
      <p:pic>
        <p:nvPicPr>
          <p:cNvPr id="140299" name="Picture 22"/>
          <p:cNvPicPr>
            <a:picLocks noChangeAspect="1"/>
          </p:cNvPicPr>
          <p:nvPr/>
        </p:nvPicPr>
        <p:blipFill>
          <a:blip r:embed="rId6"/>
          <a:srcRect/>
          <a:stretch>
            <a:fillRect/>
          </a:stretch>
        </p:blipFill>
        <p:spPr bwMode="auto">
          <a:xfrm>
            <a:off x="2971800" y="3657600"/>
            <a:ext cx="2438400" cy="2438400"/>
          </a:xfrm>
          <a:prstGeom prst="rect">
            <a:avLst/>
          </a:prstGeom>
          <a:noFill/>
          <a:ln w="9525">
            <a:noFill/>
            <a:miter lim="800000"/>
            <a:headEnd/>
            <a:tailEnd/>
          </a:ln>
        </p:spPr>
      </p:pic>
    </p:spTree>
    <p:extLst>
      <p:ext uri="{BB962C8B-B14F-4D97-AF65-F5344CB8AC3E}">
        <p14:creationId xmlns:p14="http://schemas.microsoft.com/office/powerpoint/2010/main" val="265346662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tLang="en-US" smtClean="0"/>
              <a:t>Global scene descriptors</a:t>
            </a:r>
          </a:p>
        </p:txBody>
      </p:sp>
      <p:sp>
        <p:nvSpPr>
          <p:cNvPr id="154627" name="Rectangle 3"/>
          <p:cNvSpPr>
            <a:spLocks noGrp="1" noChangeArrowheads="1"/>
          </p:cNvSpPr>
          <p:nvPr>
            <p:ph type="body" idx="1"/>
          </p:nvPr>
        </p:nvSpPr>
        <p:spPr/>
        <p:txBody>
          <a:bodyPr/>
          <a:lstStyle/>
          <a:p>
            <a:pPr eaLnBrk="1" hangingPunct="1"/>
            <a:r>
              <a:rPr lang="en-US" altLang="en-US" smtClean="0"/>
              <a:t>The “gist” of a scene: Oliva &amp; Torralba (2001)</a:t>
            </a:r>
          </a:p>
        </p:txBody>
      </p:sp>
      <p:grpSp>
        <p:nvGrpSpPr>
          <p:cNvPr id="154628" name="Group 9"/>
          <p:cNvGrpSpPr>
            <a:grpSpLocks/>
          </p:cNvGrpSpPr>
          <p:nvPr/>
        </p:nvGrpSpPr>
        <p:grpSpPr bwMode="auto">
          <a:xfrm>
            <a:off x="4114800" y="2590800"/>
            <a:ext cx="4953000" cy="2895600"/>
            <a:chOff x="912" y="1776"/>
            <a:chExt cx="4074" cy="2229"/>
          </a:xfrm>
        </p:grpSpPr>
        <p:pic>
          <p:nvPicPr>
            <p:cNvPr id="154631" name="Picture 4" descr="g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 y="1776"/>
              <a:ext cx="2880" cy="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7"/>
            <p:cNvPicPr>
              <a:picLocks noChangeAspect="1" noChangeArrowheads="1"/>
            </p:cNvPicPr>
            <p:nvPr/>
          </p:nvPicPr>
          <p:blipFill>
            <a:blip r:embed="rId4">
              <a:extLst>
                <a:ext uri="{28A0092B-C50C-407E-A947-70E740481C1C}">
                  <a14:useLocalDpi xmlns:a14="http://schemas.microsoft.com/office/drawing/2010/main" val="0"/>
                </a:ext>
              </a:extLst>
            </a:blip>
            <a:srcRect r="49162"/>
            <a:stretch>
              <a:fillRect/>
            </a:stretch>
          </p:blipFill>
          <p:spPr bwMode="auto">
            <a:xfrm>
              <a:off x="3840" y="1776"/>
              <a:ext cx="114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3" name="Picture 8"/>
            <p:cNvPicPr>
              <a:picLocks noChangeAspect="1" noChangeArrowheads="1"/>
            </p:cNvPicPr>
            <p:nvPr/>
          </p:nvPicPr>
          <p:blipFill>
            <a:blip r:embed="rId4">
              <a:extLst>
                <a:ext uri="{28A0092B-C50C-407E-A947-70E740481C1C}">
                  <a14:useLocalDpi xmlns:a14="http://schemas.microsoft.com/office/drawing/2010/main" val="0"/>
                </a:ext>
              </a:extLst>
            </a:blip>
            <a:srcRect l="49162"/>
            <a:stretch>
              <a:fillRect/>
            </a:stretch>
          </p:blipFill>
          <p:spPr bwMode="auto">
            <a:xfrm>
              <a:off x="3792" y="2880"/>
              <a:ext cx="1146"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4629" name="Picture 42" descr="0681_gist_photosh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90800"/>
            <a:ext cx="36576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8"/>
          <p:cNvSpPr>
            <a:spLocks noChangeArrowheads="1"/>
          </p:cNvSpPr>
          <p:nvPr/>
        </p:nvSpPr>
        <p:spPr bwMode="auto">
          <a:xfrm>
            <a:off x="685800" y="60198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hlinkClick r:id="rId6"/>
              </a:rPr>
              <a:t>http://people.csail.mit.edu/torralba/code/spatialenvelope/</a:t>
            </a:r>
            <a:endParaRPr lang="en-US" altLang="en-US" sz="2400" smtClean="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977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2"/>
          <a:srcRect t="3752" r="66331" b="19986"/>
          <a:stretch>
            <a:fillRect/>
          </a:stretch>
        </p:blipFill>
        <p:spPr bwMode="auto">
          <a:xfrm>
            <a:off x="628650" y="1728788"/>
            <a:ext cx="2736850" cy="3209925"/>
          </a:xfrm>
          <a:prstGeom prst="rect">
            <a:avLst/>
          </a:prstGeom>
          <a:noFill/>
          <a:ln w="9525">
            <a:noFill/>
            <a:miter lim="800000"/>
            <a:headEnd/>
            <a:tailEnd/>
          </a:ln>
        </p:spPr>
      </p:pic>
      <p:sp>
        <p:nvSpPr>
          <p:cNvPr id="142339" name="Rectangle 9"/>
          <p:cNvSpPr>
            <a:spLocks noChangeArrowheads="1"/>
          </p:cNvSpPr>
          <p:nvPr/>
        </p:nvSpPr>
        <p:spPr bwMode="auto">
          <a:xfrm>
            <a:off x="1076325" y="2795588"/>
            <a:ext cx="350838" cy="195262"/>
          </a:xfrm>
          <a:prstGeom prst="rect">
            <a:avLst/>
          </a:prstGeom>
          <a:solidFill>
            <a:schemeClr val="bg1"/>
          </a:solidFill>
          <a:ln w="9525">
            <a:no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2340" name="Rectangle 11"/>
          <p:cNvSpPr>
            <a:spLocks noGrp="1" noChangeArrowheads="1"/>
          </p:cNvSpPr>
          <p:nvPr>
            <p:ph type="title"/>
          </p:nvPr>
        </p:nvSpPr>
        <p:spPr>
          <a:xfrm>
            <a:off x="0" y="274638"/>
            <a:ext cx="9144000" cy="687387"/>
          </a:xfrm>
        </p:spPr>
        <p:txBody>
          <a:bodyPr/>
          <a:lstStyle/>
          <a:p>
            <a:r>
              <a:rPr lang="en-US" smtClean="0"/>
              <a:t>Gist descriptor</a:t>
            </a:r>
          </a:p>
        </p:txBody>
      </p:sp>
    </p:spTree>
    <p:extLst>
      <p:ext uri="{BB962C8B-B14F-4D97-AF65-F5344CB8AC3E}">
        <p14:creationId xmlns:p14="http://schemas.microsoft.com/office/powerpoint/2010/main" val="2752306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62" name="Picture 3"/>
          <p:cNvPicPr>
            <a:picLocks noChangeAspect="1" noChangeArrowheads="1"/>
          </p:cNvPicPr>
          <p:nvPr/>
        </p:nvPicPr>
        <p:blipFill>
          <a:blip r:embed="rId2"/>
          <a:srcRect t="3752" r="66331" b="19986"/>
          <a:stretch>
            <a:fillRect/>
          </a:stretch>
        </p:blipFill>
        <p:spPr bwMode="auto">
          <a:xfrm>
            <a:off x="628650" y="1728788"/>
            <a:ext cx="2736850" cy="3209925"/>
          </a:xfrm>
          <a:prstGeom prst="rect">
            <a:avLst/>
          </a:prstGeom>
          <a:noFill/>
          <a:ln w="9525">
            <a:noFill/>
            <a:miter lim="800000"/>
            <a:headEnd/>
            <a:tailEnd/>
          </a:ln>
        </p:spPr>
      </p:pic>
      <p:pic>
        <p:nvPicPr>
          <p:cNvPr id="143363" name="Picture 4"/>
          <p:cNvPicPr>
            <a:picLocks noChangeAspect="1" noChangeArrowheads="1"/>
          </p:cNvPicPr>
          <p:nvPr/>
        </p:nvPicPr>
        <p:blipFill>
          <a:blip r:embed="rId2"/>
          <a:srcRect l="38118" t="24625" r="60487" b="34857"/>
          <a:stretch>
            <a:fillRect/>
          </a:stretch>
        </p:blipFill>
        <p:spPr bwMode="auto">
          <a:xfrm>
            <a:off x="8137525" y="2852738"/>
            <a:ext cx="96838" cy="1449387"/>
          </a:xfrm>
          <a:prstGeom prst="rect">
            <a:avLst/>
          </a:prstGeom>
          <a:noFill/>
          <a:ln w="9525">
            <a:noFill/>
            <a:miter lim="800000"/>
            <a:headEnd/>
            <a:tailEnd/>
          </a:ln>
        </p:spPr>
      </p:pic>
      <p:sp>
        <p:nvSpPr>
          <p:cNvPr id="143364" name="Line 5"/>
          <p:cNvSpPr>
            <a:spLocks noChangeShapeType="1"/>
          </p:cNvSpPr>
          <p:nvPr/>
        </p:nvSpPr>
        <p:spPr bwMode="auto">
          <a:xfrm>
            <a:off x="3370263" y="3549650"/>
            <a:ext cx="366712"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65" name="Text Box 6"/>
          <p:cNvSpPr txBox="1">
            <a:spLocks noChangeArrowheads="1"/>
          </p:cNvSpPr>
          <p:nvPr/>
        </p:nvSpPr>
        <p:spPr bwMode="auto">
          <a:xfrm>
            <a:off x="5938838" y="3308350"/>
            <a:ext cx="666750" cy="4572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 v</a:t>
            </a:r>
            <a:r>
              <a:rPr lang="en-US" baseline="-25000">
                <a:solidFill>
                  <a:srgbClr val="000000"/>
                </a:solidFill>
                <a:latin typeface="Times New Roman" pitchFamily="-65" charset="0"/>
                <a:ea typeface="ＭＳ Ｐゴシック" pitchFamily="-65" charset="-128"/>
              </a:rPr>
              <a:t>t</a:t>
            </a:r>
            <a:r>
              <a:rPr lang="en-US">
                <a:solidFill>
                  <a:srgbClr val="000000"/>
                </a:solidFill>
                <a:latin typeface="Times New Roman" pitchFamily="-65" charset="0"/>
                <a:ea typeface="ＭＳ Ｐゴシック" pitchFamily="-65" charset="-128"/>
              </a:rPr>
              <a:t> |</a:t>
            </a:r>
          </a:p>
        </p:txBody>
      </p:sp>
      <p:sp>
        <p:nvSpPr>
          <p:cNvPr id="143366" name="Line 7"/>
          <p:cNvSpPr>
            <a:spLocks noChangeShapeType="1"/>
          </p:cNvSpPr>
          <p:nvPr/>
        </p:nvSpPr>
        <p:spPr bwMode="auto">
          <a:xfrm>
            <a:off x="6511925" y="3576638"/>
            <a:ext cx="350838"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67" name="Text Box 8"/>
          <p:cNvSpPr txBox="1">
            <a:spLocks noChangeArrowheads="1"/>
          </p:cNvSpPr>
          <p:nvPr/>
        </p:nvSpPr>
        <p:spPr bwMode="auto">
          <a:xfrm>
            <a:off x="6862763" y="3355975"/>
            <a:ext cx="777875" cy="4572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PCA</a:t>
            </a:r>
          </a:p>
        </p:txBody>
      </p:sp>
      <p:sp>
        <p:nvSpPr>
          <p:cNvPr id="143368" name="Line 9"/>
          <p:cNvSpPr>
            <a:spLocks noChangeShapeType="1"/>
          </p:cNvSpPr>
          <p:nvPr/>
        </p:nvSpPr>
        <p:spPr bwMode="auto">
          <a:xfrm>
            <a:off x="7605713" y="3575050"/>
            <a:ext cx="400050"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69" name="Rectangle 10"/>
          <p:cNvSpPr>
            <a:spLocks noChangeArrowheads="1"/>
          </p:cNvSpPr>
          <p:nvPr/>
        </p:nvSpPr>
        <p:spPr bwMode="auto">
          <a:xfrm>
            <a:off x="1076325" y="2795588"/>
            <a:ext cx="350838" cy="195262"/>
          </a:xfrm>
          <a:prstGeom prst="rect">
            <a:avLst/>
          </a:prstGeom>
          <a:solidFill>
            <a:schemeClr val="bg1"/>
          </a:solidFill>
          <a:ln w="9525">
            <a:no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0" name="Rectangle 11"/>
          <p:cNvSpPr>
            <a:spLocks noChangeArrowheads="1"/>
          </p:cNvSpPr>
          <p:nvPr/>
        </p:nvSpPr>
        <p:spPr bwMode="auto">
          <a:xfrm>
            <a:off x="7519988" y="2589213"/>
            <a:ext cx="1193800" cy="366712"/>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80 features</a:t>
            </a:r>
            <a:endParaRPr lang="en-US" baseline="30000">
              <a:solidFill>
                <a:srgbClr val="000000"/>
              </a:solidFill>
              <a:latin typeface="Times New Roman" pitchFamily="-65" charset="0"/>
              <a:ea typeface="ＭＳ Ｐゴシック" pitchFamily="-65" charset="-128"/>
            </a:endParaRPr>
          </a:p>
        </p:txBody>
      </p:sp>
      <p:sp>
        <p:nvSpPr>
          <p:cNvPr id="143371" name="Rectangle 12"/>
          <p:cNvSpPr>
            <a:spLocks noGrp="1" noChangeArrowheads="1"/>
          </p:cNvSpPr>
          <p:nvPr>
            <p:ph type="title"/>
          </p:nvPr>
        </p:nvSpPr>
        <p:spPr>
          <a:xfrm>
            <a:off x="0" y="274638"/>
            <a:ext cx="9144000" cy="687387"/>
          </a:xfrm>
        </p:spPr>
        <p:txBody>
          <a:bodyPr/>
          <a:lstStyle/>
          <a:p>
            <a:r>
              <a:rPr lang="en-US" smtClean="0"/>
              <a:t>Gist descriptor</a:t>
            </a:r>
          </a:p>
        </p:txBody>
      </p:sp>
      <p:sp>
        <p:nvSpPr>
          <p:cNvPr id="143372" name="Text Box 13"/>
          <p:cNvSpPr txBox="1">
            <a:spLocks noChangeArrowheads="1"/>
          </p:cNvSpPr>
          <p:nvPr/>
        </p:nvSpPr>
        <p:spPr bwMode="auto">
          <a:xfrm>
            <a:off x="6630988" y="4665663"/>
            <a:ext cx="2144712" cy="3048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400">
                <a:solidFill>
                  <a:srgbClr val="000000"/>
                </a:solidFill>
                <a:latin typeface="Times New Roman" pitchFamily="-65" charset="0"/>
                <a:ea typeface="ＭＳ Ｐゴシック" pitchFamily="-65" charset="-128"/>
              </a:rPr>
              <a:t>Oliva, Torralba. IJCV 2001</a:t>
            </a:r>
          </a:p>
        </p:txBody>
      </p:sp>
      <p:sp>
        <p:nvSpPr>
          <p:cNvPr id="143373" name="Rectangle 14"/>
          <p:cNvSpPr>
            <a:spLocks noChangeArrowheads="1"/>
          </p:cNvSpPr>
          <p:nvPr/>
        </p:nvSpPr>
        <p:spPr bwMode="auto">
          <a:xfrm>
            <a:off x="3759200" y="2741613"/>
            <a:ext cx="1768475" cy="1652587"/>
          </a:xfrm>
          <a:prstGeom prst="rect">
            <a:avLst/>
          </a:prstGeom>
          <a:no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4" name="Rectangle 15"/>
          <p:cNvSpPr>
            <a:spLocks noChangeArrowheads="1"/>
          </p:cNvSpPr>
          <p:nvPr/>
        </p:nvSpPr>
        <p:spPr bwMode="auto">
          <a:xfrm>
            <a:off x="378618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5" name="Rectangle 16"/>
          <p:cNvSpPr>
            <a:spLocks noChangeArrowheads="1"/>
          </p:cNvSpPr>
          <p:nvPr/>
        </p:nvSpPr>
        <p:spPr bwMode="auto">
          <a:xfrm>
            <a:off x="422433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6" name="Rectangle 17"/>
          <p:cNvSpPr>
            <a:spLocks noChangeArrowheads="1"/>
          </p:cNvSpPr>
          <p:nvPr/>
        </p:nvSpPr>
        <p:spPr bwMode="auto">
          <a:xfrm>
            <a:off x="4656138" y="27844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7" name="Rectangle 18"/>
          <p:cNvSpPr>
            <a:spLocks noChangeArrowheads="1"/>
          </p:cNvSpPr>
          <p:nvPr/>
        </p:nvSpPr>
        <p:spPr bwMode="auto">
          <a:xfrm>
            <a:off x="5080000" y="2784475"/>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8" name="Rectangle 19"/>
          <p:cNvSpPr>
            <a:spLocks noChangeArrowheads="1"/>
          </p:cNvSpPr>
          <p:nvPr/>
        </p:nvSpPr>
        <p:spPr bwMode="auto">
          <a:xfrm>
            <a:off x="378618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79" name="Rectangle 20"/>
          <p:cNvSpPr>
            <a:spLocks noChangeArrowheads="1"/>
          </p:cNvSpPr>
          <p:nvPr/>
        </p:nvSpPr>
        <p:spPr bwMode="auto">
          <a:xfrm>
            <a:off x="422433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0" name="Rectangle 21"/>
          <p:cNvSpPr>
            <a:spLocks noChangeArrowheads="1"/>
          </p:cNvSpPr>
          <p:nvPr/>
        </p:nvSpPr>
        <p:spPr bwMode="auto">
          <a:xfrm>
            <a:off x="4656138" y="3182938"/>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1" name="Rectangle 22"/>
          <p:cNvSpPr>
            <a:spLocks noChangeArrowheads="1"/>
          </p:cNvSpPr>
          <p:nvPr/>
        </p:nvSpPr>
        <p:spPr bwMode="auto">
          <a:xfrm>
            <a:off x="5080000" y="3182938"/>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2" name="Rectangle 23"/>
          <p:cNvSpPr>
            <a:spLocks noChangeArrowheads="1"/>
          </p:cNvSpPr>
          <p:nvPr/>
        </p:nvSpPr>
        <p:spPr bwMode="auto">
          <a:xfrm>
            <a:off x="378618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3" name="Rectangle 24"/>
          <p:cNvSpPr>
            <a:spLocks noChangeArrowheads="1"/>
          </p:cNvSpPr>
          <p:nvPr/>
        </p:nvSpPr>
        <p:spPr bwMode="auto">
          <a:xfrm>
            <a:off x="422433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4" name="Rectangle 25"/>
          <p:cNvSpPr>
            <a:spLocks noChangeArrowheads="1"/>
          </p:cNvSpPr>
          <p:nvPr/>
        </p:nvSpPr>
        <p:spPr bwMode="auto">
          <a:xfrm>
            <a:off x="4656138" y="3587750"/>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5" name="Rectangle 26"/>
          <p:cNvSpPr>
            <a:spLocks noChangeArrowheads="1"/>
          </p:cNvSpPr>
          <p:nvPr/>
        </p:nvSpPr>
        <p:spPr bwMode="auto">
          <a:xfrm>
            <a:off x="5080000" y="3587750"/>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6" name="Rectangle 27"/>
          <p:cNvSpPr>
            <a:spLocks noChangeArrowheads="1"/>
          </p:cNvSpPr>
          <p:nvPr/>
        </p:nvSpPr>
        <p:spPr bwMode="auto">
          <a:xfrm>
            <a:off x="378618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7" name="Rectangle 28"/>
          <p:cNvSpPr>
            <a:spLocks noChangeArrowheads="1"/>
          </p:cNvSpPr>
          <p:nvPr/>
        </p:nvSpPr>
        <p:spPr bwMode="auto">
          <a:xfrm>
            <a:off x="422433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8" name="Rectangle 29"/>
          <p:cNvSpPr>
            <a:spLocks noChangeArrowheads="1"/>
          </p:cNvSpPr>
          <p:nvPr/>
        </p:nvSpPr>
        <p:spPr bwMode="auto">
          <a:xfrm>
            <a:off x="4656138" y="3978275"/>
            <a:ext cx="414337"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89" name="Rectangle 30"/>
          <p:cNvSpPr>
            <a:spLocks noChangeArrowheads="1"/>
          </p:cNvSpPr>
          <p:nvPr/>
        </p:nvSpPr>
        <p:spPr bwMode="auto">
          <a:xfrm>
            <a:off x="5080000" y="3978275"/>
            <a:ext cx="414338"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90" name="Line 31"/>
          <p:cNvSpPr>
            <a:spLocks noChangeShapeType="1"/>
          </p:cNvSpPr>
          <p:nvPr/>
        </p:nvSpPr>
        <p:spPr bwMode="auto">
          <a:xfrm flipV="1">
            <a:off x="5300663" y="2649538"/>
            <a:ext cx="576262" cy="30480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91" name="Text Box 33"/>
          <p:cNvSpPr txBox="1">
            <a:spLocks noChangeArrowheads="1"/>
          </p:cNvSpPr>
          <p:nvPr/>
        </p:nvSpPr>
        <p:spPr bwMode="auto">
          <a:xfrm>
            <a:off x="5240338" y="1955800"/>
            <a:ext cx="3498850" cy="581025"/>
          </a:xfrm>
          <a:prstGeom prst="rect">
            <a:avLst/>
          </a:prstGeom>
          <a:noFill/>
          <a:ln w="9525">
            <a:noFill/>
            <a:miter lim="800000"/>
            <a:headEnd/>
            <a:tailEnd/>
          </a:ln>
        </p:spPr>
        <p:txBody>
          <a:bodyPr>
            <a:prstTxWarp prst="textNoShape">
              <a:avLst/>
            </a:prstTxWarp>
            <a:spAutoFit/>
          </a:bodyPr>
          <a:lstStyle/>
          <a:p>
            <a:pPr defTabSz="457200" fontAlgn="base">
              <a:spcBef>
                <a:spcPct val="50000"/>
              </a:spcBef>
              <a:spcAft>
                <a:spcPct val="0"/>
              </a:spcAft>
            </a:pPr>
            <a:r>
              <a:rPr lang="en-US" sz="1600">
                <a:solidFill>
                  <a:srgbClr val="000000"/>
                </a:solidFill>
                <a:ea typeface="ＭＳ Ｐゴシック" pitchFamily="-65" charset="-128"/>
              </a:rPr>
              <a:t>V = {energy at each orientation and scale} =  6 x 4 dimensions</a:t>
            </a:r>
          </a:p>
        </p:txBody>
      </p:sp>
      <p:sp>
        <p:nvSpPr>
          <p:cNvPr id="143392" name="Line 34"/>
          <p:cNvSpPr>
            <a:spLocks noChangeShapeType="1"/>
          </p:cNvSpPr>
          <p:nvPr/>
        </p:nvSpPr>
        <p:spPr bwMode="auto">
          <a:xfrm>
            <a:off x="5605463" y="3575050"/>
            <a:ext cx="366712" cy="0"/>
          </a:xfrm>
          <a:prstGeom prst="line">
            <a:avLst/>
          </a:prstGeom>
          <a:noFill/>
          <a:ln w="9525">
            <a:solidFill>
              <a:schemeClr val="tx1"/>
            </a:solidFill>
            <a:round/>
            <a:headEnd/>
            <a:tailEnd type="triangle" w="med" len="me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3393" name="Rectangle 38"/>
          <p:cNvSpPr>
            <a:spLocks noChangeArrowheads="1"/>
          </p:cNvSpPr>
          <p:nvPr/>
        </p:nvSpPr>
        <p:spPr bwMode="auto">
          <a:xfrm>
            <a:off x="7977188" y="4264025"/>
            <a:ext cx="404812" cy="457200"/>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G</a:t>
            </a:r>
            <a:endParaRPr lang="en-US" baseline="30000">
              <a:solidFill>
                <a:srgbClr val="000000"/>
              </a:solidFill>
              <a:latin typeface="Times New Roman" pitchFamily="-65" charset="0"/>
              <a:ea typeface="ＭＳ Ｐゴシック" pitchFamily="-65" charset="-128"/>
            </a:endParaRPr>
          </a:p>
        </p:txBody>
      </p:sp>
    </p:spTree>
    <p:extLst>
      <p:ext uri="{BB962C8B-B14F-4D97-AF65-F5344CB8AC3E}">
        <p14:creationId xmlns:p14="http://schemas.microsoft.com/office/powerpoint/2010/main" val="1221682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27038" y="0"/>
            <a:ext cx="8229600" cy="838200"/>
          </a:xfrm>
        </p:spPr>
        <p:txBody>
          <a:bodyPr/>
          <a:lstStyle/>
          <a:p>
            <a:r>
              <a:rPr lang="en-US">
                <a:solidFill>
                  <a:srgbClr val="000000"/>
                </a:solidFill>
                <a:ea typeface="ＭＳ Ｐゴシック" pitchFamily="-65" charset="-128"/>
                <a:cs typeface="ＭＳ Ｐゴシック" pitchFamily="-65" charset="-128"/>
              </a:rPr>
              <a:t>Example visual gists</a:t>
            </a:r>
          </a:p>
        </p:txBody>
      </p:sp>
      <p:sp>
        <p:nvSpPr>
          <p:cNvPr id="144387" name="Text Box 3"/>
          <p:cNvSpPr txBox="1">
            <a:spLocks noChangeArrowheads="1"/>
          </p:cNvSpPr>
          <p:nvPr/>
        </p:nvSpPr>
        <p:spPr bwMode="auto">
          <a:xfrm>
            <a:off x="2300288" y="6461125"/>
            <a:ext cx="4268787" cy="400050"/>
          </a:xfrm>
          <a:prstGeom prst="rect">
            <a:avLst/>
          </a:prstGeom>
          <a:noFill/>
          <a:ln w="38100">
            <a:noFill/>
            <a:miter lim="800000"/>
            <a:headEnd/>
            <a:tailEnd type="none" w="lg" len="lg"/>
          </a:ln>
        </p:spPr>
        <p:txBody>
          <a:bodyPr wrap="none">
            <a:prstTxWarp prst="textNoShape">
              <a:avLst/>
            </a:prstTxWarp>
            <a:spAutoFit/>
          </a:bodyPr>
          <a:lstStyle/>
          <a:p>
            <a:pPr defTabSz="457200" fontAlgn="base">
              <a:spcBef>
                <a:spcPct val="0"/>
              </a:spcBef>
              <a:spcAft>
                <a:spcPct val="0"/>
              </a:spcAft>
            </a:pPr>
            <a:r>
              <a:rPr lang="en-US" sz="2000">
                <a:solidFill>
                  <a:srgbClr val="000000"/>
                </a:solidFill>
                <a:latin typeface="Times New Roman" pitchFamily="-65" charset="0"/>
                <a:ea typeface="Times New Roman" pitchFamily="-65" charset="0"/>
                <a:cs typeface="Times New Roman" pitchFamily="-65" charset="0"/>
              </a:rPr>
              <a:t>Global features (I) ~ global features (I’)</a:t>
            </a:r>
          </a:p>
        </p:txBody>
      </p:sp>
      <p:pic>
        <p:nvPicPr>
          <p:cNvPr id="144388" name="Picture 4"/>
          <p:cNvPicPr>
            <a:picLocks noChangeAspect="1" noChangeArrowheads="1"/>
          </p:cNvPicPr>
          <p:nvPr/>
        </p:nvPicPr>
        <p:blipFill>
          <a:blip r:embed="rId3"/>
          <a:srcRect/>
          <a:stretch>
            <a:fillRect/>
          </a:stretch>
        </p:blipFill>
        <p:spPr bwMode="auto">
          <a:xfrm>
            <a:off x="1111250" y="812800"/>
            <a:ext cx="7032625" cy="5659438"/>
          </a:xfrm>
          <a:prstGeom prst="rect">
            <a:avLst/>
          </a:prstGeom>
          <a:noFill/>
          <a:ln w="9525">
            <a:noFill/>
            <a:miter lim="800000"/>
            <a:headEnd/>
            <a:tailEnd/>
          </a:ln>
        </p:spPr>
      </p:pic>
      <p:sp>
        <p:nvSpPr>
          <p:cNvPr id="144389" name="Text Box 5"/>
          <p:cNvSpPr txBox="1">
            <a:spLocks noChangeArrowheads="1"/>
          </p:cNvSpPr>
          <p:nvPr/>
        </p:nvSpPr>
        <p:spPr bwMode="auto">
          <a:xfrm>
            <a:off x="7704138" y="6613525"/>
            <a:ext cx="1439862" cy="244475"/>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sz="1000">
                <a:solidFill>
                  <a:srgbClr val="000000"/>
                </a:solidFill>
                <a:latin typeface="Times New Roman" pitchFamily="-65" charset="0"/>
                <a:ea typeface="ＭＳ Ｐゴシック" pitchFamily="-65" charset="-128"/>
              </a:rPr>
              <a:t>Oliva &amp; Torralba (2001)</a:t>
            </a:r>
          </a:p>
        </p:txBody>
      </p:sp>
    </p:spTree>
    <p:extLst>
      <p:ext uri="{BB962C8B-B14F-4D97-AF65-F5344CB8AC3E}">
        <p14:creationId xmlns:p14="http://schemas.microsoft.com/office/powerpoint/2010/main" val="2900901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Text Box 5"/>
          <p:cNvSpPr txBox="1">
            <a:spLocks noChangeArrowheads="1"/>
          </p:cNvSpPr>
          <p:nvPr/>
        </p:nvSpPr>
        <p:spPr bwMode="auto">
          <a:xfrm>
            <a:off x="773113" y="38100"/>
            <a:ext cx="7494587" cy="641350"/>
          </a:xfrm>
          <a:prstGeom prst="rect">
            <a:avLst/>
          </a:prstGeom>
          <a:noFill/>
          <a:ln w="9525">
            <a:noFill/>
            <a:miter lim="800000"/>
            <a:headEnd/>
            <a:tailEnd/>
          </a:ln>
        </p:spPr>
        <p:txBody>
          <a:bodyPr>
            <a:prstTxWarp prst="textNoShape">
              <a:avLst/>
            </a:prstTxWarp>
            <a:spAutoFit/>
          </a:bodyPr>
          <a:lstStyle/>
          <a:p>
            <a:pPr algn="ctr" defTabSz="457200" fontAlgn="base">
              <a:spcBef>
                <a:spcPct val="50000"/>
              </a:spcBef>
              <a:spcAft>
                <a:spcPct val="0"/>
              </a:spcAft>
            </a:pPr>
            <a:r>
              <a:rPr lang="en-US" sz="3600">
                <a:solidFill>
                  <a:srgbClr val="000000"/>
                </a:solidFill>
                <a:ea typeface="ＭＳ Ｐゴシック" pitchFamily="-65" charset="-128"/>
              </a:rPr>
              <a:t>Textons</a:t>
            </a:r>
          </a:p>
        </p:txBody>
      </p:sp>
      <p:sp>
        <p:nvSpPr>
          <p:cNvPr id="148484" name="Rectangle 15"/>
          <p:cNvSpPr>
            <a:spLocks noChangeArrowheads="1"/>
          </p:cNvSpPr>
          <p:nvPr/>
        </p:nvSpPr>
        <p:spPr bwMode="auto">
          <a:xfrm>
            <a:off x="5413375" y="6488113"/>
            <a:ext cx="3622675" cy="369887"/>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Malik, Belongie, Shi, Leung, 1999 </a:t>
            </a:r>
          </a:p>
        </p:txBody>
      </p:sp>
      <p:grpSp>
        <p:nvGrpSpPr>
          <p:cNvPr id="148485" name="Group 43"/>
          <p:cNvGrpSpPr>
            <a:grpSpLocks/>
          </p:cNvGrpSpPr>
          <p:nvPr/>
        </p:nvGrpSpPr>
        <p:grpSpPr bwMode="auto">
          <a:xfrm>
            <a:off x="939800" y="1033463"/>
            <a:ext cx="5233988" cy="5005387"/>
            <a:chOff x="940039" y="1375862"/>
            <a:chExt cx="4264141" cy="4077762"/>
          </a:xfrm>
        </p:grpSpPr>
        <p:pic>
          <p:nvPicPr>
            <p:cNvPr id="148488" name="Picture 5"/>
            <p:cNvPicPr>
              <a:picLocks noChangeAspect="1"/>
            </p:cNvPicPr>
            <p:nvPr/>
          </p:nvPicPr>
          <p:blipFill>
            <a:blip r:embed="rId4"/>
            <a:srcRect/>
            <a:stretch>
              <a:fillRect/>
            </a:stretch>
          </p:blipFill>
          <p:spPr bwMode="auto">
            <a:xfrm>
              <a:off x="1300863" y="3481362"/>
              <a:ext cx="2069328" cy="1651000"/>
            </a:xfrm>
            <a:prstGeom prst="rect">
              <a:avLst/>
            </a:prstGeom>
            <a:noFill/>
            <a:ln w="9525">
              <a:noFill/>
              <a:miter lim="800000"/>
              <a:headEnd/>
              <a:tailEnd/>
            </a:ln>
          </p:spPr>
        </p:pic>
        <p:sp>
          <p:nvSpPr>
            <p:cNvPr id="148489" name="TextBox 11"/>
            <p:cNvSpPr txBox="1">
              <a:spLocks noChangeArrowheads="1"/>
            </p:cNvSpPr>
            <p:nvPr/>
          </p:nvSpPr>
          <p:spPr bwMode="auto">
            <a:xfrm>
              <a:off x="1682483" y="5084292"/>
              <a:ext cx="1262297" cy="369332"/>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Filter bank</a:t>
              </a:r>
            </a:p>
          </p:txBody>
        </p:sp>
        <p:sp>
          <p:nvSpPr>
            <p:cNvPr id="148490" name="Text Box 19"/>
            <p:cNvSpPr txBox="1">
              <a:spLocks noChangeArrowheads="1"/>
            </p:cNvSpPr>
            <p:nvPr/>
          </p:nvSpPr>
          <p:spPr bwMode="auto">
            <a:xfrm>
              <a:off x="2705554" y="2417941"/>
              <a:ext cx="2498626" cy="646331"/>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latin typeface="Times New Roman" pitchFamily="-65" charset="0"/>
                  <a:ea typeface="ＭＳ Ｐゴシック" pitchFamily="-65" charset="-128"/>
                </a:rPr>
                <a:t>Vector of filter responses</a:t>
              </a:r>
              <a:br>
                <a:rPr lang="en-US">
                  <a:solidFill>
                    <a:srgbClr val="000000"/>
                  </a:solidFill>
                  <a:latin typeface="Times New Roman" pitchFamily="-65" charset="0"/>
                  <a:ea typeface="ＭＳ Ｐゴシック" pitchFamily="-65" charset="-128"/>
                </a:rPr>
              </a:br>
              <a:r>
                <a:rPr lang="en-US">
                  <a:solidFill>
                    <a:srgbClr val="000000"/>
                  </a:solidFill>
                  <a:latin typeface="Times New Roman" pitchFamily="-65" charset="0"/>
                  <a:ea typeface="ＭＳ Ｐゴシック" pitchFamily="-65" charset="-128"/>
                </a:rPr>
                <a:t>at each pixel</a:t>
              </a:r>
            </a:p>
          </p:txBody>
        </p:sp>
        <p:graphicFrame>
          <p:nvGraphicFramePr>
            <p:cNvPr id="148482" name="Object 2"/>
            <p:cNvGraphicFramePr>
              <a:graphicFrameLocks noChangeAspect="1"/>
            </p:cNvGraphicFramePr>
            <p:nvPr/>
          </p:nvGraphicFramePr>
          <p:xfrm>
            <a:off x="940039" y="1375862"/>
            <a:ext cx="1078577" cy="1990440"/>
          </p:xfrm>
          <a:graphic>
            <a:graphicData uri="http://schemas.openxmlformats.org/presentationml/2006/ole">
              <mc:AlternateContent xmlns:mc="http://schemas.openxmlformats.org/markup-compatibility/2006">
                <mc:Choice xmlns:v="urn:schemas-microsoft-com:vml" Requires="v">
                  <p:oleObj spid="_x0000_s69651" name="Image" r:id="rId5" imgW="2628571" imgH="4838095" progId="">
                    <p:embed/>
                  </p:oleObj>
                </mc:Choice>
                <mc:Fallback>
                  <p:oleObj name="Image" r:id="rId5" imgW="2628571" imgH="483809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0039" y="1375862"/>
                          <a:ext cx="1078577" cy="199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8491" name="Arc 76"/>
            <p:cNvSpPr>
              <a:spLocks/>
            </p:cNvSpPr>
            <p:nvPr/>
          </p:nvSpPr>
          <p:spPr bwMode="auto">
            <a:xfrm flipH="1" flipV="1">
              <a:off x="1728132" y="2293499"/>
              <a:ext cx="115832" cy="277131"/>
            </a:xfrm>
            <a:custGeom>
              <a:avLst/>
              <a:gdLst>
                <a:gd name="T0" fmla="*/ 0 w 21600"/>
                <a:gd name="T1" fmla="*/ 0 h 21600"/>
                <a:gd name="T2" fmla="*/ 95791702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rgbClr val="FF0000"/>
              </a:solidFill>
              <a:round/>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48492" name="Oval 78"/>
            <p:cNvSpPr>
              <a:spLocks noChangeArrowheads="1"/>
            </p:cNvSpPr>
            <p:nvPr/>
          </p:nvSpPr>
          <p:spPr bwMode="auto">
            <a:xfrm>
              <a:off x="1702873" y="2090702"/>
              <a:ext cx="181868" cy="492559"/>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cxnSp>
          <p:nvCxnSpPr>
            <p:cNvPr id="148493" name="Straight Arrow Connector 39"/>
            <p:cNvCxnSpPr>
              <a:cxnSpLocks noChangeShapeType="1"/>
            </p:cNvCxnSpPr>
            <p:nvPr/>
          </p:nvCxnSpPr>
          <p:spPr bwMode="auto">
            <a:xfrm rot="5400000" flipH="1" flipV="1">
              <a:off x="1942114" y="3063966"/>
              <a:ext cx="806551" cy="1588"/>
            </a:xfrm>
            <a:prstGeom prst="straightConnector1">
              <a:avLst/>
            </a:prstGeom>
            <a:noFill/>
            <a:ln w="9525">
              <a:solidFill>
                <a:schemeClr val="tx1"/>
              </a:solidFill>
              <a:round/>
              <a:headEnd/>
              <a:tailEnd type="arrow" w="med" len="med"/>
            </a:ln>
          </p:spPr>
        </p:cxnSp>
        <p:sp>
          <p:nvSpPr>
            <p:cNvPr id="148494" name="Rectangle 40"/>
            <p:cNvSpPr>
              <a:spLocks noChangeArrowheads="1"/>
            </p:cNvSpPr>
            <p:nvPr/>
          </p:nvSpPr>
          <p:spPr bwMode="auto">
            <a:xfrm>
              <a:off x="2771822" y="2289866"/>
              <a:ext cx="1897345" cy="78671"/>
            </a:xfrm>
            <a:prstGeom prst="rect">
              <a:avLst/>
            </a:prstGeom>
            <a:solidFill>
              <a:srgbClr val="FF0000"/>
            </a:solidFill>
            <a:ln w="9525">
              <a:solidFill>
                <a:schemeClr val="tx1"/>
              </a:solidFill>
              <a:round/>
              <a:headEnd/>
              <a:tailEnd/>
            </a:ln>
          </p:spPr>
          <p:txBody>
            <a:bodyPr>
              <a:prstTxWarp prst="textNoShape">
                <a:avLst/>
              </a:prstTxWarp>
            </a:bodyPr>
            <a:lstStyle/>
            <a:p>
              <a:pPr defTabSz="457200" eaLnBrk="0" fontAlgn="base" hangingPunct="0">
                <a:spcBef>
                  <a:spcPct val="0"/>
                </a:spcBef>
                <a:spcAft>
                  <a:spcPct val="0"/>
                </a:spcAft>
              </a:pPr>
              <a:endParaRPr lang="en-US">
                <a:solidFill>
                  <a:srgbClr val="000000"/>
                </a:solidFill>
                <a:ea typeface="ＭＳ Ｐゴシック" pitchFamily="-65" charset="-128"/>
              </a:endParaRPr>
            </a:p>
          </p:txBody>
        </p:sp>
        <p:cxnSp>
          <p:nvCxnSpPr>
            <p:cNvPr id="148495" name="Straight Arrow Connector 42"/>
            <p:cNvCxnSpPr>
              <a:cxnSpLocks noChangeShapeType="1"/>
            </p:cNvCxnSpPr>
            <p:nvPr/>
          </p:nvCxnSpPr>
          <p:spPr bwMode="auto">
            <a:xfrm rot="10800000" flipH="1" flipV="1">
              <a:off x="1804842" y="2336981"/>
              <a:ext cx="929895" cy="8505"/>
            </a:xfrm>
            <a:prstGeom prst="straightConnector1">
              <a:avLst/>
            </a:prstGeom>
            <a:noFill/>
            <a:ln w="9525">
              <a:solidFill>
                <a:schemeClr val="tx1"/>
              </a:solidFill>
              <a:round/>
              <a:headEnd/>
              <a:tailEnd type="arrow" w="med" len="med"/>
            </a:ln>
          </p:spPr>
        </p:cxnSp>
      </p:grpSp>
      <p:cxnSp>
        <p:nvCxnSpPr>
          <p:cNvPr id="148486" name="Straight Arrow Connector 45"/>
          <p:cNvCxnSpPr>
            <a:cxnSpLocks noChangeShapeType="1"/>
          </p:cNvCxnSpPr>
          <p:nvPr/>
        </p:nvCxnSpPr>
        <p:spPr bwMode="auto">
          <a:xfrm>
            <a:off x="5608638" y="2201863"/>
            <a:ext cx="857250" cy="1587"/>
          </a:xfrm>
          <a:prstGeom prst="straightConnector1">
            <a:avLst/>
          </a:prstGeom>
          <a:noFill/>
          <a:ln w="9525">
            <a:solidFill>
              <a:schemeClr val="tx1"/>
            </a:solidFill>
            <a:round/>
            <a:headEnd/>
            <a:tailEnd type="arrow" w="med" len="med"/>
          </a:ln>
        </p:spPr>
      </p:cxnSp>
      <p:sp>
        <p:nvSpPr>
          <p:cNvPr id="148487" name="TextBox 46"/>
          <p:cNvSpPr txBox="1">
            <a:spLocks noChangeArrowheads="1"/>
          </p:cNvSpPr>
          <p:nvPr/>
        </p:nvSpPr>
        <p:spPr bwMode="auto">
          <a:xfrm>
            <a:off x="6605588" y="1822450"/>
            <a:ext cx="2538412" cy="923925"/>
          </a:xfrm>
          <a:prstGeom prst="rect">
            <a:avLst/>
          </a:prstGeom>
          <a:noFill/>
          <a:ln w="9525">
            <a:noFill/>
            <a:miter lim="800000"/>
            <a:headEnd/>
            <a:tailEnd/>
          </a:ln>
        </p:spPr>
        <p:txBody>
          <a:bodyPr>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Kmeans over a set of</a:t>
            </a:r>
            <a:br>
              <a:rPr lang="en-US">
                <a:solidFill>
                  <a:srgbClr val="000000"/>
                </a:solidFill>
                <a:ea typeface="ＭＳ Ｐゴシック" pitchFamily="-65" charset="-128"/>
              </a:rPr>
            </a:br>
            <a:r>
              <a:rPr lang="en-US">
                <a:solidFill>
                  <a:srgbClr val="000000"/>
                </a:solidFill>
                <a:ea typeface="ＭＳ Ｐゴシック" pitchFamily="-65" charset="-128"/>
              </a:rPr>
              <a:t>vectors on a collection</a:t>
            </a:r>
            <a:br>
              <a:rPr lang="en-US">
                <a:solidFill>
                  <a:srgbClr val="000000"/>
                </a:solidFill>
                <a:ea typeface="ＭＳ Ｐゴシック" pitchFamily="-65" charset="-128"/>
              </a:rPr>
            </a:br>
            <a:r>
              <a:rPr lang="en-US">
                <a:solidFill>
                  <a:srgbClr val="000000"/>
                </a:solidFill>
                <a:ea typeface="ＭＳ Ｐゴシック" pitchFamily="-65" charset="-128"/>
              </a:rPr>
              <a:t>of images</a:t>
            </a:r>
          </a:p>
        </p:txBody>
      </p:sp>
    </p:spTree>
    <p:extLst>
      <p:ext uri="{BB962C8B-B14F-4D97-AF65-F5344CB8AC3E}">
        <p14:creationId xmlns:p14="http://schemas.microsoft.com/office/powerpoint/2010/main" val="36203642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5"/>
          <p:cNvSpPr txBox="1">
            <a:spLocks noChangeArrowheads="1"/>
          </p:cNvSpPr>
          <p:nvPr/>
        </p:nvSpPr>
        <p:spPr bwMode="auto">
          <a:xfrm>
            <a:off x="773113" y="38100"/>
            <a:ext cx="7494587" cy="641350"/>
          </a:xfrm>
          <a:prstGeom prst="rect">
            <a:avLst/>
          </a:prstGeom>
          <a:noFill/>
          <a:ln w="9525">
            <a:noFill/>
            <a:miter lim="800000"/>
            <a:headEnd/>
            <a:tailEnd/>
          </a:ln>
        </p:spPr>
        <p:txBody>
          <a:bodyPr>
            <a:prstTxWarp prst="textNoShape">
              <a:avLst/>
            </a:prstTxWarp>
            <a:spAutoFit/>
          </a:bodyPr>
          <a:lstStyle/>
          <a:p>
            <a:pPr algn="ctr" defTabSz="457200" fontAlgn="base">
              <a:spcBef>
                <a:spcPct val="50000"/>
              </a:spcBef>
              <a:spcAft>
                <a:spcPct val="0"/>
              </a:spcAft>
            </a:pPr>
            <a:r>
              <a:rPr lang="en-US" sz="3600">
                <a:solidFill>
                  <a:srgbClr val="000000"/>
                </a:solidFill>
                <a:ea typeface="ＭＳ Ｐゴシック" pitchFamily="-65" charset="-128"/>
              </a:rPr>
              <a:t>Textons</a:t>
            </a:r>
          </a:p>
        </p:txBody>
      </p:sp>
      <p:pic>
        <p:nvPicPr>
          <p:cNvPr id="150531" name="Picture 2" descr="image_0207.jpg"/>
          <p:cNvPicPr>
            <a:picLocks noChangeAspect="1"/>
          </p:cNvPicPr>
          <p:nvPr/>
        </p:nvPicPr>
        <p:blipFill>
          <a:blip r:embed="rId3"/>
          <a:srcRect/>
          <a:stretch>
            <a:fillRect/>
          </a:stretch>
        </p:blipFill>
        <p:spPr bwMode="auto">
          <a:xfrm>
            <a:off x="630238" y="838200"/>
            <a:ext cx="2057400" cy="2058988"/>
          </a:xfrm>
          <a:prstGeom prst="rect">
            <a:avLst/>
          </a:prstGeom>
          <a:noFill/>
          <a:ln w="9525">
            <a:noFill/>
            <a:miter lim="800000"/>
            <a:headEnd/>
            <a:tailEnd/>
          </a:ln>
        </p:spPr>
      </p:pic>
      <p:pic>
        <p:nvPicPr>
          <p:cNvPr id="150532" name="Picture 5"/>
          <p:cNvPicPr>
            <a:picLocks noChangeAspect="1"/>
          </p:cNvPicPr>
          <p:nvPr/>
        </p:nvPicPr>
        <p:blipFill>
          <a:blip r:embed="rId4"/>
          <a:srcRect/>
          <a:stretch>
            <a:fillRect/>
          </a:stretch>
        </p:blipFill>
        <p:spPr bwMode="auto">
          <a:xfrm>
            <a:off x="3360738" y="1066800"/>
            <a:ext cx="2070100" cy="1651000"/>
          </a:xfrm>
          <a:prstGeom prst="rect">
            <a:avLst/>
          </a:prstGeom>
          <a:noFill/>
          <a:ln w="9525">
            <a:noFill/>
            <a:miter lim="800000"/>
            <a:headEnd/>
            <a:tailEnd/>
          </a:ln>
        </p:spPr>
      </p:pic>
      <p:pic>
        <p:nvPicPr>
          <p:cNvPr id="150533" name="Picture 6"/>
          <p:cNvPicPr>
            <a:picLocks noChangeAspect="1"/>
          </p:cNvPicPr>
          <p:nvPr/>
        </p:nvPicPr>
        <p:blipFill>
          <a:blip r:embed="rId5"/>
          <a:srcRect/>
          <a:stretch>
            <a:fillRect/>
          </a:stretch>
        </p:blipFill>
        <p:spPr bwMode="auto">
          <a:xfrm>
            <a:off x="6497638" y="1143000"/>
            <a:ext cx="1600200" cy="1450975"/>
          </a:xfrm>
          <a:prstGeom prst="rect">
            <a:avLst/>
          </a:prstGeom>
          <a:noFill/>
          <a:ln w="9525">
            <a:noFill/>
            <a:miter lim="800000"/>
            <a:headEnd/>
            <a:tailEnd/>
          </a:ln>
        </p:spPr>
      </p:pic>
      <p:cxnSp>
        <p:nvCxnSpPr>
          <p:cNvPr id="150534" name="Straight Arrow Connector 8"/>
          <p:cNvCxnSpPr>
            <a:cxnSpLocks noChangeShapeType="1"/>
          </p:cNvCxnSpPr>
          <p:nvPr/>
        </p:nvCxnSpPr>
        <p:spPr bwMode="auto">
          <a:xfrm>
            <a:off x="2763838" y="1828800"/>
            <a:ext cx="533400" cy="1588"/>
          </a:xfrm>
          <a:prstGeom prst="straightConnector1">
            <a:avLst/>
          </a:prstGeom>
          <a:noFill/>
          <a:ln w="9525">
            <a:solidFill>
              <a:schemeClr val="tx1"/>
            </a:solidFill>
            <a:round/>
            <a:headEnd/>
            <a:tailEnd type="arrow" w="med" len="med"/>
          </a:ln>
        </p:spPr>
      </p:cxnSp>
      <p:cxnSp>
        <p:nvCxnSpPr>
          <p:cNvPr id="150535" name="Straight Arrow Connector 9"/>
          <p:cNvCxnSpPr>
            <a:cxnSpLocks noChangeShapeType="1"/>
          </p:cNvCxnSpPr>
          <p:nvPr/>
        </p:nvCxnSpPr>
        <p:spPr bwMode="auto">
          <a:xfrm>
            <a:off x="5507038" y="1905000"/>
            <a:ext cx="838200" cy="1588"/>
          </a:xfrm>
          <a:prstGeom prst="straightConnector1">
            <a:avLst/>
          </a:prstGeom>
          <a:noFill/>
          <a:ln w="9525">
            <a:solidFill>
              <a:schemeClr val="tx1"/>
            </a:solidFill>
            <a:round/>
            <a:headEnd/>
            <a:tailEnd type="arrow" w="med" len="med"/>
          </a:ln>
        </p:spPr>
      </p:cxnSp>
      <p:sp>
        <p:nvSpPr>
          <p:cNvPr id="150536" name="TextBox 11"/>
          <p:cNvSpPr txBox="1">
            <a:spLocks noChangeArrowheads="1"/>
          </p:cNvSpPr>
          <p:nvPr/>
        </p:nvSpPr>
        <p:spPr bwMode="auto">
          <a:xfrm>
            <a:off x="3678238" y="685800"/>
            <a:ext cx="1262062"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Filter bank</a:t>
            </a:r>
          </a:p>
        </p:txBody>
      </p:sp>
      <p:sp>
        <p:nvSpPr>
          <p:cNvPr id="150537" name="TextBox 12"/>
          <p:cNvSpPr txBox="1">
            <a:spLocks noChangeArrowheads="1"/>
          </p:cNvSpPr>
          <p:nvPr/>
        </p:nvSpPr>
        <p:spPr bwMode="auto">
          <a:xfrm>
            <a:off x="6192838" y="696913"/>
            <a:ext cx="2570162" cy="369887"/>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K-means (100 clusters)</a:t>
            </a:r>
          </a:p>
        </p:txBody>
      </p:sp>
      <p:pic>
        <p:nvPicPr>
          <p:cNvPr id="150538" name="Picture 13"/>
          <p:cNvPicPr>
            <a:picLocks noChangeAspect="1"/>
          </p:cNvPicPr>
          <p:nvPr/>
        </p:nvPicPr>
        <p:blipFill>
          <a:blip r:embed="rId6"/>
          <a:srcRect/>
          <a:stretch>
            <a:fillRect/>
          </a:stretch>
        </p:blipFill>
        <p:spPr bwMode="auto">
          <a:xfrm>
            <a:off x="609600" y="3124200"/>
            <a:ext cx="5105400" cy="3529013"/>
          </a:xfrm>
          <a:prstGeom prst="rect">
            <a:avLst/>
          </a:prstGeom>
          <a:noFill/>
          <a:ln w="9525">
            <a:noFill/>
            <a:miter lim="800000"/>
            <a:headEnd/>
            <a:tailEnd/>
          </a:ln>
        </p:spPr>
      </p:pic>
      <p:sp>
        <p:nvSpPr>
          <p:cNvPr id="150539" name="TextBox 14"/>
          <p:cNvSpPr txBox="1">
            <a:spLocks noChangeArrowheads="1"/>
          </p:cNvSpPr>
          <p:nvPr/>
        </p:nvSpPr>
        <p:spPr bwMode="auto">
          <a:xfrm>
            <a:off x="5562600" y="6324600"/>
            <a:ext cx="2190750"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Walker, Malik, 2004</a:t>
            </a:r>
          </a:p>
        </p:txBody>
      </p:sp>
      <p:sp>
        <p:nvSpPr>
          <p:cNvPr id="150540" name="Rectangle 15"/>
          <p:cNvSpPr>
            <a:spLocks noChangeArrowheads="1"/>
          </p:cNvSpPr>
          <p:nvPr/>
        </p:nvSpPr>
        <p:spPr bwMode="auto">
          <a:xfrm>
            <a:off x="5519738" y="2590800"/>
            <a:ext cx="3624262" cy="369888"/>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r>
              <a:rPr lang="en-US">
                <a:solidFill>
                  <a:srgbClr val="000000"/>
                </a:solidFill>
                <a:ea typeface="ＭＳ Ｐゴシック" pitchFamily="-65" charset="-128"/>
              </a:rPr>
              <a:t>Malik, Belongie, Shi, Leung, 1999 </a:t>
            </a:r>
          </a:p>
        </p:txBody>
      </p:sp>
    </p:spTree>
    <p:extLst>
      <p:ext uri="{BB962C8B-B14F-4D97-AF65-F5344CB8AC3E}">
        <p14:creationId xmlns:p14="http://schemas.microsoft.com/office/powerpoint/2010/main" val="23636647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a:srcRect/>
          <a:stretch>
            <a:fillRect/>
          </a:stretch>
        </p:blipFill>
        <p:spPr bwMode="auto">
          <a:xfrm>
            <a:off x="130175" y="2446338"/>
            <a:ext cx="3013075" cy="2265362"/>
          </a:xfrm>
          <a:prstGeom prst="rect">
            <a:avLst/>
          </a:prstGeom>
          <a:noFill/>
          <a:ln w="9525">
            <a:noFill/>
            <a:miter lim="800000"/>
            <a:headEnd/>
            <a:tailEnd/>
          </a:ln>
        </p:spPr>
      </p:pic>
      <p:pic>
        <p:nvPicPr>
          <p:cNvPr id="155651" name="Picture 3"/>
          <p:cNvPicPr>
            <a:picLocks noChangeAspect="1" noChangeArrowheads="1"/>
          </p:cNvPicPr>
          <p:nvPr/>
        </p:nvPicPr>
        <p:blipFill>
          <a:blip/>
          <a:srcRect/>
          <a:stretch>
            <a:fillRect/>
          </a:stretch>
        </p:blipFill>
        <p:spPr bwMode="auto">
          <a:xfrm>
            <a:off x="142875" y="2506663"/>
            <a:ext cx="3054350" cy="2241550"/>
          </a:xfrm>
          <a:prstGeom prst="rect">
            <a:avLst/>
          </a:prstGeom>
          <a:noFill/>
          <a:ln w="9525">
            <a:noFill/>
            <a:miter lim="800000"/>
            <a:headEnd/>
            <a:tailEnd/>
          </a:ln>
        </p:spPr>
      </p:pic>
      <p:sp>
        <p:nvSpPr>
          <p:cNvPr id="155652" name="Rectangle 4"/>
          <p:cNvSpPr>
            <a:spLocks noChangeArrowheads="1"/>
          </p:cNvSpPr>
          <p:nvPr/>
        </p:nvSpPr>
        <p:spPr bwMode="auto">
          <a:xfrm>
            <a:off x="0" y="0"/>
            <a:ext cx="9144000" cy="914400"/>
          </a:xfrm>
          <a:prstGeom prst="rect">
            <a:avLst/>
          </a:prstGeom>
          <a:noFill/>
          <a:ln w="9525">
            <a:noFill/>
            <a:miter lim="800000"/>
            <a:headEnd/>
            <a:tailEnd/>
          </a:ln>
        </p:spPr>
        <p:txBody>
          <a:bodyPr anchor="ctr">
            <a:prstTxWarp prst="textNoShape">
              <a:avLst/>
            </a:prstTxWarp>
          </a:bodyPr>
          <a:lstStyle/>
          <a:p>
            <a:pPr algn="ctr" defTabSz="457200" fontAlgn="base">
              <a:spcBef>
                <a:spcPct val="0"/>
              </a:spcBef>
              <a:spcAft>
                <a:spcPct val="0"/>
              </a:spcAft>
            </a:pPr>
            <a:r>
              <a:rPr lang="en-US" sz="4400">
                <a:solidFill>
                  <a:srgbClr val="EAEAEA"/>
                </a:solidFill>
                <a:ea typeface="ＭＳ Ｐゴシック" pitchFamily="-65" charset="-128"/>
              </a:rPr>
              <a:t>Bag of words</a:t>
            </a:r>
          </a:p>
        </p:txBody>
      </p:sp>
      <p:grpSp>
        <p:nvGrpSpPr>
          <p:cNvPr id="155653" name="Group 5"/>
          <p:cNvGrpSpPr>
            <a:grpSpLocks/>
          </p:cNvGrpSpPr>
          <p:nvPr/>
        </p:nvGrpSpPr>
        <p:grpSpPr bwMode="auto">
          <a:xfrm>
            <a:off x="3382963" y="960438"/>
            <a:ext cx="5802312" cy="5900737"/>
            <a:chOff x="2131" y="605"/>
            <a:chExt cx="3655" cy="3717"/>
          </a:xfrm>
        </p:grpSpPr>
        <p:grpSp>
          <p:nvGrpSpPr>
            <p:cNvPr id="155654" name="Group 6"/>
            <p:cNvGrpSpPr>
              <a:grpSpLocks/>
            </p:cNvGrpSpPr>
            <p:nvPr/>
          </p:nvGrpSpPr>
          <p:grpSpPr bwMode="auto">
            <a:xfrm>
              <a:off x="2131" y="2570"/>
              <a:ext cx="2080" cy="1722"/>
              <a:chOff x="3584" y="2237"/>
              <a:chExt cx="2080" cy="1722"/>
            </a:xfrm>
          </p:grpSpPr>
          <p:sp>
            <p:nvSpPr>
              <p:cNvPr id="155886" name="Rectangle 7"/>
              <p:cNvSpPr>
                <a:spLocks noChangeArrowheads="1"/>
              </p:cNvSpPr>
              <p:nvPr/>
            </p:nvSpPr>
            <p:spPr bwMode="auto">
              <a:xfrm>
                <a:off x="3646" y="2237"/>
                <a:ext cx="1965" cy="192"/>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2000">
                    <a:solidFill>
                      <a:srgbClr val="FFFFFF"/>
                    </a:solidFill>
                    <a:ea typeface="ＭＳ Ｐゴシック" pitchFamily="-65" charset="-128"/>
                  </a:rPr>
                  <a:t>Spatially organized textures</a:t>
                </a:r>
                <a:endParaRPr lang="en-US">
                  <a:solidFill>
                    <a:srgbClr val="FFFFFF"/>
                  </a:solidFill>
                  <a:ea typeface="ＭＳ Ｐゴシック" pitchFamily="-65" charset="-128"/>
                </a:endParaRPr>
              </a:p>
            </p:txBody>
          </p:sp>
          <p:sp>
            <p:nvSpPr>
              <p:cNvPr id="155887" name="Line 8"/>
              <p:cNvSpPr>
                <a:spLocks noChangeShapeType="1"/>
              </p:cNvSpPr>
              <p:nvPr/>
            </p:nvSpPr>
            <p:spPr bwMode="auto">
              <a:xfrm>
                <a:off x="4278" y="2424"/>
                <a:ext cx="2" cy="1535"/>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8" name="Line 9"/>
              <p:cNvSpPr>
                <a:spLocks noChangeShapeType="1"/>
              </p:cNvSpPr>
              <p:nvPr/>
            </p:nvSpPr>
            <p:spPr bwMode="auto">
              <a:xfrm>
                <a:off x="4984" y="2424"/>
                <a:ext cx="1" cy="1534"/>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9" name="Line 10"/>
              <p:cNvSpPr>
                <a:spLocks noChangeShapeType="1"/>
              </p:cNvSpPr>
              <p:nvPr/>
            </p:nvSpPr>
            <p:spPr bwMode="auto">
              <a:xfrm>
                <a:off x="3587" y="3448"/>
                <a:ext cx="2071" cy="1"/>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0" name="Line 11"/>
              <p:cNvSpPr>
                <a:spLocks noChangeShapeType="1"/>
              </p:cNvSpPr>
              <p:nvPr/>
            </p:nvSpPr>
            <p:spPr bwMode="auto">
              <a:xfrm>
                <a:off x="3584" y="2919"/>
                <a:ext cx="2075" cy="0"/>
              </a:xfrm>
              <a:prstGeom prst="line">
                <a:avLst/>
              </a:prstGeom>
              <a:noFill/>
              <a:ln w="15875">
                <a:solidFill>
                  <a:schemeClr val="bg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1" name="Line 12"/>
              <p:cNvSpPr>
                <a:spLocks noChangeShapeType="1"/>
              </p:cNvSpPr>
              <p:nvPr/>
            </p:nvSpPr>
            <p:spPr bwMode="auto">
              <a:xfrm>
                <a:off x="4021" y="2465"/>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2" name="Line 13"/>
              <p:cNvSpPr>
                <a:spLocks noChangeShapeType="1"/>
              </p:cNvSpPr>
              <p:nvPr/>
            </p:nvSpPr>
            <p:spPr bwMode="auto">
              <a:xfrm flipV="1">
                <a:off x="4146" y="3825"/>
                <a:ext cx="124"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3" name="Line 14"/>
              <p:cNvSpPr>
                <a:spLocks noChangeShapeType="1"/>
              </p:cNvSpPr>
              <p:nvPr/>
            </p:nvSpPr>
            <p:spPr bwMode="auto">
              <a:xfrm flipV="1">
                <a:off x="3690" y="3580"/>
                <a:ext cx="126"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4" name="Line 15"/>
              <p:cNvSpPr>
                <a:spLocks noChangeShapeType="1"/>
              </p:cNvSpPr>
              <p:nvPr/>
            </p:nvSpPr>
            <p:spPr bwMode="auto">
              <a:xfrm flipV="1">
                <a:off x="3980" y="3532"/>
                <a:ext cx="125"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5" name="Line 16"/>
              <p:cNvSpPr>
                <a:spLocks noChangeShapeType="1"/>
              </p:cNvSpPr>
              <p:nvPr/>
            </p:nvSpPr>
            <p:spPr bwMode="auto">
              <a:xfrm flipV="1">
                <a:off x="4419" y="3664"/>
                <a:ext cx="128"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6" name="Line 17"/>
              <p:cNvSpPr>
                <a:spLocks noChangeShapeType="1"/>
              </p:cNvSpPr>
              <p:nvPr/>
            </p:nvSpPr>
            <p:spPr bwMode="auto">
              <a:xfrm flipV="1">
                <a:off x="4791" y="3830"/>
                <a:ext cx="128"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7" name="Line 18"/>
              <p:cNvSpPr>
                <a:spLocks noChangeShapeType="1"/>
              </p:cNvSpPr>
              <p:nvPr/>
            </p:nvSpPr>
            <p:spPr bwMode="auto">
              <a:xfrm flipV="1">
                <a:off x="5121" y="2948"/>
                <a:ext cx="125"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8" name="Line 19"/>
              <p:cNvSpPr>
                <a:spLocks noChangeShapeType="1"/>
              </p:cNvSpPr>
              <p:nvPr/>
            </p:nvSpPr>
            <p:spPr bwMode="auto">
              <a:xfrm flipV="1">
                <a:off x="5243" y="2709"/>
                <a:ext cx="126" cy="127"/>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99" name="Line 20"/>
              <p:cNvSpPr>
                <a:spLocks noChangeShapeType="1"/>
              </p:cNvSpPr>
              <p:nvPr/>
            </p:nvSpPr>
            <p:spPr bwMode="auto">
              <a:xfrm flipV="1">
                <a:off x="5004" y="2612"/>
                <a:ext cx="125"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0" name="Line 21"/>
              <p:cNvSpPr>
                <a:spLocks noChangeShapeType="1"/>
              </p:cNvSpPr>
              <p:nvPr/>
            </p:nvSpPr>
            <p:spPr bwMode="auto">
              <a:xfrm flipV="1">
                <a:off x="5531" y="2627"/>
                <a:ext cx="127"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1" name="Line 22"/>
              <p:cNvSpPr>
                <a:spLocks noChangeShapeType="1"/>
              </p:cNvSpPr>
              <p:nvPr/>
            </p:nvSpPr>
            <p:spPr bwMode="auto">
              <a:xfrm>
                <a:off x="5053" y="3544"/>
                <a:ext cx="127"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2" name="Line 23"/>
              <p:cNvSpPr>
                <a:spLocks noChangeShapeType="1"/>
              </p:cNvSpPr>
              <p:nvPr/>
            </p:nvSpPr>
            <p:spPr bwMode="auto">
              <a:xfrm>
                <a:off x="5271" y="3492"/>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3" name="Line 24"/>
              <p:cNvSpPr>
                <a:spLocks noChangeShapeType="1"/>
              </p:cNvSpPr>
              <p:nvPr/>
            </p:nvSpPr>
            <p:spPr bwMode="auto">
              <a:xfrm>
                <a:off x="5116" y="3787"/>
                <a:ext cx="128"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4" name="Line 25"/>
              <p:cNvSpPr>
                <a:spLocks noChangeShapeType="1"/>
              </p:cNvSpPr>
              <p:nvPr/>
            </p:nvSpPr>
            <p:spPr bwMode="auto">
              <a:xfrm>
                <a:off x="5479" y="3670"/>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5" name="Line 26"/>
              <p:cNvSpPr>
                <a:spLocks noChangeShapeType="1"/>
              </p:cNvSpPr>
              <p:nvPr/>
            </p:nvSpPr>
            <p:spPr bwMode="auto">
              <a:xfrm>
                <a:off x="3882" y="2736"/>
                <a:ext cx="128" cy="127"/>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6" name="Line 27"/>
              <p:cNvSpPr>
                <a:spLocks noChangeShapeType="1"/>
              </p:cNvSpPr>
              <p:nvPr/>
            </p:nvSpPr>
            <p:spPr bwMode="auto">
              <a:xfrm>
                <a:off x="4073" y="2758"/>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7" name="Line 28"/>
              <p:cNvSpPr>
                <a:spLocks noChangeShapeType="1"/>
              </p:cNvSpPr>
              <p:nvPr/>
            </p:nvSpPr>
            <p:spPr bwMode="auto">
              <a:xfrm>
                <a:off x="4368" y="2580"/>
                <a:ext cx="127" cy="128"/>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8" name="Line 29"/>
              <p:cNvSpPr>
                <a:spLocks noChangeShapeType="1"/>
              </p:cNvSpPr>
              <p:nvPr/>
            </p:nvSpPr>
            <p:spPr bwMode="auto">
              <a:xfrm>
                <a:off x="4431" y="3063"/>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09" name="Line 30"/>
              <p:cNvSpPr>
                <a:spLocks noChangeShapeType="1"/>
              </p:cNvSpPr>
              <p:nvPr/>
            </p:nvSpPr>
            <p:spPr bwMode="auto">
              <a:xfrm>
                <a:off x="4392" y="3372"/>
                <a:ext cx="114"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0" name="Line 31"/>
              <p:cNvSpPr>
                <a:spLocks noChangeShapeType="1"/>
              </p:cNvSpPr>
              <p:nvPr/>
            </p:nvSpPr>
            <p:spPr bwMode="auto">
              <a:xfrm>
                <a:off x="4673" y="3050"/>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1" name="Line 32"/>
              <p:cNvSpPr>
                <a:spLocks noChangeShapeType="1"/>
              </p:cNvSpPr>
              <p:nvPr/>
            </p:nvSpPr>
            <p:spPr bwMode="auto">
              <a:xfrm flipV="1">
                <a:off x="4717" y="3609"/>
                <a:ext cx="125"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2" name="Line 33"/>
              <p:cNvSpPr>
                <a:spLocks noChangeShapeType="1"/>
              </p:cNvSpPr>
              <p:nvPr/>
            </p:nvSpPr>
            <p:spPr bwMode="auto">
              <a:xfrm>
                <a:off x="3859" y="3686"/>
                <a:ext cx="116"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3" name="Line 34"/>
              <p:cNvSpPr>
                <a:spLocks noChangeShapeType="1"/>
              </p:cNvSpPr>
              <p:nvPr/>
            </p:nvSpPr>
            <p:spPr bwMode="auto">
              <a:xfrm>
                <a:off x="4054" y="3896"/>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4" name="Line 35"/>
              <p:cNvSpPr>
                <a:spLocks noChangeShapeType="1"/>
              </p:cNvSpPr>
              <p:nvPr/>
            </p:nvSpPr>
            <p:spPr bwMode="auto">
              <a:xfrm>
                <a:off x="4785" y="3569"/>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5" name="Line 36"/>
              <p:cNvSpPr>
                <a:spLocks noChangeShapeType="1"/>
              </p:cNvSpPr>
              <p:nvPr/>
            </p:nvSpPr>
            <p:spPr bwMode="auto">
              <a:xfrm>
                <a:off x="4850" y="3651"/>
                <a:ext cx="115"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6" name="Line 37"/>
              <p:cNvSpPr>
                <a:spLocks noChangeShapeType="1"/>
              </p:cNvSpPr>
              <p:nvPr/>
            </p:nvSpPr>
            <p:spPr bwMode="auto">
              <a:xfrm>
                <a:off x="4856" y="3934"/>
                <a:ext cx="114"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7" name="Line 38"/>
              <p:cNvSpPr>
                <a:spLocks noChangeShapeType="1"/>
              </p:cNvSpPr>
              <p:nvPr/>
            </p:nvSpPr>
            <p:spPr bwMode="auto">
              <a:xfrm>
                <a:off x="4515" y="3563"/>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8" name="Line 39"/>
              <p:cNvSpPr>
                <a:spLocks noChangeShapeType="1"/>
              </p:cNvSpPr>
              <p:nvPr/>
            </p:nvSpPr>
            <p:spPr bwMode="auto">
              <a:xfrm>
                <a:off x="4054" y="3487"/>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19" name="Line 40"/>
              <p:cNvSpPr>
                <a:spLocks noChangeShapeType="1"/>
              </p:cNvSpPr>
              <p:nvPr/>
            </p:nvSpPr>
            <p:spPr bwMode="auto">
              <a:xfrm>
                <a:off x="4539" y="3931"/>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0" name="Line 41"/>
              <p:cNvSpPr>
                <a:spLocks noChangeShapeType="1"/>
              </p:cNvSpPr>
              <p:nvPr/>
            </p:nvSpPr>
            <p:spPr bwMode="auto">
              <a:xfrm>
                <a:off x="4605" y="3621"/>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1" name="Line 42"/>
              <p:cNvSpPr>
                <a:spLocks noChangeShapeType="1"/>
              </p:cNvSpPr>
              <p:nvPr/>
            </p:nvSpPr>
            <p:spPr bwMode="auto">
              <a:xfrm>
                <a:off x="4304" y="3508"/>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2" name="Line 43"/>
              <p:cNvSpPr>
                <a:spLocks noChangeShapeType="1"/>
              </p:cNvSpPr>
              <p:nvPr/>
            </p:nvSpPr>
            <p:spPr bwMode="auto">
              <a:xfrm>
                <a:off x="4304" y="3827"/>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3" name="Line 44"/>
              <p:cNvSpPr>
                <a:spLocks noChangeShapeType="1"/>
              </p:cNvSpPr>
              <p:nvPr/>
            </p:nvSpPr>
            <p:spPr bwMode="auto">
              <a:xfrm>
                <a:off x="4675" y="3874"/>
                <a:ext cx="116"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4" name="Line 45"/>
              <p:cNvSpPr>
                <a:spLocks noChangeShapeType="1"/>
              </p:cNvSpPr>
              <p:nvPr/>
            </p:nvSpPr>
            <p:spPr bwMode="auto">
              <a:xfrm>
                <a:off x="4564" y="3741"/>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5" name="Line 46"/>
              <p:cNvSpPr>
                <a:spLocks noChangeShapeType="1"/>
              </p:cNvSpPr>
              <p:nvPr/>
            </p:nvSpPr>
            <p:spPr bwMode="auto">
              <a:xfrm>
                <a:off x="5531" y="3945"/>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6" name="Line 47"/>
              <p:cNvSpPr>
                <a:spLocks noChangeShapeType="1"/>
              </p:cNvSpPr>
              <p:nvPr/>
            </p:nvSpPr>
            <p:spPr bwMode="auto">
              <a:xfrm>
                <a:off x="5514" y="3623"/>
                <a:ext cx="118"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7" name="Line 48"/>
              <p:cNvSpPr>
                <a:spLocks noChangeShapeType="1"/>
              </p:cNvSpPr>
              <p:nvPr/>
            </p:nvSpPr>
            <p:spPr bwMode="auto">
              <a:xfrm>
                <a:off x="5012" y="3492"/>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8" name="Line 49"/>
              <p:cNvSpPr>
                <a:spLocks noChangeShapeType="1"/>
              </p:cNvSpPr>
              <p:nvPr/>
            </p:nvSpPr>
            <p:spPr bwMode="auto">
              <a:xfrm>
                <a:off x="5154" y="3770"/>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29" name="Line 50"/>
              <p:cNvSpPr>
                <a:spLocks noChangeShapeType="1"/>
              </p:cNvSpPr>
              <p:nvPr/>
            </p:nvSpPr>
            <p:spPr bwMode="auto">
              <a:xfrm>
                <a:off x="5364" y="3858"/>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0" name="Line 51"/>
              <p:cNvSpPr>
                <a:spLocks noChangeShapeType="1"/>
              </p:cNvSpPr>
              <p:nvPr/>
            </p:nvSpPr>
            <p:spPr bwMode="auto">
              <a:xfrm>
                <a:off x="5456" y="3487"/>
                <a:ext cx="116"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1" name="Line 52"/>
              <p:cNvSpPr>
                <a:spLocks noChangeShapeType="1"/>
              </p:cNvSpPr>
              <p:nvPr/>
            </p:nvSpPr>
            <p:spPr bwMode="auto">
              <a:xfrm>
                <a:off x="5216" y="3656"/>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2" name="Line 53"/>
              <p:cNvSpPr>
                <a:spLocks noChangeShapeType="1"/>
              </p:cNvSpPr>
              <p:nvPr/>
            </p:nvSpPr>
            <p:spPr bwMode="auto">
              <a:xfrm>
                <a:off x="5140" y="3550"/>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3" name="Line 54"/>
              <p:cNvSpPr>
                <a:spLocks noChangeShapeType="1"/>
              </p:cNvSpPr>
              <p:nvPr/>
            </p:nvSpPr>
            <p:spPr bwMode="auto">
              <a:xfrm>
                <a:off x="3619" y="3898"/>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4" name="Line 55"/>
              <p:cNvSpPr>
                <a:spLocks noChangeShapeType="1"/>
              </p:cNvSpPr>
              <p:nvPr/>
            </p:nvSpPr>
            <p:spPr bwMode="auto">
              <a:xfrm>
                <a:off x="5074" y="3366"/>
                <a:ext cx="115"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5" name="Line 56"/>
              <p:cNvSpPr>
                <a:spLocks noChangeShapeType="1"/>
              </p:cNvSpPr>
              <p:nvPr/>
            </p:nvSpPr>
            <p:spPr bwMode="auto">
              <a:xfrm>
                <a:off x="5326" y="3012"/>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6" name="Line 57"/>
              <p:cNvSpPr>
                <a:spLocks noChangeShapeType="1"/>
              </p:cNvSpPr>
              <p:nvPr/>
            </p:nvSpPr>
            <p:spPr bwMode="auto">
              <a:xfrm>
                <a:off x="4345" y="3694"/>
                <a:ext cx="116"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7" name="Line 58"/>
              <p:cNvSpPr>
                <a:spLocks noChangeShapeType="1"/>
              </p:cNvSpPr>
              <p:nvPr/>
            </p:nvSpPr>
            <p:spPr bwMode="auto">
              <a:xfrm>
                <a:off x="4570" y="3509"/>
                <a:ext cx="117"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8" name="Line 59"/>
              <p:cNvSpPr>
                <a:spLocks noChangeShapeType="1"/>
              </p:cNvSpPr>
              <p:nvPr/>
            </p:nvSpPr>
            <p:spPr bwMode="auto">
              <a:xfrm>
                <a:off x="4578" y="3819"/>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39" name="Line 60"/>
              <p:cNvSpPr>
                <a:spLocks noChangeShapeType="1"/>
              </p:cNvSpPr>
              <p:nvPr/>
            </p:nvSpPr>
            <p:spPr bwMode="auto">
              <a:xfrm>
                <a:off x="4804" y="3754"/>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0" name="Line 61"/>
              <p:cNvSpPr>
                <a:spLocks noChangeShapeType="1"/>
              </p:cNvSpPr>
              <p:nvPr/>
            </p:nvSpPr>
            <p:spPr bwMode="auto">
              <a:xfrm>
                <a:off x="5394" y="3759"/>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1" name="Line 62"/>
              <p:cNvSpPr>
                <a:spLocks noChangeShapeType="1"/>
              </p:cNvSpPr>
              <p:nvPr/>
            </p:nvSpPr>
            <p:spPr bwMode="auto">
              <a:xfrm>
                <a:off x="5127" y="3940"/>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2" name="Line 63"/>
              <p:cNvSpPr>
                <a:spLocks noChangeShapeType="1"/>
              </p:cNvSpPr>
              <p:nvPr/>
            </p:nvSpPr>
            <p:spPr bwMode="auto">
              <a:xfrm flipV="1">
                <a:off x="3726" y="3459"/>
                <a:ext cx="126"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3" name="Line 64"/>
              <p:cNvSpPr>
                <a:spLocks noChangeShapeType="1"/>
              </p:cNvSpPr>
              <p:nvPr/>
            </p:nvSpPr>
            <p:spPr bwMode="auto">
              <a:xfrm flipV="1">
                <a:off x="3914" y="3827"/>
                <a:ext cx="125"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4" name="Line 65"/>
              <p:cNvSpPr>
                <a:spLocks noChangeShapeType="1"/>
              </p:cNvSpPr>
              <p:nvPr/>
            </p:nvSpPr>
            <p:spPr bwMode="auto">
              <a:xfrm flipV="1">
                <a:off x="3657" y="3705"/>
                <a:ext cx="124"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5" name="Line 66"/>
              <p:cNvSpPr>
                <a:spLocks noChangeShapeType="1"/>
              </p:cNvSpPr>
              <p:nvPr/>
            </p:nvSpPr>
            <p:spPr bwMode="auto">
              <a:xfrm flipV="1">
                <a:off x="3743" y="3705"/>
                <a:ext cx="127"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6" name="Line 67"/>
              <p:cNvSpPr>
                <a:spLocks noChangeShapeType="1"/>
              </p:cNvSpPr>
              <p:nvPr/>
            </p:nvSpPr>
            <p:spPr bwMode="auto">
              <a:xfrm flipV="1">
                <a:off x="3710" y="3816"/>
                <a:ext cx="125"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7" name="Line 68"/>
              <p:cNvSpPr>
                <a:spLocks noChangeShapeType="1"/>
              </p:cNvSpPr>
              <p:nvPr/>
            </p:nvSpPr>
            <p:spPr bwMode="auto">
              <a:xfrm flipV="1">
                <a:off x="4091" y="3710"/>
                <a:ext cx="124"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8" name="Line 69"/>
              <p:cNvSpPr>
                <a:spLocks noChangeShapeType="1"/>
              </p:cNvSpPr>
              <p:nvPr/>
            </p:nvSpPr>
            <p:spPr bwMode="auto">
              <a:xfrm flipV="1">
                <a:off x="4370" y="3487"/>
                <a:ext cx="128"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49" name="Line 70"/>
              <p:cNvSpPr>
                <a:spLocks noChangeShapeType="1"/>
              </p:cNvSpPr>
              <p:nvPr/>
            </p:nvSpPr>
            <p:spPr bwMode="auto">
              <a:xfrm flipV="1">
                <a:off x="4002" y="3661"/>
                <a:ext cx="128"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0" name="Line 71"/>
              <p:cNvSpPr>
                <a:spLocks noChangeShapeType="1"/>
              </p:cNvSpPr>
              <p:nvPr/>
            </p:nvSpPr>
            <p:spPr bwMode="auto">
              <a:xfrm>
                <a:off x="5064" y="3792"/>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1" name="Line 72"/>
              <p:cNvSpPr>
                <a:spLocks noChangeShapeType="1"/>
              </p:cNvSpPr>
              <p:nvPr/>
            </p:nvSpPr>
            <p:spPr bwMode="auto">
              <a:xfrm>
                <a:off x="5503" y="3803"/>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2" name="Line 73"/>
              <p:cNvSpPr>
                <a:spLocks noChangeShapeType="1"/>
              </p:cNvSpPr>
              <p:nvPr/>
            </p:nvSpPr>
            <p:spPr bwMode="auto">
              <a:xfrm>
                <a:off x="5481" y="3516"/>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3" name="Line 74"/>
              <p:cNvSpPr>
                <a:spLocks noChangeShapeType="1"/>
              </p:cNvSpPr>
              <p:nvPr/>
            </p:nvSpPr>
            <p:spPr bwMode="auto">
              <a:xfrm>
                <a:off x="4466" y="3192"/>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4" name="Line 75"/>
              <p:cNvSpPr>
                <a:spLocks noChangeShapeType="1"/>
              </p:cNvSpPr>
              <p:nvPr/>
            </p:nvSpPr>
            <p:spPr bwMode="auto">
              <a:xfrm>
                <a:off x="4401" y="2960"/>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5" name="Line 76"/>
              <p:cNvSpPr>
                <a:spLocks noChangeShapeType="1"/>
              </p:cNvSpPr>
              <p:nvPr/>
            </p:nvSpPr>
            <p:spPr bwMode="auto">
              <a:xfrm>
                <a:off x="4712" y="3091"/>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6" name="Line 77"/>
              <p:cNvSpPr>
                <a:spLocks noChangeShapeType="1"/>
              </p:cNvSpPr>
              <p:nvPr/>
            </p:nvSpPr>
            <p:spPr bwMode="auto">
              <a:xfrm>
                <a:off x="5497" y="3129"/>
                <a:ext cx="118" cy="2"/>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7" name="Line 78"/>
              <p:cNvSpPr>
                <a:spLocks noChangeShapeType="1"/>
              </p:cNvSpPr>
              <p:nvPr/>
            </p:nvSpPr>
            <p:spPr bwMode="auto">
              <a:xfrm>
                <a:off x="5244" y="3685"/>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8" name="Line 79"/>
              <p:cNvSpPr>
                <a:spLocks noChangeShapeType="1"/>
              </p:cNvSpPr>
              <p:nvPr/>
            </p:nvSpPr>
            <p:spPr bwMode="auto">
              <a:xfrm>
                <a:off x="5268" y="3811"/>
                <a:ext cx="125" cy="128"/>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59" name="Line 80"/>
              <p:cNvSpPr>
                <a:spLocks noChangeShapeType="1"/>
              </p:cNvSpPr>
              <p:nvPr/>
            </p:nvSpPr>
            <p:spPr bwMode="auto">
              <a:xfrm>
                <a:off x="4697" y="2599"/>
                <a:ext cx="124"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0" name="Line 81"/>
              <p:cNvSpPr>
                <a:spLocks noChangeShapeType="1"/>
              </p:cNvSpPr>
              <p:nvPr/>
            </p:nvSpPr>
            <p:spPr bwMode="auto">
              <a:xfrm>
                <a:off x="3696" y="2473"/>
                <a:ext cx="125"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1" name="Line 82"/>
              <p:cNvSpPr>
                <a:spLocks noChangeShapeType="1"/>
              </p:cNvSpPr>
              <p:nvPr/>
            </p:nvSpPr>
            <p:spPr bwMode="auto">
              <a:xfrm>
                <a:off x="3896" y="2616"/>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2" name="Line 83"/>
              <p:cNvSpPr>
                <a:spLocks noChangeShapeType="1"/>
              </p:cNvSpPr>
              <p:nvPr/>
            </p:nvSpPr>
            <p:spPr bwMode="auto">
              <a:xfrm>
                <a:off x="3690" y="2779"/>
                <a:ext cx="126" cy="126"/>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3" name="Line 84"/>
              <p:cNvSpPr>
                <a:spLocks noChangeShapeType="1"/>
              </p:cNvSpPr>
              <p:nvPr/>
            </p:nvSpPr>
            <p:spPr bwMode="auto">
              <a:xfrm flipV="1">
                <a:off x="5175" y="3180"/>
                <a:ext cx="124"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4" name="Line 85"/>
              <p:cNvSpPr>
                <a:spLocks noChangeShapeType="1"/>
              </p:cNvSpPr>
              <p:nvPr/>
            </p:nvSpPr>
            <p:spPr bwMode="auto">
              <a:xfrm>
                <a:off x="5023" y="3282"/>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5" name="Line 86"/>
              <p:cNvSpPr>
                <a:spLocks noChangeShapeType="1"/>
              </p:cNvSpPr>
              <p:nvPr/>
            </p:nvSpPr>
            <p:spPr bwMode="auto">
              <a:xfrm>
                <a:off x="5479" y="2956"/>
                <a:ext cx="2" cy="127"/>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6" name="Line 87"/>
              <p:cNvSpPr>
                <a:spLocks noChangeShapeType="1"/>
              </p:cNvSpPr>
              <p:nvPr/>
            </p:nvSpPr>
            <p:spPr bwMode="auto">
              <a:xfrm>
                <a:off x="5350" y="3121"/>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7" name="Line 88"/>
              <p:cNvSpPr>
                <a:spLocks noChangeShapeType="1"/>
              </p:cNvSpPr>
              <p:nvPr/>
            </p:nvSpPr>
            <p:spPr bwMode="auto">
              <a:xfrm>
                <a:off x="5137" y="3173"/>
                <a:ext cx="0"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8" name="Line 89"/>
              <p:cNvSpPr>
                <a:spLocks noChangeShapeType="1"/>
              </p:cNvSpPr>
              <p:nvPr/>
            </p:nvSpPr>
            <p:spPr bwMode="auto">
              <a:xfrm>
                <a:off x="5071" y="3137"/>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69" name="Line 90"/>
              <p:cNvSpPr>
                <a:spLocks noChangeShapeType="1"/>
              </p:cNvSpPr>
              <p:nvPr/>
            </p:nvSpPr>
            <p:spPr bwMode="auto">
              <a:xfrm>
                <a:off x="4334" y="3052"/>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0" name="Line 91"/>
              <p:cNvSpPr>
                <a:spLocks noChangeShapeType="1"/>
              </p:cNvSpPr>
              <p:nvPr/>
            </p:nvSpPr>
            <p:spPr bwMode="auto">
              <a:xfrm>
                <a:off x="5252" y="3293"/>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1" name="Line 92"/>
              <p:cNvSpPr>
                <a:spLocks noChangeShapeType="1"/>
              </p:cNvSpPr>
              <p:nvPr/>
            </p:nvSpPr>
            <p:spPr bwMode="auto">
              <a:xfrm>
                <a:off x="5402" y="3289"/>
                <a:ext cx="2" cy="127"/>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2" name="Line 93"/>
              <p:cNvSpPr>
                <a:spLocks noChangeShapeType="1"/>
              </p:cNvSpPr>
              <p:nvPr/>
            </p:nvSpPr>
            <p:spPr bwMode="auto">
              <a:xfrm>
                <a:off x="5500" y="3263"/>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3" name="Line 94"/>
              <p:cNvSpPr>
                <a:spLocks noChangeShapeType="1"/>
              </p:cNvSpPr>
              <p:nvPr/>
            </p:nvSpPr>
            <p:spPr bwMode="auto">
              <a:xfrm>
                <a:off x="5596" y="2954"/>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4" name="Line 95"/>
              <p:cNvSpPr>
                <a:spLocks noChangeShapeType="1"/>
              </p:cNvSpPr>
              <p:nvPr/>
            </p:nvSpPr>
            <p:spPr bwMode="auto">
              <a:xfrm>
                <a:off x="5056" y="2965"/>
                <a:ext cx="0"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5" name="Line 96"/>
              <p:cNvSpPr>
                <a:spLocks noChangeShapeType="1"/>
              </p:cNvSpPr>
              <p:nvPr/>
            </p:nvSpPr>
            <p:spPr bwMode="auto">
              <a:xfrm>
                <a:off x="5214" y="3044"/>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6" name="Line 97"/>
              <p:cNvSpPr>
                <a:spLocks noChangeShapeType="1"/>
              </p:cNvSpPr>
              <p:nvPr/>
            </p:nvSpPr>
            <p:spPr bwMode="auto">
              <a:xfrm>
                <a:off x="5519" y="2462"/>
                <a:ext cx="1"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7" name="Line 98"/>
              <p:cNvSpPr>
                <a:spLocks noChangeShapeType="1"/>
              </p:cNvSpPr>
              <p:nvPr/>
            </p:nvSpPr>
            <p:spPr bwMode="auto">
              <a:xfrm>
                <a:off x="5138" y="2717"/>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8" name="Line 99"/>
              <p:cNvSpPr>
                <a:spLocks noChangeShapeType="1"/>
              </p:cNvSpPr>
              <p:nvPr/>
            </p:nvSpPr>
            <p:spPr bwMode="auto">
              <a:xfrm>
                <a:off x="5238" y="2533"/>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79" name="Line 100"/>
              <p:cNvSpPr>
                <a:spLocks noChangeShapeType="1"/>
              </p:cNvSpPr>
              <p:nvPr/>
            </p:nvSpPr>
            <p:spPr bwMode="auto">
              <a:xfrm>
                <a:off x="5585" y="2755"/>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0" name="Line 101"/>
              <p:cNvSpPr>
                <a:spLocks noChangeShapeType="1"/>
              </p:cNvSpPr>
              <p:nvPr/>
            </p:nvSpPr>
            <p:spPr bwMode="auto">
              <a:xfrm>
                <a:off x="5026" y="2779"/>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1" name="Line 102"/>
              <p:cNvSpPr>
                <a:spLocks noChangeShapeType="1"/>
              </p:cNvSpPr>
              <p:nvPr/>
            </p:nvSpPr>
            <p:spPr bwMode="auto">
              <a:xfrm>
                <a:off x="5434" y="2653"/>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2" name="Line 103"/>
              <p:cNvSpPr>
                <a:spLocks noChangeShapeType="1"/>
              </p:cNvSpPr>
              <p:nvPr/>
            </p:nvSpPr>
            <p:spPr bwMode="auto">
              <a:xfrm flipV="1">
                <a:off x="5317" y="2465"/>
                <a:ext cx="124" cy="128"/>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3" name="Line 104"/>
              <p:cNvSpPr>
                <a:spLocks noChangeShapeType="1"/>
              </p:cNvSpPr>
              <p:nvPr/>
            </p:nvSpPr>
            <p:spPr bwMode="auto">
              <a:xfrm flipV="1">
                <a:off x="5536" y="3129"/>
                <a:ext cx="128" cy="125"/>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4" name="Line 105"/>
              <p:cNvSpPr>
                <a:spLocks noChangeShapeType="1"/>
              </p:cNvSpPr>
              <p:nvPr/>
            </p:nvSpPr>
            <p:spPr bwMode="auto">
              <a:xfrm>
                <a:off x="5292" y="2959"/>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5" name="Line 106"/>
              <p:cNvSpPr>
                <a:spLocks noChangeShapeType="1"/>
              </p:cNvSpPr>
              <p:nvPr/>
            </p:nvSpPr>
            <p:spPr bwMode="auto">
              <a:xfrm>
                <a:off x="5615" y="3285"/>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6" name="Line 107"/>
              <p:cNvSpPr>
                <a:spLocks noChangeShapeType="1"/>
              </p:cNvSpPr>
              <p:nvPr/>
            </p:nvSpPr>
            <p:spPr bwMode="auto">
              <a:xfrm>
                <a:off x="5448" y="3118"/>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7" name="Line 108"/>
              <p:cNvSpPr>
                <a:spLocks noChangeShapeType="1"/>
              </p:cNvSpPr>
              <p:nvPr/>
            </p:nvSpPr>
            <p:spPr bwMode="auto">
              <a:xfrm>
                <a:off x="4323" y="3276"/>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8" name="Line 109"/>
              <p:cNvSpPr>
                <a:spLocks noChangeShapeType="1"/>
              </p:cNvSpPr>
              <p:nvPr/>
            </p:nvSpPr>
            <p:spPr bwMode="auto">
              <a:xfrm>
                <a:off x="4158" y="2967"/>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89" name="Line 110"/>
              <p:cNvSpPr>
                <a:spLocks noChangeShapeType="1"/>
              </p:cNvSpPr>
              <p:nvPr/>
            </p:nvSpPr>
            <p:spPr bwMode="auto">
              <a:xfrm>
                <a:off x="3709" y="3186"/>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0" name="Line 111"/>
              <p:cNvSpPr>
                <a:spLocks noChangeShapeType="1"/>
              </p:cNvSpPr>
              <p:nvPr/>
            </p:nvSpPr>
            <p:spPr bwMode="auto">
              <a:xfrm>
                <a:off x="3952" y="2995"/>
                <a:ext cx="1"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1" name="Line 112"/>
              <p:cNvSpPr>
                <a:spLocks noChangeShapeType="1"/>
              </p:cNvSpPr>
              <p:nvPr/>
            </p:nvSpPr>
            <p:spPr bwMode="auto">
              <a:xfrm>
                <a:off x="3803" y="3274"/>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2" name="Line 113"/>
              <p:cNvSpPr>
                <a:spLocks noChangeShapeType="1"/>
              </p:cNvSpPr>
              <p:nvPr/>
            </p:nvSpPr>
            <p:spPr bwMode="auto">
              <a:xfrm>
                <a:off x="3616" y="2987"/>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3" name="Line 114"/>
              <p:cNvSpPr>
                <a:spLocks noChangeShapeType="1"/>
              </p:cNvSpPr>
              <p:nvPr/>
            </p:nvSpPr>
            <p:spPr bwMode="auto">
              <a:xfrm>
                <a:off x="4774" y="3263"/>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4" name="Line 115"/>
              <p:cNvSpPr>
                <a:spLocks noChangeShapeType="1"/>
              </p:cNvSpPr>
              <p:nvPr/>
            </p:nvSpPr>
            <p:spPr bwMode="auto">
              <a:xfrm>
                <a:off x="4061" y="2960"/>
                <a:ext cx="1"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5" name="Line 116"/>
              <p:cNvSpPr>
                <a:spLocks noChangeShapeType="1"/>
              </p:cNvSpPr>
              <p:nvPr/>
            </p:nvSpPr>
            <p:spPr bwMode="auto">
              <a:xfrm>
                <a:off x="3890" y="2956"/>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6" name="Line 117"/>
              <p:cNvSpPr>
                <a:spLocks noChangeShapeType="1"/>
              </p:cNvSpPr>
              <p:nvPr/>
            </p:nvSpPr>
            <p:spPr bwMode="auto">
              <a:xfrm>
                <a:off x="4236" y="3112"/>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7" name="Line 118"/>
              <p:cNvSpPr>
                <a:spLocks noChangeShapeType="1"/>
              </p:cNvSpPr>
              <p:nvPr/>
            </p:nvSpPr>
            <p:spPr bwMode="auto">
              <a:xfrm>
                <a:off x="4068" y="3241"/>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8" name="Line 119"/>
              <p:cNvSpPr>
                <a:spLocks noChangeShapeType="1"/>
              </p:cNvSpPr>
              <p:nvPr/>
            </p:nvSpPr>
            <p:spPr bwMode="auto">
              <a:xfrm>
                <a:off x="3901" y="3249"/>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999" name="Line 120"/>
              <p:cNvSpPr>
                <a:spLocks noChangeShapeType="1"/>
              </p:cNvSpPr>
              <p:nvPr/>
            </p:nvSpPr>
            <p:spPr bwMode="auto">
              <a:xfrm>
                <a:off x="3671" y="2664"/>
                <a:ext cx="124" cy="124"/>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0" name="Line 121"/>
              <p:cNvSpPr>
                <a:spLocks noChangeShapeType="1"/>
              </p:cNvSpPr>
              <p:nvPr/>
            </p:nvSpPr>
            <p:spPr bwMode="auto">
              <a:xfrm>
                <a:off x="3805" y="2463"/>
                <a:ext cx="125" cy="125"/>
              </a:xfrm>
              <a:prstGeom prst="line">
                <a:avLst/>
              </a:prstGeom>
              <a:noFill/>
              <a:ln w="46038">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1" name="Line 122"/>
              <p:cNvSpPr>
                <a:spLocks noChangeShapeType="1"/>
              </p:cNvSpPr>
              <p:nvPr/>
            </p:nvSpPr>
            <p:spPr bwMode="auto">
              <a:xfrm>
                <a:off x="4037" y="2776"/>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2" name="Line 123"/>
              <p:cNvSpPr>
                <a:spLocks noChangeShapeType="1"/>
              </p:cNvSpPr>
              <p:nvPr/>
            </p:nvSpPr>
            <p:spPr bwMode="auto">
              <a:xfrm>
                <a:off x="5044" y="2479"/>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3" name="Line 124"/>
              <p:cNvSpPr>
                <a:spLocks noChangeShapeType="1"/>
              </p:cNvSpPr>
              <p:nvPr/>
            </p:nvSpPr>
            <p:spPr bwMode="auto">
              <a:xfrm>
                <a:off x="4302" y="3920"/>
                <a:ext cx="117"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4" name="Line 125"/>
              <p:cNvSpPr>
                <a:spLocks noChangeShapeType="1"/>
              </p:cNvSpPr>
              <p:nvPr/>
            </p:nvSpPr>
            <p:spPr bwMode="auto">
              <a:xfrm>
                <a:off x="4813" y="3514"/>
                <a:ext cx="117" cy="0"/>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5" name="Line 126"/>
              <p:cNvSpPr>
                <a:spLocks noChangeShapeType="1"/>
              </p:cNvSpPr>
              <p:nvPr/>
            </p:nvSpPr>
            <p:spPr bwMode="auto">
              <a:xfrm>
                <a:off x="4919" y="2945"/>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6" name="Line 127"/>
              <p:cNvSpPr>
                <a:spLocks noChangeShapeType="1"/>
              </p:cNvSpPr>
              <p:nvPr/>
            </p:nvSpPr>
            <p:spPr bwMode="auto">
              <a:xfrm>
                <a:off x="4938" y="3307"/>
                <a:ext cx="2"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7" name="Line 128"/>
              <p:cNvSpPr>
                <a:spLocks noChangeShapeType="1"/>
              </p:cNvSpPr>
              <p:nvPr/>
            </p:nvSpPr>
            <p:spPr bwMode="auto">
              <a:xfrm>
                <a:off x="3694" y="2998"/>
                <a:ext cx="0"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8" name="Line 129"/>
              <p:cNvSpPr>
                <a:spLocks noChangeShapeType="1"/>
              </p:cNvSpPr>
              <p:nvPr/>
            </p:nvSpPr>
            <p:spPr bwMode="auto">
              <a:xfrm>
                <a:off x="3756" y="3304"/>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09" name="Line 130"/>
              <p:cNvSpPr>
                <a:spLocks noChangeShapeType="1"/>
              </p:cNvSpPr>
              <p:nvPr/>
            </p:nvSpPr>
            <p:spPr bwMode="auto">
              <a:xfrm>
                <a:off x="3773" y="3005"/>
                <a:ext cx="2"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0" name="Line 131"/>
              <p:cNvSpPr>
                <a:spLocks noChangeShapeType="1"/>
              </p:cNvSpPr>
              <p:nvPr/>
            </p:nvSpPr>
            <p:spPr bwMode="auto">
              <a:xfrm>
                <a:off x="3846" y="3156"/>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1" name="Line 132"/>
              <p:cNvSpPr>
                <a:spLocks noChangeShapeType="1"/>
              </p:cNvSpPr>
              <p:nvPr/>
            </p:nvSpPr>
            <p:spPr bwMode="auto">
              <a:xfrm>
                <a:off x="3961" y="3292"/>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2" name="Line 133"/>
              <p:cNvSpPr>
                <a:spLocks noChangeShapeType="1"/>
              </p:cNvSpPr>
              <p:nvPr/>
            </p:nvSpPr>
            <p:spPr bwMode="auto">
              <a:xfrm>
                <a:off x="4845" y="3151"/>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3" name="Line 134"/>
              <p:cNvSpPr>
                <a:spLocks noChangeShapeType="1"/>
              </p:cNvSpPr>
              <p:nvPr/>
            </p:nvSpPr>
            <p:spPr bwMode="auto">
              <a:xfrm>
                <a:off x="3638" y="3266"/>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4" name="Line 135"/>
              <p:cNvSpPr>
                <a:spLocks noChangeShapeType="1"/>
              </p:cNvSpPr>
              <p:nvPr/>
            </p:nvSpPr>
            <p:spPr bwMode="auto">
              <a:xfrm>
                <a:off x="4122" y="3135"/>
                <a:ext cx="0"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5" name="Line 136"/>
              <p:cNvSpPr>
                <a:spLocks noChangeShapeType="1"/>
              </p:cNvSpPr>
              <p:nvPr/>
            </p:nvSpPr>
            <p:spPr bwMode="auto">
              <a:xfrm>
                <a:off x="4215" y="2943"/>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6" name="Line 137"/>
              <p:cNvSpPr>
                <a:spLocks noChangeShapeType="1"/>
              </p:cNvSpPr>
              <p:nvPr/>
            </p:nvSpPr>
            <p:spPr bwMode="auto">
              <a:xfrm>
                <a:off x="4214" y="3277"/>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7" name="Line 138"/>
              <p:cNvSpPr>
                <a:spLocks noChangeShapeType="1"/>
              </p:cNvSpPr>
              <p:nvPr/>
            </p:nvSpPr>
            <p:spPr bwMode="auto">
              <a:xfrm>
                <a:off x="3994" y="3069"/>
                <a:ext cx="0"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8" name="Line 139"/>
              <p:cNvSpPr>
                <a:spLocks noChangeShapeType="1"/>
              </p:cNvSpPr>
              <p:nvPr/>
            </p:nvSpPr>
            <p:spPr bwMode="auto">
              <a:xfrm>
                <a:off x="3829" y="2672"/>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19" name="Line 140"/>
              <p:cNvSpPr>
                <a:spLocks noChangeShapeType="1"/>
              </p:cNvSpPr>
              <p:nvPr/>
            </p:nvSpPr>
            <p:spPr bwMode="auto">
              <a:xfrm>
                <a:off x="4226" y="2479"/>
                <a:ext cx="2"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0" name="Line 141"/>
              <p:cNvSpPr>
                <a:spLocks noChangeShapeType="1"/>
              </p:cNvSpPr>
              <p:nvPr/>
            </p:nvSpPr>
            <p:spPr bwMode="auto">
              <a:xfrm>
                <a:off x="3944" y="2455"/>
                <a:ext cx="1" cy="130"/>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1" name="Line 142"/>
              <p:cNvSpPr>
                <a:spLocks noChangeShapeType="1"/>
              </p:cNvSpPr>
              <p:nvPr/>
            </p:nvSpPr>
            <p:spPr bwMode="auto">
              <a:xfrm>
                <a:off x="3635" y="2768"/>
                <a:ext cx="1"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2" name="Line 143"/>
              <p:cNvSpPr>
                <a:spLocks noChangeShapeType="1"/>
              </p:cNvSpPr>
              <p:nvPr/>
            </p:nvSpPr>
            <p:spPr bwMode="auto">
              <a:xfrm>
                <a:off x="3627" y="2476"/>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3" name="Line 144"/>
              <p:cNvSpPr>
                <a:spLocks noChangeShapeType="1"/>
              </p:cNvSpPr>
              <p:nvPr/>
            </p:nvSpPr>
            <p:spPr bwMode="auto">
              <a:xfrm>
                <a:off x="4147" y="2632"/>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4" name="Line 145"/>
              <p:cNvSpPr>
                <a:spLocks noChangeShapeType="1"/>
              </p:cNvSpPr>
              <p:nvPr/>
            </p:nvSpPr>
            <p:spPr bwMode="auto">
              <a:xfrm flipV="1">
                <a:off x="3843" y="3465"/>
                <a:ext cx="124" cy="126"/>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5" name="Line 146"/>
              <p:cNvSpPr>
                <a:spLocks noChangeShapeType="1"/>
              </p:cNvSpPr>
              <p:nvPr/>
            </p:nvSpPr>
            <p:spPr bwMode="auto">
              <a:xfrm flipV="1">
                <a:off x="3589" y="3475"/>
                <a:ext cx="126" cy="124"/>
              </a:xfrm>
              <a:prstGeom prst="line">
                <a:avLst/>
              </a:prstGeom>
              <a:noFill/>
              <a:ln w="46038">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6" name="Line 147"/>
              <p:cNvSpPr>
                <a:spLocks noChangeShapeType="1"/>
              </p:cNvSpPr>
              <p:nvPr/>
            </p:nvSpPr>
            <p:spPr bwMode="auto">
              <a:xfrm>
                <a:off x="4211" y="3513"/>
                <a:ext cx="1" cy="131"/>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7" name="Line 148"/>
              <p:cNvSpPr>
                <a:spLocks noChangeShapeType="1"/>
              </p:cNvSpPr>
              <p:nvPr/>
            </p:nvSpPr>
            <p:spPr bwMode="auto">
              <a:xfrm>
                <a:off x="3693" y="3519"/>
                <a:ext cx="0"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8" name="Line 149"/>
              <p:cNvSpPr>
                <a:spLocks noChangeShapeType="1"/>
              </p:cNvSpPr>
              <p:nvPr/>
            </p:nvSpPr>
            <p:spPr bwMode="auto">
              <a:xfrm>
                <a:off x="3908" y="3765"/>
                <a:ext cx="1" cy="129"/>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29" name="Line 150"/>
              <p:cNvSpPr>
                <a:spLocks noChangeShapeType="1"/>
              </p:cNvSpPr>
              <p:nvPr/>
            </p:nvSpPr>
            <p:spPr bwMode="auto">
              <a:xfrm flipH="1">
                <a:off x="4573" y="2987"/>
                <a:ext cx="2" cy="166"/>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30" name="Line 151"/>
              <p:cNvSpPr>
                <a:spLocks noChangeShapeType="1"/>
              </p:cNvSpPr>
              <p:nvPr/>
            </p:nvSpPr>
            <p:spPr bwMode="auto">
              <a:xfrm>
                <a:off x="4657" y="3249"/>
                <a:ext cx="2" cy="128"/>
              </a:xfrm>
              <a:prstGeom prst="line">
                <a:avLst/>
              </a:prstGeom>
              <a:noFill/>
              <a:ln w="46038">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6031" name="Line 152"/>
              <p:cNvSpPr>
                <a:spLocks noChangeShapeType="1"/>
              </p:cNvSpPr>
              <p:nvPr/>
            </p:nvSpPr>
            <p:spPr bwMode="auto">
              <a:xfrm>
                <a:off x="5022" y="3710"/>
                <a:ext cx="116" cy="1"/>
              </a:xfrm>
              <a:prstGeom prst="line">
                <a:avLst/>
              </a:prstGeom>
              <a:noFill/>
              <a:ln w="46038">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grpSp>
        <p:grpSp>
          <p:nvGrpSpPr>
            <p:cNvPr id="155655" name="Group 153"/>
            <p:cNvGrpSpPr>
              <a:grpSpLocks/>
            </p:cNvGrpSpPr>
            <p:nvPr/>
          </p:nvGrpSpPr>
          <p:grpSpPr bwMode="auto">
            <a:xfrm>
              <a:off x="2132" y="605"/>
              <a:ext cx="2064" cy="1719"/>
              <a:chOff x="2189" y="337"/>
              <a:chExt cx="2064" cy="1719"/>
            </a:xfrm>
          </p:grpSpPr>
          <p:sp>
            <p:nvSpPr>
              <p:cNvPr id="155743" name="AutoShape 154"/>
              <p:cNvSpPr>
                <a:spLocks noChangeAspect="1" noChangeArrowheads="1" noTextEdit="1"/>
              </p:cNvSpPr>
              <p:nvPr/>
            </p:nvSpPr>
            <p:spPr bwMode="auto">
              <a:xfrm>
                <a:off x="2189" y="346"/>
                <a:ext cx="2064" cy="1710"/>
              </a:xfrm>
              <a:prstGeom prst="rect">
                <a:avLst/>
              </a:prstGeom>
              <a:noFill/>
              <a:ln w="9525">
                <a:no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4" name="Rectangle 155"/>
              <p:cNvSpPr>
                <a:spLocks noChangeArrowheads="1"/>
              </p:cNvSpPr>
              <p:nvPr/>
            </p:nvSpPr>
            <p:spPr bwMode="auto">
              <a:xfrm>
                <a:off x="2461" y="337"/>
                <a:ext cx="1413" cy="192"/>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2000">
                    <a:solidFill>
                      <a:srgbClr val="FFFFFF"/>
                    </a:solidFill>
                    <a:ea typeface="ＭＳ Ｐゴシック" pitchFamily="-65" charset="-128"/>
                  </a:rPr>
                  <a:t>Bag of words model</a:t>
                </a:r>
                <a:endParaRPr lang="en-US">
                  <a:solidFill>
                    <a:srgbClr val="FFFFFF"/>
                  </a:solidFill>
                  <a:ea typeface="ＭＳ Ｐゴシック" pitchFamily="-65" charset="-128"/>
                </a:endParaRPr>
              </a:p>
            </p:txBody>
          </p:sp>
          <p:sp>
            <p:nvSpPr>
              <p:cNvPr id="155745" name="Line 156"/>
              <p:cNvSpPr>
                <a:spLocks noChangeShapeType="1"/>
              </p:cNvSpPr>
              <p:nvPr/>
            </p:nvSpPr>
            <p:spPr bwMode="auto">
              <a:xfrm>
                <a:off x="3531" y="641"/>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6" name="Line 157"/>
              <p:cNvSpPr>
                <a:spLocks noChangeShapeType="1"/>
              </p:cNvSpPr>
              <p:nvPr/>
            </p:nvSpPr>
            <p:spPr bwMode="auto">
              <a:xfrm flipV="1">
                <a:off x="2922" y="1028"/>
                <a:ext cx="124"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7" name="Line 158"/>
              <p:cNvSpPr>
                <a:spLocks noChangeShapeType="1"/>
              </p:cNvSpPr>
              <p:nvPr/>
            </p:nvSpPr>
            <p:spPr bwMode="auto">
              <a:xfrm flipV="1">
                <a:off x="3065" y="1450"/>
                <a:ext cx="127" cy="127"/>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8" name="Line 159"/>
              <p:cNvSpPr>
                <a:spLocks noChangeShapeType="1"/>
              </p:cNvSpPr>
              <p:nvPr/>
            </p:nvSpPr>
            <p:spPr bwMode="auto">
              <a:xfrm flipV="1">
                <a:off x="3429" y="543"/>
                <a:ext cx="126"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49" name="Line 160"/>
              <p:cNvSpPr>
                <a:spLocks noChangeShapeType="1"/>
              </p:cNvSpPr>
              <p:nvPr/>
            </p:nvSpPr>
            <p:spPr bwMode="auto">
              <a:xfrm flipV="1">
                <a:off x="3058" y="694"/>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0" name="Line 161"/>
              <p:cNvSpPr>
                <a:spLocks noChangeShapeType="1"/>
              </p:cNvSpPr>
              <p:nvPr/>
            </p:nvSpPr>
            <p:spPr bwMode="auto">
              <a:xfrm flipV="1">
                <a:off x="2622" y="1736"/>
                <a:ext cx="125"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1" name="Line 162"/>
              <p:cNvSpPr>
                <a:spLocks noChangeShapeType="1"/>
              </p:cNvSpPr>
              <p:nvPr/>
            </p:nvSpPr>
            <p:spPr bwMode="auto">
              <a:xfrm flipV="1">
                <a:off x="3243" y="1598"/>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2" name="Line 163"/>
              <p:cNvSpPr>
                <a:spLocks noChangeShapeType="1"/>
              </p:cNvSpPr>
              <p:nvPr/>
            </p:nvSpPr>
            <p:spPr bwMode="auto">
              <a:xfrm flipV="1">
                <a:off x="4113" y="997"/>
                <a:ext cx="124"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3" name="Line 164"/>
              <p:cNvSpPr>
                <a:spLocks noChangeShapeType="1"/>
              </p:cNvSpPr>
              <p:nvPr/>
            </p:nvSpPr>
            <p:spPr bwMode="auto">
              <a:xfrm flipV="1">
                <a:off x="3907" y="1498"/>
                <a:ext cx="124"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4" name="Line 165"/>
              <p:cNvSpPr>
                <a:spLocks noChangeShapeType="1"/>
              </p:cNvSpPr>
              <p:nvPr/>
            </p:nvSpPr>
            <p:spPr bwMode="auto">
              <a:xfrm flipV="1">
                <a:off x="3685" y="1855"/>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5" name="Line 166"/>
              <p:cNvSpPr>
                <a:spLocks noChangeShapeType="1"/>
              </p:cNvSpPr>
              <p:nvPr/>
            </p:nvSpPr>
            <p:spPr bwMode="auto">
              <a:xfrm>
                <a:off x="4102" y="721"/>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6" name="Line 167"/>
              <p:cNvSpPr>
                <a:spLocks noChangeShapeType="1"/>
              </p:cNvSpPr>
              <p:nvPr/>
            </p:nvSpPr>
            <p:spPr bwMode="auto">
              <a:xfrm>
                <a:off x="3541" y="1860"/>
                <a:ext cx="126"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7" name="Line 168"/>
              <p:cNvSpPr>
                <a:spLocks noChangeShapeType="1"/>
              </p:cNvSpPr>
              <p:nvPr/>
            </p:nvSpPr>
            <p:spPr bwMode="auto">
              <a:xfrm>
                <a:off x="2401" y="1850"/>
                <a:ext cx="126"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8" name="Line 169"/>
              <p:cNvSpPr>
                <a:spLocks noChangeShapeType="1"/>
              </p:cNvSpPr>
              <p:nvPr/>
            </p:nvSpPr>
            <p:spPr bwMode="auto">
              <a:xfrm>
                <a:off x="3248" y="1085"/>
                <a:ext cx="124" cy="126"/>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59" name="Line 170"/>
              <p:cNvSpPr>
                <a:spLocks noChangeShapeType="1"/>
              </p:cNvSpPr>
              <p:nvPr/>
            </p:nvSpPr>
            <p:spPr bwMode="auto">
              <a:xfrm>
                <a:off x="2804" y="568"/>
                <a:ext cx="126"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0" name="Line 171"/>
              <p:cNvSpPr>
                <a:spLocks noChangeShapeType="1"/>
              </p:cNvSpPr>
              <p:nvPr/>
            </p:nvSpPr>
            <p:spPr bwMode="auto">
              <a:xfrm>
                <a:off x="3136" y="557"/>
                <a:ext cx="124" cy="123"/>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1" name="Line 172"/>
              <p:cNvSpPr>
                <a:spLocks noChangeShapeType="1"/>
              </p:cNvSpPr>
              <p:nvPr/>
            </p:nvSpPr>
            <p:spPr bwMode="auto">
              <a:xfrm>
                <a:off x="2417" y="759"/>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2" name="Line 173"/>
              <p:cNvSpPr>
                <a:spLocks noChangeShapeType="1"/>
              </p:cNvSpPr>
              <p:nvPr/>
            </p:nvSpPr>
            <p:spPr bwMode="auto">
              <a:xfrm>
                <a:off x="3377" y="939"/>
                <a:ext cx="125" cy="126"/>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3" name="Line 174"/>
              <p:cNvSpPr>
                <a:spLocks noChangeShapeType="1"/>
              </p:cNvSpPr>
              <p:nvPr/>
            </p:nvSpPr>
            <p:spPr bwMode="auto">
              <a:xfrm>
                <a:off x="2739" y="1410"/>
                <a:ext cx="114"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4" name="Line 175"/>
              <p:cNvSpPr>
                <a:spLocks noChangeShapeType="1"/>
              </p:cNvSpPr>
              <p:nvPr/>
            </p:nvSpPr>
            <p:spPr bwMode="auto">
              <a:xfrm>
                <a:off x="2325" y="1781"/>
                <a:ext cx="115"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5" name="Line 176"/>
              <p:cNvSpPr>
                <a:spLocks noChangeShapeType="1"/>
              </p:cNvSpPr>
              <p:nvPr/>
            </p:nvSpPr>
            <p:spPr bwMode="auto">
              <a:xfrm flipV="1">
                <a:off x="2250" y="769"/>
                <a:ext cx="125"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6" name="Line 177"/>
              <p:cNvSpPr>
                <a:spLocks noChangeShapeType="1"/>
              </p:cNvSpPr>
              <p:nvPr/>
            </p:nvSpPr>
            <p:spPr bwMode="auto">
              <a:xfrm>
                <a:off x="2505" y="1482"/>
                <a:ext cx="117"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7" name="Line 178"/>
              <p:cNvSpPr>
                <a:spLocks noChangeShapeType="1"/>
              </p:cNvSpPr>
              <p:nvPr/>
            </p:nvSpPr>
            <p:spPr bwMode="auto">
              <a:xfrm>
                <a:off x="3133" y="1978"/>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8" name="Line 179"/>
              <p:cNvSpPr>
                <a:spLocks noChangeShapeType="1"/>
              </p:cNvSpPr>
              <p:nvPr/>
            </p:nvSpPr>
            <p:spPr bwMode="auto">
              <a:xfrm>
                <a:off x="3491" y="916"/>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69" name="Line 180"/>
              <p:cNvSpPr>
                <a:spLocks noChangeShapeType="1"/>
              </p:cNvSpPr>
              <p:nvPr/>
            </p:nvSpPr>
            <p:spPr bwMode="auto">
              <a:xfrm>
                <a:off x="2212" y="1584"/>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0" name="Line 181"/>
              <p:cNvSpPr>
                <a:spLocks noChangeShapeType="1"/>
              </p:cNvSpPr>
              <p:nvPr/>
            </p:nvSpPr>
            <p:spPr bwMode="auto">
              <a:xfrm>
                <a:off x="4060" y="1193"/>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1" name="Line 182"/>
              <p:cNvSpPr>
                <a:spLocks noChangeShapeType="1"/>
              </p:cNvSpPr>
              <p:nvPr/>
            </p:nvSpPr>
            <p:spPr bwMode="auto">
              <a:xfrm>
                <a:off x="3007" y="1629"/>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2" name="Line 183"/>
              <p:cNvSpPr>
                <a:spLocks noChangeShapeType="1"/>
              </p:cNvSpPr>
              <p:nvPr/>
            </p:nvSpPr>
            <p:spPr bwMode="auto">
              <a:xfrm>
                <a:off x="3530" y="1724"/>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3" name="Line 184"/>
              <p:cNvSpPr>
                <a:spLocks noChangeShapeType="1"/>
              </p:cNvSpPr>
              <p:nvPr/>
            </p:nvSpPr>
            <p:spPr bwMode="auto">
              <a:xfrm>
                <a:off x="2508" y="1186"/>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4" name="Line 185"/>
              <p:cNvSpPr>
                <a:spLocks noChangeShapeType="1"/>
              </p:cNvSpPr>
              <p:nvPr/>
            </p:nvSpPr>
            <p:spPr bwMode="auto">
              <a:xfrm>
                <a:off x="3247" y="1528"/>
                <a:ext cx="115"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5" name="Line 186"/>
              <p:cNvSpPr>
                <a:spLocks noChangeShapeType="1"/>
              </p:cNvSpPr>
              <p:nvPr/>
            </p:nvSpPr>
            <p:spPr bwMode="auto">
              <a:xfrm>
                <a:off x="2879" y="592"/>
                <a:ext cx="116"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6" name="Line 187"/>
              <p:cNvSpPr>
                <a:spLocks noChangeShapeType="1"/>
              </p:cNvSpPr>
              <p:nvPr/>
            </p:nvSpPr>
            <p:spPr bwMode="auto">
              <a:xfrm>
                <a:off x="2315" y="692"/>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7" name="Line 188"/>
              <p:cNvSpPr>
                <a:spLocks noChangeShapeType="1"/>
              </p:cNvSpPr>
              <p:nvPr/>
            </p:nvSpPr>
            <p:spPr bwMode="auto">
              <a:xfrm>
                <a:off x="2429" y="562"/>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8" name="Line 189"/>
              <p:cNvSpPr>
                <a:spLocks noChangeShapeType="1"/>
              </p:cNvSpPr>
              <p:nvPr/>
            </p:nvSpPr>
            <p:spPr bwMode="auto">
              <a:xfrm>
                <a:off x="3443" y="1388"/>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79" name="Line 190"/>
              <p:cNvSpPr>
                <a:spLocks noChangeShapeType="1"/>
              </p:cNvSpPr>
              <p:nvPr/>
            </p:nvSpPr>
            <p:spPr bwMode="auto">
              <a:xfrm>
                <a:off x="2742" y="837"/>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0" name="Line 191"/>
              <p:cNvSpPr>
                <a:spLocks noChangeShapeType="1"/>
              </p:cNvSpPr>
              <p:nvPr/>
            </p:nvSpPr>
            <p:spPr bwMode="auto">
              <a:xfrm>
                <a:off x="2651" y="1672"/>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1" name="Line 192"/>
              <p:cNvSpPr>
                <a:spLocks noChangeShapeType="1"/>
              </p:cNvSpPr>
              <p:nvPr/>
            </p:nvSpPr>
            <p:spPr bwMode="auto">
              <a:xfrm>
                <a:off x="3447" y="1156"/>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2" name="Line 193"/>
              <p:cNvSpPr>
                <a:spLocks noChangeShapeType="1"/>
              </p:cNvSpPr>
              <p:nvPr/>
            </p:nvSpPr>
            <p:spPr bwMode="auto">
              <a:xfrm>
                <a:off x="2221" y="1101"/>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3" name="Line 194"/>
              <p:cNvSpPr>
                <a:spLocks noChangeShapeType="1"/>
              </p:cNvSpPr>
              <p:nvPr/>
            </p:nvSpPr>
            <p:spPr bwMode="auto">
              <a:xfrm>
                <a:off x="3999" y="1004"/>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4" name="Line 195"/>
              <p:cNvSpPr>
                <a:spLocks noChangeShapeType="1"/>
              </p:cNvSpPr>
              <p:nvPr/>
            </p:nvSpPr>
            <p:spPr bwMode="auto">
              <a:xfrm>
                <a:off x="3834" y="1708"/>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5" name="Line 196"/>
              <p:cNvSpPr>
                <a:spLocks noChangeShapeType="1"/>
              </p:cNvSpPr>
              <p:nvPr/>
            </p:nvSpPr>
            <p:spPr bwMode="auto">
              <a:xfrm>
                <a:off x="2618" y="2001"/>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6" name="Line 197"/>
              <p:cNvSpPr>
                <a:spLocks noChangeShapeType="1"/>
              </p:cNvSpPr>
              <p:nvPr/>
            </p:nvSpPr>
            <p:spPr bwMode="auto">
              <a:xfrm>
                <a:off x="2836" y="1791"/>
                <a:ext cx="114"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7" name="Line 198"/>
              <p:cNvSpPr>
                <a:spLocks noChangeShapeType="1"/>
              </p:cNvSpPr>
              <p:nvPr/>
            </p:nvSpPr>
            <p:spPr bwMode="auto">
              <a:xfrm>
                <a:off x="3113" y="1380"/>
                <a:ext cx="114"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8" name="Line 199"/>
              <p:cNvSpPr>
                <a:spLocks noChangeShapeType="1"/>
              </p:cNvSpPr>
              <p:nvPr/>
            </p:nvSpPr>
            <p:spPr bwMode="auto">
              <a:xfrm>
                <a:off x="3980" y="828"/>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89" name="Line 200"/>
              <p:cNvSpPr>
                <a:spLocks noChangeShapeType="1"/>
              </p:cNvSpPr>
              <p:nvPr/>
            </p:nvSpPr>
            <p:spPr bwMode="auto">
              <a:xfrm>
                <a:off x="2592" y="755"/>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0" name="Line 201"/>
              <p:cNvSpPr>
                <a:spLocks noChangeShapeType="1"/>
              </p:cNvSpPr>
              <p:nvPr/>
            </p:nvSpPr>
            <p:spPr bwMode="auto">
              <a:xfrm>
                <a:off x="4009" y="578"/>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1" name="Line 202"/>
              <p:cNvSpPr>
                <a:spLocks noChangeShapeType="1"/>
              </p:cNvSpPr>
              <p:nvPr/>
            </p:nvSpPr>
            <p:spPr bwMode="auto">
              <a:xfrm>
                <a:off x="3238" y="562"/>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2" name="Line 203"/>
              <p:cNvSpPr>
                <a:spLocks noChangeShapeType="1"/>
              </p:cNvSpPr>
              <p:nvPr/>
            </p:nvSpPr>
            <p:spPr bwMode="auto">
              <a:xfrm>
                <a:off x="3214" y="861"/>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3" name="Line 204"/>
              <p:cNvSpPr>
                <a:spLocks noChangeShapeType="1"/>
              </p:cNvSpPr>
              <p:nvPr/>
            </p:nvSpPr>
            <p:spPr bwMode="auto">
              <a:xfrm>
                <a:off x="2440" y="993"/>
                <a:ext cx="117"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4" name="Line 205"/>
              <p:cNvSpPr>
                <a:spLocks noChangeShapeType="1"/>
              </p:cNvSpPr>
              <p:nvPr/>
            </p:nvSpPr>
            <p:spPr bwMode="auto">
              <a:xfrm>
                <a:off x="3129" y="1130"/>
                <a:ext cx="115"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5" name="Line 206"/>
              <p:cNvSpPr>
                <a:spLocks noChangeShapeType="1"/>
              </p:cNvSpPr>
              <p:nvPr/>
            </p:nvSpPr>
            <p:spPr bwMode="auto">
              <a:xfrm>
                <a:off x="4106" y="1459"/>
                <a:ext cx="115" cy="0"/>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6" name="Line 207"/>
              <p:cNvSpPr>
                <a:spLocks noChangeShapeType="1"/>
              </p:cNvSpPr>
              <p:nvPr/>
            </p:nvSpPr>
            <p:spPr bwMode="auto">
              <a:xfrm flipV="1">
                <a:off x="2687" y="1463"/>
                <a:ext cx="123"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7" name="Line 208"/>
              <p:cNvSpPr>
                <a:spLocks noChangeShapeType="1"/>
              </p:cNvSpPr>
              <p:nvPr/>
            </p:nvSpPr>
            <p:spPr bwMode="auto">
              <a:xfrm flipV="1">
                <a:off x="3579" y="1437"/>
                <a:ext cx="126"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8" name="Line 209"/>
              <p:cNvSpPr>
                <a:spLocks noChangeShapeType="1"/>
              </p:cNvSpPr>
              <p:nvPr/>
            </p:nvSpPr>
            <p:spPr bwMode="auto">
              <a:xfrm flipV="1">
                <a:off x="4102" y="1899"/>
                <a:ext cx="125"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99" name="Line 210"/>
              <p:cNvSpPr>
                <a:spLocks noChangeShapeType="1"/>
              </p:cNvSpPr>
              <p:nvPr/>
            </p:nvSpPr>
            <p:spPr bwMode="auto">
              <a:xfrm flipV="1">
                <a:off x="3035" y="1875"/>
                <a:ext cx="123"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0" name="Line 211"/>
              <p:cNvSpPr>
                <a:spLocks noChangeShapeType="1"/>
              </p:cNvSpPr>
              <p:nvPr/>
            </p:nvSpPr>
            <p:spPr bwMode="auto">
              <a:xfrm flipV="1">
                <a:off x="2602" y="541"/>
                <a:ext cx="125"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1" name="Line 212"/>
              <p:cNvSpPr>
                <a:spLocks noChangeShapeType="1"/>
              </p:cNvSpPr>
              <p:nvPr/>
            </p:nvSpPr>
            <p:spPr bwMode="auto">
              <a:xfrm flipV="1">
                <a:off x="2348" y="1419"/>
                <a:ext cx="126"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2" name="Line 213"/>
              <p:cNvSpPr>
                <a:spLocks noChangeShapeType="1"/>
              </p:cNvSpPr>
              <p:nvPr/>
            </p:nvSpPr>
            <p:spPr bwMode="auto">
              <a:xfrm flipV="1">
                <a:off x="2710" y="879"/>
                <a:ext cx="126"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3" name="Line 214"/>
              <p:cNvSpPr>
                <a:spLocks noChangeShapeType="1"/>
              </p:cNvSpPr>
              <p:nvPr/>
            </p:nvSpPr>
            <p:spPr bwMode="auto">
              <a:xfrm flipV="1">
                <a:off x="3722" y="763"/>
                <a:ext cx="126" cy="124"/>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4" name="Line 215"/>
              <p:cNvSpPr>
                <a:spLocks noChangeShapeType="1"/>
              </p:cNvSpPr>
              <p:nvPr/>
            </p:nvSpPr>
            <p:spPr bwMode="auto">
              <a:xfrm>
                <a:off x="4161" y="1753"/>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5" name="Line 216"/>
              <p:cNvSpPr>
                <a:spLocks noChangeShapeType="1"/>
              </p:cNvSpPr>
              <p:nvPr/>
            </p:nvSpPr>
            <p:spPr bwMode="auto">
              <a:xfrm>
                <a:off x="2936" y="1885"/>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6" name="Line 217"/>
              <p:cNvSpPr>
                <a:spLocks noChangeShapeType="1"/>
              </p:cNvSpPr>
              <p:nvPr/>
            </p:nvSpPr>
            <p:spPr bwMode="auto">
              <a:xfrm>
                <a:off x="2286" y="1732"/>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7" name="Line 218"/>
              <p:cNvSpPr>
                <a:spLocks noChangeShapeType="1"/>
              </p:cNvSpPr>
              <p:nvPr/>
            </p:nvSpPr>
            <p:spPr bwMode="auto">
              <a:xfrm>
                <a:off x="3306" y="659"/>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8" name="Line 219"/>
              <p:cNvSpPr>
                <a:spLocks noChangeShapeType="1"/>
              </p:cNvSpPr>
              <p:nvPr/>
            </p:nvSpPr>
            <p:spPr bwMode="auto">
              <a:xfrm>
                <a:off x="3823" y="582"/>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09" name="Line 220"/>
              <p:cNvSpPr>
                <a:spLocks noChangeShapeType="1"/>
              </p:cNvSpPr>
              <p:nvPr/>
            </p:nvSpPr>
            <p:spPr bwMode="auto">
              <a:xfrm>
                <a:off x="3526" y="1928"/>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0" name="Line 221"/>
              <p:cNvSpPr>
                <a:spLocks noChangeShapeType="1"/>
              </p:cNvSpPr>
              <p:nvPr/>
            </p:nvSpPr>
            <p:spPr bwMode="auto">
              <a:xfrm>
                <a:off x="3797" y="1981"/>
                <a:ext cx="11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1" name="Line 222"/>
              <p:cNvSpPr>
                <a:spLocks noChangeShapeType="1"/>
              </p:cNvSpPr>
              <p:nvPr/>
            </p:nvSpPr>
            <p:spPr bwMode="auto">
              <a:xfrm>
                <a:off x="3655" y="1647"/>
                <a:ext cx="124"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2" name="Line 223"/>
              <p:cNvSpPr>
                <a:spLocks noChangeShapeType="1"/>
              </p:cNvSpPr>
              <p:nvPr/>
            </p:nvSpPr>
            <p:spPr bwMode="auto">
              <a:xfrm>
                <a:off x="4100" y="1633"/>
                <a:ext cx="123" cy="124"/>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3" name="Line 224"/>
              <p:cNvSpPr>
                <a:spLocks noChangeShapeType="1"/>
              </p:cNvSpPr>
              <p:nvPr/>
            </p:nvSpPr>
            <p:spPr bwMode="auto">
              <a:xfrm>
                <a:off x="2816" y="1242"/>
                <a:ext cx="124" cy="126"/>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4" name="Line 225"/>
              <p:cNvSpPr>
                <a:spLocks noChangeShapeType="1"/>
              </p:cNvSpPr>
              <p:nvPr/>
            </p:nvSpPr>
            <p:spPr bwMode="auto">
              <a:xfrm>
                <a:off x="2772" y="1821"/>
                <a:ext cx="124" cy="123"/>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5" name="Line 226"/>
              <p:cNvSpPr>
                <a:spLocks noChangeShapeType="1"/>
              </p:cNvSpPr>
              <p:nvPr/>
            </p:nvSpPr>
            <p:spPr bwMode="auto">
              <a:xfrm>
                <a:off x="3154" y="1677"/>
                <a:ext cx="124"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6" name="Line 227"/>
              <p:cNvSpPr>
                <a:spLocks noChangeShapeType="1"/>
              </p:cNvSpPr>
              <p:nvPr/>
            </p:nvSpPr>
            <p:spPr bwMode="auto">
              <a:xfrm>
                <a:off x="2390" y="1231"/>
                <a:ext cx="125"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7" name="Line 228"/>
              <p:cNvSpPr>
                <a:spLocks noChangeShapeType="1"/>
              </p:cNvSpPr>
              <p:nvPr/>
            </p:nvSpPr>
            <p:spPr bwMode="auto">
              <a:xfrm flipV="1">
                <a:off x="3327" y="1226"/>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8" name="Line 229"/>
              <p:cNvSpPr>
                <a:spLocks noChangeShapeType="1"/>
              </p:cNvSpPr>
              <p:nvPr/>
            </p:nvSpPr>
            <p:spPr bwMode="auto">
              <a:xfrm>
                <a:off x="3873" y="1757"/>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19" name="Line 230"/>
              <p:cNvSpPr>
                <a:spLocks noChangeShapeType="1"/>
              </p:cNvSpPr>
              <p:nvPr/>
            </p:nvSpPr>
            <p:spPr bwMode="auto">
              <a:xfrm>
                <a:off x="2726" y="1838"/>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0" name="Line 231"/>
              <p:cNvSpPr>
                <a:spLocks noChangeShapeType="1"/>
              </p:cNvSpPr>
              <p:nvPr/>
            </p:nvSpPr>
            <p:spPr bwMode="auto">
              <a:xfrm>
                <a:off x="3237" y="1801"/>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1" name="Line 232"/>
              <p:cNvSpPr>
                <a:spLocks noChangeShapeType="1"/>
              </p:cNvSpPr>
              <p:nvPr/>
            </p:nvSpPr>
            <p:spPr bwMode="auto">
              <a:xfrm>
                <a:off x="3407" y="135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2" name="Line 233"/>
              <p:cNvSpPr>
                <a:spLocks noChangeShapeType="1"/>
              </p:cNvSpPr>
              <p:nvPr/>
            </p:nvSpPr>
            <p:spPr bwMode="auto">
              <a:xfrm>
                <a:off x="4027" y="1688"/>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3" name="Line 234"/>
              <p:cNvSpPr>
                <a:spLocks noChangeShapeType="1"/>
              </p:cNvSpPr>
              <p:nvPr/>
            </p:nvSpPr>
            <p:spPr bwMode="auto">
              <a:xfrm>
                <a:off x="3579" y="1545"/>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4" name="Line 235"/>
              <p:cNvSpPr>
                <a:spLocks noChangeShapeType="1"/>
              </p:cNvSpPr>
              <p:nvPr/>
            </p:nvSpPr>
            <p:spPr bwMode="auto">
              <a:xfrm>
                <a:off x="3634" y="1767"/>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5" name="Line 236"/>
              <p:cNvSpPr>
                <a:spLocks noChangeShapeType="1"/>
              </p:cNvSpPr>
              <p:nvPr/>
            </p:nvSpPr>
            <p:spPr bwMode="auto">
              <a:xfrm>
                <a:off x="3829" y="1059"/>
                <a:ext cx="0"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6" name="Line 237"/>
              <p:cNvSpPr>
                <a:spLocks noChangeShapeType="1"/>
              </p:cNvSpPr>
              <p:nvPr/>
            </p:nvSpPr>
            <p:spPr bwMode="auto">
              <a:xfrm>
                <a:off x="3755" y="1533"/>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7" name="Line 238"/>
              <p:cNvSpPr>
                <a:spLocks noChangeShapeType="1"/>
              </p:cNvSpPr>
              <p:nvPr/>
            </p:nvSpPr>
            <p:spPr bwMode="auto">
              <a:xfrm>
                <a:off x="4182" y="122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8" name="Line 239"/>
              <p:cNvSpPr>
                <a:spLocks noChangeShapeType="1"/>
              </p:cNvSpPr>
              <p:nvPr/>
            </p:nvSpPr>
            <p:spPr bwMode="auto">
              <a:xfrm>
                <a:off x="2808" y="641"/>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29" name="Line 240"/>
              <p:cNvSpPr>
                <a:spLocks noChangeShapeType="1"/>
              </p:cNvSpPr>
              <p:nvPr/>
            </p:nvSpPr>
            <p:spPr bwMode="auto">
              <a:xfrm>
                <a:off x="3384" y="1063"/>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0" name="Line 241"/>
              <p:cNvSpPr>
                <a:spLocks noChangeShapeType="1"/>
              </p:cNvSpPr>
              <p:nvPr/>
            </p:nvSpPr>
            <p:spPr bwMode="auto">
              <a:xfrm>
                <a:off x="4125" y="1509"/>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1" name="Line 242"/>
              <p:cNvSpPr>
                <a:spLocks noChangeShapeType="1"/>
              </p:cNvSpPr>
              <p:nvPr/>
            </p:nvSpPr>
            <p:spPr bwMode="auto">
              <a:xfrm>
                <a:off x="3531" y="730"/>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2" name="Line 243"/>
              <p:cNvSpPr>
                <a:spLocks noChangeShapeType="1"/>
              </p:cNvSpPr>
              <p:nvPr/>
            </p:nvSpPr>
            <p:spPr bwMode="auto">
              <a:xfrm>
                <a:off x="4112" y="847"/>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3" name="Line 244"/>
              <p:cNvSpPr>
                <a:spLocks noChangeShapeType="1"/>
              </p:cNvSpPr>
              <p:nvPr/>
            </p:nvSpPr>
            <p:spPr bwMode="auto">
              <a:xfrm>
                <a:off x="2470" y="609"/>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4" name="Line 245"/>
              <p:cNvSpPr>
                <a:spLocks noChangeShapeType="1"/>
              </p:cNvSpPr>
              <p:nvPr/>
            </p:nvSpPr>
            <p:spPr bwMode="auto">
              <a:xfrm>
                <a:off x="3928" y="1392"/>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5" name="Line 246"/>
              <p:cNvSpPr>
                <a:spLocks noChangeShapeType="1"/>
              </p:cNvSpPr>
              <p:nvPr/>
            </p:nvSpPr>
            <p:spPr bwMode="auto">
              <a:xfrm>
                <a:off x="3591" y="1315"/>
                <a:ext cx="0"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6" name="Line 247"/>
              <p:cNvSpPr>
                <a:spLocks noChangeShapeType="1"/>
              </p:cNvSpPr>
              <p:nvPr/>
            </p:nvSpPr>
            <p:spPr bwMode="auto">
              <a:xfrm flipV="1">
                <a:off x="2362" y="1083"/>
                <a:ext cx="124"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7" name="Line 248"/>
              <p:cNvSpPr>
                <a:spLocks noChangeShapeType="1"/>
              </p:cNvSpPr>
              <p:nvPr/>
            </p:nvSpPr>
            <p:spPr bwMode="auto">
              <a:xfrm flipV="1">
                <a:off x="3690" y="993"/>
                <a:ext cx="127" cy="125"/>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8" name="Line 249"/>
              <p:cNvSpPr>
                <a:spLocks noChangeShapeType="1"/>
              </p:cNvSpPr>
              <p:nvPr/>
            </p:nvSpPr>
            <p:spPr bwMode="auto">
              <a:xfrm>
                <a:off x="2635" y="1498"/>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39" name="Line 250"/>
              <p:cNvSpPr>
                <a:spLocks noChangeShapeType="1"/>
              </p:cNvSpPr>
              <p:nvPr/>
            </p:nvSpPr>
            <p:spPr bwMode="auto">
              <a:xfrm>
                <a:off x="3028" y="1401"/>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0" name="Line 251"/>
              <p:cNvSpPr>
                <a:spLocks noChangeShapeType="1"/>
              </p:cNvSpPr>
              <p:nvPr/>
            </p:nvSpPr>
            <p:spPr bwMode="auto">
              <a:xfrm>
                <a:off x="4078" y="1246"/>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1" name="Line 252"/>
              <p:cNvSpPr>
                <a:spLocks noChangeShapeType="1"/>
              </p:cNvSpPr>
              <p:nvPr/>
            </p:nvSpPr>
            <p:spPr bwMode="auto">
              <a:xfrm>
                <a:off x="2867" y="97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2" name="Line 253"/>
              <p:cNvSpPr>
                <a:spLocks noChangeShapeType="1"/>
              </p:cNvSpPr>
              <p:nvPr/>
            </p:nvSpPr>
            <p:spPr bwMode="auto">
              <a:xfrm>
                <a:off x="3569" y="981"/>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3" name="Line 254"/>
              <p:cNvSpPr>
                <a:spLocks noChangeShapeType="1"/>
              </p:cNvSpPr>
              <p:nvPr/>
            </p:nvSpPr>
            <p:spPr bwMode="auto">
              <a:xfrm>
                <a:off x="3883" y="865"/>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4" name="Line 255"/>
              <p:cNvSpPr>
                <a:spLocks noChangeShapeType="1"/>
              </p:cNvSpPr>
              <p:nvPr/>
            </p:nvSpPr>
            <p:spPr bwMode="auto">
              <a:xfrm>
                <a:off x="3058" y="1154"/>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5" name="Line 256"/>
              <p:cNvSpPr>
                <a:spLocks noChangeShapeType="1"/>
              </p:cNvSpPr>
              <p:nvPr/>
            </p:nvSpPr>
            <p:spPr bwMode="auto">
              <a:xfrm>
                <a:off x="2231" y="1173"/>
                <a:ext cx="0"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6" name="Line 257"/>
              <p:cNvSpPr>
                <a:spLocks noChangeShapeType="1"/>
              </p:cNvSpPr>
              <p:nvPr/>
            </p:nvSpPr>
            <p:spPr bwMode="auto">
              <a:xfrm>
                <a:off x="3333" y="1877"/>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7" name="Line 258"/>
              <p:cNvSpPr>
                <a:spLocks noChangeShapeType="1"/>
              </p:cNvSpPr>
              <p:nvPr/>
            </p:nvSpPr>
            <p:spPr bwMode="auto">
              <a:xfrm>
                <a:off x="3070" y="557"/>
                <a:ext cx="0"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8" name="Line 259"/>
              <p:cNvSpPr>
                <a:spLocks noChangeShapeType="1"/>
              </p:cNvSpPr>
              <p:nvPr/>
            </p:nvSpPr>
            <p:spPr bwMode="auto">
              <a:xfrm>
                <a:off x="2368" y="1875"/>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49" name="Line 260"/>
              <p:cNvSpPr>
                <a:spLocks noChangeShapeType="1"/>
              </p:cNvSpPr>
              <p:nvPr/>
            </p:nvSpPr>
            <p:spPr bwMode="auto">
              <a:xfrm>
                <a:off x="4190" y="572"/>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0" name="Line 261"/>
              <p:cNvSpPr>
                <a:spLocks noChangeShapeType="1"/>
              </p:cNvSpPr>
              <p:nvPr/>
            </p:nvSpPr>
            <p:spPr bwMode="auto">
              <a:xfrm>
                <a:off x="3789" y="1264"/>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1" name="Line 262"/>
              <p:cNvSpPr>
                <a:spLocks noChangeShapeType="1"/>
              </p:cNvSpPr>
              <p:nvPr/>
            </p:nvSpPr>
            <p:spPr bwMode="auto">
              <a:xfrm>
                <a:off x="2942" y="775"/>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2" name="Line 263"/>
              <p:cNvSpPr>
                <a:spLocks noChangeShapeType="1"/>
              </p:cNvSpPr>
              <p:nvPr/>
            </p:nvSpPr>
            <p:spPr bwMode="auto">
              <a:xfrm>
                <a:off x="2673" y="1030"/>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3" name="Line 264"/>
              <p:cNvSpPr>
                <a:spLocks noChangeShapeType="1"/>
              </p:cNvSpPr>
              <p:nvPr/>
            </p:nvSpPr>
            <p:spPr bwMode="auto">
              <a:xfrm>
                <a:off x="3755" y="1439"/>
                <a:ext cx="124"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4" name="Line 265"/>
              <p:cNvSpPr>
                <a:spLocks noChangeShapeType="1"/>
              </p:cNvSpPr>
              <p:nvPr/>
            </p:nvSpPr>
            <p:spPr bwMode="auto">
              <a:xfrm>
                <a:off x="3882" y="1192"/>
                <a:ext cx="125" cy="125"/>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5" name="Line 266"/>
              <p:cNvSpPr>
                <a:spLocks noChangeShapeType="1"/>
              </p:cNvSpPr>
              <p:nvPr/>
            </p:nvSpPr>
            <p:spPr bwMode="auto">
              <a:xfrm>
                <a:off x="2339" y="929"/>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6" name="Line 267"/>
              <p:cNvSpPr>
                <a:spLocks noChangeShapeType="1"/>
              </p:cNvSpPr>
              <p:nvPr/>
            </p:nvSpPr>
            <p:spPr bwMode="auto">
              <a:xfrm>
                <a:off x="4025" y="1895"/>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7" name="Line 268"/>
              <p:cNvSpPr>
                <a:spLocks noChangeShapeType="1"/>
              </p:cNvSpPr>
              <p:nvPr/>
            </p:nvSpPr>
            <p:spPr bwMode="auto">
              <a:xfrm>
                <a:off x="2309" y="1307"/>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8" name="Line 269"/>
              <p:cNvSpPr>
                <a:spLocks noChangeShapeType="1"/>
              </p:cNvSpPr>
              <p:nvPr/>
            </p:nvSpPr>
            <p:spPr bwMode="auto">
              <a:xfrm>
                <a:off x="3665" y="1219"/>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59" name="Line 270"/>
              <p:cNvSpPr>
                <a:spLocks noChangeShapeType="1"/>
              </p:cNvSpPr>
              <p:nvPr/>
            </p:nvSpPr>
            <p:spPr bwMode="auto">
              <a:xfrm>
                <a:off x="3601" y="1152"/>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0" name="Line 271"/>
              <p:cNvSpPr>
                <a:spLocks noChangeShapeType="1"/>
              </p:cNvSpPr>
              <p:nvPr/>
            </p:nvSpPr>
            <p:spPr bwMode="auto">
              <a:xfrm>
                <a:off x="3241" y="934"/>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1" name="Line 272"/>
              <p:cNvSpPr>
                <a:spLocks noChangeShapeType="1"/>
              </p:cNvSpPr>
              <p:nvPr/>
            </p:nvSpPr>
            <p:spPr bwMode="auto">
              <a:xfrm>
                <a:off x="2266" y="592"/>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2" name="Line 273"/>
              <p:cNvSpPr>
                <a:spLocks noChangeShapeType="1"/>
              </p:cNvSpPr>
              <p:nvPr/>
            </p:nvSpPr>
            <p:spPr bwMode="auto">
              <a:xfrm>
                <a:off x="3025" y="1734"/>
                <a:ext cx="0"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3" name="Line 274"/>
              <p:cNvSpPr>
                <a:spLocks noChangeShapeType="1"/>
              </p:cNvSpPr>
              <p:nvPr/>
            </p:nvSpPr>
            <p:spPr bwMode="auto">
              <a:xfrm>
                <a:off x="2460" y="1508"/>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4" name="Line 275"/>
              <p:cNvSpPr>
                <a:spLocks noChangeShapeType="1"/>
              </p:cNvSpPr>
              <p:nvPr/>
            </p:nvSpPr>
            <p:spPr bwMode="auto">
              <a:xfrm>
                <a:off x="2494" y="1677"/>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5" name="Line 276"/>
              <p:cNvSpPr>
                <a:spLocks noChangeShapeType="1"/>
              </p:cNvSpPr>
              <p:nvPr/>
            </p:nvSpPr>
            <p:spPr bwMode="auto">
              <a:xfrm>
                <a:off x="3437" y="1822"/>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6" name="Line 277"/>
              <p:cNvSpPr>
                <a:spLocks noChangeShapeType="1"/>
              </p:cNvSpPr>
              <p:nvPr/>
            </p:nvSpPr>
            <p:spPr bwMode="auto">
              <a:xfrm>
                <a:off x="2612" y="1626"/>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7" name="Line 278"/>
              <p:cNvSpPr>
                <a:spLocks noChangeShapeType="1"/>
              </p:cNvSpPr>
              <p:nvPr/>
            </p:nvSpPr>
            <p:spPr bwMode="auto">
              <a:xfrm>
                <a:off x="3192" y="1232"/>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8" name="Line 279"/>
              <p:cNvSpPr>
                <a:spLocks noChangeShapeType="1"/>
              </p:cNvSpPr>
              <p:nvPr/>
            </p:nvSpPr>
            <p:spPr bwMode="auto">
              <a:xfrm>
                <a:off x="3997" y="1042"/>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69" name="Line 280"/>
              <p:cNvSpPr>
                <a:spLocks noChangeShapeType="1"/>
              </p:cNvSpPr>
              <p:nvPr/>
            </p:nvSpPr>
            <p:spPr bwMode="auto">
              <a:xfrm>
                <a:off x="2326" y="1384"/>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0" name="Line 281"/>
              <p:cNvSpPr>
                <a:spLocks noChangeShapeType="1"/>
              </p:cNvSpPr>
              <p:nvPr/>
            </p:nvSpPr>
            <p:spPr bwMode="auto">
              <a:xfrm>
                <a:off x="2696" y="1225"/>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1" name="Line 282"/>
              <p:cNvSpPr>
                <a:spLocks noChangeShapeType="1"/>
              </p:cNvSpPr>
              <p:nvPr/>
            </p:nvSpPr>
            <p:spPr bwMode="auto">
              <a:xfrm>
                <a:off x="2787" y="1545"/>
                <a:ext cx="0"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2" name="Line 283"/>
              <p:cNvSpPr>
                <a:spLocks noChangeShapeType="1"/>
              </p:cNvSpPr>
              <p:nvPr/>
            </p:nvSpPr>
            <p:spPr bwMode="auto">
              <a:xfrm>
                <a:off x="3983" y="649"/>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3" name="Line 284"/>
              <p:cNvSpPr>
                <a:spLocks noChangeShapeType="1"/>
              </p:cNvSpPr>
              <p:nvPr/>
            </p:nvSpPr>
            <p:spPr bwMode="auto">
              <a:xfrm>
                <a:off x="3471" y="1623"/>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4" name="Line 285"/>
              <p:cNvSpPr>
                <a:spLocks noChangeShapeType="1"/>
              </p:cNvSpPr>
              <p:nvPr/>
            </p:nvSpPr>
            <p:spPr bwMode="auto">
              <a:xfrm>
                <a:off x="3214" y="1545"/>
                <a:ext cx="0"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5" name="Line 286"/>
              <p:cNvSpPr>
                <a:spLocks noChangeShapeType="1"/>
              </p:cNvSpPr>
              <p:nvPr/>
            </p:nvSpPr>
            <p:spPr bwMode="auto">
              <a:xfrm>
                <a:off x="3093" y="874"/>
                <a:ext cx="1" cy="129"/>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6" name="Line 287"/>
              <p:cNvSpPr>
                <a:spLocks noChangeShapeType="1"/>
              </p:cNvSpPr>
              <p:nvPr/>
            </p:nvSpPr>
            <p:spPr bwMode="auto">
              <a:xfrm>
                <a:off x="2569" y="1276"/>
                <a:ext cx="0"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7" name="Line 288"/>
              <p:cNvSpPr>
                <a:spLocks noChangeShapeType="1"/>
              </p:cNvSpPr>
              <p:nvPr/>
            </p:nvSpPr>
            <p:spPr bwMode="auto">
              <a:xfrm>
                <a:off x="2606" y="824"/>
                <a:ext cx="1" cy="127"/>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8" name="Line 289"/>
              <p:cNvSpPr>
                <a:spLocks noChangeShapeType="1"/>
              </p:cNvSpPr>
              <p:nvPr/>
            </p:nvSpPr>
            <p:spPr bwMode="auto">
              <a:xfrm flipV="1">
                <a:off x="2236" y="1842"/>
                <a:ext cx="126"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79" name="Line 290"/>
              <p:cNvSpPr>
                <a:spLocks noChangeShapeType="1"/>
              </p:cNvSpPr>
              <p:nvPr/>
            </p:nvSpPr>
            <p:spPr bwMode="auto">
              <a:xfrm flipV="1">
                <a:off x="3801" y="1317"/>
                <a:ext cx="126" cy="126"/>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0" name="Line 291"/>
              <p:cNvSpPr>
                <a:spLocks noChangeShapeType="1"/>
              </p:cNvSpPr>
              <p:nvPr/>
            </p:nvSpPr>
            <p:spPr bwMode="auto">
              <a:xfrm>
                <a:off x="3404" y="776"/>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1" name="Line 292"/>
              <p:cNvSpPr>
                <a:spLocks noChangeShapeType="1"/>
              </p:cNvSpPr>
              <p:nvPr/>
            </p:nvSpPr>
            <p:spPr bwMode="auto">
              <a:xfrm>
                <a:off x="3641" y="576"/>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2" name="Line 293"/>
              <p:cNvSpPr>
                <a:spLocks noChangeShapeType="1"/>
              </p:cNvSpPr>
              <p:nvPr/>
            </p:nvSpPr>
            <p:spPr bwMode="auto">
              <a:xfrm>
                <a:off x="2912" y="1553"/>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3" name="Line 294"/>
              <p:cNvSpPr>
                <a:spLocks noChangeShapeType="1"/>
              </p:cNvSpPr>
              <p:nvPr/>
            </p:nvSpPr>
            <p:spPr bwMode="auto">
              <a:xfrm>
                <a:off x="2535" y="1891"/>
                <a:ext cx="1" cy="130"/>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4" name="Line 295"/>
              <p:cNvSpPr>
                <a:spLocks noChangeShapeType="1"/>
              </p:cNvSpPr>
              <p:nvPr/>
            </p:nvSpPr>
            <p:spPr bwMode="auto">
              <a:xfrm>
                <a:off x="3687" y="792"/>
                <a:ext cx="1" cy="128"/>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885" name="Line 296"/>
              <p:cNvSpPr>
                <a:spLocks noChangeShapeType="1"/>
              </p:cNvSpPr>
              <p:nvPr/>
            </p:nvSpPr>
            <p:spPr bwMode="auto">
              <a:xfrm>
                <a:off x="2779" y="1183"/>
                <a:ext cx="116"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grpSp>
        <p:grpSp>
          <p:nvGrpSpPr>
            <p:cNvPr id="155656" name="Group 297"/>
            <p:cNvGrpSpPr>
              <a:grpSpLocks noChangeAspect="1"/>
            </p:cNvGrpSpPr>
            <p:nvPr/>
          </p:nvGrpSpPr>
          <p:grpSpPr bwMode="auto">
            <a:xfrm>
              <a:off x="4656" y="1411"/>
              <a:ext cx="716" cy="269"/>
              <a:chOff x="4729" y="1151"/>
              <a:chExt cx="716" cy="269"/>
            </a:xfrm>
          </p:grpSpPr>
          <p:sp>
            <p:nvSpPr>
              <p:cNvPr id="155734" name="AutoShape 298"/>
              <p:cNvSpPr>
                <a:spLocks noChangeAspect="1" noChangeArrowheads="1" noTextEdit="1"/>
              </p:cNvSpPr>
              <p:nvPr/>
            </p:nvSpPr>
            <p:spPr bwMode="auto">
              <a:xfrm>
                <a:off x="4729" y="1151"/>
                <a:ext cx="716" cy="269"/>
              </a:xfrm>
              <a:prstGeom prst="rect">
                <a:avLst/>
              </a:prstGeom>
              <a:noFill/>
              <a:ln w="9525">
                <a:no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5" name="Line 299"/>
              <p:cNvSpPr>
                <a:spLocks noChangeShapeType="1"/>
              </p:cNvSpPr>
              <p:nvPr/>
            </p:nvSpPr>
            <p:spPr bwMode="auto">
              <a:xfrm>
                <a:off x="4797" y="1156"/>
                <a:ext cx="1" cy="115"/>
              </a:xfrm>
              <a:prstGeom prst="line">
                <a:avLst/>
              </a:prstGeom>
              <a:noFill/>
              <a:ln w="44450">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6" name="Line 300"/>
              <p:cNvSpPr>
                <a:spLocks noChangeShapeType="1"/>
              </p:cNvSpPr>
              <p:nvPr/>
            </p:nvSpPr>
            <p:spPr bwMode="auto">
              <a:xfrm>
                <a:off x="4916" y="1158"/>
                <a:ext cx="111" cy="111"/>
              </a:xfrm>
              <a:prstGeom prst="line">
                <a:avLst/>
              </a:prstGeom>
              <a:noFill/>
              <a:ln w="44450">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7" name="Line 301"/>
              <p:cNvSpPr>
                <a:spLocks noChangeShapeType="1"/>
              </p:cNvSpPr>
              <p:nvPr/>
            </p:nvSpPr>
            <p:spPr bwMode="auto">
              <a:xfrm flipV="1">
                <a:off x="5109" y="1158"/>
                <a:ext cx="111" cy="111"/>
              </a:xfrm>
              <a:prstGeom prst="line">
                <a:avLst/>
              </a:prstGeom>
              <a:noFill/>
              <a:ln w="44450">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8" name="Line 302"/>
              <p:cNvSpPr>
                <a:spLocks noChangeShapeType="1"/>
              </p:cNvSpPr>
              <p:nvPr/>
            </p:nvSpPr>
            <p:spPr bwMode="auto">
              <a:xfrm>
                <a:off x="5322" y="1215"/>
                <a:ext cx="104" cy="1"/>
              </a:xfrm>
              <a:prstGeom prst="line">
                <a:avLst/>
              </a:prstGeom>
              <a:noFill/>
              <a:ln w="44450">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9" name="Rectangle 303"/>
              <p:cNvSpPr>
                <a:spLocks noChangeArrowheads="1"/>
              </p:cNvSpPr>
              <p:nvPr/>
            </p:nvSpPr>
            <p:spPr bwMode="auto">
              <a:xfrm>
                <a:off x="4732"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65</a:t>
                </a:r>
                <a:endParaRPr lang="en-US">
                  <a:solidFill>
                    <a:srgbClr val="FFFFFF"/>
                  </a:solidFill>
                  <a:ea typeface="ＭＳ Ｐゴシック" pitchFamily="-65" charset="-128"/>
                </a:endParaRPr>
              </a:p>
            </p:txBody>
          </p:sp>
          <p:sp>
            <p:nvSpPr>
              <p:cNvPr id="155740" name="Rectangle 304"/>
              <p:cNvSpPr>
                <a:spLocks noChangeArrowheads="1"/>
              </p:cNvSpPr>
              <p:nvPr/>
            </p:nvSpPr>
            <p:spPr bwMode="auto">
              <a:xfrm>
                <a:off x="4918"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17</a:t>
                </a:r>
                <a:endParaRPr lang="en-US">
                  <a:solidFill>
                    <a:srgbClr val="FFFFFF"/>
                  </a:solidFill>
                  <a:ea typeface="ＭＳ Ｐゴシック" pitchFamily="-65" charset="-128"/>
                </a:endParaRPr>
              </a:p>
            </p:txBody>
          </p:sp>
          <p:sp>
            <p:nvSpPr>
              <p:cNvPr id="155741" name="Rectangle 305"/>
              <p:cNvSpPr>
                <a:spLocks noChangeArrowheads="1"/>
              </p:cNvSpPr>
              <p:nvPr/>
            </p:nvSpPr>
            <p:spPr bwMode="auto">
              <a:xfrm>
                <a:off x="5106"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23</a:t>
                </a:r>
                <a:endParaRPr lang="en-US">
                  <a:solidFill>
                    <a:srgbClr val="FFFFFF"/>
                  </a:solidFill>
                  <a:ea typeface="ＭＳ Ｐゴシック" pitchFamily="-65" charset="-128"/>
                </a:endParaRPr>
              </a:p>
            </p:txBody>
          </p:sp>
          <p:sp>
            <p:nvSpPr>
              <p:cNvPr id="155742" name="Rectangle 306"/>
              <p:cNvSpPr>
                <a:spLocks noChangeArrowheads="1"/>
              </p:cNvSpPr>
              <p:nvPr/>
            </p:nvSpPr>
            <p:spPr bwMode="auto">
              <a:xfrm>
                <a:off x="5318" y="1283"/>
                <a:ext cx="124" cy="134"/>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1400">
                    <a:solidFill>
                      <a:srgbClr val="FFFFFF"/>
                    </a:solidFill>
                    <a:ea typeface="ＭＳ Ｐゴシック" pitchFamily="-65" charset="-128"/>
                  </a:rPr>
                  <a:t>36</a:t>
                </a:r>
                <a:endParaRPr lang="en-US">
                  <a:solidFill>
                    <a:srgbClr val="FFFFFF"/>
                  </a:solidFill>
                  <a:ea typeface="ＭＳ Ｐゴシック" pitchFamily="-65" charset="-128"/>
                </a:endParaRPr>
              </a:p>
            </p:txBody>
          </p:sp>
        </p:grpSp>
        <p:grpSp>
          <p:nvGrpSpPr>
            <p:cNvPr id="155657" name="Group 307"/>
            <p:cNvGrpSpPr>
              <a:grpSpLocks noChangeAspect="1"/>
            </p:cNvGrpSpPr>
            <p:nvPr/>
          </p:nvGrpSpPr>
          <p:grpSpPr bwMode="auto">
            <a:xfrm>
              <a:off x="4307" y="2983"/>
              <a:ext cx="1479" cy="675"/>
              <a:chOff x="4355" y="2766"/>
              <a:chExt cx="1367" cy="624"/>
            </a:xfrm>
          </p:grpSpPr>
          <p:sp>
            <p:nvSpPr>
              <p:cNvPr id="155659" name="AutoShape 308"/>
              <p:cNvSpPr>
                <a:spLocks noChangeAspect="1" noChangeArrowheads="1" noTextEdit="1"/>
              </p:cNvSpPr>
              <p:nvPr/>
            </p:nvSpPr>
            <p:spPr bwMode="auto">
              <a:xfrm>
                <a:off x="4355" y="2766"/>
                <a:ext cx="1367" cy="624"/>
              </a:xfrm>
              <a:prstGeom prst="rect">
                <a:avLst/>
              </a:prstGeom>
              <a:noFill/>
              <a:ln w="9525">
                <a:no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0" name="Line 309"/>
              <p:cNvSpPr>
                <a:spLocks noChangeShapeType="1"/>
              </p:cNvSpPr>
              <p:nvPr/>
            </p:nvSpPr>
            <p:spPr bwMode="auto">
              <a:xfrm>
                <a:off x="4404" y="2774"/>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1" name="Line 310"/>
              <p:cNvSpPr>
                <a:spLocks noChangeShapeType="1"/>
              </p:cNvSpPr>
              <p:nvPr/>
            </p:nvSpPr>
            <p:spPr bwMode="auto">
              <a:xfrm>
                <a:off x="4462" y="2774"/>
                <a:ext cx="72" cy="73"/>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2" name="Line 311"/>
              <p:cNvSpPr>
                <a:spLocks noChangeShapeType="1"/>
              </p:cNvSpPr>
              <p:nvPr/>
            </p:nvSpPr>
            <p:spPr bwMode="auto">
              <a:xfrm flipV="1">
                <a:off x="4577" y="2774"/>
                <a:ext cx="72" cy="73"/>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3" name="Line 312"/>
              <p:cNvSpPr>
                <a:spLocks noChangeShapeType="1"/>
              </p:cNvSpPr>
              <p:nvPr/>
            </p:nvSpPr>
            <p:spPr bwMode="auto">
              <a:xfrm>
                <a:off x="4697" y="2810"/>
                <a:ext cx="68"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4" name="Rectangle 313"/>
              <p:cNvSpPr>
                <a:spLocks noChangeArrowheads="1"/>
              </p:cNvSpPr>
              <p:nvPr/>
            </p:nvSpPr>
            <p:spPr bwMode="auto">
              <a:xfrm>
                <a:off x="4385"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7</a:t>
                </a:r>
                <a:endParaRPr lang="en-US">
                  <a:solidFill>
                    <a:srgbClr val="FFFFFF"/>
                  </a:solidFill>
                  <a:ea typeface="ＭＳ Ｐゴシック" pitchFamily="-65" charset="-128"/>
                </a:endParaRPr>
              </a:p>
            </p:txBody>
          </p:sp>
          <p:sp>
            <p:nvSpPr>
              <p:cNvPr id="155665" name="Rectangle 314"/>
              <p:cNvSpPr>
                <a:spLocks noChangeArrowheads="1"/>
              </p:cNvSpPr>
              <p:nvPr/>
            </p:nvSpPr>
            <p:spPr bwMode="auto">
              <a:xfrm>
                <a:off x="4478"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8</a:t>
                </a:r>
                <a:endParaRPr lang="en-US">
                  <a:solidFill>
                    <a:srgbClr val="FFFFFF"/>
                  </a:solidFill>
                  <a:ea typeface="ＭＳ Ｐゴシック" pitchFamily="-65" charset="-128"/>
                </a:endParaRPr>
              </a:p>
            </p:txBody>
          </p:sp>
          <p:sp>
            <p:nvSpPr>
              <p:cNvPr id="155666" name="Rectangle 315"/>
              <p:cNvSpPr>
                <a:spLocks noChangeArrowheads="1"/>
              </p:cNvSpPr>
              <p:nvPr/>
            </p:nvSpPr>
            <p:spPr bwMode="auto">
              <a:xfrm>
                <a:off x="4593"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67" name="Rectangle 316"/>
              <p:cNvSpPr>
                <a:spLocks noChangeArrowheads="1"/>
              </p:cNvSpPr>
              <p:nvPr/>
            </p:nvSpPr>
            <p:spPr bwMode="auto">
              <a:xfrm>
                <a:off x="4712"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68" name="Line 317"/>
              <p:cNvSpPr>
                <a:spLocks noChangeShapeType="1"/>
              </p:cNvSpPr>
              <p:nvPr/>
            </p:nvSpPr>
            <p:spPr bwMode="auto">
              <a:xfrm>
                <a:off x="4404" y="2985"/>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69" name="Line 318"/>
              <p:cNvSpPr>
                <a:spLocks noChangeShapeType="1"/>
              </p:cNvSpPr>
              <p:nvPr/>
            </p:nvSpPr>
            <p:spPr bwMode="auto">
              <a:xfrm>
                <a:off x="4462" y="2985"/>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0" name="Line 319"/>
              <p:cNvSpPr>
                <a:spLocks noChangeShapeType="1"/>
              </p:cNvSpPr>
              <p:nvPr/>
            </p:nvSpPr>
            <p:spPr bwMode="auto">
              <a:xfrm flipV="1">
                <a:off x="4577" y="2985"/>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1" name="Line 320"/>
              <p:cNvSpPr>
                <a:spLocks noChangeShapeType="1"/>
              </p:cNvSpPr>
              <p:nvPr/>
            </p:nvSpPr>
            <p:spPr bwMode="auto">
              <a:xfrm>
                <a:off x="4697" y="3021"/>
                <a:ext cx="68"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2" name="Rectangle 321"/>
              <p:cNvSpPr>
                <a:spLocks noChangeArrowheads="1"/>
              </p:cNvSpPr>
              <p:nvPr/>
            </p:nvSpPr>
            <p:spPr bwMode="auto">
              <a:xfrm>
                <a:off x="4357" y="3080"/>
                <a:ext cx="75"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20</a:t>
                </a:r>
                <a:endParaRPr lang="en-US">
                  <a:solidFill>
                    <a:srgbClr val="FFFFFF"/>
                  </a:solidFill>
                  <a:ea typeface="ＭＳ Ｐゴシック" pitchFamily="-65" charset="-128"/>
                </a:endParaRPr>
              </a:p>
            </p:txBody>
          </p:sp>
          <p:sp>
            <p:nvSpPr>
              <p:cNvPr id="155673" name="Rectangle 322"/>
              <p:cNvSpPr>
                <a:spLocks noChangeArrowheads="1"/>
              </p:cNvSpPr>
              <p:nvPr/>
            </p:nvSpPr>
            <p:spPr bwMode="auto">
              <a:xfrm>
                <a:off x="4478"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74" name="Rectangle 323"/>
              <p:cNvSpPr>
                <a:spLocks noChangeArrowheads="1"/>
              </p:cNvSpPr>
              <p:nvPr/>
            </p:nvSpPr>
            <p:spPr bwMode="auto">
              <a:xfrm>
                <a:off x="4593"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75" name="Rectangle 324"/>
              <p:cNvSpPr>
                <a:spLocks noChangeArrowheads="1"/>
              </p:cNvSpPr>
              <p:nvPr/>
            </p:nvSpPr>
            <p:spPr bwMode="auto">
              <a:xfrm>
                <a:off x="4712"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76" name="Line 325"/>
              <p:cNvSpPr>
                <a:spLocks noChangeShapeType="1"/>
              </p:cNvSpPr>
              <p:nvPr/>
            </p:nvSpPr>
            <p:spPr bwMode="auto">
              <a:xfrm>
                <a:off x="4404" y="3216"/>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7" name="Line 326"/>
              <p:cNvSpPr>
                <a:spLocks noChangeShapeType="1"/>
              </p:cNvSpPr>
              <p:nvPr/>
            </p:nvSpPr>
            <p:spPr bwMode="auto">
              <a:xfrm>
                <a:off x="4462" y="3217"/>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8" name="Line 327"/>
              <p:cNvSpPr>
                <a:spLocks noChangeShapeType="1"/>
              </p:cNvSpPr>
              <p:nvPr/>
            </p:nvSpPr>
            <p:spPr bwMode="auto">
              <a:xfrm flipV="1">
                <a:off x="4577" y="3217"/>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79" name="Line 328"/>
              <p:cNvSpPr>
                <a:spLocks noChangeShapeType="1"/>
              </p:cNvSpPr>
              <p:nvPr/>
            </p:nvSpPr>
            <p:spPr bwMode="auto">
              <a:xfrm>
                <a:off x="4697" y="3252"/>
                <a:ext cx="68"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0" name="Rectangle 329"/>
              <p:cNvSpPr>
                <a:spLocks noChangeArrowheads="1"/>
              </p:cNvSpPr>
              <p:nvPr/>
            </p:nvSpPr>
            <p:spPr bwMode="auto">
              <a:xfrm>
                <a:off x="4385"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681" name="Rectangle 330"/>
              <p:cNvSpPr>
                <a:spLocks noChangeArrowheads="1"/>
              </p:cNvSpPr>
              <p:nvPr/>
            </p:nvSpPr>
            <p:spPr bwMode="auto">
              <a:xfrm>
                <a:off x="4478"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82" name="Rectangle 331"/>
              <p:cNvSpPr>
                <a:spLocks noChangeArrowheads="1"/>
              </p:cNvSpPr>
              <p:nvPr/>
            </p:nvSpPr>
            <p:spPr bwMode="auto">
              <a:xfrm>
                <a:off x="4573" y="3298"/>
                <a:ext cx="74"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12</a:t>
                </a:r>
                <a:endParaRPr lang="en-US">
                  <a:solidFill>
                    <a:srgbClr val="FFFFFF"/>
                  </a:solidFill>
                  <a:ea typeface="ＭＳ Ｐゴシック" pitchFamily="-65" charset="-128"/>
                </a:endParaRPr>
              </a:p>
            </p:txBody>
          </p:sp>
          <p:sp>
            <p:nvSpPr>
              <p:cNvPr id="155683" name="Rectangle 332"/>
              <p:cNvSpPr>
                <a:spLocks noChangeArrowheads="1"/>
              </p:cNvSpPr>
              <p:nvPr/>
            </p:nvSpPr>
            <p:spPr bwMode="auto">
              <a:xfrm>
                <a:off x="4712"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4</a:t>
                </a:r>
                <a:endParaRPr lang="en-US">
                  <a:solidFill>
                    <a:srgbClr val="FFFFFF"/>
                  </a:solidFill>
                  <a:ea typeface="ＭＳ Ｐゴシック" pitchFamily="-65" charset="-128"/>
                </a:endParaRPr>
              </a:p>
            </p:txBody>
          </p:sp>
          <p:sp>
            <p:nvSpPr>
              <p:cNvPr id="155684" name="Line 333"/>
              <p:cNvSpPr>
                <a:spLocks noChangeShapeType="1"/>
              </p:cNvSpPr>
              <p:nvPr/>
            </p:nvSpPr>
            <p:spPr bwMode="auto">
              <a:xfrm>
                <a:off x="4898" y="2780"/>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5" name="Line 334"/>
              <p:cNvSpPr>
                <a:spLocks noChangeShapeType="1"/>
              </p:cNvSpPr>
              <p:nvPr/>
            </p:nvSpPr>
            <p:spPr bwMode="auto">
              <a:xfrm>
                <a:off x="4948" y="2781"/>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6" name="Line 335"/>
              <p:cNvSpPr>
                <a:spLocks noChangeShapeType="1"/>
              </p:cNvSpPr>
              <p:nvPr/>
            </p:nvSpPr>
            <p:spPr bwMode="auto">
              <a:xfrm flipV="1">
                <a:off x="5054" y="2781"/>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87" name="Rectangle 336"/>
              <p:cNvSpPr>
                <a:spLocks noChangeArrowheads="1"/>
              </p:cNvSpPr>
              <p:nvPr/>
            </p:nvSpPr>
            <p:spPr bwMode="auto">
              <a:xfrm>
                <a:off x="4878"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88" name="Rectangle 337"/>
              <p:cNvSpPr>
                <a:spLocks noChangeArrowheads="1"/>
              </p:cNvSpPr>
              <p:nvPr/>
            </p:nvSpPr>
            <p:spPr bwMode="auto">
              <a:xfrm>
                <a:off x="4965"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2</a:t>
                </a:r>
                <a:endParaRPr lang="en-US">
                  <a:solidFill>
                    <a:srgbClr val="FFFFFF"/>
                  </a:solidFill>
                  <a:ea typeface="ＭＳ Ｐゴシック" pitchFamily="-65" charset="-128"/>
                </a:endParaRPr>
              </a:p>
            </p:txBody>
          </p:sp>
          <p:sp>
            <p:nvSpPr>
              <p:cNvPr id="155689" name="Rectangle 338"/>
              <p:cNvSpPr>
                <a:spLocks noChangeArrowheads="1"/>
              </p:cNvSpPr>
              <p:nvPr/>
            </p:nvSpPr>
            <p:spPr bwMode="auto">
              <a:xfrm>
                <a:off x="5070"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90" name="Rectangle 339"/>
              <p:cNvSpPr>
                <a:spLocks noChangeArrowheads="1"/>
              </p:cNvSpPr>
              <p:nvPr/>
            </p:nvSpPr>
            <p:spPr bwMode="auto">
              <a:xfrm>
                <a:off x="5171"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91" name="Line 340"/>
              <p:cNvSpPr>
                <a:spLocks noChangeShapeType="1"/>
              </p:cNvSpPr>
              <p:nvPr/>
            </p:nvSpPr>
            <p:spPr bwMode="auto">
              <a:xfrm>
                <a:off x="4898" y="2991"/>
                <a:ext cx="1" cy="73"/>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2" name="Line 341"/>
              <p:cNvSpPr>
                <a:spLocks noChangeShapeType="1"/>
              </p:cNvSpPr>
              <p:nvPr/>
            </p:nvSpPr>
            <p:spPr bwMode="auto">
              <a:xfrm>
                <a:off x="4948" y="2991"/>
                <a:ext cx="72" cy="73"/>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3" name="Line 342"/>
              <p:cNvSpPr>
                <a:spLocks noChangeShapeType="1"/>
              </p:cNvSpPr>
              <p:nvPr/>
            </p:nvSpPr>
            <p:spPr bwMode="auto">
              <a:xfrm flipV="1">
                <a:off x="5054" y="2991"/>
                <a:ext cx="72" cy="73"/>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4" name="Line 343"/>
              <p:cNvSpPr>
                <a:spLocks noChangeShapeType="1"/>
              </p:cNvSpPr>
              <p:nvPr/>
            </p:nvSpPr>
            <p:spPr bwMode="auto">
              <a:xfrm>
                <a:off x="5156" y="3028"/>
                <a:ext cx="67"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695" name="Rectangle 344"/>
              <p:cNvSpPr>
                <a:spLocks noChangeArrowheads="1"/>
              </p:cNvSpPr>
              <p:nvPr/>
            </p:nvSpPr>
            <p:spPr bwMode="auto">
              <a:xfrm>
                <a:off x="4850"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696" name="Rectangle 345"/>
              <p:cNvSpPr>
                <a:spLocks noChangeArrowheads="1"/>
              </p:cNvSpPr>
              <p:nvPr/>
            </p:nvSpPr>
            <p:spPr bwMode="auto">
              <a:xfrm>
                <a:off x="4886"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697" name="Rectangle 346"/>
              <p:cNvSpPr>
                <a:spLocks noChangeArrowheads="1"/>
              </p:cNvSpPr>
              <p:nvPr/>
            </p:nvSpPr>
            <p:spPr bwMode="auto">
              <a:xfrm>
                <a:off x="4965"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698" name="Rectangle 347"/>
              <p:cNvSpPr>
                <a:spLocks noChangeArrowheads="1"/>
              </p:cNvSpPr>
              <p:nvPr/>
            </p:nvSpPr>
            <p:spPr bwMode="auto">
              <a:xfrm>
                <a:off x="5070"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699" name="Rectangle 348"/>
              <p:cNvSpPr>
                <a:spLocks noChangeArrowheads="1"/>
              </p:cNvSpPr>
              <p:nvPr/>
            </p:nvSpPr>
            <p:spPr bwMode="auto">
              <a:xfrm>
                <a:off x="5171"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2</a:t>
                </a:r>
                <a:endParaRPr lang="en-US">
                  <a:solidFill>
                    <a:srgbClr val="FFFFFF"/>
                  </a:solidFill>
                  <a:ea typeface="ＭＳ Ｐゴシック" pitchFamily="-65" charset="-128"/>
                </a:endParaRPr>
              </a:p>
            </p:txBody>
          </p:sp>
          <p:sp>
            <p:nvSpPr>
              <p:cNvPr id="155700" name="Line 349"/>
              <p:cNvSpPr>
                <a:spLocks noChangeShapeType="1"/>
              </p:cNvSpPr>
              <p:nvPr/>
            </p:nvSpPr>
            <p:spPr bwMode="auto">
              <a:xfrm>
                <a:off x="4898" y="3222"/>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1" name="Line 350"/>
              <p:cNvSpPr>
                <a:spLocks noChangeShapeType="1"/>
              </p:cNvSpPr>
              <p:nvPr/>
            </p:nvSpPr>
            <p:spPr bwMode="auto">
              <a:xfrm>
                <a:off x="4948" y="3223"/>
                <a:ext cx="72"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2" name="Line 351"/>
              <p:cNvSpPr>
                <a:spLocks noChangeShapeType="1"/>
              </p:cNvSpPr>
              <p:nvPr/>
            </p:nvSpPr>
            <p:spPr bwMode="auto">
              <a:xfrm flipV="1">
                <a:off x="5054" y="3223"/>
                <a:ext cx="72"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3" name="Line 352"/>
              <p:cNvSpPr>
                <a:spLocks noChangeShapeType="1"/>
              </p:cNvSpPr>
              <p:nvPr/>
            </p:nvSpPr>
            <p:spPr bwMode="auto">
              <a:xfrm>
                <a:off x="5156" y="3259"/>
                <a:ext cx="67"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4" name="Rectangle 353"/>
              <p:cNvSpPr>
                <a:spLocks noChangeArrowheads="1"/>
              </p:cNvSpPr>
              <p:nvPr/>
            </p:nvSpPr>
            <p:spPr bwMode="auto">
              <a:xfrm>
                <a:off x="4878"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05" name="Rectangle 354"/>
              <p:cNvSpPr>
                <a:spLocks noChangeArrowheads="1"/>
              </p:cNvSpPr>
              <p:nvPr/>
            </p:nvSpPr>
            <p:spPr bwMode="auto">
              <a:xfrm>
                <a:off x="4965"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06" name="Rectangle 355"/>
              <p:cNvSpPr>
                <a:spLocks noChangeArrowheads="1"/>
              </p:cNvSpPr>
              <p:nvPr/>
            </p:nvSpPr>
            <p:spPr bwMode="auto">
              <a:xfrm>
                <a:off x="5070"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4</a:t>
                </a:r>
                <a:endParaRPr lang="en-US">
                  <a:solidFill>
                    <a:srgbClr val="FFFFFF"/>
                  </a:solidFill>
                  <a:ea typeface="ＭＳ Ｐゴシック" pitchFamily="-65" charset="-128"/>
                </a:endParaRPr>
              </a:p>
            </p:txBody>
          </p:sp>
          <p:sp>
            <p:nvSpPr>
              <p:cNvPr id="155707" name="Rectangle 356"/>
              <p:cNvSpPr>
                <a:spLocks noChangeArrowheads="1"/>
              </p:cNvSpPr>
              <p:nvPr/>
            </p:nvSpPr>
            <p:spPr bwMode="auto">
              <a:xfrm>
                <a:off x="5151" y="3298"/>
                <a:ext cx="74"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16</a:t>
                </a:r>
                <a:endParaRPr lang="en-US">
                  <a:solidFill>
                    <a:srgbClr val="FFFFFF"/>
                  </a:solidFill>
                  <a:ea typeface="ＭＳ Ｐゴシック" pitchFamily="-65" charset="-128"/>
                </a:endParaRPr>
              </a:p>
            </p:txBody>
          </p:sp>
          <p:sp>
            <p:nvSpPr>
              <p:cNvPr id="155708" name="Line 357"/>
              <p:cNvSpPr>
                <a:spLocks noChangeShapeType="1"/>
              </p:cNvSpPr>
              <p:nvPr/>
            </p:nvSpPr>
            <p:spPr bwMode="auto">
              <a:xfrm>
                <a:off x="5373" y="2784"/>
                <a:ext cx="1" cy="74"/>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09" name="Line 358"/>
              <p:cNvSpPr>
                <a:spLocks noChangeShapeType="1"/>
              </p:cNvSpPr>
              <p:nvPr/>
            </p:nvSpPr>
            <p:spPr bwMode="auto">
              <a:xfrm>
                <a:off x="5424" y="2784"/>
                <a:ext cx="73" cy="74"/>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0" name="Line 359"/>
              <p:cNvSpPr>
                <a:spLocks noChangeShapeType="1"/>
              </p:cNvSpPr>
              <p:nvPr/>
            </p:nvSpPr>
            <p:spPr bwMode="auto">
              <a:xfrm flipV="1">
                <a:off x="5535" y="2784"/>
                <a:ext cx="74" cy="74"/>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1" name="Rectangle 360"/>
              <p:cNvSpPr>
                <a:spLocks noChangeArrowheads="1"/>
              </p:cNvSpPr>
              <p:nvPr/>
            </p:nvSpPr>
            <p:spPr bwMode="auto">
              <a:xfrm>
                <a:off x="5354"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7</a:t>
                </a:r>
                <a:endParaRPr lang="en-US">
                  <a:solidFill>
                    <a:srgbClr val="FFFFFF"/>
                  </a:solidFill>
                  <a:ea typeface="ＭＳ Ｐゴシック" pitchFamily="-65" charset="-128"/>
                </a:endParaRPr>
              </a:p>
            </p:txBody>
          </p:sp>
          <p:sp>
            <p:nvSpPr>
              <p:cNvPr id="155712" name="Rectangle 361"/>
              <p:cNvSpPr>
                <a:spLocks noChangeArrowheads="1"/>
              </p:cNvSpPr>
              <p:nvPr/>
            </p:nvSpPr>
            <p:spPr bwMode="auto">
              <a:xfrm>
                <a:off x="5441"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13" name="Rectangle 362"/>
              <p:cNvSpPr>
                <a:spLocks noChangeArrowheads="1"/>
              </p:cNvSpPr>
              <p:nvPr/>
            </p:nvSpPr>
            <p:spPr bwMode="auto">
              <a:xfrm>
                <a:off x="5553"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4</a:t>
                </a:r>
                <a:endParaRPr lang="en-US">
                  <a:solidFill>
                    <a:srgbClr val="FFFFFF"/>
                  </a:solidFill>
                  <a:ea typeface="ＭＳ Ｐゴシック" pitchFamily="-65" charset="-128"/>
                </a:endParaRPr>
              </a:p>
            </p:txBody>
          </p:sp>
          <p:sp>
            <p:nvSpPr>
              <p:cNvPr id="155714" name="Rectangle 363"/>
              <p:cNvSpPr>
                <a:spLocks noChangeArrowheads="1"/>
              </p:cNvSpPr>
              <p:nvPr/>
            </p:nvSpPr>
            <p:spPr bwMode="auto">
              <a:xfrm>
                <a:off x="5659" y="2855"/>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15" name="Line 364"/>
              <p:cNvSpPr>
                <a:spLocks noChangeShapeType="1"/>
              </p:cNvSpPr>
              <p:nvPr/>
            </p:nvSpPr>
            <p:spPr bwMode="auto">
              <a:xfrm>
                <a:off x="5373" y="2994"/>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6" name="Line 365"/>
              <p:cNvSpPr>
                <a:spLocks noChangeShapeType="1"/>
              </p:cNvSpPr>
              <p:nvPr/>
            </p:nvSpPr>
            <p:spPr bwMode="auto">
              <a:xfrm>
                <a:off x="5424" y="2995"/>
                <a:ext cx="73"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7" name="Line 366"/>
              <p:cNvSpPr>
                <a:spLocks noChangeShapeType="1"/>
              </p:cNvSpPr>
              <p:nvPr/>
            </p:nvSpPr>
            <p:spPr bwMode="auto">
              <a:xfrm flipV="1">
                <a:off x="5535" y="2995"/>
                <a:ext cx="74"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8" name="Line 367"/>
              <p:cNvSpPr>
                <a:spLocks noChangeShapeType="1"/>
              </p:cNvSpPr>
              <p:nvPr/>
            </p:nvSpPr>
            <p:spPr bwMode="auto">
              <a:xfrm>
                <a:off x="5645" y="3032"/>
                <a:ext cx="66"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19" name="Rectangle 368"/>
              <p:cNvSpPr>
                <a:spLocks noChangeArrowheads="1"/>
              </p:cNvSpPr>
              <p:nvPr/>
            </p:nvSpPr>
            <p:spPr bwMode="auto">
              <a:xfrm>
                <a:off x="5326" y="3080"/>
                <a:ext cx="74" cy="80"/>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14</a:t>
                </a:r>
                <a:endParaRPr lang="en-US">
                  <a:solidFill>
                    <a:srgbClr val="FFFFFF"/>
                  </a:solidFill>
                  <a:ea typeface="ＭＳ Ｐゴシック" pitchFamily="-65" charset="-128"/>
                </a:endParaRPr>
              </a:p>
            </p:txBody>
          </p:sp>
          <p:sp>
            <p:nvSpPr>
              <p:cNvPr id="155720" name="Rectangle 369"/>
              <p:cNvSpPr>
                <a:spLocks noChangeArrowheads="1"/>
              </p:cNvSpPr>
              <p:nvPr/>
            </p:nvSpPr>
            <p:spPr bwMode="auto">
              <a:xfrm>
                <a:off x="5441"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21" name="Rectangle 370"/>
              <p:cNvSpPr>
                <a:spLocks noChangeArrowheads="1"/>
              </p:cNvSpPr>
              <p:nvPr/>
            </p:nvSpPr>
            <p:spPr bwMode="auto">
              <a:xfrm>
                <a:off x="5553" y="3080"/>
                <a:ext cx="37"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722" name="Rectangle 371"/>
              <p:cNvSpPr>
                <a:spLocks noChangeArrowheads="1"/>
              </p:cNvSpPr>
              <p:nvPr/>
            </p:nvSpPr>
            <p:spPr bwMode="auto">
              <a:xfrm>
                <a:off x="5659" y="3080"/>
                <a:ext cx="38" cy="81"/>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723" name="Line 372"/>
              <p:cNvSpPr>
                <a:spLocks noChangeShapeType="1"/>
              </p:cNvSpPr>
              <p:nvPr/>
            </p:nvSpPr>
            <p:spPr bwMode="auto">
              <a:xfrm>
                <a:off x="5373" y="3226"/>
                <a:ext cx="1" cy="75"/>
              </a:xfrm>
              <a:prstGeom prst="line">
                <a:avLst/>
              </a:prstGeom>
              <a:noFill/>
              <a:ln w="28575">
                <a:solidFill>
                  <a:srgbClr val="FF0000"/>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4" name="Line 373"/>
              <p:cNvSpPr>
                <a:spLocks noChangeShapeType="1"/>
              </p:cNvSpPr>
              <p:nvPr/>
            </p:nvSpPr>
            <p:spPr bwMode="auto">
              <a:xfrm>
                <a:off x="5424" y="3228"/>
                <a:ext cx="73" cy="72"/>
              </a:xfrm>
              <a:prstGeom prst="line">
                <a:avLst/>
              </a:prstGeom>
              <a:noFill/>
              <a:ln w="28575">
                <a:solidFill>
                  <a:srgbClr val="008837"/>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5" name="Line 374"/>
              <p:cNvSpPr>
                <a:spLocks noChangeShapeType="1"/>
              </p:cNvSpPr>
              <p:nvPr/>
            </p:nvSpPr>
            <p:spPr bwMode="auto">
              <a:xfrm flipV="1">
                <a:off x="5535" y="3228"/>
                <a:ext cx="74" cy="72"/>
              </a:xfrm>
              <a:prstGeom prst="line">
                <a:avLst/>
              </a:prstGeom>
              <a:noFill/>
              <a:ln w="28575">
                <a:solidFill>
                  <a:srgbClr val="FBCA11"/>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6" name="Line 375"/>
              <p:cNvSpPr>
                <a:spLocks noChangeShapeType="1"/>
              </p:cNvSpPr>
              <p:nvPr/>
            </p:nvSpPr>
            <p:spPr bwMode="auto">
              <a:xfrm>
                <a:off x="5645" y="3263"/>
                <a:ext cx="66"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27" name="Rectangle 376"/>
              <p:cNvSpPr>
                <a:spLocks noChangeArrowheads="1"/>
              </p:cNvSpPr>
              <p:nvPr/>
            </p:nvSpPr>
            <p:spPr bwMode="auto">
              <a:xfrm>
                <a:off x="5354"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3</a:t>
                </a:r>
                <a:endParaRPr lang="en-US">
                  <a:solidFill>
                    <a:srgbClr val="FFFFFF"/>
                  </a:solidFill>
                  <a:ea typeface="ＭＳ Ｐゴシック" pitchFamily="-65" charset="-128"/>
                </a:endParaRPr>
              </a:p>
            </p:txBody>
          </p:sp>
          <p:sp>
            <p:nvSpPr>
              <p:cNvPr id="155728" name="Rectangle 377"/>
              <p:cNvSpPr>
                <a:spLocks noChangeArrowheads="1"/>
              </p:cNvSpPr>
              <p:nvPr/>
            </p:nvSpPr>
            <p:spPr bwMode="auto">
              <a:xfrm>
                <a:off x="5441"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6</a:t>
                </a:r>
                <a:endParaRPr lang="en-US">
                  <a:solidFill>
                    <a:srgbClr val="FFFFFF"/>
                  </a:solidFill>
                  <a:ea typeface="ＭＳ Ｐゴシック" pitchFamily="-65" charset="-128"/>
                </a:endParaRPr>
              </a:p>
            </p:txBody>
          </p:sp>
          <p:sp>
            <p:nvSpPr>
              <p:cNvPr id="155729" name="Rectangle 378"/>
              <p:cNvSpPr>
                <a:spLocks noChangeArrowheads="1"/>
              </p:cNvSpPr>
              <p:nvPr/>
            </p:nvSpPr>
            <p:spPr bwMode="auto">
              <a:xfrm>
                <a:off x="5553"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0</a:t>
                </a:r>
                <a:endParaRPr lang="en-US">
                  <a:solidFill>
                    <a:srgbClr val="FFFFFF"/>
                  </a:solidFill>
                  <a:ea typeface="ＭＳ Ｐゴシック" pitchFamily="-65" charset="-128"/>
                </a:endParaRPr>
              </a:p>
            </p:txBody>
          </p:sp>
          <p:sp>
            <p:nvSpPr>
              <p:cNvPr id="155730" name="Rectangle 379"/>
              <p:cNvSpPr>
                <a:spLocks noChangeArrowheads="1"/>
              </p:cNvSpPr>
              <p:nvPr/>
            </p:nvSpPr>
            <p:spPr bwMode="auto">
              <a:xfrm>
                <a:off x="5640"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731" name="Rectangle 380"/>
              <p:cNvSpPr>
                <a:spLocks noChangeArrowheads="1"/>
              </p:cNvSpPr>
              <p:nvPr/>
            </p:nvSpPr>
            <p:spPr bwMode="auto">
              <a:xfrm>
                <a:off x="5676" y="3298"/>
                <a:ext cx="37" cy="79"/>
              </a:xfrm>
              <a:prstGeom prst="rect">
                <a:avLst/>
              </a:prstGeom>
              <a:noFill/>
              <a:ln w="9525">
                <a:noFill/>
                <a:miter lim="800000"/>
                <a:headEnd/>
                <a:tailEnd/>
              </a:ln>
            </p:spPr>
            <p:txBody>
              <a:bodyPr wrap="none" lIns="0" tIns="0" rIns="0" bIns="0">
                <a:prstTxWarp prst="textNoShape">
                  <a:avLst/>
                </a:prstTxWarp>
                <a:spAutoFit/>
              </a:bodyPr>
              <a:lstStyle/>
              <a:p>
                <a:pPr defTabSz="457200" fontAlgn="base">
                  <a:spcBef>
                    <a:spcPct val="0"/>
                  </a:spcBef>
                  <a:spcAft>
                    <a:spcPct val="0"/>
                  </a:spcAft>
                </a:pPr>
                <a:r>
                  <a:rPr lang="en-US" sz="900">
                    <a:solidFill>
                      <a:srgbClr val="FFFFFF"/>
                    </a:solidFill>
                    <a:ea typeface="ＭＳ Ｐゴシック" pitchFamily="-65" charset="-128"/>
                  </a:rPr>
                  <a:t>1</a:t>
                </a:r>
                <a:endParaRPr lang="en-US">
                  <a:solidFill>
                    <a:srgbClr val="FFFFFF"/>
                  </a:solidFill>
                  <a:ea typeface="ＭＳ Ｐゴシック" pitchFamily="-65" charset="-128"/>
                </a:endParaRPr>
              </a:p>
            </p:txBody>
          </p:sp>
          <p:sp>
            <p:nvSpPr>
              <p:cNvPr id="155732" name="Line 381"/>
              <p:cNvSpPr>
                <a:spLocks noChangeShapeType="1"/>
              </p:cNvSpPr>
              <p:nvPr/>
            </p:nvSpPr>
            <p:spPr bwMode="auto">
              <a:xfrm>
                <a:off x="5156" y="2815"/>
                <a:ext cx="67"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sp>
            <p:nvSpPr>
              <p:cNvPr id="155733" name="Line 382"/>
              <p:cNvSpPr>
                <a:spLocks noChangeShapeType="1"/>
              </p:cNvSpPr>
              <p:nvPr/>
            </p:nvSpPr>
            <p:spPr bwMode="auto">
              <a:xfrm>
                <a:off x="5645" y="2815"/>
                <a:ext cx="66" cy="1"/>
              </a:xfrm>
              <a:prstGeom prst="line">
                <a:avLst/>
              </a:prstGeom>
              <a:noFill/>
              <a:ln w="28575">
                <a:solidFill>
                  <a:srgbClr val="15A6C6"/>
                </a:solidFill>
                <a:miter lim="800000"/>
                <a:headEnd/>
                <a:tailEnd/>
              </a:ln>
            </p:spPr>
            <p:txBody>
              <a:bodyPr>
                <a:prstTxWarp prst="textNoShape">
                  <a:avLst/>
                </a:prstTxWarp>
              </a:bodyPr>
              <a:lstStyle/>
              <a:p>
                <a:pPr defTabSz="457200" fontAlgn="base">
                  <a:spcBef>
                    <a:spcPct val="0"/>
                  </a:spcBef>
                  <a:spcAft>
                    <a:spcPct val="0"/>
                  </a:spcAft>
                </a:pPr>
                <a:endParaRPr lang="en-US">
                  <a:solidFill>
                    <a:srgbClr val="000000"/>
                  </a:solidFill>
                  <a:ea typeface="ＭＳ Ｐゴシック" pitchFamily="-65" charset="-128"/>
                </a:endParaRPr>
              </a:p>
            </p:txBody>
          </p:sp>
        </p:grpSp>
        <p:sp>
          <p:nvSpPr>
            <p:cNvPr id="155658" name="Text Box 383"/>
            <p:cNvSpPr txBox="1">
              <a:spLocks noChangeArrowheads="1"/>
            </p:cNvSpPr>
            <p:nvPr/>
          </p:nvSpPr>
          <p:spPr bwMode="auto">
            <a:xfrm>
              <a:off x="4224" y="4089"/>
              <a:ext cx="116" cy="233"/>
            </a:xfrm>
            <a:prstGeom prst="rect">
              <a:avLst/>
            </a:prstGeom>
            <a:noFill/>
            <a:ln w="9525">
              <a:noFill/>
              <a:miter lim="800000"/>
              <a:headEnd/>
              <a:tailEnd/>
            </a:ln>
          </p:spPr>
          <p:txBody>
            <a:bodyPr wrap="none">
              <a:prstTxWarp prst="textNoShape">
                <a:avLst/>
              </a:prstTxWarp>
              <a:spAutoFit/>
            </a:bodyPr>
            <a:lstStyle/>
            <a:p>
              <a:pPr defTabSz="457200" fontAlgn="base">
                <a:spcBef>
                  <a:spcPct val="0"/>
                </a:spcBef>
                <a:spcAft>
                  <a:spcPct val="0"/>
                </a:spcAft>
              </a:pPr>
              <a:endParaRPr lang="en-US">
                <a:solidFill>
                  <a:srgbClr val="EAEAEA"/>
                </a:solidFill>
                <a:latin typeface="Times New Roman" pitchFamily="-65" charset="0"/>
                <a:ea typeface="ＭＳ Ｐゴシック" pitchFamily="-65" charset="-128"/>
              </a:endParaRPr>
            </a:p>
          </p:txBody>
        </p:sp>
      </p:grpSp>
    </p:spTree>
    <p:extLst>
      <p:ext uri="{BB962C8B-B14F-4D97-AF65-F5344CB8AC3E}">
        <p14:creationId xmlns:p14="http://schemas.microsoft.com/office/powerpoint/2010/main" val="117934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5"/>
          <p:cNvSpPr txBox="1">
            <a:spLocks noChangeArrowheads="1"/>
          </p:cNvSpPr>
          <p:nvPr/>
        </p:nvSpPr>
        <p:spPr bwMode="auto">
          <a:xfrm>
            <a:off x="773113" y="38100"/>
            <a:ext cx="7494587" cy="1200150"/>
          </a:xfrm>
          <a:prstGeom prst="rect">
            <a:avLst/>
          </a:prstGeom>
          <a:noFill/>
          <a:ln w="9525">
            <a:noFill/>
            <a:miter lim="800000"/>
            <a:headEnd/>
            <a:tailEnd/>
          </a:ln>
        </p:spPr>
        <p:txBody>
          <a:bodyPr>
            <a:prstTxWarp prst="textNoShape">
              <a:avLst/>
            </a:prstTxWarp>
            <a:spAutoFit/>
          </a:bodyPr>
          <a:lstStyle/>
          <a:p>
            <a:pPr algn="ctr" defTabSz="457200" fontAlgn="base">
              <a:spcBef>
                <a:spcPct val="50000"/>
              </a:spcBef>
              <a:spcAft>
                <a:spcPct val="0"/>
              </a:spcAft>
            </a:pPr>
            <a:r>
              <a:rPr lang="en-US" sz="3600">
                <a:solidFill>
                  <a:srgbClr val="000000"/>
                </a:solidFill>
                <a:ea typeface="ＭＳ Ｐゴシック" pitchFamily="-65" charset="-128"/>
              </a:rPr>
              <a:t>Bag of words &amp;</a:t>
            </a:r>
            <a:br>
              <a:rPr lang="en-US" sz="3600">
                <a:solidFill>
                  <a:srgbClr val="000000"/>
                </a:solidFill>
                <a:ea typeface="ＭＳ Ｐゴシック" pitchFamily="-65" charset="-128"/>
              </a:rPr>
            </a:br>
            <a:r>
              <a:rPr lang="en-US" sz="3600">
                <a:solidFill>
                  <a:srgbClr val="000000"/>
                </a:solidFill>
                <a:ea typeface="ＭＳ Ｐゴシック" pitchFamily="-65" charset="-128"/>
              </a:rPr>
              <a:t>spatial pyramid matching</a:t>
            </a:r>
          </a:p>
        </p:txBody>
      </p:sp>
      <p:sp>
        <p:nvSpPr>
          <p:cNvPr id="157699" name="Rectangle 23"/>
          <p:cNvSpPr>
            <a:spLocks noChangeArrowheads="1"/>
          </p:cNvSpPr>
          <p:nvPr/>
        </p:nvSpPr>
        <p:spPr bwMode="auto">
          <a:xfrm>
            <a:off x="5791200" y="6550025"/>
            <a:ext cx="3228975" cy="307975"/>
          </a:xfrm>
          <a:prstGeom prst="rect">
            <a:avLst/>
          </a:prstGeom>
          <a:noFill/>
          <a:ln w="9525">
            <a:noFill/>
            <a:miter lim="800000"/>
            <a:headEnd/>
            <a:tailEnd/>
          </a:ln>
        </p:spPr>
        <p:txBody>
          <a:bodyPr anchor="ctr">
            <a:prstTxWarp prst="textNoShape">
              <a:avLst/>
            </a:prstTxWarp>
            <a:spAutoFit/>
          </a:bodyPr>
          <a:lstStyle/>
          <a:p>
            <a:pPr defTabSz="457200" fontAlgn="base">
              <a:spcBef>
                <a:spcPct val="0"/>
              </a:spcBef>
              <a:spcAft>
                <a:spcPct val="0"/>
              </a:spcAft>
            </a:pPr>
            <a:r>
              <a:rPr lang="en-US" sz="1400">
                <a:solidFill>
                  <a:srgbClr val="000000"/>
                </a:solidFill>
                <a:ea typeface="Arial" pitchFamily="-65" charset="0"/>
                <a:cs typeface="Arial" pitchFamily="-65" charset="0"/>
              </a:rPr>
              <a:t>S. Lazebnik, et al, CVPR 2006</a:t>
            </a:r>
          </a:p>
        </p:txBody>
      </p:sp>
      <p:pic>
        <p:nvPicPr>
          <p:cNvPr id="157700" name="Picture 4" descr="image_0207.jpg"/>
          <p:cNvPicPr>
            <a:picLocks noChangeAspect="1"/>
          </p:cNvPicPr>
          <p:nvPr/>
        </p:nvPicPr>
        <p:blipFill>
          <a:blip r:embed="rId2"/>
          <a:srcRect/>
          <a:stretch>
            <a:fillRect/>
          </a:stretch>
        </p:blipFill>
        <p:spPr bwMode="auto">
          <a:xfrm>
            <a:off x="152400" y="1828800"/>
            <a:ext cx="2058988" cy="2058988"/>
          </a:xfrm>
          <a:prstGeom prst="rect">
            <a:avLst/>
          </a:prstGeom>
          <a:noFill/>
          <a:ln w="9525">
            <a:noFill/>
            <a:miter lim="800000"/>
            <a:headEnd/>
            <a:tailEnd/>
          </a:ln>
        </p:spPr>
      </p:pic>
      <p:pic>
        <p:nvPicPr>
          <p:cNvPr id="157701" name="Picture 5"/>
          <p:cNvPicPr>
            <a:picLocks noChangeAspect="1"/>
          </p:cNvPicPr>
          <p:nvPr/>
        </p:nvPicPr>
        <p:blipFill>
          <a:blip r:embed="rId3"/>
          <a:srcRect/>
          <a:stretch>
            <a:fillRect/>
          </a:stretch>
        </p:blipFill>
        <p:spPr bwMode="auto">
          <a:xfrm>
            <a:off x="4646613" y="1828800"/>
            <a:ext cx="2058987" cy="2063750"/>
          </a:xfrm>
          <a:prstGeom prst="rect">
            <a:avLst/>
          </a:prstGeom>
          <a:noFill/>
          <a:ln w="9525">
            <a:noFill/>
            <a:miter lim="800000"/>
            <a:headEnd/>
            <a:tailEnd/>
          </a:ln>
        </p:spPr>
      </p:pic>
      <p:pic>
        <p:nvPicPr>
          <p:cNvPr id="157702" name="Picture 6"/>
          <p:cNvPicPr>
            <a:picLocks noChangeAspect="1"/>
          </p:cNvPicPr>
          <p:nvPr/>
        </p:nvPicPr>
        <p:blipFill>
          <a:blip r:embed="rId3"/>
          <a:srcRect/>
          <a:stretch>
            <a:fillRect/>
          </a:stretch>
        </p:blipFill>
        <p:spPr bwMode="auto">
          <a:xfrm>
            <a:off x="6856413" y="1828800"/>
            <a:ext cx="2058987" cy="2063750"/>
          </a:xfrm>
          <a:prstGeom prst="rect">
            <a:avLst/>
          </a:prstGeom>
          <a:noFill/>
          <a:ln w="9525">
            <a:noFill/>
            <a:miter lim="800000"/>
            <a:headEnd/>
            <a:tailEnd/>
          </a:ln>
        </p:spPr>
      </p:pic>
      <p:pic>
        <p:nvPicPr>
          <p:cNvPr id="157703" name="Picture 7"/>
          <p:cNvPicPr>
            <a:picLocks noChangeAspect="1"/>
          </p:cNvPicPr>
          <p:nvPr/>
        </p:nvPicPr>
        <p:blipFill>
          <a:blip r:embed="rId3"/>
          <a:srcRect/>
          <a:stretch>
            <a:fillRect/>
          </a:stretch>
        </p:blipFill>
        <p:spPr bwMode="auto">
          <a:xfrm>
            <a:off x="2438400" y="1828800"/>
            <a:ext cx="2058988" cy="2063750"/>
          </a:xfrm>
          <a:prstGeom prst="rect">
            <a:avLst/>
          </a:prstGeom>
          <a:noFill/>
          <a:ln w="9525">
            <a:noFill/>
            <a:miter lim="800000"/>
            <a:headEnd/>
            <a:tailEnd/>
          </a:ln>
        </p:spPr>
      </p:pic>
      <p:cxnSp>
        <p:nvCxnSpPr>
          <p:cNvPr id="157704" name="Straight Connector 9"/>
          <p:cNvCxnSpPr>
            <a:cxnSpLocks noChangeShapeType="1"/>
          </p:cNvCxnSpPr>
          <p:nvPr/>
        </p:nvCxnSpPr>
        <p:spPr bwMode="auto">
          <a:xfrm rot="16200000" flipH="1">
            <a:off x="4664869" y="2840831"/>
            <a:ext cx="2057400" cy="33338"/>
          </a:xfrm>
          <a:prstGeom prst="line">
            <a:avLst/>
          </a:prstGeom>
          <a:noFill/>
          <a:ln w="76200">
            <a:solidFill>
              <a:schemeClr val="tx1"/>
            </a:solidFill>
            <a:round/>
            <a:headEnd/>
            <a:tailEnd/>
          </a:ln>
        </p:spPr>
      </p:cxnSp>
      <p:cxnSp>
        <p:nvCxnSpPr>
          <p:cNvPr id="157705" name="Straight Connector 11"/>
          <p:cNvCxnSpPr>
            <a:cxnSpLocks noChangeShapeType="1"/>
          </p:cNvCxnSpPr>
          <p:nvPr/>
        </p:nvCxnSpPr>
        <p:spPr bwMode="auto">
          <a:xfrm rot="10800000" flipH="1">
            <a:off x="4646613" y="2860675"/>
            <a:ext cx="2058987" cy="1588"/>
          </a:xfrm>
          <a:prstGeom prst="line">
            <a:avLst/>
          </a:prstGeom>
          <a:noFill/>
          <a:ln w="76200">
            <a:solidFill>
              <a:schemeClr val="tx1"/>
            </a:solidFill>
            <a:round/>
            <a:headEnd/>
            <a:tailEnd/>
          </a:ln>
        </p:spPr>
      </p:cxnSp>
      <p:cxnSp>
        <p:nvCxnSpPr>
          <p:cNvPr id="157706" name="Straight Connector 17"/>
          <p:cNvCxnSpPr>
            <a:cxnSpLocks noChangeShapeType="1"/>
          </p:cNvCxnSpPr>
          <p:nvPr/>
        </p:nvCxnSpPr>
        <p:spPr bwMode="auto">
          <a:xfrm rot="16200000" flipH="1">
            <a:off x="6874669" y="2840831"/>
            <a:ext cx="2057400" cy="33338"/>
          </a:xfrm>
          <a:prstGeom prst="line">
            <a:avLst/>
          </a:prstGeom>
          <a:noFill/>
          <a:ln w="76200">
            <a:solidFill>
              <a:schemeClr val="tx1"/>
            </a:solidFill>
            <a:round/>
            <a:headEnd/>
            <a:tailEnd/>
          </a:ln>
        </p:spPr>
      </p:cxnSp>
      <p:cxnSp>
        <p:nvCxnSpPr>
          <p:cNvPr id="157707" name="Straight Connector 18"/>
          <p:cNvCxnSpPr>
            <a:cxnSpLocks noChangeShapeType="1"/>
          </p:cNvCxnSpPr>
          <p:nvPr/>
        </p:nvCxnSpPr>
        <p:spPr bwMode="auto">
          <a:xfrm rot="10800000" flipH="1">
            <a:off x="6856413" y="2860675"/>
            <a:ext cx="2058987" cy="1588"/>
          </a:xfrm>
          <a:prstGeom prst="line">
            <a:avLst/>
          </a:prstGeom>
          <a:noFill/>
          <a:ln w="76200">
            <a:solidFill>
              <a:schemeClr val="tx1"/>
            </a:solidFill>
            <a:round/>
            <a:headEnd/>
            <a:tailEnd/>
          </a:ln>
        </p:spPr>
      </p:cxnSp>
      <p:cxnSp>
        <p:nvCxnSpPr>
          <p:cNvPr id="157708" name="Straight Connector 19"/>
          <p:cNvCxnSpPr>
            <a:cxnSpLocks noChangeShapeType="1"/>
          </p:cNvCxnSpPr>
          <p:nvPr/>
        </p:nvCxnSpPr>
        <p:spPr bwMode="auto">
          <a:xfrm rot="16200000" flipH="1">
            <a:off x="7368382" y="2840831"/>
            <a:ext cx="2057400" cy="33337"/>
          </a:xfrm>
          <a:prstGeom prst="line">
            <a:avLst/>
          </a:prstGeom>
          <a:noFill/>
          <a:ln w="76200">
            <a:solidFill>
              <a:schemeClr val="tx1"/>
            </a:solidFill>
            <a:round/>
            <a:headEnd/>
            <a:tailEnd/>
          </a:ln>
        </p:spPr>
      </p:cxnSp>
      <p:cxnSp>
        <p:nvCxnSpPr>
          <p:cNvPr id="157709" name="Straight Connector 20"/>
          <p:cNvCxnSpPr>
            <a:cxnSpLocks noChangeShapeType="1"/>
          </p:cNvCxnSpPr>
          <p:nvPr/>
        </p:nvCxnSpPr>
        <p:spPr bwMode="auto">
          <a:xfrm rot="16200000" flipH="1">
            <a:off x="6377782" y="2840831"/>
            <a:ext cx="2057400" cy="33337"/>
          </a:xfrm>
          <a:prstGeom prst="line">
            <a:avLst/>
          </a:prstGeom>
          <a:noFill/>
          <a:ln w="76200">
            <a:solidFill>
              <a:schemeClr val="tx1"/>
            </a:solidFill>
            <a:round/>
            <a:headEnd/>
            <a:tailEnd/>
          </a:ln>
        </p:spPr>
      </p:cxnSp>
      <p:cxnSp>
        <p:nvCxnSpPr>
          <p:cNvPr id="157710" name="Straight Connector 21"/>
          <p:cNvCxnSpPr>
            <a:cxnSpLocks noChangeShapeType="1"/>
          </p:cNvCxnSpPr>
          <p:nvPr/>
        </p:nvCxnSpPr>
        <p:spPr bwMode="auto">
          <a:xfrm rot="10800000" flipH="1">
            <a:off x="6856413" y="2362200"/>
            <a:ext cx="2058987" cy="1588"/>
          </a:xfrm>
          <a:prstGeom prst="line">
            <a:avLst/>
          </a:prstGeom>
          <a:noFill/>
          <a:ln w="76200">
            <a:solidFill>
              <a:schemeClr val="tx1"/>
            </a:solidFill>
            <a:round/>
            <a:headEnd/>
            <a:tailEnd/>
          </a:ln>
        </p:spPr>
      </p:cxnSp>
      <p:cxnSp>
        <p:nvCxnSpPr>
          <p:cNvPr id="157711" name="Straight Connector 22"/>
          <p:cNvCxnSpPr>
            <a:cxnSpLocks noChangeShapeType="1"/>
          </p:cNvCxnSpPr>
          <p:nvPr/>
        </p:nvCxnSpPr>
        <p:spPr bwMode="auto">
          <a:xfrm rot="10800000" flipH="1">
            <a:off x="6856413" y="3352800"/>
            <a:ext cx="2058987" cy="1588"/>
          </a:xfrm>
          <a:prstGeom prst="line">
            <a:avLst/>
          </a:prstGeom>
          <a:noFill/>
          <a:ln w="76200">
            <a:solidFill>
              <a:schemeClr val="tx1"/>
            </a:solidFill>
            <a:round/>
            <a:headEnd/>
            <a:tailEnd/>
          </a:ln>
        </p:spPr>
      </p:cxnSp>
      <p:sp>
        <p:nvSpPr>
          <p:cNvPr id="157712" name="Rectangle 23"/>
          <p:cNvSpPr>
            <a:spLocks noChangeArrowheads="1"/>
          </p:cNvSpPr>
          <p:nvPr/>
        </p:nvSpPr>
        <p:spPr bwMode="auto">
          <a:xfrm>
            <a:off x="3352800" y="3962400"/>
            <a:ext cx="76200" cy="17526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nvGrpSpPr>
          <p:cNvPr id="157713" name="Group 49"/>
          <p:cNvGrpSpPr>
            <a:grpSpLocks/>
          </p:cNvGrpSpPr>
          <p:nvPr/>
        </p:nvGrpSpPr>
        <p:grpSpPr bwMode="auto">
          <a:xfrm>
            <a:off x="5638800" y="3962400"/>
            <a:ext cx="76200" cy="1752600"/>
            <a:chOff x="5105400" y="3962400"/>
            <a:chExt cx="76200" cy="1752600"/>
          </a:xfrm>
        </p:grpSpPr>
        <p:sp>
          <p:nvSpPr>
            <p:cNvPr id="157736" name="Rectangle 24"/>
            <p:cNvSpPr>
              <a:spLocks noChangeArrowheads="1"/>
            </p:cNvSpPr>
            <p:nvPr/>
          </p:nvSpPr>
          <p:spPr bwMode="auto">
            <a:xfrm>
              <a:off x="5105400" y="3962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7" name="Rectangle 25"/>
            <p:cNvSpPr>
              <a:spLocks noChangeArrowheads="1"/>
            </p:cNvSpPr>
            <p:nvPr/>
          </p:nvSpPr>
          <p:spPr bwMode="auto">
            <a:xfrm>
              <a:off x="5105400" y="4419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8" name="Rectangle 26"/>
            <p:cNvSpPr>
              <a:spLocks noChangeArrowheads="1"/>
            </p:cNvSpPr>
            <p:nvPr/>
          </p:nvSpPr>
          <p:spPr bwMode="auto">
            <a:xfrm>
              <a:off x="5105400" y="4876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9" name="Rectangle 27"/>
            <p:cNvSpPr>
              <a:spLocks noChangeArrowheads="1"/>
            </p:cNvSpPr>
            <p:nvPr/>
          </p:nvSpPr>
          <p:spPr bwMode="auto">
            <a:xfrm>
              <a:off x="5105400" y="53340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4" name="Group 48"/>
          <p:cNvGrpSpPr>
            <a:grpSpLocks/>
          </p:cNvGrpSpPr>
          <p:nvPr/>
        </p:nvGrpSpPr>
        <p:grpSpPr bwMode="auto">
          <a:xfrm>
            <a:off x="7848600" y="3962400"/>
            <a:ext cx="76200" cy="1752600"/>
            <a:chOff x="7696200" y="3886200"/>
            <a:chExt cx="76200" cy="1524000"/>
          </a:xfrm>
        </p:grpSpPr>
        <p:grpSp>
          <p:nvGrpSpPr>
            <p:cNvPr id="157716" name="Group 32"/>
            <p:cNvGrpSpPr>
              <a:grpSpLocks/>
            </p:cNvGrpSpPr>
            <p:nvPr/>
          </p:nvGrpSpPr>
          <p:grpSpPr bwMode="auto">
            <a:xfrm>
              <a:off x="7696200" y="3886200"/>
              <a:ext cx="76200" cy="381000"/>
              <a:chOff x="7696200" y="3886200"/>
              <a:chExt cx="76200" cy="1752600"/>
            </a:xfrm>
          </p:grpSpPr>
          <p:sp>
            <p:nvSpPr>
              <p:cNvPr id="157732" name="Rectangle 28"/>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3" name="Rectangle 29"/>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4" name="Rectangle 30"/>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5" name="Rectangle 31"/>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7" name="Group 33"/>
            <p:cNvGrpSpPr>
              <a:grpSpLocks/>
            </p:cNvGrpSpPr>
            <p:nvPr/>
          </p:nvGrpSpPr>
          <p:grpSpPr bwMode="auto">
            <a:xfrm>
              <a:off x="7696200" y="4267200"/>
              <a:ext cx="76200" cy="381000"/>
              <a:chOff x="7696200" y="3886200"/>
              <a:chExt cx="76200" cy="1752600"/>
            </a:xfrm>
          </p:grpSpPr>
          <p:sp>
            <p:nvSpPr>
              <p:cNvPr id="157728" name="Rectangle 34"/>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9" name="Rectangle 35"/>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0" name="Rectangle 36"/>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31" name="Rectangle 37"/>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8" name="Group 38"/>
            <p:cNvGrpSpPr>
              <a:grpSpLocks/>
            </p:cNvGrpSpPr>
            <p:nvPr/>
          </p:nvGrpSpPr>
          <p:grpSpPr bwMode="auto">
            <a:xfrm>
              <a:off x="7696200" y="4648200"/>
              <a:ext cx="76200" cy="381000"/>
              <a:chOff x="7696200" y="3886200"/>
              <a:chExt cx="76200" cy="1752600"/>
            </a:xfrm>
          </p:grpSpPr>
          <p:sp>
            <p:nvSpPr>
              <p:cNvPr id="157724" name="Rectangle 39"/>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5" name="Rectangle 40"/>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6" name="Rectangle 41"/>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7" name="Rectangle 42"/>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nvGrpSpPr>
            <p:cNvPr id="157719" name="Group 43"/>
            <p:cNvGrpSpPr>
              <a:grpSpLocks/>
            </p:cNvGrpSpPr>
            <p:nvPr/>
          </p:nvGrpSpPr>
          <p:grpSpPr bwMode="auto">
            <a:xfrm>
              <a:off x="7696200" y="5029200"/>
              <a:ext cx="76200" cy="381000"/>
              <a:chOff x="7696200" y="3886200"/>
              <a:chExt cx="76200" cy="1752600"/>
            </a:xfrm>
          </p:grpSpPr>
          <p:sp>
            <p:nvSpPr>
              <p:cNvPr id="157720" name="Rectangle 44"/>
              <p:cNvSpPr>
                <a:spLocks noChangeArrowheads="1"/>
              </p:cNvSpPr>
              <p:nvPr/>
            </p:nvSpPr>
            <p:spPr bwMode="auto">
              <a:xfrm>
                <a:off x="7696200" y="38862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1" name="Rectangle 45"/>
              <p:cNvSpPr>
                <a:spLocks noChangeArrowheads="1"/>
              </p:cNvSpPr>
              <p:nvPr/>
            </p:nvSpPr>
            <p:spPr bwMode="auto">
              <a:xfrm>
                <a:off x="7696200" y="43434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2" name="Rectangle 46"/>
              <p:cNvSpPr>
                <a:spLocks noChangeArrowheads="1"/>
              </p:cNvSpPr>
              <p:nvPr/>
            </p:nvSpPr>
            <p:spPr bwMode="auto">
              <a:xfrm>
                <a:off x="7696200" y="48006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sp>
            <p:nvSpPr>
              <p:cNvPr id="157723" name="Rectangle 47"/>
              <p:cNvSpPr>
                <a:spLocks noChangeArrowheads="1"/>
              </p:cNvSpPr>
              <p:nvPr/>
            </p:nvSpPr>
            <p:spPr bwMode="auto">
              <a:xfrm>
                <a:off x="7696200" y="5257800"/>
                <a:ext cx="76200" cy="381000"/>
              </a:xfrm>
              <a:prstGeom prst="rect">
                <a:avLst/>
              </a:prstGeom>
              <a:solidFill>
                <a:schemeClr val="accent1"/>
              </a:solidFill>
              <a:ln w="9525">
                <a:solidFill>
                  <a:schemeClr val="tx1"/>
                </a:solidFill>
                <a:round/>
                <a:headEnd/>
                <a:tailEnd/>
              </a:ln>
            </p:spPr>
            <p:txBody>
              <a:bodyPr>
                <a:prstTxWarp prst="textNoShape">
                  <a:avLst/>
                </a:prstTxWarp>
              </a:bodyPr>
              <a:lstStyle/>
              <a:p>
                <a:pPr eaLnBrk="0" fontAlgn="base" hangingPunct="0">
                  <a:spcBef>
                    <a:spcPct val="0"/>
                  </a:spcBef>
                  <a:spcAft>
                    <a:spcPct val="0"/>
                  </a:spcAft>
                </a:pPr>
                <a:endParaRPr lang="en-US">
                  <a:solidFill>
                    <a:srgbClr val="000000"/>
                  </a:solidFill>
                  <a:ea typeface="ＭＳ Ｐゴシック" pitchFamily="-65" charset="-128"/>
                </a:endParaRPr>
              </a:p>
            </p:txBody>
          </p:sp>
        </p:grpSp>
      </p:grpSp>
      <p:sp>
        <p:nvSpPr>
          <p:cNvPr id="157715" name="Rectangle 23"/>
          <p:cNvSpPr>
            <a:spLocks noChangeArrowheads="1"/>
          </p:cNvSpPr>
          <p:nvPr/>
        </p:nvSpPr>
        <p:spPr bwMode="auto">
          <a:xfrm>
            <a:off x="152400" y="1295400"/>
            <a:ext cx="6172200" cy="307975"/>
          </a:xfrm>
          <a:prstGeom prst="rect">
            <a:avLst/>
          </a:prstGeom>
          <a:noFill/>
          <a:ln w="9525">
            <a:noFill/>
            <a:miter lim="800000"/>
            <a:headEnd/>
            <a:tailEnd/>
          </a:ln>
        </p:spPr>
        <p:txBody>
          <a:bodyPr anchor="ctr">
            <a:prstTxWarp prst="textNoShape">
              <a:avLst/>
            </a:prstTxWarp>
            <a:spAutoFit/>
          </a:bodyPr>
          <a:lstStyle/>
          <a:p>
            <a:pPr defTabSz="457200" fontAlgn="base">
              <a:spcBef>
                <a:spcPct val="0"/>
              </a:spcBef>
              <a:spcAft>
                <a:spcPct val="0"/>
              </a:spcAft>
            </a:pPr>
            <a:r>
              <a:rPr lang="en-US" sz="1400">
                <a:solidFill>
                  <a:srgbClr val="000000"/>
                </a:solidFill>
                <a:ea typeface="Arial" pitchFamily="-65" charset="0"/>
                <a:cs typeface="Arial" pitchFamily="-65" charset="0"/>
              </a:rPr>
              <a:t>Sivic, Zisserman, 2003. Visual words = Kmeans of SIFT descriptors</a:t>
            </a:r>
          </a:p>
        </p:txBody>
      </p:sp>
    </p:spTree>
    <p:extLst>
      <p:ext uri="{BB962C8B-B14F-4D97-AF65-F5344CB8AC3E}">
        <p14:creationId xmlns:p14="http://schemas.microsoft.com/office/powerpoint/2010/main" val="27480047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Bags of Visual Features</a:t>
            </a:r>
            <a:endParaRPr lang="en-US" dirty="0"/>
          </a:p>
        </p:txBody>
      </p:sp>
      <p:sp>
        <p:nvSpPr>
          <p:cNvPr id="3" name="Content Placeholder 2"/>
          <p:cNvSpPr>
            <a:spLocks noGrp="1"/>
          </p:cNvSpPr>
          <p:nvPr>
            <p:ph idx="1"/>
          </p:nvPr>
        </p:nvSpPr>
        <p:spPr/>
        <p:txBody>
          <a:bodyPr/>
          <a:lstStyle/>
          <a:p>
            <a:r>
              <a:rPr lang="en-US" altLang="en-US" dirty="0"/>
              <a:t>More advanced quantization / encoding methods that </a:t>
            </a:r>
            <a:r>
              <a:rPr lang="en-US" altLang="en-US" dirty="0" smtClean="0"/>
              <a:t>are near the </a:t>
            </a:r>
            <a:r>
              <a:rPr lang="en-US" altLang="en-US" dirty="0"/>
              <a:t>state-of-the-art in image classification and image retrieval.</a:t>
            </a:r>
          </a:p>
          <a:p>
            <a:pPr lvl="1"/>
            <a:r>
              <a:rPr lang="en-US" altLang="en-US" dirty="0"/>
              <a:t>Soft assignment (a.k.a. Kernel Codebook)</a:t>
            </a:r>
          </a:p>
          <a:p>
            <a:pPr lvl="1"/>
            <a:r>
              <a:rPr lang="en-US" altLang="en-US" dirty="0"/>
              <a:t>VLAD</a:t>
            </a:r>
          </a:p>
          <a:p>
            <a:pPr lvl="1"/>
            <a:r>
              <a:rPr lang="en-US" altLang="en-US" dirty="0"/>
              <a:t>Fisher Vector</a:t>
            </a:r>
          </a:p>
          <a:p>
            <a:r>
              <a:rPr lang="en-US" dirty="0" smtClean="0"/>
              <a:t>Deep learning has taken attention away from these methods.</a:t>
            </a:r>
            <a:endParaRPr lang="en-US" dirty="0"/>
          </a:p>
        </p:txBody>
      </p:sp>
    </p:spTree>
    <p:extLst>
      <p:ext uri="{BB962C8B-B14F-4D97-AF65-F5344CB8AC3E}">
        <p14:creationId xmlns:p14="http://schemas.microsoft.com/office/powerpoint/2010/main" val="24496490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James\Desktop\presentations\VSS\SUN397cvpr_small.png"/>
          <p:cNvPicPr>
            <a:picLocks noChangeAspect="1" noChangeArrowheads="1"/>
          </p:cNvPicPr>
          <p:nvPr/>
        </p:nvPicPr>
        <p:blipFill>
          <a:blip r:embed="rId3" cstate="print"/>
          <a:srcRect/>
          <a:stretch>
            <a:fillRect/>
          </a:stretch>
        </p:blipFill>
        <p:spPr bwMode="auto">
          <a:xfrm>
            <a:off x="-924585" y="-13063"/>
            <a:ext cx="11871259" cy="7315200"/>
          </a:xfrm>
          <a:prstGeom prst="rect">
            <a:avLst/>
          </a:prstGeom>
          <a:noFill/>
        </p:spPr>
      </p:pic>
      <p:sp>
        <p:nvSpPr>
          <p:cNvPr id="5" name="Rectangle 4"/>
          <p:cNvSpPr/>
          <p:nvPr/>
        </p:nvSpPr>
        <p:spPr>
          <a:xfrm>
            <a:off x="-1143000" y="-381000"/>
            <a:ext cx="12649200" cy="8458200"/>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990600"/>
            <a:ext cx="8229600" cy="1774825"/>
          </a:xfrm>
          <a:solidFill>
            <a:schemeClr val="bg1"/>
          </a:solidFill>
        </p:spPr>
        <p:txBody>
          <a:bodyPr>
            <a:normAutofit/>
          </a:bodyPr>
          <a:lstStyle/>
          <a:p>
            <a:r>
              <a:rPr lang="en-US" dirty="0" smtClean="0"/>
              <a:t>SUN Database: Large-scale Scene Categorization and Detection</a:t>
            </a:r>
            <a:endParaRPr lang="en-US" dirty="0"/>
          </a:p>
        </p:txBody>
      </p:sp>
      <p:sp>
        <p:nvSpPr>
          <p:cNvPr id="3" name="Subtitle 2"/>
          <p:cNvSpPr>
            <a:spLocks noGrp="1"/>
          </p:cNvSpPr>
          <p:nvPr>
            <p:ph type="subTitle" idx="1"/>
          </p:nvPr>
        </p:nvSpPr>
        <p:spPr>
          <a:xfrm>
            <a:off x="609600" y="3432175"/>
            <a:ext cx="7848600" cy="2206625"/>
          </a:xfrm>
          <a:solidFill>
            <a:schemeClr val="bg1"/>
          </a:solidFill>
        </p:spPr>
        <p:txBody>
          <a:bodyPr>
            <a:normAutofit/>
          </a:bodyPr>
          <a:lstStyle/>
          <a:p>
            <a:r>
              <a:rPr lang="en-US" dirty="0" smtClean="0">
                <a:solidFill>
                  <a:schemeClr val="tx1"/>
                </a:solidFill>
              </a:rPr>
              <a:t>Jianxiong Xiao, James Hays</a:t>
            </a:r>
            <a:r>
              <a:rPr lang="en-US" baseline="30000" dirty="0" smtClean="0">
                <a:solidFill>
                  <a:schemeClr val="tx1"/>
                </a:solidFill>
              </a:rPr>
              <a:t>†</a:t>
            </a:r>
            <a:r>
              <a:rPr lang="en-US" dirty="0" smtClean="0">
                <a:solidFill>
                  <a:schemeClr val="tx1"/>
                </a:solidFill>
              </a:rPr>
              <a:t>, Krista A. Ehinger, Aude Oliva, Antonio Torralba</a:t>
            </a:r>
          </a:p>
          <a:p>
            <a:r>
              <a:rPr lang="en-US" dirty="0" smtClean="0">
                <a:solidFill>
                  <a:schemeClr val="tx1"/>
                </a:solidFill>
              </a:rPr>
              <a:t>Massachusetts Institute of Technology</a:t>
            </a:r>
            <a:br>
              <a:rPr lang="en-US" dirty="0" smtClean="0">
                <a:solidFill>
                  <a:schemeClr val="tx1"/>
                </a:solidFill>
              </a:rPr>
            </a:br>
            <a:r>
              <a:rPr lang="en-US" baseline="30000" dirty="0" smtClean="0">
                <a:solidFill>
                  <a:schemeClr val="tx1"/>
                </a:solidFill>
              </a:rPr>
              <a:t> † </a:t>
            </a:r>
            <a:r>
              <a:rPr lang="en-US" dirty="0" smtClean="0">
                <a:solidFill>
                  <a:schemeClr val="tx1"/>
                </a:solidFill>
              </a:rPr>
              <a:t>Brown University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t>Standard Kmeans Bag of Words </a:t>
            </a:r>
          </a:p>
        </p:txBody>
      </p:sp>
      <p:pic>
        <p:nvPicPr>
          <p:cNvPr id="130051" name="Picture 3"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1447800"/>
            <a:ext cx="61658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4"/>
          <p:cNvSpPr>
            <a:spLocks noChangeArrowheads="1"/>
          </p:cNvSpPr>
          <p:nvPr/>
        </p:nvSpPr>
        <p:spPr bwMode="auto">
          <a:xfrm>
            <a:off x="1447800" y="5718175"/>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prstClr val="black"/>
                </a:solidFill>
              </a:rPr>
              <a:t>http://www.cs.utexas.edu/~grauman/courses/fall2009/papers/bag_of_visual_words.pdf</a:t>
            </a:r>
          </a:p>
        </p:txBody>
      </p:sp>
    </p:spTree>
    <p:extLst>
      <p:ext uri="{BB962C8B-B14F-4D97-AF65-F5344CB8AC3E}">
        <p14:creationId xmlns:p14="http://schemas.microsoft.com/office/powerpoint/2010/main" val="14364228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altLang="en-US" smtClean="0"/>
              <a:t>Motivation</a:t>
            </a:r>
          </a:p>
        </p:txBody>
      </p:sp>
      <p:sp>
        <p:nvSpPr>
          <p:cNvPr id="3" name="Content Placeholder 2"/>
          <p:cNvSpPr>
            <a:spLocks noGrp="1"/>
          </p:cNvSpPr>
          <p:nvPr>
            <p:ph idx="1"/>
          </p:nvPr>
        </p:nvSpPr>
        <p:spPr/>
        <p:txBody>
          <a:bodyPr/>
          <a:lstStyle/>
          <a:p>
            <a:pPr marL="0" indent="0">
              <a:defRPr/>
            </a:pPr>
            <a:r>
              <a:rPr lang="en-US" i="1" dirty="0" smtClean="0"/>
              <a:t>Bag of Visual Words</a:t>
            </a:r>
            <a:r>
              <a:rPr lang="en-US" dirty="0" smtClean="0"/>
              <a:t> is only about </a:t>
            </a:r>
            <a:r>
              <a:rPr lang="en-US" b="1" dirty="0" smtClean="0"/>
              <a:t>counting </a:t>
            </a:r>
            <a:r>
              <a:rPr lang="en-US" dirty="0" smtClean="0"/>
              <a:t>the number of local descriptors assigned to each </a:t>
            </a:r>
            <a:r>
              <a:rPr lang="en-US" dirty="0" err="1" smtClean="0"/>
              <a:t>Voronoi</a:t>
            </a:r>
            <a:r>
              <a:rPr lang="en-US" dirty="0" smtClean="0"/>
              <a:t> region</a:t>
            </a:r>
          </a:p>
          <a:p>
            <a:pPr>
              <a:defRPr/>
            </a:pPr>
            <a:endParaRPr lang="en-US" dirty="0" smtClean="0"/>
          </a:p>
          <a:p>
            <a:pPr>
              <a:defRPr/>
            </a:pPr>
            <a:r>
              <a:rPr lang="en-US" dirty="0" smtClean="0"/>
              <a:t>Why not including </a:t>
            </a:r>
            <a:r>
              <a:rPr lang="en-US" b="1" dirty="0" smtClean="0"/>
              <a:t>other statistics</a:t>
            </a:r>
            <a:r>
              <a:rPr lang="en-US" dirty="0" smtClean="0"/>
              <a:t>? </a:t>
            </a:r>
            <a:endParaRPr lang="en-US" dirty="0"/>
          </a:p>
        </p:txBody>
      </p:sp>
      <p:pic>
        <p:nvPicPr>
          <p:cNvPr id="132100" name="Picture 4"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292475"/>
            <a:ext cx="36734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Rectangle 5"/>
          <p:cNvSpPr>
            <a:spLocks noChangeArrowheads="1"/>
          </p:cNvSpPr>
          <p:nvPr/>
        </p:nvSpPr>
        <p:spPr bwMode="auto">
          <a:xfrm>
            <a:off x="1447800" y="5810250"/>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http://www.cs.utexas.edu/~grauman/courses/fall2009/papers/bag_of_visual_words.pdf</a:t>
            </a:r>
          </a:p>
        </p:txBody>
      </p:sp>
      <p:pic>
        <p:nvPicPr>
          <p:cNvPr id="132102"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8395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609600" y="3589338"/>
            <a:ext cx="8001000" cy="2014537"/>
          </a:xfrm>
          <a:prstGeom prst="rect">
            <a:avLst/>
          </a:prstGeom>
          <a:solidFill>
            <a:srgbClr val="CCEC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2" name="Title 1"/>
          <p:cNvSpPr>
            <a:spLocks noGrp="1"/>
          </p:cNvSpPr>
          <p:nvPr>
            <p:ph type="title"/>
          </p:nvPr>
        </p:nvSpPr>
        <p:spPr/>
        <p:txBody>
          <a:bodyPr>
            <a:normAutofit fontScale="90000"/>
          </a:bodyPr>
          <a:lstStyle/>
          <a:p>
            <a:pPr>
              <a:defRPr/>
            </a:pPr>
            <a:r>
              <a:rPr lang="en-US" dirty="0" smtClean="0"/>
              <a:t>We already looked at the Spatial Pyramid</a:t>
            </a:r>
            <a:endParaRPr lang="en-US" dirty="0"/>
          </a:p>
        </p:txBody>
      </p:sp>
      <p:pic>
        <p:nvPicPr>
          <p:cNvPr id="133124" name="Picture 3" descr="texton_ind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3676650"/>
            <a:ext cx="19970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5" name="Group 4"/>
          <p:cNvGrpSpPr>
            <a:grpSpLocks/>
          </p:cNvGrpSpPr>
          <p:nvPr/>
        </p:nvGrpSpPr>
        <p:grpSpPr bwMode="auto">
          <a:xfrm>
            <a:off x="3587750" y="3679825"/>
            <a:ext cx="2017713" cy="1609725"/>
            <a:chOff x="1968" y="2812"/>
            <a:chExt cx="1680" cy="1316"/>
          </a:xfrm>
        </p:grpSpPr>
        <p:pic>
          <p:nvPicPr>
            <p:cNvPr id="133153" name="Picture 5" descr="texton_ind_1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8"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4" name="Picture 6" descr="texton_ind_1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 y="2812"/>
              <a:ext cx="816" cy="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5" name="Picture 7" descr="texton_ind_1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32" y="2812"/>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6" name="Picture 8" descr="texton_ind_1_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2" y="3485"/>
              <a:ext cx="816" cy="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26" name="AutoShape 9"/>
          <p:cNvSpPr>
            <a:spLocks noChangeArrowheads="1"/>
          </p:cNvSpPr>
          <p:nvPr/>
        </p:nvSpPr>
        <p:spPr bwMode="auto">
          <a:xfrm>
            <a:off x="4414838" y="3281363"/>
            <a:ext cx="344487" cy="307975"/>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pic>
        <p:nvPicPr>
          <p:cNvPr id="133127" name="Picture 10" descr="burma_bagan"/>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6413" y="914400"/>
            <a:ext cx="3114675" cy="227488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128" name="AutoShape 18"/>
          <p:cNvSpPr>
            <a:spLocks noChangeArrowheads="1"/>
          </p:cNvSpPr>
          <p:nvPr/>
        </p:nvSpPr>
        <p:spPr bwMode="auto">
          <a:xfrm rot="2426846">
            <a:off x="2657475" y="32464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sp>
        <p:nvSpPr>
          <p:cNvPr id="133129" name="AutoShape 39"/>
          <p:cNvSpPr>
            <a:spLocks noChangeArrowheads="1"/>
          </p:cNvSpPr>
          <p:nvPr/>
        </p:nvSpPr>
        <p:spPr bwMode="auto">
          <a:xfrm rot="19173154" flipH="1">
            <a:off x="6172200" y="3246438"/>
            <a:ext cx="344488" cy="309562"/>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grpSp>
        <p:nvGrpSpPr>
          <p:cNvPr id="18" name="Group 21"/>
          <p:cNvGrpSpPr>
            <a:grpSpLocks/>
          </p:cNvGrpSpPr>
          <p:nvPr/>
        </p:nvGrpSpPr>
        <p:grpSpPr bwMode="auto">
          <a:xfrm>
            <a:off x="6172200" y="3246438"/>
            <a:ext cx="2362200" cy="2360612"/>
            <a:chOff x="3798" y="3007"/>
            <a:chExt cx="1420" cy="1295"/>
          </a:xfrm>
        </p:grpSpPr>
        <p:grpSp>
          <p:nvGrpSpPr>
            <p:cNvPr id="133134" name="Group 22"/>
            <p:cNvGrpSpPr>
              <a:grpSpLocks/>
            </p:cNvGrpSpPr>
            <p:nvPr/>
          </p:nvGrpSpPr>
          <p:grpSpPr bwMode="auto">
            <a:xfrm>
              <a:off x="4005" y="3245"/>
              <a:ext cx="1213" cy="883"/>
              <a:chOff x="3792" y="2812"/>
              <a:chExt cx="1680" cy="1316"/>
            </a:xfrm>
          </p:grpSpPr>
          <p:pic>
            <p:nvPicPr>
              <p:cNvPr id="133137" name="Picture 23" descr="texton_ind_2_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2"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8" name="Picture 24" descr="texton_ind_2_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24" y="3153"/>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39" name="Picture 25" descr="texton_ind_2_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56"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0" name="Picture 26" descr="texton_ind_2_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8" y="2817"/>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1" name="Picture 27" descr="texton_ind_2_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92" y="3153"/>
                <a:ext cx="38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2" name="Picture 28" descr="texton_ind_2_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4" y="2812"/>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3" name="Picture 29" descr="texton_ind_2_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88" y="3153"/>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4" name="Picture 30" descr="texton_ind_2_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4656" y="3153"/>
                <a:ext cx="384"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5" name="Picture 31" descr="texton_ind_2_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92"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6" name="Picture 32" descr="texton_ind_2_1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56"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7" name="Picture 33" descr="texton_ind_2_1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56"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8" name="Picture 34" descr="texton_ind_2_1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224"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9" name="Picture 35" descr="texton_ind_2_1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800" y="3831"/>
                <a:ext cx="376"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0" name="Picture 36" descr="texton_ind_2_1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24"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1" name="Picture 37" descr="texton_ind_2_15"/>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88" y="3825"/>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2" name="Picture 38" descr="texton_ind_2_1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088" y="3489"/>
                <a:ext cx="384"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35" name="AutoShape 39"/>
            <p:cNvSpPr>
              <a:spLocks noChangeArrowheads="1"/>
            </p:cNvSpPr>
            <p:nvPr/>
          </p:nvSpPr>
          <p:spPr bwMode="auto">
            <a:xfrm rot="19173154" flipH="1">
              <a:off x="3798" y="3007"/>
              <a:ext cx="207" cy="170"/>
            </a:xfrm>
            <a:prstGeom prst="downArrow">
              <a:avLst>
                <a:gd name="adj1" fmla="val 50000"/>
                <a:gd name="adj2" fmla="val 25000"/>
              </a:avLst>
            </a:prstGeom>
            <a:solidFill>
              <a:srgbClr val="FFCC99"/>
            </a:solidFill>
            <a:ln w="9525">
              <a:solidFill>
                <a:srgbClr val="FF6600"/>
              </a:solidFill>
              <a:miter lim="800000"/>
              <a:headEnd/>
              <a:tailEnd/>
            </a:ln>
          </p:spPr>
          <p:txBody>
            <a:bodyPr wrap="none" anchor="ct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en-US" altLang="en-US" sz="2400" smtClean="0">
                <a:solidFill>
                  <a:srgbClr val="000000"/>
                </a:solidFill>
                <a:latin typeface="Arial" panose="020B0604020202020204" pitchFamily="34" charset="0"/>
                <a:cs typeface="Arial" panose="020B0604020202020204" pitchFamily="34" charset="0"/>
              </a:endParaRPr>
            </a:p>
          </p:txBody>
        </p:sp>
        <p:sp>
          <p:nvSpPr>
            <p:cNvPr id="133136" name="Text Box 40"/>
            <p:cNvSpPr txBox="1">
              <a:spLocks noChangeArrowheads="1"/>
            </p:cNvSpPr>
            <p:nvPr/>
          </p:nvSpPr>
          <p:spPr bwMode="auto">
            <a:xfrm>
              <a:off x="4389" y="4133"/>
              <a:ext cx="422"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FontTx/>
                <a:buNone/>
              </a:pPr>
              <a:r>
                <a:rPr lang="en-US" altLang="en-US" sz="1400" smtClean="0">
                  <a:solidFill>
                    <a:prstClr val="black"/>
                  </a:solidFill>
                  <a:latin typeface="Arial" panose="020B0604020202020204" pitchFamily="34" charset="0"/>
                  <a:cs typeface="Arial" panose="020B0604020202020204" pitchFamily="34" charset="0"/>
                </a:rPr>
                <a:t>level 2</a:t>
              </a:r>
            </a:p>
          </p:txBody>
        </p:sp>
      </p:grpSp>
      <p:sp>
        <p:nvSpPr>
          <p:cNvPr id="133131" name="Text Box 19"/>
          <p:cNvSpPr txBox="1">
            <a:spLocks noChangeArrowheads="1"/>
          </p:cNvSpPr>
          <p:nvPr/>
        </p:nvSpPr>
        <p:spPr bwMode="auto">
          <a:xfrm>
            <a:off x="1323975" y="5302250"/>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FontTx/>
              <a:buNone/>
            </a:pPr>
            <a:r>
              <a:rPr lang="en-US" altLang="en-US" sz="1400" smtClean="0">
                <a:solidFill>
                  <a:prstClr val="black"/>
                </a:solidFill>
                <a:latin typeface="Arial" panose="020B0604020202020204" pitchFamily="34" charset="0"/>
                <a:cs typeface="Arial" panose="020B0604020202020204" pitchFamily="34" charset="0"/>
              </a:rPr>
              <a:t>level 0</a:t>
            </a:r>
          </a:p>
        </p:txBody>
      </p:sp>
      <p:sp>
        <p:nvSpPr>
          <p:cNvPr id="133132" name="Text Box 20"/>
          <p:cNvSpPr txBox="1">
            <a:spLocks noChangeArrowheads="1"/>
          </p:cNvSpPr>
          <p:nvPr/>
        </p:nvSpPr>
        <p:spPr bwMode="auto">
          <a:xfrm>
            <a:off x="4244975" y="529907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50000"/>
              </a:spcBef>
              <a:spcAft>
                <a:spcPct val="0"/>
              </a:spcAft>
              <a:buFontTx/>
              <a:buNone/>
            </a:pPr>
            <a:r>
              <a:rPr lang="en-US" altLang="en-US" sz="1400" smtClean="0">
                <a:solidFill>
                  <a:prstClr val="black"/>
                </a:solidFill>
                <a:latin typeface="Arial" panose="020B0604020202020204" pitchFamily="34" charset="0"/>
                <a:cs typeface="Arial" panose="020B0604020202020204" pitchFamily="34" charset="0"/>
              </a:rPr>
              <a:t>level 1</a:t>
            </a:r>
          </a:p>
        </p:txBody>
      </p:sp>
      <p:sp>
        <p:nvSpPr>
          <p:cNvPr id="133133" name="TextBox 41"/>
          <p:cNvSpPr txBox="1">
            <a:spLocks noChangeArrowheads="1"/>
          </p:cNvSpPr>
          <p:nvPr/>
        </p:nvSpPr>
        <p:spPr bwMode="auto">
          <a:xfrm>
            <a:off x="914400" y="5954713"/>
            <a:ext cx="762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But today we’re not talking about ways to preserve </a:t>
            </a:r>
            <a:r>
              <a:rPr lang="en-US" altLang="en-US" i="1" smtClean="0">
                <a:solidFill>
                  <a:prstClr val="black"/>
                </a:solidFill>
              </a:rPr>
              <a:t>spatial</a:t>
            </a:r>
            <a:r>
              <a:rPr lang="en-US" altLang="en-US" smtClean="0">
                <a:solidFill>
                  <a:prstClr val="black"/>
                </a:solidFill>
              </a:rPr>
              <a:t> information.</a:t>
            </a:r>
          </a:p>
        </p:txBody>
      </p:sp>
    </p:spTree>
    <p:extLst>
      <p:ext uri="{BB962C8B-B14F-4D97-AF65-F5344CB8AC3E}">
        <p14:creationId xmlns:p14="http://schemas.microsoft.com/office/powerpoint/2010/main" val="33197892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r>
              <a:rPr lang="en-US" altLang="en-US" smtClean="0"/>
              <a:t>Motivation</a:t>
            </a:r>
          </a:p>
        </p:txBody>
      </p:sp>
      <p:sp>
        <p:nvSpPr>
          <p:cNvPr id="3" name="Content Placeholder 2"/>
          <p:cNvSpPr>
            <a:spLocks noGrp="1"/>
          </p:cNvSpPr>
          <p:nvPr>
            <p:ph idx="1"/>
          </p:nvPr>
        </p:nvSpPr>
        <p:spPr/>
        <p:txBody>
          <a:bodyPr/>
          <a:lstStyle/>
          <a:p>
            <a:pPr marL="0" indent="0">
              <a:defRPr/>
            </a:pPr>
            <a:r>
              <a:rPr lang="en-US" i="1" dirty="0"/>
              <a:t>Bag of Visual Words</a:t>
            </a:r>
            <a:r>
              <a:rPr lang="en-US" dirty="0" smtClean="0"/>
              <a:t> is only about </a:t>
            </a:r>
            <a:r>
              <a:rPr lang="en-US" b="1" dirty="0" smtClean="0"/>
              <a:t>counting </a:t>
            </a:r>
            <a:r>
              <a:rPr lang="en-US" dirty="0" smtClean="0"/>
              <a:t>the number of local descriptors assigned to each </a:t>
            </a:r>
            <a:r>
              <a:rPr lang="en-US" dirty="0" err="1" smtClean="0"/>
              <a:t>Voronoi</a:t>
            </a:r>
            <a:r>
              <a:rPr lang="en-US" dirty="0" smtClean="0"/>
              <a:t> region</a:t>
            </a:r>
          </a:p>
          <a:p>
            <a:pPr>
              <a:defRPr/>
            </a:pPr>
            <a:endParaRPr lang="en-US" dirty="0" smtClean="0"/>
          </a:p>
          <a:p>
            <a:pPr>
              <a:defRPr/>
            </a:pPr>
            <a:r>
              <a:rPr lang="en-US" dirty="0" smtClean="0"/>
              <a:t>Why not including </a:t>
            </a:r>
            <a:r>
              <a:rPr lang="en-US" b="1" dirty="0" smtClean="0"/>
              <a:t>other statistics</a:t>
            </a:r>
            <a:r>
              <a:rPr lang="en-US" dirty="0" smtClean="0"/>
              <a:t>? For instance:</a:t>
            </a:r>
          </a:p>
          <a:p>
            <a:pPr lvl="2">
              <a:buFont typeface="Arial" pitchFamily="34" charset="0"/>
              <a:buChar char="•"/>
              <a:defRPr/>
            </a:pPr>
            <a:r>
              <a:rPr lang="en-US" dirty="0" smtClean="0"/>
              <a:t>mean of local descriptors</a:t>
            </a:r>
          </a:p>
        </p:txBody>
      </p:sp>
      <p:pic>
        <p:nvPicPr>
          <p:cNvPr id="134148" name="Picture 4"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292475"/>
            <a:ext cx="36734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Rectangle 5"/>
          <p:cNvSpPr>
            <a:spLocks noChangeArrowheads="1"/>
          </p:cNvSpPr>
          <p:nvPr/>
        </p:nvSpPr>
        <p:spPr bwMode="auto">
          <a:xfrm>
            <a:off x="1447800" y="5810250"/>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http://www.cs.utexas.edu/~grauman/courses/fall2009/papers/bag_of_visual_words.pdf</a:t>
            </a:r>
          </a:p>
        </p:txBody>
      </p:sp>
      <p:grpSp>
        <p:nvGrpSpPr>
          <p:cNvPr id="134150" name="Group 11"/>
          <p:cNvGrpSpPr>
            <a:grpSpLocks/>
          </p:cNvGrpSpPr>
          <p:nvPr/>
        </p:nvGrpSpPr>
        <p:grpSpPr bwMode="auto">
          <a:xfrm>
            <a:off x="3563938" y="2671763"/>
            <a:ext cx="114300" cy="114300"/>
            <a:chOff x="6353175" y="3228975"/>
            <a:chExt cx="114300" cy="114300"/>
          </a:xfrm>
        </p:grpSpPr>
        <p:cxnSp>
          <p:nvCxnSpPr>
            <p:cNvPr id="134164" name="Straight Connector 7"/>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65" name="Straight Connector 8"/>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1" name="Group 12"/>
          <p:cNvGrpSpPr>
            <a:grpSpLocks/>
          </p:cNvGrpSpPr>
          <p:nvPr/>
        </p:nvGrpSpPr>
        <p:grpSpPr bwMode="auto">
          <a:xfrm>
            <a:off x="5076825" y="3971925"/>
            <a:ext cx="114300" cy="114300"/>
            <a:chOff x="6353175" y="3228975"/>
            <a:chExt cx="114300" cy="114300"/>
          </a:xfrm>
        </p:grpSpPr>
        <p:cxnSp>
          <p:nvCxnSpPr>
            <p:cNvPr id="134162" name="Straight Connector 13"/>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63" name="Straight Connector 14"/>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2" name="Group 15"/>
          <p:cNvGrpSpPr>
            <a:grpSpLocks/>
          </p:cNvGrpSpPr>
          <p:nvPr/>
        </p:nvGrpSpPr>
        <p:grpSpPr bwMode="auto">
          <a:xfrm>
            <a:off x="4629150" y="4676775"/>
            <a:ext cx="114300" cy="114300"/>
            <a:chOff x="6353175" y="3228975"/>
            <a:chExt cx="114300" cy="114300"/>
          </a:xfrm>
        </p:grpSpPr>
        <p:cxnSp>
          <p:nvCxnSpPr>
            <p:cNvPr id="134160" name="Straight Connector 16"/>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61" name="Straight Connector 17"/>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3" name="Group 18"/>
          <p:cNvGrpSpPr>
            <a:grpSpLocks/>
          </p:cNvGrpSpPr>
          <p:nvPr/>
        </p:nvGrpSpPr>
        <p:grpSpPr bwMode="auto">
          <a:xfrm>
            <a:off x="4572000" y="5486400"/>
            <a:ext cx="114300" cy="114300"/>
            <a:chOff x="6353175" y="3228975"/>
            <a:chExt cx="114300" cy="114300"/>
          </a:xfrm>
        </p:grpSpPr>
        <p:cxnSp>
          <p:nvCxnSpPr>
            <p:cNvPr id="134158" name="Straight Connector 19"/>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59" name="Straight Connector 20"/>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grpSp>
        <p:nvGrpSpPr>
          <p:cNvPr id="134154" name="Group 21"/>
          <p:cNvGrpSpPr>
            <a:grpSpLocks/>
          </p:cNvGrpSpPr>
          <p:nvPr/>
        </p:nvGrpSpPr>
        <p:grpSpPr bwMode="auto">
          <a:xfrm>
            <a:off x="5638800" y="4933950"/>
            <a:ext cx="114300" cy="114300"/>
            <a:chOff x="6353175" y="3228975"/>
            <a:chExt cx="114300" cy="114300"/>
          </a:xfrm>
        </p:grpSpPr>
        <p:cxnSp>
          <p:nvCxnSpPr>
            <p:cNvPr id="134156" name="Straight Connector 22"/>
            <p:cNvCxnSpPr>
              <a:cxnSpLocks noChangeShapeType="1"/>
            </p:cNvCxnSpPr>
            <p:nvPr/>
          </p:nvCxnSpPr>
          <p:spPr bwMode="auto">
            <a:xfrm>
              <a:off x="6353175" y="3228975"/>
              <a:ext cx="114300" cy="114300"/>
            </a:xfrm>
            <a:prstGeom prst="line">
              <a:avLst/>
            </a:prstGeom>
            <a:noFill/>
            <a:ln w="25400" algn="ctr">
              <a:solidFill>
                <a:srgbClr val="FF0000"/>
              </a:solidFill>
              <a:round/>
              <a:headEnd/>
              <a:tailEnd/>
            </a:ln>
          </p:spPr>
        </p:cxnSp>
        <p:cxnSp>
          <p:nvCxnSpPr>
            <p:cNvPr id="134157" name="Straight Connector 23"/>
            <p:cNvCxnSpPr>
              <a:cxnSpLocks noChangeShapeType="1"/>
            </p:cNvCxnSpPr>
            <p:nvPr/>
          </p:nvCxnSpPr>
          <p:spPr bwMode="auto">
            <a:xfrm flipH="1">
              <a:off x="6353175" y="3228975"/>
              <a:ext cx="104775" cy="114300"/>
            </a:xfrm>
            <a:prstGeom prst="line">
              <a:avLst/>
            </a:prstGeom>
            <a:noFill/>
            <a:ln w="25400" algn="ctr">
              <a:solidFill>
                <a:srgbClr val="FF0000"/>
              </a:solidFill>
              <a:round/>
              <a:headEnd/>
              <a:tailEnd/>
            </a:ln>
          </p:spPr>
        </p:cxnSp>
      </p:grpSp>
      <p:pic>
        <p:nvPicPr>
          <p:cNvPr id="134155"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8694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altLang="en-US" smtClean="0"/>
              <a:t>Motivation</a:t>
            </a:r>
          </a:p>
        </p:txBody>
      </p:sp>
      <p:sp>
        <p:nvSpPr>
          <p:cNvPr id="3" name="Content Placeholder 2"/>
          <p:cNvSpPr>
            <a:spLocks noGrp="1"/>
          </p:cNvSpPr>
          <p:nvPr>
            <p:ph idx="1"/>
          </p:nvPr>
        </p:nvSpPr>
        <p:spPr/>
        <p:txBody>
          <a:bodyPr/>
          <a:lstStyle/>
          <a:p>
            <a:pPr marL="0" indent="0">
              <a:defRPr/>
            </a:pPr>
            <a:r>
              <a:rPr lang="en-US" i="1" dirty="0"/>
              <a:t>Bag of Visual Words</a:t>
            </a:r>
            <a:r>
              <a:rPr lang="en-US" dirty="0" smtClean="0"/>
              <a:t> is only about </a:t>
            </a:r>
            <a:r>
              <a:rPr lang="en-US" b="1" dirty="0" smtClean="0"/>
              <a:t>counting </a:t>
            </a:r>
            <a:r>
              <a:rPr lang="en-US" dirty="0" smtClean="0"/>
              <a:t>the number of local descriptors assigned to each </a:t>
            </a:r>
            <a:r>
              <a:rPr lang="en-US" dirty="0" err="1" smtClean="0"/>
              <a:t>Voronoi</a:t>
            </a:r>
            <a:r>
              <a:rPr lang="en-US" dirty="0" smtClean="0"/>
              <a:t> region</a:t>
            </a:r>
          </a:p>
          <a:p>
            <a:pPr>
              <a:defRPr/>
            </a:pPr>
            <a:endParaRPr lang="en-US" dirty="0" smtClean="0"/>
          </a:p>
          <a:p>
            <a:pPr>
              <a:defRPr/>
            </a:pPr>
            <a:r>
              <a:rPr lang="en-US" dirty="0" smtClean="0"/>
              <a:t>Why not including </a:t>
            </a:r>
            <a:r>
              <a:rPr lang="en-US" b="1" dirty="0" smtClean="0"/>
              <a:t>other statistics</a:t>
            </a:r>
            <a:r>
              <a:rPr lang="en-US" dirty="0" smtClean="0"/>
              <a:t>? For instance:</a:t>
            </a:r>
          </a:p>
          <a:p>
            <a:pPr lvl="2">
              <a:buFont typeface="Arial" pitchFamily="34" charset="0"/>
              <a:buChar char="•"/>
              <a:defRPr/>
            </a:pPr>
            <a:r>
              <a:rPr lang="en-US" dirty="0" smtClean="0"/>
              <a:t>mean of local descriptors</a:t>
            </a:r>
          </a:p>
          <a:p>
            <a:pPr lvl="2">
              <a:buFont typeface="Arial" pitchFamily="34" charset="0"/>
              <a:buChar char="•"/>
              <a:defRPr/>
            </a:pPr>
            <a:r>
              <a:rPr lang="en-US" dirty="0" smtClean="0"/>
              <a:t>(co)variance of local descriptors</a:t>
            </a:r>
            <a:endParaRPr lang="en-US" dirty="0"/>
          </a:p>
        </p:txBody>
      </p:sp>
      <p:pic>
        <p:nvPicPr>
          <p:cNvPr id="135172" name="Picture 4"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650" y="3292475"/>
            <a:ext cx="36734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3" name="Rectangle 5"/>
          <p:cNvSpPr>
            <a:spLocks noChangeArrowheads="1"/>
          </p:cNvSpPr>
          <p:nvPr/>
        </p:nvSpPr>
        <p:spPr bwMode="auto">
          <a:xfrm>
            <a:off x="1447800" y="5810250"/>
            <a:ext cx="6134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200" smtClean="0">
                <a:solidFill>
                  <a:srgbClr val="000000"/>
                </a:solidFill>
                <a:latin typeface="Xerox Sans"/>
              </a:rPr>
              <a:t>http://www.cs.utexas.edu/~grauman/courses/fall2009/papers/bag_of_visual_words.pdf</a:t>
            </a:r>
          </a:p>
        </p:txBody>
      </p:sp>
      <p:sp>
        <p:nvSpPr>
          <p:cNvPr id="135174" name="Oval 6"/>
          <p:cNvSpPr>
            <a:spLocks noChangeArrowheads="1"/>
          </p:cNvSpPr>
          <p:nvPr/>
        </p:nvSpPr>
        <p:spPr bwMode="auto">
          <a:xfrm>
            <a:off x="4183063" y="2928938"/>
            <a:ext cx="523875" cy="21907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5" name="Oval 7"/>
          <p:cNvSpPr>
            <a:spLocks noChangeArrowheads="1"/>
          </p:cNvSpPr>
          <p:nvPr/>
        </p:nvSpPr>
        <p:spPr bwMode="auto">
          <a:xfrm>
            <a:off x="5067300" y="3971925"/>
            <a:ext cx="152400" cy="1143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6" name="Oval 8"/>
          <p:cNvSpPr>
            <a:spLocks noChangeArrowheads="1"/>
          </p:cNvSpPr>
          <p:nvPr/>
        </p:nvSpPr>
        <p:spPr bwMode="auto">
          <a:xfrm>
            <a:off x="4543425" y="5495925"/>
            <a:ext cx="152400" cy="114300"/>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7" name="Oval 9"/>
          <p:cNvSpPr>
            <a:spLocks noChangeArrowheads="1"/>
          </p:cNvSpPr>
          <p:nvPr/>
        </p:nvSpPr>
        <p:spPr bwMode="auto">
          <a:xfrm>
            <a:off x="4610100" y="4476750"/>
            <a:ext cx="238125" cy="523875"/>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sp>
        <p:nvSpPr>
          <p:cNvPr id="135178" name="Oval 10"/>
          <p:cNvSpPr>
            <a:spLocks noChangeArrowheads="1"/>
          </p:cNvSpPr>
          <p:nvPr/>
        </p:nvSpPr>
        <p:spPr bwMode="auto">
          <a:xfrm rot="-3974175">
            <a:off x="5455444" y="4496594"/>
            <a:ext cx="571500" cy="1052512"/>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sz="1000" smtClean="0">
              <a:solidFill>
                <a:srgbClr val="000000"/>
              </a:solidFill>
              <a:latin typeface="Xerox Sans"/>
            </a:endParaRPr>
          </a:p>
        </p:txBody>
      </p:sp>
      <p:pic>
        <p:nvPicPr>
          <p:cNvPr id="135179"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33810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t>Simple case: Soft Assignment</a:t>
            </a:r>
          </a:p>
        </p:txBody>
      </p:sp>
      <p:sp>
        <p:nvSpPr>
          <p:cNvPr id="136195" name="Content Placeholder 2"/>
          <p:cNvSpPr>
            <a:spLocks noGrp="1"/>
          </p:cNvSpPr>
          <p:nvPr>
            <p:ph idx="1"/>
          </p:nvPr>
        </p:nvSpPr>
        <p:spPr/>
        <p:txBody>
          <a:bodyPr/>
          <a:lstStyle/>
          <a:p>
            <a:r>
              <a:rPr lang="en-US" altLang="en-US" smtClean="0"/>
              <a:t>Called “Kernel codebook encoding” by Chatfield et al. 2011. Cast a weighted vote into the most similar clusters.</a:t>
            </a:r>
          </a:p>
        </p:txBody>
      </p:sp>
      <p:pic>
        <p:nvPicPr>
          <p:cNvPr id="136196" name="Picture 3" descr="bov4.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2449513"/>
            <a:ext cx="58340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p:cNvSpPr/>
          <p:nvPr/>
        </p:nvSpPr>
        <p:spPr>
          <a:xfrm rot="12441417">
            <a:off x="5835650" y="4803775"/>
            <a:ext cx="358775" cy="392113"/>
          </a:xfrm>
          <a:prstGeom prst="leftArrow">
            <a:avLst>
              <a:gd name="adj1" fmla="val 45437"/>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Left Arrow 5"/>
          <p:cNvSpPr/>
          <p:nvPr/>
        </p:nvSpPr>
        <p:spPr>
          <a:xfrm rot="5400000">
            <a:off x="5274468" y="4174332"/>
            <a:ext cx="1109663" cy="228600"/>
          </a:xfrm>
          <a:prstGeom prst="leftArrow">
            <a:avLst>
              <a:gd name="adj1" fmla="val 28255"/>
              <a:gd name="adj2" fmla="val 338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Left Arrow 6"/>
          <p:cNvSpPr/>
          <p:nvPr/>
        </p:nvSpPr>
        <p:spPr>
          <a:xfrm rot="273031">
            <a:off x="4402138" y="4727575"/>
            <a:ext cx="1304925" cy="220663"/>
          </a:xfrm>
          <a:prstGeom prst="leftArrow">
            <a:avLst>
              <a:gd name="adj1" fmla="val 30531"/>
              <a:gd name="adj2" fmla="val 338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160694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r>
              <a:rPr lang="en-US" altLang="en-US" smtClean="0"/>
              <a:t>Simple case: Soft Assignment</a:t>
            </a:r>
          </a:p>
        </p:txBody>
      </p:sp>
      <p:sp>
        <p:nvSpPr>
          <p:cNvPr id="137219" name="Content Placeholder 2"/>
          <p:cNvSpPr>
            <a:spLocks noGrp="1"/>
          </p:cNvSpPr>
          <p:nvPr>
            <p:ph idx="1"/>
          </p:nvPr>
        </p:nvSpPr>
        <p:spPr/>
        <p:txBody>
          <a:bodyPr/>
          <a:lstStyle/>
          <a:p>
            <a:r>
              <a:rPr lang="en-US" altLang="en-US" dirty="0" smtClean="0"/>
              <a:t>Called “Kernel codebook encoding” by Chatfield et al. 2011. Cast a weighted vote into the most similar clusters.</a:t>
            </a:r>
          </a:p>
          <a:p>
            <a:r>
              <a:rPr lang="en-US" altLang="en-US" dirty="0" smtClean="0"/>
              <a:t>This is fast and easy to implement (try it for Project 4!) but it does have some downsides for image retrieval – the inverted file index becomes less sparse.</a:t>
            </a:r>
          </a:p>
        </p:txBody>
      </p:sp>
      <p:pic>
        <p:nvPicPr>
          <p:cNvPr id="137220" name="Picture 2"/>
          <p:cNvPicPr>
            <a:picLocks noChangeAspect="1" noChangeArrowheads="1"/>
          </p:cNvPicPr>
          <p:nvPr/>
        </p:nvPicPr>
        <p:blipFill>
          <a:blip r:embed="rId2">
            <a:extLst>
              <a:ext uri="{28A0092B-C50C-407E-A947-70E740481C1C}">
                <a14:useLocalDpi xmlns:a14="http://schemas.microsoft.com/office/drawing/2010/main" val="0"/>
              </a:ext>
            </a:extLst>
          </a:blip>
          <a:srcRect l="20670" t="21136" r="22427" b="12735"/>
          <a:stretch>
            <a:fillRect/>
          </a:stretch>
        </p:blipFill>
        <p:spPr bwMode="auto">
          <a:xfrm>
            <a:off x="4800600" y="4160838"/>
            <a:ext cx="312420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575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smtClean="0"/>
              <a:t>VLAD</a:t>
            </a:r>
          </a:p>
        </p:txBody>
      </p:sp>
      <p:sp>
        <p:nvSpPr>
          <p:cNvPr id="3" name="Content Placeholder 2"/>
          <p:cNvSpPr>
            <a:spLocks noGrp="1"/>
          </p:cNvSpPr>
          <p:nvPr>
            <p:ph idx="1"/>
          </p:nvPr>
        </p:nvSpPr>
        <p:spPr/>
        <p:txBody>
          <a:bodyPr/>
          <a:lstStyle/>
          <a:p>
            <a:pPr marL="0" indent="0">
              <a:defRPr/>
            </a:pPr>
            <a:r>
              <a:rPr lang="en-US" dirty="0" smtClean="0"/>
              <a:t>Given a codebook                	,</a:t>
            </a:r>
            <a:br>
              <a:rPr lang="en-US" dirty="0" smtClean="0"/>
            </a:br>
            <a:r>
              <a:rPr lang="en-US" dirty="0" smtClean="0"/>
              <a:t>e.g. learned with K-means, and a set of</a:t>
            </a:r>
            <a:br>
              <a:rPr lang="en-US" dirty="0" smtClean="0"/>
            </a:br>
            <a:r>
              <a:rPr lang="en-US" dirty="0" smtClean="0"/>
              <a:t>local descriptors	                 	        :</a:t>
            </a:r>
          </a:p>
          <a:p>
            <a:pPr lvl="2">
              <a:buFont typeface="Arial" pitchFamily="34" charset="0"/>
              <a:buChar char="•"/>
              <a:defRPr/>
            </a:pPr>
            <a:endParaRPr lang="en-US" dirty="0" smtClean="0"/>
          </a:p>
          <a:p>
            <a:pPr lvl="1">
              <a:buFont typeface="Arial" pitchFamily="34" charset="0"/>
              <a:buChar char="•"/>
              <a:defRPr/>
            </a:pPr>
            <a:r>
              <a:rPr lang="en-US" dirty="0" smtClean="0">
                <a:sym typeface="Wingdings"/>
              </a:rPr>
              <a:t> </a:t>
            </a:r>
            <a:r>
              <a:rPr lang="en-US" dirty="0" smtClean="0"/>
              <a:t>assign: </a:t>
            </a:r>
          </a:p>
          <a:p>
            <a:pPr lvl="2">
              <a:buFont typeface="Arial" pitchFamily="34" charset="0"/>
              <a:buChar char="•"/>
              <a:defRPr/>
            </a:pPr>
            <a:endParaRPr lang="en-US" dirty="0" smtClean="0"/>
          </a:p>
          <a:p>
            <a:pPr lvl="2">
              <a:buFont typeface="Arial" pitchFamily="34" charset="0"/>
              <a:buChar char="•"/>
              <a:defRPr/>
            </a:pPr>
            <a:endParaRPr lang="en-US" dirty="0" smtClean="0"/>
          </a:p>
          <a:p>
            <a:pPr lvl="1">
              <a:buFont typeface="Arial" pitchFamily="34" charset="0"/>
              <a:buChar char="•"/>
              <a:defRPr/>
            </a:pPr>
            <a:r>
              <a:rPr lang="en-US" dirty="0" smtClean="0">
                <a:sym typeface="Wingdings"/>
              </a:rPr>
              <a:t> </a:t>
            </a:r>
            <a:r>
              <a:rPr lang="en-US" dirty="0" smtClean="0"/>
              <a:t>compute:</a:t>
            </a:r>
          </a:p>
          <a:p>
            <a:pPr lvl="2">
              <a:buFont typeface="Arial" pitchFamily="34" charset="0"/>
              <a:buChar char="•"/>
              <a:defRPr/>
            </a:pPr>
            <a:endParaRPr lang="en-US" dirty="0" smtClean="0"/>
          </a:p>
          <a:p>
            <a:pPr lvl="2">
              <a:buFont typeface="Arial" pitchFamily="34" charset="0"/>
              <a:buChar char="•"/>
              <a:defRPr/>
            </a:pPr>
            <a:endParaRPr lang="en-US" dirty="0" smtClean="0"/>
          </a:p>
          <a:p>
            <a:pPr lvl="1">
              <a:buFont typeface="Arial" pitchFamily="34" charset="0"/>
              <a:buChar char="•"/>
              <a:defRPr/>
            </a:pPr>
            <a:r>
              <a:rPr lang="en-US" dirty="0" smtClean="0"/>
              <a:t>concatenate v</a:t>
            </a:r>
            <a:r>
              <a:rPr lang="en-US" baseline="-25000" dirty="0" smtClean="0"/>
              <a:t>i</a:t>
            </a:r>
            <a:r>
              <a:rPr lang="en-US" dirty="0" smtClean="0"/>
              <a:t>’s +         normalize</a:t>
            </a:r>
          </a:p>
          <a:p>
            <a:pPr>
              <a:defRPr/>
            </a:pPr>
            <a:endParaRPr lang="en-US" dirty="0"/>
          </a:p>
        </p:txBody>
      </p:sp>
      <p:pic>
        <p:nvPicPr>
          <p:cNvPr id="138244" name="Picture 7" descr="codebook.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5863" y="1220788"/>
            <a:ext cx="16002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8" descr="vlad.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5650" y="3384550"/>
            <a:ext cx="25114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38246" name="Content Placeholder 4" descr="X_def.t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4888" y="1781175"/>
            <a:ext cx="227171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Box 10"/>
          <p:cNvSpPr txBox="1">
            <a:spLocks noChangeArrowheads="1"/>
          </p:cNvSpPr>
          <p:nvPr/>
        </p:nvSpPr>
        <p:spPr bwMode="auto">
          <a:xfrm>
            <a:off x="479425" y="5810250"/>
            <a:ext cx="7545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smtClean="0">
                <a:solidFill>
                  <a:srgbClr val="000000"/>
                </a:solidFill>
                <a:latin typeface="Xerox Sans"/>
              </a:rPr>
              <a:t>Jégou, Douze, Schmid and Pérez, “Aggregating local descriptors into a compact image representation”, CVPR’10.</a:t>
            </a:r>
          </a:p>
        </p:txBody>
      </p:sp>
      <p:pic>
        <p:nvPicPr>
          <p:cNvPr id="138248" name="Picture 2" descr="H:\seminars\latex\L2.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0" y="4419600"/>
            <a:ext cx="2349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9" name="Picture 11" descr="NN.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43050" y="2451100"/>
            <a:ext cx="309721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3"/>
          <p:cNvSpPr>
            <a:spLocks noChangeShapeType="1"/>
          </p:cNvSpPr>
          <p:nvPr/>
        </p:nvSpPr>
        <p:spPr bwMode="auto">
          <a:xfrm flipH="1">
            <a:off x="6627813" y="1023938"/>
            <a:ext cx="917575" cy="744537"/>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4" name="Line 4"/>
          <p:cNvSpPr>
            <a:spLocks noChangeShapeType="1"/>
          </p:cNvSpPr>
          <p:nvPr/>
        </p:nvSpPr>
        <p:spPr bwMode="auto">
          <a:xfrm>
            <a:off x="6248400" y="1633538"/>
            <a:ext cx="381000" cy="134937"/>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5" name="Line 5"/>
          <p:cNvSpPr>
            <a:spLocks noChangeShapeType="1"/>
          </p:cNvSpPr>
          <p:nvPr/>
        </p:nvSpPr>
        <p:spPr bwMode="auto">
          <a:xfrm>
            <a:off x="7543800" y="1023938"/>
            <a:ext cx="685800" cy="1082675"/>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6" name="Line 6"/>
          <p:cNvSpPr>
            <a:spLocks noChangeShapeType="1"/>
          </p:cNvSpPr>
          <p:nvPr/>
        </p:nvSpPr>
        <p:spPr bwMode="auto">
          <a:xfrm flipH="1">
            <a:off x="7313613" y="2106613"/>
            <a:ext cx="917575" cy="677862"/>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7" name="Line 7"/>
          <p:cNvSpPr>
            <a:spLocks noChangeShapeType="1"/>
          </p:cNvSpPr>
          <p:nvPr/>
        </p:nvSpPr>
        <p:spPr bwMode="auto">
          <a:xfrm>
            <a:off x="8229600" y="2106613"/>
            <a:ext cx="609600" cy="136525"/>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8" name="Line 8"/>
          <p:cNvSpPr>
            <a:spLocks noChangeShapeType="1"/>
          </p:cNvSpPr>
          <p:nvPr/>
        </p:nvSpPr>
        <p:spPr bwMode="auto">
          <a:xfrm flipH="1" flipV="1">
            <a:off x="6627813" y="1766888"/>
            <a:ext cx="688975" cy="1019175"/>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38256" name="Oval 9"/>
          <p:cNvSpPr>
            <a:spLocks noChangeArrowheads="1"/>
          </p:cNvSpPr>
          <p:nvPr/>
        </p:nvSpPr>
        <p:spPr bwMode="auto">
          <a:xfrm>
            <a:off x="7239000" y="1836738"/>
            <a:ext cx="76200" cy="66675"/>
          </a:xfrm>
          <a:prstGeom prst="ellipse">
            <a:avLst/>
          </a:prstGeom>
          <a:solidFill>
            <a:srgbClr val="CCCC00"/>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57" name="Oval 10"/>
          <p:cNvSpPr>
            <a:spLocks noChangeArrowheads="1"/>
          </p:cNvSpPr>
          <p:nvPr/>
        </p:nvSpPr>
        <p:spPr bwMode="auto">
          <a:xfrm>
            <a:off x="6400800" y="2243138"/>
            <a:ext cx="76200" cy="66675"/>
          </a:xfrm>
          <a:prstGeom prst="ellipse">
            <a:avLst/>
          </a:prstGeom>
          <a:solidFill>
            <a:srgbClr val="3366FF"/>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58" name="Oval 11"/>
          <p:cNvSpPr>
            <a:spLocks noChangeArrowheads="1"/>
          </p:cNvSpPr>
          <p:nvPr/>
        </p:nvSpPr>
        <p:spPr bwMode="auto">
          <a:xfrm>
            <a:off x="6629400" y="1158875"/>
            <a:ext cx="76200" cy="68263"/>
          </a:xfrm>
          <a:prstGeom prst="ellipse">
            <a:avLst/>
          </a:prstGeom>
          <a:solidFill>
            <a:srgbClr val="33CC33"/>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59" name="Oval 12"/>
          <p:cNvSpPr>
            <a:spLocks noChangeArrowheads="1"/>
          </p:cNvSpPr>
          <p:nvPr/>
        </p:nvSpPr>
        <p:spPr bwMode="auto">
          <a:xfrm>
            <a:off x="8153400" y="3122613"/>
            <a:ext cx="76200" cy="68262"/>
          </a:xfrm>
          <a:prstGeom prst="ellipse">
            <a:avLst/>
          </a:prstGeom>
          <a:solidFill>
            <a:srgbClr val="C0C0C0"/>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138260" name="Oval 13"/>
          <p:cNvSpPr>
            <a:spLocks noChangeArrowheads="1"/>
          </p:cNvSpPr>
          <p:nvPr/>
        </p:nvSpPr>
        <p:spPr bwMode="auto">
          <a:xfrm>
            <a:off x="8534400" y="1090613"/>
            <a:ext cx="76200" cy="68262"/>
          </a:xfrm>
          <a:prstGeom prst="ellipse">
            <a:avLst/>
          </a:prstGeom>
          <a:solidFill>
            <a:srgbClr val="FF0000"/>
          </a:solidFill>
          <a:ln w="19080">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smtClean="0">
              <a:solidFill>
                <a:srgbClr val="000000"/>
              </a:solidFill>
              <a:latin typeface="Xerox Sans"/>
            </a:endParaRPr>
          </a:p>
        </p:txBody>
      </p:sp>
      <p:sp>
        <p:nvSpPr>
          <p:cNvPr id="24" name="Line 14"/>
          <p:cNvSpPr>
            <a:spLocks noChangeShapeType="1"/>
          </p:cNvSpPr>
          <p:nvPr/>
        </p:nvSpPr>
        <p:spPr bwMode="auto">
          <a:xfrm flipH="1">
            <a:off x="7161213" y="2784475"/>
            <a:ext cx="155575" cy="406400"/>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25" name="Line 15"/>
          <p:cNvSpPr>
            <a:spLocks noChangeShapeType="1"/>
          </p:cNvSpPr>
          <p:nvPr/>
        </p:nvSpPr>
        <p:spPr bwMode="auto">
          <a:xfrm flipH="1">
            <a:off x="7540625" y="754063"/>
            <a:ext cx="6350" cy="271462"/>
          </a:xfrm>
          <a:prstGeom prst="line">
            <a:avLst/>
          </a:prstGeom>
          <a:noFill/>
          <a:ln w="25560">
            <a:solidFill>
              <a:srgbClr val="669999"/>
            </a:solidFill>
            <a:miter lim="800000"/>
            <a:headEnd/>
            <a:tailEnd/>
          </a:ln>
          <a:effectLst>
            <a:outerShdw blurRad="63500" dist="20160" dir="5400000" algn="ctr" rotWithShape="0">
              <a:srgbClr val="000000">
                <a:alpha val="38034"/>
              </a:srgbClr>
            </a:outerShdw>
          </a:effectLst>
        </p:spPr>
        <p:txBody>
          <a:bodyPr/>
          <a:lstStyle/>
          <a:p>
            <a:pPr algn="ctr" fontAlgn="base">
              <a:spcBef>
                <a:spcPct val="0"/>
              </a:spcBef>
              <a:spcAft>
                <a:spcPct val="0"/>
              </a:spcAft>
              <a:defRPr/>
            </a:pPr>
            <a:endParaRPr lang="fr-FR" sz="1000">
              <a:solidFill>
                <a:srgbClr val="000000"/>
              </a:solidFill>
              <a:latin typeface="Arial" pitchFamily="-108" charset="0"/>
              <a:cs typeface="Arial" charset="0"/>
            </a:endParaRPr>
          </a:p>
        </p:txBody>
      </p:sp>
      <p:sp>
        <p:nvSpPr>
          <p:cNvPr id="138263" name="Text Box 16"/>
          <p:cNvSpPr txBox="1">
            <a:spLocks noChangeArrowheads="1"/>
          </p:cNvSpPr>
          <p:nvPr/>
        </p:nvSpPr>
        <p:spPr bwMode="auto">
          <a:xfrm>
            <a:off x="7016750" y="1768475"/>
            <a:ext cx="3746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3</a:t>
            </a:r>
          </a:p>
        </p:txBody>
      </p:sp>
      <p:sp>
        <p:nvSpPr>
          <p:cNvPr id="138264" name="Oval 18"/>
          <p:cNvSpPr>
            <a:spLocks noChangeArrowheads="1"/>
          </p:cNvSpPr>
          <p:nvPr/>
        </p:nvSpPr>
        <p:spPr bwMode="auto">
          <a:xfrm>
            <a:off x="8382000" y="1320800"/>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cxnSp>
        <p:nvCxnSpPr>
          <p:cNvPr id="138265" name="Connecteur droit avec flèche 46"/>
          <p:cNvCxnSpPr>
            <a:cxnSpLocks noChangeShapeType="1"/>
          </p:cNvCxnSpPr>
          <p:nvPr/>
        </p:nvCxnSpPr>
        <p:spPr bwMode="auto">
          <a:xfrm rot="5400000" flipH="1" flipV="1">
            <a:off x="7150100" y="1633538"/>
            <a:ext cx="330200" cy="76200"/>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6" name="Connecteur droit avec flèche 55"/>
          <p:cNvCxnSpPr>
            <a:cxnSpLocks noChangeShapeType="1"/>
          </p:cNvCxnSpPr>
          <p:nvPr/>
        </p:nvCxnSpPr>
        <p:spPr bwMode="auto">
          <a:xfrm rot="5400000" flipH="1" flipV="1">
            <a:off x="7292182" y="1583531"/>
            <a:ext cx="274638" cy="250825"/>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7" name="Connecteur droit avec flèche 58"/>
          <p:cNvCxnSpPr>
            <a:cxnSpLocks noChangeShapeType="1"/>
          </p:cNvCxnSpPr>
          <p:nvPr/>
        </p:nvCxnSpPr>
        <p:spPr bwMode="auto">
          <a:xfrm rot="16200000" flipH="1">
            <a:off x="7162800" y="2017713"/>
            <a:ext cx="304800" cy="76200"/>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8" name="Connecteur droit avec flèche 61"/>
          <p:cNvCxnSpPr>
            <a:cxnSpLocks noChangeShapeType="1"/>
          </p:cNvCxnSpPr>
          <p:nvPr/>
        </p:nvCxnSpPr>
        <p:spPr bwMode="auto">
          <a:xfrm rot="5400000">
            <a:off x="8376444" y="1193006"/>
            <a:ext cx="212725" cy="125413"/>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cxnSp>
        <p:nvCxnSpPr>
          <p:cNvPr id="138269" name="Connecteur droit avec flèche 64"/>
          <p:cNvCxnSpPr>
            <a:cxnSpLocks noChangeShapeType="1"/>
          </p:cNvCxnSpPr>
          <p:nvPr/>
        </p:nvCxnSpPr>
        <p:spPr bwMode="auto">
          <a:xfrm rot="5400000" flipH="1" flipV="1">
            <a:off x="7954170" y="2885281"/>
            <a:ext cx="474662" cy="3175"/>
          </a:xfrm>
          <a:prstGeom prst="straightConnector1">
            <a:avLst/>
          </a:prstGeom>
          <a:noFill/>
          <a:ln w="19050">
            <a:solidFill>
              <a:srgbClr val="0000FF"/>
            </a:solidFill>
            <a:prstDash val="sysDash"/>
            <a:round/>
            <a:headEnd/>
            <a:tailEnd/>
          </a:ln>
          <a:extLst>
            <a:ext uri="{909E8E84-426E-40DD-AFC4-6F175D3DCCD1}">
              <a14:hiddenFill xmlns:a14="http://schemas.microsoft.com/office/drawing/2010/main">
                <a:noFill/>
              </a14:hiddenFill>
            </a:ext>
          </a:extLst>
        </p:spPr>
      </p:cxnSp>
      <p:sp>
        <p:nvSpPr>
          <p:cNvPr id="33" name="Oval 11"/>
          <p:cNvSpPr>
            <a:spLocks noChangeArrowheads="1"/>
          </p:cNvSpPr>
          <p:nvPr/>
        </p:nvSpPr>
        <p:spPr bwMode="auto">
          <a:xfrm>
            <a:off x="5103813" y="5484813"/>
            <a:ext cx="76200" cy="68262"/>
          </a:xfrm>
          <a:prstGeom prst="ellipse">
            <a:avLst/>
          </a:prstGeom>
          <a:solidFill>
            <a:srgbClr val="33CC33"/>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34" name="Oval 11"/>
          <p:cNvSpPr>
            <a:spLocks noChangeArrowheads="1"/>
          </p:cNvSpPr>
          <p:nvPr/>
        </p:nvSpPr>
        <p:spPr bwMode="auto">
          <a:xfrm>
            <a:off x="5922963" y="5484813"/>
            <a:ext cx="76200" cy="68262"/>
          </a:xfrm>
          <a:prstGeom prst="ellipse">
            <a:avLst/>
          </a:prstGeom>
          <a:solidFill>
            <a:srgbClr val="FF00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35" name="Oval 11"/>
          <p:cNvSpPr>
            <a:spLocks noChangeArrowheads="1"/>
          </p:cNvSpPr>
          <p:nvPr/>
        </p:nvSpPr>
        <p:spPr bwMode="auto">
          <a:xfrm>
            <a:off x="6742113" y="5484813"/>
            <a:ext cx="76200" cy="68262"/>
          </a:xfrm>
          <a:prstGeom prst="ellipse">
            <a:avLst/>
          </a:prstGeom>
          <a:solidFill>
            <a:srgbClr val="CCCC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36" name="Oval 11"/>
          <p:cNvSpPr>
            <a:spLocks noChangeArrowheads="1"/>
          </p:cNvSpPr>
          <p:nvPr/>
        </p:nvSpPr>
        <p:spPr bwMode="auto">
          <a:xfrm>
            <a:off x="7561263" y="5484813"/>
            <a:ext cx="76200" cy="68262"/>
          </a:xfrm>
          <a:prstGeom prst="ellipse">
            <a:avLst/>
          </a:prstGeom>
          <a:solidFill>
            <a:srgbClr val="3366FF"/>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sp>
        <p:nvSpPr>
          <p:cNvPr id="37" name="Oval 11"/>
          <p:cNvSpPr>
            <a:spLocks noChangeArrowheads="1"/>
          </p:cNvSpPr>
          <p:nvPr/>
        </p:nvSpPr>
        <p:spPr bwMode="auto">
          <a:xfrm>
            <a:off x="8382000" y="5484813"/>
            <a:ext cx="76200" cy="68262"/>
          </a:xfrm>
          <a:prstGeom prst="ellipse">
            <a:avLst/>
          </a:prstGeom>
          <a:solidFill>
            <a:srgbClr val="C0C0C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cxnSp>
        <p:nvCxnSpPr>
          <p:cNvPr id="138275" name="Connecteur droit avec flèche 120"/>
          <p:cNvCxnSpPr>
            <a:cxnSpLocks noChangeShapeType="1"/>
            <a:stCxn id="35" idx="7"/>
          </p:cNvCxnSpPr>
          <p:nvPr/>
        </p:nvCxnSpPr>
        <p:spPr bwMode="auto">
          <a:xfrm rot="5400000" flipH="1" flipV="1">
            <a:off x="6873081" y="5153819"/>
            <a:ext cx="274638" cy="40640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8276" name="Connecteur droit avec flèche 128"/>
          <p:cNvCxnSpPr>
            <a:cxnSpLocks noChangeShapeType="1"/>
          </p:cNvCxnSpPr>
          <p:nvPr/>
        </p:nvCxnSpPr>
        <p:spPr bwMode="auto">
          <a:xfrm rot="5400000" flipH="1" flipV="1">
            <a:off x="8181976" y="5264150"/>
            <a:ext cx="474662" cy="1587"/>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38277" name="Connecteur droit avec flèche 129"/>
          <p:cNvCxnSpPr>
            <a:cxnSpLocks noChangeShapeType="1"/>
          </p:cNvCxnSpPr>
          <p:nvPr/>
        </p:nvCxnSpPr>
        <p:spPr bwMode="auto">
          <a:xfrm rot="5400000">
            <a:off x="5766594" y="5593556"/>
            <a:ext cx="212725" cy="125413"/>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8278" name="Text Box 16"/>
          <p:cNvSpPr txBox="1">
            <a:spLocks noChangeArrowheads="1"/>
          </p:cNvSpPr>
          <p:nvPr/>
        </p:nvSpPr>
        <p:spPr bwMode="auto">
          <a:xfrm>
            <a:off x="8153400" y="2430463"/>
            <a:ext cx="6096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x</a:t>
            </a:r>
            <a:endParaRPr lang="fr-FR" altLang="en-US" sz="1000" baseline="-25000" smtClean="0">
              <a:solidFill>
                <a:srgbClr val="000000"/>
              </a:solidFill>
              <a:latin typeface="Times New Roman" panose="02020603050405020304" pitchFamily="18" charset="0"/>
            </a:endParaRPr>
          </a:p>
        </p:txBody>
      </p:sp>
      <p:sp>
        <p:nvSpPr>
          <p:cNvPr id="138279" name="Text Box 16"/>
          <p:cNvSpPr txBox="1">
            <a:spLocks noChangeArrowheads="1"/>
          </p:cNvSpPr>
          <p:nvPr/>
        </p:nvSpPr>
        <p:spPr bwMode="auto">
          <a:xfrm>
            <a:off x="4806950" y="5222875"/>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1</a:t>
            </a:r>
          </a:p>
        </p:txBody>
      </p:sp>
      <p:sp>
        <p:nvSpPr>
          <p:cNvPr id="138280" name="Text Box 16"/>
          <p:cNvSpPr txBox="1">
            <a:spLocks noChangeArrowheads="1"/>
          </p:cNvSpPr>
          <p:nvPr/>
        </p:nvSpPr>
        <p:spPr bwMode="auto">
          <a:xfrm>
            <a:off x="5594350" y="5272088"/>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2</a:t>
            </a:r>
          </a:p>
        </p:txBody>
      </p:sp>
      <p:sp>
        <p:nvSpPr>
          <p:cNvPr id="138281" name="Text Box 16"/>
          <p:cNvSpPr txBox="1">
            <a:spLocks noChangeArrowheads="1"/>
          </p:cNvSpPr>
          <p:nvPr/>
        </p:nvSpPr>
        <p:spPr bwMode="auto">
          <a:xfrm>
            <a:off x="6421438" y="5375275"/>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3</a:t>
            </a:r>
          </a:p>
        </p:txBody>
      </p:sp>
      <p:sp>
        <p:nvSpPr>
          <p:cNvPr id="138282" name="Text Box 16"/>
          <p:cNvSpPr txBox="1">
            <a:spLocks noChangeArrowheads="1"/>
          </p:cNvSpPr>
          <p:nvPr/>
        </p:nvSpPr>
        <p:spPr bwMode="auto">
          <a:xfrm>
            <a:off x="7258050" y="5391150"/>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4</a:t>
            </a:r>
          </a:p>
        </p:txBody>
      </p:sp>
      <p:sp>
        <p:nvSpPr>
          <p:cNvPr id="138283" name="Text Box 16"/>
          <p:cNvSpPr txBox="1">
            <a:spLocks noChangeArrowheads="1"/>
          </p:cNvSpPr>
          <p:nvPr/>
        </p:nvSpPr>
        <p:spPr bwMode="auto">
          <a:xfrm>
            <a:off x="8075613" y="5010150"/>
            <a:ext cx="381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rPr>
              <a:t>v</a:t>
            </a:r>
            <a:r>
              <a:rPr lang="fr-FR" altLang="en-US" sz="1000" baseline="-25000" smtClean="0">
                <a:solidFill>
                  <a:srgbClr val="000000"/>
                </a:solidFill>
                <a:latin typeface="Times New Roman" panose="02020603050405020304" pitchFamily="18" charset="0"/>
              </a:rPr>
              <a:t>5</a:t>
            </a:r>
          </a:p>
        </p:txBody>
      </p:sp>
      <p:sp>
        <p:nvSpPr>
          <p:cNvPr id="47" name="Oval 11"/>
          <p:cNvSpPr>
            <a:spLocks noChangeArrowheads="1"/>
          </p:cNvSpPr>
          <p:nvPr/>
        </p:nvSpPr>
        <p:spPr bwMode="auto">
          <a:xfrm>
            <a:off x="5105400" y="4057650"/>
            <a:ext cx="76200" cy="68263"/>
          </a:xfrm>
          <a:prstGeom prst="ellipse">
            <a:avLst/>
          </a:prstGeom>
          <a:solidFill>
            <a:srgbClr val="33CC33"/>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48" name="Oval 11"/>
          <p:cNvSpPr>
            <a:spLocks noChangeArrowheads="1"/>
          </p:cNvSpPr>
          <p:nvPr/>
        </p:nvSpPr>
        <p:spPr bwMode="auto">
          <a:xfrm>
            <a:off x="5924550" y="4057650"/>
            <a:ext cx="76200" cy="68263"/>
          </a:xfrm>
          <a:prstGeom prst="ellipse">
            <a:avLst/>
          </a:prstGeom>
          <a:solidFill>
            <a:srgbClr val="FF00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49" name="Oval 11"/>
          <p:cNvSpPr>
            <a:spLocks noChangeArrowheads="1"/>
          </p:cNvSpPr>
          <p:nvPr/>
        </p:nvSpPr>
        <p:spPr bwMode="auto">
          <a:xfrm>
            <a:off x="6743700" y="4057650"/>
            <a:ext cx="76200" cy="68263"/>
          </a:xfrm>
          <a:prstGeom prst="ellipse">
            <a:avLst/>
          </a:prstGeom>
          <a:solidFill>
            <a:srgbClr val="CCCC0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a:solidFill>
                <a:srgbClr val="000000"/>
              </a:solidFill>
              <a:latin typeface="Arial" pitchFamily="-109" charset="0"/>
              <a:cs typeface="Arial" charset="0"/>
            </a:endParaRPr>
          </a:p>
        </p:txBody>
      </p:sp>
      <p:sp>
        <p:nvSpPr>
          <p:cNvPr id="50" name="Oval 11"/>
          <p:cNvSpPr>
            <a:spLocks noChangeArrowheads="1"/>
          </p:cNvSpPr>
          <p:nvPr/>
        </p:nvSpPr>
        <p:spPr bwMode="auto">
          <a:xfrm>
            <a:off x="7562850" y="4057650"/>
            <a:ext cx="76200" cy="68263"/>
          </a:xfrm>
          <a:prstGeom prst="ellipse">
            <a:avLst/>
          </a:prstGeom>
          <a:solidFill>
            <a:srgbClr val="3366FF"/>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sp>
        <p:nvSpPr>
          <p:cNvPr id="51" name="Oval 11"/>
          <p:cNvSpPr>
            <a:spLocks noChangeArrowheads="1"/>
          </p:cNvSpPr>
          <p:nvPr/>
        </p:nvSpPr>
        <p:spPr bwMode="auto">
          <a:xfrm>
            <a:off x="8383588" y="4057650"/>
            <a:ext cx="76200" cy="68263"/>
          </a:xfrm>
          <a:prstGeom prst="ellipse">
            <a:avLst/>
          </a:prstGeom>
          <a:solidFill>
            <a:srgbClr val="C0C0C0"/>
          </a:solidFill>
          <a:ln w="19080">
            <a:solidFill>
              <a:srgbClr val="000000"/>
            </a:solidFill>
            <a:miter lim="800000"/>
            <a:headEnd/>
            <a:tailEnd/>
          </a:ln>
        </p:spPr>
        <p:txBody>
          <a:bodyPr vert="vert270" wrap="none" anchor="ctr"/>
          <a:lstStyle/>
          <a:p>
            <a:pPr algn="ctr" fontAlgn="base">
              <a:spcBef>
                <a:spcPct val="0"/>
              </a:spcBef>
              <a:spcAft>
                <a:spcPct val="0"/>
              </a:spcAft>
              <a:defRPr/>
            </a:pPr>
            <a:endParaRPr lang="fr-FR" sz="1000" b="1" dirty="0">
              <a:solidFill>
                <a:srgbClr val="000000"/>
              </a:solidFill>
              <a:latin typeface="Arial" pitchFamily="-109" charset="0"/>
              <a:cs typeface="Arial" charset="0"/>
            </a:endParaRPr>
          </a:p>
        </p:txBody>
      </p:sp>
      <p:cxnSp>
        <p:nvCxnSpPr>
          <p:cNvPr id="138289" name="Connecteur droit avec flèche 149"/>
          <p:cNvCxnSpPr>
            <a:cxnSpLocks noChangeShapeType="1"/>
          </p:cNvCxnSpPr>
          <p:nvPr/>
        </p:nvCxnSpPr>
        <p:spPr bwMode="auto">
          <a:xfrm rot="5400000" flipH="1" flipV="1">
            <a:off x="8183562" y="3836988"/>
            <a:ext cx="474663" cy="1588"/>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8290" name="Connecteur droit avec flèche 46"/>
          <p:cNvCxnSpPr>
            <a:cxnSpLocks noChangeShapeType="1"/>
          </p:cNvCxnSpPr>
          <p:nvPr/>
        </p:nvCxnSpPr>
        <p:spPr bwMode="auto">
          <a:xfrm rot="5400000" flipH="1" flipV="1">
            <a:off x="6654800" y="3863975"/>
            <a:ext cx="330200" cy="762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8291" name="Connecteur droit avec flèche 55"/>
          <p:cNvCxnSpPr>
            <a:cxnSpLocks noChangeShapeType="1"/>
          </p:cNvCxnSpPr>
          <p:nvPr/>
        </p:nvCxnSpPr>
        <p:spPr bwMode="auto">
          <a:xfrm rot="5400000" flipH="1" flipV="1">
            <a:off x="6796882" y="3813969"/>
            <a:ext cx="274637" cy="250825"/>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138292" name="Connecteur droit avec flèche 58"/>
          <p:cNvCxnSpPr>
            <a:cxnSpLocks noChangeShapeType="1"/>
          </p:cNvCxnSpPr>
          <p:nvPr/>
        </p:nvCxnSpPr>
        <p:spPr bwMode="auto">
          <a:xfrm rot="16200000" flipH="1">
            <a:off x="6667500" y="4248150"/>
            <a:ext cx="304800" cy="762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
        <p:nvSpPr>
          <p:cNvPr id="138293" name="Text Box 16"/>
          <p:cNvSpPr txBox="1">
            <a:spLocks noChangeArrowheads="1"/>
          </p:cNvSpPr>
          <p:nvPr/>
        </p:nvSpPr>
        <p:spPr bwMode="auto">
          <a:xfrm>
            <a:off x="6646863" y="906463"/>
            <a:ext cx="39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a:t>
            </a:r>
            <a:r>
              <a:rPr lang="fr-FR" altLang="en-US" sz="1000" baseline="-25000" smtClean="0">
                <a:solidFill>
                  <a:srgbClr val="000000"/>
                </a:solidFill>
                <a:latin typeface="Times New Roman" panose="02020603050405020304" pitchFamily="18" charset="0"/>
              </a:rPr>
              <a:t>1</a:t>
            </a:r>
          </a:p>
        </p:txBody>
      </p:sp>
      <p:sp>
        <p:nvSpPr>
          <p:cNvPr id="138294" name="Text Box 16"/>
          <p:cNvSpPr txBox="1">
            <a:spLocks noChangeArrowheads="1"/>
          </p:cNvSpPr>
          <p:nvPr/>
        </p:nvSpPr>
        <p:spPr bwMode="auto">
          <a:xfrm>
            <a:off x="6418263" y="1982788"/>
            <a:ext cx="3968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4</a:t>
            </a:r>
          </a:p>
        </p:txBody>
      </p:sp>
      <p:sp>
        <p:nvSpPr>
          <p:cNvPr id="138295" name="Text Box 16"/>
          <p:cNvSpPr txBox="1">
            <a:spLocks noChangeArrowheads="1"/>
          </p:cNvSpPr>
          <p:nvPr/>
        </p:nvSpPr>
        <p:spPr bwMode="auto">
          <a:xfrm>
            <a:off x="8458200" y="763588"/>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2</a:t>
            </a:r>
          </a:p>
        </p:txBody>
      </p:sp>
      <p:sp>
        <p:nvSpPr>
          <p:cNvPr id="138296" name="Text Box 16"/>
          <p:cNvSpPr txBox="1">
            <a:spLocks noChangeArrowheads="1"/>
          </p:cNvSpPr>
          <p:nvPr/>
        </p:nvSpPr>
        <p:spPr bwMode="auto">
          <a:xfrm>
            <a:off x="8196263" y="2887663"/>
            <a:ext cx="381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2676" rIns="90000" bIns="46800">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lnSpc>
                <a:spcPct val="93000"/>
              </a:lnSpc>
              <a:spcBef>
                <a:spcPct val="0"/>
              </a:spcBef>
              <a:spcAft>
                <a:spcPct val="0"/>
              </a:spcAft>
            </a:pPr>
            <a:r>
              <a:rPr lang="fr-FR" altLang="en-US" sz="1000" smtClean="0">
                <a:solidFill>
                  <a:srgbClr val="000000"/>
                </a:solidFill>
                <a:latin typeface="Times New Roman" panose="02020603050405020304" pitchFamily="18" charset="0"/>
                <a:sym typeface="Symbol" panose="05050102010706020507" pitchFamily="18" charset="2"/>
              </a:rPr>
              <a:t> </a:t>
            </a:r>
            <a:r>
              <a:rPr lang="fr-FR" altLang="en-US" sz="1000" baseline="-25000" smtClean="0">
                <a:solidFill>
                  <a:srgbClr val="000000"/>
                </a:solidFill>
                <a:latin typeface="Times New Roman" panose="02020603050405020304" pitchFamily="18" charset="0"/>
              </a:rPr>
              <a:t>5</a:t>
            </a:r>
          </a:p>
        </p:txBody>
      </p:sp>
      <p:cxnSp>
        <p:nvCxnSpPr>
          <p:cNvPr id="138297" name="Connecteur droit avec flèche 129"/>
          <p:cNvCxnSpPr>
            <a:cxnSpLocks noChangeShapeType="1"/>
          </p:cNvCxnSpPr>
          <p:nvPr/>
        </p:nvCxnSpPr>
        <p:spPr bwMode="auto">
          <a:xfrm rot="5400000">
            <a:off x="5766594" y="4160044"/>
            <a:ext cx="212725" cy="125413"/>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
        <p:nvSpPr>
          <p:cNvPr id="138298" name="ZoneTexte 80"/>
          <p:cNvSpPr txBox="1">
            <a:spLocks noChangeArrowheads="1"/>
          </p:cNvSpPr>
          <p:nvPr/>
        </p:nvSpPr>
        <p:spPr bwMode="auto">
          <a:xfrm>
            <a:off x="4800600" y="752475"/>
            <a:ext cx="1897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400" b="1" smtClean="0">
                <a:solidFill>
                  <a:srgbClr val="000000"/>
                </a:solidFill>
                <a:latin typeface="Xerox Sans"/>
              </a:rPr>
              <a:t>① </a:t>
            </a:r>
            <a:r>
              <a:rPr lang="en-US" altLang="en-US" sz="1400" i="1" smtClean="0">
                <a:solidFill>
                  <a:srgbClr val="000000"/>
                </a:solidFill>
                <a:latin typeface="Xerox Sans"/>
              </a:rPr>
              <a:t>assign descriptors</a:t>
            </a:r>
          </a:p>
        </p:txBody>
      </p:sp>
      <p:sp>
        <p:nvSpPr>
          <p:cNvPr id="138299" name="ZoneTexte 81"/>
          <p:cNvSpPr txBox="1">
            <a:spLocks noChangeArrowheads="1"/>
          </p:cNvSpPr>
          <p:nvPr/>
        </p:nvSpPr>
        <p:spPr bwMode="auto">
          <a:xfrm>
            <a:off x="4768850" y="3368675"/>
            <a:ext cx="1500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400" b="1" smtClean="0">
                <a:solidFill>
                  <a:srgbClr val="000000"/>
                </a:solidFill>
                <a:latin typeface="Xerox Sans"/>
              </a:rPr>
              <a:t>② </a:t>
            </a:r>
            <a:r>
              <a:rPr lang="en-US" altLang="en-US" sz="1400" i="1" smtClean="0">
                <a:solidFill>
                  <a:srgbClr val="000000"/>
                </a:solidFill>
                <a:latin typeface="Xerox Sans"/>
              </a:rPr>
              <a:t>compute x-</a:t>
            </a:r>
            <a:r>
              <a:rPr lang="fr-FR" altLang="en-US" sz="1400" smtClean="0">
                <a:solidFill>
                  <a:srgbClr val="000000"/>
                </a:solidFill>
                <a:latin typeface="Times New Roman" panose="02020603050405020304" pitchFamily="18" charset="0"/>
                <a:sym typeface="Symbol" panose="05050102010706020507" pitchFamily="18" charset="2"/>
              </a:rPr>
              <a:t>  </a:t>
            </a:r>
            <a:r>
              <a:rPr lang="en-US" altLang="en-US" sz="1400" i="1" baseline="-25000" smtClean="0">
                <a:solidFill>
                  <a:srgbClr val="000000"/>
                </a:solidFill>
                <a:latin typeface="Xerox Sans"/>
              </a:rPr>
              <a:t>i</a:t>
            </a:r>
          </a:p>
        </p:txBody>
      </p:sp>
      <p:sp>
        <p:nvSpPr>
          <p:cNvPr id="138300" name="ZoneTexte 82"/>
          <p:cNvSpPr txBox="1">
            <a:spLocks noChangeArrowheads="1"/>
          </p:cNvSpPr>
          <p:nvPr/>
        </p:nvSpPr>
        <p:spPr bwMode="auto">
          <a:xfrm>
            <a:off x="4789488" y="4692650"/>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400" b="1" smtClean="0">
                <a:solidFill>
                  <a:srgbClr val="000000"/>
                </a:solidFill>
                <a:latin typeface="Xerox Sans"/>
              </a:rPr>
              <a:t>③ </a:t>
            </a:r>
            <a:r>
              <a:rPr lang="en-US" altLang="en-US" sz="1400" i="1" smtClean="0">
                <a:solidFill>
                  <a:srgbClr val="000000"/>
                </a:solidFill>
                <a:latin typeface="Xerox Sans"/>
              </a:rPr>
              <a:t>v</a:t>
            </a:r>
            <a:r>
              <a:rPr lang="en-US" altLang="en-US" sz="1400" i="1" baseline="-25000" smtClean="0">
                <a:solidFill>
                  <a:srgbClr val="000000"/>
                </a:solidFill>
                <a:latin typeface="Xerox Sans"/>
              </a:rPr>
              <a:t>i</a:t>
            </a:r>
            <a:r>
              <a:rPr lang="en-US" altLang="en-US" sz="1400" i="1" smtClean="0">
                <a:solidFill>
                  <a:srgbClr val="000000"/>
                </a:solidFill>
                <a:latin typeface="Xerox Sans"/>
              </a:rPr>
              <a:t>=sum x-</a:t>
            </a:r>
            <a:r>
              <a:rPr lang="fr-FR" altLang="en-US" sz="1400" smtClean="0">
                <a:solidFill>
                  <a:srgbClr val="000000"/>
                </a:solidFill>
                <a:latin typeface="Times New Roman" panose="02020603050405020304" pitchFamily="18" charset="0"/>
                <a:sym typeface="Symbol" panose="05050102010706020507" pitchFamily="18" charset="2"/>
              </a:rPr>
              <a:t>  </a:t>
            </a:r>
            <a:r>
              <a:rPr lang="en-US" altLang="en-US" sz="1400" i="1" baseline="-25000" smtClean="0">
                <a:solidFill>
                  <a:srgbClr val="000000"/>
                </a:solidFill>
                <a:latin typeface="Xerox Sans"/>
              </a:rPr>
              <a:t>i</a:t>
            </a:r>
            <a:r>
              <a:rPr lang="en-US" altLang="en-US" sz="1400" i="1" smtClean="0">
                <a:solidFill>
                  <a:srgbClr val="000000"/>
                </a:solidFill>
                <a:latin typeface="Xerox Sans"/>
              </a:rPr>
              <a:t> for cell </a:t>
            </a:r>
            <a:r>
              <a:rPr lang="en-US" altLang="en-US" sz="1400" smtClean="0">
                <a:solidFill>
                  <a:srgbClr val="000000"/>
                </a:solidFill>
                <a:latin typeface="Xerox Sans"/>
              </a:rPr>
              <a:t>i</a:t>
            </a:r>
            <a:r>
              <a:rPr lang="en-US" altLang="en-US" sz="1400" i="1" smtClean="0">
                <a:solidFill>
                  <a:srgbClr val="000000"/>
                </a:solidFill>
                <a:latin typeface="Xerox Sans"/>
              </a:rPr>
              <a:t> </a:t>
            </a:r>
            <a:endParaRPr lang="en-US" altLang="en-US" sz="1400" i="1" baseline="-25000" smtClean="0">
              <a:solidFill>
                <a:srgbClr val="000000"/>
              </a:solidFill>
              <a:latin typeface="Xerox Sans"/>
            </a:endParaRPr>
          </a:p>
        </p:txBody>
      </p:sp>
      <p:cxnSp>
        <p:nvCxnSpPr>
          <p:cNvPr id="138301" name="Connecteur droit 84"/>
          <p:cNvCxnSpPr>
            <a:cxnSpLocks noChangeShapeType="1"/>
          </p:cNvCxnSpPr>
          <p:nvPr/>
        </p:nvCxnSpPr>
        <p:spPr bwMode="auto">
          <a:xfrm flipH="1">
            <a:off x="4705350" y="839788"/>
            <a:ext cx="0" cy="4799012"/>
          </a:xfrm>
          <a:prstGeom prst="line">
            <a:avLst/>
          </a:prstGeom>
          <a:noFill/>
          <a:ln w="19050">
            <a:solidFill>
              <a:schemeClr val="tx1"/>
            </a:solidFill>
            <a:round/>
            <a:headEnd/>
            <a:tailEnd/>
          </a:ln>
          <a:effectLst>
            <a:outerShdw dist="38100" dir="2700000" algn="tl" rotWithShape="0">
              <a:srgbClr val="808080">
                <a:alpha val="42998"/>
              </a:srgbClr>
            </a:outerShdw>
          </a:effectLst>
          <a:extLst>
            <a:ext uri="{909E8E84-426E-40DD-AFC4-6F175D3DCCD1}">
              <a14:hiddenFill xmlns:a14="http://schemas.microsoft.com/office/drawing/2010/main">
                <a:noFill/>
              </a14:hiddenFill>
            </a:ext>
          </a:extLst>
        </p:spPr>
      </p:cxnSp>
      <p:sp>
        <p:nvSpPr>
          <p:cNvPr id="138302" name="Oval 18"/>
          <p:cNvSpPr>
            <a:spLocks noChangeArrowheads="1"/>
          </p:cNvSpPr>
          <p:nvPr/>
        </p:nvSpPr>
        <p:spPr bwMode="auto">
          <a:xfrm>
            <a:off x="7315200" y="1470025"/>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sp>
        <p:nvSpPr>
          <p:cNvPr id="138303" name="Oval 18"/>
          <p:cNvSpPr>
            <a:spLocks noChangeArrowheads="1"/>
          </p:cNvSpPr>
          <p:nvPr/>
        </p:nvSpPr>
        <p:spPr bwMode="auto">
          <a:xfrm>
            <a:off x="7515225" y="1536700"/>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sp>
        <p:nvSpPr>
          <p:cNvPr id="138304" name="Oval 18"/>
          <p:cNvSpPr>
            <a:spLocks noChangeArrowheads="1"/>
          </p:cNvSpPr>
          <p:nvPr/>
        </p:nvSpPr>
        <p:spPr bwMode="auto">
          <a:xfrm>
            <a:off x="7315200" y="2200275"/>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sp>
        <p:nvSpPr>
          <p:cNvPr id="138305" name="Oval 18"/>
          <p:cNvSpPr>
            <a:spLocks noChangeArrowheads="1"/>
          </p:cNvSpPr>
          <p:nvPr/>
        </p:nvSpPr>
        <p:spPr bwMode="auto">
          <a:xfrm>
            <a:off x="8153400" y="2603500"/>
            <a:ext cx="76200" cy="76200"/>
          </a:xfrm>
          <a:prstGeom prst="star4">
            <a:avLst>
              <a:gd name="adj" fmla="val 12500"/>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fr-FR" altLang="en-US" sz="1000" b="1" smtClean="0">
              <a:solidFill>
                <a:srgbClr val="000000"/>
              </a:solidFill>
              <a:latin typeface="Xerox Sans"/>
            </a:endParaRPr>
          </a:p>
        </p:txBody>
      </p:sp>
      <p:cxnSp>
        <p:nvCxnSpPr>
          <p:cNvPr id="70" name="Connecteur droit avec flèche 46"/>
          <p:cNvCxnSpPr>
            <a:cxnSpLocks noChangeShapeType="1"/>
          </p:cNvCxnSpPr>
          <p:nvPr/>
        </p:nvCxnSpPr>
        <p:spPr bwMode="auto">
          <a:xfrm rot="5400000" flipH="1" flipV="1">
            <a:off x="6657975" y="5295900"/>
            <a:ext cx="330200" cy="76200"/>
          </a:xfrm>
          <a:prstGeom prst="straightConnector1">
            <a:avLst/>
          </a:prstGeom>
          <a:ln>
            <a:solidFill>
              <a:schemeClr val="bg1">
                <a:lumMod val="50000"/>
              </a:schemeClr>
            </a:solidFill>
            <a:prstDash val="sysDash"/>
            <a:headEnd/>
            <a:tailEnd type="arrow" w="sm" len="sm"/>
          </a:ln>
        </p:spPr>
        <p:style>
          <a:lnRef idx="1">
            <a:schemeClr val="accent2"/>
          </a:lnRef>
          <a:fillRef idx="0">
            <a:schemeClr val="accent2"/>
          </a:fillRef>
          <a:effectRef idx="0">
            <a:schemeClr val="accent2"/>
          </a:effectRef>
          <a:fontRef idx="minor">
            <a:schemeClr val="tx1"/>
          </a:fontRef>
        </p:style>
      </p:cxnSp>
      <p:cxnSp>
        <p:nvCxnSpPr>
          <p:cNvPr id="71" name="Connecteur droit avec flèche 55"/>
          <p:cNvCxnSpPr>
            <a:cxnSpLocks noChangeShapeType="1"/>
          </p:cNvCxnSpPr>
          <p:nvPr/>
        </p:nvCxnSpPr>
        <p:spPr bwMode="auto">
          <a:xfrm rot="5400000" flipH="1" flipV="1">
            <a:off x="6846887" y="4900613"/>
            <a:ext cx="295275" cy="266700"/>
          </a:xfrm>
          <a:prstGeom prst="straightConnector1">
            <a:avLst/>
          </a:prstGeom>
          <a:ln>
            <a:solidFill>
              <a:schemeClr val="bg1">
                <a:lumMod val="50000"/>
              </a:schemeClr>
            </a:solidFill>
            <a:prstDash val="sysDash"/>
            <a:headEnd/>
            <a:tailEnd type="arrow" w="sm" len="sm"/>
          </a:ln>
        </p:spPr>
        <p:style>
          <a:lnRef idx="1">
            <a:schemeClr val="accent2"/>
          </a:lnRef>
          <a:fillRef idx="0">
            <a:schemeClr val="accent2"/>
          </a:fillRef>
          <a:effectRef idx="0">
            <a:schemeClr val="accent2"/>
          </a:effectRef>
          <a:fontRef idx="minor">
            <a:schemeClr val="tx1"/>
          </a:fontRef>
        </p:style>
      </p:cxnSp>
      <p:cxnSp>
        <p:nvCxnSpPr>
          <p:cNvPr id="72" name="Connecteur droit avec flèche 58"/>
          <p:cNvCxnSpPr>
            <a:cxnSpLocks noChangeShapeType="1"/>
          </p:cNvCxnSpPr>
          <p:nvPr/>
        </p:nvCxnSpPr>
        <p:spPr bwMode="auto">
          <a:xfrm rot="16200000" flipH="1">
            <a:off x="7002462" y="5011738"/>
            <a:ext cx="333375" cy="82550"/>
          </a:xfrm>
          <a:prstGeom prst="straightConnector1">
            <a:avLst/>
          </a:prstGeom>
          <a:ln>
            <a:solidFill>
              <a:schemeClr val="bg1">
                <a:lumMod val="50000"/>
              </a:schemeClr>
            </a:solidFill>
            <a:prstDash val="sysDash"/>
            <a:headEnd/>
            <a:tailEnd type="arrow" w="sm" len="sm"/>
          </a:ln>
        </p:spPr>
        <p:style>
          <a:lnRef idx="1">
            <a:schemeClr val="accent2"/>
          </a:lnRef>
          <a:fillRef idx="0">
            <a:schemeClr val="accent2"/>
          </a:fillRef>
          <a:effectRef idx="0">
            <a:schemeClr val="accent2"/>
          </a:effectRef>
          <a:fontRef idx="minor">
            <a:schemeClr val="tx1"/>
          </a:fontRef>
        </p:style>
      </p:cxnSp>
      <p:pic>
        <p:nvPicPr>
          <p:cNvPr id="138309" name="Image 3" descr="inria_logo.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9329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en-US" altLang="en-US" smtClean="0"/>
              <a:t>A first example: the VLAD</a:t>
            </a:r>
          </a:p>
        </p:txBody>
      </p:sp>
      <p:sp>
        <p:nvSpPr>
          <p:cNvPr id="3" name="Content Placeholder 2"/>
          <p:cNvSpPr>
            <a:spLocks noGrp="1"/>
          </p:cNvSpPr>
          <p:nvPr>
            <p:ph idx="1"/>
          </p:nvPr>
        </p:nvSpPr>
        <p:spPr/>
        <p:txBody>
          <a:bodyPr/>
          <a:lstStyle/>
          <a:p>
            <a:pPr marL="0" indent="0">
              <a:defRPr/>
            </a:pPr>
            <a:r>
              <a:rPr lang="en-US" dirty="0" smtClean="0"/>
              <a:t>A graphical representation of</a:t>
            </a:r>
          </a:p>
          <a:p>
            <a:pPr>
              <a:defRPr/>
            </a:pPr>
            <a:endParaRPr lang="en-US" dirty="0"/>
          </a:p>
        </p:txBody>
      </p:sp>
      <p:pic>
        <p:nvPicPr>
          <p:cNvPr id="139268" name="Picture 8" descr="vlad.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63950" y="1184275"/>
            <a:ext cx="2511425"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9269" name="TextBox 10"/>
          <p:cNvSpPr txBox="1">
            <a:spLocks noChangeArrowheads="1"/>
          </p:cNvSpPr>
          <p:nvPr/>
        </p:nvSpPr>
        <p:spPr bwMode="auto">
          <a:xfrm>
            <a:off x="479425" y="5810250"/>
            <a:ext cx="7545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200" dirty="0" err="1" smtClean="0">
                <a:solidFill>
                  <a:srgbClr val="000000"/>
                </a:solidFill>
                <a:latin typeface="Xerox Sans"/>
              </a:rPr>
              <a:t>Jégou</a:t>
            </a:r>
            <a:r>
              <a:rPr lang="en-US" altLang="en-US" sz="1200" dirty="0" smtClean="0">
                <a:solidFill>
                  <a:srgbClr val="000000"/>
                </a:solidFill>
                <a:latin typeface="Xerox Sans"/>
              </a:rPr>
              <a:t>, </a:t>
            </a:r>
            <a:r>
              <a:rPr lang="en-US" altLang="en-US" sz="1200" dirty="0" err="1" smtClean="0">
                <a:solidFill>
                  <a:srgbClr val="000000"/>
                </a:solidFill>
                <a:latin typeface="Xerox Sans"/>
              </a:rPr>
              <a:t>Douze</a:t>
            </a:r>
            <a:r>
              <a:rPr lang="en-US" altLang="en-US" sz="1200" dirty="0" smtClean="0">
                <a:solidFill>
                  <a:srgbClr val="000000"/>
                </a:solidFill>
                <a:latin typeface="Xerox Sans"/>
              </a:rPr>
              <a:t>, </a:t>
            </a:r>
            <a:r>
              <a:rPr lang="en-US" altLang="en-US" sz="1200" dirty="0" err="1" smtClean="0">
                <a:solidFill>
                  <a:srgbClr val="000000"/>
                </a:solidFill>
                <a:latin typeface="Xerox Sans"/>
              </a:rPr>
              <a:t>Schmid</a:t>
            </a:r>
            <a:r>
              <a:rPr lang="en-US" altLang="en-US" sz="1200" dirty="0" smtClean="0">
                <a:solidFill>
                  <a:srgbClr val="000000"/>
                </a:solidFill>
                <a:latin typeface="Xerox Sans"/>
              </a:rPr>
              <a:t> and Pérez, “Aggregating local descriptors into a compact image representation”, CVPR’10.</a:t>
            </a:r>
          </a:p>
        </p:txBody>
      </p:sp>
      <p:pic>
        <p:nvPicPr>
          <p:cNvPr id="139270" name="Picture 4"/>
          <p:cNvPicPr>
            <a:picLocks noChangeAspect="1" noChangeArrowheads="1"/>
          </p:cNvPicPr>
          <p:nvPr/>
        </p:nvPicPr>
        <p:blipFill>
          <a:blip r:embed="rId4">
            <a:extLst>
              <a:ext uri="{28A0092B-C50C-407E-A947-70E740481C1C}">
                <a14:useLocalDpi xmlns:a14="http://schemas.microsoft.com/office/drawing/2010/main" val="0"/>
              </a:ext>
            </a:extLst>
          </a:blip>
          <a:srcRect b="19971"/>
          <a:stretch>
            <a:fillRect/>
          </a:stretch>
        </p:blipFill>
        <p:spPr bwMode="auto">
          <a:xfrm>
            <a:off x="700088" y="2314575"/>
            <a:ext cx="7462837"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1" name="Image 3" descr="inria_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6881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r>
              <a:rPr lang="en-US" altLang="en-US" smtClean="0"/>
              <a:t>The Fisher vector</a:t>
            </a:r>
            <a:br>
              <a:rPr lang="en-US" altLang="en-US" smtClean="0"/>
            </a:br>
            <a:r>
              <a:rPr lang="en-US" altLang="en-US" sz="2000" smtClean="0"/>
              <a:t>Score function</a:t>
            </a:r>
          </a:p>
        </p:txBody>
      </p:sp>
      <p:sp>
        <p:nvSpPr>
          <p:cNvPr id="33795" name="Content Placeholder 2"/>
          <p:cNvSpPr>
            <a:spLocks noGrp="1"/>
          </p:cNvSpPr>
          <p:nvPr>
            <p:ph idx="1"/>
          </p:nvPr>
        </p:nvSpPr>
        <p:spPr/>
        <p:txBody>
          <a:bodyPr/>
          <a:lstStyle/>
          <a:p>
            <a:pPr marL="0" indent="0">
              <a:defRPr/>
            </a:pPr>
            <a:endParaRPr lang="en-US" dirty="0" smtClean="0"/>
          </a:p>
          <a:p>
            <a:pPr marL="0" indent="0">
              <a:defRPr/>
            </a:pPr>
            <a:r>
              <a:rPr lang="en-US" dirty="0" smtClean="0"/>
              <a:t>Given a likelihood function       with parameters </a:t>
            </a:r>
            <a:r>
              <a:rPr lang="en-US" dirty="0" smtClean="0">
                <a:sym typeface="Symbol"/>
              </a:rPr>
              <a:t>, the </a:t>
            </a:r>
            <a:r>
              <a:rPr lang="en-US" b="1" dirty="0" smtClean="0">
                <a:sym typeface="Symbol"/>
              </a:rPr>
              <a:t>score function</a:t>
            </a:r>
            <a:r>
              <a:rPr lang="en-US" dirty="0" smtClean="0">
                <a:sym typeface="Symbol"/>
              </a:rPr>
              <a:t> of a given sample X is given by:</a:t>
            </a:r>
            <a:endParaRPr lang="en-US" dirty="0" smtClean="0"/>
          </a:p>
          <a:p>
            <a:pPr>
              <a:defRPr/>
            </a:pPr>
            <a:endParaRPr lang="en-US" dirty="0" smtClean="0"/>
          </a:p>
          <a:p>
            <a:pPr>
              <a:defRPr/>
            </a:pPr>
            <a:endParaRPr lang="en-US" dirty="0" smtClean="0"/>
          </a:p>
          <a:p>
            <a:pPr marL="0" indent="0">
              <a:defRPr/>
            </a:pPr>
            <a:endParaRPr lang="en-US" dirty="0" smtClean="0"/>
          </a:p>
          <a:p>
            <a:pPr marL="0" indent="0">
              <a:defRPr/>
            </a:pPr>
            <a:r>
              <a:rPr lang="en-US" dirty="0" smtClean="0">
                <a:sym typeface="Symbol"/>
              </a:rPr>
              <a:t> </a:t>
            </a:r>
            <a:r>
              <a:rPr lang="en-US" dirty="0" smtClean="0"/>
              <a:t>Fixed-length vector whose </a:t>
            </a:r>
            <a:r>
              <a:rPr lang="en-US" b="1" dirty="0" smtClean="0"/>
              <a:t>dimensionality depends only on # parameters</a:t>
            </a:r>
            <a:r>
              <a:rPr lang="en-US" dirty="0" smtClean="0"/>
              <a:t>.</a:t>
            </a:r>
          </a:p>
          <a:p>
            <a:pPr marL="0" indent="0">
              <a:defRPr/>
            </a:pPr>
            <a:endParaRPr lang="en-US" dirty="0" smtClean="0"/>
          </a:p>
          <a:p>
            <a:pPr marL="0" indent="0">
              <a:defRPr/>
            </a:pPr>
            <a:r>
              <a:rPr lang="en-US" dirty="0" smtClean="0"/>
              <a:t>Intuition: direction in which the parameters </a:t>
            </a:r>
            <a:r>
              <a:rPr lang="en-US" dirty="0" smtClean="0">
                <a:sym typeface="Symbol"/>
              </a:rPr>
              <a:t> of the model </a:t>
            </a:r>
            <a:r>
              <a:rPr lang="en-US" dirty="0" smtClean="0"/>
              <a:t>should we modified to better fit the data.</a:t>
            </a:r>
          </a:p>
        </p:txBody>
      </p:sp>
      <p:pic>
        <p:nvPicPr>
          <p:cNvPr id="140292" name="Picture 5" descr="GX_def.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1825" y="2354263"/>
            <a:ext cx="2324100" cy="414337"/>
          </a:xfrm>
          <a:prstGeom prst="rect">
            <a:avLst/>
          </a:prstGeom>
          <a:noFill/>
          <a:ln w="254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0293" name="Picture 6" descr="GX_def.tif"/>
          <p:cNvPicPr>
            <a:picLocks noChangeAspect="1"/>
          </p:cNvPicPr>
          <p:nvPr/>
        </p:nvPicPr>
        <p:blipFill>
          <a:blip r:embed="rId2">
            <a:extLst>
              <a:ext uri="{28A0092B-C50C-407E-A947-70E740481C1C}">
                <a14:useLocalDpi xmlns:a14="http://schemas.microsoft.com/office/drawing/2010/main" val="0"/>
              </a:ext>
            </a:extLst>
          </a:blip>
          <a:srcRect l="67413" t="25708" r="18282" b="6427"/>
          <a:stretch>
            <a:fillRect/>
          </a:stretch>
        </p:blipFill>
        <p:spPr bwMode="auto">
          <a:xfrm>
            <a:off x="3432175" y="1581150"/>
            <a:ext cx="3778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0294" name="Image 3" descr="inria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262688"/>
            <a:ext cx="12065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52699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Categorization</a:t>
            </a:r>
            <a:endParaRPr lang="en-US" dirty="0"/>
          </a:p>
        </p:txBody>
      </p:sp>
      <p:pic>
        <p:nvPicPr>
          <p:cNvPr id="1026" name="Picture 2" descr="C:\Documents and Settings\James\Desktop\presentations\VSS\db_history\oliva_torralba\spatial_envelope_256x256_static_8outdoorcategories\coast_cdmc862.jpg"/>
          <p:cNvPicPr>
            <a:picLocks noChangeAspect="1" noChangeArrowheads="1"/>
          </p:cNvPicPr>
          <p:nvPr/>
        </p:nvPicPr>
        <p:blipFill>
          <a:blip r:embed="rId3" cstate="print"/>
          <a:srcRect/>
          <a:stretch>
            <a:fillRect/>
          </a:stretch>
        </p:blipFill>
        <p:spPr bwMode="auto">
          <a:xfrm>
            <a:off x="76200" y="1309754"/>
            <a:ext cx="1066800" cy="1066800"/>
          </a:xfrm>
          <a:prstGeom prst="rect">
            <a:avLst/>
          </a:prstGeom>
          <a:noFill/>
        </p:spPr>
      </p:pic>
      <p:pic>
        <p:nvPicPr>
          <p:cNvPr id="1027" name="Picture 3" descr="C:\Documents and Settings\James\Desktop\presentations\VSS\db_history\oliva_torralba\spatial_envelope_256x256_static_8outdoorcategories\forest_cdmc315.jpg"/>
          <p:cNvPicPr>
            <a:picLocks noChangeAspect="1" noChangeArrowheads="1"/>
          </p:cNvPicPr>
          <p:nvPr/>
        </p:nvPicPr>
        <p:blipFill>
          <a:blip r:embed="rId4" cstate="print"/>
          <a:srcRect/>
          <a:stretch>
            <a:fillRect/>
          </a:stretch>
        </p:blipFill>
        <p:spPr bwMode="auto">
          <a:xfrm>
            <a:off x="1208314" y="1309754"/>
            <a:ext cx="1066800" cy="1066800"/>
          </a:xfrm>
          <a:prstGeom prst="rect">
            <a:avLst/>
          </a:prstGeom>
          <a:noFill/>
        </p:spPr>
      </p:pic>
      <p:pic>
        <p:nvPicPr>
          <p:cNvPr id="1028" name="Picture 4" descr="C:\Documents and Settings\James\Desktop\presentations\VSS\db_history\oliva_torralba\spatial_envelope_256x256_static_8outdoorcategories\highway_art563.jpg"/>
          <p:cNvPicPr>
            <a:picLocks noChangeAspect="1" noChangeArrowheads="1"/>
          </p:cNvPicPr>
          <p:nvPr/>
        </p:nvPicPr>
        <p:blipFill>
          <a:blip r:embed="rId5" cstate="print"/>
          <a:srcRect/>
          <a:stretch>
            <a:fillRect/>
          </a:stretch>
        </p:blipFill>
        <p:spPr bwMode="auto">
          <a:xfrm>
            <a:off x="2340428" y="1309754"/>
            <a:ext cx="1066800" cy="1066800"/>
          </a:xfrm>
          <a:prstGeom prst="rect">
            <a:avLst/>
          </a:prstGeom>
          <a:noFill/>
        </p:spPr>
      </p:pic>
      <p:pic>
        <p:nvPicPr>
          <p:cNvPr id="1029" name="Picture 5" descr="C:\Documents and Settings\James\Desktop\presentations\VSS\db_history\oliva_torralba\spatial_envelope_256x256_static_8outdoorcategories\insidecity_art642.jpg"/>
          <p:cNvPicPr>
            <a:picLocks noChangeAspect="1" noChangeArrowheads="1"/>
          </p:cNvPicPr>
          <p:nvPr/>
        </p:nvPicPr>
        <p:blipFill>
          <a:blip r:embed="rId6" cstate="print"/>
          <a:srcRect/>
          <a:stretch>
            <a:fillRect/>
          </a:stretch>
        </p:blipFill>
        <p:spPr bwMode="auto">
          <a:xfrm>
            <a:off x="3472542" y="1309754"/>
            <a:ext cx="1066800" cy="1066800"/>
          </a:xfrm>
          <a:prstGeom prst="rect">
            <a:avLst/>
          </a:prstGeom>
          <a:noFill/>
        </p:spPr>
      </p:pic>
      <p:pic>
        <p:nvPicPr>
          <p:cNvPr id="1030" name="Picture 6" descr="C:\Documents and Settings\James\Desktop\presentations\VSS\db_history\oliva_torralba\spatial_envelope_256x256_static_8outdoorcategories\mountain_land131.jpg"/>
          <p:cNvPicPr>
            <a:picLocks noChangeAspect="1" noChangeArrowheads="1"/>
          </p:cNvPicPr>
          <p:nvPr/>
        </p:nvPicPr>
        <p:blipFill>
          <a:blip r:embed="rId7" cstate="print"/>
          <a:srcRect/>
          <a:stretch>
            <a:fillRect/>
          </a:stretch>
        </p:blipFill>
        <p:spPr bwMode="auto">
          <a:xfrm>
            <a:off x="4604656" y="1309754"/>
            <a:ext cx="1066800" cy="1066800"/>
          </a:xfrm>
          <a:prstGeom prst="rect">
            <a:avLst/>
          </a:prstGeom>
          <a:noFill/>
        </p:spPr>
      </p:pic>
      <p:pic>
        <p:nvPicPr>
          <p:cNvPr id="1031" name="Picture 7" descr="C:\Documents and Settings\James\Desktop\presentations\VSS\db_history\oliva_torralba\spatial_envelope_256x256_static_8outdoorcategories\opencountry_land285.jpg"/>
          <p:cNvPicPr>
            <a:picLocks noChangeAspect="1" noChangeArrowheads="1"/>
          </p:cNvPicPr>
          <p:nvPr/>
        </p:nvPicPr>
        <p:blipFill>
          <a:blip r:embed="rId8" cstate="print"/>
          <a:srcRect/>
          <a:stretch>
            <a:fillRect/>
          </a:stretch>
        </p:blipFill>
        <p:spPr bwMode="auto">
          <a:xfrm>
            <a:off x="5736770" y="1309754"/>
            <a:ext cx="1066800" cy="1066800"/>
          </a:xfrm>
          <a:prstGeom prst="rect">
            <a:avLst/>
          </a:prstGeom>
          <a:noFill/>
        </p:spPr>
      </p:pic>
      <p:pic>
        <p:nvPicPr>
          <p:cNvPr id="1032" name="Picture 8" descr="C:\Documents and Settings\James\Desktop\presentations\VSS\db_history\oliva_torralba\spatial_envelope_256x256_static_8outdoorcategories\street_gre124.jpg"/>
          <p:cNvPicPr>
            <a:picLocks noChangeAspect="1" noChangeArrowheads="1"/>
          </p:cNvPicPr>
          <p:nvPr/>
        </p:nvPicPr>
        <p:blipFill>
          <a:blip r:embed="rId9" cstate="print"/>
          <a:srcRect/>
          <a:stretch>
            <a:fillRect/>
          </a:stretch>
        </p:blipFill>
        <p:spPr bwMode="auto">
          <a:xfrm>
            <a:off x="6868884" y="1309754"/>
            <a:ext cx="1066800" cy="1066800"/>
          </a:xfrm>
          <a:prstGeom prst="rect">
            <a:avLst/>
          </a:prstGeom>
          <a:noFill/>
        </p:spPr>
      </p:pic>
      <p:pic>
        <p:nvPicPr>
          <p:cNvPr id="1033" name="Picture 9" descr="C:\Documents and Settings\James\Desktop\presentations\VSS\db_history\oliva_torralba\spatial_envelope_256x256_static_8outdoorcategories\tallbuilding_a462057.jpg"/>
          <p:cNvPicPr>
            <a:picLocks noChangeAspect="1" noChangeArrowheads="1"/>
          </p:cNvPicPr>
          <p:nvPr/>
        </p:nvPicPr>
        <p:blipFill>
          <a:blip r:embed="rId10" cstate="print"/>
          <a:srcRect/>
          <a:stretch>
            <a:fillRect/>
          </a:stretch>
        </p:blipFill>
        <p:spPr bwMode="auto">
          <a:xfrm>
            <a:off x="8001000" y="1309754"/>
            <a:ext cx="1066800" cy="1066800"/>
          </a:xfrm>
          <a:prstGeom prst="rect">
            <a:avLst/>
          </a:prstGeom>
          <a:noFill/>
        </p:spPr>
      </p:pic>
      <p:sp>
        <p:nvSpPr>
          <p:cNvPr id="12" name="TextBox 11"/>
          <p:cNvSpPr txBox="1"/>
          <p:nvPr/>
        </p:nvSpPr>
        <p:spPr>
          <a:xfrm>
            <a:off x="2373086" y="2369642"/>
            <a:ext cx="990600" cy="338554"/>
          </a:xfrm>
          <a:prstGeom prst="rect">
            <a:avLst/>
          </a:prstGeom>
          <a:noFill/>
        </p:spPr>
        <p:txBody>
          <a:bodyPr wrap="square" rtlCol="0">
            <a:spAutoFit/>
          </a:bodyPr>
          <a:lstStyle/>
          <a:p>
            <a:pPr algn="ctr"/>
            <a:r>
              <a:rPr lang="en-US" sz="1600" dirty="0" smtClean="0"/>
              <a:t>Highway</a:t>
            </a:r>
          </a:p>
        </p:txBody>
      </p:sp>
      <p:sp>
        <p:nvSpPr>
          <p:cNvPr id="14" name="TextBox 13"/>
          <p:cNvSpPr txBox="1"/>
          <p:nvPr/>
        </p:nvSpPr>
        <p:spPr>
          <a:xfrm>
            <a:off x="1262743" y="2369642"/>
            <a:ext cx="990600" cy="338554"/>
          </a:xfrm>
          <a:prstGeom prst="rect">
            <a:avLst/>
          </a:prstGeom>
          <a:noFill/>
        </p:spPr>
        <p:txBody>
          <a:bodyPr wrap="square" rtlCol="0">
            <a:spAutoFit/>
          </a:bodyPr>
          <a:lstStyle/>
          <a:p>
            <a:pPr algn="ctr"/>
            <a:r>
              <a:rPr lang="en-US" sz="1600" dirty="0" smtClean="0"/>
              <a:t>Forest</a:t>
            </a:r>
            <a:endParaRPr lang="en-US" sz="1600" dirty="0"/>
          </a:p>
        </p:txBody>
      </p:sp>
      <p:sp>
        <p:nvSpPr>
          <p:cNvPr id="15" name="TextBox 14"/>
          <p:cNvSpPr txBox="1"/>
          <p:nvPr/>
        </p:nvSpPr>
        <p:spPr>
          <a:xfrm>
            <a:off x="152400" y="2369642"/>
            <a:ext cx="990600" cy="338554"/>
          </a:xfrm>
          <a:prstGeom prst="rect">
            <a:avLst/>
          </a:prstGeom>
          <a:noFill/>
        </p:spPr>
        <p:txBody>
          <a:bodyPr wrap="square" rtlCol="0">
            <a:spAutoFit/>
          </a:bodyPr>
          <a:lstStyle/>
          <a:p>
            <a:pPr algn="ctr"/>
            <a:r>
              <a:rPr lang="en-US" sz="1600" dirty="0" smtClean="0"/>
              <a:t>Coast</a:t>
            </a:r>
            <a:endParaRPr lang="en-US" sz="1600" dirty="0"/>
          </a:p>
        </p:txBody>
      </p:sp>
      <p:sp>
        <p:nvSpPr>
          <p:cNvPr id="16" name="TextBox 15"/>
          <p:cNvSpPr txBox="1"/>
          <p:nvPr/>
        </p:nvSpPr>
        <p:spPr>
          <a:xfrm>
            <a:off x="3483429" y="2369642"/>
            <a:ext cx="990600" cy="584775"/>
          </a:xfrm>
          <a:prstGeom prst="rect">
            <a:avLst/>
          </a:prstGeom>
          <a:noFill/>
        </p:spPr>
        <p:txBody>
          <a:bodyPr wrap="square" rtlCol="0">
            <a:spAutoFit/>
          </a:bodyPr>
          <a:lstStyle/>
          <a:p>
            <a:pPr algn="ctr"/>
            <a:r>
              <a:rPr lang="en-US" sz="1600" dirty="0" smtClean="0"/>
              <a:t>Inside City</a:t>
            </a:r>
            <a:endParaRPr lang="en-US" sz="1600" dirty="0"/>
          </a:p>
        </p:txBody>
      </p:sp>
      <p:sp>
        <p:nvSpPr>
          <p:cNvPr id="17" name="TextBox 16"/>
          <p:cNvSpPr txBox="1"/>
          <p:nvPr/>
        </p:nvSpPr>
        <p:spPr>
          <a:xfrm>
            <a:off x="8001000" y="2369642"/>
            <a:ext cx="990600" cy="584775"/>
          </a:xfrm>
          <a:prstGeom prst="rect">
            <a:avLst/>
          </a:prstGeom>
          <a:noFill/>
        </p:spPr>
        <p:txBody>
          <a:bodyPr wrap="square" rtlCol="0">
            <a:spAutoFit/>
          </a:bodyPr>
          <a:lstStyle/>
          <a:p>
            <a:pPr algn="ctr"/>
            <a:r>
              <a:rPr lang="en-US" sz="1600" dirty="0" smtClean="0"/>
              <a:t>Tall Building</a:t>
            </a:r>
            <a:endParaRPr lang="en-US" sz="1600" dirty="0"/>
          </a:p>
        </p:txBody>
      </p:sp>
      <p:sp>
        <p:nvSpPr>
          <p:cNvPr id="18" name="TextBox 17"/>
          <p:cNvSpPr txBox="1"/>
          <p:nvPr/>
        </p:nvSpPr>
        <p:spPr>
          <a:xfrm>
            <a:off x="6890658" y="2369642"/>
            <a:ext cx="990600" cy="338554"/>
          </a:xfrm>
          <a:prstGeom prst="rect">
            <a:avLst/>
          </a:prstGeom>
          <a:noFill/>
        </p:spPr>
        <p:txBody>
          <a:bodyPr wrap="square" rtlCol="0">
            <a:spAutoFit/>
          </a:bodyPr>
          <a:lstStyle/>
          <a:p>
            <a:pPr algn="ctr"/>
            <a:r>
              <a:rPr lang="en-US" sz="1600" dirty="0" smtClean="0"/>
              <a:t>Street</a:t>
            </a:r>
            <a:endParaRPr lang="en-US" sz="1600" dirty="0"/>
          </a:p>
        </p:txBody>
      </p:sp>
      <p:sp>
        <p:nvSpPr>
          <p:cNvPr id="19" name="TextBox 18"/>
          <p:cNvSpPr txBox="1"/>
          <p:nvPr/>
        </p:nvSpPr>
        <p:spPr>
          <a:xfrm>
            <a:off x="5780315" y="2369642"/>
            <a:ext cx="990600" cy="584775"/>
          </a:xfrm>
          <a:prstGeom prst="rect">
            <a:avLst/>
          </a:prstGeom>
          <a:noFill/>
        </p:spPr>
        <p:txBody>
          <a:bodyPr wrap="square" rtlCol="0">
            <a:spAutoFit/>
          </a:bodyPr>
          <a:lstStyle/>
          <a:p>
            <a:pPr algn="ctr"/>
            <a:r>
              <a:rPr lang="en-US" sz="1600" dirty="0" smtClean="0"/>
              <a:t>Open Country</a:t>
            </a:r>
            <a:endParaRPr lang="en-US" sz="1600" dirty="0"/>
          </a:p>
        </p:txBody>
      </p:sp>
      <p:sp>
        <p:nvSpPr>
          <p:cNvPr id="20" name="TextBox 19"/>
          <p:cNvSpPr txBox="1"/>
          <p:nvPr/>
        </p:nvSpPr>
        <p:spPr>
          <a:xfrm>
            <a:off x="4593772" y="2369642"/>
            <a:ext cx="1066800" cy="338554"/>
          </a:xfrm>
          <a:prstGeom prst="rect">
            <a:avLst/>
          </a:prstGeom>
          <a:noFill/>
        </p:spPr>
        <p:txBody>
          <a:bodyPr wrap="square" rtlCol="0">
            <a:spAutoFit/>
          </a:bodyPr>
          <a:lstStyle/>
          <a:p>
            <a:pPr algn="ctr"/>
            <a:r>
              <a:rPr lang="en-US" sz="1600" dirty="0" smtClean="0"/>
              <a:t>Mountain</a:t>
            </a:r>
            <a:endParaRPr lang="en-US" sz="1600" dirty="0"/>
          </a:p>
        </p:txBody>
      </p:sp>
      <p:sp>
        <p:nvSpPr>
          <p:cNvPr id="21" name="TextBox 20"/>
          <p:cNvSpPr txBox="1"/>
          <p:nvPr/>
        </p:nvSpPr>
        <p:spPr>
          <a:xfrm>
            <a:off x="1752600" y="914400"/>
            <a:ext cx="5715000" cy="400110"/>
          </a:xfrm>
          <a:prstGeom prst="rect">
            <a:avLst/>
          </a:prstGeom>
          <a:noFill/>
        </p:spPr>
        <p:txBody>
          <a:bodyPr wrap="square" rtlCol="0">
            <a:spAutoFit/>
          </a:bodyPr>
          <a:lstStyle/>
          <a:p>
            <a:pPr algn="ctr"/>
            <a:r>
              <a:rPr lang="en-US" sz="2000" dirty="0" smtClean="0"/>
              <a:t>Oliva and Torralba, 2001</a:t>
            </a:r>
            <a:endParaRPr lang="en-US" sz="2000" dirty="0"/>
          </a:p>
        </p:txBody>
      </p:sp>
      <p:sp>
        <p:nvSpPr>
          <p:cNvPr id="22" name="TextBox 21"/>
          <p:cNvSpPr txBox="1"/>
          <p:nvPr/>
        </p:nvSpPr>
        <p:spPr>
          <a:xfrm>
            <a:off x="457200" y="3370421"/>
            <a:ext cx="762000" cy="1107996"/>
          </a:xfrm>
          <a:prstGeom prst="rect">
            <a:avLst/>
          </a:prstGeom>
          <a:noFill/>
        </p:spPr>
        <p:txBody>
          <a:bodyPr wrap="square" rtlCol="0">
            <a:spAutoFit/>
          </a:bodyPr>
          <a:lstStyle/>
          <a:p>
            <a:r>
              <a:rPr lang="en-US" sz="6600" dirty="0" smtClean="0"/>
              <a:t>+</a:t>
            </a:r>
            <a:endParaRPr lang="en-US" sz="6600" dirty="0"/>
          </a:p>
        </p:txBody>
      </p:sp>
      <p:sp>
        <p:nvSpPr>
          <p:cNvPr id="23" name="TextBox 22"/>
          <p:cNvSpPr txBox="1"/>
          <p:nvPr/>
        </p:nvSpPr>
        <p:spPr>
          <a:xfrm>
            <a:off x="1752600" y="4953000"/>
            <a:ext cx="5715000" cy="400110"/>
          </a:xfrm>
          <a:prstGeom prst="rect">
            <a:avLst/>
          </a:prstGeom>
          <a:noFill/>
        </p:spPr>
        <p:txBody>
          <a:bodyPr wrap="square" rtlCol="0">
            <a:spAutoFit/>
          </a:bodyPr>
          <a:lstStyle/>
          <a:p>
            <a:pPr algn="ctr"/>
            <a:r>
              <a:rPr lang="en-US" sz="2000" dirty="0" smtClean="0"/>
              <a:t>Lazebnik, Schmid, and Ponce, 2006</a:t>
            </a:r>
            <a:endParaRPr lang="en-US" sz="2000" dirty="0"/>
          </a:p>
        </p:txBody>
      </p:sp>
      <p:sp>
        <p:nvSpPr>
          <p:cNvPr id="24" name="TextBox 23"/>
          <p:cNvSpPr txBox="1"/>
          <p:nvPr/>
        </p:nvSpPr>
        <p:spPr>
          <a:xfrm>
            <a:off x="1752600" y="3042761"/>
            <a:ext cx="5715000" cy="400110"/>
          </a:xfrm>
          <a:prstGeom prst="rect">
            <a:avLst/>
          </a:prstGeom>
          <a:noFill/>
        </p:spPr>
        <p:txBody>
          <a:bodyPr wrap="square" rtlCol="0">
            <a:spAutoFit/>
          </a:bodyPr>
          <a:lstStyle/>
          <a:p>
            <a:pPr algn="ctr"/>
            <a:r>
              <a:rPr lang="en-US" sz="2000" dirty="0" smtClean="0"/>
              <a:t>Fei Fei and Perona, 2005</a:t>
            </a:r>
            <a:endParaRPr lang="en-US" sz="2000" dirty="0"/>
          </a:p>
        </p:txBody>
      </p:sp>
      <p:pic>
        <p:nvPicPr>
          <p:cNvPr id="1034" name="Picture 10" descr="C:\Documents and Settings\James\Desktop\presentations\VSS\db_history\lazebnik\bedroom\image_0028.jpg"/>
          <p:cNvPicPr>
            <a:picLocks noChangeAspect="1" noChangeArrowheads="1"/>
          </p:cNvPicPr>
          <p:nvPr/>
        </p:nvPicPr>
        <p:blipFill>
          <a:blip r:embed="rId11" cstate="print"/>
          <a:srcRect/>
          <a:stretch>
            <a:fillRect/>
          </a:stretch>
        </p:blipFill>
        <p:spPr bwMode="auto">
          <a:xfrm>
            <a:off x="1286256" y="3446621"/>
            <a:ext cx="1380104" cy="1069848"/>
          </a:xfrm>
          <a:prstGeom prst="rect">
            <a:avLst/>
          </a:prstGeom>
          <a:noFill/>
        </p:spPr>
      </p:pic>
      <p:pic>
        <p:nvPicPr>
          <p:cNvPr id="1035" name="Picture 11" descr="C:\Documents and Settings\James\Desktop\presentations\VSS\db_history\lazebnik\CALsuburb\image_0017.jpg"/>
          <p:cNvPicPr>
            <a:picLocks noChangeAspect="1" noChangeArrowheads="1"/>
          </p:cNvPicPr>
          <p:nvPr/>
        </p:nvPicPr>
        <p:blipFill>
          <a:blip r:embed="rId12" cstate="print"/>
          <a:srcRect/>
          <a:stretch>
            <a:fillRect/>
          </a:stretch>
        </p:blipFill>
        <p:spPr bwMode="auto">
          <a:xfrm>
            <a:off x="6777228" y="3446621"/>
            <a:ext cx="1604772" cy="1069848"/>
          </a:xfrm>
          <a:prstGeom prst="rect">
            <a:avLst/>
          </a:prstGeom>
          <a:noFill/>
        </p:spPr>
      </p:pic>
      <p:pic>
        <p:nvPicPr>
          <p:cNvPr id="1036" name="Picture 12" descr="C:\Documents and Settings\James\Desktop\presentations\VSS\db_history\lazebnik\industrial\image_0054.jpg"/>
          <p:cNvPicPr>
            <a:picLocks noChangeAspect="1" noChangeArrowheads="1"/>
          </p:cNvPicPr>
          <p:nvPr/>
        </p:nvPicPr>
        <p:blipFill>
          <a:blip r:embed="rId13" cstate="print"/>
          <a:srcRect/>
          <a:stretch>
            <a:fillRect/>
          </a:stretch>
        </p:blipFill>
        <p:spPr bwMode="auto">
          <a:xfrm>
            <a:off x="1337310" y="5353812"/>
            <a:ext cx="1427308" cy="1069848"/>
          </a:xfrm>
          <a:prstGeom prst="rect">
            <a:avLst/>
          </a:prstGeom>
          <a:noFill/>
        </p:spPr>
      </p:pic>
      <p:pic>
        <p:nvPicPr>
          <p:cNvPr id="1037" name="Picture 13" descr="C:\Documents and Settings\James\Desktop\presentations\VSS\db_history\lazebnik\livingroom\image_0021.jpg"/>
          <p:cNvPicPr>
            <a:picLocks noChangeAspect="1" noChangeArrowheads="1"/>
          </p:cNvPicPr>
          <p:nvPr/>
        </p:nvPicPr>
        <p:blipFill>
          <a:blip r:embed="rId14" cstate="print"/>
          <a:srcRect/>
          <a:stretch>
            <a:fillRect/>
          </a:stretch>
        </p:blipFill>
        <p:spPr bwMode="auto">
          <a:xfrm>
            <a:off x="3601980" y="3446621"/>
            <a:ext cx="1551280" cy="1069848"/>
          </a:xfrm>
          <a:prstGeom prst="rect">
            <a:avLst/>
          </a:prstGeom>
          <a:noFill/>
        </p:spPr>
      </p:pic>
      <p:pic>
        <p:nvPicPr>
          <p:cNvPr id="1038" name="Picture 14" descr="C:\Documents and Settings\James\Desktop\presentations\VSS\db_history\lazebnik\store\image_0016.jpg"/>
          <p:cNvPicPr>
            <a:picLocks noChangeAspect="1" noChangeArrowheads="1"/>
          </p:cNvPicPr>
          <p:nvPr/>
        </p:nvPicPr>
        <p:blipFill>
          <a:blip r:embed="rId15" cstate="print"/>
          <a:srcRect/>
          <a:stretch>
            <a:fillRect/>
          </a:stretch>
        </p:blipFill>
        <p:spPr bwMode="auto">
          <a:xfrm>
            <a:off x="2861310" y="5353812"/>
            <a:ext cx="1425169" cy="1069848"/>
          </a:xfrm>
          <a:prstGeom prst="rect">
            <a:avLst/>
          </a:prstGeom>
          <a:noFill/>
        </p:spPr>
      </p:pic>
      <p:pic>
        <p:nvPicPr>
          <p:cNvPr id="1040" name="Picture 16" descr="C:\Documents and Settings\James\Desktop\presentations\VSS\db_history\lazebnik\PARoffice\image_0166.jpg"/>
          <p:cNvPicPr>
            <a:picLocks noChangeAspect="1" noChangeArrowheads="1"/>
          </p:cNvPicPr>
          <p:nvPr/>
        </p:nvPicPr>
        <p:blipFill>
          <a:blip r:embed="rId16" cstate="print"/>
          <a:srcRect/>
          <a:stretch>
            <a:fillRect/>
          </a:stretch>
        </p:blipFill>
        <p:spPr bwMode="auto">
          <a:xfrm>
            <a:off x="5223644" y="3446621"/>
            <a:ext cx="1483198" cy="1069848"/>
          </a:xfrm>
          <a:prstGeom prst="rect">
            <a:avLst/>
          </a:prstGeom>
          <a:noFill/>
        </p:spPr>
      </p:pic>
      <p:pic>
        <p:nvPicPr>
          <p:cNvPr id="1041" name="Picture 17" descr="C:\Documents and Settings\James\Desktop\presentations\VSS\db_history\lazebnik\kitchen\image_0059.jpg"/>
          <p:cNvPicPr>
            <a:picLocks noChangeAspect="1" noChangeArrowheads="1"/>
          </p:cNvPicPr>
          <p:nvPr/>
        </p:nvPicPr>
        <p:blipFill>
          <a:blip r:embed="rId17" cstate="print"/>
          <a:srcRect/>
          <a:stretch>
            <a:fillRect/>
          </a:stretch>
        </p:blipFill>
        <p:spPr bwMode="auto">
          <a:xfrm>
            <a:off x="2736744" y="3446621"/>
            <a:ext cx="794852" cy="1069848"/>
          </a:xfrm>
          <a:prstGeom prst="rect">
            <a:avLst/>
          </a:prstGeom>
          <a:noFill/>
        </p:spPr>
      </p:pic>
      <p:sp>
        <p:nvSpPr>
          <p:cNvPr id="33" name="TextBox 32"/>
          <p:cNvSpPr txBox="1"/>
          <p:nvPr/>
        </p:nvSpPr>
        <p:spPr>
          <a:xfrm>
            <a:off x="3657600" y="4462046"/>
            <a:ext cx="1371600" cy="338554"/>
          </a:xfrm>
          <a:prstGeom prst="rect">
            <a:avLst/>
          </a:prstGeom>
          <a:noFill/>
        </p:spPr>
        <p:txBody>
          <a:bodyPr wrap="square" rtlCol="0">
            <a:spAutoFit/>
          </a:bodyPr>
          <a:lstStyle/>
          <a:p>
            <a:pPr algn="ctr"/>
            <a:r>
              <a:rPr lang="en-US" sz="1600" dirty="0" smtClean="0"/>
              <a:t>Living Room</a:t>
            </a:r>
          </a:p>
        </p:txBody>
      </p:sp>
      <p:sp>
        <p:nvSpPr>
          <p:cNvPr id="34" name="TextBox 33"/>
          <p:cNvSpPr txBox="1"/>
          <p:nvPr/>
        </p:nvSpPr>
        <p:spPr>
          <a:xfrm>
            <a:off x="2625090" y="4462046"/>
            <a:ext cx="990600" cy="338554"/>
          </a:xfrm>
          <a:prstGeom prst="rect">
            <a:avLst/>
          </a:prstGeom>
          <a:noFill/>
        </p:spPr>
        <p:txBody>
          <a:bodyPr wrap="square" rtlCol="0">
            <a:spAutoFit/>
          </a:bodyPr>
          <a:lstStyle/>
          <a:p>
            <a:pPr algn="ctr"/>
            <a:r>
              <a:rPr lang="en-US" sz="1600" dirty="0" smtClean="0"/>
              <a:t>Kitchen</a:t>
            </a:r>
            <a:endParaRPr lang="en-US" sz="1600" dirty="0"/>
          </a:p>
        </p:txBody>
      </p:sp>
      <p:sp>
        <p:nvSpPr>
          <p:cNvPr id="35" name="TextBox 34"/>
          <p:cNvSpPr txBox="1"/>
          <p:nvPr/>
        </p:nvSpPr>
        <p:spPr>
          <a:xfrm>
            <a:off x="1493520" y="4462046"/>
            <a:ext cx="990600" cy="338554"/>
          </a:xfrm>
          <a:prstGeom prst="rect">
            <a:avLst/>
          </a:prstGeom>
          <a:noFill/>
        </p:spPr>
        <p:txBody>
          <a:bodyPr wrap="square" rtlCol="0">
            <a:spAutoFit/>
          </a:bodyPr>
          <a:lstStyle/>
          <a:p>
            <a:pPr algn="ctr"/>
            <a:r>
              <a:rPr lang="en-US" sz="1600" dirty="0" smtClean="0"/>
              <a:t>Bedroom</a:t>
            </a:r>
            <a:endParaRPr lang="en-US" sz="1600" dirty="0"/>
          </a:p>
        </p:txBody>
      </p:sp>
      <p:sp>
        <p:nvSpPr>
          <p:cNvPr id="36" name="TextBox 35"/>
          <p:cNvSpPr txBox="1"/>
          <p:nvPr/>
        </p:nvSpPr>
        <p:spPr>
          <a:xfrm>
            <a:off x="5486400" y="4462046"/>
            <a:ext cx="990600" cy="338554"/>
          </a:xfrm>
          <a:prstGeom prst="rect">
            <a:avLst/>
          </a:prstGeom>
          <a:noFill/>
        </p:spPr>
        <p:txBody>
          <a:bodyPr wrap="square" rtlCol="0">
            <a:spAutoFit/>
          </a:bodyPr>
          <a:lstStyle/>
          <a:p>
            <a:pPr algn="ctr"/>
            <a:r>
              <a:rPr lang="en-US" sz="1600" dirty="0" smtClean="0"/>
              <a:t>Office</a:t>
            </a:r>
            <a:endParaRPr lang="en-US" sz="1600" dirty="0"/>
          </a:p>
        </p:txBody>
      </p:sp>
      <p:sp>
        <p:nvSpPr>
          <p:cNvPr id="38" name="TextBox 37"/>
          <p:cNvSpPr txBox="1"/>
          <p:nvPr/>
        </p:nvSpPr>
        <p:spPr>
          <a:xfrm>
            <a:off x="7033260" y="4462046"/>
            <a:ext cx="1066800" cy="338554"/>
          </a:xfrm>
          <a:prstGeom prst="rect">
            <a:avLst/>
          </a:prstGeom>
          <a:noFill/>
        </p:spPr>
        <p:txBody>
          <a:bodyPr wrap="square" rtlCol="0">
            <a:spAutoFit/>
          </a:bodyPr>
          <a:lstStyle/>
          <a:p>
            <a:pPr algn="ctr"/>
            <a:r>
              <a:rPr lang="en-US" sz="1600" dirty="0" smtClean="0"/>
              <a:t>Suburb</a:t>
            </a:r>
            <a:endParaRPr lang="en-US" sz="1600" dirty="0"/>
          </a:p>
        </p:txBody>
      </p:sp>
      <p:sp>
        <p:nvSpPr>
          <p:cNvPr id="39" name="TextBox 38"/>
          <p:cNvSpPr txBox="1"/>
          <p:nvPr/>
        </p:nvSpPr>
        <p:spPr>
          <a:xfrm>
            <a:off x="457200" y="5280660"/>
            <a:ext cx="762000" cy="1107996"/>
          </a:xfrm>
          <a:prstGeom prst="rect">
            <a:avLst/>
          </a:prstGeom>
          <a:noFill/>
        </p:spPr>
        <p:txBody>
          <a:bodyPr wrap="square" rtlCol="0">
            <a:spAutoFit/>
          </a:bodyPr>
          <a:lstStyle/>
          <a:p>
            <a:r>
              <a:rPr lang="en-US" sz="6600" dirty="0" smtClean="0"/>
              <a:t>+</a:t>
            </a:r>
            <a:endParaRPr lang="en-US" sz="6600" dirty="0"/>
          </a:p>
        </p:txBody>
      </p:sp>
      <p:sp>
        <p:nvSpPr>
          <p:cNvPr id="40" name="TextBox 39"/>
          <p:cNvSpPr txBox="1"/>
          <p:nvPr/>
        </p:nvSpPr>
        <p:spPr>
          <a:xfrm>
            <a:off x="3048000" y="6389906"/>
            <a:ext cx="990600" cy="338554"/>
          </a:xfrm>
          <a:prstGeom prst="rect">
            <a:avLst/>
          </a:prstGeom>
          <a:noFill/>
        </p:spPr>
        <p:txBody>
          <a:bodyPr wrap="square" rtlCol="0">
            <a:spAutoFit/>
          </a:bodyPr>
          <a:lstStyle/>
          <a:p>
            <a:pPr algn="ctr"/>
            <a:r>
              <a:rPr lang="en-US" sz="1600" dirty="0" smtClean="0"/>
              <a:t>Store</a:t>
            </a:r>
            <a:endParaRPr lang="en-US" sz="1600" dirty="0"/>
          </a:p>
        </p:txBody>
      </p:sp>
      <p:sp>
        <p:nvSpPr>
          <p:cNvPr id="41" name="TextBox 40"/>
          <p:cNvSpPr txBox="1"/>
          <p:nvPr/>
        </p:nvSpPr>
        <p:spPr>
          <a:xfrm>
            <a:off x="1558290" y="6389906"/>
            <a:ext cx="990600" cy="338554"/>
          </a:xfrm>
          <a:prstGeom prst="rect">
            <a:avLst/>
          </a:prstGeom>
          <a:noFill/>
        </p:spPr>
        <p:txBody>
          <a:bodyPr wrap="square" rtlCol="0">
            <a:spAutoFit/>
          </a:bodyPr>
          <a:lstStyle/>
          <a:p>
            <a:pPr algn="ctr"/>
            <a:r>
              <a:rPr lang="en-US" sz="1600" dirty="0" smtClean="0"/>
              <a:t>Industrial</a:t>
            </a:r>
            <a:endParaRPr lang="en-US" sz="1600" dirty="0"/>
          </a:p>
        </p:txBody>
      </p:sp>
      <p:sp>
        <p:nvSpPr>
          <p:cNvPr id="42" name="TextBox 41"/>
          <p:cNvSpPr txBox="1"/>
          <p:nvPr/>
        </p:nvSpPr>
        <p:spPr>
          <a:xfrm>
            <a:off x="6629400" y="5259050"/>
            <a:ext cx="3429000" cy="1446550"/>
          </a:xfrm>
          <a:prstGeom prst="rect">
            <a:avLst/>
          </a:prstGeom>
          <a:noFill/>
        </p:spPr>
        <p:txBody>
          <a:bodyPr wrap="square" rtlCol="0">
            <a:spAutoFit/>
          </a:bodyPr>
          <a:lstStyle/>
          <a:p>
            <a:r>
              <a:rPr lang="en-US" sz="4400" dirty="0" smtClean="0"/>
              <a:t>15 Scene Database</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1034"/>
                                        </p:tgtEl>
                                        <p:attrNameLst>
                                          <p:attrName>style.visibility</p:attrName>
                                        </p:attrNameLst>
                                      </p:cBhvr>
                                      <p:to>
                                        <p:strVal val="visible"/>
                                      </p:to>
                                    </p:set>
                                    <p:animEffect transition="in" filter="fade">
                                      <p:cBhvr>
                                        <p:cTn id="19" dur="500"/>
                                        <p:tgtEl>
                                          <p:spTgt spid="1034"/>
                                        </p:tgtEl>
                                      </p:cBhvr>
                                    </p:animEffect>
                                  </p:childTnLst>
                                </p:cTn>
                              </p:par>
                              <p:par>
                                <p:cTn id="20" presetID="10" presetClass="entr" presetSubtype="0" fill="hold" nodeType="withEffect">
                                  <p:stCondLst>
                                    <p:cond delay="0"/>
                                  </p:stCondLst>
                                  <p:childTnLst>
                                    <p:set>
                                      <p:cBhvr>
                                        <p:cTn id="21" dur="1" fill="hold">
                                          <p:stCondLst>
                                            <p:cond delay="0"/>
                                          </p:stCondLst>
                                        </p:cTn>
                                        <p:tgtEl>
                                          <p:spTgt spid="1035"/>
                                        </p:tgtEl>
                                        <p:attrNameLst>
                                          <p:attrName>style.visibility</p:attrName>
                                        </p:attrNameLst>
                                      </p:cBhvr>
                                      <p:to>
                                        <p:strVal val="visible"/>
                                      </p:to>
                                    </p:set>
                                    <p:animEffect transition="in" filter="fade">
                                      <p:cBhvr>
                                        <p:cTn id="22" dur="500"/>
                                        <p:tgtEl>
                                          <p:spTgt spid="1035"/>
                                        </p:tgtEl>
                                      </p:cBhvr>
                                    </p:animEffect>
                                  </p:childTnLst>
                                </p:cTn>
                              </p:par>
                              <p:par>
                                <p:cTn id="23" presetID="10"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fade">
                                      <p:cBhvr>
                                        <p:cTn id="25" dur="500"/>
                                        <p:tgtEl>
                                          <p:spTgt spid="1036"/>
                                        </p:tgtEl>
                                      </p:cBhvr>
                                    </p:animEffect>
                                  </p:childTnLst>
                                </p:cTn>
                              </p:par>
                              <p:par>
                                <p:cTn id="26" presetID="10" presetClass="entr" presetSubtype="0" fill="hold" nodeType="withEffect">
                                  <p:stCondLst>
                                    <p:cond delay="0"/>
                                  </p:stCondLst>
                                  <p:childTnLst>
                                    <p:set>
                                      <p:cBhvr>
                                        <p:cTn id="27" dur="1" fill="hold">
                                          <p:stCondLst>
                                            <p:cond delay="0"/>
                                          </p:stCondLst>
                                        </p:cTn>
                                        <p:tgtEl>
                                          <p:spTgt spid="1037"/>
                                        </p:tgtEl>
                                        <p:attrNameLst>
                                          <p:attrName>style.visibility</p:attrName>
                                        </p:attrNameLst>
                                      </p:cBhvr>
                                      <p:to>
                                        <p:strVal val="visible"/>
                                      </p:to>
                                    </p:set>
                                    <p:animEffect transition="in" filter="fade">
                                      <p:cBhvr>
                                        <p:cTn id="28" dur="500"/>
                                        <p:tgtEl>
                                          <p:spTgt spid="1037"/>
                                        </p:tgtEl>
                                      </p:cBhvr>
                                    </p:animEffect>
                                  </p:childTnLst>
                                </p:cTn>
                              </p:par>
                              <p:par>
                                <p:cTn id="29" presetID="10" presetClass="entr" presetSubtype="0" fill="hold" nodeType="withEffect">
                                  <p:stCondLst>
                                    <p:cond delay="0"/>
                                  </p:stCondLst>
                                  <p:childTnLst>
                                    <p:set>
                                      <p:cBhvr>
                                        <p:cTn id="30" dur="1" fill="hold">
                                          <p:stCondLst>
                                            <p:cond delay="0"/>
                                          </p:stCondLst>
                                        </p:cTn>
                                        <p:tgtEl>
                                          <p:spTgt spid="1038"/>
                                        </p:tgtEl>
                                        <p:attrNameLst>
                                          <p:attrName>style.visibility</p:attrName>
                                        </p:attrNameLst>
                                      </p:cBhvr>
                                      <p:to>
                                        <p:strVal val="visible"/>
                                      </p:to>
                                    </p:set>
                                    <p:animEffect transition="in" filter="fade">
                                      <p:cBhvr>
                                        <p:cTn id="31" dur="500"/>
                                        <p:tgtEl>
                                          <p:spTgt spid="1038"/>
                                        </p:tgtEl>
                                      </p:cBhvr>
                                    </p:animEffect>
                                  </p:childTnLst>
                                </p:cTn>
                              </p:par>
                              <p:par>
                                <p:cTn id="32" presetID="10" presetClass="entr" presetSubtype="0" fill="hold" nodeType="withEffect">
                                  <p:stCondLst>
                                    <p:cond delay="0"/>
                                  </p:stCondLst>
                                  <p:childTnLst>
                                    <p:set>
                                      <p:cBhvr>
                                        <p:cTn id="33" dur="1" fill="hold">
                                          <p:stCondLst>
                                            <p:cond delay="0"/>
                                          </p:stCondLst>
                                        </p:cTn>
                                        <p:tgtEl>
                                          <p:spTgt spid="1040"/>
                                        </p:tgtEl>
                                        <p:attrNameLst>
                                          <p:attrName>style.visibility</p:attrName>
                                        </p:attrNameLst>
                                      </p:cBhvr>
                                      <p:to>
                                        <p:strVal val="visible"/>
                                      </p:to>
                                    </p:set>
                                    <p:animEffect transition="in" filter="fade">
                                      <p:cBhvr>
                                        <p:cTn id="34" dur="500"/>
                                        <p:tgtEl>
                                          <p:spTgt spid="1040"/>
                                        </p:tgtEl>
                                      </p:cBhvr>
                                    </p:animEffect>
                                  </p:childTnLst>
                                </p:cTn>
                              </p:par>
                              <p:par>
                                <p:cTn id="35" presetID="10" presetClass="entr" presetSubtype="0" fill="hold" nodeType="withEffect">
                                  <p:stCondLst>
                                    <p:cond delay="0"/>
                                  </p:stCondLst>
                                  <p:childTnLst>
                                    <p:set>
                                      <p:cBhvr>
                                        <p:cTn id="36" dur="1" fill="hold">
                                          <p:stCondLst>
                                            <p:cond delay="0"/>
                                          </p:stCondLst>
                                        </p:cTn>
                                        <p:tgtEl>
                                          <p:spTgt spid="1041"/>
                                        </p:tgtEl>
                                        <p:attrNameLst>
                                          <p:attrName>style.visibility</p:attrName>
                                        </p:attrNameLst>
                                      </p:cBhvr>
                                      <p:to>
                                        <p:strVal val="visible"/>
                                      </p:to>
                                    </p:set>
                                    <p:animEffect transition="in" filter="fade">
                                      <p:cBhvr>
                                        <p:cTn id="37" dur="500"/>
                                        <p:tgtEl>
                                          <p:spTgt spid="10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3" grpId="0"/>
      <p:bldP spid="34" grpId="0"/>
      <p:bldP spid="35" grpId="0"/>
      <p:bldP spid="36" grpId="0"/>
      <p:bldP spid="38" grpId="0"/>
      <p:bldP spid="39" grpId="0"/>
      <p:bldP spid="40" grpId="0"/>
      <p:bldP spid="41" grpId="0"/>
      <p:bldP spid="4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p:txBody>
          <a:bodyPr/>
          <a:lstStyle/>
          <a:p>
            <a:r>
              <a:rPr lang="en-US" altLang="en-US" smtClean="0"/>
              <a:t>Aside: Mixture of Gaussians (GMM)</a:t>
            </a:r>
          </a:p>
        </p:txBody>
      </p:sp>
      <p:sp>
        <p:nvSpPr>
          <p:cNvPr id="3" name="Content Placeholder 2"/>
          <p:cNvSpPr>
            <a:spLocks noGrp="1"/>
          </p:cNvSpPr>
          <p:nvPr>
            <p:ph idx="1"/>
          </p:nvPr>
        </p:nvSpPr>
        <p:spPr>
          <a:xfrm>
            <a:off x="457200" y="990600"/>
            <a:ext cx="8229600" cy="5486400"/>
          </a:xfrm>
        </p:spPr>
        <p:txBody>
          <a:bodyPr>
            <a:normAutofit fontScale="92500" lnSpcReduction="10000"/>
          </a:bodyPr>
          <a:lstStyle/>
          <a:p>
            <a:pPr>
              <a:buFont typeface="Arial" charset="0"/>
              <a:buChar char="•"/>
              <a:defRPr/>
            </a:pPr>
            <a:r>
              <a:rPr lang="en-US" dirty="0" smtClean="0"/>
              <a:t>For Fisher Vector image representations,</a:t>
            </a:r>
            <a:br>
              <a:rPr lang="en-US" dirty="0" smtClean="0"/>
            </a:br>
            <a:r>
              <a:rPr lang="en-US" dirty="0" smtClean="0"/>
              <a:t>is a GMM. </a:t>
            </a:r>
          </a:p>
          <a:p>
            <a:pPr>
              <a:buFont typeface="Arial" charset="0"/>
              <a:buChar char="•"/>
              <a:defRPr/>
            </a:pPr>
            <a:r>
              <a:rPr lang="en-US" dirty="0" smtClean="0"/>
              <a:t>GMM can be thought of as “soft” </a:t>
            </a:r>
            <a:r>
              <a:rPr lang="en-US" dirty="0" err="1" smtClean="0"/>
              <a:t>kmeans</a:t>
            </a:r>
            <a:r>
              <a:rPr lang="en-US" dirty="0" smtClean="0"/>
              <a:t>.</a:t>
            </a:r>
          </a:p>
          <a:p>
            <a:pPr>
              <a:buFont typeface="Arial" charset="0"/>
              <a:buChar char="•"/>
              <a:defRPr/>
            </a:pPr>
            <a:endParaRPr lang="en-US" dirty="0"/>
          </a:p>
          <a:p>
            <a:pPr>
              <a:buFont typeface="Arial" charset="0"/>
              <a:buChar char="•"/>
              <a:defRPr/>
            </a:pPr>
            <a:endParaRPr lang="en-US" dirty="0" smtClean="0"/>
          </a:p>
          <a:p>
            <a:pPr>
              <a:buFont typeface="Arial" charset="0"/>
              <a:buChar char="•"/>
              <a:defRPr/>
            </a:pPr>
            <a:endParaRPr lang="en-US" dirty="0"/>
          </a:p>
          <a:p>
            <a:pPr>
              <a:buFont typeface="Arial" charset="0"/>
              <a:buChar char="•"/>
              <a:defRPr/>
            </a:pPr>
            <a:endParaRPr lang="en-US" dirty="0" smtClean="0"/>
          </a:p>
          <a:p>
            <a:pPr>
              <a:buFont typeface="Arial" charset="0"/>
              <a:buChar char="•"/>
              <a:defRPr/>
            </a:pPr>
            <a:endParaRPr lang="en-US" dirty="0"/>
          </a:p>
          <a:p>
            <a:pPr>
              <a:buFont typeface="Arial" charset="0"/>
              <a:buChar char="•"/>
              <a:defRPr/>
            </a:pPr>
            <a:endParaRPr lang="en-US" dirty="0" smtClean="0"/>
          </a:p>
          <a:p>
            <a:pPr>
              <a:buFont typeface="Arial" charset="0"/>
              <a:buChar char="•"/>
              <a:defRPr/>
            </a:pPr>
            <a:r>
              <a:rPr lang="en-US" dirty="0" smtClean="0"/>
              <a:t>Each component has a mean and a standard deviation along each direction (or full covariance)</a:t>
            </a:r>
            <a:endParaRPr lang="en-US" dirty="0"/>
          </a:p>
        </p:txBody>
      </p:sp>
      <p:pic>
        <p:nvPicPr>
          <p:cNvPr id="141316" name="Picture 3" descr="GX_def.tif"/>
          <p:cNvPicPr>
            <a:picLocks noChangeAspect="1"/>
          </p:cNvPicPr>
          <p:nvPr/>
        </p:nvPicPr>
        <p:blipFill>
          <a:blip r:embed="rId3">
            <a:extLst>
              <a:ext uri="{28A0092B-C50C-407E-A947-70E740481C1C}">
                <a14:useLocalDpi xmlns:a14="http://schemas.microsoft.com/office/drawing/2010/main" val="0"/>
              </a:ext>
            </a:extLst>
          </a:blip>
          <a:srcRect l="67413" t="25708" r="18282" b="6427"/>
          <a:stretch>
            <a:fillRect/>
          </a:stretch>
        </p:blipFill>
        <p:spPr bwMode="auto">
          <a:xfrm>
            <a:off x="7239000" y="1076325"/>
            <a:ext cx="5302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41317" name="Group 13"/>
          <p:cNvGrpSpPr>
            <a:grpSpLocks/>
          </p:cNvGrpSpPr>
          <p:nvPr/>
        </p:nvGrpSpPr>
        <p:grpSpPr bwMode="auto">
          <a:xfrm>
            <a:off x="2714625" y="2514600"/>
            <a:ext cx="3457575" cy="2819400"/>
            <a:chOff x="5117373" y="733248"/>
            <a:chExt cx="2874601" cy="2557463"/>
          </a:xfrm>
        </p:grpSpPr>
        <p:pic>
          <p:nvPicPr>
            <p:cNvPr id="1413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373" y="733248"/>
              <a:ext cx="2874601"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41319" name="TextBox 6"/>
            <p:cNvSpPr txBox="1">
              <a:spLocks noChangeArrowheads="1"/>
            </p:cNvSpPr>
            <p:nvPr/>
          </p:nvSpPr>
          <p:spPr bwMode="auto">
            <a:xfrm>
              <a:off x="5765026" y="2552700"/>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0.5</a:t>
              </a:r>
            </a:p>
          </p:txBody>
        </p:sp>
        <p:sp>
          <p:nvSpPr>
            <p:cNvPr id="141320" name="TextBox 7"/>
            <p:cNvSpPr txBox="1">
              <a:spLocks noChangeArrowheads="1"/>
            </p:cNvSpPr>
            <p:nvPr/>
          </p:nvSpPr>
          <p:spPr bwMode="auto">
            <a:xfrm>
              <a:off x="5227536" y="1821781"/>
              <a:ext cx="3513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0.4</a:t>
              </a:r>
            </a:p>
          </p:txBody>
        </p:sp>
        <p:sp>
          <p:nvSpPr>
            <p:cNvPr id="141321" name="TextBox 8"/>
            <p:cNvSpPr txBox="1">
              <a:spLocks noChangeArrowheads="1"/>
            </p:cNvSpPr>
            <p:nvPr/>
          </p:nvSpPr>
          <p:spPr bwMode="auto">
            <a:xfrm>
              <a:off x="6453660" y="18002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0.05</a:t>
              </a:r>
            </a:p>
          </p:txBody>
        </p:sp>
        <p:sp>
          <p:nvSpPr>
            <p:cNvPr id="141322" name="TextBox 9"/>
            <p:cNvSpPr txBox="1">
              <a:spLocks noChangeArrowheads="1"/>
            </p:cNvSpPr>
            <p:nvPr/>
          </p:nvSpPr>
          <p:spPr bwMode="auto">
            <a:xfrm>
              <a:off x="6548910" y="2638425"/>
              <a:ext cx="4219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mtClean="0">
                  <a:solidFill>
                    <a:prstClr val="black"/>
                  </a:solidFill>
                </a:rPr>
                <a:t>0.05</a:t>
              </a:r>
            </a:p>
          </p:txBody>
        </p:sp>
      </p:grpSp>
    </p:spTree>
    <p:extLst>
      <p:ext uri="{BB962C8B-B14F-4D97-AF65-F5344CB8AC3E}">
        <p14:creationId xmlns:p14="http://schemas.microsoft.com/office/powerpoint/2010/main" val="757532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altLang="en-US" smtClean="0"/>
              <a:t>Missing Data Problems: Outliers</a:t>
            </a:r>
          </a:p>
        </p:txBody>
      </p:sp>
      <p:sp>
        <p:nvSpPr>
          <p:cNvPr id="3" name="Content Placeholder 2"/>
          <p:cNvSpPr>
            <a:spLocks noGrp="1"/>
          </p:cNvSpPr>
          <p:nvPr>
            <p:ph idx="1"/>
          </p:nvPr>
        </p:nvSpPr>
        <p:spPr>
          <a:xfrm>
            <a:off x="457200" y="990600"/>
            <a:ext cx="8229600" cy="2667000"/>
          </a:xfrm>
        </p:spPr>
        <p:txBody>
          <a:bodyPr>
            <a:normAutofit fontScale="85000" lnSpcReduction="20000"/>
          </a:bodyPr>
          <a:lstStyle/>
          <a:p>
            <a:pPr>
              <a:buFont typeface="Arial" charset="0"/>
              <a:buNone/>
              <a:defRPr/>
            </a:pPr>
            <a:r>
              <a:rPr lang="en-US" dirty="0" smtClean="0"/>
              <a:t>	You want to train an algorithm to predict whether a photograph is attractive.  You collect annotations from Mechanical Turk.  Some annotators try to give accurate ratings, but others answer randomly.</a:t>
            </a:r>
          </a:p>
          <a:p>
            <a:pPr>
              <a:buFont typeface="Arial" charset="0"/>
              <a:buNone/>
              <a:defRPr/>
            </a:pPr>
            <a:endParaRPr lang="en-US" dirty="0" smtClean="0"/>
          </a:p>
          <a:p>
            <a:pPr>
              <a:buFont typeface="Arial" charset="0"/>
              <a:buNone/>
              <a:defRPr/>
            </a:pPr>
            <a:r>
              <a:rPr lang="en-US" dirty="0" smtClean="0"/>
              <a:t>	Challenge: Determine which people to trust and the average rating by accurate annotators.</a:t>
            </a:r>
            <a:endParaRPr lang="en-US" dirty="0"/>
          </a:p>
        </p:txBody>
      </p:sp>
      <p:pic>
        <p:nvPicPr>
          <p:cNvPr id="142340" name="Picture 2"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6576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Box 4"/>
          <p:cNvSpPr txBox="1">
            <a:spLocks noChangeArrowheads="1"/>
          </p:cNvSpPr>
          <p:nvPr/>
        </p:nvSpPr>
        <p:spPr bwMode="auto">
          <a:xfrm>
            <a:off x="6629400" y="6581775"/>
            <a:ext cx="2514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fontAlgn="base" hangingPunct="1">
              <a:spcBef>
                <a:spcPct val="0"/>
              </a:spcBef>
              <a:spcAft>
                <a:spcPct val="0"/>
              </a:spcAft>
              <a:buFontTx/>
              <a:buNone/>
            </a:pPr>
            <a:r>
              <a:rPr lang="en-US" altLang="en-US" sz="1200" smtClean="0">
                <a:solidFill>
                  <a:prstClr val="black"/>
                </a:solidFill>
                <a:latin typeface="Arial" panose="020B0604020202020204" pitchFamily="34" charset="0"/>
                <a:cs typeface="Arial" panose="020B0604020202020204" pitchFamily="34" charset="0"/>
              </a:rPr>
              <a:t>Photo: Jam343 (Flickr)</a:t>
            </a:r>
          </a:p>
        </p:txBody>
      </p:sp>
      <p:sp>
        <p:nvSpPr>
          <p:cNvPr id="142342" name="TextBox 5"/>
          <p:cNvSpPr txBox="1">
            <a:spLocks noChangeArrowheads="1"/>
          </p:cNvSpPr>
          <p:nvPr/>
        </p:nvSpPr>
        <p:spPr bwMode="auto">
          <a:xfrm>
            <a:off x="7010400" y="3962400"/>
            <a:ext cx="152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Annotator Ratings</a:t>
            </a:r>
          </a:p>
          <a:p>
            <a:pPr algn="ctr" eaLnBrk="1" fontAlgn="base" hangingPunct="1">
              <a:spcBef>
                <a:spcPct val="0"/>
              </a:spcBef>
              <a:spcAft>
                <a:spcPct val="0"/>
              </a:spcAft>
              <a:buFontTx/>
              <a:buNone/>
            </a:pPr>
            <a:endParaRPr lang="en-US" altLang="en-US" sz="1800" smtClean="0">
              <a:solidFill>
                <a:prstClr val="black"/>
              </a:solidFill>
              <a:latin typeface="Arial" panose="020B0604020202020204" pitchFamily="34" charset="0"/>
              <a:cs typeface="Arial" panose="020B0604020202020204" pitchFamily="34" charset="0"/>
            </a:endParaRP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10</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9</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2</a:t>
            </a:r>
          </a:p>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902465963"/>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Missing Data Problems: Object Discovery</a:t>
            </a:r>
            <a:endParaRPr lang="en-US" dirty="0"/>
          </a:p>
        </p:txBody>
      </p:sp>
      <p:sp>
        <p:nvSpPr>
          <p:cNvPr id="7" name="Content Placeholder 6"/>
          <p:cNvSpPr>
            <a:spLocks noGrp="1"/>
          </p:cNvSpPr>
          <p:nvPr>
            <p:ph idx="1"/>
          </p:nvPr>
        </p:nvSpPr>
        <p:spPr>
          <a:xfrm>
            <a:off x="457200" y="990600"/>
            <a:ext cx="8229600" cy="2438400"/>
          </a:xfrm>
        </p:spPr>
        <p:txBody>
          <a:bodyPr>
            <a:normAutofit fontScale="92500" lnSpcReduction="10000"/>
          </a:bodyPr>
          <a:lstStyle/>
          <a:p>
            <a:pPr>
              <a:buFont typeface="Arial" charset="0"/>
              <a:buNone/>
              <a:defRPr/>
            </a:pPr>
            <a:r>
              <a:rPr lang="en-US" sz="2800" dirty="0" smtClean="0"/>
              <a:t>	You have a collection of images and have extracted regions from them.  Each is represented by a histogram of “visual words”.</a:t>
            </a:r>
          </a:p>
          <a:p>
            <a:pPr>
              <a:buFont typeface="Arial" charset="0"/>
              <a:buNone/>
              <a:defRPr/>
            </a:pPr>
            <a:r>
              <a:rPr lang="en-US" sz="2800" dirty="0" smtClean="0"/>
              <a:t>	</a:t>
            </a:r>
          </a:p>
          <a:p>
            <a:pPr>
              <a:buFont typeface="Arial" charset="0"/>
              <a:buNone/>
              <a:defRPr/>
            </a:pPr>
            <a:r>
              <a:rPr lang="en-US" sz="2800" dirty="0" smtClean="0"/>
              <a:t>	Challenge: Discover frequently occurring object categories, without pre-trained appearance models.</a:t>
            </a:r>
            <a:endParaRPr lang="en-US" sz="2800" dirty="0"/>
          </a:p>
        </p:txBody>
      </p:sp>
      <p:sp>
        <p:nvSpPr>
          <p:cNvPr id="143364" name="TextBox 5"/>
          <p:cNvSpPr txBox="1">
            <a:spLocks noChangeArrowheads="1"/>
          </p:cNvSpPr>
          <p:nvPr/>
        </p:nvSpPr>
        <p:spPr bwMode="auto">
          <a:xfrm>
            <a:off x="0" y="6488113"/>
            <a:ext cx="6872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hlinkClick r:id="rId2"/>
              </a:rPr>
              <a:t>http://www.robots.ox.ac.uk/~vgg/publications/papers/russell06.pdf</a:t>
            </a:r>
            <a:endParaRPr lang="en-US" altLang="en-US" sz="1800" smtClean="0">
              <a:solidFill>
                <a:prstClr val="black"/>
              </a:solidFill>
              <a:latin typeface="Arial" panose="020B0604020202020204" pitchFamily="34" charset="0"/>
              <a:cs typeface="Arial" panose="020B0604020202020204" pitchFamily="34" charset="0"/>
            </a:endParaRPr>
          </a:p>
        </p:txBody>
      </p:sp>
      <p:pic>
        <p:nvPicPr>
          <p:cNvPr id="1433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3800"/>
            <a:ext cx="82105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4408047"/>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altLang="en-US" smtClean="0"/>
              <a:t>Missing Data Problems: Segmentation</a:t>
            </a:r>
          </a:p>
        </p:txBody>
      </p:sp>
      <p:sp>
        <p:nvSpPr>
          <p:cNvPr id="3" name="Content Placeholder 2"/>
          <p:cNvSpPr>
            <a:spLocks noGrp="1"/>
          </p:cNvSpPr>
          <p:nvPr>
            <p:ph idx="1"/>
          </p:nvPr>
        </p:nvSpPr>
        <p:spPr>
          <a:xfrm>
            <a:off x="533400" y="990600"/>
            <a:ext cx="7848600" cy="2819400"/>
          </a:xfrm>
        </p:spPr>
        <p:txBody>
          <a:bodyPr>
            <a:normAutofit fontScale="92500" lnSpcReduction="10000"/>
          </a:bodyPr>
          <a:lstStyle/>
          <a:p>
            <a:pPr>
              <a:buFont typeface="Arial" charset="0"/>
              <a:buNone/>
              <a:defRPr/>
            </a:pPr>
            <a:r>
              <a:rPr lang="en-US" dirty="0" smtClean="0"/>
              <a:t>	You are given an image and want to assign foreground/background pixels.</a:t>
            </a:r>
          </a:p>
          <a:p>
            <a:pPr>
              <a:buFont typeface="Arial" charset="0"/>
              <a:buNone/>
              <a:defRPr/>
            </a:pPr>
            <a:endParaRPr lang="en-US" dirty="0" smtClean="0"/>
          </a:p>
          <a:p>
            <a:pPr>
              <a:buFont typeface="Arial" charset="0"/>
              <a:buNone/>
              <a:defRPr/>
            </a:pPr>
            <a:r>
              <a:rPr lang="en-US" dirty="0" smtClean="0"/>
              <a:t>	Challenge: Segment the image into figure and ground without knowing what the foreground looks like in advance.</a:t>
            </a:r>
            <a:endParaRPr lang="en-US" dirty="0"/>
          </a:p>
        </p:txBody>
      </p:sp>
      <p:pic>
        <p:nvPicPr>
          <p:cNvPr id="144388"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38100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3017838" y="53340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4390" name="TextBox 6"/>
          <p:cNvSpPr txBox="1">
            <a:spLocks noChangeArrowheads="1"/>
          </p:cNvSpPr>
          <p:nvPr/>
        </p:nvSpPr>
        <p:spPr bwMode="auto">
          <a:xfrm>
            <a:off x="1417638" y="5105400"/>
            <a:ext cx="1511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44391" name="TextBox 7"/>
          <p:cNvSpPr txBox="1">
            <a:spLocks noChangeArrowheads="1"/>
          </p:cNvSpPr>
          <p:nvPr/>
        </p:nvSpPr>
        <p:spPr bwMode="auto">
          <a:xfrm>
            <a:off x="6599238" y="6019800"/>
            <a:ext cx="1554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9" name="Straight Arrow Connector 8"/>
          <p:cNvCxnSpPr/>
          <p:nvPr/>
        </p:nvCxnSpPr>
        <p:spPr>
          <a:xfrm rot="10800000">
            <a:off x="5989638" y="5791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592807031"/>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smtClean="0"/>
              <a:t>Missing Data Problems: Segmentation</a:t>
            </a:r>
          </a:p>
        </p:txBody>
      </p:sp>
      <p:sp>
        <p:nvSpPr>
          <p:cNvPr id="3" name="Content Placeholder 2"/>
          <p:cNvSpPr>
            <a:spLocks noGrp="1"/>
          </p:cNvSpPr>
          <p:nvPr>
            <p:ph idx="1"/>
          </p:nvPr>
        </p:nvSpPr>
        <p:spPr>
          <a:xfrm>
            <a:off x="533400" y="990600"/>
            <a:ext cx="7391400" cy="3124200"/>
          </a:xfrm>
        </p:spPr>
        <p:txBody>
          <a:bodyPr>
            <a:normAutofit fontScale="70000" lnSpcReduction="20000"/>
          </a:bodyPr>
          <a:lstStyle/>
          <a:p>
            <a:pPr>
              <a:buFont typeface="Arial" charset="0"/>
              <a:buNone/>
              <a:defRPr/>
            </a:pPr>
            <a:r>
              <a:rPr lang="en-US" dirty="0" smtClean="0"/>
              <a:t>	Challenge: Segment the image into figure and ground without knowing what the foreground looks like in advance.</a:t>
            </a:r>
          </a:p>
          <a:p>
            <a:pPr>
              <a:buFont typeface="Arial" charset="0"/>
              <a:buNone/>
              <a:defRPr/>
            </a:pPr>
            <a:endParaRPr lang="en-US" dirty="0" smtClean="0"/>
          </a:p>
          <a:p>
            <a:pPr>
              <a:buFont typeface="Arial" charset="0"/>
              <a:buNone/>
              <a:defRPr/>
            </a:pPr>
            <a:r>
              <a:rPr lang="en-US" dirty="0" smtClean="0"/>
              <a:t>Three steps:</a:t>
            </a:r>
          </a:p>
          <a:p>
            <a:pPr marL="514350" indent="-514350">
              <a:buFont typeface="+mj-lt"/>
              <a:buAutoNum type="arabicPeriod"/>
              <a:defRPr/>
            </a:pPr>
            <a:r>
              <a:rPr lang="en-US" dirty="0" smtClean="0"/>
              <a:t>If we had labels, how could we model the appearance of foreground and background?</a:t>
            </a:r>
          </a:p>
          <a:p>
            <a:pPr marL="514350" indent="-514350">
              <a:buFont typeface="+mj-lt"/>
              <a:buAutoNum type="arabicPeriod"/>
              <a:defRPr/>
            </a:pPr>
            <a:r>
              <a:rPr lang="en-US" dirty="0" smtClean="0"/>
              <a:t>Once we have modeled the </a:t>
            </a:r>
            <a:r>
              <a:rPr lang="en-US" dirty="0" err="1" smtClean="0"/>
              <a:t>fg</a:t>
            </a:r>
            <a:r>
              <a:rPr lang="en-US" dirty="0" smtClean="0"/>
              <a:t>/</a:t>
            </a:r>
            <a:r>
              <a:rPr lang="en-US" dirty="0" err="1" smtClean="0"/>
              <a:t>bg</a:t>
            </a:r>
            <a:r>
              <a:rPr lang="en-US" dirty="0" smtClean="0"/>
              <a:t> appearance, how do we compute the likelihood that a pixel is foreground?</a:t>
            </a:r>
          </a:p>
          <a:p>
            <a:pPr marL="514350" indent="-514350">
              <a:buFont typeface="+mj-lt"/>
              <a:buAutoNum type="arabicPeriod"/>
              <a:defRPr/>
            </a:pPr>
            <a:r>
              <a:rPr lang="en-US" dirty="0" smtClean="0"/>
              <a:t>How can we get both labels and appearance models at once?</a:t>
            </a:r>
          </a:p>
          <a:p>
            <a:pPr>
              <a:buFont typeface="Arial" charset="0"/>
              <a:buChar char="•"/>
              <a:defRPr/>
            </a:pPr>
            <a:endParaRPr lang="en-US" dirty="0" smtClean="0"/>
          </a:p>
        </p:txBody>
      </p:sp>
      <p:pic>
        <p:nvPicPr>
          <p:cNvPr id="145412"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5414"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45415"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969060018"/>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Title 1"/>
          <p:cNvSpPr>
            <a:spLocks noGrp="1"/>
          </p:cNvSpPr>
          <p:nvPr>
            <p:ph type="title"/>
          </p:nvPr>
        </p:nvSpPr>
        <p:spPr/>
        <p:txBody>
          <a:bodyPr/>
          <a:lstStyle/>
          <a:p>
            <a:r>
              <a:rPr lang="en-US" altLang="en-US" smtClean="0"/>
              <a:t>Maximum Likelihood Estimation</a:t>
            </a:r>
          </a:p>
        </p:txBody>
      </p:sp>
      <p:sp>
        <p:nvSpPr>
          <p:cNvPr id="3" name="Content Placeholder 2"/>
          <p:cNvSpPr>
            <a:spLocks noGrp="1"/>
          </p:cNvSpPr>
          <p:nvPr>
            <p:ph idx="1"/>
          </p:nvPr>
        </p:nvSpPr>
        <p:spPr>
          <a:xfrm>
            <a:off x="533400" y="990600"/>
            <a:ext cx="7391400" cy="3124200"/>
          </a:xfrm>
        </p:spPr>
        <p:txBody>
          <a:bodyPr/>
          <a:lstStyle/>
          <a:p>
            <a:pPr>
              <a:buFont typeface="Arial" charset="0"/>
              <a:buNone/>
              <a:defRPr/>
            </a:pPr>
            <a:endParaRPr lang="en-US" sz="2400" dirty="0" smtClean="0"/>
          </a:p>
          <a:p>
            <a:pPr marL="514350" indent="-514350">
              <a:buFont typeface="+mj-lt"/>
              <a:buAutoNum type="arabicPeriod"/>
              <a:defRPr/>
            </a:pPr>
            <a:r>
              <a:rPr lang="en-US" sz="2400" dirty="0" smtClean="0"/>
              <a:t>If we had labels, how could we model the appearance of foreground and background?</a:t>
            </a:r>
          </a:p>
          <a:p>
            <a:pPr>
              <a:buFont typeface="Arial" charset="0"/>
              <a:buChar char="•"/>
              <a:defRPr/>
            </a:pPr>
            <a:endParaRPr lang="en-US" sz="2400" dirty="0" smtClean="0"/>
          </a:p>
        </p:txBody>
      </p:sp>
      <p:pic>
        <p:nvPicPr>
          <p:cNvPr id="146436"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6438"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46439"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260118591"/>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altLang="en-US" smtClean="0"/>
              <a:t>Maximum Likelihood Estimation</a:t>
            </a:r>
          </a:p>
        </p:txBody>
      </p:sp>
      <p:graphicFrame>
        <p:nvGraphicFramePr>
          <p:cNvPr id="147459" name="Object 2"/>
          <p:cNvGraphicFramePr>
            <a:graphicFrameLocks noChangeAspect="1"/>
          </p:cNvGraphicFramePr>
          <p:nvPr/>
        </p:nvGraphicFramePr>
        <p:xfrm>
          <a:off x="2689225" y="1435100"/>
          <a:ext cx="3754438" cy="2374900"/>
        </p:xfrm>
        <a:graphic>
          <a:graphicData uri="http://schemas.openxmlformats.org/presentationml/2006/ole">
            <mc:AlternateContent xmlns:mc="http://schemas.openxmlformats.org/markup-compatibility/2006">
              <mc:Choice xmlns:v="urn:schemas-microsoft-com:vml" Requires="v">
                <p:oleObj spid="_x0000_s85004" name="Equation" r:id="rId3" imgW="1485900" imgH="939800" progId="Equation.3">
                  <p:embed/>
                </p:oleObj>
              </mc:Choice>
              <mc:Fallback>
                <p:oleObj name="Equation" r:id="rId3" imgW="14859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5" y="1435100"/>
                        <a:ext cx="37544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7460" name="TextBox 4"/>
          <p:cNvSpPr txBox="1">
            <a:spLocks noChangeArrowheads="1"/>
          </p:cNvSpPr>
          <p:nvPr/>
        </p:nvSpPr>
        <p:spPr bwMode="auto">
          <a:xfrm>
            <a:off x="1676400" y="1201738"/>
            <a:ext cx="784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data</a:t>
            </a:r>
          </a:p>
        </p:txBody>
      </p:sp>
      <p:cxnSp>
        <p:nvCxnSpPr>
          <p:cNvPr id="7" name="Straight Arrow Connector 6"/>
          <p:cNvCxnSpPr/>
          <p:nvPr/>
        </p:nvCxnSpPr>
        <p:spPr>
          <a:xfrm>
            <a:off x="2384425" y="1511300"/>
            <a:ext cx="2286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462" name="TextBox 7"/>
          <p:cNvSpPr txBox="1">
            <a:spLocks noChangeArrowheads="1"/>
          </p:cNvSpPr>
          <p:nvPr/>
        </p:nvSpPr>
        <p:spPr bwMode="auto">
          <a:xfrm>
            <a:off x="5737225" y="1282700"/>
            <a:ext cx="1743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parameters</a:t>
            </a:r>
          </a:p>
        </p:txBody>
      </p:sp>
      <p:cxnSp>
        <p:nvCxnSpPr>
          <p:cNvPr id="9" name="Straight Arrow Connector 8"/>
          <p:cNvCxnSpPr/>
          <p:nvPr/>
        </p:nvCxnSpPr>
        <p:spPr>
          <a:xfrm rot="5400000">
            <a:off x="5471319" y="1778794"/>
            <a:ext cx="379412"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503841717"/>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altLang="en-US" smtClean="0"/>
              <a:t>Maximum Likelihood Estimation</a:t>
            </a:r>
          </a:p>
        </p:txBody>
      </p:sp>
      <p:graphicFrame>
        <p:nvGraphicFramePr>
          <p:cNvPr id="148483" name="Object 2"/>
          <p:cNvGraphicFramePr>
            <a:graphicFrameLocks noChangeAspect="1"/>
          </p:cNvGraphicFramePr>
          <p:nvPr/>
        </p:nvGraphicFramePr>
        <p:xfrm>
          <a:off x="2689225" y="1295400"/>
          <a:ext cx="3494088" cy="2209800"/>
        </p:xfrm>
        <a:graphic>
          <a:graphicData uri="http://schemas.openxmlformats.org/presentationml/2006/ole">
            <mc:AlternateContent xmlns:mc="http://schemas.openxmlformats.org/markup-compatibility/2006">
              <mc:Choice xmlns:v="urn:schemas-microsoft-com:vml" Requires="v">
                <p:oleObj spid="_x0000_s86038" name="Equation" r:id="rId4" imgW="1485900" imgH="939800" progId="Equation.3">
                  <p:embed/>
                </p:oleObj>
              </mc:Choice>
              <mc:Fallback>
                <p:oleObj name="Equation" r:id="rId4" imgW="1485900" imgH="939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9225" y="1295400"/>
                        <a:ext cx="3494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ounded Rectangle 9"/>
          <p:cNvSpPr/>
          <p:nvPr/>
        </p:nvSpPr>
        <p:spPr>
          <a:xfrm>
            <a:off x="152400" y="3581400"/>
            <a:ext cx="8839200" cy="2971800"/>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8485" name="TextBox 10"/>
          <p:cNvSpPr txBox="1">
            <a:spLocks noChangeArrowheads="1"/>
          </p:cNvSpPr>
          <p:nvPr/>
        </p:nvSpPr>
        <p:spPr bwMode="auto">
          <a:xfrm>
            <a:off x="3059113" y="3668713"/>
            <a:ext cx="311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Gaussian Distribution</a:t>
            </a:r>
          </a:p>
        </p:txBody>
      </p:sp>
      <p:graphicFrame>
        <p:nvGraphicFramePr>
          <p:cNvPr id="148486" name="Object 4"/>
          <p:cNvGraphicFramePr>
            <a:graphicFrameLocks noChangeAspect="1"/>
          </p:cNvGraphicFramePr>
          <p:nvPr/>
        </p:nvGraphicFramePr>
        <p:xfrm>
          <a:off x="1752600" y="4114800"/>
          <a:ext cx="5562600" cy="1123950"/>
        </p:xfrm>
        <a:graphic>
          <a:graphicData uri="http://schemas.openxmlformats.org/presentationml/2006/ole">
            <mc:AlternateContent xmlns:mc="http://schemas.openxmlformats.org/markup-compatibility/2006">
              <mc:Choice xmlns:v="urn:schemas-microsoft-com:vml" Requires="v">
                <p:oleObj spid="_x0000_s86039" name="Equation" r:id="rId6" imgW="2514600" imgH="508000" progId="Equation.3">
                  <p:embed/>
                </p:oleObj>
              </mc:Choice>
              <mc:Fallback>
                <p:oleObj name="Equation" r:id="rId6" imgW="2514600" imgH="508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4114800"/>
                        <a:ext cx="5562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070831683"/>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altLang="en-US" smtClean="0"/>
              <a:t>Maximum Likelihood Estimation</a:t>
            </a:r>
          </a:p>
        </p:txBody>
      </p:sp>
      <p:graphicFrame>
        <p:nvGraphicFramePr>
          <p:cNvPr id="149507" name="Object 2"/>
          <p:cNvGraphicFramePr>
            <a:graphicFrameLocks noChangeAspect="1"/>
          </p:cNvGraphicFramePr>
          <p:nvPr/>
        </p:nvGraphicFramePr>
        <p:xfrm>
          <a:off x="2689225" y="1295400"/>
          <a:ext cx="3494088" cy="2209800"/>
        </p:xfrm>
        <a:graphic>
          <a:graphicData uri="http://schemas.openxmlformats.org/presentationml/2006/ole">
            <mc:AlternateContent xmlns:mc="http://schemas.openxmlformats.org/markup-compatibility/2006">
              <mc:Choice xmlns:v="urn:schemas-microsoft-com:vml" Requires="v">
                <p:oleObj spid="_x0000_s87082" name="Equation" r:id="rId3" imgW="1485900" imgH="939800" progId="Equation.3">
                  <p:embed/>
                </p:oleObj>
              </mc:Choice>
              <mc:Fallback>
                <p:oleObj name="Equation" r:id="rId3" imgW="1485900" imgH="93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225" y="1295400"/>
                        <a:ext cx="34940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08" name="Object 3"/>
          <p:cNvGraphicFramePr>
            <a:graphicFrameLocks noChangeAspect="1"/>
          </p:cNvGraphicFramePr>
          <p:nvPr/>
        </p:nvGraphicFramePr>
        <p:xfrm>
          <a:off x="1752600" y="4114800"/>
          <a:ext cx="5562600" cy="1123950"/>
        </p:xfrm>
        <a:graphic>
          <a:graphicData uri="http://schemas.openxmlformats.org/presentationml/2006/ole">
            <mc:AlternateContent xmlns:mc="http://schemas.openxmlformats.org/markup-compatibility/2006">
              <mc:Choice xmlns:v="urn:schemas-microsoft-com:vml" Requires="v">
                <p:oleObj spid="_x0000_s87083" name="Equation" r:id="rId5" imgW="2514600" imgH="508000" progId="Equation.3">
                  <p:embed/>
                </p:oleObj>
              </mc:Choice>
              <mc:Fallback>
                <p:oleObj name="Equation" r:id="rId5" imgW="2514600" imgH="508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114800"/>
                        <a:ext cx="55626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Rounded Rectangle 9"/>
          <p:cNvSpPr/>
          <p:nvPr/>
        </p:nvSpPr>
        <p:spPr>
          <a:xfrm>
            <a:off x="152400" y="3581400"/>
            <a:ext cx="8839200" cy="2971800"/>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49510" name="TextBox 10"/>
          <p:cNvSpPr txBox="1">
            <a:spLocks noChangeArrowheads="1"/>
          </p:cNvSpPr>
          <p:nvPr/>
        </p:nvSpPr>
        <p:spPr bwMode="auto">
          <a:xfrm>
            <a:off x="3059113" y="3668713"/>
            <a:ext cx="3113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Gaussian Distribution</a:t>
            </a:r>
          </a:p>
        </p:txBody>
      </p:sp>
      <p:graphicFrame>
        <p:nvGraphicFramePr>
          <p:cNvPr id="149511" name="Object 4"/>
          <p:cNvGraphicFramePr>
            <a:graphicFrameLocks noChangeAspect="1"/>
          </p:cNvGraphicFramePr>
          <p:nvPr/>
        </p:nvGraphicFramePr>
        <p:xfrm>
          <a:off x="2085975" y="5354638"/>
          <a:ext cx="1770063" cy="928687"/>
        </p:xfrm>
        <a:graphic>
          <a:graphicData uri="http://schemas.openxmlformats.org/presentationml/2006/ole">
            <mc:AlternateContent xmlns:mc="http://schemas.openxmlformats.org/markup-compatibility/2006">
              <mc:Choice xmlns:v="urn:schemas-microsoft-com:vml" Requires="v">
                <p:oleObj spid="_x0000_s87084" name="Equation" r:id="rId7" imgW="800100" imgH="419100" progId="Equation.3">
                  <p:embed/>
                </p:oleObj>
              </mc:Choice>
              <mc:Fallback>
                <p:oleObj name="Equation" r:id="rId7" imgW="800100" imgH="419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5975" y="5354638"/>
                        <a:ext cx="177006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9512" name="Object 5"/>
          <p:cNvGraphicFramePr>
            <a:graphicFrameLocks noChangeAspect="1"/>
          </p:cNvGraphicFramePr>
          <p:nvPr/>
        </p:nvGraphicFramePr>
        <p:xfrm>
          <a:off x="4495800" y="5397500"/>
          <a:ext cx="2836863" cy="927100"/>
        </p:xfrm>
        <a:graphic>
          <a:graphicData uri="http://schemas.openxmlformats.org/presentationml/2006/ole">
            <mc:AlternateContent xmlns:mc="http://schemas.openxmlformats.org/markup-compatibility/2006">
              <mc:Choice xmlns:v="urn:schemas-microsoft-com:vml" Requires="v">
                <p:oleObj spid="_x0000_s87085" name="Equation" r:id="rId9" imgW="1282700" imgH="419100" progId="Equation.3">
                  <p:embed/>
                </p:oleObj>
              </mc:Choice>
              <mc:Fallback>
                <p:oleObj name="Equation" r:id="rId9" imgW="1282700" imgH="4191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5397500"/>
                        <a:ext cx="28368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702476947"/>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r>
              <a:rPr lang="en-US" altLang="en-US" smtClean="0"/>
              <a:t>Example: MLE</a:t>
            </a:r>
          </a:p>
        </p:txBody>
      </p:sp>
      <p:sp>
        <p:nvSpPr>
          <p:cNvPr id="3" name="Content Placeholder 2"/>
          <p:cNvSpPr>
            <a:spLocks noGrp="1"/>
          </p:cNvSpPr>
          <p:nvPr>
            <p:ph idx="1"/>
          </p:nvPr>
        </p:nvSpPr>
        <p:spPr>
          <a:xfrm>
            <a:off x="457200" y="3017838"/>
            <a:ext cx="8229600" cy="3840162"/>
          </a:xfrm>
        </p:spPr>
        <p:txBody>
          <a:bodyPr>
            <a:normAutofit lnSpcReduction="10000"/>
          </a:bodyPr>
          <a:lstStyle/>
          <a:p>
            <a:pPr>
              <a:buFont typeface="Arial" charset="0"/>
              <a:buNone/>
              <a:defRPr/>
            </a:pPr>
            <a:r>
              <a:rPr lang="de-DE" sz="1600" smtClean="0">
                <a:latin typeface="Courier New" pitchFamily="49" charset="0"/>
                <a:cs typeface="Courier New" pitchFamily="49" charset="0"/>
              </a:rPr>
              <a:t>&gt;&gt; mu_fg = mean(im(labels))</a:t>
            </a:r>
          </a:p>
          <a:p>
            <a:pPr>
              <a:buFont typeface="Arial" charset="0"/>
              <a:buNone/>
              <a:defRPr/>
            </a:pPr>
            <a:r>
              <a:rPr lang="de-DE" sz="1600" smtClean="0">
                <a:latin typeface="Courier New" pitchFamily="49" charset="0"/>
                <a:cs typeface="Courier New" pitchFamily="49" charset="0"/>
              </a:rPr>
              <a:t>		mu_fg = 0.6012</a:t>
            </a:r>
          </a:p>
          <a:p>
            <a:pPr>
              <a:buFont typeface="Arial" charset="0"/>
              <a:buNone/>
              <a:defRPr/>
            </a:pPr>
            <a:endParaRPr lang="de-DE" sz="1600" smtClean="0">
              <a:latin typeface="Courier New" pitchFamily="49" charset="0"/>
              <a:cs typeface="Courier New" pitchFamily="49" charset="0"/>
            </a:endParaRPr>
          </a:p>
          <a:p>
            <a:pPr>
              <a:buFont typeface="Arial" charset="0"/>
              <a:buNone/>
              <a:defRPr/>
            </a:pPr>
            <a:r>
              <a:rPr lang="de-DE" sz="1600" smtClean="0">
                <a:latin typeface="Courier New" pitchFamily="49" charset="0"/>
                <a:cs typeface="Courier New" pitchFamily="49" charset="0"/>
              </a:rPr>
              <a:t>&gt;&gt; sigma_fg = sqrt(mean((im(labels)-mu_fg).^2))</a:t>
            </a:r>
          </a:p>
          <a:p>
            <a:pPr>
              <a:buFont typeface="Arial" charset="0"/>
              <a:buNone/>
              <a:defRPr/>
            </a:pPr>
            <a:r>
              <a:rPr lang="de-DE" sz="1600" smtClean="0">
                <a:latin typeface="Courier New" pitchFamily="49" charset="0"/>
                <a:cs typeface="Courier New" pitchFamily="49" charset="0"/>
              </a:rPr>
              <a:t>		sigma_fg = 0.1007</a:t>
            </a:r>
            <a:endParaRPr lang="en-US" sz="1600" smtClean="0">
              <a:latin typeface="Courier New" pitchFamily="49" charset="0"/>
              <a:cs typeface="Courier New" pitchFamily="49" charset="0"/>
            </a:endParaRPr>
          </a:p>
          <a:p>
            <a:pPr>
              <a:buFont typeface="Arial" charset="0"/>
              <a:buNone/>
              <a:defRPr/>
            </a:pPr>
            <a:endParaRPr lang="de-DE" sz="1600" smtClean="0">
              <a:latin typeface="Courier New" pitchFamily="49" charset="0"/>
              <a:cs typeface="Courier New" pitchFamily="49" charset="0"/>
            </a:endParaRPr>
          </a:p>
          <a:p>
            <a:pPr>
              <a:buFont typeface="Arial" charset="0"/>
              <a:buNone/>
              <a:defRPr/>
            </a:pPr>
            <a:r>
              <a:rPr lang="de-DE" sz="1600" smtClean="0">
                <a:latin typeface="Courier New" pitchFamily="49" charset="0"/>
                <a:cs typeface="Courier New" pitchFamily="49" charset="0"/>
              </a:rPr>
              <a:t>&gt;&gt; mu_bg = mean(im(~labels))</a:t>
            </a:r>
          </a:p>
          <a:p>
            <a:pPr>
              <a:buFont typeface="Arial" charset="0"/>
              <a:buNone/>
              <a:defRPr/>
            </a:pPr>
            <a:r>
              <a:rPr lang="de-DE" sz="1600" smtClean="0">
                <a:latin typeface="Courier New" pitchFamily="49" charset="0"/>
                <a:cs typeface="Courier New" pitchFamily="49" charset="0"/>
              </a:rPr>
              <a:t>		mu_bg = 0.4007</a:t>
            </a:r>
          </a:p>
          <a:p>
            <a:pPr>
              <a:buFont typeface="Arial" charset="0"/>
              <a:buNone/>
              <a:defRPr/>
            </a:pPr>
            <a:endParaRPr lang="de-DE" sz="1600" smtClean="0">
              <a:latin typeface="Courier New" pitchFamily="49" charset="0"/>
              <a:cs typeface="Courier New" pitchFamily="49" charset="0"/>
            </a:endParaRPr>
          </a:p>
          <a:p>
            <a:pPr>
              <a:buFont typeface="Arial" charset="0"/>
              <a:buNone/>
              <a:defRPr/>
            </a:pPr>
            <a:r>
              <a:rPr lang="en-US" sz="1600" smtClean="0">
                <a:latin typeface="Courier New" pitchFamily="49" charset="0"/>
                <a:cs typeface="Courier New" pitchFamily="49" charset="0"/>
              </a:rPr>
              <a:t>&gt;&gt; sigma_bg = sqrt(mean((im(~labels)-mu_bg).^2))</a:t>
            </a:r>
          </a:p>
          <a:p>
            <a:pPr>
              <a:buFont typeface="Arial" charset="0"/>
              <a:buNone/>
              <a:defRPr/>
            </a:pPr>
            <a:r>
              <a:rPr lang="en-US" sz="1600" smtClean="0">
                <a:latin typeface="Courier New" pitchFamily="49" charset="0"/>
                <a:cs typeface="Courier New" pitchFamily="49" charset="0"/>
              </a:rPr>
              <a:t>		sigma_bg = 0.1007</a:t>
            </a:r>
          </a:p>
          <a:p>
            <a:pPr>
              <a:buFont typeface="Arial" charset="0"/>
              <a:buNone/>
              <a:defRPr/>
            </a:pPr>
            <a:endParaRPr lang="en-US" sz="1600" smtClean="0">
              <a:latin typeface="Courier New" pitchFamily="49" charset="0"/>
              <a:cs typeface="Courier New" pitchFamily="49" charset="0"/>
            </a:endParaRPr>
          </a:p>
          <a:p>
            <a:pPr>
              <a:buFont typeface="Arial" charset="0"/>
              <a:buNone/>
              <a:defRPr/>
            </a:pPr>
            <a:r>
              <a:rPr lang="en-US" sz="1600" smtClean="0">
                <a:latin typeface="Courier New" pitchFamily="49" charset="0"/>
                <a:cs typeface="Courier New" pitchFamily="49" charset="0"/>
              </a:rPr>
              <a:t>&gt;&gt; pfg = mean(labels(:));</a:t>
            </a:r>
          </a:p>
          <a:p>
            <a:pPr>
              <a:buFont typeface="Arial" charset="0"/>
              <a:buNone/>
              <a:defRPr/>
            </a:pPr>
            <a:endParaRPr lang="en-US" sz="1600" smtClean="0">
              <a:latin typeface="Courier New" pitchFamily="49" charset="0"/>
              <a:cs typeface="Courier New" pitchFamily="49" charset="0"/>
            </a:endParaRPr>
          </a:p>
          <a:p>
            <a:pPr>
              <a:buFont typeface="Arial" charset="0"/>
              <a:buChar char="•"/>
              <a:defRPr/>
            </a:pPr>
            <a:endParaRPr lang="en-US" sz="1600" smtClean="0">
              <a:latin typeface="Courier New" pitchFamily="49" charset="0"/>
              <a:cs typeface="Courier New" pitchFamily="49" charset="0"/>
            </a:endParaRPr>
          </a:p>
          <a:p>
            <a:pPr>
              <a:buFont typeface="Arial" charset="0"/>
              <a:buChar char="•"/>
              <a:defRPr/>
            </a:pPr>
            <a:endParaRPr lang="en-US" sz="1600" smtClean="0">
              <a:latin typeface="Courier New" pitchFamily="49" charset="0"/>
              <a:cs typeface="Courier New" pitchFamily="49" charset="0"/>
            </a:endParaRPr>
          </a:p>
        </p:txBody>
      </p:sp>
      <p:pic>
        <p:nvPicPr>
          <p:cNvPr id="150532" name="Picture 1" descr="C:\Users\Hoiem\Documents\Classes\Spring11 - Computer Vision\demos\EM\figure_ground_1_lab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066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Picture 2" descr="C:\Users\Hoiem\Documents\Classes\Spring11 - Computer Vision\demos\EM\figure_ground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066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Box 5"/>
          <p:cNvSpPr txBox="1">
            <a:spLocks noChangeArrowheads="1"/>
          </p:cNvSpPr>
          <p:nvPr/>
        </p:nvSpPr>
        <p:spPr bwMode="auto">
          <a:xfrm>
            <a:off x="6781800" y="2362200"/>
            <a:ext cx="78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labels</a:t>
            </a:r>
          </a:p>
        </p:txBody>
      </p:sp>
      <p:sp>
        <p:nvSpPr>
          <p:cNvPr id="150535" name="TextBox 6"/>
          <p:cNvSpPr txBox="1">
            <a:spLocks noChangeArrowheads="1"/>
          </p:cNvSpPr>
          <p:nvPr/>
        </p:nvSpPr>
        <p:spPr bwMode="auto">
          <a:xfrm>
            <a:off x="5105400" y="23622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im</a:t>
            </a:r>
          </a:p>
        </p:txBody>
      </p:sp>
      <p:sp>
        <p:nvSpPr>
          <p:cNvPr id="150536" name="TextBox 7"/>
          <p:cNvSpPr txBox="1">
            <a:spLocks noChangeArrowheads="1"/>
          </p:cNvSpPr>
          <p:nvPr/>
        </p:nvSpPr>
        <p:spPr bwMode="auto">
          <a:xfrm>
            <a:off x="1219200" y="1600200"/>
            <a:ext cx="3079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fg: mu=0.6, sigma=0.1</a:t>
            </a:r>
          </a:p>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bg: mu=0.4, sigma=0.1</a:t>
            </a:r>
          </a:p>
        </p:txBody>
      </p:sp>
      <p:sp>
        <p:nvSpPr>
          <p:cNvPr id="150537" name="TextBox 8"/>
          <p:cNvSpPr txBox="1">
            <a:spLocks noChangeArrowheads="1"/>
          </p:cNvSpPr>
          <p:nvPr/>
        </p:nvSpPr>
        <p:spPr bwMode="auto">
          <a:xfrm>
            <a:off x="1219200" y="1219200"/>
            <a:ext cx="322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Parameters used to Generate</a:t>
            </a:r>
          </a:p>
        </p:txBody>
      </p:sp>
      <p:sp>
        <p:nvSpPr>
          <p:cNvPr id="10" name="TextBox 9"/>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033637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01" t="21333" r="53333" b="24556"/>
          <a:stretch/>
        </p:blipFill>
        <p:spPr bwMode="auto">
          <a:xfrm>
            <a:off x="1676400" y="914400"/>
            <a:ext cx="5791200" cy="5732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15 Scene Recognition Rate</a:t>
            </a:r>
            <a:endParaRPr lang="en-US" dirty="0"/>
          </a:p>
        </p:txBody>
      </p:sp>
    </p:spTree>
    <p:extLst>
      <p:ext uri="{BB962C8B-B14F-4D97-AF65-F5344CB8AC3E}">
        <p14:creationId xmlns:p14="http://schemas.microsoft.com/office/powerpoint/2010/main" val="3276702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Title 1"/>
          <p:cNvSpPr>
            <a:spLocks noGrp="1"/>
          </p:cNvSpPr>
          <p:nvPr>
            <p:ph type="title"/>
          </p:nvPr>
        </p:nvSpPr>
        <p:spPr/>
        <p:txBody>
          <a:bodyPr/>
          <a:lstStyle/>
          <a:p>
            <a:r>
              <a:rPr lang="en-US" altLang="en-US" smtClean="0"/>
              <a:t>Probabilistic Inference</a:t>
            </a:r>
          </a:p>
        </p:txBody>
      </p:sp>
      <p:sp>
        <p:nvSpPr>
          <p:cNvPr id="3" name="Content Placeholder 2"/>
          <p:cNvSpPr>
            <a:spLocks noGrp="1"/>
          </p:cNvSpPr>
          <p:nvPr>
            <p:ph idx="1"/>
          </p:nvPr>
        </p:nvSpPr>
        <p:spPr>
          <a:xfrm>
            <a:off x="533400" y="990600"/>
            <a:ext cx="7391400" cy="3124200"/>
          </a:xfrm>
        </p:spPr>
        <p:txBody>
          <a:bodyPr/>
          <a:lstStyle/>
          <a:p>
            <a:pPr marL="514350" indent="-514350">
              <a:buFont typeface="Arial" charset="0"/>
              <a:buNone/>
              <a:defRPr/>
            </a:pPr>
            <a:r>
              <a:rPr lang="en-US" sz="2400" dirty="0" smtClean="0"/>
              <a:t> 	</a:t>
            </a:r>
          </a:p>
          <a:p>
            <a:pPr marL="514350" indent="-514350">
              <a:buFont typeface="Arial" charset="0"/>
              <a:buNone/>
              <a:defRPr/>
            </a:pPr>
            <a:r>
              <a:rPr lang="en-US" sz="2400" dirty="0" smtClean="0"/>
              <a:t>2.	Once we have modeled the </a:t>
            </a:r>
            <a:r>
              <a:rPr lang="en-US" sz="2400" dirty="0" err="1" smtClean="0"/>
              <a:t>fg</a:t>
            </a:r>
            <a:r>
              <a:rPr lang="en-US" sz="2400" dirty="0" smtClean="0"/>
              <a:t>/</a:t>
            </a:r>
            <a:r>
              <a:rPr lang="en-US" sz="2400" dirty="0" err="1" smtClean="0"/>
              <a:t>bg</a:t>
            </a:r>
            <a:r>
              <a:rPr lang="en-US" sz="2400" dirty="0" smtClean="0"/>
              <a:t> appearance, how do we compute the likelihood that a pixel is foreground?</a:t>
            </a:r>
          </a:p>
          <a:p>
            <a:pPr>
              <a:buFont typeface="Arial" charset="0"/>
              <a:buChar char="•"/>
              <a:defRPr/>
            </a:pPr>
            <a:endParaRPr lang="en-US" sz="2400" dirty="0" smtClean="0"/>
          </a:p>
        </p:txBody>
      </p:sp>
      <p:pic>
        <p:nvPicPr>
          <p:cNvPr id="151556"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1558"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51559"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301578880"/>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altLang="en-US" smtClean="0"/>
              <a:t>Probabilistic Inference</a:t>
            </a:r>
          </a:p>
        </p:txBody>
      </p:sp>
      <p:sp>
        <p:nvSpPr>
          <p:cNvPr id="152579"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2580"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2582" name="Object 2"/>
          <p:cNvGraphicFramePr>
            <a:graphicFrameLocks noChangeAspect="1"/>
          </p:cNvGraphicFramePr>
          <p:nvPr/>
        </p:nvGraphicFramePr>
        <p:xfrm>
          <a:off x="515938" y="2843213"/>
          <a:ext cx="2417762" cy="539750"/>
        </p:xfrm>
        <a:graphic>
          <a:graphicData uri="http://schemas.openxmlformats.org/presentationml/2006/ole">
            <mc:AlternateContent xmlns:mc="http://schemas.openxmlformats.org/markup-compatibility/2006">
              <mc:Choice xmlns:v="urn:schemas-microsoft-com:vml" Requires="v">
                <p:oleObj spid="_x0000_s88076" name="Equation" r:id="rId3" imgW="1028700" imgH="228600" progId="Equation.3">
                  <p:embed/>
                </p:oleObj>
              </mc:Choice>
              <mc:Fallback>
                <p:oleObj name="Equation" r:id="rId3" imgW="10287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2843213"/>
                        <a:ext cx="241776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731768664"/>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altLang="en-US" smtClean="0"/>
              <a:t>Probabilistic Inference</a:t>
            </a:r>
          </a:p>
        </p:txBody>
      </p:sp>
      <p:sp>
        <p:nvSpPr>
          <p:cNvPr id="153603"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3604"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3606" name="Object 2"/>
          <p:cNvGraphicFramePr>
            <a:graphicFrameLocks noChangeAspect="1"/>
          </p:cNvGraphicFramePr>
          <p:nvPr/>
        </p:nvGraphicFramePr>
        <p:xfrm>
          <a:off x="508000" y="2640013"/>
          <a:ext cx="5283200" cy="1017587"/>
        </p:xfrm>
        <a:graphic>
          <a:graphicData uri="http://schemas.openxmlformats.org/presentationml/2006/ole">
            <mc:AlternateContent xmlns:mc="http://schemas.openxmlformats.org/markup-compatibility/2006">
              <mc:Choice xmlns:v="urn:schemas-microsoft-com:vml" Requires="v">
                <p:oleObj spid="_x0000_s89100" name="Equation" r:id="rId3" imgW="2247900" imgH="431800" progId="Equation.3">
                  <p:embed/>
                </p:oleObj>
              </mc:Choice>
              <mc:Fallback>
                <p:oleObj name="Equation" r:id="rId3" imgW="22479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640013"/>
                        <a:ext cx="52832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extBox 6"/>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690321352"/>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altLang="en-US" smtClean="0"/>
              <a:t>Probabilistic Inference</a:t>
            </a:r>
          </a:p>
        </p:txBody>
      </p:sp>
      <p:sp>
        <p:nvSpPr>
          <p:cNvPr id="154627"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4628"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4630" name="Object 2"/>
          <p:cNvGraphicFramePr>
            <a:graphicFrameLocks noChangeAspect="1"/>
          </p:cNvGraphicFramePr>
          <p:nvPr/>
        </p:nvGraphicFramePr>
        <p:xfrm>
          <a:off x="508000" y="2640013"/>
          <a:ext cx="5283200" cy="1017587"/>
        </p:xfrm>
        <a:graphic>
          <a:graphicData uri="http://schemas.openxmlformats.org/presentationml/2006/ole">
            <mc:AlternateContent xmlns:mc="http://schemas.openxmlformats.org/markup-compatibility/2006">
              <mc:Choice xmlns:v="urn:schemas-microsoft-com:vml" Requires="v">
                <p:oleObj spid="_x0000_s90134" name="Equation" r:id="rId3" imgW="2247900" imgH="431800" progId="Equation.3">
                  <p:embed/>
                </p:oleObj>
              </mc:Choice>
              <mc:Fallback>
                <p:oleObj name="Equation" r:id="rId3" imgW="22479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640013"/>
                        <a:ext cx="52832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4631" name="Object 3"/>
          <p:cNvGraphicFramePr>
            <a:graphicFrameLocks noChangeAspect="1"/>
          </p:cNvGraphicFramePr>
          <p:nvPr/>
        </p:nvGraphicFramePr>
        <p:xfrm>
          <a:off x="2949575" y="3886200"/>
          <a:ext cx="3222625" cy="1255713"/>
        </p:xfrm>
        <a:graphic>
          <a:graphicData uri="http://schemas.openxmlformats.org/presentationml/2006/ole">
            <mc:AlternateContent xmlns:mc="http://schemas.openxmlformats.org/markup-compatibility/2006">
              <mc:Choice xmlns:v="urn:schemas-microsoft-com:vml" Requires="v">
                <p:oleObj spid="_x0000_s90135" name="Equation" r:id="rId5" imgW="1371600" imgH="533400" progId="Equation.3">
                  <p:embed/>
                </p:oleObj>
              </mc:Choice>
              <mc:Fallback>
                <p:oleObj name="Equation" r:id="rId5" imgW="13716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9575" y="3886200"/>
                        <a:ext cx="32226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820877688"/>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50" name="Title 1"/>
          <p:cNvSpPr>
            <a:spLocks noGrp="1"/>
          </p:cNvSpPr>
          <p:nvPr>
            <p:ph type="title"/>
          </p:nvPr>
        </p:nvSpPr>
        <p:spPr/>
        <p:txBody>
          <a:bodyPr/>
          <a:lstStyle/>
          <a:p>
            <a:r>
              <a:rPr lang="en-US" altLang="en-US" smtClean="0"/>
              <a:t>Probabilistic Inference</a:t>
            </a:r>
          </a:p>
        </p:txBody>
      </p:sp>
      <p:sp>
        <p:nvSpPr>
          <p:cNvPr id="155651" name="Content Placeholder 2"/>
          <p:cNvSpPr>
            <a:spLocks noGrp="1"/>
          </p:cNvSpPr>
          <p:nvPr>
            <p:ph idx="1"/>
          </p:nvPr>
        </p:nvSpPr>
        <p:spPr/>
        <p:txBody>
          <a:bodyPr/>
          <a:lstStyle/>
          <a:p>
            <a:pPr>
              <a:buFont typeface="Arial" panose="020B0604020202020204" pitchFamily="34" charset="0"/>
              <a:buNone/>
            </a:pPr>
            <a:r>
              <a:rPr lang="en-US" altLang="en-US" smtClean="0"/>
              <a:t>	Compute the likelihood that a particular model generated a sample</a:t>
            </a:r>
          </a:p>
        </p:txBody>
      </p:sp>
      <p:sp>
        <p:nvSpPr>
          <p:cNvPr id="155652" name="TextBox 5"/>
          <p:cNvSpPr txBox="1">
            <a:spLocks noChangeArrowheads="1"/>
          </p:cNvSpPr>
          <p:nvPr/>
        </p:nvSpPr>
        <p:spPr bwMode="auto">
          <a:xfrm>
            <a:off x="304800" y="2209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or label</a:t>
            </a:r>
          </a:p>
        </p:txBody>
      </p:sp>
      <p:cxnSp>
        <p:nvCxnSpPr>
          <p:cNvPr id="8" name="Straight Arrow Connector 7"/>
          <p:cNvCxnSpPr/>
          <p:nvPr/>
        </p:nvCxnSpPr>
        <p:spPr>
          <a:xfrm rot="16200000" flipH="1">
            <a:off x="762000" y="2667000"/>
            <a:ext cx="304800" cy="152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55654" name="Object 2"/>
          <p:cNvGraphicFramePr>
            <a:graphicFrameLocks noChangeAspect="1"/>
          </p:cNvGraphicFramePr>
          <p:nvPr/>
        </p:nvGraphicFramePr>
        <p:xfrm>
          <a:off x="508000" y="2640013"/>
          <a:ext cx="5283200" cy="1017587"/>
        </p:xfrm>
        <a:graphic>
          <a:graphicData uri="http://schemas.openxmlformats.org/presentationml/2006/ole">
            <mc:AlternateContent xmlns:mc="http://schemas.openxmlformats.org/markup-compatibility/2006">
              <mc:Choice xmlns:v="urn:schemas-microsoft-com:vml" Requires="v">
                <p:oleObj spid="_x0000_s91168" name="Equation" r:id="rId3" imgW="2247900" imgH="431800" progId="Equation.3">
                  <p:embed/>
                </p:oleObj>
              </mc:Choice>
              <mc:Fallback>
                <p:oleObj name="Equation" r:id="rId3" imgW="2247900" imgH="431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2640013"/>
                        <a:ext cx="52832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5655" name="Object 3"/>
          <p:cNvGraphicFramePr>
            <a:graphicFrameLocks noChangeAspect="1"/>
          </p:cNvGraphicFramePr>
          <p:nvPr/>
        </p:nvGraphicFramePr>
        <p:xfrm>
          <a:off x="2897188" y="5373688"/>
          <a:ext cx="5103812" cy="1255712"/>
        </p:xfrm>
        <a:graphic>
          <a:graphicData uri="http://schemas.openxmlformats.org/presentationml/2006/ole">
            <mc:AlternateContent xmlns:mc="http://schemas.openxmlformats.org/markup-compatibility/2006">
              <mc:Choice xmlns:v="urn:schemas-microsoft-com:vml" Requires="v">
                <p:oleObj spid="_x0000_s91169" name="Equation" r:id="rId5" imgW="2171700" imgH="533400" progId="Equation.3">
                  <p:embed/>
                </p:oleObj>
              </mc:Choice>
              <mc:Fallback>
                <p:oleObj name="Equation" r:id="rId5" imgW="21717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7188" y="5373688"/>
                        <a:ext cx="5103812"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5656" name="Object 5"/>
          <p:cNvGraphicFramePr>
            <a:graphicFrameLocks noChangeAspect="1"/>
          </p:cNvGraphicFramePr>
          <p:nvPr/>
        </p:nvGraphicFramePr>
        <p:xfrm>
          <a:off x="2949575" y="3886200"/>
          <a:ext cx="3222625" cy="1255713"/>
        </p:xfrm>
        <a:graphic>
          <a:graphicData uri="http://schemas.openxmlformats.org/presentationml/2006/ole">
            <mc:AlternateContent xmlns:mc="http://schemas.openxmlformats.org/markup-compatibility/2006">
              <mc:Choice xmlns:v="urn:schemas-microsoft-com:vml" Requires="v">
                <p:oleObj spid="_x0000_s91170" name="Equation" r:id="rId7" imgW="1371600" imgH="533400" progId="Equation.3">
                  <p:embed/>
                </p:oleObj>
              </mc:Choice>
              <mc:Fallback>
                <p:oleObj name="Equation" r:id="rId7" imgW="1371600" imgH="533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9575" y="3886200"/>
                        <a:ext cx="32226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761475554"/>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smtClean="0"/>
              <a:t>Example: Inference</a:t>
            </a:r>
          </a:p>
        </p:txBody>
      </p:sp>
      <p:sp>
        <p:nvSpPr>
          <p:cNvPr id="4" name="Content Placeholder 2"/>
          <p:cNvSpPr>
            <a:spLocks noGrp="1"/>
          </p:cNvSpPr>
          <p:nvPr>
            <p:ph idx="1"/>
          </p:nvPr>
        </p:nvSpPr>
        <p:spPr>
          <a:xfrm>
            <a:off x="457200" y="3017838"/>
            <a:ext cx="8686800" cy="3230562"/>
          </a:xfrm>
        </p:spPr>
        <p:txBody>
          <a:bodyPr/>
          <a:lstStyle/>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pfg = 0.5;</a:t>
            </a:r>
          </a:p>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px_fg = normpdf(im, mu_fg, sigma_fg);</a:t>
            </a:r>
          </a:p>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px_bg = normpdf(im, mu_bg, sigma_bg);</a:t>
            </a:r>
          </a:p>
          <a:p>
            <a:pPr>
              <a:buFont typeface="Arial" panose="020B0604020202020204" pitchFamily="34" charset="0"/>
              <a:buNone/>
            </a:pPr>
            <a:r>
              <a:rPr lang="de-DE" altLang="en-US" sz="1600" smtClean="0">
                <a:latin typeface="Courier New" panose="02070309020205020404" pitchFamily="49" charset="0"/>
                <a:cs typeface="Courier New" panose="02070309020205020404" pitchFamily="49" charset="0"/>
              </a:rPr>
              <a:t>&gt;&gt; pfg_x = px_fg*pfg ./ (px_fg*pfg + px_bg*(1-pfg));</a:t>
            </a:r>
          </a:p>
        </p:txBody>
      </p:sp>
      <p:pic>
        <p:nvPicPr>
          <p:cNvPr id="156676"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066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Box 7"/>
          <p:cNvSpPr txBox="1">
            <a:spLocks noChangeArrowheads="1"/>
          </p:cNvSpPr>
          <p:nvPr/>
        </p:nvSpPr>
        <p:spPr bwMode="auto">
          <a:xfrm>
            <a:off x="5334000" y="23622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im</a:t>
            </a:r>
          </a:p>
        </p:txBody>
      </p:sp>
      <p:sp>
        <p:nvSpPr>
          <p:cNvPr id="156678" name="TextBox 8"/>
          <p:cNvSpPr txBox="1">
            <a:spLocks noChangeArrowheads="1"/>
          </p:cNvSpPr>
          <p:nvPr/>
        </p:nvSpPr>
        <p:spPr bwMode="auto">
          <a:xfrm>
            <a:off x="533400" y="2286000"/>
            <a:ext cx="3079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fg: mu=0.6, sigma=0.1</a:t>
            </a:r>
          </a:p>
          <a:p>
            <a:pPr eaLnBrk="1" fontAlgn="base" hangingPunct="1">
              <a:spcBef>
                <a:spcPct val="0"/>
              </a:spcBef>
              <a:spcAft>
                <a:spcPct val="0"/>
              </a:spcAft>
              <a:buFontTx/>
              <a:buNone/>
            </a:pPr>
            <a:r>
              <a:rPr lang="en-US" altLang="en-US" sz="1800" smtClean="0">
                <a:solidFill>
                  <a:prstClr val="black"/>
                </a:solidFill>
                <a:latin typeface="Courier New" panose="02070309020205020404" pitchFamily="49" charset="0"/>
                <a:cs typeface="Courier New" panose="02070309020205020404" pitchFamily="49" charset="0"/>
              </a:rPr>
              <a:t>bg: mu=0.4, sigma=0.1</a:t>
            </a:r>
          </a:p>
        </p:txBody>
      </p:sp>
      <p:sp>
        <p:nvSpPr>
          <p:cNvPr id="156679" name="TextBox 9"/>
          <p:cNvSpPr txBox="1">
            <a:spLocks noChangeArrowheads="1"/>
          </p:cNvSpPr>
          <p:nvPr/>
        </p:nvSpPr>
        <p:spPr bwMode="auto">
          <a:xfrm>
            <a:off x="533400" y="1981200"/>
            <a:ext cx="228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Learned Parameters</a:t>
            </a:r>
          </a:p>
        </p:txBody>
      </p:sp>
      <p:sp>
        <p:nvSpPr>
          <p:cNvPr id="13" name="TextBox 12"/>
          <p:cNvSpPr txBox="1">
            <a:spLocks noChangeArrowheads="1"/>
          </p:cNvSpPr>
          <p:nvPr/>
        </p:nvSpPr>
        <p:spPr bwMode="auto">
          <a:xfrm>
            <a:off x="4067175" y="6335713"/>
            <a:ext cx="1090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p(fg | im)</a:t>
            </a:r>
          </a:p>
        </p:txBody>
      </p:sp>
      <p:pic>
        <p:nvPicPr>
          <p:cNvPr id="340995" name="Picture 3" descr="C:\Users\Hoiem\Documents\Classes\Spring11 - Computer Vision\demos\EM\figure_ground_1_pf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4958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01971001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409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8" name="Picture 2" descr="C:\Users\hays\Desktop\143 Computer Vision\slides\13\matting_mod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8705850" cy="626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9600" y="6581775"/>
            <a:ext cx="47244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Figure from “Bayesian Matting”, Chuang et al. 2001</a:t>
            </a:r>
          </a:p>
        </p:txBody>
      </p:sp>
      <p:sp>
        <p:nvSpPr>
          <p:cNvPr id="4" name="Title 1"/>
          <p:cNvSpPr>
            <a:spLocks noGrp="1"/>
          </p:cNvSpPr>
          <p:nvPr>
            <p:ph type="title"/>
          </p:nvPr>
        </p:nvSpPr>
        <p:spPr/>
        <p:txBody>
          <a:bodyPr>
            <a:normAutofit fontScale="90000"/>
          </a:bodyPr>
          <a:lstStyle/>
          <a:p>
            <a:pPr>
              <a:defRPr/>
            </a:pPr>
            <a:r>
              <a:rPr lang="en-US" dirty="0" smtClean="0"/>
              <a:t>Mixture of Gaussian* Example: Matting</a:t>
            </a:r>
            <a:endParaRPr lang="en-US" dirty="0"/>
          </a:p>
        </p:txBody>
      </p:sp>
    </p:spTree>
    <p:extLst>
      <p:ext uri="{BB962C8B-B14F-4D97-AF65-F5344CB8AC3E}">
        <p14:creationId xmlns:p14="http://schemas.microsoft.com/office/powerpoint/2010/main" val="3735492198"/>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Mixture of Gaussian* Example: Matting</a:t>
            </a:r>
            <a:endParaRPr lang="en-US" dirty="0"/>
          </a:p>
        </p:txBody>
      </p:sp>
      <p:pic>
        <p:nvPicPr>
          <p:cNvPr id="158723" name="Picture 2" descr="C:\Users\hays\Desktop\143 Computer Vision\slides\13\bm_inpu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27749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3" descr="C:\Users\hays\Desktop\143 Computer Vision\slides\13\bm_mask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33800"/>
            <a:ext cx="2773363"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4" descr="C:\Users\hays\Desktop\143 Computer Vision\slides\13\bm_comp-bg.ma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779838"/>
            <a:ext cx="2773363"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419600" y="6581775"/>
            <a:ext cx="47244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Result from “Bayesian Matting”, Chuang et al. 2001</a:t>
            </a:r>
          </a:p>
        </p:txBody>
      </p:sp>
      <p:pic>
        <p:nvPicPr>
          <p:cNvPr id="158727" name="Picture 5" descr="C:\Users\hays\Desktop\143 Computer Vision\slides\13\bm_alpha.ma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2330450"/>
            <a:ext cx="27749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6" descr="C:\Users\hays\Desktop\143 Computer Vision\slides\13\comp-black.ma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914400"/>
            <a:ext cx="2776538"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193690"/>
      </p:ext>
    </p:extLst>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altLang="en-US" smtClean="0"/>
              <a:t>Dealing with Hidden Variables</a:t>
            </a:r>
          </a:p>
        </p:txBody>
      </p:sp>
      <p:sp>
        <p:nvSpPr>
          <p:cNvPr id="3" name="Content Placeholder 2"/>
          <p:cNvSpPr>
            <a:spLocks noGrp="1"/>
          </p:cNvSpPr>
          <p:nvPr>
            <p:ph idx="1"/>
          </p:nvPr>
        </p:nvSpPr>
        <p:spPr>
          <a:xfrm>
            <a:off x="533400" y="990600"/>
            <a:ext cx="7391400" cy="3124200"/>
          </a:xfrm>
        </p:spPr>
        <p:txBody>
          <a:bodyPr/>
          <a:lstStyle/>
          <a:p>
            <a:pPr marL="514350" indent="-514350">
              <a:buFont typeface="+mj-lt"/>
              <a:buAutoNum type="arabicPeriod"/>
              <a:defRPr/>
            </a:pPr>
            <a:endParaRPr lang="en-US" sz="2400" dirty="0" smtClean="0"/>
          </a:p>
          <a:p>
            <a:pPr marL="514350" indent="-514350">
              <a:buFont typeface="Arial" charset="0"/>
              <a:buNone/>
              <a:defRPr/>
            </a:pPr>
            <a:r>
              <a:rPr lang="en-US" sz="2400" dirty="0" smtClean="0"/>
              <a:t>3.	How can we get both labels and appearance models at once?</a:t>
            </a:r>
          </a:p>
          <a:p>
            <a:pPr>
              <a:buFont typeface="Arial" charset="0"/>
              <a:buChar char="•"/>
              <a:defRPr/>
            </a:pPr>
            <a:endParaRPr lang="en-US" sz="2400" dirty="0" smtClean="0"/>
          </a:p>
        </p:txBody>
      </p:sp>
      <p:pic>
        <p:nvPicPr>
          <p:cNvPr id="159748"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4237038"/>
            <a:ext cx="2392362"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2895600" y="5638800"/>
            <a:ext cx="914400" cy="15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9750" name="TextBox 13"/>
          <p:cNvSpPr txBox="1">
            <a:spLocks noChangeArrowheads="1"/>
          </p:cNvSpPr>
          <p:nvPr/>
        </p:nvSpPr>
        <p:spPr bwMode="auto">
          <a:xfrm>
            <a:off x="1295400" y="5410200"/>
            <a:ext cx="150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Foreground</a:t>
            </a:r>
          </a:p>
        </p:txBody>
      </p:sp>
      <p:sp>
        <p:nvSpPr>
          <p:cNvPr id="159751" name="TextBox 14"/>
          <p:cNvSpPr txBox="1">
            <a:spLocks noChangeArrowheads="1"/>
          </p:cNvSpPr>
          <p:nvPr/>
        </p:nvSpPr>
        <p:spPr bwMode="auto">
          <a:xfrm>
            <a:off x="6172200" y="4876800"/>
            <a:ext cx="155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Background</a:t>
            </a:r>
          </a:p>
        </p:txBody>
      </p:sp>
      <p:cxnSp>
        <p:nvCxnSpPr>
          <p:cNvPr id="16" name="Straight Arrow Connector 15"/>
          <p:cNvCxnSpPr/>
          <p:nvPr/>
        </p:nvCxnSpPr>
        <p:spPr>
          <a:xfrm rot="10800000">
            <a:off x="5562600" y="4648200"/>
            <a:ext cx="838200" cy="152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591974029"/>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altLang="en-US" smtClean="0"/>
              <a:t>Mixture of Gaussians</a:t>
            </a:r>
          </a:p>
        </p:txBody>
      </p:sp>
      <p:graphicFrame>
        <p:nvGraphicFramePr>
          <p:cNvPr id="335874" name="Object 2"/>
          <p:cNvGraphicFramePr>
            <a:graphicFrameLocks noChangeAspect="1"/>
          </p:cNvGraphicFramePr>
          <p:nvPr/>
        </p:nvGraphicFramePr>
        <p:xfrm>
          <a:off x="3962400" y="5295900"/>
          <a:ext cx="4635500" cy="1181100"/>
        </p:xfrm>
        <a:graphic>
          <a:graphicData uri="http://schemas.openxmlformats.org/presentationml/2006/ole">
            <mc:AlternateContent xmlns:mc="http://schemas.openxmlformats.org/markup-compatibility/2006">
              <mc:Choice xmlns:v="urn:schemas-microsoft-com:vml" Requires="v">
                <p:oleObj spid="_x0000_s92202" name="Equation" r:id="rId3" imgW="2095500" imgH="533400" progId="Equation.3">
                  <p:embed/>
                </p:oleObj>
              </mc:Choice>
              <mc:Fallback>
                <p:oleObj name="Equation" r:id="rId3" imgW="20955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5295900"/>
                        <a:ext cx="4635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5875" name="Object 3"/>
          <p:cNvGraphicFramePr>
            <a:graphicFrameLocks noChangeAspect="1"/>
          </p:cNvGraphicFramePr>
          <p:nvPr/>
        </p:nvGraphicFramePr>
        <p:xfrm>
          <a:off x="990600" y="3886200"/>
          <a:ext cx="6799263" cy="561975"/>
        </p:xfrm>
        <a:graphic>
          <a:graphicData uri="http://schemas.openxmlformats.org/presentationml/2006/ole">
            <mc:AlternateContent xmlns:mc="http://schemas.openxmlformats.org/markup-compatibility/2006">
              <mc:Choice xmlns:v="urn:schemas-microsoft-com:vml" Requires="v">
                <p:oleObj spid="_x0000_s92203" name="Equation" r:id="rId5" imgW="3073400" imgH="254000" progId="Equation.3">
                  <p:embed/>
                </p:oleObj>
              </mc:Choice>
              <mc:Fallback>
                <p:oleObj name="Equation" r:id="rId5" imgW="30734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886200"/>
                        <a:ext cx="67992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5876" name="Object 4"/>
          <p:cNvGraphicFramePr>
            <a:graphicFrameLocks noChangeAspect="1"/>
          </p:cNvGraphicFramePr>
          <p:nvPr/>
        </p:nvGraphicFramePr>
        <p:xfrm>
          <a:off x="3956050" y="4648200"/>
          <a:ext cx="4241800" cy="561975"/>
        </p:xfrm>
        <a:graphic>
          <a:graphicData uri="http://schemas.openxmlformats.org/presentationml/2006/ole">
            <mc:AlternateContent xmlns:mc="http://schemas.openxmlformats.org/markup-compatibility/2006">
              <mc:Choice xmlns:v="urn:schemas-microsoft-com:vml" Requires="v">
                <p:oleObj spid="_x0000_s92204" name="Equation" r:id="rId7" imgW="1916868" imgH="253890" progId="Equation.3">
                  <p:embed/>
                </p:oleObj>
              </mc:Choice>
              <mc:Fallback>
                <p:oleObj name="Equation" r:id="rId7" imgW="1916868"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6050" y="4648200"/>
                        <a:ext cx="4241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0774" name="TextBox 6"/>
          <p:cNvSpPr txBox="1">
            <a:spLocks noChangeArrowheads="1"/>
          </p:cNvSpPr>
          <p:nvPr/>
        </p:nvSpPr>
        <p:spPr bwMode="auto">
          <a:xfrm>
            <a:off x="5334000" y="7620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mixture component</a:t>
            </a:r>
          </a:p>
        </p:txBody>
      </p:sp>
      <p:cxnSp>
        <p:nvCxnSpPr>
          <p:cNvPr id="9" name="Straight Arrow Connector 8"/>
          <p:cNvCxnSpPr/>
          <p:nvPr/>
        </p:nvCxnSpPr>
        <p:spPr>
          <a:xfrm rot="5400000">
            <a:off x="5182394" y="1218406"/>
            <a:ext cx="685800" cy="534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0776" name="Object 5"/>
          <p:cNvGraphicFramePr>
            <a:graphicFrameLocks noChangeAspect="1"/>
          </p:cNvGraphicFramePr>
          <p:nvPr/>
        </p:nvGraphicFramePr>
        <p:xfrm>
          <a:off x="1371600" y="1905000"/>
          <a:ext cx="6180138" cy="787400"/>
        </p:xfrm>
        <a:graphic>
          <a:graphicData uri="http://schemas.openxmlformats.org/presentationml/2006/ole">
            <mc:AlternateContent xmlns:mc="http://schemas.openxmlformats.org/markup-compatibility/2006">
              <mc:Choice xmlns:v="urn:schemas-microsoft-com:vml" Requires="v">
                <p:oleObj spid="_x0000_s92205" name="Equation" r:id="rId9" imgW="2794000" imgH="355600" progId="Equation.3">
                  <p:embed/>
                </p:oleObj>
              </mc:Choice>
              <mc:Fallback>
                <p:oleObj name="Equation" r:id="rId9" imgW="2794000" imgH="355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1905000"/>
                        <a:ext cx="6180138"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2" name="Straight Arrow Connector 11"/>
          <p:cNvCxnSpPr/>
          <p:nvPr/>
        </p:nvCxnSpPr>
        <p:spPr>
          <a:xfrm rot="16200000" flipH="1">
            <a:off x="2819400" y="1752600"/>
            <a:ext cx="5334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0778" name="TextBox 13"/>
          <p:cNvSpPr txBox="1">
            <a:spLocks noChangeArrowheads="1"/>
          </p:cNvSpPr>
          <p:nvPr/>
        </p:nvSpPr>
        <p:spPr bwMode="auto">
          <a:xfrm>
            <a:off x="2667000" y="1143000"/>
            <a:ext cx="190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prior</a:t>
            </a:r>
          </a:p>
        </p:txBody>
      </p:sp>
      <p:sp>
        <p:nvSpPr>
          <p:cNvPr id="160779" name="TextBox 14"/>
          <p:cNvSpPr txBox="1">
            <a:spLocks noChangeArrowheads="1"/>
          </p:cNvSpPr>
          <p:nvPr/>
        </p:nvSpPr>
        <p:spPr bwMode="auto">
          <a:xfrm>
            <a:off x="381000" y="1106488"/>
            <a:ext cx="2057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component model parameters</a:t>
            </a:r>
          </a:p>
        </p:txBody>
      </p:sp>
      <p:cxnSp>
        <p:nvCxnSpPr>
          <p:cNvPr id="16" name="Straight Arrow Connector 15"/>
          <p:cNvCxnSpPr/>
          <p:nvPr/>
        </p:nvCxnSpPr>
        <p:spPr>
          <a:xfrm rot="16200000" flipH="1">
            <a:off x="1905000" y="1752600"/>
            <a:ext cx="4572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2057400" y="1600200"/>
            <a:ext cx="533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876979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58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58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5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180975"/>
            <a:ext cx="9144000" cy="352425"/>
          </a:xfrm>
        </p:spPr>
        <p:txBody>
          <a:bodyPr/>
          <a:lstStyle/>
          <a:p>
            <a:pPr eaLnBrk="1" hangingPunct="1"/>
            <a:r>
              <a:rPr lang="en-US" sz="3200" smtClean="0"/>
              <a:t>How many object categories are there?</a:t>
            </a:r>
          </a:p>
        </p:txBody>
      </p:sp>
      <p:pic>
        <p:nvPicPr>
          <p:cNvPr id="7171" name="Picture 3" descr="dictionary-2"/>
          <p:cNvPicPr>
            <a:picLocks noChangeAspect="1" noChangeArrowheads="1"/>
          </p:cNvPicPr>
          <p:nvPr/>
        </p:nvPicPr>
        <p:blipFill>
          <a:blip r:embed="rId3" cstate="print">
            <a:lum bright="-6000" contrast="24000"/>
          </a:blip>
          <a:srcRect/>
          <a:stretch>
            <a:fillRect/>
          </a:stretch>
        </p:blipFill>
        <p:spPr bwMode="auto">
          <a:xfrm>
            <a:off x="1066800" y="1143000"/>
            <a:ext cx="6667500" cy="4962525"/>
          </a:xfrm>
          <a:prstGeom prst="rect">
            <a:avLst/>
          </a:prstGeom>
          <a:noFill/>
          <a:ln w="9525">
            <a:noFill/>
            <a:miter lim="800000"/>
            <a:headEnd/>
            <a:tailEnd/>
          </a:ln>
        </p:spPr>
      </p:pic>
      <p:pic>
        <p:nvPicPr>
          <p:cNvPr id="7172" name="Picture 4" descr="mag_glass"/>
          <p:cNvPicPr>
            <a:picLocks noChangeAspect="1" noChangeArrowheads="1"/>
          </p:cNvPicPr>
          <p:nvPr/>
        </p:nvPicPr>
        <p:blipFill>
          <a:blip r:embed="rId4" cstate="print"/>
          <a:srcRect/>
          <a:stretch>
            <a:fillRect/>
          </a:stretch>
        </p:blipFill>
        <p:spPr bwMode="auto">
          <a:xfrm>
            <a:off x="6324600" y="3657600"/>
            <a:ext cx="2362200" cy="2243138"/>
          </a:xfrm>
          <a:prstGeom prst="rect">
            <a:avLst/>
          </a:prstGeom>
          <a:noFill/>
          <a:ln w="9525">
            <a:noFill/>
            <a:miter lim="800000"/>
            <a:headEnd/>
            <a:tailEnd/>
          </a:ln>
        </p:spPr>
      </p:pic>
      <p:sp>
        <p:nvSpPr>
          <p:cNvPr id="169989" name="WordArt 5"/>
          <p:cNvSpPr>
            <a:spLocks noChangeArrowheads="1" noChangeShapeType="1" noTextEdit="1"/>
          </p:cNvSpPr>
          <p:nvPr/>
        </p:nvSpPr>
        <p:spPr bwMode="auto">
          <a:xfrm rot="-390707">
            <a:off x="1425035" y="2643047"/>
            <a:ext cx="6038850" cy="1285875"/>
          </a:xfrm>
          <a:prstGeom prst="rect">
            <a:avLst/>
          </a:prstGeom>
          <a:effectLst>
            <a:outerShdw blurRad="50800" dist="38100" dir="2700000" algn="tl" rotWithShape="0">
              <a:prstClr val="black">
                <a:alpha val="40000"/>
              </a:prstClr>
            </a:outerShdw>
          </a:effectLst>
        </p:spPr>
        <p:txBody>
          <a:bodyPr wrap="none" fromWordArt="1">
            <a:prstTxWarp prst="textSlantUp">
              <a:avLst>
                <a:gd name="adj" fmla="val 55556"/>
              </a:avLst>
            </a:prstTxWarp>
          </a:bodyPr>
          <a:lstStyle/>
          <a:p>
            <a:pPr algn="ctr" defTabSz="457200" fontAlgn="base">
              <a:spcBef>
                <a:spcPct val="0"/>
              </a:spcBef>
              <a:spcAft>
                <a:spcPct val="0"/>
              </a:spcAft>
            </a:pPr>
            <a:r>
              <a:rPr lang="en-US" sz="3200" kern="10" dirty="0" smtClean="0">
                <a:ln w="9525">
                  <a:noFill/>
                  <a:round/>
                  <a:headEnd/>
                  <a:tailEnd/>
                </a:ln>
                <a:solidFill>
                  <a:srgbClr val="92003B"/>
                </a:solidFill>
                <a:latin typeface="Arial Black"/>
              </a:rPr>
              <a:t>~10,000 to 30,000</a:t>
            </a:r>
          </a:p>
        </p:txBody>
      </p:sp>
      <p:sp>
        <p:nvSpPr>
          <p:cNvPr id="7174" name="Text Box 6"/>
          <p:cNvSpPr txBox="1">
            <a:spLocks noChangeArrowheads="1"/>
          </p:cNvSpPr>
          <p:nvPr/>
        </p:nvSpPr>
        <p:spPr bwMode="auto">
          <a:xfrm>
            <a:off x="7207250" y="6400800"/>
            <a:ext cx="1860550" cy="366713"/>
          </a:xfrm>
          <a:prstGeom prst="rect">
            <a:avLst/>
          </a:prstGeom>
          <a:noFill/>
          <a:ln w="9525">
            <a:noFill/>
            <a:miter lim="800000"/>
            <a:headEnd/>
            <a:tailEnd/>
          </a:ln>
        </p:spPr>
        <p:txBody>
          <a:bodyPr wrap="none">
            <a:spAutoFit/>
          </a:bodyPr>
          <a:lstStyle/>
          <a:p>
            <a:pPr defTabSz="457200" fontAlgn="base">
              <a:spcBef>
                <a:spcPct val="0"/>
              </a:spcBef>
              <a:spcAft>
                <a:spcPct val="0"/>
              </a:spcAft>
            </a:pPr>
            <a:r>
              <a:rPr lang="en-US" smtClean="0">
                <a:solidFill>
                  <a:srgbClr val="000000"/>
                </a:solidFill>
              </a:rPr>
              <a:t>Biederman 1987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altLang="en-US" smtClean="0"/>
              <a:t>Mixture of Gaussians</a:t>
            </a:r>
          </a:p>
        </p:txBody>
      </p:sp>
      <p:sp>
        <p:nvSpPr>
          <p:cNvPr id="161795" name="Content Placeholder 2"/>
          <p:cNvSpPr>
            <a:spLocks noGrp="1"/>
          </p:cNvSpPr>
          <p:nvPr>
            <p:ph idx="1"/>
          </p:nvPr>
        </p:nvSpPr>
        <p:spPr/>
        <p:txBody>
          <a:bodyPr/>
          <a:lstStyle/>
          <a:p>
            <a:endParaRPr lang="en-US" altLang="en-US" smtClean="0"/>
          </a:p>
          <a:p>
            <a:pPr>
              <a:buFont typeface="Arial" panose="020B0604020202020204" pitchFamily="34" charset="0"/>
              <a:buNone/>
            </a:pPr>
            <a:r>
              <a:rPr lang="en-US" altLang="en-US" smtClean="0"/>
              <a:t>	With enough components, can represent any probability density function</a:t>
            </a:r>
          </a:p>
          <a:p>
            <a:pPr lvl="1"/>
            <a:r>
              <a:rPr lang="en-US" altLang="en-US" smtClean="0"/>
              <a:t>Widely used as general purpose pdf estimator</a:t>
            </a:r>
          </a:p>
          <a:p>
            <a:endParaRPr lang="en-US" altLang="en-US" smtClean="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97386421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Segmentation with Mixture of Gaussians</a:t>
            </a:r>
            <a:endParaRPr lang="en-US" dirty="0"/>
          </a:p>
        </p:txBody>
      </p:sp>
      <p:sp>
        <p:nvSpPr>
          <p:cNvPr id="162819" name="Content Placeholder 16"/>
          <p:cNvSpPr>
            <a:spLocks noGrp="1"/>
          </p:cNvSpPr>
          <p:nvPr>
            <p:ph idx="1"/>
          </p:nvPr>
        </p:nvSpPr>
        <p:spPr/>
        <p:txBody>
          <a:bodyPr/>
          <a:lstStyle/>
          <a:p>
            <a:pPr>
              <a:buFont typeface="Arial" panose="020B0604020202020204" pitchFamily="34" charset="0"/>
              <a:buNone/>
            </a:pPr>
            <a:r>
              <a:rPr lang="en-US" altLang="en-US" smtClean="0"/>
              <a:t>	</a:t>
            </a:r>
          </a:p>
          <a:p>
            <a:pPr>
              <a:buFont typeface="Arial" panose="020B0604020202020204" pitchFamily="34" charset="0"/>
              <a:buNone/>
            </a:pPr>
            <a:r>
              <a:rPr lang="en-US" altLang="en-US" smtClean="0"/>
              <a:t>	Pixels come from one of several Gaussian components</a:t>
            </a:r>
          </a:p>
          <a:p>
            <a:pPr lvl="1"/>
            <a:r>
              <a:rPr lang="en-US" altLang="en-US" smtClean="0"/>
              <a:t>We don’t know which pixels come from which components</a:t>
            </a:r>
          </a:p>
          <a:p>
            <a:pPr lvl="1"/>
            <a:r>
              <a:rPr lang="en-US" altLang="en-US" smtClean="0"/>
              <a:t>We don’t know the parameters for the components</a:t>
            </a:r>
          </a:p>
        </p:txBody>
      </p:sp>
      <p:pic>
        <p:nvPicPr>
          <p:cNvPr id="162820" name="Picture 2" descr="C:\Users\Hoiem\Documents\Classes\Spring11 - Computer Vision\demos\EM\figure_ground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419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4044010175"/>
      </p:ext>
    </p:extLst>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altLang="en-US" smtClean="0"/>
              <a:t>Simple solution</a:t>
            </a:r>
          </a:p>
        </p:txBody>
      </p:sp>
      <p:sp>
        <p:nvSpPr>
          <p:cNvPr id="163843"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smtClean="0"/>
              <a:t>Initialize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Compute the probability of each hidden variable given the current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Compute new parameters for each model, weighted by likelihood of hidden variables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Repeat 2-3 until convergence</a:t>
            </a:r>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3024616596"/>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altLang="en-US" smtClean="0"/>
              <a:t>Mixture of Gaussians: Simple Solution</a:t>
            </a:r>
          </a:p>
        </p:txBody>
      </p:sp>
      <p:sp>
        <p:nvSpPr>
          <p:cNvPr id="164867"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smtClean="0"/>
              <a:t>Initialize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Compute likelihood of hidden variables for current parameters</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Estimate new parameters for each model, weighted by likelihood </a:t>
            </a:r>
          </a:p>
        </p:txBody>
      </p:sp>
      <p:graphicFrame>
        <p:nvGraphicFramePr>
          <p:cNvPr id="164868" name="Object 2"/>
          <p:cNvGraphicFramePr>
            <a:graphicFrameLocks noChangeAspect="1"/>
          </p:cNvGraphicFramePr>
          <p:nvPr/>
        </p:nvGraphicFramePr>
        <p:xfrm>
          <a:off x="1838325" y="3200400"/>
          <a:ext cx="4984750" cy="628650"/>
        </p:xfrm>
        <a:graphic>
          <a:graphicData uri="http://schemas.openxmlformats.org/presentationml/2006/ole">
            <mc:AlternateContent xmlns:mc="http://schemas.openxmlformats.org/markup-compatibility/2006">
              <mc:Choice xmlns:v="urn:schemas-microsoft-com:vml" Requires="v">
                <p:oleObj spid="_x0000_s93226" name="Equation" r:id="rId3" imgW="2120900" imgH="266700" progId="Equation.3">
                  <p:embed/>
                </p:oleObj>
              </mc:Choice>
              <mc:Fallback>
                <p:oleObj name="Equation" r:id="rId3" imgW="2120900" imgH="266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325" y="3200400"/>
                        <a:ext cx="4984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69" name="Object 3"/>
          <p:cNvGraphicFramePr>
            <a:graphicFrameLocks noChangeAspect="1"/>
          </p:cNvGraphicFramePr>
          <p:nvPr/>
        </p:nvGraphicFramePr>
        <p:xfrm>
          <a:off x="146050" y="5616575"/>
          <a:ext cx="2520950" cy="855663"/>
        </p:xfrm>
        <a:graphic>
          <a:graphicData uri="http://schemas.openxmlformats.org/presentationml/2006/ole">
            <mc:AlternateContent xmlns:mc="http://schemas.openxmlformats.org/markup-compatibility/2006">
              <mc:Choice xmlns:v="urn:schemas-microsoft-com:vml" Requires="v">
                <p:oleObj spid="_x0000_s93227" name="Equation" r:id="rId5" imgW="1574800" imgH="533400" progId="Equation.3">
                  <p:embed/>
                </p:oleObj>
              </mc:Choice>
              <mc:Fallback>
                <p:oleObj name="Equation" r:id="rId5" imgW="1574800" imgH="533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050" y="5616575"/>
                        <a:ext cx="25209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70" name="Object 4"/>
          <p:cNvGraphicFramePr>
            <a:graphicFrameLocks noChangeAspect="1"/>
          </p:cNvGraphicFramePr>
          <p:nvPr/>
        </p:nvGraphicFramePr>
        <p:xfrm>
          <a:off x="3146425" y="5603875"/>
          <a:ext cx="3535363" cy="885825"/>
        </p:xfrm>
        <a:graphic>
          <a:graphicData uri="http://schemas.openxmlformats.org/presentationml/2006/ole">
            <mc:AlternateContent xmlns:mc="http://schemas.openxmlformats.org/markup-compatibility/2006">
              <mc:Choice xmlns:v="urn:schemas-microsoft-com:vml" Requires="v">
                <p:oleObj spid="_x0000_s93228" name="Equation" r:id="rId7" imgW="2133600" imgH="533400" progId="Equation.3">
                  <p:embed/>
                </p:oleObj>
              </mc:Choice>
              <mc:Fallback>
                <p:oleObj name="Equation" r:id="rId7" imgW="2133600" imgH="533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425" y="5603875"/>
                        <a:ext cx="35353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4871" name="Object 5"/>
          <p:cNvGraphicFramePr>
            <a:graphicFrameLocks noChangeAspect="1"/>
          </p:cNvGraphicFramePr>
          <p:nvPr/>
        </p:nvGraphicFramePr>
        <p:xfrm>
          <a:off x="7280275" y="5503863"/>
          <a:ext cx="1587500" cy="790575"/>
        </p:xfrm>
        <a:graphic>
          <a:graphicData uri="http://schemas.openxmlformats.org/presentationml/2006/ole">
            <mc:AlternateContent xmlns:mc="http://schemas.openxmlformats.org/markup-compatibility/2006">
              <mc:Choice xmlns:v="urn:schemas-microsoft-com:vml" Requires="v">
                <p:oleObj spid="_x0000_s93229" name="Equation" r:id="rId9" imgW="1016000" imgH="520700" progId="Equation.3">
                  <p:embed/>
                </p:oleObj>
              </mc:Choice>
              <mc:Fallback>
                <p:oleObj name="Equation" r:id="rId9" imgW="1016000" imgH="5207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80275" y="5503863"/>
                        <a:ext cx="1587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527748958"/>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Expectation Maximization (EM) Algorithm</a:t>
            </a:r>
            <a:endParaRPr lang="en-US" dirty="0"/>
          </a:p>
        </p:txBody>
      </p:sp>
      <p:graphicFrame>
        <p:nvGraphicFramePr>
          <p:cNvPr id="165891" name="Object 4"/>
          <p:cNvGraphicFramePr>
            <a:graphicFrameLocks noChangeAspect="1"/>
          </p:cNvGraphicFramePr>
          <p:nvPr/>
        </p:nvGraphicFramePr>
        <p:xfrm>
          <a:off x="2895600" y="1524000"/>
          <a:ext cx="4327525" cy="1079500"/>
        </p:xfrm>
        <a:graphic>
          <a:graphicData uri="http://schemas.openxmlformats.org/presentationml/2006/ole">
            <mc:AlternateContent xmlns:mc="http://schemas.openxmlformats.org/markup-compatibility/2006">
              <mc:Choice xmlns:v="urn:schemas-microsoft-com:vml" Requires="v">
                <p:oleObj spid="_x0000_s94230" name="Equation" r:id="rId3" imgW="1841500" imgH="457200" progId="Equation.3">
                  <p:embed/>
                </p:oleObj>
              </mc:Choice>
              <mc:Fallback>
                <p:oleObj name="Equation" r:id="rId3" imgW="18415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43275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1889125" y="1752600"/>
            <a:ext cx="1155700" cy="584200"/>
          </a:xfrm>
          <a:prstGeom prst="rect">
            <a:avLst/>
          </a:prstGeom>
          <a:noFill/>
        </p:spPr>
        <p:txBody>
          <a:bodyPr wrap="none">
            <a:spAutoFit/>
          </a:bodyPr>
          <a:lstStyle/>
          <a:p>
            <a:pPr fontAlgn="base">
              <a:spcBef>
                <a:spcPct val="0"/>
              </a:spcBef>
              <a:spcAft>
                <a:spcPct val="0"/>
              </a:spcAft>
              <a:defRPr/>
            </a:pPr>
            <a:r>
              <a:rPr lang="en-US" sz="3200" dirty="0">
                <a:solidFill>
                  <a:prstClr val="black"/>
                </a:solidFill>
                <a:cs typeface="Arial" panose="020B0604020202020204" pitchFamily="34" charset="0"/>
              </a:rPr>
              <a:t>Goal: </a:t>
            </a:r>
          </a:p>
        </p:txBody>
      </p:sp>
      <p:graphicFrame>
        <p:nvGraphicFramePr>
          <p:cNvPr id="334854" name="Object 5"/>
          <p:cNvGraphicFramePr>
            <a:graphicFrameLocks noChangeAspect="1"/>
          </p:cNvGraphicFramePr>
          <p:nvPr/>
        </p:nvGraphicFramePr>
        <p:xfrm>
          <a:off x="3276600" y="5105400"/>
          <a:ext cx="2863850" cy="509588"/>
        </p:xfrm>
        <a:graphic>
          <a:graphicData uri="http://schemas.openxmlformats.org/presentationml/2006/ole">
            <mc:AlternateContent xmlns:mc="http://schemas.openxmlformats.org/markup-compatibility/2006">
              <mc:Choice xmlns:v="urn:schemas-microsoft-com:vml" Requires="v">
                <p:oleObj spid="_x0000_s94231" name="Equation" r:id="rId5" imgW="1218671" imgH="215806" progId="Equation.3">
                  <p:embed/>
                </p:oleObj>
              </mc:Choice>
              <mc:Fallback>
                <p:oleObj name="Equation" r:id="rId5" imgW="1218671"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5105400"/>
                        <a:ext cx="28638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TextBox 9"/>
          <p:cNvSpPr txBox="1">
            <a:spLocks noChangeArrowheads="1"/>
          </p:cNvSpPr>
          <p:nvPr/>
        </p:nvSpPr>
        <p:spPr bwMode="auto">
          <a:xfrm>
            <a:off x="3200400" y="4572000"/>
            <a:ext cx="2800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Jensen’s Inequality</a:t>
            </a:r>
          </a:p>
        </p:txBody>
      </p:sp>
      <p:sp>
        <p:nvSpPr>
          <p:cNvPr id="165895" name="TextBox 10"/>
          <p:cNvSpPr txBox="1">
            <a:spLocks noChangeArrowheads="1"/>
          </p:cNvSpPr>
          <p:nvPr/>
        </p:nvSpPr>
        <p:spPr bwMode="auto">
          <a:xfrm>
            <a:off x="4267200" y="2971800"/>
            <a:ext cx="3676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400" smtClean="0">
                <a:solidFill>
                  <a:prstClr val="black"/>
                </a:solidFill>
                <a:latin typeface="Arial" panose="020B0604020202020204" pitchFamily="34" charset="0"/>
                <a:cs typeface="Arial" panose="020B0604020202020204" pitchFamily="34" charset="0"/>
              </a:rPr>
              <a:t>Log of sums </a:t>
            </a:r>
            <a:r>
              <a:rPr lang="en-US" altLang="en-US" sz="2400" smtClean="0">
                <a:solidFill>
                  <a:prstClr val="black"/>
                </a:solidFill>
                <a:latin typeface="Arial" panose="020B0604020202020204" pitchFamily="34" charset="0"/>
                <a:cs typeface="Arial" panose="020B0604020202020204" pitchFamily="34" charset="0"/>
                <a:sym typeface="Wingdings" panose="05000000000000000000" pitchFamily="2" charset="2"/>
              </a:rPr>
              <a:t>is i</a:t>
            </a:r>
            <a:r>
              <a:rPr lang="en-US" altLang="en-US" sz="2400" smtClean="0">
                <a:solidFill>
                  <a:prstClr val="black"/>
                </a:solidFill>
                <a:latin typeface="Arial" panose="020B0604020202020204" pitchFamily="34" charset="0"/>
                <a:cs typeface="Arial" panose="020B0604020202020204" pitchFamily="34" charset="0"/>
              </a:rPr>
              <a:t>ntractable</a:t>
            </a:r>
          </a:p>
        </p:txBody>
      </p:sp>
      <p:cxnSp>
        <p:nvCxnSpPr>
          <p:cNvPr id="13" name="Straight Arrow Connector 12"/>
          <p:cNvCxnSpPr/>
          <p:nvPr/>
        </p:nvCxnSpPr>
        <p:spPr>
          <a:xfrm rot="16200000" flipV="1">
            <a:off x="5257800" y="2590800"/>
            <a:ext cx="3810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5897" name="TextBox 16"/>
          <p:cNvSpPr txBox="1">
            <a:spLocks noChangeArrowheads="1"/>
          </p:cNvSpPr>
          <p:nvPr/>
        </p:nvSpPr>
        <p:spPr bwMode="auto">
          <a:xfrm>
            <a:off x="796925" y="6172200"/>
            <a:ext cx="766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1800" smtClean="0">
                <a:solidFill>
                  <a:prstClr val="black"/>
                </a:solidFill>
                <a:latin typeface="Arial" panose="020B0604020202020204" pitchFamily="34" charset="0"/>
                <a:cs typeface="Arial" panose="020B0604020202020204" pitchFamily="34" charset="0"/>
              </a:rPr>
              <a:t>See here for proof: </a:t>
            </a:r>
            <a:r>
              <a:rPr lang="en-US" altLang="en-US" sz="1800" smtClean="0">
                <a:solidFill>
                  <a:prstClr val="black"/>
                </a:solidFill>
                <a:latin typeface="Arial" panose="020B0604020202020204" pitchFamily="34" charset="0"/>
                <a:cs typeface="Arial" panose="020B0604020202020204" pitchFamily="34" charset="0"/>
                <a:hlinkClick r:id="rId7"/>
              </a:rPr>
              <a:t>www.stanford.edu/class/cs229/notes/cs229-notes8.ps</a:t>
            </a:r>
            <a:endParaRPr lang="en-US" altLang="en-US" sz="1800" smtClean="0">
              <a:solidFill>
                <a:prstClr val="black"/>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514600" y="5791200"/>
            <a:ext cx="4787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en-US" altLang="en-US" sz="2000" smtClean="0">
                <a:solidFill>
                  <a:prstClr val="black"/>
                </a:solidFill>
                <a:latin typeface="Arial" panose="020B0604020202020204" pitchFamily="34" charset="0"/>
                <a:cs typeface="Arial" panose="020B0604020202020204" pitchFamily="34" charset="0"/>
              </a:rPr>
              <a:t>for concave funcions, such as f(x)=log(x)</a:t>
            </a:r>
          </a:p>
        </p:txBody>
      </p:sp>
      <p:sp>
        <p:nvSpPr>
          <p:cNvPr id="11" name="TextBox 10"/>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1758175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48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Expectation Maximization (EM) Algorithm</a:t>
            </a:r>
            <a:endParaRPr lang="en-US" dirty="0"/>
          </a:p>
        </p:txBody>
      </p:sp>
      <p:sp>
        <p:nvSpPr>
          <p:cNvPr id="166915" name="Content Placeholder 2"/>
          <p:cNvSpPr>
            <a:spLocks noGrp="1"/>
          </p:cNvSpPr>
          <p:nvPr>
            <p:ph idx="1"/>
          </p:nvPr>
        </p:nvSpPr>
        <p:spPr>
          <a:xfrm>
            <a:off x="457200" y="1798638"/>
            <a:ext cx="8229600" cy="5135562"/>
          </a:xfrm>
        </p:spPr>
        <p:txBody>
          <a:bodyPr/>
          <a:lstStyle/>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E-step: compute </a:t>
            </a:r>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endParaRPr lang="en-US" altLang="en-US" smtClean="0"/>
          </a:p>
          <a:p>
            <a:pPr marL="514350" indent="-514350">
              <a:buFont typeface="Calibri" panose="020F0502020204030204" pitchFamily="34" charset="0"/>
              <a:buAutoNum type="arabicPeriod"/>
            </a:pPr>
            <a:r>
              <a:rPr lang="en-US" altLang="en-US" smtClean="0"/>
              <a:t>M-step: solve</a:t>
            </a:r>
          </a:p>
        </p:txBody>
      </p:sp>
      <p:graphicFrame>
        <p:nvGraphicFramePr>
          <p:cNvPr id="166916" name="Object 2"/>
          <p:cNvGraphicFramePr>
            <a:graphicFrameLocks noChangeAspect="1"/>
          </p:cNvGraphicFramePr>
          <p:nvPr/>
        </p:nvGraphicFramePr>
        <p:xfrm>
          <a:off x="1143000" y="3017838"/>
          <a:ext cx="7612063" cy="809625"/>
        </p:xfrm>
        <a:graphic>
          <a:graphicData uri="http://schemas.openxmlformats.org/presentationml/2006/ole">
            <mc:AlternateContent xmlns:mc="http://schemas.openxmlformats.org/markup-compatibility/2006">
              <mc:Choice xmlns:v="urn:schemas-microsoft-com:vml" Requires="v">
                <p:oleObj spid="_x0000_s95264" name="Equation" r:id="rId3" imgW="3238500" imgH="342900" progId="Equation.3">
                  <p:embed/>
                </p:oleObj>
              </mc:Choice>
              <mc:Fallback>
                <p:oleObj name="Equation" r:id="rId3" imgW="3238500" imgH="342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017838"/>
                        <a:ext cx="76120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6917" name="Object 4"/>
          <p:cNvGraphicFramePr>
            <a:graphicFrameLocks noChangeAspect="1"/>
          </p:cNvGraphicFramePr>
          <p:nvPr/>
        </p:nvGraphicFramePr>
        <p:xfrm>
          <a:off x="1549400" y="5380038"/>
          <a:ext cx="6299200" cy="809625"/>
        </p:xfrm>
        <a:graphic>
          <a:graphicData uri="http://schemas.openxmlformats.org/presentationml/2006/ole">
            <mc:AlternateContent xmlns:mc="http://schemas.openxmlformats.org/markup-compatibility/2006">
              <mc:Choice xmlns:v="urn:schemas-microsoft-com:vml" Requires="v">
                <p:oleObj spid="_x0000_s95265" name="Equation" r:id="rId5" imgW="2679700" imgH="342900" progId="Equation.3">
                  <p:embed/>
                </p:oleObj>
              </mc:Choice>
              <mc:Fallback>
                <p:oleObj name="Equation" r:id="rId5" imgW="2679700" imgH="342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9400" y="5380038"/>
                        <a:ext cx="6299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6918" name="Object 7"/>
          <p:cNvGraphicFramePr>
            <a:graphicFrameLocks noChangeAspect="1"/>
          </p:cNvGraphicFramePr>
          <p:nvPr/>
        </p:nvGraphicFramePr>
        <p:xfrm>
          <a:off x="2667000" y="1066800"/>
          <a:ext cx="4327525" cy="1079500"/>
        </p:xfrm>
        <a:graphic>
          <a:graphicData uri="http://schemas.openxmlformats.org/presentationml/2006/ole">
            <mc:AlternateContent xmlns:mc="http://schemas.openxmlformats.org/markup-compatibility/2006">
              <mc:Choice xmlns:v="urn:schemas-microsoft-com:vml" Requires="v">
                <p:oleObj spid="_x0000_s95266" name="Equation" r:id="rId7" imgW="1841500" imgH="457200" progId="Equation.3">
                  <p:embed/>
                </p:oleObj>
              </mc:Choice>
              <mc:Fallback>
                <p:oleObj name="Equation" r:id="rId7" imgW="1841500" imgH="4572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1066800"/>
                        <a:ext cx="43275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1660525" y="1295400"/>
            <a:ext cx="1155700" cy="584200"/>
          </a:xfrm>
          <a:prstGeom prst="rect">
            <a:avLst/>
          </a:prstGeom>
          <a:noFill/>
        </p:spPr>
        <p:txBody>
          <a:bodyPr wrap="none">
            <a:spAutoFit/>
          </a:bodyPr>
          <a:lstStyle/>
          <a:p>
            <a:pPr fontAlgn="base">
              <a:spcBef>
                <a:spcPct val="0"/>
              </a:spcBef>
              <a:spcAft>
                <a:spcPct val="0"/>
              </a:spcAft>
              <a:defRPr/>
            </a:pPr>
            <a:r>
              <a:rPr lang="en-US" sz="3200" dirty="0">
                <a:solidFill>
                  <a:prstClr val="black"/>
                </a:solidFill>
                <a:cs typeface="Arial" panose="020B0604020202020204" pitchFamily="34" charset="0"/>
              </a:rPr>
              <a:t>Goal: </a:t>
            </a:r>
          </a:p>
        </p:txBody>
      </p:sp>
      <p:sp>
        <p:nvSpPr>
          <p:cNvPr id="8" name="TextBox 7"/>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2093601989"/>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endParaRPr lang="en-US" altLang="en-US" smtClean="0"/>
          </a:p>
        </p:txBody>
      </p:sp>
      <p:sp>
        <p:nvSpPr>
          <p:cNvPr id="167939" name="Content Placeholder 2"/>
          <p:cNvSpPr>
            <a:spLocks noGrp="1"/>
          </p:cNvSpPr>
          <p:nvPr>
            <p:ph idx="1"/>
          </p:nvPr>
        </p:nvSpPr>
        <p:spPr/>
        <p:txBody>
          <a:bodyPr/>
          <a:lstStyle/>
          <a:p>
            <a:endParaRPr lang="en-US" altLang="en-US" smtClean="0"/>
          </a:p>
        </p:txBody>
      </p:sp>
      <p:pic>
        <p:nvPicPr>
          <p:cNvPr id="167940" name="Picture 2" descr="C:\Users\hays\Desktop\143 Computer Vision\slides\13\moore_gmm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TextBox 1"/>
          <p:cNvSpPr txBox="1">
            <a:spLocks noChangeArrowheads="1"/>
          </p:cNvSpPr>
          <p:nvPr/>
        </p:nvSpPr>
        <p:spPr bwMode="auto">
          <a:xfrm>
            <a:off x="381000" y="3429000"/>
            <a:ext cx="3048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800" smtClean="0">
                <a:solidFill>
                  <a:srgbClr val="00B050"/>
                </a:solidFill>
              </a:rPr>
              <a:t>This looks like a soft version of kmeans!</a:t>
            </a:r>
          </a:p>
        </p:txBody>
      </p:sp>
    </p:spTree>
    <p:extLst>
      <p:ext uri="{BB962C8B-B14F-4D97-AF65-F5344CB8AC3E}">
        <p14:creationId xmlns:p14="http://schemas.microsoft.com/office/powerpoint/2010/main" val="139717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endParaRPr lang="en-US" altLang="en-US" smtClean="0"/>
          </a:p>
        </p:txBody>
      </p:sp>
      <p:sp>
        <p:nvSpPr>
          <p:cNvPr id="168963" name="Content Placeholder 2"/>
          <p:cNvSpPr>
            <a:spLocks noGrp="1"/>
          </p:cNvSpPr>
          <p:nvPr>
            <p:ph idx="1"/>
          </p:nvPr>
        </p:nvSpPr>
        <p:spPr/>
        <p:txBody>
          <a:bodyPr/>
          <a:lstStyle/>
          <a:p>
            <a:endParaRPr lang="en-US" altLang="en-US" smtClean="0"/>
          </a:p>
        </p:txBody>
      </p:sp>
      <p:pic>
        <p:nvPicPr>
          <p:cNvPr id="168964" name="Picture 2" descr="C:\Users\hays\Desktop\143 Computer Vision\slides\13\moore_gmm_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31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9986" name="Title 1"/>
          <p:cNvSpPr>
            <a:spLocks noGrp="1"/>
          </p:cNvSpPr>
          <p:nvPr>
            <p:ph type="title"/>
          </p:nvPr>
        </p:nvSpPr>
        <p:spPr/>
        <p:txBody>
          <a:bodyPr/>
          <a:lstStyle/>
          <a:p>
            <a:endParaRPr lang="en-US" altLang="en-US" smtClean="0"/>
          </a:p>
        </p:txBody>
      </p:sp>
      <p:sp>
        <p:nvSpPr>
          <p:cNvPr id="169987" name="Content Placeholder 2"/>
          <p:cNvSpPr>
            <a:spLocks noGrp="1"/>
          </p:cNvSpPr>
          <p:nvPr>
            <p:ph idx="1"/>
          </p:nvPr>
        </p:nvSpPr>
        <p:spPr/>
        <p:txBody>
          <a:bodyPr/>
          <a:lstStyle/>
          <a:p>
            <a:endParaRPr lang="en-US" altLang="en-US" smtClean="0"/>
          </a:p>
        </p:txBody>
      </p:sp>
      <p:pic>
        <p:nvPicPr>
          <p:cNvPr id="169988" name="Picture 2" descr="C:\Users\hays\Desktop\143 Computer Vision\slides\13\moore_gmm_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063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1010" name="Title 1"/>
          <p:cNvSpPr>
            <a:spLocks noGrp="1"/>
          </p:cNvSpPr>
          <p:nvPr>
            <p:ph type="title"/>
          </p:nvPr>
        </p:nvSpPr>
        <p:spPr/>
        <p:txBody>
          <a:bodyPr/>
          <a:lstStyle/>
          <a:p>
            <a:endParaRPr lang="en-US" altLang="en-US" smtClean="0"/>
          </a:p>
        </p:txBody>
      </p:sp>
      <p:sp>
        <p:nvSpPr>
          <p:cNvPr id="171011" name="Content Placeholder 2"/>
          <p:cNvSpPr>
            <a:spLocks noGrp="1"/>
          </p:cNvSpPr>
          <p:nvPr>
            <p:ph idx="1"/>
          </p:nvPr>
        </p:nvSpPr>
        <p:spPr/>
        <p:txBody>
          <a:bodyPr/>
          <a:lstStyle/>
          <a:p>
            <a:endParaRPr lang="en-US" altLang="en-US" smtClean="0"/>
          </a:p>
        </p:txBody>
      </p:sp>
      <p:pic>
        <p:nvPicPr>
          <p:cNvPr id="171012" name="Picture 2" descr="C:\Users\hays\Desktop\143 Computer Vision\slides\13\moore_gmm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52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Documents and Settings\James\Desktop\presentations\VSS\figures\Kylemore_Abbey,_Connemara,_County_Galway,_Ireland.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29699" name="Text Box 3"/>
          <p:cNvSpPr txBox="1">
            <a:spLocks noChangeArrowheads="1"/>
          </p:cNvSpPr>
          <p:nvPr/>
        </p:nvSpPr>
        <p:spPr bwMode="auto">
          <a:xfrm>
            <a:off x="304800" y="228600"/>
            <a:ext cx="1355371" cy="646331"/>
          </a:xfrm>
          <a:prstGeom prst="rect">
            <a:avLst/>
          </a:prstGeom>
          <a:solidFill>
            <a:schemeClr val="tx1"/>
          </a:solidFill>
          <a:ln w="9525">
            <a:noFill/>
            <a:miter lim="800000"/>
            <a:headEnd/>
            <a:tailEnd/>
          </a:ln>
        </p:spPr>
        <p:txBody>
          <a:bodyPr wrap="none">
            <a:spAutoFit/>
          </a:bodyPr>
          <a:lstStyle/>
          <a:p>
            <a:pPr defTabSz="457200" fontAlgn="base">
              <a:spcBef>
                <a:spcPct val="0"/>
              </a:spcBef>
              <a:spcAft>
                <a:spcPct val="0"/>
              </a:spcAft>
            </a:pPr>
            <a:r>
              <a:rPr lang="en-US" sz="3600" b="1" dirty="0" smtClean="0">
                <a:solidFill>
                  <a:srgbClr val="FFFFFF"/>
                </a:solidFill>
              </a:rPr>
              <a:t>abbey</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4" name="Title 1"/>
          <p:cNvSpPr>
            <a:spLocks noGrp="1"/>
          </p:cNvSpPr>
          <p:nvPr>
            <p:ph type="title"/>
          </p:nvPr>
        </p:nvSpPr>
        <p:spPr/>
        <p:txBody>
          <a:bodyPr/>
          <a:lstStyle/>
          <a:p>
            <a:endParaRPr lang="en-US" altLang="en-US" smtClean="0"/>
          </a:p>
        </p:txBody>
      </p:sp>
      <p:sp>
        <p:nvSpPr>
          <p:cNvPr id="172035" name="Content Placeholder 2"/>
          <p:cNvSpPr>
            <a:spLocks noGrp="1"/>
          </p:cNvSpPr>
          <p:nvPr>
            <p:ph idx="1"/>
          </p:nvPr>
        </p:nvSpPr>
        <p:spPr/>
        <p:txBody>
          <a:bodyPr/>
          <a:lstStyle/>
          <a:p>
            <a:endParaRPr lang="en-US" altLang="en-US" smtClean="0"/>
          </a:p>
        </p:txBody>
      </p:sp>
      <p:pic>
        <p:nvPicPr>
          <p:cNvPr id="172036" name="Picture 2" descr="C:\Users\hays\Desktop\143 Computer Vision\slides\13\moore_gmm_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308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endParaRPr lang="en-US" altLang="en-US" smtClean="0"/>
          </a:p>
        </p:txBody>
      </p:sp>
      <p:sp>
        <p:nvSpPr>
          <p:cNvPr id="173059" name="Content Placeholder 2"/>
          <p:cNvSpPr>
            <a:spLocks noGrp="1"/>
          </p:cNvSpPr>
          <p:nvPr>
            <p:ph idx="1"/>
          </p:nvPr>
        </p:nvSpPr>
        <p:spPr/>
        <p:txBody>
          <a:bodyPr/>
          <a:lstStyle/>
          <a:p>
            <a:endParaRPr lang="en-US" altLang="en-US" smtClean="0"/>
          </a:p>
        </p:txBody>
      </p:sp>
      <p:pic>
        <p:nvPicPr>
          <p:cNvPr id="173060" name="Picture 2" descr="C:\Users\hays\Desktop\143 Computer Vision\slides\13\moore_gmm_0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299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endParaRPr lang="en-US" altLang="en-US" smtClean="0"/>
          </a:p>
        </p:txBody>
      </p:sp>
      <p:sp>
        <p:nvSpPr>
          <p:cNvPr id="174083" name="Content Placeholder 2"/>
          <p:cNvSpPr>
            <a:spLocks noGrp="1"/>
          </p:cNvSpPr>
          <p:nvPr>
            <p:ph idx="1"/>
          </p:nvPr>
        </p:nvSpPr>
        <p:spPr/>
        <p:txBody>
          <a:bodyPr/>
          <a:lstStyle/>
          <a:p>
            <a:endParaRPr lang="en-US" altLang="en-US" smtClean="0"/>
          </a:p>
        </p:txBody>
      </p:sp>
      <p:pic>
        <p:nvPicPr>
          <p:cNvPr id="174084" name="Picture 2" descr="C:\Users\hays\Desktop\143 Computer Vision\slides\13\moore_gmm_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831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endParaRPr lang="en-US" altLang="en-US" smtClean="0"/>
          </a:p>
        </p:txBody>
      </p:sp>
      <p:sp>
        <p:nvSpPr>
          <p:cNvPr id="175107" name="Content Placeholder 2"/>
          <p:cNvSpPr>
            <a:spLocks noGrp="1"/>
          </p:cNvSpPr>
          <p:nvPr>
            <p:ph idx="1"/>
          </p:nvPr>
        </p:nvSpPr>
        <p:spPr/>
        <p:txBody>
          <a:bodyPr/>
          <a:lstStyle/>
          <a:p>
            <a:endParaRPr lang="en-US" altLang="en-US" smtClean="0"/>
          </a:p>
        </p:txBody>
      </p:sp>
      <p:pic>
        <p:nvPicPr>
          <p:cNvPr id="175108" name="Picture 2" descr="C:\Users\hays\Desktop\143 Computer Vision\slides\13\moore_gmm_0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71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0" name="Title 1"/>
          <p:cNvSpPr>
            <a:spLocks noGrp="1"/>
          </p:cNvSpPr>
          <p:nvPr>
            <p:ph type="title"/>
          </p:nvPr>
        </p:nvSpPr>
        <p:spPr/>
        <p:txBody>
          <a:bodyPr/>
          <a:lstStyle/>
          <a:p>
            <a:endParaRPr lang="en-US" altLang="en-US" smtClean="0"/>
          </a:p>
        </p:txBody>
      </p:sp>
      <p:sp>
        <p:nvSpPr>
          <p:cNvPr id="176131" name="Content Placeholder 2"/>
          <p:cNvSpPr>
            <a:spLocks noGrp="1"/>
          </p:cNvSpPr>
          <p:nvPr>
            <p:ph idx="1"/>
          </p:nvPr>
        </p:nvSpPr>
        <p:spPr/>
        <p:txBody>
          <a:bodyPr/>
          <a:lstStyle/>
          <a:p>
            <a:endParaRPr lang="en-US" altLang="en-US" smtClean="0"/>
          </a:p>
        </p:txBody>
      </p:sp>
      <p:pic>
        <p:nvPicPr>
          <p:cNvPr id="176132" name="Picture 2" descr="C:\Users\hays\Desktop\143 Computer Vision\slides\13\moore_gmm_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34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4" name="Title 1"/>
          <p:cNvSpPr>
            <a:spLocks noGrp="1"/>
          </p:cNvSpPr>
          <p:nvPr>
            <p:ph type="title"/>
          </p:nvPr>
        </p:nvSpPr>
        <p:spPr/>
        <p:txBody>
          <a:bodyPr/>
          <a:lstStyle/>
          <a:p>
            <a:endParaRPr lang="en-US" altLang="en-US" smtClean="0"/>
          </a:p>
        </p:txBody>
      </p:sp>
      <p:sp>
        <p:nvSpPr>
          <p:cNvPr id="177155" name="Content Placeholder 2"/>
          <p:cNvSpPr>
            <a:spLocks noGrp="1"/>
          </p:cNvSpPr>
          <p:nvPr>
            <p:ph idx="1"/>
          </p:nvPr>
        </p:nvSpPr>
        <p:spPr/>
        <p:txBody>
          <a:bodyPr/>
          <a:lstStyle/>
          <a:p>
            <a:endParaRPr lang="en-US" altLang="en-US" smtClean="0"/>
          </a:p>
        </p:txBody>
      </p:sp>
      <p:pic>
        <p:nvPicPr>
          <p:cNvPr id="177156" name="Picture 2" descr="C:\Users\hays\Desktop\143 Computer Vision\slides\13\moore_gmm_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955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endParaRPr lang="en-US" altLang="en-US" smtClean="0"/>
          </a:p>
        </p:txBody>
      </p:sp>
      <p:sp>
        <p:nvSpPr>
          <p:cNvPr id="178179" name="Content Placeholder 2"/>
          <p:cNvSpPr>
            <a:spLocks noGrp="1"/>
          </p:cNvSpPr>
          <p:nvPr>
            <p:ph idx="1"/>
          </p:nvPr>
        </p:nvSpPr>
        <p:spPr/>
        <p:txBody>
          <a:bodyPr/>
          <a:lstStyle/>
          <a:p>
            <a:endParaRPr lang="en-US" altLang="en-US" smtClean="0"/>
          </a:p>
        </p:txBody>
      </p:sp>
      <p:pic>
        <p:nvPicPr>
          <p:cNvPr id="178180" name="Picture 2" descr="C:\Users\hays\Desktop\143 Computer Vision\slides\13\moore_gmm_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930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2" name="Title 1"/>
          <p:cNvSpPr>
            <a:spLocks noGrp="1"/>
          </p:cNvSpPr>
          <p:nvPr>
            <p:ph type="title"/>
          </p:nvPr>
        </p:nvSpPr>
        <p:spPr/>
        <p:txBody>
          <a:bodyPr anchor="t"/>
          <a:lstStyle/>
          <a:p>
            <a:r>
              <a:rPr lang="en-US" altLang="en-US" sz="2800" smtClean="0"/>
              <a:t>EM for Mixture of Gaussians (on board)</a:t>
            </a:r>
          </a:p>
        </p:txBody>
      </p:sp>
      <p:graphicFrame>
        <p:nvGraphicFramePr>
          <p:cNvPr id="179203" name="Object 2"/>
          <p:cNvGraphicFramePr>
            <a:graphicFrameLocks noChangeAspect="1"/>
          </p:cNvGraphicFramePr>
          <p:nvPr/>
        </p:nvGraphicFramePr>
        <p:xfrm>
          <a:off x="5029200" y="533400"/>
          <a:ext cx="3227388" cy="754063"/>
        </p:xfrm>
        <a:graphic>
          <a:graphicData uri="http://schemas.openxmlformats.org/presentationml/2006/ole">
            <mc:AlternateContent xmlns:mc="http://schemas.openxmlformats.org/markup-compatibility/2006">
              <mc:Choice xmlns:v="urn:schemas-microsoft-com:vml" Requires="v">
                <p:oleObj spid="_x0000_s96298" name="Equation" r:id="rId3" imgW="2286000" imgH="533400" progId="Equation.3">
                  <p:embed/>
                </p:oleObj>
              </mc:Choice>
              <mc:Fallback>
                <p:oleObj name="Equation" r:id="rId3" imgW="22860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2273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4" name="Object 3"/>
          <p:cNvGraphicFramePr>
            <a:graphicFrameLocks noChangeAspect="1"/>
          </p:cNvGraphicFramePr>
          <p:nvPr/>
        </p:nvGraphicFramePr>
        <p:xfrm>
          <a:off x="941388" y="727075"/>
          <a:ext cx="4038600" cy="514350"/>
        </p:xfrm>
        <a:graphic>
          <a:graphicData uri="http://schemas.openxmlformats.org/presentationml/2006/ole">
            <mc:AlternateContent xmlns:mc="http://schemas.openxmlformats.org/markup-compatibility/2006">
              <mc:Choice xmlns:v="urn:schemas-microsoft-com:vml" Requires="v">
                <p:oleObj spid="_x0000_s96299" name="Equation" r:id="rId5" imgW="2794000" imgH="355600" progId="Equation.3">
                  <p:embed/>
                </p:oleObj>
              </mc:Choice>
              <mc:Fallback>
                <p:oleObj name="Equation" r:id="rId5" imgW="27940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88" y="727075"/>
                        <a:ext cx="4038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9205" name="Content Placeholder 2"/>
          <p:cNvSpPr>
            <a:spLocks noGrp="1"/>
          </p:cNvSpPr>
          <p:nvPr>
            <p:ph idx="1"/>
          </p:nvPr>
        </p:nvSpPr>
        <p:spPr>
          <a:xfrm>
            <a:off x="457200" y="990600"/>
            <a:ext cx="4343400" cy="5135563"/>
          </a:xfrm>
        </p:spPr>
        <p:txBody>
          <a:bodyPr/>
          <a:lstStyle/>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E-step:</a:t>
            </a:r>
          </a:p>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M-step: </a:t>
            </a:r>
          </a:p>
        </p:txBody>
      </p:sp>
      <p:graphicFrame>
        <p:nvGraphicFramePr>
          <p:cNvPr id="179206" name="Object 4"/>
          <p:cNvGraphicFramePr>
            <a:graphicFrameLocks noChangeAspect="1"/>
          </p:cNvGraphicFramePr>
          <p:nvPr/>
        </p:nvGraphicFramePr>
        <p:xfrm>
          <a:off x="2057400" y="1447800"/>
          <a:ext cx="6432550" cy="684213"/>
        </p:xfrm>
        <a:graphic>
          <a:graphicData uri="http://schemas.openxmlformats.org/presentationml/2006/ole">
            <mc:AlternateContent xmlns:mc="http://schemas.openxmlformats.org/markup-compatibility/2006">
              <mc:Choice xmlns:v="urn:schemas-microsoft-com:vml" Requires="v">
                <p:oleObj spid="_x0000_s96300" name="Equation" r:id="rId7" imgW="3238500" imgH="342900" progId="Equation.3">
                  <p:embed/>
                </p:oleObj>
              </mc:Choice>
              <mc:Fallback>
                <p:oleObj name="Equation" r:id="rId7" imgW="3238500" imgH="342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1447800"/>
                        <a:ext cx="64325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9207" name="Object 5"/>
          <p:cNvGraphicFramePr>
            <a:graphicFrameLocks noChangeAspect="1"/>
          </p:cNvGraphicFramePr>
          <p:nvPr/>
        </p:nvGraphicFramePr>
        <p:xfrm>
          <a:off x="2133600" y="2286000"/>
          <a:ext cx="5153025" cy="661988"/>
        </p:xfrm>
        <a:graphic>
          <a:graphicData uri="http://schemas.openxmlformats.org/presentationml/2006/ole">
            <mc:AlternateContent xmlns:mc="http://schemas.openxmlformats.org/markup-compatibility/2006">
              <mc:Choice xmlns:v="urn:schemas-microsoft-com:vml" Requires="v">
                <p:oleObj spid="_x0000_s96301" name="Equation" r:id="rId9" imgW="2679700" imgH="342900" progId="Equation.3">
                  <p:embed/>
                </p:oleObj>
              </mc:Choice>
              <mc:Fallback>
                <p:oleObj name="Equation" r:id="rId9" imgW="2679700" imgH="342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2286000"/>
                        <a:ext cx="51530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Rectangle 8"/>
          <p:cNvSpPr/>
          <p:nvPr/>
        </p:nvSpPr>
        <p:spPr>
          <a:xfrm>
            <a:off x="0" y="2971800"/>
            <a:ext cx="9144000" cy="388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2269747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nchor="t"/>
          <a:lstStyle/>
          <a:p>
            <a:r>
              <a:rPr lang="en-US" altLang="en-US" sz="2800" smtClean="0"/>
              <a:t>EM for Mixture of Gaussians (on board)</a:t>
            </a:r>
          </a:p>
        </p:txBody>
      </p:sp>
      <p:graphicFrame>
        <p:nvGraphicFramePr>
          <p:cNvPr id="180227" name="Object 2"/>
          <p:cNvGraphicFramePr>
            <a:graphicFrameLocks noChangeAspect="1"/>
          </p:cNvGraphicFramePr>
          <p:nvPr/>
        </p:nvGraphicFramePr>
        <p:xfrm>
          <a:off x="5029200" y="533400"/>
          <a:ext cx="3227388" cy="754063"/>
        </p:xfrm>
        <a:graphic>
          <a:graphicData uri="http://schemas.openxmlformats.org/presentationml/2006/ole">
            <mc:AlternateContent xmlns:mc="http://schemas.openxmlformats.org/markup-compatibility/2006">
              <mc:Choice xmlns:v="urn:schemas-microsoft-com:vml" Requires="v">
                <p:oleObj spid="_x0000_s97362" name="Equation" r:id="rId3" imgW="2286000" imgH="533400" progId="Equation.3">
                  <p:embed/>
                </p:oleObj>
              </mc:Choice>
              <mc:Fallback>
                <p:oleObj name="Equation" r:id="rId3" imgW="2286000" imgH="533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33400"/>
                        <a:ext cx="32273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28" name="Object 3"/>
          <p:cNvGraphicFramePr>
            <a:graphicFrameLocks noChangeAspect="1"/>
          </p:cNvGraphicFramePr>
          <p:nvPr/>
        </p:nvGraphicFramePr>
        <p:xfrm>
          <a:off x="941388" y="727075"/>
          <a:ext cx="4038600" cy="514350"/>
        </p:xfrm>
        <a:graphic>
          <a:graphicData uri="http://schemas.openxmlformats.org/presentationml/2006/ole">
            <mc:AlternateContent xmlns:mc="http://schemas.openxmlformats.org/markup-compatibility/2006">
              <mc:Choice xmlns:v="urn:schemas-microsoft-com:vml" Requires="v">
                <p:oleObj spid="_x0000_s97363" name="Equation" r:id="rId5" imgW="2794000" imgH="355600" progId="Equation.3">
                  <p:embed/>
                </p:oleObj>
              </mc:Choice>
              <mc:Fallback>
                <p:oleObj name="Equation" r:id="rId5" imgW="27940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388" y="727075"/>
                        <a:ext cx="4038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0229" name="Content Placeholder 2"/>
          <p:cNvSpPr>
            <a:spLocks noGrp="1"/>
          </p:cNvSpPr>
          <p:nvPr>
            <p:ph idx="1"/>
          </p:nvPr>
        </p:nvSpPr>
        <p:spPr>
          <a:xfrm>
            <a:off x="457200" y="990600"/>
            <a:ext cx="4343400" cy="5135563"/>
          </a:xfrm>
        </p:spPr>
        <p:txBody>
          <a:bodyPr/>
          <a:lstStyle/>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E-step:</a:t>
            </a:r>
          </a:p>
          <a:p>
            <a:pPr marL="514350" indent="-514350">
              <a:buFont typeface="Calibri" panose="020F0502020204030204" pitchFamily="34" charset="0"/>
              <a:buAutoNum type="arabicPeriod"/>
            </a:pPr>
            <a:endParaRPr lang="en-US" altLang="en-US" sz="2400" smtClean="0"/>
          </a:p>
          <a:p>
            <a:pPr marL="514350" indent="-514350">
              <a:buFont typeface="Calibri" panose="020F0502020204030204" pitchFamily="34" charset="0"/>
              <a:buAutoNum type="arabicPeriod"/>
            </a:pPr>
            <a:r>
              <a:rPr lang="en-US" altLang="en-US" sz="2400" smtClean="0"/>
              <a:t>M-step: </a:t>
            </a:r>
          </a:p>
        </p:txBody>
      </p:sp>
      <p:graphicFrame>
        <p:nvGraphicFramePr>
          <p:cNvPr id="180230" name="Object 4"/>
          <p:cNvGraphicFramePr>
            <a:graphicFrameLocks noChangeAspect="1"/>
          </p:cNvGraphicFramePr>
          <p:nvPr/>
        </p:nvGraphicFramePr>
        <p:xfrm>
          <a:off x="2057400" y="1447800"/>
          <a:ext cx="6432550" cy="684213"/>
        </p:xfrm>
        <a:graphic>
          <a:graphicData uri="http://schemas.openxmlformats.org/presentationml/2006/ole">
            <mc:AlternateContent xmlns:mc="http://schemas.openxmlformats.org/markup-compatibility/2006">
              <mc:Choice xmlns:v="urn:schemas-microsoft-com:vml" Requires="v">
                <p:oleObj spid="_x0000_s97364" name="Equation" r:id="rId7" imgW="3238500" imgH="342900" progId="Equation.3">
                  <p:embed/>
                </p:oleObj>
              </mc:Choice>
              <mc:Fallback>
                <p:oleObj name="Equation" r:id="rId7" imgW="3238500" imgH="342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1447800"/>
                        <a:ext cx="64325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1" name="Object 5"/>
          <p:cNvGraphicFramePr>
            <a:graphicFrameLocks noChangeAspect="1"/>
          </p:cNvGraphicFramePr>
          <p:nvPr/>
        </p:nvGraphicFramePr>
        <p:xfrm>
          <a:off x="2133600" y="2286000"/>
          <a:ext cx="5153025" cy="661988"/>
        </p:xfrm>
        <a:graphic>
          <a:graphicData uri="http://schemas.openxmlformats.org/presentationml/2006/ole">
            <mc:AlternateContent xmlns:mc="http://schemas.openxmlformats.org/markup-compatibility/2006">
              <mc:Choice xmlns:v="urn:schemas-microsoft-com:vml" Requires="v">
                <p:oleObj spid="_x0000_s97365" name="Equation" r:id="rId9" imgW="2679700" imgH="342900" progId="Equation.3">
                  <p:embed/>
                </p:oleObj>
              </mc:Choice>
              <mc:Fallback>
                <p:oleObj name="Equation" r:id="rId9" imgW="2679700" imgH="3429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2286000"/>
                        <a:ext cx="51530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2" name="Object 6"/>
          <p:cNvGraphicFramePr>
            <a:graphicFrameLocks noChangeAspect="1"/>
          </p:cNvGraphicFramePr>
          <p:nvPr/>
        </p:nvGraphicFramePr>
        <p:xfrm>
          <a:off x="1752600" y="4724400"/>
          <a:ext cx="4984750" cy="628650"/>
        </p:xfrm>
        <a:graphic>
          <a:graphicData uri="http://schemas.openxmlformats.org/presentationml/2006/ole">
            <mc:AlternateContent xmlns:mc="http://schemas.openxmlformats.org/markup-compatibility/2006">
              <mc:Choice xmlns:v="urn:schemas-microsoft-com:vml" Requires="v">
                <p:oleObj spid="_x0000_s97366" name="Equation" r:id="rId11" imgW="2120900" imgH="266700" progId="Equation.3">
                  <p:embed/>
                </p:oleObj>
              </mc:Choice>
              <mc:Fallback>
                <p:oleObj name="Equation" r:id="rId11" imgW="2120900" imgH="266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2600" y="4724400"/>
                        <a:ext cx="4984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3" name="Object 7"/>
          <p:cNvGraphicFramePr>
            <a:graphicFrameLocks noChangeAspect="1"/>
          </p:cNvGraphicFramePr>
          <p:nvPr/>
        </p:nvGraphicFramePr>
        <p:xfrm>
          <a:off x="228600" y="5638800"/>
          <a:ext cx="2520950" cy="855663"/>
        </p:xfrm>
        <a:graphic>
          <a:graphicData uri="http://schemas.openxmlformats.org/presentationml/2006/ole">
            <mc:AlternateContent xmlns:mc="http://schemas.openxmlformats.org/markup-compatibility/2006">
              <mc:Choice xmlns:v="urn:schemas-microsoft-com:vml" Requires="v">
                <p:oleObj spid="_x0000_s97367" name="Equation" r:id="rId13" imgW="1574800" imgH="533400" progId="Equation.3">
                  <p:embed/>
                </p:oleObj>
              </mc:Choice>
              <mc:Fallback>
                <p:oleObj name="Equation" r:id="rId13" imgW="1574800" imgH="5334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5638800"/>
                        <a:ext cx="252095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4" name="Object 8"/>
          <p:cNvGraphicFramePr>
            <a:graphicFrameLocks noChangeAspect="1"/>
          </p:cNvGraphicFramePr>
          <p:nvPr/>
        </p:nvGraphicFramePr>
        <p:xfrm>
          <a:off x="3146425" y="5603875"/>
          <a:ext cx="3535363" cy="885825"/>
        </p:xfrm>
        <a:graphic>
          <a:graphicData uri="http://schemas.openxmlformats.org/presentationml/2006/ole">
            <mc:AlternateContent xmlns:mc="http://schemas.openxmlformats.org/markup-compatibility/2006">
              <mc:Choice xmlns:v="urn:schemas-microsoft-com:vml" Requires="v">
                <p:oleObj spid="_x0000_s97368" name="Equation" r:id="rId15" imgW="2133600" imgH="533400" progId="Equation.3">
                  <p:embed/>
                </p:oleObj>
              </mc:Choice>
              <mc:Fallback>
                <p:oleObj name="Equation" r:id="rId15" imgW="2133600" imgH="5334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46425" y="5603875"/>
                        <a:ext cx="353536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0235" name="Object 9"/>
          <p:cNvGraphicFramePr>
            <a:graphicFrameLocks noChangeAspect="1"/>
          </p:cNvGraphicFramePr>
          <p:nvPr/>
        </p:nvGraphicFramePr>
        <p:xfrm>
          <a:off x="7280275" y="5503863"/>
          <a:ext cx="1587500" cy="790575"/>
        </p:xfrm>
        <a:graphic>
          <a:graphicData uri="http://schemas.openxmlformats.org/presentationml/2006/ole">
            <mc:AlternateContent xmlns:mc="http://schemas.openxmlformats.org/markup-compatibility/2006">
              <mc:Choice xmlns:v="urn:schemas-microsoft-com:vml" Requires="v">
                <p:oleObj spid="_x0000_s97369" name="Equation" r:id="rId17" imgW="1016000" imgH="520700" progId="Equation.3">
                  <p:embed/>
                </p:oleObj>
              </mc:Choice>
              <mc:Fallback>
                <p:oleObj name="Equation" r:id="rId17" imgW="1016000" imgH="5207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80275" y="5503863"/>
                        <a:ext cx="1587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TextBox 11"/>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1478100751"/>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altLang="en-US" smtClean="0"/>
              <a:t>EM Algorithm</a:t>
            </a:r>
          </a:p>
        </p:txBody>
      </p:sp>
      <p:sp>
        <p:nvSpPr>
          <p:cNvPr id="3" name="Content Placeholder 2"/>
          <p:cNvSpPr>
            <a:spLocks noGrp="1"/>
          </p:cNvSpPr>
          <p:nvPr>
            <p:ph idx="1"/>
          </p:nvPr>
        </p:nvSpPr>
        <p:spPr/>
        <p:txBody>
          <a:bodyPr>
            <a:normAutofit lnSpcReduction="10000"/>
          </a:bodyPr>
          <a:lstStyle/>
          <a:p>
            <a:pPr>
              <a:buFont typeface="Arial" charset="0"/>
              <a:buChar char="•"/>
              <a:defRPr/>
            </a:pPr>
            <a:endParaRPr lang="en-US" dirty="0" smtClean="0"/>
          </a:p>
          <a:p>
            <a:pPr>
              <a:buFont typeface="Arial" charset="0"/>
              <a:buChar char="•"/>
              <a:defRPr/>
            </a:pPr>
            <a:r>
              <a:rPr lang="en-US" dirty="0" smtClean="0"/>
              <a:t>Maximizes a lower bound on the data likelihood at each iteration</a:t>
            </a:r>
          </a:p>
          <a:p>
            <a:pPr>
              <a:buFont typeface="Arial" charset="0"/>
              <a:buChar char="•"/>
              <a:defRPr/>
            </a:pPr>
            <a:endParaRPr lang="en-US" dirty="0" smtClean="0"/>
          </a:p>
          <a:p>
            <a:pPr>
              <a:buFont typeface="Arial" charset="0"/>
              <a:buChar char="•"/>
              <a:defRPr/>
            </a:pPr>
            <a:r>
              <a:rPr lang="en-US" dirty="0" smtClean="0"/>
              <a:t>Each step increases the data likelihood</a:t>
            </a:r>
          </a:p>
          <a:p>
            <a:pPr lvl="1">
              <a:buFont typeface="Arial" charset="0"/>
              <a:buChar char="–"/>
              <a:defRPr/>
            </a:pPr>
            <a:r>
              <a:rPr lang="en-US" dirty="0" smtClean="0"/>
              <a:t>Converges to </a:t>
            </a:r>
            <a:r>
              <a:rPr lang="en-US" i="1" dirty="0" smtClean="0"/>
              <a:t>local maximum</a:t>
            </a:r>
            <a:endParaRPr lang="en-US" dirty="0" smtClean="0"/>
          </a:p>
          <a:p>
            <a:pPr>
              <a:buFont typeface="Arial" charset="0"/>
              <a:buChar char="•"/>
              <a:defRPr/>
            </a:pPr>
            <a:endParaRPr lang="en-US" dirty="0" smtClean="0"/>
          </a:p>
          <a:p>
            <a:pPr>
              <a:buFont typeface="Arial" charset="0"/>
              <a:buChar char="•"/>
              <a:defRPr/>
            </a:pPr>
            <a:r>
              <a:rPr lang="en-US" dirty="0" smtClean="0"/>
              <a:t>Common tricks to derivation</a:t>
            </a:r>
          </a:p>
          <a:p>
            <a:pPr lvl="1">
              <a:buFont typeface="Arial" charset="0"/>
              <a:buChar char="–"/>
              <a:defRPr/>
            </a:pPr>
            <a:r>
              <a:rPr lang="en-US" dirty="0" smtClean="0"/>
              <a:t>Find terms that sum or integrate to 1</a:t>
            </a:r>
          </a:p>
          <a:p>
            <a:pPr lvl="1">
              <a:buFont typeface="Arial" charset="0"/>
              <a:buChar char="–"/>
              <a:defRPr/>
            </a:pPr>
            <a:r>
              <a:rPr lang="en-US" dirty="0" smtClean="0"/>
              <a:t>Lagrange multiplier to deal with constraints</a:t>
            </a:r>
          </a:p>
          <a:p>
            <a:pPr lvl="1">
              <a:buFont typeface="Arial" charset="0"/>
              <a:buChar char="–"/>
              <a:defRPr/>
            </a:pPr>
            <a:endParaRPr lang="en-US" dirty="0"/>
          </a:p>
        </p:txBody>
      </p:sp>
      <p:sp>
        <p:nvSpPr>
          <p:cNvPr id="4" name="TextBox 3"/>
          <p:cNvSpPr txBox="1"/>
          <p:nvPr/>
        </p:nvSpPr>
        <p:spPr>
          <a:xfrm>
            <a:off x="7315200" y="6553200"/>
            <a:ext cx="1828800" cy="276225"/>
          </a:xfrm>
          <a:prstGeom prst="rect">
            <a:avLst/>
          </a:prstGeom>
          <a:noFill/>
        </p:spPr>
        <p:txBody>
          <a:bodyPr>
            <a:spAutoFit/>
          </a:bodyPr>
          <a:lstStyle/>
          <a:p>
            <a:pPr algn="r" fontAlgn="base">
              <a:spcBef>
                <a:spcPct val="0"/>
              </a:spcBef>
              <a:spcAft>
                <a:spcPct val="0"/>
              </a:spcAft>
              <a:defRPr/>
            </a:pPr>
            <a:r>
              <a:rPr lang="en-US" sz="1200" dirty="0">
                <a:solidFill>
                  <a:prstClr val="white">
                    <a:lumMod val="65000"/>
                  </a:prstClr>
                </a:solidFill>
                <a:latin typeface="Arial" charset="0"/>
                <a:cs typeface="Arial" panose="020B0604020202020204" pitchFamily="34" charset="0"/>
              </a:rPr>
              <a:t>Slide: Derek </a:t>
            </a:r>
            <a:r>
              <a:rPr lang="en-US" sz="1200" dirty="0" err="1">
                <a:solidFill>
                  <a:prstClr val="white">
                    <a:lumMod val="65000"/>
                  </a:prstClr>
                </a:solidFill>
                <a:latin typeface="Arial" charset="0"/>
                <a:cs typeface="Arial" panose="020B0604020202020204" pitchFamily="34" charset="0"/>
              </a:rPr>
              <a:t>Hoiem</a:t>
            </a:r>
            <a:endParaRPr lang="en-US" sz="1200" dirty="0">
              <a:solidFill>
                <a:prstClr val="white">
                  <a:lumMod val="65000"/>
                </a:prstClr>
              </a:solidFill>
              <a:latin typeface="Arial" charset="0"/>
              <a:cs typeface="Arial" panose="020B0604020202020204" pitchFamily="34" charset="0"/>
            </a:endParaRPr>
          </a:p>
        </p:txBody>
      </p:sp>
    </p:spTree>
    <p:extLst>
      <p:ext uri="{BB962C8B-B14F-4D97-AF65-F5344CB8AC3E}">
        <p14:creationId xmlns:p14="http://schemas.microsoft.com/office/powerpoint/2010/main" val="414755308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Default Design">
  <a:themeElements>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Default Design">
  <a:themeElements>
    <a:clrScheme name="Custom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268D8B"/>
      </a:hlink>
      <a:folHlink>
        <a:srgbClr val="268D8B"/>
      </a:folHlink>
    </a:clrScheme>
    <a:fontScheme name="1_Default Design">
      <a:majorFont>
        <a:latin typeface="Xerox Sans"/>
        <a:ea typeface=""/>
        <a:cs typeface=""/>
      </a:majorFont>
      <a:minorFont>
        <a:latin typeface="Xero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spDef>
    <a:lnDef>
      <a:spPr bwMode="auto">
        <a:xfrm>
          <a:off x="0" y="0"/>
          <a:ext cx="1" cy="1"/>
        </a:xfrm>
        <a:custGeom>
          <a:avLst/>
          <a:gdLst/>
          <a:ahLst/>
          <a:cxnLst/>
          <a:rect l="0" t="0" r="0" b="0"/>
          <a:pathLst/>
        </a:custGeom>
        <a:solidFill>
          <a:srgbClr val="BEDFF2"/>
        </a:solidFill>
        <a:ln w="9525" cap="flat" cmpd="sng" algn="ctr">
          <a:solidFill>
            <a:schemeClr val="folHlink"/>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Xerox Sans" pitchFamily="50" charset="0"/>
          </a:defRPr>
        </a:defPPr>
      </a:lstStyle>
    </a:lnDef>
  </a:objectDefaults>
  <a:extraClrSchemeLst>
    <a:extraClrScheme>
      <a:clrScheme name="1_Default Design 1">
        <a:dk1>
          <a:srgbClr val="000000"/>
        </a:dk1>
        <a:lt1>
          <a:srgbClr val="FFFFFF"/>
        </a:lt1>
        <a:dk2>
          <a:srgbClr val="34BCBA"/>
        </a:dk2>
        <a:lt2>
          <a:srgbClr val="ADAFB2"/>
        </a:lt2>
        <a:accent1>
          <a:srgbClr val="34BCBA"/>
        </a:accent1>
        <a:accent2>
          <a:srgbClr val="85D7D6"/>
        </a:accent2>
        <a:accent3>
          <a:srgbClr val="FFFFFF"/>
        </a:accent3>
        <a:accent4>
          <a:srgbClr val="000000"/>
        </a:accent4>
        <a:accent5>
          <a:srgbClr val="AEDAD9"/>
        </a:accent5>
        <a:accent6>
          <a:srgbClr val="78C3C2"/>
        </a:accent6>
        <a:hlink>
          <a:srgbClr val="C2EBEA"/>
        </a:hlink>
        <a:folHlink>
          <a:srgbClr val="2895D5"/>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6CAF3D"/>
        </a:dk2>
        <a:lt2>
          <a:srgbClr val="ADAFB2"/>
        </a:lt2>
        <a:accent1>
          <a:srgbClr val="6CAF3D"/>
        </a:accent1>
        <a:accent2>
          <a:srgbClr val="A7CF8B"/>
        </a:accent2>
        <a:accent3>
          <a:srgbClr val="FFFFFF"/>
        </a:accent3>
        <a:accent4>
          <a:srgbClr val="000000"/>
        </a:accent4>
        <a:accent5>
          <a:srgbClr val="BAD4AF"/>
        </a:accent5>
        <a:accent6>
          <a:srgbClr val="97BB7D"/>
        </a:accent6>
        <a:hlink>
          <a:srgbClr val="D3E7C5"/>
        </a:hlink>
        <a:folHlink>
          <a:srgbClr val="F7D6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7053AA"/>
        </a:dk2>
        <a:lt2>
          <a:srgbClr val="ADAFB2"/>
        </a:lt2>
        <a:accent1>
          <a:srgbClr val="7053AA"/>
        </a:accent1>
        <a:accent2>
          <a:srgbClr val="A998CC"/>
        </a:accent2>
        <a:accent3>
          <a:srgbClr val="FFFFFF"/>
        </a:accent3>
        <a:accent4>
          <a:srgbClr val="000000"/>
        </a:accent4>
        <a:accent5>
          <a:srgbClr val="BBB3D2"/>
        </a:accent5>
        <a:accent6>
          <a:srgbClr val="9989B9"/>
        </a:accent6>
        <a:hlink>
          <a:srgbClr val="D4CBE5"/>
        </a:hlink>
        <a:folHlink>
          <a:srgbClr val="E1BED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4157</TotalTime>
  <Words>4899</Words>
  <Application>Microsoft Office PowerPoint</Application>
  <PresentationFormat>On-screen Show (4:3)</PresentationFormat>
  <Paragraphs>1116</Paragraphs>
  <Slides>144</Slides>
  <Notes>47</Notes>
  <HiddenSlides>77</HiddenSlides>
  <MMClips>0</MMClips>
  <ScaleCrop>false</ScaleCrop>
  <HeadingPairs>
    <vt:vector size="8" baseType="variant">
      <vt:variant>
        <vt:lpstr>Fonts Used</vt:lpstr>
      </vt:variant>
      <vt:variant>
        <vt:i4>9</vt:i4>
      </vt:variant>
      <vt:variant>
        <vt:lpstr>Theme</vt:lpstr>
      </vt:variant>
      <vt:variant>
        <vt:i4>25</vt:i4>
      </vt:variant>
      <vt:variant>
        <vt:lpstr>Embedded OLE Servers</vt:lpstr>
      </vt:variant>
      <vt:variant>
        <vt:i4>2</vt:i4>
      </vt:variant>
      <vt:variant>
        <vt:lpstr>Slide Titles</vt:lpstr>
      </vt:variant>
      <vt:variant>
        <vt:i4>144</vt:i4>
      </vt:variant>
    </vt:vector>
  </HeadingPairs>
  <TitlesOfParts>
    <vt:vector size="180" baseType="lpstr">
      <vt:lpstr>ＭＳ Ｐゴシック</vt:lpstr>
      <vt:lpstr>Arial</vt:lpstr>
      <vt:lpstr>Arial Black</vt:lpstr>
      <vt:lpstr>Calibri</vt:lpstr>
      <vt:lpstr>Courier New</vt:lpstr>
      <vt:lpstr>Symbol</vt:lpstr>
      <vt:lpstr>Times New Roman</vt:lpstr>
      <vt:lpstr>Wingdings</vt:lpstr>
      <vt:lpstr>Xerox Sans</vt:lpstr>
      <vt:lpstr>Office Theme</vt:lpstr>
      <vt:lpstr>Default Design</vt:lpstr>
      <vt:lpstr>1_Default Design</vt:lpstr>
      <vt:lpstr>6_Default Design</vt:lpstr>
      <vt:lpstr>2_Default Design</vt:lpstr>
      <vt:lpstr>3_Default Design</vt:lpstr>
      <vt:lpstr>4_Default Design</vt:lpstr>
      <vt:lpstr>5_Default Design</vt:lpstr>
      <vt:lpstr>7_Default Design</vt:lpstr>
      <vt:lpstr>8_Default Design</vt:lpstr>
      <vt:lpstr>9_Default Design</vt:lpstr>
      <vt:lpstr>10_Default Design</vt:lpstr>
      <vt:lpstr>11_Default Design</vt:lpstr>
      <vt:lpstr>1_Office Theme</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11_Office Theme</vt:lpstr>
      <vt:lpstr>Image</vt:lpstr>
      <vt:lpstr>Equation</vt:lpstr>
      <vt:lpstr>PowerPoint Presentation</vt:lpstr>
      <vt:lpstr>Why do good recognition systems go bad?</vt:lpstr>
      <vt:lpstr>CalTech 101 - 2004</vt:lpstr>
      <vt:lpstr>PowerPoint Presentation</vt:lpstr>
      <vt:lpstr>SUN Database: Large-scale Scene Categorization and Detection</vt:lpstr>
      <vt:lpstr>Scene Categorization</vt:lpstr>
      <vt:lpstr>15 Scene Recognition Rate</vt:lpstr>
      <vt:lpstr>How many object categories are there?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397 Well-sampled Categories</vt:lpstr>
      <vt:lpstr>Evaluating Human Scene Classification</vt:lpstr>
      <vt:lpstr>PowerPoint Presentation</vt:lpstr>
      <vt:lpstr>PowerPoint Presentation</vt:lpstr>
      <vt:lpstr>Conclusion: humans can do it</vt:lpstr>
      <vt:lpstr>How do we classify scenes?</vt:lpstr>
      <vt:lpstr>Which are the important elements?</vt:lpstr>
      <vt:lpstr>Scene emergent features</vt:lpstr>
      <vt:lpstr>Global Image Descriptors</vt:lpstr>
      <vt:lpstr>Global Texture Descriptors</vt:lpstr>
      <vt:lpstr>Gist descriptor</vt:lpstr>
      <vt:lpstr>Global scene descriptors</vt:lpstr>
      <vt:lpstr>Gist descriptor</vt:lpstr>
      <vt:lpstr>Gist descriptor</vt:lpstr>
      <vt:lpstr>Example visual gists</vt:lpstr>
      <vt:lpstr>PowerPoint Presentation</vt:lpstr>
      <vt:lpstr>PowerPoint Presentation</vt:lpstr>
      <vt:lpstr>PowerPoint Presentation</vt:lpstr>
      <vt:lpstr>PowerPoint Presentation</vt:lpstr>
      <vt:lpstr>Better Bags of Visual Features</vt:lpstr>
      <vt:lpstr>Standard Kmeans Bag of Words </vt:lpstr>
      <vt:lpstr>Motivation</vt:lpstr>
      <vt:lpstr>We already looked at the Spatial Pyramid</vt:lpstr>
      <vt:lpstr>Motivation</vt:lpstr>
      <vt:lpstr>Motivation</vt:lpstr>
      <vt:lpstr>Simple case: Soft Assignment</vt:lpstr>
      <vt:lpstr>Simple case: Soft Assignment</vt:lpstr>
      <vt:lpstr>VLAD</vt:lpstr>
      <vt:lpstr>A first example: the VLAD</vt:lpstr>
      <vt:lpstr>The Fisher vector Score function</vt:lpstr>
      <vt:lpstr>Aside: Mixture of Gaussians (GMM)</vt:lpstr>
      <vt:lpstr>Missing Data Problems: Outliers</vt:lpstr>
      <vt:lpstr>Missing Data Problems: Object Discovery</vt:lpstr>
      <vt:lpstr>Missing Data Problems: Segmentation</vt:lpstr>
      <vt:lpstr>Missing Data Problems: Segmentation</vt:lpstr>
      <vt:lpstr>Maximum Likelihood Estimation</vt:lpstr>
      <vt:lpstr>Maximum Likelihood Estimation</vt:lpstr>
      <vt:lpstr>Maximum Likelihood Estimation</vt:lpstr>
      <vt:lpstr>Maximum Likelihood Estimation</vt:lpstr>
      <vt:lpstr>Example: MLE</vt:lpstr>
      <vt:lpstr>Probabilistic Inference</vt:lpstr>
      <vt:lpstr>Probabilistic Inference</vt:lpstr>
      <vt:lpstr>Probabilistic Inference</vt:lpstr>
      <vt:lpstr>Probabilistic Inference</vt:lpstr>
      <vt:lpstr>Probabilistic Inference</vt:lpstr>
      <vt:lpstr>Example: Inference</vt:lpstr>
      <vt:lpstr>Mixture of Gaussian* Example: Matting</vt:lpstr>
      <vt:lpstr>Mixture of Gaussian* Example: Matting</vt:lpstr>
      <vt:lpstr>Dealing with Hidden Variables</vt:lpstr>
      <vt:lpstr>Mixture of Gaussians</vt:lpstr>
      <vt:lpstr>Mixture of Gaussians</vt:lpstr>
      <vt:lpstr>Segmentation with Mixture of Gaussians</vt:lpstr>
      <vt:lpstr>Simple solution</vt:lpstr>
      <vt:lpstr>Mixture of Gaussians: Simple Solution</vt:lpstr>
      <vt:lpstr>Expectation Maximization (EM) Algorithm</vt:lpstr>
      <vt:lpstr>Expectation Maximization (EM)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for Mixture of Gaussians (on board)</vt:lpstr>
      <vt:lpstr>EM for Mixture of Gaussians (on board)</vt:lpstr>
      <vt:lpstr>EM Algorithm</vt:lpstr>
      <vt:lpstr>Mixture of Gaussian demos</vt:lpstr>
      <vt:lpstr>“Hard EM”</vt:lpstr>
      <vt:lpstr>Missing Data Problems: Outliers</vt:lpstr>
      <vt:lpstr>Missing Data Problems: Object Discovery</vt:lpstr>
      <vt:lpstr>What’s wrong with this prediction?</vt:lpstr>
      <vt:lpstr>Next class</vt:lpstr>
      <vt:lpstr>Missing data problems</vt:lpstr>
      <vt:lpstr>Running Example: Segmentation</vt:lpstr>
      <vt:lpstr>The Fisher vector Relationship with the BOV</vt:lpstr>
      <vt:lpstr>The Fisher vector Relationship with the BOV</vt:lpstr>
      <vt:lpstr>The Fisher vector Relationship with the BOV</vt:lpstr>
      <vt:lpstr>The Fisher vector Relationship with the BOV</vt:lpstr>
      <vt:lpstr>The Fisher vector Dimensionality reduction on local descriptors</vt:lpstr>
      <vt:lpstr>The Fisher vector Normalization: variance stabilization</vt:lpstr>
      <vt:lpstr>Datasets for image retrieval</vt:lpstr>
      <vt:lpstr>Examples Retrieval</vt:lpstr>
      <vt:lpstr>Examples Retrieval</vt:lpstr>
      <vt:lpstr>Examples Retrieval</vt:lpstr>
      <vt:lpstr>Examples Retrieval</vt:lpstr>
      <vt:lpstr>Examples Retrieval</vt:lpstr>
      <vt:lpstr>Examples Classification</vt:lpstr>
      <vt:lpstr>Examples Classification</vt:lpstr>
      <vt:lpstr>Examples Classification</vt:lpstr>
      <vt:lpstr>Packages</vt:lpstr>
      <vt:lpstr>What about skipping quantization / summarization completely?</vt:lpstr>
      <vt:lpstr>Summary</vt:lpstr>
      <vt:lpstr>Learning Scene Categorization</vt:lpstr>
      <vt:lpstr>Scene recognition</vt:lpstr>
      <vt:lpstr>Feature Accuracy</vt:lpstr>
      <vt:lpstr>PowerPoint Presentation</vt:lpstr>
      <vt:lpstr>PowerPoint Presentation</vt:lpstr>
      <vt:lpstr>PowerPoint Presentation</vt:lpstr>
      <vt:lpstr>PowerPoint Presentation</vt:lpstr>
      <vt:lpstr>Human and Computer Confusion Overlap</vt:lpstr>
      <vt:lpstr>PowerPoint Presentation</vt:lpstr>
      <vt:lpstr>PowerPoint Presentation</vt:lpstr>
      <vt:lpstr>PowerPoint Presentation</vt:lpstr>
      <vt:lpstr>PowerPoint Presentation</vt:lpstr>
      <vt:lpstr>Local Scene Detection</vt:lpstr>
      <vt:lpstr>Confident Subscene Detections</vt:lpstr>
      <vt:lpstr>PowerPoint Presentation</vt:lpstr>
      <vt:lpstr>PowerPoint Presentation</vt:lpstr>
      <vt:lpstr>How do we do better than 40%?</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Scene Categorization and Detection: the Power of Global Features</dc:title>
  <dc:creator>James</dc:creator>
  <cp:lastModifiedBy>James</cp:lastModifiedBy>
  <cp:revision>372</cp:revision>
  <dcterms:created xsi:type="dcterms:W3CDTF">2006-08-16T00:00:00Z</dcterms:created>
  <dcterms:modified xsi:type="dcterms:W3CDTF">2018-10-23T16:06:07Z</dcterms:modified>
</cp:coreProperties>
</file>