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35" r:id="rId3"/>
  </p:sldMasterIdLst>
  <p:notesMasterIdLst>
    <p:notesMasterId r:id="rId62"/>
  </p:notesMasterIdLst>
  <p:sldIdLst>
    <p:sldId id="358" r:id="rId4"/>
    <p:sldId id="256" r:id="rId5"/>
    <p:sldId id="353" r:id="rId6"/>
    <p:sldId id="356" r:id="rId7"/>
    <p:sldId id="348" r:id="rId8"/>
    <p:sldId id="323" r:id="rId9"/>
    <p:sldId id="324" r:id="rId10"/>
    <p:sldId id="354" r:id="rId11"/>
    <p:sldId id="350" r:id="rId12"/>
    <p:sldId id="355" r:id="rId13"/>
    <p:sldId id="261" r:id="rId14"/>
    <p:sldId id="349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9" r:id="rId25"/>
    <p:sldId id="300" r:id="rId26"/>
    <p:sldId id="302" r:id="rId27"/>
    <p:sldId id="307" r:id="rId28"/>
    <p:sldId id="303" r:id="rId29"/>
    <p:sldId id="305" r:id="rId30"/>
    <p:sldId id="306" r:id="rId31"/>
    <p:sldId id="309" r:id="rId32"/>
    <p:sldId id="310" r:id="rId33"/>
    <p:sldId id="311" r:id="rId34"/>
    <p:sldId id="312" r:id="rId35"/>
    <p:sldId id="314" r:id="rId36"/>
    <p:sldId id="351" r:id="rId37"/>
    <p:sldId id="313" r:id="rId38"/>
    <p:sldId id="359" r:id="rId39"/>
    <p:sldId id="357" r:id="rId40"/>
    <p:sldId id="347" r:id="rId41"/>
    <p:sldId id="262" r:id="rId42"/>
    <p:sldId id="263" r:id="rId43"/>
    <p:sldId id="264" r:id="rId44"/>
    <p:sldId id="265" r:id="rId45"/>
    <p:sldId id="266" r:id="rId46"/>
    <p:sldId id="319" r:id="rId47"/>
    <p:sldId id="267" r:id="rId48"/>
    <p:sldId id="268" r:id="rId49"/>
    <p:sldId id="269" r:id="rId50"/>
    <p:sldId id="270" r:id="rId51"/>
    <p:sldId id="271" r:id="rId52"/>
    <p:sldId id="272" r:id="rId53"/>
    <p:sldId id="273" r:id="rId54"/>
    <p:sldId id="274" r:id="rId55"/>
    <p:sldId id="275" r:id="rId56"/>
    <p:sldId id="276" r:id="rId57"/>
    <p:sldId id="277" r:id="rId58"/>
    <p:sldId id="278" r:id="rId59"/>
    <p:sldId id="279" r:id="rId60"/>
    <p:sldId id="352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747" autoAdjust="0"/>
  </p:normalViewPr>
  <p:slideViewPr>
    <p:cSldViewPr>
      <p:cViewPr varScale="1">
        <p:scale>
          <a:sx n="112" d="100"/>
          <a:sy n="112" d="100"/>
        </p:scale>
        <p:origin x="150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83CC41-83BE-4529-8D16-38475CF29C91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A9609C6-5FA4-4531-9B59-BAE8A9BB5F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7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609C6-5FA4-4531-9B59-BAE8A9BB5FB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394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27A5A04-8CE9-4A10-8500-9F52B35D3B52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90617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CBB97348-005F-4D16-ADE2-C91595A9EB2F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42056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3A118A8E-69C4-4AB1-88E9-07377584B9D7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Tense - present</a:t>
            </a:r>
          </a:p>
        </p:txBody>
      </p:sp>
    </p:spTree>
    <p:extLst>
      <p:ext uri="{BB962C8B-B14F-4D97-AF65-F5344CB8AC3E}">
        <p14:creationId xmlns:p14="http://schemas.microsoft.com/office/powerpoint/2010/main" val="405951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02FE2D1-5CBD-41BE-860C-CF69E23244C2}" type="slidenum">
              <a:rPr lang="en-US" altLang="en-US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062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Visual recognition approaches typically tackle (A): Fully autonomous recognition on relatively easy datsets.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(B) Is hard for non-expert humans. Also difficult for computers: State of the art 28-45% on fine-scale data.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(C) Human capacity to extract salient visual features is amazing and natural. 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343A90FB-C898-4031-B807-1C24AE43B015}" type="slidenum">
              <a:rPr lang="en-US" altLang="en-US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801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570CCA10-B3E1-4D20-96B1-36AC6E195BAF}" type="slidenum">
              <a:rPr lang="en-US" altLang="en-US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450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0E802F3-4942-4BC9-A30E-4899E35ACEDF}" type="slidenum">
              <a:rPr lang="en-US" altLang="en-US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73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220321BB-39EE-4873-8F5A-2B223708600D}" type="slidenum">
              <a:rPr lang="en-US" altLang="en-US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762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8EBBBA0-AE29-4185-BD7B-1747FC1C79E1}" type="slidenum">
              <a:rPr lang="en-US" altLang="en-US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615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535DA3C2-FA58-4F8D-B63F-CB3C82F78699}" type="slidenum">
              <a:rPr lang="en-US" altLang="en-US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797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C1AA6D22-FD42-46DC-913F-9FA13E8040C6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0145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49A2895-44AC-4873-998C-7355DC1A53E1}" type="slidenum">
              <a:rPr lang="en-US" altLang="en-US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376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F382C64E-DEC8-4C3D-8961-274FA4B8F5A3}" type="slidenum">
              <a:rPr lang="en-US" altLang="en-US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032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Assume people are perfect verifiers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6A09B7EC-B730-402E-8290-6F137897C5CD}" type="slidenum">
              <a:rPr lang="en-US" altLang="en-US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283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279C65B-DB95-4B7D-B3C4-2D6447627B22}" type="slidenum">
              <a:rPr lang="en-US" altLang="en-US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523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76363351-1EAC-42E8-8890-2F6545E032CF}" type="slidenum">
              <a:rPr lang="en-US" altLang="en-US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099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6AB52C7A-84BA-4E0F-963E-FAD8292F7D35}" type="slidenum">
              <a:rPr lang="en-US" altLang="en-US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638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7C4EEBDC-D7D9-4DD3-ACBE-D4109D1B058C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8725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42D9945-25DE-4747-972F-5E8DA19C7FE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4809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0E2DBFA8-12E3-4821-ABAD-4F745800CCEA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45895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52116B2B-47A5-404F-A7B6-711DE745B604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Select relevant examples</a:t>
            </a:r>
          </a:p>
          <a:p>
            <a:pPr eaLnBrk="1" hangingPunct="1"/>
            <a:r>
              <a:rPr lang="en-US" altLang="en-US" smtClean="0"/>
              <a:t>Joint work with</a:t>
            </a:r>
          </a:p>
          <a:p>
            <a:pPr eaLnBrk="1" hangingPunct="1"/>
            <a:r>
              <a:rPr lang="en-US" altLang="en-US" smtClean="0"/>
              <a:t>The user clicks on relevant images.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92751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C2901F8-E64D-405F-B103-43EE19FC5C12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7947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F5CD0CF-F657-4EB1-A09D-D11E05FFA978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84007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E051503-11F5-4216-98C8-4322E20E1FB8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5345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A4F6C-AD44-4250-AA2A-7E91F248AD6F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DF501-58CD-40AB-A9A8-6B2052B59E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49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7FE1A-B499-4740-8F44-5D5792D772E0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2C62C-9716-47B7-853F-7B8490B1F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14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A4F45-15E6-458A-A5E9-A2DFEDFF6C6B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77FA2-A8A6-42CD-A4AF-7C04EDB7B2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71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038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3C36D84-03B2-4A65-AF13-41A0F24231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013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30E8-549E-406B-B2BB-1A27D3688C31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C9B25-27FB-4FBF-A7E7-C17F0F35B6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13070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7B3BF-528F-4D90-B48D-20F3A68FEDB4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73A95-A57A-4BBC-8901-5D02BD4710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6690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E61B7-A135-4D9A-8A6C-104F447C1AE1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A4065-0EEF-4EF5-AD49-7ABE4FF94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886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7F03C-7299-4AA9-B2F2-5B745DB34F0C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CE0B3-D76D-4273-A590-CC50E84C1D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5230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2191C-9A9D-4F15-8CC2-597D0FDBE67F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2DDB4-33AF-4E73-9245-1A1AC404F5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47950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DC8E8-0339-4E83-BBD6-43C7E79FC7D0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C3F31-44C2-4951-87FB-451777F8F6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2998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461-D726-4F67-8748-BC3FA93982E3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02082-4BD7-414B-903A-A98F9E56B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58166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9711E-93F8-48AF-A2EB-19141A05C07C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CD2DE-EF00-4B95-A86C-6E0AF3A53E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365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C2ADA-4249-47AC-80F7-6AFF059A9F86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61F91-97F0-4138-8EED-D45980679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55861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08D60-A38D-420B-97DF-2921C25A41F6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82150-02A4-486A-BAF0-525C316E4C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81712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A06F6-9B71-4971-B7AF-59A9283156AF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CD52A-E5CD-47F9-9F91-38437AA18E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08692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4CA0B-626D-4076-BC8E-0840BD30DAEF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E82BC-FCC2-49B5-A60E-012FF97062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12095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46C7A-8185-47D2-9799-9E3D21B8F7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48802-FA88-4017-BFC7-ADD3E6F4A1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529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1FE20-7041-43B8-BA4C-7ECBA26E62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CC442-F07D-4E56-9221-1714391A3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93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B4ECB-66BB-41A9-A4E7-75F5F17227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75D8D-1CFC-41A2-8516-17666BCA95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745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98F1A-E6D7-4C78-AE1E-1EAA8DEDFA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1FA6B-4139-4FF7-B8E0-2B067141B1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889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7A935-7003-48A6-A5FD-2019B73754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8A8D4-C6C6-46F6-8C77-8BC18A927E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48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49505-468F-4E60-8629-BAC5F0511A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4BAE6-07EC-45D1-9296-DDE16E879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85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A4025-9E79-4F82-B625-4A5C512DB113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00828-96A8-4A00-B403-9AC93C1ED7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855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908C-41D2-4745-B6E8-AF74550261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9D00F-5D5A-4D0D-AC75-32EE5D903D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161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6C9EC-AC7E-422A-B92F-FDD7AB0CEB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CD424-2988-4F2D-9CE6-6A8A2B45D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07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6B113-1410-4B46-BFF2-4FD6D3AF0C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3E7A9-5480-4816-AB96-54FA288D3E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09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CABC8-C0FB-458A-8291-C814DB52A7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1C6B0-2CFB-4163-8885-BBDE741188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869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33319-8236-47EB-9B7D-8E16B60005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DFFC9-13EE-4459-A122-86575CA32A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637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07360-4E7E-4741-B0F9-A248C9BC0F18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353B0-8EA9-4AB2-AB4E-55F84A7CA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74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D082A-4346-420C-B11F-E3C49CE2DBAB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EEA85-F54E-4F80-97BE-4EBD81F7F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6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95863-1843-47AC-A73B-625354C290DF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D9C2C-14E0-4419-A61A-667C6B72EB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44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D8394-8E7A-4592-AF9F-1038CD1ACDBE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5E238-69C6-475F-9DD9-80B99F978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25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0" indent="0">
              <a:buNone/>
              <a:defRPr sz="1200"/>
            </a:lvl2pPr>
            <a:lvl3pPr marL="914342" indent="0">
              <a:buNone/>
              <a:defRPr sz="1000"/>
            </a:lvl3pPr>
            <a:lvl4pPr marL="1371512" indent="0">
              <a:buNone/>
              <a:defRPr sz="900"/>
            </a:lvl4pPr>
            <a:lvl5pPr marL="1828683" indent="0">
              <a:buNone/>
              <a:defRPr sz="900"/>
            </a:lvl5pPr>
            <a:lvl6pPr marL="2285854" indent="0">
              <a:buNone/>
              <a:defRPr sz="900"/>
            </a:lvl6pPr>
            <a:lvl7pPr marL="2743024" indent="0">
              <a:buNone/>
              <a:defRPr sz="900"/>
            </a:lvl7pPr>
            <a:lvl8pPr marL="3200196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8404F-288C-4283-BF7E-2D2BEE525ABC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86E44-CF6A-4814-A752-D05C1F19C7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25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2" indent="0">
              <a:buNone/>
              <a:defRPr sz="2400"/>
            </a:lvl3pPr>
            <a:lvl4pPr marL="1371512" indent="0">
              <a:buNone/>
              <a:defRPr sz="2000"/>
            </a:lvl4pPr>
            <a:lvl5pPr marL="1828683" indent="0">
              <a:buNone/>
              <a:defRPr sz="2000"/>
            </a:lvl5pPr>
            <a:lvl6pPr marL="2285854" indent="0">
              <a:buNone/>
              <a:defRPr sz="2000"/>
            </a:lvl6pPr>
            <a:lvl7pPr marL="2743024" indent="0">
              <a:buNone/>
              <a:defRPr sz="2000"/>
            </a:lvl7pPr>
            <a:lvl8pPr marL="3200196" indent="0">
              <a:buNone/>
              <a:defRPr sz="2000"/>
            </a:lvl8pPr>
            <a:lvl9pPr marL="365736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0" indent="0">
              <a:buNone/>
              <a:defRPr sz="1200"/>
            </a:lvl2pPr>
            <a:lvl3pPr marL="914342" indent="0">
              <a:buNone/>
              <a:defRPr sz="1000"/>
            </a:lvl3pPr>
            <a:lvl4pPr marL="1371512" indent="0">
              <a:buNone/>
              <a:defRPr sz="900"/>
            </a:lvl4pPr>
            <a:lvl5pPr marL="1828683" indent="0">
              <a:buNone/>
              <a:defRPr sz="900"/>
            </a:lvl5pPr>
            <a:lvl6pPr marL="2285854" indent="0">
              <a:buNone/>
              <a:defRPr sz="900"/>
            </a:lvl6pPr>
            <a:lvl7pPr marL="2743024" indent="0">
              <a:buNone/>
              <a:defRPr sz="900"/>
            </a:lvl7pPr>
            <a:lvl8pPr marL="3200196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11047-B072-4862-BD69-FCF2D109A3F0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B1B88-F972-41F4-BA79-284E5E3C3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0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39D6B3-269D-4869-843A-06D57D21FC72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AECE174-4B9A-44A0-A495-297A57506A9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4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8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6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6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6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2" indent="-228586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5757B-1C7C-4F7C-BC86-6B827844FEE0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7F3D478-4ABA-4E16-AC66-CC7B7537083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5EB84A-7DB4-406A-9678-5E74E23D92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C8C084B-254F-48AA-9DCF-226E8D57E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86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wap.com/" TargetMode="External"/><Relationship Id="rId2" Type="http://schemas.openxmlformats.org/officeDocument/2006/relationships/hyperlink" Target="http://www.cs.cmu.edu/~biglou/ESP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austinsmoke.com/turk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visionpc.cs.uiuc.edu/~largescale/results/production-3-2/results_page_013.html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ocodataset.org/" TargetMode="External"/><Relationship Id="rId2" Type="http://schemas.openxmlformats.org/officeDocument/2006/relationships/hyperlink" Target="http://www.image-net.org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ybertron.cg.tu-berlin.de/eitz/projects/classifysketch/" TargetMode="External"/><Relationship Id="rId2" Type="http://schemas.openxmlformats.org/officeDocument/2006/relationships/hyperlink" Target="https://webgazer.cs.brown.edu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on.caltech.edu/visipedi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9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8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atbird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37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labelme.csail.mit.edu/" TargetMode="Externa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ind blow ames's window illu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89"/>
            <a:ext cx="9144000" cy="6858530"/>
          </a:xfrm>
        </p:spPr>
      </p:pic>
    </p:spTree>
    <p:extLst>
      <p:ext uri="{BB962C8B-B14F-4D97-AF65-F5344CB8AC3E}">
        <p14:creationId xmlns:p14="http://schemas.microsoft.com/office/powerpoint/2010/main" val="378038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9167" t="23333" r="11667" b="6000"/>
          <a:stretch/>
        </p:blipFill>
        <p:spPr>
          <a:xfrm>
            <a:off x="1306183" y="76200"/>
            <a:ext cx="6531634" cy="5867400"/>
          </a:xfrm>
          <a:prstGeom prst="rect">
            <a:avLst/>
          </a:prstGeom>
          <a:effectLst>
            <a:outerShdw blurRad="1270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09600" y="6117427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“Since </a:t>
            </a:r>
            <a:r>
              <a:rPr lang="en-US" dirty="0"/>
              <a:t>she started working with </a:t>
            </a:r>
            <a:r>
              <a:rPr lang="en-US" dirty="0" err="1"/>
              <a:t>LabelMe</a:t>
            </a:r>
            <a:r>
              <a:rPr lang="en-US" dirty="0"/>
              <a:t>, she has </a:t>
            </a:r>
            <a:r>
              <a:rPr lang="en-US" dirty="0" smtClean="0"/>
              <a:t>labeled more </a:t>
            </a:r>
            <a:r>
              <a:rPr lang="en-US" dirty="0"/>
              <a:t>than 250,000 objects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53183" y="6086061"/>
            <a:ext cx="2667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Notes on Image Annotation</a:t>
            </a:r>
            <a:r>
              <a:rPr lang="en-US" sz="1400" dirty="0"/>
              <a:t>, </a:t>
            </a:r>
            <a:endParaRPr lang="en-US" sz="1400" dirty="0" smtClean="0"/>
          </a:p>
          <a:p>
            <a:r>
              <a:rPr lang="en-US" sz="1400" dirty="0" err="1" smtClean="0"/>
              <a:t>Barriuso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dirty="0" err="1"/>
              <a:t>Torralba</a:t>
            </a:r>
            <a:r>
              <a:rPr lang="en-US" sz="1400" dirty="0"/>
              <a:t> </a:t>
            </a:r>
            <a:r>
              <a:rPr lang="en-US" sz="1400" dirty="0" smtClean="0"/>
              <a:t>2012. </a:t>
            </a:r>
          </a:p>
          <a:p>
            <a:r>
              <a:rPr lang="en-US" sz="1400" dirty="0" smtClean="0"/>
              <a:t>http</a:t>
            </a:r>
            <a:r>
              <a:rPr lang="en-US" sz="1400" dirty="0"/>
              <a:t>://arxiv.org/abs/1210.3448</a:t>
            </a:r>
          </a:p>
        </p:txBody>
      </p:sp>
    </p:spTree>
    <p:extLst>
      <p:ext uri="{BB962C8B-B14F-4D97-AF65-F5344CB8AC3E}">
        <p14:creationId xmlns:p14="http://schemas.microsoft.com/office/powerpoint/2010/main" val="24683028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0"/>
            <a:ext cx="8229600" cy="639763"/>
          </a:xfrm>
        </p:spPr>
        <p:txBody>
          <a:bodyPr rtlCol="0">
            <a:normAutofit fontScale="62500" lnSpcReduction="20000"/>
          </a:bodyPr>
          <a:lstStyle/>
          <a:p>
            <a:pPr marL="342878" indent="-342878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Luis von </a:t>
            </a:r>
            <a:r>
              <a:rPr lang="en-US" dirty="0" err="1" smtClean="0"/>
              <a:t>Ahn</a:t>
            </a:r>
            <a:r>
              <a:rPr lang="en-US" dirty="0" smtClean="0"/>
              <a:t> and Laura </a:t>
            </a:r>
            <a:r>
              <a:rPr lang="en-US" dirty="0" err="1" smtClean="0"/>
              <a:t>Dabbish</a:t>
            </a:r>
            <a:r>
              <a:rPr lang="en-US" dirty="0" smtClean="0"/>
              <a:t>. </a:t>
            </a:r>
            <a:r>
              <a:rPr lang="en-US" dirty="0" smtClean="0">
                <a:hlinkClick r:id="rId2"/>
              </a:rPr>
              <a:t>Labeling Images with a Computer Game</a:t>
            </a:r>
            <a:r>
              <a:rPr lang="en-US" dirty="0" smtClean="0"/>
              <a:t>. ACM Conf. on Human Factors in Computing Systems, CHI 2004</a:t>
            </a:r>
            <a:endParaRPr lang="en-US" dirty="0"/>
          </a:p>
        </p:txBody>
      </p:sp>
      <p:pic>
        <p:nvPicPr>
          <p:cNvPr id="4608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6" t="4668" r="30632" b="46161"/>
          <a:stretch>
            <a:fillRect/>
          </a:stretch>
        </p:blipFill>
        <p:spPr bwMode="auto">
          <a:xfrm>
            <a:off x="1063625" y="304800"/>
            <a:ext cx="701675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 Ga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381000"/>
            <a:ext cx="10565472" cy="5943600"/>
          </a:xfrm>
        </p:spPr>
      </p:pic>
    </p:spTree>
    <p:extLst>
      <p:ext uri="{BB962C8B-B14F-4D97-AF65-F5344CB8AC3E}">
        <p14:creationId xmlns:p14="http://schemas.microsoft.com/office/powerpoint/2010/main" val="428824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-000006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-000007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-000008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-000009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-000010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-000011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-000012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Data Sets and Crowdsourcing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588217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Computer Vision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James Hays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924" y="3189327"/>
            <a:ext cx="944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Or: My grad students are starting to hate me, but it looks like we need more training data.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-000013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-000014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Utility data annotation via Amazon Mechanical Turk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114800"/>
            <a:ext cx="7315200" cy="17526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sz="2800" dirty="0"/>
              <a:t>Alexander Sorokin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2800" dirty="0"/>
              <a:t>David Forsyth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2800" dirty="0" smtClean="0"/>
              <a:t>CVPR Workshops 2008</a:t>
            </a:r>
          </a:p>
          <a:p>
            <a:pPr eaLnBrk="1" hangingPunct="1">
              <a:buFont typeface="Arial" charset="0"/>
              <a:buNone/>
              <a:defRPr/>
            </a:pPr>
            <a:endParaRPr lang="en-US" sz="2800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sz="2800" dirty="0" smtClean="0"/>
              <a:t>Slides by Alexander Sorokin</a:t>
            </a:r>
          </a:p>
        </p:txBody>
      </p:sp>
      <p:pic>
        <p:nvPicPr>
          <p:cNvPr id="55300" name="Picture 4" descr="labeled_example_pe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3200"/>
            <a:ext cx="6096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635250" y="3159125"/>
            <a:ext cx="4984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   X   100 000   =   $5000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0"/>
          <p:cNvSpPr>
            <a:spLocks noChangeArrowheads="1"/>
          </p:cNvSpPr>
          <p:nvPr/>
        </p:nvSpPr>
        <p:spPr bwMode="auto">
          <a:xfrm>
            <a:off x="457200" y="2514600"/>
            <a:ext cx="2209800" cy="281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23" name="Rectangle 12"/>
          <p:cNvSpPr>
            <a:spLocks noChangeArrowheads="1"/>
          </p:cNvSpPr>
          <p:nvPr/>
        </p:nvSpPr>
        <p:spPr bwMode="auto">
          <a:xfrm>
            <a:off x="381000" y="2438400"/>
            <a:ext cx="2209800" cy="281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Task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Amazon Mechanical Turk</a:t>
            </a:r>
          </a:p>
        </p:txBody>
      </p:sp>
      <p:pic>
        <p:nvPicPr>
          <p:cNvPr id="563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121761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10"/>
          <p:cNvSpPr txBox="1">
            <a:spLocks noChangeArrowheads="1"/>
          </p:cNvSpPr>
          <p:nvPr/>
        </p:nvSpPr>
        <p:spPr bwMode="auto">
          <a:xfrm>
            <a:off x="533400" y="4191000"/>
            <a:ext cx="199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Is this a dog?</a:t>
            </a:r>
          </a:p>
        </p:txBody>
      </p:sp>
      <p:sp>
        <p:nvSpPr>
          <p:cNvPr id="56327" name="Text Box 11"/>
          <p:cNvSpPr txBox="1">
            <a:spLocks noChangeArrowheads="1"/>
          </p:cNvSpPr>
          <p:nvPr/>
        </p:nvSpPr>
        <p:spPr bwMode="auto">
          <a:xfrm>
            <a:off x="685800" y="4572000"/>
            <a:ext cx="768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 Yes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 No</a:t>
            </a:r>
          </a:p>
        </p:txBody>
      </p:sp>
      <p:sp>
        <p:nvSpPr>
          <p:cNvPr id="56328" name="Text Box 17"/>
          <p:cNvSpPr txBox="1">
            <a:spLocks noChangeArrowheads="1"/>
          </p:cNvSpPr>
          <p:nvPr/>
        </p:nvSpPr>
        <p:spPr bwMode="auto">
          <a:xfrm>
            <a:off x="4213225" y="37258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29" name="AutoShape 18"/>
          <p:cNvSpPr>
            <a:spLocks noChangeArrowheads="1"/>
          </p:cNvSpPr>
          <p:nvPr/>
        </p:nvSpPr>
        <p:spPr bwMode="auto">
          <a:xfrm>
            <a:off x="7010400" y="25146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30" name="AutoShape 19"/>
          <p:cNvSpPr>
            <a:spLocks noChangeArrowheads="1"/>
          </p:cNvSpPr>
          <p:nvPr/>
        </p:nvSpPr>
        <p:spPr bwMode="auto">
          <a:xfrm>
            <a:off x="7620000" y="3276600"/>
            <a:ext cx="1066800" cy="10668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31" name="AutoShape 20"/>
          <p:cNvSpPr>
            <a:spLocks noChangeArrowheads="1"/>
          </p:cNvSpPr>
          <p:nvPr/>
        </p:nvSpPr>
        <p:spPr bwMode="auto">
          <a:xfrm>
            <a:off x="7696200" y="25146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32" name="Text Box 21"/>
          <p:cNvSpPr txBox="1">
            <a:spLocks noChangeArrowheads="1"/>
          </p:cNvSpPr>
          <p:nvPr/>
        </p:nvSpPr>
        <p:spPr bwMode="auto">
          <a:xfrm>
            <a:off x="6689725" y="1800225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Workers</a:t>
            </a:r>
          </a:p>
        </p:txBody>
      </p:sp>
      <p:sp>
        <p:nvSpPr>
          <p:cNvPr id="56333" name="Line 22"/>
          <p:cNvSpPr>
            <a:spLocks noChangeShapeType="1"/>
          </p:cNvSpPr>
          <p:nvPr/>
        </p:nvSpPr>
        <p:spPr bwMode="auto">
          <a:xfrm flipH="1">
            <a:off x="2667000" y="38862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4" name="Text Box 25"/>
          <p:cNvSpPr txBox="1">
            <a:spLocks noChangeArrowheads="1"/>
          </p:cNvSpPr>
          <p:nvPr/>
        </p:nvSpPr>
        <p:spPr bwMode="auto">
          <a:xfrm>
            <a:off x="5495925" y="3505200"/>
            <a:ext cx="189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Answer: Yes</a:t>
            </a:r>
          </a:p>
        </p:txBody>
      </p:sp>
      <p:sp>
        <p:nvSpPr>
          <p:cNvPr id="56335" name="Line 28"/>
          <p:cNvSpPr>
            <a:spLocks noChangeShapeType="1"/>
          </p:cNvSpPr>
          <p:nvPr/>
        </p:nvSpPr>
        <p:spPr bwMode="auto">
          <a:xfrm>
            <a:off x="2819400" y="33528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6" name="Text Box 29"/>
          <p:cNvSpPr txBox="1">
            <a:spLocks noChangeArrowheads="1"/>
          </p:cNvSpPr>
          <p:nvPr/>
        </p:nvSpPr>
        <p:spPr bwMode="auto">
          <a:xfrm>
            <a:off x="5029200" y="2943225"/>
            <a:ext cx="174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Task: Dog?</a:t>
            </a:r>
          </a:p>
        </p:txBody>
      </p:sp>
      <p:sp>
        <p:nvSpPr>
          <p:cNvPr id="56337" name="Line 30"/>
          <p:cNvSpPr>
            <a:spLocks noChangeShapeType="1"/>
          </p:cNvSpPr>
          <p:nvPr/>
        </p:nvSpPr>
        <p:spPr bwMode="auto">
          <a:xfrm>
            <a:off x="2895600" y="44196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8" name="Text Box 31"/>
          <p:cNvSpPr txBox="1">
            <a:spLocks noChangeArrowheads="1"/>
          </p:cNvSpPr>
          <p:nvPr/>
        </p:nvSpPr>
        <p:spPr bwMode="auto">
          <a:xfrm>
            <a:off x="5029200" y="4038600"/>
            <a:ext cx="164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Pay: $0.01</a:t>
            </a:r>
          </a:p>
        </p:txBody>
      </p:sp>
      <p:sp>
        <p:nvSpPr>
          <p:cNvPr id="56339" name="Rectangle 16"/>
          <p:cNvSpPr>
            <a:spLocks noChangeArrowheads="1"/>
          </p:cNvSpPr>
          <p:nvPr/>
        </p:nvSpPr>
        <p:spPr bwMode="auto">
          <a:xfrm>
            <a:off x="3429000" y="3124200"/>
            <a:ext cx="14478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Broker</a:t>
            </a:r>
          </a:p>
        </p:txBody>
      </p:sp>
      <p:sp>
        <p:nvSpPr>
          <p:cNvPr id="56340" name="AutoShape 32"/>
          <p:cNvSpPr>
            <a:spLocks noChangeArrowheads="1"/>
          </p:cNvSpPr>
          <p:nvPr/>
        </p:nvSpPr>
        <p:spPr bwMode="auto">
          <a:xfrm>
            <a:off x="7924800" y="22098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1" name="AutoShape 33"/>
          <p:cNvSpPr>
            <a:spLocks noChangeArrowheads="1"/>
          </p:cNvSpPr>
          <p:nvPr/>
        </p:nvSpPr>
        <p:spPr bwMode="auto">
          <a:xfrm>
            <a:off x="7391400" y="22098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2" name="AutoShape 34"/>
          <p:cNvSpPr>
            <a:spLocks noChangeArrowheads="1"/>
          </p:cNvSpPr>
          <p:nvPr/>
        </p:nvSpPr>
        <p:spPr bwMode="auto">
          <a:xfrm>
            <a:off x="7543800" y="44958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3" name="AutoShape 36"/>
          <p:cNvSpPr>
            <a:spLocks noChangeArrowheads="1"/>
          </p:cNvSpPr>
          <p:nvPr/>
        </p:nvSpPr>
        <p:spPr bwMode="auto">
          <a:xfrm>
            <a:off x="7848600" y="44958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4" name="AutoShape 37"/>
          <p:cNvSpPr>
            <a:spLocks noChangeArrowheads="1"/>
          </p:cNvSpPr>
          <p:nvPr/>
        </p:nvSpPr>
        <p:spPr bwMode="auto">
          <a:xfrm>
            <a:off x="8153400" y="48006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5" name="AutoShape 38"/>
          <p:cNvSpPr>
            <a:spLocks noChangeArrowheads="1"/>
          </p:cNvSpPr>
          <p:nvPr/>
        </p:nvSpPr>
        <p:spPr bwMode="auto">
          <a:xfrm>
            <a:off x="7772400" y="48768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6" name="AutoShape 35"/>
          <p:cNvSpPr>
            <a:spLocks noChangeArrowheads="1"/>
          </p:cNvSpPr>
          <p:nvPr/>
        </p:nvSpPr>
        <p:spPr bwMode="auto">
          <a:xfrm>
            <a:off x="8077200" y="44958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7" name="AutoShape 39"/>
          <p:cNvSpPr>
            <a:spLocks noChangeArrowheads="1"/>
          </p:cNvSpPr>
          <p:nvPr/>
        </p:nvSpPr>
        <p:spPr bwMode="auto">
          <a:xfrm>
            <a:off x="7315200" y="24384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8" name="Text Box 41"/>
          <p:cNvSpPr txBox="1">
            <a:spLocks noChangeArrowheads="1"/>
          </p:cNvSpPr>
          <p:nvPr/>
        </p:nvSpPr>
        <p:spPr bwMode="auto">
          <a:xfrm>
            <a:off x="3059113" y="4543425"/>
            <a:ext cx="2351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www.mturk.com</a:t>
            </a:r>
          </a:p>
        </p:txBody>
      </p:sp>
      <p:sp>
        <p:nvSpPr>
          <p:cNvPr id="56349" name="Text Box 42"/>
          <p:cNvSpPr txBox="1">
            <a:spLocks noChangeArrowheads="1"/>
          </p:cNvSpPr>
          <p:nvPr/>
        </p:nvSpPr>
        <p:spPr bwMode="auto">
          <a:xfrm>
            <a:off x="914400" y="5410200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$0.01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Annotation protocols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Type keywords</a:t>
            </a:r>
          </a:p>
          <a:p>
            <a:pPr eaLnBrk="1" hangingPunct="1"/>
            <a:r>
              <a:rPr lang="en-US" altLang="en-US" smtClean="0"/>
              <a:t>Select relevant images</a:t>
            </a:r>
          </a:p>
          <a:p>
            <a:pPr eaLnBrk="1" hangingPunct="1"/>
            <a:r>
              <a:rPr lang="en-US" altLang="en-US" smtClean="0"/>
              <a:t>Click on landmarks</a:t>
            </a:r>
          </a:p>
          <a:p>
            <a:pPr eaLnBrk="1" hangingPunct="1"/>
            <a:r>
              <a:rPr lang="en-US" altLang="en-US" smtClean="0"/>
              <a:t>Outline something</a:t>
            </a:r>
          </a:p>
          <a:p>
            <a:pPr eaLnBrk="1" hangingPunct="1"/>
            <a:r>
              <a:rPr lang="en-US" altLang="en-US" smtClean="0"/>
              <a:t>Detect features</a:t>
            </a:r>
          </a:p>
          <a:p>
            <a:pPr eaLnBrk="1" hangingPunct="1"/>
            <a:endParaRPr lang="en-US" altLang="en-US" smtClean="0"/>
          </a:p>
          <a:p>
            <a:pPr lvl="1" eaLnBrk="1" hangingPunct="1">
              <a:buFontTx/>
              <a:buNone/>
            </a:pPr>
            <a:r>
              <a:rPr lang="en-US" altLang="en-US" smtClean="0"/>
              <a:t>……….. anything else ………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Type keywords</a:t>
            </a:r>
          </a:p>
        </p:txBody>
      </p:sp>
      <p:pic>
        <p:nvPicPr>
          <p:cNvPr id="58371" name="Picture 5" descr="imagetagging_ex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33638"/>
            <a:ext cx="7772400" cy="3132137"/>
          </a:xfrm>
        </p:spPr>
      </p:pic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685800" y="6019800"/>
            <a:ext cx="777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kumimoji="1" lang="en-US" altLang="en-US" sz="1200">
                <a:latin typeface="Helvetica" panose="020B0604020202020204" pitchFamily="34" charset="0"/>
                <a:hlinkClick r:id="rId4"/>
              </a:rPr>
              <a:t>http://austinsmoke.com/turk/</a:t>
            </a:r>
            <a:r>
              <a:rPr kumimoji="1" lang="en-US" altLang="en-US" sz="1200">
                <a:latin typeface="Helvetica" panose="020B0604020202020204" pitchFamily="34" charset="0"/>
              </a:rPr>
              <a:t>.</a:t>
            </a:r>
          </a:p>
        </p:txBody>
      </p:sp>
      <p:sp>
        <p:nvSpPr>
          <p:cNvPr id="58373" name="Text Box 7"/>
          <p:cNvSpPr txBox="1">
            <a:spLocks noChangeArrowheads="1"/>
          </p:cNvSpPr>
          <p:nvPr/>
        </p:nvSpPr>
        <p:spPr bwMode="auto">
          <a:xfrm>
            <a:off x="304800" y="601980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$0.01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Select examples </a:t>
            </a:r>
          </a:p>
        </p:txBody>
      </p:sp>
      <p:pic>
        <p:nvPicPr>
          <p:cNvPr id="59395" name="Picture 7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05000"/>
            <a:ext cx="3627438" cy="3733800"/>
          </a:xfrm>
          <a:noFill/>
        </p:spPr>
      </p:pic>
      <p:pic>
        <p:nvPicPr>
          <p:cNvPr id="593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42672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9"/>
          <p:cNvSpPr txBox="1">
            <a:spLocks noChangeArrowheads="1"/>
          </p:cNvSpPr>
          <p:nvPr/>
        </p:nvSpPr>
        <p:spPr bwMode="auto">
          <a:xfrm>
            <a:off x="3352800" y="5867400"/>
            <a:ext cx="5316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Joint work with Tamara and Alex Berg</a:t>
            </a:r>
          </a:p>
        </p:txBody>
      </p:sp>
      <p:sp>
        <p:nvSpPr>
          <p:cNvPr id="59398" name="Rectangle 10"/>
          <p:cNvSpPr>
            <a:spLocks noChangeArrowheads="1"/>
          </p:cNvSpPr>
          <p:nvPr/>
        </p:nvSpPr>
        <p:spPr bwMode="auto">
          <a:xfrm>
            <a:off x="2514600" y="6324600"/>
            <a:ext cx="6218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http://visionpc.cs.uiuc.edu/~largescale/data/simpleevaluation/html/horse.html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Select examples</a:t>
            </a:r>
          </a:p>
        </p:txBody>
      </p:sp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4648200" y="6324600"/>
            <a:ext cx="419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requester mtlabel</a:t>
            </a:r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304800" y="624840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$0.02</a:t>
            </a:r>
          </a:p>
        </p:txBody>
      </p:sp>
      <p:pic>
        <p:nvPicPr>
          <p:cNvPr id="60421" name="Picture 9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75" y="1981200"/>
            <a:ext cx="7334250" cy="4038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Click on landmarks</a:t>
            </a:r>
          </a:p>
        </p:txBody>
      </p:sp>
      <p:pic>
        <p:nvPicPr>
          <p:cNvPr id="61443" name="Picture 5" descr="Picture 5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05000"/>
            <a:ext cx="4054475" cy="4038600"/>
          </a:xfrm>
        </p:spPr>
      </p:pic>
      <p:pic>
        <p:nvPicPr>
          <p:cNvPr id="61444" name="Picture 6" descr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29845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2819400" y="3276600"/>
            <a:ext cx="8382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446" name="Line 9"/>
          <p:cNvSpPr>
            <a:spLocks noChangeShapeType="1"/>
          </p:cNvSpPr>
          <p:nvPr/>
        </p:nvSpPr>
        <p:spPr bwMode="auto">
          <a:xfrm flipH="1">
            <a:off x="2819400" y="1905000"/>
            <a:ext cx="2362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Line 10"/>
          <p:cNvSpPr>
            <a:spLocks noChangeShapeType="1"/>
          </p:cNvSpPr>
          <p:nvPr/>
        </p:nvSpPr>
        <p:spPr bwMode="auto">
          <a:xfrm flipH="1" flipV="1">
            <a:off x="2895600" y="4648200"/>
            <a:ext cx="2286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Text Box 12"/>
          <p:cNvSpPr txBox="1">
            <a:spLocks noChangeArrowheads="1"/>
          </p:cNvSpPr>
          <p:nvPr/>
        </p:nvSpPr>
        <p:spPr bwMode="auto">
          <a:xfrm>
            <a:off x="381000" y="609600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$0.01</a:t>
            </a:r>
          </a:p>
        </p:txBody>
      </p:sp>
      <p:sp>
        <p:nvSpPr>
          <p:cNvPr id="61449" name="Rectangle 13"/>
          <p:cNvSpPr>
            <a:spLocks noChangeArrowheads="1"/>
          </p:cNvSpPr>
          <p:nvPr/>
        </p:nvSpPr>
        <p:spPr bwMode="auto">
          <a:xfrm>
            <a:off x="2819400" y="6172200"/>
            <a:ext cx="5775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http://vision-app1.cs.uiuc.edu/mt/results/people14-batch11/p7/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Outline something</a:t>
            </a:r>
          </a:p>
        </p:txBody>
      </p:sp>
      <p:pic>
        <p:nvPicPr>
          <p:cNvPr id="62467" name="Picture 4" descr="person_outline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2565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457200" y="601980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$0.01</a:t>
            </a:r>
          </a:p>
        </p:txBody>
      </p:sp>
      <p:pic>
        <p:nvPicPr>
          <p:cNvPr id="62469" name="Picture 6" descr="person_outline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25019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7"/>
          <p:cNvSpPr>
            <a:spLocks noChangeArrowheads="1"/>
          </p:cNvSpPr>
          <p:nvPr/>
        </p:nvSpPr>
        <p:spPr bwMode="auto">
          <a:xfrm>
            <a:off x="2090738" y="6019800"/>
            <a:ext cx="68024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hlinkClick r:id="rId5"/>
              </a:rPr>
              <a:t>http://visionpc.cs.uiuc.edu/~largescale/results/production-3-2/results_page_013.html</a:t>
            </a:r>
            <a:endParaRPr lang="en-US" altLang="en-US" sz="1400"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Data from Ramanan NIPS06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Recap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dirty="0" smtClean="0"/>
              <a:t>Opportunities of Scale: Data-driven methods</a:t>
            </a:r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Previous </a:t>
            </a:r>
            <a:r>
              <a:rPr lang="en-US" altLang="en-US" dirty="0" smtClean="0"/>
              <a:t>Lecture</a:t>
            </a:r>
            <a:endParaRPr lang="en-US" altLang="en-US" dirty="0" smtClean="0"/>
          </a:p>
          <a:p>
            <a:pPr lvl="1">
              <a:defRPr/>
            </a:pPr>
            <a:r>
              <a:rPr lang="en-US" altLang="en-US" dirty="0" smtClean="0"/>
              <a:t>The unreasonable effectiveness of data</a:t>
            </a:r>
          </a:p>
          <a:p>
            <a:pPr lvl="1">
              <a:defRPr/>
            </a:pPr>
            <a:r>
              <a:rPr lang="en-US" altLang="en-US" dirty="0" smtClean="0"/>
              <a:t>Scene completion</a:t>
            </a:r>
          </a:p>
          <a:p>
            <a:pPr lvl="1">
              <a:defRPr/>
            </a:pPr>
            <a:r>
              <a:rPr lang="en-US" altLang="en-US" dirty="0" smtClean="0"/>
              <a:t>Im2gps</a:t>
            </a:r>
          </a:p>
          <a:p>
            <a:pPr lvl="1">
              <a:defRPr/>
            </a:pPr>
            <a:r>
              <a:rPr lang="en-US" altLang="en-US" dirty="0" smtClean="0"/>
              <a:t>Recognition via Tiny Images</a:t>
            </a:r>
          </a:p>
        </p:txBody>
      </p:sp>
    </p:spTree>
    <p:extLst>
      <p:ext uri="{BB962C8B-B14F-4D97-AF65-F5344CB8AC3E}">
        <p14:creationId xmlns:p14="http://schemas.microsoft.com/office/powerpoint/2010/main" val="212263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Motivation</a:t>
            </a:r>
          </a:p>
        </p:txBody>
      </p:sp>
      <p:pic>
        <p:nvPicPr>
          <p:cNvPr id="63491" name="Picture 3" descr="labeled_example_pe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2784475"/>
            <a:ext cx="6096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667000" y="3200400"/>
            <a:ext cx="4984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   X   100 000   =   $5000   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479550" y="4079875"/>
            <a:ext cx="1760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Custom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annotations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3613150" y="4079875"/>
            <a:ext cx="1760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Large scale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5975350" y="4079875"/>
            <a:ext cx="1489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Low price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Issues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smtClean="0"/>
              <a:t>Quality?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smtClean="0"/>
              <a:t>How good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smtClean="0"/>
              <a:t>How to be sure?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smtClean="0"/>
              <a:t>Price?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smtClean="0"/>
              <a:t>How to price it?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Annotation quality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676400"/>
            <a:ext cx="3505200" cy="167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/>
              <a:t>Agree within 5-10  pixels </a:t>
            </a:r>
          </a:p>
          <a:p>
            <a:pPr eaLnBrk="1" hangingPunct="1">
              <a:buFontTx/>
              <a:buNone/>
            </a:pPr>
            <a:r>
              <a:rPr lang="en-US" altLang="en-US" sz="2000" smtClean="0"/>
              <a:t>	on 500x500 screen</a:t>
            </a:r>
          </a:p>
          <a:p>
            <a:pPr eaLnBrk="1" hangingPunct="1">
              <a:buFontTx/>
              <a:buNone/>
            </a:pPr>
            <a:endParaRPr lang="en-US" altLang="en-US" sz="2000" smtClean="0"/>
          </a:p>
          <a:p>
            <a:pPr eaLnBrk="1" hangingPunct="1">
              <a:buFontTx/>
              <a:buNone/>
            </a:pPr>
            <a:r>
              <a:rPr lang="en-US" altLang="en-US" sz="2000" smtClean="0"/>
              <a:t>There are bad ones.</a:t>
            </a:r>
          </a:p>
        </p:txBody>
      </p:sp>
      <p:pic>
        <p:nvPicPr>
          <p:cNvPr id="65540" name="Picture 5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46482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6" descr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03663"/>
            <a:ext cx="115570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7" descr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3895725"/>
            <a:ext cx="148748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8" descr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15144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9" descr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84650"/>
            <a:ext cx="274796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Text Box 10"/>
          <p:cNvSpPr txBox="1">
            <a:spLocks noChangeArrowheads="1"/>
          </p:cNvSpPr>
          <p:nvPr/>
        </p:nvSpPr>
        <p:spPr bwMode="auto">
          <a:xfrm>
            <a:off x="1203325" y="61436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65546" name="Text Box 11"/>
          <p:cNvSpPr txBox="1">
            <a:spLocks noChangeArrowheads="1"/>
          </p:cNvSpPr>
          <p:nvPr/>
        </p:nvSpPr>
        <p:spPr bwMode="auto">
          <a:xfrm>
            <a:off x="2895600" y="614362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65547" name="Text Box 12"/>
          <p:cNvSpPr txBox="1">
            <a:spLocks noChangeArrowheads="1"/>
          </p:cNvSpPr>
          <p:nvPr/>
        </p:nvSpPr>
        <p:spPr bwMode="auto">
          <a:xfrm>
            <a:off x="4800600" y="61436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65548" name="Text Box 13"/>
          <p:cNvSpPr txBox="1">
            <a:spLocks noChangeArrowheads="1"/>
          </p:cNvSpPr>
          <p:nvPr/>
        </p:nvSpPr>
        <p:spPr bwMode="auto">
          <a:xfrm>
            <a:off x="7239000" y="6143625"/>
            <a:ext cx="42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65549" name="Line 16"/>
          <p:cNvSpPr>
            <a:spLocks noChangeShapeType="1"/>
          </p:cNvSpPr>
          <p:nvPr/>
        </p:nvSpPr>
        <p:spPr bwMode="auto">
          <a:xfrm>
            <a:off x="4876800" y="2743200"/>
            <a:ext cx="2362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18"/>
          <p:cNvSpPr>
            <a:spLocks noChangeShapeType="1"/>
          </p:cNvSpPr>
          <p:nvPr/>
        </p:nvSpPr>
        <p:spPr bwMode="auto">
          <a:xfrm>
            <a:off x="2362200" y="33528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9"/>
          <p:cNvSpPr>
            <a:spLocks noChangeShapeType="1"/>
          </p:cNvSpPr>
          <p:nvPr/>
        </p:nvSpPr>
        <p:spPr bwMode="auto">
          <a:xfrm>
            <a:off x="1066800" y="34290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Line 20"/>
          <p:cNvSpPr>
            <a:spLocks noChangeShapeType="1"/>
          </p:cNvSpPr>
          <p:nvPr/>
        </p:nvSpPr>
        <p:spPr bwMode="auto">
          <a:xfrm>
            <a:off x="3657600" y="32004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quality annotations?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Ensuring Annotation Quality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Consensus / Multiple Annotation / </a:t>
            </a:r>
            <a:br>
              <a:rPr lang="en-US" altLang="en-US" dirty="0" smtClean="0"/>
            </a:br>
            <a:r>
              <a:rPr lang="en-US" altLang="en-US" dirty="0" smtClean="0"/>
              <a:t>“Wisdom of the Crowds”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Gold Standard / Sentinel </a:t>
            </a:r>
          </a:p>
          <a:p>
            <a:pPr lvl="1" eaLnBrk="1" hangingPunct="1"/>
            <a:r>
              <a:rPr lang="en-US" altLang="en-US" dirty="0" smtClean="0"/>
              <a:t>Special case: qualification exam</a:t>
            </a:r>
          </a:p>
          <a:p>
            <a:pPr lvl="1"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Grading Tasks</a:t>
            </a:r>
          </a:p>
          <a:p>
            <a:pPr lvl="1" eaLnBrk="1" hangingPunct="1"/>
            <a:r>
              <a:rPr lang="en-US" altLang="en-US" dirty="0" smtClean="0"/>
              <a:t>A second tier of workers who grade others</a:t>
            </a:r>
          </a:p>
        </p:txBody>
      </p:sp>
      <p:pic>
        <p:nvPicPr>
          <p:cNvPr id="67588" name="Picture 2" descr="C:\Users\hays\Desktop\143 Computer Vision\slides\29\Wisecrow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71600"/>
            <a:ext cx="124936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7339" y="259080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Not enough on its own, but widely used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7338" y="4267200"/>
            <a:ext cx="7755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Widely used and most important. Find good annotators and keep them honest.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7337" y="5897433"/>
            <a:ext cx="7755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Not widely used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9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Pricing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Trade off between throughput and cost</a:t>
            </a:r>
          </a:p>
          <a:p>
            <a:pPr lvl="1" eaLnBrk="1" hangingPunct="1"/>
            <a:r>
              <a:rPr lang="en-US" altLang="en-US" i="1" dirty="0" smtClean="0"/>
              <a:t>NOT</a:t>
            </a:r>
            <a:r>
              <a:rPr lang="en-US" altLang="en-US" dirty="0" smtClean="0"/>
              <a:t> as much of a trade off with quality</a:t>
            </a:r>
            <a:endParaRPr lang="en-US" altLang="en-US" i="1" dirty="0" smtClean="0"/>
          </a:p>
          <a:p>
            <a:pPr eaLnBrk="1" hangingPunct="1"/>
            <a:r>
              <a:rPr lang="en-US" altLang="en-US" dirty="0" smtClean="0"/>
              <a:t>Higher pay can actually attract scammers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Crowdsourcing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Massive annotation efforts that would not otherwise be feasible </a:t>
            </a:r>
          </a:p>
          <a:p>
            <a:pPr lvl="1"/>
            <a:r>
              <a:rPr lang="en-US" dirty="0"/>
              <a:t>ImageNet </a:t>
            </a:r>
            <a:r>
              <a:rPr lang="en-US" dirty="0" smtClean="0"/>
              <a:t>(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://www.image-net.org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)</a:t>
            </a:r>
          </a:p>
          <a:p>
            <a:pPr lvl="1"/>
            <a:r>
              <a:rPr lang="en-US" dirty="0"/>
              <a:t>COCO (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cocodataset.org</a:t>
            </a:r>
            <a:r>
              <a:rPr lang="en-US" dirty="0" smtClean="0"/>
              <a:t> )</a:t>
            </a:r>
            <a:endParaRPr lang="en-US" dirty="0" smtClean="0"/>
          </a:p>
          <a:p>
            <a:pPr lvl="1"/>
            <a:r>
              <a:rPr lang="en-US" dirty="0" smtClean="0"/>
              <a:t>Many more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460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Crowdsourcing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papers annotate images, but there are some more creative uses</a:t>
            </a:r>
          </a:p>
          <a:p>
            <a:pPr lvl="1"/>
            <a:r>
              <a:rPr lang="en-US" dirty="0" smtClean="0"/>
              <a:t>Webcam Eye </a:t>
            </a:r>
            <a:r>
              <a:rPr lang="en-US" dirty="0"/>
              <a:t>tracking (</a:t>
            </a:r>
            <a:r>
              <a:rPr lang="en-US" dirty="0">
                <a:hlinkClick r:id="rId2"/>
              </a:rPr>
              <a:t>https://webgazer.cs.brown.edu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)</a:t>
            </a:r>
          </a:p>
          <a:p>
            <a:pPr lvl="1"/>
            <a:r>
              <a:rPr lang="en-US" dirty="0" smtClean="0"/>
              <a:t>Sketch </a:t>
            </a:r>
            <a:r>
              <a:rPr lang="en-US" dirty="0"/>
              <a:t>collection (</a:t>
            </a:r>
            <a:r>
              <a:rPr lang="en-US" dirty="0">
                <a:hlinkClick r:id="rId3"/>
              </a:rPr>
              <a:t>http://cybertron.cg.tu-berlin.de/eitz/projects/classifysketch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)</a:t>
            </a:r>
          </a:p>
          <a:p>
            <a:pPr lvl="2"/>
            <a:r>
              <a:rPr lang="en-US" dirty="0" smtClean="0"/>
              <a:t>Flips the usual annotation process, by providing a </a:t>
            </a:r>
            <a:r>
              <a:rPr lang="en-US" i="1" dirty="0" smtClean="0"/>
              <a:t>label</a:t>
            </a:r>
            <a:r>
              <a:rPr lang="en-US" dirty="0" smtClean="0"/>
              <a:t> and asking for an </a:t>
            </a:r>
            <a:r>
              <a:rPr lang="en-US" i="1" dirty="0" smtClean="0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74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Outline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C00000"/>
                </a:solidFill>
              </a:rPr>
              <a:t>Data collection with experts – PASCAL VOC</a:t>
            </a:r>
          </a:p>
          <a:p>
            <a:pPr eaLnBrk="1" hangingPunct="1"/>
            <a:r>
              <a:rPr lang="en-US" altLang="en-US" dirty="0" smtClean="0">
                <a:solidFill>
                  <a:srgbClr val="C00000"/>
                </a:solidFill>
              </a:rPr>
              <a:t>Annotation with non-experts</a:t>
            </a:r>
          </a:p>
          <a:p>
            <a:pPr lvl="1" eaLnBrk="1" hangingPunct="1"/>
            <a:r>
              <a:rPr lang="en-US" altLang="en-US" dirty="0" err="1" smtClean="0">
                <a:solidFill>
                  <a:srgbClr val="C00000"/>
                </a:solidFill>
              </a:rPr>
              <a:t>LabelMe</a:t>
            </a:r>
            <a:endParaRPr lang="en-US" altLang="en-US" dirty="0" smtClean="0">
              <a:solidFill>
                <a:srgbClr val="C00000"/>
              </a:solidFill>
            </a:endParaRPr>
          </a:p>
          <a:p>
            <a:pPr lvl="1" eaLnBrk="1" hangingPunct="1"/>
            <a:r>
              <a:rPr lang="en-US" altLang="en-US" dirty="0" smtClean="0">
                <a:solidFill>
                  <a:srgbClr val="C00000"/>
                </a:solidFill>
              </a:rPr>
              <a:t>ESP Game</a:t>
            </a:r>
          </a:p>
          <a:p>
            <a:pPr lvl="1" eaLnBrk="1" hangingPunct="1"/>
            <a:r>
              <a:rPr lang="en-US" altLang="en-US" dirty="0" smtClean="0">
                <a:solidFill>
                  <a:srgbClr val="C00000"/>
                </a:solidFill>
              </a:rPr>
              <a:t>Mechanical Turk</a:t>
            </a:r>
          </a:p>
          <a:p>
            <a:pPr eaLnBrk="1" hangingPunct="1"/>
            <a:r>
              <a:rPr lang="en-US" altLang="en-US" dirty="0" smtClean="0">
                <a:solidFill>
                  <a:srgbClr val="00B050"/>
                </a:solidFill>
              </a:rPr>
              <a:t>Human-in-the-loop Recognition</a:t>
            </a:r>
          </a:p>
          <a:p>
            <a:pPr lvl="1" eaLnBrk="1" hangingPunct="1"/>
            <a:r>
              <a:rPr lang="en-US" altLang="en-US" dirty="0" err="1" smtClean="0">
                <a:solidFill>
                  <a:srgbClr val="00B050"/>
                </a:solidFill>
              </a:rPr>
              <a:t>Visipedia</a:t>
            </a:r>
            <a:endParaRPr lang="en-US" altLang="en-US" dirty="0" smtClean="0">
              <a:solidFill>
                <a:srgbClr val="00B050"/>
              </a:solidFill>
            </a:endParaRPr>
          </a:p>
          <a:p>
            <a:pPr lvl="1" eaLnBrk="1" hangingPunct="1"/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1828800" y="2133600"/>
            <a:ext cx="5410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C000"/>
                </a:solidFill>
              </a:rPr>
              <a:t>Visual Recognition with Humans in the Loop</a:t>
            </a:r>
          </a:p>
        </p:txBody>
      </p:sp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2057400" y="3733800"/>
            <a:ext cx="4953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Steve Branson, Catherine Wah, Florian Schroff, Boris Babenko, Peter Welinder, Pietro Perona, Serge Belongie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Part of the </a:t>
            </a:r>
            <a:r>
              <a:rPr lang="en-US" altLang="en-US" sz="1800" b="1">
                <a:hlinkClick r:id="rId3"/>
              </a:rPr>
              <a:t>Visipedia project</a:t>
            </a:r>
            <a:endParaRPr lang="en-US" altLang="en-US" sz="1800"/>
          </a:p>
        </p:txBody>
      </p:sp>
      <p:sp>
        <p:nvSpPr>
          <p:cNvPr id="70660" name="TextBox 5"/>
          <p:cNvSpPr txBox="1">
            <a:spLocks noChangeArrowheads="1"/>
          </p:cNvSpPr>
          <p:nvPr/>
        </p:nvSpPr>
        <p:spPr bwMode="auto">
          <a:xfrm>
            <a:off x="6324600" y="6488113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Slides from Brian O’Neil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has some rough edges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https://en.wikipedia.org/wiki/Tay_(bot)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62200"/>
            <a:ext cx="5943600" cy="3343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5791200"/>
            <a:ext cx="883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Microsoft was "deeply sorry for the unintended offensive and hurtful tweets from </a:t>
            </a:r>
            <a:r>
              <a:rPr lang="en-US" dirty="0" err="1"/>
              <a:t>Tay</a:t>
            </a:r>
            <a:r>
              <a:rPr lang="en-US" dirty="0"/>
              <a:t>", and would "look to bring </a:t>
            </a:r>
            <a:r>
              <a:rPr lang="en-US" dirty="0" err="1"/>
              <a:t>Tay</a:t>
            </a:r>
            <a:r>
              <a:rPr lang="en-US" dirty="0"/>
              <a:t> back only when we are confident we can better anticipate malicious intent that conflicts with our principles and values".</a:t>
            </a:r>
          </a:p>
        </p:txBody>
      </p:sp>
    </p:spTree>
    <p:extLst>
      <p:ext uri="{BB962C8B-B14F-4D97-AF65-F5344CB8AC3E}">
        <p14:creationId xmlns:p14="http://schemas.microsoft.com/office/powerpoint/2010/main" val="409123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Introduction:</a:t>
            </a:r>
          </a:p>
        </p:txBody>
      </p:sp>
      <p:pic>
        <p:nvPicPr>
          <p:cNvPr id="71683" name="Picture 2" descr="http://www.vision.caltech.edu/visipedia/attribut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81248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4"/>
          <p:cNvSpPr txBox="1">
            <a:spLocks noChangeArrowheads="1"/>
          </p:cNvSpPr>
          <p:nvPr/>
        </p:nvSpPr>
        <p:spPr bwMode="auto">
          <a:xfrm>
            <a:off x="990600" y="4191000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Computers starting to get good at this.</a:t>
            </a:r>
          </a:p>
        </p:txBody>
      </p:sp>
      <p:sp>
        <p:nvSpPr>
          <p:cNvPr id="71685" name="TextBox 6"/>
          <p:cNvSpPr txBox="1">
            <a:spLocks noChangeArrowheads="1"/>
          </p:cNvSpPr>
          <p:nvPr/>
        </p:nvSpPr>
        <p:spPr bwMode="auto">
          <a:xfrm>
            <a:off x="3505200" y="4114800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If it’s hard for humans, it’s probably too hard for computers.</a:t>
            </a:r>
          </a:p>
        </p:txBody>
      </p:sp>
      <p:sp>
        <p:nvSpPr>
          <p:cNvPr id="71686" name="TextBox 7"/>
          <p:cNvSpPr txBox="1">
            <a:spLocks noChangeArrowheads="1"/>
          </p:cNvSpPr>
          <p:nvPr/>
        </p:nvSpPr>
        <p:spPr bwMode="auto">
          <a:xfrm>
            <a:off x="6172200" y="4114800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Semantic feature extraction difficult for computers.</a:t>
            </a:r>
          </a:p>
        </p:txBody>
      </p:sp>
      <p:sp>
        <p:nvSpPr>
          <p:cNvPr id="9" name="Bent Arrow 8"/>
          <p:cNvSpPr/>
          <p:nvPr/>
        </p:nvSpPr>
        <p:spPr>
          <a:xfrm rot="10800000">
            <a:off x="6096000" y="5257800"/>
            <a:ext cx="1371600" cy="1219200"/>
          </a:xfrm>
          <a:prstGeom prst="ben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0800000" flipH="1">
            <a:off x="1905000" y="5257800"/>
            <a:ext cx="1371600" cy="12192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05200" y="5486400"/>
            <a:ext cx="24384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Combine strengths to solve this problem.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Approach: What is progress?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Supplement visual recognition with the human capacity for visual feature extraction to tackle difficult (fine-grained) recognition problems.</a:t>
            </a:r>
          </a:p>
          <a:p>
            <a:pPr eaLnBrk="1" hangingPunct="1"/>
            <a:r>
              <a:rPr lang="en-US" altLang="en-US" smtClean="0"/>
              <a:t>Typical progress is viewed as increasing data difficulty while maintaining full autonomy</a:t>
            </a:r>
          </a:p>
          <a:p>
            <a:pPr eaLnBrk="1" hangingPunct="1"/>
            <a:r>
              <a:rPr lang="en-US" altLang="en-US" smtClean="0"/>
              <a:t>Here, the authors view progress as reduction in human effort on difficult data.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Approach: 20 Questions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1349375"/>
          </a:xfrm>
        </p:spPr>
        <p:txBody>
          <a:bodyPr/>
          <a:lstStyle/>
          <a:p>
            <a:pPr eaLnBrk="1" hangingPunct="1"/>
            <a:r>
              <a:rPr lang="en-US" altLang="en-US" smtClean="0"/>
              <a:t>Ask the user a series of discriminative visual questions to make the classification.</a:t>
            </a:r>
          </a:p>
        </p:txBody>
      </p:sp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52800"/>
            <a:ext cx="66897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Which 20 questions?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1806575"/>
          </a:xfrm>
        </p:spPr>
        <p:txBody>
          <a:bodyPr/>
          <a:lstStyle/>
          <a:p>
            <a:pPr eaLnBrk="1" hangingPunct="1"/>
            <a:r>
              <a:rPr lang="en-US" altLang="en-US" smtClean="0"/>
              <a:t>At each step, exploit the image itself and the user response history to select the most informative question to ask next.</a:t>
            </a:r>
          </a:p>
        </p:txBody>
      </p:sp>
      <p:grpSp>
        <p:nvGrpSpPr>
          <p:cNvPr id="74756" name="Group 23"/>
          <p:cNvGrpSpPr>
            <a:grpSpLocks/>
          </p:cNvGrpSpPr>
          <p:nvPr/>
        </p:nvGrpSpPr>
        <p:grpSpPr bwMode="auto">
          <a:xfrm>
            <a:off x="228600" y="3505200"/>
            <a:ext cx="8686800" cy="2286000"/>
            <a:chOff x="228600" y="3505200"/>
            <a:chExt cx="8686800" cy="2286000"/>
          </a:xfrm>
        </p:grpSpPr>
        <p:sp>
          <p:nvSpPr>
            <p:cNvPr id="4" name="Rectangle 3"/>
            <p:cNvSpPr/>
            <p:nvPr/>
          </p:nvSpPr>
          <p:spPr>
            <a:xfrm>
              <a:off x="228600" y="4876800"/>
              <a:ext cx="16002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/>
                <a:t>Image </a:t>
              </a:r>
              <a:r>
                <a:rPr lang="en-US" sz="2400" i="1" dirty="0"/>
                <a:t>x</a:t>
              </a:r>
              <a:endParaRPr lang="en-US" i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62200" y="4876800"/>
              <a:ext cx="16002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/>
                <a:t>Ask user a question</a:t>
              </a:r>
              <a:endParaRPr lang="en-US" i="1" dirty="0"/>
            </a:p>
          </p:txBody>
        </p:sp>
        <p:sp>
          <p:nvSpPr>
            <p:cNvPr id="6" name="Diamond 5"/>
            <p:cNvSpPr/>
            <p:nvPr/>
          </p:nvSpPr>
          <p:spPr>
            <a:xfrm>
              <a:off x="5410200" y="4876800"/>
              <a:ext cx="1600200" cy="91440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Stop?</a:t>
              </a:r>
            </a:p>
          </p:txBody>
        </p:sp>
        <p:graphicFrame>
          <p:nvGraphicFramePr>
            <p:cNvPr id="74760" name="Object 2"/>
            <p:cNvGraphicFramePr>
              <a:graphicFrameLocks noChangeAspect="1"/>
            </p:cNvGraphicFramePr>
            <p:nvPr/>
          </p:nvGraphicFramePr>
          <p:xfrm>
            <a:off x="4124325" y="4852988"/>
            <a:ext cx="13335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08" name="Equation" r:id="rId3" imgW="711200" imgH="228600" progId="">
                    <p:embed/>
                  </p:oleObj>
                </mc:Choice>
                <mc:Fallback>
                  <p:oleObj name="Equation" r:id="rId3" imgW="711200" imgH="22860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4325" y="4852988"/>
                          <a:ext cx="1333500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Straight Arrow Connector 9"/>
            <p:cNvCxnSpPr>
              <a:endCxn id="5" idx="1"/>
            </p:cNvCxnSpPr>
            <p:nvPr/>
          </p:nvCxnSpPr>
          <p:spPr>
            <a:xfrm>
              <a:off x="1752600" y="5334000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3"/>
              <a:endCxn id="6" idx="1"/>
            </p:cNvCxnSpPr>
            <p:nvPr/>
          </p:nvCxnSpPr>
          <p:spPr>
            <a:xfrm>
              <a:off x="3962400" y="5334000"/>
              <a:ext cx="1447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>
              <a:stCxn id="6" idx="0"/>
              <a:endCxn id="5" idx="0"/>
            </p:cNvCxnSpPr>
            <p:nvPr/>
          </p:nvCxnSpPr>
          <p:spPr>
            <a:xfrm rot="16200000" flipV="1">
              <a:off x="4686300" y="3352800"/>
              <a:ext cx="12700" cy="3048000"/>
            </a:xfrm>
            <a:prstGeom prst="bentConnector3">
              <a:avLst>
                <a:gd name="adj1" fmla="val 7200002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3"/>
            </p:cNvCxnSpPr>
            <p:nvPr/>
          </p:nvCxnSpPr>
          <p:spPr>
            <a:xfrm>
              <a:off x="7010400" y="5334000"/>
              <a:ext cx="685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4765" name="Object 3"/>
            <p:cNvGraphicFramePr>
              <a:graphicFrameLocks noChangeAspect="1"/>
            </p:cNvGraphicFramePr>
            <p:nvPr/>
          </p:nvGraphicFramePr>
          <p:xfrm>
            <a:off x="6938962" y="4800600"/>
            <a:ext cx="1976438" cy="452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09" name="Equation" r:id="rId5" imgW="1054100" imgH="241300" progId="">
                    <p:embed/>
                  </p:oleObj>
                </mc:Choice>
                <mc:Fallback>
                  <p:oleObj name="Equation" r:id="rId5" imgW="1054100" imgH="24130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8962" y="4800600"/>
                          <a:ext cx="1976438" cy="452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766" name="Object 4"/>
            <p:cNvGraphicFramePr>
              <a:graphicFrameLocks noChangeAspect="1"/>
            </p:cNvGraphicFramePr>
            <p:nvPr/>
          </p:nvGraphicFramePr>
          <p:xfrm>
            <a:off x="3962400" y="3505200"/>
            <a:ext cx="147637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10" name="Equation" r:id="rId7" imgW="787400" imgH="228600" progId="">
                    <p:embed/>
                  </p:oleObj>
                </mc:Choice>
                <mc:Fallback>
                  <p:oleObj name="Equation" r:id="rId7" imgW="787400" imgH="22860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2400" y="3505200"/>
                          <a:ext cx="1476375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767" name="TextBox 20"/>
            <p:cNvSpPr txBox="1">
              <a:spLocks noChangeArrowheads="1"/>
            </p:cNvSpPr>
            <p:nvPr/>
          </p:nvSpPr>
          <p:spPr bwMode="auto">
            <a:xfrm>
              <a:off x="5791200" y="4419600"/>
              <a:ext cx="4555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No</a:t>
              </a:r>
            </a:p>
          </p:txBody>
        </p:sp>
        <p:sp>
          <p:nvSpPr>
            <p:cNvPr id="74768" name="TextBox 21"/>
            <p:cNvSpPr txBox="1">
              <a:spLocks noChangeArrowheads="1"/>
            </p:cNvSpPr>
            <p:nvPr/>
          </p:nvSpPr>
          <p:spPr bwMode="auto">
            <a:xfrm>
              <a:off x="7075402" y="5345668"/>
              <a:ext cx="4855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Yes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Which question to ask?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question that will reduce entropy the most, taking into consideration the computer vision classifier confidences for each category.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Some definitions:</a:t>
            </a:r>
          </a:p>
        </p:txBody>
      </p:sp>
      <p:sp>
        <p:nvSpPr>
          <p:cNvPr id="76803" name="Content Placeholder 4"/>
          <p:cNvSpPr>
            <a:spLocks noGrp="1"/>
          </p:cNvSpPr>
          <p:nvPr>
            <p:ph sz="half" idx="1"/>
          </p:nvPr>
        </p:nvSpPr>
        <p:spPr>
          <a:xfrm>
            <a:off x="2362200" y="1865313"/>
            <a:ext cx="6553200" cy="4624387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Set of possible questions</a:t>
            </a:r>
          </a:p>
          <a:p>
            <a:pPr eaLnBrk="1" hangingPunct="1"/>
            <a:r>
              <a:rPr lang="en-US" altLang="en-US" sz="3200" smtClean="0"/>
              <a:t>Possible answers to question </a:t>
            </a:r>
            <a:r>
              <a:rPr lang="en-US" altLang="en-US" sz="3200" i="1" smtClean="0"/>
              <a:t>i</a:t>
            </a:r>
          </a:p>
          <a:p>
            <a:pPr eaLnBrk="1" hangingPunct="1"/>
            <a:r>
              <a:rPr lang="en-US" altLang="en-US" sz="3200" smtClean="0"/>
              <a:t>Possible confidence in answer </a:t>
            </a:r>
            <a:r>
              <a:rPr lang="en-US" altLang="en-US" sz="3200" i="1" smtClean="0"/>
              <a:t>i </a:t>
            </a:r>
            <a:r>
              <a:rPr lang="en-US" altLang="en-US" sz="3200" smtClean="0"/>
              <a:t>(Guessing, Probably, Definitely)</a:t>
            </a:r>
          </a:p>
          <a:p>
            <a:pPr eaLnBrk="1" hangingPunct="1"/>
            <a:endParaRPr lang="en-US" altLang="en-US" sz="3200" smtClean="0"/>
          </a:p>
          <a:p>
            <a:pPr eaLnBrk="1" hangingPunct="1"/>
            <a:r>
              <a:rPr lang="en-US" altLang="en-US" sz="3200" smtClean="0"/>
              <a:t>User response </a:t>
            </a:r>
          </a:p>
          <a:p>
            <a:pPr eaLnBrk="1" hangingPunct="1"/>
            <a:r>
              <a:rPr lang="en-US" altLang="en-US" sz="3200" smtClean="0"/>
              <a:t>History of user responses at time </a:t>
            </a:r>
            <a:r>
              <a:rPr lang="en-US" altLang="en-US" sz="3200" i="1" smtClean="0"/>
              <a:t>t</a:t>
            </a:r>
          </a:p>
        </p:txBody>
      </p:sp>
      <p:graphicFrame>
        <p:nvGraphicFramePr>
          <p:cNvPr id="76804" name="Content Placeholder 3"/>
          <p:cNvGraphicFramePr>
            <a:graphicFrameLocks noChangeAspect="1"/>
          </p:cNvGraphicFramePr>
          <p:nvPr/>
        </p:nvGraphicFramePr>
        <p:xfrm>
          <a:off x="457200" y="1808163"/>
          <a:ext cx="1979613" cy="408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8" name="Equation" r:id="rId4" imgW="774700" imgH="1600200" progId="">
                  <p:embed/>
                </p:oleObj>
              </mc:Choice>
              <mc:Fallback>
                <p:oleObj name="Equation" r:id="rId4" imgW="774700" imgH="1600200" progId="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08163"/>
                        <a:ext cx="1979613" cy="408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Question selection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2187575"/>
          </a:xfrm>
        </p:spPr>
        <p:txBody>
          <a:bodyPr/>
          <a:lstStyle/>
          <a:p>
            <a:pPr eaLnBrk="1" hangingPunct="1"/>
            <a:r>
              <a:rPr lang="en-US" altLang="en-US" smtClean="0"/>
              <a:t>Seek the question that gives the maximum information gain (entropy reduction) given the image and the set of previous user responses.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95600" y="3810000"/>
            <a:ext cx="1676400" cy="685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724400" y="3810000"/>
            <a:ext cx="2209800" cy="685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162800" y="3810000"/>
            <a:ext cx="1600200" cy="685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4800600"/>
            <a:ext cx="2832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Probability of obtaining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Response </a:t>
            </a:r>
            <a:r>
              <a:rPr lang="en-US" altLang="en-US" sz="1800" i="1"/>
              <a:t>u</a:t>
            </a:r>
            <a:r>
              <a:rPr lang="en-US" altLang="en-US" sz="1800" i="1" baseline="-25000"/>
              <a:t>i</a:t>
            </a:r>
            <a:r>
              <a:rPr lang="en-US" altLang="en-US" sz="1800"/>
              <a:t> given the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And response history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95800" y="4724400"/>
            <a:ext cx="2206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Entropy when response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Added to history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80175" y="4800600"/>
            <a:ext cx="2663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Entropy before response</a:t>
            </a:r>
            <a:br>
              <a:rPr lang="en-US" altLang="en-US" sz="1800"/>
            </a:br>
            <a:r>
              <a:rPr lang="en-US" altLang="en-US" sz="1800"/>
              <a:t> is added.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1752600" y="5715000"/>
          <a:ext cx="60864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63" name="Equation" r:id="rId3" imgW="3048000" imgH="431800" progId="">
                  <p:embed/>
                </p:oleObj>
              </mc:Choice>
              <mc:Fallback>
                <p:oleObj name="Equation" r:id="rId3" imgW="3048000" imgH="4318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715000"/>
                        <a:ext cx="60864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38200" y="6019800"/>
            <a:ext cx="779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where</a:t>
            </a:r>
          </a:p>
        </p:txBody>
      </p:sp>
      <p:graphicFrame>
        <p:nvGraphicFramePr>
          <p:cNvPr id="77836" name="Object 2"/>
          <p:cNvGraphicFramePr>
            <a:graphicFrameLocks noChangeAspect="1"/>
          </p:cNvGraphicFramePr>
          <p:nvPr/>
        </p:nvGraphicFramePr>
        <p:xfrm>
          <a:off x="76200" y="3810000"/>
          <a:ext cx="8850313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64" name="Equation" r:id="rId5" imgW="4432300" imgH="393700" progId="">
                  <p:embed/>
                </p:oleObj>
              </mc:Choice>
              <mc:Fallback>
                <p:oleObj name="Equation" r:id="rId5" imgW="4432300" imgH="3937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810000"/>
                        <a:ext cx="8850313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  <p:bldP spid="8" grpId="1"/>
      <p:bldP spid="9" grpId="0"/>
      <p:bldP spid="9" grpId="1"/>
      <p:bldP spid="10" grpId="0"/>
      <p:bldP spid="10" grpId="1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Incorporating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3330575"/>
          </a:xfrm>
        </p:spPr>
        <p:txBody>
          <a:bodyPr rtlCol="0">
            <a:normAutofit fontScale="92500" lnSpcReduction="10000"/>
          </a:bodyPr>
          <a:lstStyle/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Bayes</a:t>
            </a:r>
            <a:r>
              <a:rPr lang="en-US" dirty="0" smtClean="0"/>
              <a:t> Rule</a:t>
            </a:r>
          </a:p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A visual recognition algorithm outputs a probability distribution across all classes that is used as the prior.</a:t>
            </a:r>
          </a:p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A posterior probability is then computed based on the probability of obtaining a particular response history given each class.</a:t>
            </a:r>
          </a:p>
          <a:p>
            <a:pPr marL="342878" indent="-342878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</p:txBody>
      </p:sp>
      <p:graphicFrame>
        <p:nvGraphicFramePr>
          <p:cNvPr id="78852" name="Object 2"/>
          <p:cNvGraphicFramePr>
            <a:graphicFrameLocks noChangeAspect="1"/>
          </p:cNvGraphicFramePr>
          <p:nvPr/>
        </p:nvGraphicFramePr>
        <p:xfrm>
          <a:off x="914400" y="5334000"/>
          <a:ext cx="68548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6" name="Equation" r:id="rId4" imgW="3263900" imgH="254000" progId="">
                  <p:embed/>
                </p:oleObj>
              </mc:Choice>
              <mc:Fallback>
                <p:oleObj name="Equation" r:id="rId4" imgW="3263900" imgH="2540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334000"/>
                        <a:ext cx="68548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Modeling user responses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Assume that the questions are answered independently. </a:t>
            </a:r>
          </a:p>
        </p:txBody>
      </p:sp>
      <p:graphicFrame>
        <p:nvGraphicFramePr>
          <p:cNvPr id="79876" name="Object 2"/>
          <p:cNvGraphicFramePr>
            <a:graphicFrameLocks noChangeAspect="1"/>
          </p:cNvGraphicFramePr>
          <p:nvPr/>
        </p:nvGraphicFramePr>
        <p:xfrm>
          <a:off x="500063" y="3505200"/>
          <a:ext cx="4906962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2" name="Equation" r:id="rId4" imgW="2489200" imgH="889000" progId="">
                  <p:embed/>
                </p:oleObj>
              </mc:Choice>
              <mc:Fallback>
                <p:oleObj name="Equation" r:id="rId4" imgW="2489200" imgH="8890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3505200"/>
                        <a:ext cx="4906962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4267200" y="3744913"/>
            <a:ext cx="3516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Required for posterior computation</a:t>
            </a:r>
          </a:p>
        </p:txBody>
      </p:sp>
      <p:sp>
        <p:nvSpPr>
          <p:cNvPr id="79878" name="TextBox 7"/>
          <p:cNvSpPr txBox="1">
            <a:spLocks noChangeArrowheads="1"/>
          </p:cNvSpPr>
          <p:nvPr/>
        </p:nvSpPr>
        <p:spPr bwMode="auto">
          <a:xfrm>
            <a:off x="5516563" y="4583113"/>
            <a:ext cx="2955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Required for information gain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computation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0" descr="C:\Documents and Settings\Brian\My Documents\School\Vision\images\019.Gray_Catbird\Gray_Catbird_0018_25396431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14779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6" descr="C:\Documents and Settings\Brian\My Documents\School\Vision\images\001.Black_footed_Albatross\Black_footed_Albatross_0007_26751266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4876800"/>
            <a:ext cx="2230437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Dataset: Birds-200</a:t>
            </a:r>
          </a:p>
        </p:txBody>
      </p:sp>
      <p:sp>
        <p:nvSpPr>
          <p:cNvPr id="80901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739775"/>
          </a:xfrm>
        </p:spPr>
        <p:txBody>
          <a:bodyPr/>
          <a:lstStyle/>
          <a:p>
            <a:pPr eaLnBrk="1" hangingPunct="1"/>
            <a:r>
              <a:rPr lang="en-US" altLang="en-US" smtClean="0"/>
              <a:t>6033 images of 200 species</a:t>
            </a:r>
          </a:p>
        </p:txBody>
      </p:sp>
      <p:pic>
        <p:nvPicPr>
          <p:cNvPr id="80902" name="Picture 5" descr="C:\Documents and Settings\Brian\My Documents\School\Vision\images\001.Black_footed_Albatross\Black_footed_Albatross_0005_2755588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2667000"/>
            <a:ext cx="1600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C:\Documents and Settings\Brian\My Documents\School\Vision\images\001.Black_footed_Albatross\Black_footed_Albatross_0008_13842832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67000"/>
            <a:ext cx="20050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C:\Documents and Settings\Brian\My Documents\School\Vision\images\019.Gray_Catbird\Gray_Catbird_0013_4286458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21621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 descr="C:\Documents and Settings\Brian\My Documents\School\Vision\images\019.Gray_Catbird\Gray_Catbird_0015_4850949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9530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1" descr="C:\Documents and Settings\Brian\My Documents\School\Vision\images\083.White_breasted_Kingfisher\White_breasted_Kingfisher_0020_212488428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207327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2" descr="C:\Documents and Settings\Brian\My Documents\School\Vision\images\083.White_breasted_Kingfisher\White_breasted_Kingfisher_0021_7284136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67000"/>
            <a:ext cx="143351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3" descr="C:\Documents and Settings\Brian\My Documents\School\Vision\images\083.White_breasted_Kingfisher\White_breasted_Kingfisher_0024_304719526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76800"/>
            <a:ext cx="21907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Outline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accent2"/>
                </a:solidFill>
              </a:rPr>
              <a:t>Data collection with experts – PASCAL VOC</a:t>
            </a:r>
          </a:p>
          <a:p>
            <a:pPr eaLnBrk="1" hangingPunct="1"/>
            <a:r>
              <a:rPr lang="en-US" altLang="en-US" dirty="0" smtClean="0"/>
              <a:t>Annotation with non-experts</a:t>
            </a:r>
          </a:p>
          <a:p>
            <a:pPr lvl="1" eaLnBrk="1" hangingPunct="1"/>
            <a:r>
              <a:rPr lang="en-US" altLang="en-US" dirty="0" err="1" smtClean="0"/>
              <a:t>LabelMe</a:t>
            </a:r>
            <a:r>
              <a:rPr lang="en-US" altLang="en-US" dirty="0" smtClean="0"/>
              <a:t> – no incentive (altruism, perhaps)</a:t>
            </a:r>
          </a:p>
          <a:p>
            <a:pPr lvl="1" eaLnBrk="1" hangingPunct="1"/>
            <a:r>
              <a:rPr lang="en-US" altLang="en-US" dirty="0" smtClean="0"/>
              <a:t>ESP Game – fun incentive (not fun enough?)</a:t>
            </a:r>
          </a:p>
          <a:p>
            <a:pPr lvl="1" eaLnBrk="1" hangingPunct="1"/>
            <a:r>
              <a:rPr lang="en-US" altLang="en-US" dirty="0" smtClean="0"/>
              <a:t>Mechanical Turk – financial incentive</a:t>
            </a:r>
          </a:p>
          <a:p>
            <a:pPr eaLnBrk="1" hangingPunct="1"/>
            <a:r>
              <a:rPr lang="en-US" altLang="en-US" dirty="0" smtClean="0"/>
              <a:t>Human-in-the-loop Recognition</a:t>
            </a:r>
          </a:p>
          <a:p>
            <a:pPr lvl="1" eaLnBrk="1" hangingPunct="1"/>
            <a:r>
              <a:rPr lang="en-US" altLang="en-US" dirty="0" err="1" smtClean="0"/>
              <a:t>Visipedia</a:t>
            </a:r>
            <a:endParaRPr lang="en-US" altLang="en-US" dirty="0" smtClean="0"/>
          </a:p>
          <a:p>
            <a:pPr lvl="1"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32094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Implementation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3330575"/>
          </a:xfrm>
        </p:spPr>
        <p:txBody>
          <a:bodyPr/>
          <a:lstStyle/>
          <a:p>
            <a:pPr eaLnBrk="1" hangingPunct="1"/>
            <a:r>
              <a:rPr lang="en-US" altLang="en-US" smtClean="0"/>
              <a:t>Assembled 25 visual questions encompassing 288 visual attributes extracted from </a:t>
            </a:r>
            <a:r>
              <a:rPr lang="en-US" altLang="en-US" smtClean="0">
                <a:hlinkClick r:id="rId3"/>
              </a:rPr>
              <a:t>www.whatbird.com</a:t>
            </a:r>
            <a:endParaRPr lang="en-US" altLang="en-US" smtClean="0"/>
          </a:p>
          <a:p>
            <a:pPr eaLnBrk="1" hangingPunct="1"/>
            <a:r>
              <a:rPr lang="en-US" altLang="en-US" smtClean="0"/>
              <a:t>Mechanical Turk users asked to answer questions and provide confidence scores.</a:t>
            </a:r>
          </a:p>
        </p:txBody>
      </p:sp>
      <p:pic>
        <p:nvPicPr>
          <p:cNvPr id="81924" name="Picture 2" descr="http://www.virtualassistantassistant.com/wp-content/uploads/2011/07/mechanical-turk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4733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User Responses.</a:t>
            </a:r>
          </a:p>
        </p:txBody>
      </p:sp>
      <p:pic>
        <p:nvPicPr>
          <p:cNvPr id="829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7999" r="18750" b="29333"/>
          <a:stretch>
            <a:fillRect/>
          </a:stretch>
        </p:blipFill>
        <p:spPr bwMode="auto">
          <a:xfrm>
            <a:off x="0" y="1524000"/>
            <a:ext cx="9144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Visual recognition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Any vision system that can output a probability distribution across classes will work.</a:t>
            </a:r>
          </a:p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Authors used Andrea </a:t>
            </a:r>
            <a:r>
              <a:rPr lang="en-US" dirty="0" err="1" smtClean="0"/>
              <a:t>Vedaldis’s</a:t>
            </a:r>
            <a:r>
              <a:rPr lang="en-US" dirty="0" smtClean="0"/>
              <a:t> code.</a:t>
            </a:r>
          </a:p>
          <a:p>
            <a:pPr marL="742902" lvl="1" indent="-285732" eaLnBrk="1" fontAlgn="auto" hangingPunct="1">
              <a:spcAft>
                <a:spcPts val="0"/>
              </a:spcAft>
              <a:defRPr/>
            </a:pPr>
            <a:r>
              <a:rPr lang="en-US" dirty="0" smtClean="0"/>
              <a:t>Color/gray SIFT</a:t>
            </a:r>
          </a:p>
          <a:p>
            <a:pPr marL="742902" lvl="1" indent="-285732" eaLnBrk="1" fontAlgn="auto" hangingPunct="1">
              <a:spcAft>
                <a:spcPts val="0"/>
              </a:spcAft>
              <a:defRPr/>
            </a:pPr>
            <a:r>
              <a:rPr lang="en-US" dirty="0" smtClean="0"/>
              <a:t>VQ geometric blur</a:t>
            </a:r>
          </a:p>
          <a:p>
            <a:pPr marL="742902" lvl="1" indent="-285732" eaLnBrk="1" fontAlgn="auto" hangingPunct="1">
              <a:spcAft>
                <a:spcPts val="0"/>
              </a:spcAft>
              <a:defRPr/>
            </a:pPr>
            <a:r>
              <a:rPr lang="en-US" dirty="0" smtClean="0"/>
              <a:t>1 v All SVM</a:t>
            </a:r>
          </a:p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Authors added full image color histograms and VQ color histograms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Experiments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2133600"/>
          </a:xfrm>
        </p:spPr>
        <p:txBody>
          <a:bodyPr/>
          <a:lstStyle/>
          <a:p>
            <a:pPr eaLnBrk="1" hangingPunct="1"/>
            <a:r>
              <a:rPr lang="en-US" altLang="en-US" smtClean="0"/>
              <a:t>2 Stop criteria:</a:t>
            </a:r>
          </a:p>
          <a:p>
            <a:pPr lvl="1" eaLnBrk="1" hangingPunct="1"/>
            <a:r>
              <a:rPr lang="en-US" altLang="en-US" smtClean="0"/>
              <a:t>Fixed number of questions – evaluate accuacy</a:t>
            </a:r>
          </a:p>
          <a:p>
            <a:pPr lvl="1" eaLnBrk="1" hangingPunct="1"/>
            <a:r>
              <a:rPr lang="en-US" altLang="en-US" smtClean="0"/>
              <a:t>User stops when bird identified – measure number of questions required.</a:t>
            </a:r>
          </a:p>
        </p:txBody>
      </p:sp>
      <p:grpSp>
        <p:nvGrpSpPr>
          <p:cNvPr id="84996" name="Group 3"/>
          <p:cNvGrpSpPr>
            <a:grpSpLocks/>
          </p:cNvGrpSpPr>
          <p:nvPr/>
        </p:nvGrpSpPr>
        <p:grpSpPr bwMode="auto">
          <a:xfrm>
            <a:off x="457200" y="1676400"/>
            <a:ext cx="8686800" cy="2286000"/>
            <a:chOff x="228600" y="3505200"/>
            <a:chExt cx="8686800" cy="2286000"/>
          </a:xfrm>
        </p:grpSpPr>
        <p:sp>
          <p:nvSpPr>
            <p:cNvPr id="5" name="Rectangle 4"/>
            <p:cNvSpPr/>
            <p:nvPr/>
          </p:nvSpPr>
          <p:spPr>
            <a:xfrm>
              <a:off x="228600" y="4876800"/>
              <a:ext cx="16002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/>
                <a:t>Image </a:t>
              </a:r>
              <a:r>
                <a:rPr lang="en-US" sz="2400" i="1" dirty="0"/>
                <a:t>x</a:t>
              </a:r>
              <a:endParaRPr lang="en-US" i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62200" y="4876800"/>
              <a:ext cx="16002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/>
                <a:t>Ask user a question</a:t>
              </a:r>
              <a:endParaRPr lang="en-US" i="1" dirty="0"/>
            </a:p>
          </p:txBody>
        </p:sp>
        <p:sp>
          <p:nvSpPr>
            <p:cNvPr id="7" name="Diamond 6"/>
            <p:cNvSpPr/>
            <p:nvPr/>
          </p:nvSpPr>
          <p:spPr>
            <a:xfrm>
              <a:off x="5410200" y="4876800"/>
              <a:ext cx="1600200" cy="91440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Stop?</a:t>
              </a:r>
            </a:p>
          </p:txBody>
        </p:sp>
        <p:graphicFrame>
          <p:nvGraphicFramePr>
            <p:cNvPr id="85000" name="Object 2"/>
            <p:cNvGraphicFramePr>
              <a:graphicFrameLocks noChangeAspect="1"/>
            </p:cNvGraphicFramePr>
            <p:nvPr/>
          </p:nvGraphicFramePr>
          <p:xfrm>
            <a:off x="4124325" y="4852988"/>
            <a:ext cx="13335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51" name="Equation" r:id="rId4" imgW="711200" imgH="228600" progId="">
                    <p:embed/>
                  </p:oleObj>
                </mc:Choice>
                <mc:Fallback>
                  <p:oleObj name="Equation" r:id="rId4" imgW="711200" imgH="22860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4325" y="4852988"/>
                          <a:ext cx="1333500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Straight Arrow Connector 8"/>
            <p:cNvCxnSpPr>
              <a:endCxn id="6" idx="1"/>
            </p:cNvCxnSpPr>
            <p:nvPr/>
          </p:nvCxnSpPr>
          <p:spPr>
            <a:xfrm>
              <a:off x="1752600" y="5334000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3"/>
              <a:endCxn id="7" idx="1"/>
            </p:cNvCxnSpPr>
            <p:nvPr/>
          </p:nvCxnSpPr>
          <p:spPr>
            <a:xfrm>
              <a:off x="3962400" y="5334000"/>
              <a:ext cx="1447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7" idx="0"/>
              <a:endCxn id="6" idx="0"/>
            </p:cNvCxnSpPr>
            <p:nvPr/>
          </p:nvCxnSpPr>
          <p:spPr>
            <a:xfrm rot="16200000" flipV="1">
              <a:off x="4686300" y="3352800"/>
              <a:ext cx="12700" cy="3048000"/>
            </a:xfrm>
            <a:prstGeom prst="bentConnector3">
              <a:avLst>
                <a:gd name="adj1" fmla="val 7200002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3"/>
            </p:cNvCxnSpPr>
            <p:nvPr/>
          </p:nvCxnSpPr>
          <p:spPr>
            <a:xfrm>
              <a:off x="7010400" y="5334000"/>
              <a:ext cx="685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5005" name="Object 3"/>
            <p:cNvGraphicFramePr>
              <a:graphicFrameLocks noChangeAspect="1"/>
            </p:cNvGraphicFramePr>
            <p:nvPr/>
          </p:nvGraphicFramePr>
          <p:xfrm>
            <a:off x="6938962" y="4800600"/>
            <a:ext cx="1976438" cy="452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52" name="Equation" r:id="rId6" imgW="1054100" imgH="241300" progId="">
                    <p:embed/>
                  </p:oleObj>
                </mc:Choice>
                <mc:Fallback>
                  <p:oleObj name="Equation" r:id="rId6" imgW="1054100" imgH="24130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8962" y="4800600"/>
                          <a:ext cx="1976438" cy="452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5006" name="Object 4"/>
            <p:cNvGraphicFramePr>
              <a:graphicFrameLocks noChangeAspect="1"/>
            </p:cNvGraphicFramePr>
            <p:nvPr/>
          </p:nvGraphicFramePr>
          <p:xfrm>
            <a:off x="3962400" y="3505200"/>
            <a:ext cx="147637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53" name="Equation" r:id="rId8" imgW="787400" imgH="228600" progId="">
                    <p:embed/>
                  </p:oleObj>
                </mc:Choice>
                <mc:Fallback>
                  <p:oleObj name="Equation" r:id="rId8" imgW="787400" imgH="22860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2400" y="3505200"/>
                          <a:ext cx="1476375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007" name="TextBox 14"/>
            <p:cNvSpPr txBox="1">
              <a:spLocks noChangeArrowheads="1"/>
            </p:cNvSpPr>
            <p:nvPr/>
          </p:nvSpPr>
          <p:spPr bwMode="auto">
            <a:xfrm>
              <a:off x="5791200" y="4419600"/>
              <a:ext cx="4555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No</a:t>
              </a:r>
            </a:p>
          </p:txBody>
        </p:sp>
        <p:sp>
          <p:nvSpPr>
            <p:cNvPr id="85008" name="TextBox 15"/>
            <p:cNvSpPr txBox="1">
              <a:spLocks noChangeArrowheads="1"/>
            </p:cNvSpPr>
            <p:nvPr/>
          </p:nvSpPr>
          <p:spPr bwMode="auto">
            <a:xfrm>
              <a:off x="7075402" y="5345668"/>
              <a:ext cx="4855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Yes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2362200"/>
          </a:xfrm>
        </p:spPr>
        <p:txBody>
          <a:bodyPr rtlCol="0">
            <a:normAutofit fontScale="92500" lnSpcReduction="10000"/>
          </a:bodyPr>
          <a:lstStyle/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Average number of questions to make ID reduced from 11.11 to 6.43</a:t>
            </a:r>
          </a:p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Method allows CV to handle the easy cases, consulting with users only on the more difficult cases.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3886200" y="2590800"/>
            <a:ext cx="4648200" cy="1066800"/>
          </a:xfrm>
          <a:custGeom>
            <a:avLst/>
            <a:gdLst>
              <a:gd name="connsiteX0" fmla="*/ 0 w 4147820"/>
              <a:gd name="connsiteY0" fmla="*/ 952500 h 952500"/>
              <a:gd name="connsiteX1" fmla="*/ 944880 w 4147820"/>
              <a:gd name="connsiteY1" fmla="*/ 693420 h 952500"/>
              <a:gd name="connsiteX2" fmla="*/ 1432560 w 4147820"/>
              <a:gd name="connsiteY2" fmla="*/ 114300 h 952500"/>
              <a:gd name="connsiteX3" fmla="*/ 1783080 w 4147820"/>
              <a:gd name="connsiteY3" fmla="*/ 7620 h 952500"/>
              <a:gd name="connsiteX4" fmla="*/ 2042160 w 4147820"/>
              <a:gd name="connsiteY4" fmla="*/ 160020 h 952500"/>
              <a:gd name="connsiteX5" fmla="*/ 2255520 w 4147820"/>
              <a:gd name="connsiteY5" fmla="*/ 358140 h 952500"/>
              <a:gd name="connsiteX6" fmla="*/ 2514600 w 4147820"/>
              <a:gd name="connsiteY6" fmla="*/ 403860 h 952500"/>
              <a:gd name="connsiteX7" fmla="*/ 2804160 w 4147820"/>
              <a:gd name="connsiteY7" fmla="*/ 449580 h 952500"/>
              <a:gd name="connsiteX8" fmla="*/ 3048000 w 4147820"/>
              <a:gd name="connsiteY8" fmla="*/ 419100 h 952500"/>
              <a:gd name="connsiteX9" fmla="*/ 3337560 w 4147820"/>
              <a:gd name="connsiteY9" fmla="*/ 510540 h 952500"/>
              <a:gd name="connsiteX10" fmla="*/ 3550920 w 4147820"/>
              <a:gd name="connsiteY10" fmla="*/ 632460 h 952500"/>
              <a:gd name="connsiteX11" fmla="*/ 3886200 w 4147820"/>
              <a:gd name="connsiteY11" fmla="*/ 693420 h 952500"/>
              <a:gd name="connsiteX12" fmla="*/ 4114800 w 4147820"/>
              <a:gd name="connsiteY12" fmla="*/ 647700 h 952500"/>
              <a:gd name="connsiteX13" fmla="*/ 4084320 w 4147820"/>
              <a:gd name="connsiteY13" fmla="*/ 6477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7820" h="952500">
                <a:moveTo>
                  <a:pt x="0" y="952500"/>
                </a:moveTo>
                <a:cubicBezTo>
                  <a:pt x="353060" y="892810"/>
                  <a:pt x="706120" y="833120"/>
                  <a:pt x="944880" y="693420"/>
                </a:cubicBezTo>
                <a:cubicBezTo>
                  <a:pt x="1183640" y="553720"/>
                  <a:pt x="1292860" y="228600"/>
                  <a:pt x="1432560" y="114300"/>
                </a:cubicBezTo>
                <a:cubicBezTo>
                  <a:pt x="1572260" y="0"/>
                  <a:pt x="1681480" y="0"/>
                  <a:pt x="1783080" y="7620"/>
                </a:cubicBezTo>
                <a:cubicBezTo>
                  <a:pt x="1884680" y="15240"/>
                  <a:pt x="1963420" y="101600"/>
                  <a:pt x="2042160" y="160020"/>
                </a:cubicBezTo>
                <a:cubicBezTo>
                  <a:pt x="2120900" y="218440"/>
                  <a:pt x="2176780" y="317500"/>
                  <a:pt x="2255520" y="358140"/>
                </a:cubicBezTo>
                <a:cubicBezTo>
                  <a:pt x="2334260" y="398780"/>
                  <a:pt x="2514600" y="403860"/>
                  <a:pt x="2514600" y="403860"/>
                </a:cubicBezTo>
                <a:cubicBezTo>
                  <a:pt x="2606040" y="419100"/>
                  <a:pt x="2715260" y="447040"/>
                  <a:pt x="2804160" y="449580"/>
                </a:cubicBezTo>
                <a:cubicBezTo>
                  <a:pt x="2893060" y="452120"/>
                  <a:pt x="2959100" y="408940"/>
                  <a:pt x="3048000" y="419100"/>
                </a:cubicBezTo>
                <a:cubicBezTo>
                  <a:pt x="3136900" y="429260"/>
                  <a:pt x="3253740" y="474980"/>
                  <a:pt x="3337560" y="510540"/>
                </a:cubicBezTo>
                <a:cubicBezTo>
                  <a:pt x="3421380" y="546100"/>
                  <a:pt x="3459480" y="601980"/>
                  <a:pt x="3550920" y="632460"/>
                </a:cubicBezTo>
                <a:cubicBezTo>
                  <a:pt x="3642360" y="662940"/>
                  <a:pt x="3792220" y="690880"/>
                  <a:pt x="3886200" y="693420"/>
                </a:cubicBezTo>
                <a:cubicBezTo>
                  <a:pt x="3980180" y="695960"/>
                  <a:pt x="4081780" y="655320"/>
                  <a:pt x="4114800" y="647700"/>
                </a:cubicBezTo>
                <a:cubicBezTo>
                  <a:pt x="4147820" y="640080"/>
                  <a:pt x="4116070" y="643890"/>
                  <a:pt x="4084320" y="647700"/>
                </a:cubicBezTo>
              </a:path>
            </a:pathLst>
          </a:custGeom>
          <a:ln w="539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4191000" y="1828800"/>
            <a:ext cx="4419600" cy="1676400"/>
          </a:xfrm>
          <a:custGeom>
            <a:avLst/>
            <a:gdLst>
              <a:gd name="connsiteX0" fmla="*/ 0 w 3992880"/>
              <a:gd name="connsiteY0" fmla="*/ 0 h 1463040"/>
              <a:gd name="connsiteX1" fmla="*/ 228600 w 3992880"/>
              <a:gd name="connsiteY1" fmla="*/ 746760 h 1463040"/>
              <a:gd name="connsiteX2" fmla="*/ 533400 w 3992880"/>
              <a:gd name="connsiteY2" fmla="*/ 883920 h 1463040"/>
              <a:gd name="connsiteX3" fmla="*/ 762000 w 3992880"/>
              <a:gd name="connsiteY3" fmla="*/ 1005840 h 1463040"/>
              <a:gd name="connsiteX4" fmla="*/ 1036320 w 3992880"/>
              <a:gd name="connsiteY4" fmla="*/ 944880 h 1463040"/>
              <a:gd name="connsiteX5" fmla="*/ 1295400 w 3992880"/>
              <a:gd name="connsiteY5" fmla="*/ 929640 h 1463040"/>
              <a:gd name="connsiteX6" fmla="*/ 1554480 w 3992880"/>
              <a:gd name="connsiteY6" fmla="*/ 990600 h 1463040"/>
              <a:gd name="connsiteX7" fmla="*/ 1798320 w 3992880"/>
              <a:gd name="connsiteY7" fmla="*/ 1143000 h 1463040"/>
              <a:gd name="connsiteX8" fmla="*/ 2042160 w 3992880"/>
              <a:gd name="connsiteY8" fmla="*/ 1280160 h 1463040"/>
              <a:gd name="connsiteX9" fmla="*/ 2346960 w 3992880"/>
              <a:gd name="connsiteY9" fmla="*/ 1249680 h 1463040"/>
              <a:gd name="connsiteX10" fmla="*/ 2575560 w 3992880"/>
              <a:gd name="connsiteY10" fmla="*/ 1356360 h 1463040"/>
              <a:gd name="connsiteX11" fmla="*/ 2834640 w 3992880"/>
              <a:gd name="connsiteY11" fmla="*/ 1341120 h 1463040"/>
              <a:gd name="connsiteX12" fmla="*/ 3139440 w 3992880"/>
              <a:gd name="connsiteY12" fmla="*/ 1356360 h 1463040"/>
              <a:gd name="connsiteX13" fmla="*/ 3368040 w 3992880"/>
              <a:gd name="connsiteY13" fmla="*/ 1386840 h 1463040"/>
              <a:gd name="connsiteX14" fmla="*/ 3627120 w 3992880"/>
              <a:gd name="connsiteY14" fmla="*/ 1447800 h 1463040"/>
              <a:gd name="connsiteX15" fmla="*/ 3947160 w 3992880"/>
              <a:gd name="connsiteY15" fmla="*/ 1463040 h 1463040"/>
              <a:gd name="connsiteX16" fmla="*/ 3901440 w 3992880"/>
              <a:gd name="connsiteY16" fmla="*/ 144780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92880" h="1463040">
                <a:moveTo>
                  <a:pt x="0" y="0"/>
                </a:moveTo>
                <a:cubicBezTo>
                  <a:pt x="69850" y="299720"/>
                  <a:pt x="139700" y="599440"/>
                  <a:pt x="228600" y="746760"/>
                </a:cubicBezTo>
                <a:cubicBezTo>
                  <a:pt x="317500" y="894080"/>
                  <a:pt x="444500" y="840740"/>
                  <a:pt x="533400" y="883920"/>
                </a:cubicBezTo>
                <a:cubicBezTo>
                  <a:pt x="622300" y="927100"/>
                  <a:pt x="678180" y="995680"/>
                  <a:pt x="762000" y="1005840"/>
                </a:cubicBezTo>
                <a:cubicBezTo>
                  <a:pt x="845820" y="1016000"/>
                  <a:pt x="947420" y="957580"/>
                  <a:pt x="1036320" y="944880"/>
                </a:cubicBezTo>
                <a:cubicBezTo>
                  <a:pt x="1125220" y="932180"/>
                  <a:pt x="1209040" y="922020"/>
                  <a:pt x="1295400" y="929640"/>
                </a:cubicBezTo>
                <a:cubicBezTo>
                  <a:pt x="1381760" y="937260"/>
                  <a:pt x="1470660" y="955040"/>
                  <a:pt x="1554480" y="990600"/>
                </a:cubicBezTo>
                <a:cubicBezTo>
                  <a:pt x="1638300" y="1026160"/>
                  <a:pt x="1717040" y="1094740"/>
                  <a:pt x="1798320" y="1143000"/>
                </a:cubicBezTo>
                <a:cubicBezTo>
                  <a:pt x="1879600" y="1191260"/>
                  <a:pt x="1950720" y="1262380"/>
                  <a:pt x="2042160" y="1280160"/>
                </a:cubicBezTo>
                <a:cubicBezTo>
                  <a:pt x="2133600" y="1297940"/>
                  <a:pt x="2258060" y="1236980"/>
                  <a:pt x="2346960" y="1249680"/>
                </a:cubicBezTo>
                <a:cubicBezTo>
                  <a:pt x="2435860" y="1262380"/>
                  <a:pt x="2494280" y="1341120"/>
                  <a:pt x="2575560" y="1356360"/>
                </a:cubicBezTo>
                <a:cubicBezTo>
                  <a:pt x="2656840" y="1371600"/>
                  <a:pt x="2740660" y="1341120"/>
                  <a:pt x="2834640" y="1341120"/>
                </a:cubicBezTo>
                <a:cubicBezTo>
                  <a:pt x="2928620" y="1341120"/>
                  <a:pt x="3050540" y="1348740"/>
                  <a:pt x="3139440" y="1356360"/>
                </a:cubicBezTo>
                <a:cubicBezTo>
                  <a:pt x="3228340" y="1363980"/>
                  <a:pt x="3286760" y="1371600"/>
                  <a:pt x="3368040" y="1386840"/>
                </a:cubicBezTo>
                <a:cubicBezTo>
                  <a:pt x="3449320" y="1402080"/>
                  <a:pt x="3530600" y="1435100"/>
                  <a:pt x="3627120" y="1447800"/>
                </a:cubicBezTo>
                <a:cubicBezTo>
                  <a:pt x="3723640" y="1460500"/>
                  <a:pt x="3901440" y="1463040"/>
                  <a:pt x="3947160" y="1463040"/>
                </a:cubicBezTo>
                <a:cubicBezTo>
                  <a:pt x="3992880" y="1463040"/>
                  <a:pt x="3947160" y="1455420"/>
                  <a:pt x="3901440" y="1447800"/>
                </a:cubicBezTo>
              </a:path>
            </a:pathLst>
          </a:cu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Results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457200" y="4191000"/>
            <a:ext cx="8229600" cy="2209800"/>
          </a:xfrm>
        </p:spPr>
        <p:txBody>
          <a:bodyPr/>
          <a:lstStyle/>
          <a:p>
            <a:pPr eaLnBrk="1" hangingPunct="1"/>
            <a:r>
              <a:rPr lang="en-US" altLang="en-US" smtClean="0"/>
              <a:t>Vision allows the questions to be salient right away.</a:t>
            </a:r>
          </a:p>
          <a:p>
            <a:pPr eaLnBrk="1" hangingPunct="1"/>
            <a:r>
              <a:rPr lang="en-US" altLang="en-US" smtClean="0"/>
              <a:t>User input can correct gross errors from CV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16426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Key Observations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Visual recognition reduces labor over a pure “20 Q” approach.</a:t>
            </a:r>
          </a:p>
          <a:p>
            <a:pPr eaLnBrk="1" hangingPunct="1"/>
            <a:r>
              <a:rPr lang="en-US" altLang="en-US" smtClean="0"/>
              <a:t>Visual recognition improves performance over a pure “20 Q” approach. (69% vs 66%)</a:t>
            </a:r>
          </a:p>
          <a:p>
            <a:pPr eaLnBrk="1" hangingPunct="1"/>
            <a:r>
              <a:rPr lang="en-US" altLang="en-US" smtClean="0"/>
              <a:t>User input dramatically improves recognition results. (66% vs 19%)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and weaknesses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342878" indent="-342878" eaLnBrk="1" fontAlgn="auto" hangingPunct="1">
              <a:spcAft>
                <a:spcPts val="0"/>
              </a:spcAft>
              <a:buClr>
                <a:srgbClr val="00B050"/>
              </a:buClr>
              <a:defRPr/>
            </a:pPr>
            <a:r>
              <a:rPr lang="en-US" dirty="0" smtClean="0"/>
              <a:t>Handles very difficult data and yields excellent results.</a:t>
            </a:r>
          </a:p>
          <a:p>
            <a:pPr marL="342878" indent="-342878" eaLnBrk="1" fontAlgn="auto" hangingPunct="1">
              <a:spcAft>
                <a:spcPts val="0"/>
              </a:spcAft>
              <a:buClr>
                <a:srgbClr val="00B050"/>
              </a:buClr>
              <a:defRPr/>
            </a:pPr>
            <a:r>
              <a:rPr lang="en-US" dirty="0" smtClean="0"/>
              <a:t>Plug-and-play with many recognition algorithms.</a:t>
            </a:r>
          </a:p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Requires significant user assistance</a:t>
            </a:r>
          </a:p>
          <a:p>
            <a:pPr marL="342878" indent="-342878" eaLnBrk="1" fontAlgn="auto" hangingPunct="1"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/>
              <a:t>Reported results assume humans are perfect verifiers</a:t>
            </a:r>
          </a:p>
          <a:p>
            <a:pPr marL="342878" indent="-342878" eaLnBrk="1" fontAlgn="auto" hangingPunct="1"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/>
              <a:t>Is the reduction from 11 questions to 6 really that significant?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lecture(s)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Human-in-the-loop</a:t>
            </a:r>
          </a:p>
          <a:p>
            <a:r>
              <a:rPr lang="en-US" dirty="0" smtClean="0"/>
              <a:t>Attributes</a:t>
            </a:r>
          </a:p>
          <a:p>
            <a:r>
              <a:rPr lang="en-US" dirty="0" smtClean="0"/>
              <a:t>More crowdsourcing </a:t>
            </a:r>
            <a:r>
              <a:rPr lang="en-US" smtClean="0"/>
              <a:t>(ImageNet, MS COCO)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500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508" name="Picture 7" descr="C:\snavely\work\teaching\09Fa-CS6610\lectures\lec18\everingham_det_Pag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2" name="Picture 8" descr="C:\snavely\work\teaching\09Fa-CS6610\lectures\lec18\everingham_det_Pag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Outline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accent2"/>
                </a:solidFill>
              </a:rPr>
              <a:t>Data collection with experts – PASCAL VOC</a:t>
            </a:r>
          </a:p>
          <a:p>
            <a:pPr eaLnBrk="1" hangingPunct="1"/>
            <a:r>
              <a:rPr lang="en-US" altLang="en-US" dirty="0" smtClean="0">
                <a:solidFill>
                  <a:srgbClr val="00B050"/>
                </a:solidFill>
              </a:rPr>
              <a:t>Annotation with non-experts</a:t>
            </a:r>
          </a:p>
          <a:p>
            <a:pPr lvl="1" eaLnBrk="1" hangingPunct="1"/>
            <a:r>
              <a:rPr lang="en-US" altLang="en-US" dirty="0" err="1" smtClean="0">
                <a:solidFill>
                  <a:srgbClr val="00B050"/>
                </a:solidFill>
              </a:rPr>
              <a:t>LabelMe</a:t>
            </a:r>
            <a:r>
              <a:rPr lang="en-US" altLang="en-US" dirty="0" smtClean="0">
                <a:solidFill>
                  <a:srgbClr val="00B050"/>
                </a:solidFill>
              </a:rPr>
              <a:t> – no incentive (altruism, perhaps)</a:t>
            </a:r>
          </a:p>
          <a:p>
            <a:pPr lvl="1" eaLnBrk="1" hangingPunct="1"/>
            <a:r>
              <a:rPr lang="en-US" altLang="en-US" dirty="0" smtClean="0">
                <a:solidFill>
                  <a:srgbClr val="00B050"/>
                </a:solidFill>
              </a:rPr>
              <a:t>ESP Game – fun incentive (not fun enough?)</a:t>
            </a:r>
          </a:p>
          <a:p>
            <a:pPr lvl="1" eaLnBrk="1" hangingPunct="1"/>
            <a:r>
              <a:rPr lang="en-US" altLang="en-US" dirty="0" smtClean="0">
                <a:solidFill>
                  <a:srgbClr val="00B050"/>
                </a:solidFill>
              </a:rPr>
              <a:t>Mechanical Turk – financial incentive</a:t>
            </a:r>
          </a:p>
          <a:p>
            <a:pPr eaLnBrk="1" hangingPunct="1"/>
            <a:r>
              <a:rPr lang="en-US" altLang="en-US" dirty="0" smtClean="0"/>
              <a:t>Human-in-the-loop Recognition</a:t>
            </a:r>
          </a:p>
          <a:p>
            <a:pPr lvl="1" eaLnBrk="1" hangingPunct="1"/>
            <a:r>
              <a:rPr lang="en-US" altLang="en-US" dirty="0" err="1" smtClean="0"/>
              <a:t>Visipedia</a:t>
            </a:r>
            <a:endParaRPr lang="en-US" altLang="en-US" dirty="0" smtClean="0"/>
          </a:p>
          <a:p>
            <a:pPr lvl="1"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5377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LabelMe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labelme.csail.mit.edu</a:t>
            </a:r>
            <a:endParaRPr lang="en-US" dirty="0" smtClean="0"/>
          </a:p>
          <a:p>
            <a:r>
              <a:rPr lang="en-US" dirty="0" smtClean="0"/>
              <a:t>“Open world” database annotated by the community*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* Notes on Image Annotation</a:t>
            </a:r>
            <a:r>
              <a:rPr lang="en-US" dirty="0" smtClean="0"/>
              <a:t>, </a:t>
            </a:r>
            <a:r>
              <a:rPr lang="en-US" dirty="0" err="1" smtClean="0"/>
              <a:t>Barriuso</a:t>
            </a:r>
            <a:r>
              <a:rPr lang="en-US" dirty="0" smtClean="0"/>
              <a:t> and </a:t>
            </a:r>
            <a:r>
              <a:rPr lang="en-US" dirty="0" err="1" smtClean="0"/>
              <a:t>Torralba</a:t>
            </a:r>
            <a:r>
              <a:rPr lang="en-US" dirty="0"/>
              <a:t> </a:t>
            </a:r>
            <a:r>
              <a:rPr lang="en-US" dirty="0" smtClean="0"/>
              <a:t>2012. http</a:t>
            </a:r>
            <a:r>
              <a:rPr lang="en-US" dirty="0"/>
              <a:t>://arxiv.org/abs/1210.3448</a:t>
            </a:r>
          </a:p>
        </p:txBody>
      </p:sp>
    </p:spTree>
    <p:extLst>
      <p:ext uri="{BB962C8B-B14F-4D97-AF65-F5344CB8AC3E}">
        <p14:creationId xmlns:p14="http://schemas.microsoft.com/office/powerpoint/2010/main" val="1578573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1302</Words>
  <Application>Microsoft Office PowerPoint</Application>
  <PresentationFormat>On-screen Show (4:3)</PresentationFormat>
  <Paragraphs>266</Paragraphs>
  <Slides>58</Slides>
  <Notes>25</Notes>
  <HiddenSlides>5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Helvetica</vt:lpstr>
      <vt:lpstr>Office Theme</vt:lpstr>
      <vt:lpstr>1_Office Theme</vt:lpstr>
      <vt:lpstr>2_Office Theme</vt:lpstr>
      <vt:lpstr>Equation</vt:lpstr>
      <vt:lpstr>PowerPoint Presentation</vt:lpstr>
      <vt:lpstr>Data Sets and Crowdsourcing</vt:lpstr>
      <vt:lpstr>Recap</vt:lpstr>
      <vt:lpstr>The Internet has some rough edges</vt:lpstr>
      <vt:lpstr>Outline</vt:lpstr>
      <vt:lpstr>PowerPoint Presentation</vt:lpstr>
      <vt:lpstr>PowerPoint Presentation</vt:lpstr>
      <vt:lpstr>Outline</vt:lpstr>
      <vt:lpstr>LabelMe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Utility data annotation via Amazon Mechanical Turk</vt:lpstr>
      <vt:lpstr>Amazon Mechanical Turk</vt:lpstr>
      <vt:lpstr>Annotation protocols</vt:lpstr>
      <vt:lpstr>Type keywords</vt:lpstr>
      <vt:lpstr>Select examples </vt:lpstr>
      <vt:lpstr>Select examples</vt:lpstr>
      <vt:lpstr>Click on landmarks</vt:lpstr>
      <vt:lpstr>Outline something</vt:lpstr>
      <vt:lpstr>Motivation</vt:lpstr>
      <vt:lpstr>Issues</vt:lpstr>
      <vt:lpstr>Annotation quality</vt:lpstr>
      <vt:lpstr>How do we get quality annotations?</vt:lpstr>
      <vt:lpstr>Ensuring Annotation Quality</vt:lpstr>
      <vt:lpstr>Pricing</vt:lpstr>
      <vt:lpstr>Examples of Crowdsourcing</vt:lpstr>
      <vt:lpstr>Examples of Crowdsourcing</vt:lpstr>
      <vt:lpstr>Outline</vt:lpstr>
      <vt:lpstr>PowerPoint Presentation</vt:lpstr>
      <vt:lpstr>Introduction:</vt:lpstr>
      <vt:lpstr>The Approach: What is progress?</vt:lpstr>
      <vt:lpstr>The Approach: 20 Questions</vt:lpstr>
      <vt:lpstr>Which 20 questions?</vt:lpstr>
      <vt:lpstr>Which question to ask?</vt:lpstr>
      <vt:lpstr>Some definitions:</vt:lpstr>
      <vt:lpstr>Question selection</vt:lpstr>
      <vt:lpstr>Incorporating vision</vt:lpstr>
      <vt:lpstr>Modeling user responses</vt:lpstr>
      <vt:lpstr>The Dataset: Birds-200</vt:lpstr>
      <vt:lpstr>Implementation</vt:lpstr>
      <vt:lpstr>User Responses.</vt:lpstr>
      <vt:lpstr>Visual recognition </vt:lpstr>
      <vt:lpstr>Experiments</vt:lpstr>
      <vt:lpstr>Results</vt:lpstr>
      <vt:lpstr>Results</vt:lpstr>
      <vt:lpstr>Key Observations</vt:lpstr>
      <vt:lpstr>Strengths and weaknesses</vt:lpstr>
      <vt:lpstr>Next lecture(s)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Computation and Computer Vision</dc:title>
  <dc:creator>James Hays</dc:creator>
  <cp:lastModifiedBy>James</cp:lastModifiedBy>
  <cp:revision>41</cp:revision>
  <dcterms:created xsi:type="dcterms:W3CDTF">2006-08-16T00:00:00Z</dcterms:created>
  <dcterms:modified xsi:type="dcterms:W3CDTF">2018-11-07T21:19:08Z</dcterms:modified>
</cp:coreProperties>
</file>