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3433425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468" y="126"/>
      </p:cViewPr>
      <p:guideLst>
        <p:guide orient="horz" pos="288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5C1F-07F6-4EF6-BFDF-D2D5F995D51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4950" y="944563"/>
            <a:ext cx="45339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636963"/>
            <a:ext cx="806767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C125A-0AD4-4B70-8178-B4D27AF72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89EE-1082-46E8-A7E3-14CF0450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9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Alex-Net</a:t>
            </a:r>
            <a:r>
              <a:rPr lang="en-US" baseline="0" dirty="0" smtClean="0"/>
              <a:t> – Deeper, smaller convolutions, more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89EE-1082-46E8-A7E3-14CF0450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6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Alex-Net</a:t>
            </a:r>
            <a:r>
              <a:rPr lang="en-US" baseline="0" dirty="0" smtClean="0"/>
              <a:t> – Deeper, smaller convolutions, </a:t>
            </a:r>
            <a:r>
              <a:rPr lang="en-US" baseline="0" smtClean="0"/>
              <a:t>more parameters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89EE-1082-46E8-A7E3-14CF0450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8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589EE-1082-46E8-A7E3-14CF0450E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4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4490" y="262891"/>
            <a:ext cx="112644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4875" y="4159254"/>
            <a:ext cx="118836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402315"/>
            <a:ext cx="11586329" cy="14605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299" y="1852393"/>
            <a:ext cx="5682968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299" y="2760222"/>
            <a:ext cx="5682968" cy="4059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0672" y="1852393"/>
            <a:ext cx="5710955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0672" y="2760222"/>
            <a:ext cx="5710955" cy="4059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8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6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956" y="1087998"/>
            <a:ext cx="6800671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0956" y="1087998"/>
            <a:ext cx="6800671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5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296" y="402314"/>
            <a:ext cx="2896582" cy="64037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549" y="402314"/>
            <a:ext cx="8521829" cy="64037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4085" y="292104"/>
            <a:ext cx="874526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4085" y="292104"/>
            <a:ext cx="874526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673" y="1737999"/>
            <a:ext cx="5843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8214" y="1737999"/>
            <a:ext cx="5843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4085" y="292104"/>
            <a:ext cx="8745260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972" y="887716"/>
            <a:ext cx="3551298" cy="5180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466529" y="13970"/>
            <a:ext cx="3389111" cy="4098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4515592" y="4246425"/>
            <a:ext cx="3317751" cy="3250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8545621" y="60960"/>
            <a:ext cx="3317751" cy="332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8576073" y="3716835"/>
            <a:ext cx="3317751" cy="3250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07" y="1236678"/>
            <a:ext cx="11418411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178" y="3968912"/>
            <a:ext cx="10075069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0137366" y="7003757"/>
            <a:ext cx="3375459" cy="460396"/>
          </a:xfrm>
          <a:prstGeom prst="rect">
            <a:avLst/>
          </a:prstGeom>
        </p:spPr>
        <p:txBody>
          <a:bodyPr vert="horz" lIns="100753" tIns="50377" rIns="100753" bIns="5037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5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4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http://mscoco.org</a:t>
            </a:r>
            <a:endParaRPr kumimoji="0" lang="en-US" sz="2204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6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52" y="1883879"/>
            <a:ext cx="11586329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552" y="5056910"/>
            <a:ext cx="11586329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5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671" y="2011568"/>
            <a:ext cx="5709206" cy="4794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4085" y="292104"/>
            <a:ext cx="87452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139" y="1645924"/>
            <a:ext cx="126991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7365" y="7027550"/>
            <a:ext cx="42986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671" y="7027550"/>
            <a:ext cx="3089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2066" y="7027550"/>
            <a:ext cx="3089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7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1">
        <a:defRPr>
          <a:latin typeface="+mn-lt"/>
          <a:ea typeface="+mn-ea"/>
          <a:cs typeface="+mn-cs"/>
        </a:defRPr>
      </a:lvl4pPr>
      <a:lvl5pPr marL="1828707">
        <a:defRPr>
          <a:latin typeface="+mn-lt"/>
          <a:ea typeface="+mn-ea"/>
          <a:cs typeface="+mn-cs"/>
        </a:defRPr>
      </a:lvl5pPr>
      <a:lvl6pPr marL="2285884">
        <a:defRPr>
          <a:latin typeface="+mn-lt"/>
          <a:ea typeface="+mn-ea"/>
          <a:cs typeface="+mn-cs"/>
        </a:defRPr>
      </a:lvl6pPr>
      <a:lvl7pPr marL="2743061">
        <a:defRPr>
          <a:latin typeface="+mn-lt"/>
          <a:ea typeface="+mn-ea"/>
          <a:cs typeface="+mn-cs"/>
        </a:defRPr>
      </a:lvl7pPr>
      <a:lvl8pPr marL="3200238">
        <a:defRPr>
          <a:latin typeface="+mn-lt"/>
          <a:ea typeface="+mn-ea"/>
          <a:cs typeface="+mn-cs"/>
        </a:defRPr>
      </a:lvl8pPr>
      <a:lvl9pPr marL="365741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7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1">
        <a:defRPr>
          <a:latin typeface="+mn-lt"/>
          <a:ea typeface="+mn-ea"/>
          <a:cs typeface="+mn-cs"/>
        </a:defRPr>
      </a:lvl4pPr>
      <a:lvl5pPr marL="1828707">
        <a:defRPr>
          <a:latin typeface="+mn-lt"/>
          <a:ea typeface="+mn-ea"/>
          <a:cs typeface="+mn-cs"/>
        </a:defRPr>
      </a:lvl5pPr>
      <a:lvl6pPr marL="2285884">
        <a:defRPr>
          <a:latin typeface="+mn-lt"/>
          <a:ea typeface="+mn-ea"/>
          <a:cs typeface="+mn-cs"/>
        </a:defRPr>
      </a:lvl6pPr>
      <a:lvl7pPr marL="2743061">
        <a:defRPr>
          <a:latin typeface="+mn-lt"/>
          <a:ea typeface="+mn-ea"/>
          <a:cs typeface="+mn-cs"/>
        </a:defRPr>
      </a:lvl7pPr>
      <a:lvl8pPr marL="3200238">
        <a:defRPr>
          <a:latin typeface="+mn-lt"/>
          <a:ea typeface="+mn-ea"/>
          <a:cs typeface="+mn-cs"/>
        </a:defRPr>
      </a:lvl8pPr>
      <a:lvl9pPr marL="365741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548" y="402315"/>
            <a:ext cx="11586329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48" y="2011568"/>
            <a:ext cx="11586329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548" y="7003758"/>
            <a:ext cx="3022521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577"/>
            <a:fld id="{6F37057C-41E5-43E9-963A-4CDC8122F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3/22/2021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9822" y="7003758"/>
            <a:ext cx="4533781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5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87356" y="7003758"/>
            <a:ext cx="3022521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577"/>
            <a:fld id="{DA22E1CB-69E1-482F-8117-FE30A479F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75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hyperlink" Target="http://places.csail.mit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jp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jpg"/><Relationship Id="rId3" Type="http://schemas.openxmlformats.org/officeDocument/2006/relationships/image" Target="../media/image103.jpg"/><Relationship Id="rId7" Type="http://schemas.openxmlformats.org/officeDocument/2006/relationships/image" Target="../media/image107.png"/><Relationship Id="rId12" Type="http://schemas.openxmlformats.org/officeDocument/2006/relationships/image" Target="../media/image112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g"/><Relationship Id="rId11" Type="http://schemas.openxmlformats.org/officeDocument/2006/relationships/image" Target="../media/image111.jpg"/><Relationship Id="rId5" Type="http://schemas.openxmlformats.org/officeDocument/2006/relationships/image" Target="../media/image105.png"/><Relationship Id="rId10" Type="http://schemas.openxmlformats.org/officeDocument/2006/relationships/image" Target="../media/image110.jpg"/><Relationship Id="rId4" Type="http://schemas.openxmlformats.org/officeDocument/2006/relationships/image" Target="../media/image104.png"/><Relationship Id="rId9" Type="http://schemas.openxmlformats.org/officeDocument/2006/relationships/image" Target="../media/image109.jpg"/><Relationship Id="rId1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7" Type="http://schemas.openxmlformats.org/officeDocument/2006/relationships/image" Target="../media/image120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g"/><Relationship Id="rId5" Type="http://schemas.openxmlformats.org/officeDocument/2006/relationships/image" Target="../media/image118.jpg"/><Relationship Id="rId4" Type="http://schemas.openxmlformats.org/officeDocument/2006/relationships/image" Target="../media/image1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7" Type="http://schemas.openxmlformats.org/officeDocument/2006/relationships/image" Target="../media/image126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laces.csail.mit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18" Type="http://schemas.openxmlformats.org/officeDocument/2006/relationships/image" Target="../media/image36.jpg"/><Relationship Id="rId26" Type="http://schemas.openxmlformats.org/officeDocument/2006/relationships/image" Target="../media/image44.png"/><Relationship Id="rId3" Type="http://schemas.openxmlformats.org/officeDocument/2006/relationships/image" Target="../media/image21.jpg"/><Relationship Id="rId21" Type="http://schemas.openxmlformats.org/officeDocument/2006/relationships/image" Target="../media/image39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5" Type="http://schemas.openxmlformats.org/officeDocument/2006/relationships/image" Target="../media/image43.png"/><Relationship Id="rId2" Type="http://schemas.openxmlformats.org/officeDocument/2006/relationships/image" Target="../media/image20.jpg"/><Relationship Id="rId16" Type="http://schemas.openxmlformats.org/officeDocument/2006/relationships/image" Target="../media/image34.jp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24" Type="http://schemas.openxmlformats.org/officeDocument/2006/relationships/image" Target="../media/image42.pn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23" Type="http://schemas.openxmlformats.org/officeDocument/2006/relationships/image" Target="../media/image41.png"/><Relationship Id="rId10" Type="http://schemas.openxmlformats.org/officeDocument/2006/relationships/image" Target="../media/image28.jpg"/><Relationship Id="rId19" Type="http://schemas.openxmlformats.org/officeDocument/2006/relationships/image" Target="../media/image37.jp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jp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19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9035" y="2396490"/>
            <a:ext cx="8571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Object Detectors </a:t>
            </a:r>
            <a:r>
              <a:rPr spc="-5" dirty="0">
                <a:latin typeface="Arial"/>
                <a:cs typeface="Arial"/>
              </a:rPr>
              <a:t>Emerge in </a:t>
            </a:r>
            <a:r>
              <a:rPr dirty="0">
                <a:latin typeface="Arial"/>
                <a:cs typeface="Arial"/>
              </a:rPr>
              <a:t>Deep Scene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512" y="3742099"/>
            <a:ext cx="11430000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6515" algn="ctr">
              <a:lnSpc>
                <a:spcPts val="2855"/>
              </a:lnSpc>
              <a:spcBef>
                <a:spcPts val="100"/>
              </a:spcBef>
            </a:pPr>
            <a:r>
              <a:rPr sz="2400" b="1" spc="145" dirty="0" err="1">
                <a:latin typeface="Tahoma"/>
                <a:cs typeface="Tahoma"/>
              </a:rPr>
              <a:t>Bolei</a:t>
            </a:r>
            <a:r>
              <a:rPr sz="2400" b="1" spc="135" dirty="0">
                <a:latin typeface="Tahoma"/>
                <a:cs typeface="Tahoma"/>
              </a:rPr>
              <a:t> </a:t>
            </a:r>
            <a:r>
              <a:rPr sz="2400" b="1" spc="175" dirty="0" smtClean="0">
                <a:latin typeface="Tahoma"/>
                <a:cs typeface="Tahoma"/>
              </a:rPr>
              <a:t>Zhou,</a:t>
            </a:r>
            <a:r>
              <a:rPr lang="en-US" sz="2400" b="1" spc="175" dirty="0" smtClean="0">
                <a:latin typeface="Tahoma"/>
                <a:cs typeface="Tahoma"/>
              </a:rPr>
              <a:t> </a:t>
            </a:r>
            <a:r>
              <a:rPr sz="2200" spc="5" dirty="0" smtClean="0">
                <a:latin typeface="Verdana"/>
                <a:cs typeface="Verdana"/>
              </a:rPr>
              <a:t>Aditya</a:t>
            </a:r>
            <a:r>
              <a:rPr sz="2200" spc="-90" dirty="0" smtClean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Khosla,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Agata</a:t>
            </a:r>
            <a:r>
              <a:rPr sz="2200" spc="-8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Lapedriza,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Aude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Oliva,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Antonio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Torralba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7522" y="133350"/>
            <a:ext cx="1772920" cy="12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8512" y="4615814"/>
            <a:ext cx="1432560" cy="1601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5912" y="4601974"/>
            <a:ext cx="1438909" cy="1620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3482" y="4601209"/>
            <a:ext cx="1369060" cy="163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40912" y="4601209"/>
            <a:ext cx="1591309" cy="1591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1789" y="147924"/>
            <a:ext cx="1630251" cy="1073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4472" y="6501130"/>
            <a:ext cx="565404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Massachusetts </a:t>
            </a:r>
            <a:r>
              <a:rPr sz="2600" spc="-5" dirty="0">
                <a:latin typeface="Arial"/>
                <a:cs typeface="Arial"/>
              </a:rPr>
              <a:t>Institute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Technology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4572634"/>
            <a:ext cx="1652271" cy="165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672" y="111760"/>
            <a:ext cx="76644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spc="10" dirty="0"/>
              <a:t>Learning </a:t>
            </a:r>
            <a:r>
              <a:rPr sz="4000" dirty="0"/>
              <a:t>to </a:t>
            </a:r>
            <a:r>
              <a:rPr sz="4000" spc="30" dirty="0"/>
              <a:t>Recognize</a:t>
            </a:r>
            <a:r>
              <a:rPr sz="4000" spc="-490" dirty="0"/>
              <a:t> </a:t>
            </a:r>
            <a:r>
              <a:rPr sz="4000" spc="5" dirty="0"/>
              <a:t>Scenes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74812" y="1038860"/>
            <a:ext cx="10078720" cy="2815590"/>
          </a:xfrm>
          <a:custGeom>
            <a:avLst/>
            <a:gdLst/>
            <a:ahLst/>
            <a:cxnLst/>
            <a:rect l="l" t="t" r="r" b="b"/>
            <a:pathLst>
              <a:path w="10078720" h="2683510">
                <a:moveTo>
                  <a:pt x="10078719" y="0"/>
                </a:moveTo>
                <a:lnTo>
                  <a:pt x="0" y="0"/>
                </a:lnTo>
                <a:lnTo>
                  <a:pt x="0" y="2683510"/>
                </a:lnTo>
                <a:lnTo>
                  <a:pt x="10078720" y="2683510"/>
                </a:lnTo>
                <a:lnTo>
                  <a:pt x="10078719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4812" y="3722370"/>
            <a:ext cx="5034280" cy="0"/>
          </a:xfrm>
          <a:custGeom>
            <a:avLst/>
            <a:gdLst/>
            <a:ahLst/>
            <a:cxnLst/>
            <a:rect l="l" t="t" r="r" b="b"/>
            <a:pathLst>
              <a:path w="5034280">
                <a:moveTo>
                  <a:pt x="503428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4812" y="1038860"/>
            <a:ext cx="10078720" cy="0"/>
          </a:xfrm>
          <a:custGeom>
            <a:avLst/>
            <a:gdLst/>
            <a:ahLst/>
            <a:cxnLst/>
            <a:rect l="l" t="t" r="r" b="b"/>
            <a:pathLst>
              <a:path w="10078720">
                <a:moveTo>
                  <a:pt x="0" y="0"/>
                </a:moveTo>
                <a:lnTo>
                  <a:pt x="10078719" y="0"/>
                </a:lnTo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9091" y="3722370"/>
            <a:ext cx="5044440" cy="0"/>
          </a:xfrm>
          <a:custGeom>
            <a:avLst/>
            <a:gdLst/>
            <a:ahLst/>
            <a:cxnLst/>
            <a:rect l="l" t="t" r="r" b="b"/>
            <a:pathLst>
              <a:path w="5044440">
                <a:moveTo>
                  <a:pt x="504444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4191" y="1394460"/>
            <a:ext cx="9860280" cy="98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9751" y="2725420"/>
            <a:ext cx="9860280" cy="976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4812" y="1130303"/>
            <a:ext cx="10078720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03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bedroom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650" dirty="0">
              <a:latin typeface="Arial"/>
              <a:cs typeface="Arial"/>
            </a:endParaRPr>
          </a:p>
          <a:p>
            <a:pPr marL="125724"/>
            <a:r>
              <a:rPr spc="-5" dirty="0">
                <a:latin typeface="Arial"/>
                <a:cs typeface="Arial"/>
              </a:rPr>
              <a:t>mountain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8871" y="4029710"/>
            <a:ext cx="5337810" cy="211852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098">
              <a:spcBef>
                <a:spcPts val="940"/>
              </a:spcBef>
            </a:pPr>
            <a:r>
              <a:rPr sz="2800" spc="-5" dirty="0">
                <a:latin typeface="Arial"/>
                <a:cs typeface="Arial"/>
              </a:rPr>
              <a:t>Possible internal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representations:</a:t>
            </a:r>
            <a:endParaRPr sz="2800">
              <a:latin typeface="Arial"/>
              <a:cs typeface="Arial"/>
            </a:endParaRPr>
          </a:p>
          <a:p>
            <a:pPr marL="428603" indent="-187950">
              <a:spcBef>
                <a:spcPts val="720"/>
              </a:spcBef>
              <a:buChar char="-"/>
              <a:tabLst>
                <a:tab pos="429237" algn="l"/>
              </a:tabLst>
            </a:pPr>
            <a:r>
              <a:rPr sz="2400" spc="-5" dirty="0">
                <a:latin typeface="Arial"/>
                <a:cs typeface="Arial"/>
              </a:rPr>
              <a:t>Objects (scene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parts?)</a:t>
            </a:r>
            <a:endParaRPr sz="2400">
              <a:latin typeface="Arial"/>
              <a:cs typeface="Arial"/>
            </a:endParaRPr>
          </a:p>
          <a:p>
            <a:pPr marL="429237" indent="-187950">
              <a:buChar char="-"/>
              <a:tabLst>
                <a:tab pos="429237" algn="l"/>
              </a:tabLst>
            </a:pPr>
            <a:r>
              <a:rPr sz="2400" spc="-5" dirty="0">
                <a:latin typeface="Arial"/>
                <a:cs typeface="Arial"/>
              </a:rPr>
              <a:t>Scene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attributes</a:t>
            </a:r>
            <a:endParaRPr sz="2400">
              <a:latin typeface="Arial"/>
              <a:cs typeface="Arial"/>
            </a:endParaRPr>
          </a:p>
          <a:p>
            <a:pPr marL="429237" indent="-187950">
              <a:buChar char="-"/>
              <a:tabLst>
                <a:tab pos="429237" algn="l"/>
              </a:tabLst>
            </a:pPr>
            <a:r>
              <a:rPr sz="2400" spc="-5" dirty="0">
                <a:latin typeface="Arial"/>
                <a:cs typeface="Arial"/>
              </a:rPr>
              <a:t>Object parts</a:t>
            </a:r>
            <a:endParaRPr sz="2400">
              <a:latin typeface="Arial"/>
              <a:cs typeface="Arial"/>
            </a:endParaRPr>
          </a:p>
          <a:p>
            <a:pPr marL="429237" indent="-187950">
              <a:buChar char="-"/>
              <a:tabLst>
                <a:tab pos="429237" algn="l"/>
              </a:tabLst>
            </a:pPr>
            <a:r>
              <a:rPr sz="2400" spc="-5" dirty="0">
                <a:latin typeface="Arial"/>
                <a:cs typeface="Arial"/>
              </a:rPr>
              <a:t>Textures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0313" y="4806951"/>
            <a:ext cx="2548890" cy="170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8912" y="4781550"/>
            <a:ext cx="2560320" cy="173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3625" y="288291"/>
            <a:ext cx="62566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3564709" algn="l"/>
              </a:tabLst>
            </a:pPr>
            <a:r>
              <a:rPr sz="4000" spc="-10" dirty="0">
                <a:latin typeface="Arial"/>
                <a:cs typeface="Arial"/>
              </a:rPr>
              <a:t>CN</a:t>
            </a:r>
            <a:r>
              <a:rPr sz="4000" dirty="0">
                <a:latin typeface="Arial"/>
                <a:cs typeface="Arial"/>
              </a:rPr>
              <a:t>N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-5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r</a:t>
            </a:r>
            <a:r>
              <a:rPr sz="4000" spc="-1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Sc</a:t>
            </a:r>
            <a:r>
              <a:rPr sz="4000" spc="-5" dirty="0">
                <a:latin typeface="Arial"/>
                <a:cs typeface="Arial"/>
              </a:rPr>
              <a:t>en</a:t>
            </a:r>
            <a:r>
              <a:rPr sz="4000" dirty="0">
                <a:latin typeface="Arial"/>
                <a:cs typeface="Arial"/>
              </a:rPr>
              <a:t>e	</a:t>
            </a:r>
            <a:r>
              <a:rPr sz="4000" spc="-10" dirty="0">
                <a:latin typeface="Arial"/>
                <a:cs typeface="Arial"/>
              </a:rPr>
              <a:t>R</a:t>
            </a:r>
            <a:r>
              <a:rPr sz="4000" spc="-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c</a:t>
            </a:r>
            <a:r>
              <a:rPr sz="4000" spc="-5" dirty="0">
                <a:latin typeface="Arial"/>
                <a:cs typeface="Arial"/>
              </a:rPr>
              <a:t>ogni</a:t>
            </a:r>
            <a:r>
              <a:rPr sz="4000" spc="5" dirty="0">
                <a:latin typeface="Arial"/>
                <a:cs typeface="Arial"/>
              </a:rPr>
              <a:t>t</a:t>
            </a:r>
            <a:r>
              <a:rPr sz="4000" spc="-10" dirty="0">
                <a:latin typeface="Arial"/>
                <a:cs typeface="Arial"/>
              </a:rPr>
              <a:t>i</a:t>
            </a:r>
            <a:r>
              <a:rPr sz="4000" spc="-5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8524" y="1783161"/>
            <a:ext cx="5999846" cy="1692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1513" y="2398394"/>
            <a:ext cx="202153" cy="217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699">
              <a:lnSpc>
                <a:spcPts val="2130"/>
              </a:lnSpc>
            </a:pPr>
            <a:r>
              <a:rPr dirty="0">
                <a:latin typeface="Verdana"/>
                <a:cs typeface="Verdana"/>
              </a:rPr>
              <a:t>#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25992" y="1299211"/>
            <a:ext cx="7308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b="1" spc="120" dirty="0">
                <a:latin typeface="Tahoma"/>
                <a:cs typeface="Tahoma"/>
              </a:rPr>
              <a:t>Places</a:t>
            </a:r>
            <a:r>
              <a:rPr b="1" spc="85" dirty="0">
                <a:latin typeface="Tahoma"/>
                <a:cs typeface="Tahoma"/>
              </a:rPr>
              <a:t> </a:t>
            </a:r>
            <a:r>
              <a:rPr b="1" spc="95" dirty="0">
                <a:latin typeface="Tahoma"/>
                <a:cs typeface="Tahoma"/>
              </a:rPr>
              <a:t>Database</a:t>
            </a:r>
            <a:r>
              <a:rPr spc="95" dirty="0">
                <a:latin typeface="Verdana"/>
                <a:cs typeface="Verdana"/>
              </a:rPr>
              <a:t>: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7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million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images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from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400</a:t>
            </a:r>
            <a:r>
              <a:rPr spc="-70" dirty="0">
                <a:latin typeface="Verdana"/>
                <a:cs typeface="Verdana"/>
              </a:rPr>
              <a:t> </a:t>
            </a:r>
            <a:r>
              <a:rPr spc="20" dirty="0">
                <a:latin typeface="Verdana"/>
                <a:cs typeface="Verdana"/>
              </a:rPr>
              <a:t>scene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categories</a:t>
            </a:r>
            <a:endParaRPr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05631" y="7278369"/>
            <a:ext cx="21170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Zhou, </a:t>
            </a:r>
            <a:r>
              <a:rPr sz="1500" dirty="0">
                <a:latin typeface="Arial"/>
                <a:cs typeface="Arial"/>
              </a:rPr>
              <a:t>et </a:t>
            </a:r>
            <a:r>
              <a:rPr sz="1500" spc="-5" dirty="0">
                <a:latin typeface="Arial"/>
                <a:cs typeface="Arial"/>
              </a:rPr>
              <a:t>al. NIPS,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2014.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8052" y="3173730"/>
            <a:ext cx="8850630" cy="84382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5601686">
              <a:spcBef>
                <a:spcPts val="1160"/>
              </a:spcBef>
            </a:pPr>
            <a:r>
              <a:rPr spc="20" dirty="0">
                <a:latin typeface="Verdana"/>
                <a:cs typeface="Verdana"/>
              </a:rPr>
              <a:t>scene</a:t>
            </a:r>
            <a:r>
              <a:rPr spc="-7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category</a:t>
            </a:r>
            <a:endParaRPr dirty="0">
              <a:latin typeface="Verdana"/>
              <a:cs typeface="Verdana"/>
            </a:endParaRPr>
          </a:p>
          <a:p>
            <a:pPr marL="12699">
              <a:spcBef>
                <a:spcPts val="1060"/>
              </a:spcBef>
            </a:pPr>
            <a:r>
              <a:rPr b="1" spc="75" dirty="0">
                <a:latin typeface="Tahoma"/>
                <a:cs typeface="Tahoma"/>
              </a:rPr>
              <a:t>Places-CNN</a:t>
            </a:r>
            <a:r>
              <a:rPr spc="75" dirty="0">
                <a:latin typeface="Verdana"/>
                <a:cs typeface="Verdana"/>
              </a:rPr>
              <a:t>:</a:t>
            </a:r>
            <a:r>
              <a:rPr spc="-5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AlexNet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CNN</a:t>
            </a:r>
            <a:r>
              <a:rPr spc="-4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on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spc="-35" dirty="0">
                <a:latin typeface="Verdana"/>
                <a:cs typeface="Verdana"/>
              </a:rPr>
              <a:t>2.5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million</a:t>
            </a:r>
            <a:r>
              <a:rPr spc="-6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images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from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205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scene</a:t>
            </a:r>
            <a:r>
              <a:rPr spc="-5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categories.</a:t>
            </a:r>
          </a:p>
        </p:txBody>
      </p:sp>
      <p:sp>
        <p:nvSpPr>
          <p:cNvPr id="9" name="object 9"/>
          <p:cNvSpPr/>
          <p:nvPr/>
        </p:nvSpPr>
        <p:spPr>
          <a:xfrm>
            <a:off x="3868104" y="4128770"/>
            <a:ext cx="5322167" cy="827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82812" y="5133342"/>
            <a:ext cx="941705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Scene Recognition </a:t>
            </a:r>
            <a:r>
              <a:rPr sz="2000" b="1" dirty="0">
                <a:latin typeface="Arial"/>
                <a:cs typeface="Arial"/>
              </a:rPr>
              <a:t>Demo</a:t>
            </a:r>
            <a:r>
              <a:rPr sz="2000" dirty="0">
                <a:latin typeface="Arial"/>
                <a:cs typeface="Arial"/>
              </a:rPr>
              <a:t>: 78% </a:t>
            </a:r>
            <a:r>
              <a:rPr sz="2000" spc="-5" dirty="0">
                <a:latin typeface="Arial"/>
                <a:cs typeface="Arial"/>
              </a:rPr>
              <a:t>top-5 recognition </a:t>
            </a:r>
            <a:r>
              <a:rPr sz="2000" dirty="0">
                <a:latin typeface="Arial"/>
                <a:cs typeface="Arial"/>
              </a:rPr>
              <a:t>accuracy in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wild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5677882">
              <a:spcBef>
                <a:spcPts val="1440"/>
              </a:spcBef>
            </a:pPr>
            <a:r>
              <a:rPr sz="2400" b="1" spc="-5" dirty="0">
                <a:latin typeface="Arial"/>
                <a:cs typeface="Arial"/>
                <a:hlinkClick r:id="rId4"/>
              </a:rPr>
              <a:t>http://places.csail.mit.edu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041" y="5427979"/>
            <a:ext cx="1995170" cy="2128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0266" y="5430520"/>
            <a:ext cx="1844039" cy="2058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8895" y="292103"/>
            <a:ext cx="87452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60">
              <a:spcBef>
                <a:spcPts val="100"/>
              </a:spcBef>
            </a:pPr>
            <a:r>
              <a:rPr spc="-30" dirty="0"/>
              <a:t>ImageNet </a:t>
            </a:r>
            <a:r>
              <a:rPr spc="-5" dirty="0"/>
              <a:t>CNN </a:t>
            </a:r>
            <a:r>
              <a:rPr spc="25" dirty="0"/>
              <a:t>and </a:t>
            </a:r>
            <a:r>
              <a:rPr spc="30" dirty="0"/>
              <a:t>Places</a:t>
            </a:r>
            <a:r>
              <a:rPr spc="-484" dirty="0"/>
              <a:t> </a:t>
            </a:r>
            <a:r>
              <a:rPr dirty="0"/>
              <a:t>CNN</a:t>
            </a:r>
          </a:p>
        </p:txBody>
      </p:sp>
      <p:sp>
        <p:nvSpPr>
          <p:cNvPr id="3" name="object 3"/>
          <p:cNvSpPr/>
          <p:nvPr/>
        </p:nvSpPr>
        <p:spPr>
          <a:xfrm>
            <a:off x="4366563" y="1721165"/>
            <a:ext cx="5618404" cy="2152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51186" y="1347472"/>
            <a:ext cx="50704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b="1" spc="95" dirty="0">
                <a:latin typeface="Tahoma"/>
                <a:cs typeface="Tahoma"/>
              </a:rPr>
              <a:t>ImageNet </a:t>
            </a:r>
            <a:r>
              <a:rPr b="1" spc="120" dirty="0">
                <a:latin typeface="Tahoma"/>
                <a:cs typeface="Tahoma"/>
              </a:rPr>
              <a:t>CNN </a:t>
            </a:r>
            <a:r>
              <a:rPr b="1" spc="105" dirty="0">
                <a:latin typeface="Tahoma"/>
                <a:cs typeface="Tahoma"/>
              </a:rPr>
              <a:t>for </a:t>
            </a:r>
            <a:r>
              <a:rPr b="1" spc="100" dirty="0">
                <a:latin typeface="Tahoma"/>
                <a:cs typeface="Tahoma"/>
              </a:rPr>
              <a:t>Object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105" dirty="0">
                <a:latin typeface="Tahoma"/>
                <a:cs typeface="Tahoma"/>
              </a:rPr>
              <a:t>Classification</a:t>
            </a:r>
            <a:endParaRPr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0212" y="3892550"/>
            <a:ext cx="2166620" cy="28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9212" y="1460501"/>
            <a:ext cx="2825750" cy="2376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3253" y="4877932"/>
            <a:ext cx="5752262" cy="2202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2512" y="7035800"/>
            <a:ext cx="1129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400" b="1" spc="185" dirty="0">
                <a:latin typeface="Tahoma"/>
                <a:cs typeface="Tahoma"/>
              </a:rPr>
              <a:t>P</a:t>
            </a:r>
            <a:r>
              <a:rPr sz="2400" b="1" spc="90" dirty="0">
                <a:latin typeface="Tahoma"/>
                <a:cs typeface="Tahoma"/>
              </a:rPr>
              <a:t>l</a:t>
            </a:r>
            <a:r>
              <a:rPr sz="2400" b="1" spc="175" dirty="0">
                <a:latin typeface="Tahoma"/>
                <a:cs typeface="Tahoma"/>
              </a:rPr>
              <a:t>a</a:t>
            </a:r>
            <a:r>
              <a:rPr sz="2400" b="1" spc="160" dirty="0">
                <a:latin typeface="Tahoma"/>
                <a:cs typeface="Tahoma"/>
              </a:rPr>
              <a:t>c</a:t>
            </a:r>
            <a:r>
              <a:rPr sz="2400" b="1" spc="190" dirty="0">
                <a:latin typeface="Tahoma"/>
                <a:cs typeface="Tahoma"/>
              </a:rPr>
              <a:t>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14612" y="4690113"/>
            <a:ext cx="2821940" cy="2335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642" y="7059930"/>
            <a:ext cx="438150" cy="302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8541" y="3749040"/>
            <a:ext cx="452120" cy="727710"/>
          </a:xfrm>
          <a:custGeom>
            <a:avLst/>
            <a:gdLst/>
            <a:ahLst/>
            <a:cxnLst/>
            <a:rect l="l" t="t" r="r" b="b"/>
            <a:pathLst>
              <a:path w="452120" h="727710">
                <a:moveTo>
                  <a:pt x="452120" y="582930"/>
                </a:moveTo>
                <a:lnTo>
                  <a:pt x="0" y="582930"/>
                </a:lnTo>
                <a:lnTo>
                  <a:pt x="226060" y="727710"/>
                </a:lnTo>
                <a:lnTo>
                  <a:pt x="452120" y="582930"/>
                </a:lnTo>
                <a:close/>
              </a:path>
              <a:path w="452120" h="727710">
                <a:moveTo>
                  <a:pt x="339090" y="144780"/>
                </a:moveTo>
                <a:lnTo>
                  <a:pt x="113030" y="144780"/>
                </a:lnTo>
                <a:lnTo>
                  <a:pt x="113030" y="582930"/>
                </a:lnTo>
                <a:lnTo>
                  <a:pt x="339090" y="582930"/>
                </a:lnTo>
                <a:lnTo>
                  <a:pt x="339090" y="144780"/>
                </a:lnTo>
                <a:close/>
              </a:path>
              <a:path w="452120" h="727710">
                <a:moveTo>
                  <a:pt x="226060" y="0"/>
                </a:moveTo>
                <a:lnTo>
                  <a:pt x="0" y="144780"/>
                </a:lnTo>
                <a:lnTo>
                  <a:pt x="452120" y="144780"/>
                </a:lnTo>
                <a:lnTo>
                  <a:pt x="22606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8541" y="3749040"/>
            <a:ext cx="452120" cy="727710"/>
          </a:xfrm>
          <a:custGeom>
            <a:avLst/>
            <a:gdLst/>
            <a:ahLst/>
            <a:cxnLst/>
            <a:rect l="l" t="t" r="r" b="b"/>
            <a:pathLst>
              <a:path w="452120" h="727710">
                <a:moveTo>
                  <a:pt x="226060" y="727710"/>
                </a:moveTo>
                <a:lnTo>
                  <a:pt x="0" y="582930"/>
                </a:lnTo>
                <a:lnTo>
                  <a:pt x="113030" y="582930"/>
                </a:lnTo>
                <a:lnTo>
                  <a:pt x="113030" y="144780"/>
                </a:lnTo>
                <a:lnTo>
                  <a:pt x="0" y="144780"/>
                </a:lnTo>
                <a:lnTo>
                  <a:pt x="226060" y="0"/>
                </a:lnTo>
                <a:lnTo>
                  <a:pt x="452120" y="144780"/>
                </a:lnTo>
                <a:lnTo>
                  <a:pt x="339090" y="144780"/>
                </a:lnTo>
                <a:lnTo>
                  <a:pt x="339090" y="582930"/>
                </a:lnTo>
                <a:lnTo>
                  <a:pt x="452120" y="582930"/>
                </a:lnTo>
                <a:lnTo>
                  <a:pt x="226060" y="72771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55655" y="3980182"/>
            <a:ext cx="4915535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5873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Same architecture: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AlexNet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 marL="12699"/>
            <a:r>
              <a:rPr b="1" spc="120" dirty="0">
                <a:latin typeface="Tahoma"/>
                <a:cs typeface="Tahoma"/>
              </a:rPr>
              <a:t>Places </a:t>
            </a:r>
            <a:r>
              <a:rPr b="1" spc="114" dirty="0">
                <a:latin typeface="Tahoma"/>
                <a:cs typeface="Tahoma"/>
              </a:rPr>
              <a:t>CNN </a:t>
            </a:r>
            <a:r>
              <a:rPr b="1" spc="100" dirty="0">
                <a:latin typeface="Tahoma"/>
                <a:cs typeface="Tahoma"/>
              </a:rPr>
              <a:t>for </a:t>
            </a:r>
            <a:r>
              <a:rPr b="1" spc="135" dirty="0">
                <a:latin typeface="Tahoma"/>
                <a:cs typeface="Tahoma"/>
              </a:rPr>
              <a:t>Scene</a:t>
            </a:r>
            <a:r>
              <a:rPr b="1" spc="40" dirty="0">
                <a:latin typeface="Tahoma"/>
                <a:cs typeface="Tahoma"/>
              </a:rPr>
              <a:t> </a:t>
            </a:r>
            <a:r>
              <a:rPr b="1" spc="105" dirty="0">
                <a:latin typeface="Tahoma"/>
                <a:cs typeface="Tahoma"/>
              </a:rPr>
              <a:t>Classification</a:t>
            </a:r>
            <a:endParaRPr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154" y="445770"/>
            <a:ext cx="82861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858625" algn="l"/>
                <a:tab pos="5736299" algn="l"/>
              </a:tabLst>
            </a:pPr>
            <a:r>
              <a:rPr sz="4000" spc="-5" dirty="0">
                <a:latin typeface="Arial"/>
                <a:cs typeface="Arial"/>
              </a:rPr>
              <a:t>Data-Driven	Approach </a:t>
            </a:r>
            <a:r>
              <a:rPr sz="4000" dirty="0">
                <a:latin typeface="Arial"/>
                <a:cs typeface="Arial"/>
              </a:rPr>
              <a:t>to	</a:t>
            </a:r>
            <a:r>
              <a:rPr sz="4000" spc="-5" dirty="0">
                <a:latin typeface="Arial"/>
                <a:cs typeface="Arial"/>
              </a:rPr>
              <a:t>Study</a:t>
            </a:r>
            <a:r>
              <a:rPr sz="4000" spc="-8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CNN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90802" y="1257753"/>
            <a:ext cx="4653693" cy="280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37844" y="2467611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0012" y="4353559"/>
            <a:ext cx="2228850" cy="55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4771" y="4911090"/>
            <a:ext cx="2236470" cy="55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4771" y="5478782"/>
            <a:ext cx="2216150" cy="538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74771" y="6005833"/>
            <a:ext cx="2255520" cy="5702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09485" y="5049521"/>
            <a:ext cx="1711325" cy="183062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699" marR="5080">
              <a:lnSpc>
                <a:spcPts val="2030"/>
              </a:lnSpc>
              <a:spcBef>
                <a:spcPts val="275"/>
              </a:spcBef>
            </a:pPr>
            <a:r>
              <a:rPr spc="-10" dirty="0">
                <a:latin typeface="Arial"/>
                <a:cs typeface="Arial"/>
              </a:rPr>
              <a:t>200,000 image  </a:t>
            </a:r>
            <a:r>
              <a:rPr spc="-5" dirty="0">
                <a:latin typeface="Arial"/>
                <a:cs typeface="Arial"/>
              </a:rPr>
              <a:t>stimuli </a:t>
            </a:r>
            <a:r>
              <a:rPr spc="-10" dirty="0">
                <a:latin typeface="Arial"/>
                <a:cs typeface="Arial"/>
              </a:rPr>
              <a:t>of objects  and </a:t>
            </a:r>
            <a:r>
              <a:rPr spc="-5" dirty="0">
                <a:latin typeface="Arial"/>
                <a:cs typeface="Arial"/>
              </a:rPr>
              <a:t>scene  categories  (ImageNet  TestSet+SUN  </a:t>
            </a:r>
            <a:r>
              <a:rPr spc="-10" dirty="0">
                <a:latin typeface="Arial"/>
                <a:cs typeface="Arial"/>
              </a:rPr>
              <a:t>database)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0384" y="4405407"/>
            <a:ext cx="1050888" cy="2268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7944" y="4697010"/>
            <a:ext cx="3542029" cy="18517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1475" y="4470402"/>
            <a:ext cx="1572895" cy="54822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699" marR="5080">
              <a:lnSpc>
                <a:spcPts val="2030"/>
              </a:lnSpc>
              <a:spcBef>
                <a:spcPts val="275"/>
              </a:spcBef>
            </a:pPr>
            <a:r>
              <a:rPr spc="-5" dirty="0">
                <a:latin typeface="Arial"/>
                <a:cs typeface="Arial"/>
              </a:rPr>
              <a:t>ImageNet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CNN  Places</a:t>
            </a:r>
            <a:r>
              <a:rPr spc="-10" dirty="0">
                <a:latin typeface="Arial"/>
                <a:cs typeface="Arial"/>
              </a:rPr>
              <a:t> CNN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5655" y="1522729"/>
            <a:ext cx="33813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Neuroscientists study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brain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984" y="293369"/>
            <a:ext cx="78517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3708847" algn="l"/>
                <a:tab pos="6350313" algn="l"/>
              </a:tabLst>
            </a:pPr>
            <a:r>
              <a:rPr sz="4400" dirty="0">
                <a:latin typeface="Arial"/>
                <a:cs typeface="Arial"/>
              </a:rPr>
              <a:t>Es</a:t>
            </a:r>
            <a:r>
              <a:rPr sz="4400" spc="-5" dirty="0">
                <a:latin typeface="Arial"/>
                <a:cs typeface="Arial"/>
              </a:rPr>
              <a:t>t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spc="-5" dirty="0">
                <a:latin typeface="Arial"/>
                <a:cs typeface="Arial"/>
              </a:rPr>
              <a:t>matin</a:t>
            </a:r>
            <a:r>
              <a:rPr sz="440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5" dirty="0">
                <a:latin typeface="Arial"/>
                <a:cs typeface="Arial"/>
              </a:rPr>
              <a:t>t</a:t>
            </a:r>
            <a:r>
              <a:rPr sz="4400" spc="-5" dirty="0">
                <a:latin typeface="Arial"/>
                <a:cs typeface="Arial"/>
              </a:rPr>
              <a:t>h</a:t>
            </a:r>
            <a:r>
              <a:rPr sz="4400" dirty="0">
                <a:latin typeface="Arial"/>
                <a:cs typeface="Arial"/>
              </a:rPr>
              <a:t>e	</a:t>
            </a:r>
            <a:r>
              <a:rPr sz="4400" spc="-5" dirty="0">
                <a:latin typeface="Arial"/>
                <a:cs typeface="Arial"/>
              </a:rPr>
              <a:t>Recept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ve	</a:t>
            </a:r>
            <a:r>
              <a:rPr sz="4400" spc="-5" dirty="0">
                <a:latin typeface="Arial"/>
                <a:cs typeface="Arial"/>
              </a:rPr>
              <a:t>Fields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8505" y="1419860"/>
            <a:ext cx="3208655" cy="70916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699">
              <a:spcBef>
                <a:spcPts val="430"/>
              </a:spcBef>
            </a:pPr>
            <a:r>
              <a:rPr sz="2200" spc="-5" dirty="0">
                <a:latin typeface="Arial"/>
                <a:cs typeface="Arial"/>
              </a:rPr>
              <a:t>Estimated receptive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fields</a:t>
            </a:r>
            <a:endParaRPr sz="2200">
              <a:latin typeface="Arial"/>
              <a:cs typeface="Arial"/>
            </a:endParaRPr>
          </a:p>
          <a:p>
            <a:pPr marL="1741082">
              <a:spcBef>
                <a:spcPts val="270"/>
              </a:spcBef>
            </a:pPr>
            <a:r>
              <a:rPr spc="-10" dirty="0">
                <a:latin typeface="Arial"/>
                <a:cs typeface="Arial"/>
              </a:rPr>
              <a:t>pool1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4981" y="2164080"/>
            <a:ext cx="1969770" cy="1313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3656" y="2164079"/>
            <a:ext cx="1969769" cy="132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1062" y="2164079"/>
            <a:ext cx="1969770" cy="132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4342" y="2192020"/>
            <a:ext cx="1283970" cy="123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6032" y="2211070"/>
            <a:ext cx="1283970" cy="123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8202" y="2180589"/>
            <a:ext cx="1283970" cy="123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5846" y="2703829"/>
            <a:ext cx="138429" cy="137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4491" y="2523489"/>
            <a:ext cx="571500" cy="572770"/>
          </a:xfrm>
          <a:custGeom>
            <a:avLst/>
            <a:gdLst/>
            <a:ahLst/>
            <a:cxnLst/>
            <a:rect l="l" t="t" r="r" b="b"/>
            <a:pathLst>
              <a:path w="571500" h="572769">
                <a:moveTo>
                  <a:pt x="285750" y="0"/>
                </a:moveTo>
                <a:lnTo>
                  <a:pt x="238246" y="3646"/>
                </a:lnTo>
                <a:lnTo>
                  <a:pt x="193608" y="14234"/>
                </a:lnTo>
                <a:lnTo>
                  <a:pt x="152339" y="31238"/>
                </a:lnTo>
                <a:lnTo>
                  <a:pt x="114940" y="54132"/>
                </a:lnTo>
                <a:lnTo>
                  <a:pt x="81914" y="82391"/>
                </a:lnTo>
                <a:lnTo>
                  <a:pt x="53766" y="115488"/>
                </a:lnTo>
                <a:lnTo>
                  <a:pt x="30998" y="152899"/>
                </a:lnTo>
                <a:lnTo>
                  <a:pt x="14112" y="194096"/>
                </a:lnTo>
                <a:lnTo>
                  <a:pt x="3611" y="238555"/>
                </a:lnTo>
                <a:lnTo>
                  <a:pt x="0" y="285750"/>
                </a:lnTo>
                <a:lnTo>
                  <a:pt x="3611" y="333288"/>
                </a:lnTo>
                <a:lnTo>
                  <a:pt x="14112" y="378023"/>
                </a:lnTo>
                <a:lnTo>
                  <a:pt x="30998" y="419435"/>
                </a:lnTo>
                <a:lnTo>
                  <a:pt x="53766" y="457006"/>
                </a:lnTo>
                <a:lnTo>
                  <a:pt x="81915" y="490220"/>
                </a:lnTo>
                <a:lnTo>
                  <a:pt x="114940" y="518556"/>
                </a:lnTo>
                <a:lnTo>
                  <a:pt x="152339" y="541497"/>
                </a:lnTo>
                <a:lnTo>
                  <a:pt x="193608" y="558525"/>
                </a:lnTo>
                <a:lnTo>
                  <a:pt x="238246" y="569122"/>
                </a:lnTo>
                <a:lnTo>
                  <a:pt x="285750" y="572770"/>
                </a:lnTo>
                <a:lnTo>
                  <a:pt x="332944" y="569122"/>
                </a:lnTo>
                <a:lnTo>
                  <a:pt x="377403" y="558525"/>
                </a:lnTo>
                <a:lnTo>
                  <a:pt x="418600" y="541497"/>
                </a:lnTo>
                <a:lnTo>
                  <a:pt x="456011" y="518556"/>
                </a:lnTo>
                <a:lnTo>
                  <a:pt x="489108" y="490220"/>
                </a:lnTo>
                <a:lnTo>
                  <a:pt x="517367" y="457006"/>
                </a:lnTo>
                <a:lnTo>
                  <a:pt x="540261" y="419435"/>
                </a:lnTo>
                <a:lnTo>
                  <a:pt x="557265" y="378023"/>
                </a:lnTo>
                <a:lnTo>
                  <a:pt x="567853" y="333288"/>
                </a:lnTo>
                <a:lnTo>
                  <a:pt x="571500" y="285750"/>
                </a:lnTo>
                <a:lnTo>
                  <a:pt x="567853" y="238555"/>
                </a:lnTo>
                <a:lnTo>
                  <a:pt x="557265" y="194096"/>
                </a:lnTo>
                <a:lnTo>
                  <a:pt x="540261" y="152899"/>
                </a:lnTo>
                <a:lnTo>
                  <a:pt x="517367" y="115488"/>
                </a:lnTo>
                <a:lnTo>
                  <a:pt x="489108" y="82391"/>
                </a:lnTo>
                <a:lnTo>
                  <a:pt x="456011" y="54132"/>
                </a:lnTo>
                <a:lnTo>
                  <a:pt x="418600" y="31238"/>
                </a:lnTo>
                <a:lnTo>
                  <a:pt x="377403" y="14234"/>
                </a:lnTo>
                <a:lnTo>
                  <a:pt x="332944" y="3646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9012" y="2249170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079500" h="1079500">
                <a:moveTo>
                  <a:pt x="539750" y="0"/>
                </a:moveTo>
                <a:lnTo>
                  <a:pt x="492048" y="1918"/>
                </a:lnTo>
                <a:lnTo>
                  <a:pt x="445690" y="7579"/>
                </a:lnTo>
                <a:lnTo>
                  <a:pt x="400818" y="16842"/>
                </a:lnTo>
                <a:lnTo>
                  <a:pt x="357572" y="29566"/>
                </a:lnTo>
                <a:lnTo>
                  <a:pt x="316094" y="45609"/>
                </a:lnTo>
                <a:lnTo>
                  <a:pt x="276525" y="64830"/>
                </a:lnTo>
                <a:lnTo>
                  <a:pt x="239005" y="87089"/>
                </a:lnTo>
                <a:lnTo>
                  <a:pt x="203676" y="112244"/>
                </a:lnTo>
                <a:lnTo>
                  <a:pt x="170678" y="140154"/>
                </a:lnTo>
                <a:lnTo>
                  <a:pt x="140154" y="170678"/>
                </a:lnTo>
                <a:lnTo>
                  <a:pt x="112244" y="203676"/>
                </a:lnTo>
                <a:lnTo>
                  <a:pt x="87089" y="239005"/>
                </a:lnTo>
                <a:lnTo>
                  <a:pt x="64830" y="276525"/>
                </a:lnTo>
                <a:lnTo>
                  <a:pt x="45609" y="316094"/>
                </a:lnTo>
                <a:lnTo>
                  <a:pt x="29566" y="357572"/>
                </a:lnTo>
                <a:lnTo>
                  <a:pt x="16842" y="400818"/>
                </a:lnTo>
                <a:lnTo>
                  <a:pt x="7579" y="445690"/>
                </a:lnTo>
                <a:lnTo>
                  <a:pt x="1918" y="492048"/>
                </a:lnTo>
                <a:lnTo>
                  <a:pt x="0" y="539750"/>
                </a:lnTo>
                <a:lnTo>
                  <a:pt x="1918" y="587451"/>
                </a:lnTo>
                <a:lnTo>
                  <a:pt x="7579" y="633809"/>
                </a:lnTo>
                <a:lnTo>
                  <a:pt x="16842" y="678681"/>
                </a:lnTo>
                <a:lnTo>
                  <a:pt x="29566" y="721927"/>
                </a:lnTo>
                <a:lnTo>
                  <a:pt x="45609" y="763405"/>
                </a:lnTo>
                <a:lnTo>
                  <a:pt x="64830" y="802974"/>
                </a:lnTo>
                <a:lnTo>
                  <a:pt x="87089" y="840494"/>
                </a:lnTo>
                <a:lnTo>
                  <a:pt x="112244" y="875823"/>
                </a:lnTo>
                <a:lnTo>
                  <a:pt x="140154" y="908821"/>
                </a:lnTo>
                <a:lnTo>
                  <a:pt x="170678" y="939345"/>
                </a:lnTo>
                <a:lnTo>
                  <a:pt x="203676" y="967255"/>
                </a:lnTo>
                <a:lnTo>
                  <a:pt x="239005" y="992410"/>
                </a:lnTo>
                <a:lnTo>
                  <a:pt x="276525" y="1014669"/>
                </a:lnTo>
                <a:lnTo>
                  <a:pt x="316094" y="1033890"/>
                </a:lnTo>
                <a:lnTo>
                  <a:pt x="357572" y="1049933"/>
                </a:lnTo>
                <a:lnTo>
                  <a:pt x="400818" y="1062657"/>
                </a:lnTo>
                <a:lnTo>
                  <a:pt x="445690" y="1071920"/>
                </a:lnTo>
                <a:lnTo>
                  <a:pt x="492048" y="1077581"/>
                </a:lnTo>
                <a:lnTo>
                  <a:pt x="539750" y="1079500"/>
                </a:lnTo>
                <a:lnTo>
                  <a:pt x="587451" y="1077581"/>
                </a:lnTo>
                <a:lnTo>
                  <a:pt x="633809" y="1071920"/>
                </a:lnTo>
                <a:lnTo>
                  <a:pt x="678681" y="1062657"/>
                </a:lnTo>
                <a:lnTo>
                  <a:pt x="721927" y="1049933"/>
                </a:lnTo>
                <a:lnTo>
                  <a:pt x="763405" y="1033890"/>
                </a:lnTo>
                <a:lnTo>
                  <a:pt x="802974" y="1014669"/>
                </a:lnTo>
                <a:lnTo>
                  <a:pt x="840494" y="992410"/>
                </a:lnTo>
                <a:lnTo>
                  <a:pt x="875823" y="967255"/>
                </a:lnTo>
                <a:lnTo>
                  <a:pt x="908821" y="939345"/>
                </a:lnTo>
                <a:lnTo>
                  <a:pt x="939345" y="908821"/>
                </a:lnTo>
                <a:lnTo>
                  <a:pt x="967255" y="875823"/>
                </a:lnTo>
                <a:lnTo>
                  <a:pt x="992410" y="840494"/>
                </a:lnTo>
                <a:lnTo>
                  <a:pt x="1014669" y="802974"/>
                </a:lnTo>
                <a:lnTo>
                  <a:pt x="1033890" y="763405"/>
                </a:lnTo>
                <a:lnTo>
                  <a:pt x="1049933" y="721927"/>
                </a:lnTo>
                <a:lnTo>
                  <a:pt x="1062657" y="678681"/>
                </a:lnTo>
                <a:lnTo>
                  <a:pt x="1071920" y="633809"/>
                </a:lnTo>
                <a:lnTo>
                  <a:pt x="1077581" y="587451"/>
                </a:lnTo>
                <a:lnTo>
                  <a:pt x="1079500" y="539750"/>
                </a:lnTo>
                <a:lnTo>
                  <a:pt x="1077581" y="492048"/>
                </a:lnTo>
                <a:lnTo>
                  <a:pt x="1071920" y="445690"/>
                </a:lnTo>
                <a:lnTo>
                  <a:pt x="1062657" y="400818"/>
                </a:lnTo>
                <a:lnTo>
                  <a:pt x="1049933" y="357572"/>
                </a:lnTo>
                <a:lnTo>
                  <a:pt x="1033890" y="316094"/>
                </a:lnTo>
                <a:lnTo>
                  <a:pt x="1014669" y="276525"/>
                </a:lnTo>
                <a:lnTo>
                  <a:pt x="992410" y="239005"/>
                </a:lnTo>
                <a:lnTo>
                  <a:pt x="967255" y="203676"/>
                </a:lnTo>
                <a:lnTo>
                  <a:pt x="939345" y="170678"/>
                </a:lnTo>
                <a:lnTo>
                  <a:pt x="908821" y="140154"/>
                </a:lnTo>
                <a:lnTo>
                  <a:pt x="875823" y="112244"/>
                </a:lnTo>
                <a:lnTo>
                  <a:pt x="840494" y="87089"/>
                </a:lnTo>
                <a:lnTo>
                  <a:pt x="802974" y="64830"/>
                </a:lnTo>
                <a:lnTo>
                  <a:pt x="763405" y="45609"/>
                </a:lnTo>
                <a:lnTo>
                  <a:pt x="721927" y="29566"/>
                </a:lnTo>
                <a:lnTo>
                  <a:pt x="678681" y="16842"/>
                </a:lnTo>
                <a:lnTo>
                  <a:pt x="633809" y="7579"/>
                </a:lnTo>
                <a:lnTo>
                  <a:pt x="587451" y="1918"/>
                </a:lnTo>
                <a:lnTo>
                  <a:pt x="5397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68735" y="1370191"/>
            <a:ext cx="5070475" cy="798937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algn="ctr">
              <a:spcBef>
                <a:spcPts val="105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Actual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size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of RF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much smaller than the theoretic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size</a:t>
            </a:r>
            <a:endParaRPr sz="1600">
              <a:latin typeface="Arial"/>
              <a:cs typeface="Arial"/>
            </a:endParaRPr>
          </a:p>
          <a:p>
            <a:pPr marL="269861" algn="ctr">
              <a:spcBef>
                <a:spcPts val="1070"/>
              </a:spcBef>
              <a:tabLst>
                <a:tab pos="3744405" algn="l"/>
              </a:tabLst>
            </a:pPr>
            <a:r>
              <a:rPr spc="-5" dirty="0">
                <a:latin typeface="Arial"/>
                <a:cs typeface="Arial"/>
              </a:rPr>
              <a:t>conv3	</a:t>
            </a:r>
            <a:r>
              <a:rPr spc="-10" dirty="0">
                <a:latin typeface="Arial"/>
                <a:cs typeface="Arial"/>
              </a:rPr>
              <a:t>pool5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95846" y="2693674"/>
            <a:ext cx="138429" cy="138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5462" y="2656840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19">
                <a:moveTo>
                  <a:pt x="149860" y="0"/>
                </a:moveTo>
                <a:lnTo>
                  <a:pt x="101600" y="7416"/>
                </a:lnTo>
                <a:lnTo>
                  <a:pt x="60350" y="28244"/>
                </a:lnTo>
                <a:lnTo>
                  <a:pt x="28244" y="60350"/>
                </a:lnTo>
                <a:lnTo>
                  <a:pt x="7416" y="101600"/>
                </a:lnTo>
                <a:lnTo>
                  <a:pt x="0" y="149860"/>
                </a:lnTo>
                <a:lnTo>
                  <a:pt x="7416" y="198120"/>
                </a:lnTo>
                <a:lnTo>
                  <a:pt x="28244" y="239369"/>
                </a:lnTo>
                <a:lnTo>
                  <a:pt x="60350" y="271475"/>
                </a:lnTo>
                <a:lnTo>
                  <a:pt x="101600" y="292303"/>
                </a:lnTo>
                <a:lnTo>
                  <a:pt x="149860" y="299720"/>
                </a:lnTo>
                <a:lnTo>
                  <a:pt x="198120" y="292303"/>
                </a:lnTo>
                <a:lnTo>
                  <a:pt x="239369" y="271475"/>
                </a:lnTo>
                <a:lnTo>
                  <a:pt x="271475" y="239369"/>
                </a:lnTo>
                <a:lnTo>
                  <a:pt x="292303" y="198120"/>
                </a:lnTo>
                <a:lnTo>
                  <a:pt x="299720" y="149860"/>
                </a:lnTo>
                <a:lnTo>
                  <a:pt x="292303" y="101600"/>
                </a:lnTo>
                <a:lnTo>
                  <a:pt x="271475" y="60350"/>
                </a:lnTo>
                <a:lnTo>
                  <a:pt x="239369" y="28244"/>
                </a:lnTo>
                <a:lnTo>
                  <a:pt x="198120" y="7416"/>
                </a:lnTo>
                <a:lnTo>
                  <a:pt x="149860" y="0"/>
                </a:lnTo>
                <a:close/>
              </a:path>
            </a:pathLst>
          </a:custGeom>
          <a:solidFill>
            <a:srgbClr val="FF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331" y="2514604"/>
            <a:ext cx="516890" cy="518159"/>
          </a:xfrm>
          <a:custGeom>
            <a:avLst/>
            <a:gdLst/>
            <a:ahLst/>
            <a:cxnLst/>
            <a:rect l="l" t="t" r="r" b="b"/>
            <a:pathLst>
              <a:path w="516890" h="518160">
                <a:moveTo>
                  <a:pt x="259079" y="0"/>
                </a:moveTo>
                <a:lnTo>
                  <a:pt x="211394" y="4034"/>
                </a:lnTo>
                <a:lnTo>
                  <a:pt x="166971" y="15720"/>
                </a:lnTo>
                <a:lnTo>
                  <a:pt x="126435" y="34431"/>
                </a:lnTo>
                <a:lnTo>
                  <a:pt x="90415" y="59538"/>
                </a:lnTo>
                <a:lnTo>
                  <a:pt x="59538" y="90415"/>
                </a:lnTo>
                <a:lnTo>
                  <a:pt x="34431" y="126435"/>
                </a:lnTo>
                <a:lnTo>
                  <a:pt x="15720" y="166971"/>
                </a:lnTo>
                <a:lnTo>
                  <a:pt x="4034" y="211394"/>
                </a:lnTo>
                <a:lnTo>
                  <a:pt x="0" y="259079"/>
                </a:lnTo>
                <a:lnTo>
                  <a:pt x="4034" y="306430"/>
                </a:lnTo>
                <a:lnTo>
                  <a:pt x="15720" y="350676"/>
                </a:lnTo>
                <a:lnTo>
                  <a:pt x="34431" y="391160"/>
                </a:lnTo>
                <a:lnTo>
                  <a:pt x="59538" y="427221"/>
                </a:lnTo>
                <a:lnTo>
                  <a:pt x="90415" y="458203"/>
                </a:lnTo>
                <a:lnTo>
                  <a:pt x="126435" y="483446"/>
                </a:lnTo>
                <a:lnTo>
                  <a:pt x="166971" y="502292"/>
                </a:lnTo>
                <a:lnTo>
                  <a:pt x="211394" y="514083"/>
                </a:lnTo>
                <a:lnTo>
                  <a:pt x="259079" y="518160"/>
                </a:lnTo>
                <a:lnTo>
                  <a:pt x="306387" y="514083"/>
                </a:lnTo>
                <a:lnTo>
                  <a:pt x="350516" y="502292"/>
                </a:lnTo>
                <a:lnTo>
                  <a:pt x="390830" y="483446"/>
                </a:lnTo>
                <a:lnTo>
                  <a:pt x="426692" y="458203"/>
                </a:lnTo>
                <a:lnTo>
                  <a:pt x="457463" y="427221"/>
                </a:lnTo>
                <a:lnTo>
                  <a:pt x="482505" y="391160"/>
                </a:lnTo>
                <a:lnTo>
                  <a:pt x="501183" y="350676"/>
                </a:lnTo>
                <a:lnTo>
                  <a:pt x="512857" y="306430"/>
                </a:lnTo>
                <a:lnTo>
                  <a:pt x="516889" y="259079"/>
                </a:lnTo>
                <a:lnTo>
                  <a:pt x="512857" y="211394"/>
                </a:lnTo>
                <a:lnTo>
                  <a:pt x="501183" y="166971"/>
                </a:lnTo>
                <a:lnTo>
                  <a:pt x="482505" y="126435"/>
                </a:lnTo>
                <a:lnTo>
                  <a:pt x="457463" y="90415"/>
                </a:lnTo>
                <a:lnTo>
                  <a:pt x="426692" y="59538"/>
                </a:lnTo>
                <a:lnTo>
                  <a:pt x="390830" y="34431"/>
                </a:lnTo>
                <a:lnTo>
                  <a:pt x="350516" y="15720"/>
                </a:lnTo>
                <a:lnTo>
                  <a:pt x="306387" y="4034"/>
                </a:lnTo>
                <a:lnTo>
                  <a:pt x="259079" y="0"/>
                </a:lnTo>
                <a:close/>
              </a:path>
            </a:pathLst>
          </a:custGeom>
          <a:solidFill>
            <a:srgbClr val="FF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9512" y="4370074"/>
            <a:ext cx="8827770" cy="25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89771" y="3890009"/>
            <a:ext cx="44348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Segmentation </a:t>
            </a:r>
            <a:r>
              <a:rPr sz="2200" dirty="0">
                <a:latin typeface="Arial"/>
                <a:cs typeface="Arial"/>
              </a:rPr>
              <a:t>using the </a:t>
            </a:r>
            <a:r>
              <a:rPr sz="2200" spc="-5" dirty="0">
                <a:latin typeface="Arial"/>
                <a:cs typeface="Arial"/>
              </a:rPr>
              <a:t>RF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Units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98384" y="4618990"/>
            <a:ext cx="157479" cy="2001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4721" y="7005319"/>
            <a:ext cx="9251950" cy="0"/>
          </a:xfrm>
          <a:custGeom>
            <a:avLst/>
            <a:gdLst/>
            <a:ahLst/>
            <a:cxnLst/>
            <a:rect l="l" t="t" r="r" b="b"/>
            <a:pathLst>
              <a:path w="9251950">
                <a:moveTo>
                  <a:pt x="0" y="0"/>
                </a:moveTo>
                <a:lnTo>
                  <a:pt x="92519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71592" y="696721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94615" y="7037070"/>
            <a:ext cx="3388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More semantically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meaningful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8871" y="293369"/>
            <a:ext cx="8440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Annotating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Semantics of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Units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5692" y="2717800"/>
            <a:ext cx="9065260" cy="3036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3891" y="2264410"/>
            <a:ext cx="95681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Top ranked </a:t>
            </a:r>
            <a:r>
              <a:rPr sz="2000" spc="-5" dirty="0">
                <a:latin typeface="Arial"/>
                <a:cs typeface="Arial"/>
              </a:rPr>
              <a:t>segmented images </a:t>
            </a:r>
            <a:r>
              <a:rPr sz="2000" dirty="0">
                <a:latin typeface="Arial"/>
                <a:cs typeface="Arial"/>
              </a:rPr>
              <a:t>are cropped and sent </a:t>
            </a:r>
            <a:r>
              <a:rPr sz="2000" spc="-5" dirty="0">
                <a:latin typeface="Arial"/>
                <a:cs typeface="Arial"/>
              </a:rPr>
              <a:t>to Amazon </a:t>
            </a:r>
            <a:r>
              <a:rPr sz="2000" dirty="0">
                <a:latin typeface="Arial"/>
                <a:cs typeface="Arial"/>
              </a:rPr>
              <a:t>Turk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annotation.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8871" y="293369"/>
            <a:ext cx="8440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Annotating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Semantics of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Units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4221" y="1388109"/>
            <a:ext cx="71869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Pool5, unit 76; Label: ocean; Type: scene; Precision: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93%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9112" y="3760474"/>
            <a:ext cx="9857740" cy="1732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0232" y="2018029"/>
            <a:ext cx="9786620" cy="1703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1812" y="5862320"/>
            <a:ext cx="3530600" cy="80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9112" y="1906271"/>
            <a:ext cx="9859010" cy="3566160"/>
          </a:xfrm>
          <a:custGeom>
            <a:avLst/>
            <a:gdLst/>
            <a:ahLst/>
            <a:cxnLst/>
            <a:rect l="l" t="t" r="r" b="b"/>
            <a:pathLst>
              <a:path w="9859010" h="3566160">
                <a:moveTo>
                  <a:pt x="4928870" y="3566159"/>
                </a:moveTo>
                <a:lnTo>
                  <a:pt x="0" y="3566159"/>
                </a:lnTo>
                <a:lnTo>
                  <a:pt x="0" y="0"/>
                </a:lnTo>
                <a:lnTo>
                  <a:pt x="9859010" y="0"/>
                </a:lnTo>
                <a:lnTo>
                  <a:pt x="9859010" y="3566159"/>
                </a:lnTo>
                <a:lnTo>
                  <a:pt x="4928870" y="3566159"/>
                </a:lnTo>
                <a:close/>
              </a:path>
            </a:pathLst>
          </a:custGeom>
          <a:ln w="10961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281" y="5783579"/>
            <a:ext cx="3636010" cy="885190"/>
          </a:xfrm>
          <a:custGeom>
            <a:avLst/>
            <a:gdLst/>
            <a:ahLst/>
            <a:cxnLst/>
            <a:rect l="l" t="t" r="r" b="b"/>
            <a:pathLst>
              <a:path w="3636010" h="885190">
                <a:moveTo>
                  <a:pt x="1817370" y="885190"/>
                </a:moveTo>
                <a:lnTo>
                  <a:pt x="0" y="885190"/>
                </a:lnTo>
                <a:lnTo>
                  <a:pt x="0" y="0"/>
                </a:lnTo>
                <a:lnTo>
                  <a:pt x="3636009" y="0"/>
                </a:lnTo>
                <a:lnTo>
                  <a:pt x="3636009" y="885190"/>
                </a:lnTo>
                <a:lnTo>
                  <a:pt x="1817370" y="885190"/>
                </a:lnTo>
                <a:close/>
              </a:path>
            </a:pathLst>
          </a:custGeom>
          <a:ln w="1096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4706" y="1388109"/>
            <a:ext cx="79089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Pool5, unit 13; Label: </a:t>
            </a:r>
            <a:r>
              <a:rPr sz="2400" spc="-5" dirty="0">
                <a:latin typeface="Arial"/>
                <a:cs typeface="Arial"/>
              </a:rPr>
              <a:t>Lamps; Type: object; </a:t>
            </a:r>
            <a:r>
              <a:rPr sz="2400" spc="-10" dirty="0">
                <a:latin typeface="Arial"/>
                <a:cs typeface="Arial"/>
              </a:rPr>
              <a:t>Precision: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84%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9282" y="1983743"/>
            <a:ext cx="9733280" cy="170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862" y="3722374"/>
            <a:ext cx="9825990" cy="169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2932" y="5859782"/>
            <a:ext cx="7748270" cy="769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08871" y="293369"/>
            <a:ext cx="8440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Annotating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Semantics of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Units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9112" y="1906271"/>
            <a:ext cx="9859010" cy="3566160"/>
          </a:xfrm>
          <a:custGeom>
            <a:avLst/>
            <a:gdLst/>
            <a:ahLst/>
            <a:cxnLst/>
            <a:rect l="l" t="t" r="r" b="b"/>
            <a:pathLst>
              <a:path w="9859010" h="3566160">
                <a:moveTo>
                  <a:pt x="4928870" y="3566159"/>
                </a:moveTo>
                <a:lnTo>
                  <a:pt x="0" y="3566159"/>
                </a:lnTo>
                <a:lnTo>
                  <a:pt x="0" y="0"/>
                </a:lnTo>
                <a:lnTo>
                  <a:pt x="9859010" y="0"/>
                </a:lnTo>
                <a:lnTo>
                  <a:pt x="9859010" y="3566159"/>
                </a:lnTo>
                <a:lnTo>
                  <a:pt x="4928870" y="3566159"/>
                </a:lnTo>
                <a:close/>
              </a:path>
            </a:pathLst>
          </a:custGeom>
          <a:ln w="9129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4672" y="5822950"/>
            <a:ext cx="7796530" cy="885190"/>
          </a:xfrm>
          <a:custGeom>
            <a:avLst/>
            <a:gdLst/>
            <a:ahLst/>
            <a:cxnLst/>
            <a:rect l="l" t="t" r="r" b="b"/>
            <a:pathLst>
              <a:path w="7796530" h="885190">
                <a:moveTo>
                  <a:pt x="3898900" y="885190"/>
                </a:moveTo>
                <a:lnTo>
                  <a:pt x="0" y="885190"/>
                </a:lnTo>
                <a:lnTo>
                  <a:pt x="0" y="0"/>
                </a:lnTo>
                <a:lnTo>
                  <a:pt x="7796530" y="0"/>
                </a:lnTo>
                <a:lnTo>
                  <a:pt x="7796530" y="885190"/>
                </a:lnTo>
                <a:lnTo>
                  <a:pt x="3898900" y="885190"/>
                </a:lnTo>
                <a:close/>
              </a:path>
            </a:pathLst>
          </a:custGeom>
          <a:ln w="72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5162" y="1286509"/>
            <a:ext cx="74193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Pool5, unit 77; Label:legs; Type: object part; Precision: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96%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8641" y="1798324"/>
            <a:ext cx="9809480" cy="1774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9112" y="3606800"/>
            <a:ext cx="9798050" cy="1743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8641" y="5787391"/>
            <a:ext cx="1663700" cy="77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9112" y="1798320"/>
            <a:ext cx="9859010" cy="3566160"/>
          </a:xfrm>
          <a:custGeom>
            <a:avLst/>
            <a:gdLst/>
            <a:ahLst/>
            <a:cxnLst/>
            <a:rect l="l" t="t" r="r" b="b"/>
            <a:pathLst>
              <a:path w="9859010" h="3566160">
                <a:moveTo>
                  <a:pt x="4928870" y="3566159"/>
                </a:moveTo>
                <a:lnTo>
                  <a:pt x="0" y="3566159"/>
                </a:lnTo>
                <a:lnTo>
                  <a:pt x="0" y="0"/>
                </a:lnTo>
                <a:lnTo>
                  <a:pt x="9859010" y="0"/>
                </a:lnTo>
                <a:lnTo>
                  <a:pt x="9859010" y="3566159"/>
                </a:lnTo>
                <a:lnTo>
                  <a:pt x="4928870" y="3566159"/>
                </a:lnTo>
                <a:close/>
              </a:path>
            </a:pathLst>
          </a:custGeom>
          <a:ln w="7296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1812" y="5702300"/>
            <a:ext cx="1734820" cy="885190"/>
          </a:xfrm>
          <a:custGeom>
            <a:avLst/>
            <a:gdLst/>
            <a:ahLst/>
            <a:cxnLst/>
            <a:rect l="l" t="t" r="r" b="b"/>
            <a:pathLst>
              <a:path w="1734820" h="885190">
                <a:moveTo>
                  <a:pt x="867410" y="885190"/>
                </a:moveTo>
                <a:lnTo>
                  <a:pt x="0" y="885190"/>
                </a:lnTo>
                <a:lnTo>
                  <a:pt x="0" y="0"/>
                </a:lnTo>
                <a:lnTo>
                  <a:pt x="1734820" y="0"/>
                </a:lnTo>
                <a:lnTo>
                  <a:pt x="1734820" y="885190"/>
                </a:lnTo>
                <a:lnTo>
                  <a:pt x="867410" y="885190"/>
                </a:lnTo>
                <a:close/>
              </a:path>
            </a:pathLst>
          </a:custGeom>
          <a:ln w="72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08871" y="293369"/>
            <a:ext cx="8440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Annotating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Semantics of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Units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4191" y="1809754"/>
            <a:ext cx="9959340" cy="171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4181" y="3545840"/>
            <a:ext cx="10039350" cy="174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1862" y="1254759"/>
            <a:ext cx="84823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Pool5, unit </a:t>
            </a:r>
            <a:r>
              <a:rPr sz="2400" spc="-5" dirty="0">
                <a:latin typeface="Arial"/>
                <a:cs typeface="Arial"/>
              </a:rPr>
              <a:t>112; </a:t>
            </a:r>
            <a:r>
              <a:rPr sz="2400" spc="-10" dirty="0">
                <a:latin typeface="Arial"/>
                <a:cs typeface="Arial"/>
              </a:rPr>
              <a:t>Label: </a:t>
            </a:r>
            <a:r>
              <a:rPr sz="2400" spc="-5" dirty="0">
                <a:latin typeface="Arial"/>
                <a:cs typeface="Arial"/>
              </a:rPr>
              <a:t>pool table; Type: object; </a:t>
            </a:r>
            <a:r>
              <a:rPr sz="2400" spc="-10" dirty="0">
                <a:latin typeface="Arial"/>
                <a:cs typeface="Arial"/>
              </a:rPr>
              <a:t>Precision: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70%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6732" y="5541013"/>
            <a:ext cx="9918700" cy="875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2762" y="6452870"/>
            <a:ext cx="536575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08871" y="293369"/>
            <a:ext cx="8440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Annotating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Semantics of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Units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02752" y="1736089"/>
            <a:ext cx="10050780" cy="3556000"/>
          </a:xfrm>
          <a:custGeom>
            <a:avLst/>
            <a:gdLst/>
            <a:ahLst/>
            <a:cxnLst/>
            <a:rect l="l" t="t" r="r" b="b"/>
            <a:pathLst>
              <a:path w="10050780" h="3556000">
                <a:moveTo>
                  <a:pt x="5025390" y="3556000"/>
                </a:moveTo>
                <a:lnTo>
                  <a:pt x="0" y="3556000"/>
                </a:lnTo>
                <a:lnTo>
                  <a:pt x="0" y="0"/>
                </a:lnTo>
                <a:lnTo>
                  <a:pt x="10050780" y="0"/>
                </a:lnTo>
                <a:lnTo>
                  <a:pt x="10050780" y="3556000"/>
                </a:lnTo>
                <a:lnTo>
                  <a:pt x="5025390" y="3556000"/>
                </a:lnTo>
                <a:close/>
              </a:path>
            </a:pathLst>
          </a:custGeom>
          <a:ln w="5463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5931" y="5542279"/>
            <a:ext cx="9966960" cy="1828800"/>
          </a:xfrm>
          <a:custGeom>
            <a:avLst/>
            <a:gdLst/>
            <a:ahLst/>
            <a:cxnLst/>
            <a:rect l="l" t="t" r="r" b="b"/>
            <a:pathLst>
              <a:path w="9966960" h="1828800">
                <a:moveTo>
                  <a:pt x="4983480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9966960" y="0"/>
                </a:lnTo>
                <a:lnTo>
                  <a:pt x="9966960" y="1828800"/>
                </a:lnTo>
                <a:lnTo>
                  <a:pt x="4983480" y="1828800"/>
                </a:lnTo>
                <a:close/>
              </a:path>
            </a:pathLst>
          </a:custGeom>
          <a:ln w="72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342" y="311150"/>
            <a:ext cx="69176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CNN for Object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Recognition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401" y="2937732"/>
            <a:ext cx="5743204" cy="416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2162" y="7241543"/>
            <a:ext cx="3188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Figure from </a:t>
            </a:r>
            <a:r>
              <a:rPr sz="1100" dirty="0">
                <a:latin typeface="Arial"/>
                <a:cs typeface="Arial"/>
              </a:rPr>
              <a:t>Olga Russakovsky </a:t>
            </a:r>
            <a:r>
              <a:rPr sz="1100" spc="-5" dirty="0">
                <a:latin typeface="Arial"/>
                <a:cs typeface="Arial"/>
              </a:rPr>
              <a:t>ECCV'14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workshop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182" y="2799079"/>
            <a:ext cx="2927350" cy="3549650"/>
          </a:xfrm>
          <a:custGeom>
            <a:avLst/>
            <a:gdLst/>
            <a:ahLst/>
            <a:cxnLst/>
            <a:rect l="l" t="t" r="r" b="b"/>
            <a:pathLst>
              <a:path w="2927350" h="3549650">
                <a:moveTo>
                  <a:pt x="1464309" y="3549650"/>
                </a:moveTo>
                <a:lnTo>
                  <a:pt x="0" y="3549650"/>
                </a:lnTo>
                <a:lnTo>
                  <a:pt x="0" y="0"/>
                </a:lnTo>
                <a:lnTo>
                  <a:pt x="2927350" y="0"/>
                </a:lnTo>
                <a:lnTo>
                  <a:pt x="2927350" y="3549650"/>
                </a:lnTo>
                <a:lnTo>
                  <a:pt x="1464309" y="3549650"/>
                </a:lnTo>
                <a:close/>
              </a:path>
            </a:pathLst>
          </a:custGeom>
          <a:ln w="36659">
            <a:solidFill>
              <a:srgbClr val="FF4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84084" y="1753872"/>
            <a:ext cx="816990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Large-scale image </a:t>
            </a:r>
            <a:r>
              <a:rPr sz="2800" dirty="0">
                <a:latin typeface="Arial"/>
                <a:cs typeface="Arial"/>
              </a:rPr>
              <a:t>classification result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ImageNet</a:t>
            </a:r>
            <a:endParaRPr sz="2800">
              <a:latin typeface="Arial"/>
              <a:cs typeface="Arial"/>
            </a:endParaRPr>
          </a:p>
          <a:p>
            <a:pPr marL="4244760">
              <a:spcBef>
                <a:spcPts val="2410"/>
              </a:spcBef>
            </a:pPr>
            <a:r>
              <a:rPr spc="-5" dirty="0">
                <a:solidFill>
                  <a:srgbClr val="DC4713"/>
                </a:solidFill>
                <a:latin typeface="Arial"/>
                <a:cs typeface="Arial"/>
              </a:rPr>
              <a:t>CNN</a:t>
            </a:r>
            <a:r>
              <a:rPr spc="-10" dirty="0">
                <a:solidFill>
                  <a:srgbClr val="DC4713"/>
                </a:solidFill>
                <a:latin typeface="Arial"/>
                <a:cs typeface="Arial"/>
              </a:rPr>
              <a:t> methods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0692" y="5895340"/>
            <a:ext cx="10022840" cy="824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8871" y="293369"/>
            <a:ext cx="8440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Annotating </a:t>
            </a:r>
            <a:r>
              <a:rPr sz="4400" spc="-10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Semantics of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Units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5162" y="1228090"/>
            <a:ext cx="78854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Pool5, unit 22; Label: dinner table; Type: scene; Precision: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60%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5932" y="1728470"/>
            <a:ext cx="10007600" cy="183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5932" y="3630929"/>
            <a:ext cx="9987280" cy="1023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5292" y="1728470"/>
            <a:ext cx="10050780" cy="2914650"/>
          </a:xfrm>
          <a:custGeom>
            <a:avLst/>
            <a:gdLst/>
            <a:ahLst/>
            <a:cxnLst/>
            <a:rect l="l" t="t" r="r" b="b"/>
            <a:pathLst>
              <a:path w="10050780" h="2914650">
                <a:moveTo>
                  <a:pt x="5025390" y="2914649"/>
                </a:moveTo>
                <a:lnTo>
                  <a:pt x="0" y="2914649"/>
                </a:lnTo>
                <a:lnTo>
                  <a:pt x="0" y="0"/>
                </a:lnTo>
                <a:lnTo>
                  <a:pt x="10050780" y="0"/>
                </a:lnTo>
                <a:lnTo>
                  <a:pt x="10050780" y="2914649"/>
                </a:lnTo>
                <a:lnTo>
                  <a:pt x="5025390" y="2914649"/>
                </a:lnTo>
                <a:close/>
              </a:path>
            </a:pathLst>
          </a:custGeom>
          <a:ln w="5463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952" y="5086350"/>
            <a:ext cx="9945370" cy="798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5931" y="5086350"/>
            <a:ext cx="9966960" cy="1633220"/>
          </a:xfrm>
          <a:custGeom>
            <a:avLst/>
            <a:gdLst/>
            <a:ahLst/>
            <a:cxnLst/>
            <a:rect l="l" t="t" r="r" b="b"/>
            <a:pathLst>
              <a:path w="9966960" h="1633220">
                <a:moveTo>
                  <a:pt x="4983480" y="1633220"/>
                </a:moveTo>
                <a:lnTo>
                  <a:pt x="0" y="1633220"/>
                </a:lnTo>
                <a:lnTo>
                  <a:pt x="0" y="0"/>
                </a:lnTo>
                <a:lnTo>
                  <a:pt x="9966960" y="0"/>
                </a:lnTo>
                <a:lnTo>
                  <a:pt x="9966960" y="1633220"/>
                </a:lnTo>
                <a:lnTo>
                  <a:pt x="4983480" y="1633220"/>
                </a:lnTo>
                <a:close/>
              </a:path>
            </a:pathLst>
          </a:custGeom>
          <a:ln w="729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062" y="375920"/>
            <a:ext cx="81603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Distribution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Semantic </a:t>
            </a:r>
            <a:r>
              <a:rPr sz="3200" dirty="0">
                <a:latin typeface="Arial"/>
                <a:cs typeface="Arial"/>
              </a:rPr>
              <a:t>Types at Each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8793" y="2792867"/>
            <a:ext cx="1828245" cy="3504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7286" y="1281430"/>
            <a:ext cx="1894839" cy="45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6336" y="1743710"/>
            <a:ext cx="1903729" cy="913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9106" y="2711450"/>
            <a:ext cx="1836335" cy="3570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1</a:t>
            </a:r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285674" y="1301750"/>
            <a:ext cx="1879599" cy="450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0912" y="1736089"/>
            <a:ext cx="1879600" cy="905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2481" y="2711453"/>
            <a:ext cx="1827912" cy="3589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27885" y="1285239"/>
            <a:ext cx="1869439" cy="450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02481" y="1732279"/>
            <a:ext cx="1870710" cy="458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2481" y="2162813"/>
            <a:ext cx="1885950" cy="449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5591" y="2800255"/>
            <a:ext cx="2067339" cy="3487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9666" y="1285243"/>
            <a:ext cx="1864147" cy="4241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9662" y="1752604"/>
            <a:ext cx="1855470" cy="8597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59062" y="6528477"/>
            <a:ext cx="8387080" cy="927177"/>
          </a:xfrm>
          <a:prstGeom prst="rect">
            <a:avLst/>
          </a:prstGeom>
          <a:solidFill>
            <a:srgbClr val="CEE6F4"/>
          </a:solidFill>
        </p:spPr>
        <p:txBody>
          <a:bodyPr vert="horz" wrap="square" lIns="0" tIns="105410" rIns="0" bIns="0" rtlCol="0">
            <a:spAutoFit/>
          </a:bodyPr>
          <a:lstStyle/>
          <a:p>
            <a:pPr marL="491465" marR="450192" indent="-6349">
              <a:lnSpc>
                <a:spcPts val="3150"/>
              </a:lnSpc>
              <a:spcBef>
                <a:spcPts val="83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Object detectors emerge within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CNN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trained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to  classify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scenes, without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any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object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supervision!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9375" y="1183640"/>
            <a:ext cx="33254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ImageNet-CNN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(59/256)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9272" y="1660499"/>
            <a:ext cx="4015854" cy="5307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759301" y="262890"/>
            <a:ext cx="11264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44">
              <a:spcBef>
                <a:spcPts val="100"/>
              </a:spcBef>
            </a:pPr>
            <a:r>
              <a:rPr spc="-5" dirty="0"/>
              <a:t>Histogram of Emerged Objects in</a:t>
            </a:r>
            <a:r>
              <a:rPr spc="-65" dirty="0"/>
              <a:t> </a:t>
            </a:r>
            <a:r>
              <a:rPr spc="-5" dirty="0"/>
              <a:t>Pool5</a:t>
            </a:r>
          </a:p>
        </p:txBody>
      </p:sp>
      <p:sp>
        <p:nvSpPr>
          <p:cNvPr id="5" name="object 5"/>
          <p:cNvSpPr/>
          <p:nvPr/>
        </p:nvSpPr>
        <p:spPr>
          <a:xfrm>
            <a:off x="1674812" y="1701800"/>
            <a:ext cx="562610" cy="494030"/>
          </a:xfrm>
          <a:custGeom>
            <a:avLst/>
            <a:gdLst/>
            <a:ahLst/>
            <a:cxnLst/>
            <a:rect l="l" t="t" r="r" b="b"/>
            <a:pathLst>
              <a:path w="562610" h="494030">
                <a:moveTo>
                  <a:pt x="562610" y="0"/>
                </a:moveTo>
                <a:lnTo>
                  <a:pt x="0" y="0"/>
                </a:lnTo>
                <a:lnTo>
                  <a:pt x="0" y="494029"/>
                </a:lnTo>
                <a:lnTo>
                  <a:pt x="562610" y="494029"/>
                </a:lnTo>
                <a:lnTo>
                  <a:pt x="562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4812" y="1701800"/>
            <a:ext cx="562610" cy="494030"/>
          </a:xfrm>
          <a:custGeom>
            <a:avLst/>
            <a:gdLst/>
            <a:ahLst/>
            <a:cxnLst/>
            <a:rect l="l" t="t" r="r" b="b"/>
            <a:pathLst>
              <a:path w="562610" h="494030">
                <a:moveTo>
                  <a:pt x="281940" y="494029"/>
                </a:moveTo>
                <a:lnTo>
                  <a:pt x="0" y="494029"/>
                </a:lnTo>
                <a:lnTo>
                  <a:pt x="0" y="0"/>
                </a:lnTo>
                <a:lnTo>
                  <a:pt x="562610" y="0"/>
                </a:lnTo>
                <a:lnTo>
                  <a:pt x="562610" y="494029"/>
                </a:lnTo>
                <a:lnTo>
                  <a:pt x="281940" y="49402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2166" y="1925323"/>
            <a:ext cx="5788659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2166" y="2943860"/>
            <a:ext cx="5788659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2166" y="3983994"/>
            <a:ext cx="5788659" cy="960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2166" y="5002532"/>
            <a:ext cx="5788659" cy="960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541" y="5989323"/>
            <a:ext cx="5788660" cy="960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8872" y="1052829"/>
            <a:ext cx="28346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Places-CNN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(151/256)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3433" y="1377950"/>
            <a:ext cx="2747010" cy="6084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759301" y="262890"/>
            <a:ext cx="11264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44">
              <a:spcBef>
                <a:spcPts val="100"/>
              </a:spcBef>
            </a:pPr>
            <a:r>
              <a:rPr spc="-5" dirty="0"/>
              <a:t>Histogram of Emerged Objects in</a:t>
            </a:r>
            <a:r>
              <a:rPr spc="-65" dirty="0"/>
              <a:t> </a:t>
            </a:r>
            <a:r>
              <a:rPr spc="-5" dirty="0"/>
              <a:t>Pool5</a:t>
            </a:r>
          </a:p>
        </p:txBody>
      </p:sp>
      <p:sp>
        <p:nvSpPr>
          <p:cNvPr id="5" name="object 5"/>
          <p:cNvSpPr/>
          <p:nvPr/>
        </p:nvSpPr>
        <p:spPr>
          <a:xfrm>
            <a:off x="1745931" y="1188720"/>
            <a:ext cx="549910" cy="640080"/>
          </a:xfrm>
          <a:custGeom>
            <a:avLst/>
            <a:gdLst/>
            <a:ahLst/>
            <a:cxnLst/>
            <a:rect l="l" t="t" r="r" b="b"/>
            <a:pathLst>
              <a:path w="549910" h="640080">
                <a:moveTo>
                  <a:pt x="274320" y="640079"/>
                </a:moveTo>
                <a:lnTo>
                  <a:pt x="0" y="640079"/>
                </a:lnTo>
                <a:lnTo>
                  <a:pt x="0" y="0"/>
                </a:lnTo>
                <a:lnTo>
                  <a:pt x="549910" y="0"/>
                </a:lnTo>
                <a:lnTo>
                  <a:pt x="549910" y="640079"/>
                </a:lnTo>
                <a:lnTo>
                  <a:pt x="274320" y="64007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082" y="1446530"/>
            <a:ext cx="6408420" cy="105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2082" y="2564129"/>
            <a:ext cx="6408420" cy="1057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7166" y="3693163"/>
            <a:ext cx="6398897" cy="1057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5412" y="4810763"/>
            <a:ext cx="6408420" cy="1057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1602" y="5928362"/>
            <a:ext cx="6408420" cy="1057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654" y="186690"/>
            <a:ext cx="72942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777984" algn="l"/>
                <a:tab pos="3554549" algn="l"/>
              </a:tabLst>
            </a:pPr>
            <a:r>
              <a:rPr sz="4400" spc="-5" dirty="0">
                <a:latin typeface="Arial"/>
                <a:cs typeface="Arial"/>
              </a:rPr>
              <a:t>Evaluation	on	SUN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Database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5146" y="2073911"/>
            <a:ext cx="92005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Evaluate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performance of the emerged object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detectors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9132" y="3064510"/>
            <a:ext cx="6217920" cy="2772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63584" y="3094989"/>
            <a:ext cx="2982296" cy="290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5321" y="565657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5321" y="565657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228600" y="4572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2429" y="1221651"/>
            <a:ext cx="7932624" cy="196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9625" y="3374961"/>
            <a:ext cx="7716723" cy="197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7768" y="5550328"/>
            <a:ext cx="7637315" cy="1984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2222" y="2684779"/>
            <a:ext cx="309880" cy="311150"/>
          </a:xfrm>
          <a:custGeom>
            <a:avLst/>
            <a:gdLst/>
            <a:ahLst/>
            <a:cxnLst/>
            <a:rect l="l" t="t" r="r" b="b"/>
            <a:pathLst>
              <a:path w="309880" h="311150">
                <a:moveTo>
                  <a:pt x="309880" y="0"/>
                </a:moveTo>
                <a:lnTo>
                  <a:pt x="0" y="0"/>
                </a:lnTo>
                <a:lnTo>
                  <a:pt x="0" y="311150"/>
                </a:lnTo>
                <a:lnTo>
                  <a:pt x="309880" y="311150"/>
                </a:lnTo>
                <a:lnTo>
                  <a:pt x="309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2222" y="2684779"/>
            <a:ext cx="309880" cy="311150"/>
          </a:xfrm>
          <a:custGeom>
            <a:avLst/>
            <a:gdLst/>
            <a:ahLst/>
            <a:cxnLst/>
            <a:rect l="l" t="t" r="r" b="b"/>
            <a:pathLst>
              <a:path w="309880" h="311150">
                <a:moveTo>
                  <a:pt x="154940" y="311150"/>
                </a:moveTo>
                <a:lnTo>
                  <a:pt x="0" y="311150"/>
                </a:lnTo>
                <a:lnTo>
                  <a:pt x="0" y="0"/>
                </a:lnTo>
                <a:lnTo>
                  <a:pt x="309880" y="0"/>
                </a:lnTo>
                <a:lnTo>
                  <a:pt x="309880" y="311150"/>
                </a:lnTo>
                <a:lnTo>
                  <a:pt x="154940" y="31115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43352" y="3068322"/>
            <a:ext cx="16484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Correlation:0.53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24253" y="2867660"/>
            <a:ext cx="444500" cy="789940"/>
          </a:xfrm>
          <a:custGeom>
            <a:avLst/>
            <a:gdLst/>
            <a:ahLst/>
            <a:cxnLst/>
            <a:rect l="l" t="t" r="r" b="b"/>
            <a:pathLst>
              <a:path w="444500" h="789939">
                <a:moveTo>
                  <a:pt x="444500" y="632460"/>
                </a:moveTo>
                <a:lnTo>
                  <a:pt x="0" y="632460"/>
                </a:lnTo>
                <a:lnTo>
                  <a:pt x="222250" y="789939"/>
                </a:lnTo>
                <a:lnTo>
                  <a:pt x="444500" y="632460"/>
                </a:lnTo>
                <a:close/>
              </a:path>
              <a:path w="444500" h="789939">
                <a:moveTo>
                  <a:pt x="334009" y="156210"/>
                </a:moveTo>
                <a:lnTo>
                  <a:pt x="111759" y="156210"/>
                </a:lnTo>
                <a:lnTo>
                  <a:pt x="111759" y="632460"/>
                </a:lnTo>
                <a:lnTo>
                  <a:pt x="334009" y="632460"/>
                </a:lnTo>
                <a:lnTo>
                  <a:pt x="334009" y="156210"/>
                </a:lnTo>
                <a:close/>
              </a:path>
              <a:path w="444500" h="789939">
                <a:moveTo>
                  <a:pt x="222250" y="0"/>
                </a:moveTo>
                <a:lnTo>
                  <a:pt x="0" y="156210"/>
                </a:lnTo>
                <a:lnTo>
                  <a:pt x="444500" y="156210"/>
                </a:lnTo>
                <a:lnTo>
                  <a:pt x="22225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24253" y="2867660"/>
            <a:ext cx="444500" cy="789940"/>
          </a:xfrm>
          <a:custGeom>
            <a:avLst/>
            <a:gdLst/>
            <a:ahLst/>
            <a:cxnLst/>
            <a:rect l="l" t="t" r="r" b="b"/>
            <a:pathLst>
              <a:path w="444500" h="789939">
                <a:moveTo>
                  <a:pt x="222250" y="0"/>
                </a:moveTo>
                <a:lnTo>
                  <a:pt x="444500" y="156210"/>
                </a:lnTo>
                <a:lnTo>
                  <a:pt x="334009" y="156210"/>
                </a:lnTo>
                <a:lnTo>
                  <a:pt x="334009" y="632460"/>
                </a:lnTo>
                <a:lnTo>
                  <a:pt x="444500" y="632460"/>
                </a:lnTo>
                <a:lnTo>
                  <a:pt x="222250" y="789939"/>
                </a:lnTo>
                <a:lnTo>
                  <a:pt x="0" y="632460"/>
                </a:lnTo>
                <a:lnTo>
                  <a:pt x="111759" y="632460"/>
                </a:lnTo>
                <a:lnTo>
                  <a:pt x="111759" y="156210"/>
                </a:lnTo>
                <a:lnTo>
                  <a:pt x="0" y="156210"/>
                </a:lnTo>
                <a:lnTo>
                  <a:pt x="222250" y="0"/>
                </a:lnTo>
                <a:close/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34466" y="5344161"/>
            <a:ext cx="16478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Correlation:0.84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0763" y="5156200"/>
            <a:ext cx="411480" cy="732790"/>
          </a:xfrm>
          <a:custGeom>
            <a:avLst/>
            <a:gdLst/>
            <a:ahLst/>
            <a:cxnLst/>
            <a:rect l="l" t="t" r="r" b="b"/>
            <a:pathLst>
              <a:path w="411479" h="732789">
                <a:moveTo>
                  <a:pt x="411479" y="586739"/>
                </a:moveTo>
                <a:lnTo>
                  <a:pt x="0" y="586739"/>
                </a:lnTo>
                <a:lnTo>
                  <a:pt x="205740" y="732789"/>
                </a:lnTo>
                <a:lnTo>
                  <a:pt x="411479" y="586739"/>
                </a:lnTo>
                <a:close/>
              </a:path>
              <a:path w="411479" h="732789">
                <a:moveTo>
                  <a:pt x="308609" y="146050"/>
                </a:moveTo>
                <a:lnTo>
                  <a:pt x="102870" y="146050"/>
                </a:lnTo>
                <a:lnTo>
                  <a:pt x="102870" y="586739"/>
                </a:lnTo>
                <a:lnTo>
                  <a:pt x="308609" y="586739"/>
                </a:lnTo>
                <a:lnTo>
                  <a:pt x="308609" y="146050"/>
                </a:lnTo>
                <a:close/>
              </a:path>
              <a:path w="411479" h="732789">
                <a:moveTo>
                  <a:pt x="205740" y="0"/>
                </a:moveTo>
                <a:lnTo>
                  <a:pt x="0" y="146050"/>
                </a:lnTo>
                <a:lnTo>
                  <a:pt x="411479" y="146050"/>
                </a:lnTo>
                <a:lnTo>
                  <a:pt x="20574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0763" y="5156200"/>
            <a:ext cx="411480" cy="732790"/>
          </a:xfrm>
          <a:custGeom>
            <a:avLst/>
            <a:gdLst/>
            <a:ahLst/>
            <a:cxnLst/>
            <a:rect l="l" t="t" r="r" b="b"/>
            <a:pathLst>
              <a:path w="411479" h="732789">
                <a:moveTo>
                  <a:pt x="205740" y="0"/>
                </a:moveTo>
                <a:lnTo>
                  <a:pt x="411479" y="146050"/>
                </a:lnTo>
                <a:lnTo>
                  <a:pt x="308609" y="146050"/>
                </a:lnTo>
                <a:lnTo>
                  <a:pt x="308609" y="586739"/>
                </a:lnTo>
                <a:lnTo>
                  <a:pt x="411479" y="586739"/>
                </a:lnTo>
                <a:lnTo>
                  <a:pt x="205740" y="732789"/>
                </a:lnTo>
                <a:lnTo>
                  <a:pt x="0" y="586739"/>
                </a:lnTo>
                <a:lnTo>
                  <a:pt x="102870" y="586739"/>
                </a:lnTo>
                <a:lnTo>
                  <a:pt x="102870" y="146050"/>
                </a:lnTo>
                <a:lnTo>
                  <a:pt x="0" y="146050"/>
                </a:lnTo>
                <a:lnTo>
                  <a:pt x="205740" y="0"/>
                </a:lnTo>
                <a:close/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93075" y="173990"/>
            <a:ext cx="72942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2777984" algn="l"/>
                <a:tab pos="3554549" algn="l"/>
              </a:tabLst>
            </a:pPr>
            <a:r>
              <a:rPr sz="4400" spc="-5" dirty="0">
                <a:latin typeface="Arial"/>
                <a:cs typeface="Arial"/>
              </a:rPr>
              <a:t>Evaluation	on	SUN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Database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5902" y="563879"/>
            <a:ext cx="27901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Conclusion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0403" y="5830482"/>
            <a:ext cx="9469120" cy="1057982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699">
              <a:spcBef>
                <a:spcPts val="1050"/>
              </a:spcBef>
            </a:pPr>
            <a:r>
              <a:rPr sz="2200" spc="-5" dirty="0">
                <a:latin typeface="Arial"/>
                <a:cs typeface="Arial"/>
              </a:rPr>
              <a:t>Places database, Places </a:t>
            </a:r>
            <a:r>
              <a:rPr sz="2200" spc="-10" dirty="0">
                <a:latin typeface="Arial"/>
                <a:cs typeface="Arial"/>
              </a:rPr>
              <a:t>CNN,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unit </a:t>
            </a:r>
            <a:r>
              <a:rPr sz="2200" spc="-5" dirty="0">
                <a:latin typeface="Arial"/>
                <a:cs typeface="Arial"/>
              </a:rPr>
              <a:t>annotations could be downloaded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</a:t>
            </a:r>
            <a:endParaRPr sz="2200">
              <a:latin typeface="Arial"/>
              <a:cs typeface="Arial"/>
            </a:endParaRPr>
          </a:p>
          <a:p>
            <a:pPr marL="138423" algn="ctr">
              <a:spcBef>
                <a:spcPts val="1210"/>
              </a:spcBef>
            </a:pPr>
            <a:r>
              <a:rPr sz="2800" spc="-5" dirty="0">
                <a:solidFill>
                  <a:srgbClr val="CCCCFF"/>
                </a:solidFill>
                <a:latin typeface="Arial"/>
                <a:cs typeface="Arial"/>
                <a:hlinkClick r:id="rId2"/>
              </a:rPr>
              <a:t>http://places.csail.mit.edu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0692" y="40643"/>
            <a:ext cx="1772920" cy="1238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8129" y="257144"/>
            <a:ext cx="1630251" cy="107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6891" y="3406140"/>
            <a:ext cx="5043170" cy="2189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50403" y="1645921"/>
            <a:ext cx="9471660" cy="16389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54962" marR="5080" indent="-542263">
              <a:lnSpc>
                <a:spcPts val="3150"/>
              </a:lnSpc>
              <a:spcBef>
                <a:spcPts val="380"/>
              </a:spcBef>
            </a:pPr>
            <a:r>
              <a:rPr sz="2800" spc="-5" dirty="0">
                <a:latin typeface="Arial"/>
                <a:cs typeface="Arial"/>
              </a:rPr>
              <a:t>We show that object detectors emerge inside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CNN </a:t>
            </a:r>
            <a:r>
              <a:rPr sz="2800" spc="-5" dirty="0">
                <a:latin typeface="Arial"/>
                <a:cs typeface="Arial"/>
              </a:rPr>
              <a:t>trained  </a:t>
            </a:r>
            <a:r>
              <a:rPr sz="2800" dirty="0">
                <a:latin typeface="Arial"/>
                <a:cs typeface="Arial"/>
              </a:rPr>
              <a:t>to classify </a:t>
            </a:r>
            <a:r>
              <a:rPr sz="2800" spc="-5" dirty="0">
                <a:latin typeface="Arial"/>
                <a:cs typeface="Arial"/>
              </a:rPr>
              <a:t>scenes, without any object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supervision.</a:t>
            </a:r>
            <a:endParaRPr sz="2800">
              <a:latin typeface="Arial"/>
              <a:cs typeface="Arial"/>
            </a:endParaRPr>
          </a:p>
          <a:p>
            <a:pPr marR="228588" algn="ctr">
              <a:spcBef>
                <a:spcPts val="1170"/>
              </a:spcBef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Object detectors for free!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67" dirty="0"/>
              <a:t>VERY DEEP CONVOLUTIONAL NETWORKS FOR LARGE-SCALE IMAGE RECOGNITION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8837" y="1779745"/>
            <a:ext cx="4960782" cy="397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577"/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Karen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Simonyan</a:t>
            </a:r>
            <a:r>
              <a:rPr lang="en-US" sz="882" dirty="0">
                <a:solidFill>
                  <a:prstClr val="black"/>
                </a:solidFill>
                <a:latin typeface="CMSY7"/>
              </a:rPr>
              <a:t> 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&amp; Andrew Zisserman 2015</a:t>
            </a:r>
            <a:endParaRPr lang="en-US" sz="198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368" y="4359590"/>
            <a:ext cx="8668719" cy="770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577"/>
            <a:r>
              <a:rPr lang="en-US" sz="2204" b="1" dirty="0">
                <a:solidFill>
                  <a:prstClr val="black"/>
                </a:solidFill>
                <a:latin typeface="Times New Roman" panose="02020603050405020304" pitchFamily="18" charset="0"/>
              </a:rPr>
              <a:t>These are the “VGG” networks. </a:t>
            </a:r>
          </a:p>
          <a:p>
            <a:pPr algn="ctr" defTabSz="1007577"/>
            <a:r>
              <a:rPr lang="en-US" sz="2204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“Perceptual Loss” in generative deep learning refers to these networks</a:t>
            </a:r>
            <a:endParaRPr lang="en-US" sz="2204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0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362" y="589280"/>
            <a:ext cx="8877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7483730" algn="l"/>
              </a:tabLst>
            </a:pPr>
            <a:r>
              <a:rPr sz="4000" spc="-10" dirty="0">
                <a:latin typeface="Arial"/>
                <a:cs typeface="Arial"/>
              </a:rPr>
              <a:t>H</a:t>
            </a:r>
            <a:r>
              <a:rPr sz="4000" spc="-2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w</a:t>
            </a:r>
            <a:r>
              <a:rPr sz="4000" spc="-5" dirty="0">
                <a:latin typeface="Arial"/>
                <a:cs typeface="Arial"/>
              </a:rPr>
              <a:t> O</a:t>
            </a:r>
            <a:r>
              <a:rPr sz="4000" spc="-10" dirty="0">
                <a:latin typeface="Arial"/>
                <a:cs typeface="Arial"/>
              </a:rPr>
              <a:t>b</a:t>
            </a:r>
            <a:r>
              <a:rPr sz="4000" spc="-5" dirty="0">
                <a:latin typeface="Arial"/>
                <a:cs typeface="Arial"/>
              </a:rPr>
              <a:t>je</a:t>
            </a:r>
            <a:r>
              <a:rPr sz="4000" dirty="0">
                <a:latin typeface="Arial"/>
                <a:cs typeface="Arial"/>
              </a:rPr>
              <a:t>c</a:t>
            </a:r>
            <a:r>
              <a:rPr sz="4000" spc="5" dirty="0">
                <a:latin typeface="Arial"/>
                <a:cs typeface="Arial"/>
              </a:rPr>
              <a:t>t</a:t>
            </a:r>
            <a:r>
              <a:rPr sz="4000" dirty="0">
                <a:latin typeface="Arial"/>
                <a:cs typeface="Arial"/>
              </a:rPr>
              <a:t>s </a:t>
            </a:r>
            <a:r>
              <a:rPr sz="4000" spc="-5" dirty="0">
                <a:latin typeface="Arial"/>
                <a:cs typeface="Arial"/>
              </a:rPr>
              <a:t>ar</a:t>
            </a:r>
            <a:r>
              <a:rPr sz="4000" dirty="0">
                <a:latin typeface="Arial"/>
                <a:cs typeface="Arial"/>
              </a:rPr>
              <a:t>e</a:t>
            </a:r>
            <a:r>
              <a:rPr sz="4000" spc="-10" dirty="0">
                <a:latin typeface="Arial"/>
                <a:cs typeface="Arial"/>
              </a:rPr>
              <a:t> R</a:t>
            </a:r>
            <a:r>
              <a:rPr sz="4000" spc="-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p</a:t>
            </a:r>
            <a:r>
              <a:rPr sz="4000" spc="-5" dirty="0">
                <a:latin typeface="Arial"/>
                <a:cs typeface="Arial"/>
              </a:rPr>
              <a:t>re</a:t>
            </a:r>
            <a:r>
              <a:rPr sz="4000" dirty="0">
                <a:latin typeface="Arial"/>
                <a:cs typeface="Arial"/>
              </a:rPr>
              <a:t>s</a:t>
            </a:r>
            <a:r>
              <a:rPr sz="4000" spc="-5" dirty="0">
                <a:latin typeface="Arial"/>
                <a:cs typeface="Arial"/>
              </a:rPr>
              <a:t>en</a:t>
            </a:r>
            <a:r>
              <a:rPr sz="4000" dirty="0">
                <a:latin typeface="Arial"/>
                <a:cs typeface="Arial"/>
              </a:rPr>
              <a:t>t</a:t>
            </a:r>
            <a:r>
              <a:rPr sz="4000" spc="-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d</a:t>
            </a:r>
            <a:r>
              <a:rPr sz="4000" spc="-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dirty="0">
                <a:latin typeface="Arial"/>
                <a:cs typeface="Arial"/>
              </a:rPr>
              <a:t>n	</a:t>
            </a:r>
            <a:r>
              <a:rPr sz="4000" spc="-10" dirty="0">
                <a:latin typeface="Arial"/>
                <a:cs typeface="Arial"/>
              </a:rPr>
              <a:t>CNN</a:t>
            </a:r>
            <a:r>
              <a:rPr sz="4000" dirty="0"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7694" y="2252983"/>
            <a:ext cx="9781305" cy="3523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2021" y="5552440"/>
            <a:ext cx="539750" cy="265430"/>
          </a:xfrm>
          <a:custGeom>
            <a:avLst/>
            <a:gdLst/>
            <a:ahLst/>
            <a:cxnLst/>
            <a:rect l="l" t="t" r="r" b="b"/>
            <a:pathLst>
              <a:path w="539750" h="265429">
                <a:moveTo>
                  <a:pt x="539750" y="0"/>
                </a:moveTo>
                <a:lnTo>
                  <a:pt x="0" y="0"/>
                </a:lnTo>
                <a:lnTo>
                  <a:pt x="0" y="265430"/>
                </a:lnTo>
                <a:lnTo>
                  <a:pt x="539750" y="265430"/>
                </a:lnTo>
                <a:lnTo>
                  <a:pt x="53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7412" y="4677409"/>
            <a:ext cx="539750" cy="265430"/>
          </a:xfrm>
          <a:custGeom>
            <a:avLst/>
            <a:gdLst/>
            <a:ahLst/>
            <a:cxnLst/>
            <a:rect l="l" t="t" r="r" b="b"/>
            <a:pathLst>
              <a:path w="539750" h="265429">
                <a:moveTo>
                  <a:pt x="539750" y="0"/>
                </a:moveTo>
                <a:lnTo>
                  <a:pt x="0" y="0"/>
                </a:lnTo>
                <a:lnTo>
                  <a:pt x="0" y="265429"/>
                </a:lnTo>
                <a:lnTo>
                  <a:pt x="539750" y="265429"/>
                </a:lnTo>
                <a:lnTo>
                  <a:pt x="53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6462" y="3874770"/>
            <a:ext cx="539750" cy="265430"/>
          </a:xfrm>
          <a:custGeom>
            <a:avLst/>
            <a:gdLst/>
            <a:ahLst/>
            <a:cxnLst/>
            <a:rect l="l" t="t" r="r" b="b"/>
            <a:pathLst>
              <a:path w="539750" h="265429">
                <a:moveTo>
                  <a:pt x="539750" y="0"/>
                </a:moveTo>
                <a:lnTo>
                  <a:pt x="0" y="0"/>
                </a:lnTo>
                <a:lnTo>
                  <a:pt x="0" y="265429"/>
                </a:lnTo>
                <a:lnTo>
                  <a:pt x="539750" y="265429"/>
                </a:lnTo>
                <a:lnTo>
                  <a:pt x="53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9631" y="2998470"/>
            <a:ext cx="539750" cy="265430"/>
          </a:xfrm>
          <a:custGeom>
            <a:avLst/>
            <a:gdLst/>
            <a:ahLst/>
            <a:cxnLst/>
            <a:rect l="l" t="t" r="r" b="b"/>
            <a:pathLst>
              <a:path w="539750" h="265429">
                <a:moveTo>
                  <a:pt x="539749" y="0"/>
                </a:moveTo>
                <a:lnTo>
                  <a:pt x="0" y="0"/>
                </a:lnTo>
                <a:lnTo>
                  <a:pt x="0" y="265429"/>
                </a:lnTo>
                <a:lnTo>
                  <a:pt x="539749" y="265429"/>
                </a:lnTo>
                <a:lnTo>
                  <a:pt x="539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2006" y="3012444"/>
            <a:ext cx="700405" cy="28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4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Co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v2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25399" indent="-12699"/>
            <a:r>
              <a:rPr spc="-10" dirty="0">
                <a:latin typeface="Arial"/>
                <a:cs typeface="Arial"/>
              </a:rPr>
              <a:t>Conv3</a:t>
            </a:r>
            <a:endParaRPr>
              <a:latin typeface="Arial"/>
              <a:cs typeface="Arial"/>
            </a:endParaRPr>
          </a:p>
          <a:p>
            <a:pPr marL="36828" marR="6984" indent="-11429">
              <a:lnSpc>
                <a:spcPct val="287500"/>
              </a:lnSpc>
              <a:spcBef>
                <a:spcPts val="680"/>
              </a:spcBef>
            </a:pPr>
            <a:r>
              <a:rPr spc="-10"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onv4  </a:t>
            </a:r>
            <a:r>
              <a:rPr spc="-10" dirty="0">
                <a:latin typeface="Arial"/>
                <a:cs typeface="Arial"/>
              </a:rPr>
              <a:t>Pool5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9634" y="1991362"/>
            <a:ext cx="6851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Conv1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9171" y="5922009"/>
            <a:ext cx="548386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10" dirty="0">
                <a:latin typeface="Arial"/>
                <a:cs typeface="Arial"/>
              </a:rPr>
              <a:t>DrawCNN: </a:t>
            </a:r>
            <a:r>
              <a:rPr sz="2200" spc="-5" dirty="0">
                <a:latin typeface="Arial"/>
                <a:cs typeface="Arial"/>
              </a:rPr>
              <a:t>visualizing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units'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connections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993" t="13382" r="19929" b="15192"/>
          <a:stretch/>
        </p:blipFill>
        <p:spPr>
          <a:xfrm>
            <a:off x="3630477" y="0"/>
            <a:ext cx="6614797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383" t="39872" r="15248" b="31986"/>
          <a:stretch/>
        </p:blipFill>
        <p:spPr>
          <a:xfrm>
            <a:off x="1679046" y="2011568"/>
            <a:ext cx="10075333" cy="36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67" dirty="0"/>
              <a:t>Going Deeper with Convolutions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9079" y="1862889"/>
            <a:ext cx="8657755" cy="10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577"/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Christian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Szegedy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Wei Liu,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Yangqing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Jia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Pierre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Sermanet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Scott Reed,</a:t>
            </a:r>
          </a:p>
          <a:p>
            <a:pPr algn="ctr" defTabSz="1007577"/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Dragomir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Anguelov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Dumitru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Erhan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Vincent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Vanhoucke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Andrew </a:t>
            </a:r>
            <a:r>
              <a:rPr lang="en-US" sz="1983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Rabinovich</a:t>
            </a: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1983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2015</a:t>
            </a:r>
            <a:endParaRPr lang="en-US" sz="198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724" y="4359591"/>
            <a:ext cx="9306009" cy="172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577"/>
            <a:r>
              <a:rPr lang="en-US" sz="2645" b="1" dirty="0">
                <a:solidFill>
                  <a:prstClr val="black"/>
                </a:solidFill>
                <a:latin typeface="Times New Roman" panose="02020603050405020304" pitchFamily="18" charset="0"/>
              </a:rPr>
              <a:t>This is the “Inception” architecture or “</a:t>
            </a:r>
            <a:r>
              <a:rPr lang="en-US" sz="2645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GoogLeNet</a:t>
            </a:r>
            <a:r>
              <a:rPr lang="en-US" sz="2645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”</a:t>
            </a:r>
          </a:p>
          <a:p>
            <a:pPr algn="ctr" defTabSz="1007577"/>
            <a:endParaRPr lang="en-US" sz="2645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defTabSz="1007577"/>
            <a:r>
              <a:rPr lang="en-US" sz="2645" b="1" dirty="0">
                <a:solidFill>
                  <a:prstClr val="black"/>
                </a:solidFill>
                <a:latin typeface="Times New Roman" panose="02020603050405020304" pitchFamily="18" charset="0"/>
              </a:rPr>
              <a:t>*The architecture blocks are called “Inception” modules</a:t>
            </a:r>
            <a:br>
              <a:rPr lang="en-US" sz="2645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2645" b="1" dirty="0">
                <a:solidFill>
                  <a:prstClr val="black"/>
                </a:solidFill>
                <a:latin typeface="Times New Roman" panose="02020603050405020304" pitchFamily="18" charset="0"/>
              </a:rPr>
              <a:t>and the collection of them into a particular net is “</a:t>
            </a:r>
            <a:r>
              <a:rPr lang="en-US" sz="2645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GoogLeNet</a:t>
            </a:r>
            <a:r>
              <a:rPr lang="en-US" sz="2645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”</a:t>
            </a:r>
            <a:endParaRPr lang="en-US" sz="2645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6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12" t="16837" r="50851" b="13149"/>
          <a:stretch/>
        </p:blipFill>
        <p:spPr>
          <a:xfrm>
            <a:off x="3535855" y="1"/>
            <a:ext cx="6580635" cy="73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97" t="12298" r="10283" b="5773"/>
          <a:stretch/>
        </p:blipFill>
        <p:spPr>
          <a:xfrm>
            <a:off x="1679046" y="131773"/>
            <a:ext cx="10075333" cy="651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588" y="7149551"/>
            <a:ext cx="8396111" cy="39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577"/>
            <a:r>
              <a:rPr lang="en-US" sz="1983" dirty="0">
                <a:solidFill>
                  <a:prstClr val="black"/>
                </a:solidFill>
                <a:latin typeface="Calibri"/>
              </a:rPr>
              <a:t>Only 6.8 million parameters. </a:t>
            </a:r>
            <a:r>
              <a:rPr lang="en-US" sz="1983" dirty="0" err="1">
                <a:solidFill>
                  <a:prstClr val="black"/>
                </a:solidFill>
                <a:latin typeface="Calibri"/>
              </a:rPr>
              <a:t>AlexNet</a:t>
            </a:r>
            <a:r>
              <a:rPr lang="en-US" sz="1983" dirty="0">
                <a:solidFill>
                  <a:prstClr val="black"/>
                </a:solidFill>
                <a:latin typeface="Calibri"/>
              </a:rPr>
              <a:t> ~60 million, VGG up to 138 million</a:t>
            </a:r>
          </a:p>
        </p:txBody>
      </p:sp>
    </p:spTree>
    <p:extLst>
      <p:ext uri="{BB962C8B-B14F-4D97-AF65-F5344CB8AC3E}">
        <p14:creationId xmlns:p14="http://schemas.microsoft.com/office/powerpoint/2010/main" val="3373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759" t="15926" r="18657" b="23334"/>
          <a:stretch/>
        </p:blipFill>
        <p:spPr>
          <a:xfrm>
            <a:off x="1848338" y="0"/>
            <a:ext cx="4868374" cy="7518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05" t="15036" r="16573" b="23482"/>
          <a:stretch/>
        </p:blipFill>
        <p:spPr>
          <a:xfrm>
            <a:off x="5863107" y="0"/>
            <a:ext cx="4400790" cy="76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7222" t="62741" r="24167" b="11926"/>
          <a:stretch/>
        </p:blipFill>
        <p:spPr>
          <a:xfrm>
            <a:off x="10049073" y="1"/>
            <a:ext cx="1705306" cy="31355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59017" y="195909"/>
            <a:ext cx="0" cy="7322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07923" y="0"/>
            <a:ext cx="0" cy="7322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22" t="10937" r="8936" b="8156"/>
          <a:stretch/>
        </p:blipFill>
        <p:spPr>
          <a:xfrm>
            <a:off x="3869336" y="1"/>
            <a:ext cx="6041472" cy="76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Surely it would be ridiculous to go any deeper…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continued with </a:t>
            </a:r>
            <a:r>
              <a:rPr lang="en-US" dirty="0" err="1" smtClean="0"/>
              <a:t>ResNet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842" y="132081"/>
            <a:ext cx="88785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7485000" algn="l"/>
              </a:tabLst>
            </a:pPr>
            <a:r>
              <a:rPr sz="4000" spc="-10" dirty="0">
                <a:latin typeface="Arial"/>
                <a:cs typeface="Arial"/>
              </a:rPr>
              <a:t>H</a:t>
            </a:r>
            <a:r>
              <a:rPr sz="4000" spc="-5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w</a:t>
            </a:r>
            <a:r>
              <a:rPr sz="4000" spc="-5" dirty="0">
                <a:latin typeface="Arial"/>
                <a:cs typeface="Arial"/>
              </a:rPr>
              <a:t> O</a:t>
            </a:r>
            <a:r>
              <a:rPr sz="4000" spc="-10" dirty="0">
                <a:latin typeface="Arial"/>
                <a:cs typeface="Arial"/>
              </a:rPr>
              <a:t>b</a:t>
            </a:r>
            <a:r>
              <a:rPr sz="4000" spc="-5" dirty="0">
                <a:latin typeface="Arial"/>
                <a:cs typeface="Arial"/>
              </a:rPr>
              <a:t>je</a:t>
            </a:r>
            <a:r>
              <a:rPr sz="4000" dirty="0">
                <a:latin typeface="Arial"/>
                <a:cs typeface="Arial"/>
              </a:rPr>
              <a:t>c</a:t>
            </a:r>
            <a:r>
              <a:rPr sz="4000" spc="5" dirty="0">
                <a:latin typeface="Arial"/>
                <a:cs typeface="Arial"/>
              </a:rPr>
              <a:t>t</a:t>
            </a:r>
            <a:r>
              <a:rPr sz="4000" dirty="0">
                <a:latin typeface="Arial"/>
                <a:cs typeface="Arial"/>
              </a:rPr>
              <a:t>s </a:t>
            </a:r>
            <a:r>
              <a:rPr sz="4000" spc="-20" dirty="0">
                <a:latin typeface="Arial"/>
                <a:cs typeface="Arial"/>
              </a:rPr>
              <a:t>a</a:t>
            </a:r>
            <a:r>
              <a:rPr sz="4000" dirty="0">
                <a:latin typeface="Arial"/>
                <a:cs typeface="Arial"/>
              </a:rPr>
              <a:t>re</a:t>
            </a:r>
            <a:r>
              <a:rPr sz="4000" spc="-10" dirty="0">
                <a:latin typeface="Arial"/>
                <a:cs typeface="Arial"/>
              </a:rPr>
              <a:t> R</a:t>
            </a:r>
            <a:r>
              <a:rPr sz="4000" spc="-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p</a:t>
            </a:r>
            <a:r>
              <a:rPr sz="4000" spc="-15" dirty="0">
                <a:latin typeface="Arial"/>
                <a:cs typeface="Arial"/>
              </a:rPr>
              <a:t>r</a:t>
            </a:r>
            <a:r>
              <a:rPr sz="4000" dirty="0">
                <a:latin typeface="Arial"/>
                <a:cs typeface="Arial"/>
              </a:rPr>
              <a:t>es</a:t>
            </a:r>
            <a:r>
              <a:rPr sz="4000" spc="-5" dirty="0">
                <a:latin typeface="Arial"/>
                <a:cs typeface="Arial"/>
              </a:rPr>
              <a:t>en</a:t>
            </a:r>
            <a:r>
              <a:rPr sz="4000" dirty="0">
                <a:latin typeface="Arial"/>
                <a:cs typeface="Arial"/>
              </a:rPr>
              <a:t>t</a:t>
            </a:r>
            <a:r>
              <a:rPr sz="4000" spc="-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d</a:t>
            </a:r>
            <a:r>
              <a:rPr sz="4000" spc="-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dirty="0">
                <a:latin typeface="Arial"/>
                <a:cs typeface="Arial"/>
              </a:rPr>
              <a:t>n	</a:t>
            </a:r>
            <a:r>
              <a:rPr sz="4000" spc="-10" dirty="0">
                <a:latin typeface="Arial"/>
                <a:cs typeface="Arial"/>
              </a:rPr>
              <a:t>CNN</a:t>
            </a:r>
            <a:r>
              <a:rPr sz="4000" dirty="0"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6091" y="3021329"/>
            <a:ext cx="6631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Zeiler, M. et al. Visualizing and Understanding Convolutional </a:t>
            </a:r>
            <a:r>
              <a:rPr sz="1400" dirty="0">
                <a:latin typeface="Arial"/>
                <a:cs typeface="Arial"/>
              </a:rPr>
              <a:t>Networks,ECCV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2014.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2066" y="1583689"/>
            <a:ext cx="2818129" cy="1375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2005" y="1573531"/>
            <a:ext cx="2903219" cy="1385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7884" y="2175511"/>
            <a:ext cx="14700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Deconvolution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791" y="7136131"/>
            <a:ext cx="6921500" cy="441787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699" marR="5080">
              <a:lnSpc>
                <a:spcPts val="1570"/>
              </a:lnSpc>
              <a:spcBef>
                <a:spcPts val="244"/>
              </a:spcBef>
            </a:pPr>
            <a:r>
              <a:rPr sz="1400" spc="-5" dirty="0">
                <a:latin typeface="Arial"/>
                <a:cs typeface="Arial"/>
              </a:rPr>
              <a:t>Simonyan, </a:t>
            </a:r>
            <a:r>
              <a:rPr sz="1400" dirty="0">
                <a:latin typeface="Arial"/>
                <a:cs typeface="Arial"/>
              </a:rPr>
              <a:t>K. </a:t>
            </a:r>
            <a:r>
              <a:rPr sz="1400" spc="-5" dirty="0">
                <a:latin typeface="Arial"/>
                <a:cs typeface="Arial"/>
              </a:rPr>
              <a:t>et al. Deep inside convolutional </a:t>
            </a:r>
            <a:r>
              <a:rPr sz="1400" dirty="0">
                <a:latin typeface="Arial"/>
                <a:cs typeface="Arial"/>
              </a:rPr>
              <a:t>networks: </a:t>
            </a:r>
            <a:r>
              <a:rPr sz="1400" spc="-5" dirty="0">
                <a:latin typeface="Arial"/>
                <a:cs typeface="Arial"/>
              </a:rPr>
              <a:t>Visualising image </a:t>
            </a:r>
            <a:r>
              <a:rPr sz="1400" dirty="0">
                <a:latin typeface="Arial"/>
                <a:cs typeface="Arial"/>
              </a:rPr>
              <a:t>classification  </a:t>
            </a:r>
            <a:r>
              <a:rPr sz="1400" spc="-5" dirty="0">
                <a:latin typeface="Arial"/>
                <a:cs typeface="Arial"/>
              </a:rPr>
              <a:t>models and saliency maps. </a:t>
            </a:r>
            <a:r>
              <a:rPr sz="1400" dirty="0">
                <a:latin typeface="Arial"/>
                <a:cs typeface="Arial"/>
              </a:rPr>
              <a:t>ICLR </a:t>
            </a:r>
            <a:r>
              <a:rPr sz="1400" spc="-5" dirty="0">
                <a:latin typeface="Arial"/>
                <a:cs typeface="Arial"/>
              </a:rPr>
              <a:t>workshop,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86691" y="5760720"/>
            <a:ext cx="4099560" cy="1445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3812" y="3474723"/>
            <a:ext cx="4648200" cy="1647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32012" y="5207004"/>
            <a:ext cx="8126730" cy="123367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41436" marR="5080">
              <a:lnSpc>
                <a:spcPts val="1570"/>
              </a:lnSpc>
              <a:spcBef>
                <a:spcPts val="240"/>
              </a:spcBef>
            </a:pPr>
            <a:r>
              <a:rPr sz="1400" dirty="0">
                <a:latin typeface="Arial"/>
                <a:cs typeface="Arial"/>
              </a:rPr>
              <a:t>Girshick, </a:t>
            </a:r>
            <a:r>
              <a:rPr sz="1400" spc="5" dirty="0">
                <a:latin typeface="Arial"/>
                <a:cs typeface="Arial"/>
              </a:rPr>
              <a:t>R., </a:t>
            </a:r>
            <a:r>
              <a:rPr sz="1400" spc="-5" dirty="0">
                <a:latin typeface="Arial"/>
                <a:cs typeface="Arial"/>
              </a:rPr>
              <a:t>Donahue, </a:t>
            </a:r>
            <a:r>
              <a:rPr sz="1400" dirty="0">
                <a:latin typeface="Arial"/>
                <a:cs typeface="Arial"/>
              </a:rPr>
              <a:t>J., </a:t>
            </a:r>
            <a:r>
              <a:rPr sz="1400" spc="-5" dirty="0">
                <a:latin typeface="Arial"/>
                <a:cs typeface="Arial"/>
              </a:rPr>
              <a:t>Darrell, </a:t>
            </a:r>
            <a:r>
              <a:rPr sz="1400" dirty="0">
                <a:latin typeface="Arial"/>
                <a:cs typeface="Arial"/>
              </a:rPr>
              <a:t>T., </a:t>
            </a:r>
            <a:r>
              <a:rPr sz="1400" spc="-5" dirty="0">
                <a:latin typeface="Arial"/>
                <a:cs typeface="Arial"/>
              </a:rPr>
              <a:t>Malik, </a:t>
            </a:r>
            <a:r>
              <a:rPr sz="1400" spc="5" dirty="0">
                <a:latin typeface="Arial"/>
                <a:cs typeface="Arial"/>
              </a:rPr>
              <a:t>J.: </a:t>
            </a:r>
            <a:r>
              <a:rPr sz="1400" dirty="0">
                <a:latin typeface="Arial"/>
                <a:cs typeface="Arial"/>
              </a:rPr>
              <a:t>Rich feature </a:t>
            </a:r>
            <a:r>
              <a:rPr sz="1400" spc="-5" dirty="0">
                <a:latin typeface="Arial"/>
                <a:cs typeface="Arial"/>
              </a:rPr>
              <a:t>hierarchies </a:t>
            </a:r>
            <a:r>
              <a:rPr sz="1400" dirty="0">
                <a:latin typeface="Arial"/>
                <a:cs typeface="Arial"/>
              </a:rPr>
              <a:t>for  </a:t>
            </a:r>
            <a:r>
              <a:rPr sz="1400" spc="-5" dirty="0">
                <a:latin typeface="Arial"/>
                <a:cs typeface="Arial"/>
              </a:rPr>
              <a:t>accu-rate object detection and semantic segmentation. </a:t>
            </a:r>
            <a:r>
              <a:rPr sz="1400" dirty="0">
                <a:latin typeface="Arial"/>
                <a:cs typeface="Arial"/>
              </a:rPr>
              <a:t>CVPR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699"/>
            <a:r>
              <a:rPr spc="-10" dirty="0">
                <a:latin typeface="Arial"/>
                <a:cs typeface="Arial"/>
              </a:rPr>
              <a:t>Back-propagation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6774" y="4234181"/>
            <a:ext cx="24085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Strong activation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image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892" y="340359"/>
            <a:ext cx="87896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Object Representations </a:t>
            </a:r>
            <a:r>
              <a:rPr sz="3600" dirty="0">
                <a:latin typeface="Arial"/>
                <a:cs typeface="Arial"/>
              </a:rPr>
              <a:t>in </a:t>
            </a:r>
            <a:r>
              <a:rPr sz="3600" spc="-5" dirty="0">
                <a:latin typeface="Arial"/>
                <a:cs typeface="Arial"/>
              </a:rPr>
              <a:t>Computer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Vision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8012" y="3954783"/>
            <a:ext cx="4292600" cy="3158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4081" y="1750060"/>
            <a:ext cx="8821420" cy="19351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5898" marR="5080" indent="-323834">
              <a:lnSpc>
                <a:spcPts val="3610"/>
              </a:lnSpc>
              <a:spcBef>
                <a:spcPts val="409"/>
              </a:spcBef>
            </a:pPr>
            <a:r>
              <a:rPr sz="3200" dirty="0">
                <a:latin typeface="Arial"/>
                <a:cs typeface="Arial"/>
              </a:rPr>
              <a:t>Part-based models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used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represent </a:t>
            </a:r>
            <a:r>
              <a:rPr sz="3200" spc="-5" dirty="0">
                <a:latin typeface="Arial"/>
                <a:cs typeface="Arial"/>
              </a:rPr>
              <a:t>objects  </a:t>
            </a:r>
            <a:r>
              <a:rPr sz="3200" dirty="0">
                <a:latin typeface="Arial"/>
                <a:cs typeface="Arial"/>
              </a:rPr>
              <a:t>and visual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patterns.</a:t>
            </a:r>
            <a:endParaRPr sz="3200">
              <a:latin typeface="Arial"/>
              <a:cs typeface="Arial"/>
            </a:endParaRPr>
          </a:p>
          <a:p>
            <a:pPr marL="236842">
              <a:spcBef>
                <a:spcPts val="1800"/>
              </a:spcBef>
            </a:pPr>
            <a:r>
              <a:rPr sz="2200" spc="-5" dirty="0">
                <a:latin typeface="Arial"/>
                <a:cs typeface="Arial"/>
              </a:rPr>
              <a:t>-Object as </a:t>
            </a:r>
            <a:r>
              <a:rPr sz="2200" dirty="0">
                <a:latin typeface="Arial"/>
                <a:cs typeface="Arial"/>
              </a:rPr>
              <a:t>a set of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parts</a:t>
            </a:r>
            <a:endParaRPr sz="2200">
              <a:latin typeface="Arial"/>
              <a:cs typeface="Arial"/>
            </a:endParaRPr>
          </a:p>
          <a:p>
            <a:pPr marL="236842">
              <a:spcBef>
                <a:spcPts val="440"/>
              </a:spcBef>
            </a:pPr>
            <a:r>
              <a:rPr sz="2200" spc="-5" dirty="0">
                <a:latin typeface="Arial"/>
                <a:cs typeface="Arial"/>
              </a:rPr>
              <a:t>-Relative locations between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5282" y="7242810"/>
            <a:ext cx="36664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Figure from Fischler </a:t>
            </a:r>
            <a:r>
              <a:rPr sz="1600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Elschlager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(1973)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7905" y="326390"/>
            <a:ext cx="8789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Object Representations </a:t>
            </a:r>
            <a:r>
              <a:rPr sz="3600" dirty="0">
                <a:latin typeface="Arial"/>
                <a:cs typeface="Arial"/>
              </a:rPr>
              <a:t>in </a:t>
            </a:r>
            <a:r>
              <a:rPr sz="3600" spc="-5" dirty="0">
                <a:latin typeface="Arial"/>
                <a:cs typeface="Arial"/>
              </a:rPr>
              <a:t>Computer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Vision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3066" y="1376679"/>
            <a:ext cx="24784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Constellation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6345" y="1976120"/>
            <a:ext cx="1174648" cy="95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4183" y="3069593"/>
            <a:ext cx="1536700" cy="972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4001" y="1941931"/>
            <a:ext cx="1292860" cy="1024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7302" y="3027679"/>
            <a:ext cx="1657350" cy="104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7382" y="2621280"/>
            <a:ext cx="303530" cy="313690"/>
          </a:xfrm>
          <a:custGeom>
            <a:avLst/>
            <a:gdLst/>
            <a:ahLst/>
            <a:cxnLst/>
            <a:rect l="l" t="t" r="r" b="b"/>
            <a:pathLst>
              <a:path w="303530" h="313689">
                <a:moveTo>
                  <a:pt x="151130" y="0"/>
                </a:moveTo>
                <a:lnTo>
                  <a:pt x="200141" y="7711"/>
                </a:lnTo>
                <a:lnTo>
                  <a:pt x="242082" y="29382"/>
                </a:lnTo>
                <a:lnTo>
                  <a:pt x="274756" y="62819"/>
                </a:lnTo>
                <a:lnTo>
                  <a:pt x="295970" y="105826"/>
                </a:lnTo>
                <a:lnTo>
                  <a:pt x="303530" y="156210"/>
                </a:lnTo>
                <a:lnTo>
                  <a:pt x="295970" y="206725"/>
                </a:lnTo>
                <a:lnTo>
                  <a:pt x="274756" y="250047"/>
                </a:lnTo>
                <a:lnTo>
                  <a:pt x="242082" y="283860"/>
                </a:lnTo>
                <a:lnTo>
                  <a:pt x="200141" y="305846"/>
                </a:lnTo>
                <a:lnTo>
                  <a:pt x="151130" y="313690"/>
                </a:lnTo>
                <a:lnTo>
                  <a:pt x="102250" y="305846"/>
                </a:lnTo>
                <a:lnTo>
                  <a:pt x="60624" y="283860"/>
                </a:lnTo>
                <a:lnTo>
                  <a:pt x="28326" y="250047"/>
                </a:lnTo>
                <a:lnTo>
                  <a:pt x="7426" y="206725"/>
                </a:lnTo>
                <a:lnTo>
                  <a:pt x="0" y="156210"/>
                </a:lnTo>
                <a:lnTo>
                  <a:pt x="7426" y="105826"/>
                </a:lnTo>
                <a:lnTo>
                  <a:pt x="28326" y="62819"/>
                </a:lnTo>
                <a:lnTo>
                  <a:pt x="60624" y="29382"/>
                </a:lnTo>
                <a:lnTo>
                  <a:pt x="102250" y="7711"/>
                </a:lnTo>
                <a:lnTo>
                  <a:pt x="151130" y="0"/>
                </a:lnTo>
                <a:close/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382" y="2621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0912" y="2934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5782" y="3765550"/>
            <a:ext cx="303530" cy="313690"/>
          </a:xfrm>
          <a:custGeom>
            <a:avLst/>
            <a:gdLst/>
            <a:ahLst/>
            <a:cxnLst/>
            <a:rect l="l" t="t" r="r" b="b"/>
            <a:pathLst>
              <a:path w="303530" h="313689">
                <a:moveTo>
                  <a:pt x="152400" y="0"/>
                </a:moveTo>
                <a:lnTo>
                  <a:pt x="200792" y="7833"/>
                </a:lnTo>
                <a:lnTo>
                  <a:pt x="242356" y="29748"/>
                </a:lnTo>
                <a:lnTo>
                  <a:pt x="274838" y="63367"/>
                </a:lnTo>
                <a:lnTo>
                  <a:pt x="295981" y="106314"/>
                </a:lnTo>
                <a:lnTo>
                  <a:pt x="303530" y="156210"/>
                </a:lnTo>
                <a:lnTo>
                  <a:pt x="295981" y="206725"/>
                </a:lnTo>
                <a:lnTo>
                  <a:pt x="274838" y="250047"/>
                </a:lnTo>
                <a:lnTo>
                  <a:pt x="242356" y="283860"/>
                </a:lnTo>
                <a:lnTo>
                  <a:pt x="200792" y="305846"/>
                </a:lnTo>
                <a:lnTo>
                  <a:pt x="152400" y="313689"/>
                </a:lnTo>
                <a:lnTo>
                  <a:pt x="103388" y="305846"/>
                </a:lnTo>
                <a:lnTo>
                  <a:pt x="61447" y="283860"/>
                </a:lnTo>
                <a:lnTo>
                  <a:pt x="28773" y="250047"/>
                </a:lnTo>
                <a:lnTo>
                  <a:pt x="7559" y="206725"/>
                </a:lnTo>
                <a:lnTo>
                  <a:pt x="0" y="156210"/>
                </a:lnTo>
                <a:lnTo>
                  <a:pt x="7559" y="106314"/>
                </a:lnTo>
                <a:lnTo>
                  <a:pt x="28773" y="63367"/>
                </a:lnTo>
                <a:lnTo>
                  <a:pt x="61447" y="29748"/>
                </a:lnTo>
                <a:lnTo>
                  <a:pt x="103388" y="7833"/>
                </a:lnTo>
                <a:lnTo>
                  <a:pt x="152400" y="0"/>
                </a:lnTo>
                <a:close/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782" y="3765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9312" y="4079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4962" y="2574290"/>
            <a:ext cx="303530" cy="312420"/>
          </a:xfrm>
          <a:custGeom>
            <a:avLst/>
            <a:gdLst/>
            <a:ahLst/>
            <a:cxnLst/>
            <a:rect l="l" t="t" r="r" b="b"/>
            <a:pathLst>
              <a:path w="303530" h="312419">
                <a:moveTo>
                  <a:pt x="151130" y="0"/>
                </a:moveTo>
                <a:lnTo>
                  <a:pt x="200141" y="7711"/>
                </a:lnTo>
                <a:lnTo>
                  <a:pt x="242082" y="29382"/>
                </a:lnTo>
                <a:lnTo>
                  <a:pt x="274756" y="62819"/>
                </a:lnTo>
                <a:lnTo>
                  <a:pt x="295970" y="105826"/>
                </a:lnTo>
                <a:lnTo>
                  <a:pt x="303530" y="156210"/>
                </a:lnTo>
                <a:lnTo>
                  <a:pt x="295970" y="206593"/>
                </a:lnTo>
                <a:lnTo>
                  <a:pt x="274756" y="249600"/>
                </a:lnTo>
                <a:lnTo>
                  <a:pt x="242082" y="283037"/>
                </a:lnTo>
                <a:lnTo>
                  <a:pt x="200141" y="304708"/>
                </a:lnTo>
                <a:lnTo>
                  <a:pt x="151130" y="312420"/>
                </a:lnTo>
                <a:lnTo>
                  <a:pt x="102737" y="304708"/>
                </a:lnTo>
                <a:lnTo>
                  <a:pt x="61173" y="283037"/>
                </a:lnTo>
                <a:lnTo>
                  <a:pt x="28691" y="249600"/>
                </a:lnTo>
                <a:lnTo>
                  <a:pt x="7548" y="206593"/>
                </a:lnTo>
                <a:lnTo>
                  <a:pt x="0" y="156210"/>
                </a:lnTo>
                <a:lnTo>
                  <a:pt x="7548" y="105826"/>
                </a:lnTo>
                <a:lnTo>
                  <a:pt x="28691" y="62819"/>
                </a:lnTo>
                <a:lnTo>
                  <a:pt x="61173" y="29382"/>
                </a:lnTo>
                <a:lnTo>
                  <a:pt x="102737" y="7711"/>
                </a:lnTo>
                <a:lnTo>
                  <a:pt x="151130" y="0"/>
                </a:lnTo>
                <a:close/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4962" y="2574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8492" y="2886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3522" y="3685540"/>
            <a:ext cx="303530" cy="312420"/>
          </a:xfrm>
          <a:custGeom>
            <a:avLst/>
            <a:gdLst/>
            <a:ahLst/>
            <a:cxnLst/>
            <a:rect l="l" t="t" r="r" b="b"/>
            <a:pathLst>
              <a:path w="303530" h="312420">
                <a:moveTo>
                  <a:pt x="152400" y="0"/>
                </a:moveTo>
                <a:lnTo>
                  <a:pt x="200792" y="7711"/>
                </a:lnTo>
                <a:lnTo>
                  <a:pt x="242356" y="29382"/>
                </a:lnTo>
                <a:lnTo>
                  <a:pt x="274838" y="62819"/>
                </a:lnTo>
                <a:lnTo>
                  <a:pt x="295981" y="105826"/>
                </a:lnTo>
                <a:lnTo>
                  <a:pt x="303530" y="156210"/>
                </a:lnTo>
                <a:lnTo>
                  <a:pt x="295981" y="206593"/>
                </a:lnTo>
                <a:lnTo>
                  <a:pt x="274838" y="249600"/>
                </a:lnTo>
                <a:lnTo>
                  <a:pt x="242356" y="283037"/>
                </a:lnTo>
                <a:lnTo>
                  <a:pt x="200792" y="304708"/>
                </a:lnTo>
                <a:lnTo>
                  <a:pt x="152400" y="312420"/>
                </a:lnTo>
                <a:lnTo>
                  <a:pt x="103388" y="304708"/>
                </a:lnTo>
                <a:lnTo>
                  <a:pt x="61447" y="283037"/>
                </a:lnTo>
                <a:lnTo>
                  <a:pt x="28773" y="249600"/>
                </a:lnTo>
                <a:lnTo>
                  <a:pt x="7559" y="206593"/>
                </a:lnTo>
                <a:lnTo>
                  <a:pt x="0" y="156210"/>
                </a:lnTo>
                <a:lnTo>
                  <a:pt x="7559" y="105826"/>
                </a:lnTo>
                <a:lnTo>
                  <a:pt x="28773" y="62819"/>
                </a:lnTo>
                <a:lnTo>
                  <a:pt x="61447" y="29382"/>
                </a:lnTo>
                <a:lnTo>
                  <a:pt x="103388" y="7711"/>
                </a:lnTo>
                <a:lnTo>
                  <a:pt x="152400" y="0"/>
                </a:lnTo>
                <a:close/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3522" y="3685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8322" y="3997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5082" y="1951989"/>
            <a:ext cx="303530" cy="312420"/>
          </a:xfrm>
          <a:custGeom>
            <a:avLst/>
            <a:gdLst/>
            <a:ahLst/>
            <a:cxnLst/>
            <a:rect l="l" t="t" r="r" b="b"/>
            <a:pathLst>
              <a:path w="303529" h="312419">
                <a:moveTo>
                  <a:pt x="151129" y="0"/>
                </a:moveTo>
                <a:lnTo>
                  <a:pt x="200141" y="7711"/>
                </a:lnTo>
                <a:lnTo>
                  <a:pt x="242082" y="29382"/>
                </a:lnTo>
                <a:lnTo>
                  <a:pt x="274756" y="62819"/>
                </a:lnTo>
                <a:lnTo>
                  <a:pt x="295970" y="105826"/>
                </a:lnTo>
                <a:lnTo>
                  <a:pt x="303529" y="156210"/>
                </a:lnTo>
                <a:lnTo>
                  <a:pt x="295970" y="206105"/>
                </a:lnTo>
                <a:lnTo>
                  <a:pt x="274756" y="249052"/>
                </a:lnTo>
                <a:lnTo>
                  <a:pt x="242082" y="282671"/>
                </a:lnTo>
                <a:lnTo>
                  <a:pt x="200141" y="304586"/>
                </a:lnTo>
                <a:lnTo>
                  <a:pt x="151129" y="312420"/>
                </a:lnTo>
                <a:lnTo>
                  <a:pt x="102250" y="304586"/>
                </a:lnTo>
                <a:lnTo>
                  <a:pt x="60624" y="282671"/>
                </a:lnTo>
                <a:lnTo>
                  <a:pt x="28326" y="249052"/>
                </a:lnTo>
                <a:lnTo>
                  <a:pt x="7426" y="206105"/>
                </a:lnTo>
                <a:lnTo>
                  <a:pt x="0" y="156210"/>
                </a:lnTo>
                <a:lnTo>
                  <a:pt x="7426" y="105826"/>
                </a:lnTo>
                <a:lnTo>
                  <a:pt x="28326" y="62819"/>
                </a:lnTo>
                <a:lnTo>
                  <a:pt x="60624" y="29382"/>
                </a:lnTo>
                <a:lnTo>
                  <a:pt x="102250" y="7711"/>
                </a:lnTo>
                <a:lnTo>
                  <a:pt x="151129" y="0"/>
                </a:lnTo>
                <a:close/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5082" y="1951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08612" y="2264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9362" y="3042920"/>
            <a:ext cx="300990" cy="312420"/>
          </a:xfrm>
          <a:custGeom>
            <a:avLst/>
            <a:gdLst/>
            <a:ahLst/>
            <a:cxnLst/>
            <a:rect l="l" t="t" r="r" b="b"/>
            <a:pathLst>
              <a:path w="300989" h="312420">
                <a:moveTo>
                  <a:pt x="149860" y="0"/>
                </a:moveTo>
                <a:lnTo>
                  <a:pt x="198739" y="7711"/>
                </a:lnTo>
                <a:lnTo>
                  <a:pt x="240365" y="29382"/>
                </a:lnTo>
                <a:lnTo>
                  <a:pt x="272663" y="62819"/>
                </a:lnTo>
                <a:lnTo>
                  <a:pt x="293563" y="105826"/>
                </a:lnTo>
                <a:lnTo>
                  <a:pt x="300989" y="156209"/>
                </a:lnTo>
                <a:lnTo>
                  <a:pt x="293563" y="206593"/>
                </a:lnTo>
                <a:lnTo>
                  <a:pt x="272663" y="249600"/>
                </a:lnTo>
                <a:lnTo>
                  <a:pt x="240365" y="283037"/>
                </a:lnTo>
                <a:lnTo>
                  <a:pt x="198739" y="304708"/>
                </a:lnTo>
                <a:lnTo>
                  <a:pt x="149860" y="312419"/>
                </a:lnTo>
                <a:lnTo>
                  <a:pt x="101600" y="304708"/>
                </a:lnTo>
                <a:lnTo>
                  <a:pt x="60350" y="283037"/>
                </a:lnTo>
                <a:lnTo>
                  <a:pt x="28244" y="249600"/>
                </a:lnTo>
                <a:lnTo>
                  <a:pt x="7416" y="206593"/>
                </a:lnTo>
                <a:lnTo>
                  <a:pt x="0" y="156209"/>
                </a:lnTo>
                <a:lnTo>
                  <a:pt x="7416" y="105826"/>
                </a:lnTo>
                <a:lnTo>
                  <a:pt x="28244" y="62819"/>
                </a:lnTo>
                <a:lnTo>
                  <a:pt x="60350" y="29382"/>
                </a:lnTo>
                <a:lnTo>
                  <a:pt x="101600" y="7711"/>
                </a:lnTo>
                <a:lnTo>
                  <a:pt x="149860" y="0"/>
                </a:lnTo>
                <a:close/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9362" y="3042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0352" y="3355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9012" y="1978660"/>
            <a:ext cx="300990" cy="312420"/>
          </a:xfrm>
          <a:custGeom>
            <a:avLst/>
            <a:gdLst/>
            <a:ahLst/>
            <a:cxnLst/>
            <a:rect l="l" t="t" r="r" b="b"/>
            <a:pathLst>
              <a:path w="300989" h="312419">
                <a:moveTo>
                  <a:pt x="149860" y="0"/>
                </a:moveTo>
                <a:lnTo>
                  <a:pt x="198739" y="7711"/>
                </a:lnTo>
                <a:lnTo>
                  <a:pt x="240365" y="29382"/>
                </a:lnTo>
                <a:lnTo>
                  <a:pt x="272663" y="62819"/>
                </a:lnTo>
                <a:lnTo>
                  <a:pt x="293563" y="105826"/>
                </a:lnTo>
                <a:lnTo>
                  <a:pt x="300989" y="156210"/>
                </a:lnTo>
                <a:lnTo>
                  <a:pt x="293563" y="206593"/>
                </a:lnTo>
                <a:lnTo>
                  <a:pt x="272663" y="249600"/>
                </a:lnTo>
                <a:lnTo>
                  <a:pt x="240365" y="283037"/>
                </a:lnTo>
                <a:lnTo>
                  <a:pt x="198739" y="304708"/>
                </a:lnTo>
                <a:lnTo>
                  <a:pt x="149860" y="312419"/>
                </a:lnTo>
                <a:lnTo>
                  <a:pt x="101600" y="304708"/>
                </a:lnTo>
                <a:lnTo>
                  <a:pt x="60350" y="283037"/>
                </a:lnTo>
                <a:lnTo>
                  <a:pt x="28244" y="249600"/>
                </a:lnTo>
                <a:lnTo>
                  <a:pt x="7416" y="206593"/>
                </a:lnTo>
                <a:lnTo>
                  <a:pt x="0" y="156210"/>
                </a:lnTo>
                <a:lnTo>
                  <a:pt x="7416" y="105826"/>
                </a:lnTo>
                <a:lnTo>
                  <a:pt x="28244" y="62819"/>
                </a:lnTo>
                <a:lnTo>
                  <a:pt x="60350" y="29382"/>
                </a:lnTo>
                <a:lnTo>
                  <a:pt x="101599" y="7711"/>
                </a:lnTo>
                <a:lnTo>
                  <a:pt x="149860" y="0"/>
                </a:lnTo>
                <a:close/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9012" y="197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0001" y="2291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8701" y="3058160"/>
            <a:ext cx="302260" cy="313690"/>
          </a:xfrm>
          <a:custGeom>
            <a:avLst/>
            <a:gdLst/>
            <a:ahLst/>
            <a:cxnLst/>
            <a:rect l="l" t="t" r="r" b="b"/>
            <a:pathLst>
              <a:path w="302260" h="313689">
                <a:moveTo>
                  <a:pt x="151130" y="0"/>
                </a:moveTo>
                <a:lnTo>
                  <a:pt x="199522" y="7833"/>
                </a:lnTo>
                <a:lnTo>
                  <a:pt x="241086" y="29748"/>
                </a:lnTo>
                <a:lnTo>
                  <a:pt x="273568" y="63367"/>
                </a:lnTo>
                <a:lnTo>
                  <a:pt x="294711" y="106314"/>
                </a:lnTo>
                <a:lnTo>
                  <a:pt x="302260" y="156210"/>
                </a:lnTo>
                <a:lnTo>
                  <a:pt x="294711" y="206725"/>
                </a:lnTo>
                <a:lnTo>
                  <a:pt x="273568" y="250047"/>
                </a:lnTo>
                <a:lnTo>
                  <a:pt x="241086" y="283860"/>
                </a:lnTo>
                <a:lnTo>
                  <a:pt x="199522" y="305846"/>
                </a:lnTo>
                <a:lnTo>
                  <a:pt x="151130" y="313689"/>
                </a:lnTo>
                <a:lnTo>
                  <a:pt x="102737" y="305846"/>
                </a:lnTo>
                <a:lnTo>
                  <a:pt x="61173" y="283860"/>
                </a:lnTo>
                <a:lnTo>
                  <a:pt x="28691" y="250047"/>
                </a:lnTo>
                <a:lnTo>
                  <a:pt x="7548" y="206725"/>
                </a:lnTo>
                <a:lnTo>
                  <a:pt x="0" y="156210"/>
                </a:lnTo>
                <a:lnTo>
                  <a:pt x="7548" y="106314"/>
                </a:lnTo>
                <a:lnTo>
                  <a:pt x="28691" y="63367"/>
                </a:lnTo>
                <a:lnTo>
                  <a:pt x="61173" y="29748"/>
                </a:lnTo>
                <a:lnTo>
                  <a:pt x="102737" y="7833"/>
                </a:lnTo>
                <a:lnTo>
                  <a:pt x="151130" y="0"/>
                </a:lnTo>
                <a:close/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88701" y="3058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90962" y="3371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3991" y="2311400"/>
            <a:ext cx="302260" cy="314960"/>
          </a:xfrm>
          <a:custGeom>
            <a:avLst/>
            <a:gdLst/>
            <a:ahLst/>
            <a:cxnLst/>
            <a:rect l="l" t="t" r="r" b="b"/>
            <a:pathLst>
              <a:path w="302260" h="314960">
                <a:moveTo>
                  <a:pt x="151130" y="0"/>
                </a:moveTo>
                <a:lnTo>
                  <a:pt x="200009" y="7843"/>
                </a:lnTo>
                <a:lnTo>
                  <a:pt x="241635" y="29829"/>
                </a:lnTo>
                <a:lnTo>
                  <a:pt x="273933" y="63642"/>
                </a:lnTo>
                <a:lnTo>
                  <a:pt x="294833" y="106964"/>
                </a:lnTo>
                <a:lnTo>
                  <a:pt x="302260" y="157479"/>
                </a:lnTo>
                <a:lnTo>
                  <a:pt x="294833" y="207995"/>
                </a:lnTo>
                <a:lnTo>
                  <a:pt x="273933" y="251317"/>
                </a:lnTo>
                <a:lnTo>
                  <a:pt x="241635" y="285130"/>
                </a:lnTo>
                <a:lnTo>
                  <a:pt x="200009" y="307116"/>
                </a:lnTo>
                <a:lnTo>
                  <a:pt x="151130" y="314960"/>
                </a:lnTo>
                <a:lnTo>
                  <a:pt x="102737" y="307116"/>
                </a:lnTo>
                <a:lnTo>
                  <a:pt x="61173" y="285130"/>
                </a:lnTo>
                <a:lnTo>
                  <a:pt x="28691" y="251317"/>
                </a:lnTo>
                <a:lnTo>
                  <a:pt x="7548" y="207995"/>
                </a:lnTo>
                <a:lnTo>
                  <a:pt x="0" y="157479"/>
                </a:lnTo>
                <a:lnTo>
                  <a:pt x="7548" y="106964"/>
                </a:lnTo>
                <a:lnTo>
                  <a:pt x="28691" y="63642"/>
                </a:lnTo>
                <a:lnTo>
                  <a:pt x="61173" y="29829"/>
                </a:lnTo>
                <a:lnTo>
                  <a:pt x="102737" y="7843"/>
                </a:lnTo>
                <a:lnTo>
                  <a:pt x="151130" y="0"/>
                </a:lnTo>
                <a:close/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3991" y="231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7521" y="2626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7021" y="3376930"/>
            <a:ext cx="303530" cy="312420"/>
          </a:xfrm>
          <a:custGeom>
            <a:avLst/>
            <a:gdLst/>
            <a:ahLst/>
            <a:cxnLst/>
            <a:rect l="l" t="t" r="r" b="b"/>
            <a:pathLst>
              <a:path w="303529" h="312420">
                <a:moveTo>
                  <a:pt x="152400" y="0"/>
                </a:moveTo>
                <a:lnTo>
                  <a:pt x="200792" y="7711"/>
                </a:lnTo>
                <a:lnTo>
                  <a:pt x="242356" y="29382"/>
                </a:lnTo>
                <a:lnTo>
                  <a:pt x="274838" y="62819"/>
                </a:lnTo>
                <a:lnTo>
                  <a:pt x="295981" y="105826"/>
                </a:lnTo>
                <a:lnTo>
                  <a:pt x="303529" y="156210"/>
                </a:lnTo>
                <a:lnTo>
                  <a:pt x="295981" y="206105"/>
                </a:lnTo>
                <a:lnTo>
                  <a:pt x="274838" y="249052"/>
                </a:lnTo>
                <a:lnTo>
                  <a:pt x="242356" y="282671"/>
                </a:lnTo>
                <a:lnTo>
                  <a:pt x="200792" y="304586"/>
                </a:lnTo>
                <a:lnTo>
                  <a:pt x="152400" y="312420"/>
                </a:lnTo>
                <a:lnTo>
                  <a:pt x="103388" y="304586"/>
                </a:lnTo>
                <a:lnTo>
                  <a:pt x="61447" y="282671"/>
                </a:lnTo>
                <a:lnTo>
                  <a:pt x="28773" y="249052"/>
                </a:lnTo>
                <a:lnTo>
                  <a:pt x="7559" y="206105"/>
                </a:lnTo>
                <a:lnTo>
                  <a:pt x="0" y="156210"/>
                </a:lnTo>
                <a:lnTo>
                  <a:pt x="7559" y="105826"/>
                </a:lnTo>
                <a:lnTo>
                  <a:pt x="28773" y="62819"/>
                </a:lnTo>
                <a:lnTo>
                  <a:pt x="61447" y="29382"/>
                </a:lnTo>
                <a:lnTo>
                  <a:pt x="103388" y="7711"/>
                </a:lnTo>
                <a:lnTo>
                  <a:pt x="152400" y="0"/>
                </a:lnTo>
                <a:close/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87021" y="3376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91821" y="3689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38562" y="2346960"/>
            <a:ext cx="303530" cy="312420"/>
          </a:xfrm>
          <a:custGeom>
            <a:avLst/>
            <a:gdLst/>
            <a:ahLst/>
            <a:cxnLst/>
            <a:rect l="l" t="t" r="r" b="b"/>
            <a:pathLst>
              <a:path w="303530" h="312419">
                <a:moveTo>
                  <a:pt x="151130" y="0"/>
                </a:moveTo>
                <a:lnTo>
                  <a:pt x="200141" y="7711"/>
                </a:lnTo>
                <a:lnTo>
                  <a:pt x="242082" y="29382"/>
                </a:lnTo>
                <a:lnTo>
                  <a:pt x="274756" y="62819"/>
                </a:lnTo>
                <a:lnTo>
                  <a:pt x="295970" y="105826"/>
                </a:lnTo>
                <a:lnTo>
                  <a:pt x="303530" y="156210"/>
                </a:lnTo>
                <a:lnTo>
                  <a:pt x="295970" y="206593"/>
                </a:lnTo>
                <a:lnTo>
                  <a:pt x="274756" y="249600"/>
                </a:lnTo>
                <a:lnTo>
                  <a:pt x="242082" y="283037"/>
                </a:lnTo>
                <a:lnTo>
                  <a:pt x="200141" y="304708"/>
                </a:lnTo>
                <a:lnTo>
                  <a:pt x="151130" y="312419"/>
                </a:lnTo>
                <a:lnTo>
                  <a:pt x="102737" y="304708"/>
                </a:lnTo>
                <a:lnTo>
                  <a:pt x="61173" y="283037"/>
                </a:lnTo>
                <a:lnTo>
                  <a:pt x="28691" y="249600"/>
                </a:lnTo>
                <a:lnTo>
                  <a:pt x="7548" y="206593"/>
                </a:lnTo>
                <a:lnTo>
                  <a:pt x="0" y="156210"/>
                </a:lnTo>
                <a:lnTo>
                  <a:pt x="7548" y="105826"/>
                </a:lnTo>
                <a:lnTo>
                  <a:pt x="28691" y="62819"/>
                </a:lnTo>
                <a:lnTo>
                  <a:pt x="61173" y="29382"/>
                </a:lnTo>
                <a:lnTo>
                  <a:pt x="102737" y="7711"/>
                </a:lnTo>
                <a:lnTo>
                  <a:pt x="151130" y="0"/>
                </a:lnTo>
                <a:close/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8562" y="2346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42091" y="2660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56672" y="3430271"/>
            <a:ext cx="303530" cy="312420"/>
          </a:xfrm>
          <a:custGeom>
            <a:avLst/>
            <a:gdLst/>
            <a:ahLst/>
            <a:cxnLst/>
            <a:rect l="l" t="t" r="r" b="b"/>
            <a:pathLst>
              <a:path w="303530" h="312420">
                <a:moveTo>
                  <a:pt x="152400" y="0"/>
                </a:moveTo>
                <a:lnTo>
                  <a:pt x="200792" y="7711"/>
                </a:lnTo>
                <a:lnTo>
                  <a:pt x="242356" y="29382"/>
                </a:lnTo>
                <a:lnTo>
                  <a:pt x="274838" y="62819"/>
                </a:lnTo>
                <a:lnTo>
                  <a:pt x="295981" y="105826"/>
                </a:lnTo>
                <a:lnTo>
                  <a:pt x="303529" y="156209"/>
                </a:lnTo>
                <a:lnTo>
                  <a:pt x="295981" y="206105"/>
                </a:lnTo>
                <a:lnTo>
                  <a:pt x="274838" y="249052"/>
                </a:lnTo>
                <a:lnTo>
                  <a:pt x="242356" y="282671"/>
                </a:lnTo>
                <a:lnTo>
                  <a:pt x="200792" y="304586"/>
                </a:lnTo>
                <a:lnTo>
                  <a:pt x="152400" y="312419"/>
                </a:lnTo>
                <a:lnTo>
                  <a:pt x="103388" y="304586"/>
                </a:lnTo>
                <a:lnTo>
                  <a:pt x="61447" y="282671"/>
                </a:lnTo>
                <a:lnTo>
                  <a:pt x="28773" y="249052"/>
                </a:lnTo>
                <a:lnTo>
                  <a:pt x="7559" y="206105"/>
                </a:lnTo>
                <a:lnTo>
                  <a:pt x="0" y="156209"/>
                </a:lnTo>
                <a:lnTo>
                  <a:pt x="7559" y="105826"/>
                </a:lnTo>
                <a:lnTo>
                  <a:pt x="28773" y="62819"/>
                </a:lnTo>
                <a:lnTo>
                  <a:pt x="61447" y="29382"/>
                </a:lnTo>
                <a:lnTo>
                  <a:pt x="103388" y="7711"/>
                </a:lnTo>
                <a:lnTo>
                  <a:pt x="152400" y="0"/>
                </a:lnTo>
                <a:close/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56672" y="3430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61472" y="3742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7315"/>
                </a:moveTo>
                <a:lnTo>
                  <a:pt x="0" y="27315"/>
                </a:lnTo>
              </a:path>
            </a:pathLst>
          </a:custGeom>
          <a:ln w="5463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47962" y="4140204"/>
            <a:ext cx="2650490" cy="4142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699" marR="5080">
              <a:lnSpc>
                <a:spcPts val="1460"/>
              </a:lnSpc>
              <a:spcBef>
                <a:spcPts val="229"/>
              </a:spcBef>
            </a:pPr>
            <a:r>
              <a:rPr sz="1300" spc="-5" dirty="0">
                <a:latin typeface="Arial"/>
                <a:cs typeface="Arial"/>
              </a:rPr>
              <a:t>Weber, Welling </a:t>
            </a:r>
            <a:r>
              <a:rPr sz="1300" dirty="0">
                <a:latin typeface="Arial"/>
                <a:cs typeface="Arial"/>
              </a:rPr>
              <a:t>&amp; </a:t>
            </a:r>
            <a:r>
              <a:rPr sz="1300" spc="-5" dirty="0">
                <a:latin typeface="Arial"/>
                <a:cs typeface="Arial"/>
              </a:rPr>
              <a:t>Perona (2000),  Fergus, Perona </a:t>
            </a:r>
            <a:r>
              <a:rPr sz="1300" dirty="0">
                <a:latin typeface="Arial"/>
                <a:cs typeface="Arial"/>
              </a:rPr>
              <a:t>&amp; </a:t>
            </a:r>
            <a:r>
              <a:rPr sz="1300" spc="-5" dirty="0">
                <a:latin typeface="Arial"/>
                <a:cs typeface="Arial"/>
              </a:rPr>
              <a:t>Zisserman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(2003)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24485" y="1736093"/>
            <a:ext cx="1649729" cy="1169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58725" y="1360171"/>
            <a:ext cx="26396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Deformable </a:t>
            </a:r>
            <a:r>
              <a:rPr sz="2000" dirty="0">
                <a:latin typeface="Arial"/>
                <a:cs typeface="Arial"/>
              </a:rPr>
              <a:t>Part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48236" y="4086863"/>
            <a:ext cx="3444875" cy="413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699" marR="5080">
              <a:lnSpc>
                <a:spcPts val="1470"/>
              </a:lnSpc>
              <a:spcBef>
                <a:spcPts val="225"/>
              </a:spcBef>
            </a:pPr>
            <a:r>
              <a:rPr sz="1300" spc="-5" dirty="0">
                <a:latin typeface="Arial"/>
                <a:cs typeface="Arial"/>
              </a:rPr>
              <a:t>P. Felzenszwalb, R. Girshick, D. McAllester, D.  Ramanan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(2010)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892735" y="2979424"/>
            <a:ext cx="1729739" cy="1080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99042" y="5391078"/>
            <a:ext cx="1446530" cy="1633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03382" y="5231133"/>
            <a:ext cx="1504492" cy="21474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9702" y="6649719"/>
            <a:ext cx="317500" cy="213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06021" y="5662933"/>
            <a:ext cx="285750" cy="199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05312" y="6682743"/>
            <a:ext cx="283210" cy="199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39374" y="6254750"/>
            <a:ext cx="250189" cy="1803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8054" y="6287774"/>
            <a:ext cx="250189" cy="2133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6352" y="7012943"/>
            <a:ext cx="317500" cy="180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06686" y="5958840"/>
            <a:ext cx="250189" cy="1803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71401" y="6617969"/>
            <a:ext cx="217170" cy="1803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05032" y="5694683"/>
            <a:ext cx="184150" cy="4775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04701" y="6979919"/>
            <a:ext cx="317500" cy="213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905443" y="4818379"/>
            <a:ext cx="23825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Bag-of-word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58074" y="7283453"/>
            <a:ext cx="3590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Lazebnik, Schmid </a:t>
            </a:r>
            <a:r>
              <a:rPr sz="1100" dirty="0">
                <a:latin typeface="Arial"/>
                <a:cs typeface="Arial"/>
              </a:rPr>
              <a:t>&amp; </a:t>
            </a:r>
            <a:r>
              <a:rPr sz="1100" spc="-5" dirty="0">
                <a:latin typeface="Arial"/>
                <a:cs typeface="Arial"/>
              </a:rPr>
              <a:t>Ponce(2003), Fei-Fei Perona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(2005)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229658" y="5326861"/>
            <a:ext cx="1254726" cy="18670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2202" y="5552440"/>
            <a:ext cx="140970" cy="180340"/>
          </a:xfrm>
          <a:custGeom>
            <a:avLst/>
            <a:gdLst/>
            <a:ahLst/>
            <a:cxnLst/>
            <a:rect l="l" t="t" r="r" b="b"/>
            <a:pathLst>
              <a:path w="140970" h="180339">
                <a:moveTo>
                  <a:pt x="71120" y="180340"/>
                </a:moveTo>
                <a:lnTo>
                  <a:pt x="0" y="180340"/>
                </a:lnTo>
                <a:lnTo>
                  <a:pt x="0" y="0"/>
                </a:lnTo>
                <a:lnTo>
                  <a:pt x="140970" y="0"/>
                </a:lnTo>
                <a:lnTo>
                  <a:pt x="140970" y="180340"/>
                </a:lnTo>
                <a:lnTo>
                  <a:pt x="71120" y="18034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71472" y="5393690"/>
            <a:ext cx="62230" cy="306070"/>
          </a:xfrm>
          <a:custGeom>
            <a:avLst/>
            <a:gdLst/>
            <a:ahLst/>
            <a:cxnLst/>
            <a:rect l="l" t="t" r="r" b="b"/>
            <a:pathLst>
              <a:path w="62229" h="306070">
                <a:moveTo>
                  <a:pt x="31750" y="306070"/>
                </a:moveTo>
                <a:lnTo>
                  <a:pt x="0" y="306070"/>
                </a:lnTo>
                <a:lnTo>
                  <a:pt x="0" y="0"/>
                </a:lnTo>
                <a:lnTo>
                  <a:pt x="62229" y="0"/>
                </a:lnTo>
                <a:lnTo>
                  <a:pt x="62229" y="306070"/>
                </a:lnTo>
                <a:lnTo>
                  <a:pt x="31750" y="30607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63191" y="5732779"/>
            <a:ext cx="218440" cy="278130"/>
          </a:xfrm>
          <a:custGeom>
            <a:avLst/>
            <a:gdLst/>
            <a:ahLst/>
            <a:cxnLst/>
            <a:rect l="l" t="t" r="r" b="b"/>
            <a:pathLst>
              <a:path w="218439" h="278129">
                <a:moveTo>
                  <a:pt x="29210" y="257810"/>
                </a:moveTo>
                <a:lnTo>
                  <a:pt x="0" y="238760"/>
                </a:lnTo>
                <a:lnTo>
                  <a:pt x="160020" y="0"/>
                </a:lnTo>
                <a:lnTo>
                  <a:pt x="218440" y="39370"/>
                </a:lnTo>
                <a:lnTo>
                  <a:pt x="58420" y="278130"/>
                </a:lnTo>
                <a:lnTo>
                  <a:pt x="29210" y="2578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7142" y="6441440"/>
            <a:ext cx="62230" cy="304800"/>
          </a:xfrm>
          <a:custGeom>
            <a:avLst/>
            <a:gdLst/>
            <a:ahLst/>
            <a:cxnLst/>
            <a:rect l="l" t="t" r="r" b="b"/>
            <a:pathLst>
              <a:path w="62229" h="304800">
                <a:moveTo>
                  <a:pt x="31750" y="304800"/>
                </a:moveTo>
                <a:lnTo>
                  <a:pt x="0" y="304800"/>
                </a:lnTo>
                <a:lnTo>
                  <a:pt x="0" y="0"/>
                </a:lnTo>
                <a:lnTo>
                  <a:pt x="62230" y="0"/>
                </a:lnTo>
                <a:lnTo>
                  <a:pt x="62230" y="304800"/>
                </a:lnTo>
                <a:lnTo>
                  <a:pt x="31750" y="304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86991" y="6830059"/>
            <a:ext cx="102870" cy="292100"/>
          </a:xfrm>
          <a:custGeom>
            <a:avLst/>
            <a:gdLst/>
            <a:ahLst/>
            <a:cxnLst/>
            <a:rect l="l" t="t" r="r" b="b"/>
            <a:pathLst>
              <a:path w="102870" h="292100">
                <a:moveTo>
                  <a:pt x="73660" y="287020"/>
                </a:moveTo>
                <a:lnTo>
                  <a:pt x="44450" y="292100"/>
                </a:lnTo>
                <a:lnTo>
                  <a:pt x="0" y="8890"/>
                </a:lnTo>
                <a:lnTo>
                  <a:pt x="57150" y="0"/>
                </a:lnTo>
                <a:lnTo>
                  <a:pt x="102870" y="281940"/>
                </a:lnTo>
                <a:lnTo>
                  <a:pt x="73660" y="28702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80921" y="5839459"/>
            <a:ext cx="340360" cy="546100"/>
          </a:xfrm>
          <a:custGeom>
            <a:avLst/>
            <a:gdLst/>
            <a:ahLst/>
            <a:cxnLst/>
            <a:rect l="l" t="t" r="r" b="b"/>
            <a:pathLst>
              <a:path w="340360" h="546100">
                <a:moveTo>
                  <a:pt x="170179" y="546099"/>
                </a:moveTo>
                <a:lnTo>
                  <a:pt x="0" y="546099"/>
                </a:lnTo>
                <a:lnTo>
                  <a:pt x="0" y="0"/>
                </a:lnTo>
                <a:lnTo>
                  <a:pt x="340360" y="0"/>
                </a:lnTo>
                <a:lnTo>
                  <a:pt x="340360" y="546099"/>
                </a:lnTo>
                <a:lnTo>
                  <a:pt x="170179" y="54609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96721" y="6214109"/>
            <a:ext cx="299720" cy="62230"/>
          </a:xfrm>
          <a:custGeom>
            <a:avLst/>
            <a:gdLst/>
            <a:ahLst/>
            <a:cxnLst/>
            <a:rect l="l" t="t" r="r" b="b"/>
            <a:pathLst>
              <a:path w="299720" h="62229">
                <a:moveTo>
                  <a:pt x="299719" y="30479"/>
                </a:moveTo>
                <a:lnTo>
                  <a:pt x="299719" y="62229"/>
                </a:lnTo>
                <a:lnTo>
                  <a:pt x="0" y="62229"/>
                </a:lnTo>
                <a:lnTo>
                  <a:pt x="0" y="0"/>
                </a:lnTo>
                <a:lnTo>
                  <a:pt x="299719" y="0"/>
                </a:lnTo>
                <a:lnTo>
                  <a:pt x="299719" y="304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95171" y="5925820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60">
                <a:moveTo>
                  <a:pt x="189229" y="19049"/>
                </a:moveTo>
                <a:lnTo>
                  <a:pt x="218439" y="38099"/>
                </a:lnTo>
                <a:lnTo>
                  <a:pt x="57150" y="276859"/>
                </a:lnTo>
                <a:lnTo>
                  <a:pt x="0" y="238759"/>
                </a:lnTo>
                <a:lnTo>
                  <a:pt x="160019" y="0"/>
                </a:lnTo>
                <a:lnTo>
                  <a:pt x="189229" y="1904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79652" y="6440170"/>
            <a:ext cx="62230" cy="302260"/>
          </a:xfrm>
          <a:custGeom>
            <a:avLst/>
            <a:gdLst/>
            <a:ahLst/>
            <a:cxnLst/>
            <a:rect l="l" t="t" r="r" b="b"/>
            <a:pathLst>
              <a:path w="62229" h="302259">
                <a:moveTo>
                  <a:pt x="30480" y="0"/>
                </a:moveTo>
                <a:lnTo>
                  <a:pt x="62230" y="0"/>
                </a:lnTo>
                <a:lnTo>
                  <a:pt x="62230" y="302259"/>
                </a:lnTo>
                <a:lnTo>
                  <a:pt x="0" y="302259"/>
                </a:lnTo>
                <a:lnTo>
                  <a:pt x="0" y="0"/>
                </a:lnTo>
                <a:lnTo>
                  <a:pt x="304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32665" y="6830059"/>
            <a:ext cx="104139" cy="295910"/>
          </a:xfrm>
          <a:custGeom>
            <a:avLst/>
            <a:gdLst/>
            <a:ahLst/>
            <a:cxnLst/>
            <a:rect l="l" t="t" r="r" b="b"/>
            <a:pathLst>
              <a:path w="104139" h="295909">
                <a:moveTo>
                  <a:pt x="74929" y="5080"/>
                </a:moveTo>
                <a:lnTo>
                  <a:pt x="104139" y="10160"/>
                </a:lnTo>
                <a:lnTo>
                  <a:pt x="59689" y="295910"/>
                </a:lnTo>
                <a:lnTo>
                  <a:pt x="0" y="285750"/>
                </a:lnTo>
                <a:lnTo>
                  <a:pt x="44450" y="0"/>
                </a:lnTo>
                <a:lnTo>
                  <a:pt x="74929" y="50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66800" y="5507127"/>
            <a:ext cx="71574" cy="728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55902" y="5839459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480" y="0"/>
                </a:moveTo>
                <a:lnTo>
                  <a:pt x="18752" y="2460"/>
                </a:lnTo>
                <a:lnTo>
                  <a:pt x="9048" y="9207"/>
                </a:lnTo>
                <a:lnTo>
                  <a:pt x="2440" y="19288"/>
                </a:lnTo>
                <a:lnTo>
                  <a:pt x="0" y="31750"/>
                </a:lnTo>
                <a:lnTo>
                  <a:pt x="2440" y="44013"/>
                </a:lnTo>
                <a:lnTo>
                  <a:pt x="9048" y="53657"/>
                </a:lnTo>
                <a:lnTo>
                  <a:pt x="18752" y="59967"/>
                </a:lnTo>
                <a:lnTo>
                  <a:pt x="30480" y="62229"/>
                </a:lnTo>
                <a:lnTo>
                  <a:pt x="42941" y="59967"/>
                </a:lnTo>
                <a:lnTo>
                  <a:pt x="53022" y="53657"/>
                </a:lnTo>
                <a:lnTo>
                  <a:pt x="59769" y="44013"/>
                </a:lnTo>
                <a:lnTo>
                  <a:pt x="62230" y="31750"/>
                </a:lnTo>
                <a:lnTo>
                  <a:pt x="59769" y="19288"/>
                </a:lnTo>
                <a:lnTo>
                  <a:pt x="53022" y="9207"/>
                </a:lnTo>
                <a:lnTo>
                  <a:pt x="42941" y="2460"/>
                </a:lnTo>
                <a:lnTo>
                  <a:pt x="304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55902" y="5839459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480" y="0"/>
                </a:moveTo>
                <a:lnTo>
                  <a:pt x="18752" y="2460"/>
                </a:lnTo>
                <a:lnTo>
                  <a:pt x="9048" y="9207"/>
                </a:lnTo>
                <a:lnTo>
                  <a:pt x="2440" y="19288"/>
                </a:lnTo>
                <a:lnTo>
                  <a:pt x="0" y="31750"/>
                </a:lnTo>
                <a:lnTo>
                  <a:pt x="2440" y="44013"/>
                </a:lnTo>
                <a:lnTo>
                  <a:pt x="9048" y="53657"/>
                </a:lnTo>
                <a:lnTo>
                  <a:pt x="18752" y="59967"/>
                </a:lnTo>
                <a:lnTo>
                  <a:pt x="30480" y="62229"/>
                </a:lnTo>
                <a:lnTo>
                  <a:pt x="42941" y="59967"/>
                </a:lnTo>
                <a:lnTo>
                  <a:pt x="53022" y="53657"/>
                </a:lnTo>
                <a:lnTo>
                  <a:pt x="59769" y="44013"/>
                </a:lnTo>
                <a:lnTo>
                  <a:pt x="62230" y="31750"/>
                </a:lnTo>
                <a:lnTo>
                  <a:pt x="59769" y="19288"/>
                </a:lnTo>
                <a:lnTo>
                  <a:pt x="53022" y="9207"/>
                </a:lnTo>
                <a:lnTo>
                  <a:pt x="42941" y="2460"/>
                </a:lnTo>
                <a:lnTo>
                  <a:pt x="304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8132" y="5839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55902" y="5901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82802" y="6038851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30480" y="0"/>
                </a:moveTo>
                <a:lnTo>
                  <a:pt x="18216" y="2262"/>
                </a:lnTo>
                <a:lnTo>
                  <a:pt x="8572" y="8572"/>
                </a:lnTo>
                <a:lnTo>
                  <a:pt x="2262" y="18216"/>
                </a:lnTo>
                <a:lnTo>
                  <a:pt x="0" y="30480"/>
                </a:lnTo>
                <a:lnTo>
                  <a:pt x="2262" y="42941"/>
                </a:lnTo>
                <a:lnTo>
                  <a:pt x="8572" y="53022"/>
                </a:lnTo>
                <a:lnTo>
                  <a:pt x="18216" y="59769"/>
                </a:lnTo>
                <a:lnTo>
                  <a:pt x="30480" y="62230"/>
                </a:lnTo>
                <a:lnTo>
                  <a:pt x="42743" y="59769"/>
                </a:lnTo>
                <a:lnTo>
                  <a:pt x="52387" y="53022"/>
                </a:lnTo>
                <a:lnTo>
                  <a:pt x="58697" y="42941"/>
                </a:lnTo>
                <a:lnTo>
                  <a:pt x="60960" y="30480"/>
                </a:lnTo>
                <a:lnTo>
                  <a:pt x="58697" y="18216"/>
                </a:lnTo>
                <a:lnTo>
                  <a:pt x="52387" y="8572"/>
                </a:lnTo>
                <a:lnTo>
                  <a:pt x="42743" y="2262"/>
                </a:lnTo>
                <a:lnTo>
                  <a:pt x="304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82802" y="6038851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30480" y="0"/>
                </a:moveTo>
                <a:lnTo>
                  <a:pt x="18216" y="2262"/>
                </a:lnTo>
                <a:lnTo>
                  <a:pt x="8572" y="8572"/>
                </a:lnTo>
                <a:lnTo>
                  <a:pt x="2262" y="18216"/>
                </a:lnTo>
                <a:lnTo>
                  <a:pt x="0" y="30480"/>
                </a:lnTo>
                <a:lnTo>
                  <a:pt x="2262" y="42941"/>
                </a:lnTo>
                <a:lnTo>
                  <a:pt x="8572" y="53022"/>
                </a:lnTo>
                <a:lnTo>
                  <a:pt x="18216" y="59769"/>
                </a:lnTo>
                <a:lnTo>
                  <a:pt x="30480" y="62230"/>
                </a:lnTo>
                <a:lnTo>
                  <a:pt x="42743" y="59769"/>
                </a:lnTo>
                <a:lnTo>
                  <a:pt x="52387" y="53022"/>
                </a:lnTo>
                <a:lnTo>
                  <a:pt x="58697" y="42941"/>
                </a:lnTo>
                <a:lnTo>
                  <a:pt x="60960" y="30480"/>
                </a:lnTo>
                <a:lnTo>
                  <a:pt x="58697" y="18216"/>
                </a:lnTo>
                <a:lnTo>
                  <a:pt x="52387" y="8572"/>
                </a:lnTo>
                <a:lnTo>
                  <a:pt x="42743" y="2262"/>
                </a:lnTo>
                <a:lnTo>
                  <a:pt x="304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43762" y="6038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81532" y="6101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05941" y="619632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30480" y="0"/>
                </a:moveTo>
                <a:lnTo>
                  <a:pt x="18216" y="2460"/>
                </a:lnTo>
                <a:lnTo>
                  <a:pt x="8572" y="9207"/>
                </a:lnTo>
                <a:lnTo>
                  <a:pt x="2262" y="19288"/>
                </a:lnTo>
                <a:lnTo>
                  <a:pt x="0" y="31750"/>
                </a:lnTo>
                <a:lnTo>
                  <a:pt x="2262" y="44013"/>
                </a:lnTo>
                <a:lnTo>
                  <a:pt x="8572" y="53657"/>
                </a:lnTo>
                <a:lnTo>
                  <a:pt x="18216" y="59967"/>
                </a:lnTo>
                <a:lnTo>
                  <a:pt x="30480" y="62230"/>
                </a:lnTo>
                <a:lnTo>
                  <a:pt x="42743" y="59967"/>
                </a:lnTo>
                <a:lnTo>
                  <a:pt x="52387" y="53657"/>
                </a:lnTo>
                <a:lnTo>
                  <a:pt x="58697" y="44013"/>
                </a:lnTo>
                <a:lnTo>
                  <a:pt x="60960" y="31750"/>
                </a:lnTo>
                <a:lnTo>
                  <a:pt x="58697" y="19288"/>
                </a:lnTo>
                <a:lnTo>
                  <a:pt x="52387" y="9207"/>
                </a:lnTo>
                <a:lnTo>
                  <a:pt x="42743" y="2460"/>
                </a:lnTo>
                <a:lnTo>
                  <a:pt x="304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05941" y="619632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30480" y="0"/>
                </a:moveTo>
                <a:lnTo>
                  <a:pt x="18216" y="2460"/>
                </a:lnTo>
                <a:lnTo>
                  <a:pt x="8572" y="9207"/>
                </a:lnTo>
                <a:lnTo>
                  <a:pt x="2262" y="19288"/>
                </a:lnTo>
                <a:lnTo>
                  <a:pt x="0" y="31750"/>
                </a:lnTo>
                <a:lnTo>
                  <a:pt x="2262" y="44013"/>
                </a:lnTo>
                <a:lnTo>
                  <a:pt x="8572" y="53657"/>
                </a:lnTo>
                <a:lnTo>
                  <a:pt x="18216" y="59967"/>
                </a:lnTo>
                <a:lnTo>
                  <a:pt x="30480" y="62230"/>
                </a:lnTo>
                <a:lnTo>
                  <a:pt x="42743" y="59967"/>
                </a:lnTo>
                <a:lnTo>
                  <a:pt x="52387" y="53657"/>
                </a:lnTo>
                <a:lnTo>
                  <a:pt x="58697" y="44013"/>
                </a:lnTo>
                <a:lnTo>
                  <a:pt x="60960" y="31750"/>
                </a:lnTo>
                <a:lnTo>
                  <a:pt x="58697" y="19288"/>
                </a:lnTo>
                <a:lnTo>
                  <a:pt x="52387" y="9207"/>
                </a:lnTo>
                <a:lnTo>
                  <a:pt x="42743" y="2460"/>
                </a:lnTo>
                <a:lnTo>
                  <a:pt x="304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66902" y="6196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04671" y="6258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95629" y="5587137"/>
            <a:ext cx="71574" cy="715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00302" y="6078221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480" y="0"/>
                </a:moveTo>
                <a:lnTo>
                  <a:pt x="18752" y="2460"/>
                </a:lnTo>
                <a:lnTo>
                  <a:pt x="9048" y="9207"/>
                </a:lnTo>
                <a:lnTo>
                  <a:pt x="2440" y="19288"/>
                </a:lnTo>
                <a:lnTo>
                  <a:pt x="0" y="31749"/>
                </a:lnTo>
                <a:lnTo>
                  <a:pt x="2440" y="44013"/>
                </a:lnTo>
                <a:lnTo>
                  <a:pt x="9048" y="53657"/>
                </a:lnTo>
                <a:lnTo>
                  <a:pt x="18752" y="59967"/>
                </a:lnTo>
                <a:lnTo>
                  <a:pt x="30480" y="62229"/>
                </a:lnTo>
                <a:lnTo>
                  <a:pt x="42941" y="59967"/>
                </a:lnTo>
                <a:lnTo>
                  <a:pt x="53022" y="53657"/>
                </a:lnTo>
                <a:lnTo>
                  <a:pt x="59769" y="44013"/>
                </a:lnTo>
                <a:lnTo>
                  <a:pt x="62230" y="31749"/>
                </a:lnTo>
                <a:lnTo>
                  <a:pt x="59769" y="19288"/>
                </a:lnTo>
                <a:lnTo>
                  <a:pt x="53022" y="9207"/>
                </a:lnTo>
                <a:lnTo>
                  <a:pt x="42941" y="2460"/>
                </a:lnTo>
                <a:lnTo>
                  <a:pt x="304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00302" y="6078221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480" y="0"/>
                </a:moveTo>
                <a:lnTo>
                  <a:pt x="18752" y="2460"/>
                </a:lnTo>
                <a:lnTo>
                  <a:pt x="9048" y="9207"/>
                </a:lnTo>
                <a:lnTo>
                  <a:pt x="2440" y="19288"/>
                </a:lnTo>
                <a:lnTo>
                  <a:pt x="0" y="31749"/>
                </a:lnTo>
                <a:lnTo>
                  <a:pt x="2440" y="44013"/>
                </a:lnTo>
                <a:lnTo>
                  <a:pt x="9048" y="53657"/>
                </a:lnTo>
                <a:lnTo>
                  <a:pt x="18752" y="59967"/>
                </a:lnTo>
                <a:lnTo>
                  <a:pt x="30480" y="62229"/>
                </a:lnTo>
                <a:lnTo>
                  <a:pt x="42941" y="59967"/>
                </a:lnTo>
                <a:lnTo>
                  <a:pt x="53022" y="53657"/>
                </a:lnTo>
                <a:lnTo>
                  <a:pt x="59769" y="44013"/>
                </a:lnTo>
                <a:lnTo>
                  <a:pt x="62230" y="31749"/>
                </a:lnTo>
                <a:lnTo>
                  <a:pt x="59769" y="19288"/>
                </a:lnTo>
                <a:lnTo>
                  <a:pt x="53022" y="9207"/>
                </a:lnTo>
                <a:lnTo>
                  <a:pt x="42941" y="2460"/>
                </a:lnTo>
                <a:lnTo>
                  <a:pt x="304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62532" y="6078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00302" y="6140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12470" y="6554877"/>
            <a:ext cx="71574" cy="715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74980" y="6554877"/>
            <a:ext cx="71574" cy="715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91209" y="6957467"/>
            <a:ext cx="70304" cy="715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33069" y="6957467"/>
            <a:ext cx="71574" cy="715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75236" y="5933441"/>
            <a:ext cx="227329" cy="158750"/>
          </a:xfrm>
          <a:custGeom>
            <a:avLst/>
            <a:gdLst/>
            <a:ahLst/>
            <a:cxnLst/>
            <a:rect l="l" t="t" r="r" b="b"/>
            <a:pathLst>
              <a:path w="227329" h="158750">
                <a:moveTo>
                  <a:pt x="0" y="158750"/>
                </a:moveTo>
                <a:lnTo>
                  <a:pt x="22732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77162" y="589407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1429"/>
                </a:lnTo>
                <a:lnTo>
                  <a:pt x="43179" y="7365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39291" y="6103621"/>
            <a:ext cx="139700" cy="88900"/>
          </a:xfrm>
          <a:custGeom>
            <a:avLst/>
            <a:gdLst/>
            <a:ahLst/>
            <a:cxnLst/>
            <a:rect l="l" t="t" r="r" b="b"/>
            <a:pathLst>
              <a:path w="139700" h="88900">
                <a:moveTo>
                  <a:pt x="139700" y="0"/>
                </a:moveTo>
                <a:lnTo>
                  <a:pt x="0" y="8889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79603" y="6156959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43180" y="0"/>
                </a:moveTo>
                <a:lnTo>
                  <a:pt x="0" y="72389"/>
                </a:lnTo>
                <a:lnTo>
                  <a:pt x="83820" y="64769"/>
                </a:lnTo>
                <a:lnTo>
                  <a:pt x="4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26312" y="6082029"/>
            <a:ext cx="157480" cy="19050"/>
          </a:xfrm>
          <a:custGeom>
            <a:avLst/>
            <a:gdLst/>
            <a:ahLst/>
            <a:cxnLst/>
            <a:rect l="l" t="t" r="r" b="b"/>
            <a:pathLst>
              <a:path w="157479" h="19050">
                <a:moveTo>
                  <a:pt x="157479" y="1905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56462" y="6045200"/>
            <a:ext cx="78740" cy="74930"/>
          </a:xfrm>
          <a:custGeom>
            <a:avLst/>
            <a:gdLst/>
            <a:ahLst/>
            <a:cxnLst/>
            <a:rect l="l" t="t" r="r" b="b"/>
            <a:pathLst>
              <a:path w="78739" h="74929">
                <a:moveTo>
                  <a:pt x="78739" y="0"/>
                </a:moveTo>
                <a:lnTo>
                  <a:pt x="0" y="27940"/>
                </a:lnTo>
                <a:lnTo>
                  <a:pt x="69850" y="74930"/>
                </a:lnTo>
                <a:lnTo>
                  <a:pt x="78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35862" y="6153150"/>
            <a:ext cx="92710" cy="328930"/>
          </a:xfrm>
          <a:custGeom>
            <a:avLst/>
            <a:gdLst/>
            <a:ahLst/>
            <a:cxnLst/>
            <a:rect l="l" t="t" r="r" b="b"/>
            <a:pathLst>
              <a:path w="92710" h="328929">
                <a:moveTo>
                  <a:pt x="0" y="0"/>
                </a:moveTo>
                <a:lnTo>
                  <a:pt x="92710" y="32893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90471" y="6466840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73660" y="0"/>
                </a:moveTo>
                <a:lnTo>
                  <a:pt x="0" y="20320"/>
                </a:lnTo>
                <a:lnTo>
                  <a:pt x="57150" y="82550"/>
                </a:lnTo>
                <a:lnTo>
                  <a:pt x="73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34262" y="6153150"/>
            <a:ext cx="87630" cy="328930"/>
          </a:xfrm>
          <a:custGeom>
            <a:avLst/>
            <a:gdLst/>
            <a:ahLst/>
            <a:cxnLst/>
            <a:rect l="l" t="t" r="r" b="b"/>
            <a:pathLst>
              <a:path w="87629" h="328929">
                <a:moveTo>
                  <a:pt x="87629" y="0"/>
                </a:moveTo>
                <a:lnTo>
                  <a:pt x="0" y="32893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98702" y="6466840"/>
            <a:ext cx="72390" cy="82550"/>
          </a:xfrm>
          <a:custGeom>
            <a:avLst/>
            <a:gdLst/>
            <a:ahLst/>
            <a:cxnLst/>
            <a:rect l="l" t="t" r="r" b="b"/>
            <a:pathLst>
              <a:path w="72389" h="82550">
                <a:moveTo>
                  <a:pt x="0" y="0"/>
                </a:moveTo>
                <a:lnTo>
                  <a:pt x="16510" y="82550"/>
                </a:lnTo>
                <a:lnTo>
                  <a:pt x="72389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35862" y="5736590"/>
            <a:ext cx="1270" cy="327660"/>
          </a:xfrm>
          <a:custGeom>
            <a:avLst/>
            <a:gdLst/>
            <a:ahLst/>
            <a:cxnLst/>
            <a:rect l="l" t="t" r="r" b="b"/>
            <a:pathLst>
              <a:path w="1270" h="327660">
                <a:moveTo>
                  <a:pt x="0" y="3276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99032" y="566547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83462" y="6635750"/>
            <a:ext cx="20320" cy="251460"/>
          </a:xfrm>
          <a:custGeom>
            <a:avLst/>
            <a:gdLst/>
            <a:ahLst/>
            <a:cxnLst/>
            <a:rect l="l" t="t" r="r" b="b"/>
            <a:pathLst>
              <a:path w="20320" h="251459">
                <a:moveTo>
                  <a:pt x="10160" y="-4444"/>
                </a:moveTo>
                <a:lnTo>
                  <a:pt x="10160" y="255905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45362" y="6878319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40">
                <a:moveTo>
                  <a:pt x="0" y="0"/>
                </a:moveTo>
                <a:lnTo>
                  <a:pt x="31750" y="78739"/>
                </a:lnTo>
                <a:lnTo>
                  <a:pt x="74929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53971" y="6635753"/>
            <a:ext cx="55880" cy="252729"/>
          </a:xfrm>
          <a:custGeom>
            <a:avLst/>
            <a:gdLst/>
            <a:ahLst/>
            <a:cxnLst/>
            <a:rect l="l" t="t" r="r" b="b"/>
            <a:pathLst>
              <a:path w="55879" h="252729">
                <a:moveTo>
                  <a:pt x="0" y="0"/>
                </a:moveTo>
                <a:lnTo>
                  <a:pt x="55879" y="25272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73021" y="6875780"/>
            <a:ext cx="73660" cy="81280"/>
          </a:xfrm>
          <a:custGeom>
            <a:avLst/>
            <a:gdLst/>
            <a:ahLst/>
            <a:cxnLst/>
            <a:rect l="l" t="t" r="r" b="b"/>
            <a:pathLst>
              <a:path w="73660" h="81279">
                <a:moveTo>
                  <a:pt x="73660" y="0"/>
                </a:moveTo>
                <a:lnTo>
                  <a:pt x="0" y="16510"/>
                </a:lnTo>
                <a:lnTo>
                  <a:pt x="52069" y="81280"/>
                </a:lnTo>
                <a:lnTo>
                  <a:pt x="73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920671" y="5654040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29" h="172720">
                <a:moveTo>
                  <a:pt x="0" y="172720"/>
                </a:moveTo>
                <a:lnTo>
                  <a:pt x="6222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44802" y="5588001"/>
            <a:ext cx="71120" cy="83820"/>
          </a:xfrm>
          <a:custGeom>
            <a:avLst/>
            <a:gdLst/>
            <a:ahLst/>
            <a:cxnLst/>
            <a:rect l="l" t="t" r="r" b="b"/>
            <a:pathLst>
              <a:path w="71120" h="83820">
                <a:moveTo>
                  <a:pt x="60960" y="0"/>
                </a:moveTo>
                <a:lnTo>
                  <a:pt x="0" y="58419"/>
                </a:lnTo>
                <a:lnTo>
                  <a:pt x="71120" y="838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6719255" y="7334250"/>
            <a:ext cx="4920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Kumar, Torr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Zisserman </a:t>
            </a:r>
            <a:r>
              <a:rPr sz="1200" dirty="0">
                <a:latin typeface="Arial"/>
                <a:cs typeface="Arial"/>
              </a:rPr>
              <a:t>(2005), </a:t>
            </a:r>
            <a:r>
              <a:rPr sz="1200" spc="-5" dirty="0">
                <a:latin typeface="Arial"/>
                <a:cs typeface="Arial"/>
              </a:rPr>
              <a:t>Felzenszwalb </a:t>
            </a:r>
            <a:r>
              <a:rPr sz="1200" dirty="0">
                <a:latin typeface="Arial"/>
                <a:cs typeface="Arial"/>
              </a:rPr>
              <a:t>&amp; Huttenlocher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(2005)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84732" y="4798059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Class-specific graph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638751" y="5802629"/>
            <a:ext cx="1887912" cy="11315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175" y="52070"/>
            <a:ext cx="77717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000" spc="10" dirty="0"/>
              <a:t>Learning </a:t>
            </a:r>
            <a:r>
              <a:rPr sz="4000" dirty="0"/>
              <a:t>to </a:t>
            </a:r>
            <a:r>
              <a:rPr sz="4000" spc="30" dirty="0"/>
              <a:t>Recognize</a:t>
            </a:r>
            <a:r>
              <a:rPr sz="4000" spc="-465" dirty="0"/>
              <a:t> </a:t>
            </a:r>
            <a:r>
              <a:rPr sz="4000" spc="-15" dirty="0"/>
              <a:t>Objects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74812" y="1541780"/>
            <a:ext cx="10078720" cy="2434590"/>
          </a:xfrm>
          <a:custGeom>
            <a:avLst/>
            <a:gdLst/>
            <a:ahLst/>
            <a:cxnLst/>
            <a:rect l="l" t="t" r="r" b="b"/>
            <a:pathLst>
              <a:path w="10078720" h="2434590">
                <a:moveTo>
                  <a:pt x="10078720" y="0"/>
                </a:moveTo>
                <a:lnTo>
                  <a:pt x="0" y="0"/>
                </a:lnTo>
                <a:lnTo>
                  <a:pt x="0" y="2434590"/>
                </a:lnTo>
                <a:lnTo>
                  <a:pt x="10078719" y="2434590"/>
                </a:lnTo>
                <a:lnTo>
                  <a:pt x="1007872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4812" y="3976370"/>
            <a:ext cx="5038090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503809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4812" y="1541780"/>
            <a:ext cx="10078720" cy="0"/>
          </a:xfrm>
          <a:custGeom>
            <a:avLst/>
            <a:gdLst/>
            <a:ahLst/>
            <a:cxnLst/>
            <a:rect l="l" t="t" r="r" b="b"/>
            <a:pathLst>
              <a:path w="10078720">
                <a:moveTo>
                  <a:pt x="0" y="0"/>
                </a:moveTo>
                <a:lnTo>
                  <a:pt x="10078720" y="0"/>
                </a:lnTo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2902" y="3976370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5040629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8951" y="1802129"/>
            <a:ext cx="9864090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951" y="2955289"/>
            <a:ext cx="986409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4812" y="1522732"/>
            <a:ext cx="10078720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14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brambling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150">
              <a:latin typeface="Arial"/>
              <a:cs typeface="Arial"/>
            </a:endParaRPr>
          </a:p>
          <a:p>
            <a:pPr marL="121914"/>
            <a:r>
              <a:rPr spc="-5" dirty="0">
                <a:latin typeface="Arial"/>
                <a:cs typeface="Arial"/>
              </a:rPr>
              <a:t>terrier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4450" y="988694"/>
            <a:ext cx="3181349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5791" y="4102737"/>
            <a:ext cx="5337810" cy="1880643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8098">
              <a:spcBef>
                <a:spcPts val="1465"/>
              </a:spcBef>
            </a:pPr>
            <a:r>
              <a:rPr sz="2800" spc="-5" dirty="0">
                <a:latin typeface="Arial"/>
                <a:cs typeface="Arial"/>
              </a:rPr>
              <a:t>Possible internal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representations:</a:t>
            </a:r>
            <a:endParaRPr sz="2800">
              <a:latin typeface="Arial"/>
              <a:cs typeface="Arial"/>
            </a:endParaRPr>
          </a:p>
          <a:p>
            <a:pPr marL="1068016" indent="-186680">
              <a:spcBef>
                <a:spcPts val="1170"/>
              </a:spcBef>
              <a:buChar char="-"/>
              <a:tabLst>
                <a:tab pos="1068016" algn="l"/>
              </a:tabLst>
            </a:pPr>
            <a:r>
              <a:rPr sz="2400" spc="-5" dirty="0">
                <a:latin typeface="Arial"/>
                <a:cs typeface="Arial"/>
              </a:rPr>
              <a:t>Object parts</a:t>
            </a:r>
            <a:endParaRPr sz="2400">
              <a:latin typeface="Arial"/>
              <a:cs typeface="Arial"/>
            </a:endParaRPr>
          </a:p>
          <a:p>
            <a:pPr marL="1068016" indent="-186680">
              <a:buChar char="-"/>
              <a:tabLst>
                <a:tab pos="1068016" algn="l"/>
              </a:tabLst>
            </a:pPr>
            <a:r>
              <a:rPr sz="2400" spc="-5" dirty="0">
                <a:latin typeface="Arial"/>
                <a:cs typeface="Arial"/>
              </a:rPr>
              <a:t>Textures</a:t>
            </a:r>
            <a:endParaRPr sz="2400">
              <a:latin typeface="Arial"/>
              <a:cs typeface="Arial"/>
            </a:endParaRPr>
          </a:p>
          <a:p>
            <a:pPr marL="1068016" indent="-186680">
              <a:buChar char="-"/>
              <a:tabLst>
                <a:tab pos="1068016" algn="l"/>
              </a:tabLst>
            </a:pPr>
            <a:r>
              <a:rPr sz="2400" spc="-5" dirty="0">
                <a:latin typeface="Arial"/>
                <a:cs typeface="Arial"/>
              </a:rPr>
              <a:t>Attributes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73020" y="4839107"/>
            <a:ext cx="2142944" cy="154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2709" y="4830217"/>
            <a:ext cx="2428694" cy="155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3642" y="4874259"/>
            <a:ext cx="1982470" cy="14592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12" y="199391"/>
            <a:ext cx="88760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6947182" algn="l"/>
              </a:tabLst>
            </a:pPr>
            <a:r>
              <a:rPr sz="4000" spc="-5" dirty="0">
                <a:latin typeface="Arial"/>
                <a:cs typeface="Arial"/>
              </a:rPr>
              <a:t>How Objects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are</a:t>
            </a:r>
            <a:r>
              <a:rPr sz="4000" spc="-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Represented	in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CNN?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3621" y="1480821"/>
            <a:ext cx="89611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CNN uses </a:t>
            </a:r>
            <a:r>
              <a:rPr sz="3200" b="1" spc="-5" dirty="0">
                <a:latin typeface="Arial"/>
                <a:cs typeface="Arial"/>
              </a:rPr>
              <a:t>distributed </a:t>
            </a:r>
            <a:r>
              <a:rPr sz="3200" b="1" dirty="0">
                <a:latin typeface="Arial"/>
                <a:cs typeface="Arial"/>
              </a:rPr>
              <a:t>code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represent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objects.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9265" y="6934200"/>
            <a:ext cx="7787005" cy="62324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8258" marR="5080" indent="-35558">
              <a:lnSpc>
                <a:spcPts val="1550"/>
              </a:lnSpc>
              <a:spcBef>
                <a:spcPts val="160"/>
              </a:spcBef>
            </a:pPr>
            <a:r>
              <a:rPr sz="1300" spc="-5" dirty="0">
                <a:latin typeface="Arial"/>
                <a:cs typeface="Arial"/>
              </a:rPr>
              <a:t>Agrawal, et al. Analyzing the performance of </a:t>
            </a:r>
            <a:r>
              <a:rPr sz="1300" spc="-10" dirty="0">
                <a:latin typeface="Arial"/>
                <a:cs typeface="Arial"/>
              </a:rPr>
              <a:t>multilayer </a:t>
            </a:r>
            <a:r>
              <a:rPr sz="1300" spc="-5" dirty="0">
                <a:latin typeface="Arial"/>
                <a:cs typeface="Arial"/>
              </a:rPr>
              <a:t>neural networks for object recognition. ECCV, 2014  Szegedy, et al. Intriguing properties of neural networks.arXiv preprint arXiv:1312.6199,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2013.</a:t>
            </a:r>
            <a:endParaRPr sz="1300">
              <a:latin typeface="Arial"/>
              <a:cs typeface="Arial"/>
            </a:endParaRPr>
          </a:p>
          <a:p>
            <a:pPr marL="40638">
              <a:lnSpc>
                <a:spcPts val="1520"/>
              </a:lnSpc>
            </a:pPr>
            <a:r>
              <a:rPr sz="1300" spc="-5" dirty="0">
                <a:latin typeface="Arial"/>
                <a:cs typeface="Arial"/>
              </a:rPr>
              <a:t>Zeiler, M. et al. </a:t>
            </a:r>
            <a:r>
              <a:rPr sz="1300" spc="-10" dirty="0">
                <a:latin typeface="Arial"/>
                <a:cs typeface="Arial"/>
              </a:rPr>
              <a:t>Visualizing </a:t>
            </a:r>
            <a:r>
              <a:rPr sz="1300" spc="-5" dirty="0">
                <a:latin typeface="Arial"/>
                <a:cs typeface="Arial"/>
              </a:rPr>
              <a:t>and Understanding Convolutional Networks, ECCV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2014.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1185" y="2743204"/>
            <a:ext cx="9781305" cy="3523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781" y="6043929"/>
            <a:ext cx="539750" cy="264160"/>
          </a:xfrm>
          <a:custGeom>
            <a:avLst/>
            <a:gdLst/>
            <a:ahLst/>
            <a:cxnLst/>
            <a:rect l="l" t="t" r="r" b="b"/>
            <a:pathLst>
              <a:path w="539750" h="264160">
                <a:moveTo>
                  <a:pt x="539749" y="0"/>
                </a:moveTo>
                <a:lnTo>
                  <a:pt x="0" y="0"/>
                </a:lnTo>
                <a:lnTo>
                  <a:pt x="0" y="264160"/>
                </a:lnTo>
                <a:lnTo>
                  <a:pt x="539749" y="264160"/>
                </a:lnTo>
                <a:lnTo>
                  <a:pt x="539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0902" y="5168900"/>
            <a:ext cx="541020" cy="265430"/>
          </a:xfrm>
          <a:custGeom>
            <a:avLst/>
            <a:gdLst/>
            <a:ahLst/>
            <a:cxnLst/>
            <a:rect l="l" t="t" r="r" b="b"/>
            <a:pathLst>
              <a:path w="541019" h="265429">
                <a:moveTo>
                  <a:pt x="541019" y="0"/>
                </a:moveTo>
                <a:lnTo>
                  <a:pt x="0" y="0"/>
                </a:lnTo>
                <a:lnTo>
                  <a:pt x="0" y="265430"/>
                </a:lnTo>
                <a:lnTo>
                  <a:pt x="541019" y="265430"/>
                </a:lnTo>
                <a:lnTo>
                  <a:pt x="541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9952" y="4366259"/>
            <a:ext cx="541020" cy="264160"/>
          </a:xfrm>
          <a:custGeom>
            <a:avLst/>
            <a:gdLst/>
            <a:ahLst/>
            <a:cxnLst/>
            <a:rect l="l" t="t" r="r" b="b"/>
            <a:pathLst>
              <a:path w="541019" h="264160">
                <a:moveTo>
                  <a:pt x="541019" y="0"/>
                </a:moveTo>
                <a:lnTo>
                  <a:pt x="0" y="0"/>
                </a:lnTo>
                <a:lnTo>
                  <a:pt x="0" y="264159"/>
                </a:lnTo>
                <a:lnTo>
                  <a:pt x="541019" y="264159"/>
                </a:lnTo>
                <a:lnTo>
                  <a:pt x="541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3121" y="3489959"/>
            <a:ext cx="539750" cy="264160"/>
          </a:xfrm>
          <a:custGeom>
            <a:avLst/>
            <a:gdLst/>
            <a:ahLst/>
            <a:cxnLst/>
            <a:rect l="l" t="t" r="r" b="b"/>
            <a:pathLst>
              <a:path w="539750" h="264160">
                <a:moveTo>
                  <a:pt x="539750" y="0"/>
                </a:moveTo>
                <a:lnTo>
                  <a:pt x="0" y="0"/>
                </a:lnTo>
                <a:lnTo>
                  <a:pt x="0" y="264160"/>
                </a:lnTo>
                <a:lnTo>
                  <a:pt x="539750" y="264160"/>
                </a:lnTo>
                <a:lnTo>
                  <a:pt x="53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6766" y="3502663"/>
            <a:ext cx="700405" cy="28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4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Conv2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23494" indent="-11429"/>
            <a:r>
              <a:rPr spc="-10" dirty="0">
                <a:latin typeface="Arial"/>
                <a:cs typeface="Arial"/>
              </a:rPr>
              <a:t>Conv3</a:t>
            </a:r>
            <a:endParaRPr>
              <a:latin typeface="Arial"/>
              <a:cs typeface="Arial"/>
            </a:endParaRPr>
          </a:p>
          <a:p>
            <a:pPr marL="35558" marR="8254" indent="-11429">
              <a:lnSpc>
                <a:spcPct val="287500"/>
              </a:lnSpc>
              <a:spcBef>
                <a:spcPts val="680"/>
              </a:spcBef>
            </a:pPr>
            <a:r>
              <a:rPr spc="-5" dirty="0">
                <a:latin typeface="Arial"/>
                <a:cs typeface="Arial"/>
              </a:rPr>
              <a:t>Co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v4  </a:t>
            </a:r>
            <a:r>
              <a:rPr spc="-10" dirty="0">
                <a:latin typeface="Arial"/>
                <a:cs typeface="Arial"/>
              </a:rPr>
              <a:t>Pool5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3125" y="2482852"/>
            <a:ext cx="6851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nv1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351" y="556259"/>
            <a:ext cx="47167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Scene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Recognition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0116" y="1750061"/>
            <a:ext cx="84347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Given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image, </a:t>
            </a:r>
            <a:r>
              <a:rPr sz="3200" dirty="0">
                <a:latin typeface="Arial"/>
                <a:cs typeface="Arial"/>
              </a:rPr>
              <a:t>predict which place </a:t>
            </a:r>
            <a:r>
              <a:rPr sz="3200" spc="-5" dirty="0">
                <a:latin typeface="Arial"/>
                <a:cs typeface="Arial"/>
              </a:rPr>
              <a:t>we are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7992" y="3028950"/>
            <a:ext cx="2117090" cy="211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9612" y="3008629"/>
            <a:ext cx="2141220" cy="2141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6456" y="3078479"/>
            <a:ext cx="2084069" cy="2084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2762" y="3068324"/>
            <a:ext cx="2082800" cy="2084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8501" y="5215892"/>
            <a:ext cx="16776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oo</a:t>
            </a:r>
            <a:r>
              <a:rPr sz="3200" dirty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6471" y="5195572"/>
            <a:ext cx="1270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spc="5" dirty="0">
                <a:latin typeface="Arial"/>
                <a:cs typeface="Arial"/>
              </a:rPr>
              <a:t>Ha</a:t>
            </a:r>
            <a:r>
              <a:rPr sz="3200" dirty="0">
                <a:latin typeface="Arial"/>
                <a:cs typeface="Arial"/>
              </a:rPr>
              <a:t>rb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854</Words>
  <Application>Microsoft Office PowerPoint</Application>
  <PresentationFormat>Custom</PresentationFormat>
  <Paragraphs>149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CMSY7</vt:lpstr>
      <vt:lpstr>Segoe UI Semilight</vt:lpstr>
      <vt:lpstr>Tahoma</vt:lpstr>
      <vt:lpstr>Times New Roman</vt:lpstr>
      <vt:lpstr>Verdana</vt:lpstr>
      <vt:lpstr>Office Theme</vt:lpstr>
      <vt:lpstr>1_Office Theme</vt:lpstr>
      <vt:lpstr>Object Detectors Emerge in Deep Scene CNNs</vt:lpstr>
      <vt:lpstr>CNN for Object Recognition</vt:lpstr>
      <vt:lpstr>How Objects are Represented in CNN?</vt:lpstr>
      <vt:lpstr>How Objects are Represented in CNN?</vt:lpstr>
      <vt:lpstr>Object Representations in Computer Vision</vt:lpstr>
      <vt:lpstr>Object Representations in Computer Vision</vt:lpstr>
      <vt:lpstr>Learning to Recognize Objects</vt:lpstr>
      <vt:lpstr>How Objects are Represented in CNN?</vt:lpstr>
      <vt:lpstr>Scene Recognition</vt:lpstr>
      <vt:lpstr>Learning to Recognize Scenes</vt:lpstr>
      <vt:lpstr>CNN for Scene Recognition</vt:lpstr>
      <vt:lpstr>ImageNet CNN and Places CNN</vt:lpstr>
      <vt:lpstr>Data-Driven Approach to Study CNN</vt:lpstr>
      <vt:lpstr>Estimating the Receptive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Histogram of Emerged Objects in Pool5</vt:lpstr>
      <vt:lpstr>Histogram of Emerged Objects in Pool5</vt:lpstr>
      <vt:lpstr>PowerPoint Presentation</vt:lpstr>
      <vt:lpstr>PowerPoint Presentation</vt:lpstr>
      <vt:lpstr>Evaluation on SUN Database</vt:lpstr>
      <vt:lpstr>Conclusion</vt:lpstr>
      <vt:lpstr>Beyond AlexNet</vt:lpstr>
      <vt:lpstr>VERY DEEP CONVOLUTIONAL NETWORKS FOR LARGE-SCALE IMAGE RECOGNITION</vt:lpstr>
      <vt:lpstr>PowerPoint Presentation</vt:lpstr>
      <vt:lpstr>PowerPoint Presentation</vt:lpstr>
      <vt:lpstr>Going Deeper with Convolutions</vt:lpstr>
      <vt:lpstr>PowerPoint Presentation</vt:lpstr>
      <vt:lpstr>PowerPoint Presentation</vt:lpstr>
      <vt:lpstr>PowerPoint Presentation</vt:lpstr>
      <vt:lpstr>PowerPoint Presentation</vt:lpstr>
      <vt:lpstr>Surely it would be ridiculous to go any deeper…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Detectors Emerge in Deep Scene CNNs</dc:title>
  <dc:creator>James Hays</dc:creator>
  <cp:lastModifiedBy>James Hays</cp:lastModifiedBy>
  <cp:revision>10</cp:revision>
  <dcterms:created xsi:type="dcterms:W3CDTF">2021-03-22T15:38:09Z</dcterms:created>
  <dcterms:modified xsi:type="dcterms:W3CDTF">2021-03-22T17:43:03Z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2015-05-09T00:00:00Z</vt:filetime>
  </property>
  <property fmtid="{D5CDD505-2E9C-101B-9397-08002B2CF9AE}" pid="3" name="Creator">
    <vt:lpwstr>Impress</vt:lpwstr>
  </property>
  <property fmtid="{D5CDD505-2E9C-101B-9397-08002B2CF9AE}" pid="4" name="LastSaved">
    <vt:filetime>2015-05-09T00:00:00Z</vt:filetime>
  </property>
</Properties>
</file>