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Raleway"/>
      <p:regular r:id="rId67"/>
      <p:bold r:id="rId68"/>
      <p:italic r:id="rId69"/>
      <p:boldItalic r:id="rId70"/>
    </p:embeddedFont>
    <p:embeddedFont>
      <p:font typeface="Lato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Lato-italic.fntdata"/><Relationship Id="rId72" Type="http://schemas.openxmlformats.org/officeDocument/2006/relationships/font" Target="fonts/Lato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Lato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Lato-regular.fntdata"/><Relationship Id="rId70" Type="http://schemas.openxmlformats.org/officeDocument/2006/relationships/font" Target="fonts/Raleway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Raleway-bold.fntdata"/><Relationship Id="rId23" Type="http://schemas.openxmlformats.org/officeDocument/2006/relationships/slide" Target="slides/slide18.xml"/><Relationship Id="rId67" Type="http://schemas.openxmlformats.org/officeDocument/2006/relationships/font" Target="fonts/Raleway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aleway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8f382b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c8f382b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more details into step 6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8f382bb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c8f382bb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more details into step 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a045c791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7a045c791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ff7eb85f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8ff7eb85f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ff7eb85f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8ff7eb85f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ff7eb85f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ff7eb85f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MUTABLE data-items, focussed for this talk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8112b8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c8112b8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8ff7eb85f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8ff7eb85f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8112b8d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c8112b8d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8ff7eb85f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8ff7eb85f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ff7eb85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ff7eb85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8ff7eb85f_0_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8ff7eb85f_0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cb04ad8eb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cb04ad8e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cb04ad8eb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cb04ad8eb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cb04ad8e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cb04ad8e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Add consistency level information. Maybe another slide with read consistency level.</a:t>
            </a:r>
            <a:endParaRPr b="1" u="sn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cb04ad8eb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cb04ad8eb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Add consistency level information. Maybe another slide with read consistency level.</a:t>
            </a:r>
            <a:endParaRPr b="1" u="sn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cb04ad8eb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cb04ad8eb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Add consistency level information. Maybe another slide with read consistency level.</a:t>
            </a:r>
            <a:endParaRPr b="1" u="sn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cb10928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cb10928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8ff7eb85f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8ff7eb85f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consitent hashing before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7a045c79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7a045c79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4d53dc573457003b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4d53dc573457003b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nodes with same spatial encoding part are candidates for load-balancing.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a045c7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a045c7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ff7eb85f_0_9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ff7eb85f_0_9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the algorithm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8ff7eb85f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8ff7eb85f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8ff7eb85f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8ff7eb85f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8ff7eb85f_0_9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8ff7eb85f_0_9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 generated uniformly from the region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4d53dc573457003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4d53dc573457003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 generated uniformly from the region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cb04ad8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cb04ad8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 generated uniformly from the region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935b8fc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935b8fc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935b8fca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935b8fca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Reads are faster than writes due to read quorum = 1 . Higher read% implies higher throughput 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ff7eb85f_0_10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ff7eb85f_0_1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citation about correlated failures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cb04ad8e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cb04ad8e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citation about correlated failures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ff7eb85f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ff7eb85f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 strong consistency argument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7a045c79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7a045c79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cb6319db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3cb6319db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935b8fca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935b8fca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cb04ad8e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cb04ad8e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bfea6f0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bfea6f0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8ff7eb85f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8ff7eb85f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7a045c79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7a045c79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more details into step 6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c8112b8d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c8112b8d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8ff7eb85f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8ff7eb85f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d17d67211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d17d67211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ff7eb85f_0_1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ff7eb85f_0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d17d67211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d17d67211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8ff7eb85f_0_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8ff7eb85f_0_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935b8fca4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935b8fca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935b8fca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935b8fca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50% reads Latest so different from other Latest ?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935b8fc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935b8fc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8ff7eb85f_0_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8ff7eb85f_0_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935b8fca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935b8fca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L chosen ? How is T chosen ?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8ff7eb85f_0_9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8ff7eb85f_0_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8ff7eb85f_0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8ff7eb85f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8ff7eb85f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8ff7eb85f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17d67211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d17d67211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4d53dc573457003b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4d53dc573457003b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8ff7eb85f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38ff7eb85f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a045c79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a045c79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ADD SOMEWHERE THAT CERTAIN APPS LIKE BIG DATA ANALYSIS WORK WITH EVENTUALLY CONSISTENT DATA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8f436af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c8f436a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more details into step 6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8f382bb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c8f382bb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more details into step 6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intelguy.com/wanlat.html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</a:t>
            </a:r>
            <a:r>
              <a:rPr lang="en" sz="3000"/>
              <a:t>FogStore</a:t>
            </a:r>
            <a:r>
              <a:rPr lang="en" sz="3000"/>
              <a:t>: </a:t>
            </a:r>
            <a:r>
              <a:rPr lang="en" sz="3000"/>
              <a:t>A </a:t>
            </a:r>
            <a:r>
              <a:rPr lang="en" sz="3000" u="sng"/>
              <a:t>Geo-Distributed</a:t>
            </a:r>
            <a:r>
              <a:rPr lang="en" sz="3000"/>
              <a:t> Key-Value Store Guaranteeing </a:t>
            </a:r>
            <a:r>
              <a:rPr lang="en" sz="3000" u="sng"/>
              <a:t>Low Latency</a:t>
            </a:r>
            <a:r>
              <a:rPr lang="en" sz="3000"/>
              <a:t> for </a:t>
            </a:r>
            <a:r>
              <a:rPr lang="en" sz="3000" u="sng"/>
              <a:t>Strongly Consistent</a:t>
            </a:r>
            <a:r>
              <a:rPr lang="en" sz="3000"/>
              <a:t> Access</a:t>
            </a:r>
            <a:endParaRPr sz="30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76881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Harshit Gupta</a:t>
            </a:r>
            <a:r>
              <a:rPr lang="en"/>
              <a:t> and Umakishore Ramachandran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Institute of Technology (Georgia Tech)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25" y="4235736"/>
            <a:ext cx="2065350" cy="90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use-case : Vehicle tracking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6004650" y="2539400"/>
            <a:ext cx="21309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Update trajectory of vehicle</a:t>
            </a:r>
            <a:endParaRPr sz="1400"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475" y="3835050"/>
            <a:ext cx="958950" cy="9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425" y="1989750"/>
            <a:ext cx="1295400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22"/>
          <p:cNvCxnSpPr>
            <a:stCxn id="190" idx="0"/>
            <a:endCxn id="191" idx="1"/>
          </p:cNvCxnSpPr>
          <p:nvPr/>
        </p:nvCxnSpPr>
        <p:spPr>
          <a:xfrm rot="-5400000">
            <a:off x="2224850" y="2615550"/>
            <a:ext cx="1197600" cy="1241400"/>
          </a:xfrm>
          <a:prstGeom prst="curvedConnector2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419450" y="2885250"/>
            <a:ext cx="19359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Insert</a:t>
            </a:r>
            <a:endParaRPr sz="14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(Licence#, Locn, Time)</a:t>
            </a:r>
            <a:endParaRPr sz="1400">
              <a:solidFill>
                <a:srgbClr val="CCCCCC"/>
              </a:solidFill>
            </a:endParaRPr>
          </a:p>
        </p:txBody>
      </p:sp>
      <p:cxnSp>
        <p:nvCxnSpPr>
          <p:cNvPr id="194" name="Google Shape;194;p22"/>
          <p:cNvCxnSpPr>
            <a:stCxn id="190" idx="3"/>
            <a:endCxn id="191" idx="2"/>
          </p:cNvCxnSpPr>
          <p:nvPr/>
        </p:nvCxnSpPr>
        <p:spPr>
          <a:xfrm flipH="1" rot="10800000">
            <a:off x="2682425" y="3285225"/>
            <a:ext cx="1409700" cy="1029300"/>
          </a:xfrm>
          <a:prstGeom prst="curvedConnector2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2783950" y="3299850"/>
            <a:ext cx="1014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Recent </a:t>
            </a:r>
            <a:br>
              <a:rPr lang="en" sz="1400">
                <a:solidFill>
                  <a:srgbClr val="CCCCCC"/>
                </a:solidFill>
              </a:rPr>
            </a:br>
            <a:r>
              <a:rPr lang="en" sz="1400">
                <a:solidFill>
                  <a:srgbClr val="CCCCCC"/>
                </a:solidFill>
              </a:rPr>
              <a:t>detections</a:t>
            </a:r>
            <a:endParaRPr sz="1400">
              <a:solidFill>
                <a:srgbClr val="CCCCCC"/>
              </a:solidFill>
            </a:endParaRPr>
          </a:p>
        </p:txBody>
      </p:sp>
      <p:cxnSp>
        <p:nvCxnSpPr>
          <p:cNvPr id="196" name="Google Shape;196;p22"/>
          <p:cNvCxnSpPr>
            <a:stCxn id="190" idx="2"/>
            <a:endCxn id="191" idx="3"/>
          </p:cNvCxnSpPr>
          <p:nvPr/>
        </p:nvCxnSpPr>
        <p:spPr>
          <a:xfrm rot="-5400000">
            <a:off x="2393000" y="2447250"/>
            <a:ext cx="2156700" cy="2536800"/>
          </a:xfrm>
          <a:prstGeom prst="curvedConnector4">
            <a:avLst>
              <a:gd fmla="val -11041" name="adj1"/>
              <a:gd fmla="val 10939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4718750" y="4219425"/>
            <a:ext cx="31743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Last detection → Current detection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98" name="Google Shape;198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use-case : Vehicle tracking</a:t>
            </a:r>
            <a:endParaRPr/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6004650" y="2084600"/>
            <a:ext cx="24135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Access to state in critical control flow path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Events tagged with spatio-temporal context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Spatio-temporal locality of state access</a:t>
            </a:r>
            <a:endParaRPr sz="1400"/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475" y="3835050"/>
            <a:ext cx="958950" cy="9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425" y="1989750"/>
            <a:ext cx="1295400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3"/>
          <p:cNvCxnSpPr>
            <a:stCxn id="205" idx="0"/>
            <a:endCxn id="206" idx="1"/>
          </p:cNvCxnSpPr>
          <p:nvPr/>
        </p:nvCxnSpPr>
        <p:spPr>
          <a:xfrm rot="-5400000">
            <a:off x="2224850" y="2615550"/>
            <a:ext cx="1197600" cy="1241400"/>
          </a:xfrm>
          <a:prstGeom prst="curvedConnector2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23"/>
          <p:cNvSpPr txBox="1"/>
          <p:nvPr>
            <p:ph idx="1" type="body"/>
          </p:nvPr>
        </p:nvSpPr>
        <p:spPr>
          <a:xfrm>
            <a:off x="419450" y="2885250"/>
            <a:ext cx="19359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Insert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(Licence#, Locn, Time)</a:t>
            </a:r>
            <a:endParaRPr sz="1400"/>
          </a:p>
        </p:txBody>
      </p:sp>
      <p:cxnSp>
        <p:nvCxnSpPr>
          <p:cNvPr id="209" name="Google Shape;209;p23"/>
          <p:cNvCxnSpPr>
            <a:stCxn id="205" idx="3"/>
            <a:endCxn id="206" idx="2"/>
          </p:cNvCxnSpPr>
          <p:nvPr/>
        </p:nvCxnSpPr>
        <p:spPr>
          <a:xfrm flipH="1" rot="10800000">
            <a:off x="2682425" y="3285225"/>
            <a:ext cx="1409700" cy="1029300"/>
          </a:xfrm>
          <a:prstGeom prst="curvedConnector2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2783950" y="3299850"/>
            <a:ext cx="1014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Recent </a:t>
            </a:r>
            <a:br>
              <a:rPr lang="en" sz="1400"/>
            </a:br>
            <a:r>
              <a:rPr lang="en" sz="1400"/>
              <a:t>detections</a:t>
            </a:r>
            <a:endParaRPr sz="1400"/>
          </a:p>
        </p:txBody>
      </p:sp>
      <p:cxnSp>
        <p:nvCxnSpPr>
          <p:cNvPr id="211" name="Google Shape;211;p23"/>
          <p:cNvCxnSpPr>
            <a:stCxn id="205" idx="2"/>
            <a:endCxn id="206" idx="3"/>
          </p:cNvCxnSpPr>
          <p:nvPr/>
        </p:nvCxnSpPr>
        <p:spPr>
          <a:xfrm rot="-5400000">
            <a:off x="2393000" y="2447250"/>
            <a:ext cx="2156700" cy="2536800"/>
          </a:xfrm>
          <a:prstGeom prst="curvedConnector4">
            <a:avLst>
              <a:gd fmla="val -11041" name="adj1"/>
              <a:gd fmla="val 109390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4718750" y="4219425"/>
            <a:ext cx="31743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Last detection → Current detection</a:t>
            </a:r>
            <a:endParaRPr sz="1400"/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 behind FogStore</a:t>
            </a:r>
            <a:endParaRPr/>
          </a:p>
        </p:txBody>
      </p:sp>
      <p:sp>
        <p:nvSpPr>
          <p:cNvPr id="219" name="Google Shape;219;p24"/>
          <p:cNvSpPr txBox="1"/>
          <p:nvPr>
            <p:ph idx="1" type="body"/>
          </p:nvPr>
        </p:nvSpPr>
        <p:spPr>
          <a:xfrm>
            <a:off x="729450" y="2078875"/>
            <a:ext cx="7688700" cy="27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FogStore provides 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Low-latency strongly consistent access to </a:t>
            </a:r>
            <a:r>
              <a:rPr i="1" lang="en"/>
              <a:t>relevant </a:t>
            </a:r>
            <a:r>
              <a:rPr lang="en"/>
              <a:t>data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IoT applications sharing state in a smart city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Eventually consistent access to </a:t>
            </a:r>
            <a:r>
              <a:rPr i="1" lang="en"/>
              <a:t>non-relevant</a:t>
            </a:r>
            <a:r>
              <a:rPr lang="en"/>
              <a:t> data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Streaming analytics requiring aggregate information (e.g. Confluent Kafka Connect)</a:t>
            </a:r>
            <a:br>
              <a:rPr lang="en"/>
            </a:br>
            <a:endParaRPr/>
          </a:p>
        </p:txBody>
      </p:sp>
      <p:sp>
        <p:nvSpPr>
          <p:cNvPr id="220" name="Google Shape;220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 </a:t>
            </a:r>
            <a:endParaRPr/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729450" y="2078875"/>
            <a:ext cx="7688700" cy="27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 notion of </a:t>
            </a:r>
            <a:r>
              <a:rPr i="1" lang="en"/>
              <a:t>relevance</a:t>
            </a:r>
            <a:r>
              <a:rPr lang="en"/>
              <a:t> for data in situation-awareness applications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Propose location-aware replica placement strategy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Low-latency and fault-tolerance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Tolerant to skews in input workload distribution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Differential consistency guarantees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Strong consistency (serializability) for relevant data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Eventual consistency for non-relevant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Extend Apache Cassandra with above changes and quantify performance improvements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Compare against off-the-shelf Cassandra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Evaluation of tolerance from geographically correlated failures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Evaluation of skew tolerance</a:t>
            </a:r>
            <a:endParaRPr/>
          </a:p>
        </p:txBody>
      </p:sp>
      <p:sp>
        <p:nvSpPr>
          <p:cNvPr id="227" name="Google Shape;227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Relevance of data : Context-of-Interest</a:t>
            </a:r>
            <a:endParaRPr/>
          </a:p>
        </p:txBody>
      </p:sp>
      <p:sp>
        <p:nvSpPr>
          <p:cNvPr id="233" name="Google Shape;233;p26"/>
          <p:cNvSpPr txBox="1"/>
          <p:nvPr>
            <p:ph idx="1" type="body"/>
          </p:nvPr>
        </p:nvSpPr>
        <p:spPr>
          <a:xfrm>
            <a:off x="729450" y="2078875"/>
            <a:ext cx="5881800" cy="28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Situation-awareness applications interacting with physical environment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Interest in data based on spatio-temporal locality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E.g. smart cars interested in status of traffic lights within same city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E.g. v</a:t>
            </a:r>
            <a:r>
              <a:rPr lang="en"/>
              <a:t>ehicle detection relevant for 5 kilometres and 30 minutes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data-item is more relevant in a certain context than another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Application specific definition of relevance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Called Context-of-Interest (CoI)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CoI formalized as a geographical region around the event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Parameter </a:t>
            </a:r>
            <a:r>
              <a:rPr b="1" lang="en"/>
              <a:t>CoISize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Size defined by application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Relevant </a:t>
            </a:r>
            <a:r>
              <a:rPr lang="en"/>
              <a:t>items accessed with </a:t>
            </a:r>
            <a:r>
              <a:rPr b="1" lang="en"/>
              <a:t>strong consistency</a:t>
            </a:r>
            <a:endParaRPr b="1"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Non-”relevant”</a:t>
            </a:r>
            <a:r>
              <a:rPr lang="en"/>
              <a:t> items accessed with </a:t>
            </a:r>
            <a:r>
              <a:rPr b="1" lang="en"/>
              <a:t>eventual consistency</a:t>
            </a:r>
            <a:endParaRPr b="1"/>
          </a:p>
        </p:txBody>
      </p:sp>
      <p:sp>
        <p:nvSpPr>
          <p:cNvPr id="234" name="Google Shape;234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838" y="24058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>
            <a:off x="7113100" y="3318800"/>
            <a:ext cx="986100" cy="986100"/>
          </a:xfrm>
          <a:prstGeom prst="ellipse">
            <a:avLst/>
          </a:prstGeom>
          <a:solidFill>
            <a:srgbClr val="EE4A20">
              <a:alpha val="4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 txBox="1"/>
          <p:nvPr/>
        </p:nvSpPr>
        <p:spPr>
          <a:xfrm>
            <a:off x="6903550" y="3851350"/>
            <a:ext cx="1405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 for event 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model</a:t>
            </a:r>
            <a:endParaRPr/>
          </a:p>
        </p:txBody>
      </p:sp>
      <p:pic>
        <p:nvPicPr>
          <p:cNvPr id="243" name="Google Shape;2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325" y="2373086"/>
            <a:ext cx="3412474" cy="16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729450" y="2078875"/>
            <a:ext cx="4641300" cy="27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Spatial and temporal fields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Partition key field “part_key”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to partition data-items across nodes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Derived from item context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Drives replica placement and quorum formation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Supported queries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SELECT * FROM vehicle_detections WHERE</a:t>
            </a:r>
            <a:br>
              <a:rPr lang="en"/>
            </a:br>
            <a:r>
              <a:rPr lang="en"/>
              <a:t>	</a:t>
            </a:r>
            <a:r>
              <a:rPr lang="en"/>
              <a:t>v</a:t>
            </a:r>
            <a:r>
              <a:rPr lang="en"/>
              <a:t>ehicle_id == “A54 3527” AND</a:t>
            </a:r>
            <a:br>
              <a:rPr lang="en"/>
            </a:br>
            <a:r>
              <a:rPr lang="en"/>
              <a:t>	</a:t>
            </a:r>
            <a:r>
              <a:rPr lang="en"/>
              <a:t>l</a:t>
            </a:r>
            <a:r>
              <a:rPr lang="en"/>
              <a:t>ocation IN ((lat, lng), radius)</a:t>
            </a:r>
            <a:endParaRPr strike="sngStrike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UPDATE traffic_light_status SET north_status=green</a:t>
            </a:r>
            <a:br>
              <a:rPr lang="en"/>
            </a:br>
            <a:r>
              <a:rPr lang="en"/>
              <a:t>	WHERE signal_id == “33” AND</a:t>
            </a:r>
            <a:br>
              <a:rPr lang="en"/>
            </a:br>
            <a:r>
              <a:rPr lang="en"/>
              <a:t>	</a:t>
            </a:r>
            <a:r>
              <a:rPr lang="en"/>
              <a:t>location == (lat, lng)</a:t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1164275" y="3978960"/>
            <a:ext cx="3923400" cy="60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Context-aware placement</a:t>
            </a:r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729450" y="2078875"/>
            <a:ext cx="50604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types of replicas for each data-item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InCoI replicas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Placed in proximity to Context-of-Interest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 max </a:t>
            </a:r>
            <a:r>
              <a:rPr b="1" lang="en"/>
              <a:t>InCoiDist </a:t>
            </a:r>
            <a:r>
              <a:rPr lang="en"/>
              <a:t>away from data-item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Serve clients inside Context-of-Interest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Low-latency access to relevant data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OutCoI replicas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Geographically distributed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 least </a:t>
            </a:r>
            <a:r>
              <a:rPr b="1" lang="en"/>
              <a:t>OutCoiDist </a:t>
            </a:r>
            <a:r>
              <a:rPr lang="en"/>
              <a:t>from data-item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Serve clients outside CoI for non-critical operations (data analytics, etc.)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Tolerance from geographically correlated failures</a:t>
            </a:r>
            <a:endParaRPr/>
          </a:p>
        </p:txBody>
      </p:sp>
      <p:sp>
        <p:nvSpPr>
          <p:cNvPr id="253" name="Google Shape;253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28"/>
          <p:cNvPicPr preferRelativeResize="0"/>
          <p:nvPr/>
        </p:nvPicPr>
        <p:blipFill rotWithShape="1">
          <a:blip r:embed="rId3">
            <a:alphaModFix/>
          </a:blip>
          <a:srcRect b="0" l="5168" r="0" t="0"/>
          <a:stretch/>
        </p:blipFill>
        <p:spPr>
          <a:xfrm>
            <a:off x="5727125" y="2279675"/>
            <a:ext cx="3200300" cy="205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28"/>
          <p:cNvCxnSpPr/>
          <p:nvPr/>
        </p:nvCxnSpPr>
        <p:spPr>
          <a:xfrm flipH="1">
            <a:off x="6916375" y="3472250"/>
            <a:ext cx="276300" cy="6681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28"/>
          <p:cNvSpPr txBox="1"/>
          <p:nvPr/>
        </p:nvSpPr>
        <p:spPr>
          <a:xfrm flipH="1">
            <a:off x="6925270" y="3798830"/>
            <a:ext cx="86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InCoIDist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6110508" y="2312140"/>
            <a:ext cx="2160900" cy="21609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8" name="Google Shape;258;p28"/>
          <p:cNvCxnSpPr/>
          <p:nvPr/>
        </p:nvCxnSpPr>
        <p:spPr>
          <a:xfrm>
            <a:off x="7329050" y="3268575"/>
            <a:ext cx="921000" cy="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Google Shape;259;p28"/>
          <p:cNvSpPr txBox="1"/>
          <p:nvPr/>
        </p:nvSpPr>
        <p:spPr>
          <a:xfrm flipH="1">
            <a:off x="7458670" y="3189230"/>
            <a:ext cx="86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OutCoIDist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consistency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729450" y="2078875"/>
            <a:ext cx="4811700" cy="26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types of replicas for each data-item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InCoI replicas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Strongly consistent </a:t>
            </a:r>
            <a:endParaRPr strike="sngStrike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Part of quorum for all reads/writes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OutCoI replicas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Eventually consistent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Updates propagated asynchronously to them</a:t>
            </a:r>
            <a:endParaRPr/>
          </a:p>
        </p:txBody>
      </p:sp>
      <p:sp>
        <p:nvSpPr>
          <p:cNvPr id="266" name="Google Shape;266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5168" r="0" t="0"/>
          <a:stretch/>
        </p:blipFill>
        <p:spPr>
          <a:xfrm>
            <a:off x="5727125" y="2279675"/>
            <a:ext cx="3200300" cy="205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29"/>
          <p:cNvCxnSpPr/>
          <p:nvPr/>
        </p:nvCxnSpPr>
        <p:spPr>
          <a:xfrm flipH="1">
            <a:off x="6916375" y="3472250"/>
            <a:ext cx="276300" cy="66810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9" name="Google Shape;269;p29"/>
          <p:cNvSpPr txBox="1"/>
          <p:nvPr/>
        </p:nvSpPr>
        <p:spPr>
          <a:xfrm flipH="1">
            <a:off x="6925270" y="3798830"/>
            <a:ext cx="86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InCoIDist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6110508" y="2312140"/>
            <a:ext cx="2160900" cy="2160900"/>
          </a:xfrm>
          <a:prstGeom prst="ellipse">
            <a:avLst/>
          </a:prstGeom>
          <a:noFill/>
          <a:ln cap="flat" cmpd="sng" w="9525">
            <a:solidFill>
              <a:srgbClr val="1A1A1A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1" name="Google Shape;271;p29"/>
          <p:cNvCxnSpPr/>
          <p:nvPr/>
        </p:nvCxnSpPr>
        <p:spPr>
          <a:xfrm>
            <a:off x="7329050" y="3268575"/>
            <a:ext cx="921000" cy="0"/>
          </a:xfrm>
          <a:prstGeom prst="straightConnector1">
            <a:avLst/>
          </a:prstGeom>
          <a:noFill/>
          <a:ln cap="flat" cmpd="sng" w="9525">
            <a:solidFill>
              <a:srgbClr val="1A1A1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2" name="Google Shape;272;p29"/>
          <p:cNvSpPr txBox="1"/>
          <p:nvPr/>
        </p:nvSpPr>
        <p:spPr>
          <a:xfrm flipH="1">
            <a:off x="7458670" y="3189230"/>
            <a:ext cx="86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OutCoIDist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Latency-Consistency tradeoff</a:t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given data-item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Client inside CoI (data relevant)</a:t>
            </a:r>
            <a:br>
              <a:rPr lang="en"/>
            </a:br>
            <a:r>
              <a:rPr lang="en"/>
              <a:t>	⇒ read quorum of InCoI replicas ⇒ low latency + high consistency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Client outside CoI (data not relevant)</a:t>
            </a:r>
            <a:br>
              <a:rPr lang="en"/>
            </a:br>
            <a:r>
              <a:rPr lang="en"/>
              <a:t>	⇒ read any OutCoI replicas ⇒ low latency + eventual consistency</a:t>
            </a:r>
            <a:br>
              <a:rPr lang="en"/>
            </a:br>
            <a:endParaRPr/>
          </a:p>
        </p:txBody>
      </p:sp>
      <p:sp>
        <p:nvSpPr>
          <p:cNvPr id="279" name="Google Shape;279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workload skews</a:t>
            </a:r>
            <a:endParaRPr/>
          </a:p>
        </p:txBody>
      </p:sp>
      <p:sp>
        <p:nvSpPr>
          <p:cNvPr id="285" name="Google Shape;285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Input workload generated by activity in physical world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Workload distribution contingent on activity distribution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Localized data storage can lead to hotspots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Nodes close to activity hotspots heavily loaded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Poor load balancing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Location-agnostic placement ideal for load balancing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by off-the-shelf Cassandra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Poor </a:t>
            </a:r>
            <a:r>
              <a:rPr lang="en"/>
              <a:t>proximity of </a:t>
            </a:r>
            <a:r>
              <a:rPr lang="en"/>
              <a:t>data to clients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Hybrid data placement strategy required</a:t>
            </a:r>
            <a:endParaRPr/>
          </a:p>
        </p:txBody>
      </p:sp>
      <p:sp>
        <p:nvSpPr>
          <p:cNvPr id="286" name="Google Shape;286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Motivation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FogStore design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FogStore implementation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Evaluations</a:t>
            </a:r>
            <a:endParaRPr/>
          </a:p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</a:t>
            </a:r>
            <a:endParaRPr/>
          </a:p>
        </p:txBody>
      </p:sp>
      <p:sp>
        <p:nvSpPr>
          <p:cNvPr id="292" name="Google Shape;292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Cassandra : Replication</a:t>
            </a:r>
            <a:endParaRPr/>
          </a:p>
        </p:txBody>
      </p:sp>
      <p:sp>
        <p:nvSpPr>
          <p:cNvPr id="298" name="Google Shape;298;p33"/>
          <p:cNvSpPr/>
          <p:nvPr/>
        </p:nvSpPr>
        <p:spPr>
          <a:xfrm>
            <a:off x="3266850" y="2064400"/>
            <a:ext cx="2610300" cy="2610300"/>
          </a:xfrm>
          <a:prstGeom prst="ellipse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4374050" y="19034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3419550" y="40992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5294325" y="418800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5328550" y="2290675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3419550" y="2290675"/>
            <a:ext cx="328800" cy="328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5709550" y="3239338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3090750" y="32051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06" name="Google Shape;306;p33"/>
          <p:cNvSpPr/>
          <p:nvPr/>
        </p:nvSpPr>
        <p:spPr>
          <a:xfrm>
            <a:off x="4356938" y="451680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cxnSp>
        <p:nvCxnSpPr>
          <p:cNvPr id="307" name="Google Shape;307;p33"/>
          <p:cNvCxnSpPr/>
          <p:nvPr/>
        </p:nvCxnSpPr>
        <p:spPr>
          <a:xfrm>
            <a:off x="2796750" y="2231575"/>
            <a:ext cx="622800" cy="20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8" name="Google Shape;308;p33"/>
          <p:cNvSpPr txBox="1"/>
          <p:nvPr/>
        </p:nvSpPr>
        <p:spPr>
          <a:xfrm>
            <a:off x="1139113" y="1971090"/>
            <a:ext cx="1917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Client write request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(K, V)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9" name="Google Shape;309;p33"/>
          <p:cNvGrpSpPr/>
          <p:nvPr/>
        </p:nvGrpSpPr>
        <p:grpSpPr>
          <a:xfrm>
            <a:off x="5709550" y="2183400"/>
            <a:ext cx="2119500" cy="740200"/>
            <a:chOff x="5709550" y="2183400"/>
            <a:chExt cx="2119500" cy="740200"/>
          </a:xfrm>
        </p:grpSpPr>
        <p:sp>
          <p:nvSpPr>
            <p:cNvPr id="310" name="Google Shape;310;p33"/>
            <p:cNvSpPr/>
            <p:nvPr/>
          </p:nvSpPr>
          <p:spPr>
            <a:xfrm>
              <a:off x="5709550" y="2776600"/>
              <a:ext cx="147000" cy="14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11" name="Google Shape;311;p33"/>
            <p:cNvCxnSpPr/>
            <p:nvPr/>
          </p:nvCxnSpPr>
          <p:spPr>
            <a:xfrm flipH="1">
              <a:off x="5856550" y="2415290"/>
              <a:ext cx="735600" cy="39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2" name="Google Shape;312;p33"/>
            <p:cNvSpPr txBox="1"/>
            <p:nvPr/>
          </p:nvSpPr>
          <p:spPr>
            <a:xfrm>
              <a:off x="6497950" y="2183400"/>
              <a:ext cx="13311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hash (K) = 32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3" name="Google Shape;313;p33"/>
          <p:cNvSpPr/>
          <p:nvPr/>
        </p:nvSpPr>
        <p:spPr>
          <a:xfrm>
            <a:off x="4754700" y="177607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314" name="Google Shape;314;p33"/>
          <p:cNvSpPr/>
          <p:nvPr/>
        </p:nvSpPr>
        <p:spPr>
          <a:xfrm>
            <a:off x="5702775" y="21984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</a:t>
            </a:r>
            <a:endParaRPr/>
          </a:p>
        </p:txBody>
      </p:sp>
      <p:sp>
        <p:nvSpPr>
          <p:cNvPr id="315" name="Google Shape;315;p33"/>
          <p:cNvSpPr/>
          <p:nvPr/>
        </p:nvSpPr>
        <p:spPr>
          <a:xfrm>
            <a:off x="6089625" y="31323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</a:t>
            </a:r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5702775" y="41372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61</a:t>
            </a:r>
            <a:endParaRPr/>
          </a:p>
        </p:txBody>
      </p:sp>
      <p:sp>
        <p:nvSpPr>
          <p:cNvPr id="317" name="Google Shape;317;p33"/>
          <p:cNvSpPr/>
          <p:nvPr/>
        </p:nvSpPr>
        <p:spPr>
          <a:xfrm>
            <a:off x="4754700" y="473007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72</a:t>
            </a:r>
            <a:endParaRPr/>
          </a:p>
        </p:txBody>
      </p:sp>
      <p:sp>
        <p:nvSpPr>
          <p:cNvPr id="318" name="Google Shape;318;p33"/>
          <p:cNvSpPr/>
          <p:nvPr/>
        </p:nvSpPr>
        <p:spPr>
          <a:xfrm>
            <a:off x="3044425" y="44562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85</a:t>
            </a:r>
            <a:endParaRPr/>
          </a:p>
        </p:txBody>
      </p:sp>
      <p:sp>
        <p:nvSpPr>
          <p:cNvPr id="319" name="Google Shape;319;p33"/>
          <p:cNvSpPr/>
          <p:nvPr/>
        </p:nvSpPr>
        <p:spPr>
          <a:xfrm>
            <a:off x="2692400" y="2953350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92</a:t>
            </a:r>
            <a:endParaRPr/>
          </a:p>
        </p:txBody>
      </p:sp>
      <p:sp>
        <p:nvSpPr>
          <p:cNvPr id="320" name="Google Shape;320;p33"/>
          <p:cNvSpPr/>
          <p:nvPr/>
        </p:nvSpPr>
        <p:spPr>
          <a:xfrm>
            <a:off x="3044425" y="2040100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</a:t>
            </a:r>
            <a:endParaRPr/>
          </a:p>
        </p:txBody>
      </p:sp>
      <p:pic>
        <p:nvPicPr>
          <p:cNvPr id="321" name="Google Shape;3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36" y="1894163"/>
            <a:ext cx="371957" cy="62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Cassandra : Replication</a:t>
            </a:r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3266850" y="2064400"/>
            <a:ext cx="2610300" cy="2610300"/>
          </a:xfrm>
          <a:prstGeom prst="ellipse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4"/>
          <p:cNvSpPr/>
          <p:nvPr/>
        </p:nvSpPr>
        <p:spPr>
          <a:xfrm>
            <a:off x="4374050" y="19034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29" name="Google Shape;329;p34"/>
          <p:cNvSpPr/>
          <p:nvPr/>
        </p:nvSpPr>
        <p:spPr>
          <a:xfrm>
            <a:off x="3419550" y="40992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30" name="Google Shape;330;p34"/>
          <p:cNvSpPr/>
          <p:nvPr/>
        </p:nvSpPr>
        <p:spPr>
          <a:xfrm>
            <a:off x="5294325" y="418800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31" name="Google Shape;331;p34"/>
          <p:cNvSpPr/>
          <p:nvPr/>
        </p:nvSpPr>
        <p:spPr>
          <a:xfrm>
            <a:off x="5328550" y="2290675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32" name="Google Shape;332;p34"/>
          <p:cNvSpPr/>
          <p:nvPr/>
        </p:nvSpPr>
        <p:spPr>
          <a:xfrm>
            <a:off x="3419550" y="2290675"/>
            <a:ext cx="328800" cy="328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33" name="Google Shape;333;p34"/>
          <p:cNvSpPr/>
          <p:nvPr/>
        </p:nvSpPr>
        <p:spPr>
          <a:xfrm>
            <a:off x="5709550" y="3239338"/>
            <a:ext cx="328800" cy="3288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34" name="Google Shape;334;p34"/>
          <p:cNvSpPr/>
          <p:nvPr/>
        </p:nvSpPr>
        <p:spPr>
          <a:xfrm>
            <a:off x="3090750" y="32051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35" name="Google Shape;335;p34"/>
          <p:cNvSpPr/>
          <p:nvPr/>
        </p:nvSpPr>
        <p:spPr>
          <a:xfrm>
            <a:off x="4356938" y="451680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cxnSp>
        <p:nvCxnSpPr>
          <p:cNvPr id="336" name="Google Shape;336;p34"/>
          <p:cNvCxnSpPr/>
          <p:nvPr/>
        </p:nvCxnSpPr>
        <p:spPr>
          <a:xfrm>
            <a:off x="2796750" y="2155375"/>
            <a:ext cx="622800" cy="20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34"/>
          <p:cNvSpPr txBox="1"/>
          <p:nvPr/>
        </p:nvSpPr>
        <p:spPr>
          <a:xfrm>
            <a:off x="1139113" y="1971090"/>
            <a:ext cx="1917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Client write request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(K, V)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8" name="Google Shape;338;p34"/>
          <p:cNvGrpSpPr/>
          <p:nvPr/>
        </p:nvGrpSpPr>
        <p:grpSpPr>
          <a:xfrm>
            <a:off x="5709550" y="2183400"/>
            <a:ext cx="1856400" cy="740200"/>
            <a:chOff x="5709550" y="2183400"/>
            <a:chExt cx="1856400" cy="740200"/>
          </a:xfrm>
        </p:grpSpPr>
        <p:sp>
          <p:nvSpPr>
            <p:cNvPr id="339" name="Google Shape;339;p34"/>
            <p:cNvSpPr/>
            <p:nvPr/>
          </p:nvSpPr>
          <p:spPr>
            <a:xfrm>
              <a:off x="5709550" y="2776600"/>
              <a:ext cx="147000" cy="14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40" name="Google Shape;340;p34"/>
            <p:cNvCxnSpPr/>
            <p:nvPr/>
          </p:nvCxnSpPr>
          <p:spPr>
            <a:xfrm flipH="1">
              <a:off x="5856550" y="2415290"/>
              <a:ext cx="735600" cy="39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1" name="Google Shape;341;p34"/>
            <p:cNvSpPr txBox="1"/>
            <p:nvPr/>
          </p:nvSpPr>
          <p:spPr>
            <a:xfrm>
              <a:off x="6497950" y="2183400"/>
              <a:ext cx="10680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hash (K) = 32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42" name="Google Shape;342;p34"/>
          <p:cNvSpPr txBox="1"/>
          <p:nvPr/>
        </p:nvSpPr>
        <p:spPr>
          <a:xfrm>
            <a:off x="6008125" y="3339250"/>
            <a:ext cx="133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Primary Replica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34"/>
          <p:cNvSpPr/>
          <p:nvPr/>
        </p:nvSpPr>
        <p:spPr>
          <a:xfrm>
            <a:off x="4754700" y="177607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344" name="Google Shape;344;p34"/>
          <p:cNvSpPr/>
          <p:nvPr/>
        </p:nvSpPr>
        <p:spPr>
          <a:xfrm>
            <a:off x="5702775" y="21984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</a:t>
            </a:r>
            <a:endParaRPr/>
          </a:p>
        </p:txBody>
      </p:sp>
      <p:sp>
        <p:nvSpPr>
          <p:cNvPr id="345" name="Google Shape;345;p34"/>
          <p:cNvSpPr/>
          <p:nvPr/>
        </p:nvSpPr>
        <p:spPr>
          <a:xfrm>
            <a:off x="6089625" y="31323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</a:t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5702775" y="41372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61</a:t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4754700" y="473007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72</a:t>
            </a:r>
            <a:endParaRPr/>
          </a:p>
        </p:txBody>
      </p:sp>
      <p:sp>
        <p:nvSpPr>
          <p:cNvPr id="348" name="Google Shape;348;p34"/>
          <p:cNvSpPr/>
          <p:nvPr/>
        </p:nvSpPr>
        <p:spPr>
          <a:xfrm>
            <a:off x="3044425" y="4456225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85</a:t>
            </a:r>
            <a:endParaRPr/>
          </a:p>
        </p:txBody>
      </p:sp>
      <p:sp>
        <p:nvSpPr>
          <p:cNvPr id="349" name="Google Shape;349;p34"/>
          <p:cNvSpPr/>
          <p:nvPr/>
        </p:nvSpPr>
        <p:spPr>
          <a:xfrm>
            <a:off x="2692400" y="2953350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92</a:t>
            </a:r>
            <a:endParaRPr/>
          </a:p>
        </p:txBody>
      </p:sp>
      <p:sp>
        <p:nvSpPr>
          <p:cNvPr id="350" name="Google Shape;350;p34"/>
          <p:cNvSpPr/>
          <p:nvPr/>
        </p:nvSpPr>
        <p:spPr>
          <a:xfrm>
            <a:off x="3044425" y="2040100"/>
            <a:ext cx="461700" cy="22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99</a:t>
            </a:r>
            <a:endParaRPr/>
          </a:p>
        </p:txBody>
      </p:sp>
      <p:pic>
        <p:nvPicPr>
          <p:cNvPr id="351" name="Google Shape;3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36" y="1894163"/>
            <a:ext cx="371957" cy="62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Cassandra : Replication</a:t>
            </a:r>
            <a:endParaRPr/>
          </a:p>
        </p:txBody>
      </p:sp>
      <p:sp>
        <p:nvSpPr>
          <p:cNvPr id="357" name="Google Shape;357;p35"/>
          <p:cNvSpPr/>
          <p:nvPr/>
        </p:nvSpPr>
        <p:spPr>
          <a:xfrm>
            <a:off x="3266850" y="2064400"/>
            <a:ext cx="2610300" cy="2610300"/>
          </a:xfrm>
          <a:prstGeom prst="ellipse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5"/>
          <p:cNvSpPr/>
          <p:nvPr/>
        </p:nvSpPr>
        <p:spPr>
          <a:xfrm>
            <a:off x="4374050" y="19034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59" name="Google Shape;359;p35"/>
          <p:cNvSpPr/>
          <p:nvPr/>
        </p:nvSpPr>
        <p:spPr>
          <a:xfrm>
            <a:off x="3419550" y="40992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60" name="Google Shape;360;p35"/>
          <p:cNvSpPr/>
          <p:nvPr/>
        </p:nvSpPr>
        <p:spPr>
          <a:xfrm>
            <a:off x="5294325" y="4188000"/>
            <a:ext cx="328800" cy="328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61" name="Google Shape;361;p35"/>
          <p:cNvSpPr/>
          <p:nvPr/>
        </p:nvSpPr>
        <p:spPr>
          <a:xfrm>
            <a:off x="5328550" y="2290675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62" name="Google Shape;362;p35"/>
          <p:cNvSpPr/>
          <p:nvPr/>
        </p:nvSpPr>
        <p:spPr>
          <a:xfrm>
            <a:off x="3419550" y="2290675"/>
            <a:ext cx="328800" cy="328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63" name="Google Shape;363;p35"/>
          <p:cNvSpPr/>
          <p:nvPr/>
        </p:nvSpPr>
        <p:spPr>
          <a:xfrm>
            <a:off x="5709550" y="3239338"/>
            <a:ext cx="328800" cy="3288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>
            <a:off x="3090750" y="32051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65" name="Google Shape;365;p35"/>
          <p:cNvSpPr/>
          <p:nvPr/>
        </p:nvSpPr>
        <p:spPr>
          <a:xfrm>
            <a:off x="4356938" y="4516800"/>
            <a:ext cx="328800" cy="328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cxnSp>
        <p:nvCxnSpPr>
          <p:cNvPr id="366" name="Google Shape;366;p35"/>
          <p:cNvCxnSpPr/>
          <p:nvPr/>
        </p:nvCxnSpPr>
        <p:spPr>
          <a:xfrm>
            <a:off x="2796750" y="2155375"/>
            <a:ext cx="622800" cy="20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7" name="Google Shape;367;p35"/>
          <p:cNvSpPr txBox="1"/>
          <p:nvPr/>
        </p:nvSpPr>
        <p:spPr>
          <a:xfrm>
            <a:off x="1139113" y="1971090"/>
            <a:ext cx="1917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Client write request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(K, V)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68" name="Google Shape;368;p35"/>
          <p:cNvGrpSpPr/>
          <p:nvPr/>
        </p:nvGrpSpPr>
        <p:grpSpPr>
          <a:xfrm>
            <a:off x="5709661" y="2183400"/>
            <a:ext cx="2029534" cy="740200"/>
            <a:chOff x="5709550" y="2183400"/>
            <a:chExt cx="1749900" cy="740200"/>
          </a:xfrm>
        </p:grpSpPr>
        <p:sp>
          <p:nvSpPr>
            <p:cNvPr id="369" name="Google Shape;369;p35"/>
            <p:cNvSpPr/>
            <p:nvPr/>
          </p:nvSpPr>
          <p:spPr>
            <a:xfrm>
              <a:off x="5709550" y="2776600"/>
              <a:ext cx="147000" cy="14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0" name="Google Shape;370;p35"/>
            <p:cNvCxnSpPr/>
            <p:nvPr/>
          </p:nvCxnSpPr>
          <p:spPr>
            <a:xfrm flipH="1">
              <a:off x="5856550" y="2415290"/>
              <a:ext cx="735600" cy="39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71" name="Google Shape;371;p35"/>
            <p:cNvSpPr txBox="1"/>
            <p:nvPr/>
          </p:nvSpPr>
          <p:spPr>
            <a:xfrm>
              <a:off x="6497950" y="2183400"/>
              <a:ext cx="9615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hash (K) = 32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72" name="Google Shape;372;p35"/>
          <p:cNvSpPr txBox="1"/>
          <p:nvPr/>
        </p:nvSpPr>
        <p:spPr>
          <a:xfrm>
            <a:off x="6008125" y="3339250"/>
            <a:ext cx="133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Primary Replica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5207200" y="4522300"/>
            <a:ext cx="1566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Secondary Replicas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4" name="Google Shape;3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36" y="1894163"/>
            <a:ext cx="371957" cy="62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Cassandra : Consistency (Quorum)</a:t>
            </a:r>
            <a:endParaRPr/>
          </a:p>
        </p:txBody>
      </p:sp>
      <p:sp>
        <p:nvSpPr>
          <p:cNvPr id="380" name="Google Shape;380;p36"/>
          <p:cNvSpPr/>
          <p:nvPr/>
        </p:nvSpPr>
        <p:spPr>
          <a:xfrm>
            <a:off x="3266850" y="2064400"/>
            <a:ext cx="2610300" cy="2610300"/>
          </a:xfrm>
          <a:prstGeom prst="ellipse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6"/>
          <p:cNvSpPr/>
          <p:nvPr/>
        </p:nvSpPr>
        <p:spPr>
          <a:xfrm>
            <a:off x="4374050" y="19034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3419550" y="40992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83" name="Google Shape;383;p36"/>
          <p:cNvSpPr/>
          <p:nvPr/>
        </p:nvSpPr>
        <p:spPr>
          <a:xfrm>
            <a:off x="5294325" y="4188000"/>
            <a:ext cx="328800" cy="328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384" name="Google Shape;384;p36"/>
          <p:cNvSpPr/>
          <p:nvPr/>
        </p:nvSpPr>
        <p:spPr>
          <a:xfrm>
            <a:off x="5328550" y="2290675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85" name="Google Shape;385;p36"/>
          <p:cNvSpPr/>
          <p:nvPr/>
        </p:nvSpPr>
        <p:spPr>
          <a:xfrm>
            <a:off x="3419550" y="2290675"/>
            <a:ext cx="328800" cy="328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86" name="Google Shape;386;p36"/>
          <p:cNvSpPr/>
          <p:nvPr/>
        </p:nvSpPr>
        <p:spPr>
          <a:xfrm>
            <a:off x="5709550" y="3239338"/>
            <a:ext cx="328800" cy="3288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87" name="Google Shape;387;p36"/>
          <p:cNvSpPr/>
          <p:nvPr/>
        </p:nvSpPr>
        <p:spPr>
          <a:xfrm>
            <a:off x="3090750" y="32051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88" name="Google Shape;388;p36"/>
          <p:cNvSpPr/>
          <p:nvPr/>
        </p:nvSpPr>
        <p:spPr>
          <a:xfrm>
            <a:off x="4356938" y="4516800"/>
            <a:ext cx="328800" cy="328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cxnSp>
        <p:nvCxnSpPr>
          <p:cNvPr id="389" name="Google Shape;389;p36"/>
          <p:cNvCxnSpPr/>
          <p:nvPr/>
        </p:nvCxnSpPr>
        <p:spPr>
          <a:xfrm>
            <a:off x="2796750" y="2155375"/>
            <a:ext cx="622800" cy="20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0" name="Google Shape;390;p36"/>
          <p:cNvSpPr txBox="1"/>
          <p:nvPr/>
        </p:nvSpPr>
        <p:spPr>
          <a:xfrm>
            <a:off x="1139113" y="1971090"/>
            <a:ext cx="1917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Client write request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(K, V)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91" name="Google Shape;391;p36"/>
          <p:cNvGrpSpPr/>
          <p:nvPr/>
        </p:nvGrpSpPr>
        <p:grpSpPr>
          <a:xfrm>
            <a:off x="5709661" y="2183400"/>
            <a:ext cx="2029534" cy="740200"/>
            <a:chOff x="5709550" y="2183400"/>
            <a:chExt cx="1749900" cy="740200"/>
          </a:xfrm>
        </p:grpSpPr>
        <p:sp>
          <p:nvSpPr>
            <p:cNvPr id="392" name="Google Shape;392;p36"/>
            <p:cNvSpPr/>
            <p:nvPr/>
          </p:nvSpPr>
          <p:spPr>
            <a:xfrm>
              <a:off x="5709550" y="2776600"/>
              <a:ext cx="147000" cy="14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3" name="Google Shape;393;p36"/>
            <p:cNvCxnSpPr/>
            <p:nvPr/>
          </p:nvCxnSpPr>
          <p:spPr>
            <a:xfrm flipH="1">
              <a:off x="5856550" y="2415290"/>
              <a:ext cx="735600" cy="39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94" name="Google Shape;394;p36"/>
            <p:cNvSpPr txBox="1"/>
            <p:nvPr/>
          </p:nvSpPr>
          <p:spPr>
            <a:xfrm>
              <a:off x="6497950" y="2183400"/>
              <a:ext cx="9615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hash (K) = 32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95" name="Google Shape;395;p36"/>
          <p:cNvSpPr txBox="1"/>
          <p:nvPr/>
        </p:nvSpPr>
        <p:spPr>
          <a:xfrm>
            <a:off x="6008125" y="3339250"/>
            <a:ext cx="133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Primary Replica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5207200" y="4522300"/>
            <a:ext cx="1566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Secondary Replicas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7" name="Google Shape;3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36" y="1894163"/>
            <a:ext cx="371957" cy="624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36"/>
          <p:cNvCxnSpPr>
            <a:stCxn id="385" idx="6"/>
            <a:endCxn id="386" idx="1"/>
          </p:cNvCxnSpPr>
          <p:nvPr/>
        </p:nvCxnSpPr>
        <p:spPr>
          <a:xfrm>
            <a:off x="3748350" y="2455075"/>
            <a:ext cx="2009400" cy="8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9" name="Google Shape;399;p36"/>
          <p:cNvCxnSpPr>
            <a:stCxn id="385" idx="5"/>
            <a:endCxn id="383" idx="1"/>
          </p:cNvCxnSpPr>
          <p:nvPr/>
        </p:nvCxnSpPr>
        <p:spPr>
          <a:xfrm>
            <a:off x="3700198" y="2571323"/>
            <a:ext cx="1642200" cy="16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0" name="Google Shape;400;p36"/>
          <p:cNvCxnSpPr>
            <a:stCxn id="385" idx="4"/>
            <a:endCxn id="388" idx="1"/>
          </p:cNvCxnSpPr>
          <p:nvPr/>
        </p:nvCxnSpPr>
        <p:spPr>
          <a:xfrm>
            <a:off x="3583950" y="2619475"/>
            <a:ext cx="821100" cy="19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Cassandra : Consistency</a:t>
            </a:r>
            <a:r>
              <a:rPr lang="en"/>
              <a:t> (Quorum)</a:t>
            </a:r>
            <a:endParaRPr/>
          </a:p>
        </p:txBody>
      </p:sp>
      <p:sp>
        <p:nvSpPr>
          <p:cNvPr id="406" name="Google Shape;406;p37"/>
          <p:cNvSpPr/>
          <p:nvPr/>
        </p:nvSpPr>
        <p:spPr>
          <a:xfrm>
            <a:off x="3266850" y="2064400"/>
            <a:ext cx="2610300" cy="2610300"/>
          </a:xfrm>
          <a:prstGeom prst="ellipse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7"/>
          <p:cNvSpPr/>
          <p:nvPr/>
        </p:nvSpPr>
        <p:spPr>
          <a:xfrm>
            <a:off x="4374050" y="19034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8" name="Google Shape;408;p37"/>
          <p:cNvSpPr/>
          <p:nvPr/>
        </p:nvSpPr>
        <p:spPr>
          <a:xfrm>
            <a:off x="3419550" y="40992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09" name="Google Shape;409;p37"/>
          <p:cNvSpPr/>
          <p:nvPr/>
        </p:nvSpPr>
        <p:spPr>
          <a:xfrm>
            <a:off x="5294325" y="4188000"/>
            <a:ext cx="328800" cy="328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10" name="Google Shape;410;p37"/>
          <p:cNvSpPr/>
          <p:nvPr/>
        </p:nvSpPr>
        <p:spPr>
          <a:xfrm>
            <a:off x="5328550" y="2290675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11" name="Google Shape;411;p37"/>
          <p:cNvSpPr/>
          <p:nvPr/>
        </p:nvSpPr>
        <p:spPr>
          <a:xfrm>
            <a:off x="3419550" y="2290675"/>
            <a:ext cx="328800" cy="3288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412" name="Google Shape;412;p37"/>
          <p:cNvSpPr/>
          <p:nvPr/>
        </p:nvSpPr>
        <p:spPr>
          <a:xfrm>
            <a:off x="5709550" y="3239338"/>
            <a:ext cx="328800" cy="3288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3090750" y="3205150"/>
            <a:ext cx="328800" cy="328800"/>
          </a:xfrm>
          <a:prstGeom prst="ellipse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14" name="Google Shape;414;p37"/>
          <p:cNvSpPr/>
          <p:nvPr/>
        </p:nvSpPr>
        <p:spPr>
          <a:xfrm>
            <a:off x="4356938" y="4516800"/>
            <a:ext cx="328800" cy="328800"/>
          </a:xfrm>
          <a:prstGeom prst="ellipse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cxnSp>
        <p:nvCxnSpPr>
          <p:cNvPr id="415" name="Google Shape;415;p37"/>
          <p:cNvCxnSpPr/>
          <p:nvPr/>
        </p:nvCxnSpPr>
        <p:spPr>
          <a:xfrm>
            <a:off x="2796750" y="2155375"/>
            <a:ext cx="622800" cy="20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6" name="Google Shape;416;p37"/>
          <p:cNvSpPr txBox="1"/>
          <p:nvPr/>
        </p:nvSpPr>
        <p:spPr>
          <a:xfrm>
            <a:off x="1139113" y="1971090"/>
            <a:ext cx="1917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Client write request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(K, V)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17" name="Google Shape;417;p37"/>
          <p:cNvGrpSpPr/>
          <p:nvPr/>
        </p:nvGrpSpPr>
        <p:grpSpPr>
          <a:xfrm>
            <a:off x="5709661" y="2183400"/>
            <a:ext cx="2029534" cy="740200"/>
            <a:chOff x="5709550" y="2183400"/>
            <a:chExt cx="1749900" cy="740200"/>
          </a:xfrm>
        </p:grpSpPr>
        <p:sp>
          <p:nvSpPr>
            <p:cNvPr id="418" name="Google Shape;418;p37"/>
            <p:cNvSpPr/>
            <p:nvPr/>
          </p:nvSpPr>
          <p:spPr>
            <a:xfrm>
              <a:off x="5709550" y="2776600"/>
              <a:ext cx="147000" cy="1470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19" name="Google Shape;419;p37"/>
            <p:cNvCxnSpPr/>
            <p:nvPr/>
          </p:nvCxnSpPr>
          <p:spPr>
            <a:xfrm flipH="1">
              <a:off x="5856550" y="2415290"/>
              <a:ext cx="735600" cy="39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20" name="Google Shape;420;p37"/>
            <p:cNvSpPr txBox="1"/>
            <p:nvPr/>
          </p:nvSpPr>
          <p:spPr>
            <a:xfrm>
              <a:off x="6497950" y="2183400"/>
              <a:ext cx="9615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hash (K) = 32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21" name="Google Shape;421;p37"/>
          <p:cNvSpPr txBox="1"/>
          <p:nvPr/>
        </p:nvSpPr>
        <p:spPr>
          <a:xfrm>
            <a:off x="6008125" y="3339250"/>
            <a:ext cx="1333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Primary Replica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37"/>
          <p:cNvSpPr txBox="1"/>
          <p:nvPr/>
        </p:nvSpPr>
        <p:spPr>
          <a:xfrm>
            <a:off x="5207200" y="4522300"/>
            <a:ext cx="1566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Secondary Replicas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3" name="Google Shape;4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36" y="1894163"/>
            <a:ext cx="371957" cy="624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37"/>
          <p:cNvCxnSpPr>
            <a:stCxn id="411" idx="6"/>
            <a:endCxn id="412" idx="1"/>
          </p:cNvCxnSpPr>
          <p:nvPr/>
        </p:nvCxnSpPr>
        <p:spPr>
          <a:xfrm>
            <a:off x="3748350" y="2455075"/>
            <a:ext cx="2009400" cy="83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25" name="Google Shape;425;p37"/>
          <p:cNvCxnSpPr>
            <a:stCxn id="411" idx="5"/>
            <a:endCxn id="409" idx="1"/>
          </p:cNvCxnSpPr>
          <p:nvPr/>
        </p:nvCxnSpPr>
        <p:spPr>
          <a:xfrm>
            <a:off x="3700198" y="2571323"/>
            <a:ext cx="1642200" cy="16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26" name="Google Shape;426;p37"/>
          <p:cNvSpPr/>
          <p:nvPr/>
        </p:nvSpPr>
        <p:spPr>
          <a:xfrm>
            <a:off x="1229425" y="2860275"/>
            <a:ext cx="991200" cy="535200"/>
          </a:xfrm>
          <a:prstGeom prst="wedgeRoundRectCallout">
            <a:avLst>
              <a:gd fmla="val 38595" name="adj1"/>
              <a:gd fmla="val -11797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 !</a:t>
            </a:r>
            <a:endParaRPr/>
          </a:p>
        </p:txBody>
      </p:sp>
      <p:cxnSp>
        <p:nvCxnSpPr>
          <p:cNvPr id="427" name="Google Shape;427;p37"/>
          <p:cNvCxnSpPr>
            <a:endCxn id="414" idx="0"/>
          </p:cNvCxnSpPr>
          <p:nvPr/>
        </p:nvCxnSpPr>
        <p:spPr>
          <a:xfrm>
            <a:off x="4140038" y="3650700"/>
            <a:ext cx="381300" cy="8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pic>
        <p:nvPicPr>
          <p:cNvPr id="428" name="Google Shape;4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9998">
            <a:off x="3928725" y="3366463"/>
            <a:ext cx="429600" cy="2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sub-parts</a:t>
            </a:r>
            <a:endParaRPr/>
          </a:p>
        </p:txBody>
      </p:sp>
      <p:sp>
        <p:nvSpPr>
          <p:cNvPr id="434" name="Google Shape;434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3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Locality-aware data partitioning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Selection of InCoI and OutCoI replicas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Consistency tuning : Quorum selection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9"/>
          <p:cNvSpPr txBox="1"/>
          <p:nvPr>
            <p:ph idx="1" type="body"/>
          </p:nvPr>
        </p:nvSpPr>
        <p:spPr>
          <a:xfrm>
            <a:off x="119850" y="2078875"/>
            <a:ext cx="3903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Hybrid scheme for latency and load-balancing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Location-aware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Consistent hashing</a:t>
            </a:r>
            <a:br>
              <a:rPr lang="en"/>
            </a:b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Token for datastore node calculated similarly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Geolocation →</a:t>
            </a:r>
            <a:r>
              <a:rPr lang="en"/>
              <a:t> g-bit geohash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Random k-bit integer</a:t>
            </a:r>
            <a:br>
              <a:rPr lang="en"/>
            </a:b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Length of spatial encoding impacts latency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Larger</a:t>
            </a:r>
            <a:r>
              <a:rPr lang="en"/>
              <a:t> “g” ⇒ higher proximity ⇒ lower latency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 of partition key</a:t>
            </a:r>
            <a:endParaRPr/>
          </a:p>
        </p:txBody>
      </p:sp>
      <p:pic>
        <p:nvPicPr>
          <p:cNvPr id="442" name="Google Shape;442;p39"/>
          <p:cNvPicPr preferRelativeResize="0"/>
          <p:nvPr/>
        </p:nvPicPr>
        <p:blipFill rotWithShape="1">
          <a:blip r:embed="rId3">
            <a:alphaModFix/>
          </a:blip>
          <a:srcRect b="-1916" l="0" r="32286" t="0"/>
          <a:stretch/>
        </p:blipFill>
        <p:spPr>
          <a:xfrm>
            <a:off x="4040800" y="2604900"/>
            <a:ext cx="2310551" cy="17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9"/>
          <p:cNvSpPr/>
          <p:nvPr/>
        </p:nvSpPr>
        <p:spPr>
          <a:xfrm>
            <a:off x="5243075" y="3123250"/>
            <a:ext cx="994500" cy="3126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4" name="Google Shape;444;p39"/>
          <p:cNvCxnSpPr>
            <a:stCxn id="443" idx="3"/>
            <a:endCxn id="445" idx="2"/>
          </p:cNvCxnSpPr>
          <p:nvPr/>
        </p:nvCxnSpPr>
        <p:spPr>
          <a:xfrm>
            <a:off x="6237575" y="3279550"/>
            <a:ext cx="360300" cy="8178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5" name="Google Shape;445;p39"/>
          <p:cNvSpPr/>
          <p:nvPr/>
        </p:nvSpPr>
        <p:spPr>
          <a:xfrm>
            <a:off x="6597975" y="3845075"/>
            <a:ext cx="1364100" cy="5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encoding</a:t>
            </a:r>
            <a:endParaRPr/>
          </a:p>
        </p:txBody>
      </p:sp>
      <p:sp>
        <p:nvSpPr>
          <p:cNvPr id="446" name="Google Shape;446;p39"/>
          <p:cNvSpPr/>
          <p:nvPr/>
        </p:nvSpPr>
        <p:spPr>
          <a:xfrm>
            <a:off x="5243075" y="2796450"/>
            <a:ext cx="868500" cy="2310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7" name="Google Shape;447;p39"/>
          <p:cNvCxnSpPr>
            <a:stCxn id="446" idx="3"/>
            <a:endCxn id="448" idx="2"/>
          </p:cNvCxnSpPr>
          <p:nvPr/>
        </p:nvCxnSpPr>
        <p:spPr>
          <a:xfrm flipH="1" rot="10800000">
            <a:off x="6111575" y="2395950"/>
            <a:ext cx="1493100" cy="516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49" name="Google Shape;449;p39"/>
          <p:cNvGrpSpPr/>
          <p:nvPr/>
        </p:nvGrpSpPr>
        <p:grpSpPr>
          <a:xfrm>
            <a:off x="6931825" y="3090138"/>
            <a:ext cx="1996200" cy="231013"/>
            <a:chOff x="6266075" y="2460363"/>
            <a:chExt cx="1996200" cy="231013"/>
          </a:xfrm>
        </p:grpSpPr>
        <p:sp>
          <p:nvSpPr>
            <p:cNvPr id="450" name="Google Shape;450;p39"/>
            <p:cNvSpPr/>
            <p:nvPr/>
          </p:nvSpPr>
          <p:spPr>
            <a:xfrm>
              <a:off x="6266075" y="2460375"/>
              <a:ext cx="717600" cy="2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</a:t>
              </a:r>
              <a:r>
                <a:rPr lang="en"/>
                <a:t>jgw	</a:t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6983675" y="2460363"/>
              <a:ext cx="1278600" cy="2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0315209685</a:t>
              </a:r>
              <a:endParaRPr/>
            </a:p>
          </p:txBody>
        </p:sp>
      </p:grpSp>
      <p:sp>
        <p:nvSpPr>
          <p:cNvPr id="448" name="Google Shape;448;p39"/>
          <p:cNvSpPr/>
          <p:nvPr/>
        </p:nvSpPr>
        <p:spPr>
          <a:xfrm>
            <a:off x="7604608" y="2143650"/>
            <a:ext cx="1364100" cy="5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Consistent </a:t>
            </a:r>
            <a:br>
              <a:rPr lang="en" sz="1300"/>
            </a:br>
            <a:r>
              <a:rPr lang="en" sz="1300"/>
              <a:t>hash</a:t>
            </a:r>
            <a:endParaRPr sz="1300"/>
          </a:p>
        </p:txBody>
      </p:sp>
      <p:cxnSp>
        <p:nvCxnSpPr>
          <p:cNvPr id="452" name="Google Shape;452;p39"/>
          <p:cNvCxnSpPr>
            <a:stCxn id="445" idx="0"/>
            <a:endCxn id="450" idx="2"/>
          </p:cNvCxnSpPr>
          <p:nvPr/>
        </p:nvCxnSpPr>
        <p:spPr>
          <a:xfrm flipH="1" rot="10800000">
            <a:off x="7280025" y="3321275"/>
            <a:ext cx="10500" cy="52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39"/>
          <p:cNvCxnSpPr>
            <a:stCxn id="448" idx="4"/>
            <a:endCxn id="451" idx="0"/>
          </p:cNvCxnSpPr>
          <p:nvPr/>
        </p:nvCxnSpPr>
        <p:spPr>
          <a:xfrm>
            <a:off x="8286658" y="2647950"/>
            <a:ext cx="2100" cy="44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54" name="Google Shape;454;p39"/>
          <p:cNvGrpSpPr/>
          <p:nvPr/>
        </p:nvGrpSpPr>
        <p:grpSpPr>
          <a:xfrm>
            <a:off x="6947988" y="2722659"/>
            <a:ext cx="691200" cy="348000"/>
            <a:chOff x="6931825" y="2647950"/>
            <a:chExt cx="691200" cy="348000"/>
          </a:xfrm>
        </p:grpSpPr>
        <p:cxnSp>
          <p:nvCxnSpPr>
            <p:cNvPr id="455" name="Google Shape;455;p39"/>
            <p:cNvCxnSpPr/>
            <p:nvPr/>
          </p:nvCxnSpPr>
          <p:spPr>
            <a:xfrm>
              <a:off x="6931825" y="2955375"/>
              <a:ext cx="69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56" name="Google Shape;456;p39"/>
            <p:cNvSpPr txBox="1"/>
            <p:nvPr/>
          </p:nvSpPr>
          <p:spPr>
            <a:xfrm>
              <a:off x="6950575" y="2647950"/>
              <a:ext cx="6537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g bits</a:t>
              </a:r>
              <a:endParaRPr sz="1200"/>
            </a:p>
          </p:txBody>
        </p:sp>
      </p:grpSp>
      <p:cxnSp>
        <p:nvCxnSpPr>
          <p:cNvPr id="457" name="Google Shape;457;p39"/>
          <p:cNvCxnSpPr/>
          <p:nvPr/>
        </p:nvCxnSpPr>
        <p:spPr>
          <a:xfrm>
            <a:off x="7665525" y="3409125"/>
            <a:ext cx="1278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58" name="Google Shape;458;p39"/>
          <p:cNvSpPr txBox="1"/>
          <p:nvPr/>
        </p:nvSpPr>
        <p:spPr>
          <a:xfrm>
            <a:off x="8056788" y="3311150"/>
            <a:ext cx="6537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</a:t>
            </a:r>
            <a:r>
              <a:rPr lang="en" sz="1200"/>
              <a:t> bits</a:t>
            </a:r>
            <a:endParaRPr sz="1200"/>
          </a:p>
        </p:txBody>
      </p:sp>
      <p:sp>
        <p:nvSpPr>
          <p:cNvPr id="459" name="Google Shape;459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token formation</a:t>
            </a: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6235418" y="2013110"/>
            <a:ext cx="2546432" cy="2491118"/>
            <a:chOff x="3090750" y="1903450"/>
            <a:chExt cx="2947600" cy="2942150"/>
          </a:xfrm>
        </p:grpSpPr>
        <p:sp>
          <p:nvSpPr>
            <p:cNvPr id="466" name="Google Shape;466;p40"/>
            <p:cNvSpPr/>
            <p:nvPr/>
          </p:nvSpPr>
          <p:spPr>
            <a:xfrm>
              <a:off x="3266850" y="2064400"/>
              <a:ext cx="2610300" cy="2610300"/>
            </a:xfrm>
            <a:prstGeom prst="ellipse">
              <a:avLst/>
            </a:prstGeom>
            <a:noFill/>
            <a:ln cap="flat" cmpd="sng" w="3810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4374050" y="19034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3419550" y="40992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6</a:t>
              </a: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294325" y="418800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328550" y="2290675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419550" y="2290675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8</a:t>
              </a: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709550" y="3239338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3090750" y="32051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7</a:t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4356938" y="451680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5</a:t>
              </a:r>
              <a:endParaRPr/>
            </a:p>
          </p:txBody>
        </p:sp>
      </p:grpSp>
      <p:grpSp>
        <p:nvGrpSpPr>
          <p:cNvPr id="475" name="Google Shape;475;p40"/>
          <p:cNvGrpSpPr/>
          <p:nvPr/>
        </p:nvGrpSpPr>
        <p:grpSpPr>
          <a:xfrm>
            <a:off x="4938520" y="2187405"/>
            <a:ext cx="1565417" cy="195478"/>
            <a:chOff x="6610424" y="135873"/>
            <a:chExt cx="1996197" cy="231007"/>
          </a:xfrm>
        </p:grpSpPr>
        <p:sp>
          <p:nvSpPr>
            <p:cNvPr id="476" name="Google Shape;476;p40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6542893745</a:t>
              </a:r>
              <a:endParaRPr sz="1200"/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5043516" y="4162724"/>
            <a:ext cx="1565417" cy="195478"/>
            <a:chOff x="6610424" y="135873"/>
            <a:chExt cx="1996197" cy="231007"/>
          </a:xfrm>
        </p:grpSpPr>
        <p:sp>
          <p:nvSpPr>
            <p:cNvPr id="479" name="Google Shape;479;p40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0589644378</a:t>
              </a:r>
              <a:endParaRPr sz="1200"/>
            </a:p>
          </p:txBody>
        </p:sp>
      </p:grpSp>
      <p:grpSp>
        <p:nvGrpSpPr>
          <p:cNvPr id="481" name="Google Shape;481;p40"/>
          <p:cNvGrpSpPr/>
          <p:nvPr/>
        </p:nvGrpSpPr>
        <p:grpSpPr>
          <a:xfrm>
            <a:off x="4571978" y="3022672"/>
            <a:ext cx="1565417" cy="195478"/>
            <a:chOff x="6633901" y="-183327"/>
            <a:chExt cx="1996197" cy="231007"/>
          </a:xfrm>
        </p:grpSpPr>
        <p:sp>
          <p:nvSpPr>
            <p:cNvPr id="482" name="Google Shape;482;p40"/>
            <p:cNvSpPr/>
            <p:nvPr/>
          </p:nvSpPr>
          <p:spPr>
            <a:xfrm>
              <a:off x="6633901" y="-18332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7268398" y="-183327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2147536942</a:t>
              </a:r>
              <a:endParaRPr sz="1200"/>
            </a:p>
          </p:txBody>
        </p:sp>
      </p:grpSp>
      <p:cxnSp>
        <p:nvCxnSpPr>
          <p:cNvPr id="484" name="Google Shape;484;p40"/>
          <p:cNvCxnSpPr>
            <a:stCxn id="485" idx="2"/>
            <a:endCxn id="486" idx="2"/>
          </p:cNvCxnSpPr>
          <p:nvPr/>
        </p:nvCxnSpPr>
        <p:spPr>
          <a:xfrm flipH="1" rot="-5400000">
            <a:off x="1182550" y="2806175"/>
            <a:ext cx="924600" cy="924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6" name="Google Shape;486;p40"/>
          <p:cNvSpPr/>
          <p:nvPr/>
        </p:nvSpPr>
        <p:spPr>
          <a:xfrm>
            <a:off x="2106750" y="3478275"/>
            <a:ext cx="1364100" cy="504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encoding</a:t>
            </a:r>
            <a:endParaRPr/>
          </a:p>
        </p:txBody>
      </p:sp>
      <p:sp>
        <p:nvSpPr>
          <p:cNvPr id="485" name="Google Shape;485;p40"/>
          <p:cNvSpPr/>
          <p:nvPr/>
        </p:nvSpPr>
        <p:spPr>
          <a:xfrm>
            <a:off x="696250" y="2382875"/>
            <a:ext cx="973200" cy="42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Node Location</a:t>
            </a:r>
            <a:endParaRPr sz="1200"/>
          </a:p>
        </p:txBody>
      </p:sp>
      <p:cxnSp>
        <p:nvCxnSpPr>
          <p:cNvPr id="487" name="Google Shape;487;p40"/>
          <p:cNvCxnSpPr>
            <a:stCxn id="486" idx="6"/>
            <a:endCxn id="482" idx="2"/>
          </p:cNvCxnSpPr>
          <p:nvPr/>
        </p:nvCxnSpPr>
        <p:spPr>
          <a:xfrm flipH="1" rot="10800000">
            <a:off x="3470850" y="3218025"/>
            <a:ext cx="1382400" cy="512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8" name="Google Shape;488;p40"/>
          <p:cNvSpPr/>
          <p:nvPr/>
        </p:nvSpPr>
        <p:spPr>
          <a:xfrm>
            <a:off x="2144050" y="2382875"/>
            <a:ext cx="973200" cy="423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Random String</a:t>
            </a:r>
            <a:endParaRPr sz="1200"/>
          </a:p>
        </p:txBody>
      </p:sp>
      <p:cxnSp>
        <p:nvCxnSpPr>
          <p:cNvPr id="489" name="Google Shape;489;p40"/>
          <p:cNvCxnSpPr>
            <a:stCxn id="488" idx="3"/>
            <a:endCxn id="483" idx="0"/>
          </p:cNvCxnSpPr>
          <p:nvPr/>
        </p:nvCxnSpPr>
        <p:spPr>
          <a:xfrm>
            <a:off x="3117250" y="2594375"/>
            <a:ext cx="2486100" cy="4284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0" name="Google Shape;490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partition key work ?</a:t>
            </a:r>
            <a:endParaRPr/>
          </a:p>
        </p:txBody>
      </p:sp>
      <p:grpSp>
        <p:nvGrpSpPr>
          <p:cNvPr id="496" name="Google Shape;496;p41"/>
          <p:cNvGrpSpPr/>
          <p:nvPr/>
        </p:nvGrpSpPr>
        <p:grpSpPr>
          <a:xfrm>
            <a:off x="6235418" y="2013110"/>
            <a:ext cx="2546432" cy="2491118"/>
            <a:chOff x="3090750" y="1903450"/>
            <a:chExt cx="2947600" cy="2942150"/>
          </a:xfrm>
        </p:grpSpPr>
        <p:sp>
          <p:nvSpPr>
            <p:cNvPr id="497" name="Google Shape;497;p41"/>
            <p:cNvSpPr/>
            <p:nvPr/>
          </p:nvSpPr>
          <p:spPr>
            <a:xfrm>
              <a:off x="3266850" y="2064400"/>
              <a:ext cx="2610300" cy="2610300"/>
            </a:xfrm>
            <a:prstGeom prst="ellipse">
              <a:avLst/>
            </a:prstGeom>
            <a:noFill/>
            <a:ln cap="flat" cmpd="sng" w="3810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374050" y="19034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3419550" y="40992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6</a:t>
              </a: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5294325" y="418800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5328550" y="2290675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419550" y="2290675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8</a:t>
              </a: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5709550" y="3239338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090750" y="32051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7</a:t>
              </a: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4356938" y="451680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5</a:t>
              </a:r>
              <a:endParaRPr/>
            </a:p>
          </p:txBody>
        </p:sp>
      </p:grpSp>
      <p:grpSp>
        <p:nvGrpSpPr>
          <p:cNvPr id="506" name="Google Shape;506;p41"/>
          <p:cNvGrpSpPr/>
          <p:nvPr/>
        </p:nvGrpSpPr>
        <p:grpSpPr>
          <a:xfrm>
            <a:off x="4938520" y="2187405"/>
            <a:ext cx="1565417" cy="195478"/>
            <a:chOff x="6610424" y="135873"/>
            <a:chExt cx="1996197" cy="231007"/>
          </a:xfrm>
        </p:grpSpPr>
        <p:sp>
          <p:nvSpPr>
            <p:cNvPr id="507" name="Google Shape;507;p41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6542893745</a:t>
              </a:r>
              <a:endParaRPr sz="1200"/>
            </a:p>
          </p:txBody>
        </p:sp>
      </p:grpSp>
      <p:grpSp>
        <p:nvGrpSpPr>
          <p:cNvPr id="509" name="Google Shape;509;p41"/>
          <p:cNvGrpSpPr/>
          <p:nvPr/>
        </p:nvGrpSpPr>
        <p:grpSpPr>
          <a:xfrm>
            <a:off x="5043516" y="4162724"/>
            <a:ext cx="1565417" cy="195478"/>
            <a:chOff x="6610424" y="135873"/>
            <a:chExt cx="1996197" cy="231007"/>
          </a:xfrm>
        </p:grpSpPr>
        <p:sp>
          <p:nvSpPr>
            <p:cNvPr id="510" name="Google Shape;510;p41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0589644378</a:t>
              </a:r>
              <a:endParaRPr sz="1200"/>
            </a:p>
          </p:txBody>
        </p:sp>
      </p:grpSp>
      <p:grpSp>
        <p:nvGrpSpPr>
          <p:cNvPr id="512" name="Google Shape;512;p41"/>
          <p:cNvGrpSpPr/>
          <p:nvPr/>
        </p:nvGrpSpPr>
        <p:grpSpPr>
          <a:xfrm>
            <a:off x="4571978" y="3022672"/>
            <a:ext cx="1565417" cy="195478"/>
            <a:chOff x="6633901" y="-183327"/>
            <a:chExt cx="1996197" cy="231007"/>
          </a:xfrm>
        </p:grpSpPr>
        <p:sp>
          <p:nvSpPr>
            <p:cNvPr id="513" name="Google Shape;513;p41"/>
            <p:cNvSpPr/>
            <p:nvPr/>
          </p:nvSpPr>
          <p:spPr>
            <a:xfrm>
              <a:off x="6633901" y="-18332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7268398" y="-183327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2147536942</a:t>
              </a:r>
              <a:endParaRPr sz="1200"/>
            </a:p>
          </p:txBody>
        </p:sp>
      </p:grpSp>
      <p:sp>
        <p:nvSpPr>
          <p:cNvPr id="515" name="Google Shape;515;p41"/>
          <p:cNvSpPr txBox="1"/>
          <p:nvPr/>
        </p:nvSpPr>
        <p:spPr>
          <a:xfrm flipH="1">
            <a:off x="420875" y="1903450"/>
            <a:ext cx="27780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{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event_type = “car_accident”,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location = (33.4259, -84.5569),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timestamp = 1525341757 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}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41"/>
          <p:cNvSpPr txBox="1"/>
          <p:nvPr/>
        </p:nvSpPr>
        <p:spPr>
          <a:xfrm flipH="1">
            <a:off x="420875" y="3351250"/>
            <a:ext cx="27780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{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event_type = “temperature”,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location = (33.4259, -84.5569),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timestamp = 1525341757 ,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value = 33.4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}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7" name="Google Shape;517;p41"/>
          <p:cNvGrpSpPr/>
          <p:nvPr/>
        </p:nvGrpSpPr>
        <p:grpSpPr>
          <a:xfrm>
            <a:off x="2826991" y="4457899"/>
            <a:ext cx="1565417" cy="195478"/>
            <a:chOff x="6610424" y="135873"/>
            <a:chExt cx="1996197" cy="231007"/>
          </a:xfrm>
        </p:grpSpPr>
        <p:sp>
          <p:nvSpPr>
            <p:cNvPr id="518" name="Google Shape;518;p41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519" name="Google Shape;519;p41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1698722364</a:t>
              </a:r>
              <a:endParaRPr sz="1200"/>
            </a:p>
          </p:txBody>
        </p:sp>
      </p:grpSp>
      <p:cxnSp>
        <p:nvCxnSpPr>
          <p:cNvPr id="520" name="Google Shape;520;p41"/>
          <p:cNvCxnSpPr>
            <a:endCxn id="518" idx="0"/>
          </p:cNvCxnSpPr>
          <p:nvPr/>
        </p:nvCxnSpPr>
        <p:spPr>
          <a:xfrm flipH="1" rot="-5400000">
            <a:off x="2760212" y="4109754"/>
            <a:ext cx="465300" cy="2310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21" name="Google Shape;521;p41"/>
          <p:cNvCxnSpPr>
            <a:endCxn id="519" idx="0"/>
          </p:cNvCxnSpPr>
          <p:nvPr/>
        </p:nvCxnSpPr>
        <p:spPr>
          <a:xfrm>
            <a:off x="2855886" y="3729799"/>
            <a:ext cx="1002600" cy="728100"/>
          </a:xfrm>
          <a:prstGeom prst="curvedConnector2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2" name="Google Shape;522;p41"/>
          <p:cNvSpPr/>
          <p:nvPr/>
        </p:nvSpPr>
        <p:spPr>
          <a:xfrm>
            <a:off x="1847109" y="3608971"/>
            <a:ext cx="1002600" cy="195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1"/>
          <p:cNvSpPr/>
          <p:nvPr/>
        </p:nvSpPr>
        <p:spPr>
          <a:xfrm>
            <a:off x="1632728" y="3823375"/>
            <a:ext cx="1407900" cy="195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41"/>
          <p:cNvGrpSpPr/>
          <p:nvPr/>
        </p:nvGrpSpPr>
        <p:grpSpPr>
          <a:xfrm>
            <a:off x="2445991" y="3010099"/>
            <a:ext cx="1565417" cy="195478"/>
            <a:chOff x="6610424" y="135873"/>
            <a:chExt cx="1996197" cy="231007"/>
          </a:xfrm>
        </p:grpSpPr>
        <p:sp>
          <p:nvSpPr>
            <p:cNvPr id="525" name="Google Shape;525;p41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djgp</a:t>
              </a:r>
              <a:endParaRPr sz="1200"/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3365789145</a:t>
              </a:r>
              <a:endParaRPr sz="1200"/>
            </a:p>
          </p:txBody>
        </p:sp>
      </p:grpSp>
      <p:cxnSp>
        <p:nvCxnSpPr>
          <p:cNvPr id="527" name="Google Shape;527;p41"/>
          <p:cNvCxnSpPr>
            <a:stCxn id="528" idx="3"/>
            <a:endCxn id="526" idx="0"/>
          </p:cNvCxnSpPr>
          <p:nvPr/>
        </p:nvCxnSpPr>
        <p:spPr>
          <a:xfrm>
            <a:off x="2849709" y="2258971"/>
            <a:ext cx="627900" cy="751200"/>
          </a:xfrm>
          <a:prstGeom prst="curvedConnector2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28" name="Google Shape;528;p41"/>
          <p:cNvSpPr/>
          <p:nvPr/>
        </p:nvSpPr>
        <p:spPr>
          <a:xfrm>
            <a:off x="1847109" y="2161171"/>
            <a:ext cx="1002600" cy="195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1"/>
          <p:cNvSpPr/>
          <p:nvPr/>
        </p:nvSpPr>
        <p:spPr>
          <a:xfrm>
            <a:off x="1632728" y="2375575"/>
            <a:ext cx="1407900" cy="195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0" name="Google Shape;530;p41"/>
          <p:cNvCxnSpPr>
            <a:endCxn id="525" idx="0"/>
          </p:cNvCxnSpPr>
          <p:nvPr/>
        </p:nvCxnSpPr>
        <p:spPr>
          <a:xfrm rot="5400000">
            <a:off x="2531612" y="2740554"/>
            <a:ext cx="465300" cy="73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1" name="Google Shape;531;p41"/>
          <p:cNvCxnSpPr/>
          <p:nvPr/>
        </p:nvCxnSpPr>
        <p:spPr>
          <a:xfrm flipH="1" rot="10800000">
            <a:off x="4404650" y="3651650"/>
            <a:ext cx="2024700" cy="909300"/>
          </a:xfrm>
          <a:prstGeom prst="bentConnector3">
            <a:avLst>
              <a:gd fmla="val 1438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2" name="Google Shape;532;p41"/>
          <p:cNvCxnSpPr>
            <a:stCxn id="526" idx="3"/>
          </p:cNvCxnSpPr>
          <p:nvPr/>
        </p:nvCxnSpPr>
        <p:spPr>
          <a:xfrm flipH="1" rot="10800000">
            <a:off x="4011409" y="2784735"/>
            <a:ext cx="2474700" cy="323100"/>
          </a:xfrm>
          <a:prstGeom prst="bentConnector3">
            <a:avLst>
              <a:gd fmla="val 1416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3" name="Google Shape;533;p41"/>
          <p:cNvCxnSpPr>
            <a:endCxn id="502" idx="6"/>
          </p:cNvCxnSpPr>
          <p:nvPr/>
        </p:nvCxnSpPr>
        <p:spPr>
          <a:xfrm rot="-5400000">
            <a:off x="6496019" y="2484371"/>
            <a:ext cx="311700" cy="303300"/>
          </a:xfrm>
          <a:prstGeom prst="curvedConnector4">
            <a:avLst>
              <a:gd fmla="val 27671" name="adj1"/>
              <a:gd fmla="val 17851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4" name="Google Shape;534;p41"/>
          <p:cNvCxnSpPr>
            <a:endCxn id="504" idx="6"/>
          </p:cNvCxnSpPr>
          <p:nvPr/>
        </p:nvCxnSpPr>
        <p:spPr>
          <a:xfrm rot="-5400000">
            <a:off x="6293569" y="3425757"/>
            <a:ext cx="397200" cy="54600"/>
          </a:xfrm>
          <a:prstGeom prst="curvedConnector4">
            <a:avLst>
              <a:gd fmla="val 32478" name="adj1"/>
              <a:gd fmla="val 53612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35" name="Google Shape;535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Fog/Edge Computing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2078875"/>
            <a:ext cx="48282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Fog should offer same platform services as Cloud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Application state management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Apache Flink &amp; Samza : stream processing engines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Foglets : fog computing execution runtime (DEBS ‘16)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CloudPath : multi-tier cloud computing framework (SEC ‘17)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Access to application state in critical path of logic</a:t>
            </a:r>
            <a:endParaRPr sz="13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Low-latency, high throughput access to state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Multiple compute entities share state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Application components operating in same context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Out-of-core state backend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Can’t use cloud-based data-stores </a:t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27240" r="0" t="0"/>
          <a:stretch/>
        </p:blipFill>
        <p:spPr>
          <a:xfrm>
            <a:off x="5790150" y="1822650"/>
            <a:ext cx="3060251" cy="23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5879824" y="4162750"/>
            <a:ext cx="28929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Location of Central Offices around Atlanta</a:t>
            </a:r>
            <a:b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(potential fog location candidates)</a:t>
            </a:r>
            <a:b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http://www.marigolddirect.com/lists/co.php</a:t>
            </a:r>
            <a:endParaRPr sz="11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Replica placement policy</a:t>
            </a:r>
            <a:endParaRPr/>
          </a:p>
        </p:txBody>
      </p:sp>
      <p:sp>
        <p:nvSpPr>
          <p:cNvPr id="541" name="Google Shape;541;p42"/>
          <p:cNvSpPr txBox="1"/>
          <p:nvPr>
            <p:ph idx="1" type="body"/>
          </p:nvPr>
        </p:nvSpPr>
        <p:spPr>
          <a:xfrm>
            <a:off x="729450" y="2078875"/>
            <a:ext cx="51033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a distance metric for spatial encodings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2 threshold values for selecting replica nodes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InCoIDist </a:t>
            </a:r>
            <a:r>
              <a:rPr lang="en"/>
              <a:t>: maximum distance between data-item’s location hash and In-CoI replica’s location hash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Out</a:t>
            </a:r>
            <a:r>
              <a:rPr b="1" lang="en"/>
              <a:t>CoIDist </a:t>
            </a:r>
            <a:r>
              <a:rPr lang="en"/>
              <a:t>: minimum distance between data-item’s location hash and Out-CoI replica’s location hash</a:t>
            </a:r>
            <a:br>
              <a:rPr lang="en"/>
            </a:br>
            <a:endParaRPr/>
          </a:p>
        </p:txBody>
      </p:sp>
      <p:pic>
        <p:nvPicPr>
          <p:cNvPr id="542" name="Google Shape;5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850" y="2351447"/>
            <a:ext cx="2558475" cy="12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2"/>
          <p:cNvPicPr preferRelativeResize="0"/>
          <p:nvPr/>
        </p:nvPicPr>
        <p:blipFill rotWithShape="1">
          <a:blip r:embed="rId4">
            <a:alphaModFix/>
          </a:blip>
          <a:srcRect b="0" l="5168" r="0" t="0"/>
          <a:stretch/>
        </p:blipFill>
        <p:spPr>
          <a:xfrm>
            <a:off x="5879525" y="2889275"/>
            <a:ext cx="3200300" cy="205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42"/>
          <p:cNvCxnSpPr/>
          <p:nvPr/>
        </p:nvCxnSpPr>
        <p:spPr>
          <a:xfrm flipH="1">
            <a:off x="7068775" y="4081850"/>
            <a:ext cx="27630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5" name="Google Shape;545;p42"/>
          <p:cNvSpPr txBox="1"/>
          <p:nvPr/>
        </p:nvSpPr>
        <p:spPr>
          <a:xfrm flipH="1">
            <a:off x="7077670" y="4408430"/>
            <a:ext cx="86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InCoIDist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6" name="Google Shape;546;p42"/>
          <p:cNvSpPr/>
          <p:nvPr/>
        </p:nvSpPr>
        <p:spPr>
          <a:xfrm>
            <a:off x="6262908" y="2921740"/>
            <a:ext cx="2160900" cy="2160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7" name="Google Shape;547;p42"/>
          <p:cNvCxnSpPr/>
          <p:nvPr/>
        </p:nvCxnSpPr>
        <p:spPr>
          <a:xfrm>
            <a:off x="7481450" y="3878175"/>
            <a:ext cx="92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8" name="Google Shape;548;p42"/>
          <p:cNvSpPr txBox="1"/>
          <p:nvPr/>
        </p:nvSpPr>
        <p:spPr>
          <a:xfrm flipH="1">
            <a:off x="7611070" y="3798830"/>
            <a:ext cx="86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OutCoIDist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9" name="Google Shape;549;p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CoI-aware consistency tuning</a:t>
            </a:r>
            <a:endParaRPr/>
          </a:p>
        </p:txBody>
      </p:sp>
      <p:sp>
        <p:nvSpPr>
          <p:cNvPr id="555" name="Google Shape;555;p4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Quorum formed on the basis of client’s location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Client inside CoI</a:t>
            </a:r>
            <a:r>
              <a:rPr lang="en"/>
              <a:t> : access quorum of InCoI replicas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Strongly consistent data access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Low-latency as replicas are in proximity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Client outside CoI </a:t>
            </a:r>
            <a:r>
              <a:rPr lang="en"/>
              <a:t>: read from any replica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Eventually consistent data access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Low-latency as need to wait for the closest replica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updates operations have to synchronously update InCoI replicas</a:t>
            </a:r>
            <a:endParaRPr/>
          </a:p>
        </p:txBody>
      </p:sp>
      <p:sp>
        <p:nvSpPr>
          <p:cNvPr id="556" name="Google Shape;556;p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Evaluations</a:t>
            </a:r>
            <a:endParaRPr/>
          </a:p>
        </p:txBody>
      </p:sp>
      <p:sp>
        <p:nvSpPr>
          <p:cNvPr id="562" name="Google Shape;562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5"/>
          <p:cNvSpPr txBox="1"/>
          <p:nvPr>
            <p:ph idx="1" type="body"/>
          </p:nvPr>
        </p:nvSpPr>
        <p:spPr>
          <a:xfrm>
            <a:off x="729450" y="2078875"/>
            <a:ext cx="7397700" cy="26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/>
              <a:t>FogStore</a:t>
            </a:r>
            <a:br>
              <a:rPr lang="en"/>
            </a:b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Strongly consistent Cassandra (off-the-shelf)</a:t>
            </a:r>
            <a:br>
              <a:rPr lang="en"/>
            </a:b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Eventually consistent Cassandra (off-the-shelf)</a:t>
            </a:r>
            <a:endParaRPr/>
          </a:p>
        </p:txBody>
      </p:sp>
      <p:sp>
        <p:nvSpPr>
          <p:cNvPr id="568" name="Google Shape;568;p4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against typical replication policies</a:t>
            </a:r>
            <a:endParaRPr/>
          </a:p>
        </p:txBody>
      </p:sp>
      <p:sp>
        <p:nvSpPr>
          <p:cNvPr id="569" name="Google Shape;569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/>
          <p:nvPr>
            <p:ph idx="1" type="body"/>
          </p:nvPr>
        </p:nvSpPr>
        <p:spPr>
          <a:xfrm>
            <a:off x="729450" y="2078875"/>
            <a:ext cx="5110200" cy="26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Geo-distributed datastore infrastructure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 nodes inside Atlanta and 4 in remote datacenters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Replication factor = 3  	(2 local + 1 remote)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"/>
              <a:t>Host and network emulation : Maxinet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Distance → WAN latency estimation</a:t>
            </a:r>
            <a:r>
              <a:rPr baseline="30000" lang="en"/>
              <a:t>#</a:t>
            </a:r>
            <a:r>
              <a:rPr lang="en"/>
              <a:t> 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Experiments run on Microsoft Azure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16 cores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64GiB RAM</a:t>
            </a:r>
            <a:endParaRPr/>
          </a:p>
        </p:txBody>
      </p:sp>
      <p:sp>
        <p:nvSpPr>
          <p:cNvPr id="575" name="Google Shape;575;p4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against typical replication policies</a:t>
            </a:r>
            <a:endParaRPr/>
          </a:p>
        </p:txBody>
      </p:sp>
      <p:pic>
        <p:nvPicPr>
          <p:cNvPr id="576" name="Google Shape;576;p46"/>
          <p:cNvPicPr preferRelativeResize="0"/>
          <p:nvPr/>
        </p:nvPicPr>
        <p:blipFill rotWithShape="1">
          <a:blip r:embed="rId3">
            <a:alphaModFix/>
          </a:blip>
          <a:srcRect b="13963" l="24060" r="24230" t="9735"/>
          <a:stretch/>
        </p:blipFill>
        <p:spPr>
          <a:xfrm>
            <a:off x="5839650" y="2078877"/>
            <a:ext cx="2576517" cy="26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137" y="2805875"/>
            <a:ext cx="469999" cy="4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137" y="3616050"/>
            <a:ext cx="469999" cy="4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625" y="2805875"/>
            <a:ext cx="469999" cy="4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625" y="3616050"/>
            <a:ext cx="469999" cy="4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6"/>
          <p:cNvSpPr txBox="1"/>
          <p:nvPr/>
        </p:nvSpPr>
        <p:spPr>
          <a:xfrm>
            <a:off x="228600" y="4766875"/>
            <a:ext cx="30000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#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http://wintelguy.com/wanlat.html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2" name="Google Shape;582;p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7"/>
          <p:cNvSpPr txBox="1"/>
          <p:nvPr>
            <p:ph idx="1" type="body"/>
          </p:nvPr>
        </p:nvSpPr>
        <p:spPr>
          <a:xfrm>
            <a:off x="729450" y="2078875"/>
            <a:ext cx="5110200" cy="26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Yahoo Cloud System Benchmark for workload generation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4 client nodes running 4 threads each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Each YCSB client colocated with a local (Atlanta) node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Mimics a situation-awareness application</a:t>
            </a:r>
            <a:endParaRPr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Read/update proportion (20%, 50%, 80%)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Key distribution (hotspot, latest, Zipfian)</a:t>
            </a:r>
            <a:endParaRPr/>
          </a:p>
        </p:txBody>
      </p:sp>
      <p:sp>
        <p:nvSpPr>
          <p:cNvPr id="588" name="Google Shape;588;p4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against typical replication policies</a:t>
            </a:r>
            <a:endParaRPr/>
          </a:p>
        </p:txBody>
      </p:sp>
      <p:pic>
        <p:nvPicPr>
          <p:cNvPr id="589" name="Google Shape;589;p47"/>
          <p:cNvPicPr preferRelativeResize="0"/>
          <p:nvPr/>
        </p:nvPicPr>
        <p:blipFill rotWithShape="1">
          <a:blip r:embed="rId3">
            <a:alphaModFix/>
          </a:blip>
          <a:srcRect b="13963" l="24060" r="24230" t="9735"/>
          <a:stretch/>
        </p:blipFill>
        <p:spPr>
          <a:xfrm>
            <a:off x="5839650" y="2078877"/>
            <a:ext cx="2576517" cy="26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137" y="2805875"/>
            <a:ext cx="469999" cy="4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137" y="3616050"/>
            <a:ext cx="469999" cy="4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625" y="2805875"/>
            <a:ext cx="469999" cy="4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7625" y="3616050"/>
            <a:ext cx="469999" cy="4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latency distribution</a:t>
            </a:r>
            <a:endParaRPr/>
          </a:p>
        </p:txBody>
      </p:sp>
      <p:pic>
        <p:nvPicPr>
          <p:cNvPr id="600" name="Google Shape;60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25" y="2195825"/>
            <a:ext cx="8414551" cy="26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Throughput comparison</a:t>
            </a:r>
            <a:endParaRPr/>
          </a:p>
        </p:txBody>
      </p:sp>
      <p:pic>
        <p:nvPicPr>
          <p:cNvPr id="607" name="Google Shape;60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25" y="2175278"/>
            <a:ext cx="8414549" cy="2703947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4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 evaluation</a:t>
            </a:r>
            <a:endParaRPr/>
          </a:p>
        </p:txBody>
      </p:sp>
      <p:sp>
        <p:nvSpPr>
          <p:cNvPr id="614" name="Google Shape;614;p50"/>
          <p:cNvSpPr txBox="1"/>
          <p:nvPr>
            <p:ph idx="1" type="body"/>
          </p:nvPr>
        </p:nvSpPr>
        <p:spPr>
          <a:xfrm>
            <a:off x="729450" y="2078875"/>
            <a:ext cx="4932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Limitations of scale in emulation setup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Resort to simulation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Simulate replica placement policy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large-scale topologies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AT&amp;T backbone network </a:t>
            </a:r>
            <a:r>
              <a:rPr baseline="30000" lang="en"/>
              <a:t>1</a:t>
            </a:r>
            <a:endParaRPr baseline="300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USA State Capitals</a:t>
            </a:r>
            <a:endParaRPr/>
          </a:p>
        </p:txBody>
      </p:sp>
      <p:pic>
        <p:nvPicPr>
          <p:cNvPr id="615" name="Google Shape;6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550" y="2396125"/>
            <a:ext cx="3215276" cy="15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0"/>
          <p:cNvSpPr txBox="1"/>
          <p:nvPr/>
        </p:nvSpPr>
        <p:spPr>
          <a:xfrm>
            <a:off x="200725" y="4565000"/>
            <a:ext cx="3000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 :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http://www.topology-zoo.org/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7" name="Google Shape;617;p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 evaluation</a:t>
            </a:r>
            <a:endParaRPr/>
          </a:p>
        </p:txBody>
      </p:sp>
      <p:sp>
        <p:nvSpPr>
          <p:cNvPr id="623" name="Google Shape;623;p51"/>
          <p:cNvSpPr txBox="1"/>
          <p:nvPr>
            <p:ph idx="1" type="body"/>
          </p:nvPr>
        </p:nvSpPr>
        <p:spPr>
          <a:xfrm>
            <a:off x="729450" y="2078875"/>
            <a:ext cx="4932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Simulate replica placement algorithm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Y-axis : Dist. of OutCoI replica from data-item</a:t>
            </a:r>
            <a:br>
              <a:rPr lang="en"/>
            </a:br>
            <a:r>
              <a:rPr lang="en"/>
              <a:t>X-axis : OutCoIDist threshold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Encoding distance &gt; 34</a:t>
            </a:r>
            <a:br>
              <a:rPr lang="en"/>
            </a:br>
            <a:r>
              <a:rPr lang="en"/>
              <a:t>	⇒ distance &gt; 2500 KMs between replicas</a:t>
            </a:r>
            <a:br>
              <a:rPr lang="en"/>
            </a:br>
            <a:r>
              <a:rPr lang="en"/>
              <a:t>	⇒ tolerance from geographically correlated failures</a:t>
            </a:r>
            <a:endParaRPr/>
          </a:p>
        </p:txBody>
      </p:sp>
      <p:pic>
        <p:nvPicPr>
          <p:cNvPr id="624" name="Google Shape;6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421" y="2612268"/>
            <a:ext cx="2995397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437" y="1318650"/>
            <a:ext cx="2197389" cy="10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Latency, Consistency and Fault-tolerance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29450" y="207887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Low-latency is a fundamental requirement for fog computing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Fog computing prone to geographically correlated failures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First-cut solution : eventually consistent geo-replicated store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Geo-replication ⇒ tolerance from correlated failures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Eventual consistency ⇒ low-latency operations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Problems [with eventual consistency]: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Stream-based situation awareness applications need strong consistency guarantees [3]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Coping with eventual consistency in application layer is complicated [4]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843300" y="4768250"/>
            <a:ext cx="7218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[3] Affetti, </a:t>
            </a:r>
            <a:r>
              <a:rPr lang="en" sz="800"/>
              <a:t>Lorenzo</a:t>
            </a:r>
            <a:r>
              <a:rPr lang="en" sz="800"/>
              <a:t>. Consistent stream processing: Doctoral symposium. 11th ACM, DEBS ’17.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[4] </a:t>
            </a:r>
            <a:r>
              <a:rPr lang="en" sz="800"/>
              <a:t>Shute, Jeff et al. F1: A distributed sql database that scales. Proceedings of the VLDB Endowment, 6(11):1068–1079, 2013</a:t>
            </a:r>
            <a:endParaRPr sz="800"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32" name="Google Shape;632;p5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Context-aware replica placement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 proximity ⇒  low latency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Geo-distributed ⇒ fault-tolerance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Context-based differential consistency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Inside Context-of-Interest ⇒ high consistency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Outside </a:t>
            </a:r>
            <a:r>
              <a:rPr lang="en"/>
              <a:t>Context-of-Interest ⇒ eventual consistency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Improvement in performance over off-the-shelf Cassandra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Fault-tolerance comparable to geo-replication</a:t>
            </a:r>
            <a:endParaRPr/>
          </a:p>
        </p:txBody>
      </p:sp>
      <p:sp>
        <p:nvSpPr>
          <p:cNvPr id="633" name="Google Shape;633;p5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639" name="Google Shape;639;p5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Low storage capacity on fog nodes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Interplay between cloud DCs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Erasure coding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Efficient failover strategies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Consistency guarantees 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Federation of edge storage providers</a:t>
            </a:r>
            <a:endParaRPr/>
          </a:p>
        </p:txBody>
      </p:sp>
      <p:sp>
        <p:nvSpPr>
          <p:cNvPr id="640" name="Google Shape;640;p5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!</a:t>
            </a:r>
            <a:endParaRPr/>
          </a:p>
        </p:txBody>
      </p:sp>
      <p:sp>
        <p:nvSpPr>
          <p:cNvPr id="646" name="Google Shape;646;p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Chur !</a:t>
            </a:r>
            <a:endParaRPr/>
          </a:p>
        </p:txBody>
      </p:sp>
      <p:sp>
        <p:nvSpPr>
          <p:cNvPr id="652" name="Google Shape;652;p5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 idea of what consistency and CoI mean</a:t>
            </a:r>
            <a:endParaRPr/>
          </a:p>
        </p:txBody>
      </p:sp>
      <p:sp>
        <p:nvSpPr>
          <p:cNvPr id="658" name="Google Shape;658;p5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clients C1 &amp; C2 are inside CoI, and C3, C4 outside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Operations of C1 and C2 are mutually serializable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 guarantees between operations of C3 and C4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Char char="○"/>
            </a:pPr>
            <a:r>
              <a:rPr lang="en">
                <a:solidFill>
                  <a:srgbClr val="FF0000"/>
                </a:solidFill>
              </a:rPr>
              <a:t>What about between C1 and C3 ?</a:t>
            </a:r>
            <a:endParaRPr>
              <a:solidFill>
                <a:srgbClr val="FF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Char char="●"/>
            </a:pPr>
            <a:r>
              <a:rPr lang="en">
                <a:solidFill>
                  <a:srgbClr val="FF0000"/>
                </a:solidFill>
              </a:rPr>
              <a:t>Perhaps add a diagram on the lines of serializability example</a:t>
            </a:r>
            <a:endParaRPr/>
          </a:p>
        </p:txBody>
      </p:sp>
      <p:sp>
        <p:nvSpPr>
          <p:cNvPr id="659" name="Google Shape;659;p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 on latency-consistency tradeoff </a:t>
            </a:r>
            <a:endParaRPr/>
          </a:p>
        </p:txBody>
      </p:sp>
      <p:sp>
        <p:nvSpPr>
          <p:cNvPr id="665" name="Google Shape;665;p5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Characterization of latency-consistency tradeoff [2]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Probabilistic CAP systems - operate close to CAP’s impossibility envelope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Given probabilistic latency requirement, optimize consistency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/>
              <a:t>Don’t perform placement for fault-tolerance - latency tradeoff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Probabilistically choosing between Strong and Eventual consistency [3]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Transforms discrete consistency level choices to a continuous tunable value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Machine learning techniques for predicting consistency level satisfying latency and staleness [4]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Adaptive model to select consistency level that satisfies SLA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66" name="Google Shape;666;p57"/>
          <p:cNvSpPr txBox="1"/>
          <p:nvPr/>
        </p:nvSpPr>
        <p:spPr>
          <a:xfrm>
            <a:off x="729450" y="4227900"/>
            <a:ext cx="7793100" cy="8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[2] Rahman, Muntasir Raihan, et al. "Characterizing and adapting the consistency-latency tradeoff in distributed key-value stores." ACM Transactions on Autonomous and Adaptive Systems (TAAS) 11.4 (2017): 20.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[3] McKenzie, Marlon, Hua Fan, and Wojciech Golab. "Fine-tuning the consistency-latency trade-off in quorum-replicated distributed storage systems." Big Data (Big Data), 2015 IEEE International Conference on. IEEE, 2015.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[4]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Sidhanta, Subhajit, et al. "Adaptable SLA-Aware Consistency Tuning for Quorum-Replicated Datastores."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IEEE Transactions on Big Data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3.3 (2017): 248-261.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667" name="Google Shape;667;p5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use-case : Vehicle tracking</a:t>
            </a:r>
            <a:endParaRPr/>
          </a:p>
        </p:txBody>
      </p:sp>
      <p:pic>
        <p:nvPicPr>
          <p:cNvPr id="673" name="Google Shape;6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173113"/>
            <a:ext cx="4783475" cy="23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8"/>
          <p:cNvSpPr txBox="1"/>
          <p:nvPr>
            <p:ph idx="1" type="body"/>
          </p:nvPr>
        </p:nvSpPr>
        <p:spPr>
          <a:xfrm>
            <a:off x="6004650" y="2539400"/>
            <a:ext cx="24135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Access to state in critical control flow path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Events tagged with spatio-temporal context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Spatio-temporal locality of state access</a:t>
            </a:r>
            <a:endParaRPr/>
          </a:p>
        </p:txBody>
      </p:sp>
      <p:sp>
        <p:nvSpPr>
          <p:cNvPr id="675" name="Google Shape;675;p5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consistency</a:t>
            </a:r>
            <a:endParaRPr/>
          </a:p>
        </p:txBody>
      </p:sp>
      <p:sp>
        <p:nvSpPr>
          <p:cNvPr id="681" name="Google Shape;681;p59"/>
          <p:cNvSpPr txBox="1"/>
          <p:nvPr>
            <p:ph idx="1" type="body"/>
          </p:nvPr>
        </p:nvSpPr>
        <p:spPr>
          <a:xfrm>
            <a:off x="729450" y="2078875"/>
            <a:ext cx="5060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types of replicas for each data-item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InCoI replicas : Strongly consistent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Serve clients inside Context-of-Interest for critical operations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Part of quorum for all reads/writes by clients inside Context-of-Interest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Updates are applied synchronously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Provide low-latency access to consistent data to clients in CoI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/>
              <a:t>OutCoI replicas : Eventually consistent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Serve clients outside CoI for non-critical operations (data analytics, etc.)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Updates propagated asynchronously to them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Provide tolerance from geographically correlated failures</a:t>
            </a:r>
            <a:endParaRPr/>
          </a:p>
        </p:txBody>
      </p:sp>
      <p:pic>
        <p:nvPicPr>
          <p:cNvPr id="682" name="Google Shape;682;p59"/>
          <p:cNvPicPr preferRelativeResize="0"/>
          <p:nvPr/>
        </p:nvPicPr>
        <p:blipFill rotWithShape="1">
          <a:blip r:embed="rId3">
            <a:alphaModFix/>
          </a:blip>
          <a:srcRect b="0" l="5168" r="0" t="0"/>
          <a:stretch/>
        </p:blipFill>
        <p:spPr>
          <a:xfrm>
            <a:off x="5541000" y="2254250"/>
            <a:ext cx="3334751" cy="21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challenges</a:t>
            </a:r>
            <a:endParaRPr/>
          </a:p>
        </p:txBody>
      </p:sp>
      <p:sp>
        <p:nvSpPr>
          <p:cNvPr id="689" name="Google Shape;689;p6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Partition</a:t>
            </a:r>
            <a:r>
              <a:rPr lang="en"/>
              <a:t> data (replica placement) to nodes based on location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Maintain differentially consistent replicas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Location aware replica selection for queries (based on client context)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Inside CoI ⇒ consistent data access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Outside CoI ⇒</a:t>
            </a:r>
            <a:r>
              <a:rPr lang="en"/>
              <a:t> eventually consistent data access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 partitioning has to be tolerant to skews in workload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query decomposition</a:t>
            </a:r>
            <a:endParaRPr/>
          </a:p>
        </p:txBody>
      </p:sp>
      <p:grpSp>
        <p:nvGrpSpPr>
          <p:cNvPr id="696" name="Google Shape;696;p61"/>
          <p:cNvGrpSpPr/>
          <p:nvPr/>
        </p:nvGrpSpPr>
        <p:grpSpPr>
          <a:xfrm>
            <a:off x="2815031" y="2442341"/>
            <a:ext cx="1602000" cy="1602000"/>
            <a:chOff x="2586431" y="2442341"/>
            <a:chExt cx="1602000" cy="1602000"/>
          </a:xfrm>
        </p:grpSpPr>
        <p:sp>
          <p:nvSpPr>
            <p:cNvPr id="697" name="Google Shape;697;p61"/>
            <p:cNvSpPr/>
            <p:nvPr/>
          </p:nvSpPr>
          <p:spPr>
            <a:xfrm>
              <a:off x="2586431" y="24423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61"/>
            <p:cNvSpPr/>
            <p:nvPr/>
          </p:nvSpPr>
          <p:spPr>
            <a:xfrm>
              <a:off x="3119831" y="24423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1"/>
            <p:cNvSpPr/>
            <p:nvPr/>
          </p:nvSpPr>
          <p:spPr>
            <a:xfrm>
              <a:off x="3653231" y="24423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61"/>
            <p:cNvSpPr/>
            <p:nvPr/>
          </p:nvSpPr>
          <p:spPr>
            <a:xfrm>
              <a:off x="2586431" y="29757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61"/>
            <p:cNvSpPr/>
            <p:nvPr/>
          </p:nvSpPr>
          <p:spPr>
            <a:xfrm>
              <a:off x="3119831" y="29757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61"/>
            <p:cNvSpPr/>
            <p:nvPr/>
          </p:nvSpPr>
          <p:spPr>
            <a:xfrm>
              <a:off x="3653231" y="29757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61"/>
            <p:cNvSpPr/>
            <p:nvPr/>
          </p:nvSpPr>
          <p:spPr>
            <a:xfrm>
              <a:off x="2586431" y="35091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61"/>
            <p:cNvSpPr/>
            <p:nvPr/>
          </p:nvSpPr>
          <p:spPr>
            <a:xfrm>
              <a:off x="3119831" y="35091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61"/>
            <p:cNvSpPr/>
            <p:nvPr/>
          </p:nvSpPr>
          <p:spPr>
            <a:xfrm>
              <a:off x="3653231" y="3509141"/>
              <a:ext cx="535200" cy="535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61"/>
          <p:cNvSpPr/>
          <p:nvPr/>
        </p:nvSpPr>
        <p:spPr>
          <a:xfrm>
            <a:off x="379725" y="2442350"/>
            <a:ext cx="1541700" cy="1541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61"/>
          <p:cNvSpPr/>
          <p:nvPr/>
        </p:nvSpPr>
        <p:spPr>
          <a:xfrm>
            <a:off x="1100925" y="3163550"/>
            <a:ext cx="99300" cy="99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8" name="Google Shape;708;p61"/>
          <p:cNvCxnSpPr>
            <a:stCxn id="707" idx="7"/>
            <a:endCxn id="706" idx="7"/>
          </p:cNvCxnSpPr>
          <p:nvPr/>
        </p:nvCxnSpPr>
        <p:spPr>
          <a:xfrm flipH="1" rot="10800000">
            <a:off x="1185683" y="2668092"/>
            <a:ext cx="510000" cy="5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9" name="Google Shape;709;p61"/>
          <p:cNvSpPr txBox="1"/>
          <p:nvPr/>
        </p:nvSpPr>
        <p:spPr>
          <a:xfrm>
            <a:off x="1184483" y="2668100"/>
            <a:ext cx="317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0" name="Google Shape;710;p61"/>
          <p:cNvSpPr txBox="1"/>
          <p:nvPr/>
        </p:nvSpPr>
        <p:spPr>
          <a:xfrm>
            <a:off x="766500" y="3220224"/>
            <a:ext cx="8604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(lat, lng)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1" name="Google Shape;711;p61"/>
          <p:cNvSpPr/>
          <p:nvPr/>
        </p:nvSpPr>
        <p:spPr>
          <a:xfrm>
            <a:off x="2066275" y="3046250"/>
            <a:ext cx="603900" cy="333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61"/>
          <p:cNvSpPr/>
          <p:nvPr/>
        </p:nvSpPr>
        <p:spPr>
          <a:xfrm>
            <a:off x="5558231" y="2442341"/>
            <a:ext cx="535200" cy="535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61"/>
          <p:cNvSpPr/>
          <p:nvPr/>
        </p:nvSpPr>
        <p:spPr>
          <a:xfrm>
            <a:off x="6091631" y="2442341"/>
            <a:ext cx="535200" cy="535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61"/>
          <p:cNvSpPr/>
          <p:nvPr/>
        </p:nvSpPr>
        <p:spPr>
          <a:xfrm>
            <a:off x="6625031" y="2442341"/>
            <a:ext cx="535200" cy="5352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1"/>
          <p:cNvSpPr/>
          <p:nvPr/>
        </p:nvSpPr>
        <p:spPr>
          <a:xfrm>
            <a:off x="5558231" y="2975741"/>
            <a:ext cx="535200" cy="535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61"/>
          <p:cNvSpPr/>
          <p:nvPr/>
        </p:nvSpPr>
        <p:spPr>
          <a:xfrm>
            <a:off x="6091631" y="2975741"/>
            <a:ext cx="535200" cy="535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61"/>
          <p:cNvSpPr/>
          <p:nvPr/>
        </p:nvSpPr>
        <p:spPr>
          <a:xfrm>
            <a:off x="6625031" y="2975741"/>
            <a:ext cx="535200" cy="535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61"/>
          <p:cNvSpPr/>
          <p:nvPr/>
        </p:nvSpPr>
        <p:spPr>
          <a:xfrm>
            <a:off x="5558231" y="3509141"/>
            <a:ext cx="535200" cy="535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61"/>
          <p:cNvSpPr/>
          <p:nvPr/>
        </p:nvSpPr>
        <p:spPr>
          <a:xfrm>
            <a:off x="6091631" y="3509141"/>
            <a:ext cx="535200" cy="5352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61"/>
          <p:cNvSpPr/>
          <p:nvPr/>
        </p:nvSpPr>
        <p:spPr>
          <a:xfrm>
            <a:off x="6625031" y="3509141"/>
            <a:ext cx="535200" cy="535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1" name="Google Shape;721;p61"/>
          <p:cNvCxnSpPr/>
          <p:nvPr/>
        </p:nvCxnSpPr>
        <p:spPr>
          <a:xfrm rot="10800000">
            <a:off x="5819325" y="3187375"/>
            <a:ext cx="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2" name="Google Shape;722;p61"/>
          <p:cNvCxnSpPr/>
          <p:nvPr/>
        </p:nvCxnSpPr>
        <p:spPr>
          <a:xfrm>
            <a:off x="5819325" y="3211675"/>
            <a:ext cx="536400" cy="5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3" name="Google Shape;723;p61"/>
          <p:cNvCxnSpPr/>
          <p:nvPr/>
        </p:nvCxnSpPr>
        <p:spPr>
          <a:xfrm>
            <a:off x="6394800" y="2074450"/>
            <a:ext cx="490200" cy="174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4" name="Google Shape;724;p61"/>
          <p:cNvCxnSpPr/>
          <p:nvPr/>
        </p:nvCxnSpPr>
        <p:spPr>
          <a:xfrm rot="10800000">
            <a:off x="6359225" y="3163550"/>
            <a:ext cx="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5" name="Google Shape;725;p61"/>
          <p:cNvCxnSpPr/>
          <p:nvPr/>
        </p:nvCxnSpPr>
        <p:spPr>
          <a:xfrm rot="10800000">
            <a:off x="5819325" y="2627150"/>
            <a:ext cx="536400" cy="5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6" name="Google Shape;726;p61"/>
          <p:cNvCxnSpPr/>
          <p:nvPr/>
        </p:nvCxnSpPr>
        <p:spPr>
          <a:xfrm rot="10800000">
            <a:off x="5819325" y="2042150"/>
            <a:ext cx="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7" name="Google Shape;727;p61"/>
          <p:cNvCxnSpPr/>
          <p:nvPr/>
        </p:nvCxnSpPr>
        <p:spPr>
          <a:xfrm>
            <a:off x="5833534" y="2089988"/>
            <a:ext cx="536400" cy="5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8" name="Google Shape;728;p61"/>
          <p:cNvCxnSpPr/>
          <p:nvPr/>
        </p:nvCxnSpPr>
        <p:spPr>
          <a:xfrm rot="10800000">
            <a:off x="6373434" y="2041863"/>
            <a:ext cx="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9" name="Google Shape;729;p61"/>
          <p:cNvCxnSpPr/>
          <p:nvPr/>
        </p:nvCxnSpPr>
        <p:spPr>
          <a:xfrm rot="10800000">
            <a:off x="6885000" y="3163550"/>
            <a:ext cx="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0" name="Google Shape;730;p61"/>
          <p:cNvCxnSpPr/>
          <p:nvPr/>
        </p:nvCxnSpPr>
        <p:spPr>
          <a:xfrm>
            <a:off x="6904929" y="3209175"/>
            <a:ext cx="536400" cy="5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1" name="Google Shape;731;p61"/>
          <p:cNvCxnSpPr/>
          <p:nvPr/>
        </p:nvCxnSpPr>
        <p:spPr>
          <a:xfrm rot="10800000">
            <a:off x="7444829" y="3161050"/>
            <a:ext cx="0" cy="58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2" name="Google Shape;732;p61"/>
          <p:cNvCxnSpPr/>
          <p:nvPr/>
        </p:nvCxnSpPr>
        <p:spPr>
          <a:xfrm rot="10800000">
            <a:off x="6904929" y="2624650"/>
            <a:ext cx="536400" cy="5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3" name="Google Shape;733;p61"/>
          <p:cNvSpPr/>
          <p:nvPr/>
        </p:nvSpPr>
        <p:spPr>
          <a:xfrm>
            <a:off x="2851699" y="2475924"/>
            <a:ext cx="1541700" cy="1541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61"/>
          <p:cNvSpPr/>
          <p:nvPr/>
        </p:nvSpPr>
        <p:spPr>
          <a:xfrm>
            <a:off x="3572899" y="3197124"/>
            <a:ext cx="99300" cy="99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5" name="Google Shape;735;p61"/>
          <p:cNvCxnSpPr>
            <a:stCxn id="734" idx="7"/>
            <a:endCxn id="733" idx="7"/>
          </p:cNvCxnSpPr>
          <p:nvPr/>
        </p:nvCxnSpPr>
        <p:spPr>
          <a:xfrm flipH="1" rot="10800000">
            <a:off x="3657657" y="2701666"/>
            <a:ext cx="510000" cy="5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736" name="Google Shape;736;p61"/>
          <p:cNvSpPr txBox="1"/>
          <p:nvPr/>
        </p:nvSpPr>
        <p:spPr>
          <a:xfrm>
            <a:off x="3656457" y="2701674"/>
            <a:ext cx="317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7" name="Google Shape;737;p61"/>
          <p:cNvSpPr txBox="1"/>
          <p:nvPr/>
        </p:nvSpPr>
        <p:spPr>
          <a:xfrm>
            <a:off x="3238475" y="3220223"/>
            <a:ext cx="8604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(lat, lng)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8" name="Google Shape;738;p61"/>
          <p:cNvSpPr/>
          <p:nvPr/>
        </p:nvSpPr>
        <p:spPr>
          <a:xfrm>
            <a:off x="4673863" y="3046250"/>
            <a:ext cx="603900" cy="333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61"/>
          <p:cNvSpPr/>
          <p:nvPr/>
        </p:nvSpPr>
        <p:spPr>
          <a:xfrm>
            <a:off x="5559494" y="1902996"/>
            <a:ext cx="5352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61"/>
          <p:cNvSpPr/>
          <p:nvPr/>
        </p:nvSpPr>
        <p:spPr>
          <a:xfrm>
            <a:off x="6105156" y="1902996"/>
            <a:ext cx="5352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61"/>
          <p:cNvSpPr/>
          <p:nvPr/>
        </p:nvSpPr>
        <p:spPr>
          <a:xfrm>
            <a:off x="6624347" y="1902996"/>
            <a:ext cx="5352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61"/>
          <p:cNvSpPr/>
          <p:nvPr/>
        </p:nvSpPr>
        <p:spPr>
          <a:xfrm>
            <a:off x="7170693" y="2442341"/>
            <a:ext cx="535200" cy="53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61"/>
          <p:cNvSpPr/>
          <p:nvPr/>
        </p:nvSpPr>
        <p:spPr>
          <a:xfrm>
            <a:off x="7170693" y="2975741"/>
            <a:ext cx="5352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61"/>
          <p:cNvSpPr/>
          <p:nvPr/>
        </p:nvSpPr>
        <p:spPr>
          <a:xfrm>
            <a:off x="7170693" y="3509141"/>
            <a:ext cx="535200" cy="535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61"/>
          <p:cNvSpPr txBox="1"/>
          <p:nvPr/>
        </p:nvSpPr>
        <p:spPr>
          <a:xfrm>
            <a:off x="5247403" y="4076650"/>
            <a:ext cx="1238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(gh</a:t>
            </a:r>
            <a:r>
              <a:rPr baseline="30000"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baseline="-25000"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min</a:t>
            </a:r>
            <a:r>
              <a:rPr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, gh</a:t>
            </a:r>
            <a:r>
              <a:rPr baseline="30000"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baseline="-25000"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max</a:t>
            </a:r>
            <a:r>
              <a:rPr lang="en" sz="1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6" name="Google Shape;746;p61"/>
          <p:cNvSpPr txBox="1"/>
          <p:nvPr/>
        </p:nvSpPr>
        <p:spPr>
          <a:xfrm>
            <a:off x="5833528" y="1380150"/>
            <a:ext cx="1238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(gh</a:t>
            </a:r>
            <a:r>
              <a:rPr baseline="30000"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aseline="-25000"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min</a:t>
            </a:r>
            <a:r>
              <a:rPr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, gh</a:t>
            </a:r>
            <a:r>
              <a:rPr baseline="30000"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aseline="-25000"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max</a:t>
            </a:r>
            <a:r>
              <a:rPr lang="en" sz="1200">
                <a:solidFill>
                  <a:srgbClr val="F1C232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solidFill>
                <a:srgbClr val="F1C23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61"/>
          <p:cNvSpPr txBox="1"/>
          <p:nvPr/>
        </p:nvSpPr>
        <p:spPr>
          <a:xfrm>
            <a:off x="6640353" y="4115225"/>
            <a:ext cx="1238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(gh</a:t>
            </a:r>
            <a:r>
              <a:rPr baseline="30000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aseline="-25000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min</a:t>
            </a:r>
            <a:r>
              <a:rPr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, gh</a:t>
            </a:r>
            <a:r>
              <a:rPr baseline="30000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baseline="-25000"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max</a:t>
            </a:r>
            <a:r>
              <a:rPr lang="en" sz="1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8" name="Google Shape;748;p61"/>
          <p:cNvSpPr txBox="1"/>
          <p:nvPr/>
        </p:nvSpPr>
        <p:spPr>
          <a:xfrm>
            <a:off x="7850103" y="2543000"/>
            <a:ext cx="1238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(gh</a:t>
            </a:r>
            <a:r>
              <a:rPr baseline="30000"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aseline="-25000"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min</a:t>
            </a:r>
            <a:r>
              <a:rPr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, gh</a:t>
            </a:r>
            <a:r>
              <a:rPr baseline="30000"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aseline="-25000"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max</a:t>
            </a:r>
            <a:r>
              <a:rPr lang="en" sz="1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2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9" name="Google Shape;749;p61"/>
          <p:cNvSpPr txBox="1"/>
          <p:nvPr/>
        </p:nvSpPr>
        <p:spPr>
          <a:xfrm>
            <a:off x="653250" y="4585825"/>
            <a:ext cx="46740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Brahim, Mohamed Ben, et al. "Spatial data extension for Cassandra NoSQL database." Journal of Big Data 3.1 (2016): 11.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0" name="Google Shape;750;p61"/>
          <p:cNvSpPr txBox="1"/>
          <p:nvPr/>
        </p:nvSpPr>
        <p:spPr>
          <a:xfrm>
            <a:off x="2996675" y="4059500"/>
            <a:ext cx="12387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Blocks of </a:t>
            </a:r>
            <a:br>
              <a:rPr lang="en" sz="1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Geohash encoding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1" name="Google Shape;751;p61"/>
          <p:cNvSpPr txBox="1"/>
          <p:nvPr/>
        </p:nvSpPr>
        <p:spPr>
          <a:xfrm>
            <a:off x="5635697" y="36501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2" name="Google Shape;752;p61"/>
          <p:cNvSpPr txBox="1"/>
          <p:nvPr/>
        </p:nvSpPr>
        <p:spPr>
          <a:xfrm>
            <a:off x="5505026" y="2923917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3" name="Google Shape;753;p61"/>
          <p:cNvSpPr txBox="1"/>
          <p:nvPr/>
        </p:nvSpPr>
        <p:spPr>
          <a:xfrm>
            <a:off x="6147784" y="36501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4" name="Google Shape;754;p61"/>
          <p:cNvSpPr txBox="1"/>
          <p:nvPr/>
        </p:nvSpPr>
        <p:spPr>
          <a:xfrm>
            <a:off x="6300184" y="31929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5" name="Google Shape;755;p61"/>
          <p:cNvSpPr txBox="1"/>
          <p:nvPr/>
        </p:nvSpPr>
        <p:spPr>
          <a:xfrm>
            <a:off x="5523976" y="263308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6" name="Google Shape;756;p61"/>
          <p:cNvSpPr txBox="1"/>
          <p:nvPr/>
        </p:nvSpPr>
        <p:spPr>
          <a:xfrm>
            <a:off x="5483297" y="21261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59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7" name="Google Shape;757;p61"/>
          <p:cNvSpPr txBox="1"/>
          <p:nvPr/>
        </p:nvSpPr>
        <p:spPr>
          <a:xfrm>
            <a:off x="6092897" y="25833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8" name="Google Shape;758;p61"/>
          <p:cNvSpPr txBox="1"/>
          <p:nvPr/>
        </p:nvSpPr>
        <p:spPr>
          <a:xfrm>
            <a:off x="6016697" y="18213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9" name="Google Shape;759;p61"/>
          <p:cNvSpPr txBox="1"/>
          <p:nvPr/>
        </p:nvSpPr>
        <p:spPr>
          <a:xfrm>
            <a:off x="6778697" y="37263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0" name="Google Shape;760;p61"/>
          <p:cNvSpPr txBox="1"/>
          <p:nvPr/>
        </p:nvSpPr>
        <p:spPr>
          <a:xfrm>
            <a:off x="6854897" y="28881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1" name="Google Shape;761;p61"/>
          <p:cNvSpPr txBox="1"/>
          <p:nvPr/>
        </p:nvSpPr>
        <p:spPr>
          <a:xfrm>
            <a:off x="7312097" y="36501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2" name="Google Shape;762;p61"/>
          <p:cNvSpPr txBox="1"/>
          <p:nvPr/>
        </p:nvSpPr>
        <p:spPr>
          <a:xfrm>
            <a:off x="7388297" y="28881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3" name="Google Shape;763;p61"/>
          <p:cNvSpPr txBox="1"/>
          <p:nvPr/>
        </p:nvSpPr>
        <p:spPr>
          <a:xfrm>
            <a:off x="6626297" y="2583350"/>
            <a:ext cx="4407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4" name="Google Shape;764;p61"/>
          <p:cNvSpPr txBox="1"/>
          <p:nvPr/>
        </p:nvSpPr>
        <p:spPr>
          <a:xfrm>
            <a:off x="5635700" y="4516700"/>
            <a:ext cx="20700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Extract contiguous subsequences of Geohash encoding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5" name="Google Shape;765;p6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Latency, Consistency and Fault-tolerance</a:t>
            </a:r>
            <a:endParaRPr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29450" y="2078875"/>
            <a:ext cx="76887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u="sng"/>
              <a:t>Strong consistency should be provided by datastore itself</a:t>
            </a:r>
            <a:endParaRPr b="1" u="sng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Majority q</a:t>
            </a:r>
            <a:r>
              <a:rPr lang="en"/>
              <a:t>uorum-based read/update operations</a:t>
            </a:r>
            <a:br>
              <a:rPr lang="en"/>
            </a:br>
            <a:br>
              <a:rPr lang="en"/>
            </a:b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15682" y="2755226"/>
            <a:ext cx="531641" cy="6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15682" y="3545001"/>
            <a:ext cx="531641" cy="6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15682" y="4334776"/>
            <a:ext cx="531641" cy="6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699" y="3545011"/>
            <a:ext cx="371957" cy="64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4336" y="3553988"/>
            <a:ext cx="371957" cy="6242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7"/>
          <p:cNvCxnSpPr/>
          <p:nvPr/>
        </p:nvCxnSpPr>
        <p:spPr>
          <a:xfrm flipH="1" rot="10800000">
            <a:off x="2356293" y="3076224"/>
            <a:ext cx="1259400" cy="789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2356293" y="3866124"/>
            <a:ext cx="12594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7"/>
          <p:cNvCxnSpPr/>
          <p:nvPr/>
        </p:nvCxnSpPr>
        <p:spPr>
          <a:xfrm flipH="1" rot="10800000">
            <a:off x="4249050" y="4124500"/>
            <a:ext cx="1151700" cy="66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7"/>
          <p:cNvCxnSpPr/>
          <p:nvPr/>
        </p:nvCxnSpPr>
        <p:spPr>
          <a:xfrm rot="10800000">
            <a:off x="4147323" y="3866127"/>
            <a:ext cx="12594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7"/>
          <p:cNvSpPr txBox="1"/>
          <p:nvPr/>
        </p:nvSpPr>
        <p:spPr>
          <a:xfrm>
            <a:off x="1859063" y="4187250"/>
            <a:ext cx="622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5281413" y="4187250"/>
            <a:ext cx="622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Alice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2650946" y="3158175"/>
            <a:ext cx="41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V1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827138" y="3575900"/>
            <a:ext cx="622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V1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313350" y="3866125"/>
            <a:ext cx="4296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V1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742907" y="4375746"/>
            <a:ext cx="6225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V0</a:t>
            </a:r>
            <a:endParaRPr/>
          </a:p>
        </p:txBody>
      </p:sp>
      <p:cxnSp>
        <p:nvCxnSpPr>
          <p:cNvPr id="135" name="Google Shape;135;p17"/>
          <p:cNvCxnSpPr/>
          <p:nvPr/>
        </p:nvCxnSpPr>
        <p:spPr>
          <a:xfrm>
            <a:off x="2356293" y="3866124"/>
            <a:ext cx="720900" cy="444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7"/>
          <p:cNvSpPr txBox="1"/>
          <p:nvPr/>
        </p:nvSpPr>
        <p:spPr>
          <a:xfrm>
            <a:off x="2788125" y="3915200"/>
            <a:ext cx="4194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V1</a:t>
            </a:r>
            <a:endParaRPr>
              <a:solidFill>
                <a:srgbClr val="3C78D8"/>
              </a:solidFill>
            </a:endParaRPr>
          </a:p>
        </p:txBody>
      </p:sp>
      <p:cxnSp>
        <p:nvCxnSpPr>
          <p:cNvPr id="137" name="Google Shape;137;p17"/>
          <p:cNvCxnSpPr/>
          <p:nvPr/>
        </p:nvCxnSpPr>
        <p:spPr>
          <a:xfrm flipH="1">
            <a:off x="2363726" y="3174723"/>
            <a:ext cx="1259400" cy="789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7"/>
          <p:cNvCxnSpPr/>
          <p:nvPr/>
        </p:nvCxnSpPr>
        <p:spPr>
          <a:xfrm rot="10800000">
            <a:off x="2356293" y="4018524"/>
            <a:ext cx="12594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7"/>
          <p:cNvCxnSpPr>
            <a:stCxn id="123" idx="1"/>
            <a:endCxn id="120" idx="1"/>
          </p:cNvCxnSpPr>
          <p:nvPr/>
        </p:nvCxnSpPr>
        <p:spPr>
          <a:xfrm rot="10800000">
            <a:off x="4147299" y="3076231"/>
            <a:ext cx="1259400" cy="789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7"/>
          <p:cNvCxnSpPr/>
          <p:nvPr/>
        </p:nvCxnSpPr>
        <p:spPr>
          <a:xfrm>
            <a:off x="4170669" y="3942327"/>
            <a:ext cx="12594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7"/>
          <p:cNvCxnSpPr>
            <a:stCxn id="123" idx="1"/>
            <a:endCxn id="122" idx="1"/>
          </p:cNvCxnSpPr>
          <p:nvPr/>
        </p:nvCxnSpPr>
        <p:spPr>
          <a:xfrm flipH="1">
            <a:off x="4147299" y="3866131"/>
            <a:ext cx="1259400" cy="789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17"/>
          <p:cNvSpPr/>
          <p:nvPr/>
        </p:nvSpPr>
        <p:spPr>
          <a:xfrm>
            <a:off x="677050" y="3182900"/>
            <a:ext cx="972600" cy="490200"/>
          </a:xfrm>
          <a:prstGeom prst="wedgeRoundRectCallout">
            <a:avLst>
              <a:gd fmla="val 83621" name="adj1"/>
              <a:gd fmla="val 7382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Update succeeded</a:t>
            </a:r>
            <a:endParaRPr sz="1100"/>
          </a:p>
        </p:txBody>
      </p:sp>
      <p:sp>
        <p:nvSpPr>
          <p:cNvPr id="143" name="Google Shape;143;p17"/>
          <p:cNvSpPr/>
          <p:nvPr/>
        </p:nvSpPr>
        <p:spPr>
          <a:xfrm>
            <a:off x="6174375" y="3054800"/>
            <a:ext cx="972600" cy="490200"/>
          </a:xfrm>
          <a:prstGeom prst="wedgeRoundRectCallout">
            <a:avLst>
              <a:gd fmla="val -86330" name="adj1"/>
              <a:gd fmla="val 66621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Read V1</a:t>
            </a:r>
            <a:endParaRPr sz="1100"/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99998">
            <a:off x="3056375" y="4311475"/>
            <a:ext cx="429600" cy="2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sub-query execution</a:t>
            </a:r>
            <a:endParaRPr/>
          </a:p>
        </p:txBody>
      </p:sp>
      <p:sp>
        <p:nvSpPr>
          <p:cNvPr id="771" name="Google Shape;771;p62"/>
          <p:cNvSpPr txBox="1"/>
          <p:nvPr/>
        </p:nvSpPr>
        <p:spPr>
          <a:xfrm>
            <a:off x="514350" y="2431650"/>
            <a:ext cx="16719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(djgp, djgz)</a:t>
            </a:r>
            <a:endParaRPr sz="24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2" name="Google Shape;772;p62"/>
          <p:cNvSpPr/>
          <p:nvPr/>
        </p:nvSpPr>
        <p:spPr>
          <a:xfrm rot="5400000">
            <a:off x="1172700" y="3015425"/>
            <a:ext cx="355200" cy="17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3" name="Google Shape;773;p62"/>
          <p:cNvGrpSpPr/>
          <p:nvPr/>
        </p:nvGrpSpPr>
        <p:grpSpPr>
          <a:xfrm>
            <a:off x="352200" y="3442888"/>
            <a:ext cx="1996200" cy="231013"/>
            <a:chOff x="6266075" y="2460363"/>
            <a:chExt cx="1996200" cy="231013"/>
          </a:xfrm>
        </p:grpSpPr>
        <p:sp>
          <p:nvSpPr>
            <p:cNvPr id="774" name="Google Shape;774;p62"/>
            <p:cNvSpPr/>
            <p:nvPr/>
          </p:nvSpPr>
          <p:spPr>
            <a:xfrm>
              <a:off x="6266075" y="2460375"/>
              <a:ext cx="717600" cy="2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djgp	</a:t>
              </a:r>
              <a:endParaRPr/>
            </a:p>
          </p:txBody>
        </p:sp>
        <p:sp>
          <p:nvSpPr>
            <p:cNvPr id="775" name="Google Shape;775;p62"/>
            <p:cNvSpPr/>
            <p:nvPr/>
          </p:nvSpPr>
          <p:spPr>
            <a:xfrm>
              <a:off x="6983675" y="2460363"/>
              <a:ext cx="1278600" cy="2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0000000000</a:t>
              </a:r>
              <a:endParaRPr/>
            </a:p>
          </p:txBody>
        </p:sp>
      </p:grpSp>
      <p:grpSp>
        <p:nvGrpSpPr>
          <p:cNvPr id="776" name="Google Shape;776;p62"/>
          <p:cNvGrpSpPr/>
          <p:nvPr/>
        </p:nvGrpSpPr>
        <p:grpSpPr>
          <a:xfrm>
            <a:off x="352200" y="3879463"/>
            <a:ext cx="1996200" cy="231013"/>
            <a:chOff x="6266075" y="2460363"/>
            <a:chExt cx="1996200" cy="231013"/>
          </a:xfrm>
        </p:grpSpPr>
        <p:sp>
          <p:nvSpPr>
            <p:cNvPr id="777" name="Google Shape;777;p62"/>
            <p:cNvSpPr/>
            <p:nvPr/>
          </p:nvSpPr>
          <p:spPr>
            <a:xfrm>
              <a:off x="6266075" y="2460375"/>
              <a:ext cx="717600" cy="2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djgz	</a:t>
              </a:r>
              <a:endParaRPr/>
            </a:p>
          </p:txBody>
        </p:sp>
        <p:sp>
          <p:nvSpPr>
            <p:cNvPr id="778" name="Google Shape;778;p62"/>
            <p:cNvSpPr/>
            <p:nvPr/>
          </p:nvSpPr>
          <p:spPr>
            <a:xfrm>
              <a:off x="6983675" y="2460363"/>
              <a:ext cx="1278600" cy="2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9999999999</a:t>
              </a:r>
              <a:endParaRPr/>
            </a:p>
          </p:txBody>
        </p:sp>
      </p:grpSp>
      <p:grpSp>
        <p:nvGrpSpPr>
          <p:cNvPr id="779" name="Google Shape;779;p62"/>
          <p:cNvGrpSpPr/>
          <p:nvPr/>
        </p:nvGrpSpPr>
        <p:grpSpPr>
          <a:xfrm>
            <a:off x="5300550" y="1903450"/>
            <a:ext cx="2947600" cy="2942150"/>
            <a:chOff x="3090750" y="1903450"/>
            <a:chExt cx="2947600" cy="2942150"/>
          </a:xfrm>
        </p:grpSpPr>
        <p:sp>
          <p:nvSpPr>
            <p:cNvPr id="780" name="Google Shape;780;p62"/>
            <p:cNvSpPr/>
            <p:nvPr/>
          </p:nvSpPr>
          <p:spPr>
            <a:xfrm>
              <a:off x="3266850" y="2064400"/>
              <a:ext cx="2610300" cy="2610300"/>
            </a:xfrm>
            <a:prstGeom prst="ellipse">
              <a:avLst/>
            </a:prstGeom>
            <a:noFill/>
            <a:ln cap="flat" cmpd="sng" w="38100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62"/>
            <p:cNvSpPr/>
            <p:nvPr/>
          </p:nvSpPr>
          <p:spPr>
            <a:xfrm>
              <a:off x="4374050" y="19034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782" name="Google Shape;782;p62"/>
            <p:cNvSpPr/>
            <p:nvPr/>
          </p:nvSpPr>
          <p:spPr>
            <a:xfrm>
              <a:off x="3419550" y="40992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6</a:t>
              </a:r>
              <a:endParaRPr/>
            </a:p>
          </p:txBody>
        </p:sp>
        <p:sp>
          <p:nvSpPr>
            <p:cNvPr id="783" name="Google Shape;783;p62"/>
            <p:cNvSpPr/>
            <p:nvPr/>
          </p:nvSpPr>
          <p:spPr>
            <a:xfrm>
              <a:off x="5294325" y="418800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sp>
          <p:nvSpPr>
            <p:cNvPr id="784" name="Google Shape;784;p62"/>
            <p:cNvSpPr/>
            <p:nvPr/>
          </p:nvSpPr>
          <p:spPr>
            <a:xfrm>
              <a:off x="5328550" y="2290675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785" name="Google Shape;785;p62"/>
            <p:cNvSpPr/>
            <p:nvPr/>
          </p:nvSpPr>
          <p:spPr>
            <a:xfrm>
              <a:off x="3419550" y="2290675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8</a:t>
              </a:r>
              <a:endParaRPr/>
            </a:p>
          </p:txBody>
        </p:sp>
        <p:sp>
          <p:nvSpPr>
            <p:cNvPr id="786" name="Google Shape;786;p62"/>
            <p:cNvSpPr/>
            <p:nvPr/>
          </p:nvSpPr>
          <p:spPr>
            <a:xfrm>
              <a:off x="5709550" y="3239338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787" name="Google Shape;787;p62"/>
            <p:cNvSpPr/>
            <p:nvPr/>
          </p:nvSpPr>
          <p:spPr>
            <a:xfrm>
              <a:off x="3090750" y="320515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7</a:t>
              </a:r>
              <a:endParaRPr/>
            </a:p>
          </p:txBody>
        </p:sp>
        <p:sp>
          <p:nvSpPr>
            <p:cNvPr id="788" name="Google Shape;788;p62"/>
            <p:cNvSpPr/>
            <p:nvPr/>
          </p:nvSpPr>
          <p:spPr>
            <a:xfrm>
              <a:off x="4356938" y="4516800"/>
              <a:ext cx="328800" cy="3288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5</a:t>
              </a:r>
              <a:endParaRPr/>
            </a:p>
          </p:txBody>
        </p:sp>
      </p:grpSp>
      <p:grpSp>
        <p:nvGrpSpPr>
          <p:cNvPr id="789" name="Google Shape;789;p62"/>
          <p:cNvGrpSpPr/>
          <p:nvPr/>
        </p:nvGrpSpPr>
        <p:grpSpPr>
          <a:xfrm>
            <a:off x="3799454" y="2109250"/>
            <a:ext cx="1812147" cy="230868"/>
            <a:chOff x="6610424" y="135873"/>
            <a:chExt cx="1996197" cy="231007"/>
          </a:xfrm>
        </p:grpSpPr>
        <p:sp>
          <p:nvSpPr>
            <p:cNvPr id="790" name="Google Shape;790;p62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djhc	</a:t>
              </a:r>
              <a:endParaRPr/>
            </a:p>
          </p:txBody>
        </p:sp>
        <p:sp>
          <p:nvSpPr>
            <p:cNvPr id="791" name="Google Shape;791;p62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6542893745</a:t>
              </a:r>
              <a:endParaRPr/>
            </a:p>
          </p:txBody>
        </p:sp>
      </p:grpSp>
      <p:grpSp>
        <p:nvGrpSpPr>
          <p:cNvPr id="792" name="Google Shape;792;p62"/>
          <p:cNvGrpSpPr/>
          <p:nvPr/>
        </p:nvGrpSpPr>
        <p:grpSpPr>
          <a:xfrm>
            <a:off x="3494654" y="3023650"/>
            <a:ext cx="1812147" cy="230868"/>
            <a:chOff x="6610424" y="135873"/>
            <a:chExt cx="1996197" cy="231007"/>
          </a:xfrm>
        </p:grpSpPr>
        <p:sp>
          <p:nvSpPr>
            <p:cNvPr id="793" name="Google Shape;793;p62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djgp	</a:t>
              </a:r>
              <a:endParaRPr/>
            </a:p>
          </p:txBody>
        </p:sp>
        <p:sp>
          <p:nvSpPr>
            <p:cNvPr id="794" name="Google Shape;794;p62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2147536942</a:t>
              </a:r>
              <a:endParaRPr/>
            </a:p>
          </p:txBody>
        </p:sp>
      </p:grpSp>
      <p:grpSp>
        <p:nvGrpSpPr>
          <p:cNvPr id="795" name="Google Shape;795;p62"/>
          <p:cNvGrpSpPr/>
          <p:nvPr/>
        </p:nvGrpSpPr>
        <p:grpSpPr>
          <a:xfrm>
            <a:off x="3744566" y="4000041"/>
            <a:ext cx="1812147" cy="230868"/>
            <a:chOff x="6633901" y="-183327"/>
            <a:chExt cx="1996197" cy="231007"/>
          </a:xfrm>
        </p:grpSpPr>
        <p:sp>
          <p:nvSpPr>
            <p:cNvPr id="796" name="Google Shape;796;p62"/>
            <p:cNvSpPr/>
            <p:nvPr/>
          </p:nvSpPr>
          <p:spPr>
            <a:xfrm>
              <a:off x="6633901" y="-18332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djgp	</a:t>
              </a:r>
              <a:endParaRPr/>
            </a:p>
          </p:txBody>
        </p:sp>
        <p:sp>
          <p:nvSpPr>
            <p:cNvPr id="797" name="Google Shape;797;p62"/>
            <p:cNvSpPr/>
            <p:nvPr/>
          </p:nvSpPr>
          <p:spPr>
            <a:xfrm>
              <a:off x="7268398" y="-183327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0589644378</a:t>
              </a:r>
              <a:endParaRPr/>
            </a:p>
          </p:txBody>
        </p:sp>
      </p:grpSp>
      <p:cxnSp>
        <p:nvCxnSpPr>
          <p:cNvPr id="798" name="Google Shape;798;p62"/>
          <p:cNvCxnSpPr/>
          <p:nvPr/>
        </p:nvCxnSpPr>
        <p:spPr>
          <a:xfrm>
            <a:off x="2365725" y="3566350"/>
            <a:ext cx="3907500" cy="1037100"/>
          </a:xfrm>
          <a:prstGeom prst="curvedConnector3">
            <a:avLst>
              <a:gd fmla="val 19454" name="adj1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grpSp>
        <p:nvGrpSpPr>
          <p:cNvPr id="799" name="Google Shape;799;p62"/>
          <p:cNvGrpSpPr/>
          <p:nvPr/>
        </p:nvGrpSpPr>
        <p:grpSpPr>
          <a:xfrm>
            <a:off x="5868279" y="4874017"/>
            <a:ext cx="1812147" cy="230868"/>
            <a:chOff x="6610424" y="135873"/>
            <a:chExt cx="1996197" cy="231007"/>
          </a:xfrm>
        </p:grpSpPr>
        <p:sp>
          <p:nvSpPr>
            <p:cNvPr id="800" name="Google Shape;800;p62"/>
            <p:cNvSpPr/>
            <p:nvPr/>
          </p:nvSpPr>
          <p:spPr>
            <a:xfrm>
              <a:off x="6610424" y="135880"/>
              <a:ext cx="7176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djgn	</a:t>
              </a:r>
              <a:endParaRPr/>
            </a:p>
          </p:txBody>
        </p:sp>
        <p:sp>
          <p:nvSpPr>
            <p:cNvPr id="801" name="Google Shape;801;p62"/>
            <p:cNvSpPr/>
            <p:nvPr/>
          </p:nvSpPr>
          <p:spPr>
            <a:xfrm>
              <a:off x="7244921" y="135873"/>
              <a:ext cx="1361700" cy="231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0624593501</a:t>
              </a:r>
              <a:endParaRPr/>
            </a:p>
          </p:txBody>
        </p:sp>
      </p:grpSp>
      <p:sp>
        <p:nvSpPr>
          <p:cNvPr id="802" name="Google Shape;802;p62"/>
          <p:cNvSpPr/>
          <p:nvPr/>
        </p:nvSpPr>
        <p:spPr>
          <a:xfrm>
            <a:off x="6244425" y="4504150"/>
            <a:ext cx="99300" cy="99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62"/>
          <p:cNvSpPr/>
          <p:nvPr/>
        </p:nvSpPr>
        <p:spPr>
          <a:xfrm>
            <a:off x="5556725" y="2765550"/>
            <a:ext cx="99300" cy="99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4" name="Google Shape;804;p62"/>
          <p:cNvCxnSpPr>
            <a:stCxn id="778" idx="3"/>
            <a:endCxn id="803" idx="1"/>
          </p:cNvCxnSpPr>
          <p:nvPr/>
        </p:nvCxnSpPr>
        <p:spPr>
          <a:xfrm flipH="1" rot="10800000">
            <a:off x="2348400" y="2779963"/>
            <a:ext cx="3222900" cy="1215000"/>
          </a:xfrm>
          <a:prstGeom prst="curvedConnector4">
            <a:avLst>
              <a:gd fmla="val 49774" name="adj1"/>
              <a:gd fmla="val 120785" name="adj2"/>
            </a:avLst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805" name="Google Shape;805;p62"/>
          <p:cNvSpPr/>
          <p:nvPr/>
        </p:nvSpPr>
        <p:spPr>
          <a:xfrm rot="781332">
            <a:off x="5677076" y="3325194"/>
            <a:ext cx="653712" cy="23097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62"/>
          <p:cNvSpPr/>
          <p:nvPr/>
        </p:nvSpPr>
        <p:spPr>
          <a:xfrm rot="-1832571">
            <a:off x="5941382" y="3893252"/>
            <a:ext cx="462235" cy="23091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62"/>
          <p:cNvSpPr txBox="1"/>
          <p:nvPr/>
        </p:nvSpPr>
        <p:spPr>
          <a:xfrm>
            <a:off x="6348474" y="3273734"/>
            <a:ext cx="16719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Query targets</a:t>
            </a:r>
            <a:endParaRPr sz="18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8" name="Google Shape;808;p62"/>
          <p:cNvSpPr/>
          <p:nvPr/>
        </p:nvSpPr>
        <p:spPr>
          <a:xfrm rot="3137324">
            <a:off x="5845611" y="2851290"/>
            <a:ext cx="653770" cy="23078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62"/>
          <p:cNvSpPr txBox="1"/>
          <p:nvPr/>
        </p:nvSpPr>
        <p:spPr>
          <a:xfrm>
            <a:off x="315300" y="2111197"/>
            <a:ext cx="20700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 each contiguous subsequence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0" name="Google Shape;810;p62"/>
          <p:cNvSpPr txBox="1"/>
          <p:nvPr/>
        </p:nvSpPr>
        <p:spPr>
          <a:xfrm>
            <a:off x="1513983" y="3187575"/>
            <a:ext cx="960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Min part_key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1" name="Google Shape;811;p62"/>
          <p:cNvSpPr txBox="1"/>
          <p:nvPr/>
        </p:nvSpPr>
        <p:spPr>
          <a:xfrm>
            <a:off x="1513983" y="4061296"/>
            <a:ext cx="9603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Max part_key 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2" name="Google Shape;812;p6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setup</a:t>
            </a:r>
            <a:endParaRPr/>
          </a:p>
        </p:txBody>
      </p:sp>
      <p:sp>
        <p:nvSpPr>
          <p:cNvPr id="818" name="Google Shape;818;p6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MaxiNet network emulator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Extension of MiniNet for emulation on cluster of servers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Support for Dockerized applications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Network latencies calculated using WAN Latency Estimator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http://wintelguy.com/wanlat.html</a:t>
            </a:r>
            <a:r>
              <a:rPr lang="en"/>
              <a:t>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Underlying hardware specs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16 vCPUs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64 GB RAM</a:t>
            </a:r>
            <a:endParaRPr/>
          </a:p>
        </p:txBody>
      </p:sp>
      <p:sp>
        <p:nvSpPr>
          <p:cNvPr id="819" name="Google Shape;819;p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4"/>
          <p:cNvSpPr txBox="1"/>
          <p:nvPr>
            <p:ph idx="1" type="body"/>
          </p:nvPr>
        </p:nvSpPr>
        <p:spPr>
          <a:xfrm>
            <a:off x="729450" y="2078875"/>
            <a:ext cx="5110200" cy="26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trike="sngStrike"/>
              <a:t>For FogStore</a:t>
            </a:r>
            <a:endParaRPr strike="sngStrike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trike="sngStrike"/>
              <a:t>|Read quorum| = 1</a:t>
            </a:r>
            <a:endParaRPr strike="sngStrike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trike="sngStrike"/>
              <a:t>|Write quorum| = 2</a:t>
            </a:r>
            <a:endParaRPr strike="sngStrike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Read/update proportion (20%, 50%, 80%)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Key distribution (hotspot, latest, Zipfian)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Metrics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Read/update latency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Operation throughput (ops per sec)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Client-centric consistency</a:t>
            </a:r>
            <a:endParaRPr/>
          </a:p>
        </p:txBody>
      </p:sp>
      <p:sp>
        <p:nvSpPr>
          <p:cNvPr id="825" name="Google Shape;825;p6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against typical replication policies</a:t>
            </a:r>
            <a:endParaRPr/>
          </a:p>
        </p:txBody>
      </p:sp>
      <p:pic>
        <p:nvPicPr>
          <p:cNvPr id="826" name="Google Shape;82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723" y="2365925"/>
            <a:ext cx="2989801" cy="21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Client-observed consistency</a:t>
            </a:r>
            <a:endParaRPr/>
          </a:p>
        </p:txBody>
      </p:sp>
      <p:sp>
        <p:nvSpPr>
          <p:cNvPr id="833" name="Google Shape;833;p65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Associate timestamp with each key version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Keep track of most recently written version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 if read returns most recent version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Report violation if mismatch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Strongly consistent Cassandra and FogStore have ZERO violations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By design, read and write quorums overlap</a:t>
            </a:r>
            <a:endParaRPr/>
          </a:p>
        </p:txBody>
      </p:sp>
      <p:pic>
        <p:nvPicPr>
          <p:cNvPr id="834" name="Google Shape;83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233" y="2571748"/>
            <a:ext cx="3168840" cy="8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5"/>
          <p:cNvSpPr txBox="1"/>
          <p:nvPr/>
        </p:nvSpPr>
        <p:spPr>
          <a:xfrm>
            <a:off x="5235275" y="3442375"/>
            <a:ext cx="365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Percentage of reads returning inconsistent results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With eventually consistent Cassandra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6" name="Google Shape;836;p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latency distribution</a:t>
            </a:r>
            <a:endParaRPr/>
          </a:p>
        </p:txBody>
      </p:sp>
      <p:pic>
        <p:nvPicPr>
          <p:cNvPr id="842" name="Google Shape;84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25" y="2181188"/>
            <a:ext cx="8414551" cy="2644362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6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range query performance</a:t>
            </a:r>
            <a:endParaRPr/>
          </a:p>
        </p:txBody>
      </p:sp>
      <p:sp>
        <p:nvSpPr>
          <p:cNvPr id="849" name="Google Shape;849;p67"/>
          <p:cNvSpPr txBox="1"/>
          <p:nvPr>
            <p:ph idx="1" type="body"/>
          </p:nvPr>
        </p:nvSpPr>
        <p:spPr>
          <a:xfrm>
            <a:off x="729450" y="2078875"/>
            <a:ext cx="5287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Data-distribution performed on basis of location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Range queries may require reading from multiple nodes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Range queries of the form (L, R, T)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Circular region centred at location L with radius 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Events with type 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eventually consistent datastore as baseline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 event type to partition events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 events of a range-query can be found on a single node</a:t>
            </a:r>
            <a:endParaRPr/>
          </a:p>
        </p:txBody>
      </p:sp>
      <p:sp>
        <p:nvSpPr>
          <p:cNvPr id="850" name="Google Shape;850;p67"/>
          <p:cNvSpPr txBox="1"/>
          <p:nvPr/>
        </p:nvSpPr>
        <p:spPr>
          <a:xfrm flipH="1">
            <a:off x="5933800" y="2078875"/>
            <a:ext cx="2778000" cy="1619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{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event_type = “car_accident”,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location = (33.4259, -84.5569),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	timestamp = 1525341757 </a:t>
            </a:r>
            <a:br>
              <a:rPr lang="en" sz="1200">
                <a:latin typeface="Lato"/>
                <a:ea typeface="Lato"/>
                <a:cs typeface="Lato"/>
                <a:sym typeface="Lato"/>
              </a:rPr>
            </a:br>
            <a:r>
              <a:rPr lang="en" sz="1200">
                <a:latin typeface="Lato"/>
                <a:ea typeface="Lato"/>
                <a:cs typeface="Lato"/>
                <a:sym typeface="Lato"/>
              </a:rPr>
              <a:t>}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1" name="Google Shape;851;p6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range query performance</a:t>
            </a:r>
            <a:endParaRPr/>
          </a:p>
        </p:txBody>
      </p:sp>
      <p:sp>
        <p:nvSpPr>
          <p:cNvPr id="857" name="Google Shape;857;p6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Database preloaded with 4000 events of 10 different types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Range query centre L chosen uniformly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 type T chosen uniformly from the 10 types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 (radius of range query) varied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Latency of range query measured</a:t>
            </a:r>
            <a:endParaRPr/>
          </a:p>
        </p:txBody>
      </p:sp>
      <p:sp>
        <p:nvSpPr>
          <p:cNvPr id="858" name="Google Shape;858;p6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range query performance</a:t>
            </a:r>
            <a:endParaRPr/>
          </a:p>
        </p:txBody>
      </p:sp>
      <p:sp>
        <p:nvSpPr>
          <p:cNvPr id="864" name="Google Shape;864;p69"/>
          <p:cNvSpPr txBox="1"/>
          <p:nvPr>
            <p:ph idx="1" type="body"/>
          </p:nvPr>
        </p:nvSpPr>
        <p:spPr>
          <a:xfrm>
            <a:off x="729450" y="2078875"/>
            <a:ext cx="4456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Results aggregated across 5000 queries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Performance comparable to eventually consistent store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Increasing range radius increases latency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More nodes to gather results from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Improvement more clear with larger number of nodes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Off-the-shelf Cassandra’s location-agnostic placement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Current emulation platform has limitations</a:t>
            </a:r>
            <a:endParaRPr/>
          </a:p>
        </p:txBody>
      </p:sp>
      <p:pic>
        <p:nvPicPr>
          <p:cNvPr id="865" name="Google Shape;86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176" y="1853850"/>
            <a:ext cx="3584748" cy="28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load across nodes</a:t>
            </a:r>
            <a:endParaRPr/>
          </a:p>
        </p:txBody>
      </p:sp>
      <p:sp>
        <p:nvSpPr>
          <p:cNvPr id="872" name="Google Shape;872;p70"/>
          <p:cNvSpPr txBox="1"/>
          <p:nvPr>
            <p:ph idx="1" type="body"/>
          </p:nvPr>
        </p:nvSpPr>
        <p:spPr>
          <a:xfrm>
            <a:off x="729450" y="2078875"/>
            <a:ext cx="4996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Higher geohash precision </a:t>
            </a:r>
            <a:br>
              <a:rPr lang="en"/>
            </a:br>
            <a:r>
              <a:rPr lang="en"/>
              <a:t>	⇒ higher spatial proximity</a:t>
            </a:r>
            <a:br>
              <a:rPr lang="en"/>
            </a:br>
            <a:r>
              <a:rPr lang="en"/>
              <a:t>	⇒ lower load balancing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Geohash encoding precision &gt; 5</a:t>
            </a:r>
            <a:br>
              <a:rPr lang="en"/>
            </a:br>
            <a:r>
              <a:rPr lang="en"/>
              <a:t>	⇒ all nodes have distinct tokens</a:t>
            </a:r>
            <a:br>
              <a:rPr lang="en"/>
            </a:br>
            <a:r>
              <a:rPr lang="en"/>
              <a:t>	⇒ no more load balancing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Replication policy able to utilize higher number of available nodes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Increase in nodes/location improves load balancing</a:t>
            </a:r>
            <a:endParaRPr/>
          </a:p>
        </p:txBody>
      </p:sp>
      <p:pic>
        <p:nvPicPr>
          <p:cNvPr id="873" name="Google Shape;87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429" y="2078868"/>
            <a:ext cx="2987720" cy="22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70"/>
          <p:cNvSpPr txBox="1"/>
          <p:nvPr/>
        </p:nvSpPr>
        <p:spPr>
          <a:xfrm>
            <a:off x="5946788" y="4363950"/>
            <a:ext cx="2799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Standard deviation of number of data-items on each node (lower ⇒ better load-balancing)</a:t>
            </a:r>
            <a:endParaRPr b="1"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5" name="Google Shape;875;p70"/>
          <p:cNvSpPr/>
          <p:nvPr/>
        </p:nvSpPr>
        <p:spPr>
          <a:xfrm rot="5400000">
            <a:off x="5082545" y="2683775"/>
            <a:ext cx="8865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70"/>
          <p:cNvSpPr txBox="1"/>
          <p:nvPr/>
        </p:nvSpPr>
        <p:spPr>
          <a:xfrm>
            <a:off x="4927565" y="2087870"/>
            <a:ext cx="12447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Lower is better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7" name="Google Shape;877;p7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load across nodes</a:t>
            </a:r>
            <a:endParaRPr/>
          </a:p>
        </p:txBody>
      </p:sp>
      <p:sp>
        <p:nvSpPr>
          <p:cNvPr id="883" name="Google Shape;883;p71"/>
          <p:cNvSpPr txBox="1"/>
          <p:nvPr>
            <p:ph idx="1" type="body"/>
          </p:nvPr>
        </p:nvSpPr>
        <p:spPr>
          <a:xfrm>
            <a:off x="729450" y="2078875"/>
            <a:ext cx="4536000" cy="29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Skews in workload cause data-distribution hotspots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Due to spatial proximity of replica placement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Simulation of replica placement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64 fog locations in Atlanta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Traffic generated from Atlanta region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80% data-items from 20% area (hotspot)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Precision of Geohash encoding in node token </a:t>
            </a:r>
            <a:br>
              <a:rPr lang="en"/>
            </a:br>
            <a:r>
              <a:rPr lang="en"/>
              <a:t>	⇒ Load balancing across locations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Number of nodes at each location </a:t>
            </a:r>
            <a:br>
              <a:rPr lang="en"/>
            </a:br>
            <a:r>
              <a:rPr lang="en"/>
              <a:t>	⇒ load balancing on the same location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Metric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Standard Devn. ([#data-items placed on each node])</a:t>
            </a:r>
            <a:endParaRPr/>
          </a:p>
        </p:txBody>
      </p:sp>
      <p:grpSp>
        <p:nvGrpSpPr>
          <p:cNvPr id="884" name="Google Shape;884;p71"/>
          <p:cNvGrpSpPr/>
          <p:nvPr/>
        </p:nvGrpSpPr>
        <p:grpSpPr>
          <a:xfrm>
            <a:off x="6648650" y="1900275"/>
            <a:ext cx="1015275" cy="976250"/>
            <a:chOff x="6444725" y="2304150"/>
            <a:chExt cx="1015275" cy="976250"/>
          </a:xfrm>
        </p:grpSpPr>
        <p:pic>
          <p:nvPicPr>
            <p:cNvPr id="885" name="Google Shape;885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4800" y="230415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6" name="Google Shape;886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3325" y="251660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7" name="Google Shape;887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44725" y="274520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8" name="Google Shape;888;p71"/>
          <p:cNvGrpSpPr/>
          <p:nvPr/>
        </p:nvGrpSpPr>
        <p:grpSpPr>
          <a:xfrm>
            <a:off x="7663925" y="3195675"/>
            <a:ext cx="1015275" cy="976250"/>
            <a:chOff x="6444725" y="2304150"/>
            <a:chExt cx="1015275" cy="976250"/>
          </a:xfrm>
        </p:grpSpPr>
        <p:pic>
          <p:nvPicPr>
            <p:cNvPr id="889" name="Google Shape;889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4800" y="230415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0" name="Google Shape;890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3325" y="251660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1" name="Google Shape;891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44725" y="274520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2" name="Google Shape;892;p71"/>
          <p:cNvGrpSpPr/>
          <p:nvPr/>
        </p:nvGrpSpPr>
        <p:grpSpPr>
          <a:xfrm>
            <a:off x="5633375" y="3195675"/>
            <a:ext cx="1015275" cy="976250"/>
            <a:chOff x="6444725" y="2304150"/>
            <a:chExt cx="1015275" cy="976250"/>
          </a:xfrm>
        </p:grpSpPr>
        <p:pic>
          <p:nvPicPr>
            <p:cNvPr id="893" name="Google Shape;893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4800" y="230415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4" name="Google Shape;894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73325" y="251660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5" name="Google Shape;895;p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44725" y="2745200"/>
              <a:ext cx="535200" cy="5352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96" name="Google Shape;896;p71"/>
          <p:cNvCxnSpPr/>
          <p:nvPr/>
        </p:nvCxnSpPr>
        <p:spPr>
          <a:xfrm flipH="1" rot="10800000">
            <a:off x="6446525" y="1798325"/>
            <a:ext cx="5715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897" name="Google Shape;897;p71"/>
          <p:cNvCxnSpPr/>
          <p:nvPr/>
        </p:nvCxnSpPr>
        <p:spPr>
          <a:xfrm flipH="1" rot="10800000">
            <a:off x="8206750" y="3665225"/>
            <a:ext cx="5715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898" name="Google Shape;898;p71"/>
          <p:cNvCxnSpPr/>
          <p:nvPr/>
        </p:nvCxnSpPr>
        <p:spPr>
          <a:xfrm flipH="1" rot="10800000">
            <a:off x="5532125" y="3139450"/>
            <a:ext cx="571500" cy="57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99" name="Google Shape;899;p71"/>
          <p:cNvSpPr txBox="1"/>
          <p:nvPr/>
        </p:nvSpPr>
        <p:spPr>
          <a:xfrm rot="-2700000">
            <a:off x="5385239" y="1821155"/>
            <a:ext cx="2392849" cy="289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Load balancing within same location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00" name="Google Shape;900;p71"/>
          <p:cNvCxnSpPr/>
          <p:nvPr/>
        </p:nvCxnSpPr>
        <p:spPr>
          <a:xfrm flipH="1" rot="10800000">
            <a:off x="6675125" y="2941450"/>
            <a:ext cx="510600" cy="4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901" name="Google Shape;901;p71"/>
          <p:cNvCxnSpPr/>
          <p:nvPr/>
        </p:nvCxnSpPr>
        <p:spPr>
          <a:xfrm>
            <a:off x="6721888" y="3505225"/>
            <a:ext cx="106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902" name="Google Shape;902;p71"/>
          <p:cNvCxnSpPr/>
          <p:nvPr/>
        </p:nvCxnSpPr>
        <p:spPr>
          <a:xfrm>
            <a:off x="7300000" y="2922950"/>
            <a:ext cx="487800" cy="4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03" name="Google Shape;903;p71"/>
          <p:cNvSpPr txBox="1"/>
          <p:nvPr/>
        </p:nvSpPr>
        <p:spPr>
          <a:xfrm>
            <a:off x="7414225" y="2671000"/>
            <a:ext cx="1348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Load balancing </a:t>
            </a:r>
            <a:br>
              <a:rPr lang="en" sz="1100">
                <a:latin typeface="Lato"/>
                <a:ea typeface="Lato"/>
                <a:cs typeface="Lato"/>
                <a:sym typeface="Lato"/>
              </a:rPr>
            </a:br>
            <a:r>
              <a:rPr lang="en" sz="1100">
                <a:latin typeface="Lato"/>
                <a:ea typeface="Lato"/>
                <a:cs typeface="Lato"/>
                <a:sym typeface="Lato"/>
              </a:rPr>
              <a:t>across locations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4" name="Google Shape;904;p7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Latency, Consistency and Fault-tolerance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729450" y="2078875"/>
            <a:ext cx="76887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u="sng"/>
              <a:t>Strong consistency should be provided by datastore itself</a:t>
            </a:r>
            <a:endParaRPr b="1" u="sng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Majority quorum-based read/update operations</a:t>
            </a:r>
            <a:br>
              <a:rPr b="1" lang="en" u="sng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Two extremes of replica placement 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In-proximity to clients</a:t>
            </a:r>
            <a:endParaRPr u="sng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Low-latency execution of quorum read/update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Low tolerance from geographically correlated failures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u="sng"/>
              <a:t>Widely geo-distributed replicas</a:t>
            </a:r>
            <a:endParaRPr u="sng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High tolerance from geo-correlated failures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High latency of read/update operations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u="sng"/>
              <a:t>Latency and fault-tolerance conflict when strong consistency is required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 evaluation</a:t>
            </a:r>
            <a:endParaRPr/>
          </a:p>
        </p:txBody>
      </p:sp>
      <p:sp>
        <p:nvSpPr>
          <p:cNvPr id="910" name="Google Shape;910;p72"/>
          <p:cNvSpPr txBox="1"/>
          <p:nvPr>
            <p:ph idx="1" type="body"/>
          </p:nvPr>
        </p:nvSpPr>
        <p:spPr>
          <a:xfrm>
            <a:off x="577050" y="2078875"/>
            <a:ext cx="4827000" cy="27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Fog infrastructure lacks well defined datacenters/regions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Spatial encoding translates 2D location to 1D value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Does not always preserve distance between points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Simulate replica placement algorithm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Real-world geo-distributed infrastructure topologies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AT&amp;T backbone network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USA capital cities : each city hosting fog nodes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Data-items generated from around the fog locations</a:t>
            </a:r>
            <a:endParaRPr/>
          </a:p>
        </p:txBody>
      </p:sp>
      <p:pic>
        <p:nvPicPr>
          <p:cNvPr id="911" name="Google Shape;91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350" y="2388175"/>
            <a:ext cx="3314701" cy="16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 evaluation</a:t>
            </a:r>
            <a:endParaRPr/>
          </a:p>
        </p:txBody>
      </p:sp>
      <p:sp>
        <p:nvSpPr>
          <p:cNvPr id="918" name="Google Shape;918;p73"/>
          <p:cNvSpPr txBox="1"/>
          <p:nvPr>
            <p:ph idx="1" type="body"/>
          </p:nvPr>
        </p:nvSpPr>
        <p:spPr>
          <a:xfrm>
            <a:off x="577050" y="2078875"/>
            <a:ext cx="4827000" cy="27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Variable : Min Geohash distance (</a:t>
            </a:r>
            <a:r>
              <a:rPr b="1" lang="en"/>
              <a:t>OutCoIDist</a:t>
            </a:r>
            <a:r>
              <a:rPr lang="en"/>
              <a:t>) threshold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For OutCoI replica placement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Metric : Distance of OutCoI replicas from data location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Tolerance from geographically correlated failures</a:t>
            </a:r>
            <a:endParaRPr/>
          </a:p>
        </p:txBody>
      </p:sp>
      <p:pic>
        <p:nvPicPr>
          <p:cNvPr id="919" name="Google Shape;91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350" y="2388175"/>
            <a:ext cx="3314701" cy="16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7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729450" y="2078875"/>
            <a:ext cx="7688700" cy="27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Achieve both low-latency and fault-tolerance with high consistency</a:t>
            </a:r>
            <a:br>
              <a:rPr b="1" lang="en"/>
            </a:br>
            <a:r>
              <a:rPr b="1" lang="en"/>
              <a:t>	(Utilize application characteristics)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Meant for situation-awareness applications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Interaction with physical environment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Relevance of a data-item dependent on client’s context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Not every data-item relevant to a given client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Conversely, not all clients interested in a given data-item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E.g. a smart city’s data relevant to residents of that city</a:t>
            </a:r>
            <a:endParaRPr/>
          </a:p>
        </p:txBody>
      </p:sp>
      <p:sp>
        <p:nvSpPr>
          <p:cNvPr id="158" name="Google Shape;15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 behind FogStore</a:t>
            </a:r>
            <a:endParaRPr/>
          </a:p>
        </p:txBody>
      </p:sp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use-case : Vehicle tracking</a:t>
            </a:r>
            <a:endParaRPr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6004650" y="2539400"/>
            <a:ext cx="21309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Append vehicle detection to state</a:t>
            </a:r>
            <a:endParaRPr sz="1400"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475" y="3835050"/>
            <a:ext cx="958950" cy="9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425" y="1989750"/>
            <a:ext cx="1295400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0"/>
          <p:cNvCxnSpPr>
            <a:stCxn id="166" idx="0"/>
            <a:endCxn id="167" idx="1"/>
          </p:cNvCxnSpPr>
          <p:nvPr/>
        </p:nvCxnSpPr>
        <p:spPr>
          <a:xfrm rot="-5400000">
            <a:off x="2224850" y="2615550"/>
            <a:ext cx="1197600" cy="12414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419450" y="2885250"/>
            <a:ext cx="19359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Insert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(Licence#, Locn, Time)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use-case : Vehicle tracking</a:t>
            </a:r>
            <a:endParaRPr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6004650" y="2539400"/>
            <a:ext cx="21309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Fetch set of recent detections of that vehicle</a:t>
            </a:r>
            <a:endParaRPr sz="1400"/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475" y="3835050"/>
            <a:ext cx="958950" cy="9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425" y="1989750"/>
            <a:ext cx="1295400" cy="129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1"/>
          <p:cNvCxnSpPr>
            <a:stCxn id="177" idx="0"/>
            <a:endCxn id="178" idx="1"/>
          </p:cNvCxnSpPr>
          <p:nvPr/>
        </p:nvCxnSpPr>
        <p:spPr>
          <a:xfrm rot="-5400000">
            <a:off x="2224850" y="2615550"/>
            <a:ext cx="1197600" cy="1241400"/>
          </a:xfrm>
          <a:prstGeom prst="curvedConnector2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419450" y="2885250"/>
            <a:ext cx="19359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Insert</a:t>
            </a:r>
            <a:endParaRPr sz="14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(Licence#, Locn, Time)</a:t>
            </a:r>
            <a:endParaRPr sz="1400">
              <a:solidFill>
                <a:srgbClr val="CCCCCC"/>
              </a:solidFill>
            </a:endParaRPr>
          </a:p>
        </p:txBody>
      </p:sp>
      <p:cxnSp>
        <p:nvCxnSpPr>
          <p:cNvPr id="181" name="Google Shape;181;p21"/>
          <p:cNvCxnSpPr>
            <a:stCxn id="177" idx="3"/>
            <a:endCxn id="178" idx="2"/>
          </p:cNvCxnSpPr>
          <p:nvPr/>
        </p:nvCxnSpPr>
        <p:spPr>
          <a:xfrm flipH="1" rot="10800000">
            <a:off x="2682425" y="3285225"/>
            <a:ext cx="1409700" cy="1029300"/>
          </a:xfrm>
          <a:prstGeom prst="curved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2" name="Google Shape;182;p21"/>
          <p:cNvSpPr txBox="1"/>
          <p:nvPr>
            <p:ph idx="1" type="body"/>
          </p:nvPr>
        </p:nvSpPr>
        <p:spPr>
          <a:xfrm>
            <a:off x="2783950" y="3299850"/>
            <a:ext cx="1014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Recent 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detections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