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61" r:id="rId2"/>
    <p:sldId id="260" r:id="rId3"/>
    <p:sldId id="259" r:id="rId4"/>
    <p:sldId id="258" r:id="rId5"/>
    <p:sldId id="257" r:id="rId6"/>
    <p:sldId id="256" r:id="rId7"/>
    <p:sldId id="267" r:id="rId8"/>
    <p:sldId id="266" r:id="rId9"/>
    <p:sldId id="265" r:id="rId10"/>
    <p:sldId id="264" r:id="rId11"/>
    <p:sldId id="263" r:id="rId12"/>
    <p:sldId id="262" r:id="rId13"/>
    <p:sldId id="269" r:id="rId14"/>
    <p:sldId id="270" r:id="rId15"/>
    <p:sldId id="268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pta, Harshit" initials="GH" lastIdx="20" clrIdx="0">
    <p:extLst>
      <p:ext uri="{19B8F6BF-5375-455C-9EA6-DF929625EA0E}">
        <p15:presenceInfo xmlns:p15="http://schemas.microsoft.com/office/powerpoint/2012/main" userId="S::hgupta40@gatech.edu::7d4120e2-354c-4046-9bc5-ff414a48ad22" providerId="AD"/>
      </p:ext>
    </p:extLst>
  </p:cmAuthor>
  <p:cmAuthor id="2" name="Saurez Apuy, Enrique J" initials="SAEJ" lastIdx="28" clrIdx="1">
    <p:extLst>
      <p:ext uri="{19B8F6BF-5375-455C-9EA6-DF929625EA0E}">
        <p15:presenceInfo xmlns:p15="http://schemas.microsoft.com/office/powerpoint/2012/main" userId="S-1-5-21-1177238915-2111687655-1060284298-897212" providerId="AD"/>
      </p:ext>
    </p:extLst>
  </p:cmAuthor>
  <p:cmAuthor id="3" name="Daglis, Alexandros" initials="DA" lastIdx="3" clrIdx="2">
    <p:extLst>
      <p:ext uri="{19B8F6BF-5375-455C-9EA6-DF929625EA0E}">
        <p15:presenceInfo xmlns:p15="http://schemas.microsoft.com/office/powerpoint/2012/main" userId="S::adaglis3@gatech.edu::7265e642-712c-4db7-8166-ba89510611df" providerId="AD"/>
      </p:ext>
    </p:extLst>
  </p:cmAuthor>
  <p:cmAuthor id="4" name="Gupta, Harshit" initials="GH [2]" lastIdx="10" clrIdx="3">
    <p:extLst>
      <p:ext uri="{19B8F6BF-5375-455C-9EA6-DF929625EA0E}">
        <p15:presenceInfo xmlns:p15="http://schemas.microsoft.com/office/powerpoint/2012/main" userId="Gupta, Harshi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93506" autoAdjust="0"/>
  </p:normalViewPr>
  <p:slideViewPr>
    <p:cSldViewPr snapToGrid="0">
      <p:cViewPr varScale="1">
        <p:scale>
          <a:sx n="64" d="100"/>
          <a:sy n="64" d="100"/>
        </p:scale>
        <p:origin x="1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1-10-27T16:18:26.433" idx="4">
    <p:pos x="6472" y="2972"/>
    <p:text>What exactly is going on with the drone navigation logic ?</p:text>
    <p:extLst>
      <p:ext uri="{C676402C-5697-4E1C-873F-D02D1690AC5C}">
        <p15:threadingInfo xmlns:p15="http://schemas.microsoft.com/office/powerpoint/2012/main" timeZoneBias="240"/>
      </p:ext>
    </p:extLst>
  </p:cm>
  <p:cm authorId="4" dt="2021-10-27T16:19:30.738" idx="5">
    <p:pos x="1337" y="2130"/>
    <p:text>Make sure to say
First Class
and 
Second Class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C1C94-1303-4533-AD63-4D5C31DBAE0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3793A-DAD6-4408-8BD8-F9B9D538F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1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12 secs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Hello everyone. I am Harshit Gupta, and this is Enrique Saurez from Georgia Tech.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are going to be presenting the work we did with Profs Alexandros Daglis and </a:t>
            </a:r>
            <a:r>
              <a:rPr lang="en-US" dirty="0" err="1"/>
              <a:t>Umakishore</a:t>
            </a:r>
            <a:r>
              <a:rPr lang="en-US" dirty="0"/>
              <a:t> Ramachandran, called “</a:t>
            </a:r>
            <a:r>
              <a:rPr lang="en-US" sz="1200" dirty="0" err="1"/>
              <a:t>OneEdge</a:t>
            </a:r>
            <a:r>
              <a:rPr lang="en-US" sz="1200" dirty="0"/>
              <a:t>: An Efficient Control Plane for Geo-Distributed Infrastructures”.</a:t>
            </a:r>
            <a:r>
              <a:rPr lang="en-US" dirty="0"/>
              <a:t> </a:t>
            </a:r>
            <a:endParaRPr lang="en-US" sz="12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AEDB6-35BC-4FA7-83D9-B4FDC57BDD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622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Now, we present some highlights of the End to …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(Click) And we focus on two main metrics.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(Click) First, deployment latency is the duration until the client has access to a fully functional instance.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1" dirty="0"/>
              <a:t>(Click) Second, it is the application's spatial alignment; spatially adjacent clients should share the same application instance. Then, the spatial alignment is the percentage of clients at a given instant that are sharing the correct application instance per region.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(Click) On this graph, we can ….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Here a lower number is better.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This shows that OneEdge achieves lower deploy latency … almost identical for a decentralized design, and much better than centralized.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(Click) On the next graph, we show the …. Here, a 100% is a perfect alignment.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OneEdge has the higher … Centralized has the worst results,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Centralized worst, </a:t>
            </a:r>
            <a:r>
              <a:rPr lang="en-US" b="1" dirty="0"/>
              <a:t>given that it does not have spatial information and just selects a close-by micro-datacenters with spare capacity to deploy the application</a:t>
            </a:r>
            <a:r>
              <a:rPr lang="en-US" dirty="0"/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OneEdge does better than decentralized </a:t>
            </a:r>
            <a:r>
              <a:rPr lang="en-US" b="1" dirty="0"/>
              <a:t>because proximity to a micro-data center does not perfectly align with the spatial regions.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(Click) This shows that OneEdge provides the best of both architectures for situation-awareness applications.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AEDB6-35BC-4FA7-83D9-B4FDC57BDD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528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1. The paper covers different areas that we did not have time to discuss in this presentation.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2. In the paper we further discuss efficient mechanisms to both reduce the drawbacks of autonomous decisions, and for state management across control plane components.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3. As well as a detailed architecture description, and a programming model for situation-awareness applications in geo-distributed infrastructure.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AEDB6-35BC-4FA7-83D9-B4FDC57BDD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538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b="0" dirty="0"/>
              <a:t>In Conclusion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OneEdge is an agile control plane designed for 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situation-awareness applications and geo-distributed edge infrastructure. 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The main features of OneEdge are: 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that it supports both autonomous and multi micro-data center control planes actions, 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with both 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A low E2E latency similar to a decentralized architecture and 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decision quality comparable to an optimal centralized architecture.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Our end-to-end results demonstrated all of these features.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AEDB6-35BC-4FA7-83D9-B4FDC57BDD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88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>
                <a:cs typeface="Calibri"/>
              </a:rPr>
              <a:t>1 min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target situation-awareness applications,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(click) which sense data from the environment, process it and perform actions based on extracted insights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(click) Such applications can typically be classified into two categories.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(click) First, coordinated applications, require inter-client coordination for correct functionality.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 example is a collaborative autonomous driving application that fuses together the views of close-by cars and sends the fused view back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(click) The other category is standalone, in which each client’s processing is independent of others.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 example is navigation control for an autonomous drone, which uses computer vision to detect obstacles and navigate.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(click) Such applications have specific requirements.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(click) Firstly, coordinated applications require that clients in proximity to each other be served by the same application instance so that they can share information among each other.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(click) Secondly, end-to-end latency of the application is a key performance requirement for both application types.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AEDB6-35BC-4FA7-83D9-B4FDC57BDD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9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17 secs</a:t>
            </a:r>
          </a:p>
          <a:p>
            <a:endParaRPr lang="en-US" dirty="0"/>
          </a:p>
          <a:p>
            <a:r>
              <a:rPr lang="en-US" dirty="0"/>
              <a:t>To serve latency-sensitive applications, geo-distributed edge micro Datacenters in proximity to clients has been proposed as a viable alternative to cloud datacenters. </a:t>
            </a:r>
            <a:endParaRPr lang="en-US" dirty="0">
              <a:cs typeface="Calibri" panose="020F0502020204030204"/>
            </a:endParaRPr>
          </a:p>
          <a:p>
            <a:r>
              <a:rPr lang="en-US" dirty="0"/>
              <a:t>These edge micro DCs form a continuum of resources with cloud datacenters. </a:t>
            </a:r>
            <a:endParaRPr lang="en-US" dirty="0"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However the capacity of each micro DC is limited due to power and space constraints.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AEDB6-35BC-4FA7-83D9-B4FDC57BDD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689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minute 5 seconds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Another aspect of our target applications is continuous client mobility, which results in violation of latency and spatial-affinity SLOs, and application placement needs to be dynamically adapted to keep meeting the SLOs. This requires monitoring observed application metrics and triggering a migration in the event of SLO violation.</a:t>
            </a:r>
          </a:p>
          <a:p>
            <a:r>
              <a:rPr lang="en-US" dirty="0">
                <a:cs typeface="Calibri"/>
              </a:rPr>
              <a:t>Given the stringent end-to-end latency requirements, high rate of sensing and frequent mobility-driven SLO violations, the low deployment latency is desirable to ensure that dynamic adaptation of application placement is agile and SLO violations are minimized.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AEDB6-35BC-4FA7-83D9-B4FDC57BDD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127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 panose="020F0502020204030204"/>
              </a:rPr>
              <a:t>1 min 15 secs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(click) Typical control-planes rely on a centralized decision-maker for application scheduling, </a:t>
            </a:r>
            <a:endParaRPr lang="en-US" dirty="0"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(click) which is separated from clients and edge micro-datacenters by the Wide Area Network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(click) This architecture imposes significant overhead due to repeated wide-area traversals between the central controller and clients and micro-datacenters.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(click) This is shown through our evaluation of Kubernetes with network latency of 40 </a:t>
            </a:r>
            <a:r>
              <a:rPr lang="en-US" dirty="0" err="1"/>
              <a:t>ms</a:t>
            </a:r>
            <a:r>
              <a:rPr lang="en-US" dirty="0"/>
              <a:t> between the controller and worker nodes.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(click) WAN overhead consumes a significant portion of the end-to-end deployment latency.</a:t>
            </a:r>
            <a:br>
              <a:rPr lang="en-US" dirty="0"/>
            </a:b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(click) Next, the state-of-the-art uses the same centralized architecture to serve applications with diverse requirements. </a:t>
            </a:r>
            <a:endParaRPr lang="en-US" dirty="0">
              <a:cs typeface="Calibri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(click) Centralized scheduling enables the use of global infrastructure state for decision-making. Which is suitable for coordinated applications which need to discover the right application instance serving the client’s current spatial region.</a:t>
            </a:r>
            <a:endParaRPr lang="en-US" dirty="0">
              <a:cs typeface="Calibri" panose="020F0502020204030204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(click) However instances of standalone apps can be independently scheduled.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(click) Forcing them to be centrally scheduled leads creates a bottleneck and increases end-to-end deployment latency. This ultimately results in the controller being less responsive to SLO violations.</a:t>
            </a:r>
            <a:endParaRPr lang="en-US" dirty="0">
              <a:cs typeface="Calibri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(click) Furthermore, state-of-the-art control-planes don’t support monitoring client geo-location and end-to-end latency natively, which is required for continuous SLO satisfaction in the presence of client mobility.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AEDB6-35BC-4FA7-83D9-B4FDC57BDD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497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45 secs</a:t>
            </a:r>
          </a:p>
          <a:p>
            <a:r>
              <a:rPr lang="en-US" dirty="0"/>
              <a:t>We now present the design principles that guide our proposed control-plane architecture.</a:t>
            </a:r>
          </a:p>
          <a:p>
            <a:r>
              <a:rPr lang="en-US" dirty="0"/>
              <a:t>* (click) To provide SLO satisfaction under non-uniform infrastructure,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(click) We expose spatial affinity and end-to-end latency requirement to the control-plane as key inputs to the scheduling policy.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(click) To deal with the lack of agility of centralized-only scheduling in state-of-the-art,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(click) we propose a two-level control-plane architecture, wherein we extend decision-making to the edge sites in the form of a Site Manager component.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(click) To obtain end-to-end visibility of application metrics during client mobility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(click), we perform monitoring and aggregation of client geo-location and end-to-end latency across application components.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AEDB6-35BC-4FA7-83D9-B4FDC57BDD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222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Now, we will discuss the design principles in more detail. First focusing on the control plane mechanisms.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(Click) The first point of contact of any client into the infrastructure is the control plane.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(Click)The client will send…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(Click) Then, the control plane decides where to deploy the corresponding application components using: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… to cater to all the requirements of the application.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(Click) Let’s now see the next most important task of the control plane…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(Click) It would then keep monitoring the </a:t>
            </a:r>
            <a:r>
              <a:rPr lang="en-US" dirty="0" err="1"/>
              <a:t>Spatio</a:t>
            </a:r>
            <a:r>
              <a:rPr lang="en-US" dirty="0"/>
              <a:t>-temporal metrics…</a:t>
            </a:r>
          </a:p>
          <a:p>
            <a:pPr marL="228600" indent="-228600">
              <a:buFont typeface="+mj-lt"/>
              <a:buAutoNum type="arabicPeriod"/>
            </a:pPr>
            <a:r>
              <a:rPr lang="en-US" b="1" dirty="0"/>
              <a:t>This information would help the system detect any potential violation of the application requirements, like, for example,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="1" dirty="0"/>
              <a:t>Mobility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="1" dirty="0"/>
              <a:t>Latency violation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(Click) The monitoring data would be used for application reconfiguration and migration. It would use the …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(Click) To find a better-suited micro-data center to host the application or connect to an already running instance for that spatial region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In summary, OneEdge decisions are primarily SLO-driven from first-class spatial and latency metrics better suited for situation-awareness applications.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AEDB6-35BC-4FA7-83D9-B4FDC57BDD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1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Next, we will analyze the ….  of OneEdge.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(Click) Previously we discussed that the controller makes all the decisions, with the help of the monitoring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(Click) If we have a centralized …. micro-datacenters and client could be farther away, like the micro-data center and client on the left, which can be problematic for ….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="1" dirty="0"/>
              <a:t>Availability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="1" dirty="0"/>
              <a:t>Providing SLOs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(Click) To solve this limitation, we propose …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(Click) …It is the local entity in charge of managing each micro-data center autonomously….has complete control over the deployment of applications locally.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(Click) This design has a second benefit …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="1" dirty="0"/>
              <a:t>Without sending raw logs</a:t>
            </a:r>
          </a:p>
          <a:p>
            <a:pPr marL="228600" indent="-228600">
              <a:buFont typeface="+mj-lt"/>
              <a:buAutoNum type="arabicPeriod"/>
            </a:pPr>
            <a:r>
              <a:rPr lang="en-US" b="1" dirty="0"/>
              <a:t>The problem with a design where only site managers exist is that cross-micro datacenter coordination cannot be performed easily.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(Click) This is why the centralized controller exists.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(Click) coordinating decisions …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="1" dirty="0"/>
              <a:t>Required, for example, to deploy coordinated applications for a specific spatial region correctly.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(Click) There is still a need to monitor …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="1" dirty="0"/>
              <a:t>Not all data is sent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="1" dirty="0"/>
              <a:t>Decision can still be performed locally.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(Click) This two-level hybrid architecture reconciles two conflicting needs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(Click) First, … For example</a:t>
            </a:r>
            <a:r>
              <a:rPr lang="en-US" b="1" dirty="0"/>
              <a:t>… the drone can directly contact the site manager</a:t>
            </a:r>
            <a:r>
              <a:rPr lang="en-US" dirty="0"/>
              <a:t> … will autonomously deploy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(Click) Second, …., which requires </a:t>
            </a:r>
            <a:r>
              <a:rPr lang="en-US" b="1" dirty="0"/>
              <a:t>global knowledge</a:t>
            </a:r>
            <a:r>
              <a:rPr lang="en-US" dirty="0"/>
              <a:t> to be performed.  For example …. the deployment …., which knows all the spatial regions ….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(Click) </a:t>
            </a:r>
            <a:r>
              <a:rPr lang="en-US" b="1" dirty="0"/>
              <a:t>This two-level hybrid architecture reconciles the conflicting needs of the different types of situation-awareness applications.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AEDB6-35BC-4FA7-83D9-B4FDC57BDD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081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We compared OneEdge against two architectures: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(click) centralized without spatial information, and a fully decentralized architecture.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(Click) We did both Microbenchmarks and End To End evaluations.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(Click) In the End-to-End evaluations,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For the platform, we emulated multiple metropolitan areas resources using different Azure regions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(Click) like central us, east us and others.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(Click) We used a mixed workload with both types of applications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(Click) We used a mockup version of the drone navigation application.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(Click) And a cooperative autonomous cars application.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(Click) To generate the workload. For mobility, we used both the San Francisco cabs dataset and the Carla simulator. As well as , realistic input sensor traces for both.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AEDB6-35BC-4FA7-83D9-B4FDC57BDD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428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AEF8-7B78-497E-B407-1C5916136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F2861-A0EB-420C-93BC-3ED1308BB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58908-678B-45F0-96C3-266B54B3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1507-BAD4-45D5-9D72-9C10806A00CF}" type="datetime1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A67B3-3E6E-4333-A3D7-2522CFE8B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72028-8AAC-4529-BDFA-9FB334333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4F90F-1F10-44F5-9939-492AC1D8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1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CF776-C7E3-4878-9B3F-FEA5190F6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7AFB6E-E854-47EF-8F2C-4DC213038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9C920-E24D-42AF-884C-926A34AD2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8832-1EB9-4E44-8450-DD7504547CD6}" type="datetime1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D6A84-364D-4426-8BF1-D095E66D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426AE-73C3-4CD0-8D5E-0FCCB138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4F90F-1F10-44F5-9939-492AC1D8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3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DA0225-22E5-4B00-9D61-DE13CE7BA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87852" y="365125"/>
            <a:ext cx="27432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E9FDFE-619B-4C5E-BE5A-51DA69629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0947" y="365125"/>
            <a:ext cx="849429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B5413-DE07-41B9-BC21-1F4A4590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AC69-54E1-464F-AE80-99613AB68098}" type="datetime1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590EC-E1FE-46FA-B5FD-1EC98484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F3959-C841-46A2-A6F6-829061F97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4F90F-1F10-44F5-9939-492AC1D8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8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E90E5-A704-4AA6-BA62-1A3EF50E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97306"/>
            <a:ext cx="11134725" cy="678406"/>
          </a:xfrm>
        </p:spPr>
        <p:txBody>
          <a:bodyPr>
            <a:noAutofit/>
          </a:bodyPr>
          <a:lstStyle>
            <a:lvl1pPr>
              <a:defRPr sz="3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96902-9257-43E7-B973-D8DE25C49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556084"/>
            <a:ext cx="11134725" cy="4620879"/>
          </a:xfrm>
        </p:spPr>
        <p:txBody>
          <a:bodyPr/>
          <a:lstStyle>
            <a:lvl1pPr>
              <a:defRPr sz="26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200"/>
            </a:lvl2pPr>
            <a:lvl3pPr>
              <a:defRPr sz="18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DB2B7-39A3-4579-96A8-1C392B218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15504C05-D718-4A0C-9F00-29AA474F47F8}" type="datetime1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E6356-E692-4AA9-91BA-03AB9890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C5635-981F-437E-841B-CA5F9A116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91A4F90F-1F10-44F5-9939-492AC1D8ED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8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3A923-B5AD-4513-A0F1-81F03F51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7" y="1709738"/>
            <a:ext cx="11470105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93A57-83BC-4817-91BD-D59722EB1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947" y="4589463"/>
            <a:ext cx="1147010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21BA7-868C-4FDB-A4C9-E6075DE71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2856-8AE7-419B-81EB-EA1B8BA1AF04}" type="datetime1">
              <a:rPr lang="en-US" smtClean="0"/>
              <a:t>11/1/2021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67B82-AE33-410B-A82E-A76BFEBD9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CABFF-5ED2-41B1-9F0F-FDCFC54D6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4F90F-1F10-44F5-9939-492AC1D8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7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61819-6023-4BBD-BFF6-D6B9F83B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13346"/>
            <a:ext cx="11134726" cy="657727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9D102-32E9-4162-9A03-A53A6405C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570162"/>
            <a:ext cx="5384129" cy="450979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20C97-A7C7-4EB7-AE4B-821BF9D94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571" y="1570162"/>
            <a:ext cx="5317455" cy="450979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4E484-1C9C-4C7C-B2B5-2E18DF0D6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057F-E4E1-4DA1-9A56-701A08CD8715}" type="datetime1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CC300-DE72-4A72-A120-A42B404EA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71A3B-BCEE-438D-B440-B02C0F9E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4F90F-1F10-44F5-9939-492AC1D8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1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5A08-8844-478D-ADE4-6B7187669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365125"/>
            <a:ext cx="11191874" cy="1325563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B7131-1751-4948-8140-154DE12ED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681163"/>
            <a:ext cx="55022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45FAE-88E2-4A92-B982-14EB8B28D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" y="2505075"/>
            <a:ext cx="5502276" cy="36845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97E7E-553B-4D41-9A56-23825490D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14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355092-23BA-4F62-8F4F-3A10AE705F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514975" cy="36845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A4F950-F5CE-44A9-A011-7B53C4A45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D52F-7779-4DD6-AA7F-F32EDA962284}" type="datetime1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516DBD-A653-42B6-86CC-C8F3E690E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BB4E1D-FFD9-4DC7-A45B-F800A6260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4F90F-1F10-44F5-9939-492AC1D8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3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F433C-EDA4-4606-AEE7-5C60F0500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6" y="513346"/>
            <a:ext cx="11144250" cy="6577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3C191E-1CDF-47D6-AE83-264201634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46351-2AF5-49B5-B8BA-413B0FC6C288}" type="datetime1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270D0-7DD9-421B-9A24-08B42AE86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61CC31-4BC9-47B6-8B14-ACE6C42C3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4F90F-1F10-44F5-9939-492AC1D8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5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83CEB4-59F6-4705-B921-EF5B1720D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4F74-224A-4B9D-BE7B-1709B633BE8D}" type="datetime1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F11B6C-7945-403F-AF87-6BE820E1E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A96A4-0208-4014-BA11-773695341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4F90F-1F10-44F5-9939-492AC1D8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2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25465-1851-42EF-B23A-F4D0A1B4F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8" y="457200"/>
            <a:ext cx="44110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5D636-CC0A-43DF-8095-9ADB712D4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47864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07B9C-4E0A-4A54-860E-7E0668468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948" y="2057400"/>
            <a:ext cx="44110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A44F4-55D4-433A-8689-141503D6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9023-70E6-4AA9-A8BA-D07A69E9D596}" type="datetime1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3C120-5E75-4B6A-B0A1-7DBD43FBD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4762F-C84E-49CD-8D7F-6CAF64B69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4F90F-1F10-44F5-9939-492AC1D8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3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1B3A7-0E2E-4460-8603-71601E8AC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8" y="457200"/>
            <a:ext cx="44110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110C10-3AC8-438B-B7EB-066B14FC8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647864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CA0EB-DF6C-44DD-8259-E3C16AECF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948" y="2057400"/>
            <a:ext cx="44110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B0413-5460-4C23-B0E2-A5360C719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B4EE-C0E8-43EF-BB5A-2B1B2BFCB313}" type="datetime1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78750-BD54-4BEE-941B-A1EFBD7D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2B71A-EDB8-423B-922F-57DB8714B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4F90F-1F10-44F5-9939-492AC1D8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0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9711DC-4032-4871-B60D-8DC5C3491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7" y="513346"/>
            <a:ext cx="11470106" cy="657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035EA-3969-44C0-A8FB-367491EEE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947" y="1556084"/>
            <a:ext cx="11470105" cy="4620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1CF91-3D54-4FC9-AD9E-5368C592A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947" y="63446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46CE7D5-CF57-46EF-B807-FDD0502418D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DE239-A105-4119-92BB-4252B2309D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6758" y="6368719"/>
            <a:ext cx="5518484" cy="352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6ADC4-AB5E-47BF-9958-1A132B394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7852" y="63687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6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8.png"/><Relationship Id="rId3" Type="http://schemas.openxmlformats.org/officeDocument/2006/relationships/image" Target="../media/image43.png"/><Relationship Id="rId7" Type="http://schemas.openxmlformats.org/officeDocument/2006/relationships/image" Target="../media/image24.png"/><Relationship Id="rId12" Type="http://schemas.openxmlformats.org/officeDocument/2006/relationships/image" Target="../media/image5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svg"/><Relationship Id="rId11" Type="http://schemas.openxmlformats.org/officeDocument/2006/relationships/image" Target="../media/image49.png"/><Relationship Id="rId5" Type="http://schemas.openxmlformats.org/officeDocument/2006/relationships/image" Target="../media/image45.png"/><Relationship Id="rId10" Type="http://schemas.openxmlformats.org/officeDocument/2006/relationships/image" Target="../media/image48.svg"/><Relationship Id="rId4" Type="http://schemas.openxmlformats.org/officeDocument/2006/relationships/image" Target="../media/image44.svg"/><Relationship Id="rId9" Type="http://schemas.openxmlformats.org/officeDocument/2006/relationships/image" Target="../media/image47.png"/><Relationship Id="rId1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comments" Target="../comments/comment1.xml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28.png"/><Relationship Id="rId5" Type="http://schemas.openxmlformats.org/officeDocument/2006/relationships/image" Target="../media/image10.png"/><Relationship Id="rId10" Type="http://schemas.openxmlformats.org/officeDocument/2006/relationships/image" Target="../media/image27.svg"/><Relationship Id="rId4" Type="http://schemas.openxmlformats.org/officeDocument/2006/relationships/image" Target="../media/image23.sv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4.svg"/><Relationship Id="rId3" Type="http://schemas.openxmlformats.org/officeDocument/2006/relationships/image" Target="../media/image26.png"/><Relationship Id="rId7" Type="http://schemas.openxmlformats.org/officeDocument/2006/relationships/image" Target="../media/image32.sv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25.svg"/><Relationship Id="rId5" Type="http://schemas.openxmlformats.org/officeDocument/2006/relationships/image" Target="../media/image30.png"/><Relationship Id="rId15" Type="http://schemas.openxmlformats.org/officeDocument/2006/relationships/image" Target="../media/image36.svg"/><Relationship Id="rId10" Type="http://schemas.openxmlformats.org/officeDocument/2006/relationships/image" Target="../media/image24.png"/><Relationship Id="rId4" Type="http://schemas.openxmlformats.org/officeDocument/2006/relationships/image" Target="../media/image27.svg"/><Relationship Id="rId9" Type="http://schemas.openxmlformats.org/officeDocument/2006/relationships/image" Target="../media/image11.sv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11" Type="http://schemas.openxmlformats.org/officeDocument/2006/relationships/image" Target="../media/image17.svg"/><Relationship Id="rId5" Type="http://schemas.openxmlformats.org/officeDocument/2006/relationships/image" Target="../media/image10.png"/><Relationship Id="rId10" Type="http://schemas.openxmlformats.org/officeDocument/2006/relationships/image" Target="../media/image38.png"/><Relationship Id="rId4" Type="http://schemas.openxmlformats.org/officeDocument/2006/relationships/image" Target="../media/image27.svg"/><Relationship Id="rId9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1.svg"/><Relationship Id="rId3" Type="http://schemas.openxmlformats.org/officeDocument/2006/relationships/image" Target="../media/image24.png"/><Relationship Id="rId7" Type="http://schemas.openxmlformats.org/officeDocument/2006/relationships/image" Target="../media/image27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hyperlink" Target="https://www.vcloudnine.de/moving-a-small-on-prem-environment-to-azure-o365-part-2/" TargetMode="External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25.svg"/><Relationship Id="rId9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4A296-8033-4CE9-8DE6-C4D4F9964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360" y="223423"/>
            <a:ext cx="10799280" cy="1871639"/>
          </a:xfrm>
        </p:spPr>
        <p:txBody>
          <a:bodyPr>
            <a:noAutofit/>
          </a:bodyPr>
          <a:lstStyle/>
          <a:p>
            <a:r>
              <a:rPr lang="en-US" sz="4800" dirty="0"/>
              <a:t>OneEdge: An Efficient Control Plane for Geo-Distributed Infrastructures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1B9394-C59E-4798-B58E-A8C553F6F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45367"/>
            <a:ext cx="9144000" cy="83332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Enrique Saurez</a:t>
            </a:r>
            <a:r>
              <a:rPr lang="en-US" dirty="0"/>
              <a:t>, </a:t>
            </a:r>
            <a:r>
              <a:rPr lang="en-US" b="1" dirty="0"/>
              <a:t>Harshit Gupta</a:t>
            </a:r>
            <a:r>
              <a:rPr lang="en-US" dirty="0"/>
              <a:t>, </a:t>
            </a:r>
          </a:p>
          <a:p>
            <a:r>
              <a:rPr lang="en-US" dirty="0"/>
              <a:t>Alexandros </a:t>
            </a:r>
            <a:r>
              <a:rPr lang="en-US" dirty="0" err="1"/>
              <a:t>Daglis</a:t>
            </a:r>
            <a:r>
              <a:rPr lang="en-US" dirty="0"/>
              <a:t>, and </a:t>
            </a:r>
            <a:r>
              <a:rPr lang="en-US" dirty="0" err="1"/>
              <a:t>Umakishore</a:t>
            </a:r>
            <a:r>
              <a:rPr lang="en-US" dirty="0"/>
              <a:t> Ramachandran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1A767-2285-4A9D-8E5A-8D34E739B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4F90F-1F10-44F5-9939-492AC1D8ED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B12904-3AD0-4838-A428-BEDA150EDB8A}"/>
              </a:ext>
            </a:extLst>
          </p:cNvPr>
          <p:cNvSpPr txBox="1"/>
          <p:nvPr/>
        </p:nvSpPr>
        <p:spPr>
          <a:xfrm>
            <a:off x="705885" y="3419475"/>
            <a:ext cx="480165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Problem: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Scheduling to ensure correct functionality and performance for situation-awareness applications over geo-distributed infrastructures.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B0A191-7778-47C8-B166-E11C0B4C2B2B}"/>
              </a:ext>
            </a:extLst>
          </p:cNvPr>
          <p:cNvSpPr txBox="1"/>
          <p:nvPr/>
        </p:nvSpPr>
        <p:spPr>
          <a:xfrm>
            <a:off x="6291445" y="3429000"/>
            <a:ext cx="5204195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Key takeaways: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Make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spatial affinity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end-to-end latency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requirements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1st class citizens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for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scheduling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Hybrid centralized-distributed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control-plane architecture for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agility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7BD558-1D0B-48D6-AF33-E5030F84F7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" t="17018" r="8085" b="20790"/>
          <a:stretch/>
        </p:blipFill>
        <p:spPr>
          <a:xfrm>
            <a:off x="395197" y="5275626"/>
            <a:ext cx="5446644" cy="94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49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F6475-B8FE-434D-B8CB-AC5B060A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Highlights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A425C-2FA5-4E4B-864C-342EABCC2A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Metrics</a:t>
            </a:r>
          </a:p>
          <a:p>
            <a:r>
              <a:rPr lang="en-US" sz="2400" dirty="0"/>
              <a:t>Deployment Latency</a:t>
            </a:r>
          </a:p>
          <a:p>
            <a:r>
              <a:rPr lang="en-US" sz="2400" dirty="0"/>
              <a:t>Application’s Spatial Alignment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dirty="0"/>
              <a:t>Results	</a:t>
            </a:r>
          </a:p>
          <a:p>
            <a:r>
              <a:rPr lang="en-US" sz="2400" dirty="0"/>
              <a:t>Lower deployment latency</a:t>
            </a:r>
          </a:p>
          <a:p>
            <a:pPr lvl="1"/>
            <a:r>
              <a:rPr lang="en-US" dirty="0"/>
              <a:t>Standalone applications</a:t>
            </a:r>
          </a:p>
          <a:p>
            <a:r>
              <a:rPr lang="en-US" sz="2400" dirty="0"/>
              <a:t>Higher spatial alignment </a:t>
            </a:r>
          </a:p>
          <a:p>
            <a:pPr lvl="1"/>
            <a:r>
              <a:rPr lang="en-US" dirty="0"/>
              <a:t>Coordinated applications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5A178-EE82-4134-B358-A529CF3F2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4F90F-1F10-44F5-9939-492AC1D8ED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5E55618-2918-4FDB-805E-1D1019ADF4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43521"/>
          <a:stretch/>
        </p:blipFill>
        <p:spPr>
          <a:xfrm>
            <a:off x="5979089" y="3135685"/>
            <a:ext cx="3205778" cy="2490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2ADD1FD-35A0-48A9-BC8B-5765AF504B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38465"/>
          <a:stretch/>
        </p:blipFill>
        <p:spPr>
          <a:xfrm>
            <a:off x="5832221" y="588322"/>
            <a:ext cx="3524566" cy="254736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2D8EF56-D9E7-4C05-AC43-5DCA90C4FC25}"/>
              </a:ext>
            </a:extLst>
          </p:cNvPr>
          <p:cNvSpPr/>
          <p:nvPr/>
        </p:nvSpPr>
        <p:spPr>
          <a:xfrm>
            <a:off x="2380101" y="5893771"/>
            <a:ext cx="7431797" cy="49244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OneEdge provides the best of both architectures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BBCFA9-DEAB-4E94-AE6F-85D6F6DE7F8C}"/>
              </a:ext>
            </a:extLst>
          </p:cNvPr>
          <p:cNvSpPr/>
          <p:nvPr/>
        </p:nvSpPr>
        <p:spPr>
          <a:xfrm>
            <a:off x="9114360" y="1013352"/>
            <a:ext cx="688931" cy="1127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B70474C-AE27-40E6-BBAB-C9AF9DBDB0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6222" t="22635" b="23076"/>
          <a:stretch/>
        </p:blipFill>
        <p:spPr>
          <a:xfrm>
            <a:off x="9356787" y="871031"/>
            <a:ext cx="2484882" cy="135197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F6B25DC-815C-4A81-8B50-045867EF8CFA}"/>
              </a:ext>
            </a:extLst>
          </p:cNvPr>
          <p:cNvGrpSpPr/>
          <p:nvPr/>
        </p:nvGrpSpPr>
        <p:grpSpPr>
          <a:xfrm>
            <a:off x="6192284" y="3763056"/>
            <a:ext cx="1515776" cy="1357420"/>
            <a:chOff x="6192284" y="3763056"/>
            <a:chExt cx="1515776" cy="13574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34B64B5-5CD1-433C-8BCB-71A5DAB2D246}"/>
                </a:ext>
              </a:extLst>
            </p:cNvPr>
            <p:cNvGrpSpPr/>
            <p:nvPr/>
          </p:nvGrpSpPr>
          <p:grpSpPr>
            <a:xfrm>
              <a:off x="6314723" y="3763056"/>
              <a:ext cx="1393337" cy="1166681"/>
              <a:chOff x="6314723" y="3741124"/>
              <a:chExt cx="1393337" cy="1166681"/>
            </a:xfrm>
          </p:grpSpPr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AAD67A39-3CCA-44C3-A37C-96439B5E6B96}"/>
                  </a:ext>
                </a:extLst>
              </p:cNvPr>
              <p:cNvSpPr/>
              <p:nvPr/>
            </p:nvSpPr>
            <p:spPr>
              <a:xfrm>
                <a:off x="6314723" y="3741124"/>
                <a:ext cx="1393337" cy="1093117"/>
              </a:xfrm>
              <a:prstGeom prst="parallelogram">
                <a:avLst>
                  <a:gd name="adj" fmla="val 25000"/>
                </a:avLst>
              </a:prstGeom>
              <a:solidFill>
                <a:schemeClr val="accent1">
                  <a:alpha val="40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pic>
            <p:nvPicPr>
              <p:cNvPr id="12" name="Graphic 11" descr="Car">
                <a:extLst>
                  <a:ext uri="{FF2B5EF4-FFF2-40B4-BE49-F238E27FC236}">
                    <a16:creationId xmlns:a16="http://schemas.microsoft.com/office/drawing/2014/main" id="{037AD381-7CFF-4E65-B976-94E1447C2C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 t="25432"/>
              <a:stretch/>
            </p:blipFill>
            <p:spPr>
              <a:xfrm>
                <a:off x="6443764" y="3936332"/>
                <a:ext cx="673567" cy="502265"/>
              </a:xfrm>
              <a:prstGeom prst="rect">
                <a:avLst/>
              </a:prstGeom>
            </p:spPr>
          </p:pic>
          <p:pic>
            <p:nvPicPr>
              <p:cNvPr id="14" name="Graphic 13" descr="Car">
                <a:extLst>
                  <a:ext uri="{FF2B5EF4-FFF2-40B4-BE49-F238E27FC236}">
                    <a16:creationId xmlns:a16="http://schemas.microsoft.com/office/drawing/2014/main" id="{D18E30CB-E98F-4364-AB0C-443964D004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 t="25432"/>
              <a:stretch/>
            </p:blipFill>
            <p:spPr>
              <a:xfrm>
                <a:off x="6728945" y="4335161"/>
                <a:ext cx="767949" cy="572644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01BCD1E-7C11-43F7-A4A2-240879F82B88}"/>
                </a:ext>
              </a:extLst>
            </p:cNvPr>
            <p:cNvSpPr txBox="1"/>
            <p:nvPr/>
          </p:nvSpPr>
          <p:spPr>
            <a:xfrm>
              <a:off x="6192284" y="4858866"/>
              <a:ext cx="13933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Spatial Region 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A21F00D-D4BD-46A1-ABE2-C1DFD6211566}"/>
              </a:ext>
            </a:extLst>
          </p:cNvPr>
          <p:cNvGrpSpPr/>
          <p:nvPr/>
        </p:nvGrpSpPr>
        <p:grpSpPr>
          <a:xfrm>
            <a:off x="8773043" y="3752412"/>
            <a:ext cx="1533600" cy="1368064"/>
            <a:chOff x="8762157" y="3752412"/>
            <a:chExt cx="1533600" cy="13680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1648CB2-0FA8-41FB-A7AA-C895D51545EC}"/>
                </a:ext>
              </a:extLst>
            </p:cNvPr>
            <p:cNvSpPr txBox="1"/>
            <p:nvPr/>
          </p:nvSpPr>
          <p:spPr>
            <a:xfrm>
              <a:off x="8762157" y="4858866"/>
              <a:ext cx="13933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Spatial Region 2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A59693E-F4C7-42DC-841F-0C0FED148A76}"/>
                </a:ext>
              </a:extLst>
            </p:cNvPr>
            <p:cNvGrpSpPr/>
            <p:nvPr/>
          </p:nvGrpSpPr>
          <p:grpSpPr>
            <a:xfrm>
              <a:off x="8902420" y="3752412"/>
              <a:ext cx="1393337" cy="1187969"/>
              <a:chOff x="8902420" y="3763700"/>
              <a:chExt cx="1393337" cy="1187969"/>
            </a:xfrm>
          </p:grpSpPr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AB8024A9-12CD-42B0-A0DB-FF2272EDB857}"/>
                  </a:ext>
                </a:extLst>
              </p:cNvPr>
              <p:cNvSpPr/>
              <p:nvPr/>
            </p:nvSpPr>
            <p:spPr>
              <a:xfrm>
                <a:off x="8902420" y="3763700"/>
                <a:ext cx="1393337" cy="1093117"/>
              </a:xfrm>
              <a:prstGeom prst="parallelogram">
                <a:avLst>
                  <a:gd name="adj" fmla="val 25000"/>
                </a:avLst>
              </a:prstGeom>
              <a:solidFill>
                <a:srgbClr val="7BA79D">
                  <a:alpha val="38039"/>
                </a:srgb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pic>
            <p:nvPicPr>
              <p:cNvPr id="18" name="Graphic 17" descr="Car">
                <a:extLst>
                  <a:ext uri="{FF2B5EF4-FFF2-40B4-BE49-F238E27FC236}">
                    <a16:creationId xmlns:a16="http://schemas.microsoft.com/office/drawing/2014/main" id="{4CD0C1B8-D2C7-48BA-ABFA-24EB996A42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 t="25432"/>
              <a:stretch/>
            </p:blipFill>
            <p:spPr>
              <a:xfrm>
                <a:off x="9268233" y="3845219"/>
                <a:ext cx="767949" cy="572644"/>
              </a:xfrm>
              <a:prstGeom prst="rect">
                <a:avLst/>
              </a:prstGeom>
            </p:spPr>
          </p:pic>
          <p:pic>
            <p:nvPicPr>
              <p:cNvPr id="19" name="Graphic 18" descr="Car">
                <a:extLst>
                  <a:ext uri="{FF2B5EF4-FFF2-40B4-BE49-F238E27FC236}">
                    <a16:creationId xmlns:a16="http://schemas.microsoft.com/office/drawing/2014/main" id="{BAA12C01-E117-4D33-BA76-927BD6959A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 t="25432"/>
              <a:stretch/>
            </p:blipFill>
            <p:spPr>
              <a:xfrm>
                <a:off x="9279010" y="4379025"/>
                <a:ext cx="767949" cy="572644"/>
              </a:xfrm>
              <a:prstGeom prst="rect">
                <a:avLst/>
              </a:prstGeom>
            </p:spPr>
          </p:pic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E6050C9-2D5F-4B71-806C-EA63CAE8AF62}"/>
              </a:ext>
            </a:extLst>
          </p:cNvPr>
          <p:cNvGrpSpPr/>
          <p:nvPr/>
        </p:nvGrpSpPr>
        <p:grpSpPr>
          <a:xfrm>
            <a:off x="9476911" y="2387835"/>
            <a:ext cx="374714" cy="901000"/>
            <a:chOff x="11038071" y="2178213"/>
            <a:chExt cx="348937" cy="84806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A68E5F8-FF03-4E49-A17D-7CB0A519D510}"/>
                </a:ext>
              </a:extLst>
            </p:cNvPr>
            <p:cNvSpPr/>
            <p:nvPr/>
          </p:nvSpPr>
          <p:spPr>
            <a:xfrm>
              <a:off x="11038071" y="2178213"/>
              <a:ext cx="348937" cy="848063"/>
            </a:xfrm>
            <a:prstGeom prst="roundRect">
              <a:avLst/>
            </a:prstGeom>
            <a:solidFill>
              <a:srgbClr val="7BA79D">
                <a:alpha val="50196"/>
              </a:srgb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4880D11-1BDB-4FD8-BA50-96D1185FEC43}"/>
                </a:ext>
              </a:extLst>
            </p:cNvPr>
            <p:cNvSpPr/>
            <p:nvPr/>
          </p:nvSpPr>
          <p:spPr>
            <a:xfrm>
              <a:off x="11061951" y="2701033"/>
              <a:ext cx="301177" cy="286647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326AC18-5C56-42B5-9204-A3C7D20E881D}"/>
                </a:ext>
              </a:extLst>
            </p:cNvPr>
            <p:cNvSpPr/>
            <p:nvPr/>
          </p:nvSpPr>
          <p:spPr>
            <a:xfrm>
              <a:off x="11064946" y="2222173"/>
              <a:ext cx="301177" cy="286647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A963C27-527A-43A1-9F4D-8BB8F47B085B}"/>
                </a:ext>
              </a:extLst>
            </p:cNvPr>
            <p:cNvCxnSpPr>
              <a:cxnSpLocks/>
              <a:stCxn id="22" idx="0"/>
              <a:endCxn id="23" idx="4"/>
            </p:cNvCxnSpPr>
            <p:nvPr/>
          </p:nvCxnSpPr>
          <p:spPr>
            <a:xfrm flipV="1">
              <a:off x="11212540" y="2508820"/>
              <a:ext cx="2995" cy="192213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9EDABB1-336A-46F2-B700-68F8573E22AB}"/>
              </a:ext>
            </a:extLst>
          </p:cNvPr>
          <p:cNvGrpSpPr/>
          <p:nvPr/>
        </p:nvGrpSpPr>
        <p:grpSpPr>
          <a:xfrm>
            <a:off x="6925562" y="2365331"/>
            <a:ext cx="374714" cy="901000"/>
            <a:chOff x="11038071" y="2178213"/>
            <a:chExt cx="348937" cy="848063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52BCBBD-87D5-4680-9203-DFE2D6F9D632}"/>
                </a:ext>
              </a:extLst>
            </p:cNvPr>
            <p:cNvSpPr/>
            <p:nvPr/>
          </p:nvSpPr>
          <p:spPr>
            <a:xfrm>
              <a:off x="11038071" y="2178213"/>
              <a:ext cx="348937" cy="84806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3977D1-15FD-4A37-AB36-6625850B991B}"/>
                </a:ext>
              </a:extLst>
            </p:cNvPr>
            <p:cNvSpPr/>
            <p:nvPr/>
          </p:nvSpPr>
          <p:spPr>
            <a:xfrm>
              <a:off x="11061951" y="2701033"/>
              <a:ext cx="301177" cy="286647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D3D485A-06B4-4044-96AA-81340CBFAAAB}"/>
                </a:ext>
              </a:extLst>
            </p:cNvPr>
            <p:cNvSpPr/>
            <p:nvPr/>
          </p:nvSpPr>
          <p:spPr>
            <a:xfrm>
              <a:off x="11064946" y="2222173"/>
              <a:ext cx="301177" cy="286647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6D8ABCE-A7D5-40DB-9D37-5462C3EF2BEC}"/>
                </a:ext>
              </a:extLst>
            </p:cNvPr>
            <p:cNvCxnSpPr>
              <a:cxnSpLocks/>
              <a:stCxn id="27" idx="0"/>
              <a:endCxn id="28" idx="4"/>
            </p:cNvCxnSpPr>
            <p:nvPr/>
          </p:nvCxnSpPr>
          <p:spPr>
            <a:xfrm flipV="1">
              <a:off x="11212540" y="2508820"/>
              <a:ext cx="2995" cy="192213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55CE9752-D668-420A-AD5E-2CB39603A0C8}"/>
              </a:ext>
            </a:extLst>
          </p:cNvPr>
          <p:cNvCxnSpPr>
            <a:cxnSpLocks/>
            <a:stCxn id="12" idx="0"/>
            <a:endCxn id="26" idx="2"/>
          </p:cNvCxnSpPr>
          <p:nvPr/>
        </p:nvCxnSpPr>
        <p:spPr>
          <a:xfrm rot="5400000" flipH="1" flipV="1">
            <a:off x="6600767" y="3446113"/>
            <a:ext cx="691933" cy="332371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648525A5-4BF7-46FB-A872-E33FB4716AC4}"/>
              </a:ext>
            </a:extLst>
          </p:cNvPr>
          <p:cNvCxnSpPr>
            <a:cxnSpLocks/>
            <a:stCxn id="18" idx="0"/>
            <a:endCxn id="22" idx="4"/>
          </p:cNvCxnSpPr>
          <p:nvPr/>
        </p:nvCxnSpPr>
        <p:spPr>
          <a:xfrm rot="5400000" flipH="1" flipV="1">
            <a:off x="9370631" y="3540294"/>
            <a:ext cx="586101" cy="1174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54C8DB05-A115-423B-8044-0BDCF3EBD5E9}"/>
              </a:ext>
            </a:extLst>
          </p:cNvPr>
          <p:cNvCxnSpPr>
            <a:cxnSpLocks/>
            <a:stCxn id="19" idx="1"/>
            <a:endCxn id="26" idx="2"/>
          </p:cNvCxnSpPr>
          <p:nvPr/>
        </p:nvCxnSpPr>
        <p:spPr>
          <a:xfrm rot="10800000">
            <a:off x="7112920" y="3266331"/>
            <a:ext cx="2176977" cy="1387728"/>
          </a:xfrm>
          <a:prstGeom prst="curved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Curved 51">
            <a:extLst>
              <a:ext uri="{FF2B5EF4-FFF2-40B4-BE49-F238E27FC236}">
                <a16:creationId xmlns:a16="http://schemas.microsoft.com/office/drawing/2014/main" id="{CA6DAA96-2111-40EB-A7B2-6097BCF19AA3}"/>
              </a:ext>
            </a:extLst>
          </p:cNvPr>
          <p:cNvCxnSpPr>
            <a:stCxn id="14" idx="0"/>
            <a:endCxn id="26" idx="2"/>
          </p:cNvCxnSpPr>
          <p:nvPr/>
        </p:nvCxnSpPr>
        <p:spPr>
          <a:xfrm rot="16200000" flipV="1">
            <a:off x="6567539" y="3811711"/>
            <a:ext cx="1090762" cy="1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29534FEB-B045-42C4-9B77-5DE87D92CC9F}"/>
              </a:ext>
            </a:extLst>
          </p:cNvPr>
          <p:cNvSpPr txBox="1"/>
          <p:nvPr/>
        </p:nvSpPr>
        <p:spPr>
          <a:xfrm>
            <a:off x="9825981" y="2653669"/>
            <a:ext cx="65722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50%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9F19EEB-FB81-4100-AE7E-1DD7B96FC014}"/>
              </a:ext>
            </a:extLst>
          </p:cNvPr>
          <p:cNvSpPr txBox="1"/>
          <p:nvPr/>
        </p:nvSpPr>
        <p:spPr>
          <a:xfrm>
            <a:off x="7307710" y="2631165"/>
            <a:ext cx="79806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411954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00065 0.1972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4" grpId="0"/>
      <p:bldP spid="64" grpId="1"/>
      <p:bldP spid="65" grpId="0"/>
      <p:bldP spid="6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8228A-4A68-49BC-A641-1A2889688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contributions in the paper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3C44-0D21-4B65-8208-03F0C41A8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Helvetica"/>
                <a:cs typeface="Helvetica"/>
              </a:rPr>
              <a:t>Mechanisms to reduce the drawbacks of autonomous decisions</a:t>
            </a:r>
          </a:p>
          <a:p>
            <a:r>
              <a:rPr lang="en-US" sz="2400" dirty="0"/>
              <a:t>Trade-off between latency and load balance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dirty="0">
                <a:latin typeface="Helvetica"/>
                <a:cs typeface="Helvetica"/>
              </a:rPr>
              <a:t>State management coordination mechanisms</a:t>
            </a:r>
          </a:p>
          <a:p>
            <a:r>
              <a:rPr lang="en-US" sz="2400" dirty="0">
                <a:latin typeface="Helvetica"/>
                <a:cs typeface="Helvetica"/>
              </a:rPr>
              <a:t>Efficiently support autonomous and multi-site decisions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dirty="0">
                <a:latin typeface="Helvetica"/>
                <a:cs typeface="Helvetica"/>
              </a:rPr>
              <a:t>Detailed architecture description </a:t>
            </a:r>
            <a:endParaRPr lang="en-US" dirty="0"/>
          </a:p>
          <a:p>
            <a:r>
              <a:rPr lang="en-US" sz="2400" dirty="0"/>
              <a:t>Proactive and reactive control plane actions</a:t>
            </a:r>
          </a:p>
          <a:p>
            <a:r>
              <a:rPr lang="en-US" sz="2400" dirty="0"/>
              <a:t>Dynamic monitoring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dirty="0"/>
              <a:t>Programming model and taxonomy for applications</a:t>
            </a:r>
          </a:p>
          <a:p>
            <a:r>
              <a:rPr lang="en-US" sz="2400" dirty="0"/>
              <a:t>The need of multi-µDC deployments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EB03F-4708-452F-B8F0-F900F937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4F90F-1F10-44F5-9939-492AC1D8ED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221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5736B-A747-4D66-AF84-1C04FFE7F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C4CA1-58E5-4568-9CDA-83621998C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OneEdge is an agile control plane for</a:t>
            </a:r>
          </a:p>
          <a:p>
            <a:r>
              <a:rPr lang="en-US" sz="2400" dirty="0"/>
              <a:t>Situation-awareness applications</a:t>
            </a:r>
          </a:p>
          <a:p>
            <a:r>
              <a:rPr lang="en-US" sz="2400" dirty="0"/>
              <a:t>Geo-distributed edge infrastructures 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b="1" dirty="0"/>
              <a:t>Main Features</a:t>
            </a:r>
          </a:p>
          <a:p>
            <a:r>
              <a:rPr lang="en-US" sz="2400" dirty="0"/>
              <a:t>Supports both autonomous and multi-µDC control plane actions</a:t>
            </a:r>
          </a:p>
          <a:p>
            <a:r>
              <a:rPr lang="en-US" sz="2400" dirty="0">
                <a:latin typeface="Helvetica"/>
                <a:cs typeface="Helvetica"/>
              </a:rPr>
              <a:t>Low end-to-end deployment latency similar to decentralized</a:t>
            </a:r>
          </a:p>
          <a:p>
            <a:r>
              <a:rPr lang="en-US" sz="2400" dirty="0">
                <a:latin typeface="Helvetica"/>
                <a:cs typeface="Helvetica"/>
              </a:rPr>
              <a:t>Decision quality comparable to an optimal centralized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CF476-51BE-4DE2-B46A-ABD3A5826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4F90F-1F10-44F5-9939-492AC1D8ED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211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ED5CFC-0652-46DB-A438-4866CC39A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Backup slides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FD53B5-8470-4113-A568-9CFDA0136D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8187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93CDCB-288C-4CC8-8021-E639C222F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OneEdge</a:t>
            </a:r>
            <a:r>
              <a:rPr lang="en-IN" dirty="0"/>
              <a:t>: System Architecture</a:t>
            </a: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E21AFB8B-3230-4967-A89A-F030899399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399" y="3581399"/>
            <a:ext cx="3532909" cy="353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1" name="Picture 1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B855175-7D48-4490-9895-E75BE88CC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" y="2019451"/>
            <a:ext cx="11134725" cy="277291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F3BCBB0-0F1D-48CF-BF3B-DD28DBC36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5052291"/>
            <a:ext cx="11134725" cy="11246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994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D4DCDE-F18E-4F4C-A519-76BCF38B5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Exemplar Situation-Awareness Application</a:t>
            </a:r>
          </a:p>
        </p:txBody>
      </p:sp>
      <p:pic>
        <p:nvPicPr>
          <p:cNvPr id="8" name="Content Placeholder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BE4DD3C-4EC0-448C-A28E-9E5B6923BE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374" y="2399999"/>
            <a:ext cx="5384800" cy="2648811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ED28D91-9962-489E-AF39-BFCEF28F4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5208" y="1469506"/>
            <a:ext cx="5317455" cy="4509796"/>
          </a:xfrm>
        </p:spPr>
        <p:txBody>
          <a:bodyPr/>
          <a:lstStyle/>
          <a:p>
            <a:r>
              <a:rPr lang="en-IN" dirty="0"/>
              <a:t>Sub-regional View fuses sensed views</a:t>
            </a:r>
          </a:p>
          <a:p>
            <a:pPr lvl="1"/>
            <a:r>
              <a:rPr lang="en-IN" dirty="0"/>
              <a:t>Of cars in the same spatial locale </a:t>
            </a:r>
            <a:br>
              <a:rPr lang="en-IN" dirty="0"/>
            </a:br>
            <a:endParaRPr lang="en-IN" dirty="0"/>
          </a:p>
          <a:p>
            <a:r>
              <a:rPr lang="en-IN" dirty="0"/>
              <a:t>Regional View performs higher level aggregation</a:t>
            </a:r>
          </a:p>
          <a:p>
            <a:pPr lvl="1"/>
            <a:r>
              <a:rPr lang="en-IN" dirty="0"/>
              <a:t>Across adjacent spatial locales</a:t>
            </a:r>
          </a:p>
        </p:txBody>
      </p:sp>
    </p:spTree>
    <p:extLst>
      <p:ext uri="{BB962C8B-B14F-4D97-AF65-F5344CB8AC3E}">
        <p14:creationId xmlns:p14="http://schemas.microsoft.com/office/powerpoint/2010/main" val="3558118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DEB8C-AF07-4B1B-B2C2-FF5994CFA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Comparison of Deployment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55879-A857-419B-A00F-6BE45B79E4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err="1"/>
              <a:t>OneEdge</a:t>
            </a:r>
            <a:r>
              <a:rPr lang="en-IN" dirty="0"/>
              <a:t> vs. Centralized control-plane architecture</a:t>
            </a:r>
            <a:br>
              <a:rPr lang="en-IN" dirty="0"/>
            </a:br>
            <a:endParaRPr lang="en-IN" dirty="0"/>
          </a:p>
          <a:p>
            <a:r>
              <a:rPr lang="en-IN" dirty="0"/>
              <a:t>Standalone app clients present in each Metro area</a:t>
            </a:r>
          </a:p>
          <a:p>
            <a:endParaRPr lang="en-IN" dirty="0"/>
          </a:p>
          <a:p>
            <a:r>
              <a:rPr lang="en-IN" dirty="0"/>
              <a:t>Low load scenario to avoid congestion in scheduler’s queue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52B09B-1B78-48DA-B57A-77C4EF7A72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3"/>
          <a:stretch/>
        </p:blipFill>
        <p:spPr>
          <a:xfrm>
            <a:off x="6312573" y="1782617"/>
            <a:ext cx="5467350" cy="412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2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ACE69-B677-451C-8A85-641BC1AED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Latency SLO violations in end-to-end experiments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1A0175-6605-4754-831E-58B84A0A2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53" y="1712242"/>
            <a:ext cx="85248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7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4A03E851-8F7C-4F7A-9842-EBAD258DEECB}"/>
              </a:ext>
            </a:extLst>
          </p:cNvPr>
          <p:cNvGrpSpPr/>
          <p:nvPr/>
        </p:nvGrpSpPr>
        <p:grpSpPr>
          <a:xfrm>
            <a:off x="6305786" y="4751073"/>
            <a:ext cx="2997418" cy="1381312"/>
            <a:chOff x="4123043" y="4683206"/>
            <a:chExt cx="3129840" cy="1636794"/>
          </a:xfrm>
        </p:grpSpPr>
        <p:sp>
          <p:nvSpPr>
            <p:cNvPr id="2056" name="Parallelogram 2055">
              <a:extLst>
                <a:ext uri="{FF2B5EF4-FFF2-40B4-BE49-F238E27FC236}">
                  <a16:creationId xmlns:a16="http://schemas.microsoft.com/office/drawing/2014/main" id="{DEC23A11-B452-4374-ADD3-27FE04462CA4}"/>
                </a:ext>
              </a:extLst>
            </p:cNvPr>
            <p:cNvSpPr/>
            <p:nvPr/>
          </p:nvSpPr>
          <p:spPr>
            <a:xfrm>
              <a:off x="4207825" y="4683206"/>
              <a:ext cx="3045058" cy="1240104"/>
            </a:xfrm>
            <a:prstGeom prst="parallelogram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5B084D5-2F13-4DEE-BC8E-6C2C50533C86}"/>
                </a:ext>
              </a:extLst>
            </p:cNvPr>
            <p:cNvSpPr txBox="1"/>
            <p:nvPr/>
          </p:nvSpPr>
          <p:spPr>
            <a:xfrm>
              <a:off x="4123043" y="5950668"/>
              <a:ext cx="2912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Spatial affinity requirement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B36FF1-E8F3-4BD1-8739-0F4A2B604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Situation-Awareness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1A150-B0FE-42B5-B481-93329968F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Sense-process-actuate control loop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Two main categories</a:t>
            </a:r>
          </a:p>
          <a:p>
            <a:r>
              <a:rPr lang="en-US" sz="2000" dirty="0"/>
              <a:t>Coordinated</a:t>
            </a:r>
            <a:br>
              <a:rPr lang="en-US" sz="2000" dirty="0"/>
            </a:br>
            <a:r>
              <a:rPr lang="en-US" sz="2000" dirty="0"/>
              <a:t>E.g., collaborative autonomous driving</a:t>
            </a:r>
            <a:endParaRPr lang="en-US" sz="2000" dirty="0">
              <a:latin typeface="Helvetica"/>
              <a:cs typeface="Helvetica"/>
            </a:endParaRPr>
          </a:p>
          <a:p>
            <a:r>
              <a:rPr lang="en-US" sz="2000" dirty="0">
                <a:latin typeface="Helvetica"/>
                <a:cs typeface="Helvetica"/>
              </a:rPr>
              <a:t>Standalone</a:t>
            </a:r>
            <a:br>
              <a:rPr lang="en-US" sz="2000" dirty="0">
                <a:latin typeface="Helvetica"/>
                <a:cs typeface="Helvetica"/>
              </a:rPr>
            </a:br>
            <a:r>
              <a:rPr lang="en-US" sz="2000" dirty="0">
                <a:latin typeface="Helvetica"/>
                <a:cs typeface="Helvetica"/>
              </a:rPr>
              <a:t>E.g., autonomous drone navigation</a:t>
            </a:r>
            <a:br>
              <a:rPr lang="en-US" sz="2400" dirty="0">
                <a:latin typeface="Helvetica"/>
                <a:cs typeface="Helvetica"/>
              </a:rPr>
            </a:br>
            <a:endParaRPr lang="en-US" sz="2400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2400" dirty="0"/>
              <a:t>Application Requirements</a:t>
            </a:r>
          </a:p>
          <a:p>
            <a:r>
              <a:rPr lang="en-US" sz="2000" dirty="0"/>
              <a:t>Spatial Affinity: Coordination of close-by clients</a:t>
            </a:r>
          </a:p>
          <a:p>
            <a:r>
              <a:rPr lang="en-US" sz="2000" dirty="0"/>
              <a:t>Low end-to-end processing latency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89082-857D-4814-99DC-B5E1DD56E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4F90F-1F10-44F5-9939-492AC1D8ED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2D2A632D-5AC4-4D92-9DCF-48772E934742}"/>
              </a:ext>
            </a:extLst>
          </p:cNvPr>
          <p:cNvGrpSpPr/>
          <p:nvPr/>
        </p:nvGrpSpPr>
        <p:grpSpPr>
          <a:xfrm>
            <a:off x="6752965" y="2260412"/>
            <a:ext cx="2203187" cy="3599129"/>
            <a:chOff x="7364214" y="1884411"/>
            <a:chExt cx="2300521" cy="426480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EEDDB39-27F4-4C42-AFA3-7B065BFD7482}"/>
                </a:ext>
              </a:extLst>
            </p:cNvPr>
            <p:cNvSpPr/>
            <p:nvPr/>
          </p:nvSpPr>
          <p:spPr>
            <a:xfrm>
              <a:off x="7844564" y="1884411"/>
              <a:ext cx="1320050" cy="244988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Collaborative Autonomous Driving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1BEA20A-13F7-45F8-A226-7A364BCF890E}"/>
                </a:ext>
              </a:extLst>
            </p:cNvPr>
            <p:cNvCxnSpPr>
              <a:cxnSpLocks/>
              <a:stCxn id="9" idx="0"/>
              <a:endCxn id="10" idx="2"/>
            </p:cNvCxnSpPr>
            <p:nvPr/>
          </p:nvCxnSpPr>
          <p:spPr>
            <a:xfrm flipV="1">
              <a:off x="7821414" y="4334299"/>
              <a:ext cx="683176" cy="400147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EFB2134-6C1C-4285-B257-6763D17C4491}"/>
                </a:ext>
              </a:extLst>
            </p:cNvPr>
            <p:cNvCxnSpPr>
              <a:cxnSpLocks/>
              <a:stCxn id="12" idx="0"/>
              <a:endCxn id="10" idx="2"/>
            </p:cNvCxnSpPr>
            <p:nvPr/>
          </p:nvCxnSpPr>
          <p:spPr>
            <a:xfrm flipH="1" flipV="1">
              <a:off x="8504590" y="4334299"/>
              <a:ext cx="702945" cy="400147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7007A77-A672-4B04-A4EE-0B76EAB948D9}"/>
                </a:ext>
              </a:extLst>
            </p:cNvPr>
            <p:cNvCxnSpPr>
              <a:cxnSpLocks/>
              <a:stCxn id="11" idx="0"/>
              <a:endCxn id="10" idx="2"/>
            </p:cNvCxnSpPr>
            <p:nvPr/>
          </p:nvCxnSpPr>
          <p:spPr>
            <a:xfrm flipH="1" flipV="1">
              <a:off x="8504590" y="4334299"/>
              <a:ext cx="11747" cy="900521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 descr="Car">
              <a:extLst>
                <a:ext uri="{FF2B5EF4-FFF2-40B4-BE49-F238E27FC236}">
                  <a16:creationId xmlns:a16="http://schemas.microsoft.com/office/drawing/2014/main" id="{1786B521-3D39-4C8F-AFF3-2A0B340E2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64214" y="4734445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Car">
              <a:extLst>
                <a:ext uri="{FF2B5EF4-FFF2-40B4-BE49-F238E27FC236}">
                  <a16:creationId xmlns:a16="http://schemas.microsoft.com/office/drawing/2014/main" id="{4ADC80B9-B302-49C2-A216-FECE76EFD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059137" y="5234820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Car">
              <a:extLst>
                <a:ext uri="{FF2B5EF4-FFF2-40B4-BE49-F238E27FC236}">
                  <a16:creationId xmlns:a16="http://schemas.microsoft.com/office/drawing/2014/main" id="{67E4ED1A-CA6B-4BCF-A8BD-30AEA3AD9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750335" y="4734445"/>
              <a:ext cx="914400" cy="914400"/>
            </a:xfrm>
            <a:prstGeom prst="rect">
              <a:avLst/>
            </a:prstGeom>
          </p:spPr>
        </p:pic>
      </p:grpSp>
      <p:grpSp>
        <p:nvGrpSpPr>
          <p:cNvPr id="2060" name="Group 2059">
            <a:extLst>
              <a:ext uri="{FF2B5EF4-FFF2-40B4-BE49-F238E27FC236}">
                <a16:creationId xmlns:a16="http://schemas.microsoft.com/office/drawing/2014/main" id="{23F04DC6-9D94-466C-9DC6-5E4F963CDFF3}"/>
              </a:ext>
            </a:extLst>
          </p:cNvPr>
          <p:cNvGrpSpPr/>
          <p:nvPr/>
        </p:nvGrpSpPr>
        <p:grpSpPr>
          <a:xfrm>
            <a:off x="9698465" y="2303744"/>
            <a:ext cx="1151400" cy="3736008"/>
            <a:chOff x="10343834" y="2677481"/>
            <a:chExt cx="1151400" cy="373600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074C4173-D31B-4CD1-8D6C-E23951BF9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0526" y="5499089"/>
              <a:ext cx="914400" cy="914400"/>
            </a:xfrm>
            <a:prstGeom prst="rect">
              <a:avLst/>
            </a:prstGeom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099D6D89-4440-46E2-8263-15F06BC24B17}"/>
                </a:ext>
              </a:extLst>
            </p:cNvPr>
            <p:cNvSpPr/>
            <p:nvPr/>
          </p:nvSpPr>
          <p:spPr>
            <a:xfrm>
              <a:off x="10343834" y="2677481"/>
              <a:ext cx="1151400" cy="23621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Autonomous Drone Navigation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1DC16547-600C-4F7B-AC2A-6E269D5A2CE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911342" y="5091852"/>
              <a:ext cx="8192" cy="459452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2" name="Group 2061">
            <a:extLst>
              <a:ext uri="{FF2B5EF4-FFF2-40B4-BE49-F238E27FC236}">
                <a16:creationId xmlns:a16="http://schemas.microsoft.com/office/drawing/2014/main" id="{338CFABA-0A61-42BB-81C4-D99D212B106B}"/>
              </a:ext>
            </a:extLst>
          </p:cNvPr>
          <p:cNvGrpSpPr/>
          <p:nvPr/>
        </p:nvGrpSpPr>
        <p:grpSpPr>
          <a:xfrm>
            <a:off x="11037693" y="2233355"/>
            <a:ext cx="482803" cy="3416320"/>
            <a:chOff x="11683062" y="2607092"/>
            <a:chExt cx="482803" cy="3416320"/>
          </a:xfrm>
        </p:grpSpPr>
        <p:cxnSp>
          <p:nvCxnSpPr>
            <p:cNvPr id="2054" name="Straight Arrow Connector 2053">
              <a:extLst>
                <a:ext uri="{FF2B5EF4-FFF2-40B4-BE49-F238E27FC236}">
                  <a16:creationId xmlns:a16="http://schemas.microsoft.com/office/drawing/2014/main" id="{AF3320E5-6729-4139-8B6D-DC729CAE461F}"/>
                </a:ext>
              </a:extLst>
            </p:cNvPr>
            <p:cNvCxnSpPr/>
            <p:nvPr/>
          </p:nvCxnSpPr>
          <p:spPr>
            <a:xfrm>
              <a:off x="11683062" y="2766151"/>
              <a:ext cx="0" cy="3098203"/>
            </a:xfrm>
            <a:prstGeom prst="straightConnector1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55" name="TextBox 2054">
              <a:extLst>
                <a:ext uri="{FF2B5EF4-FFF2-40B4-BE49-F238E27FC236}">
                  <a16:creationId xmlns:a16="http://schemas.microsoft.com/office/drawing/2014/main" id="{7FEF5AA2-BB3A-4CE8-A013-4491A3ABB011}"/>
                </a:ext>
              </a:extLst>
            </p:cNvPr>
            <p:cNvSpPr txBox="1"/>
            <p:nvPr/>
          </p:nvSpPr>
          <p:spPr>
            <a:xfrm rot="5400000">
              <a:off x="10273039" y="4130586"/>
              <a:ext cx="3416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End-to-end latency requirement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B5B014-372E-4E89-B215-289E6599A745}"/>
              </a:ext>
            </a:extLst>
          </p:cNvPr>
          <p:cNvGrpSpPr/>
          <p:nvPr/>
        </p:nvGrpSpPr>
        <p:grpSpPr>
          <a:xfrm>
            <a:off x="7604689" y="3067980"/>
            <a:ext cx="550604" cy="1135705"/>
            <a:chOff x="7039434" y="3174617"/>
            <a:chExt cx="326642" cy="76458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2B8B512-1712-4728-B40B-A85B747343F1}"/>
                </a:ext>
              </a:extLst>
            </p:cNvPr>
            <p:cNvSpPr/>
            <p:nvPr/>
          </p:nvSpPr>
          <p:spPr>
            <a:xfrm>
              <a:off x="7039434" y="3634663"/>
              <a:ext cx="323426" cy="304540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1232630-5B4A-4778-9819-00E9B042AEB7}"/>
                </a:ext>
              </a:extLst>
            </p:cNvPr>
            <p:cNvSpPr/>
            <p:nvPr/>
          </p:nvSpPr>
          <p:spPr>
            <a:xfrm>
              <a:off x="7042650" y="3174617"/>
              <a:ext cx="323426" cy="304540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39A8DC1-71FB-4083-BD3F-514330958DBF}"/>
                </a:ext>
              </a:extLst>
            </p:cNvPr>
            <p:cNvCxnSpPr>
              <a:cxnSpLocks/>
              <a:stCxn id="31" idx="0"/>
              <a:endCxn id="36" idx="4"/>
            </p:cNvCxnSpPr>
            <p:nvPr/>
          </p:nvCxnSpPr>
          <p:spPr>
            <a:xfrm flipV="1">
              <a:off x="7201147" y="3479157"/>
              <a:ext cx="3216" cy="155506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4195376-898A-4E6F-9D92-5147D2BFBA90}"/>
              </a:ext>
            </a:extLst>
          </p:cNvPr>
          <p:cNvGrpSpPr/>
          <p:nvPr/>
        </p:nvGrpSpPr>
        <p:grpSpPr>
          <a:xfrm>
            <a:off x="9994133" y="3087256"/>
            <a:ext cx="574929" cy="1336233"/>
            <a:chOff x="7039434" y="3185441"/>
            <a:chExt cx="326642" cy="75917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E0B74A1-7698-4E08-BEB0-4E715C412AC7}"/>
                </a:ext>
              </a:extLst>
            </p:cNvPr>
            <p:cNvSpPr/>
            <p:nvPr/>
          </p:nvSpPr>
          <p:spPr>
            <a:xfrm>
              <a:off x="7039434" y="3640074"/>
              <a:ext cx="323426" cy="304540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F7DDE32-0BD6-49FB-81E0-E381059F99C6}"/>
                </a:ext>
              </a:extLst>
            </p:cNvPr>
            <p:cNvSpPr/>
            <p:nvPr/>
          </p:nvSpPr>
          <p:spPr>
            <a:xfrm>
              <a:off x="7042650" y="3185441"/>
              <a:ext cx="323426" cy="304540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FC6A7CF-7EDE-409F-8F26-B7F3E18FE360}"/>
                </a:ext>
              </a:extLst>
            </p:cNvPr>
            <p:cNvCxnSpPr>
              <a:cxnSpLocks/>
              <a:stCxn id="39" idx="0"/>
              <a:endCxn id="40" idx="4"/>
            </p:cNvCxnSpPr>
            <p:nvPr/>
          </p:nvCxnSpPr>
          <p:spPr>
            <a:xfrm flipV="1">
              <a:off x="7201147" y="3489981"/>
              <a:ext cx="3216" cy="150093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2D87C1-967B-46A3-8EC3-053C6C719468}"/>
              </a:ext>
            </a:extLst>
          </p:cNvPr>
          <p:cNvGrpSpPr>
            <a:grpSpLocks noChangeAspect="1"/>
          </p:cNvGrpSpPr>
          <p:nvPr/>
        </p:nvGrpSpPr>
        <p:grpSpPr>
          <a:xfrm>
            <a:off x="8609144" y="489376"/>
            <a:ext cx="2697566" cy="1565549"/>
            <a:chOff x="8565356" y="395984"/>
            <a:chExt cx="2996116" cy="1738814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D85FFAF-EBCA-4B31-BB42-3581F45656E0}"/>
                </a:ext>
              </a:extLst>
            </p:cNvPr>
            <p:cNvSpPr/>
            <p:nvPr/>
          </p:nvSpPr>
          <p:spPr>
            <a:xfrm>
              <a:off x="10410072" y="849012"/>
              <a:ext cx="1151400" cy="86868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Process</a:t>
              </a:r>
            </a:p>
          </p:txBody>
        </p:sp>
        <p:sp>
          <p:nvSpPr>
            <p:cNvPr id="6" name="Arrow: Bent 5">
              <a:extLst>
                <a:ext uri="{FF2B5EF4-FFF2-40B4-BE49-F238E27FC236}">
                  <a16:creationId xmlns:a16="http://schemas.microsoft.com/office/drawing/2014/main" id="{2627C733-42DB-445C-A153-7E65A255096B}"/>
                </a:ext>
              </a:extLst>
            </p:cNvPr>
            <p:cNvSpPr/>
            <p:nvPr/>
          </p:nvSpPr>
          <p:spPr>
            <a:xfrm flipV="1">
              <a:off x="8800971" y="395984"/>
              <a:ext cx="1609101" cy="86868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7" name="Arrow: Bent 6">
              <a:extLst>
                <a:ext uri="{FF2B5EF4-FFF2-40B4-BE49-F238E27FC236}">
                  <a16:creationId xmlns:a16="http://schemas.microsoft.com/office/drawing/2014/main" id="{A8BA9A73-19AD-4B6E-963C-90ED86692185}"/>
                </a:ext>
              </a:extLst>
            </p:cNvPr>
            <p:cNvSpPr/>
            <p:nvPr/>
          </p:nvSpPr>
          <p:spPr>
            <a:xfrm rot="16200000" flipH="1">
              <a:off x="9198616" y="923340"/>
              <a:ext cx="813816" cy="160910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8" name="Flowchart: Terminator 7">
              <a:extLst>
                <a:ext uri="{FF2B5EF4-FFF2-40B4-BE49-F238E27FC236}">
                  <a16:creationId xmlns:a16="http://schemas.microsoft.com/office/drawing/2014/main" id="{255901A3-FA39-4753-A7C6-E61597FE7D7A}"/>
                </a:ext>
              </a:extLst>
            </p:cNvPr>
            <p:cNvSpPr/>
            <p:nvPr/>
          </p:nvSpPr>
          <p:spPr>
            <a:xfrm>
              <a:off x="9022557" y="798455"/>
              <a:ext cx="1014870" cy="437597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Sense</a:t>
              </a:r>
            </a:p>
          </p:txBody>
        </p:sp>
        <p:sp>
          <p:nvSpPr>
            <p:cNvPr id="42" name="Flowchart: Terminator 41">
              <a:extLst>
                <a:ext uri="{FF2B5EF4-FFF2-40B4-BE49-F238E27FC236}">
                  <a16:creationId xmlns:a16="http://schemas.microsoft.com/office/drawing/2014/main" id="{9ABCDF1F-B8A7-47E1-A201-53611CA80C64}"/>
                </a:ext>
              </a:extLst>
            </p:cNvPr>
            <p:cNvSpPr/>
            <p:nvPr/>
          </p:nvSpPr>
          <p:spPr>
            <a:xfrm>
              <a:off x="8565356" y="1308261"/>
              <a:ext cx="1117935" cy="437597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Actuate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509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FA230-7F9A-45E6-BF4C-E6CEEB697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Geo-Distributed Edge Infrastructure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AA070-C981-43E4-B408-779E7ADAF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Micro data centers (µDC) near clients</a:t>
            </a:r>
          </a:p>
          <a:p>
            <a:r>
              <a:rPr lang="en-US" sz="2400" dirty="0"/>
              <a:t>Geo-distributed to ensure coverage</a:t>
            </a:r>
          </a:p>
          <a:p>
            <a:r>
              <a:rPr lang="en-US" sz="2400" dirty="0"/>
              <a:t>Form a resource continuum with cloud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dirty="0">
                <a:latin typeface="Helvetica"/>
                <a:cs typeface="Helvetica"/>
              </a:rPr>
              <a:t>Limited resource capacity per </a:t>
            </a:r>
            <a:r>
              <a:rPr lang="en-US" dirty="0"/>
              <a:t>µDC</a:t>
            </a:r>
            <a:endParaRPr lang="en-US" dirty="0">
              <a:latin typeface="Helvetica"/>
              <a:cs typeface="Helvetica"/>
            </a:endParaRPr>
          </a:p>
          <a:p>
            <a:r>
              <a:rPr lang="en-US" sz="2400" dirty="0"/>
              <a:t>Power constraints </a:t>
            </a:r>
          </a:p>
          <a:p>
            <a:r>
              <a:rPr lang="en-US" sz="2400" dirty="0"/>
              <a:t>Space constraints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61F0E-BDD4-4C8E-8270-546C40A07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4F90F-1F10-44F5-9939-492AC1D8ED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3B9FE2-2361-4330-88AD-F9A9B0AD24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773" b="5920"/>
          <a:stretch/>
        </p:blipFill>
        <p:spPr>
          <a:xfrm>
            <a:off x="6738832" y="2211752"/>
            <a:ext cx="4607601" cy="3659397"/>
          </a:xfrm>
          <a:prstGeom prst="rect">
            <a:avLst/>
          </a:prstGeom>
        </p:spPr>
      </p:pic>
      <p:pic>
        <p:nvPicPr>
          <p:cNvPr id="6" name="Graphic 5" descr="Server">
            <a:extLst>
              <a:ext uri="{FF2B5EF4-FFF2-40B4-BE49-F238E27FC236}">
                <a16:creationId xmlns:a16="http://schemas.microsoft.com/office/drawing/2014/main" id="{21F54F57-F240-44D3-8B75-9D304E6F6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9346" y="3177243"/>
            <a:ext cx="464373" cy="46437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1151259-A6FF-4E38-907E-B3DE37F01CDD}"/>
              </a:ext>
            </a:extLst>
          </p:cNvPr>
          <p:cNvGrpSpPr/>
          <p:nvPr/>
        </p:nvGrpSpPr>
        <p:grpSpPr>
          <a:xfrm>
            <a:off x="8284933" y="4812152"/>
            <a:ext cx="853440" cy="464374"/>
            <a:chOff x="8284933" y="5014153"/>
            <a:chExt cx="853440" cy="464374"/>
          </a:xfrm>
        </p:grpSpPr>
        <p:pic>
          <p:nvPicPr>
            <p:cNvPr id="8" name="Graphic 7" descr="Server">
              <a:extLst>
                <a:ext uri="{FF2B5EF4-FFF2-40B4-BE49-F238E27FC236}">
                  <a16:creationId xmlns:a16="http://schemas.microsoft.com/office/drawing/2014/main" id="{C0FDCE66-5AEC-48F9-9AB9-75D87B1FE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284933" y="5014154"/>
              <a:ext cx="464373" cy="464373"/>
            </a:xfrm>
            <a:prstGeom prst="rect">
              <a:avLst/>
            </a:prstGeom>
          </p:spPr>
        </p:pic>
        <p:pic>
          <p:nvPicPr>
            <p:cNvPr id="9" name="Graphic 8" descr="Server">
              <a:extLst>
                <a:ext uri="{FF2B5EF4-FFF2-40B4-BE49-F238E27FC236}">
                  <a16:creationId xmlns:a16="http://schemas.microsoft.com/office/drawing/2014/main" id="{36E4977C-44F0-4866-92E4-8CA1F1C1B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74000" y="5014153"/>
              <a:ext cx="464373" cy="464373"/>
            </a:xfrm>
            <a:prstGeom prst="rect">
              <a:avLst/>
            </a:prstGeom>
          </p:spPr>
        </p:pic>
      </p:grpSp>
      <p:pic>
        <p:nvPicPr>
          <p:cNvPr id="10" name="Graphic 9" descr="Server">
            <a:extLst>
              <a:ext uri="{FF2B5EF4-FFF2-40B4-BE49-F238E27FC236}">
                <a16:creationId xmlns:a16="http://schemas.microsoft.com/office/drawing/2014/main" id="{BAACFFD9-883F-470B-AFE7-869A81EAB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5702" y="3815487"/>
            <a:ext cx="464373" cy="464373"/>
          </a:xfrm>
          <a:prstGeom prst="rect">
            <a:avLst/>
          </a:prstGeom>
        </p:spPr>
      </p:pic>
      <p:pic>
        <p:nvPicPr>
          <p:cNvPr id="11" name="Graphic 10" descr="Server">
            <a:extLst>
              <a:ext uri="{FF2B5EF4-FFF2-40B4-BE49-F238E27FC236}">
                <a16:creationId xmlns:a16="http://schemas.microsoft.com/office/drawing/2014/main" id="{6EFD25B8-5B4C-48AC-9FAF-1217E1CB4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50607" y="2348053"/>
            <a:ext cx="464373" cy="464373"/>
          </a:xfrm>
          <a:prstGeom prst="rect">
            <a:avLst/>
          </a:prstGeom>
        </p:spPr>
      </p:pic>
      <p:pic>
        <p:nvPicPr>
          <p:cNvPr id="12" name="Graphic 11" descr="Server">
            <a:extLst>
              <a:ext uri="{FF2B5EF4-FFF2-40B4-BE49-F238E27FC236}">
                <a16:creationId xmlns:a16="http://schemas.microsoft.com/office/drawing/2014/main" id="{685EDE04-1702-4EC0-A70D-1EACC5F8F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3942" y="2984197"/>
            <a:ext cx="464373" cy="464373"/>
          </a:xfrm>
          <a:prstGeom prst="rect">
            <a:avLst/>
          </a:prstGeom>
        </p:spPr>
      </p:pic>
      <p:pic>
        <p:nvPicPr>
          <p:cNvPr id="13" name="Graphic 12" descr="Server">
            <a:extLst>
              <a:ext uri="{FF2B5EF4-FFF2-40B4-BE49-F238E27FC236}">
                <a16:creationId xmlns:a16="http://schemas.microsoft.com/office/drawing/2014/main" id="{0EE5A31D-880C-4120-A75C-439498F58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7363" y="3409429"/>
            <a:ext cx="464373" cy="464373"/>
          </a:xfrm>
          <a:prstGeom prst="rect">
            <a:avLst/>
          </a:prstGeom>
        </p:spPr>
      </p:pic>
      <p:pic>
        <p:nvPicPr>
          <p:cNvPr id="14" name="Graphic 13" descr="Cloud">
            <a:extLst>
              <a:ext uri="{FF2B5EF4-FFF2-40B4-BE49-F238E27FC236}">
                <a16:creationId xmlns:a16="http://schemas.microsoft.com/office/drawing/2014/main" id="{9A1D1C4A-CB0F-4F0A-B476-35A8E710DA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5766" y="1010170"/>
            <a:ext cx="1313733" cy="13137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DA362B-D4A1-46D7-843F-7152F3252367}"/>
              </a:ext>
            </a:extLst>
          </p:cNvPr>
          <p:cNvSpPr txBox="1"/>
          <p:nvPr/>
        </p:nvSpPr>
        <p:spPr>
          <a:xfrm>
            <a:off x="8104982" y="5224163"/>
            <a:ext cx="1195185" cy="646986"/>
          </a:xfrm>
          <a:prstGeom prst="roundRect">
            <a:avLst/>
          </a:prstGeom>
          <a:solidFill>
            <a:srgbClr val="FFFFFF">
              <a:alpha val="45098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Downtown</a:t>
            </a:r>
            <a:b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</a:b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Atlanta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E4D5AF-669F-47E8-82D8-46C205D81CD3}"/>
              </a:ext>
            </a:extLst>
          </p:cNvPr>
          <p:cNvSpPr txBox="1"/>
          <p:nvPr/>
        </p:nvSpPr>
        <p:spPr>
          <a:xfrm>
            <a:off x="7291030" y="3576209"/>
            <a:ext cx="962712" cy="374571"/>
          </a:xfrm>
          <a:prstGeom prst="roundRect">
            <a:avLst/>
          </a:prstGeom>
          <a:solidFill>
            <a:srgbClr val="FFFFFF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Marietta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342B56-28CA-48D1-9309-C04DDC6AADFD}"/>
              </a:ext>
            </a:extLst>
          </p:cNvPr>
          <p:cNvSpPr txBox="1"/>
          <p:nvPr/>
        </p:nvSpPr>
        <p:spPr>
          <a:xfrm>
            <a:off x="8407633" y="3826177"/>
            <a:ext cx="938258" cy="646986"/>
          </a:xfrm>
          <a:prstGeom prst="roundRect">
            <a:avLst/>
          </a:prstGeom>
          <a:solidFill>
            <a:srgbClr val="FFFFFF">
              <a:alpha val="45098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Sandy</a:t>
            </a:r>
            <a:b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</a:b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Springs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C9BCAF-5D2D-46A0-AD81-6BB7B1197484}"/>
              </a:ext>
            </a:extLst>
          </p:cNvPr>
          <p:cNvSpPr txBox="1"/>
          <p:nvPr/>
        </p:nvSpPr>
        <p:spPr>
          <a:xfrm>
            <a:off x="8707195" y="2761110"/>
            <a:ext cx="1151690" cy="374571"/>
          </a:xfrm>
          <a:prstGeom prst="roundRect">
            <a:avLst/>
          </a:prstGeom>
          <a:solidFill>
            <a:srgbClr val="FFFFFF">
              <a:alpha val="45098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Alpharetta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84FCFB-456D-448D-8A5F-71D77853E2C6}"/>
              </a:ext>
            </a:extLst>
          </p:cNvPr>
          <p:cNvSpPr txBox="1"/>
          <p:nvPr/>
        </p:nvSpPr>
        <p:spPr>
          <a:xfrm>
            <a:off x="9789239" y="4237362"/>
            <a:ext cx="829511" cy="374571"/>
          </a:xfrm>
          <a:prstGeom prst="roundRect">
            <a:avLst/>
          </a:prstGeom>
          <a:solidFill>
            <a:srgbClr val="FFFFFF">
              <a:alpha val="45098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Lilburn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EADBE6-330B-456D-BE9F-3CFCF96FE40D}"/>
              </a:ext>
            </a:extLst>
          </p:cNvPr>
          <p:cNvSpPr txBox="1"/>
          <p:nvPr/>
        </p:nvSpPr>
        <p:spPr>
          <a:xfrm>
            <a:off x="9895106" y="3395187"/>
            <a:ext cx="1451327" cy="374571"/>
          </a:xfrm>
          <a:prstGeom prst="roundRect">
            <a:avLst/>
          </a:prstGeom>
          <a:solidFill>
            <a:srgbClr val="FFFFFF">
              <a:alpha val="45098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Lawrenceville</a:t>
            </a:r>
          </a:p>
        </p:txBody>
      </p:sp>
    </p:spTree>
    <p:extLst>
      <p:ext uri="{BB962C8B-B14F-4D97-AF65-F5344CB8AC3E}">
        <p14:creationId xmlns:p14="http://schemas.microsoft.com/office/powerpoint/2010/main" val="176306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animBg="1"/>
      <p:bldP spid="16" grpId="0" uiExpand="1" animBg="1"/>
      <p:bldP spid="17" grpId="0" uiExpand="1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083273C9-0388-4683-855C-F700243D572C}"/>
              </a:ext>
            </a:extLst>
          </p:cNvPr>
          <p:cNvGrpSpPr/>
          <p:nvPr/>
        </p:nvGrpSpPr>
        <p:grpSpPr>
          <a:xfrm>
            <a:off x="6798888" y="4559522"/>
            <a:ext cx="1608133" cy="1347040"/>
            <a:chOff x="6798888" y="4559522"/>
            <a:chExt cx="1608133" cy="1347040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3717AB95-9D13-4370-8AD5-082ACB9B1DA2}"/>
                </a:ext>
              </a:extLst>
            </p:cNvPr>
            <p:cNvSpPr/>
            <p:nvPr/>
          </p:nvSpPr>
          <p:spPr>
            <a:xfrm>
              <a:off x="7059168" y="4563694"/>
              <a:ext cx="1298448" cy="976277"/>
            </a:xfrm>
            <a:prstGeom prst="parallelogram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50AC7620-7CA2-42B0-B766-FB3EF1CE0EA3}"/>
                </a:ext>
              </a:extLst>
            </p:cNvPr>
            <p:cNvSpPr/>
            <p:nvPr/>
          </p:nvSpPr>
          <p:spPr>
            <a:xfrm>
              <a:off x="7059168" y="4559522"/>
              <a:ext cx="1298448" cy="976277"/>
            </a:xfrm>
            <a:prstGeom prst="parallelogram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9BD324B-155D-41DB-9423-1AB6D1114A4F}"/>
                </a:ext>
              </a:extLst>
            </p:cNvPr>
            <p:cNvSpPr txBox="1"/>
            <p:nvPr/>
          </p:nvSpPr>
          <p:spPr>
            <a:xfrm>
              <a:off x="6798888" y="5568008"/>
              <a:ext cx="16081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Spatial region 1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FCEFEF3-A47A-430D-8086-3722EA4DFDC8}"/>
              </a:ext>
            </a:extLst>
          </p:cNvPr>
          <p:cNvGrpSpPr/>
          <p:nvPr/>
        </p:nvGrpSpPr>
        <p:grpSpPr>
          <a:xfrm>
            <a:off x="9929600" y="4585058"/>
            <a:ext cx="1608133" cy="1357497"/>
            <a:chOff x="9929600" y="4551502"/>
            <a:chExt cx="1608133" cy="1357497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79769ABD-4FFA-4CBA-91B1-35DA62D4ABC1}"/>
                </a:ext>
              </a:extLst>
            </p:cNvPr>
            <p:cNvSpPr/>
            <p:nvPr/>
          </p:nvSpPr>
          <p:spPr>
            <a:xfrm>
              <a:off x="10189464" y="4551502"/>
              <a:ext cx="1298448" cy="976277"/>
            </a:xfrm>
            <a:prstGeom prst="parallelogram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E4A8A82-ED23-427F-9B74-BD3CFEB19FBA}"/>
                </a:ext>
              </a:extLst>
            </p:cNvPr>
            <p:cNvSpPr txBox="1"/>
            <p:nvPr/>
          </p:nvSpPr>
          <p:spPr>
            <a:xfrm>
              <a:off x="9929600" y="5570445"/>
              <a:ext cx="16081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Spatial region 2</a:t>
              </a:r>
            </a:p>
          </p:txBody>
        </p:sp>
      </p:grpSp>
      <p:pic>
        <p:nvPicPr>
          <p:cNvPr id="51" name="Graphic 50" descr="Server">
            <a:extLst>
              <a:ext uri="{FF2B5EF4-FFF2-40B4-BE49-F238E27FC236}">
                <a16:creationId xmlns:a16="http://schemas.microsoft.com/office/drawing/2014/main" id="{C92B4EC4-D8C1-421C-A4DB-6283DDEA4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07698" y="3429000"/>
            <a:ext cx="561891" cy="561891"/>
          </a:xfrm>
          <a:prstGeom prst="rect">
            <a:avLst/>
          </a:prstGeom>
        </p:spPr>
      </p:pic>
      <p:pic>
        <p:nvPicPr>
          <p:cNvPr id="52" name="Graphic 51" descr="Server">
            <a:extLst>
              <a:ext uri="{FF2B5EF4-FFF2-40B4-BE49-F238E27FC236}">
                <a16:creationId xmlns:a16="http://schemas.microsoft.com/office/drawing/2014/main" id="{00CA6AA8-5370-485D-8854-001925C6B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0357" y="3428999"/>
            <a:ext cx="561891" cy="5618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E8C9CD-0D4C-44AA-BAC8-D2C989406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Control Plane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86E7E-4770-43BA-8F0D-08B180070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6" y="1556084"/>
            <a:ext cx="6011840" cy="480461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Physical infrastructure is non-uniform</a:t>
            </a:r>
          </a:p>
          <a:p>
            <a:r>
              <a:rPr lang="en-US" sz="2400" dirty="0">
                <a:latin typeface="Helvetica"/>
                <a:cs typeface="Helvetica"/>
              </a:rPr>
              <a:t>High and variable network latency </a:t>
            </a:r>
            <a:endParaRPr lang="en-US" sz="2400" strike="sngStrike" dirty="0">
              <a:latin typeface="Helvetica"/>
              <a:cs typeface="Helvetica"/>
            </a:endParaRPr>
          </a:p>
          <a:p>
            <a:r>
              <a:rPr lang="en-US" sz="2400" dirty="0">
                <a:latin typeface="Helvetica"/>
                <a:cs typeface="Helvetica"/>
              </a:rPr>
              <a:t>Limited and variable resources on µDCs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Client mobility</a:t>
            </a:r>
          </a:p>
          <a:p>
            <a:r>
              <a:rPr lang="en-US" sz="2400" dirty="0"/>
              <a:t>Results in SLO violation</a:t>
            </a:r>
          </a:p>
          <a:p>
            <a:r>
              <a:rPr lang="en-US" sz="2400" dirty="0">
                <a:latin typeface="Helvetica"/>
                <a:cs typeface="Helvetica"/>
              </a:rPr>
              <a:t>Must adapt application placement</a:t>
            </a:r>
          </a:p>
          <a:p>
            <a:r>
              <a:rPr lang="en-US" sz="2400" dirty="0"/>
              <a:t>Via continuous monitoring of applications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Low deployment latency is key to avoiding SLO violations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FD6C0E-AA88-4CE5-90A4-AD44D6C7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4F90F-1F10-44F5-9939-492AC1D8ED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5" name="Graphic 14" descr="Server">
            <a:extLst>
              <a:ext uri="{FF2B5EF4-FFF2-40B4-BE49-F238E27FC236}">
                <a16:creationId xmlns:a16="http://schemas.microsoft.com/office/drawing/2014/main" id="{53B18D1B-C2E6-454D-BF10-8005034BC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7049" y="3585998"/>
            <a:ext cx="561891" cy="561891"/>
          </a:xfrm>
          <a:prstGeom prst="rect">
            <a:avLst/>
          </a:prstGeom>
        </p:spPr>
      </p:pic>
      <p:pic>
        <p:nvPicPr>
          <p:cNvPr id="16" name="Graphic 15" descr="Server">
            <a:extLst>
              <a:ext uri="{FF2B5EF4-FFF2-40B4-BE49-F238E27FC236}">
                <a16:creationId xmlns:a16="http://schemas.microsoft.com/office/drawing/2014/main" id="{CA90AF94-7A53-4843-972C-E0CFFA711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4109" y="3300292"/>
            <a:ext cx="561891" cy="561891"/>
          </a:xfrm>
          <a:prstGeom prst="rect">
            <a:avLst/>
          </a:prstGeom>
        </p:spPr>
      </p:pic>
      <p:pic>
        <p:nvPicPr>
          <p:cNvPr id="17" name="Graphic 16" descr="Server">
            <a:extLst>
              <a:ext uri="{FF2B5EF4-FFF2-40B4-BE49-F238E27FC236}">
                <a16:creationId xmlns:a16="http://schemas.microsoft.com/office/drawing/2014/main" id="{C2D325B1-EFBC-4360-9F8F-EB93AFD43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52676" y="3305373"/>
            <a:ext cx="561891" cy="561891"/>
          </a:xfrm>
          <a:prstGeom prst="rect">
            <a:avLst/>
          </a:prstGeom>
        </p:spPr>
      </p:pic>
      <p:pic>
        <p:nvPicPr>
          <p:cNvPr id="18" name="Graphic 17" descr="Server">
            <a:extLst>
              <a:ext uri="{FF2B5EF4-FFF2-40B4-BE49-F238E27FC236}">
                <a16:creationId xmlns:a16="http://schemas.microsoft.com/office/drawing/2014/main" id="{DD2E3368-73DA-4757-B41E-676F11384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87270" y="3120529"/>
            <a:ext cx="561891" cy="561891"/>
          </a:xfrm>
          <a:prstGeom prst="rect">
            <a:avLst/>
          </a:prstGeom>
        </p:spPr>
      </p:pic>
      <p:pic>
        <p:nvPicPr>
          <p:cNvPr id="19" name="Graphic 18" descr="Server">
            <a:extLst>
              <a:ext uri="{FF2B5EF4-FFF2-40B4-BE49-F238E27FC236}">
                <a16:creationId xmlns:a16="http://schemas.microsoft.com/office/drawing/2014/main" id="{48B97898-3E38-47B3-82AE-457A689AA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36373" y="2365215"/>
            <a:ext cx="561891" cy="561891"/>
          </a:xfrm>
          <a:prstGeom prst="rect">
            <a:avLst/>
          </a:prstGeom>
        </p:spPr>
      </p:pic>
      <p:pic>
        <p:nvPicPr>
          <p:cNvPr id="20" name="Graphic 19" descr="Cloud">
            <a:extLst>
              <a:ext uri="{FF2B5EF4-FFF2-40B4-BE49-F238E27FC236}">
                <a16:creationId xmlns:a16="http://schemas.microsoft.com/office/drawing/2014/main" id="{715F99DD-18E9-4C6C-9AE0-A2FBD67AD2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03208" y="893227"/>
            <a:ext cx="1313733" cy="1313733"/>
          </a:xfrm>
          <a:prstGeom prst="rect">
            <a:avLst/>
          </a:prstGeom>
        </p:spPr>
      </p:pic>
      <p:pic>
        <p:nvPicPr>
          <p:cNvPr id="27" name="Graphic 26" descr="Server">
            <a:extLst>
              <a:ext uri="{FF2B5EF4-FFF2-40B4-BE49-F238E27FC236}">
                <a16:creationId xmlns:a16="http://schemas.microsoft.com/office/drawing/2014/main" id="{C47E3375-C63B-4855-B236-0D3E2C159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2574" y="2253976"/>
            <a:ext cx="561891" cy="561891"/>
          </a:xfrm>
          <a:prstGeom prst="rect">
            <a:avLst/>
          </a:prstGeom>
        </p:spPr>
      </p:pic>
      <p:pic>
        <p:nvPicPr>
          <p:cNvPr id="22" name="Graphic 21" descr="Car">
            <a:extLst>
              <a:ext uri="{FF2B5EF4-FFF2-40B4-BE49-F238E27FC236}">
                <a16:creationId xmlns:a16="http://schemas.microsoft.com/office/drawing/2014/main" id="{E19F9419-ADB3-4951-87A1-0B3CF2F023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0748" y="5102225"/>
            <a:ext cx="561891" cy="561891"/>
          </a:xfrm>
          <a:prstGeom prst="rect">
            <a:avLst/>
          </a:prstGeom>
        </p:spPr>
      </p:pic>
      <p:pic>
        <p:nvPicPr>
          <p:cNvPr id="24" name="Graphic 23" descr="Car">
            <a:extLst>
              <a:ext uri="{FF2B5EF4-FFF2-40B4-BE49-F238E27FC236}">
                <a16:creationId xmlns:a16="http://schemas.microsoft.com/office/drawing/2014/main" id="{53699584-E14E-48BD-9ECE-706AFA061B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08392" y="4563694"/>
            <a:ext cx="561891" cy="561891"/>
          </a:xfrm>
          <a:prstGeom prst="rect">
            <a:avLst/>
          </a:prstGeom>
        </p:spPr>
      </p:pic>
      <p:pic>
        <p:nvPicPr>
          <p:cNvPr id="25" name="Graphic 24" descr="Car">
            <a:extLst>
              <a:ext uri="{FF2B5EF4-FFF2-40B4-BE49-F238E27FC236}">
                <a16:creationId xmlns:a16="http://schemas.microsoft.com/office/drawing/2014/main" id="{B808CC61-59EC-42FE-8CED-DBB016321E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78186" y="4692487"/>
            <a:ext cx="561891" cy="561891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C13216A-FCC1-4547-BBEE-7A12CE55B222}"/>
              </a:ext>
            </a:extLst>
          </p:cNvPr>
          <p:cNvCxnSpPr>
            <a:cxnSpLocks/>
            <a:stCxn id="25" idx="0"/>
            <a:endCxn id="48" idx="2"/>
          </p:cNvCxnSpPr>
          <p:nvPr/>
        </p:nvCxnSpPr>
        <p:spPr>
          <a:xfrm flipV="1">
            <a:off x="7459132" y="3796336"/>
            <a:ext cx="336592" cy="89615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C0CB4DA-2468-4C32-89C0-4553431DD3E9}"/>
              </a:ext>
            </a:extLst>
          </p:cNvPr>
          <p:cNvCxnSpPr>
            <a:cxnSpLocks/>
            <a:stCxn id="24" idx="0"/>
            <a:endCxn id="48" idx="2"/>
          </p:cNvCxnSpPr>
          <p:nvPr/>
        </p:nvCxnSpPr>
        <p:spPr>
          <a:xfrm flipH="1" flipV="1">
            <a:off x="7795724" y="3796336"/>
            <a:ext cx="193614" cy="76735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818A728-060C-4337-AA92-486F19ABCA26}"/>
              </a:ext>
            </a:extLst>
          </p:cNvPr>
          <p:cNvCxnSpPr>
            <a:cxnSpLocks/>
            <a:stCxn id="22" idx="0"/>
            <a:endCxn id="48" idx="2"/>
          </p:cNvCxnSpPr>
          <p:nvPr/>
        </p:nvCxnSpPr>
        <p:spPr>
          <a:xfrm flipV="1">
            <a:off x="7781694" y="3796336"/>
            <a:ext cx="14030" cy="130588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AF53898-CCAA-47E6-B1F8-E65757591D4D}"/>
              </a:ext>
            </a:extLst>
          </p:cNvPr>
          <p:cNvSpPr/>
          <p:nvPr/>
        </p:nvSpPr>
        <p:spPr>
          <a:xfrm>
            <a:off x="7515844" y="2815868"/>
            <a:ext cx="559759" cy="980468"/>
          </a:xfrm>
          <a:prstGeom prst="roundRect">
            <a:avLst/>
          </a:prstGeom>
          <a:solidFill>
            <a:srgbClr val="94B6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B49DC43-9389-4343-BAF8-32362BEEF7B2}"/>
              </a:ext>
            </a:extLst>
          </p:cNvPr>
          <p:cNvGrpSpPr/>
          <p:nvPr/>
        </p:nvGrpSpPr>
        <p:grpSpPr>
          <a:xfrm>
            <a:off x="7632402" y="2899383"/>
            <a:ext cx="326642" cy="813291"/>
            <a:chOff x="7039434" y="3152969"/>
            <a:chExt cx="326642" cy="81329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897BB9D-4125-4183-A07D-A8DBEC6700C8}"/>
                </a:ext>
              </a:extLst>
            </p:cNvPr>
            <p:cNvSpPr/>
            <p:nvPr/>
          </p:nvSpPr>
          <p:spPr>
            <a:xfrm>
              <a:off x="7039434" y="3661720"/>
              <a:ext cx="323426" cy="304540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5066F21-182E-40C7-A0D1-50BB9A21A339}"/>
                </a:ext>
              </a:extLst>
            </p:cNvPr>
            <p:cNvSpPr/>
            <p:nvPr/>
          </p:nvSpPr>
          <p:spPr>
            <a:xfrm>
              <a:off x="7042650" y="3152969"/>
              <a:ext cx="323426" cy="304540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B462A366-D247-4EF6-A6E6-83BAC4FE3F62}"/>
                </a:ext>
              </a:extLst>
            </p:cNvPr>
            <p:cNvCxnSpPr>
              <a:cxnSpLocks/>
              <a:stCxn id="41" idx="0"/>
              <a:endCxn id="43" idx="4"/>
            </p:cNvCxnSpPr>
            <p:nvPr/>
          </p:nvCxnSpPr>
          <p:spPr>
            <a:xfrm flipV="1">
              <a:off x="7201148" y="3457509"/>
              <a:ext cx="3216" cy="204211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1938C23-8BC4-4782-9A45-CFA007E1F571}"/>
              </a:ext>
            </a:extLst>
          </p:cNvPr>
          <p:cNvGrpSpPr/>
          <p:nvPr/>
        </p:nvGrpSpPr>
        <p:grpSpPr>
          <a:xfrm>
            <a:off x="10981546" y="2841991"/>
            <a:ext cx="559759" cy="980468"/>
            <a:chOff x="11233216" y="2841991"/>
            <a:chExt cx="559759" cy="980468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17C4FCCC-3203-4905-A50B-5481A34FF1CE}"/>
                </a:ext>
              </a:extLst>
            </p:cNvPr>
            <p:cNvSpPr/>
            <p:nvPr/>
          </p:nvSpPr>
          <p:spPr>
            <a:xfrm>
              <a:off x="11233216" y="2841991"/>
              <a:ext cx="559759" cy="98046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C182073-AE0A-47D7-B1A5-168FF76719B1}"/>
                </a:ext>
              </a:extLst>
            </p:cNvPr>
            <p:cNvGrpSpPr/>
            <p:nvPr/>
          </p:nvGrpSpPr>
          <p:grpSpPr>
            <a:xfrm>
              <a:off x="11351382" y="2933693"/>
              <a:ext cx="323426" cy="813291"/>
              <a:chOff x="11351382" y="2933693"/>
              <a:chExt cx="323426" cy="813291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8FA6E62F-098A-42A0-8749-618D0642DC8B}"/>
                  </a:ext>
                </a:extLst>
              </p:cNvPr>
              <p:cNvSpPr/>
              <p:nvPr/>
            </p:nvSpPr>
            <p:spPr>
              <a:xfrm>
                <a:off x="11351382" y="3442444"/>
                <a:ext cx="323426" cy="304540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62DB038-BC78-4153-A50A-58DB77A4B4D6}"/>
                  </a:ext>
                </a:extLst>
              </p:cNvPr>
              <p:cNvSpPr/>
              <p:nvPr/>
            </p:nvSpPr>
            <p:spPr>
              <a:xfrm>
                <a:off x="11351382" y="2933693"/>
                <a:ext cx="323426" cy="304540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75D36719-ACD3-4F0A-9963-F9655A4CD626}"/>
                  </a:ext>
                </a:extLst>
              </p:cNvPr>
              <p:cNvCxnSpPr>
                <a:cxnSpLocks/>
                <a:stCxn id="46" idx="0"/>
                <a:endCxn id="47" idx="4"/>
              </p:cNvCxnSpPr>
              <p:nvPr/>
            </p:nvCxnSpPr>
            <p:spPr>
              <a:xfrm flipV="1">
                <a:off x="11513095" y="3238233"/>
                <a:ext cx="0" cy="204211"/>
              </a:xfrm>
              <a:prstGeom prst="straightConnector1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C56FB7-2673-4670-B881-9776467704F2}"/>
              </a:ext>
            </a:extLst>
          </p:cNvPr>
          <p:cNvCxnSpPr>
            <a:cxnSpLocks/>
          </p:cNvCxnSpPr>
          <p:nvPr/>
        </p:nvCxnSpPr>
        <p:spPr>
          <a:xfrm flipV="1">
            <a:off x="7907698" y="3862183"/>
            <a:ext cx="1758302" cy="616777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D029636-0CFF-4FF5-9040-A054673E3A04}"/>
              </a:ext>
            </a:extLst>
          </p:cNvPr>
          <p:cNvCxnSpPr>
            <a:cxnSpLocks/>
            <a:endCxn id="51" idx="2"/>
          </p:cNvCxnSpPr>
          <p:nvPr/>
        </p:nvCxnSpPr>
        <p:spPr>
          <a:xfrm flipV="1">
            <a:off x="7795470" y="3990891"/>
            <a:ext cx="393174" cy="506784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4FBA490-0775-4976-A07D-9B452D430906}"/>
              </a:ext>
            </a:extLst>
          </p:cNvPr>
          <p:cNvCxnSpPr>
            <a:cxnSpLocks/>
            <a:endCxn id="15" idx="2"/>
          </p:cNvCxnSpPr>
          <p:nvPr/>
        </p:nvCxnSpPr>
        <p:spPr>
          <a:xfrm flipH="1" flipV="1">
            <a:off x="7117995" y="4147889"/>
            <a:ext cx="603606" cy="355589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F702AC83-4751-40CD-A6B3-48618ACB82E7}"/>
              </a:ext>
            </a:extLst>
          </p:cNvPr>
          <p:cNvSpPr txBox="1"/>
          <p:nvPr/>
        </p:nvSpPr>
        <p:spPr>
          <a:xfrm rot="20402710">
            <a:off x="8296518" y="4053263"/>
            <a:ext cx="1846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High network latency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8112761-7013-48A6-9A02-B175E0AA5575}"/>
              </a:ext>
            </a:extLst>
          </p:cNvPr>
          <p:cNvSpPr txBox="1"/>
          <p:nvPr/>
        </p:nvSpPr>
        <p:spPr>
          <a:xfrm>
            <a:off x="6663679" y="4100037"/>
            <a:ext cx="1806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Low network latency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F790C9-1A63-456D-9D9F-308962EBE851}"/>
              </a:ext>
            </a:extLst>
          </p:cNvPr>
          <p:cNvGrpSpPr/>
          <p:nvPr/>
        </p:nvGrpSpPr>
        <p:grpSpPr>
          <a:xfrm>
            <a:off x="6623106" y="3113631"/>
            <a:ext cx="1125498" cy="523220"/>
            <a:chOff x="6623106" y="3113631"/>
            <a:chExt cx="1125498" cy="523220"/>
          </a:xfrm>
        </p:grpSpPr>
        <p:pic>
          <p:nvPicPr>
            <p:cNvPr id="8" name="Graphic 7" descr="Warning">
              <a:extLst>
                <a:ext uri="{FF2B5EF4-FFF2-40B4-BE49-F238E27FC236}">
                  <a16:creationId xmlns:a16="http://schemas.microsoft.com/office/drawing/2014/main" id="{21DFCA1B-15EF-419D-A84B-5D4A708F4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623106" y="3157074"/>
              <a:ext cx="436334" cy="436334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08EE039-C590-4515-878F-DD17A5FC9617}"/>
                </a:ext>
              </a:extLst>
            </p:cNvPr>
            <p:cNvSpPr txBox="1"/>
            <p:nvPr/>
          </p:nvSpPr>
          <p:spPr>
            <a:xfrm>
              <a:off x="6908719" y="3113631"/>
              <a:ext cx="8398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&gt; 90% utilized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B72C997E-D614-4CB2-A331-F017F3D5F889}"/>
              </a:ext>
            </a:extLst>
          </p:cNvPr>
          <p:cNvSpPr txBox="1"/>
          <p:nvPr/>
        </p:nvSpPr>
        <p:spPr>
          <a:xfrm>
            <a:off x="7996442" y="2960242"/>
            <a:ext cx="839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&lt; 60% utilized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2FA91C7-40DE-4C19-9A68-B1B78DC13A3F}"/>
              </a:ext>
            </a:extLst>
          </p:cNvPr>
          <p:cNvGrpSpPr/>
          <p:nvPr/>
        </p:nvGrpSpPr>
        <p:grpSpPr>
          <a:xfrm>
            <a:off x="7844468" y="3822458"/>
            <a:ext cx="3020716" cy="1006543"/>
            <a:chOff x="7844468" y="3822458"/>
            <a:chExt cx="3020716" cy="1006543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1A6D13F5-92E0-47ED-9FC8-4471DF2428B8}"/>
                </a:ext>
              </a:extLst>
            </p:cNvPr>
            <p:cNvCxnSpPr>
              <a:cxnSpLocks/>
            </p:cNvCxnSpPr>
            <p:nvPr/>
          </p:nvCxnSpPr>
          <p:spPr>
            <a:xfrm>
              <a:off x="7844468" y="3822458"/>
              <a:ext cx="3020716" cy="100654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024DA4B-30F2-4A85-846A-D6C2CF9DE412}"/>
                </a:ext>
              </a:extLst>
            </p:cNvPr>
            <p:cNvSpPr txBox="1"/>
            <p:nvPr/>
          </p:nvSpPr>
          <p:spPr>
            <a:xfrm rot="1123105">
              <a:off x="8157695" y="4274652"/>
              <a:ext cx="2284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High communication delay</a:t>
              </a:r>
            </a:p>
          </p:txBody>
        </p: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C1CFB52-E4DD-4F41-8700-43A77610ACDB}"/>
              </a:ext>
            </a:extLst>
          </p:cNvPr>
          <p:cNvCxnSpPr>
            <a:cxnSpLocks/>
            <a:endCxn id="46" idx="4"/>
          </p:cNvCxnSpPr>
          <p:nvPr/>
        </p:nvCxnSpPr>
        <p:spPr>
          <a:xfrm flipV="1">
            <a:off x="10823239" y="3746984"/>
            <a:ext cx="438186" cy="108201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9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11536 -1.48148E-6 C 0.16693 -1.48148E-6 0.23073 0.00648 0.23073 0.01181 L 0.23073 0.02361 " pathEditMode="relative" rAng="0" ptsTypes="AAAA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118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8" grpId="0" animBg="1"/>
      <p:bldP spid="59" grpId="0"/>
      <p:bldP spid="59" grpId="1"/>
      <p:bldP spid="61" grpId="0"/>
      <p:bldP spid="61" grpId="1"/>
      <p:bldP spid="68" grpId="0"/>
      <p:bldP spid="6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id="{51878A59-26B0-4941-8EF1-44E9EBA25E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50116" y="4581502"/>
            <a:ext cx="3478748" cy="17864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24FBD8-FA84-40E7-9D15-74257D6D2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Limitations of the state-of-the-art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3971E-65AA-48D9-8F70-D50950B2F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556084"/>
            <a:ext cx="6658217" cy="462087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Helvetica"/>
                <a:cs typeface="Helvetica"/>
              </a:rPr>
              <a:t>Significant WAN overhead in centralized architectures</a:t>
            </a:r>
          </a:p>
          <a:p>
            <a:r>
              <a:rPr lang="en-US" sz="2400" dirty="0"/>
              <a:t>Multiple round-trips over WAN to clients and µDCs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 ideal for diverse application types</a:t>
            </a:r>
          </a:p>
          <a:p>
            <a:r>
              <a:rPr lang="en-US" sz="2400" dirty="0"/>
              <a:t>Only coordinated applications n</a:t>
            </a:r>
            <a:r>
              <a:rPr lang="en-US" sz="2400" dirty="0">
                <a:sym typeface="Wingdings" panose="05000000000000000000" pitchFamily="2" charset="2"/>
              </a:rPr>
              <a:t>eed g</a:t>
            </a:r>
            <a:r>
              <a:rPr lang="en-US" sz="2400" dirty="0"/>
              <a:t>lobal knowledge</a:t>
            </a:r>
          </a:p>
          <a:p>
            <a:r>
              <a:rPr lang="en-US" sz="2400" dirty="0"/>
              <a:t>Standalone app instances are independent</a:t>
            </a:r>
          </a:p>
          <a:p>
            <a:pPr lvl="1"/>
            <a:r>
              <a:rPr lang="en-US" sz="2100" dirty="0">
                <a:latin typeface="Helvetica"/>
                <a:cs typeface="Helvetica"/>
              </a:rPr>
              <a:t>Centralized scheduling </a:t>
            </a:r>
            <a:r>
              <a:rPr lang="en-US" sz="2100" dirty="0">
                <a:latin typeface="Helvetica"/>
                <a:cs typeface="Helvetica"/>
                <a:sym typeface="Wingdings" panose="05000000000000000000" pitchFamily="2" charset="2"/>
              </a:rPr>
              <a:t> higher SLO violations</a:t>
            </a:r>
            <a:br>
              <a:rPr lang="en-US" sz="2100" strike="sngStrike" dirty="0"/>
            </a:br>
            <a:endParaRPr lang="en-US" sz="2100" dirty="0"/>
          </a:p>
          <a:p>
            <a:pPr marL="0" indent="0">
              <a:buNone/>
            </a:pPr>
            <a:r>
              <a:rPr lang="en-US" dirty="0"/>
              <a:t>Lacks native support for monitoring client geo-location and end-to-end latency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D20EA063-4CE9-4B0A-A7EE-C4A6CA017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4F90F-1F10-44F5-9939-492AC1D8ED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6" name="Graphic 5" descr="Server">
            <a:extLst>
              <a:ext uri="{FF2B5EF4-FFF2-40B4-BE49-F238E27FC236}">
                <a16:creationId xmlns:a16="http://schemas.microsoft.com/office/drawing/2014/main" id="{DC8FAA5E-9C87-4605-A0F2-A67FDA002B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12068" y="3294895"/>
            <a:ext cx="847791" cy="847791"/>
          </a:xfrm>
          <a:prstGeom prst="rect">
            <a:avLst/>
          </a:prstGeom>
        </p:spPr>
      </p:pic>
      <p:pic>
        <p:nvPicPr>
          <p:cNvPr id="7" name="Graphic 6" descr="Car">
            <a:extLst>
              <a:ext uri="{FF2B5EF4-FFF2-40B4-BE49-F238E27FC236}">
                <a16:creationId xmlns:a16="http://schemas.microsoft.com/office/drawing/2014/main" id="{8C13CF77-D243-408E-8974-312B6A64340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24391" b="25608"/>
          <a:stretch/>
        </p:blipFill>
        <p:spPr>
          <a:xfrm>
            <a:off x="8269020" y="4035591"/>
            <a:ext cx="914400" cy="4572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DB35F12-E602-4559-A66F-FE7F18466F89}"/>
              </a:ext>
            </a:extLst>
          </p:cNvPr>
          <p:cNvGrpSpPr/>
          <p:nvPr/>
        </p:nvGrpSpPr>
        <p:grpSpPr>
          <a:xfrm>
            <a:off x="8336234" y="1172332"/>
            <a:ext cx="1587433" cy="813440"/>
            <a:chOff x="8836915" y="1552661"/>
            <a:chExt cx="1587433" cy="8134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291C76-9AEF-4C30-A28B-BF5867F804D7}"/>
                </a:ext>
              </a:extLst>
            </p:cNvPr>
            <p:cNvSpPr/>
            <p:nvPr/>
          </p:nvSpPr>
          <p:spPr>
            <a:xfrm>
              <a:off x="8836915" y="1802056"/>
              <a:ext cx="1199073" cy="56404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Central Controller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2946924-3D16-4460-84C0-DF3B79960B5E}"/>
                </a:ext>
              </a:extLst>
            </p:cNvPr>
            <p:cNvGrpSpPr/>
            <p:nvPr/>
          </p:nvGrpSpPr>
          <p:grpSpPr>
            <a:xfrm>
              <a:off x="9824080" y="1552661"/>
              <a:ext cx="600268" cy="600268"/>
              <a:chOff x="8454100" y="2268902"/>
              <a:chExt cx="600268" cy="600268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0B41ADA-D069-4593-9B17-F1DA7E0FC4EC}"/>
                  </a:ext>
                </a:extLst>
              </p:cNvPr>
              <p:cNvSpPr/>
              <p:nvPr/>
            </p:nvSpPr>
            <p:spPr>
              <a:xfrm>
                <a:off x="8454100" y="2268902"/>
                <a:ext cx="600267" cy="60026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pic>
            <p:nvPicPr>
              <p:cNvPr id="12" name="Graphic 11" descr="Gears">
                <a:extLst>
                  <a:ext uri="{FF2B5EF4-FFF2-40B4-BE49-F238E27FC236}">
                    <a16:creationId xmlns:a16="http://schemas.microsoft.com/office/drawing/2014/main" id="{FFF1ADE4-8A61-4B43-B7FB-0252753010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8454100" y="2268902"/>
                <a:ext cx="600268" cy="600268"/>
              </a:xfrm>
              <a:prstGeom prst="rect">
                <a:avLst/>
              </a:prstGeom>
            </p:spPr>
          </p:pic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44B119-E2F2-4A0F-8FC1-26F7F34C11B3}"/>
              </a:ext>
            </a:extLst>
          </p:cNvPr>
          <p:cNvGrpSpPr/>
          <p:nvPr/>
        </p:nvGrpSpPr>
        <p:grpSpPr>
          <a:xfrm>
            <a:off x="9215789" y="3223373"/>
            <a:ext cx="374714" cy="901000"/>
            <a:chOff x="11038071" y="2178213"/>
            <a:chExt cx="348937" cy="84806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B6A82CA-3FA8-4739-BDFE-7BB228A42F7A}"/>
                </a:ext>
              </a:extLst>
            </p:cNvPr>
            <p:cNvSpPr/>
            <p:nvPr/>
          </p:nvSpPr>
          <p:spPr>
            <a:xfrm>
              <a:off x="11038071" y="2178213"/>
              <a:ext cx="348937" cy="84806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21C09CA-3A8C-4A78-B481-D6736869B5D8}"/>
                </a:ext>
              </a:extLst>
            </p:cNvPr>
            <p:cNvSpPr/>
            <p:nvPr/>
          </p:nvSpPr>
          <p:spPr>
            <a:xfrm>
              <a:off x="11061951" y="2701033"/>
              <a:ext cx="301177" cy="286647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D14B253-FC62-4F14-893A-245ED23E07E1}"/>
                </a:ext>
              </a:extLst>
            </p:cNvPr>
            <p:cNvSpPr/>
            <p:nvPr/>
          </p:nvSpPr>
          <p:spPr>
            <a:xfrm>
              <a:off x="11064946" y="2222173"/>
              <a:ext cx="301177" cy="286647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7DDD6B3-F80F-4E7E-BA93-82DF5CC08175}"/>
                </a:ext>
              </a:extLst>
            </p:cNvPr>
            <p:cNvCxnSpPr>
              <a:cxnSpLocks/>
              <a:stCxn id="15" idx="0"/>
              <a:endCxn id="16" idx="4"/>
            </p:cNvCxnSpPr>
            <p:nvPr/>
          </p:nvCxnSpPr>
          <p:spPr>
            <a:xfrm flipV="1">
              <a:off x="11212540" y="2508820"/>
              <a:ext cx="2995" cy="192213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15B2CEE-46C3-4552-969C-D8C53A46C74A}"/>
              </a:ext>
            </a:extLst>
          </p:cNvPr>
          <p:cNvCxnSpPr>
            <a:cxnSpLocks/>
            <a:stCxn id="11" idx="6"/>
            <a:endCxn id="5" idx="1"/>
          </p:cNvCxnSpPr>
          <p:nvPr/>
        </p:nvCxnSpPr>
        <p:spPr>
          <a:xfrm flipV="1">
            <a:off x="9923666" y="1467902"/>
            <a:ext cx="545986" cy="4564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312BDD0-1134-4213-9F24-08423748C4E5}"/>
              </a:ext>
            </a:extLst>
          </p:cNvPr>
          <p:cNvGrpSpPr/>
          <p:nvPr/>
        </p:nvGrpSpPr>
        <p:grpSpPr>
          <a:xfrm>
            <a:off x="10032328" y="1128698"/>
            <a:ext cx="1396536" cy="1203812"/>
            <a:chOff x="10788143" y="535633"/>
            <a:chExt cx="1396536" cy="1203812"/>
          </a:xfrm>
        </p:grpSpPr>
        <p:pic>
          <p:nvPicPr>
            <p:cNvPr id="5" name="Graphic 4" descr="Database">
              <a:extLst>
                <a:ext uri="{FF2B5EF4-FFF2-40B4-BE49-F238E27FC236}">
                  <a16:creationId xmlns:a16="http://schemas.microsoft.com/office/drawing/2014/main" id="{72227F48-BA13-4926-8886-61D8010690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19999" t="7556" r="20000" b="2444"/>
            <a:stretch/>
          </p:blipFill>
          <p:spPr>
            <a:xfrm>
              <a:off x="11225467" y="535633"/>
              <a:ext cx="452271" cy="678407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5168F3D-FF08-457D-A9D4-4743835C986C}"/>
                </a:ext>
              </a:extLst>
            </p:cNvPr>
            <p:cNvSpPr/>
            <p:nvPr/>
          </p:nvSpPr>
          <p:spPr>
            <a:xfrm>
              <a:off x="10788143" y="1154670"/>
              <a:ext cx="139653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Infrastructure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State</a:t>
              </a:r>
            </a:p>
          </p:txBody>
        </p:sp>
      </p:grp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5F5034A4-BDD1-4222-A01D-F8C1ADD09E93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8726220" y="1972803"/>
            <a:ext cx="10714" cy="20627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id="{B07F750C-F502-4933-8484-F9C26543DF41}"/>
              </a:ext>
            </a:extLst>
          </p:cNvPr>
          <p:cNvSpPr/>
          <p:nvPr/>
        </p:nvSpPr>
        <p:spPr>
          <a:xfrm rot="17100574" flipV="1">
            <a:off x="9240615" y="2119963"/>
            <a:ext cx="1158698" cy="1150099"/>
          </a:xfrm>
          <a:custGeom>
            <a:avLst/>
            <a:gdLst>
              <a:gd name="connsiteX0" fmla="*/ 625900 w 1713822"/>
              <a:gd name="connsiteY0" fmla="*/ 21449 h 1158679"/>
              <a:gd name="connsiteX1" fmla="*/ 1319599 w 1713822"/>
              <a:gd name="connsiteY1" fmla="*/ 91711 h 1158679"/>
              <a:gd name="connsiteX2" fmla="*/ 1616118 w 1713822"/>
              <a:gd name="connsiteY2" fmla="*/ 847992 h 1158679"/>
              <a:gd name="connsiteX3" fmla="*/ 856911 w 1713822"/>
              <a:gd name="connsiteY3" fmla="*/ 579340 h 1158679"/>
              <a:gd name="connsiteX4" fmla="*/ 625900 w 1713822"/>
              <a:gd name="connsiteY4" fmla="*/ 21449 h 1158679"/>
              <a:gd name="connsiteX0" fmla="*/ 625900 w 1713822"/>
              <a:gd name="connsiteY0" fmla="*/ 21449 h 1158679"/>
              <a:gd name="connsiteX1" fmla="*/ 1319599 w 1713822"/>
              <a:gd name="connsiteY1" fmla="*/ 91711 h 1158679"/>
              <a:gd name="connsiteX2" fmla="*/ 1616118 w 1713822"/>
              <a:gd name="connsiteY2" fmla="*/ 847992 h 1158679"/>
              <a:gd name="connsiteX0" fmla="*/ 0 w 1385145"/>
              <a:gd name="connsiteY0" fmla="*/ 21451 h 940499"/>
              <a:gd name="connsiteX1" fmla="*/ 693699 w 1385145"/>
              <a:gd name="connsiteY1" fmla="*/ 91713 h 940499"/>
              <a:gd name="connsiteX2" fmla="*/ 990218 w 1385145"/>
              <a:gd name="connsiteY2" fmla="*/ 847994 h 940499"/>
              <a:gd name="connsiteX3" fmla="*/ 231011 w 1385145"/>
              <a:gd name="connsiteY3" fmla="*/ 579342 h 940499"/>
              <a:gd name="connsiteX4" fmla="*/ 0 w 1385145"/>
              <a:gd name="connsiteY4" fmla="*/ 21451 h 940499"/>
              <a:gd name="connsiteX0" fmla="*/ 0 w 1385145"/>
              <a:gd name="connsiteY0" fmla="*/ 21451 h 940499"/>
              <a:gd name="connsiteX1" fmla="*/ 693699 w 1385145"/>
              <a:gd name="connsiteY1" fmla="*/ 91713 h 940499"/>
              <a:gd name="connsiteX2" fmla="*/ 1335220 w 1385145"/>
              <a:gd name="connsiteY2" fmla="*/ 940499 h 940499"/>
              <a:gd name="connsiteX0" fmla="*/ 0 w 1385145"/>
              <a:gd name="connsiteY0" fmla="*/ 21451 h 940499"/>
              <a:gd name="connsiteX1" fmla="*/ 693699 w 1385145"/>
              <a:gd name="connsiteY1" fmla="*/ 91713 h 940499"/>
              <a:gd name="connsiteX2" fmla="*/ 990218 w 1385145"/>
              <a:gd name="connsiteY2" fmla="*/ 847994 h 940499"/>
              <a:gd name="connsiteX3" fmla="*/ 231011 w 1385145"/>
              <a:gd name="connsiteY3" fmla="*/ 579342 h 940499"/>
              <a:gd name="connsiteX4" fmla="*/ 0 w 1385145"/>
              <a:gd name="connsiteY4" fmla="*/ 21451 h 940499"/>
              <a:gd name="connsiteX0" fmla="*/ 0 w 1385145"/>
              <a:gd name="connsiteY0" fmla="*/ 21451 h 940499"/>
              <a:gd name="connsiteX1" fmla="*/ 693699 w 1385145"/>
              <a:gd name="connsiteY1" fmla="*/ 91713 h 940499"/>
              <a:gd name="connsiteX2" fmla="*/ 1335220 w 1385145"/>
              <a:gd name="connsiteY2" fmla="*/ 940499 h 940499"/>
              <a:gd name="connsiteX0" fmla="*/ 0 w 1278532"/>
              <a:gd name="connsiteY0" fmla="*/ 21451 h 1101400"/>
              <a:gd name="connsiteX1" fmla="*/ 693699 w 1278532"/>
              <a:gd name="connsiteY1" fmla="*/ 91713 h 1101400"/>
              <a:gd name="connsiteX2" fmla="*/ 990218 w 1278532"/>
              <a:gd name="connsiteY2" fmla="*/ 847994 h 1101400"/>
              <a:gd name="connsiteX3" fmla="*/ 231011 w 1278532"/>
              <a:gd name="connsiteY3" fmla="*/ 579342 h 1101400"/>
              <a:gd name="connsiteX4" fmla="*/ 0 w 1278532"/>
              <a:gd name="connsiteY4" fmla="*/ 21451 h 1101400"/>
              <a:gd name="connsiteX0" fmla="*/ 0 w 1278532"/>
              <a:gd name="connsiteY0" fmla="*/ 21451 h 1101400"/>
              <a:gd name="connsiteX1" fmla="*/ 693699 w 1278532"/>
              <a:gd name="connsiteY1" fmla="*/ 91713 h 1101400"/>
              <a:gd name="connsiteX2" fmla="*/ 1218118 w 1278532"/>
              <a:gd name="connsiteY2" fmla="*/ 1101400 h 1101400"/>
              <a:gd name="connsiteX0" fmla="*/ 0 w 1288734"/>
              <a:gd name="connsiteY0" fmla="*/ 21451 h 1101400"/>
              <a:gd name="connsiteX1" fmla="*/ 693699 w 1288734"/>
              <a:gd name="connsiteY1" fmla="*/ 91713 h 1101400"/>
              <a:gd name="connsiteX2" fmla="*/ 990218 w 1288734"/>
              <a:gd name="connsiteY2" fmla="*/ 847994 h 1101400"/>
              <a:gd name="connsiteX3" fmla="*/ 231011 w 1288734"/>
              <a:gd name="connsiteY3" fmla="*/ 579342 h 1101400"/>
              <a:gd name="connsiteX4" fmla="*/ 0 w 1288734"/>
              <a:gd name="connsiteY4" fmla="*/ 21451 h 1101400"/>
              <a:gd name="connsiteX0" fmla="*/ 0 w 1288734"/>
              <a:gd name="connsiteY0" fmla="*/ 21451 h 1101400"/>
              <a:gd name="connsiteX1" fmla="*/ 776500 w 1288734"/>
              <a:gd name="connsiteY1" fmla="*/ 113914 h 1101400"/>
              <a:gd name="connsiteX2" fmla="*/ 1218118 w 1288734"/>
              <a:gd name="connsiteY2" fmla="*/ 1101400 h 1101400"/>
              <a:gd name="connsiteX0" fmla="*/ 0 w 1314548"/>
              <a:gd name="connsiteY0" fmla="*/ 21451 h 1101400"/>
              <a:gd name="connsiteX1" fmla="*/ 693699 w 1314548"/>
              <a:gd name="connsiteY1" fmla="*/ 91713 h 1101400"/>
              <a:gd name="connsiteX2" fmla="*/ 990218 w 1314548"/>
              <a:gd name="connsiteY2" fmla="*/ 847994 h 1101400"/>
              <a:gd name="connsiteX3" fmla="*/ 231011 w 1314548"/>
              <a:gd name="connsiteY3" fmla="*/ 579342 h 1101400"/>
              <a:gd name="connsiteX4" fmla="*/ 0 w 1314548"/>
              <a:gd name="connsiteY4" fmla="*/ 21451 h 1101400"/>
              <a:gd name="connsiteX0" fmla="*/ 0 w 1314548"/>
              <a:gd name="connsiteY0" fmla="*/ 21451 h 1101400"/>
              <a:gd name="connsiteX1" fmla="*/ 776500 w 1314548"/>
              <a:gd name="connsiteY1" fmla="*/ 113914 h 1101400"/>
              <a:gd name="connsiteX2" fmla="*/ 1218118 w 1314548"/>
              <a:gd name="connsiteY2" fmla="*/ 1101400 h 1101400"/>
              <a:gd name="connsiteX0" fmla="*/ 0 w 1233024"/>
              <a:gd name="connsiteY0" fmla="*/ 21451 h 1101400"/>
              <a:gd name="connsiteX1" fmla="*/ 693699 w 1233024"/>
              <a:gd name="connsiteY1" fmla="*/ 91713 h 1101400"/>
              <a:gd name="connsiteX2" fmla="*/ 990218 w 1233024"/>
              <a:gd name="connsiteY2" fmla="*/ 847994 h 1101400"/>
              <a:gd name="connsiteX3" fmla="*/ 231011 w 1233024"/>
              <a:gd name="connsiteY3" fmla="*/ 579342 h 1101400"/>
              <a:gd name="connsiteX4" fmla="*/ 0 w 1233024"/>
              <a:gd name="connsiteY4" fmla="*/ 21451 h 1101400"/>
              <a:gd name="connsiteX0" fmla="*/ 0 w 1233024"/>
              <a:gd name="connsiteY0" fmla="*/ 21451 h 1101400"/>
              <a:gd name="connsiteX1" fmla="*/ 776500 w 1233024"/>
              <a:gd name="connsiteY1" fmla="*/ 113914 h 1101400"/>
              <a:gd name="connsiteX2" fmla="*/ 1182295 w 1233024"/>
              <a:gd name="connsiteY2" fmla="*/ 553035 h 1101400"/>
              <a:gd name="connsiteX3" fmla="*/ 1218118 w 1233024"/>
              <a:gd name="connsiteY3" fmla="*/ 1101400 h 1101400"/>
              <a:gd name="connsiteX0" fmla="*/ 0 w 1245416"/>
              <a:gd name="connsiteY0" fmla="*/ 44848 h 1124797"/>
              <a:gd name="connsiteX1" fmla="*/ 693699 w 1245416"/>
              <a:gd name="connsiteY1" fmla="*/ 115110 h 1124797"/>
              <a:gd name="connsiteX2" fmla="*/ 1197350 w 1245416"/>
              <a:gd name="connsiteY2" fmla="*/ 1055128 h 1124797"/>
              <a:gd name="connsiteX3" fmla="*/ 231011 w 1245416"/>
              <a:gd name="connsiteY3" fmla="*/ 602739 h 1124797"/>
              <a:gd name="connsiteX4" fmla="*/ 0 w 1245416"/>
              <a:gd name="connsiteY4" fmla="*/ 44848 h 1124797"/>
              <a:gd name="connsiteX0" fmla="*/ 0 w 1245416"/>
              <a:gd name="connsiteY0" fmla="*/ 44848 h 1124797"/>
              <a:gd name="connsiteX1" fmla="*/ 776500 w 1245416"/>
              <a:gd name="connsiteY1" fmla="*/ 137311 h 1124797"/>
              <a:gd name="connsiteX2" fmla="*/ 1182295 w 1245416"/>
              <a:gd name="connsiteY2" fmla="*/ 576432 h 1124797"/>
              <a:gd name="connsiteX3" fmla="*/ 1218118 w 1245416"/>
              <a:gd name="connsiteY3" fmla="*/ 1124797 h 1124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5416" h="1124797" stroke="0" extrusionOk="0">
                <a:moveTo>
                  <a:pt x="0" y="44848"/>
                </a:moveTo>
                <a:cubicBezTo>
                  <a:pt x="235470" y="281"/>
                  <a:pt x="494141" y="-53270"/>
                  <a:pt x="693699" y="115110"/>
                </a:cubicBezTo>
                <a:cubicBezTo>
                  <a:pt x="893257" y="283490"/>
                  <a:pt x="1403246" y="789168"/>
                  <a:pt x="1197350" y="1055128"/>
                </a:cubicBezTo>
                <a:lnTo>
                  <a:pt x="231011" y="602739"/>
                </a:lnTo>
                <a:lnTo>
                  <a:pt x="0" y="44848"/>
                </a:lnTo>
                <a:close/>
              </a:path>
              <a:path w="1245416" h="1124797" fill="none">
                <a:moveTo>
                  <a:pt x="0" y="44848"/>
                </a:moveTo>
                <a:cubicBezTo>
                  <a:pt x="235470" y="281"/>
                  <a:pt x="570686" y="48048"/>
                  <a:pt x="776500" y="137311"/>
                </a:cubicBezTo>
                <a:cubicBezTo>
                  <a:pt x="993038" y="257431"/>
                  <a:pt x="1108692" y="411851"/>
                  <a:pt x="1182295" y="576432"/>
                </a:cubicBezTo>
                <a:cubicBezTo>
                  <a:pt x="1255898" y="741013"/>
                  <a:pt x="1231636" y="1064925"/>
                  <a:pt x="1218118" y="1124797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23084605-AF02-45D7-819B-E69256137EE9}"/>
              </a:ext>
            </a:extLst>
          </p:cNvPr>
          <p:cNvCxnSpPr>
            <a:cxnSpLocks/>
          </p:cNvCxnSpPr>
          <p:nvPr/>
        </p:nvCxnSpPr>
        <p:spPr>
          <a:xfrm flipH="1">
            <a:off x="8576161" y="1972803"/>
            <a:ext cx="10714" cy="21105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3D54065-0941-4021-BC98-EF443203396E}"/>
              </a:ext>
            </a:extLst>
          </p:cNvPr>
          <p:cNvCxnSpPr>
            <a:cxnSpLocks/>
            <a:stCxn id="7" idx="3"/>
            <a:endCxn id="14" idx="2"/>
          </p:cNvCxnSpPr>
          <p:nvPr/>
        </p:nvCxnSpPr>
        <p:spPr>
          <a:xfrm flipV="1">
            <a:off x="9183420" y="4124373"/>
            <a:ext cx="219726" cy="13981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91E996-EF37-441F-A8A2-4EB78A993627}"/>
              </a:ext>
            </a:extLst>
          </p:cNvPr>
          <p:cNvGrpSpPr/>
          <p:nvPr/>
        </p:nvGrpSpPr>
        <p:grpSpPr>
          <a:xfrm>
            <a:off x="7859732" y="486155"/>
            <a:ext cx="3708686" cy="1962770"/>
            <a:chOff x="8481323" y="-96031"/>
            <a:chExt cx="3708686" cy="196277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8583645-436D-4C71-BA3E-4B69BCE4A96D}"/>
                </a:ext>
              </a:extLst>
            </p:cNvPr>
            <p:cNvSpPr/>
            <p:nvPr/>
          </p:nvSpPr>
          <p:spPr>
            <a:xfrm>
              <a:off x="8481323" y="316164"/>
              <a:ext cx="3708686" cy="1550575"/>
            </a:xfrm>
            <a:prstGeom prst="roundRect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CD8694-CBBF-4639-AED4-6AF98D4FC0EC}"/>
                </a:ext>
              </a:extLst>
            </p:cNvPr>
            <p:cNvSpPr txBox="1"/>
            <p:nvPr/>
          </p:nvSpPr>
          <p:spPr>
            <a:xfrm>
              <a:off x="9614509" y="-96031"/>
              <a:ext cx="1685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Control Plane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0EAD1B5-93D3-4651-9B85-34C4D8B359C6}"/>
              </a:ext>
            </a:extLst>
          </p:cNvPr>
          <p:cNvGrpSpPr/>
          <p:nvPr/>
        </p:nvGrpSpPr>
        <p:grpSpPr>
          <a:xfrm>
            <a:off x="9162981" y="1896562"/>
            <a:ext cx="936311" cy="1557148"/>
            <a:chOff x="9784572" y="1289406"/>
            <a:chExt cx="936311" cy="1582118"/>
          </a:xfrm>
        </p:grpSpPr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C7914059-47FA-4BD1-B602-D9B5F0C4AAA7}"/>
                </a:ext>
              </a:extLst>
            </p:cNvPr>
            <p:cNvSpPr/>
            <p:nvPr/>
          </p:nvSpPr>
          <p:spPr>
            <a:xfrm rot="20563688">
              <a:off x="9784572" y="1289406"/>
              <a:ext cx="744449" cy="1582118"/>
            </a:xfrm>
            <a:custGeom>
              <a:avLst/>
              <a:gdLst>
                <a:gd name="connsiteX0" fmla="*/ 655568 w 1009632"/>
                <a:gd name="connsiteY0" fmla="*/ 32124 h 1408010"/>
                <a:gd name="connsiteX1" fmla="*/ 1009632 w 1009632"/>
                <a:gd name="connsiteY1" fmla="*/ 703904 h 1408010"/>
                <a:gd name="connsiteX2" fmla="*/ 655824 w 1009632"/>
                <a:gd name="connsiteY2" fmla="*/ 1375774 h 1408010"/>
                <a:gd name="connsiteX3" fmla="*/ 504816 w 1009632"/>
                <a:gd name="connsiteY3" fmla="*/ 704005 h 1408010"/>
                <a:gd name="connsiteX4" fmla="*/ 655568 w 1009632"/>
                <a:gd name="connsiteY4" fmla="*/ 32124 h 1408010"/>
                <a:gd name="connsiteX0" fmla="*/ 655568 w 1009632"/>
                <a:gd name="connsiteY0" fmla="*/ 32124 h 1408010"/>
                <a:gd name="connsiteX1" fmla="*/ 1009632 w 1009632"/>
                <a:gd name="connsiteY1" fmla="*/ 703904 h 1408010"/>
                <a:gd name="connsiteX2" fmla="*/ 655824 w 1009632"/>
                <a:gd name="connsiteY2" fmla="*/ 1375774 h 1408010"/>
                <a:gd name="connsiteX0" fmla="*/ 150752 w 533886"/>
                <a:gd name="connsiteY0" fmla="*/ 0 h 1681942"/>
                <a:gd name="connsiteX1" fmla="*/ 504816 w 533886"/>
                <a:gd name="connsiteY1" fmla="*/ 671780 h 1681942"/>
                <a:gd name="connsiteX2" fmla="*/ 151008 w 533886"/>
                <a:gd name="connsiteY2" fmla="*/ 1343650 h 1681942"/>
                <a:gd name="connsiteX3" fmla="*/ 0 w 533886"/>
                <a:gd name="connsiteY3" fmla="*/ 671881 h 1681942"/>
                <a:gd name="connsiteX4" fmla="*/ 150752 w 533886"/>
                <a:gd name="connsiteY4" fmla="*/ 0 h 1681942"/>
                <a:gd name="connsiteX0" fmla="*/ 150752 w 533886"/>
                <a:gd name="connsiteY0" fmla="*/ 0 h 1681942"/>
                <a:gd name="connsiteX1" fmla="*/ 504816 w 533886"/>
                <a:gd name="connsiteY1" fmla="*/ 671780 h 1681942"/>
                <a:gd name="connsiteX2" fmla="*/ 404917 w 533886"/>
                <a:gd name="connsiteY2" fmla="*/ 1681942 h 1681942"/>
                <a:gd name="connsiteX0" fmla="*/ 150752 w 729376"/>
                <a:gd name="connsiteY0" fmla="*/ 0 h 1681942"/>
                <a:gd name="connsiteX1" fmla="*/ 504816 w 729376"/>
                <a:gd name="connsiteY1" fmla="*/ 671780 h 1681942"/>
                <a:gd name="connsiteX2" fmla="*/ 151008 w 729376"/>
                <a:gd name="connsiteY2" fmla="*/ 1343650 h 1681942"/>
                <a:gd name="connsiteX3" fmla="*/ 0 w 729376"/>
                <a:gd name="connsiteY3" fmla="*/ 671881 h 1681942"/>
                <a:gd name="connsiteX4" fmla="*/ 150752 w 729376"/>
                <a:gd name="connsiteY4" fmla="*/ 0 h 1681942"/>
                <a:gd name="connsiteX0" fmla="*/ 150752 w 729376"/>
                <a:gd name="connsiteY0" fmla="*/ 0 h 1681942"/>
                <a:gd name="connsiteX1" fmla="*/ 729376 w 729376"/>
                <a:gd name="connsiteY1" fmla="*/ 751576 h 1681942"/>
                <a:gd name="connsiteX2" fmla="*/ 404917 w 729376"/>
                <a:gd name="connsiteY2" fmla="*/ 1681942 h 1681942"/>
                <a:gd name="connsiteX0" fmla="*/ 150752 w 742512"/>
                <a:gd name="connsiteY0" fmla="*/ 0 h 1681942"/>
                <a:gd name="connsiteX1" fmla="*/ 504816 w 742512"/>
                <a:gd name="connsiteY1" fmla="*/ 671780 h 1681942"/>
                <a:gd name="connsiteX2" fmla="*/ 151008 w 742512"/>
                <a:gd name="connsiteY2" fmla="*/ 1343650 h 1681942"/>
                <a:gd name="connsiteX3" fmla="*/ 0 w 742512"/>
                <a:gd name="connsiteY3" fmla="*/ 671881 h 1681942"/>
                <a:gd name="connsiteX4" fmla="*/ 150752 w 742512"/>
                <a:gd name="connsiteY4" fmla="*/ 0 h 1681942"/>
                <a:gd name="connsiteX0" fmla="*/ 150752 w 742512"/>
                <a:gd name="connsiteY0" fmla="*/ 0 h 1681942"/>
                <a:gd name="connsiteX1" fmla="*/ 729376 w 742512"/>
                <a:gd name="connsiteY1" fmla="*/ 751576 h 1681942"/>
                <a:gd name="connsiteX2" fmla="*/ 404917 w 742512"/>
                <a:gd name="connsiteY2" fmla="*/ 1681942 h 1681942"/>
                <a:gd name="connsiteX0" fmla="*/ 150752 w 744449"/>
                <a:gd name="connsiteY0" fmla="*/ 0 h 1612007"/>
                <a:gd name="connsiteX1" fmla="*/ 504816 w 744449"/>
                <a:gd name="connsiteY1" fmla="*/ 671780 h 1612007"/>
                <a:gd name="connsiteX2" fmla="*/ 151008 w 744449"/>
                <a:gd name="connsiteY2" fmla="*/ 1343650 h 1612007"/>
                <a:gd name="connsiteX3" fmla="*/ 0 w 744449"/>
                <a:gd name="connsiteY3" fmla="*/ 671881 h 1612007"/>
                <a:gd name="connsiteX4" fmla="*/ 150752 w 744449"/>
                <a:gd name="connsiteY4" fmla="*/ 0 h 1612007"/>
                <a:gd name="connsiteX0" fmla="*/ 150752 w 744449"/>
                <a:gd name="connsiteY0" fmla="*/ 0 h 1612007"/>
                <a:gd name="connsiteX1" fmla="*/ 729376 w 744449"/>
                <a:gd name="connsiteY1" fmla="*/ 751576 h 1612007"/>
                <a:gd name="connsiteX2" fmla="*/ 436637 w 744449"/>
                <a:gd name="connsiteY2" fmla="*/ 1612007 h 161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4449" h="1612007" stroke="0" extrusionOk="0">
                  <a:moveTo>
                    <a:pt x="150752" y="0"/>
                  </a:moveTo>
                  <a:cubicBezTo>
                    <a:pt x="361385" y="91914"/>
                    <a:pt x="504784" y="363993"/>
                    <a:pt x="504816" y="671780"/>
                  </a:cubicBezTo>
                  <a:cubicBezTo>
                    <a:pt x="504847" y="979504"/>
                    <a:pt x="361562" y="1251599"/>
                    <a:pt x="151008" y="1343650"/>
                  </a:cubicBezTo>
                  <a:lnTo>
                    <a:pt x="0" y="671881"/>
                  </a:lnTo>
                  <a:lnTo>
                    <a:pt x="150752" y="0"/>
                  </a:lnTo>
                  <a:close/>
                </a:path>
                <a:path w="744449" h="1612007" fill="none">
                  <a:moveTo>
                    <a:pt x="150752" y="0"/>
                  </a:moveTo>
                  <a:cubicBezTo>
                    <a:pt x="361385" y="91914"/>
                    <a:pt x="729344" y="443789"/>
                    <a:pt x="729376" y="751576"/>
                  </a:cubicBezTo>
                  <a:cubicBezTo>
                    <a:pt x="793075" y="1079095"/>
                    <a:pt x="647191" y="1519956"/>
                    <a:pt x="436637" y="1612007"/>
                  </a:cubicBez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B2993ABF-C450-4DAE-AFA8-029A374EB3C1}"/>
                </a:ext>
              </a:extLst>
            </p:cNvPr>
            <p:cNvSpPr/>
            <p:nvPr/>
          </p:nvSpPr>
          <p:spPr>
            <a:xfrm>
              <a:off x="9896384" y="1707841"/>
              <a:ext cx="824499" cy="26520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Deploy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7D12730E-5D2A-4276-9AD8-4B874F02D641}"/>
              </a:ext>
            </a:extLst>
          </p:cNvPr>
          <p:cNvSpPr/>
          <p:nvPr/>
        </p:nvSpPr>
        <p:spPr>
          <a:xfrm>
            <a:off x="8112154" y="5249531"/>
            <a:ext cx="1759470" cy="71012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69B1558F-8DB8-4C1B-939F-BCE06A7CAEC5}"/>
              </a:ext>
            </a:extLst>
          </p:cNvPr>
          <p:cNvSpPr/>
          <p:nvPr/>
        </p:nvSpPr>
        <p:spPr>
          <a:xfrm>
            <a:off x="7902596" y="2706102"/>
            <a:ext cx="3381483" cy="37408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Wide Area Network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8FB443-3850-45AF-9030-A13AA0C3DCCB}"/>
              </a:ext>
            </a:extLst>
          </p:cNvPr>
          <p:cNvSpPr txBox="1"/>
          <p:nvPr/>
        </p:nvSpPr>
        <p:spPr>
          <a:xfrm>
            <a:off x="8573820" y="6185107"/>
            <a:ext cx="30150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1400" dirty="0"/>
              <a:t>Deployment Latency [</a:t>
            </a:r>
            <a:r>
              <a:rPr lang="en-IN" sz="1400" dirty="0" err="1"/>
              <a:t>ms</a:t>
            </a:r>
            <a:r>
              <a:rPr lang="en-IN" sz="1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4952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1" grpId="0" animBg="1"/>
      <p:bldP spid="26" grpId="0" animBg="1"/>
      <p:bldP spid="21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A5390C4F-2653-4F22-9587-59FD95E2CB88}"/>
              </a:ext>
            </a:extLst>
          </p:cNvPr>
          <p:cNvGrpSpPr/>
          <p:nvPr/>
        </p:nvGrpSpPr>
        <p:grpSpPr>
          <a:xfrm>
            <a:off x="8892772" y="1768100"/>
            <a:ext cx="1552162" cy="835001"/>
            <a:chOff x="8893747" y="1531100"/>
            <a:chExt cx="1552162" cy="835001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E8A5EC5-1FDE-4736-B93C-76F9A632A7EA}"/>
                </a:ext>
              </a:extLst>
            </p:cNvPr>
            <p:cNvSpPr/>
            <p:nvPr/>
          </p:nvSpPr>
          <p:spPr>
            <a:xfrm>
              <a:off x="8893747" y="1802056"/>
              <a:ext cx="1142241" cy="56404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Site Manager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1D6D183-08C3-4D84-9F21-402B6697FC65}"/>
                </a:ext>
              </a:extLst>
            </p:cNvPr>
            <p:cNvGrpSpPr/>
            <p:nvPr/>
          </p:nvGrpSpPr>
          <p:grpSpPr>
            <a:xfrm>
              <a:off x="9824080" y="1531100"/>
              <a:ext cx="621829" cy="621829"/>
              <a:chOff x="8454100" y="2247341"/>
              <a:chExt cx="621829" cy="621829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C409E5AD-3C3D-4B47-B98C-60D40277A2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54100" y="2247341"/>
                <a:ext cx="621829" cy="62182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pic>
            <p:nvPicPr>
              <p:cNvPr id="89" name="Graphic 88" descr="Gears">
                <a:extLst>
                  <a:ext uri="{FF2B5EF4-FFF2-40B4-BE49-F238E27FC236}">
                    <a16:creationId xmlns:a16="http://schemas.microsoft.com/office/drawing/2014/main" id="{D7A7DC90-F44D-4AA7-B059-AE5C8F9450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474524" y="2284641"/>
                <a:ext cx="580979" cy="580979"/>
              </a:xfrm>
              <a:prstGeom prst="rect">
                <a:avLst/>
              </a:prstGeom>
            </p:spPr>
          </p:pic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C580941-F343-4AD7-832D-25FAADA49D42}"/>
              </a:ext>
            </a:extLst>
          </p:cNvPr>
          <p:cNvGrpSpPr/>
          <p:nvPr/>
        </p:nvGrpSpPr>
        <p:grpSpPr>
          <a:xfrm>
            <a:off x="8893148" y="1750627"/>
            <a:ext cx="1579587" cy="887055"/>
            <a:chOff x="8865707" y="1511016"/>
            <a:chExt cx="1579587" cy="887055"/>
          </a:xfrm>
          <a:solidFill>
            <a:schemeClr val="bg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5E2DB4C-835A-4CCD-9794-12DEBB800E53}"/>
                </a:ext>
              </a:extLst>
            </p:cNvPr>
            <p:cNvSpPr/>
            <p:nvPr/>
          </p:nvSpPr>
          <p:spPr>
            <a:xfrm>
              <a:off x="8865707" y="1801898"/>
              <a:ext cx="1199073" cy="5961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Central Controller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34CDD85-0791-41B8-94FB-CF163B5CB8FB}"/>
                </a:ext>
              </a:extLst>
            </p:cNvPr>
            <p:cNvGrpSpPr/>
            <p:nvPr/>
          </p:nvGrpSpPr>
          <p:grpSpPr>
            <a:xfrm>
              <a:off x="9788225" y="1511016"/>
              <a:ext cx="657069" cy="642839"/>
              <a:chOff x="8418245" y="2227257"/>
              <a:chExt cx="657069" cy="642839"/>
            </a:xfrm>
            <a:grpFill/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C0FCE51-999A-49E8-BC8B-6B794CBEAA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18245" y="2227257"/>
                <a:ext cx="657069" cy="6428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pic>
            <p:nvPicPr>
              <p:cNvPr id="56" name="Graphic 55" descr="Gears">
                <a:extLst>
                  <a:ext uri="{FF2B5EF4-FFF2-40B4-BE49-F238E27FC236}">
                    <a16:creationId xmlns:a16="http://schemas.microsoft.com/office/drawing/2014/main" id="{5E8402BB-FD25-4E43-8013-19941BE87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446903" y="2262091"/>
                <a:ext cx="600610" cy="600610"/>
              </a:xfrm>
              <a:prstGeom prst="rect">
                <a:avLst/>
              </a:prstGeom>
            </p:spPr>
          </p:pic>
        </p:grpSp>
      </p:grp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E55AEA27-8476-43C0-B6E9-339B82E43248}"/>
              </a:ext>
            </a:extLst>
          </p:cNvPr>
          <p:cNvSpPr/>
          <p:nvPr/>
        </p:nvSpPr>
        <p:spPr>
          <a:xfrm>
            <a:off x="8482850" y="1611150"/>
            <a:ext cx="2218253" cy="2189325"/>
          </a:xfrm>
          <a:prstGeom prst="roundRect">
            <a:avLst>
              <a:gd name="adj" fmla="val 9037"/>
            </a:avLst>
          </a:prstGeom>
          <a:noFill/>
          <a:ln w="571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83" name="Parallelogram 82">
            <a:extLst>
              <a:ext uri="{FF2B5EF4-FFF2-40B4-BE49-F238E27FC236}">
                <a16:creationId xmlns:a16="http://schemas.microsoft.com/office/drawing/2014/main" id="{71BEF558-EC73-4C20-B509-4727B2F56117}"/>
              </a:ext>
            </a:extLst>
          </p:cNvPr>
          <p:cNvSpPr/>
          <p:nvPr/>
        </p:nvSpPr>
        <p:spPr>
          <a:xfrm>
            <a:off x="7542184" y="5337866"/>
            <a:ext cx="1276085" cy="766302"/>
          </a:xfrm>
          <a:prstGeom prst="parallelogram">
            <a:avLst>
              <a:gd name="adj" fmla="val 25000"/>
            </a:avLst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8B0A8-A458-403E-B9E4-A2960AAE4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8" y="497306"/>
            <a:ext cx="7381752" cy="678406"/>
          </a:xfrm>
        </p:spPr>
        <p:txBody>
          <a:bodyPr/>
          <a:lstStyle/>
          <a:p>
            <a:r>
              <a:rPr lang="en-US" dirty="0"/>
              <a:t>Design Overview and Principles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A3966E-9966-4A19-88F0-A94CC881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4F90F-1F10-44F5-9939-492AC1D8ED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08E133A-6398-44D2-A325-7493E65661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427" y="5315227"/>
            <a:ext cx="820446" cy="82044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A640D95-18FF-4D66-9FB6-4F1005DEB473}"/>
              </a:ext>
            </a:extLst>
          </p:cNvPr>
          <p:cNvGrpSpPr/>
          <p:nvPr/>
        </p:nvGrpSpPr>
        <p:grpSpPr>
          <a:xfrm>
            <a:off x="9763869" y="520599"/>
            <a:ext cx="2000091" cy="890501"/>
            <a:chOff x="10141058" y="1332314"/>
            <a:chExt cx="2000091" cy="890501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E5CBB29-EFFD-4E67-82BC-9AA7F8EED591}"/>
                </a:ext>
              </a:extLst>
            </p:cNvPr>
            <p:cNvSpPr/>
            <p:nvPr/>
          </p:nvSpPr>
          <p:spPr>
            <a:xfrm>
              <a:off x="10141058" y="1332314"/>
              <a:ext cx="2000091" cy="89050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116363A-FAA3-41B6-9B65-AE20A7D5DA87}"/>
                </a:ext>
              </a:extLst>
            </p:cNvPr>
            <p:cNvGrpSpPr/>
            <p:nvPr/>
          </p:nvGrpSpPr>
          <p:grpSpPr>
            <a:xfrm>
              <a:off x="10264664" y="1403318"/>
              <a:ext cx="1812572" cy="736225"/>
              <a:chOff x="7098516" y="3148002"/>
              <a:chExt cx="1812572" cy="736225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8DFDB5A8-B2C4-4A0A-BE50-1EC8661A5F99}"/>
                  </a:ext>
                </a:extLst>
              </p:cNvPr>
              <p:cNvGrpSpPr/>
              <p:nvPr/>
            </p:nvGrpSpPr>
            <p:grpSpPr>
              <a:xfrm>
                <a:off x="7570516" y="3523171"/>
                <a:ext cx="1107657" cy="361056"/>
                <a:chOff x="7570516" y="3523171"/>
                <a:chExt cx="1107657" cy="361056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F79C68D2-3257-4012-8F4F-A908665816AA}"/>
                    </a:ext>
                  </a:extLst>
                </p:cNvPr>
                <p:cNvSpPr/>
                <p:nvPr/>
              </p:nvSpPr>
              <p:spPr>
                <a:xfrm rot="5400000">
                  <a:off x="8039624" y="3245677"/>
                  <a:ext cx="361056" cy="916043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855C73CB-8A40-4DF6-AD82-CF2045068D60}"/>
                    </a:ext>
                  </a:extLst>
                </p:cNvPr>
                <p:cNvCxnSpPr>
                  <a:cxnSpLocks/>
                  <a:stCxn id="16" idx="6"/>
                  <a:endCxn id="19" idx="2"/>
                </p:cNvCxnSpPr>
                <p:nvPr/>
              </p:nvCxnSpPr>
              <p:spPr>
                <a:xfrm>
                  <a:off x="8112654" y="3691780"/>
                  <a:ext cx="228393" cy="0"/>
                </a:xfrm>
                <a:prstGeom prst="straightConnector1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3ACFD6E1-7500-4D1D-889B-56C8449D7CA3}"/>
                    </a:ext>
                  </a:extLst>
                </p:cNvPr>
                <p:cNvCxnSpPr>
                  <a:cxnSpLocks/>
                  <a:stCxn id="8" idx="3"/>
                  <a:endCxn id="16" idx="2"/>
                </p:cNvCxnSpPr>
                <p:nvPr/>
              </p:nvCxnSpPr>
              <p:spPr>
                <a:xfrm flipV="1">
                  <a:off x="7570516" y="3691780"/>
                  <a:ext cx="240961" cy="3964"/>
                </a:xfrm>
                <a:prstGeom prst="straightConnector1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A4EBCBC-AC1A-422C-9E7C-745175865BF8}"/>
                  </a:ext>
                </a:extLst>
              </p:cNvPr>
              <p:cNvGrpSpPr/>
              <p:nvPr/>
            </p:nvGrpSpPr>
            <p:grpSpPr>
              <a:xfrm>
                <a:off x="7269339" y="3545150"/>
                <a:ext cx="301177" cy="303815"/>
                <a:chOff x="7017430" y="4736619"/>
                <a:chExt cx="914400" cy="922410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5B61C43F-394D-407A-93C4-E6ACEEEB65F6}"/>
                    </a:ext>
                  </a:extLst>
                </p:cNvPr>
                <p:cNvSpPr/>
                <p:nvPr/>
              </p:nvSpPr>
              <p:spPr>
                <a:xfrm>
                  <a:off x="7017430" y="4744628"/>
                  <a:ext cx="914400" cy="91440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pic>
              <p:nvPicPr>
                <p:cNvPr id="8" name="Graphic 7" descr="Helicopter">
                  <a:extLst>
                    <a:ext uri="{FF2B5EF4-FFF2-40B4-BE49-F238E27FC236}">
                      <a16:creationId xmlns:a16="http://schemas.microsoft.com/office/drawing/2014/main" id="{9720FF68-583C-4CA9-A56C-1EE971481A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17430" y="4736619"/>
                  <a:ext cx="914400" cy="914398"/>
                </a:xfrm>
                <a:prstGeom prst="rect">
                  <a:avLst/>
                </a:prstGeom>
              </p:spPr>
            </p:pic>
          </p:grp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B039C51-D1D2-4644-964C-ED97B1BA3970}"/>
                  </a:ext>
                </a:extLst>
              </p:cNvPr>
              <p:cNvSpPr/>
              <p:nvPr/>
            </p:nvSpPr>
            <p:spPr>
              <a:xfrm>
                <a:off x="7811477" y="3541191"/>
                <a:ext cx="301177" cy="301177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7368A29-4ED0-491C-B831-1D6D6300E162}"/>
                  </a:ext>
                </a:extLst>
              </p:cNvPr>
              <p:cNvSpPr/>
              <p:nvPr/>
            </p:nvSpPr>
            <p:spPr>
              <a:xfrm>
                <a:off x="8341047" y="3541191"/>
                <a:ext cx="301177" cy="301177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0AADA2FB-DE0B-441E-A53B-25465D3CB4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9341" y="3409821"/>
                <a:ext cx="1408833" cy="0"/>
              </a:xfrm>
              <a:prstGeom prst="straightConnector1">
                <a:avLst/>
              </a:prstGeom>
              <a:ln w="28575">
                <a:headEnd type="arrow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086E860-D9CC-4796-9231-8DC69FF3D80E}"/>
                  </a:ext>
                </a:extLst>
              </p:cNvPr>
              <p:cNvSpPr txBox="1"/>
              <p:nvPr/>
            </p:nvSpPr>
            <p:spPr>
              <a:xfrm>
                <a:off x="7098516" y="3148002"/>
                <a:ext cx="18125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rPr>
                  <a:t>End-to-end latency req.</a:t>
                </a:r>
              </a:p>
            </p:txBody>
          </p:sp>
        </p:grpSp>
      </p:grpSp>
      <p:pic>
        <p:nvPicPr>
          <p:cNvPr id="33" name="Graphic 32" descr="Server">
            <a:extLst>
              <a:ext uri="{FF2B5EF4-FFF2-40B4-BE49-F238E27FC236}">
                <a16:creationId xmlns:a16="http://schemas.microsoft.com/office/drawing/2014/main" id="{8D879C12-0783-4FFA-BF68-05E1DC2600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9379" y="3798773"/>
            <a:ext cx="847791" cy="847791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AB7EA902-5DE1-41E1-A781-3D93C24484C7}"/>
              </a:ext>
            </a:extLst>
          </p:cNvPr>
          <p:cNvGrpSpPr/>
          <p:nvPr/>
        </p:nvGrpSpPr>
        <p:grpSpPr>
          <a:xfrm>
            <a:off x="7582497" y="504911"/>
            <a:ext cx="2000091" cy="906189"/>
            <a:chOff x="6940128" y="1275280"/>
            <a:chExt cx="2000091" cy="906189"/>
          </a:xfrm>
        </p:grpSpPr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844B5DD0-CBD9-4947-ADDA-0175DBEA0091}"/>
                </a:ext>
              </a:extLst>
            </p:cNvPr>
            <p:cNvSpPr/>
            <p:nvPr/>
          </p:nvSpPr>
          <p:spPr>
            <a:xfrm>
              <a:off x="7165731" y="1616477"/>
              <a:ext cx="605063" cy="474691"/>
            </a:xfrm>
            <a:prstGeom prst="parallelogram">
              <a:avLst>
                <a:gd name="adj" fmla="val 25000"/>
              </a:avLst>
            </a:prstGeom>
            <a:solidFill>
              <a:schemeClr val="accent1">
                <a:alpha val="4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ADFAAED4-59FD-4EF3-9BDB-EBACAB7DF2BC}"/>
                </a:ext>
              </a:extLst>
            </p:cNvPr>
            <p:cNvSpPr/>
            <p:nvPr/>
          </p:nvSpPr>
          <p:spPr>
            <a:xfrm>
              <a:off x="6940128" y="1275280"/>
              <a:ext cx="2000091" cy="90618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75B002F-098E-4E22-B34F-EBC3C06F5924}"/>
                </a:ext>
              </a:extLst>
            </p:cNvPr>
            <p:cNvGrpSpPr/>
            <p:nvPr/>
          </p:nvGrpSpPr>
          <p:grpSpPr>
            <a:xfrm>
              <a:off x="7650300" y="1667741"/>
              <a:ext cx="1107657" cy="361056"/>
              <a:chOff x="7570516" y="3532696"/>
              <a:chExt cx="1107657" cy="361056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03526DB7-E632-4C44-8537-73A213FFA1BD}"/>
                  </a:ext>
                </a:extLst>
              </p:cNvPr>
              <p:cNvSpPr/>
              <p:nvPr/>
            </p:nvSpPr>
            <p:spPr>
              <a:xfrm rot="5400000">
                <a:off x="8039624" y="3255202"/>
                <a:ext cx="361056" cy="91604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A573339D-544B-4B3B-BA63-EF651B43E92F}"/>
                  </a:ext>
                </a:extLst>
              </p:cNvPr>
              <p:cNvCxnSpPr>
                <a:cxnSpLocks/>
                <a:stCxn id="41" idx="6"/>
                <a:endCxn id="42" idx="2"/>
              </p:cNvCxnSpPr>
              <p:nvPr/>
            </p:nvCxnSpPr>
            <p:spPr>
              <a:xfrm>
                <a:off x="8112654" y="3710830"/>
                <a:ext cx="228393" cy="0"/>
              </a:xfrm>
              <a:prstGeom prst="straightConnector1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DD952266-5C05-4A80-A7D3-CEF1C59662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70516" y="3710825"/>
                <a:ext cx="240961" cy="3964"/>
              </a:xfrm>
              <a:prstGeom prst="straightConnector1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16F53E3-64FF-466F-9688-5BE1FCF279B5}"/>
                </a:ext>
              </a:extLst>
            </p:cNvPr>
            <p:cNvSpPr/>
            <p:nvPr/>
          </p:nvSpPr>
          <p:spPr>
            <a:xfrm>
              <a:off x="7349123" y="1692365"/>
              <a:ext cx="301177" cy="30117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9244089-B0BA-41C0-AB3E-F8DA61DA1304}"/>
                </a:ext>
              </a:extLst>
            </p:cNvPr>
            <p:cNvSpPr/>
            <p:nvPr/>
          </p:nvSpPr>
          <p:spPr>
            <a:xfrm>
              <a:off x="7891261" y="1695286"/>
              <a:ext cx="301177" cy="301177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65C90AA-147A-49C3-86C5-A44CFD18AA57}"/>
                </a:ext>
              </a:extLst>
            </p:cNvPr>
            <p:cNvSpPr/>
            <p:nvPr/>
          </p:nvSpPr>
          <p:spPr>
            <a:xfrm>
              <a:off x="8420831" y="1695286"/>
              <a:ext cx="301177" cy="301177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pic>
          <p:nvPicPr>
            <p:cNvPr id="50" name="Graphic 49" descr="Car">
              <a:extLst>
                <a:ext uri="{FF2B5EF4-FFF2-40B4-BE49-F238E27FC236}">
                  <a16:creationId xmlns:a16="http://schemas.microsoft.com/office/drawing/2014/main" id="{F83C8259-8158-4344-B3E4-D68FC9C42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368351" y="1692518"/>
              <a:ext cx="291330" cy="29133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D55404C-F3BD-47E4-8A8D-8E2EF215A3EA}"/>
                </a:ext>
              </a:extLst>
            </p:cNvPr>
            <p:cNvSpPr txBox="1"/>
            <p:nvPr/>
          </p:nvSpPr>
          <p:spPr>
            <a:xfrm>
              <a:off x="7018712" y="1342705"/>
              <a:ext cx="14570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Spatial affinity req.</a:t>
              </a:r>
            </a:p>
          </p:txBody>
        </p:sp>
      </p:grpSp>
      <p:pic>
        <p:nvPicPr>
          <p:cNvPr id="54" name="Graphic 53" descr="Car">
            <a:extLst>
              <a:ext uri="{FF2B5EF4-FFF2-40B4-BE49-F238E27FC236}">
                <a16:creationId xmlns:a16="http://schemas.microsoft.com/office/drawing/2014/main" id="{71DDB9A7-AC91-4401-9979-34B1FE2A62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64302" y="5305093"/>
            <a:ext cx="831849" cy="831849"/>
          </a:xfrm>
          <a:prstGeom prst="rect">
            <a:avLst/>
          </a:prstGeom>
        </p:spPr>
      </p:pic>
      <p:sp>
        <p:nvSpPr>
          <p:cNvPr id="62" name="Arrow: Bent 61">
            <a:extLst>
              <a:ext uri="{FF2B5EF4-FFF2-40B4-BE49-F238E27FC236}">
                <a16:creationId xmlns:a16="http://schemas.microsoft.com/office/drawing/2014/main" id="{310C5441-469E-430C-B301-DC2C411C7735}"/>
              </a:ext>
            </a:extLst>
          </p:cNvPr>
          <p:cNvSpPr/>
          <p:nvPr/>
        </p:nvSpPr>
        <p:spPr>
          <a:xfrm rot="10800000">
            <a:off x="10716648" y="1320798"/>
            <a:ext cx="386483" cy="79921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63" name="Arrow: Bent 62">
            <a:extLst>
              <a:ext uri="{FF2B5EF4-FFF2-40B4-BE49-F238E27FC236}">
                <a16:creationId xmlns:a16="http://schemas.microsoft.com/office/drawing/2014/main" id="{85A447D6-D9FE-48CF-A898-366BCEC710CD}"/>
              </a:ext>
            </a:extLst>
          </p:cNvPr>
          <p:cNvSpPr/>
          <p:nvPr/>
        </p:nvSpPr>
        <p:spPr>
          <a:xfrm rot="10800000" flipH="1">
            <a:off x="8010720" y="1334635"/>
            <a:ext cx="472131" cy="79086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FF50CDF-594B-4909-A3BF-BE0C6DAC6600}"/>
              </a:ext>
            </a:extLst>
          </p:cNvPr>
          <p:cNvGrpSpPr/>
          <p:nvPr/>
        </p:nvGrpSpPr>
        <p:grpSpPr>
          <a:xfrm>
            <a:off x="10006292" y="4071532"/>
            <a:ext cx="374714" cy="901000"/>
            <a:chOff x="11038071" y="2178213"/>
            <a:chExt cx="348937" cy="848063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6F60194D-E723-4C62-8756-DC6D408CD591}"/>
                </a:ext>
              </a:extLst>
            </p:cNvPr>
            <p:cNvSpPr/>
            <p:nvPr/>
          </p:nvSpPr>
          <p:spPr>
            <a:xfrm>
              <a:off x="11038071" y="2178213"/>
              <a:ext cx="348937" cy="84806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510EA94-FD77-4B7E-9485-B25420A1F3D6}"/>
                </a:ext>
              </a:extLst>
            </p:cNvPr>
            <p:cNvSpPr/>
            <p:nvPr/>
          </p:nvSpPr>
          <p:spPr>
            <a:xfrm>
              <a:off x="11061951" y="2701033"/>
              <a:ext cx="301177" cy="286647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54587D3-D1E3-4CEC-BCB0-728F1C4D7845}"/>
                </a:ext>
              </a:extLst>
            </p:cNvPr>
            <p:cNvSpPr/>
            <p:nvPr/>
          </p:nvSpPr>
          <p:spPr>
            <a:xfrm>
              <a:off x="11064946" y="2222173"/>
              <a:ext cx="301177" cy="286647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FD78BBF7-D73E-455A-9CD5-AFF2A640337D}"/>
                </a:ext>
              </a:extLst>
            </p:cNvPr>
            <p:cNvCxnSpPr>
              <a:cxnSpLocks/>
              <a:stCxn id="64" idx="0"/>
              <a:endCxn id="65" idx="4"/>
            </p:cNvCxnSpPr>
            <p:nvPr/>
          </p:nvCxnSpPr>
          <p:spPr>
            <a:xfrm flipV="1">
              <a:off x="11212540" y="2508820"/>
              <a:ext cx="2995" cy="192213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C902A00-6F8B-48E6-9264-2EDD7834B21B}"/>
              </a:ext>
            </a:extLst>
          </p:cNvPr>
          <p:cNvCxnSpPr>
            <a:cxnSpLocks/>
            <a:stCxn id="6" idx="0"/>
            <a:endCxn id="64" idx="4"/>
          </p:cNvCxnSpPr>
          <p:nvPr/>
        </p:nvCxnSpPr>
        <p:spPr>
          <a:xfrm flipH="1" flipV="1">
            <a:off x="10193649" y="4931527"/>
            <a:ext cx="1" cy="38370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E0A9BF1-6652-4A60-8F9E-246521771BB1}"/>
              </a:ext>
            </a:extLst>
          </p:cNvPr>
          <p:cNvGrpSpPr/>
          <p:nvPr/>
        </p:nvGrpSpPr>
        <p:grpSpPr>
          <a:xfrm>
            <a:off x="8851226" y="4071532"/>
            <a:ext cx="374714" cy="901000"/>
            <a:chOff x="11038071" y="2178213"/>
            <a:chExt cx="348937" cy="848063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7C55BC46-6AF8-4980-86DC-1991869D88BB}"/>
                </a:ext>
              </a:extLst>
            </p:cNvPr>
            <p:cNvSpPr/>
            <p:nvPr/>
          </p:nvSpPr>
          <p:spPr>
            <a:xfrm>
              <a:off x="11038071" y="2178213"/>
              <a:ext cx="348937" cy="84806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07F19E0-5463-4E3B-A49E-044097414FB1}"/>
                </a:ext>
              </a:extLst>
            </p:cNvPr>
            <p:cNvSpPr/>
            <p:nvPr/>
          </p:nvSpPr>
          <p:spPr>
            <a:xfrm>
              <a:off x="11061951" y="2701033"/>
              <a:ext cx="301177" cy="286647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27D7185-DFEC-43FE-8E4E-653E30EACD72}"/>
                </a:ext>
              </a:extLst>
            </p:cNvPr>
            <p:cNvSpPr/>
            <p:nvPr/>
          </p:nvSpPr>
          <p:spPr>
            <a:xfrm>
              <a:off x="11064946" y="2222173"/>
              <a:ext cx="301177" cy="286647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116F2850-D78B-4DE2-9013-1A58542FE604}"/>
                </a:ext>
              </a:extLst>
            </p:cNvPr>
            <p:cNvCxnSpPr>
              <a:cxnSpLocks/>
              <a:stCxn id="77" idx="0"/>
              <a:endCxn id="78" idx="4"/>
            </p:cNvCxnSpPr>
            <p:nvPr/>
          </p:nvCxnSpPr>
          <p:spPr>
            <a:xfrm flipV="1">
              <a:off x="11212540" y="2508820"/>
              <a:ext cx="2995" cy="192213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Straight Arrow Connector 71">
            <a:extLst>
              <a:ext uri="{FF2B5EF4-FFF2-40B4-BE49-F238E27FC236}">
                <a16:creationId xmlns:a16="http://schemas.microsoft.com/office/drawing/2014/main" id="{6DD2744C-24E4-4EE4-A44D-1BA8229BF2E9}"/>
              </a:ext>
            </a:extLst>
          </p:cNvPr>
          <p:cNvCxnSpPr>
            <a:cxnSpLocks/>
            <a:stCxn id="54" idx="0"/>
            <a:endCxn id="77" idx="4"/>
          </p:cNvCxnSpPr>
          <p:nvPr/>
        </p:nvCxnSpPr>
        <p:spPr>
          <a:xfrm flipV="1">
            <a:off x="8180227" y="4931527"/>
            <a:ext cx="858356" cy="373566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: Curved 100">
            <a:extLst>
              <a:ext uri="{FF2B5EF4-FFF2-40B4-BE49-F238E27FC236}">
                <a16:creationId xmlns:a16="http://schemas.microsoft.com/office/drawing/2014/main" id="{18262553-7201-4ECD-9F9A-2D941C081FB9}"/>
              </a:ext>
            </a:extLst>
          </p:cNvPr>
          <p:cNvCxnSpPr>
            <a:cxnSpLocks/>
            <a:stCxn id="54" idx="3"/>
          </p:cNvCxnSpPr>
          <p:nvPr/>
        </p:nvCxnSpPr>
        <p:spPr>
          <a:xfrm flipV="1">
            <a:off x="8596151" y="5505190"/>
            <a:ext cx="986437" cy="215828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or: Curved 104">
            <a:extLst>
              <a:ext uri="{FF2B5EF4-FFF2-40B4-BE49-F238E27FC236}">
                <a16:creationId xmlns:a16="http://schemas.microsoft.com/office/drawing/2014/main" id="{68C30CBA-0DCE-440B-9487-896E496DEB32}"/>
              </a:ext>
            </a:extLst>
          </p:cNvPr>
          <p:cNvCxnSpPr>
            <a:cxnSpLocks/>
            <a:stCxn id="6" idx="2"/>
          </p:cNvCxnSpPr>
          <p:nvPr/>
        </p:nvCxnSpPr>
        <p:spPr>
          <a:xfrm rot="5400000" flipH="1" flipV="1">
            <a:off x="10621820" y="5376232"/>
            <a:ext cx="331271" cy="1187612"/>
          </a:xfrm>
          <a:prstGeom prst="curvedConnector4">
            <a:avLst>
              <a:gd name="adj1" fmla="val -69007"/>
              <a:gd name="adj2" fmla="val 67271"/>
            </a:avLst>
          </a:prstGeom>
          <a:ln w="38100">
            <a:solidFill>
              <a:schemeClr val="accent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2228179-11E3-4685-9336-1881792BC68B}"/>
              </a:ext>
            </a:extLst>
          </p:cNvPr>
          <p:cNvGrpSpPr/>
          <p:nvPr/>
        </p:nvGrpSpPr>
        <p:grpSpPr>
          <a:xfrm>
            <a:off x="8693071" y="5330308"/>
            <a:ext cx="1393337" cy="954776"/>
            <a:chOff x="8684410" y="5301733"/>
            <a:chExt cx="1393337" cy="954776"/>
          </a:xfrm>
        </p:grpSpPr>
        <p:pic>
          <p:nvPicPr>
            <p:cNvPr id="125" name="Graphic 124" descr="Research">
              <a:extLst>
                <a:ext uri="{FF2B5EF4-FFF2-40B4-BE49-F238E27FC236}">
                  <a16:creationId xmlns:a16="http://schemas.microsoft.com/office/drawing/2014/main" id="{BEC25C7D-41F6-41B9-8E25-954E443CF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877808" y="5301733"/>
              <a:ext cx="562262" cy="562262"/>
            </a:xfrm>
            <a:prstGeom prst="rect">
              <a:avLst/>
            </a:prstGeom>
          </p:spPr>
        </p:pic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3D0CFF07-EB05-44CB-95C5-8CD299367E4D}"/>
                </a:ext>
              </a:extLst>
            </p:cNvPr>
            <p:cNvSpPr txBox="1"/>
            <p:nvPr/>
          </p:nvSpPr>
          <p:spPr>
            <a:xfrm>
              <a:off x="8684410" y="5917955"/>
              <a:ext cx="13933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Geo-location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A7C094C-4E41-4AAD-9670-CEF6C32B6915}"/>
              </a:ext>
            </a:extLst>
          </p:cNvPr>
          <p:cNvGrpSpPr/>
          <p:nvPr/>
        </p:nvGrpSpPr>
        <p:grpSpPr>
          <a:xfrm>
            <a:off x="10672911" y="3962956"/>
            <a:ext cx="732221" cy="2144349"/>
            <a:chOff x="11388637" y="3773606"/>
            <a:chExt cx="732221" cy="2144349"/>
          </a:xfrm>
        </p:grpSpPr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AEB2CFA1-7137-4932-82B7-461F2B71CF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88637" y="3773606"/>
              <a:ext cx="0" cy="2144349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4" name="Graphic 123" descr="Research">
              <a:extLst>
                <a:ext uri="{FF2B5EF4-FFF2-40B4-BE49-F238E27FC236}">
                  <a16:creationId xmlns:a16="http://schemas.microsoft.com/office/drawing/2014/main" id="{18B6F982-39C2-438D-BEAE-E1AC692EE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1505301" y="4916209"/>
              <a:ext cx="615557" cy="615557"/>
            </a:xfrm>
            <a:prstGeom prst="rect">
              <a:avLst/>
            </a:prstGeom>
          </p:spPr>
        </p:pic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6405ECC0-8099-43ED-A278-CFA154093CCD}"/>
                </a:ext>
              </a:extLst>
            </p:cNvPr>
            <p:cNvSpPr txBox="1"/>
            <p:nvPr/>
          </p:nvSpPr>
          <p:spPr>
            <a:xfrm rot="16200000">
              <a:off x="11140945" y="4105043"/>
              <a:ext cx="1247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End-to-end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latency</a:t>
              </a:r>
            </a:p>
          </p:txBody>
        </p:sp>
      </p:grpSp>
      <p:sp>
        <p:nvSpPr>
          <p:cNvPr id="7" name="Arrow: Right 6">
            <a:extLst>
              <a:ext uri="{FF2B5EF4-FFF2-40B4-BE49-F238E27FC236}">
                <a16:creationId xmlns:a16="http://schemas.microsoft.com/office/drawing/2014/main" id="{50DAC7F2-EFA6-4A31-B25B-FEF48A8BD106}"/>
              </a:ext>
            </a:extLst>
          </p:cNvPr>
          <p:cNvSpPr/>
          <p:nvPr/>
        </p:nvSpPr>
        <p:spPr>
          <a:xfrm>
            <a:off x="3331136" y="2191894"/>
            <a:ext cx="899460" cy="485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9EAA64DD-6572-4A2C-8101-DAE7DECDC36C}"/>
              </a:ext>
            </a:extLst>
          </p:cNvPr>
          <p:cNvSpPr/>
          <p:nvPr/>
        </p:nvSpPr>
        <p:spPr>
          <a:xfrm>
            <a:off x="477982" y="2014376"/>
            <a:ext cx="3117276" cy="824412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SLO satisfaction under non-uniform infrastructure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82" name="Flowchart: Terminator 81">
            <a:extLst>
              <a:ext uri="{FF2B5EF4-FFF2-40B4-BE49-F238E27FC236}">
                <a16:creationId xmlns:a16="http://schemas.microsoft.com/office/drawing/2014/main" id="{98E4A935-A3EF-4D88-8ACB-4D6F6B8FFCCA}"/>
              </a:ext>
            </a:extLst>
          </p:cNvPr>
          <p:cNvSpPr/>
          <p:nvPr/>
        </p:nvSpPr>
        <p:spPr>
          <a:xfrm>
            <a:off x="4212461" y="1858605"/>
            <a:ext cx="3117276" cy="1135955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Expose application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requirements to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the control-plane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00" name="Arrow: Right 99">
            <a:extLst>
              <a:ext uri="{FF2B5EF4-FFF2-40B4-BE49-F238E27FC236}">
                <a16:creationId xmlns:a16="http://schemas.microsoft.com/office/drawing/2014/main" id="{B5D7ADE9-AB1C-40E5-9DBA-CDE3328629CB}"/>
              </a:ext>
            </a:extLst>
          </p:cNvPr>
          <p:cNvSpPr/>
          <p:nvPr/>
        </p:nvSpPr>
        <p:spPr>
          <a:xfrm>
            <a:off x="3331136" y="3912657"/>
            <a:ext cx="899460" cy="485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84" name="Flowchart: Terminator 83">
            <a:extLst>
              <a:ext uri="{FF2B5EF4-FFF2-40B4-BE49-F238E27FC236}">
                <a16:creationId xmlns:a16="http://schemas.microsoft.com/office/drawing/2014/main" id="{3906B3A3-637C-443E-B8C0-C3BD37F9E5F9}"/>
              </a:ext>
            </a:extLst>
          </p:cNvPr>
          <p:cNvSpPr/>
          <p:nvPr/>
        </p:nvSpPr>
        <p:spPr>
          <a:xfrm>
            <a:off x="4212461" y="3743431"/>
            <a:ext cx="3117276" cy="824412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Two-level control-plane architecture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96" name="Flowchart: Terminator 95">
            <a:extLst>
              <a:ext uri="{FF2B5EF4-FFF2-40B4-BE49-F238E27FC236}">
                <a16:creationId xmlns:a16="http://schemas.microsoft.com/office/drawing/2014/main" id="{DB89D6FF-D6B9-4CE9-A116-C1BE7B42B112}"/>
              </a:ext>
            </a:extLst>
          </p:cNvPr>
          <p:cNvSpPr/>
          <p:nvPr/>
        </p:nvSpPr>
        <p:spPr>
          <a:xfrm>
            <a:off x="477982" y="3743431"/>
            <a:ext cx="3117276" cy="824412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Low agility of centralized scheduling</a:t>
            </a:r>
          </a:p>
        </p:txBody>
      </p:sp>
      <p:sp>
        <p:nvSpPr>
          <p:cNvPr id="102" name="Arrow: Right 101">
            <a:extLst>
              <a:ext uri="{FF2B5EF4-FFF2-40B4-BE49-F238E27FC236}">
                <a16:creationId xmlns:a16="http://schemas.microsoft.com/office/drawing/2014/main" id="{A0BC67F7-3B04-4D63-8D9A-31B9B402B012}"/>
              </a:ext>
            </a:extLst>
          </p:cNvPr>
          <p:cNvSpPr/>
          <p:nvPr/>
        </p:nvSpPr>
        <p:spPr>
          <a:xfrm>
            <a:off x="3331136" y="5641712"/>
            <a:ext cx="899460" cy="485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81" name="Flowchart: Terminator 80">
            <a:extLst>
              <a:ext uri="{FF2B5EF4-FFF2-40B4-BE49-F238E27FC236}">
                <a16:creationId xmlns:a16="http://schemas.microsoft.com/office/drawing/2014/main" id="{239C51B4-64EA-465B-A773-E26C1F1DF093}"/>
              </a:ext>
            </a:extLst>
          </p:cNvPr>
          <p:cNvSpPr/>
          <p:nvPr/>
        </p:nvSpPr>
        <p:spPr>
          <a:xfrm>
            <a:off x="4212461" y="5472486"/>
            <a:ext cx="3117276" cy="824412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Cross-component metrics aggregation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97" name="Flowchart: Terminator 96">
            <a:extLst>
              <a:ext uri="{FF2B5EF4-FFF2-40B4-BE49-F238E27FC236}">
                <a16:creationId xmlns:a16="http://schemas.microsoft.com/office/drawing/2014/main" id="{C0DFB5E5-C744-4AC1-B3EF-5AD0198F8FEF}"/>
              </a:ext>
            </a:extLst>
          </p:cNvPr>
          <p:cNvSpPr/>
          <p:nvPr/>
        </p:nvSpPr>
        <p:spPr>
          <a:xfrm>
            <a:off x="477982" y="5472486"/>
            <a:ext cx="3117276" cy="824412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Achieve end-to-end visibility of app metrics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BFC21638-E5A2-4837-B965-099B72E28541}"/>
              </a:ext>
            </a:extLst>
          </p:cNvPr>
          <p:cNvSpPr/>
          <p:nvPr/>
        </p:nvSpPr>
        <p:spPr>
          <a:xfrm>
            <a:off x="8482851" y="1611150"/>
            <a:ext cx="2218253" cy="1228283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44C13B8-8CFA-4344-B7B2-95B6030B468A}"/>
              </a:ext>
            </a:extLst>
          </p:cNvPr>
          <p:cNvSpPr txBox="1"/>
          <p:nvPr/>
        </p:nvSpPr>
        <p:spPr>
          <a:xfrm>
            <a:off x="1328734" y="139963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Challenges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3762D03-FBE7-4BAF-9238-C51894475083}"/>
              </a:ext>
            </a:extLst>
          </p:cNvPr>
          <p:cNvSpPr txBox="1"/>
          <p:nvPr/>
        </p:nvSpPr>
        <p:spPr>
          <a:xfrm>
            <a:off x="5152981" y="139963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120387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 L 0.00156 0.15903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83" grpId="0" animBg="1"/>
      <p:bldP spid="62" grpId="0" animBg="1"/>
      <p:bldP spid="63" grpId="0" animBg="1"/>
      <p:bldP spid="7" grpId="0" animBg="1"/>
      <p:bldP spid="5" grpId="0" animBg="1"/>
      <p:bldP spid="82" grpId="0" animBg="1"/>
      <p:bldP spid="100" grpId="0" animBg="1"/>
      <p:bldP spid="84" grpId="0" animBg="1"/>
      <p:bldP spid="96" grpId="0" animBg="1"/>
      <p:bldP spid="102" grpId="0" animBg="1"/>
      <p:bldP spid="81" grpId="0" animBg="1"/>
      <p:bldP spid="97" grpId="0" animBg="1"/>
      <p:bldP spid="99" grpId="0" animBg="1"/>
      <p:bldP spid="9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F38C4B0C-F82F-44CA-8C91-46707953EC33}"/>
              </a:ext>
            </a:extLst>
          </p:cNvPr>
          <p:cNvSpPr/>
          <p:nvPr/>
        </p:nvSpPr>
        <p:spPr>
          <a:xfrm>
            <a:off x="9969629" y="1647825"/>
            <a:ext cx="586885" cy="775214"/>
          </a:xfrm>
          <a:prstGeom prst="roundRect">
            <a:avLst/>
          </a:prstGeom>
          <a:solidFill>
            <a:srgbClr val="D8B25C">
              <a:alpha val="50196"/>
            </a:srgb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79" name="Parallelogram 78">
            <a:extLst>
              <a:ext uri="{FF2B5EF4-FFF2-40B4-BE49-F238E27FC236}">
                <a16:creationId xmlns:a16="http://schemas.microsoft.com/office/drawing/2014/main" id="{1D82DE26-1A8F-43FE-A2A1-1B994E987995}"/>
              </a:ext>
            </a:extLst>
          </p:cNvPr>
          <p:cNvSpPr/>
          <p:nvPr/>
        </p:nvSpPr>
        <p:spPr>
          <a:xfrm>
            <a:off x="9705974" y="4174717"/>
            <a:ext cx="1393337" cy="1093117"/>
          </a:xfrm>
          <a:prstGeom prst="parallelogram">
            <a:avLst>
              <a:gd name="adj" fmla="val 25000"/>
            </a:avLst>
          </a:prstGeom>
          <a:solidFill>
            <a:srgbClr val="7BA79D">
              <a:alpha val="38039"/>
            </a:srgbClr>
          </a:solidFill>
          <a:ln>
            <a:solidFill>
              <a:schemeClr val="tx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58" name="Parallelogram 57">
            <a:extLst>
              <a:ext uri="{FF2B5EF4-FFF2-40B4-BE49-F238E27FC236}">
                <a16:creationId xmlns:a16="http://schemas.microsoft.com/office/drawing/2014/main" id="{5B878BBE-BA80-4AB5-A8F2-02E6D4E1197E}"/>
              </a:ext>
            </a:extLst>
          </p:cNvPr>
          <p:cNvSpPr/>
          <p:nvPr/>
        </p:nvSpPr>
        <p:spPr>
          <a:xfrm>
            <a:off x="7363530" y="4129749"/>
            <a:ext cx="1393337" cy="1093117"/>
          </a:xfrm>
          <a:prstGeom prst="parallelogram">
            <a:avLst>
              <a:gd name="adj" fmla="val 25000"/>
            </a:avLst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3F0BDF-20A0-459C-A92E-A2C813125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Plane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713DC-931A-41FE-97D5-D077E33A2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570162"/>
            <a:ext cx="5090287" cy="45097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Control plane decides using</a:t>
            </a:r>
          </a:p>
          <a:p>
            <a:r>
              <a:rPr lang="en-US" sz="2400" dirty="0"/>
              <a:t>E2E latency </a:t>
            </a:r>
          </a:p>
          <a:p>
            <a:r>
              <a:rPr lang="en-US" sz="2400" dirty="0"/>
              <a:t>Spatial affinity </a:t>
            </a:r>
          </a:p>
          <a:p>
            <a:r>
              <a:rPr lang="en-US" sz="2400" dirty="0">
                <a:latin typeface="Helvetica"/>
                <a:cs typeface="Helvetica"/>
              </a:rPr>
              <a:t>µDC resource capacity</a:t>
            </a:r>
          </a:p>
          <a:p>
            <a:pPr marL="0" indent="0">
              <a:buNone/>
            </a:pPr>
            <a:r>
              <a:rPr lang="en-US" dirty="0"/>
              <a:t>SLO satisfaction via monitoring</a:t>
            </a:r>
          </a:p>
          <a:p>
            <a:r>
              <a:rPr lang="en-US" sz="2400" dirty="0"/>
              <a:t>Latency</a:t>
            </a:r>
          </a:p>
          <a:p>
            <a:r>
              <a:rPr lang="en-US" sz="2400" dirty="0"/>
              <a:t>Spatial data</a:t>
            </a:r>
          </a:p>
          <a:p>
            <a:pPr marL="0" indent="0">
              <a:buNone/>
            </a:pPr>
            <a:r>
              <a:rPr lang="en-US" dirty="0"/>
              <a:t>Reconfiguration on SLO violation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BB370-E325-4464-A73C-AD9FF59B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4F90F-1F10-44F5-9939-492AC1D8ED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054279-9781-47BA-B374-0034FD6F423C}"/>
              </a:ext>
            </a:extLst>
          </p:cNvPr>
          <p:cNvSpPr/>
          <p:nvPr/>
        </p:nvSpPr>
        <p:spPr>
          <a:xfrm>
            <a:off x="1631999" y="5715177"/>
            <a:ext cx="8928003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Spatial and Latency SLOs drive control plane decisions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7E08D4F-F5FD-43E8-BFFC-F68FB92A73D3}"/>
              </a:ext>
            </a:extLst>
          </p:cNvPr>
          <p:cNvGrpSpPr/>
          <p:nvPr/>
        </p:nvGrpSpPr>
        <p:grpSpPr>
          <a:xfrm>
            <a:off x="8954719" y="1716159"/>
            <a:ext cx="1624793" cy="661401"/>
            <a:chOff x="9230944" y="1716159"/>
            <a:chExt cx="1624793" cy="661401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D7A85C6B-3292-46EC-8358-C278F0A35A25}"/>
                </a:ext>
              </a:extLst>
            </p:cNvPr>
            <p:cNvSpPr/>
            <p:nvPr/>
          </p:nvSpPr>
          <p:spPr>
            <a:xfrm>
              <a:off x="9230944" y="1769405"/>
              <a:ext cx="1014910" cy="5640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Control Plane</a:t>
              </a:r>
            </a:p>
          </p:txBody>
        </p:sp>
        <p:pic>
          <p:nvPicPr>
            <p:cNvPr id="32" name="Graphic 31" descr="Gears">
              <a:extLst>
                <a:ext uri="{FF2B5EF4-FFF2-40B4-BE49-F238E27FC236}">
                  <a16:creationId xmlns:a16="http://schemas.microsoft.com/office/drawing/2014/main" id="{E702590D-AD18-498E-8D35-A47EA0713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94336" y="1716159"/>
              <a:ext cx="661401" cy="661401"/>
            </a:xfrm>
            <a:prstGeom prst="rect">
              <a:avLst/>
            </a:prstGeom>
          </p:spPr>
        </p:pic>
      </p:grpSp>
      <p:pic>
        <p:nvPicPr>
          <p:cNvPr id="33" name="Graphic 32" descr="Server">
            <a:extLst>
              <a:ext uri="{FF2B5EF4-FFF2-40B4-BE49-F238E27FC236}">
                <a16:creationId xmlns:a16="http://schemas.microsoft.com/office/drawing/2014/main" id="{4DC19083-459C-4196-AEAF-42B654E97D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36069" y="3005104"/>
            <a:ext cx="847791" cy="847791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62A2E353-A9A0-4EDA-ABA0-3FDFB8E9531A}"/>
              </a:ext>
            </a:extLst>
          </p:cNvPr>
          <p:cNvGrpSpPr/>
          <p:nvPr/>
        </p:nvGrpSpPr>
        <p:grpSpPr>
          <a:xfrm>
            <a:off x="7335144" y="443010"/>
            <a:ext cx="2028286" cy="1048046"/>
            <a:chOff x="7693155" y="287758"/>
            <a:chExt cx="2106853" cy="124836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65B8E76-4A15-46F6-9C8E-91B0B6B47DC6}"/>
                </a:ext>
              </a:extLst>
            </p:cNvPr>
            <p:cNvSpPr/>
            <p:nvPr/>
          </p:nvSpPr>
          <p:spPr>
            <a:xfrm>
              <a:off x="7693155" y="287758"/>
              <a:ext cx="2106853" cy="124836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90FF955-106C-406A-84CE-3CE31012AA49}"/>
                </a:ext>
              </a:extLst>
            </p:cNvPr>
            <p:cNvSpPr/>
            <p:nvPr/>
          </p:nvSpPr>
          <p:spPr>
            <a:xfrm>
              <a:off x="8201042" y="718825"/>
              <a:ext cx="301177" cy="30117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14BA5C6-7A07-4AB5-B7C9-F694B413BF46}"/>
                </a:ext>
              </a:extLst>
            </p:cNvPr>
            <p:cNvGrpSpPr/>
            <p:nvPr/>
          </p:nvGrpSpPr>
          <p:grpSpPr>
            <a:xfrm>
              <a:off x="8051088" y="647748"/>
              <a:ext cx="1554126" cy="474691"/>
              <a:chOff x="8055750" y="642937"/>
              <a:chExt cx="1554126" cy="474691"/>
            </a:xfrm>
          </p:grpSpPr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98D5BCE8-D094-40C7-86EF-0C155F3A0679}"/>
                  </a:ext>
                </a:extLst>
              </p:cNvPr>
              <p:cNvSpPr/>
              <p:nvPr/>
            </p:nvSpPr>
            <p:spPr>
              <a:xfrm>
                <a:off x="8055750" y="642937"/>
                <a:ext cx="605063" cy="474691"/>
              </a:xfrm>
              <a:prstGeom prst="parallelogram">
                <a:avLst>
                  <a:gd name="adj" fmla="val 25000"/>
                </a:avLst>
              </a:prstGeom>
              <a:solidFill>
                <a:schemeClr val="accent1">
                  <a:alpha val="40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8C06D4C-F8B8-4F7B-B4F2-D9B69A7891A3}"/>
                  </a:ext>
                </a:extLst>
              </p:cNvPr>
              <p:cNvGrpSpPr/>
              <p:nvPr/>
            </p:nvGrpSpPr>
            <p:grpSpPr>
              <a:xfrm>
                <a:off x="8502219" y="694201"/>
                <a:ext cx="1107657" cy="361056"/>
                <a:chOff x="7570516" y="3589846"/>
                <a:chExt cx="1107657" cy="361056"/>
              </a:xfrm>
            </p:grpSpPr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28A997F4-5FF5-4664-BD94-24FC56686D6D}"/>
                    </a:ext>
                  </a:extLst>
                </p:cNvPr>
                <p:cNvSpPr/>
                <p:nvPr/>
              </p:nvSpPr>
              <p:spPr>
                <a:xfrm rot="5400000">
                  <a:off x="8039624" y="3312352"/>
                  <a:ext cx="361056" cy="916043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360E5929-48DA-4351-A209-F74E9BFB54FE}"/>
                    </a:ext>
                  </a:extLst>
                </p:cNvPr>
                <p:cNvCxnSpPr>
                  <a:cxnSpLocks/>
                  <a:stCxn id="12" idx="6"/>
                  <a:endCxn id="13" idx="2"/>
                </p:cNvCxnSpPr>
                <p:nvPr/>
              </p:nvCxnSpPr>
              <p:spPr>
                <a:xfrm>
                  <a:off x="8112654" y="3767980"/>
                  <a:ext cx="228393" cy="0"/>
                </a:xfrm>
                <a:prstGeom prst="straightConnector1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5C39E44B-83F7-48CB-B064-D37B4CEF79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70516" y="3767975"/>
                  <a:ext cx="240961" cy="3964"/>
                </a:xfrm>
                <a:prstGeom prst="straightConnector1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3EC0C8B-7F91-407B-8952-D22B1D9ADCDD}"/>
                  </a:ext>
                </a:extLst>
              </p:cNvPr>
              <p:cNvSpPr/>
              <p:nvPr/>
            </p:nvSpPr>
            <p:spPr>
              <a:xfrm>
                <a:off x="8743180" y="721746"/>
                <a:ext cx="301177" cy="301177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33A44D9-10E1-428A-AACF-A3A0088B98E5}"/>
                  </a:ext>
                </a:extLst>
              </p:cNvPr>
              <p:cNvSpPr/>
              <p:nvPr/>
            </p:nvSpPr>
            <p:spPr>
              <a:xfrm>
                <a:off x="9272750" y="721746"/>
                <a:ext cx="301177" cy="301177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pic>
            <p:nvPicPr>
              <p:cNvPr id="14" name="Graphic 13" descr="Car">
                <a:extLst>
                  <a:ext uri="{FF2B5EF4-FFF2-40B4-BE49-F238E27FC236}">
                    <a16:creationId xmlns:a16="http://schemas.microsoft.com/office/drawing/2014/main" id="{34222CD3-BB7C-4C95-8153-FFAE6F4898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220270" y="718978"/>
                <a:ext cx="291330" cy="291330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4C6C130-1BDC-4F62-8099-57D5D3617AE8}"/>
                </a:ext>
              </a:extLst>
            </p:cNvPr>
            <p:cNvSpPr txBox="1"/>
            <p:nvPr/>
          </p:nvSpPr>
          <p:spPr>
            <a:xfrm>
              <a:off x="7723467" y="367836"/>
              <a:ext cx="12879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Spatial affinity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7BD7C01-61A7-4BDF-B46F-55EC5750AE22}"/>
                </a:ext>
              </a:extLst>
            </p:cNvPr>
            <p:cNvSpPr txBox="1"/>
            <p:nvPr/>
          </p:nvSpPr>
          <p:spPr>
            <a:xfrm>
              <a:off x="7987435" y="1197438"/>
              <a:ext cx="18125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End-to-end latency</a:t>
              </a:r>
            </a:p>
          </p:txBody>
        </p:sp>
        <p:cxnSp>
          <p:nvCxnSpPr>
            <p:cNvPr id="43" name="Connector: Elbow 42">
              <a:extLst>
                <a:ext uri="{FF2B5EF4-FFF2-40B4-BE49-F238E27FC236}">
                  <a16:creationId xmlns:a16="http://schemas.microsoft.com/office/drawing/2014/main" id="{722293FB-7FD8-4BF7-83D1-91F658E7E3A3}"/>
                </a:ext>
              </a:extLst>
            </p:cNvPr>
            <p:cNvCxnSpPr>
              <a:cxnSpLocks/>
            </p:cNvCxnSpPr>
            <p:nvPr/>
          </p:nvCxnSpPr>
          <p:spPr>
            <a:xfrm>
              <a:off x="8160268" y="1190123"/>
              <a:ext cx="1430284" cy="0"/>
            </a:xfrm>
            <a:prstGeom prst="bentConnector3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Arrow: Bent 55">
            <a:extLst>
              <a:ext uri="{FF2B5EF4-FFF2-40B4-BE49-F238E27FC236}">
                <a16:creationId xmlns:a16="http://schemas.microsoft.com/office/drawing/2014/main" id="{64202EA3-3740-42BC-A5A6-42C9D23911A4}"/>
              </a:ext>
            </a:extLst>
          </p:cNvPr>
          <p:cNvSpPr/>
          <p:nvPr/>
        </p:nvSpPr>
        <p:spPr>
          <a:xfrm rot="10800000" flipH="1">
            <a:off x="8341524" y="1492513"/>
            <a:ext cx="616554" cy="52972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60" name="Arrow: Bent 59">
            <a:extLst>
              <a:ext uri="{FF2B5EF4-FFF2-40B4-BE49-F238E27FC236}">
                <a16:creationId xmlns:a16="http://schemas.microsoft.com/office/drawing/2014/main" id="{CA1A63ED-6F92-4EDB-AFB1-2C6A00E8F983}"/>
              </a:ext>
            </a:extLst>
          </p:cNvPr>
          <p:cNvSpPr/>
          <p:nvPr/>
        </p:nvSpPr>
        <p:spPr>
          <a:xfrm>
            <a:off x="7939809" y="1803944"/>
            <a:ext cx="1014910" cy="2325805"/>
          </a:xfrm>
          <a:prstGeom prst="bentArrow">
            <a:avLst>
              <a:gd name="adj1" fmla="val 25000"/>
              <a:gd name="adj2" fmla="val 25469"/>
              <a:gd name="adj3" fmla="val 16553"/>
              <a:gd name="adj4" fmla="val 83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597D7C19-454F-4BDB-BDC8-B4E1EA8205B3}"/>
              </a:ext>
            </a:extLst>
          </p:cNvPr>
          <p:cNvSpPr/>
          <p:nvPr/>
        </p:nvSpPr>
        <p:spPr>
          <a:xfrm>
            <a:off x="7275080" y="2920109"/>
            <a:ext cx="1608336" cy="60858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Deployment Request</a:t>
            </a:r>
          </a:p>
        </p:txBody>
      </p:sp>
      <p:sp>
        <p:nvSpPr>
          <p:cNvPr id="63" name="Arrow: Bent 62">
            <a:extLst>
              <a:ext uri="{FF2B5EF4-FFF2-40B4-BE49-F238E27FC236}">
                <a16:creationId xmlns:a16="http://schemas.microsoft.com/office/drawing/2014/main" id="{9D8D1EFB-FAA2-4DFE-91B0-8D53C59B6AEA}"/>
              </a:ext>
            </a:extLst>
          </p:cNvPr>
          <p:cNvSpPr/>
          <p:nvPr/>
        </p:nvSpPr>
        <p:spPr>
          <a:xfrm>
            <a:off x="8116974" y="2033651"/>
            <a:ext cx="847792" cy="2096098"/>
          </a:xfrm>
          <a:prstGeom prst="bentArrow">
            <a:avLst>
              <a:gd name="adj1" fmla="val 14676"/>
              <a:gd name="adj2" fmla="val 17023"/>
              <a:gd name="adj3" fmla="val 13737"/>
              <a:gd name="adj4" fmla="val 8626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E85BDBA7-509B-4616-A9CB-196D05CA89CB}"/>
              </a:ext>
            </a:extLst>
          </p:cNvPr>
          <p:cNvSpPr/>
          <p:nvPr/>
        </p:nvSpPr>
        <p:spPr>
          <a:xfrm>
            <a:off x="7549468" y="3005104"/>
            <a:ext cx="1270154" cy="42288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Location</a:t>
            </a:r>
          </a:p>
        </p:txBody>
      </p:sp>
      <p:sp>
        <p:nvSpPr>
          <p:cNvPr id="67" name="Arrow: Bent 66">
            <a:extLst>
              <a:ext uri="{FF2B5EF4-FFF2-40B4-BE49-F238E27FC236}">
                <a16:creationId xmlns:a16="http://schemas.microsoft.com/office/drawing/2014/main" id="{23BE0E30-A32B-4FA2-B3C6-3D8A3BA325E5}"/>
              </a:ext>
            </a:extLst>
          </p:cNvPr>
          <p:cNvSpPr/>
          <p:nvPr/>
        </p:nvSpPr>
        <p:spPr>
          <a:xfrm flipH="1">
            <a:off x="9984451" y="1803945"/>
            <a:ext cx="813152" cy="1513644"/>
          </a:xfrm>
          <a:prstGeom prst="bentArrow">
            <a:avLst>
              <a:gd name="adj1" fmla="val 23047"/>
              <a:gd name="adj2" fmla="val 27503"/>
              <a:gd name="adj3" fmla="val 13737"/>
              <a:gd name="adj4" fmla="val 7478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69" name="Arrow: Down 68">
            <a:extLst>
              <a:ext uri="{FF2B5EF4-FFF2-40B4-BE49-F238E27FC236}">
                <a16:creationId xmlns:a16="http://schemas.microsoft.com/office/drawing/2014/main" id="{18C696BE-0147-4BDD-B7F7-91AD59D54858}"/>
              </a:ext>
            </a:extLst>
          </p:cNvPr>
          <p:cNvSpPr/>
          <p:nvPr/>
        </p:nvSpPr>
        <p:spPr>
          <a:xfrm>
            <a:off x="9298703" y="2323800"/>
            <a:ext cx="326166" cy="7738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18A6B062-8289-4C9D-B44A-BFCDD1D35F7F}"/>
              </a:ext>
            </a:extLst>
          </p:cNvPr>
          <p:cNvSpPr/>
          <p:nvPr/>
        </p:nvSpPr>
        <p:spPr>
          <a:xfrm>
            <a:off x="8943205" y="2423040"/>
            <a:ext cx="1038881" cy="38276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Deploy</a:t>
            </a:r>
          </a:p>
        </p:txBody>
      </p: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DA766ECC-3266-46A5-86BE-D519138862B4}"/>
              </a:ext>
            </a:extLst>
          </p:cNvPr>
          <p:cNvCxnSpPr>
            <a:cxnSpLocks/>
          </p:cNvCxnSpPr>
          <p:nvPr/>
        </p:nvCxnSpPr>
        <p:spPr>
          <a:xfrm rot="5400000">
            <a:off x="7057341" y="3445977"/>
            <a:ext cx="612378" cy="0"/>
          </a:xfrm>
          <a:prstGeom prst="bentConnector3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1D865FF7-017A-4942-AF33-5E56858510AA}"/>
              </a:ext>
            </a:extLst>
          </p:cNvPr>
          <p:cNvSpPr txBox="1"/>
          <p:nvPr/>
        </p:nvSpPr>
        <p:spPr>
          <a:xfrm>
            <a:off x="6357997" y="3215144"/>
            <a:ext cx="951823" cy="64918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E2E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Latency</a:t>
            </a:r>
          </a:p>
        </p:txBody>
      </p:sp>
      <p:sp>
        <p:nvSpPr>
          <p:cNvPr id="74" name="Arrow: Bent 73">
            <a:extLst>
              <a:ext uri="{FF2B5EF4-FFF2-40B4-BE49-F238E27FC236}">
                <a16:creationId xmlns:a16="http://schemas.microsoft.com/office/drawing/2014/main" id="{A08A3199-5CA7-436A-B8C3-D0B582B63A19}"/>
              </a:ext>
            </a:extLst>
          </p:cNvPr>
          <p:cNvSpPr/>
          <p:nvPr/>
        </p:nvSpPr>
        <p:spPr>
          <a:xfrm>
            <a:off x="6806054" y="2069631"/>
            <a:ext cx="2148665" cy="1150277"/>
          </a:xfrm>
          <a:prstGeom prst="bentArrow">
            <a:avLst>
              <a:gd name="adj1" fmla="val 9429"/>
              <a:gd name="adj2" fmla="val 9736"/>
              <a:gd name="adj3" fmla="val 13737"/>
              <a:gd name="adj4" fmla="val 8626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75" name="Arrow: Bent 74">
            <a:extLst>
              <a:ext uri="{FF2B5EF4-FFF2-40B4-BE49-F238E27FC236}">
                <a16:creationId xmlns:a16="http://schemas.microsoft.com/office/drawing/2014/main" id="{60391B13-B572-437D-BF5E-C3E7490A360B}"/>
              </a:ext>
            </a:extLst>
          </p:cNvPr>
          <p:cNvSpPr/>
          <p:nvPr/>
        </p:nvSpPr>
        <p:spPr>
          <a:xfrm rot="16200000" flipV="1">
            <a:off x="7013015" y="2435587"/>
            <a:ext cx="2387826" cy="2183551"/>
          </a:xfrm>
          <a:prstGeom prst="bentArrow">
            <a:avLst>
              <a:gd name="adj1" fmla="val 6266"/>
              <a:gd name="adj2" fmla="val 8012"/>
              <a:gd name="adj3" fmla="val 10247"/>
              <a:gd name="adj4" fmla="val 8265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750DBDD6-B6CA-4B04-9FB2-707D90A20FD2}"/>
              </a:ext>
            </a:extLst>
          </p:cNvPr>
          <p:cNvSpPr/>
          <p:nvPr/>
        </p:nvSpPr>
        <p:spPr>
          <a:xfrm>
            <a:off x="7654977" y="4176686"/>
            <a:ext cx="1270154" cy="42288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Location</a:t>
            </a:r>
          </a:p>
        </p:txBody>
      </p:sp>
      <p:pic>
        <p:nvPicPr>
          <p:cNvPr id="51" name="Graphic 50" descr="Car">
            <a:extLst>
              <a:ext uri="{FF2B5EF4-FFF2-40B4-BE49-F238E27FC236}">
                <a16:creationId xmlns:a16="http://schemas.microsoft.com/office/drawing/2014/main" id="{CDEC2A3B-BF47-4AEB-8599-C69E6ADCF1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20787" b="23643"/>
          <a:stretch/>
        </p:blipFill>
        <p:spPr>
          <a:xfrm>
            <a:off x="7602999" y="4392619"/>
            <a:ext cx="914400" cy="508131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80DEB2C2-9141-4B44-8FC4-1B21FE2638B5}"/>
              </a:ext>
            </a:extLst>
          </p:cNvPr>
          <p:cNvGrpSpPr/>
          <p:nvPr/>
        </p:nvGrpSpPr>
        <p:grpSpPr>
          <a:xfrm>
            <a:off x="8714057" y="2965879"/>
            <a:ext cx="374714" cy="901000"/>
            <a:chOff x="11038071" y="2178213"/>
            <a:chExt cx="348937" cy="848063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07BEFDC-DC7A-425D-B5CE-96ED5911D086}"/>
                </a:ext>
              </a:extLst>
            </p:cNvPr>
            <p:cNvSpPr/>
            <p:nvPr/>
          </p:nvSpPr>
          <p:spPr>
            <a:xfrm>
              <a:off x="11038071" y="2178213"/>
              <a:ext cx="348937" cy="84806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1F10258-5427-48AB-B29B-1BEB2FB50318}"/>
                </a:ext>
              </a:extLst>
            </p:cNvPr>
            <p:cNvSpPr/>
            <p:nvPr/>
          </p:nvSpPr>
          <p:spPr>
            <a:xfrm>
              <a:off x="11061951" y="2701033"/>
              <a:ext cx="301177" cy="286647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5BA8890-2061-4F89-A7A2-FBE903760F8F}"/>
                </a:ext>
              </a:extLst>
            </p:cNvPr>
            <p:cNvSpPr/>
            <p:nvPr/>
          </p:nvSpPr>
          <p:spPr>
            <a:xfrm>
              <a:off x="11064946" y="2222173"/>
              <a:ext cx="301177" cy="286647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7CAFF73-46C2-4059-90D3-68CDE3B0393F}"/>
                </a:ext>
              </a:extLst>
            </p:cNvPr>
            <p:cNvCxnSpPr>
              <a:cxnSpLocks/>
              <a:stCxn id="36" idx="0"/>
              <a:endCxn id="37" idx="4"/>
            </p:cNvCxnSpPr>
            <p:nvPr/>
          </p:nvCxnSpPr>
          <p:spPr>
            <a:xfrm flipV="1">
              <a:off x="11212540" y="2508820"/>
              <a:ext cx="2995" cy="192213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Connector: Curved 77">
            <a:extLst>
              <a:ext uri="{FF2B5EF4-FFF2-40B4-BE49-F238E27FC236}">
                <a16:creationId xmlns:a16="http://schemas.microsoft.com/office/drawing/2014/main" id="{4CD5ED5F-BEE7-4C65-B96D-3D61CAE1EC48}"/>
              </a:ext>
            </a:extLst>
          </p:cNvPr>
          <p:cNvCxnSpPr>
            <a:stCxn id="51" idx="0"/>
            <a:endCxn id="36" idx="4"/>
          </p:cNvCxnSpPr>
          <p:nvPr/>
        </p:nvCxnSpPr>
        <p:spPr>
          <a:xfrm rot="5400000" flipH="1" flipV="1">
            <a:off x="8197434" y="3688640"/>
            <a:ext cx="566745" cy="841215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Connector: Curved 79">
            <a:extLst>
              <a:ext uri="{FF2B5EF4-FFF2-40B4-BE49-F238E27FC236}">
                <a16:creationId xmlns:a16="http://schemas.microsoft.com/office/drawing/2014/main" id="{089ECEC8-7D3E-44AB-B109-145A26030051}"/>
              </a:ext>
            </a:extLst>
          </p:cNvPr>
          <p:cNvCxnSpPr>
            <a:cxnSpLocks/>
            <a:stCxn id="94" idx="0"/>
            <a:endCxn id="97" idx="2"/>
          </p:cNvCxnSpPr>
          <p:nvPr/>
        </p:nvCxnSpPr>
        <p:spPr>
          <a:xfrm rot="16200000" flipV="1">
            <a:off x="8741183" y="2759853"/>
            <a:ext cx="596283" cy="2718724"/>
          </a:xfrm>
          <a:prstGeom prst="curvedConnector3">
            <a:avLst>
              <a:gd name="adj1" fmla="val 50000"/>
            </a:avLst>
          </a:prstGeom>
          <a:ln w="38100">
            <a:miter lim="800000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256FAB3C-839E-418B-A0D5-CEC36F3E30A3}"/>
              </a:ext>
            </a:extLst>
          </p:cNvPr>
          <p:cNvSpPr/>
          <p:nvPr/>
        </p:nvSpPr>
        <p:spPr>
          <a:xfrm>
            <a:off x="10015072" y="4417356"/>
            <a:ext cx="767228" cy="4833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9528211-E60A-42D2-928F-8096B17E7BC4}"/>
              </a:ext>
            </a:extLst>
          </p:cNvPr>
          <p:cNvSpPr/>
          <p:nvPr/>
        </p:nvSpPr>
        <p:spPr>
          <a:xfrm>
            <a:off x="7459145" y="3163346"/>
            <a:ext cx="441633" cy="65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02" name="Arrow: Bent 101">
            <a:extLst>
              <a:ext uri="{FF2B5EF4-FFF2-40B4-BE49-F238E27FC236}">
                <a16:creationId xmlns:a16="http://schemas.microsoft.com/office/drawing/2014/main" id="{92131754-A6D9-421E-B238-A1E0E73431EE}"/>
              </a:ext>
            </a:extLst>
          </p:cNvPr>
          <p:cNvSpPr/>
          <p:nvPr/>
        </p:nvSpPr>
        <p:spPr>
          <a:xfrm rot="5400000" flipH="1" flipV="1">
            <a:off x="9086866" y="2561283"/>
            <a:ext cx="891344" cy="416378"/>
          </a:xfrm>
          <a:prstGeom prst="bentArrow">
            <a:avLst>
              <a:gd name="adj1" fmla="val 36005"/>
              <a:gd name="adj2" fmla="val 42326"/>
              <a:gd name="adj3" fmla="val 50000"/>
              <a:gd name="adj4" fmla="val 8265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327EA024-5344-4792-A005-58348C92004F}"/>
              </a:ext>
            </a:extLst>
          </p:cNvPr>
          <p:cNvSpPr/>
          <p:nvPr/>
        </p:nvSpPr>
        <p:spPr>
          <a:xfrm>
            <a:off x="9740727" y="3294434"/>
            <a:ext cx="1956841" cy="849320"/>
          </a:xfrm>
          <a:prstGeom prst="roundRect">
            <a:avLst>
              <a:gd name="adj" fmla="val 3333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Network Proximity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Resources Available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B0AAF88E-E481-4C63-9189-BA5BC00524D1}"/>
              </a:ext>
            </a:extLst>
          </p:cNvPr>
          <p:cNvSpPr/>
          <p:nvPr/>
        </p:nvSpPr>
        <p:spPr>
          <a:xfrm>
            <a:off x="9705975" y="2720476"/>
            <a:ext cx="1985323" cy="849320"/>
          </a:xfrm>
          <a:prstGeom prst="roundRect">
            <a:avLst>
              <a:gd name="adj" fmla="val 3333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Network Proximity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Resources Available</a:t>
            </a:r>
          </a:p>
        </p:txBody>
      </p:sp>
      <p:pic>
        <p:nvPicPr>
          <p:cNvPr id="104" name="Graphic 103" descr="Server">
            <a:extLst>
              <a:ext uri="{FF2B5EF4-FFF2-40B4-BE49-F238E27FC236}">
                <a16:creationId xmlns:a16="http://schemas.microsoft.com/office/drawing/2014/main" id="{4296F71E-CD3F-4821-855E-C34C153E50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70173" y="3032645"/>
            <a:ext cx="847791" cy="847791"/>
          </a:xfrm>
          <a:prstGeom prst="rect">
            <a:avLst/>
          </a:prstGeom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E61DE66-788F-4C7D-A0E1-980648C1EDEB}"/>
              </a:ext>
            </a:extLst>
          </p:cNvPr>
          <p:cNvGrpSpPr/>
          <p:nvPr/>
        </p:nvGrpSpPr>
        <p:grpSpPr>
          <a:xfrm>
            <a:off x="10449914" y="3022769"/>
            <a:ext cx="374714" cy="901000"/>
            <a:chOff x="11038071" y="2178213"/>
            <a:chExt cx="348937" cy="848063"/>
          </a:xfrm>
        </p:grpSpPr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83C7186A-DABE-4055-83C7-2E33D2110559}"/>
                </a:ext>
              </a:extLst>
            </p:cNvPr>
            <p:cNvSpPr/>
            <p:nvPr/>
          </p:nvSpPr>
          <p:spPr>
            <a:xfrm>
              <a:off x="11038071" y="2178213"/>
              <a:ext cx="348937" cy="848063"/>
            </a:xfrm>
            <a:prstGeom prst="roundRect">
              <a:avLst/>
            </a:prstGeom>
            <a:solidFill>
              <a:srgbClr val="7BA79D">
                <a:alpha val="50196"/>
              </a:srgb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45F1786D-A67E-47E6-8020-F377D9D14839}"/>
                </a:ext>
              </a:extLst>
            </p:cNvPr>
            <p:cNvSpPr/>
            <p:nvPr/>
          </p:nvSpPr>
          <p:spPr>
            <a:xfrm>
              <a:off x="11061951" y="2701033"/>
              <a:ext cx="301177" cy="286647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E7B268C7-6726-417A-A4CD-D1A0EC56F03C}"/>
                </a:ext>
              </a:extLst>
            </p:cNvPr>
            <p:cNvSpPr/>
            <p:nvPr/>
          </p:nvSpPr>
          <p:spPr>
            <a:xfrm>
              <a:off x="11064946" y="2222173"/>
              <a:ext cx="301177" cy="286647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3D0FB1ED-C9AB-416F-9A63-CFDA3239FE65}"/>
                </a:ext>
              </a:extLst>
            </p:cNvPr>
            <p:cNvCxnSpPr>
              <a:cxnSpLocks/>
              <a:stCxn id="107" idx="0"/>
              <a:endCxn id="108" idx="4"/>
            </p:cNvCxnSpPr>
            <p:nvPr/>
          </p:nvCxnSpPr>
          <p:spPr>
            <a:xfrm flipV="1">
              <a:off x="11212540" y="2508820"/>
              <a:ext cx="2995" cy="192213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1" name="Connector: Curved 110">
            <a:extLst>
              <a:ext uri="{FF2B5EF4-FFF2-40B4-BE49-F238E27FC236}">
                <a16:creationId xmlns:a16="http://schemas.microsoft.com/office/drawing/2014/main" id="{768C0E25-4099-4C59-B592-7D34BD8F98C9}"/>
              </a:ext>
            </a:extLst>
          </p:cNvPr>
          <p:cNvCxnSpPr>
            <a:endCxn id="106" idx="2"/>
          </p:cNvCxnSpPr>
          <p:nvPr/>
        </p:nvCxnSpPr>
        <p:spPr>
          <a:xfrm rot="5400000" flipH="1" flipV="1">
            <a:off x="10273878" y="4048577"/>
            <a:ext cx="488200" cy="238585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F29A331-9FB5-4F7C-ADC6-65E433534B0B}"/>
              </a:ext>
            </a:extLst>
          </p:cNvPr>
          <p:cNvSpPr txBox="1"/>
          <p:nvPr/>
        </p:nvSpPr>
        <p:spPr>
          <a:xfrm>
            <a:off x="5824189" y="5198936"/>
            <a:ext cx="1393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Spatial Region 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25CD037-5069-40E6-A4D4-55A0CAA7EED2}"/>
              </a:ext>
            </a:extLst>
          </p:cNvPr>
          <p:cNvSpPr txBox="1"/>
          <p:nvPr/>
        </p:nvSpPr>
        <p:spPr>
          <a:xfrm>
            <a:off x="9578258" y="5272347"/>
            <a:ext cx="1393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Spatial Region 2</a:t>
            </a:r>
          </a:p>
        </p:txBody>
      </p:sp>
    </p:spTree>
    <p:extLst>
      <p:ext uri="{BB962C8B-B14F-4D97-AF65-F5344CB8AC3E}">
        <p14:creationId xmlns:p14="http://schemas.microsoft.com/office/powerpoint/2010/main" val="323686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 L -0.09844 0.0002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2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-0.11433 -0.004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6" y="-23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-0.11433 -0.0020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6" y="-116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-0.09935 -0.0009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4" y="-4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10182 0.005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1433 -0.00024 L 0.19596 0.00092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500"/>
                            </p:stCondLst>
                            <p:childTnLst>
                              <p:par>
                                <p:cTn id="19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99" grpId="1" animBg="1"/>
      <p:bldP spid="79" grpId="0" uiExpand="1" animBg="1"/>
      <p:bldP spid="58" grpId="0" animBg="1"/>
      <p:bldP spid="58" grpId="1" uiExpand="1" animBg="1"/>
      <p:bldP spid="3" grpId="0" uiExpand="1" build="p"/>
      <p:bldP spid="6" grpId="0" animBg="1"/>
      <p:bldP spid="56" grpId="0" uiExpand="1" animBg="1"/>
      <p:bldP spid="56" grpId="1" uiExpand="1" animBg="1"/>
      <p:bldP spid="56" grpId="2" animBg="1"/>
      <p:bldP spid="56" grpId="3" animBg="1"/>
      <p:bldP spid="60" grpId="0" animBg="1"/>
      <p:bldP spid="60" grpId="1" uiExpand="1" animBg="1"/>
      <p:bldP spid="61" grpId="0" animBg="1"/>
      <p:bldP spid="61" grpId="1" uiExpand="1" animBg="1"/>
      <p:bldP spid="63" grpId="0" uiExpand="1" animBg="1"/>
      <p:bldP spid="63" grpId="1" uiExpand="1" animBg="1"/>
      <p:bldP spid="65" grpId="0" uiExpand="1" animBg="1"/>
      <p:bldP spid="65" grpId="1" uiExpand="1" animBg="1"/>
      <p:bldP spid="67" grpId="0" uiExpand="1" animBg="1"/>
      <p:bldP spid="67" grpId="1" uiExpand="1" animBg="1"/>
      <p:bldP spid="69" grpId="0" uiExpand="1" animBg="1"/>
      <p:bldP spid="69" grpId="1" uiExpand="1" animBg="1"/>
      <p:bldP spid="70" grpId="0" uiExpand="1" animBg="1"/>
      <p:bldP spid="70" grpId="1" uiExpand="1" animBg="1"/>
      <p:bldP spid="73" grpId="0" uiExpand="1" animBg="1"/>
      <p:bldP spid="73" grpId="1" animBg="1"/>
      <p:bldP spid="73" grpId="2" animBg="1"/>
      <p:bldP spid="74" grpId="0" uiExpand="1" animBg="1"/>
      <p:bldP spid="74" grpId="1" animBg="1"/>
      <p:bldP spid="75" grpId="0" uiExpand="1" animBg="1"/>
      <p:bldP spid="75" grpId="1" animBg="1"/>
      <p:bldP spid="76" grpId="0" uiExpand="1" animBg="1"/>
      <p:bldP spid="76" grpId="1" uiExpand="1" animBg="1"/>
      <p:bldP spid="76" grpId="2" animBg="1"/>
      <p:bldP spid="76" grpId="3" animBg="1"/>
      <p:bldP spid="102" grpId="0" animBg="1"/>
      <p:bldP spid="102" grpId="1" animBg="1"/>
      <p:bldP spid="102" grpId="2" animBg="1"/>
      <p:bldP spid="66" grpId="0" uiExpand="1" animBg="1"/>
      <p:bldP spid="66" grpId="1" uiExpand="1" animBg="1"/>
      <p:bldP spid="66" grpId="2" animBg="1"/>
      <p:bldP spid="103" grpId="0" animBg="1"/>
      <p:bldP spid="103" grpId="1" animBg="1"/>
      <p:bldP spid="4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arallelogram 59">
            <a:extLst>
              <a:ext uri="{FF2B5EF4-FFF2-40B4-BE49-F238E27FC236}">
                <a16:creationId xmlns:a16="http://schemas.microsoft.com/office/drawing/2014/main" id="{428FED20-E2AE-417C-84B1-6F0711373533}"/>
              </a:ext>
            </a:extLst>
          </p:cNvPr>
          <p:cNvSpPr/>
          <p:nvPr/>
        </p:nvSpPr>
        <p:spPr>
          <a:xfrm>
            <a:off x="8283968" y="4404950"/>
            <a:ext cx="1818070" cy="1171482"/>
          </a:xfrm>
          <a:prstGeom prst="parallelogram">
            <a:avLst>
              <a:gd name="adj" fmla="val 25000"/>
            </a:avLst>
          </a:prstGeom>
          <a:solidFill>
            <a:srgbClr val="7BA79D">
              <a:alpha val="38039"/>
            </a:srgbClr>
          </a:solidFill>
          <a:ln>
            <a:solidFill>
              <a:schemeClr val="tx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6877A-FB0A-4702-8099-F1F8DF246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Two-level Hybrid Control Plane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7BB63-ECC5-4939-AE75-F05EB3378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570162"/>
            <a:ext cx="5384129" cy="429011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Two top-level entities</a:t>
            </a:r>
          </a:p>
          <a:p>
            <a:r>
              <a:rPr lang="en-US" dirty="0"/>
              <a:t>Site Manager</a:t>
            </a:r>
          </a:p>
          <a:p>
            <a:pPr lvl="1"/>
            <a:r>
              <a:rPr lang="en-US" dirty="0"/>
              <a:t>Autonomous decisions</a:t>
            </a:r>
          </a:p>
          <a:p>
            <a:r>
              <a:rPr lang="en-US" dirty="0">
                <a:latin typeface="Helvetica"/>
                <a:cs typeface="Helvetica"/>
              </a:rPr>
              <a:t>Central Controller</a:t>
            </a:r>
            <a:endParaRPr lang="en-US" dirty="0"/>
          </a:p>
          <a:p>
            <a:pPr lvl="1"/>
            <a:r>
              <a:rPr lang="en-US" dirty="0"/>
              <a:t>Multi-µDC decisions</a:t>
            </a:r>
          </a:p>
          <a:p>
            <a:pPr marL="457200" lvl="1" indent="0">
              <a:buNone/>
            </a:pPr>
            <a:endParaRPr lang="en-US" sz="900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dirty="0"/>
              <a:t>Reconciles conflicting needs</a:t>
            </a:r>
          </a:p>
          <a:p>
            <a:r>
              <a:rPr lang="en-US" dirty="0"/>
              <a:t>Low-latency decisions </a:t>
            </a:r>
          </a:p>
          <a:p>
            <a:pPr lvl="1"/>
            <a:r>
              <a:rPr lang="en-US" dirty="0"/>
              <a:t>Standalone applications</a:t>
            </a:r>
          </a:p>
          <a:p>
            <a:r>
              <a:rPr lang="en-US" dirty="0"/>
              <a:t>Spatial affinity </a:t>
            </a:r>
          </a:p>
          <a:p>
            <a:pPr lvl="1"/>
            <a:r>
              <a:rPr lang="en-US" dirty="0"/>
              <a:t>Coordinated applications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C0397-02D2-482B-A2E7-2BD6A5C3E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4F90F-1F10-44F5-9939-492AC1D8ED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5C98FE-C48E-4A0A-B0A7-55F7B751B423}"/>
              </a:ext>
            </a:extLst>
          </p:cNvPr>
          <p:cNvSpPr/>
          <p:nvPr/>
        </p:nvSpPr>
        <p:spPr>
          <a:xfrm>
            <a:off x="550380" y="5898345"/>
            <a:ext cx="11091239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Two-level hybrid architecture reconciles conflicting application needs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87C965-8962-439C-9CF4-D1369059C122}"/>
              </a:ext>
            </a:extLst>
          </p:cNvPr>
          <p:cNvGrpSpPr/>
          <p:nvPr/>
        </p:nvGrpSpPr>
        <p:grpSpPr>
          <a:xfrm>
            <a:off x="8759125" y="1582057"/>
            <a:ext cx="1938800" cy="661401"/>
            <a:chOff x="9230943" y="1769405"/>
            <a:chExt cx="1938800" cy="66140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6B72476-3016-43C2-B150-20F20FAC60B1}"/>
                </a:ext>
              </a:extLst>
            </p:cNvPr>
            <p:cNvSpPr/>
            <p:nvPr/>
          </p:nvSpPr>
          <p:spPr>
            <a:xfrm>
              <a:off x="9230943" y="1818083"/>
              <a:ext cx="1277399" cy="5640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Controller</a:t>
              </a:r>
            </a:p>
          </p:txBody>
        </p:sp>
        <p:pic>
          <p:nvPicPr>
            <p:cNvPr id="9" name="Graphic 8" descr="Gears">
              <a:extLst>
                <a:ext uri="{FF2B5EF4-FFF2-40B4-BE49-F238E27FC236}">
                  <a16:creationId xmlns:a16="http://schemas.microsoft.com/office/drawing/2014/main" id="{64607088-9FF3-4058-BEDB-072E123C1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508342" y="1769405"/>
              <a:ext cx="661401" cy="661401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2FAEE9-F9FB-4B04-897C-ED4C4F911FF8}"/>
              </a:ext>
            </a:extLst>
          </p:cNvPr>
          <p:cNvGrpSpPr/>
          <p:nvPr/>
        </p:nvGrpSpPr>
        <p:grpSpPr>
          <a:xfrm>
            <a:off x="6509554" y="1611085"/>
            <a:ext cx="2249572" cy="564045"/>
            <a:chOff x="6981372" y="1769405"/>
            <a:chExt cx="2249572" cy="564045"/>
          </a:xfrm>
        </p:grpSpPr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724670BA-CE89-4449-A24D-8F0A974A5886}"/>
                </a:ext>
              </a:extLst>
            </p:cNvPr>
            <p:cNvSpPr/>
            <p:nvPr/>
          </p:nvSpPr>
          <p:spPr>
            <a:xfrm>
              <a:off x="6981372" y="1769405"/>
              <a:ext cx="2249572" cy="564045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A2FA802-5135-4382-9EC9-8B26C3C30AB2}"/>
                </a:ext>
              </a:extLst>
            </p:cNvPr>
            <p:cNvSpPr/>
            <p:nvPr/>
          </p:nvSpPr>
          <p:spPr>
            <a:xfrm>
              <a:off x="7278845" y="1769405"/>
              <a:ext cx="1538514" cy="564045"/>
            </a:xfrm>
            <a:prstGeom prst="roundRect">
              <a:avLst>
                <a:gd name="adj" fmla="val 38889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Monitoring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4132D1-5528-4B60-922D-15B9A4DF8C71}"/>
              </a:ext>
            </a:extLst>
          </p:cNvPr>
          <p:cNvGrpSpPr/>
          <p:nvPr/>
        </p:nvGrpSpPr>
        <p:grpSpPr>
          <a:xfrm>
            <a:off x="9132418" y="3229769"/>
            <a:ext cx="847791" cy="1121580"/>
            <a:chOff x="9445746" y="3388089"/>
            <a:chExt cx="847791" cy="1121580"/>
          </a:xfrm>
        </p:grpSpPr>
        <p:pic>
          <p:nvPicPr>
            <p:cNvPr id="14" name="Graphic 13" descr="Server">
              <a:extLst>
                <a:ext uri="{FF2B5EF4-FFF2-40B4-BE49-F238E27FC236}">
                  <a16:creationId xmlns:a16="http://schemas.microsoft.com/office/drawing/2014/main" id="{CAF63B80-7DD8-4497-8B21-C3281037C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45746" y="3388089"/>
              <a:ext cx="847791" cy="84779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E2D9BD-6EA8-4F25-A10F-99757016CE82}"/>
                </a:ext>
              </a:extLst>
            </p:cNvPr>
            <p:cNvSpPr/>
            <p:nvPr/>
          </p:nvSpPr>
          <p:spPr>
            <a:xfrm>
              <a:off x="9544071" y="4140337"/>
              <a:ext cx="6511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µDC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35C99D8-6175-4142-93AF-FD2E169B08EC}"/>
              </a:ext>
            </a:extLst>
          </p:cNvPr>
          <p:cNvSpPr/>
          <p:nvPr/>
        </p:nvSpPr>
        <p:spPr>
          <a:xfrm>
            <a:off x="8748020" y="2902379"/>
            <a:ext cx="1627632" cy="37606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Site Manager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152D19-B31F-4448-A5B4-C1A6012136C5}"/>
              </a:ext>
            </a:extLst>
          </p:cNvPr>
          <p:cNvGrpSpPr/>
          <p:nvPr/>
        </p:nvGrpSpPr>
        <p:grpSpPr>
          <a:xfrm>
            <a:off x="4948051" y="3902584"/>
            <a:ext cx="847791" cy="1121580"/>
            <a:chOff x="9445746" y="3388089"/>
            <a:chExt cx="847791" cy="1121580"/>
          </a:xfrm>
        </p:grpSpPr>
        <p:pic>
          <p:nvPicPr>
            <p:cNvPr id="20" name="Graphic 19" descr="Server">
              <a:extLst>
                <a:ext uri="{FF2B5EF4-FFF2-40B4-BE49-F238E27FC236}">
                  <a16:creationId xmlns:a16="http://schemas.microsoft.com/office/drawing/2014/main" id="{853A3A36-A035-4AD9-A7CB-E148075F2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45746" y="3388089"/>
              <a:ext cx="847791" cy="847791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FB3EAFB-5F10-4EA8-96F1-D5E218808976}"/>
                </a:ext>
              </a:extLst>
            </p:cNvPr>
            <p:cNvSpPr/>
            <p:nvPr/>
          </p:nvSpPr>
          <p:spPr>
            <a:xfrm>
              <a:off x="9544071" y="4140337"/>
              <a:ext cx="6511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µDC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BC180DF-FF4B-418E-992E-15D7AFD60BFB}"/>
              </a:ext>
            </a:extLst>
          </p:cNvPr>
          <p:cNvSpPr/>
          <p:nvPr/>
        </p:nvSpPr>
        <p:spPr>
          <a:xfrm>
            <a:off x="6683290" y="2894612"/>
            <a:ext cx="1627632" cy="37606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Site Manager</a:t>
            </a:r>
          </a:p>
        </p:txBody>
      </p:sp>
      <p:pic>
        <p:nvPicPr>
          <p:cNvPr id="23" name="Graphic 22" descr="Gears">
            <a:extLst>
              <a:ext uri="{FF2B5EF4-FFF2-40B4-BE49-F238E27FC236}">
                <a16:creationId xmlns:a16="http://schemas.microsoft.com/office/drawing/2014/main" id="{A55677BC-EAB4-410F-B559-A53046A5F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9524" y="2897243"/>
            <a:ext cx="417007" cy="417007"/>
          </a:xfrm>
          <a:prstGeom prst="rect">
            <a:avLst/>
          </a:prstGeom>
        </p:spPr>
      </p:pic>
      <p:pic>
        <p:nvPicPr>
          <p:cNvPr id="24" name="Graphic 23" descr="Gears">
            <a:extLst>
              <a:ext uri="{FF2B5EF4-FFF2-40B4-BE49-F238E27FC236}">
                <a16:creationId xmlns:a16="http://schemas.microsoft.com/office/drawing/2014/main" id="{E67F4E46-D6AF-4CFC-BCCE-841761462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2845" y="2874142"/>
            <a:ext cx="417007" cy="417007"/>
          </a:xfrm>
          <a:prstGeom prst="rect">
            <a:avLst/>
          </a:prstGeom>
        </p:spPr>
      </p:pic>
      <p:sp>
        <p:nvSpPr>
          <p:cNvPr id="25" name="Arrow: U-Turn 24">
            <a:extLst>
              <a:ext uri="{FF2B5EF4-FFF2-40B4-BE49-F238E27FC236}">
                <a16:creationId xmlns:a16="http://schemas.microsoft.com/office/drawing/2014/main" id="{DE5C374C-72E7-4E97-875B-1CF2828FF1D1}"/>
              </a:ext>
            </a:extLst>
          </p:cNvPr>
          <p:cNvSpPr/>
          <p:nvPr/>
        </p:nvSpPr>
        <p:spPr>
          <a:xfrm rot="16200000">
            <a:off x="6174639" y="2775326"/>
            <a:ext cx="847791" cy="104542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56951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26" name="Arrow: U-Turn 25">
            <a:extLst>
              <a:ext uri="{FF2B5EF4-FFF2-40B4-BE49-F238E27FC236}">
                <a16:creationId xmlns:a16="http://schemas.microsoft.com/office/drawing/2014/main" id="{CCC9295C-2300-4B3A-B812-BDB6EBC12A74}"/>
              </a:ext>
            </a:extLst>
          </p:cNvPr>
          <p:cNvSpPr/>
          <p:nvPr/>
        </p:nvSpPr>
        <p:spPr>
          <a:xfrm rot="5400000" flipH="1">
            <a:off x="9986868" y="2732558"/>
            <a:ext cx="854681" cy="1124069"/>
          </a:xfrm>
          <a:prstGeom prst="uturnArrow">
            <a:avLst>
              <a:gd name="adj1" fmla="val 25000"/>
              <a:gd name="adj2" fmla="val 24456"/>
              <a:gd name="adj3" fmla="val 25000"/>
              <a:gd name="adj4" fmla="val 43750"/>
              <a:gd name="adj5" fmla="val 34846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2999B87-567C-4FE7-8A8E-D7251929C4D4}"/>
              </a:ext>
            </a:extLst>
          </p:cNvPr>
          <p:cNvSpPr/>
          <p:nvPr/>
        </p:nvSpPr>
        <p:spPr>
          <a:xfrm>
            <a:off x="10102038" y="3431784"/>
            <a:ext cx="1538514" cy="564045"/>
          </a:xfrm>
          <a:prstGeom prst="roundRect">
            <a:avLst>
              <a:gd name="adj" fmla="val 3888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Monitoring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0EA38FC-7F88-4385-8B96-2CCE51ADDA79}"/>
              </a:ext>
            </a:extLst>
          </p:cNvPr>
          <p:cNvSpPr/>
          <p:nvPr/>
        </p:nvSpPr>
        <p:spPr>
          <a:xfrm>
            <a:off x="5439161" y="3439911"/>
            <a:ext cx="1538514" cy="564045"/>
          </a:xfrm>
          <a:prstGeom prst="roundRect">
            <a:avLst>
              <a:gd name="adj" fmla="val 3888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Monitoring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449CA5B-44E2-438D-86CF-93AE0DA66406}"/>
              </a:ext>
            </a:extLst>
          </p:cNvPr>
          <p:cNvGrpSpPr/>
          <p:nvPr/>
        </p:nvGrpSpPr>
        <p:grpSpPr>
          <a:xfrm>
            <a:off x="7925719" y="1762602"/>
            <a:ext cx="1829671" cy="725714"/>
            <a:chOff x="8297787" y="1920922"/>
            <a:chExt cx="1829671" cy="725714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E1C4503D-8AFA-49AB-B243-91EB7A4CD175}"/>
                </a:ext>
              </a:extLst>
            </p:cNvPr>
            <p:cNvSpPr/>
            <p:nvPr/>
          </p:nvSpPr>
          <p:spPr>
            <a:xfrm>
              <a:off x="8297787" y="1920922"/>
              <a:ext cx="1277399" cy="72571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Central Controller</a:t>
              </a:r>
            </a:p>
          </p:txBody>
        </p:sp>
        <p:pic>
          <p:nvPicPr>
            <p:cNvPr id="34" name="Graphic 33" descr="Gears">
              <a:extLst>
                <a:ext uri="{FF2B5EF4-FFF2-40B4-BE49-F238E27FC236}">
                  <a16:creationId xmlns:a16="http://schemas.microsoft.com/office/drawing/2014/main" id="{E8FD94F0-D933-4DF0-8428-EF4CB40DC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466057" y="1956972"/>
              <a:ext cx="661401" cy="661401"/>
            </a:xfrm>
            <a:prstGeom prst="rect">
              <a:avLst/>
            </a:prstGeom>
          </p:spPr>
        </p:pic>
      </p:grp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2718EDB5-ABE1-48D1-8D88-A8F831DFBE71}"/>
              </a:ext>
            </a:extLst>
          </p:cNvPr>
          <p:cNvCxnSpPr>
            <a:cxnSpLocks/>
            <a:stCxn id="33" idx="2"/>
            <a:endCxn id="18" idx="0"/>
          </p:cNvCxnSpPr>
          <p:nvPr/>
        </p:nvCxnSpPr>
        <p:spPr>
          <a:xfrm rot="16200000" flipH="1">
            <a:off x="8856096" y="2196638"/>
            <a:ext cx="414063" cy="997417"/>
          </a:xfrm>
          <a:prstGeom prst="curvedConnector3">
            <a:avLst>
              <a:gd name="adj1" fmla="val 50000"/>
            </a:avLst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0F2551A3-7CE4-47B2-B478-A9AA9BE04363}"/>
              </a:ext>
            </a:extLst>
          </p:cNvPr>
          <p:cNvCxnSpPr>
            <a:cxnSpLocks/>
            <a:stCxn id="33" idx="2"/>
            <a:endCxn id="22" idx="0"/>
          </p:cNvCxnSpPr>
          <p:nvPr/>
        </p:nvCxnSpPr>
        <p:spPr>
          <a:xfrm rot="5400000">
            <a:off x="7827615" y="2157808"/>
            <a:ext cx="406296" cy="1067313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rrow: Bent 42">
            <a:extLst>
              <a:ext uri="{FF2B5EF4-FFF2-40B4-BE49-F238E27FC236}">
                <a16:creationId xmlns:a16="http://schemas.microsoft.com/office/drawing/2014/main" id="{A2BBED80-115B-423B-9E8C-D642317C92A8}"/>
              </a:ext>
            </a:extLst>
          </p:cNvPr>
          <p:cNvSpPr/>
          <p:nvPr/>
        </p:nvSpPr>
        <p:spPr>
          <a:xfrm>
            <a:off x="7488619" y="1938560"/>
            <a:ext cx="445588" cy="935580"/>
          </a:xfrm>
          <a:prstGeom prst="bentArrow">
            <a:avLst>
              <a:gd name="adj1" fmla="val 15871"/>
              <a:gd name="adj2" fmla="val 37338"/>
              <a:gd name="adj3" fmla="val 16762"/>
              <a:gd name="adj4" fmla="val 5290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44" name="Arrow: Bent 43">
            <a:extLst>
              <a:ext uri="{FF2B5EF4-FFF2-40B4-BE49-F238E27FC236}">
                <a16:creationId xmlns:a16="http://schemas.microsoft.com/office/drawing/2014/main" id="{7A6B67A3-5E90-490A-B1FF-4241872F35CC}"/>
              </a:ext>
            </a:extLst>
          </p:cNvPr>
          <p:cNvSpPr/>
          <p:nvPr/>
        </p:nvSpPr>
        <p:spPr>
          <a:xfrm flipH="1">
            <a:off x="9211605" y="1980158"/>
            <a:ext cx="512811" cy="901737"/>
          </a:xfrm>
          <a:prstGeom prst="bentArrow">
            <a:avLst>
              <a:gd name="adj1" fmla="val 13607"/>
              <a:gd name="adj2" fmla="val 25000"/>
              <a:gd name="adj3" fmla="val 24321"/>
              <a:gd name="adj4" fmla="val 4375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CBF913B-1F2A-4249-A4E0-B399006A1AA1}"/>
              </a:ext>
            </a:extLst>
          </p:cNvPr>
          <p:cNvSpPr/>
          <p:nvPr/>
        </p:nvSpPr>
        <p:spPr>
          <a:xfrm>
            <a:off x="9581947" y="2199501"/>
            <a:ext cx="1144719" cy="418947"/>
          </a:xfrm>
          <a:prstGeom prst="roundRect">
            <a:avLst>
              <a:gd name="adj" fmla="val 3888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Monitoring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Digest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3703092-02A0-42E9-B462-5526B1582B50}"/>
              </a:ext>
            </a:extLst>
          </p:cNvPr>
          <p:cNvSpPr/>
          <p:nvPr/>
        </p:nvSpPr>
        <p:spPr>
          <a:xfrm>
            <a:off x="6562911" y="2199502"/>
            <a:ext cx="1144719" cy="418947"/>
          </a:xfrm>
          <a:prstGeom prst="roundRect">
            <a:avLst>
              <a:gd name="adj" fmla="val 3888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Monitoring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Digest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8E19EEDA-1846-4770-913C-46BD22F89F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711" y="5056588"/>
            <a:ext cx="914400" cy="9144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64A6935B-5381-4858-A8DC-BB90BAF3059B}"/>
              </a:ext>
            </a:extLst>
          </p:cNvPr>
          <p:cNvGrpSpPr/>
          <p:nvPr/>
        </p:nvGrpSpPr>
        <p:grpSpPr>
          <a:xfrm>
            <a:off x="7847880" y="3229769"/>
            <a:ext cx="374714" cy="901000"/>
            <a:chOff x="11038071" y="2178213"/>
            <a:chExt cx="348937" cy="84806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9CE19453-04D2-4D7C-9A26-ECE232B09A6D}"/>
                </a:ext>
              </a:extLst>
            </p:cNvPr>
            <p:cNvSpPr/>
            <p:nvPr/>
          </p:nvSpPr>
          <p:spPr>
            <a:xfrm>
              <a:off x="11038071" y="2178213"/>
              <a:ext cx="348937" cy="84806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B69E7AD-09FA-4A52-B85E-C86F8F398D64}"/>
                </a:ext>
              </a:extLst>
            </p:cNvPr>
            <p:cNvSpPr/>
            <p:nvPr/>
          </p:nvSpPr>
          <p:spPr>
            <a:xfrm>
              <a:off x="11061951" y="2701033"/>
              <a:ext cx="301177" cy="286647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72009CC-06A2-4ABB-BBCB-5255C10B8FD4}"/>
                </a:ext>
              </a:extLst>
            </p:cNvPr>
            <p:cNvSpPr/>
            <p:nvPr/>
          </p:nvSpPr>
          <p:spPr>
            <a:xfrm>
              <a:off x="11064946" y="2222173"/>
              <a:ext cx="301177" cy="286647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75694EB6-7218-4916-8970-901D0CA3151B}"/>
                </a:ext>
              </a:extLst>
            </p:cNvPr>
            <p:cNvCxnSpPr>
              <a:cxnSpLocks/>
              <a:stCxn id="53" idx="0"/>
              <a:endCxn id="54" idx="4"/>
            </p:cNvCxnSpPr>
            <p:nvPr/>
          </p:nvCxnSpPr>
          <p:spPr>
            <a:xfrm flipV="1">
              <a:off x="11212540" y="2508820"/>
              <a:ext cx="2995" cy="192213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Connector: Curved 56">
            <a:extLst>
              <a:ext uri="{FF2B5EF4-FFF2-40B4-BE49-F238E27FC236}">
                <a16:creationId xmlns:a16="http://schemas.microsoft.com/office/drawing/2014/main" id="{FFD3F3C9-604B-4FC7-AD66-B10D22C65D22}"/>
              </a:ext>
            </a:extLst>
          </p:cNvPr>
          <p:cNvCxnSpPr>
            <a:cxnSpLocks/>
            <a:endCxn id="53" idx="4"/>
          </p:cNvCxnSpPr>
          <p:nvPr/>
        </p:nvCxnSpPr>
        <p:spPr>
          <a:xfrm rot="5400000" flipH="1" flipV="1">
            <a:off x="7446603" y="4140270"/>
            <a:ext cx="639139" cy="538129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8FF449-A03B-470D-B08A-AB56CA45F76B}"/>
              </a:ext>
            </a:extLst>
          </p:cNvPr>
          <p:cNvSpPr/>
          <p:nvPr/>
        </p:nvSpPr>
        <p:spPr>
          <a:xfrm>
            <a:off x="6238402" y="1654958"/>
            <a:ext cx="4582138" cy="2808416"/>
          </a:xfrm>
          <a:prstGeom prst="roundRect">
            <a:avLst/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E8DA49-E7F5-4005-9DF4-C4351872FA10}"/>
              </a:ext>
            </a:extLst>
          </p:cNvPr>
          <p:cNvSpPr txBox="1"/>
          <p:nvPr/>
        </p:nvSpPr>
        <p:spPr>
          <a:xfrm>
            <a:off x="7738229" y="128343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Control Plane</a:t>
            </a:r>
          </a:p>
        </p:txBody>
      </p:sp>
      <p:sp>
        <p:nvSpPr>
          <p:cNvPr id="50" name="Arrow: U-Turn 49">
            <a:extLst>
              <a:ext uri="{FF2B5EF4-FFF2-40B4-BE49-F238E27FC236}">
                <a16:creationId xmlns:a16="http://schemas.microsoft.com/office/drawing/2014/main" id="{6D33E532-B5B3-4D85-A089-58B9CF6C9F4F}"/>
              </a:ext>
            </a:extLst>
          </p:cNvPr>
          <p:cNvSpPr/>
          <p:nvPr/>
        </p:nvSpPr>
        <p:spPr>
          <a:xfrm rot="16200000">
            <a:off x="5520228" y="3429735"/>
            <a:ext cx="2026788" cy="915600"/>
          </a:xfrm>
          <a:prstGeom prst="uturnArrow">
            <a:avLst>
              <a:gd name="adj1" fmla="val 15190"/>
              <a:gd name="adj2" fmla="val 25000"/>
              <a:gd name="adj3" fmla="val 18460"/>
              <a:gd name="adj4" fmla="val 43750"/>
              <a:gd name="adj5" fmla="val 639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A075690-9A57-47D3-87C3-A40D02BD6610}"/>
              </a:ext>
            </a:extLst>
          </p:cNvPr>
          <p:cNvSpPr/>
          <p:nvPr/>
        </p:nvSpPr>
        <p:spPr>
          <a:xfrm>
            <a:off x="5340360" y="3662070"/>
            <a:ext cx="1608336" cy="60858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Deployment Request</a:t>
            </a:r>
          </a:p>
        </p:txBody>
      </p:sp>
      <p:pic>
        <p:nvPicPr>
          <p:cNvPr id="56" name="Graphic 55" descr="Car">
            <a:extLst>
              <a:ext uri="{FF2B5EF4-FFF2-40B4-BE49-F238E27FC236}">
                <a16:creationId xmlns:a16="http://schemas.microsoft.com/office/drawing/2014/main" id="{0877BA95-6CE4-4513-AC19-3FFBD772FB1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25432"/>
          <a:stretch/>
        </p:blipFill>
        <p:spPr>
          <a:xfrm>
            <a:off x="5948542" y="4915751"/>
            <a:ext cx="767949" cy="572644"/>
          </a:xfrm>
          <a:prstGeom prst="rect">
            <a:avLst/>
          </a:prstGeom>
        </p:spPr>
      </p:pic>
      <p:sp>
        <p:nvSpPr>
          <p:cNvPr id="58" name="Arrow: U-Turn 57">
            <a:extLst>
              <a:ext uri="{FF2B5EF4-FFF2-40B4-BE49-F238E27FC236}">
                <a16:creationId xmlns:a16="http://schemas.microsoft.com/office/drawing/2014/main" id="{5564690C-A6C3-4316-8524-E1B6D01D0206}"/>
              </a:ext>
            </a:extLst>
          </p:cNvPr>
          <p:cNvSpPr/>
          <p:nvPr/>
        </p:nvSpPr>
        <p:spPr>
          <a:xfrm rot="5400000" flipH="1">
            <a:off x="8005704" y="3158837"/>
            <a:ext cx="3323146" cy="909061"/>
          </a:xfrm>
          <a:prstGeom prst="uturnArrow">
            <a:avLst>
              <a:gd name="adj1" fmla="val 14165"/>
              <a:gd name="adj2" fmla="val 16057"/>
              <a:gd name="adj3" fmla="val 19174"/>
              <a:gd name="adj4" fmla="val 80826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CFEECD90-BB52-408B-B63A-99A02BFDD74D}"/>
              </a:ext>
            </a:extLst>
          </p:cNvPr>
          <p:cNvSpPr/>
          <p:nvPr/>
        </p:nvSpPr>
        <p:spPr>
          <a:xfrm>
            <a:off x="9241064" y="3128687"/>
            <a:ext cx="1608336" cy="60858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Deployment Request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D24A17E-A9B3-48AA-B195-6D9C2304814E}"/>
              </a:ext>
            </a:extLst>
          </p:cNvPr>
          <p:cNvGrpSpPr/>
          <p:nvPr/>
        </p:nvGrpSpPr>
        <p:grpSpPr>
          <a:xfrm>
            <a:off x="7857497" y="3268780"/>
            <a:ext cx="374714" cy="901000"/>
            <a:chOff x="11038071" y="2178213"/>
            <a:chExt cx="348937" cy="848063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EA52524E-2698-434E-B695-19F60ED5CE6E}"/>
                </a:ext>
              </a:extLst>
            </p:cNvPr>
            <p:cNvSpPr/>
            <p:nvPr/>
          </p:nvSpPr>
          <p:spPr>
            <a:xfrm>
              <a:off x="11038071" y="2178213"/>
              <a:ext cx="348937" cy="848063"/>
            </a:xfrm>
            <a:prstGeom prst="roundRect">
              <a:avLst/>
            </a:prstGeom>
            <a:solidFill>
              <a:srgbClr val="7BA79D">
                <a:alpha val="50196"/>
              </a:srgb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78A9F2E-45DA-4B43-B0F8-7399BF566F4A}"/>
                </a:ext>
              </a:extLst>
            </p:cNvPr>
            <p:cNvSpPr/>
            <p:nvPr/>
          </p:nvSpPr>
          <p:spPr>
            <a:xfrm>
              <a:off x="11061951" y="2701033"/>
              <a:ext cx="301177" cy="286647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78CC713-750A-400C-9F12-13B665EE0820}"/>
                </a:ext>
              </a:extLst>
            </p:cNvPr>
            <p:cNvSpPr/>
            <p:nvPr/>
          </p:nvSpPr>
          <p:spPr>
            <a:xfrm>
              <a:off x="11064946" y="2222173"/>
              <a:ext cx="301177" cy="286647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026B9AD8-24E2-4ED2-A0F6-C5E4EECBF281}"/>
                </a:ext>
              </a:extLst>
            </p:cNvPr>
            <p:cNvCxnSpPr>
              <a:cxnSpLocks/>
              <a:stCxn id="63" idx="0"/>
              <a:endCxn id="64" idx="4"/>
            </p:cNvCxnSpPr>
            <p:nvPr/>
          </p:nvCxnSpPr>
          <p:spPr>
            <a:xfrm flipV="1">
              <a:off x="11212540" y="2508820"/>
              <a:ext cx="2995" cy="192213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ECDFBADE-AA4A-4969-A737-8A58641748A7}"/>
              </a:ext>
            </a:extLst>
          </p:cNvPr>
          <p:cNvCxnSpPr>
            <a:cxnSpLocks/>
            <a:endCxn id="62" idx="2"/>
          </p:cNvCxnSpPr>
          <p:nvPr/>
        </p:nvCxnSpPr>
        <p:spPr>
          <a:xfrm rot="16200000" flipV="1">
            <a:off x="8036389" y="4178246"/>
            <a:ext cx="837639" cy="820707"/>
          </a:xfrm>
          <a:prstGeom prst="curvedConnector3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Graphic 65" descr="Car">
            <a:extLst>
              <a:ext uri="{FF2B5EF4-FFF2-40B4-BE49-F238E27FC236}">
                <a16:creationId xmlns:a16="http://schemas.microsoft.com/office/drawing/2014/main" id="{5A41FA1A-A66B-4514-BD53-D37C13C102C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25432"/>
          <a:stretch/>
        </p:blipFill>
        <p:spPr>
          <a:xfrm>
            <a:off x="9005144" y="4538347"/>
            <a:ext cx="767949" cy="572644"/>
          </a:xfrm>
          <a:prstGeom prst="rect">
            <a:avLst/>
          </a:prstGeom>
        </p:spPr>
      </p:pic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84667E80-2811-4858-8C3F-B791303402F8}"/>
              </a:ext>
            </a:extLst>
          </p:cNvPr>
          <p:cNvCxnSpPr>
            <a:stCxn id="66" idx="0"/>
            <a:endCxn id="62" idx="2"/>
          </p:cNvCxnSpPr>
          <p:nvPr/>
        </p:nvCxnSpPr>
        <p:spPr>
          <a:xfrm rot="16200000" flipV="1">
            <a:off x="8532704" y="3681931"/>
            <a:ext cx="368567" cy="1344265"/>
          </a:xfrm>
          <a:prstGeom prst="curvedConnector3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42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1754 -0.09745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488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0.17695 -0.09491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-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.00718 L 0.20899 0.00718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0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0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500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uiExpand="1" animBg="1"/>
      <p:bldP spid="3" grpId="0" uiExpand="1" build="p"/>
      <p:bldP spid="18" grpId="0" uiExpand="1" animBg="1"/>
      <p:bldP spid="18" grpId="1" animBg="1"/>
      <p:bldP spid="22" grpId="0" uiExpand="1" animBg="1"/>
      <p:bldP spid="25" grpId="0" uiExpand="1" animBg="1"/>
      <p:bldP spid="25" grpId="1" uiExpand="1" animBg="1"/>
      <p:bldP spid="26" grpId="0" uiExpand="1" animBg="1"/>
      <p:bldP spid="26" grpId="1" uiExpand="1" animBg="1"/>
      <p:bldP spid="27" grpId="0" uiExpand="1" animBg="1"/>
      <p:bldP spid="27" grpId="1" uiExpand="1" animBg="1"/>
      <p:bldP spid="28" grpId="0" uiExpand="1" animBg="1"/>
      <p:bldP spid="28" grpId="1" uiExpand="1" animBg="1"/>
      <p:bldP spid="43" grpId="0" uiExpand="1" animBg="1"/>
      <p:bldP spid="43" grpId="1" uiExpand="1" animBg="1"/>
      <p:bldP spid="44" grpId="0" uiExpand="1" animBg="1"/>
      <p:bldP spid="44" grpId="1" uiExpand="1" animBg="1"/>
      <p:bldP spid="45" grpId="0" uiExpand="1" animBg="1"/>
      <p:bldP spid="45" grpId="1" uiExpand="1" animBg="1"/>
      <p:bldP spid="46" grpId="0" uiExpand="1" animBg="1"/>
      <p:bldP spid="46" grpId="1" uiExpand="1" animBg="1"/>
      <p:bldP spid="4" grpId="0" uiExpand="1" animBg="1"/>
      <p:bldP spid="6" grpId="0" uiExpand="1"/>
      <p:bldP spid="50" grpId="0" uiExpand="1" animBg="1"/>
      <p:bldP spid="50" grpId="1" animBg="1"/>
      <p:bldP spid="49" grpId="0" uiExpand="1" animBg="1"/>
      <p:bldP spid="49" grpId="1" animBg="1"/>
      <p:bldP spid="58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B247D-0AB7-41FC-B107-83D9BFB41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CABD4-3466-41B1-BB9A-96F8E424AA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Control plane comparisons</a:t>
            </a:r>
          </a:p>
          <a:p>
            <a:r>
              <a:rPr lang="en-US" dirty="0"/>
              <a:t>Centralized</a:t>
            </a:r>
          </a:p>
          <a:p>
            <a:r>
              <a:rPr lang="en-US" dirty="0"/>
              <a:t>Decentralized</a:t>
            </a:r>
          </a:p>
          <a:p>
            <a:endParaRPr lang="en-US" sz="900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b="1" dirty="0"/>
              <a:t>Microbenchmarks</a:t>
            </a:r>
          </a:p>
          <a:p>
            <a:pPr marL="0" indent="0">
              <a:buNone/>
            </a:pPr>
            <a:endParaRPr lang="en-US" sz="1000" b="1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b="1" dirty="0">
                <a:latin typeface="Helvetica"/>
                <a:cs typeface="Helvetica"/>
              </a:rPr>
              <a:t>End-to-End Evaluations</a:t>
            </a:r>
          </a:p>
          <a:p>
            <a:r>
              <a:rPr lang="en-US" b="1" dirty="0"/>
              <a:t>Platform</a:t>
            </a:r>
          </a:p>
          <a:p>
            <a:pPr lvl="1"/>
            <a:r>
              <a:rPr lang="en-US" sz="2600" dirty="0"/>
              <a:t>Emulate metropolitan areas: Azure Regions</a:t>
            </a:r>
            <a:endParaRPr lang="en-US" sz="2600" b="1" dirty="0"/>
          </a:p>
          <a:p>
            <a:r>
              <a:rPr lang="en-US" b="1" dirty="0"/>
              <a:t>Applications</a:t>
            </a:r>
          </a:p>
          <a:p>
            <a:pPr lvl="1"/>
            <a:r>
              <a:rPr lang="en-US" sz="2600" dirty="0"/>
              <a:t>Standalone: Drone navigation</a:t>
            </a:r>
          </a:p>
          <a:p>
            <a:pPr lvl="1"/>
            <a:r>
              <a:rPr lang="en-US" sz="2600" dirty="0"/>
              <a:t>Coordinated: Cooperative autonomous cars</a:t>
            </a:r>
          </a:p>
          <a:p>
            <a:r>
              <a:rPr lang="en-US" b="1" dirty="0"/>
              <a:t>Mixed Workload</a:t>
            </a:r>
          </a:p>
          <a:p>
            <a:pPr lvl="1"/>
            <a:r>
              <a:rPr lang="en-US" sz="2600" dirty="0"/>
              <a:t>San Francisco Cabs Dataset </a:t>
            </a:r>
          </a:p>
          <a:p>
            <a:pPr lvl="1"/>
            <a:r>
              <a:rPr lang="en-US" sz="2600" dirty="0"/>
              <a:t>Carla simulator</a:t>
            </a:r>
          </a:p>
          <a:p>
            <a:pPr lvl="1"/>
            <a:r>
              <a:rPr lang="en-US" sz="2600" dirty="0"/>
              <a:t>Realistic input sensor traces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5FF47-9422-4F39-88C9-809753919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4F90F-1F10-44F5-9939-492AC1D8ED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7" name="Parallelogram 46">
            <a:extLst>
              <a:ext uri="{FF2B5EF4-FFF2-40B4-BE49-F238E27FC236}">
                <a16:creationId xmlns:a16="http://schemas.microsoft.com/office/drawing/2014/main" id="{3D1AE81B-61C6-474C-862B-C130D9980AE8}"/>
              </a:ext>
            </a:extLst>
          </p:cNvPr>
          <p:cNvSpPr/>
          <p:nvPr/>
        </p:nvSpPr>
        <p:spPr>
          <a:xfrm>
            <a:off x="9957965" y="3658292"/>
            <a:ext cx="1499022" cy="1076624"/>
          </a:xfrm>
          <a:prstGeom prst="parallelogram">
            <a:avLst>
              <a:gd name="adj" fmla="val 25000"/>
            </a:avLst>
          </a:prstGeom>
          <a:solidFill>
            <a:schemeClr val="bg2">
              <a:lumMod val="75000"/>
              <a:alpha val="4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CEC3A9-8005-466E-A50F-273E17018488}"/>
              </a:ext>
            </a:extLst>
          </p:cNvPr>
          <p:cNvSpPr txBox="1"/>
          <p:nvPr/>
        </p:nvSpPr>
        <p:spPr>
          <a:xfrm>
            <a:off x="6410323" y="3229510"/>
            <a:ext cx="1058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West 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B8BECB-0FAA-4F02-87EB-F2A8CADDF544}"/>
              </a:ext>
            </a:extLst>
          </p:cNvPr>
          <p:cNvSpPr txBox="1"/>
          <p:nvPr/>
        </p:nvSpPr>
        <p:spPr>
          <a:xfrm>
            <a:off x="7874105" y="4616669"/>
            <a:ext cx="1931256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ea typeface="+mn-ea"/>
                <a:cs typeface="+mn-cs"/>
              </a:rPr>
              <a:t>South Central</a:t>
            </a:r>
            <a:r>
              <a:rPr lang="en-US" sz="1400" dirty="0">
                <a:latin typeface="Helvetica"/>
              </a:rPr>
              <a:t> 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ea typeface="+mn-ea"/>
                <a:cs typeface="+mn-cs"/>
              </a:rPr>
              <a:t>US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BDABBE78-1EC8-421A-875E-9AF313E6C98F}"/>
              </a:ext>
            </a:extLst>
          </p:cNvPr>
          <p:cNvSpPr/>
          <p:nvPr/>
        </p:nvSpPr>
        <p:spPr>
          <a:xfrm>
            <a:off x="7721084" y="4991678"/>
            <a:ext cx="1978205" cy="918043"/>
          </a:xfrm>
          <a:prstGeom prst="parallelogram">
            <a:avLst>
              <a:gd name="adj" fmla="val 25000"/>
            </a:avLst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pic>
        <p:nvPicPr>
          <p:cNvPr id="29" name="Graphic 28" descr="Car">
            <a:extLst>
              <a:ext uri="{FF2B5EF4-FFF2-40B4-BE49-F238E27FC236}">
                <a16:creationId xmlns:a16="http://schemas.microsoft.com/office/drawing/2014/main" id="{87FBE0C6-E59B-4567-9181-CDC22BD7C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12761" y="5255514"/>
            <a:ext cx="767949" cy="767949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103C5FFF-D492-4F66-8372-6C8C19C82F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079" y="4947980"/>
            <a:ext cx="767949" cy="7679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E2CD04-21B7-4446-B1AC-2C5B50366F34}"/>
              </a:ext>
            </a:extLst>
          </p:cNvPr>
          <p:cNvSpPr txBox="1"/>
          <p:nvPr/>
        </p:nvSpPr>
        <p:spPr>
          <a:xfrm>
            <a:off x="8203348" y="1769580"/>
            <a:ext cx="1160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Central US</a:t>
            </a:r>
          </a:p>
        </p:txBody>
      </p:sp>
      <p:sp>
        <p:nvSpPr>
          <p:cNvPr id="49" name="Parallelogram 48">
            <a:extLst>
              <a:ext uri="{FF2B5EF4-FFF2-40B4-BE49-F238E27FC236}">
                <a16:creationId xmlns:a16="http://schemas.microsoft.com/office/drawing/2014/main" id="{66D9BDCA-D340-4C22-8769-2D34D184E4BA}"/>
              </a:ext>
            </a:extLst>
          </p:cNvPr>
          <p:cNvSpPr/>
          <p:nvPr/>
        </p:nvSpPr>
        <p:spPr>
          <a:xfrm>
            <a:off x="6040797" y="3528548"/>
            <a:ext cx="1569120" cy="659254"/>
          </a:xfrm>
          <a:prstGeom prst="parallelogram">
            <a:avLst>
              <a:gd name="adj" fmla="val 25000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B2F27A21-C98F-4877-870E-578A911AE4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48" y="3399003"/>
            <a:ext cx="767949" cy="767949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9F9F2040-FF9D-486D-A357-8FBBB97551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04" y="3489444"/>
            <a:ext cx="767949" cy="7679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B3770E-87E8-43F5-AEC6-B7CF945E9B4C}"/>
              </a:ext>
            </a:extLst>
          </p:cNvPr>
          <p:cNvSpPr txBox="1"/>
          <p:nvPr/>
        </p:nvSpPr>
        <p:spPr>
          <a:xfrm>
            <a:off x="10382647" y="3355978"/>
            <a:ext cx="878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East US</a:t>
            </a:r>
          </a:p>
        </p:txBody>
      </p:sp>
      <p:pic>
        <p:nvPicPr>
          <p:cNvPr id="28" name="Graphic 27" descr="Car">
            <a:extLst>
              <a:ext uri="{FF2B5EF4-FFF2-40B4-BE49-F238E27FC236}">
                <a16:creationId xmlns:a16="http://schemas.microsoft.com/office/drawing/2014/main" id="{123D3B59-4CDE-443A-B112-F09200ED1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4391" y="3533222"/>
            <a:ext cx="767949" cy="767949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C2C79987-2EE0-43DC-B90A-E3C1292AE6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59" y="3999243"/>
            <a:ext cx="767949" cy="767949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1C20B5B6-3F9C-42EB-8CD8-D32BA28D1F34}"/>
              </a:ext>
            </a:extLst>
          </p:cNvPr>
          <p:cNvGrpSpPr/>
          <p:nvPr/>
        </p:nvGrpSpPr>
        <p:grpSpPr>
          <a:xfrm>
            <a:off x="8051183" y="2046608"/>
            <a:ext cx="1464980" cy="555471"/>
            <a:chOff x="5892984" y="1311781"/>
            <a:chExt cx="1744358" cy="661401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33A87C4-0869-460B-BB1B-578B798D857E}"/>
                </a:ext>
              </a:extLst>
            </p:cNvPr>
            <p:cNvSpPr/>
            <p:nvPr/>
          </p:nvSpPr>
          <p:spPr>
            <a:xfrm>
              <a:off x="5895976" y="1366780"/>
              <a:ext cx="1734192" cy="56404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pic>
          <p:nvPicPr>
            <p:cNvPr id="58" name="Graphic 57" descr="Gears">
              <a:extLst>
                <a:ext uri="{FF2B5EF4-FFF2-40B4-BE49-F238E27FC236}">
                  <a16:creationId xmlns:a16="http://schemas.microsoft.com/office/drawing/2014/main" id="{5004D589-A773-4E96-8B1D-D1E980C57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75941" y="1311781"/>
              <a:ext cx="661401" cy="661401"/>
            </a:xfrm>
            <a:prstGeom prst="rect">
              <a:avLst/>
            </a:prstGeom>
          </p:spPr>
        </p:pic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BC57D58-034C-434D-A98D-4B998FBB0668}"/>
                </a:ext>
              </a:extLst>
            </p:cNvPr>
            <p:cNvSpPr/>
            <p:nvPr/>
          </p:nvSpPr>
          <p:spPr>
            <a:xfrm>
              <a:off x="5892984" y="1326851"/>
              <a:ext cx="1143694" cy="6230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Central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Controller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A0B8BD5-925D-4FC9-A4B6-8E7961044D4B}"/>
              </a:ext>
            </a:extLst>
          </p:cNvPr>
          <p:cNvGrpSpPr>
            <a:grpSpLocks noChangeAspect="1"/>
          </p:cNvGrpSpPr>
          <p:nvPr/>
        </p:nvGrpSpPr>
        <p:grpSpPr>
          <a:xfrm>
            <a:off x="6089983" y="2303843"/>
            <a:ext cx="1616996" cy="974183"/>
            <a:chOff x="4995037" y="601297"/>
            <a:chExt cx="3942278" cy="2375084"/>
          </a:xfrm>
        </p:grpSpPr>
        <p:pic>
          <p:nvPicPr>
            <p:cNvPr id="15" name="Graphic 14" descr="Cloud">
              <a:extLst>
                <a:ext uri="{FF2B5EF4-FFF2-40B4-BE49-F238E27FC236}">
                  <a16:creationId xmlns:a16="http://schemas.microsoft.com/office/drawing/2014/main" id="{5A79D474-B9E5-47C6-8769-91258BC345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t="19638" b="20115"/>
            <a:stretch/>
          </p:blipFill>
          <p:spPr>
            <a:xfrm>
              <a:off x="4995037" y="601297"/>
              <a:ext cx="3942278" cy="237508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0386C0A-E657-473C-B24B-554A76DA0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rcRect t="12676" r="1546" b="22283"/>
            <a:stretch/>
          </p:blipFill>
          <p:spPr>
            <a:xfrm>
              <a:off x="6092186" y="2181384"/>
              <a:ext cx="1747981" cy="489890"/>
            </a:xfrm>
            <a:prstGeom prst="rect">
              <a:avLst/>
            </a:prstGeom>
          </p:spPr>
        </p:pic>
        <p:pic>
          <p:nvPicPr>
            <p:cNvPr id="41" name="Graphic 40" descr="Server">
              <a:extLst>
                <a:ext uri="{FF2B5EF4-FFF2-40B4-BE49-F238E27FC236}">
                  <a16:creationId xmlns:a16="http://schemas.microsoft.com/office/drawing/2014/main" id="{E7C5F5E2-CA26-48B6-B095-1CC54327B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260992" y="1064340"/>
              <a:ext cx="847791" cy="847791"/>
            </a:xfrm>
            <a:prstGeom prst="rect">
              <a:avLst/>
            </a:prstGeom>
          </p:spPr>
        </p:pic>
        <p:pic>
          <p:nvPicPr>
            <p:cNvPr id="44" name="Graphic 43" descr="Server">
              <a:extLst>
                <a:ext uri="{FF2B5EF4-FFF2-40B4-BE49-F238E27FC236}">
                  <a16:creationId xmlns:a16="http://schemas.microsoft.com/office/drawing/2014/main" id="{B45C5A3A-B08C-4878-A679-8E13BC016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156025" y="1433237"/>
              <a:ext cx="847791" cy="847791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7922CFA-9A5A-45D3-A411-E10821A5CE75}"/>
              </a:ext>
            </a:extLst>
          </p:cNvPr>
          <p:cNvGrpSpPr>
            <a:grpSpLocks noChangeAspect="1"/>
          </p:cNvGrpSpPr>
          <p:nvPr/>
        </p:nvGrpSpPr>
        <p:grpSpPr>
          <a:xfrm>
            <a:off x="7914165" y="778545"/>
            <a:ext cx="1739016" cy="1047696"/>
            <a:chOff x="4995037" y="601297"/>
            <a:chExt cx="3942278" cy="2375084"/>
          </a:xfrm>
        </p:grpSpPr>
        <p:pic>
          <p:nvPicPr>
            <p:cNvPr id="54" name="Graphic 53" descr="Cloud">
              <a:extLst>
                <a:ext uri="{FF2B5EF4-FFF2-40B4-BE49-F238E27FC236}">
                  <a16:creationId xmlns:a16="http://schemas.microsoft.com/office/drawing/2014/main" id="{B34A65F4-845C-438E-B1D7-4F7E2526AF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t="19638" b="20115"/>
            <a:stretch/>
          </p:blipFill>
          <p:spPr>
            <a:xfrm>
              <a:off x="4995037" y="601297"/>
              <a:ext cx="3942278" cy="237508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887F02D7-BC7C-4192-9BB5-BAB991472F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rcRect t="12676" r="1546" b="22283"/>
            <a:stretch/>
          </p:blipFill>
          <p:spPr>
            <a:xfrm>
              <a:off x="6092186" y="2181384"/>
              <a:ext cx="1747981" cy="489890"/>
            </a:xfrm>
            <a:prstGeom prst="rect">
              <a:avLst/>
            </a:prstGeom>
          </p:spPr>
        </p:pic>
        <p:pic>
          <p:nvPicPr>
            <p:cNvPr id="61" name="Graphic 60" descr="Server">
              <a:extLst>
                <a:ext uri="{FF2B5EF4-FFF2-40B4-BE49-F238E27FC236}">
                  <a16:creationId xmlns:a16="http://schemas.microsoft.com/office/drawing/2014/main" id="{8BC647AA-E3C8-4137-8134-47FEED6C6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260992" y="1064340"/>
              <a:ext cx="847791" cy="847791"/>
            </a:xfrm>
            <a:prstGeom prst="rect">
              <a:avLst/>
            </a:prstGeom>
          </p:spPr>
        </p:pic>
        <p:pic>
          <p:nvPicPr>
            <p:cNvPr id="62" name="Graphic 61" descr="Server">
              <a:extLst>
                <a:ext uri="{FF2B5EF4-FFF2-40B4-BE49-F238E27FC236}">
                  <a16:creationId xmlns:a16="http://schemas.microsoft.com/office/drawing/2014/main" id="{5A95128D-86F9-4544-94ED-32C138789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156025" y="1433237"/>
              <a:ext cx="847791" cy="847791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B503E0C-F32A-4F26-8004-02CBA731C912}"/>
              </a:ext>
            </a:extLst>
          </p:cNvPr>
          <p:cNvGrpSpPr>
            <a:grpSpLocks noChangeAspect="1"/>
          </p:cNvGrpSpPr>
          <p:nvPr/>
        </p:nvGrpSpPr>
        <p:grpSpPr>
          <a:xfrm>
            <a:off x="9944564" y="2395139"/>
            <a:ext cx="1761854" cy="1061455"/>
            <a:chOff x="4995037" y="601297"/>
            <a:chExt cx="3942278" cy="2375084"/>
          </a:xfrm>
        </p:grpSpPr>
        <p:pic>
          <p:nvPicPr>
            <p:cNvPr id="69" name="Graphic 68" descr="Cloud">
              <a:extLst>
                <a:ext uri="{FF2B5EF4-FFF2-40B4-BE49-F238E27FC236}">
                  <a16:creationId xmlns:a16="http://schemas.microsoft.com/office/drawing/2014/main" id="{2CA515BF-E983-42D7-A026-06E9141D8A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t="19638" b="20115"/>
            <a:stretch/>
          </p:blipFill>
          <p:spPr>
            <a:xfrm>
              <a:off x="4995037" y="601297"/>
              <a:ext cx="3942278" cy="2375084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FE44A84-B3B9-4657-A430-2227B50A46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rcRect t="12676" r="1546" b="22283"/>
            <a:stretch/>
          </p:blipFill>
          <p:spPr>
            <a:xfrm>
              <a:off x="6092186" y="2181384"/>
              <a:ext cx="1747981" cy="489890"/>
            </a:xfrm>
            <a:prstGeom prst="rect">
              <a:avLst/>
            </a:prstGeom>
          </p:spPr>
        </p:pic>
        <p:pic>
          <p:nvPicPr>
            <p:cNvPr id="71" name="Graphic 70" descr="Server">
              <a:extLst>
                <a:ext uri="{FF2B5EF4-FFF2-40B4-BE49-F238E27FC236}">
                  <a16:creationId xmlns:a16="http://schemas.microsoft.com/office/drawing/2014/main" id="{3AB837F0-4F0F-4FF5-9568-3025D0ACE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260992" y="1064340"/>
              <a:ext cx="847791" cy="847791"/>
            </a:xfrm>
            <a:prstGeom prst="rect">
              <a:avLst/>
            </a:prstGeom>
          </p:spPr>
        </p:pic>
        <p:pic>
          <p:nvPicPr>
            <p:cNvPr id="72" name="Graphic 71" descr="Server">
              <a:extLst>
                <a:ext uri="{FF2B5EF4-FFF2-40B4-BE49-F238E27FC236}">
                  <a16:creationId xmlns:a16="http://schemas.microsoft.com/office/drawing/2014/main" id="{976E6C24-9CD7-4D2D-9A03-4C8AC4679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156025" y="1433237"/>
              <a:ext cx="847791" cy="847791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F1EA29B-15A1-4355-BCAA-FF02CA274409}"/>
              </a:ext>
            </a:extLst>
          </p:cNvPr>
          <p:cNvGrpSpPr>
            <a:grpSpLocks noChangeAspect="1"/>
          </p:cNvGrpSpPr>
          <p:nvPr/>
        </p:nvGrpSpPr>
        <p:grpSpPr>
          <a:xfrm>
            <a:off x="7934001" y="3635495"/>
            <a:ext cx="1764276" cy="1062914"/>
            <a:chOff x="4995037" y="601297"/>
            <a:chExt cx="3942278" cy="2375084"/>
          </a:xfrm>
        </p:grpSpPr>
        <p:pic>
          <p:nvPicPr>
            <p:cNvPr id="74" name="Graphic 73" descr="Cloud">
              <a:extLst>
                <a:ext uri="{FF2B5EF4-FFF2-40B4-BE49-F238E27FC236}">
                  <a16:creationId xmlns:a16="http://schemas.microsoft.com/office/drawing/2014/main" id="{A57F2B97-785A-4AE4-8A9E-A0652C8AE9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t="19638" b="20115"/>
            <a:stretch/>
          </p:blipFill>
          <p:spPr>
            <a:xfrm>
              <a:off x="4995037" y="601297"/>
              <a:ext cx="3942278" cy="2375084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141C904-772A-459F-AAC5-1DAB56B585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rcRect t="12676" r="1546" b="22283"/>
            <a:stretch/>
          </p:blipFill>
          <p:spPr>
            <a:xfrm>
              <a:off x="6092186" y="2181384"/>
              <a:ext cx="1747981" cy="489890"/>
            </a:xfrm>
            <a:prstGeom prst="rect">
              <a:avLst/>
            </a:prstGeom>
          </p:spPr>
        </p:pic>
        <p:pic>
          <p:nvPicPr>
            <p:cNvPr id="76" name="Graphic 75" descr="Server">
              <a:extLst>
                <a:ext uri="{FF2B5EF4-FFF2-40B4-BE49-F238E27FC236}">
                  <a16:creationId xmlns:a16="http://schemas.microsoft.com/office/drawing/2014/main" id="{25DA2663-15B2-4951-9841-CCA5077AB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260992" y="1064340"/>
              <a:ext cx="847791" cy="847791"/>
            </a:xfrm>
            <a:prstGeom prst="rect">
              <a:avLst/>
            </a:prstGeom>
          </p:spPr>
        </p:pic>
        <p:pic>
          <p:nvPicPr>
            <p:cNvPr id="77" name="Graphic 76" descr="Server">
              <a:extLst>
                <a:ext uri="{FF2B5EF4-FFF2-40B4-BE49-F238E27FC236}">
                  <a16:creationId xmlns:a16="http://schemas.microsoft.com/office/drawing/2014/main" id="{5F0FD5A5-BAC2-414C-9DFE-0953C4B60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156025" y="1433237"/>
              <a:ext cx="847791" cy="847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552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7" grpId="0" animBg="1"/>
      <p:bldP spid="22" grpId="0"/>
      <p:bldP spid="16" grpId="0"/>
      <p:bldP spid="42" grpId="0" animBg="1"/>
      <p:bldP spid="13" grpId="0"/>
      <p:bldP spid="49" grpId="0" animBg="1"/>
      <p:bldP spid="14" grpId="0"/>
    </p:bldLst>
  </p:timing>
</p:sld>
</file>

<file path=ppt/theme/theme1.xml><?xml version="1.0" encoding="utf-8"?>
<a:theme xmlns:a="http://schemas.openxmlformats.org/drawingml/2006/main" name="OneEdg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eEdge" id="{22501651-F071-4239-8408-88258EF09DE6}" vid="{8E861FF5-4DBE-47DD-8E46-665415FCE2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955</TotalTime>
  <Words>2417</Words>
  <Application>Microsoft Office PowerPoint</Application>
  <PresentationFormat>Widescreen</PresentationFormat>
  <Paragraphs>350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Helvetica</vt:lpstr>
      <vt:lpstr>OneEdge</vt:lpstr>
      <vt:lpstr>OneEdge: An Efficient Control Plane for Geo-Distributed Infrastructures</vt:lpstr>
      <vt:lpstr>Situation-Awareness Applications</vt:lpstr>
      <vt:lpstr>Geo-Distributed Edge Infrastructure </vt:lpstr>
      <vt:lpstr>Problem: Control Plane Architecture</vt:lpstr>
      <vt:lpstr>Limitations of the state-of-the-art</vt:lpstr>
      <vt:lpstr>Design Overview and Principles</vt:lpstr>
      <vt:lpstr>Control Plane Mechanisms</vt:lpstr>
      <vt:lpstr>Two-level Hybrid Control Plane Architecture</vt:lpstr>
      <vt:lpstr>Experimental Methodology</vt:lpstr>
      <vt:lpstr>Evaluation Highlights</vt:lpstr>
      <vt:lpstr>Additional contributions in the paper </vt:lpstr>
      <vt:lpstr>Conclusion</vt:lpstr>
      <vt:lpstr>Backup slides</vt:lpstr>
      <vt:lpstr>OneEdge: System Architecture</vt:lpstr>
      <vt:lpstr>Exemplar Situation-Awareness Application</vt:lpstr>
      <vt:lpstr>Comparison of Deployment latency</vt:lpstr>
      <vt:lpstr>Latency SLO violations in end-to-end experiments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Harshit Gupta</dc:creator>
  <cp:lastModifiedBy>Gupta, Harshit</cp:lastModifiedBy>
  <cp:revision>157</cp:revision>
  <dcterms:created xsi:type="dcterms:W3CDTF">2021-10-13T18:15:36Z</dcterms:created>
  <dcterms:modified xsi:type="dcterms:W3CDTF">2021-11-01T19:40:42Z</dcterms:modified>
</cp:coreProperties>
</file>