
<file path=[Content_Types].xml><?xml version="1.0" encoding="utf-8"?>
<Types xmlns="http://schemas.openxmlformats.org/package/2006/content-types">
  <Override PartName="/ppt/embeddings/oleObject24.bin" ContentType="application/vnd.openxmlformats-officedocument.oleObject"/>
  <Override PartName="/ppt/slides/slide14.xml" ContentType="application/vnd.openxmlformats-officedocument.presentationml.slide+xml"/>
  <Override PartName="/ppt/embeddings/oleObject8.bin" ContentType="application/vnd.openxmlformats-officedocument.oleObject"/>
  <Override PartName="/ppt/embeddings/oleObject1.bin" ContentType="application/vnd.openxmlformats-officedocument.oleObject"/>
  <Override PartName="/ppt/embeddings/oleObject16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embeddings/oleObject31.bin" ContentType="application/vnd.openxmlformats-officedocument.oleObject"/>
  <Override PartName="/ppt/slides/slide5.xml" ContentType="application/vnd.openxmlformats-officedocument.presentationml.slide+xml"/>
  <Override PartName="/ppt/embeddings/oleObject40.bin" ContentType="application/vnd.openxmlformats-officedocument.oleObject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embeddings/oleObject23.bin" ContentType="application/vnd.openxmlformats-officedocument.oleObject"/>
  <Override PartName="/ppt/embeddings/oleObject39.bin" ContentType="application/vnd.openxmlformats-officedocument.oleObject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oleObject15.bin" ContentType="application/vnd.openxmlformats-officedocument.oleObject"/>
  <Override PartName="/ppt/embeddings/oleObject37.bin" ContentType="application/vnd.openxmlformats-officedocument.oleObject"/>
  <Default Extension="vml" ContentType="application/vnd.openxmlformats-officedocument.vmlDrawing"/>
  <Override PartName="/ppt/embeddings/oleObject30.bin" ContentType="application/vnd.openxmlformats-officedocument.oleObject"/>
  <Override PartName="/ppt/slides/slide20.xml" ContentType="application/vnd.openxmlformats-officedocument.presentationml.slide+xml"/>
  <Override PartName="/ppt/embeddings/oleObject29.bin" ContentType="application/vnd.openxmlformats-officedocument.oleObject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embeddings/oleObject22.bin" ContentType="application/vnd.openxmlformats-officedocument.oleObject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embeddings/oleObject38.bin" ContentType="application/vnd.openxmlformats-officedocument.oleObject"/>
  <Override PartName="/ppt/embeddings/oleObject6.bin" ContentType="application/vnd.openxmlformats-officedocument.oleObject"/>
  <Override PartName="/ppt/notesSlides/notesSlide6.xml" ContentType="application/vnd.openxmlformats-officedocument.presentationml.notesSlide+xml"/>
  <Override PartName="/ppt/embeddings/oleObject14.bin" ContentType="application/vnd.openxmlformats-officedocument.oleObject"/>
  <Override PartName="/ppt/presProps.xml" ContentType="application/vnd.openxmlformats-officedocument.presentationml.presProps+xml"/>
  <Override PartName="/ppt/embeddings/oleObject36.bin" ContentType="application/vnd.openxmlformats-officedocument.oleObject"/>
  <Override PartName="/ppt/embeddings/oleObject12.bin" ContentType="application/vnd.openxmlformats-officedocument.oleObject"/>
  <Override PartName="/ppt/embeddings/oleObject28.bin" ContentType="application/vnd.openxmlformats-officedocument.oleObject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oleObject21.bin" ContentType="application/vnd.openxmlformats-officedocument.oleObject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3.bin" ContentType="application/vnd.openxmlformats-officedocument.oleObject"/>
  <Override PartName="/ppt/embeddings/oleObject35.bin" ContentType="application/vnd.openxmlformats-officedocument.oleObject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11.bin" ContentType="application/vnd.openxmlformats-officedocument.oleObject"/>
  <Override PartName="/ppt/slides/slide2.xml" ContentType="application/vnd.openxmlformats-officedocument.presentationml.slide+xml"/>
  <Override PartName="/ppt/embeddings/oleObject27.bin" ContentType="application/vnd.openxmlformats-officedocument.oleObject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embeddings/oleObject20.bin" ContentType="application/vnd.openxmlformats-officedocument.oleObject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embeddings/oleObject19.bin" ContentType="application/vnd.openxmlformats-officedocument.oleObject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oleObject34.bin" ContentType="application/vnd.openxmlformats-officedocument.oleObject"/>
  <Override PartName="/ppt/slideLayouts/slideLayout12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oleObject10.bin" ContentType="application/vnd.openxmlformats-officedocument.oleObject"/>
  <Override PartName="/ppt/slides/slide1.xml" ContentType="application/vnd.openxmlformats-officedocument.presentationml.slide+xml"/>
  <Override PartName="/ppt/embeddings/oleObject26.bin" ContentType="application/vnd.openxmlformats-officedocument.oleObject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embeddings/oleObject18.bin" ContentType="application/vnd.openxmlformats-officedocument.oleObject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embeddings/oleObject33.bin" ContentType="application/vnd.openxmlformats-officedocument.oleObject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embeddings/oleObject42.bin" ContentType="application/vnd.openxmlformats-officedocument.oleObject"/>
  <Override PartName="/ppt/slideLayouts/slideLayout7.xml" ContentType="application/vnd.openxmlformats-officedocument.presentationml.slideLayout+xml"/>
  <Override PartName="/ppt/embeddings/oleObject25.bin" ContentType="application/vnd.openxmlformats-officedocument.oleObject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9.bin" ContentType="application/vnd.openxmlformats-officedocument.oleObject"/>
  <Override PartName="/ppt/embeddings/oleObject2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embeddings/oleObject32.bin" ContentType="application/vnd.openxmlformats-officedocument.oleObject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6.xml" ContentType="application/vnd.openxmlformats-officedocument.presentationml.slide+xml"/>
  <Override PartName="/ppt/embeddings/oleObject41.bin" ContentType="application/vnd.openxmlformats-officedocument.oleObject"/>
  <Override PartName="/ppt/slideLayouts/slideLayout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image" Target="../media/image12.png"/><Relationship Id="rId2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image" Target="../media/image22.png"/><Relationship Id="rId2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image" Target="../media/image31.png"/><Relationship Id="rId2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DE0F8-FB05-E449-8EC0-B17EA76F5F18}" type="datetimeFigureOut">
              <a:rPr lang="en-US" smtClean="0"/>
              <a:t>1/12/12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EC7BB-1BD8-F14F-ABF7-35D6020C9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BE790-9306-994E-9B59-AD63E2F0A0BC}" type="slidenum">
              <a:rPr lang="en-US"/>
              <a:pPr/>
              <a:t>4</a:t>
            </a:fld>
            <a:endParaRPr lang="en-US"/>
          </a:p>
        </p:txBody>
      </p:sp>
      <p:sp>
        <p:nvSpPr>
          <p:cNvPr id="337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014D09-C545-4A4C-882F-37859EDBA85C}" type="slidenum">
              <a:rPr lang="en-US"/>
              <a:pPr/>
              <a:t>14</a:t>
            </a:fld>
            <a:endParaRPr lang="en-US"/>
          </a:p>
        </p:txBody>
      </p:sp>
      <p:sp>
        <p:nvSpPr>
          <p:cNvPr id="624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2A9FC-5924-DF4E-A639-DEB8B97A3E1A}" type="slidenum">
              <a:rPr lang="en-US"/>
              <a:pPr/>
              <a:t>15</a:t>
            </a:fld>
            <a:endParaRPr lang="en-US"/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477922-6658-1D4E-BA13-2864F2492369}" type="slidenum">
              <a:rPr lang="en-US"/>
              <a:pPr/>
              <a:t>17</a:t>
            </a:fld>
            <a:endParaRPr lang="en-US"/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01DAD-EAC8-D44C-8A22-9E42E1E65973}" type="slidenum">
              <a:rPr lang="en-US"/>
              <a:pPr/>
              <a:t>19</a:t>
            </a:fld>
            <a:endParaRPr lang="en-US"/>
          </a:p>
        </p:txBody>
      </p:sp>
      <p:sp>
        <p:nvSpPr>
          <p:cNvPr id="58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248126-4FBF-0140-9CD6-A54822C15E62}" type="slidenum">
              <a:rPr lang="en-US"/>
              <a:pPr/>
              <a:t>5</a:t>
            </a:fld>
            <a:endParaRPr lang="en-US"/>
          </a:p>
        </p:txBody>
      </p:sp>
      <p:sp>
        <p:nvSpPr>
          <p:cNvPr id="358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28" y="4343798"/>
            <a:ext cx="5485946" cy="4115594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65F80-21B0-E04A-A985-66C5F7BCC743}" type="slidenum">
              <a:rPr lang="en-US"/>
              <a:pPr/>
              <a:t>6</a:t>
            </a:fld>
            <a:endParaRPr lang="en-US"/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28" y="4343798"/>
            <a:ext cx="5485946" cy="4115594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5168F-C3FE-6949-92AF-9CD6663004C8}" type="slidenum">
              <a:rPr lang="en-US"/>
              <a:pPr/>
              <a:t>8</a:t>
            </a:fld>
            <a:endParaRPr lang="en-US"/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28" y="4343798"/>
            <a:ext cx="5485946" cy="4115594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5074A0-D751-F243-935D-FFF80BEBBADE}" type="slidenum">
              <a:rPr lang="en-US"/>
              <a:pPr/>
              <a:t>9</a:t>
            </a:fld>
            <a:endParaRPr lang="en-US"/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28" y="4343798"/>
            <a:ext cx="5485946" cy="4115594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57A42-E50C-864D-A795-3511204D3916}" type="slidenum">
              <a:rPr lang="en-US"/>
              <a:pPr/>
              <a:t>10</a:t>
            </a:fld>
            <a:endParaRPr lang="en-US"/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28" y="4343798"/>
            <a:ext cx="5485946" cy="4115594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6E9D92-6FB7-E540-86EB-BAFE2CAD329F}" type="slidenum">
              <a:rPr lang="en-US"/>
              <a:pPr/>
              <a:t>11</a:t>
            </a:fld>
            <a:endParaRPr lang="en-US"/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28" y="4343798"/>
            <a:ext cx="5485946" cy="4115594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4D68C-5294-ED42-B3EA-928247D2191F}" type="slidenum">
              <a:rPr lang="en-US"/>
              <a:pPr/>
              <a:t>12</a:t>
            </a:fld>
            <a:endParaRPr lang="en-US"/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28" y="4343798"/>
            <a:ext cx="5485946" cy="4115594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EE588-22A0-FA4A-9F0A-49506C539DAD}" type="slidenum">
              <a:rPr lang="en-US"/>
              <a:pPr/>
              <a:t>13</a:t>
            </a:fld>
            <a:endParaRPr lang="en-US"/>
          </a:p>
        </p:txBody>
      </p:sp>
      <p:sp>
        <p:nvSpPr>
          <p:cNvPr id="604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175" y="214313"/>
            <a:ext cx="7870825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73175" y="1096963"/>
            <a:ext cx="3776663" cy="5480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2238" y="1096963"/>
            <a:ext cx="3776662" cy="5480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7751-8B70-994E-BA98-BED6C2B2894D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616D6-EB68-7849-B85A-22A3FF910E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6.bin"/><Relationship Id="rId12" Type="http://schemas.openxmlformats.org/officeDocument/2006/relationships/oleObject" Target="../embeddings/oleObject2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9.bin"/><Relationship Id="rId5" Type="http://schemas.openxmlformats.org/officeDocument/2006/relationships/oleObject" Target="../embeddings/oleObject20.bin"/><Relationship Id="rId6" Type="http://schemas.openxmlformats.org/officeDocument/2006/relationships/oleObject" Target="../embeddings/oleObject21.bin"/><Relationship Id="rId7" Type="http://schemas.openxmlformats.org/officeDocument/2006/relationships/oleObject" Target="../embeddings/oleObject22.bin"/><Relationship Id="rId8" Type="http://schemas.openxmlformats.org/officeDocument/2006/relationships/oleObject" Target="../embeddings/oleObject23.bin"/><Relationship Id="rId9" Type="http://schemas.openxmlformats.org/officeDocument/2006/relationships/oleObject" Target="../embeddings/oleObject24.bin"/><Relationship Id="rId10" Type="http://schemas.openxmlformats.org/officeDocument/2006/relationships/oleObject" Target="../embeddings/oleObject2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8.bin"/><Relationship Id="rId5" Type="http://schemas.openxmlformats.org/officeDocument/2006/relationships/oleObject" Target="../embeddings/oleObject29.bin"/><Relationship Id="rId6" Type="http://schemas.openxmlformats.org/officeDocument/2006/relationships/oleObject" Target="../embeddings/oleObject30.bin"/><Relationship Id="rId7" Type="http://schemas.openxmlformats.org/officeDocument/2006/relationships/oleObject" Target="../embeddings/oleObject31.bin"/><Relationship Id="rId8" Type="http://schemas.openxmlformats.org/officeDocument/2006/relationships/oleObject" Target="../embeddings/oleObject32.bin"/><Relationship Id="rId9" Type="http://schemas.openxmlformats.org/officeDocument/2006/relationships/oleObject" Target="../embeddings/oleObject33.bin"/><Relationship Id="rId10" Type="http://schemas.openxmlformats.org/officeDocument/2006/relationships/oleObject" Target="../embeddings/oleObject34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35.bin"/><Relationship Id="rId5" Type="http://schemas.openxmlformats.org/officeDocument/2006/relationships/oleObject" Target="../embeddings/oleObject36.bin"/><Relationship Id="rId6" Type="http://schemas.openxmlformats.org/officeDocument/2006/relationships/oleObject" Target="../embeddings/oleObject37.bin"/><Relationship Id="rId7" Type="http://schemas.openxmlformats.org/officeDocument/2006/relationships/image" Target="../media/image3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39.png"/><Relationship Id="rId5" Type="http://schemas.openxmlformats.org/officeDocument/2006/relationships/oleObject" Target="../embeddings/oleObject3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40.bin"/><Relationship Id="rId5" Type="http://schemas.openxmlformats.org/officeDocument/2006/relationships/oleObject" Target="../embeddings/oleObject41.bin"/><Relationship Id="rId6" Type="http://schemas.openxmlformats.org/officeDocument/2006/relationships/oleObject" Target="../embeddings/oleObject42.bin"/><Relationship Id="rId7" Type="http://schemas.openxmlformats.org/officeDocument/2006/relationships/image" Target="../media/image3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oleObject" Target="../embeddings/oleObject12.bin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18.jpeg"/><Relationship Id="rId15" Type="http://schemas.openxmlformats.org/officeDocument/2006/relationships/oleObject" Target="../embeddings/oleObject14.bin"/><Relationship Id="rId16" Type="http://schemas.openxmlformats.org/officeDocument/2006/relationships/oleObject" Target="../embeddings/oleObject15.bin"/><Relationship Id="rId17" Type="http://schemas.openxmlformats.org/officeDocument/2006/relationships/oleObject" Target="../embeddings/oleObject16.bin"/><Relationship Id="rId18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6.jpeg"/><Relationship Id="rId5" Type="http://schemas.openxmlformats.org/officeDocument/2006/relationships/oleObject" Target="../embeddings/oleObject6.bin"/><Relationship Id="rId6" Type="http://schemas.openxmlformats.org/officeDocument/2006/relationships/oleObject" Target="../embeddings/oleObject7.bin"/><Relationship Id="rId7" Type="http://schemas.openxmlformats.org/officeDocument/2006/relationships/oleObject" Target="../embeddings/oleObject8.bin"/><Relationship Id="rId8" Type="http://schemas.openxmlformats.org/officeDocument/2006/relationships/oleObject" Target="../embeddings/oleObject9.bin"/><Relationship Id="rId9" Type="http://schemas.openxmlformats.org/officeDocument/2006/relationships/image" Target="../media/image17.jpeg"/><Relationship Id="rId10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dirty="0" err="1" smtClean="0"/>
              <a:t>hSO</a:t>
            </a:r>
            <a:r>
              <a:rPr lang="en-US" dirty="0" smtClean="0"/>
              <a:t>: </a:t>
            </a:r>
            <a:r>
              <a:rPr lang="en-US" dirty="0" smtClean="0"/>
              <a:t>Hierarchical Semantics of Objects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85800" y="4013858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Devi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Parikh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Tsuhan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519" y="4723045"/>
            <a:ext cx="1572829" cy="1627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759" y="4723045"/>
            <a:ext cx="1085088" cy="1627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0525" y="2574925"/>
            <a:ext cx="3811588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3200"/>
              <a:t>Pairs of features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273175" y="1096963"/>
            <a:ext cx="7710488" cy="5480050"/>
          </a:xfrm>
        </p:spPr>
        <p:txBody>
          <a:bodyPr/>
          <a:lstStyle/>
          <a:p>
            <a:pPr>
              <a:buFont typeface="Webdings" pitchFamily="1" charset="2"/>
              <a:buNone/>
            </a:pPr>
            <a:r>
              <a:rPr lang="en-US" sz="2000"/>
              <a:t>Metric to quantify interaction between two features: </a:t>
            </a:r>
          </a:p>
          <a:p>
            <a:pPr>
              <a:buFont typeface="Webdings" pitchFamily="1" charset="2"/>
              <a:buNone/>
            </a:pPr>
            <a:r>
              <a:rPr lang="en-US" sz="2000"/>
              <a:t>Geometric consistency between features across images</a:t>
            </a:r>
          </a:p>
          <a:p>
            <a:pPr>
              <a:buFont typeface="Webdings" pitchFamily="1" charset="2"/>
              <a:buNone/>
            </a:pPr>
            <a:endParaRPr lang="en-US" sz="2000"/>
          </a:p>
          <a:p>
            <a:pPr>
              <a:buFont typeface="Webdings" pitchFamily="1" charset="2"/>
              <a:buNone/>
            </a:pPr>
            <a:endParaRPr lang="en-US" sz="2000"/>
          </a:p>
        </p:txBody>
      </p:sp>
      <p:sp>
        <p:nvSpPr>
          <p:cNvPr id="46085" name="Oval 5"/>
          <p:cNvSpPr>
            <a:spLocks noChangeAspect="1" noChangeArrowheads="1"/>
          </p:cNvSpPr>
          <p:nvPr/>
        </p:nvSpPr>
        <p:spPr bwMode="auto">
          <a:xfrm>
            <a:off x="119063" y="42863"/>
            <a:ext cx="796925" cy="455612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Text Box 6"/>
          <p:cNvSpPr txBox="1">
            <a:spLocks noChangeAspect="1" noChangeArrowheads="1"/>
          </p:cNvSpPr>
          <p:nvPr/>
        </p:nvSpPr>
        <p:spPr bwMode="auto">
          <a:xfrm>
            <a:off x="55563" y="100013"/>
            <a:ext cx="914400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Images of a particular scene category</a:t>
            </a:r>
          </a:p>
        </p:txBody>
      </p:sp>
      <p:sp>
        <p:nvSpPr>
          <p:cNvPr id="46087" name="Text Box 7"/>
          <p:cNvSpPr txBox="1">
            <a:spLocks noChangeAspect="1" noChangeArrowheads="1"/>
          </p:cNvSpPr>
          <p:nvPr/>
        </p:nvSpPr>
        <p:spPr bwMode="auto">
          <a:xfrm>
            <a:off x="33338" y="609600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extraction</a:t>
            </a:r>
          </a:p>
        </p:txBody>
      </p:sp>
      <p:sp>
        <p:nvSpPr>
          <p:cNvPr id="46088" name="Text Box 8"/>
          <p:cNvSpPr txBox="1">
            <a:spLocks noChangeAspect="1" noChangeArrowheads="1"/>
          </p:cNvSpPr>
          <p:nvPr/>
        </p:nvSpPr>
        <p:spPr bwMode="auto">
          <a:xfrm>
            <a:off x="33338" y="955675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selection</a:t>
            </a:r>
          </a:p>
        </p:txBody>
      </p:sp>
      <p:sp>
        <p:nvSpPr>
          <p:cNvPr id="46089" name="Text Box 9"/>
          <p:cNvSpPr txBox="1">
            <a:spLocks noChangeAspect="1" noChangeArrowheads="1"/>
          </p:cNvSpPr>
          <p:nvPr/>
        </p:nvSpPr>
        <p:spPr bwMode="auto">
          <a:xfrm>
            <a:off x="33338" y="1298575"/>
            <a:ext cx="996950" cy="295275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Interaction between pairs of features</a:t>
            </a:r>
          </a:p>
        </p:txBody>
      </p:sp>
      <p:sp>
        <p:nvSpPr>
          <p:cNvPr id="46090" name="Line 10"/>
          <p:cNvSpPr>
            <a:spLocks noChangeAspect="1" noChangeShapeType="1"/>
          </p:cNvSpPr>
          <p:nvPr/>
        </p:nvSpPr>
        <p:spPr bwMode="auto">
          <a:xfrm>
            <a:off x="517525" y="15906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1" name="Text Box 11"/>
          <p:cNvSpPr txBox="1">
            <a:spLocks noChangeAspect="1" noChangeArrowheads="1"/>
          </p:cNvSpPr>
          <p:nvPr/>
        </p:nvSpPr>
        <p:spPr bwMode="auto">
          <a:xfrm>
            <a:off x="33338" y="1709738"/>
            <a:ext cx="996950" cy="20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Recursive clustering</a:t>
            </a:r>
          </a:p>
        </p:txBody>
      </p:sp>
      <p:sp>
        <p:nvSpPr>
          <p:cNvPr id="46092" name="Line 12"/>
          <p:cNvSpPr>
            <a:spLocks noChangeAspect="1" noChangeShapeType="1"/>
          </p:cNvSpPr>
          <p:nvPr/>
        </p:nvSpPr>
        <p:spPr bwMode="auto">
          <a:xfrm>
            <a:off x="517525" y="1160463"/>
            <a:ext cx="0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3" name="Line 13"/>
          <p:cNvSpPr>
            <a:spLocks noChangeAspect="1" noChangeShapeType="1"/>
          </p:cNvSpPr>
          <p:nvPr/>
        </p:nvSpPr>
        <p:spPr bwMode="auto">
          <a:xfrm>
            <a:off x="517525" y="825500"/>
            <a:ext cx="0" cy="131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4" name="Line 14"/>
          <p:cNvSpPr>
            <a:spLocks noChangeAspect="1" noChangeShapeType="1"/>
          </p:cNvSpPr>
          <p:nvPr/>
        </p:nvSpPr>
        <p:spPr bwMode="auto">
          <a:xfrm>
            <a:off x="517525" y="495300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5" name="Oval 15"/>
          <p:cNvSpPr>
            <a:spLocks noChangeAspect="1" noChangeArrowheads="1"/>
          </p:cNvSpPr>
          <p:nvPr/>
        </p:nvSpPr>
        <p:spPr bwMode="auto">
          <a:xfrm>
            <a:off x="241300" y="2028825"/>
            <a:ext cx="539750" cy="3540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6" name="Text Box 16"/>
          <p:cNvSpPr txBox="1">
            <a:spLocks noChangeAspect="1" noChangeArrowheads="1"/>
          </p:cNvSpPr>
          <p:nvPr/>
        </p:nvSpPr>
        <p:spPr bwMode="auto">
          <a:xfrm>
            <a:off x="280988" y="2062163"/>
            <a:ext cx="4556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Learnt hSO</a:t>
            </a:r>
          </a:p>
        </p:txBody>
      </p:sp>
      <p:sp>
        <p:nvSpPr>
          <p:cNvPr id="46097" name="Line 17"/>
          <p:cNvSpPr>
            <a:spLocks noChangeAspect="1" noChangeShapeType="1"/>
          </p:cNvSpPr>
          <p:nvPr/>
        </p:nvSpPr>
        <p:spPr bwMode="auto">
          <a:xfrm>
            <a:off x="517525" y="19081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1474" name="Text Box 18"/>
          <p:cNvSpPr txBox="1">
            <a:spLocks noChangeArrowheads="1"/>
          </p:cNvSpPr>
          <p:nvPr/>
        </p:nvSpPr>
        <p:spPr bwMode="auto">
          <a:xfrm>
            <a:off x="2971800" y="2173288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>
                <a:latin typeface="Arial Narrow" pitchFamily="1" charset="0"/>
              </a:rPr>
              <a:t>object1</a:t>
            </a:r>
          </a:p>
        </p:txBody>
      </p:sp>
      <p:sp>
        <p:nvSpPr>
          <p:cNvPr id="1171475" name="Text Box 19"/>
          <p:cNvSpPr txBox="1">
            <a:spLocks noChangeArrowheads="1"/>
          </p:cNvSpPr>
          <p:nvPr/>
        </p:nvSpPr>
        <p:spPr bwMode="auto">
          <a:xfrm>
            <a:off x="3876675" y="2173288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>
                <a:latin typeface="Arial Narrow" pitchFamily="1" charset="0"/>
              </a:rPr>
              <a:t>object2</a:t>
            </a:r>
          </a:p>
        </p:txBody>
      </p:sp>
      <p:sp>
        <p:nvSpPr>
          <p:cNvPr id="1171476" name="Text Box 20"/>
          <p:cNvSpPr txBox="1">
            <a:spLocks noChangeArrowheads="1"/>
          </p:cNvSpPr>
          <p:nvPr/>
        </p:nvSpPr>
        <p:spPr bwMode="auto">
          <a:xfrm>
            <a:off x="4953000" y="2173288"/>
            <a:ext cx="933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>
                <a:latin typeface="Arial Narrow" pitchFamily="1" charset="0"/>
              </a:rPr>
              <a:t>object3</a:t>
            </a:r>
          </a:p>
        </p:txBody>
      </p:sp>
      <p:sp>
        <p:nvSpPr>
          <p:cNvPr id="1171477" name="Text Box 21"/>
          <p:cNvSpPr txBox="1">
            <a:spLocks noChangeArrowheads="1"/>
          </p:cNvSpPr>
          <p:nvPr/>
        </p:nvSpPr>
        <p:spPr bwMode="auto">
          <a:xfrm>
            <a:off x="5924550" y="2173288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>
                <a:latin typeface="Arial Narrow" pitchFamily="1" charset="0"/>
              </a:rPr>
              <a:t>object4</a:t>
            </a:r>
          </a:p>
        </p:txBody>
      </p:sp>
      <p:sp>
        <p:nvSpPr>
          <p:cNvPr id="1171478" name="Text Box 22"/>
          <p:cNvSpPr txBox="1">
            <a:spLocks noChangeArrowheads="1"/>
          </p:cNvSpPr>
          <p:nvPr/>
        </p:nvSpPr>
        <p:spPr bwMode="auto">
          <a:xfrm>
            <a:off x="1981200" y="2873375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0">
                <a:latin typeface="Arial Narrow" pitchFamily="1" charset="0"/>
              </a:rPr>
              <a:t>object1</a:t>
            </a:r>
          </a:p>
        </p:txBody>
      </p:sp>
      <p:sp>
        <p:nvSpPr>
          <p:cNvPr id="1171479" name="Text Box 23"/>
          <p:cNvSpPr txBox="1">
            <a:spLocks noChangeArrowheads="1"/>
          </p:cNvSpPr>
          <p:nvPr/>
        </p:nvSpPr>
        <p:spPr bwMode="auto">
          <a:xfrm>
            <a:off x="1828800" y="3854450"/>
            <a:ext cx="1096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0">
                <a:latin typeface="Arial Narrow" pitchFamily="1" charset="0"/>
              </a:rPr>
              <a:t>object2</a:t>
            </a:r>
          </a:p>
        </p:txBody>
      </p:sp>
      <p:sp>
        <p:nvSpPr>
          <p:cNvPr id="1171480" name="Text Box 24"/>
          <p:cNvSpPr txBox="1">
            <a:spLocks noChangeArrowheads="1"/>
          </p:cNvSpPr>
          <p:nvPr/>
        </p:nvSpPr>
        <p:spPr bwMode="auto">
          <a:xfrm>
            <a:off x="2133600" y="4721225"/>
            <a:ext cx="795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0">
                <a:latin typeface="Arial Narrow" pitchFamily="1" charset="0"/>
              </a:rPr>
              <a:t>object3</a:t>
            </a:r>
          </a:p>
        </p:txBody>
      </p:sp>
      <p:sp>
        <p:nvSpPr>
          <p:cNvPr id="1171481" name="Text Box 25"/>
          <p:cNvSpPr txBox="1">
            <a:spLocks noChangeArrowheads="1"/>
          </p:cNvSpPr>
          <p:nvPr/>
        </p:nvSpPr>
        <p:spPr bwMode="auto">
          <a:xfrm>
            <a:off x="2117725" y="5681663"/>
            <a:ext cx="777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0">
                <a:latin typeface="Arial Narrow" pitchFamily="1" charset="0"/>
              </a:rPr>
              <a:t>object4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1474" grpId="0"/>
      <p:bldP spid="1171475" grpId="0"/>
      <p:bldP spid="1171476" grpId="0"/>
      <p:bldP spid="1171477" grpId="0"/>
      <p:bldP spid="1171478" grpId="0"/>
      <p:bldP spid="1171479" grpId="0"/>
      <p:bldP spid="1171480" grpId="0"/>
      <p:bldP spid="11714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3200"/>
              <a:t>Hierarchical clustering</a:t>
            </a:r>
          </a:p>
        </p:txBody>
      </p:sp>
      <p:sp>
        <p:nvSpPr>
          <p:cNvPr id="117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ebdings" pitchFamily="1" charset="2"/>
              <a:buNone/>
            </a:pPr>
            <a:endParaRPr lang="en-US" dirty="0"/>
          </a:p>
          <a:p>
            <a:pPr>
              <a:buFont typeface="Webdings" pitchFamily="1" charset="2"/>
              <a:buNone/>
            </a:pPr>
            <a:endParaRPr lang="en-US" dirty="0"/>
          </a:p>
          <a:p>
            <a:pPr>
              <a:buFont typeface="Webdings" pitchFamily="1" charset="2"/>
              <a:buNone/>
            </a:pPr>
            <a:endParaRPr lang="en-US" dirty="0"/>
          </a:p>
          <a:p>
            <a:pPr>
              <a:buFont typeface="Webdings" pitchFamily="1" charset="2"/>
              <a:buNone/>
            </a:pPr>
            <a:r>
              <a:rPr lang="en-US" dirty="0"/>
              <a:t>Normalized Cuts </a:t>
            </a:r>
            <a:r>
              <a:rPr lang="en-US" sz="2000" b="0" dirty="0"/>
              <a:t>[Shi et al., PAMI 2000]</a:t>
            </a:r>
            <a:endParaRPr lang="en-US" b="0" dirty="0"/>
          </a:p>
          <a:p>
            <a:pPr lvl="1">
              <a:buFont typeface="Wingdings 3" pitchFamily="1" charset="2"/>
              <a:buNone/>
            </a:pPr>
            <a:endParaRPr lang="en-US" sz="1800" dirty="0">
              <a:latin typeface="Arial Narrow" pitchFamily="1" charset="0"/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Form two clusters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Analyze statistics of both clusters and identify which (possibly both) clusters should be further clustered</a:t>
            </a:r>
          </a:p>
          <a:p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4555895"/>
            <a:ext cx="381000" cy="938052"/>
            <a:chOff x="816" y="1536"/>
            <a:chExt cx="240" cy="480"/>
          </a:xfrm>
        </p:grpSpPr>
        <p:sp>
          <p:nvSpPr>
            <p:cNvPr id="48154" name="Line 5"/>
            <p:cNvSpPr>
              <a:spLocks noChangeShapeType="1"/>
            </p:cNvSpPr>
            <p:nvPr/>
          </p:nvSpPr>
          <p:spPr bwMode="auto">
            <a:xfrm flipH="1">
              <a:off x="816" y="2016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" name="Line 6"/>
            <p:cNvSpPr>
              <a:spLocks noChangeShapeType="1"/>
            </p:cNvSpPr>
            <p:nvPr/>
          </p:nvSpPr>
          <p:spPr bwMode="auto">
            <a:xfrm flipV="1">
              <a:off x="816" y="1536"/>
              <a:ext cx="0" cy="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" name="Line 7"/>
            <p:cNvSpPr>
              <a:spLocks noChangeShapeType="1"/>
            </p:cNvSpPr>
            <p:nvPr/>
          </p:nvSpPr>
          <p:spPr bwMode="auto">
            <a:xfrm>
              <a:off x="816" y="1536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33" name="Oval 8"/>
          <p:cNvSpPr>
            <a:spLocks noChangeAspect="1" noChangeArrowheads="1"/>
          </p:cNvSpPr>
          <p:nvPr/>
        </p:nvSpPr>
        <p:spPr bwMode="auto">
          <a:xfrm>
            <a:off x="119063" y="42863"/>
            <a:ext cx="796925" cy="455612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4" name="Text Box 9"/>
          <p:cNvSpPr txBox="1">
            <a:spLocks noChangeAspect="1" noChangeArrowheads="1"/>
          </p:cNvSpPr>
          <p:nvPr/>
        </p:nvSpPr>
        <p:spPr bwMode="auto">
          <a:xfrm>
            <a:off x="55563" y="100013"/>
            <a:ext cx="914400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Images of a particular scene category</a:t>
            </a:r>
          </a:p>
        </p:txBody>
      </p:sp>
      <p:sp>
        <p:nvSpPr>
          <p:cNvPr id="48135" name="Text Box 10"/>
          <p:cNvSpPr txBox="1">
            <a:spLocks noChangeAspect="1" noChangeArrowheads="1"/>
          </p:cNvSpPr>
          <p:nvPr/>
        </p:nvSpPr>
        <p:spPr bwMode="auto">
          <a:xfrm>
            <a:off x="33338" y="609600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extraction</a:t>
            </a:r>
          </a:p>
        </p:txBody>
      </p:sp>
      <p:sp>
        <p:nvSpPr>
          <p:cNvPr id="48136" name="Text Box 11"/>
          <p:cNvSpPr txBox="1">
            <a:spLocks noChangeAspect="1" noChangeArrowheads="1"/>
          </p:cNvSpPr>
          <p:nvPr/>
        </p:nvSpPr>
        <p:spPr bwMode="auto">
          <a:xfrm>
            <a:off x="33338" y="955675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selection</a:t>
            </a:r>
          </a:p>
        </p:txBody>
      </p:sp>
      <p:sp>
        <p:nvSpPr>
          <p:cNvPr id="48137" name="Text Box 12"/>
          <p:cNvSpPr txBox="1">
            <a:spLocks noChangeAspect="1" noChangeArrowheads="1"/>
          </p:cNvSpPr>
          <p:nvPr/>
        </p:nvSpPr>
        <p:spPr bwMode="auto">
          <a:xfrm>
            <a:off x="33338" y="1298575"/>
            <a:ext cx="996950" cy="295275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Interaction between pairs of features</a:t>
            </a:r>
          </a:p>
        </p:txBody>
      </p:sp>
      <p:sp>
        <p:nvSpPr>
          <p:cNvPr id="48138" name="Line 13"/>
          <p:cNvSpPr>
            <a:spLocks noChangeAspect="1" noChangeShapeType="1"/>
          </p:cNvSpPr>
          <p:nvPr/>
        </p:nvSpPr>
        <p:spPr bwMode="auto">
          <a:xfrm>
            <a:off x="517525" y="15906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9" name="Text Box 14"/>
          <p:cNvSpPr txBox="1">
            <a:spLocks noChangeAspect="1" noChangeArrowheads="1"/>
          </p:cNvSpPr>
          <p:nvPr/>
        </p:nvSpPr>
        <p:spPr bwMode="auto">
          <a:xfrm>
            <a:off x="33338" y="1709738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Recursive clustering</a:t>
            </a:r>
          </a:p>
        </p:txBody>
      </p:sp>
      <p:sp>
        <p:nvSpPr>
          <p:cNvPr id="48140" name="Line 15"/>
          <p:cNvSpPr>
            <a:spLocks noChangeAspect="1" noChangeShapeType="1"/>
          </p:cNvSpPr>
          <p:nvPr/>
        </p:nvSpPr>
        <p:spPr bwMode="auto">
          <a:xfrm>
            <a:off x="517525" y="1160463"/>
            <a:ext cx="0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1" name="Line 16"/>
          <p:cNvSpPr>
            <a:spLocks noChangeAspect="1" noChangeShapeType="1"/>
          </p:cNvSpPr>
          <p:nvPr/>
        </p:nvSpPr>
        <p:spPr bwMode="auto">
          <a:xfrm>
            <a:off x="517525" y="825500"/>
            <a:ext cx="0" cy="131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2" name="Line 17"/>
          <p:cNvSpPr>
            <a:spLocks noChangeAspect="1" noChangeShapeType="1"/>
          </p:cNvSpPr>
          <p:nvPr/>
        </p:nvSpPr>
        <p:spPr bwMode="auto">
          <a:xfrm>
            <a:off x="517525" y="495300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3" name="Oval 18"/>
          <p:cNvSpPr>
            <a:spLocks noChangeAspect="1" noChangeArrowheads="1"/>
          </p:cNvSpPr>
          <p:nvPr/>
        </p:nvSpPr>
        <p:spPr bwMode="auto">
          <a:xfrm>
            <a:off x="241300" y="2028825"/>
            <a:ext cx="539750" cy="3540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4" name="Text Box 19"/>
          <p:cNvSpPr txBox="1">
            <a:spLocks noChangeAspect="1" noChangeArrowheads="1"/>
          </p:cNvSpPr>
          <p:nvPr/>
        </p:nvSpPr>
        <p:spPr bwMode="auto">
          <a:xfrm>
            <a:off x="280988" y="2062163"/>
            <a:ext cx="4556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Learnt hSO</a:t>
            </a:r>
          </a:p>
        </p:txBody>
      </p:sp>
      <p:sp>
        <p:nvSpPr>
          <p:cNvPr id="48145" name="Line 20"/>
          <p:cNvSpPr>
            <a:spLocks noChangeAspect="1" noChangeShapeType="1"/>
          </p:cNvSpPr>
          <p:nvPr/>
        </p:nvSpPr>
        <p:spPr bwMode="auto">
          <a:xfrm>
            <a:off x="517525" y="19081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46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7863" y="1181100"/>
            <a:ext cx="3008312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3527" name="Line 23"/>
          <p:cNvSpPr>
            <a:spLocks noChangeShapeType="1"/>
          </p:cNvSpPr>
          <p:nvPr/>
        </p:nvSpPr>
        <p:spPr bwMode="auto">
          <a:xfrm>
            <a:off x="6502400" y="1192213"/>
            <a:ext cx="0" cy="3009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3528" name="Line 24"/>
          <p:cNvSpPr>
            <a:spLocks noChangeShapeType="1"/>
          </p:cNvSpPr>
          <p:nvPr/>
        </p:nvSpPr>
        <p:spPr bwMode="auto">
          <a:xfrm>
            <a:off x="5759450" y="1938338"/>
            <a:ext cx="3006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3530" name="Line 26"/>
          <p:cNvSpPr>
            <a:spLocks noChangeShapeType="1"/>
          </p:cNvSpPr>
          <p:nvPr/>
        </p:nvSpPr>
        <p:spPr bwMode="auto">
          <a:xfrm flipH="1">
            <a:off x="8016875" y="1944688"/>
            <a:ext cx="9525" cy="2247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3531" name="Line 27"/>
          <p:cNvSpPr>
            <a:spLocks noChangeShapeType="1"/>
          </p:cNvSpPr>
          <p:nvPr/>
        </p:nvSpPr>
        <p:spPr bwMode="auto">
          <a:xfrm>
            <a:off x="6515100" y="3446463"/>
            <a:ext cx="22161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3532" name="Line 28"/>
          <p:cNvSpPr>
            <a:spLocks noChangeShapeType="1"/>
          </p:cNvSpPr>
          <p:nvPr/>
        </p:nvSpPr>
        <p:spPr bwMode="auto">
          <a:xfrm>
            <a:off x="7254875" y="1925638"/>
            <a:ext cx="9525" cy="148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3533" name="Line 29"/>
          <p:cNvSpPr>
            <a:spLocks noChangeShapeType="1"/>
          </p:cNvSpPr>
          <p:nvPr/>
        </p:nvSpPr>
        <p:spPr bwMode="auto">
          <a:xfrm>
            <a:off x="6515100" y="2684463"/>
            <a:ext cx="1482725" cy="95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27" grpId="0" animBg="1"/>
      <p:bldP spid="1173528" grpId="0" animBg="1"/>
      <p:bldP spid="1173530" grpId="0" animBg="1"/>
      <p:bldP spid="1173531" grpId="0" animBg="1"/>
      <p:bldP spid="1173532" grpId="0" animBg="1"/>
      <p:bldP spid="11735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0850" name="Object 2"/>
          <p:cNvGraphicFramePr>
            <a:graphicFrameLocks noChangeAspect="1"/>
          </p:cNvGraphicFramePr>
          <p:nvPr/>
        </p:nvGraphicFramePr>
        <p:xfrm>
          <a:off x="2297113" y="2597150"/>
          <a:ext cx="3797300" cy="3768725"/>
        </p:xfrm>
        <a:graphic>
          <a:graphicData uri="http://schemas.openxmlformats.org/presentationml/2006/ole">
            <p:oleObj spid="_x0000_s35842" name="Bitmap Image" r:id="rId4" imgW="7590476" imgH="7609524" progId="Paint.Picture">
              <p:embed/>
            </p:oleObj>
          </a:graphicData>
        </a:graphic>
      </p:graphicFrame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3200"/>
              <a:t>Pairs of objects</a:t>
            </a:r>
          </a:p>
        </p:txBody>
      </p:sp>
      <p:sp>
        <p:nvSpPr>
          <p:cNvPr id="12308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273175" y="1096963"/>
            <a:ext cx="7710488" cy="5480050"/>
          </a:xfrm>
        </p:spPr>
        <p:txBody>
          <a:bodyPr/>
          <a:lstStyle/>
          <a:p>
            <a:pPr>
              <a:buFont typeface="Webdings" pitchFamily="1" charset="2"/>
              <a:buNone/>
            </a:pPr>
            <a:r>
              <a:rPr lang="en-US" sz="2000"/>
              <a:t>Metric to quantify interaction between two objects: </a:t>
            </a:r>
          </a:p>
          <a:p>
            <a:pPr>
              <a:buFont typeface="Webdings" pitchFamily="1" charset="2"/>
              <a:buNone/>
            </a:pPr>
            <a:r>
              <a:rPr lang="en-US" sz="2000"/>
              <a:t>Correlation in locations</a:t>
            </a:r>
          </a:p>
          <a:p>
            <a:pPr>
              <a:buFont typeface="Webdings" pitchFamily="1" charset="2"/>
              <a:buNone/>
            </a:pPr>
            <a:endParaRPr lang="en-US" sz="2000"/>
          </a:p>
          <a:p>
            <a:pPr>
              <a:buFont typeface="Webdings" pitchFamily="1" charset="2"/>
              <a:buNone/>
            </a:pPr>
            <a:endParaRPr lang="en-US" sz="2000"/>
          </a:p>
        </p:txBody>
      </p:sp>
      <p:sp>
        <p:nvSpPr>
          <p:cNvPr id="1230866" name="Text Box 18"/>
          <p:cNvSpPr txBox="1">
            <a:spLocks noChangeArrowheads="1"/>
          </p:cNvSpPr>
          <p:nvPr/>
        </p:nvSpPr>
        <p:spPr bwMode="auto">
          <a:xfrm>
            <a:off x="2324100" y="2173288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/>
              <a:t>Monitor</a:t>
            </a:r>
          </a:p>
        </p:txBody>
      </p:sp>
      <p:sp>
        <p:nvSpPr>
          <p:cNvPr id="1230867" name="Text Box 19"/>
          <p:cNvSpPr txBox="1">
            <a:spLocks noChangeArrowheads="1"/>
          </p:cNvSpPr>
          <p:nvPr/>
        </p:nvSpPr>
        <p:spPr bwMode="auto">
          <a:xfrm>
            <a:off x="3228975" y="2173288"/>
            <a:ext cx="1076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/>
              <a:t>Keyboard</a:t>
            </a:r>
          </a:p>
        </p:txBody>
      </p:sp>
      <p:sp>
        <p:nvSpPr>
          <p:cNvPr id="1230868" name="Text Box 20"/>
          <p:cNvSpPr txBox="1">
            <a:spLocks noChangeArrowheads="1"/>
          </p:cNvSpPr>
          <p:nvPr/>
        </p:nvSpPr>
        <p:spPr bwMode="auto">
          <a:xfrm>
            <a:off x="4305300" y="2173288"/>
            <a:ext cx="933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/>
              <a:t>Phone</a:t>
            </a:r>
          </a:p>
        </p:txBody>
      </p:sp>
      <p:sp>
        <p:nvSpPr>
          <p:cNvPr id="1230869" name="Text Box 21"/>
          <p:cNvSpPr txBox="1">
            <a:spLocks noChangeArrowheads="1"/>
          </p:cNvSpPr>
          <p:nvPr/>
        </p:nvSpPr>
        <p:spPr bwMode="auto">
          <a:xfrm>
            <a:off x="5276850" y="2173288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/>
              <a:t>Chair</a:t>
            </a:r>
          </a:p>
        </p:txBody>
      </p:sp>
      <p:sp>
        <p:nvSpPr>
          <p:cNvPr id="1230870" name="Text Box 22"/>
          <p:cNvSpPr txBox="1">
            <a:spLocks noChangeArrowheads="1"/>
          </p:cNvSpPr>
          <p:nvPr/>
        </p:nvSpPr>
        <p:spPr bwMode="auto">
          <a:xfrm>
            <a:off x="1333500" y="2873375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/>
              <a:t>Monitor</a:t>
            </a:r>
          </a:p>
        </p:txBody>
      </p:sp>
      <p:sp>
        <p:nvSpPr>
          <p:cNvPr id="1230871" name="Text Box 23"/>
          <p:cNvSpPr txBox="1">
            <a:spLocks noChangeArrowheads="1"/>
          </p:cNvSpPr>
          <p:nvPr/>
        </p:nvSpPr>
        <p:spPr bwMode="auto">
          <a:xfrm>
            <a:off x="1181100" y="385445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/>
              <a:t>Keyboard</a:t>
            </a:r>
          </a:p>
        </p:txBody>
      </p:sp>
      <p:sp>
        <p:nvSpPr>
          <p:cNvPr id="1230872" name="Text Box 24"/>
          <p:cNvSpPr txBox="1">
            <a:spLocks noChangeArrowheads="1"/>
          </p:cNvSpPr>
          <p:nvPr/>
        </p:nvSpPr>
        <p:spPr bwMode="auto">
          <a:xfrm>
            <a:off x="1485900" y="4738688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/>
              <a:t>Phone</a:t>
            </a:r>
          </a:p>
        </p:txBody>
      </p:sp>
      <p:sp>
        <p:nvSpPr>
          <p:cNvPr id="1230873" name="Text Box 25"/>
          <p:cNvSpPr txBox="1">
            <a:spLocks noChangeArrowheads="1"/>
          </p:cNvSpPr>
          <p:nvPr/>
        </p:nvSpPr>
        <p:spPr bwMode="auto">
          <a:xfrm>
            <a:off x="1562100" y="5681663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0"/>
              <a:t>Chair</a:t>
            </a:r>
          </a:p>
        </p:txBody>
      </p:sp>
      <p:sp>
        <p:nvSpPr>
          <p:cNvPr id="50189" name="Oval 26"/>
          <p:cNvSpPr>
            <a:spLocks noChangeAspect="1" noChangeArrowheads="1"/>
          </p:cNvSpPr>
          <p:nvPr/>
        </p:nvSpPr>
        <p:spPr bwMode="auto">
          <a:xfrm>
            <a:off x="119063" y="42863"/>
            <a:ext cx="796925" cy="455612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0" name="Text Box 27"/>
          <p:cNvSpPr txBox="1">
            <a:spLocks noChangeAspect="1" noChangeArrowheads="1"/>
          </p:cNvSpPr>
          <p:nvPr/>
        </p:nvSpPr>
        <p:spPr bwMode="auto">
          <a:xfrm>
            <a:off x="55563" y="100013"/>
            <a:ext cx="914400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Images of a particular scene category</a:t>
            </a:r>
          </a:p>
        </p:txBody>
      </p:sp>
      <p:sp>
        <p:nvSpPr>
          <p:cNvPr id="50191" name="Text Box 28"/>
          <p:cNvSpPr txBox="1">
            <a:spLocks noChangeAspect="1" noChangeArrowheads="1"/>
          </p:cNvSpPr>
          <p:nvPr/>
        </p:nvSpPr>
        <p:spPr bwMode="auto">
          <a:xfrm>
            <a:off x="33338" y="609600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extraction</a:t>
            </a:r>
          </a:p>
        </p:txBody>
      </p:sp>
      <p:sp>
        <p:nvSpPr>
          <p:cNvPr id="50192" name="Text Box 29"/>
          <p:cNvSpPr txBox="1">
            <a:spLocks noChangeAspect="1" noChangeArrowheads="1"/>
          </p:cNvSpPr>
          <p:nvPr/>
        </p:nvSpPr>
        <p:spPr bwMode="auto">
          <a:xfrm>
            <a:off x="33338" y="955675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selection</a:t>
            </a:r>
          </a:p>
        </p:txBody>
      </p:sp>
      <p:sp>
        <p:nvSpPr>
          <p:cNvPr id="50193" name="Text Box 30"/>
          <p:cNvSpPr txBox="1">
            <a:spLocks noChangeAspect="1" noChangeArrowheads="1"/>
          </p:cNvSpPr>
          <p:nvPr/>
        </p:nvSpPr>
        <p:spPr bwMode="auto">
          <a:xfrm>
            <a:off x="33338" y="1298575"/>
            <a:ext cx="996950" cy="295275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Interaction between pairs of features</a:t>
            </a:r>
          </a:p>
        </p:txBody>
      </p:sp>
      <p:sp>
        <p:nvSpPr>
          <p:cNvPr id="50194" name="Line 31"/>
          <p:cNvSpPr>
            <a:spLocks noChangeAspect="1" noChangeShapeType="1"/>
          </p:cNvSpPr>
          <p:nvPr/>
        </p:nvSpPr>
        <p:spPr bwMode="auto">
          <a:xfrm>
            <a:off x="517525" y="15906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5" name="Text Box 32"/>
          <p:cNvSpPr txBox="1">
            <a:spLocks noChangeAspect="1" noChangeArrowheads="1"/>
          </p:cNvSpPr>
          <p:nvPr/>
        </p:nvSpPr>
        <p:spPr bwMode="auto">
          <a:xfrm>
            <a:off x="33338" y="1709738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Recursive clustering</a:t>
            </a:r>
          </a:p>
        </p:txBody>
      </p:sp>
      <p:sp>
        <p:nvSpPr>
          <p:cNvPr id="50196" name="Line 33"/>
          <p:cNvSpPr>
            <a:spLocks noChangeAspect="1" noChangeShapeType="1"/>
          </p:cNvSpPr>
          <p:nvPr/>
        </p:nvSpPr>
        <p:spPr bwMode="auto">
          <a:xfrm>
            <a:off x="517525" y="1160463"/>
            <a:ext cx="0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7" name="Line 34"/>
          <p:cNvSpPr>
            <a:spLocks noChangeAspect="1" noChangeShapeType="1"/>
          </p:cNvSpPr>
          <p:nvPr/>
        </p:nvSpPr>
        <p:spPr bwMode="auto">
          <a:xfrm>
            <a:off x="517525" y="825500"/>
            <a:ext cx="0" cy="131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8" name="Line 35"/>
          <p:cNvSpPr>
            <a:spLocks noChangeAspect="1" noChangeShapeType="1"/>
          </p:cNvSpPr>
          <p:nvPr/>
        </p:nvSpPr>
        <p:spPr bwMode="auto">
          <a:xfrm>
            <a:off x="517525" y="495300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99" name="Oval 36"/>
          <p:cNvSpPr>
            <a:spLocks noChangeAspect="1" noChangeArrowheads="1"/>
          </p:cNvSpPr>
          <p:nvPr/>
        </p:nvSpPr>
        <p:spPr bwMode="auto">
          <a:xfrm>
            <a:off x="241300" y="2028825"/>
            <a:ext cx="539750" cy="3540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00" name="Text Box 37"/>
          <p:cNvSpPr txBox="1">
            <a:spLocks noChangeAspect="1" noChangeArrowheads="1"/>
          </p:cNvSpPr>
          <p:nvPr/>
        </p:nvSpPr>
        <p:spPr bwMode="auto">
          <a:xfrm>
            <a:off x="280988" y="2062163"/>
            <a:ext cx="4556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Learnt hSO</a:t>
            </a:r>
          </a:p>
        </p:txBody>
      </p:sp>
      <p:sp>
        <p:nvSpPr>
          <p:cNvPr id="50201" name="Line 38"/>
          <p:cNvSpPr>
            <a:spLocks noChangeAspect="1" noChangeShapeType="1"/>
          </p:cNvSpPr>
          <p:nvPr/>
        </p:nvSpPr>
        <p:spPr bwMode="auto">
          <a:xfrm>
            <a:off x="517525" y="19081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03" name="Text Box 55"/>
          <p:cNvSpPr txBox="1">
            <a:spLocks noChangeArrowheads="1"/>
          </p:cNvSpPr>
          <p:nvPr/>
        </p:nvSpPr>
        <p:spPr bwMode="auto">
          <a:xfrm>
            <a:off x="6257925" y="3783013"/>
            <a:ext cx="725488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" charset="0"/>
              </a:rPr>
              <a:t>CHAIR</a:t>
            </a:r>
            <a:endParaRPr lang="en-US" sz="1200" baseline="-25000">
              <a:latin typeface="Times New Roman" pitchFamily="1" charset="0"/>
            </a:endParaRPr>
          </a:p>
        </p:txBody>
      </p:sp>
      <p:sp>
        <p:nvSpPr>
          <p:cNvPr id="1230904" name="Text Box 56"/>
          <p:cNvSpPr txBox="1">
            <a:spLocks noChangeArrowheads="1"/>
          </p:cNvSpPr>
          <p:nvPr/>
        </p:nvSpPr>
        <p:spPr bwMode="auto">
          <a:xfrm>
            <a:off x="6638925" y="2365375"/>
            <a:ext cx="806450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200">
                <a:latin typeface="Times New Roman" pitchFamily="1" charset="0"/>
              </a:rPr>
              <a:t>OFFICE</a:t>
            </a:r>
          </a:p>
        </p:txBody>
      </p:sp>
      <p:sp>
        <p:nvSpPr>
          <p:cNvPr id="1230905" name="Text Box 57"/>
          <p:cNvSpPr txBox="1">
            <a:spLocks noChangeArrowheads="1"/>
          </p:cNvSpPr>
          <p:nvPr/>
        </p:nvSpPr>
        <p:spPr bwMode="auto">
          <a:xfrm>
            <a:off x="6499225" y="4697413"/>
            <a:ext cx="808038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" charset="0"/>
              </a:rPr>
              <a:t>PHONE</a:t>
            </a:r>
            <a:endParaRPr lang="en-US" sz="1200" baseline="-25000">
              <a:latin typeface="Times New Roman" pitchFamily="1" charset="0"/>
            </a:endParaRPr>
          </a:p>
        </p:txBody>
      </p:sp>
      <p:sp>
        <p:nvSpPr>
          <p:cNvPr id="1230906" name="Text Box 58"/>
          <p:cNvSpPr txBox="1">
            <a:spLocks noChangeArrowheads="1"/>
          </p:cNvSpPr>
          <p:nvPr/>
        </p:nvSpPr>
        <p:spPr bwMode="auto">
          <a:xfrm>
            <a:off x="8032750" y="5611813"/>
            <a:ext cx="9683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" charset="0"/>
              </a:rPr>
              <a:t>MONITOR</a:t>
            </a:r>
            <a:endParaRPr lang="en-US" sz="1200" baseline="-25000">
              <a:latin typeface="Times New Roman" pitchFamily="1" charset="0"/>
            </a:endParaRPr>
          </a:p>
        </p:txBody>
      </p:sp>
      <p:sp>
        <p:nvSpPr>
          <p:cNvPr id="1230907" name="Text Box 59"/>
          <p:cNvSpPr txBox="1">
            <a:spLocks noChangeArrowheads="1"/>
          </p:cNvSpPr>
          <p:nvPr/>
        </p:nvSpPr>
        <p:spPr bwMode="auto">
          <a:xfrm>
            <a:off x="6661150" y="5611813"/>
            <a:ext cx="1130300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" charset="0"/>
              </a:rPr>
              <a:t>KEYBOARD</a:t>
            </a:r>
            <a:endParaRPr lang="en-US" sz="1200" baseline="-25000">
              <a:latin typeface="Times New Roman" pitchFamily="1" charset="0"/>
            </a:endParaRPr>
          </a:p>
        </p:txBody>
      </p:sp>
      <p:sp>
        <p:nvSpPr>
          <p:cNvPr id="1230908" name="Line 60"/>
          <p:cNvSpPr>
            <a:spLocks noChangeShapeType="1"/>
          </p:cNvSpPr>
          <p:nvPr/>
        </p:nvSpPr>
        <p:spPr bwMode="auto">
          <a:xfrm>
            <a:off x="7040563" y="2767013"/>
            <a:ext cx="1338262" cy="284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09" name="Line 61"/>
          <p:cNvSpPr>
            <a:spLocks noChangeShapeType="1"/>
          </p:cNvSpPr>
          <p:nvPr/>
        </p:nvSpPr>
        <p:spPr bwMode="auto">
          <a:xfrm flipH="1">
            <a:off x="7410450" y="4621213"/>
            <a:ext cx="484188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10" name="Line 62"/>
          <p:cNvSpPr>
            <a:spLocks noChangeShapeType="1"/>
          </p:cNvSpPr>
          <p:nvPr/>
        </p:nvSpPr>
        <p:spPr bwMode="auto">
          <a:xfrm flipH="1">
            <a:off x="7007225" y="3706813"/>
            <a:ext cx="484188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11" name="Line 63"/>
          <p:cNvSpPr>
            <a:spLocks noChangeShapeType="1"/>
          </p:cNvSpPr>
          <p:nvPr/>
        </p:nvSpPr>
        <p:spPr bwMode="auto">
          <a:xfrm flipH="1">
            <a:off x="6580188" y="2803525"/>
            <a:ext cx="484187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12" name="Oval 64"/>
          <p:cNvSpPr>
            <a:spLocks noChangeArrowheads="1"/>
          </p:cNvSpPr>
          <p:nvPr/>
        </p:nvSpPr>
        <p:spPr bwMode="auto">
          <a:xfrm>
            <a:off x="6983413" y="2716213"/>
            <a:ext cx="161925" cy="152400"/>
          </a:xfrm>
          <a:prstGeom prst="ellipse">
            <a:avLst/>
          </a:prstGeom>
          <a:solidFill>
            <a:schemeClr val="tx1"/>
          </a:soli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13" name="Oval 65"/>
          <p:cNvSpPr>
            <a:spLocks noChangeArrowheads="1"/>
          </p:cNvSpPr>
          <p:nvPr/>
        </p:nvSpPr>
        <p:spPr bwMode="auto">
          <a:xfrm>
            <a:off x="7388225" y="3630613"/>
            <a:ext cx="160338" cy="152400"/>
          </a:xfrm>
          <a:prstGeom prst="ellipse">
            <a:avLst/>
          </a:prstGeom>
          <a:solidFill>
            <a:schemeClr val="tx1"/>
          </a:soli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14" name="Oval 66"/>
          <p:cNvSpPr>
            <a:spLocks noChangeArrowheads="1"/>
          </p:cNvSpPr>
          <p:nvPr/>
        </p:nvSpPr>
        <p:spPr bwMode="auto">
          <a:xfrm>
            <a:off x="7835900" y="4545013"/>
            <a:ext cx="161925" cy="152400"/>
          </a:xfrm>
          <a:prstGeom prst="ellipse">
            <a:avLst/>
          </a:prstGeom>
          <a:solidFill>
            <a:schemeClr val="tx1"/>
          </a:soli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18" name="Line 70"/>
          <p:cNvSpPr>
            <a:spLocks noChangeShapeType="1"/>
          </p:cNvSpPr>
          <p:nvPr/>
        </p:nvSpPr>
        <p:spPr bwMode="auto">
          <a:xfrm flipH="1">
            <a:off x="5140325" y="2611438"/>
            <a:ext cx="19050" cy="3724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19" name="Line 71"/>
          <p:cNvSpPr>
            <a:spLocks noChangeShapeType="1"/>
          </p:cNvSpPr>
          <p:nvPr/>
        </p:nvSpPr>
        <p:spPr bwMode="auto">
          <a:xfrm flipV="1">
            <a:off x="2311400" y="5405438"/>
            <a:ext cx="37782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20" name="Line 72"/>
          <p:cNvSpPr>
            <a:spLocks noChangeShapeType="1"/>
          </p:cNvSpPr>
          <p:nvPr/>
        </p:nvSpPr>
        <p:spPr bwMode="auto">
          <a:xfrm flipH="1">
            <a:off x="4206875" y="2601913"/>
            <a:ext cx="0" cy="2809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21" name="Line 73"/>
          <p:cNvSpPr>
            <a:spLocks noChangeShapeType="1"/>
          </p:cNvSpPr>
          <p:nvPr/>
        </p:nvSpPr>
        <p:spPr bwMode="auto">
          <a:xfrm>
            <a:off x="2305050" y="4484688"/>
            <a:ext cx="28162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22" name="Line 74"/>
          <p:cNvSpPr>
            <a:spLocks noChangeShapeType="1"/>
          </p:cNvSpPr>
          <p:nvPr/>
        </p:nvSpPr>
        <p:spPr bwMode="auto">
          <a:xfrm>
            <a:off x="3254375" y="2611438"/>
            <a:ext cx="0" cy="18478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23" name="Line 75"/>
          <p:cNvSpPr>
            <a:spLocks noChangeShapeType="1"/>
          </p:cNvSpPr>
          <p:nvPr/>
        </p:nvSpPr>
        <p:spPr bwMode="auto">
          <a:xfrm>
            <a:off x="2295525" y="3541713"/>
            <a:ext cx="19208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66" grpId="0"/>
      <p:bldP spid="1230867" grpId="0"/>
      <p:bldP spid="1230868" grpId="0"/>
      <p:bldP spid="1230869" grpId="0"/>
      <p:bldP spid="1230870" grpId="0"/>
      <p:bldP spid="1230871" grpId="0"/>
      <p:bldP spid="1230872" grpId="0"/>
      <p:bldP spid="1230873" grpId="0"/>
      <p:bldP spid="1230903" grpId="0"/>
      <p:bldP spid="1230904" grpId="0"/>
      <p:bldP spid="1230905" grpId="0"/>
      <p:bldP spid="1230906" grpId="0"/>
      <p:bldP spid="1230907" grpId="0"/>
      <p:bldP spid="1230908" grpId="0" animBg="1"/>
      <p:bldP spid="1230909" grpId="0" animBg="1"/>
      <p:bldP spid="1230910" grpId="0" animBg="1"/>
      <p:bldP spid="1230911" grpId="0" animBg="1"/>
      <p:bldP spid="1230912" grpId="0" animBg="1"/>
      <p:bldP spid="1230913" grpId="0" animBg="1"/>
      <p:bldP spid="1230914" grpId="0" animBg="1"/>
      <p:bldP spid="1230918" grpId="0" animBg="1"/>
      <p:bldP spid="1230919" grpId="0" animBg="1"/>
      <p:bldP spid="1230920" grpId="0" animBg="1"/>
      <p:bldP spid="1230921" grpId="0" animBg="1"/>
      <p:bldP spid="1230922" grpId="0" animBg="1"/>
      <p:bldP spid="12309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 smtClean="0"/>
              <a:t>Photo Grouping</a:t>
            </a:r>
            <a:endParaRPr lang="en-US" dirty="0"/>
          </a:p>
        </p:txBody>
      </p:sp>
      <p:sp>
        <p:nvSpPr>
          <p:cNvPr id="594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graphicFrame>
        <p:nvGraphicFramePr>
          <p:cNvPr id="1234948" name="Object 2"/>
          <p:cNvGraphicFramePr>
            <a:graphicFrameLocks noChangeAspect="1"/>
          </p:cNvGraphicFramePr>
          <p:nvPr/>
        </p:nvGraphicFramePr>
        <p:xfrm>
          <a:off x="4248150" y="4371975"/>
          <a:ext cx="1946275" cy="1460500"/>
        </p:xfrm>
        <a:graphic>
          <a:graphicData uri="http://schemas.openxmlformats.org/presentationml/2006/ole">
            <p:oleObj spid="_x0000_s37890" name="Bitmap Image" r:id="rId4" imgW="9752381" imgH="7314286" progId="Paint.Picture">
              <p:embed/>
            </p:oleObj>
          </a:graphicData>
        </a:graphic>
      </p:graphicFrame>
      <p:graphicFrame>
        <p:nvGraphicFramePr>
          <p:cNvPr id="1234949" name="Object 3"/>
          <p:cNvGraphicFramePr>
            <a:graphicFrameLocks noChangeAspect="1"/>
          </p:cNvGraphicFramePr>
          <p:nvPr/>
        </p:nvGraphicFramePr>
        <p:xfrm>
          <a:off x="2190750" y="4370388"/>
          <a:ext cx="1946275" cy="1460500"/>
        </p:xfrm>
        <a:graphic>
          <a:graphicData uri="http://schemas.openxmlformats.org/presentationml/2006/ole">
            <p:oleObj spid="_x0000_s37891" name="Bitmap Image" r:id="rId5" imgW="9752381" imgH="7314286" progId="Paint.Picture">
              <p:embed/>
            </p:oleObj>
          </a:graphicData>
        </a:graphic>
      </p:graphicFrame>
      <p:graphicFrame>
        <p:nvGraphicFramePr>
          <p:cNvPr id="1234950" name="Object 4"/>
          <p:cNvGraphicFramePr>
            <a:graphicFrameLocks noChangeAspect="1"/>
          </p:cNvGraphicFramePr>
          <p:nvPr/>
        </p:nvGraphicFramePr>
        <p:xfrm>
          <a:off x="6305550" y="4371975"/>
          <a:ext cx="1946275" cy="1460500"/>
        </p:xfrm>
        <a:graphic>
          <a:graphicData uri="http://schemas.openxmlformats.org/presentationml/2006/ole">
            <p:oleObj spid="_x0000_s37892" name="Bitmap Image" r:id="rId6" imgW="9752381" imgH="7314286" progId="Paint.Picture">
              <p:embed/>
            </p:oleObj>
          </a:graphicData>
        </a:graphic>
      </p:graphicFrame>
      <p:graphicFrame>
        <p:nvGraphicFramePr>
          <p:cNvPr id="59397" name="Object 5"/>
          <p:cNvGraphicFramePr>
            <a:graphicFrameLocks noChangeAspect="1"/>
          </p:cNvGraphicFramePr>
          <p:nvPr/>
        </p:nvGraphicFramePr>
        <p:xfrm>
          <a:off x="2324100" y="2438400"/>
          <a:ext cx="914400" cy="1371600"/>
        </p:xfrm>
        <a:graphic>
          <a:graphicData uri="http://schemas.openxmlformats.org/presentationml/2006/ole">
            <p:oleObj spid="_x0000_s37893" name="Bitmap Image" r:id="rId7" imgW="7523810" imgH="11428571" progId="Paint.Picture">
              <p:embed/>
            </p:oleObj>
          </a:graphicData>
        </a:graphic>
      </p:graphicFrame>
      <p:graphicFrame>
        <p:nvGraphicFramePr>
          <p:cNvPr id="59398" name="Object 6"/>
          <p:cNvGraphicFramePr>
            <a:graphicFrameLocks noChangeAspect="1"/>
          </p:cNvGraphicFramePr>
          <p:nvPr/>
        </p:nvGraphicFramePr>
        <p:xfrm>
          <a:off x="4914900" y="1828800"/>
          <a:ext cx="1371600" cy="914400"/>
        </p:xfrm>
        <a:graphic>
          <a:graphicData uri="http://schemas.openxmlformats.org/presentationml/2006/ole">
            <p:oleObj spid="_x0000_s37894" name="Bitmap Image" r:id="rId8" imgW="29257143" imgH="19504762" progId="Paint.Picture">
              <p:embed/>
            </p:oleObj>
          </a:graphicData>
        </a:graphic>
      </p:graphicFrame>
      <p:graphicFrame>
        <p:nvGraphicFramePr>
          <p:cNvPr id="59399" name="Object 7"/>
          <p:cNvGraphicFramePr>
            <a:graphicFrameLocks noChangeAspect="1"/>
          </p:cNvGraphicFramePr>
          <p:nvPr/>
        </p:nvGraphicFramePr>
        <p:xfrm>
          <a:off x="3619500" y="1784350"/>
          <a:ext cx="914400" cy="1371600"/>
        </p:xfrm>
        <a:graphic>
          <a:graphicData uri="http://schemas.openxmlformats.org/presentationml/2006/ole">
            <p:oleObj spid="_x0000_s37895" name="Bitmap Image" r:id="rId9" imgW="5714286" imgH="6771429" progId="Paint.Picture">
              <p:embed/>
            </p:oleObj>
          </a:graphicData>
        </a:graphic>
      </p:graphicFrame>
      <p:graphicFrame>
        <p:nvGraphicFramePr>
          <p:cNvPr id="59400" name="Object 8"/>
          <p:cNvGraphicFramePr>
            <a:graphicFrameLocks noChangeAspect="1"/>
          </p:cNvGraphicFramePr>
          <p:nvPr/>
        </p:nvGraphicFramePr>
        <p:xfrm>
          <a:off x="4686300" y="2819400"/>
          <a:ext cx="1371600" cy="914400"/>
        </p:xfrm>
        <a:graphic>
          <a:graphicData uri="http://schemas.openxmlformats.org/presentationml/2006/ole">
            <p:oleObj spid="_x0000_s37896" name="Bitmap Image" r:id="rId10" imgW="10155067" imgH="7621064" progId="Paint.Picture">
              <p:embed/>
            </p:oleObj>
          </a:graphicData>
        </a:graphic>
      </p:graphicFrame>
      <p:graphicFrame>
        <p:nvGraphicFramePr>
          <p:cNvPr id="59401" name="Object 9"/>
          <p:cNvGraphicFramePr>
            <a:graphicFrameLocks noChangeAspect="1"/>
          </p:cNvGraphicFramePr>
          <p:nvPr/>
        </p:nvGraphicFramePr>
        <p:xfrm>
          <a:off x="6438900" y="2819400"/>
          <a:ext cx="1371600" cy="914400"/>
        </p:xfrm>
        <a:graphic>
          <a:graphicData uri="http://schemas.openxmlformats.org/presentationml/2006/ole">
            <p:oleObj spid="_x0000_s37897" name="Bitmap Image" r:id="rId11" imgW="9752381" imgH="7314286" progId="Paint.Picture">
              <p:embed/>
            </p:oleObj>
          </a:graphicData>
        </a:graphic>
      </p:graphicFrame>
      <p:graphicFrame>
        <p:nvGraphicFramePr>
          <p:cNvPr id="59402" name="Object 10"/>
          <p:cNvGraphicFramePr>
            <a:graphicFrameLocks noChangeAspect="1"/>
          </p:cNvGraphicFramePr>
          <p:nvPr/>
        </p:nvGraphicFramePr>
        <p:xfrm>
          <a:off x="6743700" y="1828800"/>
          <a:ext cx="1371600" cy="914400"/>
        </p:xfrm>
        <a:graphic>
          <a:graphicData uri="http://schemas.openxmlformats.org/presentationml/2006/ole">
            <p:oleObj spid="_x0000_s37898" name="Bitmap Image" r:id="rId12" imgW="5714286" imgH="3801006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 smtClean="0"/>
              <a:t>Photo Grouping</a:t>
            </a:r>
            <a:endParaRPr lang="en-US" dirty="0"/>
          </a:p>
        </p:txBody>
      </p:sp>
      <p:sp>
        <p:nvSpPr>
          <p:cNvPr id="614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1404938" y="2895600"/>
          <a:ext cx="3321050" cy="2497138"/>
        </p:xfrm>
        <a:graphic>
          <a:graphicData uri="http://schemas.openxmlformats.org/presentationml/2006/ole">
            <p:oleObj spid="_x0000_s39938" name="Photo Editor Photo" r:id="rId4" imgW="8659434" imgH="6516010" progId="MSPhotoEd.3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05388" y="2628900"/>
            <a:ext cx="4013200" cy="2427288"/>
            <a:chOff x="3153" y="1656"/>
            <a:chExt cx="2528" cy="1529"/>
          </a:xfrm>
        </p:grpSpPr>
        <p:sp>
          <p:nvSpPr>
            <p:cNvPr id="61456" name="Text Box 6"/>
            <p:cNvSpPr txBox="1">
              <a:spLocks noChangeArrowheads="1"/>
            </p:cNvSpPr>
            <p:nvPr/>
          </p:nvSpPr>
          <p:spPr bwMode="auto">
            <a:xfrm>
              <a:off x="3859" y="1656"/>
              <a:ext cx="1159" cy="2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800"/>
                <a:t>SCENE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90" y="2632"/>
              <a:ext cx="267" cy="233"/>
              <a:chOff x="1824" y="1133"/>
              <a:chExt cx="144" cy="144"/>
            </a:xfrm>
          </p:grpSpPr>
          <p:sp>
            <p:nvSpPr>
              <p:cNvPr id="61479" name="Line 8"/>
              <p:cNvSpPr>
                <a:spLocks noChangeShapeType="1"/>
              </p:cNvSpPr>
              <p:nvPr/>
            </p:nvSpPr>
            <p:spPr bwMode="auto">
              <a:xfrm>
                <a:off x="1896" y="1133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80" name="Line 9"/>
              <p:cNvSpPr>
                <a:spLocks noChangeShapeType="1"/>
              </p:cNvSpPr>
              <p:nvPr/>
            </p:nvSpPr>
            <p:spPr bwMode="auto">
              <a:xfrm>
                <a:off x="1824" y="1205"/>
                <a:ext cx="14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458" name="Rectangle 10"/>
            <p:cNvSpPr>
              <a:spLocks noChangeArrowheads="1"/>
            </p:cNvSpPr>
            <p:nvPr/>
          </p:nvSpPr>
          <p:spPr bwMode="auto">
            <a:xfrm>
              <a:off x="5502" y="2940"/>
              <a:ext cx="179" cy="153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9" name="Oval 11"/>
            <p:cNvSpPr>
              <a:spLocks noChangeArrowheads="1"/>
            </p:cNvSpPr>
            <p:nvPr/>
          </p:nvSpPr>
          <p:spPr bwMode="auto">
            <a:xfrm>
              <a:off x="4954" y="2940"/>
              <a:ext cx="177" cy="15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4551" y="2650"/>
              <a:ext cx="201" cy="184"/>
              <a:chOff x="2928" y="3264"/>
              <a:chExt cx="96" cy="96"/>
            </a:xfrm>
          </p:grpSpPr>
          <p:sp>
            <p:nvSpPr>
              <p:cNvPr id="61476" name="Line 13"/>
              <p:cNvSpPr>
                <a:spLocks noChangeShapeType="1"/>
              </p:cNvSpPr>
              <p:nvPr/>
            </p:nvSpPr>
            <p:spPr bwMode="auto">
              <a:xfrm>
                <a:off x="2928" y="3264"/>
                <a:ext cx="48" cy="96"/>
              </a:xfrm>
              <a:prstGeom prst="line">
                <a:avLst/>
              </a:prstGeom>
              <a:noFill/>
              <a:ln w="254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77" name="Line 14"/>
              <p:cNvSpPr>
                <a:spLocks noChangeShapeType="1"/>
              </p:cNvSpPr>
              <p:nvPr/>
            </p:nvSpPr>
            <p:spPr bwMode="auto">
              <a:xfrm flipV="1">
                <a:off x="2976" y="3264"/>
                <a:ext cx="48" cy="96"/>
              </a:xfrm>
              <a:prstGeom prst="line">
                <a:avLst/>
              </a:prstGeom>
              <a:noFill/>
              <a:ln w="254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78" name="Line 15"/>
              <p:cNvSpPr>
                <a:spLocks noChangeShapeType="1"/>
              </p:cNvSpPr>
              <p:nvPr/>
            </p:nvSpPr>
            <p:spPr bwMode="auto">
              <a:xfrm flipH="1">
                <a:off x="2928" y="3264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461" name="Line 16"/>
            <p:cNvSpPr>
              <a:spLocks noChangeShapeType="1"/>
            </p:cNvSpPr>
            <p:nvPr/>
          </p:nvSpPr>
          <p:spPr bwMode="auto">
            <a:xfrm flipH="1">
              <a:off x="3216" y="2017"/>
              <a:ext cx="1211" cy="8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62" name="Line 17"/>
            <p:cNvSpPr>
              <a:spLocks noChangeShapeType="1"/>
            </p:cNvSpPr>
            <p:nvPr/>
          </p:nvSpPr>
          <p:spPr bwMode="auto">
            <a:xfrm>
              <a:off x="4427" y="2017"/>
              <a:ext cx="1209" cy="86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63" name="Oval 18"/>
            <p:cNvSpPr>
              <a:spLocks noChangeArrowheads="1"/>
            </p:cNvSpPr>
            <p:nvPr/>
          </p:nvSpPr>
          <p:spPr bwMode="auto">
            <a:xfrm>
              <a:off x="3474" y="2634"/>
              <a:ext cx="89" cy="78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64" name="Oval 19"/>
            <p:cNvSpPr>
              <a:spLocks noChangeArrowheads="1"/>
            </p:cNvSpPr>
            <p:nvPr/>
          </p:nvSpPr>
          <p:spPr bwMode="auto">
            <a:xfrm>
              <a:off x="3904" y="2327"/>
              <a:ext cx="91" cy="7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65" name="Oval 20"/>
            <p:cNvSpPr>
              <a:spLocks noChangeArrowheads="1"/>
            </p:cNvSpPr>
            <p:nvPr/>
          </p:nvSpPr>
          <p:spPr bwMode="auto">
            <a:xfrm>
              <a:off x="5288" y="2631"/>
              <a:ext cx="88" cy="77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66" name="Oval 21"/>
            <p:cNvSpPr>
              <a:spLocks noChangeArrowheads="1"/>
            </p:cNvSpPr>
            <p:nvPr/>
          </p:nvSpPr>
          <p:spPr bwMode="auto">
            <a:xfrm>
              <a:off x="4865" y="2332"/>
              <a:ext cx="89" cy="77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67" name="Line 22"/>
            <p:cNvSpPr>
              <a:spLocks noChangeAspect="1" noChangeShapeType="1"/>
            </p:cNvSpPr>
            <p:nvPr/>
          </p:nvSpPr>
          <p:spPr bwMode="auto">
            <a:xfrm>
              <a:off x="3522" y="2667"/>
              <a:ext cx="269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68" name="Line 23"/>
            <p:cNvSpPr>
              <a:spLocks noChangeShapeType="1"/>
            </p:cNvSpPr>
            <p:nvPr/>
          </p:nvSpPr>
          <p:spPr bwMode="auto">
            <a:xfrm>
              <a:off x="3946" y="2368"/>
              <a:ext cx="266" cy="2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69" name="Line 24"/>
            <p:cNvSpPr>
              <a:spLocks noChangeShapeType="1"/>
            </p:cNvSpPr>
            <p:nvPr/>
          </p:nvSpPr>
          <p:spPr bwMode="auto">
            <a:xfrm flipH="1">
              <a:off x="4646" y="2368"/>
              <a:ext cx="266" cy="2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70" name="Line 25"/>
            <p:cNvSpPr>
              <a:spLocks noChangeShapeType="1"/>
            </p:cNvSpPr>
            <p:nvPr/>
          </p:nvSpPr>
          <p:spPr bwMode="auto">
            <a:xfrm flipH="1">
              <a:off x="5059" y="2668"/>
              <a:ext cx="266" cy="2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71" name="Oval 26"/>
            <p:cNvSpPr>
              <a:spLocks noChangeArrowheads="1"/>
            </p:cNvSpPr>
            <p:nvPr/>
          </p:nvSpPr>
          <p:spPr bwMode="auto">
            <a:xfrm>
              <a:off x="3153" y="2949"/>
              <a:ext cx="177" cy="154"/>
            </a:xfrm>
            <a:prstGeom prst="ellipse">
              <a:avLst/>
            </a:prstGeom>
            <a:solidFill>
              <a:srgbClr val="7F0000"/>
            </a:solidFill>
            <a:ln w="25400">
              <a:solidFill>
                <a:srgbClr val="7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3677" y="2952"/>
              <a:ext cx="284" cy="233"/>
              <a:chOff x="1776" y="3323"/>
              <a:chExt cx="203" cy="181"/>
            </a:xfrm>
          </p:grpSpPr>
          <p:sp>
            <p:nvSpPr>
              <p:cNvPr id="61473" name="Line 28"/>
              <p:cNvSpPr>
                <a:spLocks noChangeShapeType="1"/>
              </p:cNvSpPr>
              <p:nvPr/>
            </p:nvSpPr>
            <p:spPr bwMode="auto">
              <a:xfrm>
                <a:off x="1872" y="3323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00007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74" name="Line 29"/>
              <p:cNvSpPr>
                <a:spLocks noChangeShapeType="1"/>
              </p:cNvSpPr>
              <p:nvPr/>
            </p:nvSpPr>
            <p:spPr bwMode="auto">
              <a:xfrm flipV="1">
                <a:off x="1776" y="3368"/>
                <a:ext cx="191" cy="90"/>
              </a:xfrm>
              <a:prstGeom prst="line">
                <a:avLst/>
              </a:prstGeom>
              <a:noFill/>
              <a:ln w="25400">
                <a:solidFill>
                  <a:srgbClr val="00007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75" name="Line 30"/>
              <p:cNvSpPr>
                <a:spLocks noChangeShapeType="1"/>
              </p:cNvSpPr>
              <p:nvPr/>
            </p:nvSpPr>
            <p:spPr bwMode="auto">
              <a:xfrm>
                <a:off x="1789" y="3374"/>
                <a:ext cx="190" cy="92"/>
              </a:xfrm>
              <a:prstGeom prst="line">
                <a:avLst/>
              </a:prstGeom>
              <a:noFill/>
              <a:ln w="25400">
                <a:solidFill>
                  <a:srgbClr val="00007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4848225" y="4606925"/>
            <a:ext cx="4308475" cy="1260475"/>
            <a:chOff x="3054" y="2902"/>
            <a:chExt cx="2714" cy="794"/>
          </a:xfrm>
        </p:grpSpPr>
        <p:graphicFrame>
          <p:nvGraphicFramePr>
            <p:cNvPr id="61443" name="Object 3"/>
            <p:cNvGraphicFramePr>
              <a:graphicFrameLocks noChangeAspect="1"/>
            </p:cNvGraphicFramePr>
            <p:nvPr/>
          </p:nvGraphicFramePr>
          <p:xfrm>
            <a:off x="3686" y="3258"/>
            <a:ext cx="292" cy="438"/>
          </p:xfrm>
          <a:graphic>
            <a:graphicData uri="http://schemas.openxmlformats.org/presentationml/2006/ole">
              <p:oleObj spid="_x0000_s39939" name="Bitmap Image" r:id="rId5" imgW="7523810" imgH="11428571" progId="Paint.Picture">
                <p:embed/>
              </p:oleObj>
            </a:graphicData>
          </a:graphic>
        </p:graphicFrame>
        <p:graphicFrame>
          <p:nvGraphicFramePr>
            <p:cNvPr id="61444" name="Object 4"/>
            <p:cNvGraphicFramePr>
              <a:graphicFrameLocks noChangeAspect="1"/>
            </p:cNvGraphicFramePr>
            <p:nvPr/>
          </p:nvGraphicFramePr>
          <p:xfrm>
            <a:off x="3054" y="3200"/>
            <a:ext cx="366" cy="244"/>
          </p:xfrm>
          <a:graphic>
            <a:graphicData uri="http://schemas.openxmlformats.org/presentationml/2006/ole">
              <p:oleObj spid="_x0000_s39940" name="Bitmap Image" r:id="rId6" imgW="29257143" imgH="19504762" progId="Paint.Picture">
                <p:embed/>
              </p:oleObj>
            </a:graphicData>
          </a:graphic>
        </p:graphicFrame>
        <p:graphicFrame>
          <p:nvGraphicFramePr>
            <p:cNvPr id="61445" name="Object 5"/>
            <p:cNvGraphicFramePr>
              <a:graphicFrameLocks noChangeAspect="1"/>
            </p:cNvGraphicFramePr>
            <p:nvPr/>
          </p:nvGraphicFramePr>
          <p:xfrm>
            <a:off x="4092" y="2924"/>
            <a:ext cx="294" cy="441"/>
          </p:xfrm>
          <a:graphic>
            <a:graphicData uri="http://schemas.openxmlformats.org/presentationml/2006/ole">
              <p:oleObj spid="_x0000_s39941" name="Bitmap Image" r:id="rId7" imgW="5714286" imgH="6771429" progId="Paint.Picture">
                <p:embed/>
              </p:oleObj>
            </a:graphicData>
          </a:graphic>
        </p:graphicFrame>
        <p:graphicFrame>
          <p:nvGraphicFramePr>
            <p:cNvPr id="61446" name="Object 6"/>
            <p:cNvGraphicFramePr>
              <a:graphicFrameLocks noChangeAspect="1"/>
            </p:cNvGraphicFramePr>
            <p:nvPr/>
          </p:nvGraphicFramePr>
          <p:xfrm>
            <a:off x="4464" y="2902"/>
            <a:ext cx="390" cy="260"/>
          </p:xfrm>
          <a:graphic>
            <a:graphicData uri="http://schemas.openxmlformats.org/presentationml/2006/ole">
              <p:oleObj spid="_x0000_s39942" name="Bitmap Image" r:id="rId8" imgW="10155067" imgH="7621064" progId="Paint.Picture">
                <p:embed/>
              </p:oleObj>
            </a:graphicData>
          </a:graphic>
        </p:graphicFrame>
        <p:graphicFrame>
          <p:nvGraphicFramePr>
            <p:cNvPr id="61447" name="Object 7"/>
            <p:cNvGraphicFramePr>
              <a:graphicFrameLocks noChangeAspect="1"/>
            </p:cNvGraphicFramePr>
            <p:nvPr/>
          </p:nvGraphicFramePr>
          <p:xfrm>
            <a:off x="5412" y="3249"/>
            <a:ext cx="356" cy="237"/>
          </p:xfrm>
          <a:graphic>
            <a:graphicData uri="http://schemas.openxmlformats.org/presentationml/2006/ole">
              <p:oleObj spid="_x0000_s39943" name="Bitmap Image" r:id="rId9" imgW="9752381" imgH="7314286" progId="Paint.Picture">
                <p:embed/>
              </p:oleObj>
            </a:graphicData>
          </a:graphic>
        </p:graphicFrame>
        <p:graphicFrame>
          <p:nvGraphicFramePr>
            <p:cNvPr id="61448" name="Object 8"/>
            <p:cNvGraphicFramePr>
              <a:graphicFrameLocks noChangeAspect="1"/>
            </p:cNvGraphicFramePr>
            <p:nvPr/>
          </p:nvGraphicFramePr>
          <p:xfrm>
            <a:off x="4890" y="3248"/>
            <a:ext cx="384" cy="256"/>
          </p:xfrm>
          <a:graphic>
            <a:graphicData uri="http://schemas.openxmlformats.org/presentationml/2006/ole">
              <p:oleObj spid="_x0000_s39944" name="Bitmap Image" r:id="rId10" imgW="5714286" imgH="3801006" progId="Paint.Picture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 smtClean="0"/>
              <a:t>Semantic understanding of scene</a:t>
            </a:r>
            <a:endParaRPr lang="en-US" dirty="0"/>
          </a:p>
        </p:txBody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graphicFrame>
        <p:nvGraphicFramePr>
          <p:cNvPr id="52226" name="Object 2"/>
          <p:cNvGraphicFramePr>
            <a:graphicFrameLocks/>
          </p:cNvGraphicFramePr>
          <p:nvPr/>
        </p:nvGraphicFramePr>
        <p:xfrm>
          <a:off x="6651625" y="1790700"/>
          <a:ext cx="2449513" cy="1652588"/>
        </p:xfrm>
        <a:graphic>
          <a:graphicData uri="http://schemas.openxmlformats.org/presentationml/2006/ole">
            <p:oleObj spid="_x0000_s41986" name="Bitmap Image" r:id="rId4" imgW="9752381" imgH="7314286" progId="Paint.Picture">
              <p:embed/>
            </p:oleObj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1339850" y="1762125"/>
          <a:ext cx="2735263" cy="1797050"/>
        </p:xfrm>
        <a:graphic>
          <a:graphicData uri="http://schemas.openxmlformats.org/presentationml/2006/ole">
            <p:oleObj spid="_x0000_s41987" name="Bitmap Image" r:id="rId5" imgW="9380952" imgH="6163535" progId="Paint.Picture">
              <p:embed/>
            </p:oleObj>
          </a:graphicData>
        </a:graphic>
      </p:graphicFrame>
      <p:graphicFrame>
        <p:nvGraphicFramePr>
          <p:cNvPr id="52228" name="Object 4"/>
          <p:cNvGraphicFramePr>
            <a:graphicFrameLocks/>
          </p:cNvGraphicFramePr>
          <p:nvPr/>
        </p:nvGraphicFramePr>
        <p:xfrm>
          <a:off x="4124325" y="1790700"/>
          <a:ext cx="2449513" cy="1652588"/>
        </p:xfrm>
        <a:graphic>
          <a:graphicData uri="http://schemas.openxmlformats.org/presentationml/2006/ole">
            <p:oleObj spid="_x0000_s41988" name="Bitmap Image" r:id="rId6" imgW="9752381" imgH="7314286" progId="Paint.Picture">
              <p:embed/>
            </p:oleObj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090738" y="4048125"/>
            <a:ext cx="3135312" cy="2230438"/>
            <a:chOff x="1181" y="1793"/>
            <a:chExt cx="1975" cy="1405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1181" y="1793"/>
              <a:ext cx="1975" cy="1405"/>
              <a:chOff x="215" y="2256"/>
              <a:chExt cx="1975" cy="1405"/>
            </a:xfrm>
          </p:grpSpPr>
          <p:pic>
            <p:nvPicPr>
              <p:cNvPr id="52275" name="Picture 40" descr="Picture1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15" y="2256"/>
                <a:ext cx="1975" cy="1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76" name="Rectangle 41"/>
              <p:cNvSpPr>
                <a:spLocks noChangeArrowheads="1"/>
              </p:cNvSpPr>
              <p:nvPr/>
            </p:nvSpPr>
            <p:spPr bwMode="auto">
              <a:xfrm>
                <a:off x="384" y="26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77" name="Rectangle 42"/>
              <p:cNvSpPr>
                <a:spLocks noChangeArrowheads="1"/>
              </p:cNvSpPr>
              <p:nvPr/>
            </p:nvSpPr>
            <p:spPr bwMode="auto">
              <a:xfrm>
                <a:off x="425" y="270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78" name="Rectangle 43"/>
              <p:cNvSpPr>
                <a:spLocks noChangeArrowheads="1"/>
              </p:cNvSpPr>
              <p:nvPr/>
            </p:nvSpPr>
            <p:spPr bwMode="auto">
              <a:xfrm>
                <a:off x="1008" y="26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79" name="Rectangle 44"/>
              <p:cNvSpPr>
                <a:spLocks noChangeArrowheads="1"/>
              </p:cNvSpPr>
              <p:nvPr/>
            </p:nvSpPr>
            <p:spPr bwMode="auto">
              <a:xfrm>
                <a:off x="377" y="3134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80" name="Rectangle 45"/>
              <p:cNvSpPr>
                <a:spLocks noChangeArrowheads="1"/>
              </p:cNvSpPr>
              <p:nvPr/>
            </p:nvSpPr>
            <p:spPr bwMode="auto">
              <a:xfrm>
                <a:off x="336" y="2976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81" name="Rectangle 46"/>
              <p:cNvSpPr>
                <a:spLocks noChangeArrowheads="1"/>
              </p:cNvSpPr>
              <p:nvPr/>
            </p:nvSpPr>
            <p:spPr bwMode="auto">
              <a:xfrm>
                <a:off x="674" y="26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82" name="Rectangle 47"/>
              <p:cNvSpPr>
                <a:spLocks noChangeArrowheads="1"/>
              </p:cNvSpPr>
              <p:nvPr/>
            </p:nvSpPr>
            <p:spPr bwMode="auto">
              <a:xfrm>
                <a:off x="542" y="31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83" name="Rectangle 48"/>
              <p:cNvSpPr>
                <a:spLocks noChangeArrowheads="1"/>
              </p:cNvSpPr>
              <p:nvPr/>
            </p:nvSpPr>
            <p:spPr bwMode="auto">
              <a:xfrm>
                <a:off x="916" y="316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84" name="Rectangle 49"/>
              <p:cNvSpPr>
                <a:spLocks noChangeArrowheads="1"/>
              </p:cNvSpPr>
              <p:nvPr/>
            </p:nvSpPr>
            <p:spPr bwMode="auto">
              <a:xfrm>
                <a:off x="962" y="317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255" name="Line 50"/>
            <p:cNvSpPr>
              <a:spLocks noChangeShapeType="1"/>
            </p:cNvSpPr>
            <p:nvPr/>
          </p:nvSpPr>
          <p:spPr bwMode="auto">
            <a:xfrm>
              <a:off x="1584" y="282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56" name="Line 51"/>
            <p:cNvSpPr>
              <a:spLocks noChangeShapeType="1"/>
            </p:cNvSpPr>
            <p:nvPr/>
          </p:nvSpPr>
          <p:spPr bwMode="auto">
            <a:xfrm>
              <a:off x="1618" y="282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57" name="Line 52"/>
            <p:cNvSpPr>
              <a:spLocks noChangeShapeType="1"/>
            </p:cNvSpPr>
            <p:nvPr/>
          </p:nvSpPr>
          <p:spPr bwMode="auto">
            <a:xfrm>
              <a:off x="1732" y="279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58" name="Line 53"/>
            <p:cNvSpPr>
              <a:spLocks noChangeShapeType="1"/>
            </p:cNvSpPr>
            <p:nvPr/>
          </p:nvSpPr>
          <p:spPr bwMode="auto">
            <a:xfrm>
              <a:off x="1686" y="283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59" name="Line 54"/>
            <p:cNvSpPr>
              <a:spLocks noChangeShapeType="1"/>
            </p:cNvSpPr>
            <p:nvPr/>
          </p:nvSpPr>
          <p:spPr bwMode="auto">
            <a:xfrm>
              <a:off x="1834" y="279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0" name="Line 55"/>
            <p:cNvSpPr>
              <a:spLocks noChangeShapeType="1"/>
            </p:cNvSpPr>
            <p:nvPr/>
          </p:nvSpPr>
          <p:spPr bwMode="auto">
            <a:xfrm>
              <a:off x="1792" y="281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1" name="Line 56"/>
            <p:cNvSpPr>
              <a:spLocks noChangeShapeType="1"/>
            </p:cNvSpPr>
            <p:nvPr/>
          </p:nvSpPr>
          <p:spPr bwMode="auto">
            <a:xfrm>
              <a:off x="1758" y="282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2" name="Line 57"/>
            <p:cNvSpPr>
              <a:spLocks noChangeShapeType="1"/>
            </p:cNvSpPr>
            <p:nvPr/>
          </p:nvSpPr>
          <p:spPr bwMode="auto">
            <a:xfrm>
              <a:off x="1798" y="284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3" name="Line 58"/>
            <p:cNvSpPr>
              <a:spLocks noChangeShapeType="1"/>
            </p:cNvSpPr>
            <p:nvPr/>
          </p:nvSpPr>
          <p:spPr bwMode="auto">
            <a:xfrm>
              <a:off x="1868" y="282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4" name="Line 59"/>
            <p:cNvSpPr>
              <a:spLocks noChangeShapeType="1"/>
            </p:cNvSpPr>
            <p:nvPr/>
          </p:nvSpPr>
          <p:spPr bwMode="auto">
            <a:xfrm>
              <a:off x="1936" y="283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5" name="Line 60"/>
            <p:cNvSpPr>
              <a:spLocks noChangeShapeType="1"/>
            </p:cNvSpPr>
            <p:nvPr/>
          </p:nvSpPr>
          <p:spPr bwMode="auto">
            <a:xfrm>
              <a:off x="1956" y="282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6" name="Line 61"/>
            <p:cNvSpPr>
              <a:spLocks noChangeShapeType="1"/>
            </p:cNvSpPr>
            <p:nvPr/>
          </p:nvSpPr>
          <p:spPr bwMode="auto">
            <a:xfrm>
              <a:off x="2048" y="281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7" name="Line 62"/>
            <p:cNvSpPr>
              <a:spLocks noChangeShapeType="1"/>
            </p:cNvSpPr>
            <p:nvPr/>
          </p:nvSpPr>
          <p:spPr bwMode="auto">
            <a:xfrm>
              <a:off x="2082" y="2820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8" name="Line 63"/>
            <p:cNvSpPr>
              <a:spLocks noChangeShapeType="1"/>
            </p:cNvSpPr>
            <p:nvPr/>
          </p:nvSpPr>
          <p:spPr bwMode="auto">
            <a:xfrm>
              <a:off x="1890" y="282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9" name="Line 64"/>
            <p:cNvSpPr>
              <a:spLocks noChangeShapeType="1"/>
            </p:cNvSpPr>
            <p:nvPr/>
          </p:nvSpPr>
          <p:spPr bwMode="auto">
            <a:xfrm>
              <a:off x="1464" y="2938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0" name="Line 65"/>
            <p:cNvSpPr>
              <a:spLocks noChangeShapeType="1"/>
            </p:cNvSpPr>
            <p:nvPr/>
          </p:nvSpPr>
          <p:spPr bwMode="auto">
            <a:xfrm>
              <a:off x="1666" y="2958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1" name="Line 66"/>
            <p:cNvSpPr>
              <a:spLocks noChangeShapeType="1"/>
            </p:cNvSpPr>
            <p:nvPr/>
          </p:nvSpPr>
          <p:spPr bwMode="auto">
            <a:xfrm>
              <a:off x="1818" y="2938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2" name="Line 67"/>
            <p:cNvSpPr>
              <a:spLocks noChangeShapeType="1"/>
            </p:cNvSpPr>
            <p:nvPr/>
          </p:nvSpPr>
          <p:spPr bwMode="auto">
            <a:xfrm>
              <a:off x="1974" y="2936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3" name="Line 68"/>
            <p:cNvSpPr>
              <a:spLocks noChangeShapeType="1"/>
            </p:cNvSpPr>
            <p:nvPr/>
          </p:nvSpPr>
          <p:spPr bwMode="auto">
            <a:xfrm>
              <a:off x="1718" y="2910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4" name="Line 69"/>
            <p:cNvSpPr>
              <a:spLocks noChangeShapeType="1"/>
            </p:cNvSpPr>
            <p:nvPr/>
          </p:nvSpPr>
          <p:spPr bwMode="auto">
            <a:xfrm>
              <a:off x="1828" y="2956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79"/>
          <p:cNvGrpSpPr>
            <a:grpSpLocks/>
          </p:cNvGrpSpPr>
          <p:nvPr/>
        </p:nvGrpSpPr>
        <p:grpSpPr bwMode="auto">
          <a:xfrm>
            <a:off x="6591300" y="4095750"/>
            <a:ext cx="1617663" cy="1855788"/>
            <a:chOff x="4152" y="2580"/>
            <a:chExt cx="1019" cy="1169"/>
          </a:xfrm>
        </p:grpSpPr>
        <p:sp>
          <p:nvSpPr>
            <p:cNvPr id="52236" name="Text Box 8"/>
            <p:cNvSpPr txBox="1">
              <a:spLocks noChangeArrowheads="1"/>
            </p:cNvSpPr>
            <p:nvPr/>
          </p:nvSpPr>
          <p:spPr bwMode="auto">
            <a:xfrm>
              <a:off x="4152" y="2580"/>
              <a:ext cx="772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1800"/>
                <a:t>SCENE</a:t>
              </a:r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 flipH="1">
              <a:off x="4247" y="2805"/>
              <a:ext cx="228" cy="2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4475" y="2805"/>
              <a:ext cx="626" cy="7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 flipH="1">
              <a:off x="4426" y="3057"/>
              <a:ext cx="228" cy="25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40" name="Line 12"/>
            <p:cNvSpPr>
              <a:spLocks noChangeShapeType="1"/>
            </p:cNvSpPr>
            <p:nvPr/>
          </p:nvSpPr>
          <p:spPr bwMode="auto">
            <a:xfrm flipH="1">
              <a:off x="4638" y="3316"/>
              <a:ext cx="228" cy="2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41" name="Rectangle 16"/>
            <p:cNvSpPr>
              <a:spLocks noChangeArrowheads="1"/>
            </p:cNvSpPr>
            <p:nvPr/>
          </p:nvSpPr>
          <p:spPr bwMode="auto">
            <a:xfrm>
              <a:off x="4596" y="3623"/>
              <a:ext cx="108" cy="97"/>
            </a:xfrm>
            <a:prstGeom prst="rect">
              <a:avLst/>
            </a:prstGeom>
            <a:noFill/>
            <a:ln w="254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42" name="Oval 17"/>
            <p:cNvSpPr>
              <a:spLocks noChangeArrowheads="1"/>
            </p:cNvSpPr>
            <p:nvPr/>
          </p:nvSpPr>
          <p:spPr bwMode="auto">
            <a:xfrm>
              <a:off x="4382" y="3396"/>
              <a:ext cx="107" cy="9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43" name="Oval 18"/>
            <p:cNvSpPr>
              <a:spLocks noChangeArrowheads="1"/>
            </p:cNvSpPr>
            <p:nvPr/>
          </p:nvSpPr>
          <p:spPr bwMode="auto">
            <a:xfrm>
              <a:off x="4640" y="3016"/>
              <a:ext cx="54" cy="49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44" name="Oval 19"/>
            <p:cNvSpPr>
              <a:spLocks noChangeArrowheads="1"/>
            </p:cNvSpPr>
            <p:nvPr/>
          </p:nvSpPr>
          <p:spPr bwMode="auto">
            <a:xfrm>
              <a:off x="4850" y="3281"/>
              <a:ext cx="53" cy="5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192" y="3125"/>
              <a:ext cx="121" cy="117"/>
              <a:chOff x="2928" y="3264"/>
              <a:chExt cx="96" cy="96"/>
            </a:xfrm>
          </p:grpSpPr>
          <p:sp>
            <p:nvSpPr>
              <p:cNvPr id="52251" name="Line 21"/>
              <p:cNvSpPr>
                <a:spLocks noChangeShapeType="1"/>
              </p:cNvSpPr>
              <p:nvPr/>
            </p:nvSpPr>
            <p:spPr bwMode="auto">
              <a:xfrm>
                <a:off x="2928" y="3264"/>
                <a:ext cx="48" cy="96"/>
              </a:xfrm>
              <a:prstGeom prst="line">
                <a:avLst/>
              </a:prstGeom>
              <a:noFill/>
              <a:ln w="254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2" name="Line 22"/>
              <p:cNvSpPr>
                <a:spLocks noChangeShapeType="1"/>
              </p:cNvSpPr>
              <p:nvPr/>
            </p:nvSpPr>
            <p:spPr bwMode="auto">
              <a:xfrm flipV="1">
                <a:off x="2976" y="3264"/>
                <a:ext cx="48" cy="96"/>
              </a:xfrm>
              <a:prstGeom prst="line">
                <a:avLst/>
              </a:prstGeom>
              <a:noFill/>
              <a:ln w="254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3" name="Line 23"/>
              <p:cNvSpPr>
                <a:spLocks noChangeShapeType="1"/>
              </p:cNvSpPr>
              <p:nvPr/>
            </p:nvSpPr>
            <p:spPr bwMode="auto">
              <a:xfrm flipH="1">
                <a:off x="2928" y="3264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74"/>
            <p:cNvGrpSpPr>
              <a:grpSpLocks/>
            </p:cNvGrpSpPr>
            <p:nvPr/>
          </p:nvGrpSpPr>
          <p:grpSpPr bwMode="auto">
            <a:xfrm>
              <a:off x="5011" y="3602"/>
              <a:ext cx="160" cy="147"/>
              <a:chOff x="1824" y="1133"/>
              <a:chExt cx="144" cy="144"/>
            </a:xfrm>
          </p:grpSpPr>
          <p:sp>
            <p:nvSpPr>
              <p:cNvPr id="52249" name="Line 75"/>
              <p:cNvSpPr>
                <a:spLocks noChangeShapeType="1"/>
              </p:cNvSpPr>
              <p:nvPr/>
            </p:nvSpPr>
            <p:spPr bwMode="auto">
              <a:xfrm>
                <a:off x="1896" y="1133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0" name="Line 76"/>
              <p:cNvSpPr>
                <a:spLocks noChangeShapeType="1"/>
              </p:cNvSpPr>
              <p:nvPr/>
            </p:nvSpPr>
            <p:spPr bwMode="auto">
              <a:xfrm>
                <a:off x="1824" y="1205"/>
                <a:ext cx="14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247" name="Line 77"/>
            <p:cNvSpPr>
              <a:spLocks noChangeShapeType="1"/>
            </p:cNvSpPr>
            <p:nvPr/>
          </p:nvSpPr>
          <p:spPr bwMode="auto">
            <a:xfrm>
              <a:off x="5089" y="3601"/>
              <a:ext cx="0" cy="14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48" name="Line 78"/>
            <p:cNvSpPr>
              <a:spLocks noChangeShapeType="1"/>
            </p:cNvSpPr>
            <p:nvPr/>
          </p:nvSpPr>
          <p:spPr bwMode="auto">
            <a:xfrm>
              <a:off x="5019" y="3675"/>
              <a:ext cx="14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/>
              <a:t>Context: Why hierarhical?</a:t>
            </a:r>
          </a:p>
        </p:txBody>
      </p:sp>
      <p:pic>
        <p:nvPicPr>
          <p:cNvPr id="11427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0100" y="1519238"/>
            <a:ext cx="59880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2788" name="Picture 4"/>
          <p:cNvPicPr>
            <a:picLocks noChangeAspect="1" noChangeArrowheads="1"/>
          </p:cNvPicPr>
          <p:nvPr/>
        </p:nvPicPr>
        <p:blipFill>
          <a:blip r:embed="rId2"/>
          <a:srcRect l="19247" t="39999" r="47243" b="9947"/>
          <a:stretch>
            <a:fillRect/>
          </a:stretch>
        </p:blipFill>
        <p:spPr bwMode="auto">
          <a:xfrm>
            <a:off x="3232150" y="3319463"/>
            <a:ext cx="200660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2789" name="Picture 5"/>
          <p:cNvPicPr>
            <a:picLocks noChangeAspect="1" noChangeArrowheads="1"/>
          </p:cNvPicPr>
          <p:nvPr/>
        </p:nvPicPr>
        <p:blipFill>
          <a:blip r:embed="rId2"/>
          <a:srcRect l="19725" t="80635" r="47560" b="12910"/>
          <a:stretch>
            <a:fillRect/>
          </a:stretch>
        </p:blipFill>
        <p:spPr bwMode="auto">
          <a:xfrm>
            <a:off x="3251200" y="5148263"/>
            <a:ext cx="195897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2790" name="Picture 6"/>
          <p:cNvPicPr>
            <a:picLocks noChangeAspect="1" noChangeArrowheads="1"/>
          </p:cNvPicPr>
          <p:nvPr/>
        </p:nvPicPr>
        <p:blipFill>
          <a:blip r:embed="rId2"/>
          <a:srcRect l="44698" t="81058" r="48357" b="12910"/>
          <a:stretch>
            <a:fillRect/>
          </a:stretch>
        </p:blipFill>
        <p:spPr bwMode="auto">
          <a:xfrm>
            <a:off x="4756150" y="5167313"/>
            <a:ext cx="415925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/>
              <a:t>hSO for context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5953125" y="2862263"/>
            <a:ext cx="122555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/>
              <a:t>SCENE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H="1">
            <a:off x="6103938" y="3219450"/>
            <a:ext cx="361950" cy="412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6465888" y="3219450"/>
            <a:ext cx="993775" cy="1238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H="1">
            <a:off x="6388100" y="3619500"/>
            <a:ext cx="361950" cy="411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H="1">
            <a:off x="6724650" y="4030663"/>
            <a:ext cx="361950" cy="412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308850" y="4538663"/>
            <a:ext cx="254000" cy="233362"/>
            <a:chOff x="1824" y="1133"/>
            <a:chExt cx="144" cy="144"/>
          </a:xfrm>
        </p:grpSpPr>
        <p:sp>
          <p:nvSpPr>
            <p:cNvPr id="54338" name="Line 9"/>
            <p:cNvSpPr>
              <a:spLocks noChangeShapeType="1"/>
            </p:cNvSpPr>
            <p:nvPr/>
          </p:nvSpPr>
          <p:spPr bwMode="auto">
            <a:xfrm>
              <a:off x="1896" y="1133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9" name="Line 10"/>
            <p:cNvSpPr>
              <a:spLocks noChangeShapeType="1"/>
            </p:cNvSpPr>
            <p:nvPr/>
          </p:nvSpPr>
          <p:spPr bwMode="auto">
            <a:xfrm>
              <a:off x="1824" y="1205"/>
              <a:ext cx="1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6657975" y="4518025"/>
            <a:ext cx="171450" cy="153988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2" name="Oval 12"/>
          <p:cNvSpPr>
            <a:spLocks noChangeArrowheads="1"/>
          </p:cNvSpPr>
          <p:nvPr/>
        </p:nvSpPr>
        <p:spPr bwMode="auto">
          <a:xfrm>
            <a:off x="6318250" y="4157663"/>
            <a:ext cx="169863" cy="1539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3" name="Oval 13"/>
          <p:cNvSpPr>
            <a:spLocks noChangeArrowheads="1"/>
          </p:cNvSpPr>
          <p:nvPr/>
        </p:nvSpPr>
        <p:spPr bwMode="auto">
          <a:xfrm>
            <a:off x="6727825" y="3554413"/>
            <a:ext cx="85725" cy="77787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4" name="Oval 14"/>
          <p:cNvSpPr>
            <a:spLocks noChangeArrowheads="1"/>
          </p:cNvSpPr>
          <p:nvPr/>
        </p:nvSpPr>
        <p:spPr bwMode="auto">
          <a:xfrm>
            <a:off x="7061200" y="3975100"/>
            <a:ext cx="84138" cy="79375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016625" y="3727450"/>
            <a:ext cx="192088" cy="185738"/>
            <a:chOff x="2928" y="3264"/>
            <a:chExt cx="96" cy="96"/>
          </a:xfrm>
        </p:grpSpPr>
        <p:sp>
          <p:nvSpPr>
            <p:cNvPr id="54335" name="Line 16"/>
            <p:cNvSpPr>
              <a:spLocks noChangeShapeType="1"/>
            </p:cNvSpPr>
            <p:nvPr/>
          </p:nvSpPr>
          <p:spPr bwMode="auto">
            <a:xfrm>
              <a:off x="2928" y="3264"/>
              <a:ext cx="48" cy="96"/>
            </a:xfrm>
            <a:prstGeom prst="line">
              <a:avLst/>
            </a:prstGeom>
            <a:noFill/>
            <a:ln w="25400">
              <a:solidFill>
                <a:srgbClr val="007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6" name="Line 17"/>
            <p:cNvSpPr>
              <a:spLocks noChangeShapeType="1"/>
            </p:cNvSpPr>
            <p:nvPr/>
          </p:nvSpPr>
          <p:spPr bwMode="auto">
            <a:xfrm flipV="1">
              <a:off x="2976" y="3264"/>
              <a:ext cx="48" cy="96"/>
            </a:xfrm>
            <a:prstGeom prst="line">
              <a:avLst/>
            </a:prstGeom>
            <a:noFill/>
            <a:ln w="25400">
              <a:solidFill>
                <a:srgbClr val="007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7" name="Line 18"/>
            <p:cNvSpPr>
              <a:spLocks noChangeShapeType="1"/>
            </p:cNvSpPr>
            <p:nvPr/>
          </p:nvSpPr>
          <p:spPr bwMode="auto">
            <a:xfrm flipH="1">
              <a:off x="2928" y="3264"/>
              <a:ext cx="96" cy="0"/>
            </a:xfrm>
            <a:prstGeom prst="line">
              <a:avLst/>
            </a:prstGeom>
            <a:noFill/>
            <a:ln w="25400">
              <a:solidFill>
                <a:srgbClr val="007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89907" name="Line 19"/>
          <p:cNvSpPr>
            <a:spLocks noChangeShapeType="1"/>
          </p:cNvSpPr>
          <p:nvPr/>
        </p:nvSpPr>
        <p:spPr bwMode="auto">
          <a:xfrm>
            <a:off x="6943725" y="46196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9908" name="Line 20"/>
          <p:cNvSpPr>
            <a:spLocks noChangeShapeType="1"/>
          </p:cNvSpPr>
          <p:nvPr/>
        </p:nvSpPr>
        <p:spPr bwMode="auto">
          <a:xfrm>
            <a:off x="6616700" y="4054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9909" name="Line 21"/>
          <p:cNvSpPr>
            <a:spLocks noChangeShapeType="1"/>
          </p:cNvSpPr>
          <p:nvPr/>
        </p:nvSpPr>
        <p:spPr bwMode="auto">
          <a:xfrm>
            <a:off x="6300788" y="36179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9910" name="Line 22"/>
          <p:cNvSpPr>
            <a:spLocks noChangeShapeType="1"/>
          </p:cNvSpPr>
          <p:nvPr/>
        </p:nvSpPr>
        <p:spPr bwMode="auto">
          <a:xfrm flipH="1" flipV="1">
            <a:off x="7383463" y="4079875"/>
            <a:ext cx="246062" cy="311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9911" name="Line 23"/>
          <p:cNvSpPr>
            <a:spLocks noChangeShapeType="1"/>
          </p:cNvSpPr>
          <p:nvPr/>
        </p:nvSpPr>
        <p:spPr bwMode="auto">
          <a:xfrm flipH="1" flipV="1">
            <a:off x="7061200" y="3694113"/>
            <a:ext cx="187325" cy="2397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9912" name="Line 24"/>
          <p:cNvSpPr>
            <a:spLocks noChangeShapeType="1"/>
          </p:cNvSpPr>
          <p:nvPr/>
        </p:nvSpPr>
        <p:spPr bwMode="auto">
          <a:xfrm flipV="1">
            <a:off x="6638925" y="4149725"/>
            <a:ext cx="200025" cy="241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9913" name="Line 25"/>
          <p:cNvSpPr>
            <a:spLocks noChangeShapeType="1"/>
          </p:cNvSpPr>
          <p:nvPr/>
        </p:nvSpPr>
        <p:spPr bwMode="auto">
          <a:xfrm flipV="1">
            <a:off x="6357938" y="3705225"/>
            <a:ext cx="204787" cy="238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3" name="Text Box 26"/>
          <p:cNvSpPr txBox="1">
            <a:spLocks noChangeArrowheads="1"/>
          </p:cNvSpPr>
          <p:nvPr/>
        </p:nvSpPr>
        <p:spPr bwMode="auto">
          <a:xfrm>
            <a:off x="7781925" y="42529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L</a:t>
            </a:r>
            <a:r>
              <a:rPr lang="en-US" sz="1800" b="0" baseline="-25000"/>
              <a:t>0</a:t>
            </a:r>
          </a:p>
        </p:txBody>
      </p:sp>
      <p:sp>
        <p:nvSpPr>
          <p:cNvPr id="54294" name="Text Box 27"/>
          <p:cNvSpPr txBox="1">
            <a:spLocks noChangeArrowheads="1"/>
          </p:cNvSpPr>
          <p:nvPr/>
        </p:nvSpPr>
        <p:spPr bwMode="auto">
          <a:xfrm>
            <a:off x="7781925" y="37957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L</a:t>
            </a:r>
            <a:r>
              <a:rPr lang="en-US" sz="1800" b="0" baseline="-25000"/>
              <a:t>1</a:t>
            </a:r>
          </a:p>
        </p:txBody>
      </p:sp>
      <p:sp>
        <p:nvSpPr>
          <p:cNvPr id="54295" name="Text Box 28"/>
          <p:cNvSpPr txBox="1">
            <a:spLocks noChangeArrowheads="1"/>
          </p:cNvSpPr>
          <p:nvPr/>
        </p:nvSpPr>
        <p:spPr bwMode="auto">
          <a:xfrm>
            <a:off x="7781925" y="34004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L</a:t>
            </a:r>
            <a:r>
              <a:rPr lang="en-US" sz="1800" b="0" baseline="-25000"/>
              <a:t>2</a:t>
            </a:r>
          </a:p>
        </p:txBody>
      </p:sp>
      <p:sp>
        <p:nvSpPr>
          <p:cNvPr id="1189928" name="Text Box 40"/>
          <p:cNvSpPr txBox="1">
            <a:spLocks noChangeArrowheads="1"/>
          </p:cNvSpPr>
          <p:nvPr/>
        </p:nvSpPr>
        <p:spPr bwMode="auto">
          <a:xfrm>
            <a:off x="5743575" y="5200650"/>
            <a:ext cx="3095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/>
              <a:t>run individual detectors</a:t>
            </a:r>
          </a:p>
        </p:txBody>
      </p:sp>
      <p:sp>
        <p:nvSpPr>
          <p:cNvPr id="1189930" name="Text Box 42"/>
          <p:cNvSpPr txBox="1">
            <a:spLocks noChangeArrowheads="1"/>
          </p:cNvSpPr>
          <p:nvPr/>
        </p:nvSpPr>
        <p:spPr bwMode="auto">
          <a:xfrm>
            <a:off x="1933575" y="1401996"/>
            <a:ext cx="5572125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dirty="0"/>
              <a:t>Learn parameters during training</a:t>
            </a:r>
          </a:p>
          <a:p>
            <a:pPr algn="l">
              <a:spcBef>
                <a:spcPct val="50000"/>
              </a:spcBef>
            </a:pPr>
            <a:r>
              <a:rPr lang="en-US" sz="2200" dirty="0"/>
              <a:t>Testing…</a:t>
            </a:r>
          </a:p>
        </p:txBody>
      </p: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1874838" y="2846388"/>
            <a:ext cx="3135312" cy="2230437"/>
            <a:chOff x="1181" y="1793"/>
            <a:chExt cx="1975" cy="1405"/>
          </a:xfrm>
        </p:grpSpPr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1181" y="1793"/>
              <a:ext cx="1975" cy="1405"/>
              <a:chOff x="215" y="2256"/>
              <a:chExt cx="1975" cy="1405"/>
            </a:xfrm>
          </p:grpSpPr>
          <p:pic>
            <p:nvPicPr>
              <p:cNvPr id="54325" name="Picture 30" descr="Picture1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5" y="2256"/>
                <a:ext cx="1975" cy="1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326" name="Rectangle 31"/>
              <p:cNvSpPr>
                <a:spLocks noChangeArrowheads="1"/>
              </p:cNvSpPr>
              <p:nvPr/>
            </p:nvSpPr>
            <p:spPr bwMode="auto">
              <a:xfrm>
                <a:off x="384" y="26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7" name="Rectangle 32"/>
              <p:cNvSpPr>
                <a:spLocks noChangeArrowheads="1"/>
              </p:cNvSpPr>
              <p:nvPr/>
            </p:nvSpPr>
            <p:spPr bwMode="auto">
              <a:xfrm>
                <a:off x="425" y="270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8" name="Rectangle 33"/>
              <p:cNvSpPr>
                <a:spLocks noChangeArrowheads="1"/>
              </p:cNvSpPr>
              <p:nvPr/>
            </p:nvSpPr>
            <p:spPr bwMode="auto">
              <a:xfrm>
                <a:off x="1008" y="26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9" name="Rectangle 34"/>
              <p:cNvSpPr>
                <a:spLocks noChangeArrowheads="1"/>
              </p:cNvSpPr>
              <p:nvPr/>
            </p:nvSpPr>
            <p:spPr bwMode="auto">
              <a:xfrm>
                <a:off x="377" y="3134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0" name="Rectangle 35"/>
              <p:cNvSpPr>
                <a:spLocks noChangeArrowheads="1"/>
              </p:cNvSpPr>
              <p:nvPr/>
            </p:nvSpPr>
            <p:spPr bwMode="auto">
              <a:xfrm>
                <a:off x="336" y="2976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1" name="Rectangle 36"/>
              <p:cNvSpPr>
                <a:spLocks noChangeArrowheads="1"/>
              </p:cNvSpPr>
              <p:nvPr/>
            </p:nvSpPr>
            <p:spPr bwMode="auto">
              <a:xfrm>
                <a:off x="674" y="26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2" name="Rectangle 37"/>
              <p:cNvSpPr>
                <a:spLocks noChangeArrowheads="1"/>
              </p:cNvSpPr>
              <p:nvPr/>
            </p:nvSpPr>
            <p:spPr bwMode="auto">
              <a:xfrm>
                <a:off x="542" y="31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3" name="Rectangle 38"/>
              <p:cNvSpPr>
                <a:spLocks noChangeArrowheads="1"/>
              </p:cNvSpPr>
              <p:nvPr/>
            </p:nvSpPr>
            <p:spPr bwMode="auto">
              <a:xfrm>
                <a:off x="916" y="316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4" name="Rectangle 39"/>
              <p:cNvSpPr>
                <a:spLocks noChangeArrowheads="1"/>
              </p:cNvSpPr>
              <p:nvPr/>
            </p:nvSpPr>
            <p:spPr bwMode="auto">
              <a:xfrm>
                <a:off x="962" y="317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4305" name="Line 45"/>
            <p:cNvSpPr>
              <a:spLocks noChangeShapeType="1"/>
            </p:cNvSpPr>
            <p:nvPr/>
          </p:nvSpPr>
          <p:spPr bwMode="auto">
            <a:xfrm>
              <a:off x="1584" y="282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6" name="Line 46"/>
            <p:cNvSpPr>
              <a:spLocks noChangeShapeType="1"/>
            </p:cNvSpPr>
            <p:nvPr/>
          </p:nvSpPr>
          <p:spPr bwMode="auto">
            <a:xfrm>
              <a:off x="1618" y="282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7" name="Line 47"/>
            <p:cNvSpPr>
              <a:spLocks noChangeShapeType="1"/>
            </p:cNvSpPr>
            <p:nvPr/>
          </p:nvSpPr>
          <p:spPr bwMode="auto">
            <a:xfrm>
              <a:off x="1732" y="279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8" name="Line 48"/>
            <p:cNvSpPr>
              <a:spLocks noChangeShapeType="1"/>
            </p:cNvSpPr>
            <p:nvPr/>
          </p:nvSpPr>
          <p:spPr bwMode="auto">
            <a:xfrm>
              <a:off x="1686" y="283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9" name="Line 49"/>
            <p:cNvSpPr>
              <a:spLocks noChangeShapeType="1"/>
            </p:cNvSpPr>
            <p:nvPr/>
          </p:nvSpPr>
          <p:spPr bwMode="auto">
            <a:xfrm>
              <a:off x="1834" y="279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0" name="Line 50"/>
            <p:cNvSpPr>
              <a:spLocks noChangeShapeType="1"/>
            </p:cNvSpPr>
            <p:nvPr/>
          </p:nvSpPr>
          <p:spPr bwMode="auto">
            <a:xfrm>
              <a:off x="1792" y="281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1" name="Line 51"/>
            <p:cNvSpPr>
              <a:spLocks noChangeShapeType="1"/>
            </p:cNvSpPr>
            <p:nvPr/>
          </p:nvSpPr>
          <p:spPr bwMode="auto">
            <a:xfrm>
              <a:off x="1758" y="282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2" name="Line 52"/>
            <p:cNvSpPr>
              <a:spLocks noChangeShapeType="1"/>
            </p:cNvSpPr>
            <p:nvPr/>
          </p:nvSpPr>
          <p:spPr bwMode="auto">
            <a:xfrm>
              <a:off x="1798" y="284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3" name="Line 53"/>
            <p:cNvSpPr>
              <a:spLocks noChangeShapeType="1"/>
            </p:cNvSpPr>
            <p:nvPr/>
          </p:nvSpPr>
          <p:spPr bwMode="auto">
            <a:xfrm>
              <a:off x="1868" y="282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4" name="Line 54"/>
            <p:cNvSpPr>
              <a:spLocks noChangeShapeType="1"/>
            </p:cNvSpPr>
            <p:nvPr/>
          </p:nvSpPr>
          <p:spPr bwMode="auto">
            <a:xfrm>
              <a:off x="1936" y="283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5" name="Line 55"/>
            <p:cNvSpPr>
              <a:spLocks noChangeShapeType="1"/>
            </p:cNvSpPr>
            <p:nvPr/>
          </p:nvSpPr>
          <p:spPr bwMode="auto">
            <a:xfrm>
              <a:off x="1956" y="282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6" name="Line 56"/>
            <p:cNvSpPr>
              <a:spLocks noChangeShapeType="1"/>
            </p:cNvSpPr>
            <p:nvPr/>
          </p:nvSpPr>
          <p:spPr bwMode="auto">
            <a:xfrm>
              <a:off x="2048" y="281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7" name="Line 57"/>
            <p:cNvSpPr>
              <a:spLocks noChangeShapeType="1"/>
            </p:cNvSpPr>
            <p:nvPr/>
          </p:nvSpPr>
          <p:spPr bwMode="auto">
            <a:xfrm>
              <a:off x="2082" y="2820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8" name="Line 58"/>
            <p:cNvSpPr>
              <a:spLocks noChangeShapeType="1"/>
            </p:cNvSpPr>
            <p:nvPr/>
          </p:nvSpPr>
          <p:spPr bwMode="auto">
            <a:xfrm>
              <a:off x="1890" y="282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9" name="Line 59"/>
            <p:cNvSpPr>
              <a:spLocks noChangeShapeType="1"/>
            </p:cNvSpPr>
            <p:nvPr/>
          </p:nvSpPr>
          <p:spPr bwMode="auto">
            <a:xfrm>
              <a:off x="1464" y="2938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0" name="Line 60"/>
            <p:cNvSpPr>
              <a:spLocks noChangeShapeType="1"/>
            </p:cNvSpPr>
            <p:nvPr/>
          </p:nvSpPr>
          <p:spPr bwMode="auto">
            <a:xfrm>
              <a:off x="1666" y="2958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1" name="Line 61"/>
            <p:cNvSpPr>
              <a:spLocks noChangeShapeType="1"/>
            </p:cNvSpPr>
            <p:nvPr/>
          </p:nvSpPr>
          <p:spPr bwMode="auto">
            <a:xfrm>
              <a:off x="1818" y="2938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2" name="Line 62"/>
            <p:cNvSpPr>
              <a:spLocks noChangeShapeType="1"/>
            </p:cNvSpPr>
            <p:nvPr/>
          </p:nvSpPr>
          <p:spPr bwMode="auto">
            <a:xfrm>
              <a:off x="1974" y="2936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3" name="Line 63"/>
            <p:cNvSpPr>
              <a:spLocks noChangeShapeType="1"/>
            </p:cNvSpPr>
            <p:nvPr/>
          </p:nvSpPr>
          <p:spPr bwMode="auto">
            <a:xfrm>
              <a:off x="1718" y="2910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4" name="Line 64"/>
            <p:cNvSpPr>
              <a:spLocks noChangeShapeType="1"/>
            </p:cNvSpPr>
            <p:nvPr/>
          </p:nvSpPr>
          <p:spPr bwMode="auto">
            <a:xfrm>
              <a:off x="1828" y="2956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301" name="Line 66"/>
          <p:cNvSpPr>
            <a:spLocks noChangeShapeType="1"/>
          </p:cNvSpPr>
          <p:nvPr/>
        </p:nvSpPr>
        <p:spPr bwMode="auto">
          <a:xfrm>
            <a:off x="7432675" y="4537075"/>
            <a:ext cx="0" cy="231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02" name="Line 67"/>
          <p:cNvSpPr>
            <a:spLocks noChangeShapeType="1"/>
          </p:cNvSpPr>
          <p:nvPr/>
        </p:nvSpPr>
        <p:spPr bwMode="auto">
          <a:xfrm>
            <a:off x="7321550" y="4654550"/>
            <a:ext cx="228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9907" grpId="0" animBg="1"/>
      <p:bldP spid="1189908" grpId="0" animBg="1"/>
      <p:bldP spid="1189909" grpId="0" animBg="1"/>
      <p:bldP spid="1189910" grpId="0" animBg="1"/>
      <p:bldP spid="1189911" grpId="0" animBg="1"/>
      <p:bldP spid="1189912" grpId="0" animBg="1"/>
      <p:bldP spid="1189913" grpId="0" animBg="1"/>
      <p:bldP spid="11899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smtClean="0"/>
              <a:t>Results</a:t>
            </a:r>
          </a:p>
        </p:txBody>
      </p:sp>
      <p:graphicFrame>
        <p:nvGraphicFramePr>
          <p:cNvPr id="7171" name="Object 2"/>
          <p:cNvGraphicFramePr>
            <a:graphicFrameLocks noChangeAspect="1"/>
          </p:cNvGraphicFramePr>
          <p:nvPr/>
        </p:nvGraphicFramePr>
        <p:xfrm>
          <a:off x="2003425" y="1430338"/>
          <a:ext cx="2439988" cy="1828800"/>
        </p:xfrm>
        <a:graphic>
          <a:graphicData uri="http://schemas.openxmlformats.org/presentationml/2006/ole">
            <p:oleObj spid="_x0000_s47106" name="Bitmap Image" r:id="rId3" imgW="9752381" imgH="7314286" progId="">
              <p:embed/>
            </p:oleObj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400175" y="3922713"/>
            <a:ext cx="2357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Keyboard detections</a:t>
            </a:r>
            <a:endParaRPr lang="en-US" sz="1400" baseline="3000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010025" y="3930650"/>
            <a:ext cx="2309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Context by monitor</a:t>
            </a:r>
            <a:endParaRPr lang="en-US" sz="1400" baseline="30000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515100" y="3962400"/>
            <a:ext cx="2590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Refined keyboard detections</a:t>
            </a:r>
            <a:endParaRPr lang="en-US" sz="1400" baseline="30000"/>
          </a:p>
        </p:txBody>
      </p:sp>
      <p:pic>
        <p:nvPicPr>
          <p:cNvPr id="7175" name="Picture 7"/>
          <p:cNvPicPr preferRelativeResize="0">
            <a:picLocks noChangeAspect="1" noChangeArrowheads="1"/>
          </p:cNvPicPr>
          <p:nvPr/>
        </p:nvPicPr>
        <p:blipFill>
          <a:blip r:embed="rId4"/>
          <a:srcRect l="33871" r="33871"/>
          <a:stretch>
            <a:fillRect/>
          </a:stretch>
        </p:blipFill>
        <p:spPr bwMode="auto">
          <a:xfrm>
            <a:off x="3943350" y="4267200"/>
            <a:ext cx="24447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 preferRelativeResize="0">
            <a:picLocks noChangeAspect="1" noChangeArrowheads="1"/>
          </p:cNvPicPr>
          <p:nvPr/>
        </p:nvPicPr>
        <p:blipFill>
          <a:blip r:embed="rId4"/>
          <a:srcRect r="67741"/>
          <a:stretch>
            <a:fillRect/>
          </a:stretch>
        </p:blipFill>
        <p:spPr bwMode="auto">
          <a:xfrm>
            <a:off x="1323975" y="4267200"/>
            <a:ext cx="24447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 preferRelativeResize="0">
            <a:picLocks noChangeAspect="1" noChangeArrowheads="1"/>
          </p:cNvPicPr>
          <p:nvPr/>
        </p:nvPicPr>
        <p:blipFill>
          <a:blip r:embed="rId4"/>
          <a:srcRect l="67119"/>
          <a:stretch>
            <a:fillRect/>
          </a:stretch>
        </p:blipFill>
        <p:spPr bwMode="auto">
          <a:xfrm>
            <a:off x="6562725" y="4267200"/>
            <a:ext cx="24447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60950" y="1458913"/>
            <a:ext cx="4083050" cy="1820862"/>
            <a:chOff x="3188" y="919"/>
            <a:chExt cx="2572" cy="1147"/>
          </a:xfrm>
        </p:grpSpPr>
        <p:graphicFrame>
          <p:nvGraphicFramePr>
            <p:cNvPr id="23555" name="Object 3"/>
            <p:cNvGraphicFramePr>
              <a:graphicFrameLocks noChangeAspect="1"/>
            </p:cNvGraphicFramePr>
            <p:nvPr/>
          </p:nvGraphicFramePr>
          <p:xfrm>
            <a:off x="3188" y="919"/>
            <a:ext cx="1533" cy="1147"/>
          </p:xfrm>
          <a:graphic>
            <a:graphicData uri="http://schemas.openxmlformats.org/presentationml/2006/ole">
              <p:oleObj spid="_x0000_s47107" name="Bitmap Image" r:id="rId5" imgW="8238095" imgH="6171429" progId="">
                <p:embed/>
              </p:oleObj>
            </a:graphicData>
          </a:graphic>
        </p:graphicFrame>
        <p:sp>
          <p:nvSpPr>
            <p:cNvPr id="23566" name="Text Box 12"/>
            <p:cNvSpPr txBox="1">
              <a:spLocks noChangeAspect="1" noChangeArrowheads="1"/>
            </p:cNvSpPr>
            <p:nvPr/>
          </p:nvSpPr>
          <p:spPr bwMode="auto">
            <a:xfrm>
              <a:off x="4826" y="1100"/>
              <a:ext cx="9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/>
                <a:t>detector</a:t>
              </a:r>
            </a:p>
          </p:txBody>
        </p:sp>
        <p:sp>
          <p:nvSpPr>
            <p:cNvPr id="23567" name="Text Box 13"/>
            <p:cNvSpPr txBox="1">
              <a:spLocks noChangeAspect="1" noChangeArrowheads="1"/>
            </p:cNvSpPr>
            <p:nvPr/>
          </p:nvSpPr>
          <p:spPr bwMode="auto">
            <a:xfrm>
              <a:off x="4826" y="1570"/>
              <a:ext cx="91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detector + context</a:t>
              </a:r>
            </a:p>
          </p:txBody>
        </p:sp>
        <p:sp>
          <p:nvSpPr>
            <p:cNvPr id="23568" name="Line 14"/>
            <p:cNvSpPr>
              <a:spLocks noChangeAspect="1" noChangeShapeType="1"/>
            </p:cNvSpPr>
            <p:nvPr/>
          </p:nvSpPr>
          <p:spPr bwMode="auto">
            <a:xfrm>
              <a:off x="3811" y="1060"/>
              <a:ext cx="1045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9" name="Line 15"/>
            <p:cNvSpPr>
              <a:spLocks noChangeAspect="1" noChangeShapeType="1"/>
            </p:cNvSpPr>
            <p:nvPr/>
          </p:nvSpPr>
          <p:spPr bwMode="auto">
            <a:xfrm>
              <a:off x="4128" y="1869"/>
              <a:ext cx="72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2012950" y="3300413"/>
            <a:ext cx="2443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test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  <p:bldP spid="71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/>
              <a:t>Results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5265738" y="3952875"/>
            <a:ext cx="2449512" cy="1827213"/>
            <a:chOff x="3509" y="2622"/>
            <a:chExt cx="1825" cy="1369"/>
          </a:xfrm>
        </p:grpSpPr>
        <p:graphicFrame>
          <p:nvGraphicFramePr>
            <p:cNvPr id="57348" name="Object 4"/>
            <p:cNvGraphicFramePr>
              <a:graphicFrameLocks noChangeAspect="1"/>
            </p:cNvGraphicFramePr>
            <p:nvPr/>
          </p:nvGraphicFramePr>
          <p:xfrm>
            <a:off x="3509" y="2622"/>
            <a:ext cx="1825" cy="1369"/>
          </p:xfrm>
          <a:graphic>
            <a:graphicData uri="http://schemas.openxmlformats.org/presentationml/2006/ole">
              <p:oleObj spid="_x0000_s48132" name="Bitmap Image" r:id="rId4" imgW="9752381" imgH="7314286" progId="Paint.Picture">
                <p:embed/>
              </p:oleObj>
            </a:graphicData>
          </a:graphic>
        </p:graphicFrame>
        <p:sp>
          <p:nvSpPr>
            <p:cNvPr id="57411" name="Rectangle 5"/>
            <p:cNvSpPr>
              <a:spLocks noChangeAspect="1" noChangeArrowheads="1"/>
            </p:cNvSpPr>
            <p:nvPr/>
          </p:nvSpPr>
          <p:spPr bwMode="auto">
            <a:xfrm>
              <a:off x="4074" y="3390"/>
              <a:ext cx="108" cy="97"/>
            </a:xfrm>
            <a:prstGeom prst="rect">
              <a:avLst/>
            </a:prstGeom>
            <a:noFill/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12" name="Oval 6"/>
            <p:cNvSpPr>
              <a:spLocks noChangeAspect="1" noChangeArrowheads="1"/>
            </p:cNvSpPr>
            <p:nvPr/>
          </p:nvSpPr>
          <p:spPr bwMode="auto">
            <a:xfrm>
              <a:off x="5151" y="3397"/>
              <a:ext cx="107" cy="9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4330" y="3688"/>
              <a:ext cx="160" cy="147"/>
              <a:chOff x="1824" y="1133"/>
              <a:chExt cx="144" cy="144"/>
            </a:xfrm>
          </p:grpSpPr>
          <p:sp>
            <p:nvSpPr>
              <p:cNvPr id="57418" name="Line 8"/>
              <p:cNvSpPr>
                <a:spLocks noChangeAspect="1" noChangeShapeType="1"/>
              </p:cNvSpPr>
              <p:nvPr/>
            </p:nvSpPr>
            <p:spPr bwMode="auto">
              <a:xfrm>
                <a:off x="1896" y="1133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19" name="Line 9"/>
              <p:cNvSpPr>
                <a:spLocks noChangeAspect="1" noChangeShapeType="1"/>
              </p:cNvSpPr>
              <p:nvPr/>
            </p:nvSpPr>
            <p:spPr bwMode="auto">
              <a:xfrm>
                <a:off x="1824" y="1205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 noChangeAspect="1"/>
            </p:cNvGrpSpPr>
            <p:nvPr/>
          </p:nvGrpSpPr>
          <p:grpSpPr bwMode="auto">
            <a:xfrm>
              <a:off x="4772" y="3685"/>
              <a:ext cx="121" cy="117"/>
              <a:chOff x="2928" y="3264"/>
              <a:chExt cx="96" cy="96"/>
            </a:xfrm>
          </p:grpSpPr>
          <p:sp>
            <p:nvSpPr>
              <p:cNvPr id="57415" name="Line 11"/>
              <p:cNvSpPr>
                <a:spLocks noChangeAspect="1" noChangeShapeType="1"/>
              </p:cNvSpPr>
              <p:nvPr/>
            </p:nvSpPr>
            <p:spPr bwMode="auto">
              <a:xfrm>
                <a:off x="2928" y="3264"/>
                <a:ext cx="48" cy="96"/>
              </a:xfrm>
              <a:prstGeom prst="line">
                <a:avLst/>
              </a:prstGeom>
              <a:noFill/>
              <a:ln w="127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16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2976" y="3264"/>
                <a:ext cx="48" cy="96"/>
              </a:xfrm>
              <a:prstGeom prst="line">
                <a:avLst/>
              </a:prstGeom>
              <a:noFill/>
              <a:ln w="127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17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2928" y="3264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1522413" y="3952875"/>
            <a:ext cx="2449512" cy="1827213"/>
            <a:chOff x="1019" y="2646"/>
            <a:chExt cx="1825" cy="1369"/>
          </a:xfrm>
        </p:grpSpPr>
        <p:graphicFrame>
          <p:nvGraphicFramePr>
            <p:cNvPr id="57347" name="Object 3"/>
            <p:cNvGraphicFramePr>
              <a:graphicFrameLocks noChangeAspect="1"/>
            </p:cNvGraphicFramePr>
            <p:nvPr/>
          </p:nvGraphicFramePr>
          <p:xfrm>
            <a:off x="1019" y="2646"/>
            <a:ext cx="1825" cy="1369"/>
          </p:xfrm>
          <a:graphic>
            <a:graphicData uri="http://schemas.openxmlformats.org/presentationml/2006/ole">
              <p:oleObj spid="_x0000_s48131" name="Bitmap Image" r:id="rId5" imgW="9752381" imgH="7314286" progId="Paint.Picture">
                <p:embed/>
              </p:oleObj>
            </a:graphicData>
          </a:graphic>
        </p:graphicFrame>
        <p:sp>
          <p:nvSpPr>
            <p:cNvPr id="57402" name="Rectangle 16"/>
            <p:cNvSpPr>
              <a:spLocks noChangeAspect="1" noChangeArrowheads="1"/>
            </p:cNvSpPr>
            <p:nvPr/>
          </p:nvSpPr>
          <p:spPr bwMode="auto">
            <a:xfrm>
              <a:off x="1584" y="3400"/>
              <a:ext cx="108" cy="97"/>
            </a:xfrm>
            <a:prstGeom prst="rect">
              <a:avLst/>
            </a:prstGeom>
            <a:noFill/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03" name="Oval 17"/>
            <p:cNvSpPr>
              <a:spLocks noChangeAspect="1" noChangeArrowheads="1"/>
            </p:cNvSpPr>
            <p:nvPr/>
          </p:nvSpPr>
          <p:spPr bwMode="auto">
            <a:xfrm>
              <a:off x="2062" y="2830"/>
              <a:ext cx="107" cy="9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8"/>
            <p:cNvGrpSpPr>
              <a:grpSpLocks noChangeAspect="1"/>
            </p:cNvGrpSpPr>
            <p:nvPr/>
          </p:nvGrpSpPr>
          <p:grpSpPr bwMode="auto">
            <a:xfrm>
              <a:off x="1133" y="2790"/>
              <a:ext cx="160" cy="147"/>
              <a:chOff x="1824" y="1133"/>
              <a:chExt cx="144" cy="144"/>
            </a:xfrm>
          </p:grpSpPr>
          <p:sp>
            <p:nvSpPr>
              <p:cNvPr id="57409" name="Line 19"/>
              <p:cNvSpPr>
                <a:spLocks noChangeAspect="1" noChangeShapeType="1"/>
              </p:cNvSpPr>
              <p:nvPr/>
            </p:nvSpPr>
            <p:spPr bwMode="auto">
              <a:xfrm>
                <a:off x="1896" y="1133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10" name="Line 20"/>
              <p:cNvSpPr>
                <a:spLocks noChangeAspect="1" noChangeShapeType="1"/>
              </p:cNvSpPr>
              <p:nvPr/>
            </p:nvSpPr>
            <p:spPr bwMode="auto">
              <a:xfrm>
                <a:off x="1824" y="1205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1"/>
            <p:cNvGrpSpPr>
              <a:grpSpLocks noChangeAspect="1"/>
            </p:cNvGrpSpPr>
            <p:nvPr/>
          </p:nvGrpSpPr>
          <p:grpSpPr bwMode="auto">
            <a:xfrm>
              <a:off x="1992" y="3744"/>
              <a:ext cx="121" cy="117"/>
              <a:chOff x="2928" y="3264"/>
              <a:chExt cx="96" cy="96"/>
            </a:xfrm>
          </p:grpSpPr>
          <p:sp>
            <p:nvSpPr>
              <p:cNvPr id="57406" name="Line 22"/>
              <p:cNvSpPr>
                <a:spLocks noChangeAspect="1" noChangeShapeType="1"/>
              </p:cNvSpPr>
              <p:nvPr/>
            </p:nvSpPr>
            <p:spPr bwMode="auto">
              <a:xfrm>
                <a:off x="2928" y="3264"/>
                <a:ext cx="48" cy="96"/>
              </a:xfrm>
              <a:prstGeom prst="line">
                <a:avLst/>
              </a:prstGeom>
              <a:noFill/>
              <a:ln w="127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07" name="Line 23"/>
              <p:cNvSpPr>
                <a:spLocks noChangeAspect="1" noChangeShapeType="1"/>
              </p:cNvSpPr>
              <p:nvPr/>
            </p:nvSpPr>
            <p:spPr bwMode="auto">
              <a:xfrm flipV="1">
                <a:off x="2976" y="3264"/>
                <a:ext cx="48" cy="96"/>
              </a:xfrm>
              <a:prstGeom prst="line">
                <a:avLst/>
              </a:prstGeom>
              <a:noFill/>
              <a:ln w="127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08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2928" y="3264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07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94020" name="Text Box 36"/>
          <p:cNvSpPr txBox="1">
            <a:spLocks noChangeArrowheads="1"/>
          </p:cNvSpPr>
          <p:nvPr/>
        </p:nvSpPr>
        <p:spPr bwMode="auto">
          <a:xfrm>
            <a:off x="5305425" y="3200400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/>
              <a:t>symbols key</a:t>
            </a:r>
          </a:p>
        </p:txBody>
      </p:sp>
      <p:sp>
        <p:nvSpPr>
          <p:cNvPr id="1194021" name="Text Box 37"/>
          <p:cNvSpPr txBox="1">
            <a:spLocks noChangeArrowheads="1"/>
          </p:cNvSpPr>
          <p:nvPr/>
        </p:nvSpPr>
        <p:spPr bwMode="auto">
          <a:xfrm>
            <a:off x="1514475" y="5734050"/>
            <a:ext cx="244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/>
              <a:t>detector</a:t>
            </a:r>
          </a:p>
        </p:txBody>
      </p:sp>
      <p:sp>
        <p:nvSpPr>
          <p:cNvPr id="1194022" name="Text Box 38"/>
          <p:cNvSpPr txBox="1">
            <a:spLocks noChangeArrowheads="1"/>
          </p:cNvSpPr>
          <p:nvPr/>
        </p:nvSpPr>
        <p:spPr bwMode="auto">
          <a:xfrm>
            <a:off x="5286375" y="57626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/>
              <a:t>detector + context</a:t>
            </a:r>
          </a:p>
        </p:txBody>
      </p:sp>
      <p:graphicFrame>
        <p:nvGraphicFramePr>
          <p:cNvPr id="1194023" name="Object 2"/>
          <p:cNvGraphicFramePr>
            <a:graphicFrameLocks noChangeAspect="1"/>
          </p:cNvGraphicFramePr>
          <p:nvPr/>
        </p:nvGraphicFramePr>
        <p:xfrm>
          <a:off x="1600200" y="1393825"/>
          <a:ext cx="2439988" cy="1830388"/>
        </p:xfrm>
        <a:graphic>
          <a:graphicData uri="http://schemas.openxmlformats.org/presentationml/2006/ole">
            <p:oleObj spid="_x0000_s48130" name="Bitmap Image" r:id="rId6" imgW="9752381" imgH="7314286" progId="Paint.Picture">
              <p:embed/>
            </p:oleObj>
          </a:graphicData>
        </a:graphic>
      </p:graphicFrame>
      <p:sp>
        <p:nvSpPr>
          <p:cNvPr id="1194024" name="Text Box 40"/>
          <p:cNvSpPr txBox="1">
            <a:spLocks noChangeArrowheads="1"/>
          </p:cNvSpPr>
          <p:nvPr/>
        </p:nvSpPr>
        <p:spPr bwMode="auto">
          <a:xfrm>
            <a:off x="1409700" y="3186113"/>
            <a:ext cx="2886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0"/>
              <a:t>test image</a:t>
            </a:r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5254625" y="1408113"/>
            <a:ext cx="2449513" cy="1828800"/>
            <a:chOff x="1181" y="1793"/>
            <a:chExt cx="1975" cy="1405"/>
          </a:xfrm>
        </p:grpSpPr>
        <p:grpSp>
          <p:nvGrpSpPr>
            <p:cNvPr id="9" name="Group 45"/>
            <p:cNvGrpSpPr>
              <a:grpSpLocks/>
            </p:cNvGrpSpPr>
            <p:nvPr/>
          </p:nvGrpSpPr>
          <p:grpSpPr bwMode="auto">
            <a:xfrm>
              <a:off x="1181" y="1793"/>
              <a:ext cx="1975" cy="1405"/>
              <a:chOff x="215" y="2256"/>
              <a:chExt cx="1975" cy="1405"/>
            </a:xfrm>
          </p:grpSpPr>
          <p:pic>
            <p:nvPicPr>
              <p:cNvPr id="57392" name="Picture 46" descr="Picture1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15" y="2256"/>
                <a:ext cx="1975" cy="1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393" name="Rectangle 47"/>
              <p:cNvSpPr>
                <a:spLocks noChangeArrowheads="1"/>
              </p:cNvSpPr>
              <p:nvPr/>
            </p:nvSpPr>
            <p:spPr bwMode="auto">
              <a:xfrm>
                <a:off x="384" y="26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94" name="Rectangle 48"/>
              <p:cNvSpPr>
                <a:spLocks noChangeArrowheads="1"/>
              </p:cNvSpPr>
              <p:nvPr/>
            </p:nvSpPr>
            <p:spPr bwMode="auto">
              <a:xfrm>
                <a:off x="425" y="270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95" name="Rectangle 49"/>
              <p:cNvSpPr>
                <a:spLocks noChangeArrowheads="1"/>
              </p:cNvSpPr>
              <p:nvPr/>
            </p:nvSpPr>
            <p:spPr bwMode="auto">
              <a:xfrm>
                <a:off x="1008" y="26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96" name="Rectangle 50"/>
              <p:cNvSpPr>
                <a:spLocks noChangeArrowheads="1"/>
              </p:cNvSpPr>
              <p:nvPr/>
            </p:nvSpPr>
            <p:spPr bwMode="auto">
              <a:xfrm>
                <a:off x="377" y="3134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97" name="Rectangle 51"/>
              <p:cNvSpPr>
                <a:spLocks noChangeArrowheads="1"/>
              </p:cNvSpPr>
              <p:nvPr/>
            </p:nvSpPr>
            <p:spPr bwMode="auto">
              <a:xfrm>
                <a:off x="336" y="2976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98" name="Rectangle 52"/>
              <p:cNvSpPr>
                <a:spLocks noChangeArrowheads="1"/>
              </p:cNvSpPr>
              <p:nvPr/>
            </p:nvSpPr>
            <p:spPr bwMode="auto">
              <a:xfrm>
                <a:off x="674" y="26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99" name="Rectangle 53"/>
              <p:cNvSpPr>
                <a:spLocks noChangeArrowheads="1"/>
              </p:cNvSpPr>
              <p:nvPr/>
            </p:nvSpPr>
            <p:spPr bwMode="auto">
              <a:xfrm>
                <a:off x="542" y="318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00" name="Rectangle 54"/>
              <p:cNvSpPr>
                <a:spLocks noChangeArrowheads="1"/>
              </p:cNvSpPr>
              <p:nvPr/>
            </p:nvSpPr>
            <p:spPr bwMode="auto">
              <a:xfrm>
                <a:off x="916" y="316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01" name="Rectangle 55"/>
              <p:cNvSpPr>
                <a:spLocks noChangeArrowheads="1"/>
              </p:cNvSpPr>
              <p:nvPr/>
            </p:nvSpPr>
            <p:spPr bwMode="auto">
              <a:xfrm>
                <a:off x="962" y="3178"/>
                <a:ext cx="192" cy="192"/>
              </a:xfrm>
              <a:prstGeom prst="rect">
                <a:avLst/>
              </a:prstGeom>
              <a:noFill/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7372" name="Line 56"/>
            <p:cNvSpPr>
              <a:spLocks noChangeShapeType="1"/>
            </p:cNvSpPr>
            <p:nvPr/>
          </p:nvSpPr>
          <p:spPr bwMode="auto">
            <a:xfrm>
              <a:off x="1584" y="282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73" name="Line 57"/>
            <p:cNvSpPr>
              <a:spLocks noChangeShapeType="1"/>
            </p:cNvSpPr>
            <p:nvPr/>
          </p:nvSpPr>
          <p:spPr bwMode="auto">
            <a:xfrm>
              <a:off x="1618" y="282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74" name="Line 58"/>
            <p:cNvSpPr>
              <a:spLocks noChangeShapeType="1"/>
            </p:cNvSpPr>
            <p:nvPr/>
          </p:nvSpPr>
          <p:spPr bwMode="auto">
            <a:xfrm>
              <a:off x="1732" y="279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75" name="Line 59"/>
            <p:cNvSpPr>
              <a:spLocks noChangeShapeType="1"/>
            </p:cNvSpPr>
            <p:nvPr/>
          </p:nvSpPr>
          <p:spPr bwMode="auto">
            <a:xfrm>
              <a:off x="1686" y="283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76" name="Line 60"/>
            <p:cNvSpPr>
              <a:spLocks noChangeShapeType="1"/>
            </p:cNvSpPr>
            <p:nvPr/>
          </p:nvSpPr>
          <p:spPr bwMode="auto">
            <a:xfrm>
              <a:off x="1834" y="279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77" name="Line 61"/>
            <p:cNvSpPr>
              <a:spLocks noChangeShapeType="1"/>
            </p:cNvSpPr>
            <p:nvPr/>
          </p:nvSpPr>
          <p:spPr bwMode="auto">
            <a:xfrm>
              <a:off x="1792" y="281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78" name="Line 62"/>
            <p:cNvSpPr>
              <a:spLocks noChangeShapeType="1"/>
            </p:cNvSpPr>
            <p:nvPr/>
          </p:nvSpPr>
          <p:spPr bwMode="auto">
            <a:xfrm>
              <a:off x="1758" y="282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79" name="Line 63"/>
            <p:cNvSpPr>
              <a:spLocks noChangeShapeType="1"/>
            </p:cNvSpPr>
            <p:nvPr/>
          </p:nvSpPr>
          <p:spPr bwMode="auto">
            <a:xfrm>
              <a:off x="1798" y="284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0" name="Line 64"/>
            <p:cNvSpPr>
              <a:spLocks noChangeShapeType="1"/>
            </p:cNvSpPr>
            <p:nvPr/>
          </p:nvSpPr>
          <p:spPr bwMode="auto">
            <a:xfrm>
              <a:off x="1868" y="2826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1" name="Line 65"/>
            <p:cNvSpPr>
              <a:spLocks noChangeShapeType="1"/>
            </p:cNvSpPr>
            <p:nvPr/>
          </p:nvSpPr>
          <p:spPr bwMode="auto">
            <a:xfrm>
              <a:off x="1936" y="283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2" name="Line 66"/>
            <p:cNvSpPr>
              <a:spLocks noChangeShapeType="1"/>
            </p:cNvSpPr>
            <p:nvPr/>
          </p:nvSpPr>
          <p:spPr bwMode="auto">
            <a:xfrm>
              <a:off x="1956" y="282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3" name="Line 67"/>
            <p:cNvSpPr>
              <a:spLocks noChangeShapeType="1"/>
            </p:cNvSpPr>
            <p:nvPr/>
          </p:nvSpPr>
          <p:spPr bwMode="auto">
            <a:xfrm>
              <a:off x="2048" y="2814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4" name="Line 68"/>
            <p:cNvSpPr>
              <a:spLocks noChangeShapeType="1"/>
            </p:cNvSpPr>
            <p:nvPr/>
          </p:nvSpPr>
          <p:spPr bwMode="auto">
            <a:xfrm>
              <a:off x="2082" y="2820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5" name="Line 69"/>
            <p:cNvSpPr>
              <a:spLocks noChangeShapeType="1"/>
            </p:cNvSpPr>
            <p:nvPr/>
          </p:nvSpPr>
          <p:spPr bwMode="auto">
            <a:xfrm>
              <a:off x="1890" y="2822"/>
              <a:ext cx="0" cy="2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6" name="Line 70"/>
            <p:cNvSpPr>
              <a:spLocks noChangeShapeType="1"/>
            </p:cNvSpPr>
            <p:nvPr/>
          </p:nvSpPr>
          <p:spPr bwMode="auto">
            <a:xfrm>
              <a:off x="1464" y="2938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7" name="Line 71"/>
            <p:cNvSpPr>
              <a:spLocks noChangeShapeType="1"/>
            </p:cNvSpPr>
            <p:nvPr/>
          </p:nvSpPr>
          <p:spPr bwMode="auto">
            <a:xfrm>
              <a:off x="1666" y="2958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8" name="Line 72"/>
            <p:cNvSpPr>
              <a:spLocks noChangeShapeType="1"/>
            </p:cNvSpPr>
            <p:nvPr/>
          </p:nvSpPr>
          <p:spPr bwMode="auto">
            <a:xfrm>
              <a:off x="1818" y="2938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89" name="Line 73"/>
            <p:cNvSpPr>
              <a:spLocks noChangeShapeType="1"/>
            </p:cNvSpPr>
            <p:nvPr/>
          </p:nvSpPr>
          <p:spPr bwMode="auto">
            <a:xfrm>
              <a:off x="1974" y="2936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90" name="Line 74"/>
            <p:cNvSpPr>
              <a:spLocks noChangeShapeType="1"/>
            </p:cNvSpPr>
            <p:nvPr/>
          </p:nvSpPr>
          <p:spPr bwMode="auto">
            <a:xfrm>
              <a:off x="1718" y="2910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91" name="Line 75"/>
            <p:cNvSpPr>
              <a:spLocks noChangeShapeType="1"/>
            </p:cNvSpPr>
            <p:nvPr/>
          </p:nvSpPr>
          <p:spPr bwMode="auto">
            <a:xfrm>
              <a:off x="1828" y="2956"/>
              <a:ext cx="2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81"/>
          <p:cNvGrpSpPr>
            <a:grpSpLocks/>
          </p:cNvGrpSpPr>
          <p:nvPr/>
        </p:nvGrpSpPr>
        <p:grpSpPr bwMode="auto">
          <a:xfrm>
            <a:off x="6362700" y="5357813"/>
            <a:ext cx="254000" cy="234950"/>
            <a:chOff x="4700" y="2954"/>
            <a:chExt cx="160" cy="148"/>
          </a:xfrm>
        </p:grpSpPr>
        <p:grpSp>
          <p:nvGrpSpPr>
            <p:cNvPr id="11" name="Group 76"/>
            <p:cNvGrpSpPr>
              <a:grpSpLocks/>
            </p:cNvGrpSpPr>
            <p:nvPr/>
          </p:nvGrpSpPr>
          <p:grpSpPr bwMode="auto">
            <a:xfrm>
              <a:off x="4700" y="2955"/>
              <a:ext cx="160" cy="147"/>
              <a:chOff x="1824" y="1133"/>
              <a:chExt cx="144" cy="144"/>
            </a:xfrm>
          </p:grpSpPr>
          <p:sp>
            <p:nvSpPr>
              <p:cNvPr id="57369" name="Line 77"/>
              <p:cNvSpPr>
                <a:spLocks noChangeShapeType="1"/>
              </p:cNvSpPr>
              <p:nvPr/>
            </p:nvSpPr>
            <p:spPr bwMode="auto">
              <a:xfrm>
                <a:off x="1896" y="1133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70" name="Line 78"/>
              <p:cNvSpPr>
                <a:spLocks noChangeShapeType="1"/>
              </p:cNvSpPr>
              <p:nvPr/>
            </p:nvSpPr>
            <p:spPr bwMode="auto">
              <a:xfrm>
                <a:off x="1824" y="1205"/>
                <a:ext cx="14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7367" name="Line 79"/>
            <p:cNvSpPr>
              <a:spLocks noChangeShapeType="1"/>
            </p:cNvSpPr>
            <p:nvPr/>
          </p:nvSpPr>
          <p:spPr bwMode="auto">
            <a:xfrm>
              <a:off x="4778" y="2954"/>
              <a:ext cx="0" cy="14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8" name="Line 80"/>
            <p:cNvSpPr>
              <a:spLocks noChangeShapeType="1"/>
            </p:cNvSpPr>
            <p:nvPr/>
          </p:nvSpPr>
          <p:spPr bwMode="auto">
            <a:xfrm>
              <a:off x="4708" y="3028"/>
              <a:ext cx="14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82"/>
          <p:cNvGrpSpPr>
            <a:grpSpLocks/>
          </p:cNvGrpSpPr>
          <p:nvPr/>
        </p:nvGrpSpPr>
        <p:grpSpPr bwMode="auto">
          <a:xfrm>
            <a:off x="1666875" y="4125913"/>
            <a:ext cx="254000" cy="233362"/>
            <a:chOff x="1824" y="1133"/>
            <a:chExt cx="144" cy="144"/>
          </a:xfrm>
        </p:grpSpPr>
        <p:sp>
          <p:nvSpPr>
            <p:cNvPr id="57364" name="Line 83"/>
            <p:cNvSpPr>
              <a:spLocks noChangeShapeType="1"/>
            </p:cNvSpPr>
            <p:nvPr/>
          </p:nvSpPr>
          <p:spPr bwMode="auto">
            <a:xfrm>
              <a:off x="1896" y="1133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5" name="Line 84"/>
            <p:cNvSpPr>
              <a:spLocks noChangeShapeType="1"/>
            </p:cNvSpPr>
            <p:nvPr/>
          </p:nvSpPr>
          <p:spPr bwMode="auto">
            <a:xfrm>
              <a:off x="1824" y="1205"/>
              <a:ext cx="1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94069" name="Line 85"/>
          <p:cNvSpPr>
            <a:spLocks noChangeShapeType="1"/>
          </p:cNvSpPr>
          <p:nvPr/>
        </p:nvSpPr>
        <p:spPr bwMode="auto">
          <a:xfrm>
            <a:off x="1790700" y="4124325"/>
            <a:ext cx="0" cy="231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4070" name="Line 86"/>
          <p:cNvSpPr>
            <a:spLocks noChangeShapeType="1"/>
          </p:cNvSpPr>
          <p:nvPr/>
        </p:nvSpPr>
        <p:spPr bwMode="auto">
          <a:xfrm>
            <a:off x="1679575" y="4241800"/>
            <a:ext cx="228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4020" grpId="0"/>
      <p:bldP spid="1194021" grpId="0"/>
      <p:bldP spid="1194022" grpId="0"/>
      <p:bldP spid="1194024" grpId="0"/>
      <p:bldP spid="1194069" grpId="0" animBg="1"/>
      <p:bldP spid="11940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 smtClean="0"/>
              <a:t>What do you see?</a:t>
            </a:r>
            <a:endParaRPr lang="en-US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2563" y="2019300"/>
            <a:ext cx="23526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9300" y="1143000"/>
            <a:ext cx="36798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2088" y="4305300"/>
            <a:ext cx="3667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1504950" y="1076325"/>
            <a:ext cx="1943100" cy="866775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Offices</a:t>
            </a: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4695825" y="4448175"/>
            <a:ext cx="2190750" cy="13430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Desk-stuff and chairs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6019800" y="2514600"/>
            <a:ext cx="3000375" cy="1104900"/>
          </a:xfrm>
          <a:prstGeom prst="wedgeRectCallout">
            <a:avLst>
              <a:gd name="adj1" fmla="val 898"/>
              <a:gd name="adj2" fmla="val 6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Monitors, keyboards, phones and chairs</a:t>
            </a: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1257300" y="3838575"/>
            <a:ext cx="3038475" cy="1666875"/>
          </a:xfrm>
          <a:prstGeom prst="cloudCallout">
            <a:avLst>
              <a:gd name="adj1" fmla="val -27481"/>
              <a:gd name="adj2" fmla="val 10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Computers, phones and chairs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4103" grpId="0" animBg="1"/>
      <p:bldP spid="4104" grpId="0" animBg="1"/>
      <p:bldP spid="410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smtClean="0"/>
              <a:t>Results</a:t>
            </a:r>
          </a:p>
        </p:txBody>
      </p:sp>
      <p:pic>
        <p:nvPicPr>
          <p:cNvPr id="2458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2525" y="1576388"/>
            <a:ext cx="54102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0"/>
            <a:r>
              <a:rPr lang="en-US" dirty="0" err="1" smtClean="0"/>
              <a:t>hSO</a:t>
            </a:r>
            <a:r>
              <a:rPr lang="en-US" dirty="0" smtClean="0"/>
              <a:t>: </a:t>
            </a:r>
            <a:r>
              <a:rPr lang="en-US" dirty="0" smtClean="0"/>
              <a:t>Hierarchical </a:t>
            </a:r>
            <a:r>
              <a:rPr lang="en-US" dirty="0" smtClean="0"/>
              <a:t>Semantics of </a:t>
            </a:r>
            <a:r>
              <a:rPr lang="en-US" dirty="0" smtClean="0"/>
              <a:t>Object</a:t>
            </a:r>
            <a:endParaRPr lang="en-US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2563" y="1514475"/>
            <a:ext cx="4052887" cy="3562350"/>
            <a:chOff x="327" y="600"/>
            <a:chExt cx="3285" cy="263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7" y="600"/>
              <a:ext cx="3285" cy="2446"/>
              <a:chOff x="327" y="600"/>
              <a:chExt cx="3285" cy="2446"/>
            </a:xfrm>
          </p:grpSpPr>
          <p:graphicFrame>
            <p:nvGraphicFramePr>
              <p:cNvPr id="21507" name="Object 3"/>
              <p:cNvGraphicFramePr>
                <a:graphicFrameLocks noChangeAspect="1"/>
              </p:cNvGraphicFramePr>
              <p:nvPr/>
            </p:nvGraphicFramePr>
            <p:xfrm>
              <a:off x="1594" y="600"/>
              <a:ext cx="2018" cy="1551"/>
            </p:xfrm>
            <a:graphic>
              <a:graphicData uri="http://schemas.openxmlformats.org/presentationml/2006/ole">
                <p:oleObj spid="_x0000_s6147" name="Bitmap Image" r:id="rId3" imgW="4780952" imgH="3677163" progId="">
                  <p:embed/>
                </p:oleObj>
              </a:graphicData>
            </a:graphic>
          </p:graphicFrame>
          <p:graphicFrame>
            <p:nvGraphicFramePr>
              <p:cNvPr id="21508" name="Object 4"/>
              <p:cNvGraphicFramePr>
                <a:graphicFrameLocks noChangeAspect="1"/>
              </p:cNvGraphicFramePr>
              <p:nvPr/>
            </p:nvGraphicFramePr>
            <p:xfrm>
              <a:off x="327" y="1260"/>
              <a:ext cx="1290" cy="1786"/>
            </p:xfrm>
            <a:graphic>
              <a:graphicData uri="http://schemas.openxmlformats.org/presentationml/2006/ole">
                <p:oleObj spid="_x0000_s6148" name="Bitmap Image" r:id="rId4" imgW="2352381" imgH="3258005" progId="">
                  <p:embed/>
                </p:oleObj>
              </a:graphicData>
            </a:graphic>
          </p:graphicFrame>
        </p:grpSp>
        <p:graphicFrame>
          <p:nvGraphicFramePr>
            <p:cNvPr id="21506" name="Object 2"/>
            <p:cNvGraphicFramePr>
              <a:graphicFrameLocks noChangeAspect="1"/>
            </p:cNvGraphicFramePr>
            <p:nvPr/>
          </p:nvGraphicFramePr>
          <p:xfrm>
            <a:off x="1281" y="2148"/>
            <a:ext cx="2010" cy="1086"/>
          </p:xfrm>
          <a:graphic>
            <a:graphicData uri="http://schemas.openxmlformats.org/presentationml/2006/ole">
              <p:oleObj spid="_x0000_s6146" name="Bitmap Image" r:id="rId5" imgW="3666667" imgH="1980952" progId="">
                <p:embed/>
              </p:oleObj>
            </a:graphicData>
          </a:graphic>
        </p:graphicFrame>
      </p:grp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5686425" y="3344863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gradFill rotWithShape="1">
            <a:gsLst>
              <a:gs pos="0">
                <a:srgbClr val="18069A"/>
              </a:gs>
              <a:gs pos="100000">
                <a:srgbClr val="00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181725" y="1698625"/>
            <a:ext cx="2743200" cy="3521075"/>
            <a:chOff x="3312" y="1286"/>
            <a:chExt cx="1728" cy="2218"/>
          </a:xfrm>
        </p:grpSpPr>
        <p:sp>
          <p:nvSpPr>
            <p:cNvPr id="21518" name="Text Box 10"/>
            <p:cNvSpPr txBox="1">
              <a:spLocks noChangeArrowheads="1"/>
            </p:cNvSpPr>
            <p:nvPr/>
          </p:nvSpPr>
          <p:spPr bwMode="auto">
            <a:xfrm>
              <a:off x="3312" y="2179"/>
              <a:ext cx="457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Times New Roman" pitchFamily="1" charset="0"/>
                </a:rPr>
                <a:t>CHAIR</a:t>
              </a:r>
              <a:endParaRPr lang="en-US" sz="1200" baseline="-25000">
                <a:latin typeface="Times New Roman" pitchFamily="1" charset="0"/>
              </a:endParaRPr>
            </a:p>
          </p:txBody>
        </p:sp>
        <p:sp>
          <p:nvSpPr>
            <p:cNvPr id="21519" name="Text Box 11"/>
            <p:cNvSpPr txBox="1">
              <a:spLocks noChangeArrowheads="1"/>
            </p:cNvSpPr>
            <p:nvPr/>
          </p:nvSpPr>
          <p:spPr bwMode="auto">
            <a:xfrm>
              <a:off x="3552" y="1286"/>
              <a:ext cx="508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Times New Roman" pitchFamily="1" charset="0"/>
                </a:rPr>
                <a:t>OFFICE</a:t>
              </a:r>
            </a:p>
          </p:txBody>
        </p:sp>
        <p:sp>
          <p:nvSpPr>
            <p:cNvPr id="21520" name="Text Box 12"/>
            <p:cNvSpPr txBox="1">
              <a:spLocks noChangeArrowheads="1"/>
            </p:cNvSpPr>
            <p:nvPr/>
          </p:nvSpPr>
          <p:spPr bwMode="auto">
            <a:xfrm>
              <a:off x="3464" y="2755"/>
              <a:ext cx="509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Times New Roman" pitchFamily="1" charset="0"/>
                </a:rPr>
                <a:t>PHONE</a:t>
              </a:r>
              <a:endParaRPr lang="en-US" sz="1200" baseline="-25000">
                <a:latin typeface="Times New Roman" pitchFamily="1" charset="0"/>
              </a:endParaRPr>
            </a:p>
          </p:txBody>
        </p:sp>
        <p:sp>
          <p:nvSpPr>
            <p:cNvPr id="21521" name="Text Box 13"/>
            <p:cNvSpPr txBox="1">
              <a:spLocks noChangeArrowheads="1"/>
            </p:cNvSpPr>
            <p:nvPr/>
          </p:nvSpPr>
          <p:spPr bwMode="auto">
            <a:xfrm>
              <a:off x="4430" y="3331"/>
              <a:ext cx="610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Times New Roman" pitchFamily="1" charset="0"/>
                </a:rPr>
                <a:t>MONITOR</a:t>
              </a:r>
              <a:endParaRPr lang="en-US" sz="1200" baseline="-25000">
                <a:latin typeface="Times New Roman" pitchFamily="1" charset="0"/>
              </a:endParaRPr>
            </a:p>
          </p:txBody>
        </p:sp>
        <p:sp>
          <p:nvSpPr>
            <p:cNvPr id="21522" name="Text Box 14"/>
            <p:cNvSpPr txBox="1">
              <a:spLocks noChangeArrowheads="1"/>
            </p:cNvSpPr>
            <p:nvPr/>
          </p:nvSpPr>
          <p:spPr bwMode="auto">
            <a:xfrm>
              <a:off x="3566" y="3331"/>
              <a:ext cx="712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Times New Roman" pitchFamily="1" charset="0"/>
                </a:rPr>
                <a:t>KEYBOARD</a:t>
              </a:r>
              <a:endParaRPr lang="en-US" sz="1200" baseline="-25000">
                <a:latin typeface="Times New Roman" pitchFamily="1" charset="0"/>
              </a:endParaRPr>
            </a:p>
          </p:txBody>
        </p:sp>
        <p:sp>
          <p:nvSpPr>
            <p:cNvPr id="21523" name="Line 15"/>
            <p:cNvSpPr>
              <a:spLocks noChangeShapeType="1"/>
            </p:cNvSpPr>
            <p:nvPr/>
          </p:nvSpPr>
          <p:spPr bwMode="auto">
            <a:xfrm>
              <a:off x="3805" y="1539"/>
              <a:ext cx="843" cy="17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Line 16"/>
            <p:cNvSpPr>
              <a:spLocks noChangeShapeType="1"/>
            </p:cNvSpPr>
            <p:nvPr/>
          </p:nvSpPr>
          <p:spPr bwMode="auto">
            <a:xfrm flipH="1">
              <a:off x="4038" y="2707"/>
              <a:ext cx="305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5" name="Line 17"/>
            <p:cNvSpPr>
              <a:spLocks noChangeShapeType="1"/>
            </p:cNvSpPr>
            <p:nvPr/>
          </p:nvSpPr>
          <p:spPr bwMode="auto">
            <a:xfrm flipH="1">
              <a:off x="3784" y="2131"/>
              <a:ext cx="305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6" name="Line 18"/>
            <p:cNvSpPr>
              <a:spLocks noChangeShapeType="1"/>
            </p:cNvSpPr>
            <p:nvPr/>
          </p:nvSpPr>
          <p:spPr bwMode="auto">
            <a:xfrm flipH="1">
              <a:off x="3515" y="1562"/>
              <a:ext cx="305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7" name="Oval 19"/>
            <p:cNvSpPr>
              <a:spLocks noChangeArrowheads="1"/>
            </p:cNvSpPr>
            <p:nvPr/>
          </p:nvSpPr>
          <p:spPr bwMode="auto">
            <a:xfrm>
              <a:off x="3769" y="1507"/>
              <a:ext cx="102" cy="96"/>
            </a:xfrm>
            <a:prstGeom prst="ellipse">
              <a:avLst/>
            </a:prstGeom>
            <a:solidFill>
              <a:schemeClr val="tx1"/>
            </a:soli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8" name="Oval 20"/>
            <p:cNvSpPr>
              <a:spLocks noChangeArrowheads="1"/>
            </p:cNvSpPr>
            <p:nvPr/>
          </p:nvSpPr>
          <p:spPr bwMode="auto">
            <a:xfrm>
              <a:off x="4024" y="2083"/>
              <a:ext cx="101" cy="96"/>
            </a:xfrm>
            <a:prstGeom prst="ellipse">
              <a:avLst/>
            </a:prstGeom>
            <a:solidFill>
              <a:schemeClr val="tx1"/>
            </a:soli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9" name="Oval 21"/>
            <p:cNvSpPr>
              <a:spLocks noChangeArrowheads="1"/>
            </p:cNvSpPr>
            <p:nvPr/>
          </p:nvSpPr>
          <p:spPr bwMode="auto">
            <a:xfrm>
              <a:off x="4306" y="2659"/>
              <a:ext cx="102" cy="96"/>
            </a:xfrm>
            <a:prstGeom prst="ellipse">
              <a:avLst/>
            </a:prstGeom>
            <a:solidFill>
              <a:schemeClr val="tx1"/>
            </a:soli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0" name="Text Box 22"/>
            <p:cNvSpPr txBox="1">
              <a:spLocks noChangeArrowheads="1"/>
            </p:cNvSpPr>
            <p:nvPr/>
          </p:nvSpPr>
          <p:spPr bwMode="auto">
            <a:xfrm>
              <a:off x="4416" y="2611"/>
              <a:ext cx="619" cy="2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i="1">
                  <a:latin typeface="Times New Roman" pitchFamily="1" charset="0"/>
                </a:rPr>
                <a:t>computer</a:t>
              </a:r>
            </a:p>
          </p:txBody>
        </p:sp>
        <p:sp>
          <p:nvSpPr>
            <p:cNvPr id="21531" name="Text Box 23"/>
            <p:cNvSpPr txBox="1">
              <a:spLocks noChangeArrowheads="1"/>
            </p:cNvSpPr>
            <p:nvPr/>
          </p:nvSpPr>
          <p:spPr bwMode="auto">
            <a:xfrm>
              <a:off x="4176" y="2035"/>
              <a:ext cx="768" cy="2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i="1">
                  <a:latin typeface="Times New Roman" pitchFamily="1" charset="0"/>
                </a:rPr>
                <a:t>desk-area</a:t>
              </a:r>
            </a:p>
          </p:txBody>
        </p:sp>
      </p:grp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771650" y="55245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Collection of images of a scene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6450013" y="5538788"/>
            <a:ext cx="25511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Corresponding hSO</a:t>
            </a:r>
          </a:p>
        </p:txBody>
      </p:sp>
      <p:sp>
        <p:nvSpPr>
          <p:cNvPr id="5146" name="AutoShape 26"/>
          <p:cNvSpPr>
            <a:spLocks noChangeArrowheads="1"/>
          </p:cNvSpPr>
          <p:nvPr/>
        </p:nvSpPr>
        <p:spPr bwMode="auto">
          <a:xfrm>
            <a:off x="5686425" y="5656263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gradFill rotWithShape="1">
            <a:gsLst>
              <a:gs pos="0">
                <a:srgbClr val="18069A"/>
              </a:gs>
              <a:gs pos="100000">
                <a:srgbClr val="00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 rot="-888503">
            <a:off x="1763713" y="3241675"/>
            <a:ext cx="6854825" cy="939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500">
                <a:solidFill>
                  <a:srgbClr val="FF0000"/>
                </a:solidFill>
              </a:rPr>
              <a:t>UNSUPERVISED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  <p:bldP spid="5144" grpId="0"/>
      <p:bldP spid="5145" grpId="0"/>
      <p:bldP spid="5146" grpId="0" animBg="1"/>
      <p:bldP spid="51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/>
              <a:t>Approach</a:t>
            </a:r>
          </a:p>
        </p:txBody>
      </p:sp>
      <p:sp>
        <p:nvSpPr>
          <p:cNvPr id="1143811" name="Text Box 3"/>
          <p:cNvSpPr txBox="1">
            <a:spLocks noChangeAspect="1" noChangeArrowheads="1"/>
          </p:cNvSpPr>
          <p:nvPr/>
        </p:nvSpPr>
        <p:spPr bwMode="auto">
          <a:xfrm>
            <a:off x="3886200" y="4124325"/>
            <a:ext cx="1992313" cy="47625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Interaction between pairs of features (parts)</a:t>
            </a:r>
          </a:p>
        </p:txBody>
      </p:sp>
      <p:sp>
        <p:nvSpPr>
          <p:cNvPr id="1143812" name="Oval 4"/>
          <p:cNvSpPr>
            <a:spLocks noChangeAspect="1" noChangeArrowheads="1"/>
          </p:cNvSpPr>
          <p:nvPr/>
        </p:nvSpPr>
        <p:spPr bwMode="auto">
          <a:xfrm>
            <a:off x="4300538" y="5508625"/>
            <a:ext cx="1081087" cy="708025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3813" name="Oval 5"/>
          <p:cNvSpPr>
            <a:spLocks noChangeAspect="1" noChangeArrowheads="1"/>
          </p:cNvSpPr>
          <p:nvPr/>
        </p:nvSpPr>
        <p:spPr bwMode="auto">
          <a:xfrm>
            <a:off x="4056063" y="1676400"/>
            <a:ext cx="1593850" cy="911225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4" name="Oval 6"/>
          <p:cNvSpPr>
            <a:spLocks noChangeAspect="1" noChangeArrowheads="1"/>
          </p:cNvSpPr>
          <p:nvPr/>
        </p:nvSpPr>
        <p:spPr bwMode="auto">
          <a:xfrm>
            <a:off x="4057650" y="1676400"/>
            <a:ext cx="1593850" cy="911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5" name="Text Box 7"/>
          <p:cNvSpPr txBox="1">
            <a:spLocks noChangeAspect="1" noChangeArrowheads="1"/>
          </p:cNvSpPr>
          <p:nvPr/>
        </p:nvSpPr>
        <p:spPr bwMode="auto">
          <a:xfrm>
            <a:off x="4171950" y="1835150"/>
            <a:ext cx="1420813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Images of a particular scene</a:t>
            </a:r>
          </a:p>
        </p:txBody>
      </p:sp>
      <p:sp>
        <p:nvSpPr>
          <p:cNvPr id="32776" name="Text Box 8"/>
          <p:cNvSpPr txBox="1">
            <a:spLocks noChangeAspect="1" noChangeArrowheads="1"/>
          </p:cNvSpPr>
          <p:nvPr/>
        </p:nvSpPr>
        <p:spPr bwMode="auto">
          <a:xfrm>
            <a:off x="3886200" y="2890838"/>
            <a:ext cx="1992313" cy="2936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Feature extraction</a:t>
            </a:r>
          </a:p>
        </p:txBody>
      </p:sp>
      <p:sp>
        <p:nvSpPr>
          <p:cNvPr id="32777" name="Text Box 9"/>
          <p:cNvSpPr txBox="1">
            <a:spLocks noChangeAspect="1" noChangeArrowheads="1"/>
          </p:cNvSpPr>
          <p:nvPr/>
        </p:nvSpPr>
        <p:spPr bwMode="auto">
          <a:xfrm>
            <a:off x="3886200" y="3509963"/>
            <a:ext cx="1992313" cy="2936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Feature selection</a:t>
            </a:r>
          </a:p>
        </p:txBody>
      </p:sp>
      <p:sp>
        <p:nvSpPr>
          <p:cNvPr id="32778" name="Text Box 10"/>
          <p:cNvSpPr txBox="1">
            <a:spLocks noChangeAspect="1" noChangeArrowheads="1"/>
          </p:cNvSpPr>
          <p:nvPr/>
        </p:nvSpPr>
        <p:spPr bwMode="auto">
          <a:xfrm>
            <a:off x="3886200" y="4122738"/>
            <a:ext cx="1992313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Interaction between pairs of features (parts)</a:t>
            </a:r>
          </a:p>
        </p:txBody>
      </p:sp>
      <p:sp>
        <p:nvSpPr>
          <p:cNvPr id="32779" name="Line 11"/>
          <p:cNvSpPr>
            <a:spLocks noChangeAspect="1" noChangeShapeType="1"/>
          </p:cNvSpPr>
          <p:nvPr/>
        </p:nvSpPr>
        <p:spPr bwMode="auto">
          <a:xfrm>
            <a:off x="4854575" y="4589463"/>
            <a:ext cx="0" cy="317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0" name="Text Box 12"/>
          <p:cNvSpPr txBox="1">
            <a:spLocks noChangeAspect="1" noChangeArrowheads="1"/>
          </p:cNvSpPr>
          <p:nvPr/>
        </p:nvSpPr>
        <p:spPr bwMode="auto">
          <a:xfrm>
            <a:off x="3886200" y="4903788"/>
            <a:ext cx="1992313" cy="2936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Recursive clustering</a:t>
            </a:r>
          </a:p>
        </p:txBody>
      </p:sp>
      <p:sp>
        <p:nvSpPr>
          <p:cNvPr id="32781" name="Line 13"/>
          <p:cNvSpPr>
            <a:spLocks noChangeAspect="1" noChangeShapeType="1"/>
          </p:cNvSpPr>
          <p:nvPr/>
        </p:nvSpPr>
        <p:spPr bwMode="auto">
          <a:xfrm>
            <a:off x="4854575" y="3789363"/>
            <a:ext cx="0" cy="3190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2" name="Line 14"/>
          <p:cNvSpPr>
            <a:spLocks noChangeAspect="1" noChangeShapeType="1"/>
          </p:cNvSpPr>
          <p:nvPr/>
        </p:nvSpPr>
        <p:spPr bwMode="auto">
          <a:xfrm>
            <a:off x="4854575" y="3194050"/>
            <a:ext cx="0" cy="317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3" name="Line 15"/>
          <p:cNvSpPr>
            <a:spLocks noChangeAspect="1" noChangeShapeType="1"/>
          </p:cNvSpPr>
          <p:nvPr/>
        </p:nvSpPr>
        <p:spPr bwMode="auto">
          <a:xfrm>
            <a:off x="4854575" y="2587625"/>
            <a:ext cx="0" cy="317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4" name="Oval 16"/>
          <p:cNvSpPr>
            <a:spLocks noChangeAspect="1" noChangeArrowheads="1"/>
          </p:cNvSpPr>
          <p:nvPr/>
        </p:nvSpPr>
        <p:spPr bwMode="auto">
          <a:xfrm>
            <a:off x="4300538" y="5513388"/>
            <a:ext cx="1081087" cy="7080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spect="1" noChangeArrowheads="1"/>
          </p:cNvSpPr>
          <p:nvPr/>
        </p:nvSpPr>
        <p:spPr bwMode="auto">
          <a:xfrm>
            <a:off x="4381500" y="5651500"/>
            <a:ext cx="909638" cy="4556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Learnt hSO</a:t>
            </a:r>
          </a:p>
        </p:txBody>
      </p:sp>
      <p:sp>
        <p:nvSpPr>
          <p:cNvPr id="32786" name="Line 18"/>
          <p:cNvSpPr>
            <a:spLocks noChangeAspect="1" noChangeShapeType="1"/>
          </p:cNvSpPr>
          <p:nvPr/>
        </p:nvSpPr>
        <p:spPr bwMode="auto">
          <a:xfrm>
            <a:off x="4854575" y="5195888"/>
            <a:ext cx="0" cy="317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3827" name="Text Box 19"/>
          <p:cNvSpPr txBox="1">
            <a:spLocks noChangeAspect="1" noChangeArrowheads="1"/>
          </p:cNvSpPr>
          <p:nvPr/>
        </p:nvSpPr>
        <p:spPr bwMode="auto">
          <a:xfrm>
            <a:off x="3886200" y="2895600"/>
            <a:ext cx="1992313" cy="293688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Feature extraction</a:t>
            </a:r>
          </a:p>
        </p:txBody>
      </p:sp>
      <p:sp>
        <p:nvSpPr>
          <p:cNvPr id="1143828" name="Text Box 20"/>
          <p:cNvSpPr txBox="1">
            <a:spLocks noChangeAspect="1" noChangeArrowheads="1"/>
          </p:cNvSpPr>
          <p:nvPr/>
        </p:nvSpPr>
        <p:spPr bwMode="auto">
          <a:xfrm>
            <a:off x="3886200" y="3505200"/>
            <a:ext cx="1992313" cy="293688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Feature selection</a:t>
            </a:r>
          </a:p>
        </p:txBody>
      </p:sp>
      <p:sp>
        <p:nvSpPr>
          <p:cNvPr id="1143829" name="Text Box 21"/>
          <p:cNvSpPr txBox="1">
            <a:spLocks noChangeAspect="1" noChangeArrowheads="1"/>
          </p:cNvSpPr>
          <p:nvPr/>
        </p:nvSpPr>
        <p:spPr bwMode="auto">
          <a:xfrm>
            <a:off x="3886200" y="4899025"/>
            <a:ext cx="1992313" cy="293688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/>
              <a:t>Recursive clustering</a:t>
            </a:r>
          </a:p>
        </p:txBody>
      </p:sp>
      <p:sp>
        <p:nvSpPr>
          <p:cNvPr id="32792" name="Rectangle 25"/>
          <p:cNvSpPr>
            <a:spLocks noChangeArrowheads="1"/>
          </p:cNvSpPr>
          <p:nvPr/>
        </p:nvSpPr>
        <p:spPr bwMode="auto">
          <a:xfrm>
            <a:off x="1235075" y="1066800"/>
            <a:ext cx="7916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Intuition: Semantic relationships </a:t>
            </a:r>
            <a:r>
              <a:rPr lang="en-US" sz="2000">
                <a:sym typeface="Wingdings" pitchFamily="1" charset="2"/>
              </a:rPr>
              <a:t> </a:t>
            </a:r>
            <a:r>
              <a:rPr lang="en-US" sz="2000"/>
              <a:t>consistent relative locations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3811" grpId="0" animBg="1"/>
      <p:bldP spid="1143811" grpId="1" animBg="1"/>
      <p:bldP spid="1143812" grpId="0" animBg="1"/>
      <p:bldP spid="1143813" grpId="0" animBg="1"/>
      <p:bldP spid="1143813" grpId="1" animBg="1"/>
      <p:bldP spid="1143827" grpId="0" animBg="1"/>
      <p:bldP spid="1143827" grpId="1" animBg="1"/>
      <p:bldP spid="1143828" grpId="0" animBg="1"/>
      <p:bldP spid="1143828" grpId="1" animBg="1"/>
      <p:bldP spid="1143829" grpId="0" animBg="1"/>
      <p:bldP spid="11438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3200"/>
              <a:t>Feature extraction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3500" y="981075"/>
            <a:ext cx="6019800" cy="457200"/>
          </a:xfrm>
        </p:spPr>
        <p:txBody>
          <a:bodyPr>
            <a:normAutofit fontScale="92500" lnSpcReduction="20000"/>
          </a:bodyPr>
          <a:lstStyle/>
          <a:p>
            <a:pPr>
              <a:buFont typeface="Webdings" pitchFamily="1" charset="2"/>
              <a:buNone/>
            </a:pPr>
            <a:r>
              <a:rPr lang="en-US"/>
              <a:t>SIFT</a:t>
            </a:r>
          </a:p>
        </p:txBody>
      </p:sp>
      <p:sp>
        <p:nvSpPr>
          <p:cNvPr id="34820" name="Oval 4"/>
          <p:cNvSpPr>
            <a:spLocks noChangeAspect="1" noChangeArrowheads="1"/>
          </p:cNvSpPr>
          <p:nvPr/>
        </p:nvSpPr>
        <p:spPr bwMode="auto">
          <a:xfrm>
            <a:off x="119063" y="42863"/>
            <a:ext cx="796925" cy="455612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1" name="Text Box 5"/>
          <p:cNvSpPr txBox="1">
            <a:spLocks noChangeAspect="1" noChangeArrowheads="1"/>
          </p:cNvSpPr>
          <p:nvPr/>
        </p:nvSpPr>
        <p:spPr bwMode="auto">
          <a:xfrm>
            <a:off x="55563" y="100013"/>
            <a:ext cx="914400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Images of a particular scene category</a:t>
            </a:r>
          </a:p>
        </p:txBody>
      </p:sp>
      <p:sp>
        <p:nvSpPr>
          <p:cNvPr id="34822" name="Text Box 6"/>
          <p:cNvSpPr txBox="1">
            <a:spLocks noChangeAspect="1" noChangeArrowheads="1"/>
          </p:cNvSpPr>
          <p:nvPr/>
        </p:nvSpPr>
        <p:spPr bwMode="auto">
          <a:xfrm>
            <a:off x="33338" y="609600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extraction</a:t>
            </a:r>
          </a:p>
        </p:txBody>
      </p:sp>
      <p:sp>
        <p:nvSpPr>
          <p:cNvPr id="34823" name="Text Box 7"/>
          <p:cNvSpPr txBox="1">
            <a:spLocks noChangeAspect="1" noChangeArrowheads="1"/>
          </p:cNvSpPr>
          <p:nvPr/>
        </p:nvSpPr>
        <p:spPr bwMode="auto">
          <a:xfrm>
            <a:off x="33338" y="955675"/>
            <a:ext cx="996950" cy="20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selection</a:t>
            </a:r>
          </a:p>
        </p:txBody>
      </p:sp>
      <p:sp>
        <p:nvSpPr>
          <p:cNvPr id="34824" name="Text Box 8"/>
          <p:cNvSpPr txBox="1">
            <a:spLocks noChangeAspect="1" noChangeArrowheads="1"/>
          </p:cNvSpPr>
          <p:nvPr/>
        </p:nvSpPr>
        <p:spPr bwMode="auto">
          <a:xfrm>
            <a:off x="33338" y="1298575"/>
            <a:ext cx="996950" cy="295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Interaction between pairs of features</a:t>
            </a:r>
          </a:p>
        </p:txBody>
      </p:sp>
      <p:sp>
        <p:nvSpPr>
          <p:cNvPr id="34825" name="Line 9"/>
          <p:cNvSpPr>
            <a:spLocks noChangeAspect="1" noChangeShapeType="1"/>
          </p:cNvSpPr>
          <p:nvPr/>
        </p:nvSpPr>
        <p:spPr bwMode="auto">
          <a:xfrm>
            <a:off x="517525" y="15906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6" name="Text Box 10"/>
          <p:cNvSpPr txBox="1">
            <a:spLocks noChangeAspect="1" noChangeArrowheads="1"/>
          </p:cNvSpPr>
          <p:nvPr/>
        </p:nvSpPr>
        <p:spPr bwMode="auto">
          <a:xfrm>
            <a:off x="33338" y="1709738"/>
            <a:ext cx="996950" cy="20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 dirty="0"/>
              <a:t>Recursive clustering</a:t>
            </a:r>
          </a:p>
        </p:txBody>
      </p:sp>
      <p:sp>
        <p:nvSpPr>
          <p:cNvPr id="34827" name="Line 11"/>
          <p:cNvSpPr>
            <a:spLocks noChangeAspect="1" noChangeShapeType="1"/>
          </p:cNvSpPr>
          <p:nvPr/>
        </p:nvSpPr>
        <p:spPr bwMode="auto">
          <a:xfrm>
            <a:off x="517525" y="1160463"/>
            <a:ext cx="0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8" name="Line 12"/>
          <p:cNvSpPr>
            <a:spLocks noChangeAspect="1" noChangeShapeType="1"/>
          </p:cNvSpPr>
          <p:nvPr/>
        </p:nvSpPr>
        <p:spPr bwMode="auto">
          <a:xfrm>
            <a:off x="517525" y="825500"/>
            <a:ext cx="0" cy="131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9" name="Line 13"/>
          <p:cNvSpPr>
            <a:spLocks noChangeAspect="1" noChangeShapeType="1"/>
          </p:cNvSpPr>
          <p:nvPr/>
        </p:nvSpPr>
        <p:spPr bwMode="auto">
          <a:xfrm>
            <a:off x="517525" y="495300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0" name="Oval 14"/>
          <p:cNvSpPr>
            <a:spLocks noChangeAspect="1" noChangeArrowheads="1"/>
          </p:cNvSpPr>
          <p:nvPr/>
        </p:nvSpPr>
        <p:spPr bwMode="auto">
          <a:xfrm>
            <a:off x="241300" y="2028825"/>
            <a:ext cx="539750" cy="3540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1" name="Text Box 15"/>
          <p:cNvSpPr txBox="1">
            <a:spLocks noChangeAspect="1" noChangeArrowheads="1"/>
          </p:cNvSpPr>
          <p:nvPr/>
        </p:nvSpPr>
        <p:spPr bwMode="auto">
          <a:xfrm>
            <a:off x="280988" y="2062163"/>
            <a:ext cx="4556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Learnt hSO</a:t>
            </a:r>
          </a:p>
        </p:txBody>
      </p:sp>
      <p:sp>
        <p:nvSpPr>
          <p:cNvPr id="34832" name="Line 16"/>
          <p:cNvSpPr>
            <a:spLocks noChangeAspect="1" noChangeShapeType="1"/>
          </p:cNvSpPr>
          <p:nvPr/>
        </p:nvSpPr>
        <p:spPr bwMode="auto">
          <a:xfrm>
            <a:off x="517525" y="19081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33" name="Picture 17" descr="untitled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406650" y="1600200"/>
            <a:ext cx="5681663" cy="4425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86444" y="1371600"/>
            <a:ext cx="8235205" cy="5334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Geometrically consistent correspondences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Keep features that are geometrically consistent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Remove background clutter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Among all pairs of images, keep features found in enough images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Keep popular objects</a:t>
            </a: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132013" y="2517775"/>
          <a:ext cx="2605087" cy="1954213"/>
        </p:xfrm>
        <a:graphic>
          <a:graphicData uri="http://schemas.openxmlformats.org/presentationml/2006/ole">
            <p:oleObj spid="_x0000_s22530" name="Bitmap Image" r:id="rId4" imgW="9752381" imgH="7314286" progId="Paint.Picture">
              <p:embed/>
            </p:oleObj>
          </a:graphicData>
        </a:graphic>
      </p:graphicFrame>
      <p:sp>
        <p:nvSpPr>
          <p:cNvPr id="368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/>
            <a:r>
              <a:rPr lang="en-US" sz="3200"/>
              <a:t>Feature selection</a:t>
            </a:r>
          </a:p>
        </p:txBody>
      </p:sp>
      <p:sp>
        <p:nvSpPr>
          <p:cNvPr id="36870" name="Oval 5"/>
          <p:cNvSpPr>
            <a:spLocks noChangeAspect="1" noChangeArrowheads="1"/>
          </p:cNvSpPr>
          <p:nvPr/>
        </p:nvSpPr>
        <p:spPr bwMode="auto">
          <a:xfrm>
            <a:off x="119063" y="42863"/>
            <a:ext cx="796925" cy="455612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Text Box 6"/>
          <p:cNvSpPr txBox="1">
            <a:spLocks noChangeAspect="1" noChangeArrowheads="1"/>
          </p:cNvSpPr>
          <p:nvPr/>
        </p:nvSpPr>
        <p:spPr bwMode="auto">
          <a:xfrm>
            <a:off x="55563" y="100013"/>
            <a:ext cx="914400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Images of a particular scene category</a:t>
            </a:r>
          </a:p>
        </p:txBody>
      </p:sp>
      <p:sp>
        <p:nvSpPr>
          <p:cNvPr id="36872" name="Text Box 7"/>
          <p:cNvSpPr txBox="1">
            <a:spLocks noChangeAspect="1" noChangeArrowheads="1"/>
          </p:cNvSpPr>
          <p:nvPr/>
        </p:nvSpPr>
        <p:spPr bwMode="auto">
          <a:xfrm>
            <a:off x="33338" y="609600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extraction</a:t>
            </a:r>
          </a:p>
        </p:txBody>
      </p:sp>
      <p:sp>
        <p:nvSpPr>
          <p:cNvPr id="36873" name="Text Box 8"/>
          <p:cNvSpPr txBox="1">
            <a:spLocks noChangeAspect="1" noChangeArrowheads="1"/>
          </p:cNvSpPr>
          <p:nvPr/>
        </p:nvSpPr>
        <p:spPr bwMode="auto">
          <a:xfrm>
            <a:off x="33338" y="955675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selection</a:t>
            </a:r>
          </a:p>
        </p:txBody>
      </p:sp>
      <p:sp>
        <p:nvSpPr>
          <p:cNvPr id="36874" name="Text Box 9"/>
          <p:cNvSpPr txBox="1">
            <a:spLocks noChangeAspect="1" noChangeArrowheads="1"/>
          </p:cNvSpPr>
          <p:nvPr/>
        </p:nvSpPr>
        <p:spPr bwMode="auto">
          <a:xfrm>
            <a:off x="33338" y="1298575"/>
            <a:ext cx="996950" cy="295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Interaction between pairs of features</a:t>
            </a:r>
          </a:p>
        </p:txBody>
      </p:sp>
      <p:sp>
        <p:nvSpPr>
          <p:cNvPr id="36875" name="Line 10"/>
          <p:cNvSpPr>
            <a:spLocks noChangeAspect="1" noChangeShapeType="1"/>
          </p:cNvSpPr>
          <p:nvPr/>
        </p:nvSpPr>
        <p:spPr bwMode="auto">
          <a:xfrm>
            <a:off x="517525" y="15906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Text Box 11"/>
          <p:cNvSpPr txBox="1">
            <a:spLocks noChangeAspect="1" noChangeArrowheads="1"/>
          </p:cNvSpPr>
          <p:nvPr/>
        </p:nvSpPr>
        <p:spPr bwMode="auto">
          <a:xfrm>
            <a:off x="33338" y="1709738"/>
            <a:ext cx="996950" cy="20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Recursive clustering</a:t>
            </a:r>
          </a:p>
        </p:txBody>
      </p:sp>
      <p:sp>
        <p:nvSpPr>
          <p:cNvPr id="36877" name="Line 12"/>
          <p:cNvSpPr>
            <a:spLocks noChangeAspect="1" noChangeShapeType="1"/>
          </p:cNvSpPr>
          <p:nvPr/>
        </p:nvSpPr>
        <p:spPr bwMode="auto">
          <a:xfrm>
            <a:off x="517525" y="1160463"/>
            <a:ext cx="0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Line 13"/>
          <p:cNvSpPr>
            <a:spLocks noChangeAspect="1" noChangeShapeType="1"/>
          </p:cNvSpPr>
          <p:nvPr/>
        </p:nvSpPr>
        <p:spPr bwMode="auto">
          <a:xfrm>
            <a:off x="517525" y="825500"/>
            <a:ext cx="0" cy="131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9" name="Line 14"/>
          <p:cNvSpPr>
            <a:spLocks noChangeAspect="1" noChangeShapeType="1"/>
          </p:cNvSpPr>
          <p:nvPr/>
        </p:nvSpPr>
        <p:spPr bwMode="auto">
          <a:xfrm>
            <a:off x="517525" y="495300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0" name="Oval 15"/>
          <p:cNvSpPr>
            <a:spLocks noChangeAspect="1" noChangeArrowheads="1"/>
          </p:cNvSpPr>
          <p:nvPr/>
        </p:nvSpPr>
        <p:spPr bwMode="auto">
          <a:xfrm>
            <a:off x="241300" y="2028825"/>
            <a:ext cx="539750" cy="3540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1" name="Text Box 16"/>
          <p:cNvSpPr txBox="1">
            <a:spLocks noChangeAspect="1" noChangeArrowheads="1"/>
          </p:cNvSpPr>
          <p:nvPr/>
        </p:nvSpPr>
        <p:spPr bwMode="auto">
          <a:xfrm>
            <a:off x="280988" y="2062163"/>
            <a:ext cx="4556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Learnt hSO</a:t>
            </a:r>
          </a:p>
        </p:txBody>
      </p:sp>
      <p:sp>
        <p:nvSpPr>
          <p:cNvPr id="36882" name="Line 17"/>
          <p:cNvSpPr>
            <a:spLocks noChangeAspect="1" noChangeShapeType="1"/>
          </p:cNvSpPr>
          <p:nvPr/>
        </p:nvSpPr>
        <p:spPr bwMode="auto">
          <a:xfrm>
            <a:off x="517525" y="19081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3" name="Rectangle 18"/>
          <p:cNvSpPr>
            <a:spLocks noChangeArrowheads="1"/>
          </p:cNvSpPr>
          <p:nvPr/>
        </p:nvSpPr>
        <p:spPr bwMode="auto">
          <a:xfrm>
            <a:off x="1358340" y="1828800"/>
            <a:ext cx="746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800" b="0" dirty="0">
                <a:latin typeface="Arial Narrow" pitchFamily="1" charset="0"/>
              </a:rPr>
              <a:t>[</a:t>
            </a:r>
            <a:r>
              <a:rPr lang="en-US" sz="1800" b="0" dirty="0" err="1">
                <a:latin typeface="Arial Narrow" pitchFamily="1" charset="0"/>
              </a:rPr>
              <a:t>Leordeanu</a:t>
            </a:r>
            <a:r>
              <a:rPr lang="en-US" sz="1800" b="0" dirty="0">
                <a:latin typeface="Arial Narrow" pitchFamily="1" charset="0"/>
              </a:rPr>
              <a:t> et al., ICCV 2005]</a:t>
            </a:r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>
            <p:ph sz="half" idx="4294967295"/>
          </p:nvPr>
        </p:nvGraphicFramePr>
        <p:xfrm>
          <a:off x="5272088" y="2511425"/>
          <a:ext cx="2624137" cy="1966913"/>
        </p:xfrm>
        <a:graphic>
          <a:graphicData uri="http://schemas.openxmlformats.org/presentationml/2006/ole">
            <p:oleObj spid="_x0000_s22531" name="Bitmap Image" r:id="rId5" imgW="9752381" imgH="7314286" progId="Paint.Picture">
              <p:embed/>
            </p:oleObj>
          </a:graphicData>
        </a:graphic>
      </p:graphicFrame>
      <p:sp>
        <p:nvSpPr>
          <p:cNvPr id="36884" name="Line 33"/>
          <p:cNvSpPr>
            <a:spLocks noChangeShapeType="1"/>
          </p:cNvSpPr>
          <p:nvPr/>
        </p:nvSpPr>
        <p:spPr bwMode="auto">
          <a:xfrm>
            <a:off x="4138613" y="3757613"/>
            <a:ext cx="2714625" cy="393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Line 34"/>
          <p:cNvSpPr>
            <a:spLocks noChangeShapeType="1"/>
          </p:cNvSpPr>
          <p:nvPr/>
        </p:nvSpPr>
        <p:spPr bwMode="auto">
          <a:xfrm>
            <a:off x="4149725" y="3956050"/>
            <a:ext cx="2887663" cy="3889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Line 35"/>
          <p:cNvSpPr>
            <a:spLocks noChangeShapeType="1"/>
          </p:cNvSpPr>
          <p:nvPr/>
        </p:nvSpPr>
        <p:spPr bwMode="auto">
          <a:xfrm>
            <a:off x="4319588" y="3876675"/>
            <a:ext cx="2827337" cy="290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7" name="Line 36"/>
          <p:cNvSpPr>
            <a:spLocks noChangeShapeType="1"/>
          </p:cNvSpPr>
          <p:nvPr/>
        </p:nvSpPr>
        <p:spPr bwMode="auto">
          <a:xfrm flipV="1">
            <a:off x="2401888" y="2854325"/>
            <a:ext cx="4521200" cy="795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8" name="Line 37"/>
          <p:cNvSpPr>
            <a:spLocks noChangeShapeType="1"/>
          </p:cNvSpPr>
          <p:nvPr/>
        </p:nvSpPr>
        <p:spPr bwMode="auto">
          <a:xfrm flipV="1">
            <a:off x="2792413" y="3122613"/>
            <a:ext cx="4530725" cy="781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9" name="Line 38"/>
          <p:cNvSpPr>
            <a:spLocks noChangeShapeType="1"/>
          </p:cNvSpPr>
          <p:nvPr/>
        </p:nvSpPr>
        <p:spPr bwMode="auto">
          <a:xfrm flipV="1">
            <a:off x="2533650" y="3028950"/>
            <a:ext cx="4530725" cy="781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0" name="Line 39"/>
          <p:cNvSpPr>
            <a:spLocks noChangeShapeType="1"/>
          </p:cNvSpPr>
          <p:nvPr/>
        </p:nvSpPr>
        <p:spPr bwMode="auto">
          <a:xfrm flipV="1">
            <a:off x="3490913" y="3748088"/>
            <a:ext cx="2228850" cy="225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1" name="Line 40"/>
          <p:cNvSpPr>
            <a:spLocks noChangeShapeType="1"/>
          </p:cNvSpPr>
          <p:nvPr/>
        </p:nvSpPr>
        <p:spPr bwMode="auto">
          <a:xfrm>
            <a:off x="3633788" y="3800475"/>
            <a:ext cx="2074862" cy="212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/>
              <a:t>Geometric consistency</a:t>
            </a:r>
          </a:p>
        </p:txBody>
      </p: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2089120" y="3238500"/>
            <a:ext cx="1295400" cy="129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365720" y="3238500"/>
            <a:ext cx="1600200" cy="129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8" name="Oval 8"/>
          <p:cNvSpPr>
            <a:spLocks noChangeArrowheads="1"/>
          </p:cNvSpPr>
          <p:nvPr/>
        </p:nvSpPr>
        <p:spPr bwMode="auto">
          <a:xfrm>
            <a:off x="2927320" y="36195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9" name="Oval 9"/>
          <p:cNvSpPr>
            <a:spLocks noChangeArrowheads="1"/>
          </p:cNvSpPr>
          <p:nvPr/>
        </p:nvSpPr>
        <p:spPr bwMode="auto">
          <a:xfrm>
            <a:off x="2622520" y="39243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0" name="Oval 10"/>
          <p:cNvSpPr>
            <a:spLocks noChangeArrowheads="1"/>
          </p:cNvSpPr>
          <p:nvPr/>
        </p:nvSpPr>
        <p:spPr bwMode="auto">
          <a:xfrm>
            <a:off x="5486370" y="36195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1" name="Oval 11"/>
          <p:cNvSpPr>
            <a:spLocks noChangeArrowheads="1"/>
          </p:cNvSpPr>
          <p:nvPr/>
        </p:nvSpPr>
        <p:spPr bwMode="auto">
          <a:xfrm>
            <a:off x="6095970" y="42291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2" name="Text Box 12"/>
          <p:cNvSpPr txBox="1">
            <a:spLocks noChangeArrowheads="1"/>
          </p:cNvSpPr>
          <p:nvPr/>
        </p:nvSpPr>
        <p:spPr bwMode="auto">
          <a:xfrm>
            <a:off x="2698720" y="33147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a</a:t>
            </a:r>
          </a:p>
        </p:txBody>
      </p:sp>
      <p:sp>
        <p:nvSpPr>
          <p:cNvPr id="38923" name="Text Box 13"/>
          <p:cNvSpPr txBox="1">
            <a:spLocks noChangeArrowheads="1"/>
          </p:cNvSpPr>
          <p:nvPr/>
        </p:nvSpPr>
        <p:spPr bwMode="auto">
          <a:xfrm>
            <a:off x="2546320" y="40005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b</a:t>
            </a:r>
          </a:p>
        </p:txBody>
      </p:sp>
      <p:sp>
        <p:nvSpPr>
          <p:cNvPr id="38924" name="Text Box 14"/>
          <p:cNvSpPr txBox="1">
            <a:spLocks noChangeArrowheads="1"/>
          </p:cNvSpPr>
          <p:nvPr/>
        </p:nvSpPr>
        <p:spPr bwMode="auto">
          <a:xfrm>
            <a:off x="5562570" y="328295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A</a:t>
            </a:r>
          </a:p>
        </p:txBody>
      </p:sp>
      <p:sp>
        <p:nvSpPr>
          <p:cNvPr id="38925" name="Text Box 15"/>
          <p:cNvSpPr txBox="1">
            <a:spLocks noChangeArrowheads="1"/>
          </p:cNvSpPr>
          <p:nvPr/>
        </p:nvSpPr>
        <p:spPr bwMode="auto">
          <a:xfrm>
            <a:off x="6172170" y="40767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B</a:t>
            </a:r>
          </a:p>
        </p:txBody>
      </p:sp>
      <p:sp>
        <p:nvSpPr>
          <p:cNvPr id="38926" name="Text Box 16"/>
          <p:cNvSpPr txBox="1">
            <a:spLocks noChangeArrowheads="1"/>
          </p:cNvSpPr>
          <p:nvPr/>
        </p:nvSpPr>
        <p:spPr bwMode="auto">
          <a:xfrm>
            <a:off x="3689320" y="31750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>
                <a:latin typeface="Symbol" pitchFamily="1" charset="2"/>
              </a:rPr>
              <a:t>F</a:t>
            </a:r>
            <a:r>
              <a:rPr lang="en-US" sz="1800" b="0" baseline="-25000"/>
              <a:t>a</a:t>
            </a:r>
            <a:r>
              <a:rPr lang="en-US" sz="1800" b="0"/>
              <a:t>(a) = A</a:t>
            </a:r>
          </a:p>
        </p:txBody>
      </p:sp>
      <p:sp>
        <p:nvSpPr>
          <p:cNvPr id="38927" name="Freeform 17"/>
          <p:cNvSpPr>
            <a:spLocks/>
          </p:cNvSpPr>
          <p:nvPr/>
        </p:nvSpPr>
        <p:spPr bwMode="auto">
          <a:xfrm>
            <a:off x="2927320" y="3162300"/>
            <a:ext cx="2590800" cy="457200"/>
          </a:xfrm>
          <a:custGeom>
            <a:avLst/>
            <a:gdLst>
              <a:gd name="T0" fmla="*/ 0 w 1056"/>
              <a:gd name="T1" fmla="*/ 457200 h 480"/>
              <a:gd name="T2" fmla="*/ 1530927 w 1056"/>
              <a:gd name="T3" fmla="*/ 0 h 480"/>
              <a:gd name="T4" fmla="*/ 2590800 w 1056"/>
              <a:gd name="T5" fmla="*/ 457200 h 480"/>
              <a:gd name="T6" fmla="*/ 0 60000 65536"/>
              <a:gd name="T7" fmla="*/ 0 60000 65536"/>
              <a:gd name="T8" fmla="*/ 0 60000 65536"/>
              <a:gd name="T9" fmla="*/ 0 w 1056"/>
              <a:gd name="T10" fmla="*/ 0 h 480"/>
              <a:gd name="T11" fmla="*/ 1056 w 1056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480">
                <a:moveTo>
                  <a:pt x="0" y="480"/>
                </a:moveTo>
                <a:cubicBezTo>
                  <a:pt x="224" y="240"/>
                  <a:pt x="448" y="0"/>
                  <a:pt x="624" y="0"/>
                </a:cubicBezTo>
                <a:cubicBezTo>
                  <a:pt x="800" y="0"/>
                  <a:pt x="984" y="376"/>
                  <a:pt x="1056" y="4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8" name="Oval 18"/>
          <p:cNvSpPr>
            <a:spLocks noChangeArrowheads="1"/>
          </p:cNvSpPr>
          <p:nvPr/>
        </p:nvSpPr>
        <p:spPr bwMode="auto">
          <a:xfrm>
            <a:off x="5638770" y="43053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9" name="Text Box 19"/>
          <p:cNvSpPr txBox="1">
            <a:spLocks noChangeArrowheads="1"/>
          </p:cNvSpPr>
          <p:nvPr/>
        </p:nvSpPr>
        <p:spPr bwMode="auto">
          <a:xfrm>
            <a:off x="5562570" y="372903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>
                <a:latin typeface="Symbol" pitchFamily="1" charset="2"/>
              </a:rPr>
              <a:t>b</a:t>
            </a:r>
            <a:r>
              <a:rPr lang="en-US" sz="1800" b="0" baseline="-25000">
                <a:latin typeface="Symbol" pitchFamily="1" charset="2"/>
              </a:rPr>
              <a:t>A</a:t>
            </a:r>
          </a:p>
        </p:txBody>
      </p:sp>
      <p:sp>
        <p:nvSpPr>
          <p:cNvPr id="38930" name="Text Box 20"/>
          <p:cNvSpPr txBox="1">
            <a:spLocks noChangeArrowheads="1"/>
          </p:cNvSpPr>
          <p:nvPr/>
        </p:nvSpPr>
        <p:spPr bwMode="auto">
          <a:xfrm>
            <a:off x="3494058" y="3656013"/>
            <a:ext cx="2024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>
                <a:latin typeface="Symbol" pitchFamily="1" charset="2"/>
              </a:rPr>
              <a:t>F</a:t>
            </a:r>
            <a:r>
              <a:rPr lang="en-US" sz="1800" b="0" baseline="-25000"/>
              <a:t>a</a:t>
            </a:r>
            <a:r>
              <a:rPr lang="en-US" sz="1800" b="0"/>
              <a:t>(b</a:t>
            </a:r>
            <a:r>
              <a:rPr lang="en-US" sz="1800" b="0" baseline="-25000"/>
              <a:t>a</a:t>
            </a:r>
            <a:r>
              <a:rPr lang="en-US" sz="1800" b="0"/>
              <a:t>) = </a:t>
            </a:r>
            <a:r>
              <a:rPr lang="en-US" sz="1800" b="0">
                <a:latin typeface="Symbol" pitchFamily="1" charset="2"/>
              </a:rPr>
              <a:t>b</a:t>
            </a:r>
            <a:r>
              <a:rPr lang="en-US" sz="1800" b="0" baseline="-25000">
                <a:latin typeface="Symbol" pitchFamily="1" charset="2"/>
              </a:rPr>
              <a:t>A</a:t>
            </a:r>
          </a:p>
        </p:txBody>
      </p:sp>
      <p:sp>
        <p:nvSpPr>
          <p:cNvPr id="38931" name="Line 21"/>
          <p:cNvSpPr>
            <a:spLocks noChangeShapeType="1"/>
          </p:cNvSpPr>
          <p:nvPr/>
        </p:nvSpPr>
        <p:spPr bwMode="auto">
          <a:xfrm flipV="1">
            <a:off x="2959070" y="3648075"/>
            <a:ext cx="2552700" cy="142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2" name="Line 22"/>
          <p:cNvSpPr>
            <a:spLocks noChangeShapeType="1"/>
          </p:cNvSpPr>
          <p:nvPr/>
        </p:nvSpPr>
        <p:spPr bwMode="auto">
          <a:xfrm>
            <a:off x="2665383" y="3978275"/>
            <a:ext cx="3479800" cy="2921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3" name="Line 23"/>
          <p:cNvSpPr>
            <a:spLocks noChangeShapeType="1"/>
          </p:cNvSpPr>
          <p:nvPr/>
        </p:nvSpPr>
        <p:spPr bwMode="auto">
          <a:xfrm flipV="1">
            <a:off x="5681633" y="4273550"/>
            <a:ext cx="438150" cy="6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4" name="Text Box 24"/>
          <p:cNvSpPr txBox="1">
            <a:spLocks noChangeArrowheads="1"/>
          </p:cNvSpPr>
          <p:nvPr/>
        </p:nvSpPr>
        <p:spPr bwMode="auto">
          <a:xfrm>
            <a:off x="5899120" y="33147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d(B,</a:t>
            </a:r>
            <a:r>
              <a:rPr lang="en-US" sz="1800" b="0">
                <a:latin typeface="Symbol" pitchFamily="1" charset="2"/>
              </a:rPr>
              <a:t>b</a:t>
            </a:r>
            <a:r>
              <a:rPr lang="en-US" sz="1800" b="0"/>
              <a:t>)</a:t>
            </a:r>
          </a:p>
        </p:txBody>
      </p:sp>
      <p:sp>
        <p:nvSpPr>
          <p:cNvPr id="38935" name="Oval 25"/>
          <p:cNvSpPr>
            <a:spLocks noChangeArrowheads="1"/>
          </p:cNvSpPr>
          <p:nvPr/>
        </p:nvSpPr>
        <p:spPr bwMode="auto">
          <a:xfrm rot="-2334249">
            <a:off x="2749520" y="3586163"/>
            <a:ext cx="457200" cy="1524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6" name="Oval 26"/>
          <p:cNvSpPr>
            <a:spLocks noChangeArrowheads="1"/>
          </p:cNvSpPr>
          <p:nvPr/>
        </p:nvSpPr>
        <p:spPr bwMode="auto">
          <a:xfrm>
            <a:off x="5453033" y="3348038"/>
            <a:ext cx="163512" cy="609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7" name="Oval 27"/>
          <p:cNvSpPr>
            <a:spLocks noChangeArrowheads="1"/>
          </p:cNvSpPr>
          <p:nvPr/>
        </p:nvSpPr>
        <p:spPr bwMode="auto">
          <a:xfrm>
            <a:off x="2428845" y="3941763"/>
            <a:ext cx="458788" cy="9366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8" name="Oval 28"/>
          <p:cNvSpPr>
            <a:spLocks noChangeArrowheads="1"/>
          </p:cNvSpPr>
          <p:nvPr/>
        </p:nvSpPr>
        <p:spPr bwMode="auto">
          <a:xfrm rot="-3494431">
            <a:off x="5888008" y="4229100"/>
            <a:ext cx="533400" cy="762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9" name="Line 29"/>
          <p:cNvSpPr>
            <a:spLocks noChangeShapeType="1"/>
          </p:cNvSpPr>
          <p:nvPr/>
        </p:nvSpPr>
        <p:spPr bwMode="auto">
          <a:xfrm flipH="1">
            <a:off x="2687608" y="3675063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2470120" y="3505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b</a:t>
            </a:r>
            <a:r>
              <a:rPr lang="en-US" sz="1800" b="0" baseline="-25000"/>
              <a:t>a</a:t>
            </a:r>
          </a:p>
        </p:txBody>
      </p:sp>
      <p:sp>
        <p:nvSpPr>
          <p:cNvPr id="38941" name="Line 31"/>
          <p:cNvSpPr>
            <a:spLocks noChangeShapeType="1"/>
          </p:cNvSpPr>
          <p:nvPr/>
        </p:nvSpPr>
        <p:spPr bwMode="auto">
          <a:xfrm>
            <a:off x="5519708" y="3641725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2" name="Text Box 32"/>
          <p:cNvSpPr txBox="1">
            <a:spLocks noChangeArrowheads="1"/>
          </p:cNvSpPr>
          <p:nvPr/>
        </p:nvSpPr>
        <p:spPr bwMode="auto">
          <a:xfrm>
            <a:off x="5400645" y="4176713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>
                <a:latin typeface="Symbol" pitchFamily="1" charset="2"/>
              </a:rPr>
              <a:t>b</a:t>
            </a:r>
            <a:endParaRPr lang="en-US" sz="1800" b="0" baseline="-25000">
              <a:latin typeface="Symbol" pitchFamily="1" charset="2"/>
            </a:endParaRPr>
          </a:p>
        </p:txBody>
      </p:sp>
      <p:sp>
        <p:nvSpPr>
          <p:cNvPr id="38943" name="Freeform 33"/>
          <p:cNvSpPr>
            <a:spLocks/>
          </p:cNvSpPr>
          <p:nvPr/>
        </p:nvSpPr>
        <p:spPr bwMode="auto">
          <a:xfrm>
            <a:off x="2851120" y="3695700"/>
            <a:ext cx="2743200" cy="381000"/>
          </a:xfrm>
          <a:custGeom>
            <a:avLst/>
            <a:gdLst>
              <a:gd name="T0" fmla="*/ 0 w 1776"/>
              <a:gd name="T1" fmla="*/ 54429 h 168"/>
              <a:gd name="T2" fmla="*/ 1853514 w 1776"/>
              <a:gd name="T3" fmla="*/ 54429 h 168"/>
              <a:gd name="T4" fmla="*/ 2743200 w 1776"/>
              <a:gd name="T5" fmla="*/ 381000 h 168"/>
              <a:gd name="T6" fmla="*/ 0 60000 65536"/>
              <a:gd name="T7" fmla="*/ 0 60000 65536"/>
              <a:gd name="T8" fmla="*/ 0 60000 65536"/>
              <a:gd name="T9" fmla="*/ 0 w 1776"/>
              <a:gd name="T10" fmla="*/ 0 h 168"/>
              <a:gd name="T11" fmla="*/ 1776 w 177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168">
                <a:moveTo>
                  <a:pt x="0" y="24"/>
                </a:moveTo>
                <a:cubicBezTo>
                  <a:pt x="452" y="12"/>
                  <a:pt x="904" y="0"/>
                  <a:pt x="1200" y="24"/>
                </a:cubicBezTo>
                <a:cubicBezTo>
                  <a:pt x="1496" y="48"/>
                  <a:pt x="1680" y="136"/>
                  <a:pt x="1776" y="1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4" name="Freeform 34"/>
          <p:cNvSpPr>
            <a:spLocks/>
          </p:cNvSpPr>
          <p:nvPr/>
        </p:nvSpPr>
        <p:spPr bwMode="auto">
          <a:xfrm>
            <a:off x="5848320" y="3695700"/>
            <a:ext cx="393700" cy="609600"/>
          </a:xfrm>
          <a:custGeom>
            <a:avLst/>
            <a:gdLst>
              <a:gd name="T0" fmla="*/ 50800 w 248"/>
              <a:gd name="T1" fmla="*/ 609600 h 384"/>
              <a:gd name="T2" fmla="*/ 50800 w 248"/>
              <a:gd name="T3" fmla="*/ 457200 h 384"/>
              <a:gd name="T4" fmla="*/ 355600 w 248"/>
              <a:gd name="T5" fmla="*/ 228600 h 384"/>
              <a:gd name="T6" fmla="*/ 279400 w 248"/>
              <a:gd name="T7" fmla="*/ 0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248"/>
              <a:gd name="T13" fmla="*/ 0 h 384"/>
              <a:gd name="T14" fmla="*/ 248 w 2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8" h="384">
                <a:moveTo>
                  <a:pt x="32" y="384"/>
                </a:moveTo>
                <a:cubicBezTo>
                  <a:pt x="16" y="356"/>
                  <a:pt x="0" y="328"/>
                  <a:pt x="32" y="288"/>
                </a:cubicBezTo>
                <a:cubicBezTo>
                  <a:pt x="64" y="248"/>
                  <a:pt x="200" y="192"/>
                  <a:pt x="224" y="144"/>
                </a:cubicBezTo>
                <a:cubicBezTo>
                  <a:pt x="248" y="96"/>
                  <a:pt x="212" y="48"/>
                  <a:pt x="1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5" name="Text Box 35"/>
          <p:cNvSpPr txBox="1">
            <a:spLocks noChangeArrowheads="1"/>
          </p:cNvSpPr>
          <p:nvPr/>
        </p:nvSpPr>
        <p:spPr bwMode="auto">
          <a:xfrm>
            <a:off x="2241520" y="27813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image</a:t>
            </a:r>
            <a:r>
              <a:rPr lang="en-US" sz="1800" b="0" baseline="-25000"/>
              <a:t>1</a:t>
            </a:r>
          </a:p>
        </p:txBody>
      </p:sp>
      <p:sp>
        <p:nvSpPr>
          <p:cNvPr id="38946" name="Text Box 36"/>
          <p:cNvSpPr txBox="1">
            <a:spLocks noChangeArrowheads="1"/>
          </p:cNvSpPr>
          <p:nvPr/>
        </p:nvSpPr>
        <p:spPr bwMode="auto">
          <a:xfrm>
            <a:off x="5670520" y="27813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image</a:t>
            </a:r>
            <a:r>
              <a:rPr lang="en-US" sz="1800" b="0" baseline="-25000"/>
              <a:t>2</a:t>
            </a:r>
          </a:p>
        </p:txBody>
      </p:sp>
      <p:sp>
        <p:nvSpPr>
          <p:cNvPr id="35" name="Oval 5"/>
          <p:cNvSpPr>
            <a:spLocks noChangeAspect="1" noChangeArrowheads="1"/>
          </p:cNvSpPr>
          <p:nvPr/>
        </p:nvSpPr>
        <p:spPr bwMode="auto">
          <a:xfrm>
            <a:off x="119063" y="42863"/>
            <a:ext cx="796925" cy="455612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 Box 6"/>
          <p:cNvSpPr txBox="1">
            <a:spLocks noChangeAspect="1" noChangeArrowheads="1"/>
          </p:cNvSpPr>
          <p:nvPr/>
        </p:nvSpPr>
        <p:spPr bwMode="auto">
          <a:xfrm>
            <a:off x="55563" y="100013"/>
            <a:ext cx="914400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Images of a particular scene category</a:t>
            </a:r>
          </a:p>
        </p:txBody>
      </p:sp>
      <p:sp>
        <p:nvSpPr>
          <p:cNvPr id="37" name="Text Box 7"/>
          <p:cNvSpPr txBox="1">
            <a:spLocks noChangeAspect="1" noChangeArrowheads="1"/>
          </p:cNvSpPr>
          <p:nvPr/>
        </p:nvSpPr>
        <p:spPr bwMode="auto">
          <a:xfrm>
            <a:off x="33338" y="609600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extraction</a:t>
            </a:r>
          </a:p>
        </p:txBody>
      </p:sp>
      <p:sp>
        <p:nvSpPr>
          <p:cNvPr id="38" name="Text Box 8"/>
          <p:cNvSpPr txBox="1">
            <a:spLocks noChangeAspect="1" noChangeArrowheads="1"/>
          </p:cNvSpPr>
          <p:nvPr/>
        </p:nvSpPr>
        <p:spPr bwMode="auto">
          <a:xfrm>
            <a:off x="33338" y="955675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selection</a:t>
            </a:r>
          </a:p>
        </p:txBody>
      </p:sp>
      <p:sp>
        <p:nvSpPr>
          <p:cNvPr id="39" name="Text Box 9"/>
          <p:cNvSpPr txBox="1">
            <a:spLocks noChangeAspect="1" noChangeArrowheads="1"/>
          </p:cNvSpPr>
          <p:nvPr/>
        </p:nvSpPr>
        <p:spPr bwMode="auto">
          <a:xfrm>
            <a:off x="33338" y="1298575"/>
            <a:ext cx="996950" cy="295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Interaction between pairs of features</a:t>
            </a:r>
          </a:p>
        </p:txBody>
      </p:sp>
      <p:sp>
        <p:nvSpPr>
          <p:cNvPr id="40" name="Line 10"/>
          <p:cNvSpPr>
            <a:spLocks noChangeAspect="1" noChangeShapeType="1"/>
          </p:cNvSpPr>
          <p:nvPr/>
        </p:nvSpPr>
        <p:spPr bwMode="auto">
          <a:xfrm>
            <a:off x="517525" y="15906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Box 11"/>
          <p:cNvSpPr txBox="1">
            <a:spLocks noChangeAspect="1" noChangeArrowheads="1"/>
          </p:cNvSpPr>
          <p:nvPr/>
        </p:nvSpPr>
        <p:spPr bwMode="auto">
          <a:xfrm>
            <a:off x="33338" y="1709738"/>
            <a:ext cx="996950" cy="20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Recursive clustering</a:t>
            </a:r>
          </a:p>
        </p:txBody>
      </p:sp>
      <p:sp>
        <p:nvSpPr>
          <p:cNvPr id="42" name="Line 12"/>
          <p:cNvSpPr>
            <a:spLocks noChangeAspect="1" noChangeShapeType="1"/>
          </p:cNvSpPr>
          <p:nvPr/>
        </p:nvSpPr>
        <p:spPr bwMode="auto">
          <a:xfrm>
            <a:off x="517525" y="1160463"/>
            <a:ext cx="0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13"/>
          <p:cNvSpPr>
            <a:spLocks noChangeAspect="1" noChangeShapeType="1"/>
          </p:cNvSpPr>
          <p:nvPr/>
        </p:nvSpPr>
        <p:spPr bwMode="auto">
          <a:xfrm>
            <a:off x="517525" y="825500"/>
            <a:ext cx="0" cy="131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14"/>
          <p:cNvSpPr>
            <a:spLocks noChangeAspect="1" noChangeShapeType="1"/>
          </p:cNvSpPr>
          <p:nvPr/>
        </p:nvSpPr>
        <p:spPr bwMode="auto">
          <a:xfrm>
            <a:off x="517525" y="495300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15"/>
          <p:cNvSpPr>
            <a:spLocks noChangeAspect="1" noChangeArrowheads="1"/>
          </p:cNvSpPr>
          <p:nvPr/>
        </p:nvSpPr>
        <p:spPr bwMode="auto">
          <a:xfrm>
            <a:off x="241300" y="2028825"/>
            <a:ext cx="539750" cy="3540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Box 16"/>
          <p:cNvSpPr txBox="1">
            <a:spLocks noChangeAspect="1" noChangeArrowheads="1"/>
          </p:cNvSpPr>
          <p:nvPr/>
        </p:nvSpPr>
        <p:spPr bwMode="auto">
          <a:xfrm>
            <a:off x="280988" y="2062163"/>
            <a:ext cx="4556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Learnt hSO</a:t>
            </a:r>
          </a:p>
        </p:txBody>
      </p:sp>
      <p:sp>
        <p:nvSpPr>
          <p:cNvPr id="47" name="Line 17"/>
          <p:cNvSpPr>
            <a:spLocks noChangeAspect="1" noChangeShapeType="1"/>
          </p:cNvSpPr>
          <p:nvPr/>
        </p:nvSpPr>
        <p:spPr bwMode="auto">
          <a:xfrm>
            <a:off x="517525" y="19081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7548"/>
            <a:ext cx="8229600" cy="1143000"/>
          </a:xfrm>
        </p:spPr>
        <p:txBody>
          <a:bodyPr/>
          <a:lstStyle/>
          <a:p>
            <a:pPr marL="0" indent="0"/>
            <a:r>
              <a:rPr lang="en-US" sz="3200" dirty="0"/>
              <a:t>So far…</a:t>
            </a:r>
          </a:p>
        </p:txBody>
      </p:sp>
      <p:sp>
        <p:nvSpPr>
          <p:cNvPr id="41999" name="Rectangle 3"/>
          <p:cNvSpPr>
            <a:spLocks noChangeArrowheads="1"/>
          </p:cNvSpPr>
          <p:nvPr/>
        </p:nvSpPr>
        <p:spPr bwMode="auto">
          <a:xfrm>
            <a:off x="5343525" y="3971925"/>
            <a:ext cx="2971800" cy="22098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AutoShape 4"/>
          <p:cNvSpPr>
            <a:spLocks noChangeArrowheads="1"/>
          </p:cNvSpPr>
          <p:nvPr/>
        </p:nvSpPr>
        <p:spPr bwMode="auto">
          <a:xfrm>
            <a:off x="5495925" y="5419725"/>
            <a:ext cx="838200" cy="457200"/>
          </a:xfrm>
          <a:prstGeom prst="ribbon2">
            <a:avLst>
              <a:gd name="adj1" fmla="val 12500"/>
              <a:gd name="adj2" fmla="val 50000"/>
            </a:avLst>
          </a:prstGeom>
          <a:pattFill prst="narVert">
            <a:fgClr>
              <a:srgbClr val="E6F10B"/>
            </a:fgClr>
            <a:bgClr>
              <a:srgbClr val="6600CC"/>
            </a:bgClr>
          </a:patt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1" name="AutoShape 5"/>
          <p:cNvSpPr>
            <a:spLocks noChangeArrowheads="1"/>
          </p:cNvSpPr>
          <p:nvPr/>
        </p:nvSpPr>
        <p:spPr bwMode="auto">
          <a:xfrm>
            <a:off x="7019925" y="4124325"/>
            <a:ext cx="1143000" cy="609600"/>
          </a:xfrm>
          <a:prstGeom prst="irregularSeal1">
            <a:avLst/>
          </a:prstGeom>
          <a:pattFill prst="ltHorz">
            <a:fgClr>
              <a:srgbClr val="CCFF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553325" y="5038725"/>
            <a:ext cx="546100" cy="990600"/>
            <a:chOff x="1488" y="2256"/>
            <a:chExt cx="344" cy="624"/>
          </a:xfrm>
        </p:grpSpPr>
        <p:graphicFrame>
          <p:nvGraphicFramePr>
            <p:cNvPr id="41997" name="Object 13"/>
            <p:cNvGraphicFramePr>
              <a:graphicFrameLocks noChangeAspect="1"/>
            </p:cNvGraphicFramePr>
            <p:nvPr/>
          </p:nvGraphicFramePr>
          <p:xfrm>
            <a:off x="1488" y="2256"/>
            <a:ext cx="344" cy="624"/>
          </p:xfrm>
          <a:graphic>
            <a:graphicData uri="http://schemas.openxmlformats.org/presentationml/2006/ole">
              <p:oleObj spid="_x0000_s27661" name="Bitmap Image" r:id="rId5" imgW="1142857" imgH="1380952" progId="Paint.Picture">
                <p:embed/>
              </p:oleObj>
            </a:graphicData>
          </a:graphic>
        </p:graphicFrame>
        <p:sp>
          <p:nvSpPr>
            <p:cNvPr id="42089" name="Oval 8"/>
            <p:cNvSpPr>
              <a:spLocks noChangeAspect="1" noChangeArrowheads="1"/>
            </p:cNvSpPr>
            <p:nvPr/>
          </p:nvSpPr>
          <p:spPr bwMode="auto">
            <a:xfrm>
              <a:off x="1536" y="2304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90" name="Oval 9"/>
            <p:cNvSpPr>
              <a:spLocks noChangeAspect="1" noChangeArrowheads="1"/>
            </p:cNvSpPr>
            <p:nvPr/>
          </p:nvSpPr>
          <p:spPr bwMode="auto">
            <a:xfrm>
              <a:off x="1632" y="2736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419725" y="4962525"/>
            <a:ext cx="744538" cy="420688"/>
            <a:chOff x="779" y="3239"/>
            <a:chExt cx="469" cy="265"/>
          </a:xfrm>
        </p:grpSpPr>
        <p:graphicFrame>
          <p:nvGraphicFramePr>
            <p:cNvPr id="41996" name="Object 12"/>
            <p:cNvGraphicFramePr>
              <a:graphicFrameLocks noChangeAspect="1"/>
            </p:cNvGraphicFramePr>
            <p:nvPr/>
          </p:nvGraphicFramePr>
          <p:xfrm>
            <a:off x="779" y="3239"/>
            <a:ext cx="469" cy="265"/>
          </p:xfrm>
          <a:graphic>
            <a:graphicData uri="http://schemas.openxmlformats.org/presentationml/2006/ole">
              <p:oleObj spid="_x0000_s27660" name="Bitmap Image" r:id="rId6" imgW="1400000" imgH="790476" progId="Paint.Picture">
                <p:embed/>
              </p:oleObj>
            </a:graphicData>
          </a:graphic>
        </p:graphicFrame>
        <p:sp>
          <p:nvSpPr>
            <p:cNvPr id="42087" name="Oval 12"/>
            <p:cNvSpPr>
              <a:spLocks noChangeAspect="1" noChangeArrowheads="1"/>
            </p:cNvSpPr>
            <p:nvPr/>
          </p:nvSpPr>
          <p:spPr bwMode="auto">
            <a:xfrm>
              <a:off x="1104" y="3264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8" name="Oval 13"/>
            <p:cNvSpPr>
              <a:spLocks noChangeAspect="1" noChangeArrowheads="1"/>
            </p:cNvSpPr>
            <p:nvPr/>
          </p:nvSpPr>
          <p:spPr bwMode="auto">
            <a:xfrm>
              <a:off x="864" y="3360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502275" y="4452938"/>
            <a:ext cx="546100" cy="515937"/>
            <a:chOff x="720" y="2832"/>
            <a:chExt cx="344" cy="325"/>
          </a:xfrm>
        </p:grpSpPr>
        <p:graphicFrame>
          <p:nvGraphicFramePr>
            <p:cNvPr id="41995" name="Object 11"/>
            <p:cNvGraphicFramePr>
              <a:graphicFrameLocks noChangeAspect="1"/>
            </p:cNvGraphicFramePr>
            <p:nvPr/>
          </p:nvGraphicFramePr>
          <p:xfrm>
            <a:off x="720" y="2832"/>
            <a:ext cx="344" cy="325"/>
          </p:xfrm>
          <a:graphic>
            <a:graphicData uri="http://schemas.openxmlformats.org/presentationml/2006/ole">
              <p:oleObj spid="_x0000_s27659" name="Bitmap Image" r:id="rId7" imgW="1028844" imgH="971686" progId="Paint.Picture">
                <p:embed/>
              </p:oleObj>
            </a:graphicData>
          </a:graphic>
        </p:graphicFrame>
        <p:sp>
          <p:nvSpPr>
            <p:cNvPr id="42085" name="Oval 16"/>
            <p:cNvSpPr>
              <a:spLocks noChangeAspect="1" noChangeArrowheads="1"/>
            </p:cNvSpPr>
            <p:nvPr/>
          </p:nvSpPr>
          <p:spPr bwMode="auto">
            <a:xfrm>
              <a:off x="768" y="2880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6" name="Oval 17"/>
            <p:cNvSpPr>
              <a:spLocks noChangeAspect="1" noChangeArrowheads="1"/>
            </p:cNvSpPr>
            <p:nvPr/>
          </p:nvSpPr>
          <p:spPr bwMode="auto">
            <a:xfrm>
              <a:off x="816" y="3024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486525" y="4810125"/>
            <a:ext cx="655638" cy="638175"/>
            <a:chOff x="96" y="2928"/>
            <a:chExt cx="413" cy="402"/>
          </a:xfrm>
        </p:grpSpPr>
        <p:graphicFrame>
          <p:nvGraphicFramePr>
            <p:cNvPr id="41994" name="Object 10"/>
            <p:cNvGraphicFramePr>
              <a:graphicFrameLocks noChangeAspect="1"/>
            </p:cNvGraphicFramePr>
            <p:nvPr/>
          </p:nvGraphicFramePr>
          <p:xfrm>
            <a:off x="96" y="2928"/>
            <a:ext cx="413" cy="402"/>
          </p:xfrm>
          <a:graphic>
            <a:graphicData uri="http://schemas.openxmlformats.org/presentationml/2006/ole">
              <p:oleObj spid="_x0000_s27658" name="Bitmap Image" r:id="rId8" imgW="1419048" imgH="1380952" progId="Paint.Picture">
                <p:embed/>
              </p:oleObj>
            </a:graphicData>
          </a:graphic>
        </p:graphicFrame>
        <p:sp>
          <p:nvSpPr>
            <p:cNvPr id="42083" name="Oval 20"/>
            <p:cNvSpPr>
              <a:spLocks noChangeAspect="1" noChangeArrowheads="1"/>
            </p:cNvSpPr>
            <p:nvPr/>
          </p:nvSpPr>
          <p:spPr bwMode="auto">
            <a:xfrm>
              <a:off x="144" y="2976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4" name="Oval 21"/>
            <p:cNvSpPr>
              <a:spLocks noChangeAspect="1" noChangeArrowheads="1"/>
            </p:cNvSpPr>
            <p:nvPr/>
          </p:nvSpPr>
          <p:spPr bwMode="auto">
            <a:xfrm>
              <a:off x="336" y="3168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006" name="Oval 22"/>
          <p:cNvSpPr>
            <a:spLocks noChangeAspect="1" noChangeArrowheads="1"/>
          </p:cNvSpPr>
          <p:nvPr/>
        </p:nvSpPr>
        <p:spPr bwMode="auto">
          <a:xfrm>
            <a:off x="5648325" y="5419725"/>
            <a:ext cx="73025" cy="730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7" name="Oval 23"/>
          <p:cNvSpPr>
            <a:spLocks noChangeAspect="1" noChangeArrowheads="1"/>
          </p:cNvSpPr>
          <p:nvPr/>
        </p:nvSpPr>
        <p:spPr bwMode="auto">
          <a:xfrm>
            <a:off x="6105525" y="5724525"/>
            <a:ext cx="73025" cy="730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8" name="Oval 24"/>
          <p:cNvSpPr>
            <a:spLocks noChangeAspect="1" noChangeArrowheads="1"/>
          </p:cNvSpPr>
          <p:nvPr/>
        </p:nvSpPr>
        <p:spPr bwMode="auto">
          <a:xfrm>
            <a:off x="7553325" y="4276725"/>
            <a:ext cx="73025" cy="730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 b="0"/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1609725" y="3971925"/>
            <a:ext cx="2971800" cy="2209800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0" name="AutoShape 26"/>
          <p:cNvSpPr>
            <a:spLocks noChangeArrowheads="1"/>
          </p:cNvSpPr>
          <p:nvPr/>
        </p:nvSpPr>
        <p:spPr bwMode="auto">
          <a:xfrm>
            <a:off x="1914525" y="4200525"/>
            <a:ext cx="1066800" cy="228600"/>
          </a:xfrm>
          <a:custGeom>
            <a:avLst/>
            <a:gdLst>
              <a:gd name="T0" fmla="*/ 39516050 w 21600"/>
              <a:gd name="T1" fmla="*/ 0 h 21600"/>
              <a:gd name="T2" fmla="*/ 0 w 21600"/>
              <a:gd name="T3" fmla="*/ 1209675 h 21600"/>
              <a:gd name="T4" fmla="*/ 39516050 w 21600"/>
              <a:gd name="T5" fmla="*/ 2419350 h 21600"/>
              <a:gd name="T6" fmla="*/ 52688067 w 21600"/>
              <a:gd name="T7" fmla="*/ 1209675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pattFill prst="pct40">
            <a:fgClr>
              <a:srgbClr val="0000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1" name="AutoShape 27"/>
          <p:cNvSpPr>
            <a:spLocks noChangeArrowheads="1"/>
          </p:cNvSpPr>
          <p:nvPr/>
        </p:nvSpPr>
        <p:spPr bwMode="auto">
          <a:xfrm>
            <a:off x="3057525" y="4429125"/>
            <a:ext cx="609600" cy="457200"/>
          </a:xfrm>
          <a:prstGeom prst="cloudCallout">
            <a:avLst>
              <a:gd name="adj1" fmla="val -43750"/>
              <a:gd name="adj2" fmla="val 70000"/>
            </a:avLst>
          </a:prstGeom>
          <a:pattFill prst="weave">
            <a:fgClr>
              <a:srgbClr val="FFCC99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endParaRPr lang="en-US" sz="1800" b="0"/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685925" y="5191125"/>
            <a:ext cx="655638" cy="638175"/>
            <a:chOff x="96" y="2928"/>
            <a:chExt cx="413" cy="402"/>
          </a:xfrm>
        </p:grpSpPr>
        <p:graphicFrame>
          <p:nvGraphicFramePr>
            <p:cNvPr id="41993" name="Object 9"/>
            <p:cNvGraphicFramePr>
              <a:graphicFrameLocks noChangeAspect="1"/>
            </p:cNvGraphicFramePr>
            <p:nvPr/>
          </p:nvGraphicFramePr>
          <p:xfrm>
            <a:off x="96" y="2928"/>
            <a:ext cx="413" cy="402"/>
          </p:xfrm>
          <a:graphic>
            <a:graphicData uri="http://schemas.openxmlformats.org/presentationml/2006/ole">
              <p:oleObj spid="_x0000_s27657" name="Bitmap Image" r:id="rId10" imgW="1419048" imgH="1380952" progId="Paint.Picture">
                <p:embed/>
              </p:oleObj>
            </a:graphicData>
          </a:graphic>
        </p:graphicFrame>
        <p:sp>
          <p:nvSpPr>
            <p:cNvPr id="42081" name="Oval 30"/>
            <p:cNvSpPr>
              <a:spLocks noChangeAspect="1" noChangeArrowheads="1"/>
            </p:cNvSpPr>
            <p:nvPr/>
          </p:nvSpPr>
          <p:spPr bwMode="auto">
            <a:xfrm>
              <a:off x="144" y="2976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2" name="Oval 31"/>
            <p:cNvSpPr>
              <a:spLocks noChangeAspect="1" noChangeArrowheads="1"/>
            </p:cNvSpPr>
            <p:nvPr/>
          </p:nvSpPr>
          <p:spPr bwMode="auto">
            <a:xfrm>
              <a:off x="336" y="3168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676525" y="5038725"/>
            <a:ext cx="546100" cy="515938"/>
            <a:chOff x="720" y="2832"/>
            <a:chExt cx="344" cy="325"/>
          </a:xfrm>
        </p:grpSpPr>
        <p:graphicFrame>
          <p:nvGraphicFramePr>
            <p:cNvPr id="41992" name="Object 8"/>
            <p:cNvGraphicFramePr>
              <a:graphicFrameLocks noChangeAspect="1"/>
            </p:cNvGraphicFramePr>
            <p:nvPr/>
          </p:nvGraphicFramePr>
          <p:xfrm>
            <a:off x="720" y="2832"/>
            <a:ext cx="344" cy="325"/>
          </p:xfrm>
          <a:graphic>
            <a:graphicData uri="http://schemas.openxmlformats.org/presentationml/2006/ole">
              <p:oleObj spid="_x0000_s27656" name="Bitmap Image" r:id="rId11" imgW="1028844" imgH="971686" progId="Paint.Picture">
                <p:embed/>
              </p:oleObj>
            </a:graphicData>
          </a:graphic>
        </p:graphicFrame>
        <p:sp>
          <p:nvSpPr>
            <p:cNvPr id="42079" name="Oval 34"/>
            <p:cNvSpPr>
              <a:spLocks noChangeAspect="1" noChangeArrowheads="1"/>
            </p:cNvSpPr>
            <p:nvPr/>
          </p:nvSpPr>
          <p:spPr bwMode="auto">
            <a:xfrm>
              <a:off x="768" y="2880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0" name="Oval 35"/>
            <p:cNvSpPr>
              <a:spLocks noChangeAspect="1" noChangeArrowheads="1"/>
            </p:cNvSpPr>
            <p:nvPr/>
          </p:nvSpPr>
          <p:spPr bwMode="auto">
            <a:xfrm>
              <a:off x="816" y="3024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2770188" y="5684838"/>
            <a:ext cx="744537" cy="420687"/>
            <a:chOff x="779" y="3239"/>
            <a:chExt cx="469" cy="265"/>
          </a:xfrm>
        </p:grpSpPr>
        <p:graphicFrame>
          <p:nvGraphicFramePr>
            <p:cNvPr id="41991" name="Object 7"/>
            <p:cNvGraphicFramePr>
              <a:graphicFrameLocks noChangeAspect="1"/>
            </p:cNvGraphicFramePr>
            <p:nvPr/>
          </p:nvGraphicFramePr>
          <p:xfrm>
            <a:off x="779" y="3239"/>
            <a:ext cx="469" cy="265"/>
          </p:xfrm>
          <a:graphic>
            <a:graphicData uri="http://schemas.openxmlformats.org/presentationml/2006/ole">
              <p:oleObj spid="_x0000_s27655" name="Bitmap Image" r:id="rId12" imgW="1400000" imgH="790476" progId="Paint.Picture">
                <p:embed/>
              </p:oleObj>
            </a:graphicData>
          </a:graphic>
        </p:graphicFrame>
        <p:sp>
          <p:nvSpPr>
            <p:cNvPr id="42077" name="Oval 38"/>
            <p:cNvSpPr>
              <a:spLocks noChangeAspect="1" noChangeArrowheads="1"/>
            </p:cNvSpPr>
            <p:nvPr/>
          </p:nvSpPr>
          <p:spPr bwMode="auto">
            <a:xfrm>
              <a:off x="1104" y="3264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78" name="Oval 39"/>
            <p:cNvSpPr>
              <a:spLocks noChangeAspect="1" noChangeArrowheads="1"/>
            </p:cNvSpPr>
            <p:nvPr/>
          </p:nvSpPr>
          <p:spPr bwMode="auto">
            <a:xfrm>
              <a:off x="864" y="3360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895725" y="4124325"/>
            <a:ext cx="546100" cy="990600"/>
            <a:chOff x="1488" y="2256"/>
            <a:chExt cx="344" cy="624"/>
          </a:xfrm>
        </p:grpSpPr>
        <p:graphicFrame>
          <p:nvGraphicFramePr>
            <p:cNvPr id="41990" name="Object 6"/>
            <p:cNvGraphicFramePr>
              <a:graphicFrameLocks noChangeAspect="1"/>
            </p:cNvGraphicFramePr>
            <p:nvPr/>
          </p:nvGraphicFramePr>
          <p:xfrm>
            <a:off x="1488" y="2256"/>
            <a:ext cx="344" cy="624"/>
          </p:xfrm>
          <a:graphic>
            <a:graphicData uri="http://schemas.openxmlformats.org/presentationml/2006/ole">
              <p:oleObj spid="_x0000_s27654" name="Bitmap Image" r:id="rId13" imgW="1142857" imgH="1380952" progId="Paint.Picture">
                <p:embed/>
              </p:oleObj>
            </a:graphicData>
          </a:graphic>
        </p:graphicFrame>
        <p:sp>
          <p:nvSpPr>
            <p:cNvPr id="42075" name="Oval 42"/>
            <p:cNvSpPr>
              <a:spLocks noChangeAspect="1" noChangeArrowheads="1"/>
            </p:cNvSpPr>
            <p:nvPr/>
          </p:nvSpPr>
          <p:spPr bwMode="auto">
            <a:xfrm>
              <a:off x="1536" y="2304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76" name="Oval 43"/>
            <p:cNvSpPr>
              <a:spLocks noChangeAspect="1" noChangeArrowheads="1"/>
            </p:cNvSpPr>
            <p:nvPr/>
          </p:nvSpPr>
          <p:spPr bwMode="auto">
            <a:xfrm>
              <a:off x="1632" y="2736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016" name="Oval 44"/>
          <p:cNvSpPr>
            <a:spLocks noChangeAspect="1" noChangeArrowheads="1"/>
          </p:cNvSpPr>
          <p:nvPr/>
        </p:nvSpPr>
        <p:spPr bwMode="auto">
          <a:xfrm>
            <a:off x="2755900" y="4276725"/>
            <a:ext cx="73025" cy="730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7" name="Oval 45"/>
          <p:cNvSpPr>
            <a:spLocks noChangeAspect="1" noChangeArrowheads="1"/>
          </p:cNvSpPr>
          <p:nvPr/>
        </p:nvSpPr>
        <p:spPr bwMode="auto">
          <a:xfrm>
            <a:off x="1914525" y="4276725"/>
            <a:ext cx="73025" cy="730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8" name="Oval 46"/>
          <p:cNvSpPr>
            <a:spLocks noChangeAspect="1" noChangeArrowheads="1"/>
          </p:cNvSpPr>
          <p:nvPr/>
        </p:nvSpPr>
        <p:spPr bwMode="auto">
          <a:xfrm>
            <a:off x="3136900" y="4737100"/>
            <a:ext cx="73025" cy="730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9" name="Oval 47"/>
          <p:cNvSpPr>
            <a:spLocks noChangeAspect="1" noChangeArrowheads="1"/>
          </p:cNvSpPr>
          <p:nvPr/>
        </p:nvSpPr>
        <p:spPr bwMode="auto">
          <a:xfrm>
            <a:off x="3441700" y="4505325"/>
            <a:ext cx="73025" cy="730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0" name="Rectangle 48"/>
          <p:cNvSpPr>
            <a:spLocks noChangeArrowheads="1"/>
          </p:cNvSpPr>
          <p:nvPr/>
        </p:nvSpPr>
        <p:spPr bwMode="auto">
          <a:xfrm>
            <a:off x="3057525" y="5648325"/>
            <a:ext cx="762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1" name="Rectangle 49"/>
          <p:cNvSpPr>
            <a:spLocks noChangeArrowheads="1"/>
          </p:cNvSpPr>
          <p:nvPr/>
        </p:nvSpPr>
        <p:spPr bwMode="auto">
          <a:xfrm>
            <a:off x="3438525" y="1000125"/>
            <a:ext cx="2971800" cy="22098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2" name="AutoShape 50"/>
          <p:cNvSpPr>
            <a:spLocks noChangeArrowheads="1"/>
          </p:cNvSpPr>
          <p:nvPr/>
        </p:nvSpPr>
        <p:spPr bwMode="auto">
          <a:xfrm>
            <a:off x="4048125" y="1228725"/>
            <a:ext cx="501650" cy="546100"/>
          </a:xfrm>
          <a:prstGeom prst="sun">
            <a:avLst>
              <a:gd name="adj" fmla="val 25000"/>
            </a:avLst>
          </a:prstGeom>
          <a:pattFill prst="lgConfetti">
            <a:fgClr>
              <a:srgbClr val="FF00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3" name="AutoShape 51"/>
          <p:cNvSpPr>
            <a:spLocks noChangeArrowheads="1"/>
          </p:cNvSpPr>
          <p:nvPr/>
        </p:nvSpPr>
        <p:spPr bwMode="auto">
          <a:xfrm>
            <a:off x="4581525" y="2371725"/>
            <a:ext cx="457200" cy="533400"/>
          </a:xfrm>
          <a:custGeom>
            <a:avLst/>
            <a:gdLst>
              <a:gd name="T0" fmla="*/ 9677400 w 21600"/>
              <a:gd name="T1" fmla="*/ 6586008 h 21600"/>
              <a:gd name="T2" fmla="*/ 4838700 w 21600"/>
              <a:gd name="T3" fmla="*/ 13172017 h 21600"/>
              <a:gd name="T4" fmla="*/ 0 w 21600"/>
              <a:gd name="T5" fmla="*/ 6586008 h 21600"/>
              <a:gd name="T6" fmla="*/ 48387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pattFill prst="sphere">
            <a:fgClr>
              <a:srgbClr val="8DFF8D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4657725" y="1304925"/>
            <a:ext cx="655638" cy="638175"/>
            <a:chOff x="96" y="2928"/>
            <a:chExt cx="413" cy="402"/>
          </a:xfrm>
        </p:grpSpPr>
        <p:graphicFrame>
          <p:nvGraphicFramePr>
            <p:cNvPr id="41989" name="Object 5"/>
            <p:cNvGraphicFramePr>
              <a:graphicFrameLocks noChangeAspect="1"/>
            </p:cNvGraphicFramePr>
            <p:nvPr/>
          </p:nvGraphicFramePr>
          <p:xfrm>
            <a:off x="96" y="2928"/>
            <a:ext cx="413" cy="402"/>
          </p:xfrm>
          <a:graphic>
            <a:graphicData uri="http://schemas.openxmlformats.org/presentationml/2006/ole">
              <p:oleObj spid="_x0000_s27653" name="Bitmap Image" r:id="rId15" imgW="1419048" imgH="1380952" progId="Paint.Picture">
                <p:embed/>
              </p:oleObj>
            </a:graphicData>
          </a:graphic>
        </p:graphicFrame>
        <p:sp>
          <p:nvSpPr>
            <p:cNvPr id="42073" name="Oval 54"/>
            <p:cNvSpPr>
              <a:spLocks noChangeAspect="1" noChangeArrowheads="1"/>
            </p:cNvSpPr>
            <p:nvPr/>
          </p:nvSpPr>
          <p:spPr bwMode="auto">
            <a:xfrm>
              <a:off x="144" y="2976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74" name="Oval 55"/>
            <p:cNvSpPr>
              <a:spLocks noChangeAspect="1" noChangeArrowheads="1"/>
            </p:cNvSpPr>
            <p:nvPr/>
          </p:nvSpPr>
          <p:spPr bwMode="auto">
            <a:xfrm>
              <a:off x="336" y="3168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5419725" y="2600325"/>
            <a:ext cx="744538" cy="420688"/>
            <a:chOff x="779" y="3239"/>
            <a:chExt cx="469" cy="265"/>
          </a:xfrm>
        </p:grpSpPr>
        <p:graphicFrame>
          <p:nvGraphicFramePr>
            <p:cNvPr id="41988" name="Object 4"/>
            <p:cNvGraphicFramePr>
              <a:graphicFrameLocks noChangeAspect="1"/>
            </p:cNvGraphicFramePr>
            <p:nvPr/>
          </p:nvGraphicFramePr>
          <p:xfrm>
            <a:off x="779" y="3239"/>
            <a:ext cx="469" cy="265"/>
          </p:xfrm>
          <a:graphic>
            <a:graphicData uri="http://schemas.openxmlformats.org/presentationml/2006/ole">
              <p:oleObj spid="_x0000_s27652" name="Bitmap Image" r:id="rId16" imgW="1400000" imgH="790476" progId="Paint.Picture">
                <p:embed/>
              </p:oleObj>
            </a:graphicData>
          </a:graphic>
        </p:graphicFrame>
        <p:sp>
          <p:nvSpPr>
            <p:cNvPr id="42071" name="Oval 58"/>
            <p:cNvSpPr>
              <a:spLocks noChangeAspect="1" noChangeArrowheads="1"/>
            </p:cNvSpPr>
            <p:nvPr/>
          </p:nvSpPr>
          <p:spPr bwMode="auto">
            <a:xfrm>
              <a:off x="1104" y="3264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72" name="Oval 59"/>
            <p:cNvSpPr>
              <a:spLocks noChangeAspect="1" noChangeArrowheads="1"/>
            </p:cNvSpPr>
            <p:nvPr/>
          </p:nvSpPr>
          <p:spPr bwMode="auto">
            <a:xfrm>
              <a:off x="864" y="3360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3667125" y="1990725"/>
            <a:ext cx="546100" cy="990600"/>
            <a:chOff x="1488" y="2256"/>
            <a:chExt cx="344" cy="624"/>
          </a:xfrm>
        </p:grpSpPr>
        <p:graphicFrame>
          <p:nvGraphicFramePr>
            <p:cNvPr id="41987" name="Object 3"/>
            <p:cNvGraphicFramePr>
              <a:graphicFrameLocks noChangeAspect="1"/>
            </p:cNvGraphicFramePr>
            <p:nvPr/>
          </p:nvGraphicFramePr>
          <p:xfrm>
            <a:off x="1488" y="2256"/>
            <a:ext cx="344" cy="624"/>
          </p:xfrm>
          <a:graphic>
            <a:graphicData uri="http://schemas.openxmlformats.org/presentationml/2006/ole">
              <p:oleObj spid="_x0000_s27651" name="Bitmap Image" r:id="rId17" imgW="1142857" imgH="1380952" progId="Paint.Picture">
                <p:embed/>
              </p:oleObj>
            </a:graphicData>
          </a:graphic>
        </p:graphicFrame>
        <p:sp>
          <p:nvSpPr>
            <p:cNvPr id="42069" name="Oval 62"/>
            <p:cNvSpPr>
              <a:spLocks noChangeAspect="1" noChangeArrowheads="1"/>
            </p:cNvSpPr>
            <p:nvPr/>
          </p:nvSpPr>
          <p:spPr bwMode="auto">
            <a:xfrm>
              <a:off x="1536" y="2304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70" name="Oval 63"/>
            <p:cNvSpPr>
              <a:spLocks noChangeAspect="1" noChangeArrowheads="1"/>
            </p:cNvSpPr>
            <p:nvPr/>
          </p:nvSpPr>
          <p:spPr bwMode="auto">
            <a:xfrm>
              <a:off x="1632" y="2736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5572125" y="1762125"/>
            <a:ext cx="546100" cy="515938"/>
            <a:chOff x="720" y="2832"/>
            <a:chExt cx="344" cy="325"/>
          </a:xfrm>
        </p:grpSpPr>
        <p:graphicFrame>
          <p:nvGraphicFramePr>
            <p:cNvPr id="41986" name="Object 2"/>
            <p:cNvGraphicFramePr>
              <a:graphicFrameLocks noChangeAspect="1"/>
            </p:cNvGraphicFramePr>
            <p:nvPr/>
          </p:nvGraphicFramePr>
          <p:xfrm>
            <a:off x="720" y="2832"/>
            <a:ext cx="344" cy="325"/>
          </p:xfrm>
          <a:graphic>
            <a:graphicData uri="http://schemas.openxmlformats.org/presentationml/2006/ole">
              <p:oleObj spid="_x0000_s27650" name="Bitmap Image" r:id="rId18" imgW="1028844" imgH="971686" progId="Paint.Picture">
                <p:embed/>
              </p:oleObj>
            </a:graphicData>
          </a:graphic>
        </p:graphicFrame>
        <p:sp>
          <p:nvSpPr>
            <p:cNvPr id="42067" name="Oval 66"/>
            <p:cNvSpPr>
              <a:spLocks noChangeAspect="1" noChangeArrowheads="1"/>
            </p:cNvSpPr>
            <p:nvPr/>
          </p:nvSpPr>
          <p:spPr bwMode="auto">
            <a:xfrm>
              <a:off x="768" y="2880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8" name="Oval 67"/>
            <p:cNvSpPr>
              <a:spLocks noChangeAspect="1" noChangeArrowheads="1"/>
            </p:cNvSpPr>
            <p:nvPr/>
          </p:nvSpPr>
          <p:spPr bwMode="auto">
            <a:xfrm>
              <a:off x="816" y="3024"/>
              <a:ext cx="46" cy="4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028" name="Oval 68"/>
          <p:cNvSpPr>
            <a:spLocks noChangeAspect="1" noChangeArrowheads="1"/>
          </p:cNvSpPr>
          <p:nvPr/>
        </p:nvSpPr>
        <p:spPr bwMode="auto">
          <a:xfrm>
            <a:off x="4778375" y="2524125"/>
            <a:ext cx="73025" cy="730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9" name="Oval 69"/>
          <p:cNvSpPr>
            <a:spLocks noChangeAspect="1" noChangeArrowheads="1"/>
          </p:cNvSpPr>
          <p:nvPr/>
        </p:nvSpPr>
        <p:spPr bwMode="auto">
          <a:xfrm>
            <a:off x="4276725" y="1457325"/>
            <a:ext cx="73025" cy="730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0" name="Rectangle 70"/>
          <p:cNvSpPr>
            <a:spLocks noChangeArrowheads="1"/>
          </p:cNvSpPr>
          <p:nvPr/>
        </p:nvSpPr>
        <p:spPr bwMode="auto">
          <a:xfrm>
            <a:off x="5724525" y="2566988"/>
            <a:ext cx="762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71"/>
          <p:cNvGrpSpPr>
            <a:grpSpLocks/>
          </p:cNvGrpSpPr>
          <p:nvPr/>
        </p:nvGrpSpPr>
        <p:grpSpPr bwMode="auto">
          <a:xfrm>
            <a:off x="1795463" y="1411288"/>
            <a:ext cx="6029325" cy="4498975"/>
            <a:chOff x="1125" y="1123"/>
            <a:chExt cx="3798" cy="2834"/>
          </a:xfrm>
        </p:grpSpPr>
        <p:sp>
          <p:nvSpPr>
            <p:cNvPr id="42051" name="Line 72"/>
            <p:cNvSpPr>
              <a:spLocks noChangeShapeType="1"/>
            </p:cNvSpPr>
            <p:nvPr/>
          </p:nvSpPr>
          <p:spPr bwMode="auto">
            <a:xfrm flipV="1">
              <a:off x="1125" y="1123"/>
              <a:ext cx="1877" cy="2444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2" name="Line 73"/>
            <p:cNvSpPr>
              <a:spLocks noChangeShapeType="1"/>
            </p:cNvSpPr>
            <p:nvPr/>
          </p:nvSpPr>
          <p:spPr bwMode="auto">
            <a:xfrm flipV="1">
              <a:off x="1323" y="1312"/>
              <a:ext cx="1875" cy="2453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3" name="Line 74"/>
            <p:cNvSpPr>
              <a:spLocks noChangeShapeType="1"/>
            </p:cNvSpPr>
            <p:nvPr/>
          </p:nvSpPr>
          <p:spPr bwMode="auto">
            <a:xfrm flipV="1">
              <a:off x="1320" y="3528"/>
              <a:ext cx="3024" cy="234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4" name="Line 75"/>
            <p:cNvSpPr>
              <a:spLocks noChangeShapeType="1"/>
            </p:cNvSpPr>
            <p:nvPr/>
          </p:nvSpPr>
          <p:spPr bwMode="auto">
            <a:xfrm flipV="1">
              <a:off x="1128" y="3333"/>
              <a:ext cx="3027" cy="237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5" name="Line 76"/>
            <p:cNvSpPr>
              <a:spLocks noChangeShapeType="1"/>
            </p:cNvSpPr>
            <p:nvPr/>
          </p:nvSpPr>
          <p:spPr bwMode="auto">
            <a:xfrm flipV="1">
              <a:off x="1845" y="3504"/>
              <a:ext cx="1659" cy="450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6" name="Line 77"/>
            <p:cNvSpPr>
              <a:spLocks noChangeShapeType="1"/>
            </p:cNvSpPr>
            <p:nvPr/>
          </p:nvSpPr>
          <p:spPr bwMode="auto">
            <a:xfrm flipV="1">
              <a:off x="2094" y="3408"/>
              <a:ext cx="1650" cy="453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7" name="Line 78"/>
            <p:cNvSpPr>
              <a:spLocks noChangeShapeType="1"/>
            </p:cNvSpPr>
            <p:nvPr/>
          </p:nvSpPr>
          <p:spPr bwMode="auto">
            <a:xfrm flipV="1">
              <a:off x="1746" y="3108"/>
              <a:ext cx="1803" cy="369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8" name="Line 79"/>
            <p:cNvSpPr>
              <a:spLocks noChangeShapeType="1"/>
            </p:cNvSpPr>
            <p:nvPr/>
          </p:nvSpPr>
          <p:spPr bwMode="auto">
            <a:xfrm flipV="1">
              <a:off x="1791" y="3261"/>
              <a:ext cx="1794" cy="363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9" name="Line 80"/>
            <p:cNvSpPr>
              <a:spLocks noChangeShapeType="1"/>
            </p:cNvSpPr>
            <p:nvPr/>
          </p:nvSpPr>
          <p:spPr bwMode="auto">
            <a:xfrm>
              <a:off x="2517" y="2898"/>
              <a:ext cx="2313" cy="579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0" name="Line 81"/>
            <p:cNvSpPr>
              <a:spLocks noChangeShapeType="1"/>
            </p:cNvSpPr>
            <p:nvPr/>
          </p:nvSpPr>
          <p:spPr bwMode="auto">
            <a:xfrm>
              <a:off x="2616" y="3333"/>
              <a:ext cx="2307" cy="573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1" name="Line 82"/>
            <p:cNvSpPr>
              <a:spLocks noChangeShapeType="1"/>
            </p:cNvSpPr>
            <p:nvPr/>
          </p:nvSpPr>
          <p:spPr bwMode="auto">
            <a:xfrm flipH="1" flipV="1">
              <a:off x="2376" y="1560"/>
              <a:ext cx="141" cy="1341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2" name="Line 83"/>
            <p:cNvSpPr>
              <a:spLocks noChangeShapeType="1"/>
            </p:cNvSpPr>
            <p:nvPr/>
          </p:nvSpPr>
          <p:spPr bwMode="auto">
            <a:xfrm flipH="1" flipV="1">
              <a:off x="2475" y="1992"/>
              <a:ext cx="138" cy="1341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3" name="Line 84"/>
            <p:cNvSpPr>
              <a:spLocks noChangeShapeType="1"/>
            </p:cNvSpPr>
            <p:nvPr/>
          </p:nvSpPr>
          <p:spPr bwMode="auto">
            <a:xfrm flipV="1">
              <a:off x="1746" y="1413"/>
              <a:ext cx="1824" cy="2064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4" name="Line 85"/>
            <p:cNvSpPr>
              <a:spLocks noChangeShapeType="1"/>
            </p:cNvSpPr>
            <p:nvPr/>
          </p:nvSpPr>
          <p:spPr bwMode="auto">
            <a:xfrm flipV="1">
              <a:off x="1797" y="1557"/>
              <a:ext cx="1830" cy="2058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5" name="Line 86"/>
            <p:cNvSpPr>
              <a:spLocks noChangeShapeType="1"/>
            </p:cNvSpPr>
            <p:nvPr/>
          </p:nvSpPr>
          <p:spPr bwMode="auto">
            <a:xfrm flipV="1">
              <a:off x="1845" y="2010"/>
              <a:ext cx="1674" cy="1947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6" name="Line 87"/>
            <p:cNvSpPr>
              <a:spLocks noChangeShapeType="1"/>
            </p:cNvSpPr>
            <p:nvPr/>
          </p:nvSpPr>
          <p:spPr bwMode="auto">
            <a:xfrm flipV="1">
              <a:off x="2079" y="1920"/>
              <a:ext cx="1680" cy="1941"/>
            </a:xfrm>
            <a:prstGeom prst="line">
              <a:avLst/>
            </a:prstGeom>
            <a:noFill/>
            <a:ln w="1524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032" name="Oval 88"/>
          <p:cNvSpPr>
            <a:spLocks noChangeAspect="1" noChangeArrowheads="1"/>
          </p:cNvSpPr>
          <p:nvPr/>
        </p:nvSpPr>
        <p:spPr bwMode="auto">
          <a:xfrm>
            <a:off x="119063" y="42863"/>
            <a:ext cx="796925" cy="455612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3" name="Text Box 89"/>
          <p:cNvSpPr txBox="1">
            <a:spLocks noChangeAspect="1" noChangeArrowheads="1"/>
          </p:cNvSpPr>
          <p:nvPr/>
        </p:nvSpPr>
        <p:spPr bwMode="auto">
          <a:xfrm>
            <a:off x="55563" y="100013"/>
            <a:ext cx="914400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Images of a particular scene category</a:t>
            </a:r>
          </a:p>
        </p:txBody>
      </p:sp>
      <p:sp>
        <p:nvSpPr>
          <p:cNvPr id="42034" name="Text Box 90"/>
          <p:cNvSpPr txBox="1">
            <a:spLocks noChangeAspect="1" noChangeArrowheads="1"/>
          </p:cNvSpPr>
          <p:nvPr/>
        </p:nvSpPr>
        <p:spPr bwMode="auto">
          <a:xfrm>
            <a:off x="33338" y="609600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extraction</a:t>
            </a:r>
          </a:p>
        </p:txBody>
      </p:sp>
      <p:sp>
        <p:nvSpPr>
          <p:cNvPr id="42035" name="Text Box 91"/>
          <p:cNvSpPr txBox="1">
            <a:spLocks noChangeAspect="1" noChangeArrowheads="1"/>
          </p:cNvSpPr>
          <p:nvPr/>
        </p:nvSpPr>
        <p:spPr bwMode="auto">
          <a:xfrm>
            <a:off x="33338" y="955675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selection</a:t>
            </a:r>
          </a:p>
        </p:txBody>
      </p:sp>
      <p:sp>
        <p:nvSpPr>
          <p:cNvPr id="42036" name="Text Box 92"/>
          <p:cNvSpPr txBox="1">
            <a:spLocks noChangeAspect="1" noChangeArrowheads="1"/>
          </p:cNvSpPr>
          <p:nvPr/>
        </p:nvSpPr>
        <p:spPr bwMode="auto">
          <a:xfrm>
            <a:off x="33338" y="1298575"/>
            <a:ext cx="996950" cy="295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Interaction between pairs of features</a:t>
            </a:r>
          </a:p>
        </p:txBody>
      </p:sp>
      <p:sp>
        <p:nvSpPr>
          <p:cNvPr id="42037" name="Line 93"/>
          <p:cNvSpPr>
            <a:spLocks noChangeAspect="1" noChangeShapeType="1"/>
          </p:cNvSpPr>
          <p:nvPr/>
        </p:nvSpPr>
        <p:spPr bwMode="auto">
          <a:xfrm>
            <a:off x="517525" y="15906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8" name="Text Box 94"/>
          <p:cNvSpPr txBox="1">
            <a:spLocks noChangeAspect="1" noChangeArrowheads="1"/>
          </p:cNvSpPr>
          <p:nvPr/>
        </p:nvSpPr>
        <p:spPr bwMode="auto">
          <a:xfrm>
            <a:off x="33338" y="1709738"/>
            <a:ext cx="996950" cy="20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Recursive clustering</a:t>
            </a:r>
          </a:p>
        </p:txBody>
      </p:sp>
      <p:sp>
        <p:nvSpPr>
          <p:cNvPr id="42039" name="Line 95"/>
          <p:cNvSpPr>
            <a:spLocks noChangeAspect="1" noChangeShapeType="1"/>
          </p:cNvSpPr>
          <p:nvPr/>
        </p:nvSpPr>
        <p:spPr bwMode="auto">
          <a:xfrm>
            <a:off x="517525" y="1160463"/>
            <a:ext cx="0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0" name="Line 96"/>
          <p:cNvSpPr>
            <a:spLocks noChangeAspect="1" noChangeShapeType="1"/>
          </p:cNvSpPr>
          <p:nvPr/>
        </p:nvSpPr>
        <p:spPr bwMode="auto">
          <a:xfrm>
            <a:off x="517525" y="825500"/>
            <a:ext cx="0" cy="131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1" name="Line 97"/>
          <p:cNvSpPr>
            <a:spLocks noChangeAspect="1" noChangeShapeType="1"/>
          </p:cNvSpPr>
          <p:nvPr/>
        </p:nvSpPr>
        <p:spPr bwMode="auto">
          <a:xfrm>
            <a:off x="517525" y="495300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2" name="Oval 98"/>
          <p:cNvSpPr>
            <a:spLocks noChangeAspect="1" noChangeArrowheads="1"/>
          </p:cNvSpPr>
          <p:nvPr/>
        </p:nvSpPr>
        <p:spPr bwMode="auto">
          <a:xfrm>
            <a:off x="241300" y="2028825"/>
            <a:ext cx="539750" cy="3540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3" name="Text Box 99"/>
          <p:cNvSpPr txBox="1">
            <a:spLocks noChangeAspect="1" noChangeArrowheads="1"/>
          </p:cNvSpPr>
          <p:nvPr/>
        </p:nvSpPr>
        <p:spPr bwMode="auto">
          <a:xfrm>
            <a:off x="280988" y="2062163"/>
            <a:ext cx="4556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Learnt hSO</a:t>
            </a:r>
          </a:p>
        </p:txBody>
      </p:sp>
      <p:sp>
        <p:nvSpPr>
          <p:cNvPr id="42044" name="Line 100"/>
          <p:cNvSpPr>
            <a:spLocks noChangeAspect="1" noChangeShapeType="1"/>
          </p:cNvSpPr>
          <p:nvPr/>
        </p:nvSpPr>
        <p:spPr bwMode="auto">
          <a:xfrm>
            <a:off x="517525" y="19081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61" name="Line 101"/>
          <p:cNvSpPr>
            <a:spLocks noChangeShapeType="1"/>
          </p:cNvSpPr>
          <p:nvPr/>
        </p:nvSpPr>
        <p:spPr bwMode="auto">
          <a:xfrm flipV="1">
            <a:off x="4276725" y="1304925"/>
            <a:ext cx="25146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62" name="Text Box 102"/>
          <p:cNvSpPr txBox="1">
            <a:spLocks noChangeArrowheads="1"/>
          </p:cNvSpPr>
          <p:nvPr/>
        </p:nvSpPr>
        <p:spPr bwMode="auto">
          <a:xfrm>
            <a:off x="6867525" y="1009650"/>
            <a:ext cx="2133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0"/>
              <a:t>Did not find geometrically consistent correspondences</a:t>
            </a:r>
          </a:p>
        </p:txBody>
      </p:sp>
      <p:sp>
        <p:nvSpPr>
          <p:cNvPr id="1167463" name="Text Box 103"/>
          <p:cNvSpPr txBox="1">
            <a:spLocks noChangeArrowheads="1"/>
          </p:cNvSpPr>
          <p:nvPr/>
        </p:nvSpPr>
        <p:spPr bwMode="auto">
          <a:xfrm>
            <a:off x="1152525" y="2009775"/>
            <a:ext cx="2133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0"/>
              <a:t>Did not find correspondences in enough images</a:t>
            </a:r>
          </a:p>
        </p:txBody>
      </p:sp>
      <p:sp>
        <p:nvSpPr>
          <p:cNvPr id="1167464" name="Line 104"/>
          <p:cNvSpPr>
            <a:spLocks noChangeShapeType="1"/>
          </p:cNvSpPr>
          <p:nvPr/>
        </p:nvSpPr>
        <p:spPr bwMode="auto">
          <a:xfrm flipH="1" flipV="1">
            <a:off x="2447925" y="3133725"/>
            <a:ext cx="685800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65" name="Line 105"/>
          <p:cNvSpPr>
            <a:spLocks noChangeShapeType="1"/>
          </p:cNvSpPr>
          <p:nvPr/>
        </p:nvSpPr>
        <p:spPr bwMode="auto">
          <a:xfrm flipH="1">
            <a:off x="2981325" y="2600325"/>
            <a:ext cx="281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61" grpId="0" animBg="1"/>
      <p:bldP spid="1167462" grpId="0"/>
      <p:bldP spid="1167463" grpId="0"/>
      <p:bldP spid="1167464" grpId="0" animBg="1"/>
      <p:bldP spid="11674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427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9100" y="2581275"/>
            <a:ext cx="3811588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3200"/>
              <a:t>Pairs of features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73175" y="1096963"/>
            <a:ext cx="7710488" cy="5480050"/>
          </a:xfrm>
        </p:spPr>
        <p:txBody>
          <a:bodyPr/>
          <a:lstStyle/>
          <a:p>
            <a:pPr>
              <a:buFont typeface="Webdings" pitchFamily="1" charset="2"/>
              <a:buNone/>
            </a:pPr>
            <a:r>
              <a:rPr lang="en-US" sz="2000"/>
              <a:t>Metric to quantify interaction between two features: </a:t>
            </a:r>
          </a:p>
          <a:p>
            <a:pPr>
              <a:buFont typeface="Webdings" pitchFamily="1" charset="2"/>
              <a:buNone/>
            </a:pPr>
            <a:r>
              <a:rPr lang="en-US" sz="2000"/>
              <a:t>Geometric consistency between features across images</a:t>
            </a:r>
          </a:p>
          <a:p>
            <a:pPr>
              <a:buFont typeface="Webdings" pitchFamily="1" charset="2"/>
              <a:buNone/>
            </a:pPr>
            <a:endParaRPr lang="en-US" sz="2000"/>
          </a:p>
          <a:p>
            <a:pPr>
              <a:buFont typeface="Webdings" pitchFamily="1" charset="2"/>
              <a:buNone/>
            </a:pPr>
            <a:endParaRPr lang="en-US" sz="2000"/>
          </a:p>
        </p:txBody>
      </p:sp>
      <p:sp>
        <p:nvSpPr>
          <p:cNvPr id="44037" name="Oval 4"/>
          <p:cNvSpPr>
            <a:spLocks noChangeAspect="1" noChangeArrowheads="1"/>
          </p:cNvSpPr>
          <p:nvPr/>
        </p:nvSpPr>
        <p:spPr bwMode="auto">
          <a:xfrm>
            <a:off x="119063" y="42863"/>
            <a:ext cx="796925" cy="455612"/>
          </a:xfrm>
          <a:prstGeom prst="ellipse">
            <a:avLst/>
          </a:prstGeom>
          <a:solidFill>
            <a:srgbClr val="FFCC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8" name="Text Box 5"/>
          <p:cNvSpPr txBox="1">
            <a:spLocks noChangeAspect="1" noChangeArrowheads="1"/>
          </p:cNvSpPr>
          <p:nvPr/>
        </p:nvSpPr>
        <p:spPr bwMode="auto">
          <a:xfrm>
            <a:off x="55563" y="100013"/>
            <a:ext cx="914400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Images of a particular scene category</a:t>
            </a:r>
          </a:p>
        </p:txBody>
      </p:sp>
      <p:sp>
        <p:nvSpPr>
          <p:cNvPr id="44039" name="Text Box 6"/>
          <p:cNvSpPr txBox="1">
            <a:spLocks noChangeAspect="1" noChangeArrowheads="1"/>
          </p:cNvSpPr>
          <p:nvPr/>
        </p:nvSpPr>
        <p:spPr bwMode="auto">
          <a:xfrm>
            <a:off x="33338" y="609600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extraction</a:t>
            </a:r>
          </a:p>
        </p:txBody>
      </p:sp>
      <p:sp>
        <p:nvSpPr>
          <p:cNvPr id="44040" name="Text Box 7"/>
          <p:cNvSpPr txBox="1">
            <a:spLocks noChangeAspect="1" noChangeArrowheads="1"/>
          </p:cNvSpPr>
          <p:nvPr/>
        </p:nvSpPr>
        <p:spPr bwMode="auto">
          <a:xfrm>
            <a:off x="33338" y="955675"/>
            <a:ext cx="996950" cy="203200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Feature selection</a:t>
            </a:r>
          </a:p>
        </p:txBody>
      </p:sp>
      <p:sp>
        <p:nvSpPr>
          <p:cNvPr id="44041" name="Text Box 8"/>
          <p:cNvSpPr txBox="1">
            <a:spLocks noChangeAspect="1" noChangeArrowheads="1"/>
          </p:cNvSpPr>
          <p:nvPr/>
        </p:nvSpPr>
        <p:spPr bwMode="auto">
          <a:xfrm>
            <a:off x="33338" y="1298575"/>
            <a:ext cx="996950" cy="295275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Interaction between pairs of features</a:t>
            </a:r>
          </a:p>
        </p:txBody>
      </p:sp>
      <p:sp>
        <p:nvSpPr>
          <p:cNvPr id="44042" name="Line 9"/>
          <p:cNvSpPr>
            <a:spLocks noChangeAspect="1" noChangeShapeType="1"/>
          </p:cNvSpPr>
          <p:nvPr/>
        </p:nvSpPr>
        <p:spPr bwMode="auto">
          <a:xfrm>
            <a:off x="517525" y="15906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3" name="Text Box 10"/>
          <p:cNvSpPr txBox="1">
            <a:spLocks noChangeAspect="1" noChangeArrowheads="1"/>
          </p:cNvSpPr>
          <p:nvPr/>
        </p:nvSpPr>
        <p:spPr bwMode="auto">
          <a:xfrm>
            <a:off x="33338" y="1709738"/>
            <a:ext cx="996950" cy="20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Recursive clustering</a:t>
            </a:r>
          </a:p>
        </p:txBody>
      </p:sp>
      <p:sp>
        <p:nvSpPr>
          <p:cNvPr id="44044" name="Line 11"/>
          <p:cNvSpPr>
            <a:spLocks noChangeAspect="1" noChangeShapeType="1"/>
          </p:cNvSpPr>
          <p:nvPr/>
        </p:nvSpPr>
        <p:spPr bwMode="auto">
          <a:xfrm>
            <a:off x="517525" y="1160463"/>
            <a:ext cx="0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5" name="Line 12"/>
          <p:cNvSpPr>
            <a:spLocks noChangeAspect="1" noChangeShapeType="1"/>
          </p:cNvSpPr>
          <p:nvPr/>
        </p:nvSpPr>
        <p:spPr bwMode="auto">
          <a:xfrm>
            <a:off x="517525" y="825500"/>
            <a:ext cx="0" cy="131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6" name="Line 13"/>
          <p:cNvSpPr>
            <a:spLocks noChangeAspect="1" noChangeShapeType="1"/>
          </p:cNvSpPr>
          <p:nvPr/>
        </p:nvSpPr>
        <p:spPr bwMode="auto">
          <a:xfrm>
            <a:off x="517525" y="495300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7" name="Oval 14"/>
          <p:cNvSpPr>
            <a:spLocks noChangeAspect="1" noChangeArrowheads="1"/>
          </p:cNvSpPr>
          <p:nvPr/>
        </p:nvSpPr>
        <p:spPr bwMode="auto">
          <a:xfrm>
            <a:off x="241300" y="2028825"/>
            <a:ext cx="539750" cy="3540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8" name="Text Box 15"/>
          <p:cNvSpPr txBox="1">
            <a:spLocks noChangeAspect="1" noChangeArrowheads="1"/>
          </p:cNvSpPr>
          <p:nvPr/>
        </p:nvSpPr>
        <p:spPr bwMode="auto">
          <a:xfrm>
            <a:off x="280988" y="2062163"/>
            <a:ext cx="4556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"/>
              <a:t>Learnt hSO</a:t>
            </a:r>
          </a:p>
        </p:txBody>
      </p:sp>
      <p:sp>
        <p:nvSpPr>
          <p:cNvPr id="44049" name="Line 16"/>
          <p:cNvSpPr>
            <a:spLocks noChangeAspect="1" noChangeShapeType="1"/>
          </p:cNvSpPr>
          <p:nvPr/>
        </p:nvSpPr>
        <p:spPr bwMode="auto">
          <a:xfrm>
            <a:off x="517525" y="1908175"/>
            <a:ext cx="0" cy="120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512</Words>
  <Application>Microsoft Macintosh PowerPoint</Application>
  <PresentationFormat>On-screen Show (4:3)</PresentationFormat>
  <Paragraphs>192</Paragraphs>
  <Slides>20</Slides>
  <Notes>13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Bitmap Image</vt:lpstr>
      <vt:lpstr>Microsoft Photo Editor 3.0 Photo</vt:lpstr>
      <vt:lpstr>hSO: Hierarchical Semantics of Objects</vt:lpstr>
      <vt:lpstr>What do you see?</vt:lpstr>
      <vt:lpstr>hSO: Hierarchical Semantics of Object</vt:lpstr>
      <vt:lpstr>Approach</vt:lpstr>
      <vt:lpstr>Feature extraction</vt:lpstr>
      <vt:lpstr>Feature selection</vt:lpstr>
      <vt:lpstr>Geometric consistency</vt:lpstr>
      <vt:lpstr>So far…</vt:lpstr>
      <vt:lpstr>Pairs of features</vt:lpstr>
      <vt:lpstr>Pairs of features</vt:lpstr>
      <vt:lpstr>Hierarchical clustering</vt:lpstr>
      <vt:lpstr>Pairs of objects</vt:lpstr>
      <vt:lpstr>Photo Grouping</vt:lpstr>
      <vt:lpstr>Photo Grouping</vt:lpstr>
      <vt:lpstr>Semantic understanding of scene</vt:lpstr>
      <vt:lpstr>Context: Why hierarhical?</vt:lpstr>
      <vt:lpstr>hSO for context</vt:lpstr>
      <vt:lpstr>Results</vt:lpstr>
      <vt:lpstr>Results</vt:lpstr>
      <vt:lpstr>Results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hSO: Hierarchical Semantics of Objects</dc:title>
  <dc:creator>Devi Parikh</dc:creator>
  <cp:lastModifiedBy>Devi Parikh</cp:lastModifiedBy>
  <cp:revision>1</cp:revision>
  <dcterms:created xsi:type="dcterms:W3CDTF">2012-01-12T20:15:19Z</dcterms:created>
  <dcterms:modified xsi:type="dcterms:W3CDTF">2012-01-12T20:25:19Z</dcterms:modified>
</cp:coreProperties>
</file>