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charts/chart1.xml" ContentType="application/vnd.openxmlformats-officedocument.drawingml.chart+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44"/>
  </p:notesMasterIdLst>
  <p:handoutMasterIdLst>
    <p:handoutMasterId r:id="rId45"/>
  </p:handoutMasterIdLst>
  <p:sldIdLst>
    <p:sldId id="256" r:id="rId2"/>
    <p:sldId id="319" r:id="rId3"/>
    <p:sldId id="257" r:id="rId4"/>
    <p:sldId id="320" r:id="rId5"/>
    <p:sldId id="321" r:id="rId6"/>
    <p:sldId id="322" r:id="rId7"/>
    <p:sldId id="323" r:id="rId8"/>
    <p:sldId id="258" r:id="rId9"/>
    <p:sldId id="261" r:id="rId10"/>
    <p:sldId id="262" r:id="rId11"/>
    <p:sldId id="263" r:id="rId12"/>
    <p:sldId id="264" r:id="rId13"/>
    <p:sldId id="266" r:id="rId14"/>
    <p:sldId id="265" r:id="rId15"/>
    <p:sldId id="267" r:id="rId16"/>
    <p:sldId id="268" r:id="rId17"/>
    <p:sldId id="271" r:id="rId18"/>
    <p:sldId id="272" r:id="rId19"/>
    <p:sldId id="293" r:id="rId20"/>
    <p:sldId id="273" r:id="rId21"/>
    <p:sldId id="274" r:id="rId22"/>
    <p:sldId id="275" r:id="rId23"/>
    <p:sldId id="276" r:id="rId24"/>
    <p:sldId id="278" r:id="rId25"/>
    <p:sldId id="324" r:id="rId26"/>
    <p:sldId id="279" r:id="rId27"/>
    <p:sldId id="280" r:id="rId28"/>
    <p:sldId id="292" r:id="rId29"/>
    <p:sldId id="282" r:id="rId30"/>
    <p:sldId id="325" r:id="rId31"/>
    <p:sldId id="284" r:id="rId32"/>
    <p:sldId id="291" r:id="rId33"/>
    <p:sldId id="285" r:id="rId34"/>
    <p:sldId id="289" r:id="rId35"/>
    <p:sldId id="290" r:id="rId36"/>
    <p:sldId id="326" r:id="rId37"/>
    <p:sldId id="328" r:id="rId38"/>
    <p:sldId id="329" r:id="rId39"/>
    <p:sldId id="330" r:id="rId40"/>
    <p:sldId id="331" r:id="rId41"/>
    <p:sldId id="332" r:id="rId42"/>
    <p:sldId id="32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E100"/>
    <a:srgbClr val="FCFFA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9652" autoAdjust="0"/>
  </p:normalViewPr>
  <p:slideViewPr>
    <p:cSldViewPr snapToGrid="0" snapToObjects="1">
      <p:cViewPr varScale="1">
        <p:scale>
          <a:sx n="81" d="100"/>
          <a:sy n="81" d="100"/>
        </p:scale>
        <p:origin x="-117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64"/>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2400" b="0"/>
            </a:pPr>
            <a:r>
              <a:rPr lang="en-US" sz="2400" b="0" dirty="0"/>
              <a:t># </a:t>
            </a:r>
            <a:r>
              <a:rPr lang="en-US" sz="2400" b="0" dirty="0" smtClean="0"/>
              <a:t>titles at CVPR/ECCV/ICCV </a:t>
            </a:r>
            <a:r>
              <a:rPr lang="en-US" sz="2400" b="0" dirty="0"/>
              <a:t>with "attributes"</a:t>
            </a:r>
          </a:p>
        </c:rich>
      </c:tx>
      <c:layout>
        <c:manualLayout>
          <c:xMode val="edge"/>
          <c:yMode val="edge"/>
          <c:x val="0.160638670166229"/>
          <c:y val="0.0"/>
        </c:manualLayout>
      </c:layout>
    </c:title>
    <c:plotArea>
      <c:layout/>
      <c:barChart>
        <c:barDir val="col"/>
        <c:grouping val="clustered"/>
        <c:ser>
          <c:idx val="0"/>
          <c:order val="0"/>
          <c:tx>
            <c:v># titles with "attributes"</c:v>
          </c:tx>
          <c:cat>
            <c:numRef>
              <c:f>Sheet1!$H$1:$H$6</c:f>
              <c:numCache>
                <c:formatCode>General</c:formatCode>
                <c:ptCount val="6"/>
                <c:pt idx="0">
                  <c:v>2008.0</c:v>
                </c:pt>
                <c:pt idx="1">
                  <c:v>2009.0</c:v>
                </c:pt>
                <c:pt idx="2">
                  <c:v>2010.0</c:v>
                </c:pt>
                <c:pt idx="3">
                  <c:v>2011.0</c:v>
                </c:pt>
                <c:pt idx="4">
                  <c:v>2012.0</c:v>
                </c:pt>
                <c:pt idx="5">
                  <c:v>2013.0</c:v>
                </c:pt>
              </c:numCache>
            </c:numRef>
          </c:cat>
          <c:val>
            <c:numRef>
              <c:f>Sheet1!$I$1:$I$6</c:f>
              <c:numCache>
                <c:formatCode>General</c:formatCode>
                <c:ptCount val="6"/>
                <c:pt idx="0">
                  <c:v>0.0</c:v>
                </c:pt>
                <c:pt idx="1">
                  <c:v>4.0</c:v>
                </c:pt>
                <c:pt idx="2">
                  <c:v>5.0</c:v>
                </c:pt>
                <c:pt idx="3">
                  <c:v>9.0</c:v>
                </c:pt>
                <c:pt idx="4">
                  <c:v>14.0</c:v>
                </c:pt>
                <c:pt idx="5">
                  <c:v>30.0</c:v>
                </c:pt>
              </c:numCache>
            </c:numRef>
          </c:val>
        </c:ser>
        <c:axId val="571405640"/>
        <c:axId val="571409032"/>
      </c:barChart>
      <c:catAx>
        <c:axId val="571405640"/>
        <c:scaling>
          <c:orientation val="minMax"/>
        </c:scaling>
        <c:axPos val="b"/>
        <c:numFmt formatCode="General" sourceLinked="1"/>
        <c:tickLblPos val="nextTo"/>
        <c:txPr>
          <a:bodyPr/>
          <a:lstStyle/>
          <a:p>
            <a:pPr>
              <a:defRPr sz="2000"/>
            </a:pPr>
            <a:endParaRPr lang="en-US"/>
          </a:p>
        </c:txPr>
        <c:crossAx val="571409032"/>
        <c:crosses val="autoZero"/>
        <c:auto val="1"/>
        <c:lblAlgn val="ctr"/>
        <c:lblOffset val="100"/>
      </c:catAx>
      <c:valAx>
        <c:axId val="571409032"/>
        <c:scaling>
          <c:orientation val="minMax"/>
        </c:scaling>
        <c:axPos val="l"/>
        <c:majorGridlines/>
        <c:numFmt formatCode="General" sourceLinked="1"/>
        <c:tickLblPos val="nextTo"/>
        <c:txPr>
          <a:bodyPr/>
          <a:lstStyle/>
          <a:p>
            <a:pPr>
              <a:defRPr sz="2000"/>
            </a:pPr>
            <a:endParaRPr lang="en-US"/>
          </a:p>
        </c:txPr>
        <c:crossAx val="571405640"/>
        <c:crosses val="autoZero"/>
        <c:crossBetween val="between"/>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43D397-AB7D-D344-947A-D6DC49607DE2}" type="datetimeFigureOut">
              <a:rPr lang="en-US" smtClean="0"/>
              <a:pPr/>
              <a:t>7/4/13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500E13-100A-EB4C-9126-44CE4C7EE299}"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23BCD-1ED5-334E-A7B4-2975F1704514}" type="datetimeFigureOut">
              <a:rPr lang="en-US" smtClean="0"/>
              <a:pPr/>
              <a:t>7/4/13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85BC6E-200C-8D46-96EA-1AEB102C4360}"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A12BF4-5C51-EF4D-81D3-D5B4AC519A5C}" type="slidenum">
              <a:rPr lang="en-US"/>
              <a:pPr/>
              <a:t>19</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749B15A-571E-744C-93ED-284C480B2E9D}" type="slidenum">
              <a:rPr lang="en-US" smtClean="0"/>
              <a:pPr>
                <a:defRPr/>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p(z|\bm{x</a:t>
            </a:r>
            <a:r>
              <a:rPr lang="en-US" sz="1200" kern="1200" dirty="0" smtClean="0">
                <a:solidFill>
                  <a:schemeClr val="tx1"/>
                </a:solidFill>
                <a:latin typeface="+mn-lt"/>
                <a:ea typeface="+mn-ea"/>
                <a:cs typeface="+mn-cs"/>
              </a:rPr>
              <a:t>}) &amp; = \sum_{\</a:t>
            </a:r>
            <a:r>
              <a:rPr lang="en-US" sz="1200" kern="1200" dirty="0" err="1" smtClean="0">
                <a:solidFill>
                  <a:schemeClr val="tx1"/>
                </a:solidFill>
                <a:latin typeface="+mn-lt"/>
                <a:ea typeface="+mn-ea"/>
                <a:cs typeface="+mn-cs"/>
              </a:rPr>
              <a:t>bm{a</a:t>
            </a:r>
            <a:r>
              <a:rPr lang="en-US" sz="1200" kern="1200" dirty="0" smtClean="0">
                <a:solidFill>
                  <a:schemeClr val="tx1"/>
                </a:solidFill>
                <a:latin typeface="+mn-lt"/>
                <a:ea typeface="+mn-ea"/>
                <a:cs typeface="+mn-cs"/>
              </a:rPr>
              <a:t>} \in \{0,1\}^M}p(z,\bm{a}|\bm{x}) \\</a:t>
            </a:r>
          </a:p>
          <a:p>
            <a:r>
              <a:rPr lang="en-US" sz="1200" kern="1200" dirty="0" smtClean="0">
                <a:solidFill>
                  <a:schemeClr val="tx1"/>
                </a:solidFill>
                <a:latin typeface="+mn-lt"/>
                <a:ea typeface="+mn-ea"/>
                <a:cs typeface="+mn-cs"/>
              </a:rPr>
              <a:t>&amp; = \sum_{\</a:t>
            </a:r>
            <a:r>
              <a:rPr lang="en-US" sz="1200" kern="1200" dirty="0" err="1" smtClean="0">
                <a:solidFill>
                  <a:schemeClr val="tx1"/>
                </a:solidFill>
                <a:latin typeface="+mn-lt"/>
                <a:ea typeface="+mn-ea"/>
                <a:cs typeface="+mn-cs"/>
              </a:rPr>
              <a:t>bm{a</a:t>
            </a:r>
            <a:r>
              <a:rPr lang="en-US" sz="1200" kern="1200" dirty="0" smtClean="0">
                <a:solidFill>
                  <a:schemeClr val="tx1"/>
                </a:solidFill>
                <a:latin typeface="+mn-lt"/>
                <a:ea typeface="+mn-ea"/>
                <a:cs typeface="+mn-cs"/>
              </a:rPr>
              <a:t>} \in \{0,1\}^M}p(z|\bm{a},\bm{x})p(\bm{a}|\bm{x})\\</a:t>
            </a:r>
          </a:p>
          <a:p>
            <a:r>
              <a:rPr lang="en-US" sz="1200" kern="1200" dirty="0" smtClean="0">
                <a:solidFill>
                  <a:schemeClr val="tx1"/>
                </a:solidFill>
                <a:latin typeface="+mn-lt"/>
                <a:ea typeface="+mn-ea"/>
                <a:cs typeface="+mn-cs"/>
              </a:rPr>
              <a:t>&amp; = \sum_{\</a:t>
            </a:r>
            <a:r>
              <a:rPr lang="en-US" sz="1200" kern="1200" dirty="0" err="1" smtClean="0">
                <a:solidFill>
                  <a:schemeClr val="tx1"/>
                </a:solidFill>
                <a:latin typeface="+mn-lt"/>
                <a:ea typeface="+mn-ea"/>
                <a:cs typeface="+mn-cs"/>
              </a:rPr>
              <a:t>bm{a</a:t>
            </a:r>
            <a:r>
              <a:rPr lang="en-US" sz="1200" kern="1200" dirty="0" smtClean="0">
                <a:solidFill>
                  <a:schemeClr val="tx1"/>
                </a:solidFill>
                <a:latin typeface="+mn-lt"/>
                <a:ea typeface="+mn-ea"/>
                <a:cs typeface="+mn-cs"/>
              </a:rPr>
              <a:t>} \in \{0,1\}^M}p(z|\bm{a})p(\bm{a}|\bm{x})\\</a:t>
            </a:r>
          </a:p>
          <a:p>
            <a:r>
              <a:rPr lang="en-US" sz="1200" kern="1200" dirty="0" smtClean="0">
                <a:solidFill>
                  <a:schemeClr val="tx1"/>
                </a:solidFill>
                <a:latin typeface="+mn-lt"/>
                <a:ea typeface="+mn-ea"/>
                <a:cs typeface="+mn-cs"/>
              </a:rPr>
              <a:t>&amp; = \sum_{\</a:t>
            </a:r>
            <a:r>
              <a:rPr lang="en-US" sz="1200" kern="1200" dirty="0" err="1" smtClean="0">
                <a:solidFill>
                  <a:schemeClr val="tx1"/>
                </a:solidFill>
                <a:latin typeface="+mn-lt"/>
                <a:ea typeface="+mn-ea"/>
                <a:cs typeface="+mn-cs"/>
              </a:rPr>
              <a:t>bm{a</a:t>
            </a:r>
            <a:r>
              <a:rPr lang="en-US" sz="1200" kern="1200" dirty="0" smtClean="0">
                <a:solidFill>
                  <a:schemeClr val="tx1"/>
                </a:solidFill>
                <a:latin typeface="+mn-lt"/>
                <a:ea typeface="+mn-ea"/>
                <a:cs typeface="+mn-cs"/>
              </a:rPr>
              <a:t>} \in \{0,1\}^M}\frac{p(\bm{a}|z)p(z)}{p(\bm{a})}p(\bm{a}|\bm{x})\\</a:t>
            </a:r>
          </a:p>
          <a:p>
            <a:r>
              <a:rPr lang="en-US" dirty="0" smtClean="0"/>
              <a:t>&amp; = \</a:t>
            </a:r>
            <a:r>
              <a:rPr lang="en-US" dirty="0" err="1" smtClean="0"/>
              <a:t>prod_{m</a:t>
            </a:r>
            <a:r>
              <a:rPr lang="en-US" dirty="0" smtClean="0"/>
              <a:t>=1}^{M} </a:t>
            </a:r>
            <a:r>
              <a:rPr lang="en-US" dirty="0" err="1" smtClean="0"/>
              <a:t>p(a_m|\bm{x</a:t>
            </a:r>
            <a:r>
              <a:rPr lang="en-US" dirty="0" smtClean="0"/>
              <a:t>})</a:t>
            </a:r>
            <a:endParaRPr lang="en-US" dirty="0"/>
          </a:p>
        </p:txBody>
      </p:sp>
      <p:sp>
        <p:nvSpPr>
          <p:cNvPr id="4" name="Slide Number Placeholder 3"/>
          <p:cNvSpPr>
            <a:spLocks noGrp="1"/>
          </p:cNvSpPr>
          <p:nvPr>
            <p:ph type="sldNum" sz="quarter" idx="10"/>
          </p:nvPr>
        </p:nvSpPr>
        <p:spPr/>
        <p:txBody>
          <a:bodyPr/>
          <a:lstStyle/>
          <a:p>
            <a:fld id="{0785BC6E-200C-8D46-96EA-1AEB102C4360}" type="slidenum">
              <a:rPr lang="en-US" smtClean="0"/>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Now that we have learnt relative attributes, they enable two novel applications. The first is zero-shot learning of categories via relative comparisons. The set-up is the following. During training, we have images from S seen categories, and only descriptions of U unseen categories relative to these S categories. By description we mean the following. Let’s say we have learnt two relative attributes Young and Smiling. These can be learnt using either a subset of the S seen categories as shown here or using an independent set of images. Then we can describe the unseen categories relative to the seen categories. For instance, CO is older than SJ, but younger than HL. MC is younger than ZE, and is also more smiling than him.</a:t>
            </a:r>
          </a:p>
          <a:p>
            <a:endParaRPr lang="en-US" smtClean="0"/>
          </a:p>
          <a:p>
            <a:r>
              <a:rPr lang="en-US" smtClean="0"/>
              <a:t>Note that not all attributes need to be used to describe the unseen categories, and every unseen category need not be related to every seen category.</a:t>
            </a:r>
          </a:p>
          <a:p>
            <a:endParaRPr lang="en-US" smtClean="0"/>
          </a:p>
          <a:p>
            <a:r>
              <a:rPr lang="en-US" smtClean="0"/>
              <a:t>At test time, an image may belong to one of the seen or unseen categories.</a:t>
            </a:r>
          </a:p>
        </p:txBody>
      </p:sp>
      <p:sp>
        <p:nvSpPr>
          <p:cNvPr id="4" name="Slide Number Placeholder 3"/>
          <p:cNvSpPr>
            <a:spLocks noGrp="1"/>
          </p:cNvSpPr>
          <p:nvPr>
            <p:ph type="sldNum" sz="quarter" idx="5"/>
          </p:nvPr>
        </p:nvSpPr>
        <p:spPr/>
        <p:txBody>
          <a:bodyPr/>
          <a:lstStyle/>
          <a:p>
            <a:pPr>
              <a:defRPr/>
            </a:pPr>
            <a:fld id="{263BDD44-3748-B040-B4D6-3761442BBB5C}" type="slidenum">
              <a:rPr lang="en-US" smtClean="0"/>
              <a:pPr>
                <a:defRPr/>
              </a:pPr>
              <a:t>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normAutofit fontScale="92500" lnSpcReduction="20000"/>
          </a:bodyPr>
          <a:lstStyle/>
          <a:p>
            <a:pPr>
              <a:lnSpc>
                <a:spcPct val="90000"/>
              </a:lnSpc>
              <a:defRPr/>
            </a:pPr>
            <a:r>
              <a:rPr lang="en-US" dirty="0" smtClean="0"/>
              <a:t>So based on this information, images from the seen categories and descriptions of unseen categories, how do we build models for the seen and unseen categories?</a:t>
            </a:r>
          </a:p>
          <a:p>
            <a:pPr>
              <a:lnSpc>
                <a:spcPct val="90000"/>
              </a:lnSpc>
              <a:defRPr/>
            </a:pPr>
            <a:endParaRPr lang="en-US" dirty="0" smtClean="0"/>
          </a:p>
          <a:p>
            <a:pPr>
              <a:lnSpc>
                <a:spcPct val="90000"/>
              </a:lnSpc>
              <a:defRPr/>
            </a:pPr>
            <a:r>
              <a:rPr lang="en-US" dirty="0" smtClean="0"/>
              <a:t>We employ a generative approach and build a Gaussian distribution for each category in the relative attribute space. For the seen categories, we use the response of each image to the learnt attributes to build this distribution. For example, HL is perhaps not very young and doesn’t smile much, and hence occupies this region in the relative attributes space. SJ is young and smiles a lot, and sits here. </a:t>
            </a:r>
            <a:r>
              <a:rPr lang="en-US" dirty="0" err="1" smtClean="0"/>
              <a:t>JL’s</a:t>
            </a:r>
            <a:r>
              <a:rPr lang="en-US" dirty="0" smtClean="0"/>
              <a:t> model is here. </a:t>
            </a:r>
          </a:p>
          <a:p>
            <a:pPr>
              <a:lnSpc>
                <a:spcPct val="90000"/>
              </a:lnSpc>
              <a:defRPr/>
            </a:pPr>
            <a:endParaRPr lang="en-US" dirty="0" smtClean="0"/>
          </a:p>
          <a:p>
            <a:pPr>
              <a:lnSpc>
                <a:spcPct val="90000"/>
              </a:lnSpc>
              <a:defRPr/>
            </a:pPr>
            <a:r>
              <a:rPr lang="en-US" dirty="0" smtClean="0"/>
              <a:t>Now for the unseen categories, we take an approach of max-likelihood parameter transfer. We utilize the provided description to build the corresponding Gaussian models. This constraint says that CO is older than SJ but younger than HL. So we place the mean youth value of of </a:t>
            </a:r>
            <a:r>
              <a:rPr lang="en-US" dirty="0" err="1" smtClean="0"/>
              <a:t>CO’s</a:t>
            </a:r>
            <a:r>
              <a:rPr lang="en-US" dirty="0" smtClean="0"/>
              <a:t> model to be half-way between SJ and </a:t>
            </a:r>
            <a:r>
              <a:rPr lang="en-US" dirty="0" err="1" smtClean="0"/>
              <a:t>HL’s</a:t>
            </a:r>
            <a:r>
              <a:rPr lang="en-US" dirty="0" smtClean="0"/>
              <a:t> means. That would be here. We don’t have information about how much CO smiles. So we will assume that he smiles as much as an average celebrity does, and place his smiling mean at the average of all smiling means among the seen categories. That would be here. This defines the region where we believe CO would lie in our relative attributes space. Please see the paper for details on how we determine the covariance matrices for unseen categories.</a:t>
            </a:r>
          </a:p>
          <a:p>
            <a:pPr>
              <a:lnSpc>
                <a:spcPct val="90000"/>
              </a:lnSpc>
              <a:defRPr/>
            </a:pPr>
            <a:endParaRPr lang="en-US" dirty="0" smtClean="0"/>
          </a:p>
          <a:p>
            <a:pPr>
              <a:lnSpc>
                <a:spcPct val="90000"/>
              </a:lnSpc>
              <a:defRPr/>
            </a:pPr>
            <a:r>
              <a:rPr lang="en-US" dirty="0" smtClean="0"/>
              <a:t>As for MC, our description says that she is younger than ZE. But this is a one-sided constraint. So we place her average youth value to be on the left, and as far from ZE as consecutively aged celebrities are on average from each other within our seen categories. That would be this. Similarly for how much MC smiles.</a:t>
            </a:r>
          </a:p>
          <a:p>
            <a:pPr>
              <a:lnSpc>
                <a:spcPct val="90000"/>
              </a:lnSpc>
              <a:defRPr/>
            </a:pPr>
            <a:endParaRPr lang="en-US" dirty="0" smtClean="0"/>
          </a:p>
          <a:p>
            <a:pPr>
              <a:lnSpc>
                <a:spcPct val="90000"/>
              </a:lnSpc>
              <a:defRPr/>
            </a:pPr>
            <a:r>
              <a:rPr lang="en-US" dirty="0" smtClean="0"/>
              <a:t>Now that we have constructed models for all seen and unseen categories, at test time, an image is assigned to the category that gives it the highest likelihood. </a:t>
            </a:r>
          </a:p>
          <a:p>
            <a:pPr>
              <a:lnSpc>
                <a:spcPct val="90000"/>
              </a:lnSpc>
              <a:defRPr/>
            </a:pPr>
            <a:endParaRPr lang="en-US" dirty="0" smtClean="0"/>
          </a:p>
          <a:p>
            <a:pPr>
              <a:lnSpc>
                <a:spcPct val="90000"/>
              </a:lnSpc>
              <a:defRPr/>
            </a:pPr>
            <a:r>
              <a:rPr lang="en-US" dirty="0" smtClean="0"/>
              <a:t>We can thus teach the machine to predict novel classes, simply by relating it to classes it has seen before, without needing any training images</a:t>
            </a:r>
          </a:p>
        </p:txBody>
      </p:sp>
      <p:sp>
        <p:nvSpPr>
          <p:cNvPr id="4" name="Slide Number Placeholder 3"/>
          <p:cNvSpPr>
            <a:spLocks noGrp="1"/>
          </p:cNvSpPr>
          <p:nvPr>
            <p:ph type="sldNum" sz="quarter" idx="5"/>
          </p:nvPr>
        </p:nvSpPr>
        <p:spPr/>
        <p:txBody>
          <a:bodyPr/>
          <a:lstStyle/>
          <a:p>
            <a:pPr>
              <a:defRPr/>
            </a:pPr>
            <a:fld id="{A04516E0-B6D0-8B4D-B2DA-C64C38EE19D6}" type="slidenum">
              <a:rPr lang="en-US" smtClean="0"/>
              <a:pPr>
                <a:defRPr/>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traditional active learning setting, after looking at a few examples, the learner identifies an image that is confusing and asks the teacher for a label. “Is this a giraffe?”. In this case, the teacher says no. The learner updates her model, and identifies another confusing image and asks, “Is this a giraffe?”. The teacher says yes. Is this a giraffe? No. </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learner, picks a confusing image.</a:t>
            </a:r>
            <a:r>
              <a:rPr lang="en-US" baseline="0" dirty="0" smtClean="0"/>
              <a:t> Then</a:t>
            </a:r>
            <a:r>
              <a:rPr lang="en-US" dirty="0" smtClean="0"/>
              <a:t> instead of just demanding a label for the</a:t>
            </a:r>
            <a:r>
              <a:rPr lang="en-US" baseline="0" dirty="0" smtClean="0"/>
              <a:t> image</a:t>
            </a:r>
            <a:r>
              <a:rPr lang="en-US" dirty="0" smtClean="0"/>
              <a:t>,</a:t>
            </a:r>
            <a:r>
              <a:rPr lang="en-US" baseline="0" dirty="0" smtClean="0"/>
              <a:t> the learner gives the example some thought and determines its belief about the example, and communicates it to the teacher. If it thinks this image is a giraffe, it says “I think this is a giraffe. What do you think?” The teacher says “No this is not a giraffe, because its neck is too short for it to be a giraffe.”. With this, the learner realizes that if this animal’s neck is too short for it to be a giraffe, than all animals with even shorter necks than the query image must not be giraffes either. Hence resulting in a much better understanding of giraffes. </a:t>
            </a:r>
          </a:p>
          <a:p>
            <a:endParaRPr lang="en-US" baseline="0" dirty="0" smtClean="0"/>
          </a:p>
          <a:p>
            <a:r>
              <a:rPr lang="en-US" baseline="0" dirty="0" smtClean="0"/>
              <a:t>At a high-level, In our proposed active learning paradigm, the learner conveys his/her current belief about an actively chosen query. If wrong, the supervisor provides focused feedback that conveys the teacher’s knowledge about the world. The learner takes the feedback provided on one image and transfers it to many previously unlabeled images. This results in (1) the classifier learning better from its mistakes and (2) accelerated learning with few labeled examples.</a:t>
            </a:r>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871752-3B11-9A4D-A13A-F7257BFFB9A1}"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7A685-D3BD-7A4F-86B1-0E5534BD3C93}" type="datetime1">
              <a:rPr lang="en-US" smtClean="0"/>
              <a:pPr/>
              <a:t>7/4/13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D1E5A-B952-854F-BADF-9090495C84AA}" type="datetime1">
              <a:rPr lang="en-US" smtClean="0"/>
              <a:pPr/>
              <a:t>7/4/13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DF11C-F688-3548-B744-053BABD6F786}" type="datetime1">
              <a:rPr lang="en-US" smtClean="0"/>
              <a:pPr/>
              <a:t>7/4/13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DB19D9-9C33-494F-977E-9C626F282E41}" type="datetime1">
              <a:rPr lang="en-US" smtClean="0"/>
              <a:pPr/>
              <a:t>7/4/13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AD6F50-2EC2-E749-AF59-D3D54A9D42E8}" type="datetime1">
              <a:rPr lang="en-US" smtClean="0"/>
              <a:pPr/>
              <a:t>7/4/13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A7EA77-29A5-F74F-8410-6FE3D379E48B}" type="datetime1">
              <a:rPr lang="en-US" smtClean="0"/>
              <a:pPr/>
              <a:t>7/4/13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7B49D0-AA10-664C-8FA8-DA03EC829B6C}" type="datetime1">
              <a:rPr lang="en-US" smtClean="0"/>
              <a:pPr/>
              <a:t>7/4/13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AA7B65-13AF-CF4A-BBBE-85189188357C}" type="datetime1">
              <a:rPr lang="en-US" smtClean="0"/>
              <a:pPr/>
              <a:t>7/4/13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8D3CE-A235-A242-8A66-11EFA072E9A4}" type="datetime1">
              <a:rPr lang="en-US" smtClean="0"/>
              <a:pPr/>
              <a:t>7/4/13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D3B05-BC99-AF4E-83B3-10C063E2A8A9}" type="datetime1">
              <a:rPr lang="en-US" smtClean="0"/>
              <a:pPr/>
              <a:t>7/4/13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55410-B098-014A-91F8-C09C7B7A755C}" type="datetime1">
              <a:rPr lang="en-US" smtClean="0"/>
              <a:pPr/>
              <a:t>7/4/13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306CE-06D7-834D-AFCF-237E9A3BE0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18282"/>
            <a:ext cx="8229600" cy="48078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2404C-3F4F-4C40-A176-AC64D8E98D67}" type="datetime1">
              <a:rPr lang="en-US" smtClean="0"/>
              <a:pPr/>
              <a:t>7/4/13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306CE-06D7-834D-AFCF-237E9A3BE0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df"/><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df"/></Relationships>
</file>

<file path=ppt/slides/_rels/slide18.xml.rels><?xml version="1.0" encoding="UTF-8" standalone="yes"?>
<Relationships xmlns="http://schemas.openxmlformats.org/package/2006/relationships"><Relationship Id="rId3" Type="http://schemas.openxmlformats.org/officeDocument/2006/relationships/image" Target="../media/image32.pdf"/><Relationship Id="rId4" Type="http://schemas.openxmlformats.org/officeDocument/2006/relationships/image" Target="../media/image33.png"/><Relationship Id="rId5" Type="http://schemas.openxmlformats.org/officeDocument/2006/relationships/image" Target="../media/image34.pdf"/><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0.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32.pdf"/><Relationship Id="rId1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df"/><Relationship Id="rId5" Type="http://schemas.openxmlformats.org/officeDocument/2006/relationships/image" Target="../media/image83.png"/><Relationship Id="rId6" Type="http://schemas.openxmlformats.org/officeDocument/2006/relationships/image" Target="../media/image84.pdf"/><Relationship Id="rId7"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0.pdf"/></Relationships>
</file>

<file path=ppt/slides/_rels/slide27.xml.rels><?xml version="1.0" encoding="UTF-8" standalone="yes"?>
<Relationships xmlns="http://schemas.openxmlformats.org/package/2006/relationships"><Relationship Id="rId11" Type="http://schemas.openxmlformats.org/officeDocument/2006/relationships/image" Target="../media/image94.pdf"/><Relationship Id="rId12" Type="http://schemas.openxmlformats.org/officeDocument/2006/relationships/image" Target="../media/image95.png"/><Relationship Id="rId13" Type="http://schemas.openxmlformats.org/officeDocument/2006/relationships/image" Target="../media/image96.pdf"/><Relationship Id="rId14" Type="http://schemas.openxmlformats.org/officeDocument/2006/relationships/image" Target="../media/image97.png"/><Relationship Id="rId15" Type="http://schemas.openxmlformats.org/officeDocument/2006/relationships/image" Target="../media/image98.pdf"/><Relationship Id="rId16"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6.pdf"/><Relationship Id="rId4" Type="http://schemas.openxmlformats.org/officeDocument/2006/relationships/image" Target="../media/image87.png"/><Relationship Id="rId5" Type="http://schemas.openxmlformats.org/officeDocument/2006/relationships/image" Target="../media/image88.pdf"/><Relationship Id="rId6" Type="http://schemas.openxmlformats.org/officeDocument/2006/relationships/image" Target="../media/image89.png"/><Relationship Id="rId7" Type="http://schemas.openxmlformats.org/officeDocument/2006/relationships/image" Target="../media/image90.pdf"/><Relationship Id="rId8" Type="http://schemas.openxmlformats.org/officeDocument/2006/relationships/image" Target="../media/image91.png"/><Relationship Id="rId9" Type="http://schemas.openxmlformats.org/officeDocument/2006/relationships/image" Target="../media/image92.pdf"/><Relationship Id="rId10" Type="http://schemas.openxmlformats.org/officeDocument/2006/relationships/image" Target="../media/image9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01.png"/><Relationship Id="rId5" Type="http://schemas.openxmlformats.org/officeDocument/2006/relationships/image" Target="../media/image100.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6.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05.png"/><Relationship Id="rId8"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6.png"/><Relationship Id="rId4" Type="http://schemas.openxmlformats.org/officeDocument/2006/relationships/image" Target="../media/image112.png"/><Relationship Id="rId5" Type="http://schemas.openxmlformats.org/officeDocument/2006/relationships/image" Target="../media/image62.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9.png"/><Relationship Id="rId9" Type="http://schemas.openxmlformats.org/officeDocument/2006/relationships/image" Target="../media/image73.png"/><Relationship Id="rId10"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12.png"/><Relationship Id="rId5" Type="http://schemas.openxmlformats.org/officeDocument/2006/relationships/image" Target="../media/image75.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69.png"/><Relationship Id="rId9" Type="http://schemas.openxmlformats.org/officeDocument/2006/relationships/image" Target="../media/image74.png"/><Relationship Id="rId10"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6.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05.png"/><Relationship Id="rId8" Type="http://schemas.openxmlformats.org/officeDocument/2006/relationships/image" Target="../media/image111.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1" Type="http://schemas.openxmlformats.org/officeDocument/2006/relationships/image" Target="../media/image116.pdf"/><Relationship Id="rId12" Type="http://schemas.openxmlformats.org/officeDocument/2006/relationships/image" Target="../media/image117.png"/><Relationship Id="rId13" Type="http://schemas.openxmlformats.org/officeDocument/2006/relationships/image" Target="../media/image118.pdf"/><Relationship Id="rId14" Type="http://schemas.openxmlformats.org/officeDocument/2006/relationships/image" Target="../media/image119.png"/><Relationship Id="rId15" Type="http://schemas.openxmlformats.org/officeDocument/2006/relationships/image" Target="../media/image120.pdf"/><Relationship Id="rId16"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9.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6.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05.png"/><Relationship Id="rId8" Type="http://schemas.openxmlformats.org/officeDocument/2006/relationships/image" Target="../media/image111.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Attributes</a:t>
            </a:r>
            <a:endParaRPr lang="en-US" dirty="0"/>
          </a:p>
        </p:txBody>
      </p:sp>
      <p:grpSp>
        <p:nvGrpSpPr>
          <p:cNvPr id="14" name="Group 13"/>
          <p:cNvGrpSpPr/>
          <p:nvPr/>
        </p:nvGrpSpPr>
        <p:grpSpPr>
          <a:xfrm>
            <a:off x="494911" y="3886200"/>
            <a:ext cx="1498640" cy="2017931"/>
            <a:chOff x="494911" y="3886200"/>
            <a:chExt cx="1498640" cy="2017931"/>
          </a:xfrm>
        </p:grpSpPr>
        <p:pic>
          <p:nvPicPr>
            <p:cNvPr id="4" name="Picture 3"/>
            <p:cNvPicPr>
              <a:picLocks noChangeAspect="1"/>
            </p:cNvPicPr>
            <p:nvPr/>
          </p:nvPicPr>
          <p:blipFill>
            <a:blip r:embed="rId2"/>
            <a:stretch>
              <a:fillRect/>
            </a:stretch>
          </p:blipFill>
          <p:spPr>
            <a:xfrm>
              <a:off x="702617" y="3886200"/>
              <a:ext cx="1132235" cy="1371600"/>
            </a:xfrm>
            <a:prstGeom prst="rect">
              <a:avLst/>
            </a:prstGeom>
          </p:spPr>
        </p:pic>
        <p:sp>
          <p:nvSpPr>
            <p:cNvPr id="9" name="TextBox 8"/>
            <p:cNvSpPr txBox="1"/>
            <p:nvPr/>
          </p:nvSpPr>
          <p:spPr>
            <a:xfrm>
              <a:off x="494911" y="5257800"/>
              <a:ext cx="1498640" cy="646331"/>
            </a:xfrm>
            <a:prstGeom prst="rect">
              <a:avLst/>
            </a:prstGeom>
            <a:noFill/>
          </p:spPr>
          <p:txBody>
            <a:bodyPr wrap="square" rtlCol="0">
              <a:spAutoFit/>
            </a:bodyPr>
            <a:lstStyle/>
            <a:p>
              <a:pPr algn="ctr"/>
              <a:r>
                <a:rPr lang="en-US" dirty="0" smtClean="0"/>
                <a:t>Devi Parikh</a:t>
              </a:r>
            </a:p>
            <a:p>
              <a:pPr algn="ctr"/>
              <a:r>
                <a:rPr lang="en-US" dirty="0" smtClean="0"/>
                <a:t>Virginia Tech</a:t>
              </a:r>
              <a:endParaRPr lang="en-US" dirty="0"/>
            </a:p>
          </p:txBody>
        </p:sp>
      </p:grpSp>
      <p:grpSp>
        <p:nvGrpSpPr>
          <p:cNvPr id="15" name="Group 14"/>
          <p:cNvGrpSpPr/>
          <p:nvPr/>
        </p:nvGrpSpPr>
        <p:grpSpPr>
          <a:xfrm>
            <a:off x="2118975" y="3886200"/>
            <a:ext cx="1317468" cy="2011581"/>
            <a:chOff x="2118975" y="3886200"/>
            <a:chExt cx="1317468" cy="2011581"/>
          </a:xfrm>
        </p:grpSpPr>
        <p:pic>
          <p:nvPicPr>
            <p:cNvPr id="5" name="Picture 4"/>
            <p:cNvPicPr>
              <a:picLocks noChangeAspect="1"/>
            </p:cNvPicPr>
            <p:nvPr/>
          </p:nvPicPr>
          <p:blipFill>
            <a:blip r:embed="rId3"/>
            <a:stretch>
              <a:fillRect/>
            </a:stretch>
          </p:blipFill>
          <p:spPr>
            <a:xfrm>
              <a:off x="2163348" y="3886200"/>
              <a:ext cx="1246909" cy="1371600"/>
            </a:xfrm>
            <a:prstGeom prst="rect">
              <a:avLst/>
            </a:prstGeom>
          </p:spPr>
        </p:pic>
        <p:sp>
          <p:nvSpPr>
            <p:cNvPr id="10" name="TextBox 9"/>
            <p:cNvSpPr txBox="1"/>
            <p:nvPr/>
          </p:nvSpPr>
          <p:spPr>
            <a:xfrm>
              <a:off x="2118975" y="5251450"/>
              <a:ext cx="1317468" cy="646331"/>
            </a:xfrm>
            <a:prstGeom prst="rect">
              <a:avLst/>
            </a:prstGeom>
            <a:noFill/>
          </p:spPr>
          <p:txBody>
            <a:bodyPr wrap="square" rtlCol="0">
              <a:spAutoFit/>
            </a:bodyPr>
            <a:lstStyle/>
            <a:p>
              <a:pPr algn="ctr"/>
              <a:r>
                <a:rPr lang="en-US" dirty="0" smtClean="0"/>
                <a:t>Ali </a:t>
              </a:r>
              <a:r>
                <a:rPr lang="en-US" dirty="0" err="1" smtClean="0"/>
                <a:t>Farhadi</a:t>
              </a:r>
              <a:endParaRPr lang="en-US" dirty="0" smtClean="0"/>
            </a:p>
            <a:p>
              <a:pPr algn="ctr"/>
              <a:r>
                <a:rPr lang="en-US" dirty="0" smtClean="0"/>
                <a:t>UW</a:t>
              </a:r>
              <a:endParaRPr lang="en-US" dirty="0"/>
            </a:p>
          </p:txBody>
        </p:sp>
      </p:grpSp>
      <p:grpSp>
        <p:nvGrpSpPr>
          <p:cNvPr id="16" name="Group 15"/>
          <p:cNvGrpSpPr/>
          <p:nvPr/>
        </p:nvGrpSpPr>
        <p:grpSpPr>
          <a:xfrm>
            <a:off x="3436443" y="3886200"/>
            <a:ext cx="1779245" cy="2024281"/>
            <a:chOff x="3436443" y="3886200"/>
            <a:chExt cx="1779245" cy="2024281"/>
          </a:xfrm>
        </p:grpSpPr>
        <p:pic>
          <p:nvPicPr>
            <p:cNvPr id="6" name="Picture 5"/>
            <p:cNvPicPr>
              <a:picLocks noChangeAspect="1"/>
            </p:cNvPicPr>
            <p:nvPr/>
          </p:nvPicPr>
          <p:blipFill>
            <a:blip r:embed="rId4"/>
            <a:stretch>
              <a:fillRect/>
            </a:stretch>
          </p:blipFill>
          <p:spPr>
            <a:xfrm>
              <a:off x="3786447" y="3886200"/>
              <a:ext cx="1088571" cy="1371600"/>
            </a:xfrm>
            <a:prstGeom prst="rect">
              <a:avLst/>
            </a:prstGeom>
          </p:spPr>
        </p:pic>
        <p:sp>
          <p:nvSpPr>
            <p:cNvPr id="11" name="TextBox 10"/>
            <p:cNvSpPr txBox="1"/>
            <p:nvPr/>
          </p:nvSpPr>
          <p:spPr>
            <a:xfrm>
              <a:off x="3436443" y="5264150"/>
              <a:ext cx="1779245" cy="646331"/>
            </a:xfrm>
            <a:prstGeom prst="rect">
              <a:avLst/>
            </a:prstGeom>
            <a:noFill/>
          </p:spPr>
          <p:txBody>
            <a:bodyPr wrap="square" rtlCol="0">
              <a:spAutoFit/>
            </a:bodyPr>
            <a:lstStyle/>
            <a:p>
              <a:pPr algn="ctr"/>
              <a:r>
                <a:rPr lang="en-US" dirty="0" smtClean="0"/>
                <a:t>Kristen </a:t>
              </a:r>
              <a:r>
                <a:rPr lang="en-US" dirty="0" err="1" smtClean="0"/>
                <a:t>Grauman</a:t>
              </a:r>
              <a:endParaRPr lang="en-US" dirty="0" smtClean="0"/>
            </a:p>
            <a:p>
              <a:pPr algn="ctr"/>
              <a:r>
                <a:rPr lang="en-US" dirty="0" smtClean="0"/>
                <a:t>UT Austin</a:t>
              </a:r>
              <a:endParaRPr lang="en-US" dirty="0"/>
            </a:p>
          </p:txBody>
        </p:sp>
      </p:grpSp>
      <p:grpSp>
        <p:nvGrpSpPr>
          <p:cNvPr id="18" name="Group 17"/>
          <p:cNvGrpSpPr/>
          <p:nvPr/>
        </p:nvGrpSpPr>
        <p:grpSpPr>
          <a:xfrm>
            <a:off x="5019292" y="3886200"/>
            <a:ext cx="1520729" cy="2024281"/>
            <a:chOff x="5019292" y="3886200"/>
            <a:chExt cx="1520729" cy="2024281"/>
          </a:xfrm>
        </p:grpSpPr>
        <p:pic>
          <p:nvPicPr>
            <p:cNvPr id="7" name="Picture 6"/>
            <p:cNvPicPr>
              <a:picLocks noChangeAspect="1"/>
            </p:cNvPicPr>
            <p:nvPr/>
          </p:nvPicPr>
          <p:blipFill>
            <a:blip r:embed="rId5"/>
            <a:stretch>
              <a:fillRect/>
            </a:stretch>
          </p:blipFill>
          <p:spPr>
            <a:xfrm>
              <a:off x="5215688" y="3886200"/>
              <a:ext cx="1124712" cy="1371600"/>
            </a:xfrm>
            <a:prstGeom prst="rect">
              <a:avLst/>
            </a:prstGeom>
          </p:spPr>
        </p:pic>
        <p:sp>
          <p:nvSpPr>
            <p:cNvPr id="12" name="TextBox 11"/>
            <p:cNvSpPr txBox="1"/>
            <p:nvPr/>
          </p:nvSpPr>
          <p:spPr>
            <a:xfrm>
              <a:off x="5019292" y="5264150"/>
              <a:ext cx="1520729" cy="646331"/>
            </a:xfrm>
            <a:prstGeom prst="rect">
              <a:avLst/>
            </a:prstGeom>
            <a:noFill/>
          </p:spPr>
          <p:txBody>
            <a:bodyPr wrap="square" rtlCol="0">
              <a:spAutoFit/>
            </a:bodyPr>
            <a:lstStyle/>
            <a:p>
              <a:pPr algn="ctr"/>
              <a:r>
                <a:rPr lang="en-US" dirty="0" smtClean="0"/>
                <a:t>Tamara Berg</a:t>
              </a:r>
            </a:p>
            <a:p>
              <a:pPr algn="ctr"/>
              <a:r>
                <a:rPr lang="en-US" dirty="0" smtClean="0"/>
                <a:t>UNC (Fall 13)</a:t>
              </a:r>
              <a:endParaRPr lang="en-US" dirty="0"/>
            </a:p>
          </p:txBody>
        </p:sp>
      </p:grpSp>
      <p:grpSp>
        <p:nvGrpSpPr>
          <p:cNvPr id="19" name="Group 18"/>
          <p:cNvGrpSpPr/>
          <p:nvPr/>
        </p:nvGrpSpPr>
        <p:grpSpPr>
          <a:xfrm>
            <a:off x="6644766" y="3879850"/>
            <a:ext cx="1768892" cy="2030631"/>
            <a:chOff x="6644766" y="3879850"/>
            <a:chExt cx="1768892" cy="2030631"/>
          </a:xfrm>
        </p:grpSpPr>
        <p:pic>
          <p:nvPicPr>
            <p:cNvPr id="8" name="Picture 7"/>
            <p:cNvPicPr>
              <a:picLocks noChangeAspect="1"/>
            </p:cNvPicPr>
            <p:nvPr/>
          </p:nvPicPr>
          <p:blipFill>
            <a:blip r:embed="rId6"/>
            <a:stretch>
              <a:fillRect/>
            </a:stretch>
          </p:blipFill>
          <p:spPr>
            <a:xfrm>
              <a:off x="6644767" y="3879850"/>
              <a:ext cx="1768891" cy="1371600"/>
            </a:xfrm>
            <a:prstGeom prst="rect">
              <a:avLst/>
            </a:prstGeom>
          </p:spPr>
        </p:pic>
        <p:sp>
          <p:nvSpPr>
            <p:cNvPr id="13" name="TextBox 12"/>
            <p:cNvSpPr txBox="1"/>
            <p:nvPr/>
          </p:nvSpPr>
          <p:spPr>
            <a:xfrm>
              <a:off x="6644766" y="5264150"/>
              <a:ext cx="1768891" cy="646331"/>
            </a:xfrm>
            <a:prstGeom prst="rect">
              <a:avLst/>
            </a:prstGeom>
            <a:noFill/>
          </p:spPr>
          <p:txBody>
            <a:bodyPr wrap="square" rtlCol="0">
              <a:spAutoFit/>
            </a:bodyPr>
            <a:lstStyle/>
            <a:p>
              <a:pPr algn="ctr"/>
              <a:r>
                <a:rPr lang="en-US" dirty="0" err="1" smtClean="0"/>
                <a:t>Abhinav</a:t>
              </a:r>
              <a:r>
                <a:rPr lang="en-US" dirty="0" smtClean="0"/>
                <a:t> Gupta</a:t>
              </a:r>
            </a:p>
            <a:p>
              <a:pPr algn="ctr"/>
              <a:r>
                <a:rPr lang="en-US" dirty="0" smtClean="0"/>
                <a:t>CMU</a:t>
              </a:r>
              <a:endParaRPr lang="en-US" dirty="0"/>
            </a:p>
          </p:txBody>
        </p:sp>
      </p:grpSp>
      <p:pic>
        <p:nvPicPr>
          <p:cNvPr id="17" name="Picture 16"/>
          <p:cNvPicPr>
            <a:picLocks noChangeAspect="1"/>
          </p:cNvPicPr>
          <p:nvPr/>
        </p:nvPicPr>
        <p:blipFill>
          <a:blip r:embed="rId7"/>
          <a:stretch>
            <a:fillRect/>
          </a:stretch>
        </p:blipFill>
        <p:spPr>
          <a:xfrm>
            <a:off x="0" y="0"/>
            <a:ext cx="9144000" cy="16559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Attributes</a:t>
            </a:r>
            <a:endParaRPr lang="en-US" dirty="0"/>
          </a:p>
        </p:txBody>
      </p:sp>
      <p:sp>
        <p:nvSpPr>
          <p:cNvPr id="5" name="TextBox 4"/>
          <p:cNvSpPr txBox="1"/>
          <p:nvPr/>
        </p:nvSpPr>
        <p:spPr>
          <a:xfrm>
            <a:off x="2091390" y="1341147"/>
            <a:ext cx="4750707" cy="1015663"/>
          </a:xfrm>
          <a:prstGeom prst="rect">
            <a:avLst/>
          </a:prstGeom>
          <a:noFill/>
        </p:spPr>
        <p:txBody>
          <a:bodyPr wrap="square" rtlCol="0">
            <a:spAutoFit/>
          </a:bodyPr>
          <a:lstStyle/>
          <a:p>
            <a:pPr algn="ctr"/>
            <a:r>
              <a:rPr lang="en-US" sz="2000" dirty="0" smtClean="0"/>
              <a:t>Face Tracer Image Search</a:t>
            </a:r>
          </a:p>
          <a:p>
            <a:pPr algn="ctr"/>
            <a:endParaRPr lang="en-US" sz="2000" dirty="0" smtClean="0"/>
          </a:p>
          <a:p>
            <a:pPr algn="ctr"/>
            <a:r>
              <a:rPr lang="en-US" sz="2000" dirty="0" smtClean="0"/>
              <a:t>“Smiling Asian Men With Glasses”</a:t>
            </a:r>
            <a:endParaRPr lang="en-US" sz="2000" dirty="0"/>
          </a:p>
        </p:txBody>
      </p:sp>
      <p:pic>
        <p:nvPicPr>
          <p:cNvPr id="7" name="Picture 6"/>
          <p:cNvPicPr>
            <a:picLocks noChangeAspect="1"/>
          </p:cNvPicPr>
          <p:nvPr/>
        </p:nvPicPr>
        <p:blipFill>
          <a:blip r:embed="rId2"/>
          <a:srcRect b="29382"/>
          <a:stretch>
            <a:fillRect/>
          </a:stretch>
        </p:blipFill>
        <p:spPr>
          <a:xfrm>
            <a:off x="1302108" y="2416008"/>
            <a:ext cx="6880986" cy="2743200"/>
          </a:xfrm>
          <a:prstGeom prst="rect">
            <a:avLst/>
          </a:prstGeom>
        </p:spPr>
      </p:pic>
      <p:sp>
        <p:nvSpPr>
          <p:cNvPr id="8" name="TextBox 7"/>
          <p:cNvSpPr txBox="1"/>
          <p:nvPr/>
        </p:nvSpPr>
        <p:spPr>
          <a:xfrm>
            <a:off x="2091390" y="5546663"/>
            <a:ext cx="4859227" cy="400110"/>
          </a:xfrm>
          <a:prstGeom prst="rect">
            <a:avLst/>
          </a:prstGeom>
          <a:noFill/>
        </p:spPr>
        <p:txBody>
          <a:bodyPr wrap="square" rtlCol="0">
            <a:spAutoFit/>
          </a:bodyPr>
          <a:lstStyle/>
          <a:p>
            <a:pPr algn="ctr"/>
            <a:r>
              <a:rPr lang="en-US" sz="2000" dirty="0" smtClean="0"/>
              <a:t>Kumar et al. 2008</a:t>
            </a:r>
            <a:endParaRPr lang="en-US" sz="2000" dirty="0"/>
          </a:p>
        </p:txBody>
      </p:sp>
      <p:sp>
        <p:nvSpPr>
          <p:cNvPr id="6" name="Slide Number Placeholder 5"/>
          <p:cNvSpPr>
            <a:spLocks noGrp="1"/>
          </p:cNvSpPr>
          <p:nvPr>
            <p:ph type="sldNum" sz="quarter" idx="12"/>
          </p:nvPr>
        </p:nvSpPr>
        <p:spPr/>
        <p:txBody>
          <a:bodyPr/>
          <a:lstStyle/>
          <a:p>
            <a:fld id="{B36306CE-06D7-834D-AFCF-237E9A3BE041}" type="slidenum">
              <a:rPr lang="en-US" smtClean="0"/>
              <a:pPr/>
              <a:t>10</a:t>
            </a:fld>
            <a:endParaRPr lang="en-US"/>
          </a:p>
        </p:txBody>
      </p:sp>
      <p:sp>
        <p:nvSpPr>
          <p:cNvPr id="9" name="TextBox 8"/>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Attributes</a:t>
            </a:r>
            <a:endParaRPr lang="en-US" dirty="0"/>
          </a:p>
        </p:txBody>
      </p:sp>
      <p:pic>
        <p:nvPicPr>
          <p:cNvPr id="6" name="Picture 5"/>
          <p:cNvPicPr>
            <a:picLocks noChangeAspect="1"/>
          </p:cNvPicPr>
          <p:nvPr/>
        </p:nvPicPr>
        <p:blipFill>
          <a:blip r:embed="rId2"/>
          <a:stretch>
            <a:fillRect/>
          </a:stretch>
        </p:blipFill>
        <p:spPr>
          <a:xfrm>
            <a:off x="1065892" y="1419482"/>
            <a:ext cx="7063740" cy="3657600"/>
          </a:xfrm>
          <a:prstGeom prst="rect">
            <a:avLst/>
          </a:prstGeom>
        </p:spPr>
      </p:pic>
      <p:sp>
        <p:nvSpPr>
          <p:cNvPr id="9" name="TextBox 8"/>
          <p:cNvSpPr txBox="1"/>
          <p:nvPr/>
        </p:nvSpPr>
        <p:spPr>
          <a:xfrm>
            <a:off x="1065892" y="5077082"/>
            <a:ext cx="7063740" cy="400110"/>
          </a:xfrm>
          <a:prstGeom prst="rect">
            <a:avLst/>
          </a:prstGeom>
          <a:noFill/>
        </p:spPr>
        <p:txBody>
          <a:bodyPr wrap="square" rtlCol="0">
            <a:spAutoFit/>
          </a:bodyPr>
          <a:lstStyle/>
          <a:p>
            <a:pPr algn="ctr"/>
            <a:r>
              <a:rPr lang="en-US" sz="2000" dirty="0" err="1" smtClean="0"/>
              <a:t>Farhadi</a:t>
            </a:r>
            <a:r>
              <a:rPr lang="en-US" sz="2000" dirty="0" smtClean="0"/>
              <a:t> et al. 2009</a:t>
            </a:r>
            <a:endParaRPr lang="en-US" sz="2000" dirty="0"/>
          </a:p>
        </p:txBody>
      </p:sp>
      <p:sp>
        <p:nvSpPr>
          <p:cNvPr id="5" name="Slide Number Placeholder 4"/>
          <p:cNvSpPr>
            <a:spLocks noGrp="1"/>
          </p:cNvSpPr>
          <p:nvPr>
            <p:ph type="sldNum" sz="quarter" idx="12"/>
          </p:nvPr>
        </p:nvSpPr>
        <p:spPr/>
        <p:txBody>
          <a:bodyPr/>
          <a:lstStyle/>
          <a:p>
            <a:fld id="{B36306CE-06D7-834D-AFCF-237E9A3BE041}" type="slidenum">
              <a:rPr lang="en-US" smtClean="0"/>
              <a:pPr/>
              <a:t>11</a:t>
            </a:fld>
            <a:endParaRPr lang="en-US"/>
          </a:p>
        </p:txBody>
      </p:sp>
      <p:sp>
        <p:nvSpPr>
          <p:cNvPr id="7" name="TextBox 6"/>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Attributes</a:t>
            </a:r>
            <a:endParaRPr lang="en-US" dirty="0"/>
          </a:p>
        </p:txBody>
      </p:sp>
      <p:pic>
        <p:nvPicPr>
          <p:cNvPr id="10" name="Picture 9"/>
          <p:cNvPicPr>
            <a:picLocks noChangeAspect="1"/>
          </p:cNvPicPr>
          <p:nvPr/>
        </p:nvPicPr>
        <p:blipFill>
          <a:blip r:embed="rId2"/>
          <a:stretch>
            <a:fillRect/>
          </a:stretch>
        </p:blipFill>
        <p:spPr>
          <a:xfrm>
            <a:off x="1915743" y="1143000"/>
            <a:ext cx="5585637" cy="4572000"/>
          </a:xfrm>
          <a:prstGeom prst="rect">
            <a:avLst/>
          </a:prstGeom>
        </p:spPr>
      </p:pic>
      <p:sp>
        <p:nvSpPr>
          <p:cNvPr id="12" name="TextBox 11"/>
          <p:cNvSpPr txBox="1"/>
          <p:nvPr/>
        </p:nvSpPr>
        <p:spPr>
          <a:xfrm>
            <a:off x="1915743" y="5715000"/>
            <a:ext cx="5585637" cy="400110"/>
          </a:xfrm>
          <a:prstGeom prst="rect">
            <a:avLst/>
          </a:prstGeom>
          <a:noFill/>
        </p:spPr>
        <p:txBody>
          <a:bodyPr wrap="square" rtlCol="0">
            <a:spAutoFit/>
          </a:bodyPr>
          <a:lstStyle/>
          <a:p>
            <a:pPr algn="ctr"/>
            <a:r>
              <a:rPr lang="en-US" sz="2000" dirty="0" err="1" smtClean="0"/>
              <a:t>Lampert</a:t>
            </a:r>
            <a:r>
              <a:rPr lang="en-US" sz="2000" dirty="0" smtClean="0"/>
              <a:t> et al. 2009</a:t>
            </a:r>
            <a:endParaRPr lang="en-US" sz="2000" dirty="0"/>
          </a:p>
        </p:txBody>
      </p:sp>
      <p:sp>
        <p:nvSpPr>
          <p:cNvPr id="5" name="Slide Number Placeholder 4"/>
          <p:cNvSpPr>
            <a:spLocks noGrp="1"/>
          </p:cNvSpPr>
          <p:nvPr>
            <p:ph type="sldNum" sz="quarter" idx="12"/>
          </p:nvPr>
        </p:nvSpPr>
        <p:spPr/>
        <p:txBody>
          <a:bodyPr/>
          <a:lstStyle/>
          <a:p>
            <a:fld id="{B36306CE-06D7-834D-AFCF-237E9A3BE041}" type="slidenum">
              <a:rPr lang="en-US" smtClean="0"/>
              <a:pPr/>
              <a:t>12</a:t>
            </a:fld>
            <a:endParaRPr lang="en-US"/>
          </a:p>
        </p:txBody>
      </p:sp>
      <p:sp>
        <p:nvSpPr>
          <p:cNvPr id="6" name="TextBox 5"/>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Attributes</a:t>
            </a:r>
            <a:endParaRPr lang="en-US" dirty="0"/>
          </a:p>
        </p:txBody>
      </p:sp>
      <p:pic>
        <p:nvPicPr>
          <p:cNvPr id="5" name="Picture 4"/>
          <p:cNvPicPr>
            <a:picLocks noChangeAspect="1"/>
          </p:cNvPicPr>
          <p:nvPr/>
        </p:nvPicPr>
        <p:blipFill>
          <a:blip r:embed="rId2"/>
          <a:stretch>
            <a:fillRect/>
          </a:stretch>
        </p:blipFill>
        <p:spPr>
          <a:xfrm>
            <a:off x="1030651" y="1143000"/>
            <a:ext cx="7090383" cy="4572000"/>
          </a:xfrm>
          <a:prstGeom prst="rect">
            <a:avLst/>
          </a:prstGeom>
        </p:spPr>
      </p:pic>
      <p:sp>
        <p:nvSpPr>
          <p:cNvPr id="6" name="TextBox 5"/>
          <p:cNvSpPr txBox="1"/>
          <p:nvPr/>
        </p:nvSpPr>
        <p:spPr>
          <a:xfrm>
            <a:off x="1030651" y="5715000"/>
            <a:ext cx="7090383" cy="400110"/>
          </a:xfrm>
          <a:prstGeom prst="rect">
            <a:avLst/>
          </a:prstGeom>
          <a:noFill/>
        </p:spPr>
        <p:txBody>
          <a:bodyPr wrap="square" rtlCol="0">
            <a:spAutoFit/>
          </a:bodyPr>
          <a:lstStyle/>
          <a:p>
            <a:pPr algn="ctr"/>
            <a:r>
              <a:rPr lang="en-US" sz="2000" dirty="0" err="1" smtClean="0"/>
              <a:t>Welinder</a:t>
            </a:r>
            <a:r>
              <a:rPr lang="en-US" sz="2000" dirty="0" smtClean="0"/>
              <a:t> et al. 2010</a:t>
            </a:r>
            <a:endParaRPr lang="en-US" sz="2000" dirty="0"/>
          </a:p>
        </p:txBody>
      </p:sp>
      <p:sp>
        <p:nvSpPr>
          <p:cNvPr id="7" name="Slide Number Placeholder 6"/>
          <p:cNvSpPr>
            <a:spLocks noGrp="1"/>
          </p:cNvSpPr>
          <p:nvPr>
            <p:ph type="sldNum" sz="quarter" idx="12"/>
          </p:nvPr>
        </p:nvSpPr>
        <p:spPr/>
        <p:txBody>
          <a:bodyPr/>
          <a:lstStyle/>
          <a:p>
            <a:fld id="{B36306CE-06D7-834D-AFCF-237E9A3BE041}" type="slidenum">
              <a:rPr lang="en-US" smtClean="0"/>
              <a:pPr/>
              <a:t>13</a:t>
            </a:fld>
            <a:endParaRPr lang="en-US"/>
          </a:p>
        </p:txBody>
      </p:sp>
      <p:sp>
        <p:nvSpPr>
          <p:cNvPr id="8" name="TextBox 7"/>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Attributes</a:t>
            </a:r>
            <a:endParaRPr lang="en-US" dirty="0"/>
          </a:p>
        </p:txBody>
      </p:sp>
      <p:pic>
        <p:nvPicPr>
          <p:cNvPr id="13" name="Picture 12"/>
          <p:cNvPicPr>
            <a:picLocks noChangeAspect="1"/>
          </p:cNvPicPr>
          <p:nvPr/>
        </p:nvPicPr>
        <p:blipFill>
          <a:blip r:embed="rId2"/>
          <a:stretch>
            <a:fillRect/>
          </a:stretch>
        </p:blipFill>
        <p:spPr>
          <a:xfrm>
            <a:off x="747425" y="1143000"/>
            <a:ext cx="7625502" cy="4572000"/>
          </a:xfrm>
          <a:prstGeom prst="rect">
            <a:avLst/>
          </a:prstGeom>
        </p:spPr>
      </p:pic>
      <p:sp>
        <p:nvSpPr>
          <p:cNvPr id="14" name="TextBox 13"/>
          <p:cNvSpPr txBox="1"/>
          <p:nvPr/>
        </p:nvSpPr>
        <p:spPr>
          <a:xfrm>
            <a:off x="2933274" y="5899045"/>
            <a:ext cx="3351382" cy="400110"/>
          </a:xfrm>
          <a:prstGeom prst="rect">
            <a:avLst/>
          </a:prstGeom>
          <a:noFill/>
        </p:spPr>
        <p:txBody>
          <a:bodyPr wrap="square" rtlCol="0">
            <a:spAutoFit/>
          </a:bodyPr>
          <a:lstStyle/>
          <a:p>
            <a:pPr algn="ctr"/>
            <a:r>
              <a:rPr lang="en-US" sz="2000" dirty="0" smtClean="0"/>
              <a:t>Patterson and Hays 2011</a:t>
            </a:r>
            <a:endParaRPr lang="en-US" sz="2000" dirty="0"/>
          </a:p>
        </p:txBody>
      </p:sp>
      <p:sp>
        <p:nvSpPr>
          <p:cNvPr id="5" name="Slide Number Placeholder 4"/>
          <p:cNvSpPr>
            <a:spLocks noGrp="1"/>
          </p:cNvSpPr>
          <p:nvPr>
            <p:ph type="sldNum" sz="quarter" idx="12"/>
          </p:nvPr>
        </p:nvSpPr>
        <p:spPr/>
        <p:txBody>
          <a:bodyPr/>
          <a:lstStyle/>
          <a:p>
            <a:fld id="{B36306CE-06D7-834D-AFCF-237E9A3BE041}" type="slidenum">
              <a:rPr lang="en-US" smtClean="0"/>
              <a:pPr/>
              <a:t>14</a:t>
            </a:fld>
            <a:endParaRPr lang="en-US"/>
          </a:p>
        </p:txBody>
      </p:sp>
      <p:sp>
        <p:nvSpPr>
          <p:cNvPr id="6" name="TextBox 5"/>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Attributes</a:t>
            </a:r>
            <a:endParaRPr lang="en-US" dirty="0"/>
          </a:p>
        </p:txBody>
      </p:sp>
      <p:pic>
        <p:nvPicPr>
          <p:cNvPr id="4" name="Picture 3"/>
          <p:cNvPicPr>
            <a:picLocks noChangeAspect="1"/>
          </p:cNvPicPr>
          <p:nvPr/>
        </p:nvPicPr>
        <p:blipFill>
          <a:blip r:embed="rId2"/>
          <a:stretch>
            <a:fillRect/>
          </a:stretch>
        </p:blipFill>
        <p:spPr>
          <a:xfrm>
            <a:off x="2090415" y="1143000"/>
            <a:ext cx="5384321" cy="4572000"/>
          </a:xfrm>
          <a:prstGeom prst="rect">
            <a:avLst/>
          </a:prstGeom>
        </p:spPr>
      </p:pic>
      <p:sp>
        <p:nvSpPr>
          <p:cNvPr id="5" name="TextBox 4"/>
          <p:cNvSpPr txBox="1"/>
          <p:nvPr/>
        </p:nvSpPr>
        <p:spPr>
          <a:xfrm>
            <a:off x="2933274" y="5899045"/>
            <a:ext cx="3351382" cy="400110"/>
          </a:xfrm>
          <a:prstGeom prst="rect">
            <a:avLst/>
          </a:prstGeom>
          <a:noFill/>
        </p:spPr>
        <p:txBody>
          <a:bodyPr wrap="square" rtlCol="0">
            <a:spAutoFit/>
          </a:bodyPr>
          <a:lstStyle/>
          <a:p>
            <a:pPr algn="ctr"/>
            <a:r>
              <a:rPr lang="en-US" sz="2000" dirty="0" smtClean="0"/>
              <a:t>Berg et al. 2010</a:t>
            </a:r>
            <a:endParaRPr lang="en-US" sz="2000" dirty="0"/>
          </a:p>
        </p:txBody>
      </p:sp>
      <p:sp>
        <p:nvSpPr>
          <p:cNvPr id="6" name="Slide Number Placeholder 5"/>
          <p:cNvSpPr>
            <a:spLocks noGrp="1"/>
          </p:cNvSpPr>
          <p:nvPr>
            <p:ph type="sldNum" sz="quarter" idx="12"/>
          </p:nvPr>
        </p:nvSpPr>
        <p:spPr/>
        <p:txBody>
          <a:bodyPr/>
          <a:lstStyle/>
          <a:p>
            <a:fld id="{B36306CE-06D7-834D-AFCF-237E9A3BE041}" type="slidenum">
              <a:rPr lang="en-US" smtClean="0"/>
              <a:pPr/>
              <a:t>15</a:t>
            </a:fld>
            <a:endParaRPr lang="en-US"/>
          </a:p>
        </p:txBody>
      </p:sp>
      <p:sp>
        <p:nvSpPr>
          <p:cNvPr id="7" name="TextBox 6"/>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Attributes</a:t>
            </a:r>
            <a:endParaRPr lang="en-US" dirty="0"/>
          </a:p>
        </p:txBody>
      </p:sp>
      <p:pic>
        <p:nvPicPr>
          <p:cNvPr id="9" name="Picture 8"/>
          <p:cNvPicPr>
            <a:picLocks noChangeAspect="1"/>
          </p:cNvPicPr>
          <p:nvPr/>
        </p:nvPicPr>
        <p:blipFill>
          <a:blip r:embed="rId2"/>
          <a:stretch>
            <a:fillRect/>
          </a:stretch>
        </p:blipFill>
        <p:spPr>
          <a:xfrm>
            <a:off x="1063839" y="1318282"/>
            <a:ext cx="2741117" cy="1828800"/>
          </a:xfrm>
          <a:prstGeom prst="rect">
            <a:avLst/>
          </a:prstGeom>
        </p:spPr>
      </p:pic>
      <p:pic>
        <p:nvPicPr>
          <p:cNvPr id="10" name="Picture 9"/>
          <p:cNvPicPr>
            <a:picLocks noChangeAspect="1"/>
          </p:cNvPicPr>
          <p:nvPr/>
        </p:nvPicPr>
        <p:blipFill>
          <a:blip r:embed="rId3"/>
          <a:stretch>
            <a:fillRect/>
          </a:stretch>
        </p:blipFill>
        <p:spPr>
          <a:xfrm>
            <a:off x="5187553" y="1318282"/>
            <a:ext cx="3024679" cy="1828800"/>
          </a:xfrm>
          <a:prstGeom prst="rect">
            <a:avLst/>
          </a:prstGeom>
        </p:spPr>
      </p:pic>
      <p:pic>
        <p:nvPicPr>
          <p:cNvPr id="11" name="Picture 10"/>
          <p:cNvPicPr>
            <a:picLocks noChangeAspect="1"/>
          </p:cNvPicPr>
          <p:nvPr/>
        </p:nvPicPr>
        <p:blipFill>
          <a:blip r:embed="rId4"/>
          <a:stretch>
            <a:fillRect/>
          </a:stretch>
        </p:blipFill>
        <p:spPr>
          <a:xfrm>
            <a:off x="1219200" y="3940628"/>
            <a:ext cx="2438400" cy="1828800"/>
          </a:xfrm>
          <a:prstGeom prst="rect">
            <a:avLst/>
          </a:prstGeom>
        </p:spPr>
      </p:pic>
      <p:pic>
        <p:nvPicPr>
          <p:cNvPr id="13" name="Picture 12"/>
          <p:cNvPicPr>
            <a:picLocks noChangeAspect="1"/>
          </p:cNvPicPr>
          <p:nvPr/>
        </p:nvPicPr>
        <p:blipFill>
          <a:blip r:embed="rId5"/>
          <a:srcRect b="35516"/>
          <a:stretch>
            <a:fillRect/>
          </a:stretch>
        </p:blipFill>
        <p:spPr>
          <a:xfrm>
            <a:off x="5517642" y="3940628"/>
            <a:ext cx="2348601" cy="1828800"/>
          </a:xfrm>
          <a:prstGeom prst="rect">
            <a:avLst/>
          </a:prstGeom>
        </p:spPr>
      </p:pic>
      <p:sp>
        <p:nvSpPr>
          <p:cNvPr id="14" name="TextBox 13"/>
          <p:cNvSpPr txBox="1"/>
          <p:nvPr/>
        </p:nvSpPr>
        <p:spPr>
          <a:xfrm>
            <a:off x="3926114" y="1792514"/>
            <a:ext cx="1095829" cy="400110"/>
          </a:xfrm>
          <a:prstGeom prst="rect">
            <a:avLst/>
          </a:prstGeom>
          <a:noFill/>
        </p:spPr>
        <p:txBody>
          <a:bodyPr wrap="square" rtlCol="0">
            <a:spAutoFit/>
          </a:bodyPr>
          <a:lstStyle/>
          <a:p>
            <a:pPr algn="ctr"/>
            <a:r>
              <a:rPr lang="en-US" sz="2000" dirty="0" smtClean="0"/>
              <a:t>&gt; natural</a:t>
            </a:r>
            <a:endParaRPr lang="en-US" sz="2000" dirty="0"/>
          </a:p>
        </p:txBody>
      </p:sp>
      <p:sp>
        <p:nvSpPr>
          <p:cNvPr id="15" name="TextBox 14"/>
          <p:cNvSpPr txBox="1"/>
          <p:nvPr/>
        </p:nvSpPr>
        <p:spPr>
          <a:xfrm>
            <a:off x="4055439" y="4709105"/>
            <a:ext cx="1095829" cy="400110"/>
          </a:xfrm>
          <a:prstGeom prst="rect">
            <a:avLst/>
          </a:prstGeom>
          <a:noFill/>
        </p:spPr>
        <p:txBody>
          <a:bodyPr wrap="square" rtlCol="0">
            <a:spAutoFit/>
          </a:bodyPr>
          <a:lstStyle/>
          <a:p>
            <a:pPr algn="ctr"/>
            <a:r>
              <a:rPr lang="en-US" sz="2000" dirty="0" smtClean="0"/>
              <a:t>&lt; smiling</a:t>
            </a:r>
            <a:endParaRPr lang="en-US" sz="2000" dirty="0"/>
          </a:p>
        </p:txBody>
      </p:sp>
      <p:sp>
        <p:nvSpPr>
          <p:cNvPr id="16" name="TextBox 15"/>
          <p:cNvSpPr txBox="1"/>
          <p:nvPr/>
        </p:nvSpPr>
        <p:spPr>
          <a:xfrm>
            <a:off x="2933274" y="5899045"/>
            <a:ext cx="3351382" cy="400110"/>
          </a:xfrm>
          <a:prstGeom prst="rect">
            <a:avLst/>
          </a:prstGeom>
          <a:noFill/>
        </p:spPr>
        <p:txBody>
          <a:bodyPr wrap="square" rtlCol="0">
            <a:spAutoFit/>
          </a:bodyPr>
          <a:lstStyle/>
          <a:p>
            <a:pPr algn="ctr"/>
            <a:r>
              <a:rPr lang="en-US" sz="2000" dirty="0" smtClean="0"/>
              <a:t>Parikh and </a:t>
            </a:r>
            <a:r>
              <a:rPr lang="en-US" sz="2000" dirty="0" err="1" smtClean="0"/>
              <a:t>Grauman</a:t>
            </a:r>
            <a:r>
              <a:rPr lang="en-US" sz="2000" dirty="0" smtClean="0"/>
              <a:t> 2011</a:t>
            </a:r>
            <a:endParaRPr lang="en-US" sz="2000" dirty="0"/>
          </a:p>
        </p:txBody>
      </p:sp>
      <p:sp>
        <p:nvSpPr>
          <p:cNvPr id="12" name="Slide Number Placeholder 11"/>
          <p:cNvSpPr>
            <a:spLocks noGrp="1"/>
          </p:cNvSpPr>
          <p:nvPr>
            <p:ph type="sldNum" sz="quarter" idx="12"/>
          </p:nvPr>
        </p:nvSpPr>
        <p:spPr/>
        <p:txBody>
          <a:bodyPr/>
          <a:lstStyle/>
          <a:p>
            <a:fld id="{B36306CE-06D7-834D-AFCF-237E9A3BE041}" type="slidenum">
              <a:rPr lang="en-US" smtClean="0"/>
              <a:pPr/>
              <a:t>16</a:t>
            </a:fld>
            <a:endParaRPr lang="en-US"/>
          </a:p>
        </p:txBody>
      </p:sp>
      <p:sp>
        <p:nvSpPr>
          <p:cNvPr id="17" name="TextBox 16"/>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Notation</a:t>
            </a:r>
            <a:endParaRPr lang="en-US" dirty="0"/>
          </a:p>
        </p:txBody>
      </p:sp>
      <p:sp>
        <p:nvSpPr>
          <p:cNvPr id="6" name="Content Placeholder 5"/>
          <p:cNvSpPr>
            <a:spLocks noGrp="1"/>
          </p:cNvSpPr>
          <p:nvPr>
            <p:ph idx="1"/>
          </p:nvPr>
        </p:nvSpPr>
        <p:spPr/>
        <p:txBody>
          <a:bodyPr/>
          <a:lstStyle/>
          <a:p>
            <a:r>
              <a:rPr lang="en-US" dirty="0" smtClean="0"/>
              <a:t>Vocabulary of attributes: </a:t>
            </a:r>
          </a:p>
          <a:p>
            <a:endParaRPr lang="en-US" dirty="0" smtClean="0"/>
          </a:p>
          <a:p>
            <a:endParaRPr lang="en-US" dirty="0" smtClean="0"/>
          </a:p>
          <a:p>
            <a:r>
              <a:rPr lang="en-US" dirty="0" smtClean="0"/>
              <a:t>Image features:</a:t>
            </a:r>
            <a:endParaRPr lang="en-US" dirty="0"/>
          </a:p>
        </p:txBody>
      </p:sp>
      <p:pic>
        <p:nvPicPr>
          <p:cNvPr id="7" name="Picture 6" descr="latex-image-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847000" y="2011363"/>
            <a:ext cx="5295900" cy="4699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47000" y="3717925"/>
            <a:ext cx="3873500" cy="469900"/>
          </a:xfrm>
          <a:prstGeom prst="rect">
            <a:avLst/>
          </a:prstGeom>
        </p:spPr>
      </p:pic>
      <p:sp>
        <p:nvSpPr>
          <p:cNvPr id="9" name="Slide Number Placeholder 8"/>
          <p:cNvSpPr>
            <a:spLocks noGrp="1"/>
          </p:cNvSpPr>
          <p:nvPr>
            <p:ph type="sldNum" sz="quarter" idx="12"/>
          </p:nvPr>
        </p:nvSpPr>
        <p:spPr/>
        <p:txBody>
          <a:bodyPr/>
          <a:lstStyle/>
          <a:p>
            <a:fld id="{B36306CE-06D7-834D-AFCF-237E9A3BE041}" type="slidenum">
              <a:rPr lang="en-US" smtClean="0"/>
              <a:pPr/>
              <a:t>17</a:t>
            </a:fld>
            <a:endParaRPr lang="en-US"/>
          </a:p>
        </p:txBody>
      </p:sp>
      <p:sp>
        <p:nvSpPr>
          <p:cNvPr id="10" name="TextBox 9"/>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Models</a:t>
            </a:r>
            <a:endParaRPr lang="en-US" dirty="0"/>
          </a:p>
        </p:txBody>
      </p:sp>
      <p:sp>
        <p:nvSpPr>
          <p:cNvPr id="3" name="Content Placeholder 2"/>
          <p:cNvSpPr>
            <a:spLocks noGrp="1"/>
          </p:cNvSpPr>
          <p:nvPr>
            <p:ph idx="1"/>
          </p:nvPr>
        </p:nvSpPr>
        <p:spPr/>
        <p:txBody>
          <a:bodyPr/>
          <a:lstStyle/>
          <a:p>
            <a:r>
              <a:rPr lang="en-US" dirty="0" smtClean="0"/>
              <a:t>Classifiers for binary attributes</a:t>
            </a:r>
            <a:endParaRPr lang="en-US" dirty="0"/>
          </a:p>
        </p:txBody>
      </p:sp>
      <p:pic>
        <p:nvPicPr>
          <p:cNvPr id="4" name="Picture 3"/>
          <p:cNvPicPr>
            <a:picLocks noChangeAspect="1"/>
          </p:cNvPicPr>
          <p:nvPr/>
        </p:nvPicPr>
        <p:blipFill>
          <a:blip r:embed="rId2"/>
          <a:stretch>
            <a:fillRect/>
          </a:stretch>
        </p:blipFill>
        <p:spPr>
          <a:xfrm>
            <a:off x="354907" y="2015519"/>
            <a:ext cx="5169074" cy="3657600"/>
          </a:xfrm>
          <a:prstGeom prst="rect">
            <a:avLst/>
          </a:prstGeom>
        </p:spPr>
      </p:pic>
      <p:sp>
        <p:nvSpPr>
          <p:cNvPr id="5" name="TextBox 4"/>
          <p:cNvSpPr txBox="1"/>
          <p:nvPr/>
        </p:nvSpPr>
        <p:spPr>
          <a:xfrm>
            <a:off x="1562795" y="5818386"/>
            <a:ext cx="3351382" cy="400110"/>
          </a:xfrm>
          <a:prstGeom prst="rect">
            <a:avLst/>
          </a:prstGeom>
          <a:noFill/>
        </p:spPr>
        <p:txBody>
          <a:bodyPr wrap="square" rtlCol="0">
            <a:spAutoFit/>
          </a:bodyPr>
          <a:lstStyle/>
          <a:p>
            <a:pPr algn="ctr"/>
            <a:r>
              <a:rPr lang="en-US" sz="2000" dirty="0" smtClean="0"/>
              <a:t>Kumar et al. 2010</a:t>
            </a:r>
            <a:endParaRPr lang="en-US" sz="2000" dirty="0"/>
          </a:p>
        </p:txBody>
      </p:sp>
      <p:pic>
        <p:nvPicPr>
          <p:cNvPr id="6" name="Picture 5" descr="latex-image-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929934" y="3665537"/>
            <a:ext cx="406400" cy="292100"/>
          </a:xfrm>
          <a:prstGeom prst="rect">
            <a:avLst/>
          </a:prstGeom>
        </p:spPr>
      </p:pic>
      <p:grpSp>
        <p:nvGrpSpPr>
          <p:cNvPr id="10" name="Group 9"/>
          <p:cNvGrpSpPr/>
          <p:nvPr/>
        </p:nvGrpSpPr>
        <p:grpSpPr>
          <a:xfrm>
            <a:off x="6614093" y="3575050"/>
            <a:ext cx="2225757" cy="469900"/>
            <a:chOff x="6614093" y="3575050"/>
            <a:chExt cx="2225757" cy="469900"/>
          </a:xfrm>
        </p:grpSpPr>
        <p:cxnSp>
          <p:nvCxnSpPr>
            <p:cNvPr id="8" name="Straight Arrow Connector 7"/>
            <p:cNvCxnSpPr/>
            <p:nvPr/>
          </p:nvCxnSpPr>
          <p:spPr>
            <a:xfrm>
              <a:off x="6614093" y="3828550"/>
              <a:ext cx="294187"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074550" y="3575050"/>
              <a:ext cx="1765300" cy="469900"/>
            </a:xfrm>
            <a:prstGeom prst="rect">
              <a:avLst/>
            </a:prstGeom>
          </p:spPr>
        </p:pic>
      </p:grpSp>
      <p:sp>
        <p:nvSpPr>
          <p:cNvPr id="11" name="TextBox 10"/>
          <p:cNvSpPr txBox="1"/>
          <p:nvPr/>
        </p:nvSpPr>
        <p:spPr>
          <a:xfrm>
            <a:off x="7074549" y="4147449"/>
            <a:ext cx="1980551" cy="400110"/>
          </a:xfrm>
          <a:prstGeom prst="rect">
            <a:avLst/>
          </a:prstGeom>
          <a:noFill/>
        </p:spPr>
        <p:txBody>
          <a:bodyPr wrap="square" rtlCol="0">
            <a:spAutoFit/>
          </a:bodyPr>
          <a:lstStyle/>
          <a:p>
            <a:r>
              <a:rPr lang="en-US" sz="2000" dirty="0" smtClean="0"/>
              <a:t>(Or confidence)</a:t>
            </a:r>
            <a:endParaRPr lang="en-US" sz="2000" dirty="0"/>
          </a:p>
        </p:txBody>
      </p:sp>
      <p:sp>
        <p:nvSpPr>
          <p:cNvPr id="12" name="Slide Number Placeholder 11"/>
          <p:cNvSpPr>
            <a:spLocks noGrp="1"/>
          </p:cNvSpPr>
          <p:nvPr>
            <p:ph type="sldNum" sz="quarter" idx="12"/>
          </p:nvPr>
        </p:nvSpPr>
        <p:spPr/>
        <p:txBody>
          <a:bodyPr/>
          <a:lstStyle/>
          <a:p>
            <a:fld id="{B36306CE-06D7-834D-AFCF-237E9A3BE041}" type="slidenum">
              <a:rPr lang="en-US" smtClean="0"/>
              <a:pPr/>
              <a:t>18</a:t>
            </a:fld>
            <a:endParaRPr lang="en-US" dirty="0"/>
          </a:p>
        </p:txBody>
      </p:sp>
      <p:sp>
        <p:nvSpPr>
          <p:cNvPr id="13" name="TextBox 1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1"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533400" y="304800"/>
            <a:ext cx="7772400" cy="609600"/>
          </a:xfrm>
        </p:spPr>
        <p:txBody>
          <a:bodyPr>
            <a:normAutofit fontScale="90000"/>
          </a:bodyPr>
          <a:lstStyle/>
          <a:p>
            <a:r>
              <a:rPr lang="en-US" sz="4000" dirty="0" smtClean="0"/>
              <a:t>Attribute Models</a:t>
            </a:r>
            <a:endParaRPr lang="en-US" dirty="0"/>
          </a:p>
        </p:txBody>
      </p:sp>
      <p:sp>
        <p:nvSpPr>
          <p:cNvPr id="11269" name="Rectangle 5"/>
          <p:cNvSpPr>
            <a:spLocks noChangeArrowheads="1"/>
          </p:cNvSpPr>
          <p:nvPr/>
        </p:nvSpPr>
        <p:spPr bwMode="auto">
          <a:xfrm>
            <a:off x="2374900" y="1066800"/>
            <a:ext cx="4008438" cy="533400"/>
          </a:xfrm>
          <a:prstGeom prst="rect">
            <a:avLst/>
          </a:prstGeom>
          <a:noFill/>
          <a:ln w="9525">
            <a:noFill/>
            <a:miter lim="800000"/>
            <a:headEnd/>
            <a:tailEnd/>
          </a:ln>
        </p:spPr>
        <p:txBody>
          <a:bodyPr>
            <a:prstTxWarp prst="textNoShape">
              <a:avLst/>
            </a:prstTxWarp>
          </a:bodyPr>
          <a:lstStyle/>
          <a:p>
            <a:pPr algn="ctr" eaLnBrk="1" hangingPunct="1">
              <a:spcBef>
                <a:spcPct val="20000"/>
              </a:spcBef>
            </a:pPr>
            <a:r>
              <a:rPr lang="en-US" sz="2000" dirty="0"/>
              <a:t>Weakly supervised learning</a:t>
            </a:r>
          </a:p>
        </p:txBody>
      </p:sp>
      <p:sp>
        <p:nvSpPr>
          <p:cNvPr id="11291" name="Rectangle 27"/>
          <p:cNvSpPr>
            <a:spLocks noChangeArrowheads="1"/>
          </p:cNvSpPr>
          <p:nvPr/>
        </p:nvSpPr>
        <p:spPr bwMode="auto">
          <a:xfrm>
            <a:off x="2984500" y="3048000"/>
            <a:ext cx="3124200" cy="914400"/>
          </a:xfrm>
          <a:prstGeom prst="rect">
            <a:avLst/>
          </a:prstGeom>
          <a:noFill/>
          <a:ln w="9525">
            <a:noFill/>
            <a:miter lim="800000"/>
            <a:headEnd/>
            <a:tailEnd/>
          </a:ln>
        </p:spPr>
        <p:txBody>
          <a:bodyPr>
            <a:prstTxWarp prst="textNoShape">
              <a:avLst/>
            </a:prstTxWarp>
          </a:bodyPr>
          <a:lstStyle/>
          <a:p>
            <a:pPr algn="ctr" eaLnBrk="1" hangingPunct="1">
              <a:spcBef>
                <a:spcPct val="20000"/>
              </a:spcBef>
            </a:pPr>
            <a:r>
              <a:rPr lang="en-US" sz="2000" dirty="0"/>
              <a:t>Positive training images (</a:t>
            </a:r>
            <a:r>
              <a:rPr lang="en-US" sz="2000" dirty="0" err="1"/>
              <a:t>unsegmented</a:t>
            </a:r>
            <a:r>
              <a:rPr lang="en-US" sz="2000" dirty="0"/>
              <a:t>)</a:t>
            </a:r>
          </a:p>
        </p:txBody>
      </p:sp>
      <p:sp>
        <p:nvSpPr>
          <p:cNvPr id="11292" name="Rectangle 28"/>
          <p:cNvSpPr>
            <a:spLocks noChangeArrowheads="1"/>
          </p:cNvSpPr>
          <p:nvPr/>
        </p:nvSpPr>
        <p:spPr bwMode="auto">
          <a:xfrm>
            <a:off x="3136900" y="5562600"/>
            <a:ext cx="3124200" cy="5334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2000" dirty="0"/>
              <a:t>Negative training images</a:t>
            </a:r>
          </a:p>
        </p:txBody>
      </p:sp>
      <p:sp>
        <p:nvSpPr>
          <p:cNvPr id="11293" name="Rectangle 29"/>
          <p:cNvSpPr>
            <a:spLocks noChangeArrowheads="1"/>
          </p:cNvSpPr>
          <p:nvPr/>
        </p:nvSpPr>
        <p:spPr bwMode="auto">
          <a:xfrm>
            <a:off x="6096000" y="914400"/>
            <a:ext cx="3048000" cy="533400"/>
          </a:xfrm>
          <a:prstGeom prst="rect">
            <a:avLst/>
          </a:prstGeom>
          <a:noFill/>
          <a:ln w="9525">
            <a:noFill/>
            <a:miter lim="800000"/>
            <a:headEnd/>
            <a:tailEnd/>
          </a:ln>
        </p:spPr>
        <p:txBody>
          <a:bodyPr>
            <a:prstTxWarp prst="textNoShape">
              <a:avLst/>
            </a:prstTxWarp>
          </a:bodyPr>
          <a:lstStyle/>
          <a:p>
            <a:pPr algn="ctr" eaLnBrk="1" hangingPunct="1">
              <a:spcBef>
                <a:spcPct val="20000"/>
              </a:spcBef>
            </a:pPr>
            <a:r>
              <a:rPr lang="en-US" sz="2000" i="1" dirty="0"/>
              <a:t>Noisy labels !</a:t>
            </a:r>
            <a:endParaRPr lang="en-US" sz="2000" dirty="0"/>
          </a:p>
        </p:txBody>
      </p:sp>
      <p:grpSp>
        <p:nvGrpSpPr>
          <p:cNvPr id="25" name="Group 24"/>
          <p:cNvGrpSpPr/>
          <p:nvPr/>
        </p:nvGrpSpPr>
        <p:grpSpPr>
          <a:xfrm>
            <a:off x="2374900" y="1676400"/>
            <a:ext cx="4008438" cy="1330325"/>
            <a:chOff x="2374900" y="1676400"/>
            <a:chExt cx="4008438" cy="1330325"/>
          </a:xfrm>
        </p:grpSpPr>
        <p:pic>
          <p:nvPicPr>
            <p:cNvPr id="11294" name="Picture 30" descr="727924-Stars-and-stripes-0"/>
            <p:cNvPicPr>
              <a:picLocks noChangeAspect="1" noChangeArrowheads="1"/>
            </p:cNvPicPr>
            <p:nvPr/>
          </p:nvPicPr>
          <p:blipFill>
            <a:blip r:embed="rId3"/>
            <a:srcRect/>
            <a:stretch>
              <a:fillRect/>
            </a:stretch>
          </p:blipFill>
          <p:spPr bwMode="auto">
            <a:xfrm>
              <a:off x="2374900" y="1676400"/>
              <a:ext cx="1741488" cy="1304925"/>
            </a:xfrm>
            <a:prstGeom prst="rect">
              <a:avLst/>
            </a:prstGeom>
            <a:noFill/>
          </p:spPr>
        </p:pic>
        <p:pic>
          <p:nvPicPr>
            <p:cNvPr id="11295" name="Picture 31" descr="linuschair"/>
            <p:cNvPicPr>
              <a:picLocks noChangeAspect="1" noChangeArrowheads="1"/>
            </p:cNvPicPr>
            <p:nvPr/>
          </p:nvPicPr>
          <p:blipFill>
            <a:blip r:embed="rId4"/>
            <a:srcRect/>
            <a:stretch>
              <a:fillRect/>
            </a:stretch>
          </p:blipFill>
          <p:spPr bwMode="auto">
            <a:xfrm>
              <a:off x="5346700" y="1676400"/>
              <a:ext cx="1036638" cy="1306513"/>
            </a:xfrm>
            <a:prstGeom prst="rect">
              <a:avLst/>
            </a:prstGeom>
            <a:noFill/>
          </p:spPr>
        </p:pic>
        <p:pic>
          <p:nvPicPr>
            <p:cNvPr id="11296" name="Picture 32" descr="stripes3"/>
            <p:cNvPicPr>
              <a:picLocks noChangeAspect="1" noChangeArrowheads="1"/>
            </p:cNvPicPr>
            <p:nvPr/>
          </p:nvPicPr>
          <p:blipFill>
            <a:blip r:embed="rId5"/>
            <a:srcRect/>
            <a:stretch>
              <a:fillRect/>
            </a:stretch>
          </p:blipFill>
          <p:spPr bwMode="auto">
            <a:xfrm>
              <a:off x="4203700" y="1676400"/>
              <a:ext cx="1025525" cy="1330325"/>
            </a:xfrm>
            <a:prstGeom prst="rect">
              <a:avLst/>
            </a:prstGeom>
            <a:noFill/>
          </p:spPr>
        </p:pic>
      </p:grpSp>
      <p:grpSp>
        <p:nvGrpSpPr>
          <p:cNvPr id="27" name="Group 26"/>
          <p:cNvGrpSpPr/>
          <p:nvPr/>
        </p:nvGrpSpPr>
        <p:grpSpPr>
          <a:xfrm>
            <a:off x="2374900" y="4114800"/>
            <a:ext cx="4191000" cy="1328738"/>
            <a:chOff x="2374900" y="4114800"/>
            <a:chExt cx="4191000" cy="1328738"/>
          </a:xfrm>
        </p:grpSpPr>
        <p:pic>
          <p:nvPicPr>
            <p:cNvPr id="11299" name="Picture 35" descr="000029"/>
            <p:cNvPicPr>
              <a:picLocks noChangeAspect="1" noChangeArrowheads="1"/>
            </p:cNvPicPr>
            <p:nvPr/>
          </p:nvPicPr>
          <p:blipFill>
            <a:blip r:embed="rId6"/>
            <a:srcRect/>
            <a:stretch>
              <a:fillRect/>
            </a:stretch>
          </p:blipFill>
          <p:spPr bwMode="auto">
            <a:xfrm>
              <a:off x="5041900" y="4114800"/>
              <a:ext cx="1524000" cy="1328738"/>
            </a:xfrm>
            <a:prstGeom prst="rect">
              <a:avLst/>
            </a:prstGeom>
            <a:noFill/>
          </p:spPr>
        </p:pic>
        <p:pic>
          <p:nvPicPr>
            <p:cNvPr id="11300" name="Picture 36" descr="020Rot"/>
            <p:cNvPicPr>
              <a:picLocks noChangeAspect="1" noChangeArrowheads="1"/>
            </p:cNvPicPr>
            <p:nvPr/>
          </p:nvPicPr>
          <p:blipFill>
            <a:blip r:embed="rId7"/>
            <a:srcRect/>
            <a:stretch>
              <a:fillRect/>
            </a:stretch>
          </p:blipFill>
          <p:spPr bwMode="auto">
            <a:xfrm>
              <a:off x="3975100" y="4114800"/>
              <a:ext cx="984250" cy="1306513"/>
            </a:xfrm>
            <a:prstGeom prst="rect">
              <a:avLst/>
            </a:prstGeom>
            <a:noFill/>
          </p:spPr>
        </p:pic>
        <p:pic>
          <p:nvPicPr>
            <p:cNvPr id="11301" name="Picture 37" descr="000004"/>
            <p:cNvPicPr>
              <a:picLocks noChangeAspect="1" noChangeArrowheads="1"/>
            </p:cNvPicPr>
            <p:nvPr/>
          </p:nvPicPr>
          <p:blipFill>
            <a:blip r:embed="rId8"/>
            <a:srcRect/>
            <a:stretch>
              <a:fillRect/>
            </a:stretch>
          </p:blipFill>
          <p:spPr bwMode="auto">
            <a:xfrm>
              <a:off x="2374900" y="4114800"/>
              <a:ext cx="1522413" cy="1312863"/>
            </a:xfrm>
            <a:prstGeom prst="rect">
              <a:avLst/>
            </a:prstGeom>
            <a:noFill/>
          </p:spPr>
        </p:pic>
      </p:grpSp>
      <p:sp>
        <p:nvSpPr>
          <p:cNvPr id="11305" name="AutoShape 41"/>
          <p:cNvSpPr>
            <a:spLocks noChangeArrowheads="1"/>
          </p:cNvSpPr>
          <p:nvPr/>
        </p:nvSpPr>
        <p:spPr bwMode="auto">
          <a:xfrm rot="16154246">
            <a:off x="6515100" y="3238500"/>
            <a:ext cx="457200" cy="533400"/>
          </a:xfrm>
          <a:prstGeom prst="downArrow">
            <a:avLst>
              <a:gd name="adj1" fmla="val 38889"/>
              <a:gd name="adj2" fmla="val 62498"/>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000"/>
          </a:p>
        </p:txBody>
      </p:sp>
      <p:grpSp>
        <p:nvGrpSpPr>
          <p:cNvPr id="2" name="Group 46"/>
          <p:cNvGrpSpPr>
            <a:grpSpLocks/>
          </p:cNvGrpSpPr>
          <p:nvPr/>
        </p:nvGrpSpPr>
        <p:grpSpPr bwMode="auto">
          <a:xfrm>
            <a:off x="7162800" y="2895600"/>
            <a:ext cx="1752600" cy="1219200"/>
            <a:chOff x="4504" y="1872"/>
            <a:chExt cx="1104" cy="768"/>
          </a:xfrm>
        </p:grpSpPr>
        <p:sp>
          <p:nvSpPr>
            <p:cNvPr id="11307" name="Oval 43"/>
            <p:cNvSpPr>
              <a:spLocks noChangeArrowheads="1"/>
            </p:cNvSpPr>
            <p:nvPr/>
          </p:nvSpPr>
          <p:spPr bwMode="auto">
            <a:xfrm>
              <a:off x="4504" y="1872"/>
              <a:ext cx="1104" cy="768"/>
            </a:xfrm>
            <a:prstGeom prst="ellipse">
              <a:avLst/>
            </a:prstGeom>
            <a:solidFill>
              <a:srgbClr val="8AF9F9"/>
            </a:solidFill>
            <a:ln w="25400">
              <a:solidFill>
                <a:srgbClr val="8AF9F9"/>
              </a:solidFill>
              <a:round/>
              <a:headEnd/>
              <a:tailEnd/>
            </a:ln>
          </p:spPr>
          <p:txBody>
            <a:bodyPr wrap="none" anchor="ctr">
              <a:prstTxWarp prst="textNoShape">
                <a:avLst/>
              </a:prstTxWarp>
            </a:bodyPr>
            <a:lstStyle/>
            <a:p>
              <a:endParaRPr lang="en-US" sz="2000"/>
            </a:p>
          </p:txBody>
        </p:sp>
        <p:sp>
          <p:nvSpPr>
            <p:cNvPr id="11306" name="Rectangle 42"/>
            <p:cNvSpPr>
              <a:spLocks noChangeArrowheads="1"/>
            </p:cNvSpPr>
            <p:nvPr/>
          </p:nvSpPr>
          <p:spPr bwMode="auto">
            <a:xfrm>
              <a:off x="4708" y="2026"/>
              <a:ext cx="708" cy="446"/>
            </a:xfrm>
            <a:prstGeom prst="rect">
              <a:avLst/>
            </a:prstGeom>
            <a:noFill/>
            <a:ln w="9525">
              <a:noFill/>
              <a:miter lim="800000"/>
              <a:headEnd/>
              <a:tailEnd/>
            </a:ln>
          </p:spPr>
          <p:txBody>
            <a:bodyPr wrap="none">
              <a:prstTxWarp prst="textNoShape">
                <a:avLst/>
              </a:prstTxWarp>
              <a:spAutoFit/>
            </a:bodyPr>
            <a:lstStyle/>
            <a:p>
              <a:pPr algn="ctr"/>
              <a:r>
                <a:rPr lang="en-US" sz="2000" dirty="0"/>
                <a:t>Attribute</a:t>
              </a:r>
            </a:p>
            <a:p>
              <a:pPr algn="ctr"/>
              <a:r>
                <a:rPr lang="en-US" sz="2000" dirty="0"/>
                <a:t>model</a:t>
              </a:r>
            </a:p>
          </p:txBody>
        </p:sp>
      </p:grpSp>
      <p:pic>
        <p:nvPicPr>
          <p:cNvPr id="11311" name="Picture 47" descr="GoogleLogo"/>
          <p:cNvPicPr>
            <a:picLocks noChangeAspect="1" noChangeArrowheads="1"/>
          </p:cNvPicPr>
          <p:nvPr/>
        </p:nvPicPr>
        <p:blipFill>
          <a:blip r:embed="rId9"/>
          <a:srcRect/>
          <a:stretch>
            <a:fillRect/>
          </a:stretch>
        </p:blipFill>
        <p:spPr bwMode="auto">
          <a:xfrm>
            <a:off x="152400" y="3230563"/>
            <a:ext cx="1658938" cy="661987"/>
          </a:xfrm>
          <a:prstGeom prst="rect">
            <a:avLst/>
          </a:prstGeom>
          <a:noFill/>
        </p:spPr>
      </p:pic>
      <p:grpSp>
        <p:nvGrpSpPr>
          <p:cNvPr id="24" name="Group 23"/>
          <p:cNvGrpSpPr/>
          <p:nvPr/>
        </p:nvGrpSpPr>
        <p:grpSpPr>
          <a:xfrm>
            <a:off x="685800" y="2362200"/>
            <a:ext cx="1447800" cy="762000"/>
            <a:chOff x="685800" y="2362200"/>
            <a:chExt cx="1447800" cy="762000"/>
          </a:xfrm>
        </p:grpSpPr>
        <p:sp>
          <p:nvSpPr>
            <p:cNvPr id="11312" name="Line 48"/>
            <p:cNvSpPr>
              <a:spLocks noChangeShapeType="1"/>
            </p:cNvSpPr>
            <p:nvPr/>
          </p:nvSpPr>
          <p:spPr bwMode="auto">
            <a:xfrm flipV="1">
              <a:off x="1066800" y="2362200"/>
              <a:ext cx="1066800" cy="762000"/>
            </a:xfrm>
            <a:prstGeom prst="line">
              <a:avLst/>
            </a:prstGeom>
            <a:noFill/>
            <a:ln w="25400">
              <a:solidFill>
                <a:schemeClr val="tx1"/>
              </a:solidFill>
              <a:round/>
              <a:headEnd/>
              <a:tailEnd type="stealth" w="lg" len="lg"/>
            </a:ln>
          </p:spPr>
          <p:txBody>
            <a:bodyPr wrap="none" anchor="ctr">
              <a:prstTxWarp prst="textNoShape">
                <a:avLst/>
              </a:prstTxWarp>
            </a:bodyPr>
            <a:lstStyle/>
            <a:p>
              <a:endParaRPr lang="en-US" sz="2000"/>
            </a:p>
          </p:txBody>
        </p:sp>
        <p:sp>
          <p:nvSpPr>
            <p:cNvPr id="11314" name="Rectangle 50"/>
            <p:cNvSpPr>
              <a:spLocks noChangeArrowheads="1"/>
            </p:cNvSpPr>
            <p:nvPr/>
          </p:nvSpPr>
          <p:spPr bwMode="auto">
            <a:xfrm rot="-2179545">
              <a:off x="685800" y="2362200"/>
              <a:ext cx="1101725" cy="396875"/>
            </a:xfrm>
            <a:prstGeom prst="rect">
              <a:avLst/>
            </a:prstGeom>
            <a:noFill/>
            <a:ln w="9525">
              <a:noFill/>
              <a:miter lim="800000"/>
              <a:headEnd/>
              <a:tailEnd/>
            </a:ln>
          </p:spPr>
          <p:txBody>
            <a:bodyPr wrap="none">
              <a:prstTxWarp prst="textNoShape">
                <a:avLst/>
              </a:prstTxWarp>
              <a:spAutoFit/>
            </a:bodyPr>
            <a:lstStyle/>
            <a:p>
              <a:r>
                <a:rPr lang="en-US" sz="2000"/>
                <a:t>“stripes”</a:t>
              </a:r>
            </a:p>
          </p:txBody>
        </p:sp>
      </p:grpSp>
      <p:grpSp>
        <p:nvGrpSpPr>
          <p:cNvPr id="26" name="Group 25"/>
          <p:cNvGrpSpPr/>
          <p:nvPr/>
        </p:nvGrpSpPr>
        <p:grpSpPr>
          <a:xfrm>
            <a:off x="762000" y="4024313"/>
            <a:ext cx="1296988" cy="792162"/>
            <a:chOff x="762000" y="4024313"/>
            <a:chExt cx="1296988" cy="792162"/>
          </a:xfrm>
        </p:grpSpPr>
        <p:sp>
          <p:nvSpPr>
            <p:cNvPr id="11313" name="Line 49"/>
            <p:cNvSpPr>
              <a:spLocks noChangeShapeType="1"/>
            </p:cNvSpPr>
            <p:nvPr/>
          </p:nvSpPr>
          <p:spPr bwMode="auto">
            <a:xfrm>
              <a:off x="1096963" y="4024313"/>
              <a:ext cx="962025" cy="788987"/>
            </a:xfrm>
            <a:prstGeom prst="line">
              <a:avLst/>
            </a:prstGeom>
            <a:noFill/>
            <a:ln w="25400">
              <a:solidFill>
                <a:schemeClr val="tx1"/>
              </a:solidFill>
              <a:round/>
              <a:headEnd/>
              <a:tailEnd type="stealth" w="lg" len="lg"/>
            </a:ln>
          </p:spPr>
          <p:txBody>
            <a:bodyPr wrap="none" anchor="ctr">
              <a:prstTxWarp prst="textNoShape">
                <a:avLst/>
              </a:prstTxWarp>
            </a:bodyPr>
            <a:lstStyle/>
            <a:p>
              <a:endParaRPr lang="en-US" sz="2000"/>
            </a:p>
          </p:txBody>
        </p:sp>
        <p:sp>
          <p:nvSpPr>
            <p:cNvPr id="11315" name="Rectangle 51"/>
            <p:cNvSpPr>
              <a:spLocks noChangeArrowheads="1"/>
            </p:cNvSpPr>
            <p:nvPr/>
          </p:nvSpPr>
          <p:spPr bwMode="auto">
            <a:xfrm rot="2513323">
              <a:off x="762000" y="4419600"/>
              <a:ext cx="1031875" cy="396875"/>
            </a:xfrm>
            <a:prstGeom prst="rect">
              <a:avLst/>
            </a:prstGeom>
            <a:noFill/>
            <a:ln w="9525">
              <a:noFill/>
              <a:miter lim="800000"/>
              <a:headEnd/>
              <a:tailEnd/>
            </a:ln>
          </p:spPr>
          <p:txBody>
            <a:bodyPr wrap="none">
              <a:prstTxWarp prst="textNoShape">
                <a:avLst/>
              </a:prstTxWarp>
              <a:spAutoFit/>
            </a:bodyPr>
            <a:lstStyle/>
            <a:p>
              <a:r>
                <a:rPr lang="en-US" sz="2000" dirty="0"/>
                <a:t>“things”</a:t>
              </a:r>
            </a:p>
          </p:txBody>
        </p:sp>
      </p:grpSp>
      <p:sp>
        <p:nvSpPr>
          <p:cNvPr id="22" name="TextBox 21"/>
          <p:cNvSpPr txBox="1"/>
          <p:nvPr/>
        </p:nvSpPr>
        <p:spPr>
          <a:xfrm>
            <a:off x="0" y="5930900"/>
            <a:ext cx="9144000" cy="400110"/>
          </a:xfrm>
          <a:prstGeom prst="rect">
            <a:avLst/>
          </a:prstGeom>
          <a:noFill/>
        </p:spPr>
        <p:txBody>
          <a:bodyPr wrap="square" rtlCol="0">
            <a:spAutoFit/>
          </a:bodyPr>
          <a:lstStyle/>
          <a:p>
            <a:pPr algn="ctr"/>
            <a:r>
              <a:rPr lang="en-US" sz="2000" dirty="0" smtClean="0"/>
              <a:t>Ferrari et al. 2007</a:t>
            </a:r>
            <a:endParaRPr lang="en-US" sz="2000" dirty="0"/>
          </a:p>
        </p:txBody>
      </p:sp>
      <p:sp>
        <p:nvSpPr>
          <p:cNvPr id="28" name="Slide Number Placeholder 11"/>
          <p:cNvSpPr>
            <a:spLocks noGrp="1"/>
          </p:cNvSpPr>
          <p:nvPr>
            <p:ph type="sldNum" sz="quarter" idx="12"/>
          </p:nvPr>
        </p:nvSpPr>
        <p:spPr>
          <a:xfrm>
            <a:off x="6553200" y="6356350"/>
            <a:ext cx="2133600" cy="365125"/>
          </a:xfrm>
        </p:spPr>
        <p:txBody>
          <a:bodyPr/>
          <a:lstStyle/>
          <a:p>
            <a:fld id="{B36306CE-06D7-834D-AFCF-237E9A3BE041}" type="slidenum">
              <a:rPr lang="en-US" smtClean="0"/>
              <a:pPr/>
              <a:t>19</a:t>
            </a:fld>
            <a:endParaRPr lang="en-US" dirty="0"/>
          </a:p>
        </p:txBody>
      </p:sp>
      <p:sp>
        <p:nvSpPr>
          <p:cNvPr id="30" name="TextBox 29"/>
          <p:cNvSpPr txBox="1"/>
          <p:nvPr/>
        </p:nvSpPr>
        <p:spPr>
          <a:xfrm>
            <a:off x="1" y="6356350"/>
            <a:ext cx="9144000" cy="369332"/>
          </a:xfrm>
          <a:prstGeom prst="rect">
            <a:avLst/>
          </a:prstGeom>
          <a:noFill/>
        </p:spPr>
        <p:txBody>
          <a:bodyPr wrap="square" rtlCol="0">
            <a:spAutoFit/>
          </a:bodyPr>
          <a:lstStyle/>
          <a:p>
            <a:pPr algn="ctr"/>
            <a:r>
              <a:rPr lang="en-US" dirty="0" smtClean="0"/>
              <a:t>Slide adapted from </a:t>
            </a:r>
            <a:r>
              <a:rPr lang="en-US" dirty="0" err="1" smtClean="0"/>
              <a:t>Vittorio</a:t>
            </a:r>
            <a:r>
              <a:rPr lang="en-US" dirty="0" smtClean="0"/>
              <a:t> Ferrari by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2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2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9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30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91" grpId="0"/>
      <p:bldP spid="11292" grpId="0"/>
      <p:bldP spid="11293" grpId="0"/>
      <p:bldP spid="11305" grpId="0" animBg="1"/>
      <p:bldP spid="22"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457200" y="925116"/>
            <a:ext cx="8229600" cy="5201048"/>
          </a:xfrm>
        </p:spPr>
        <p:txBody>
          <a:bodyPr>
            <a:normAutofit/>
          </a:bodyPr>
          <a:lstStyle/>
          <a:p>
            <a:r>
              <a:rPr lang="en-US" dirty="0" smtClean="0"/>
              <a:t>Papers</a:t>
            </a:r>
          </a:p>
          <a:p>
            <a:r>
              <a:rPr lang="en-US" dirty="0" smtClean="0"/>
              <a:t>Workshops</a:t>
            </a:r>
          </a:p>
          <a:p>
            <a:r>
              <a:rPr lang="en-US" dirty="0" smtClean="0"/>
              <a:t>Conference sessions</a:t>
            </a:r>
          </a:p>
          <a:p>
            <a:pPr>
              <a:buNone/>
            </a:pPr>
            <a:r>
              <a:rPr lang="en-US" dirty="0" smtClean="0"/>
              <a:t>Different</a:t>
            </a:r>
          </a:p>
          <a:p>
            <a:r>
              <a:rPr lang="en-US" dirty="0" smtClean="0"/>
              <a:t>Models</a:t>
            </a:r>
          </a:p>
          <a:p>
            <a:r>
              <a:rPr lang="en-US" dirty="0" smtClean="0"/>
              <a:t>Applications</a:t>
            </a:r>
          </a:p>
          <a:p>
            <a:r>
              <a:rPr lang="en-US" dirty="0" smtClean="0"/>
              <a:t>Types</a:t>
            </a:r>
          </a:p>
          <a:p>
            <a:r>
              <a:rPr lang="en-US" dirty="0" smtClean="0"/>
              <a:t>…</a:t>
            </a:r>
          </a:p>
        </p:txBody>
      </p:sp>
      <p:graphicFrame>
        <p:nvGraphicFramePr>
          <p:cNvPr id="4" name="Chart 3"/>
          <p:cNvGraphicFramePr/>
          <p:nvPr/>
        </p:nvGraphicFramePr>
        <p:xfrm>
          <a:off x="4330958" y="1600199"/>
          <a:ext cx="4572000" cy="30997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20594" y="2422368"/>
            <a:ext cx="1638206" cy="461665"/>
          </a:xfrm>
          <a:prstGeom prst="rect">
            <a:avLst/>
          </a:prstGeom>
          <a:noFill/>
        </p:spPr>
        <p:txBody>
          <a:bodyPr wrap="square" rtlCol="0">
            <a:spAutoFit/>
          </a:bodyPr>
          <a:lstStyle/>
          <a:p>
            <a:pPr algn="ctr"/>
            <a:r>
              <a:rPr lang="en-US" sz="1200" dirty="0" smtClean="0"/>
              <a:t>Estimate </a:t>
            </a:r>
          </a:p>
          <a:p>
            <a:pPr algn="ctr"/>
            <a:r>
              <a:rPr lang="en-US" sz="1200" dirty="0" smtClean="0"/>
              <a:t>(15 at this conference)</a:t>
            </a:r>
            <a:endParaRPr lang="en-US" sz="1200" dirty="0"/>
          </a:p>
        </p:txBody>
      </p:sp>
      <p:sp>
        <p:nvSpPr>
          <p:cNvPr id="6" name="Slide Number Placeholder 5"/>
          <p:cNvSpPr>
            <a:spLocks noGrp="1"/>
          </p:cNvSpPr>
          <p:nvPr>
            <p:ph type="sldNum" sz="quarter" idx="12"/>
          </p:nvPr>
        </p:nvSpPr>
        <p:spPr/>
        <p:txBody>
          <a:bodyPr/>
          <a:lstStyle/>
          <a:p>
            <a:fld id="{B36306CE-06D7-834D-AFCF-237E9A3BE041}" type="slidenum">
              <a:rPr lang="en-US" smtClean="0"/>
              <a:pPr/>
              <a:t>2</a:t>
            </a:fld>
            <a:endParaRPr lang="en-US"/>
          </a:p>
        </p:txBody>
      </p:sp>
      <p:sp>
        <p:nvSpPr>
          <p:cNvPr id="7" name="TextBox 6"/>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8" name="TextBox 7"/>
          <p:cNvSpPr txBox="1"/>
          <p:nvPr/>
        </p:nvSpPr>
        <p:spPr>
          <a:xfrm>
            <a:off x="2335976" y="4693309"/>
            <a:ext cx="6601672" cy="954107"/>
          </a:xfrm>
          <a:prstGeom prst="rect">
            <a:avLst/>
          </a:prstGeom>
          <a:noFill/>
        </p:spPr>
        <p:txBody>
          <a:bodyPr wrap="square" rtlCol="0">
            <a:spAutoFit/>
          </a:bodyPr>
          <a:lstStyle/>
          <a:p>
            <a:pPr algn="ctr"/>
            <a:r>
              <a:rPr lang="en-US" sz="2800" dirty="0" smtClean="0">
                <a:solidFill>
                  <a:srgbClr val="008000"/>
                </a:solidFill>
              </a:rPr>
              <a:t>Goal: Give you a structured overview of various research efforts involving attributes</a:t>
            </a:r>
            <a:endParaRPr lang="en-US" sz="2800"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Sub>
          <a:bldChart bld="series"/>
        </p:bldSub>
      </p:bldGraphic>
      <p:bldP spid="5" grpId="0"/>
      <p:bldP spid="8"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Models</a:t>
            </a:r>
            <a:endParaRPr lang="en-US" dirty="0"/>
          </a:p>
        </p:txBody>
      </p:sp>
      <p:sp>
        <p:nvSpPr>
          <p:cNvPr id="3" name="Content Placeholder 2"/>
          <p:cNvSpPr>
            <a:spLocks noGrp="1"/>
          </p:cNvSpPr>
          <p:nvPr>
            <p:ph idx="1"/>
          </p:nvPr>
        </p:nvSpPr>
        <p:spPr/>
        <p:txBody>
          <a:bodyPr/>
          <a:lstStyle/>
          <a:p>
            <a:r>
              <a:rPr lang="en-US" dirty="0" smtClean="0"/>
              <a:t>Ranking functions for relative attributes</a:t>
            </a:r>
            <a:endParaRPr lang="en-US" dirty="0"/>
          </a:p>
        </p:txBody>
      </p:sp>
      <p:sp>
        <p:nvSpPr>
          <p:cNvPr id="4" name="TextBox 3"/>
          <p:cNvSpPr txBox="1">
            <a:spLocks noChangeArrowheads="1"/>
          </p:cNvSpPr>
          <p:nvPr/>
        </p:nvSpPr>
        <p:spPr bwMode="auto">
          <a:xfrm>
            <a:off x="1385888" y="2020784"/>
            <a:ext cx="3548062" cy="584200"/>
          </a:xfrm>
          <a:prstGeom prst="rect">
            <a:avLst/>
          </a:prstGeom>
          <a:noFill/>
          <a:ln w="9525">
            <a:noFill/>
            <a:miter lim="800000"/>
            <a:headEnd/>
            <a:tailEnd/>
          </a:ln>
        </p:spPr>
        <p:txBody>
          <a:bodyPr>
            <a:prstTxWarp prst="textNoShape">
              <a:avLst/>
            </a:prstTxWarp>
            <a:spAutoFit/>
          </a:bodyPr>
          <a:lstStyle/>
          <a:p>
            <a:r>
              <a:rPr lang="en-US" sz="3200">
                <a:latin typeface="Calibri" charset="0"/>
              </a:rPr>
              <a:t>For each attribute</a:t>
            </a:r>
          </a:p>
        </p:txBody>
      </p:sp>
      <p:sp>
        <p:nvSpPr>
          <p:cNvPr id="5" name="TextBox 4"/>
          <p:cNvSpPr txBox="1">
            <a:spLocks noChangeArrowheads="1"/>
          </p:cNvSpPr>
          <p:nvPr/>
        </p:nvSpPr>
        <p:spPr bwMode="auto">
          <a:xfrm>
            <a:off x="2979738" y="2849459"/>
            <a:ext cx="2957512" cy="584200"/>
          </a:xfrm>
          <a:prstGeom prst="rect">
            <a:avLst/>
          </a:prstGeom>
          <a:noFill/>
          <a:ln w="9525">
            <a:noFill/>
            <a:miter lim="800000"/>
            <a:headEnd/>
            <a:tailEnd/>
          </a:ln>
        </p:spPr>
        <p:txBody>
          <a:bodyPr>
            <a:prstTxWarp prst="textNoShape">
              <a:avLst/>
            </a:prstTxWarp>
            <a:spAutoFit/>
          </a:bodyPr>
          <a:lstStyle/>
          <a:p>
            <a:r>
              <a:rPr lang="en-US" sz="3200">
                <a:latin typeface="Calibri" charset="0"/>
              </a:rPr>
              <a:t>Supervision is</a:t>
            </a:r>
          </a:p>
        </p:txBody>
      </p:sp>
      <p:pic>
        <p:nvPicPr>
          <p:cNvPr id="6" name="Picture 5" descr="latex-image-1.pdf"/>
          <p:cNvPicPr>
            <a:picLocks noChangeAspect="1"/>
          </p:cNvPicPr>
          <p:nvPr/>
        </p:nvPicPr>
        <p:blipFill>
          <a:blip r:embed="rId2"/>
          <a:srcRect/>
          <a:stretch>
            <a:fillRect/>
          </a:stretch>
        </p:blipFill>
        <p:spPr bwMode="auto">
          <a:xfrm>
            <a:off x="4540250" y="2246209"/>
            <a:ext cx="698500" cy="304800"/>
          </a:xfrm>
          <a:prstGeom prst="rect">
            <a:avLst/>
          </a:prstGeom>
          <a:noFill/>
          <a:ln w="9525">
            <a:noFill/>
            <a:miter lim="800000"/>
            <a:headEnd/>
            <a:tailEnd/>
          </a:ln>
        </p:spPr>
      </p:pic>
      <p:grpSp>
        <p:nvGrpSpPr>
          <p:cNvPr id="7" name="Group 52"/>
          <p:cNvGrpSpPr>
            <a:grpSpLocks noChangeAspect="1"/>
          </p:cNvGrpSpPr>
          <p:nvPr/>
        </p:nvGrpSpPr>
        <p:grpSpPr bwMode="auto">
          <a:xfrm>
            <a:off x="2295525" y="5310084"/>
            <a:ext cx="4100513" cy="1089025"/>
            <a:chOff x="6630473" y="1629368"/>
            <a:chExt cx="2050207" cy="543905"/>
          </a:xfrm>
        </p:grpSpPr>
        <p:grpSp>
          <p:nvGrpSpPr>
            <p:cNvPr id="8" name="Group 14"/>
            <p:cNvGrpSpPr>
              <a:grpSpLocks noChangeAspect="1"/>
            </p:cNvGrpSpPr>
            <p:nvPr/>
          </p:nvGrpSpPr>
          <p:grpSpPr bwMode="auto">
            <a:xfrm>
              <a:off x="7034550" y="1629368"/>
              <a:ext cx="1646128" cy="543905"/>
              <a:chOff x="8296305" y="14483072"/>
              <a:chExt cx="4151146" cy="1371600"/>
            </a:xfrm>
          </p:grpSpPr>
          <p:pic>
            <p:nvPicPr>
              <p:cNvPr id="10" name="Picture 15"/>
              <p:cNvPicPr>
                <a:picLocks noChangeAspect="1"/>
              </p:cNvPicPr>
              <p:nvPr/>
            </p:nvPicPr>
            <p:blipFill>
              <a:blip r:embed="rId3"/>
              <a:srcRect/>
              <a:stretch>
                <a:fillRect/>
              </a:stretch>
            </p:blipFill>
            <p:spPr bwMode="auto">
              <a:xfrm>
                <a:off x="8886952" y="14705388"/>
                <a:ext cx="914400" cy="914400"/>
              </a:xfrm>
              <a:prstGeom prst="rect">
                <a:avLst/>
              </a:prstGeom>
              <a:noFill/>
              <a:ln w="9525">
                <a:noFill/>
                <a:miter lim="800000"/>
                <a:headEnd/>
                <a:tailEnd/>
              </a:ln>
            </p:spPr>
          </p:pic>
          <p:pic>
            <p:nvPicPr>
              <p:cNvPr id="11" name="Picture 16"/>
              <p:cNvPicPr>
                <a:picLocks noChangeAspect="1"/>
              </p:cNvPicPr>
              <p:nvPr/>
            </p:nvPicPr>
            <p:blipFill>
              <a:blip r:embed="rId4"/>
              <a:srcRect/>
              <a:stretch>
                <a:fillRect/>
              </a:stretch>
            </p:blipFill>
            <p:spPr bwMode="auto">
              <a:xfrm>
                <a:off x="10363777" y="14705388"/>
                <a:ext cx="914401" cy="914400"/>
              </a:xfrm>
              <a:prstGeom prst="rect">
                <a:avLst/>
              </a:prstGeom>
              <a:noFill/>
              <a:ln w="9525">
                <a:noFill/>
                <a:miter lim="800000"/>
                <a:headEnd/>
                <a:tailEnd/>
              </a:ln>
            </p:spPr>
          </p:pic>
          <p:pic>
            <p:nvPicPr>
              <p:cNvPr id="12" name="Picture 17" descr="latex-image-1.pdf"/>
              <p:cNvPicPr>
                <a:picLocks noChangeAspect="1"/>
              </p:cNvPicPr>
              <p:nvPr/>
            </p:nvPicPr>
            <p:blipFill>
              <a:blip r:embed="rId5"/>
              <a:srcRect/>
              <a:stretch>
                <a:fillRect/>
              </a:stretch>
            </p:blipFill>
            <p:spPr bwMode="auto">
              <a:xfrm>
                <a:off x="8578999" y="14561460"/>
                <a:ext cx="469232" cy="1188720"/>
              </a:xfrm>
              <a:prstGeom prst="rect">
                <a:avLst/>
              </a:prstGeom>
              <a:noFill/>
              <a:ln w="9525">
                <a:noFill/>
                <a:miter lim="800000"/>
                <a:headEnd/>
                <a:tailEnd/>
              </a:ln>
            </p:spPr>
          </p:pic>
          <p:pic>
            <p:nvPicPr>
              <p:cNvPr id="13" name="Picture 18" descr="latex-image-1.pdf"/>
              <p:cNvPicPr>
                <a:picLocks noChangeAspect="1"/>
              </p:cNvPicPr>
              <p:nvPr/>
            </p:nvPicPr>
            <p:blipFill>
              <a:blip r:embed="rId6"/>
              <a:srcRect/>
              <a:stretch>
                <a:fillRect/>
              </a:stretch>
            </p:blipFill>
            <p:spPr bwMode="auto">
              <a:xfrm>
                <a:off x="11156560" y="14561460"/>
                <a:ext cx="469233" cy="1188720"/>
              </a:xfrm>
              <a:prstGeom prst="rect">
                <a:avLst/>
              </a:prstGeom>
              <a:noFill/>
              <a:ln w="9525">
                <a:noFill/>
                <a:miter lim="800000"/>
                <a:headEnd/>
                <a:tailEnd/>
              </a:ln>
            </p:spPr>
          </p:pic>
          <p:pic>
            <p:nvPicPr>
              <p:cNvPr id="14" name="Picture 19" descr="latex-image-1.pdf"/>
              <p:cNvPicPr>
                <a:picLocks noChangeAspect="1"/>
              </p:cNvPicPr>
              <p:nvPr/>
            </p:nvPicPr>
            <p:blipFill>
              <a:blip r:embed="rId5"/>
              <a:srcRect/>
              <a:stretch>
                <a:fillRect/>
              </a:stretch>
            </p:blipFill>
            <p:spPr bwMode="auto">
              <a:xfrm>
                <a:off x="8296305" y="14483072"/>
                <a:ext cx="541422" cy="1371600"/>
              </a:xfrm>
              <a:prstGeom prst="rect">
                <a:avLst/>
              </a:prstGeom>
              <a:noFill/>
              <a:ln w="9525">
                <a:noFill/>
                <a:miter lim="800000"/>
                <a:headEnd/>
                <a:tailEnd/>
              </a:ln>
            </p:spPr>
          </p:pic>
          <p:pic>
            <p:nvPicPr>
              <p:cNvPr id="15" name="Picture 20" descr="latex-image-1.pdf"/>
              <p:cNvPicPr>
                <a:picLocks noChangeAspect="1"/>
              </p:cNvPicPr>
              <p:nvPr/>
            </p:nvPicPr>
            <p:blipFill>
              <a:blip r:embed="rId6"/>
              <a:srcRect/>
              <a:stretch>
                <a:fillRect/>
              </a:stretch>
            </p:blipFill>
            <p:spPr bwMode="auto">
              <a:xfrm>
                <a:off x="11906029" y="14483072"/>
                <a:ext cx="541422" cy="1371600"/>
              </a:xfrm>
              <a:prstGeom prst="rect">
                <a:avLst/>
              </a:prstGeom>
              <a:noFill/>
              <a:ln w="9525">
                <a:noFill/>
                <a:miter lim="800000"/>
                <a:headEnd/>
                <a:tailEnd/>
              </a:ln>
            </p:spPr>
          </p:pic>
          <p:pic>
            <p:nvPicPr>
              <p:cNvPr id="16" name="Picture 21" descr="latex-image-1.pdf"/>
              <p:cNvPicPr>
                <a:picLocks noChangeAspect="1"/>
              </p:cNvPicPr>
              <p:nvPr/>
            </p:nvPicPr>
            <p:blipFill>
              <a:blip r:embed="rId7"/>
              <a:srcRect/>
              <a:stretch>
                <a:fillRect/>
              </a:stretch>
            </p:blipFill>
            <p:spPr bwMode="auto">
              <a:xfrm>
                <a:off x="11553914" y="15527670"/>
                <a:ext cx="88900" cy="152400"/>
              </a:xfrm>
              <a:prstGeom prst="rect">
                <a:avLst/>
              </a:prstGeom>
              <a:noFill/>
              <a:ln w="9525">
                <a:noFill/>
                <a:miter lim="800000"/>
                <a:headEnd/>
                <a:tailEnd/>
              </a:ln>
            </p:spPr>
          </p:pic>
          <p:pic>
            <p:nvPicPr>
              <p:cNvPr id="17" name="Picture 22" descr="latex-image-1.pdf"/>
              <p:cNvPicPr>
                <a:picLocks noChangeAspect="1"/>
              </p:cNvPicPr>
              <p:nvPr/>
            </p:nvPicPr>
            <p:blipFill>
              <a:blip r:embed="rId8"/>
              <a:srcRect/>
              <a:stretch>
                <a:fillRect/>
              </a:stretch>
            </p:blipFill>
            <p:spPr bwMode="auto">
              <a:xfrm>
                <a:off x="11607643" y="15117014"/>
                <a:ext cx="495300" cy="76200"/>
              </a:xfrm>
              <a:prstGeom prst="rect">
                <a:avLst/>
              </a:prstGeom>
              <a:noFill/>
              <a:ln w="9525">
                <a:noFill/>
                <a:miter lim="800000"/>
                <a:headEnd/>
                <a:tailEnd/>
              </a:ln>
            </p:spPr>
          </p:pic>
          <p:pic>
            <p:nvPicPr>
              <p:cNvPr id="18" name="Picture 23" descr="latex-image-1.pdf"/>
              <p:cNvPicPr>
                <a:picLocks noChangeAspect="1"/>
              </p:cNvPicPr>
              <p:nvPr/>
            </p:nvPicPr>
            <p:blipFill>
              <a:blip r:embed="rId9"/>
              <a:srcRect/>
              <a:stretch>
                <a:fillRect/>
              </a:stretch>
            </p:blipFill>
            <p:spPr bwMode="auto">
              <a:xfrm>
                <a:off x="9878990" y="15123214"/>
                <a:ext cx="432351" cy="159965"/>
              </a:xfrm>
              <a:prstGeom prst="rect">
                <a:avLst/>
              </a:prstGeom>
              <a:noFill/>
              <a:ln w="9525">
                <a:noFill/>
                <a:miter lim="800000"/>
                <a:headEnd/>
                <a:tailEnd/>
              </a:ln>
            </p:spPr>
          </p:pic>
        </p:grpSp>
        <p:pic>
          <p:nvPicPr>
            <p:cNvPr id="9" name="Picture 43" descr="latex-image-1.pdf"/>
            <p:cNvPicPr>
              <a:picLocks noChangeAspect="1"/>
            </p:cNvPicPr>
            <p:nvPr/>
          </p:nvPicPr>
          <p:blipFill>
            <a:blip r:embed="rId10"/>
            <a:srcRect/>
            <a:stretch>
              <a:fillRect/>
            </a:stretch>
          </p:blipFill>
          <p:spPr bwMode="auto">
            <a:xfrm>
              <a:off x="6630473" y="1778094"/>
              <a:ext cx="382748" cy="221590"/>
            </a:xfrm>
            <a:prstGeom prst="rect">
              <a:avLst/>
            </a:prstGeom>
            <a:noFill/>
            <a:ln w="9525">
              <a:noFill/>
              <a:miter lim="800000"/>
              <a:headEnd/>
              <a:tailEnd/>
            </a:ln>
          </p:spPr>
        </p:pic>
      </p:grpSp>
      <p:grpSp>
        <p:nvGrpSpPr>
          <p:cNvPr id="19" name="Group 51"/>
          <p:cNvGrpSpPr>
            <a:grpSpLocks/>
          </p:cNvGrpSpPr>
          <p:nvPr/>
        </p:nvGrpSpPr>
        <p:grpSpPr bwMode="auto">
          <a:xfrm>
            <a:off x="2295525" y="3814659"/>
            <a:ext cx="4468813" cy="1089025"/>
            <a:chOff x="4391807" y="1627038"/>
            <a:chExt cx="2233315" cy="543905"/>
          </a:xfrm>
        </p:grpSpPr>
        <p:grpSp>
          <p:nvGrpSpPr>
            <p:cNvPr id="20" name="Group 24"/>
            <p:cNvGrpSpPr>
              <a:grpSpLocks/>
            </p:cNvGrpSpPr>
            <p:nvPr/>
          </p:nvGrpSpPr>
          <p:grpSpPr bwMode="auto">
            <a:xfrm>
              <a:off x="4828111" y="1627038"/>
              <a:ext cx="1797004" cy="543905"/>
              <a:chOff x="8275395" y="12738522"/>
              <a:chExt cx="3398714" cy="1028700"/>
            </a:xfrm>
          </p:grpSpPr>
          <p:pic>
            <p:nvPicPr>
              <p:cNvPr id="22" name="Picture 25" descr="latex-image-1.pdf"/>
              <p:cNvPicPr>
                <a:picLocks noChangeAspect="1"/>
              </p:cNvPicPr>
              <p:nvPr/>
            </p:nvPicPr>
            <p:blipFill>
              <a:blip r:embed="rId11"/>
              <a:srcRect/>
              <a:stretch>
                <a:fillRect/>
              </a:stretch>
            </p:blipFill>
            <p:spPr bwMode="auto">
              <a:xfrm>
                <a:off x="10970783" y="12738522"/>
                <a:ext cx="703326" cy="1027938"/>
              </a:xfrm>
              <a:prstGeom prst="rect">
                <a:avLst/>
              </a:prstGeom>
              <a:noFill/>
              <a:ln w="9525">
                <a:noFill/>
                <a:miter lim="800000"/>
                <a:headEnd/>
                <a:tailEnd/>
              </a:ln>
            </p:spPr>
          </p:pic>
          <p:grpSp>
            <p:nvGrpSpPr>
              <p:cNvPr id="23" name="Group 162"/>
              <p:cNvGrpSpPr>
                <a:grpSpLocks/>
              </p:cNvGrpSpPr>
              <p:nvPr/>
            </p:nvGrpSpPr>
            <p:grpSpPr bwMode="auto">
              <a:xfrm>
                <a:off x="8275395" y="12738522"/>
                <a:ext cx="2870090" cy="1028700"/>
                <a:chOff x="8275395" y="12738522"/>
                <a:chExt cx="2870090" cy="1028700"/>
              </a:xfrm>
            </p:grpSpPr>
            <p:pic>
              <p:nvPicPr>
                <p:cNvPr id="24" name="Picture 27"/>
                <p:cNvPicPr>
                  <a:picLocks noChangeAspect="1"/>
                </p:cNvPicPr>
                <p:nvPr/>
              </p:nvPicPr>
              <p:blipFill>
                <a:blip r:embed="rId12"/>
                <a:srcRect/>
                <a:stretch>
                  <a:fillRect/>
                </a:stretch>
              </p:blipFill>
              <p:spPr bwMode="auto">
                <a:xfrm>
                  <a:off x="9841115" y="12881227"/>
                  <a:ext cx="685800" cy="685800"/>
                </a:xfrm>
                <a:prstGeom prst="rect">
                  <a:avLst/>
                </a:prstGeom>
                <a:noFill/>
                <a:ln w="9525">
                  <a:noFill/>
                  <a:miter lim="800000"/>
                  <a:headEnd/>
                  <a:tailEnd/>
                </a:ln>
              </p:spPr>
            </p:pic>
            <p:pic>
              <p:nvPicPr>
                <p:cNvPr id="25" name="Picture 28"/>
                <p:cNvPicPr>
                  <a:picLocks noChangeAspect="1"/>
                </p:cNvPicPr>
                <p:nvPr/>
              </p:nvPicPr>
              <p:blipFill>
                <a:blip r:embed="rId13"/>
                <a:srcRect/>
                <a:stretch>
                  <a:fillRect/>
                </a:stretch>
              </p:blipFill>
              <p:spPr bwMode="auto">
                <a:xfrm>
                  <a:off x="8718380" y="12908434"/>
                  <a:ext cx="685800" cy="685800"/>
                </a:xfrm>
                <a:prstGeom prst="rect">
                  <a:avLst/>
                </a:prstGeom>
                <a:noFill/>
                <a:ln w="9525">
                  <a:noFill/>
                  <a:miter lim="800000"/>
                  <a:headEnd/>
                  <a:tailEnd/>
                </a:ln>
              </p:spPr>
            </p:pic>
            <p:pic>
              <p:nvPicPr>
                <p:cNvPr id="26" name="Picture 29" descr="latex-image-1.pdf"/>
                <p:cNvPicPr>
                  <a:picLocks noChangeAspect="1"/>
                </p:cNvPicPr>
                <p:nvPr/>
              </p:nvPicPr>
              <p:blipFill>
                <a:blip r:embed="rId14"/>
                <a:srcRect/>
                <a:stretch>
                  <a:fillRect/>
                </a:stretch>
              </p:blipFill>
              <p:spPr bwMode="auto">
                <a:xfrm>
                  <a:off x="8531862" y="12796430"/>
                  <a:ext cx="258077" cy="891540"/>
                </a:xfrm>
                <a:prstGeom prst="rect">
                  <a:avLst/>
                </a:prstGeom>
                <a:noFill/>
                <a:ln w="9525">
                  <a:noFill/>
                  <a:miter lim="800000"/>
                  <a:headEnd/>
                  <a:tailEnd/>
                </a:ln>
              </p:spPr>
            </p:pic>
            <p:pic>
              <p:nvPicPr>
                <p:cNvPr id="27" name="Picture 30" descr="latex-image-1.pdf"/>
                <p:cNvPicPr>
                  <a:picLocks noChangeAspect="1"/>
                </p:cNvPicPr>
                <p:nvPr/>
              </p:nvPicPr>
              <p:blipFill>
                <a:blip r:embed="rId15"/>
                <a:srcRect/>
                <a:stretch>
                  <a:fillRect/>
                </a:stretch>
              </p:blipFill>
              <p:spPr bwMode="auto">
                <a:xfrm>
                  <a:off x="10441407" y="12769223"/>
                  <a:ext cx="258077" cy="891540"/>
                </a:xfrm>
                <a:prstGeom prst="rect">
                  <a:avLst/>
                </a:prstGeom>
                <a:noFill/>
                <a:ln w="9525">
                  <a:noFill/>
                  <a:miter lim="800000"/>
                  <a:headEnd/>
                  <a:tailEnd/>
                </a:ln>
              </p:spPr>
            </p:pic>
            <p:pic>
              <p:nvPicPr>
                <p:cNvPr id="28" name="Picture 31" descr="latex-image-1.pdf"/>
                <p:cNvPicPr>
                  <a:picLocks noChangeAspect="1"/>
                </p:cNvPicPr>
                <p:nvPr/>
              </p:nvPicPr>
              <p:blipFill>
                <a:blip r:embed="rId5"/>
                <a:srcRect/>
                <a:stretch>
                  <a:fillRect/>
                </a:stretch>
              </p:blipFill>
              <p:spPr bwMode="auto">
                <a:xfrm>
                  <a:off x="8275395" y="12738522"/>
                  <a:ext cx="406066" cy="1028700"/>
                </a:xfrm>
                <a:prstGeom prst="rect">
                  <a:avLst/>
                </a:prstGeom>
                <a:noFill/>
                <a:ln w="9525">
                  <a:noFill/>
                  <a:miter lim="800000"/>
                  <a:headEnd/>
                  <a:tailEnd/>
                </a:ln>
              </p:spPr>
            </p:pic>
            <p:pic>
              <p:nvPicPr>
                <p:cNvPr id="29" name="Picture 32" descr="latex-image-1.pdf"/>
                <p:cNvPicPr>
                  <a:picLocks noChangeAspect="1"/>
                </p:cNvPicPr>
                <p:nvPr/>
              </p:nvPicPr>
              <p:blipFill>
                <a:blip r:embed="rId7"/>
                <a:srcRect/>
                <a:stretch>
                  <a:fillRect/>
                </a:stretch>
              </p:blipFill>
              <p:spPr bwMode="auto">
                <a:xfrm>
                  <a:off x="10657408" y="13567027"/>
                  <a:ext cx="66675" cy="114300"/>
                </a:xfrm>
                <a:prstGeom prst="rect">
                  <a:avLst/>
                </a:prstGeom>
                <a:noFill/>
                <a:ln w="9525">
                  <a:noFill/>
                  <a:miter lim="800000"/>
                  <a:headEnd/>
                  <a:tailEnd/>
                </a:ln>
              </p:spPr>
            </p:pic>
            <p:pic>
              <p:nvPicPr>
                <p:cNvPr id="30" name="Picture 33" descr="latex-image-1.pdf"/>
                <p:cNvPicPr>
                  <a:picLocks noChangeAspect="1"/>
                </p:cNvPicPr>
                <p:nvPr/>
              </p:nvPicPr>
              <p:blipFill>
                <a:blip r:embed="rId8"/>
                <a:srcRect/>
                <a:stretch>
                  <a:fillRect/>
                </a:stretch>
              </p:blipFill>
              <p:spPr bwMode="auto">
                <a:xfrm>
                  <a:off x="10774010" y="13230257"/>
                  <a:ext cx="371475" cy="57150"/>
                </a:xfrm>
                <a:prstGeom prst="rect">
                  <a:avLst/>
                </a:prstGeom>
                <a:noFill/>
                <a:ln w="9525">
                  <a:noFill/>
                  <a:miter lim="800000"/>
                  <a:headEnd/>
                  <a:tailEnd/>
                </a:ln>
              </p:spPr>
            </p:pic>
            <p:pic>
              <p:nvPicPr>
                <p:cNvPr id="31" name="Picture 34" descr="latex-image-1.pdf"/>
                <p:cNvPicPr>
                  <a:picLocks noChangeAspect="1"/>
                </p:cNvPicPr>
                <p:nvPr/>
              </p:nvPicPr>
              <p:blipFill>
                <a:blip r:embed="rId16"/>
                <a:srcRect/>
                <a:stretch>
                  <a:fillRect/>
                </a:stretch>
              </p:blipFill>
              <p:spPr bwMode="auto">
                <a:xfrm>
                  <a:off x="9496627" y="13092145"/>
                  <a:ext cx="300091" cy="263941"/>
                </a:xfrm>
                <a:prstGeom prst="rect">
                  <a:avLst/>
                </a:prstGeom>
                <a:noFill/>
                <a:ln w="9525">
                  <a:noFill/>
                  <a:miter lim="800000"/>
                  <a:headEnd/>
                  <a:tailEnd/>
                </a:ln>
              </p:spPr>
            </p:pic>
          </p:grpSp>
        </p:grpSp>
        <p:pic>
          <p:nvPicPr>
            <p:cNvPr id="21" name="Picture 44" descr="latex-image-1.pdf"/>
            <p:cNvPicPr>
              <a:picLocks noChangeAspect="1"/>
            </p:cNvPicPr>
            <p:nvPr/>
          </p:nvPicPr>
          <p:blipFill>
            <a:blip r:embed="rId17"/>
            <a:srcRect/>
            <a:stretch>
              <a:fillRect/>
            </a:stretch>
          </p:blipFill>
          <p:spPr bwMode="auto">
            <a:xfrm>
              <a:off x="4391807" y="1778093"/>
              <a:ext cx="416322" cy="221590"/>
            </a:xfrm>
            <a:prstGeom prst="rect">
              <a:avLst/>
            </a:prstGeom>
            <a:noFill/>
            <a:ln w="9525">
              <a:noFill/>
              <a:miter lim="800000"/>
              <a:headEnd/>
              <a:tailEnd/>
            </a:ln>
          </p:spPr>
        </p:pic>
      </p:grpSp>
      <p:sp>
        <p:nvSpPr>
          <p:cNvPr id="32" name="TextBox 31"/>
          <p:cNvSpPr txBox="1">
            <a:spLocks noChangeArrowheads="1"/>
          </p:cNvSpPr>
          <p:nvPr/>
        </p:nvSpPr>
        <p:spPr bwMode="auto">
          <a:xfrm>
            <a:off x="5551488" y="2020784"/>
            <a:ext cx="1597025" cy="584200"/>
          </a:xfrm>
          <a:prstGeom prst="rect">
            <a:avLst/>
          </a:prstGeom>
          <a:noFill/>
          <a:ln w="9525">
            <a:noFill/>
            <a:miter lim="800000"/>
            <a:headEnd/>
            <a:tailEnd/>
          </a:ln>
        </p:spPr>
        <p:txBody>
          <a:bodyPr>
            <a:prstTxWarp prst="textNoShape">
              <a:avLst/>
            </a:prstTxWarp>
            <a:spAutoFit/>
          </a:bodyPr>
          <a:lstStyle/>
          <a:p>
            <a:r>
              <a:rPr lang="en-US" sz="3200">
                <a:solidFill>
                  <a:srgbClr val="FF0000"/>
                </a:solidFill>
                <a:latin typeface="Calibri" charset="0"/>
              </a:rPr>
              <a:t>open</a:t>
            </a:r>
          </a:p>
        </p:txBody>
      </p:sp>
      <p:sp>
        <p:nvSpPr>
          <p:cNvPr id="33" name="Slide Number Placeholder 32"/>
          <p:cNvSpPr>
            <a:spLocks noGrp="1"/>
          </p:cNvSpPr>
          <p:nvPr>
            <p:ph type="sldNum" sz="quarter" idx="12"/>
          </p:nvPr>
        </p:nvSpPr>
        <p:spPr/>
        <p:txBody>
          <a:bodyPr/>
          <a:lstStyle/>
          <a:p>
            <a:fld id="{B36306CE-06D7-834D-AFCF-237E9A3BE041}" type="slidenum">
              <a:rPr lang="en-US" smtClean="0"/>
              <a:pPr/>
              <a:t>20</a:t>
            </a:fld>
            <a:endParaRPr lang="en-US"/>
          </a:p>
        </p:txBody>
      </p:sp>
      <p:sp>
        <p:nvSpPr>
          <p:cNvPr id="34" name="TextBox 33"/>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2"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smtClean="0"/>
              <a:t>Attribute Models</a:t>
            </a:r>
          </a:p>
        </p:txBody>
      </p:sp>
      <p:pic>
        <p:nvPicPr>
          <p:cNvPr id="37" name="Picture 36" descr="latex-image-1.pdf"/>
          <p:cNvPicPr>
            <a:picLocks noChangeAspect="1"/>
          </p:cNvPicPr>
          <p:nvPr/>
        </p:nvPicPr>
        <p:blipFill>
          <a:blip r:embed="rId3"/>
          <a:srcRect/>
          <a:stretch>
            <a:fillRect/>
          </a:stretch>
        </p:blipFill>
        <p:spPr bwMode="auto">
          <a:xfrm>
            <a:off x="4510088" y="1590675"/>
            <a:ext cx="3213100" cy="533400"/>
          </a:xfrm>
          <a:prstGeom prst="rect">
            <a:avLst/>
          </a:prstGeom>
          <a:noFill/>
          <a:ln w="9525">
            <a:noFill/>
            <a:miter lim="800000"/>
            <a:headEnd/>
            <a:tailEnd/>
          </a:ln>
        </p:spPr>
      </p:pic>
      <p:sp>
        <p:nvSpPr>
          <p:cNvPr id="38" name="TextBox 37"/>
          <p:cNvSpPr txBox="1">
            <a:spLocks noChangeArrowheads="1"/>
          </p:cNvSpPr>
          <p:nvPr/>
        </p:nvSpPr>
        <p:spPr bwMode="auto">
          <a:xfrm>
            <a:off x="280988" y="1598613"/>
            <a:ext cx="4318000" cy="584200"/>
          </a:xfrm>
          <a:prstGeom prst="rect">
            <a:avLst/>
          </a:prstGeom>
          <a:noFill/>
          <a:ln w="9525">
            <a:noFill/>
            <a:miter lim="800000"/>
            <a:headEnd/>
            <a:tailEnd/>
          </a:ln>
        </p:spPr>
        <p:txBody>
          <a:bodyPr>
            <a:prstTxWarp prst="textNoShape">
              <a:avLst/>
            </a:prstTxWarp>
            <a:spAutoFit/>
          </a:bodyPr>
          <a:lstStyle/>
          <a:p>
            <a:r>
              <a:rPr lang="en-US" sz="3200" dirty="0">
                <a:latin typeface="Calibri" charset="0"/>
              </a:rPr>
              <a:t>Learn a scoring function </a:t>
            </a:r>
          </a:p>
        </p:txBody>
      </p:sp>
      <p:pic>
        <p:nvPicPr>
          <p:cNvPr id="39" name="Picture 38" descr="latex-image-1.pdf"/>
          <p:cNvPicPr>
            <a:picLocks noChangeAspect="1"/>
          </p:cNvPicPr>
          <p:nvPr/>
        </p:nvPicPr>
        <p:blipFill>
          <a:blip r:embed="rId4"/>
          <a:srcRect/>
          <a:stretch>
            <a:fillRect/>
          </a:stretch>
        </p:blipFill>
        <p:spPr bwMode="auto">
          <a:xfrm>
            <a:off x="1538288" y="4112935"/>
            <a:ext cx="5943600" cy="558800"/>
          </a:xfrm>
          <a:prstGeom prst="rect">
            <a:avLst/>
          </a:prstGeom>
          <a:noFill/>
          <a:ln w="9525">
            <a:noFill/>
            <a:miter lim="800000"/>
            <a:headEnd/>
            <a:tailEnd/>
          </a:ln>
        </p:spPr>
      </p:pic>
      <p:pic>
        <p:nvPicPr>
          <p:cNvPr id="40" name="Picture 39" descr="latex-image-1.pdf"/>
          <p:cNvPicPr>
            <a:picLocks noChangeAspect="1"/>
          </p:cNvPicPr>
          <p:nvPr/>
        </p:nvPicPr>
        <p:blipFill>
          <a:blip r:embed="rId5"/>
          <a:srcRect/>
          <a:stretch>
            <a:fillRect/>
          </a:stretch>
        </p:blipFill>
        <p:spPr bwMode="auto">
          <a:xfrm>
            <a:off x="1538288" y="4911448"/>
            <a:ext cx="5867400" cy="558800"/>
          </a:xfrm>
          <a:prstGeom prst="rect">
            <a:avLst/>
          </a:prstGeom>
          <a:noFill/>
          <a:ln w="9525">
            <a:noFill/>
            <a:miter lim="800000"/>
            <a:headEnd/>
            <a:tailEnd/>
          </a:ln>
        </p:spPr>
      </p:pic>
      <p:sp>
        <p:nvSpPr>
          <p:cNvPr id="41" name="TextBox 40"/>
          <p:cNvSpPr txBox="1">
            <a:spLocks noChangeArrowheads="1"/>
          </p:cNvSpPr>
          <p:nvPr/>
        </p:nvSpPr>
        <p:spPr bwMode="auto">
          <a:xfrm>
            <a:off x="1538288" y="3101698"/>
            <a:ext cx="5276850" cy="584200"/>
          </a:xfrm>
          <a:prstGeom prst="rect">
            <a:avLst/>
          </a:prstGeom>
          <a:noFill/>
          <a:ln w="9525">
            <a:noFill/>
            <a:miter lim="800000"/>
            <a:headEnd/>
            <a:tailEnd/>
          </a:ln>
        </p:spPr>
        <p:txBody>
          <a:bodyPr>
            <a:prstTxWarp prst="textNoShape">
              <a:avLst/>
            </a:prstTxWarp>
            <a:spAutoFit/>
          </a:bodyPr>
          <a:lstStyle/>
          <a:p>
            <a:pPr algn="ctr"/>
            <a:r>
              <a:rPr lang="en-US" sz="3200">
                <a:latin typeface="Calibri" charset="0"/>
              </a:rPr>
              <a:t>that best satisfies constraints:</a:t>
            </a:r>
          </a:p>
        </p:txBody>
      </p:sp>
      <p:grpSp>
        <p:nvGrpSpPr>
          <p:cNvPr id="2" name="Group 70"/>
          <p:cNvGrpSpPr>
            <a:grpSpLocks/>
          </p:cNvGrpSpPr>
          <p:nvPr/>
        </p:nvGrpSpPr>
        <p:grpSpPr bwMode="auto">
          <a:xfrm>
            <a:off x="7481888" y="1036638"/>
            <a:ext cx="1804987" cy="830262"/>
            <a:chOff x="7241233" y="2624220"/>
            <a:chExt cx="1803851" cy="830997"/>
          </a:xfrm>
        </p:grpSpPr>
        <p:cxnSp>
          <p:nvCxnSpPr>
            <p:cNvPr id="64" name="Straight Arrow Connector 63"/>
            <p:cNvCxnSpPr/>
            <p:nvPr/>
          </p:nvCxnSpPr>
          <p:spPr>
            <a:xfrm flipV="1">
              <a:off x="7241233" y="3005557"/>
              <a:ext cx="452152" cy="2446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526" name="TextBox 69"/>
            <p:cNvSpPr txBox="1">
              <a:spLocks noChangeArrowheads="1"/>
            </p:cNvSpPr>
            <p:nvPr/>
          </p:nvSpPr>
          <p:spPr bwMode="auto">
            <a:xfrm>
              <a:off x="7482548" y="2624220"/>
              <a:ext cx="1562536" cy="830997"/>
            </a:xfrm>
            <a:prstGeom prst="rect">
              <a:avLst/>
            </a:prstGeom>
            <a:noFill/>
            <a:ln w="9525">
              <a:noFill/>
              <a:miter lim="800000"/>
              <a:headEnd/>
              <a:tailEnd/>
            </a:ln>
          </p:spPr>
          <p:txBody>
            <a:bodyPr>
              <a:prstTxWarp prst="textNoShape">
                <a:avLst/>
              </a:prstTxWarp>
              <a:spAutoFit/>
            </a:bodyPr>
            <a:lstStyle/>
            <a:p>
              <a:pPr algn="ctr"/>
              <a:r>
                <a:rPr lang="en-US" sz="2400"/>
                <a:t>Image features</a:t>
              </a:r>
            </a:p>
          </p:txBody>
        </p:sp>
      </p:grpSp>
      <p:grpSp>
        <p:nvGrpSpPr>
          <p:cNvPr id="3" name="Group 75"/>
          <p:cNvGrpSpPr>
            <a:grpSpLocks/>
          </p:cNvGrpSpPr>
          <p:nvPr/>
        </p:nvGrpSpPr>
        <p:grpSpPr bwMode="auto">
          <a:xfrm>
            <a:off x="6583363" y="2124075"/>
            <a:ext cx="1984375" cy="1220788"/>
            <a:chOff x="7103047" y="3916880"/>
            <a:chExt cx="1985519" cy="1220445"/>
          </a:xfrm>
        </p:grpSpPr>
        <p:cxnSp>
          <p:nvCxnSpPr>
            <p:cNvPr id="77" name="Straight Arrow Connector 76"/>
            <p:cNvCxnSpPr/>
            <p:nvPr/>
          </p:nvCxnSpPr>
          <p:spPr>
            <a:xfrm rot="16200000" flipH="1">
              <a:off x="7235874" y="4015962"/>
              <a:ext cx="453897" cy="2557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524" name="TextBox 77"/>
            <p:cNvSpPr txBox="1">
              <a:spLocks noChangeArrowheads="1"/>
            </p:cNvSpPr>
            <p:nvPr/>
          </p:nvSpPr>
          <p:spPr bwMode="auto">
            <a:xfrm>
              <a:off x="7103047" y="4306328"/>
              <a:ext cx="1985519" cy="830997"/>
            </a:xfrm>
            <a:prstGeom prst="rect">
              <a:avLst/>
            </a:prstGeom>
            <a:noFill/>
            <a:ln w="9525">
              <a:noFill/>
              <a:miter lim="800000"/>
              <a:headEnd/>
              <a:tailEnd/>
            </a:ln>
          </p:spPr>
          <p:txBody>
            <a:bodyPr>
              <a:prstTxWarp prst="textNoShape">
                <a:avLst/>
              </a:prstTxWarp>
              <a:spAutoFit/>
            </a:bodyPr>
            <a:lstStyle/>
            <a:p>
              <a:pPr algn="ctr"/>
              <a:r>
                <a:rPr lang="en-US" sz="2400"/>
                <a:t>Learned parameters</a:t>
              </a:r>
            </a:p>
          </p:txBody>
        </p:sp>
      </p:grpSp>
      <p:sp>
        <p:nvSpPr>
          <p:cNvPr id="15" name="Rectangle 14"/>
          <p:cNvSpPr/>
          <p:nvPr/>
        </p:nvSpPr>
        <p:spPr>
          <a:xfrm>
            <a:off x="1460260" y="5811044"/>
            <a:ext cx="6277455" cy="400110"/>
          </a:xfrm>
          <a:prstGeom prst="rect">
            <a:avLst/>
          </a:prstGeom>
        </p:spPr>
        <p:txBody>
          <a:bodyPr wrap="none">
            <a:spAutoFit/>
          </a:bodyPr>
          <a:lstStyle/>
          <a:p>
            <a:pPr algn="ctr"/>
            <a:r>
              <a:rPr lang="en-US" sz="2000" dirty="0" smtClean="0">
                <a:latin typeface="Calibri" charset="0"/>
              </a:rPr>
              <a:t>Max-margin learning to rank formulation of </a:t>
            </a:r>
            <a:r>
              <a:rPr lang="en-US" sz="2000" dirty="0" err="1" smtClean="0">
                <a:latin typeface="Calibri" charset="0"/>
              </a:rPr>
              <a:t>Joachims</a:t>
            </a:r>
            <a:r>
              <a:rPr lang="en-US" sz="2000" dirty="0" smtClean="0">
                <a:latin typeface="Calibri" charset="0"/>
              </a:rPr>
              <a:t> 2002</a:t>
            </a:r>
            <a:endParaRPr lang="en-US" sz="2000" dirty="0">
              <a:latin typeface="Calibri" charset="0"/>
            </a:endParaRPr>
          </a:p>
        </p:txBody>
      </p:sp>
      <p:sp>
        <p:nvSpPr>
          <p:cNvPr id="16" name="Slide Number Placeholder 15"/>
          <p:cNvSpPr>
            <a:spLocks noGrp="1"/>
          </p:cNvSpPr>
          <p:nvPr>
            <p:ph type="sldNum" sz="quarter" idx="12"/>
          </p:nvPr>
        </p:nvSpPr>
        <p:spPr/>
        <p:txBody>
          <a:bodyPr/>
          <a:lstStyle/>
          <a:p>
            <a:fld id="{B36306CE-06D7-834D-AFCF-237E9A3BE041}" type="slidenum">
              <a:rPr lang="en-US" smtClean="0"/>
              <a:pPr/>
              <a:t>21</a:t>
            </a:fld>
            <a:endParaRPr lang="en-US"/>
          </a:p>
        </p:txBody>
      </p:sp>
      <p:sp>
        <p:nvSpPr>
          <p:cNvPr id="17" name="TextBox 16"/>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1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 Models</a:t>
            </a:r>
            <a:endParaRPr lang="en-US" dirty="0"/>
          </a:p>
        </p:txBody>
      </p:sp>
      <p:grpSp>
        <p:nvGrpSpPr>
          <p:cNvPr id="24" name="Group 23"/>
          <p:cNvGrpSpPr/>
          <p:nvPr/>
        </p:nvGrpSpPr>
        <p:grpSpPr>
          <a:xfrm>
            <a:off x="587375" y="2622050"/>
            <a:ext cx="8191500" cy="587375"/>
            <a:chOff x="587375" y="3092450"/>
            <a:chExt cx="8191500" cy="587375"/>
          </a:xfrm>
        </p:grpSpPr>
        <p:cxnSp>
          <p:nvCxnSpPr>
            <p:cNvPr id="4" name="Straight Arrow Connector 3"/>
            <p:cNvCxnSpPr/>
            <p:nvPr/>
          </p:nvCxnSpPr>
          <p:spPr>
            <a:xfrm flipV="1">
              <a:off x="587375" y="3679825"/>
              <a:ext cx="819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16"/>
            <p:cNvPicPr>
              <a:picLocks noChangeAspect="1"/>
            </p:cNvPicPr>
            <p:nvPr/>
          </p:nvPicPr>
          <p:blipFill>
            <a:blip r:embed="rId2"/>
            <a:srcRect/>
            <a:stretch>
              <a:fillRect/>
            </a:stretch>
          </p:blipFill>
          <p:spPr bwMode="auto">
            <a:xfrm>
              <a:off x="615950" y="3094038"/>
              <a:ext cx="455613" cy="455612"/>
            </a:xfrm>
            <a:prstGeom prst="rect">
              <a:avLst/>
            </a:prstGeom>
            <a:noFill/>
            <a:ln w="9525">
              <a:noFill/>
              <a:miter lim="800000"/>
              <a:headEnd/>
              <a:tailEnd/>
            </a:ln>
          </p:spPr>
        </p:pic>
        <p:pic>
          <p:nvPicPr>
            <p:cNvPr id="6" name="Picture 19"/>
            <p:cNvPicPr>
              <a:picLocks noChangeAspect="1"/>
            </p:cNvPicPr>
            <p:nvPr/>
          </p:nvPicPr>
          <p:blipFill>
            <a:blip r:embed="rId3"/>
            <a:srcRect/>
            <a:stretch>
              <a:fillRect/>
            </a:stretch>
          </p:blipFill>
          <p:spPr bwMode="auto">
            <a:xfrm>
              <a:off x="1084263" y="3094038"/>
              <a:ext cx="455612" cy="455612"/>
            </a:xfrm>
            <a:prstGeom prst="rect">
              <a:avLst/>
            </a:prstGeom>
            <a:noFill/>
            <a:ln w="9525">
              <a:noFill/>
              <a:miter lim="800000"/>
              <a:headEnd/>
              <a:tailEnd/>
            </a:ln>
          </p:spPr>
        </p:pic>
        <p:pic>
          <p:nvPicPr>
            <p:cNvPr id="7" name="Picture 22"/>
            <p:cNvPicPr>
              <a:picLocks noChangeAspect="1"/>
            </p:cNvPicPr>
            <p:nvPr/>
          </p:nvPicPr>
          <p:blipFill>
            <a:blip r:embed="rId4"/>
            <a:srcRect/>
            <a:stretch>
              <a:fillRect/>
            </a:stretch>
          </p:blipFill>
          <p:spPr bwMode="auto">
            <a:xfrm>
              <a:off x="3330575" y="3094038"/>
              <a:ext cx="454025" cy="455612"/>
            </a:xfrm>
            <a:prstGeom prst="rect">
              <a:avLst/>
            </a:prstGeom>
            <a:noFill/>
            <a:ln w="9525">
              <a:noFill/>
              <a:miter lim="800000"/>
              <a:headEnd/>
              <a:tailEnd/>
            </a:ln>
          </p:spPr>
        </p:pic>
        <p:pic>
          <p:nvPicPr>
            <p:cNvPr id="8" name="Picture 23"/>
            <p:cNvPicPr>
              <a:picLocks noChangeAspect="1"/>
            </p:cNvPicPr>
            <p:nvPr/>
          </p:nvPicPr>
          <p:blipFill>
            <a:blip r:embed="rId5"/>
            <a:srcRect/>
            <a:stretch>
              <a:fillRect/>
            </a:stretch>
          </p:blipFill>
          <p:spPr bwMode="auto">
            <a:xfrm>
              <a:off x="4133850" y="3094038"/>
              <a:ext cx="454025" cy="455612"/>
            </a:xfrm>
            <a:prstGeom prst="rect">
              <a:avLst/>
            </a:prstGeom>
            <a:noFill/>
            <a:ln w="9525">
              <a:noFill/>
              <a:miter lim="800000"/>
              <a:headEnd/>
              <a:tailEnd/>
            </a:ln>
          </p:spPr>
        </p:pic>
        <p:pic>
          <p:nvPicPr>
            <p:cNvPr id="9" name="Picture 24"/>
            <p:cNvPicPr>
              <a:picLocks noChangeAspect="1"/>
            </p:cNvPicPr>
            <p:nvPr/>
          </p:nvPicPr>
          <p:blipFill>
            <a:blip r:embed="rId6"/>
            <a:srcRect/>
            <a:stretch>
              <a:fillRect/>
            </a:stretch>
          </p:blipFill>
          <p:spPr bwMode="auto">
            <a:xfrm>
              <a:off x="7296150" y="3094038"/>
              <a:ext cx="455613" cy="455612"/>
            </a:xfrm>
            <a:prstGeom prst="rect">
              <a:avLst/>
            </a:prstGeom>
            <a:noFill/>
            <a:ln w="9525">
              <a:noFill/>
              <a:miter lim="800000"/>
              <a:headEnd/>
              <a:tailEnd/>
            </a:ln>
          </p:spPr>
        </p:pic>
        <p:pic>
          <p:nvPicPr>
            <p:cNvPr id="10" name="Picture 25"/>
            <p:cNvPicPr>
              <a:picLocks noChangeAspect="1"/>
            </p:cNvPicPr>
            <p:nvPr/>
          </p:nvPicPr>
          <p:blipFill>
            <a:blip r:embed="rId7"/>
            <a:srcRect/>
            <a:stretch>
              <a:fillRect/>
            </a:stretch>
          </p:blipFill>
          <p:spPr bwMode="auto">
            <a:xfrm>
              <a:off x="6578600" y="3094038"/>
              <a:ext cx="455613" cy="455612"/>
            </a:xfrm>
            <a:prstGeom prst="rect">
              <a:avLst/>
            </a:prstGeom>
            <a:noFill/>
            <a:ln w="9525">
              <a:noFill/>
              <a:miter lim="800000"/>
              <a:headEnd/>
              <a:tailEnd/>
            </a:ln>
          </p:spPr>
        </p:pic>
        <p:pic>
          <p:nvPicPr>
            <p:cNvPr id="11" name="Picture 26"/>
            <p:cNvPicPr>
              <a:picLocks noChangeAspect="1"/>
            </p:cNvPicPr>
            <p:nvPr/>
          </p:nvPicPr>
          <p:blipFill>
            <a:blip r:embed="rId8"/>
            <a:srcRect/>
            <a:stretch>
              <a:fillRect/>
            </a:stretch>
          </p:blipFill>
          <p:spPr bwMode="auto">
            <a:xfrm>
              <a:off x="8296275" y="3094038"/>
              <a:ext cx="454025" cy="455612"/>
            </a:xfrm>
            <a:prstGeom prst="rect">
              <a:avLst/>
            </a:prstGeom>
            <a:noFill/>
            <a:ln w="9525">
              <a:noFill/>
              <a:miter lim="800000"/>
              <a:headEnd/>
              <a:tailEnd/>
            </a:ln>
          </p:spPr>
        </p:pic>
        <p:pic>
          <p:nvPicPr>
            <p:cNvPr id="12" name="Picture 27"/>
            <p:cNvPicPr>
              <a:picLocks noChangeAspect="1"/>
            </p:cNvPicPr>
            <p:nvPr/>
          </p:nvPicPr>
          <p:blipFill>
            <a:blip r:embed="rId9"/>
            <a:srcRect/>
            <a:stretch>
              <a:fillRect/>
            </a:stretch>
          </p:blipFill>
          <p:spPr bwMode="auto">
            <a:xfrm>
              <a:off x="1565275" y="3094038"/>
              <a:ext cx="455613" cy="455612"/>
            </a:xfrm>
            <a:prstGeom prst="rect">
              <a:avLst/>
            </a:prstGeom>
            <a:noFill/>
            <a:ln w="9525">
              <a:noFill/>
              <a:miter lim="800000"/>
              <a:headEnd/>
              <a:tailEnd/>
            </a:ln>
          </p:spPr>
        </p:pic>
        <p:pic>
          <p:nvPicPr>
            <p:cNvPr id="13" name="Picture 28"/>
            <p:cNvPicPr>
              <a:picLocks noChangeAspect="1"/>
            </p:cNvPicPr>
            <p:nvPr/>
          </p:nvPicPr>
          <p:blipFill>
            <a:blip r:embed="rId10"/>
            <a:srcRect/>
            <a:stretch>
              <a:fillRect/>
            </a:stretch>
          </p:blipFill>
          <p:spPr bwMode="auto">
            <a:xfrm>
              <a:off x="4614863" y="3094038"/>
              <a:ext cx="455612" cy="455612"/>
            </a:xfrm>
            <a:prstGeom prst="rect">
              <a:avLst/>
            </a:prstGeom>
            <a:noFill/>
            <a:ln w="9525">
              <a:noFill/>
              <a:miter lim="800000"/>
              <a:headEnd/>
              <a:tailEnd/>
            </a:ln>
          </p:spPr>
        </p:pic>
        <p:pic>
          <p:nvPicPr>
            <p:cNvPr id="14" name="Picture 38"/>
            <p:cNvPicPr>
              <a:picLocks noChangeAspect="1"/>
            </p:cNvPicPr>
            <p:nvPr/>
          </p:nvPicPr>
          <p:blipFill>
            <a:blip r:embed="rId11"/>
            <a:srcRect/>
            <a:stretch>
              <a:fillRect/>
            </a:stretch>
          </p:blipFill>
          <p:spPr bwMode="auto">
            <a:xfrm>
              <a:off x="2146300" y="3094038"/>
              <a:ext cx="455613" cy="455612"/>
            </a:xfrm>
            <a:prstGeom prst="rect">
              <a:avLst/>
            </a:prstGeom>
            <a:noFill/>
            <a:ln w="9525">
              <a:noFill/>
              <a:miter lim="800000"/>
              <a:headEnd/>
              <a:tailEnd/>
            </a:ln>
          </p:spPr>
        </p:pic>
        <p:pic>
          <p:nvPicPr>
            <p:cNvPr id="15" name="Picture 39"/>
            <p:cNvPicPr>
              <a:picLocks noChangeAspect="1"/>
            </p:cNvPicPr>
            <p:nvPr/>
          </p:nvPicPr>
          <p:blipFill>
            <a:blip r:embed="rId12"/>
            <a:srcRect/>
            <a:stretch>
              <a:fillRect/>
            </a:stretch>
          </p:blipFill>
          <p:spPr bwMode="auto">
            <a:xfrm>
              <a:off x="2760663" y="3094038"/>
              <a:ext cx="454025" cy="455612"/>
            </a:xfrm>
            <a:prstGeom prst="rect">
              <a:avLst/>
            </a:prstGeom>
            <a:noFill/>
            <a:ln w="9525">
              <a:noFill/>
              <a:miter lim="800000"/>
              <a:headEnd/>
              <a:tailEnd/>
            </a:ln>
          </p:spPr>
        </p:pic>
        <p:pic>
          <p:nvPicPr>
            <p:cNvPr id="16" name="Picture 120"/>
            <p:cNvPicPr>
              <a:picLocks noChangeAspect="1"/>
            </p:cNvPicPr>
            <p:nvPr/>
          </p:nvPicPr>
          <p:blipFill>
            <a:blip r:embed="rId13"/>
            <a:srcRect/>
            <a:stretch>
              <a:fillRect/>
            </a:stretch>
          </p:blipFill>
          <p:spPr bwMode="auto">
            <a:xfrm>
              <a:off x="7783513" y="3094038"/>
              <a:ext cx="455612" cy="455612"/>
            </a:xfrm>
            <a:prstGeom prst="rect">
              <a:avLst/>
            </a:prstGeom>
            <a:noFill/>
            <a:ln w="38100">
              <a:noFill/>
              <a:miter lim="800000"/>
              <a:headEnd/>
              <a:tailEnd/>
            </a:ln>
          </p:spPr>
        </p:pic>
        <p:pic>
          <p:nvPicPr>
            <p:cNvPr id="17" name="Picture 121"/>
            <p:cNvPicPr>
              <a:picLocks noChangeAspect="1"/>
            </p:cNvPicPr>
            <p:nvPr/>
          </p:nvPicPr>
          <p:blipFill>
            <a:blip r:embed="rId14"/>
            <a:srcRect/>
            <a:stretch>
              <a:fillRect/>
            </a:stretch>
          </p:blipFill>
          <p:spPr bwMode="auto">
            <a:xfrm>
              <a:off x="5194300" y="3094038"/>
              <a:ext cx="455613" cy="455612"/>
            </a:xfrm>
            <a:prstGeom prst="rect">
              <a:avLst/>
            </a:prstGeom>
            <a:noFill/>
            <a:ln w="38100">
              <a:noFill/>
              <a:miter lim="800000"/>
              <a:headEnd/>
              <a:tailEnd/>
            </a:ln>
          </p:spPr>
        </p:pic>
        <p:pic>
          <p:nvPicPr>
            <p:cNvPr id="18" name="Picture 40"/>
            <p:cNvPicPr>
              <a:picLocks noChangeAspect="1"/>
            </p:cNvPicPr>
            <p:nvPr/>
          </p:nvPicPr>
          <p:blipFill>
            <a:blip r:embed="rId15"/>
            <a:srcRect/>
            <a:stretch>
              <a:fillRect/>
            </a:stretch>
          </p:blipFill>
          <p:spPr bwMode="auto">
            <a:xfrm>
              <a:off x="5889625" y="3092450"/>
              <a:ext cx="457200" cy="457200"/>
            </a:xfrm>
            <a:prstGeom prst="rect">
              <a:avLst/>
            </a:prstGeom>
            <a:noFill/>
            <a:ln w="9525">
              <a:noFill/>
              <a:miter lim="800000"/>
              <a:headEnd/>
              <a:tailEnd/>
            </a:ln>
          </p:spPr>
        </p:pic>
      </p:grpSp>
      <p:pic>
        <p:nvPicPr>
          <p:cNvPr id="19" name="Picture 18" descr="latex-image-1.pdf"/>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1941429" y="1564326"/>
            <a:ext cx="406400" cy="292100"/>
          </a:xfrm>
          <a:prstGeom prst="rect">
            <a:avLst/>
          </a:prstGeom>
        </p:spPr>
      </p:pic>
      <p:cxnSp>
        <p:nvCxnSpPr>
          <p:cNvPr id="20" name="Straight Arrow Connector 19"/>
          <p:cNvCxnSpPr/>
          <p:nvPr/>
        </p:nvCxnSpPr>
        <p:spPr>
          <a:xfrm>
            <a:off x="2625588" y="1727339"/>
            <a:ext cx="294187"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122249" y="1404173"/>
            <a:ext cx="4629513" cy="830997"/>
          </a:xfrm>
          <a:prstGeom prst="rect">
            <a:avLst/>
          </a:prstGeom>
          <a:noFill/>
        </p:spPr>
        <p:txBody>
          <a:bodyPr wrap="square" rtlCol="0">
            <a:spAutoFit/>
          </a:bodyPr>
          <a:lstStyle/>
          <a:p>
            <a:r>
              <a:rPr lang="en-US" sz="2400" dirty="0" smtClean="0"/>
              <a:t>Real value</a:t>
            </a:r>
          </a:p>
          <a:p>
            <a:r>
              <a:rPr lang="en-US" sz="2400" dirty="0" smtClean="0"/>
              <a:t>(strength of attribute presence)</a:t>
            </a:r>
          </a:p>
        </p:txBody>
      </p:sp>
      <p:sp>
        <p:nvSpPr>
          <p:cNvPr id="22" name="TextBox 21"/>
          <p:cNvSpPr txBox="1"/>
          <p:nvPr/>
        </p:nvSpPr>
        <p:spPr>
          <a:xfrm>
            <a:off x="197547" y="4011953"/>
            <a:ext cx="4996225" cy="830997"/>
          </a:xfrm>
          <a:prstGeom prst="rect">
            <a:avLst/>
          </a:prstGeom>
          <a:noFill/>
        </p:spPr>
        <p:txBody>
          <a:bodyPr wrap="square" rtlCol="0">
            <a:spAutoFit/>
          </a:bodyPr>
          <a:lstStyle/>
          <a:p>
            <a:pPr algn="ctr"/>
            <a:r>
              <a:rPr lang="en-US" sz="2400" dirty="0" smtClean="0"/>
              <a:t>“I am 60% sure this person is smiling”</a:t>
            </a:r>
          </a:p>
          <a:p>
            <a:pPr algn="ctr"/>
            <a:r>
              <a:rPr lang="en-US" sz="2400" dirty="0" smtClean="0"/>
              <a:t>(Binary Classifier Confidence)</a:t>
            </a:r>
          </a:p>
        </p:txBody>
      </p:sp>
      <p:sp>
        <p:nvSpPr>
          <p:cNvPr id="23" name="TextBox 22"/>
          <p:cNvSpPr txBox="1"/>
          <p:nvPr/>
        </p:nvSpPr>
        <p:spPr>
          <a:xfrm>
            <a:off x="2639650" y="3318272"/>
            <a:ext cx="3896450" cy="461665"/>
          </a:xfrm>
          <a:prstGeom prst="rect">
            <a:avLst/>
          </a:prstGeom>
          <a:noFill/>
        </p:spPr>
        <p:txBody>
          <a:bodyPr wrap="square" rtlCol="0">
            <a:spAutoFit/>
          </a:bodyPr>
          <a:lstStyle/>
          <a:p>
            <a:pPr algn="ctr"/>
            <a:r>
              <a:rPr lang="en-US" sz="2400" dirty="0" smtClean="0"/>
              <a:t>Density</a:t>
            </a:r>
          </a:p>
        </p:txBody>
      </p:sp>
      <p:sp>
        <p:nvSpPr>
          <p:cNvPr id="25" name="TextBox 24"/>
          <p:cNvSpPr txBox="1"/>
          <p:nvPr/>
        </p:nvSpPr>
        <p:spPr>
          <a:xfrm>
            <a:off x="5247550" y="4011953"/>
            <a:ext cx="3896450" cy="830997"/>
          </a:xfrm>
          <a:prstGeom prst="rect">
            <a:avLst/>
          </a:prstGeom>
          <a:noFill/>
        </p:spPr>
        <p:txBody>
          <a:bodyPr wrap="square" rtlCol="0">
            <a:spAutoFit/>
          </a:bodyPr>
          <a:lstStyle/>
          <a:p>
            <a:pPr algn="ctr"/>
            <a:r>
              <a:rPr lang="en-US" sz="2400" dirty="0" smtClean="0"/>
              <a:t>“This person is smiling 60%”</a:t>
            </a:r>
          </a:p>
          <a:p>
            <a:pPr algn="ctr"/>
            <a:r>
              <a:rPr lang="en-US" sz="2400" dirty="0" smtClean="0"/>
              <a:t>(Attribute Strength)</a:t>
            </a:r>
          </a:p>
        </p:txBody>
      </p:sp>
      <p:sp>
        <p:nvSpPr>
          <p:cNvPr id="26" name="TextBox 25"/>
          <p:cNvSpPr txBox="1"/>
          <p:nvPr/>
        </p:nvSpPr>
        <p:spPr>
          <a:xfrm>
            <a:off x="2020888" y="5227897"/>
            <a:ext cx="5730874" cy="830997"/>
          </a:xfrm>
          <a:prstGeom prst="rect">
            <a:avLst/>
          </a:prstGeom>
          <a:noFill/>
        </p:spPr>
        <p:txBody>
          <a:bodyPr wrap="square" rtlCol="0">
            <a:spAutoFit/>
          </a:bodyPr>
          <a:lstStyle/>
          <a:p>
            <a:pPr algn="ctr"/>
            <a:r>
              <a:rPr lang="en-US" sz="2400" dirty="0" smtClean="0"/>
              <a:t>“Person A is smiling more than Person B”</a:t>
            </a:r>
          </a:p>
          <a:p>
            <a:pPr algn="ctr"/>
            <a:r>
              <a:rPr lang="en-US" sz="2400" dirty="0" smtClean="0"/>
              <a:t>(Relative Attribute)</a:t>
            </a:r>
          </a:p>
        </p:txBody>
      </p:sp>
      <p:sp>
        <p:nvSpPr>
          <p:cNvPr id="27" name="Slide Number Placeholder 26"/>
          <p:cNvSpPr>
            <a:spLocks noGrp="1"/>
          </p:cNvSpPr>
          <p:nvPr>
            <p:ph type="sldNum" sz="quarter" idx="12"/>
          </p:nvPr>
        </p:nvSpPr>
        <p:spPr/>
        <p:txBody>
          <a:bodyPr/>
          <a:lstStyle/>
          <a:p>
            <a:fld id="{B36306CE-06D7-834D-AFCF-237E9A3BE041}" type="slidenum">
              <a:rPr lang="en-US" smtClean="0"/>
              <a:pPr/>
              <a:t>22</a:t>
            </a:fld>
            <a:endParaRPr lang="en-US"/>
          </a:p>
        </p:txBody>
      </p:sp>
      <p:sp>
        <p:nvSpPr>
          <p:cNvPr id="28" name="TextBox 27"/>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Offline Uses of Attributes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Zero-shot Learning</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sz="2400" dirty="0" smtClean="0"/>
              <a:t>Aye-ayes</a:t>
            </a:r>
          </a:p>
          <a:p>
            <a:pPr lvl="1"/>
            <a:r>
              <a:rPr lang="en-US" sz="2400" dirty="0" smtClean="0"/>
              <a:t>Are nocturnal</a:t>
            </a:r>
          </a:p>
          <a:p>
            <a:pPr lvl="1"/>
            <a:r>
              <a:rPr lang="en-US" sz="2400" dirty="0" smtClean="0"/>
              <a:t>Live in trees</a:t>
            </a:r>
          </a:p>
          <a:p>
            <a:pPr lvl="1"/>
            <a:r>
              <a:rPr lang="en-US" sz="2400" dirty="0" smtClean="0"/>
              <a:t>Have large eyes</a:t>
            </a:r>
          </a:p>
          <a:p>
            <a:pPr lvl="1"/>
            <a:r>
              <a:rPr lang="en-US" sz="2400" dirty="0" smtClean="0"/>
              <a:t>Have long middle fingers</a:t>
            </a:r>
            <a:endParaRPr lang="en-US" sz="2400" dirty="0"/>
          </a:p>
        </p:txBody>
      </p:sp>
      <p:grpSp>
        <p:nvGrpSpPr>
          <p:cNvPr id="12" name="Group 11"/>
          <p:cNvGrpSpPr/>
          <p:nvPr/>
        </p:nvGrpSpPr>
        <p:grpSpPr>
          <a:xfrm>
            <a:off x="457200" y="3935271"/>
            <a:ext cx="8229600" cy="1371600"/>
            <a:chOff x="457200" y="3935271"/>
            <a:chExt cx="8229600" cy="1371600"/>
          </a:xfrm>
        </p:grpSpPr>
        <p:pic>
          <p:nvPicPr>
            <p:cNvPr id="5" name="Picture 4"/>
            <p:cNvPicPr>
              <a:picLocks noChangeAspect="1"/>
            </p:cNvPicPr>
            <p:nvPr/>
          </p:nvPicPr>
          <p:blipFill>
            <a:blip r:embed="rId2"/>
            <a:stretch>
              <a:fillRect/>
            </a:stretch>
          </p:blipFill>
          <p:spPr>
            <a:xfrm>
              <a:off x="457200" y="3935271"/>
              <a:ext cx="2137410" cy="1371600"/>
            </a:xfrm>
            <a:prstGeom prst="rect">
              <a:avLst/>
            </a:prstGeom>
          </p:spPr>
        </p:pic>
        <p:pic>
          <p:nvPicPr>
            <p:cNvPr id="6" name="Picture 5"/>
            <p:cNvPicPr>
              <a:picLocks noChangeAspect="1"/>
            </p:cNvPicPr>
            <p:nvPr/>
          </p:nvPicPr>
          <p:blipFill>
            <a:blip r:embed="rId3"/>
            <a:stretch>
              <a:fillRect/>
            </a:stretch>
          </p:blipFill>
          <p:spPr>
            <a:xfrm>
              <a:off x="2827012" y="3935271"/>
              <a:ext cx="1415845" cy="1371600"/>
            </a:xfrm>
            <a:prstGeom prst="rect">
              <a:avLst/>
            </a:prstGeom>
          </p:spPr>
        </p:pic>
        <p:pic>
          <p:nvPicPr>
            <p:cNvPr id="7" name="Picture 6"/>
            <p:cNvPicPr>
              <a:picLocks noChangeAspect="1"/>
            </p:cNvPicPr>
            <p:nvPr/>
          </p:nvPicPr>
          <p:blipFill>
            <a:blip r:embed="rId4"/>
            <a:stretch>
              <a:fillRect/>
            </a:stretch>
          </p:blipFill>
          <p:spPr>
            <a:xfrm>
              <a:off x="4586400" y="3935271"/>
              <a:ext cx="1828800" cy="1371600"/>
            </a:xfrm>
            <a:prstGeom prst="rect">
              <a:avLst/>
            </a:prstGeom>
          </p:spPr>
        </p:pic>
        <p:pic>
          <p:nvPicPr>
            <p:cNvPr id="8" name="Picture 7"/>
            <p:cNvPicPr>
              <a:picLocks noChangeAspect="1"/>
            </p:cNvPicPr>
            <p:nvPr/>
          </p:nvPicPr>
          <p:blipFill>
            <a:blip r:embed="rId5"/>
            <a:stretch>
              <a:fillRect/>
            </a:stretch>
          </p:blipFill>
          <p:spPr>
            <a:xfrm>
              <a:off x="6750424" y="3935271"/>
              <a:ext cx="1936376" cy="1371600"/>
            </a:xfrm>
            <a:prstGeom prst="rect">
              <a:avLst/>
            </a:prstGeom>
          </p:spPr>
        </p:pic>
      </p:grpSp>
      <p:sp>
        <p:nvSpPr>
          <p:cNvPr id="9" name="TextBox 8"/>
          <p:cNvSpPr txBox="1"/>
          <p:nvPr/>
        </p:nvSpPr>
        <p:spPr>
          <a:xfrm>
            <a:off x="457200" y="3473606"/>
            <a:ext cx="8229600" cy="461665"/>
          </a:xfrm>
          <a:prstGeom prst="rect">
            <a:avLst/>
          </a:prstGeom>
          <a:noFill/>
        </p:spPr>
        <p:txBody>
          <a:bodyPr wrap="square" rtlCol="0">
            <a:spAutoFit/>
          </a:bodyPr>
          <a:lstStyle/>
          <a:p>
            <a:pPr algn="ctr"/>
            <a:r>
              <a:rPr lang="en-US" sz="2400" dirty="0" smtClean="0"/>
              <a:t>Which one of these is an aye-aye?</a:t>
            </a:r>
            <a:endParaRPr lang="en-US" sz="2400" dirty="0"/>
          </a:p>
        </p:txBody>
      </p:sp>
      <p:sp>
        <p:nvSpPr>
          <p:cNvPr id="10" name="TextBox 9"/>
          <p:cNvSpPr txBox="1"/>
          <p:nvPr/>
        </p:nvSpPr>
        <p:spPr>
          <a:xfrm>
            <a:off x="457200" y="5636994"/>
            <a:ext cx="8229600" cy="461665"/>
          </a:xfrm>
          <a:prstGeom prst="rect">
            <a:avLst/>
          </a:prstGeom>
          <a:noFill/>
        </p:spPr>
        <p:txBody>
          <a:bodyPr wrap="square" rtlCol="0">
            <a:spAutoFit/>
          </a:bodyPr>
          <a:lstStyle/>
          <a:p>
            <a:pPr algn="ctr"/>
            <a:r>
              <a:rPr lang="en-US" sz="2400" dirty="0" smtClean="0"/>
              <a:t>Humans can learn from descriptions (zero examples).</a:t>
            </a:r>
            <a:endParaRPr lang="en-US" sz="2400" dirty="0"/>
          </a:p>
        </p:txBody>
      </p:sp>
      <p:sp>
        <p:nvSpPr>
          <p:cNvPr id="11" name="TextBox 10"/>
          <p:cNvSpPr txBox="1"/>
          <p:nvPr/>
        </p:nvSpPr>
        <p:spPr>
          <a:xfrm>
            <a:off x="0" y="6343157"/>
            <a:ext cx="9144000" cy="400110"/>
          </a:xfrm>
          <a:prstGeom prst="rect">
            <a:avLst/>
          </a:prstGeom>
          <a:noFill/>
        </p:spPr>
        <p:txBody>
          <a:bodyPr wrap="square" rtlCol="0">
            <a:spAutoFit/>
          </a:bodyPr>
          <a:lstStyle/>
          <a:p>
            <a:pPr algn="ctr"/>
            <a:r>
              <a:rPr lang="en-US" sz="2000" dirty="0" smtClean="0"/>
              <a:t>Slide adapted from </a:t>
            </a:r>
            <a:r>
              <a:rPr lang="en-US" sz="2000" dirty="0" err="1" smtClean="0"/>
              <a:t>Christoph</a:t>
            </a:r>
            <a:r>
              <a:rPr lang="en-US" sz="2000" dirty="0" smtClean="0"/>
              <a:t> </a:t>
            </a:r>
            <a:r>
              <a:rPr lang="en-US" sz="2000" dirty="0" err="1" smtClean="0"/>
              <a:t>Lampert</a:t>
            </a:r>
            <a:r>
              <a:rPr lang="en-US" sz="2000" dirty="0" smtClean="0"/>
              <a:t> by Devi Parikh</a:t>
            </a:r>
            <a:endParaRPr lang="en-US" sz="2000" dirty="0"/>
          </a:p>
        </p:txBody>
      </p:sp>
      <p:sp>
        <p:nvSpPr>
          <p:cNvPr id="13" name="Rectangle 12"/>
          <p:cNvSpPr/>
          <p:nvPr/>
        </p:nvSpPr>
        <p:spPr>
          <a:xfrm>
            <a:off x="4586400" y="3935271"/>
            <a:ext cx="1828800" cy="1371600"/>
          </a:xfrm>
          <a:prstGeom prst="rect">
            <a:avLst/>
          </a:prstGeom>
          <a:noFill/>
          <a:ln w="38100">
            <a:solidFill>
              <a:srgbClr val="00E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B36306CE-06D7-834D-AFCF-237E9A3BE041}"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9" grpId="0"/>
      <p:bldP spid="10" grpId="0"/>
      <p:bldP spid="13"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Zero-shot Learning</a:t>
            </a:r>
            <a:endParaRPr lang="en-US" dirty="0"/>
          </a:p>
        </p:txBody>
      </p:sp>
      <p:sp>
        <p:nvSpPr>
          <p:cNvPr id="22" name="Content Placeholder 21"/>
          <p:cNvSpPr>
            <a:spLocks noGrp="1"/>
          </p:cNvSpPr>
          <p:nvPr>
            <p:ph idx="1"/>
          </p:nvPr>
        </p:nvSpPr>
        <p:spPr/>
        <p:txBody>
          <a:bodyPr/>
          <a:lstStyle/>
          <a:p>
            <a:r>
              <a:rPr lang="en-US" dirty="0" smtClean="0"/>
              <a:t>Seen categories with labeled images</a:t>
            </a:r>
          </a:p>
          <a:p>
            <a:pPr lvl="1"/>
            <a:r>
              <a:rPr lang="en-US" dirty="0" smtClean="0"/>
              <a:t>Train attribute predictors</a:t>
            </a:r>
          </a:p>
          <a:p>
            <a:r>
              <a:rPr lang="en-US" dirty="0" smtClean="0"/>
              <a:t>Unseen categories</a:t>
            </a:r>
          </a:p>
          <a:p>
            <a:pPr lvl="1"/>
            <a:r>
              <a:rPr lang="en-US" dirty="0" smtClean="0"/>
              <a:t>No examples, only description</a:t>
            </a:r>
            <a:endParaRPr lang="en-US" dirty="0"/>
          </a:p>
        </p:txBody>
      </p:sp>
      <p:sp>
        <p:nvSpPr>
          <p:cNvPr id="18" name="Slide Number Placeholder 17"/>
          <p:cNvSpPr>
            <a:spLocks noGrp="1"/>
          </p:cNvSpPr>
          <p:nvPr>
            <p:ph type="sldNum" sz="quarter" idx="12"/>
          </p:nvPr>
        </p:nvSpPr>
        <p:spPr/>
        <p:txBody>
          <a:bodyPr/>
          <a:lstStyle/>
          <a:p>
            <a:fld id="{B36306CE-06D7-834D-AFCF-237E9A3BE041}" type="slidenum">
              <a:rPr lang="en-US" smtClean="0"/>
              <a:pPr/>
              <a:t>25</a:t>
            </a:fld>
            <a:endParaRPr lang="en-US"/>
          </a:p>
        </p:txBody>
      </p:sp>
      <p:graphicFrame>
        <p:nvGraphicFramePr>
          <p:cNvPr id="4" name="Table 3"/>
          <p:cNvGraphicFramePr>
            <a:graphicFrameLocks noGrp="1"/>
          </p:cNvGraphicFramePr>
          <p:nvPr/>
        </p:nvGraphicFramePr>
        <p:xfrm>
          <a:off x="2876774" y="3649177"/>
          <a:ext cx="3335715" cy="1828800"/>
        </p:xfrm>
        <a:graphic>
          <a:graphicData uri="http://schemas.openxmlformats.org/drawingml/2006/table">
            <a:tbl>
              <a:tblPr firstRow="1" bandRow="1">
                <a:tableStyleId>{5C22544A-7EE6-4342-B048-85BDC9FD1C3A}</a:tableStyleId>
              </a:tblPr>
              <a:tblGrid>
                <a:gridCol w="792480"/>
                <a:gridCol w="746939"/>
                <a:gridCol w="875080"/>
                <a:gridCol w="921216"/>
              </a:tblGrid>
              <a:tr h="370840">
                <a:tc>
                  <a:txBody>
                    <a:bodyPr/>
                    <a:lstStyle/>
                    <a:p>
                      <a:pPr algn="ctr"/>
                      <a:endParaRPr lang="en-US" sz="2400" b="0" dirty="0">
                        <a:solidFill>
                          <a:schemeClr val="tx1"/>
                        </a:solidFill>
                      </a:endParaRPr>
                    </a:p>
                  </a:txBody>
                  <a:tcPr>
                    <a:noFill/>
                  </a:tcPr>
                </a:tc>
                <a:tc>
                  <a:txBody>
                    <a:bodyPr/>
                    <a:lstStyle/>
                    <a:p>
                      <a:pPr algn="ctr"/>
                      <a:r>
                        <a:rPr lang="en-US" sz="2400" b="0" dirty="0" smtClean="0">
                          <a:solidFill>
                            <a:schemeClr val="tx1"/>
                          </a:solidFill>
                        </a:rPr>
                        <a:t>bear</a:t>
                      </a:r>
                      <a:endParaRPr lang="en-US" sz="2400" b="0" dirty="0">
                        <a:solidFill>
                          <a:schemeClr val="tx1"/>
                        </a:solidFill>
                      </a:endParaRPr>
                    </a:p>
                  </a:txBody>
                  <a:tcPr>
                    <a:noFill/>
                  </a:tcPr>
                </a:tc>
                <a:tc>
                  <a:txBody>
                    <a:bodyPr/>
                    <a:lstStyle/>
                    <a:p>
                      <a:pPr algn="ctr"/>
                      <a:r>
                        <a:rPr lang="en-US" sz="2400" b="0" dirty="0" smtClean="0">
                          <a:solidFill>
                            <a:schemeClr val="tx1"/>
                          </a:solidFill>
                        </a:rPr>
                        <a:t>turtle</a:t>
                      </a:r>
                      <a:endParaRPr lang="en-US" sz="2400" b="0" dirty="0">
                        <a:solidFill>
                          <a:schemeClr val="tx1"/>
                        </a:solidFill>
                      </a:endParaRPr>
                    </a:p>
                  </a:txBody>
                  <a:tcPr>
                    <a:noFill/>
                  </a:tcPr>
                </a:tc>
                <a:tc>
                  <a:txBody>
                    <a:bodyPr/>
                    <a:lstStyle/>
                    <a:p>
                      <a:pPr algn="ctr"/>
                      <a:r>
                        <a:rPr lang="en-US" sz="2400" b="0" dirty="0" smtClean="0">
                          <a:solidFill>
                            <a:schemeClr val="tx1"/>
                          </a:solidFill>
                        </a:rPr>
                        <a:t>rabbit</a:t>
                      </a:r>
                      <a:endParaRPr lang="en-US" sz="2400" b="0" dirty="0">
                        <a:solidFill>
                          <a:schemeClr val="tx1"/>
                        </a:solidFill>
                      </a:endParaRPr>
                    </a:p>
                  </a:txBody>
                  <a:tcPr>
                    <a:noFill/>
                  </a:tcPr>
                </a:tc>
              </a:tr>
              <a:tr h="370840">
                <a:tc>
                  <a:txBody>
                    <a:bodyPr/>
                    <a:lstStyle/>
                    <a:p>
                      <a:pPr algn="ctr"/>
                      <a:r>
                        <a:rPr lang="en-US" sz="2400" b="0" dirty="0" smtClean="0">
                          <a:solidFill>
                            <a:schemeClr val="tx1"/>
                          </a:solidFill>
                        </a:rPr>
                        <a:t>furry</a:t>
                      </a: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r>
              <a:tr h="370840">
                <a:tc>
                  <a:txBody>
                    <a:bodyPr/>
                    <a:lstStyle/>
                    <a:p>
                      <a:pPr algn="ctr"/>
                      <a:r>
                        <a:rPr lang="en-US" sz="2400" b="0" dirty="0" smtClean="0">
                          <a:solidFill>
                            <a:schemeClr val="tx1"/>
                          </a:solidFill>
                        </a:rPr>
                        <a:t>big</a:t>
                      </a: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r>
              <a:tr h="370840">
                <a:tc>
                  <a:txBody>
                    <a:bodyPr/>
                    <a:lstStyle/>
                    <a:p>
                      <a:pPr algn="ctr"/>
                      <a:r>
                        <a:rPr lang="en-US" sz="2400" b="0" dirty="0" smtClean="0">
                          <a:solidFill>
                            <a:schemeClr val="tx1"/>
                          </a:solidFill>
                        </a:rPr>
                        <a:t>…</a:t>
                      </a:r>
                      <a:endParaRPr lang="en-US" sz="2400" b="0" dirty="0">
                        <a:solidFill>
                          <a:schemeClr val="tx1"/>
                        </a:solidFill>
                      </a:endParaRPr>
                    </a:p>
                  </a:txBody>
                  <a:tcPr>
                    <a:noFill/>
                  </a:tcPr>
                </a:tc>
                <a:tc>
                  <a:txBody>
                    <a:bodyPr/>
                    <a:lstStyle/>
                    <a:p>
                      <a:pPr algn="ctr"/>
                      <a:r>
                        <a:rPr lang="en-US" sz="2400" b="0" dirty="0" smtClean="0">
                          <a:solidFill>
                            <a:schemeClr val="tx1"/>
                          </a:solidFill>
                        </a:rPr>
                        <a:t>…</a:t>
                      </a:r>
                      <a:endParaRPr lang="en-US" sz="2400" b="0" dirty="0">
                        <a:solidFill>
                          <a:schemeClr val="tx1"/>
                        </a:solidFill>
                      </a:endParaRPr>
                    </a:p>
                  </a:txBody>
                  <a:tcPr>
                    <a:noFill/>
                  </a:tcPr>
                </a:tc>
                <a:tc>
                  <a:txBody>
                    <a:bodyPr/>
                    <a:lstStyle/>
                    <a:p>
                      <a:pPr algn="ctr"/>
                      <a:r>
                        <a:rPr lang="en-US" sz="2400" b="0" dirty="0" smtClean="0">
                          <a:solidFill>
                            <a:schemeClr val="tx1"/>
                          </a:solidFill>
                        </a:rPr>
                        <a:t>…</a:t>
                      </a:r>
                      <a:endParaRPr lang="en-US" sz="2400" b="0" dirty="0">
                        <a:solidFill>
                          <a:schemeClr val="tx1"/>
                        </a:solidFill>
                      </a:endParaRPr>
                    </a:p>
                  </a:txBody>
                  <a:tcPr>
                    <a:noFill/>
                  </a:tcPr>
                </a:tc>
                <a:tc>
                  <a:txBody>
                    <a:bodyPr/>
                    <a:lstStyle/>
                    <a:p>
                      <a:pPr algn="ctr"/>
                      <a:r>
                        <a:rPr lang="en-US" sz="2400" b="0" dirty="0" smtClean="0">
                          <a:solidFill>
                            <a:schemeClr val="tx1"/>
                          </a:solidFill>
                        </a:rPr>
                        <a:t>…</a:t>
                      </a:r>
                      <a:endParaRPr lang="en-US" sz="2400" b="0" dirty="0">
                        <a:solidFill>
                          <a:schemeClr val="tx1"/>
                        </a:solidFill>
                      </a:endParaRPr>
                    </a:p>
                  </a:txBody>
                  <a:tcPr>
                    <a:noFill/>
                  </a:tcPr>
                </a:tc>
              </a:tr>
            </a:tbl>
          </a:graphicData>
        </a:graphic>
      </p:graphicFrame>
      <p:grpSp>
        <p:nvGrpSpPr>
          <p:cNvPr id="3" name="Group 21"/>
          <p:cNvGrpSpPr>
            <a:grpSpLocks noChangeAspect="1"/>
          </p:cNvGrpSpPr>
          <p:nvPr/>
        </p:nvGrpSpPr>
        <p:grpSpPr bwMode="auto">
          <a:xfrm>
            <a:off x="3943574" y="4255602"/>
            <a:ext cx="1985962" cy="885825"/>
            <a:chOff x="5593877" y="1582991"/>
            <a:chExt cx="1324371" cy="590648"/>
          </a:xfrm>
        </p:grpSpPr>
        <p:sp>
          <p:nvSpPr>
            <p:cNvPr id="6" name="Oval 5"/>
            <p:cNvSpPr/>
            <p:nvPr/>
          </p:nvSpPr>
          <p:spPr>
            <a:xfrm>
              <a:off x="5593877" y="158299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593877" y="194500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6087208" y="1582991"/>
              <a:ext cx="227609"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6087208" y="1945001"/>
              <a:ext cx="227609"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6689580" y="158299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689580" y="1945001"/>
              <a:ext cx="228668"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9" name="TextBox 18"/>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Zero-shot Learning</a:t>
            </a:r>
            <a:endParaRPr lang="en-US" dirty="0"/>
          </a:p>
        </p:txBody>
      </p:sp>
      <p:sp>
        <p:nvSpPr>
          <p:cNvPr id="3" name="Content Placeholder 2"/>
          <p:cNvSpPr>
            <a:spLocks noGrp="1"/>
          </p:cNvSpPr>
          <p:nvPr>
            <p:ph idx="1"/>
          </p:nvPr>
        </p:nvSpPr>
        <p:spPr/>
        <p:txBody>
          <a:bodyPr/>
          <a:lstStyle/>
          <a:p>
            <a:r>
              <a:rPr lang="en-US" dirty="0" smtClean="0"/>
              <a:t>Test image:</a:t>
            </a:r>
          </a:p>
          <a:p>
            <a:r>
              <a:rPr lang="en-US" dirty="0" smtClean="0"/>
              <a:t>Test class: </a:t>
            </a:r>
          </a:p>
          <a:p>
            <a:r>
              <a:rPr lang="en-US" dirty="0" smtClean="0"/>
              <a:t>Classification:</a:t>
            </a:r>
          </a:p>
        </p:txBody>
      </p:sp>
      <p:pic>
        <p:nvPicPr>
          <p:cNvPr id="4" name="Picture 3" descr="latex-image-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913806" y="2123505"/>
            <a:ext cx="215900" cy="215900"/>
          </a:xfrm>
          <a:prstGeom prst="rect">
            <a:avLst/>
          </a:prstGeom>
        </p:spPr>
      </p:pic>
      <p:pic>
        <p:nvPicPr>
          <p:cNvPr id="5" name="Picture 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418139" y="2566503"/>
            <a:ext cx="2898421" cy="407763"/>
          </a:xfrm>
          <a:prstGeom prst="rect">
            <a:avLst/>
          </a:prstGeom>
        </p:spPr>
      </p:pic>
      <p:pic>
        <p:nvPicPr>
          <p:cNvPr id="6" name="Picture 5"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913806" y="1543050"/>
            <a:ext cx="266700" cy="215900"/>
          </a:xfrm>
          <a:prstGeom prst="rect">
            <a:avLst/>
          </a:prstGeom>
        </p:spPr>
      </p:pic>
      <p:sp>
        <p:nvSpPr>
          <p:cNvPr id="7" name="Slide Number Placeholder 6"/>
          <p:cNvSpPr>
            <a:spLocks noGrp="1"/>
          </p:cNvSpPr>
          <p:nvPr>
            <p:ph type="sldNum" sz="quarter" idx="12"/>
          </p:nvPr>
        </p:nvSpPr>
        <p:spPr/>
        <p:txBody>
          <a:bodyPr/>
          <a:lstStyle/>
          <a:p>
            <a:fld id="{B36306CE-06D7-834D-AFCF-237E9A3BE041}" type="slidenum">
              <a:rPr lang="en-US" smtClean="0"/>
              <a:pPr/>
              <a:t>26</a:t>
            </a:fld>
            <a:endParaRPr lang="en-US"/>
          </a:p>
        </p:txBody>
      </p:sp>
      <p:sp>
        <p:nvSpPr>
          <p:cNvPr id="8" name="TextBox 7"/>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descr="latex-image-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4613" y="1203223"/>
            <a:ext cx="4686300" cy="4635500"/>
          </a:xfrm>
          <a:prstGeom prst="rect">
            <a:avLst/>
          </a:prstGeom>
        </p:spPr>
      </p:pic>
      <p:sp>
        <p:nvSpPr>
          <p:cNvPr id="32" name="Rectangle 31"/>
          <p:cNvSpPr/>
          <p:nvPr/>
        </p:nvSpPr>
        <p:spPr>
          <a:xfrm>
            <a:off x="956235" y="1981200"/>
            <a:ext cx="3804678"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956235" y="2971800"/>
            <a:ext cx="3804678" cy="861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956235" y="3851604"/>
            <a:ext cx="3804678" cy="10072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956235" y="4858889"/>
            <a:ext cx="3804678" cy="10072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956235" y="1143000"/>
            <a:ext cx="3804678" cy="850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6730196" y="1290348"/>
            <a:ext cx="1878342" cy="369332"/>
            <a:chOff x="6730196" y="1290348"/>
            <a:chExt cx="1878342" cy="369332"/>
          </a:xfrm>
        </p:grpSpPr>
        <p:pic>
          <p:nvPicPr>
            <p:cNvPr id="9" name="Picture 8"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730196" y="1443780"/>
              <a:ext cx="685800" cy="215900"/>
            </a:xfrm>
            <a:prstGeom prst="rect">
              <a:avLst/>
            </a:prstGeom>
          </p:spPr>
        </p:pic>
        <p:sp>
          <p:nvSpPr>
            <p:cNvPr id="10" name="TextBox 9"/>
            <p:cNvSpPr txBox="1"/>
            <p:nvPr/>
          </p:nvSpPr>
          <p:spPr>
            <a:xfrm>
              <a:off x="7593729" y="1290348"/>
              <a:ext cx="1014809" cy="369332"/>
            </a:xfrm>
            <a:prstGeom prst="rect">
              <a:avLst/>
            </a:prstGeom>
            <a:noFill/>
          </p:spPr>
          <p:txBody>
            <a:bodyPr wrap="square" rtlCol="0">
              <a:spAutoFit/>
            </a:bodyPr>
            <a:lstStyle/>
            <a:p>
              <a:r>
                <a:rPr lang="en-US" dirty="0" smtClean="0"/>
                <a:t>zebra</a:t>
              </a:r>
            </a:p>
          </p:txBody>
        </p:sp>
      </p:grpSp>
      <p:cxnSp>
        <p:nvCxnSpPr>
          <p:cNvPr id="15" name="Straight Arrow Connector 14"/>
          <p:cNvCxnSpPr/>
          <p:nvPr/>
        </p:nvCxnSpPr>
        <p:spPr bwMode="auto">
          <a:xfrm>
            <a:off x="3363050" y="2474347"/>
            <a:ext cx="459217" cy="217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3822267" y="2462794"/>
            <a:ext cx="3022409" cy="369332"/>
            <a:chOff x="4649582" y="5632781"/>
            <a:chExt cx="3022409" cy="369332"/>
          </a:xfrm>
        </p:grpSpPr>
        <p:sp>
          <p:nvSpPr>
            <p:cNvPr id="17" name="TextBox 16"/>
            <p:cNvSpPr txBox="1"/>
            <p:nvPr/>
          </p:nvSpPr>
          <p:spPr>
            <a:xfrm>
              <a:off x="4649582" y="5632781"/>
              <a:ext cx="3022409" cy="369332"/>
            </a:xfrm>
            <a:prstGeom prst="rect">
              <a:avLst/>
            </a:prstGeom>
            <a:noFill/>
          </p:spPr>
          <p:txBody>
            <a:bodyPr wrap="square" rtlCol="0">
              <a:spAutoFit/>
            </a:bodyPr>
            <a:lstStyle/>
            <a:p>
              <a:r>
                <a:rPr lang="en-US" dirty="0" smtClean="0"/>
                <a:t>   is independent of      given</a:t>
              </a:r>
            </a:p>
          </p:txBody>
        </p:sp>
        <p:pic>
          <p:nvPicPr>
            <p:cNvPr id="18" name="Picture 17"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727650" y="5767904"/>
              <a:ext cx="139700" cy="139700"/>
            </a:xfrm>
            <a:prstGeom prst="rect">
              <a:avLst/>
            </a:prstGeom>
          </p:spPr>
        </p:pic>
        <p:pic>
          <p:nvPicPr>
            <p:cNvPr id="19" name="Picture 18"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6589951" y="5755204"/>
              <a:ext cx="190500" cy="152400"/>
            </a:xfrm>
            <a:prstGeom prst="rect">
              <a:avLst/>
            </a:prstGeom>
          </p:spPr>
        </p:pic>
        <p:pic>
          <p:nvPicPr>
            <p:cNvPr id="20" name="Picture 19"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7379711" y="5755204"/>
              <a:ext cx="177800" cy="152400"/>
            </a:xfrm>
            <a:prstGeom prst="rect">
              <a:avLst/>
            </a:prstGeom>
          </p:spPr>
        </p:pic>
      </p:grpSp>
      <p:sp>
        <p:nvSpPr>
          <p:cNvPr id="2" name="Title 1"/>
          <p:cNvSpPr>
            <a:spLocks noGrp="1"/>
          </p:cNvSpPr>
          <p:nvPr>
            <p:ph type="title"/>
          </p:nvPr>
        </p:nvSpPr>
        <p:spPr/>
        <p:txBody>
          <a:bodyPr/>
          <a:lstStyle/>
          <a:p>
            <a:r>
              <a:rPr lang="en-US" dirty="0" smtClean="0"/>
              <a:t>Zero-shot Learning</a:t>
            </a:r>
            <a:endParaRPr lang="en-US" dirty="0"/>
          </a:p>
        </p:txBody>
      </p:sp>
      <p:grpSp>
        <p:nvGrpSpPr>
          <p:cNvPr id="40" name="Group 39"/>
          <p:cNvGrpSpPr/>
          <p:nvPr/>
        </p:nvGrpSpPr>
        <p:grpSpPr>
          <a:xfrm>
            <a:off x="4040035" y="3835261"/>
            <a:ext cx="3375961" cy="369332"/>
            <a:chOff x="4040035" y="3835261"/>
            <a:chExt cx="3375961" cy="369332"/>
          </a:xfrm>
        </p:grpSpPr>
        <p:cxnSp>
          <p:nvCxnSpPr>
            <p:cNvPr id="22" name="Straight Arrow Connector 21"/>
            <p:cNvCxnSpPr/>
            <p:nvPr/>
          </p:nvCxnSpPr>
          <p:spPr bwMode="auto">
            <a:xfrm>
              <a:off x="4040035" y="4018339"/>
              <a:ext cx="1307659"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347694" y="3835261"/>
              <a:ext cx="2068302" cy="369332"/>
            </a:xfrm>
            <a:prstGeom prst="rect">
              <a:avLst/>
            </a:prstGeom>
            <a:noFill/>
          </p:spPr>
          <p:txBody>
            <a:bodyPr wrap="square" rtlCol="0">
              <a:spAutoFit/>
            </a:bodyPr>
            <a:lstStyle/>
            <a:p>
              <a:r>
                <a:rPr lang="en-US" dirty="0" smtClean="0"/>
                <a:t>prior (e.g. uniform)</a:t>
              </a:r>
            </a:p>
          </p:txBody>
        </p:sp>
      </p:grpSp>
      <p:grpSp>
        <p:nvGrpSpPr>
          <p:cNvPr id="41" name="Group 40"/>
          <p:cNvGrpSpPr/>
          <p:nvPr/>
        </p:nvGrpSpPr>
        <p:grpSpPr>
          <a:xfrm>
            <a:off x="3392890" y="4616306"/>
            <a:ext cx="4023106" cy="402339"/>
            <a:chOff x="3392890" y="4616306"/>
            <a:chExt cx="4023106" cy="402339"/>
          </a:xfrm>
        </p:grpSpPr>
        <p:sp>
          <p:nvSpPr>
            <p:cNvPr id="25" name="TextBox 24"/>
            <p:cNvSpPr txBox="1"/>
            <p:nvPr/>
          </p:nvSpPr>
          <p:spPr>
            <a:xfrm>
              <a:off x="3900335" y="4649313"/>
              <a:ext cx="3515661" cy="369332"/>
            </a:xfrm>
            <a:prstGeom prst="rect">
              <a:avLst/>
            </a:prstGeom>
            <a:noFill/>
          </p:spPr>
          <p:txBody>
            <a:bodyPr wrap="square" rtlCol="0">
              <a:spAutoFit/>
            </a:bodyPr>
            <a:lstStyle/>
            <a:p>
              <a:r>
                <a:rPr lang="en-US" dirty="0" smtClean="0"/>
                <a:t>estimate from data or uniform</a:t>
              </a:r>
            </a:p>
          </p:txBody>
        </p:sp>
        <p:cxnSp>
          <p:nvCxnSpPr>
            <p:cNvPr id="26" name="Straight Arrow Connector 25"/>
            <p:cNvCxnSpPr/>
            <p:nvPr/>
          </p:nvCxnSpPr>
          <p:spPr bwMode="auto">
            <a:xfrm>
              <a:off x="3392890" y="4616306"/>
              <a:ext cx="459217" cy="217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3003082" y="5204465"/>
            <a:ext cx="3515661" cy="369332"/>
          </a:xfrm>
          <a:prstGeom prst="rect">
            <a:avLst/>
          </a:prstGeom>
          <a:noFill/>
        </p:spPr>
        <p:txBody>
          <a:bodyPr wrap="square" rtlCol="0">
            <a:spAutoFit/>
          </a:bodyPr>
          <a:lstStyle/>
          <a:p>
            <a:r>
              <a:rPr lang="en-US" dirty="0" smtClean="0"/>
              <a:t>(assuming uniform priors above)</a:t>
            </a:r>
          </a:p>
        </p:txBody>
      </p:sp>
      <p:grpSp>
        <p:nvGrpSpPr>
          <p:cNvPr id="42" name="Group 41"/>
          <p:cNvGrpSpPr/>
          <p:nvPr/>
        </p:nvGrpSpPr>
        <p:grpSpPr>
          <a:xfrm>
            <a:off x="2529290" y="5727736"/>
            <a:ext cx="4023106" cy="424619"/>
            <a:chOff x="2529290" y="5727736"/>
            <a:chExt cx="4023106" cy="424619"/>
          </a:xfrm>
        </p:grpSpPr>
        <p:sp>
          <p:nvSpPr>
            <p:cNvPr id="29" name="TextBox 28"/>
            <p:cNvSpPr txBox="1"/>
            <p:nvPr/>
          </p:nvSpPr>
          <p:spPr>
            <a:xfrm>
              <a:off x="3036735" y="5783023"/>
              <a:ext cx="3515661" cy="369332"/>
            </a:xfrm>
            <a:prstGeom prst="rect">
              <a:avLst/>
            </a:prstGeom>
            <a:noFill/>
          </p:spPr>
          <p:txBody>
            <a:bodyPr wrap="square" rtlCol="0">
              <a:spAutoFit/>
            </a:bodyPr>
            <a:lstStyle/>
            <a:p>
              <a:r>
                <a:rPr lang="en-US" dirty="0"/>
                <a:t>o</a:t>
              </a:r>
              <a:r>
                <a:rPr lang="en-US" dirty="0" smtClean="0"/>
                <a:t>utputs of binary classifiers</a:t>
              </a:r>
            </a:p>
          </p:txBody>
        </p:sp>
        <p:cxnSp>
          <p:nvCxnSpPr>
            <p:cNvPr id="30" name="Straight Arrow Connector 29"/>
            <p:cNvCxnSpPr/>
            <p:nvPr/>
          </p:nvCxnSpPr>
          <p:spPr bwMode="auto">
            <a:xfrm>
              <a:off x="2529290" y="5727736"/>
              <a:ext cx="459217" cy="217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1573840" y="890238"/>
            <a:ext cx="5585637" cy="400110"/>
          </a:xfrm>
          <a:prstGeom prst="rect">
            <a:avLst/>
          </a:prstGeom>
          <a:noFill/>
        </p:spPr>
        <p:txBody>
          <a:bodyPr wrap="square" rtlCol="0">
            <a:spAutoFit/>
          </a:bodyPr>
          <a:lstStyle/>
          <a:p>
            <a:pPr algn="ctr"/>
            <a:r>
              <a:rPr lang="en-US" sz="2000" dirty="0" err="1" smtClean="0"/>
              <a:t>Lampert</a:t>
            </a:r>
            <a:r>
              <a:rPr lang="en-US" sz="2000" dirty="0" smtClean="0"/>
              <a:t> et al. 2009</a:t>
            </a:r>
            <a:endParaRPr lang="en-US" sz="2000" dirty="0"/>
          </a:p>
        </p:txBody>
      </p:sp>
      <p:grpSp>
        <p:nvGrpSpPr>
          <p:cNvPr id="38" name="Group 37"/>
          <p:cNvGrpSpPr/>
          <p:nvPr/>
        </p:nvGrpSpPr>
        <p:grpSpPr>
          <a:xfrm>
            <a:off x="6730196" y="1824841"/>
            <a:ext cx="2146073" cy="1226786"/>
            <a:chOff x="6730196" y="1824841"/>
            <a:chExt cx="2146073" cy="1226786"/>
          </a:xfrm>
        </p:grpSpPr>
        <p:sp>
          <p:nvSpPr>
            <p:cNvPr id="5" name="TextBox 4"/>
            <p:cNvSpPr txBox="1"/>
            <p:nvPr/>
          </p:nvSpPr>
          <p:spPr>
            <a:xfrm>
              <a:off x="7861460" y="1824841"/>
              <a:ext cx="1014809" cy="1200329"/>
            </a:xfrm>
            <a:prstGeom prst="rect">
              <a:avLst/>
            </a:prstGeom>
            <a:noFill/>
          </p:spPr>
          <p:txBody>
            <a:bodyPr wrap="square" rtlCol="0">
              <a:spAutoFit/>
            </a:bodyPr>
            <a:lstStyle/>
            <a:p>
              <a:r>
                <a:rPr lang="en-US" dirty="0" smtClean="0"/>
                <a:t>striped 1</a:t>
              </a:r>
            </a:p>
            <a:p>
              <a:r>
                <a:rPr lang="en-US" dirty="0" smtClean="0"/>
                <a:t>4-legs   1</a:t>
              </a:r>
            </a:p>
            <a:p>
              <a:r>
                <a:rPr lang="en-US" dirty="0" smtClean="0"/>
                <a:t>large     0</a:t>
              </a:r>
            </a:p>
            <a:p>
              <a:r>
                <a:rPr lang="en-US" dirty="0" smtClean="0"/>
                <a:t>…</a:t>
              </a:r>
            </a:p>
          </p:txBody>
        </p:sp>
        <p:pic>
          <p:nvPicPr>
            <p:cNvPr id="6" name="Picture 5" descr="latex-image-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6730196" y="2258447"/>
              <a:ext cx="736600" cy="215900"/>
            </a:xfrm>
            <a:prstGeom prst="rect">
              <a:avLst/>
            </a:prstGeom>
          </p:spPr>
        </p:pic>
        <p:sp>
          <p:nvSpPr>
            <p:cNvPr id="7" name="Left Bracket 6"/>
            <p:cNvSpPr/>
            <p:nvPr/>
          </p:nvSpPr>
          <p:spPr>
            <a:xfrm>
              <a:off x="7861460" y="1824841"/>
              <a:ext cx="187494" cy="1226786"/>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ket 7"/>
            <p:cNvSpPr/>
            <p:nvPr/>
          </p:nvSpPr>
          <p:spPr>
            <a:xfrm rot="10800000">
              <a:off x="8608538" y="1824841"/>
              <a:ext cx="187494" cy="1226786"/>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9" name="Group 38"/>
          <p:cNvGrpSpPr/>
          <p:nvPr/>
        </p:nvGrpSpPr>
        <p:grpSpPr>
          <a:xfrm>
            <a:off x="3216334" y="3407995"/>
            <a:ext cx="1887179" cy="425678"/>
            <a:chOff x="3216334" y="3407995"/>
            <a:chExt cx="1887179" cy="425678"/>
          </a:xfrm>
        </p:grpSpPr>
        <p:cxnSp>
          <p:nvCxnSpPr>
            <p:cNvPr id="11" name="Straight Arrow Connector 10"/>
            <p:cNvCxnSpPr/>
            <p:nvPr/>
          </p:nvCxnSpPr>
          <p:spPr bwMode="auto">
            <a:xfrm flipV="1">
              <a:off x="3216334" y="3592661"/>
              <a:ext cx="315713" cy="2410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3520906" y="3407995"/>
              <a:ext cx="1582607" cy="369332"/>
              <a:chOff x="4649582" y="4596344"/>
              <a:chExt cx="1582607" cy="369332"/>
            </a:xfrm>
          </p:grpSpPr>
          <p:sp>
            <p:nvSpPr>
              <p:cNvPr id="13" name="TextBox 12"/>
              <p:cNvSpPr txBox="1"/>
              <p:nvPr/>
            </p:nvSpPr>
            <p:spPr>
              <a:xfrm>
                <a:off x="4649582" y="4596344"/>
                <a:ext cx="1582607" cy="369332"/>
              </a:xfrm>
              <a:prstGeom prst="rect">
                <a:avLst/>
              </a:prstGeom>
              <a:noFill/>
            </p:spPr>
            <p:txBody>
              <a:bodyPr wrap="square" rtlCol="0">
                <a:spAutoFit/>
              </a:bodyPr>
              <a:lstStyle/>
              <a:p>
                <a:r>
                  <a:rPr lang="en-US" dirty="0" smtClean="0"/>
                  <a:t>0 for all other </a:t>
                </a:r>
              </a:p>
            </p:txBody>
          </p:sp>
          <p:pic>
            <p:nvPicPr>
              <p:cNvPr id="14" name="Picture 13" descr="latex-image-1.pdf"/>
              <p:cNvPicPr>
                <a:picLocks noChangeAspect="1"/>
              </p:cNvPicPr>
              <p:nvPr/>
            </p:nvPicPr>
            <mc:AlternateContent>
              <mc:Choice xmlns:ma="http://schemas.microsoft.com/office/mac/drawingml/2008/main" Requires="ma">
                <p:blipFill>
                  <a:blip r:embed="rId15"/>
                  <a:stretch>
                    <a:fillRect/>
                  </a:stretch>
                </p:blipFill>
              </mc:Choice>
              <mc:Fallback>
                <p:blipFill>
                  <a:blip r:embed="rId16"/>
                  <a:stretch>
                    <a:fillRect/>
                  </a:stretch>
                </p:blipFill>
              </mc:Fallback>
            </mc:AlternateContent>
            <p:spPr>
              <a:xfrm>
                <a:off x="6104173" y="4740218"/>
                <a:ext cx="128016" cy="128016"/>
              </a:xfrm>
              <a:prstGeom prst="rect">
                <a:avLst/>
              </a:prstGeom>
            </p:spPr>
          </p:pic>
        </p:grpSp>
      </p:grpSp>
      <p:sp>
        <p:nvSpPr>
          <p:cNvPr id="43" name="Slide Number Placeholder 42"/>
          <p:cNvSpPr>
            <a:spLocks noGrp="1"/>
          </p:cNvSpPr>
          <p:nvPr>
            <p:ph type="sldNum" sz="quarter" idx="12"/>
          </p:nvPr>
        </p:nvSpPr>
        <p:spPr/>
        <p:txBody>
          <a:bodyPr/>
          <a:lstStyle/>
          <a:p>
            <a:fld id="{B36306CE-06D7-834D-AFCF-237E9A3BE041}" type="slidenum">
              <a:rPr lang="en-US" smtClean="0"/>
              <a:pPr/>
              <a:t>27</a:t>
            </a:fld>
            <a:endParaRPr lang="en-US"/>
          </a:p>
        </p:txBody>
      </p:sp>
      <p:sp>
        <p:nvSpPr>
          <p:cNvPr id="44" name="TextBox 43"/>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28"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Zero-shot Learning</a:t>
            </a:r>
            <a:endParaRPr lang="en-US" dirty="0"/>
          </a:p>
        </p:txBody>
      </p:sp>
      <p:graphicFrame>
        <p:nvGraphicFramePr>
          <p:cNvPr id="4" name="Table 3"/>
          <p:cNvGraphicFramePr>
            <a:graphicFrameLocks noGrp="1"/>
          </p:cNvGraphicFramePr>
          <p:nvPr/>
        </p:nvGraphicFramePr>
        <p:xfrm>
          <a:off x="2258029" y="1937407"/>
          <a:ext cx="3335715" cy="1828800"/>
        </p:xfrm>
        <a:graphic>
          <a:graphicData uri="http://schemas.openxmlformats.org/drawingml/2006/table">
            <a:tbl>
              <a:tblPr firstRow="1" bandRow="1">
                <a:tableStyleId>{5C22544A-7EE6-4342-B048-85BDC9FD1C3A}</a:tableStyleId>
              </a:tblPr>
              <a:tblGrid>
                <a:gridCol w="792480"/>
                <a:gridCol w="746939"/>
                <a:gridCol w="875080"/>
                <a:gridCol w="921216"/>
              </a:tblGrid>
              <a:tr h="370840">
                <a:tc>
                  <a:txBody>
                    <a:bodyPr/>
                    <a:lstStyle/>
                    <a:p>
                      <a:pPr algn="ctr"/>
                      <a:endParaRPr lang="en-US" sz="2400" b="0" dirty="0">
                        <a:solidFill>
                          <a:schemeClr val="tx1"/>
                        </a:solidFill>
                      </a:endParaRPr>
                    </a:p>
                  </a:txBody>
                  <a:tcPr>
                    <a:noFill/>
                  </a:tcPr>
                </a:tc>
                <a:tc>
                  <a:txBody>
                    <a:bodyPr/>
                    <a:lstStyle/>
                    <a:p>
                      <a:pPr algn="ctr"/>
                      <a:r>
                        <a:rPr lang="en-US" sz="2400" b="0" dirty="0" smtClean="0">
                          <a:solidFill>
                            <a:schemeClr val="tx1"/>
                          </a:solidFill>
                        </a:rPr>
                        <a:t>bear</a:t>
                      </a:r>
                      <a:endParaRPr lang="en-US" sz="2400" b="0" dirty="0">
                        <a:solidFill>
                          <a:schemeClr val="tx1"/>
                        </a:solidFill>
                      </a:endParaRPr>
                    </a:p>
                  </a:txBody>
                  <a:tcPr>
                    <a:noFill/>
                  </a:tcPr>
                </a:tc>
                <a:tc>
                  <a:txBody>
                    <a:bodyPr/>
                    <a:lstStyle/>
                    <a:p>
                      <a:pPr algn="ctr"/>
                      <a:r>
                        <a:rPr lang="en-US" sz="2400" b="0" dirty="0" smtClean="0">
                          <a:solidFill>
                            <a:schemeClr val="tx1"/>
                          </a:solidFill>
                        </a:rPr>
                        <a:t>turtle</a:t>
                      </a:r>
                      <a:endParaRPr lang="en-US" sz="2400" b="0" dirty="0">
                        <a:solidFill>
                          <a:schemeClr val="tx1"/>
                        </a:solidFill>
                      </a:endParaRPr>
                    </a:p>
                  </a:txBody>
                  <a:tcPr>
                    <a:noFill/>
                  </a:tcPr>
                </a:tc>
                <a:tc>
                  <a:txBody>
                    <a:bodyPr/>
                    <a:lstStyle/>
                    <a:p>
                      <a:pPr algn="ctr"/>
                      <a:r>
                        <a:rPr lang="en-US" sz="2400" b="0" dirty="0" smtClean="0">
                          <a:solidFill>
                            <a:schemeClr val="tx1"/>
                          </a:solidFill>
                        </a:rPr>
                        <a:t>rabbit</a:t>
                      </a:r>
                      <a:endParaRPr lang="en-US" sz="2400" b="0" dirty="0">
                        <a:solidFill>
                          <a:schemeClr val="tx1"/>
                        </a:solidFill>
                      </a:endParaRPr>
                    </a:p>
                  </a:txBody>
                  <a:tcPr>
                    <a:noFill/>
                  </a:tcPr>
                </a:tc>
              </a:tr>
              <a:tr h="370840">
                <a:tc>
                  <a:txBody>
                    <a:bodyPr/>
                    <a:lstStyle/>
                    <a:p>
                      <a:pPr algn="ctr"/>
                      <a:r>
                        <a:rPr lang="en-US" sz="2400" b="0" dirty="0" smtClean="0">
                          <a:solidFill>
                            <a:schemeClr val="tx1"/>
                          </a:solidFill>
                        </a:rPr>
                        <a:t>furry</a:t>
                      </a: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a:solidFill>
                          <a:schemeClr val="tx1"/>
                        </a:solidFill>
                      </a:endParaRPr>
                    </a:p>
                  </a:txBody>
                  <a:tcPr>
                    <a:noFill/>
                  </a:tcPr>
                </a:tc>
              </a:tr>
              <a:tr h="370840">
                <a:tc>
                  <a:txBody>
                    <a:bodyPr/>
                    <a:lstStyle/>
                    <a:p>
                      <a:pPr algn="ctr"/>
                      <a:r>
                        <a:rPr lang="en-US" sz="2400" b="0" dirty="0" smtClean="0">
                          <a:solidFill>
                            <a:schemeClr val="tx1"/>
                          </a:solidFill>
                        </a:rPr>
                        <a:t>big</a:t>
                      </a: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c>
                  <a:txBody>
                    <a:bodyPr/>
                    <a:lstStyle/>
                    <a:p>
                      <a:pPr algn="ctr"/>
                      <a:endParaRPr lang="en-US" sz="2400" b="0" dirty="0">
                        <a:solidFill>
                          <a:schemeClr val="tx1"/>
                        </a:solidFill>
                      </a:endParaRPr>
                    </a:p>
                  </a:txBody>
                  <a:tcPr>
                    <a:noFill/>
                  </a:tcPr>
                </a:tc>
              </a:tr>
              <a:tr h="370840">
                <a:tc>
                  <a:txBody>
                    <a:bodyPr/>
                    <a:lstStyle/>
                    <a:p>
                      <a:pPr algn="ctr"/>
                      <a:r>
                        <a:rPr lang="en-US" sz="2400" b="0" dirty="0" smtClean="0">
                          <a:solidFill>
                            <a:schemeClr val="tx1"/>
                          </a:solidFill>
                        </a:rPr>
                        <a:t>…</a:t>
                      </a:r>
                      <a:endParaRPr lang="en-US" sz="2400" b="0" dirty="0">
                        <a:solidFill>
                          <a:schemeClr val="tx1"/>
                        </a:solidFill>
                      </a:endParaRPr>
                    </a:p>
                  </a:txBody>
                  <a:tcPr>
                    <a:noFill/>
                  </a:tcPr>
                </a:tc>
                <a:tc>
                  <a:txBody>
                    <a:bodyPr/>
                    <a:lstStyle/>
                    <a:p>
                      <a:pPr algn="ctr"/>
                      <a:r>
                        <a:rPr lang="en-US" sz="2400" b="0" dirty="0" smtClean="0">
                          <a:solidFill>
                            <a:schemeClr val="tx1"/>
                          </a:solidFill>
                        </a:rPr>
                        <a:t>…</a:t>
                      </a:r>
                      <a:endParaRPr lang="en-US" sz="2400" b="0" dirty="0">
                        <a:solidFill>
                          <a:schemeClr val="tx1"/>
                        </a:solidFill>
                      </a:endParaRPr>
                    </a:p>
                  </a:txBody>
                  <a:tcPr>
                    <a:noFill/>
                  </a:tcPr>
                </a:tc>
                <a:tc>
                  <a:txBody>
                    <a:bodyPr/>
                    <a:lstStyle/>
                    <a:p>
                      <a:pPr algn="ctr"/>
                      <a:r>
                        <a:rPr lang="en-US" sz="2400" b="0" dirty="0" smtClean="0">
                          <a:solidFill>
                            <a:schemeClr val="tx1"/>
                          </a:solidFill>
                        </a:rPr>
                        <a:t>…</a:t>
                      </a:r>
                      <a:endParaRPr lang="en-US" sz="2400" b="0" dirty="0">
                        <a:solidFill>
                          <a:schemeClr val="tx1"/>
                        </a:solidFill>
                      </a:endParaRPr>
                    </a:p>
                  </a:txBody>
                  <a:tcPr>
                    <a:noFill/>
                  </a:tcPr>
                </a:tc>
                <a:tc>
                  <a:txBody>
                    <a:bodyPr/>
                    <a:lstStyle/>
                    <a:p>
                      <a:pPr algn="ctr"/>
                      <a:r>
                        <a:rPr lang="en-US" sz="2400" b="0" dirty="0" smtClean="0">
                          <a:solidFill>
                            <a:schemeClr val="tx1"/>
                          </a:solidFill>
                        </a:rPr>
                        <a:t>…</a:t>
                      </a:r>
                      <a:endParaRPr lang="en-US" sz="2400" b="0" dirty="0">
                        <a:solidFill>
                          <a:schemeClr val="tx1"/>
                        </a:solidFill>
                      </a:endParaRPr>
                    </a:p>
                  </a:txBody>
                  <a:tcPr>
                    <a:noFill/>
                  </a:tcPr>
                </a:tc>
              </a:tr>
            </a:tbl>
          </a:graphicData>
        </a:graphic>
      </p:graphicFrame>
      <p:grpSp>
        <p:nvGrpSpPr>
          <p:cNvPr id="5" name="Group 21"/>
          <p:cNvGrpSpPr>
            <a:grpSpLocks noChangeAspect="1"/>
          </p:cNvGrpSpPr>
          <p:nvPr/>
        </p:nvGrpSpPr>
        <p:grpSpPr bwMode="auto">
          <a:xfrm>
            <a:off x="3324829" y="2543832"/>
            <a:ext cx="1985962" cy="885825"/>
            <a:chOff x="5593877" y="1582991"/>
            <a:chExt cx="1324371" cy="590648"/>
          </a:xfrm>
        </p:grpSpPr>
        <p:sp>
          <p:nvSpPr>
            <p:cNvPr id="6" name="Oval 5"/>
            <p:cNvSpPr/>
            <p:nvPr/>
          </p:nvSpPr>
          <p:spPr>
            <a:xfrm>
              <a:off x="5593877" y="158299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593877" y="194500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6087208" y="1582991"/>
              <a:ext cx="227609"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6087208" y="1945001"/>
              <a:ext cx="227609"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6689580" y="158299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689580" y="1945001"/>
              <a:ext cx="228668"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2" name="Group 22"/>
          <p:cNvGrpSpPr>
            <a:grpSpLocks noChangeAspect="1"/>
          </p:cNvGrpSpPr>
          <p:nvPr/>
        </p:nvGrpSpPr>
        <p:grpSpPr bwMode="auto">
          <a:xfrm>
            <a:off x="6742704" y="2556532"/>
            <a:ext cx="342900" cy="885825"/>
            <a:chOff x="7168939" y="1582547"/>
            <a:chExt cx="228600" cy="590826"/>
          </a:xfrm>
        </p:grpSpPr>
        <p:sp>
          <p:nvSpPr>
            <p:cNvPr id="13" name="Oval 12"/>
            <p:cNvSpPr/>
            <p:nvPr/>
          </p:nvSpPr>
          <p:spPr>
            <a:xfrm>
              <a:off x="7168939" y="1582547"/>
              <a:ext cx="228600" cy="228707"/>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7168939" y="1944666"/>
              <a:ext cx="228600" cy="228707"/>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 name="TextBox 14"/>
          <p:cNvSpPr txBox="1"/>
          <p:nvPr/>
        </p:nvSpPr>
        <p:spPr>
          <a:xfrm>
            <a:off x="0" y="4433359"/>
            <a:ext cx="9144000" cy="461665"/>
          </a:xfrm>
          <a:prstGeom prst="rect">
            <a:avLst/>
          </a:prstGeom>
          <a:noFill/>
        </p:spPr>
        <p:txBody>
          <a:bodyPr wrap="square" rtlCol="0">
            <a:spAutoFit/>
          </a:bodyPr>
          <a:lstStyle/>
          <a:p>
            <a:pPr algn="ctr"/>
            <a:r>
              <a:rPr lang="en-US" sz="2400" dirty="0" err="1" smtClean="0"/>
              <a:t>Farhadi</a:t>
            </a:r>
            <a:r>
              <a:rPr lang="en-US" sz="2400" dirty="0" smtClean="0"/>
              <a:t> et al. 2009</a:t>
            </a:r>
            <a:endParaRPr lang="en-US" sz="2400" dirty="0"/>
          </a:p>
        </p:txBody>
      </p:sp>
      <p:sp>
        <p:nvSpPr>
          <p:cNvPr id="16" name="Oval 15"/>
          <p:cNvSpPr/>
          <p:nvPr/>
        </p:nvSpPr>
        <p:spPr bwMode="auto">
          <a:xfrm>
            <a:off x="4677757" y="1713112"/>
            <a:ext cx="915987" cy="2245079"/>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extBox 16"/>
          <p:cNvSpPr txBox="1"/>
          <p:nvPr/>
        </p:nvSpPr>
        <p:spPr>
          <a:xfrm>
            <a:off x="5856944" y="1937407"/>
            <a:ext cx="2002119" cy="461665"/>
          </a:xfrm>
          <a:prstGeom prst="rect">
            <a:avLst/>
          </a:prstGeom>
          <a:noFill/>
        </p:spPr>
        <p:txBody>
          <a:bodyPr wrap="square" rtlCol="0">
            <a:spAutoFit/>
          </a:bodyPr>
          <a:lstStyle/>
          <a:p>
            <a:pPr algn="ctr"/>
            <a:r>
              <a:rPr lang="en-US" sz="2400" dirty="0" smtClean="0"/>
              <a:t>Test image</a:t>
            </a:r>
            <a:endParaRPr lang="en-US" sz="2400" dirty="0"/>
          </a:p>
        </p:txBody>
      </p:sp>
      <p:sp>
        <p:nvSpPr>
          <p:cNvPr id="18" name="Slide Number Placeholder 17"/>
          <p:cNvSpPr>
            <a:spLocks noGrp="1"/>
          </p:cNvSpPr>
          <p:nvPr>
            <p:ph type="sldNum" sz="quarter" idx="12"/>
          </p:nvPr>
        </p:nvSpPr>
        <p:spPr/>
        <p:txBody>
          <a:bodyPr/>
          <a:lstStyle/>
          <a:p>
            <a:fld id="{B36306CE-06D7-834D-AFCF-237E9A3BE041}" type="slidenum">
              <a:rPr lang="en-US" smtClean="0"/>
              <a:pPr/>
              <a:t>28</a:t>
            </a:fld>
            <a:endParaRPr lang="en-US"/>
          </a:p>
        </p:txBody>
      </p:sp>
      <p:sp>
        <p:nvSpPr>
          <p:cNvPr id="19" name="TextBox 18"/>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6350"/>
            <a:ext cx="9144000" cy="1143000"/>
          </a:xfrm>
        </p:spPr>
        <p:txBody>
          <a:bodyPr/>
          <a:lstStyle/>
          <a:p>
            <a:r>
              <a:rPr lang="en-US" sz="4000" smtClean="0"/>
              <a:t>Relative Zero-shot Learning</a:t>
            </a:r>
          </a:p>
        </p:txBody>
      </p:sp>
      <p:sp>
        <p:nvSpPr>
          <p:cNvPr id="3" name="Content Placeholder 2"/>
          <p:cNvSpPr>
            <a:spLocks noGrp="1"/>
          </p:cNvSpPr>
          <p:nvPr>
            <p:ph idx="1"/>
          </p:nvPr>
        </p:nvSpPr>
        <p:spPr>
          <a:xfrm>
            <a:off x="754063" y="867890"/>
            <a:ext cx="7966075" cy="5508625"/>
          </a:xfrm>
        </p:spPr>
        <p:txBody>
          <a:bodyPr rtlCol="0">
            <a:normAutofit fontScale="92500"/>
          </a:bodyPr>
          <a:lstStyle/>
          <a:p>
            <a:pPr fontAlgn="auto">
              <a:spcAft>
                <a:spcPts val="0"/>
              </a:spcAft>
              <a:buFont typeface="Arial" charset="0"/>
              <a:buNone/>
              <a:defRPr/>
            </a:pPr>
            <a:r>
              <a:rPr lang="en-US" dirty="0" smtClean="0">
                <a:ea typeface="+mn-ea"/>
                <a:cs typeface="+mn-cs"/>
              </a:rPr>
              <a:t>Training: </a:t>
            </a:r>
            <a:r>
              <a:rPr lang="en-US" sz="2800" dirty="0" smtClean="0">
                <a:ea typeface="+mn-ea"/>
              </a:rPr>
              <a:t>Images from </a:t>
            </a:r>
            <a:r>
              <a:rPr lang="en-US" sz="2800" b="1" dirty="0" smtClean="0">
                <a:solidFill>
                  <a:srgbClr val="0000FF"/>
                </a:solidFill>
                <a:ea typeface="+mn-ea"/>
              </a:rPr>
              <a:t>S seen</a:t>
            </a:r>
            <a:r>
              <a:rPr lang="en-US" sz="2800" b="1" dirty="0" smtClean="0">
                <a:ea typeface="+mn-ea"/>
              </a:rPr>
              <a:t> </a:t>
            </a:r>
            <a:r>
              <a:rPr lang="en-US" sz="2800" dirty="0" smtClean="0">
                <a:ea typeface="+mn-ea"/>
              </a:rPr>
              <a:t>categories and </a:t>
            </a:r>
          </a:p>
          <a:p>
            <a:pPr fontAlgn="auto">
              <a:spcAft>
                <a:spcPts val="0"/>
              </a:spcAft>
              <a:buFont typeface="Arial" charset="0"/>
              <a:buNone/>
              <a:defRPr/>
            </a:pPr>
            <a:r>
              <a:rPr lang="en-US" sz="2800" dirty="0" smtClean="0">
                <a:ea typeface="+mn-ea"/>
              </a:rPr>
              <a:t>				  Descriptions of</a:t>
            </a:r>
            <a:r>
              <a:rPr lang="en-US" sz="2800" dirty="0" smtClean="0">
                <a:solidFill>
                  <a:srgbClr val="00A000"/>
                </a:solidFill>
                <a:ea typeface="+mn-ea"/>
              </a:rPr>
              <a:t> </a:t>
            </a:r>
            <a:r>
              <a:rPr lang="en-US" sz="2800" b="1" dirty="0" smtClean="0">
                <a:solidFill>
                  <a:srgbClr val="00C800"/>
                </a:solidFill>
                <a:ea typeface="+mn-ea"/>
              </a:rPr>
              <a:t>U unseen </a:t>
            </a:r>
            <a:r>
              <a:rPr lang="en-US" sz="2800" dirty="0" smtClean="0">
                <a:ea typeface="+mn-ea"/>
              </a:rPr>
              <a:t>categories</a:t>
            </a:r>
          </a:p>
          <a:p>
            <a:pPr fontAlgn="auto">
              <a:spcAft>
                <a:spcPts val="0"/>
              </a:spcAft>
              <a:buFont typeface="Arial"/>
              <a:buChar char="•"/>
              <a:defRPr/>
            </a:pPr>
            <a:endParaRPr lang="en-US" sz="2400" dirty="0" smtClean="0">
              <a:ea typeface="+mn-ea"/>
              <a:cs typeface="+mn-cs"/>
            </a:endParaRPr>
          </a:p>
          <a:p>
            <a:pPr fontAlgn="auto">
              <a:spcAft>
                <a:spcPts val="0"/>
              </a:spcAft>
              <a:buFont typeface="Arial"/>
              <a:buChar char="•"/>
              <a:defRPr/>
            </a:pPr>
            <a:endParaRPr lang="en-US" sz="2400" dirty="0" smtClean="0">
              <a:ea typeface="+mn-ea"/>
              <a:cs typeface="+mn-cs"/>
            </a:endParaRPr>
          </a:p>
          <a:p>
            <a:pPr fontAlgn="auto">
              <a:spcAft>
                <a:spcPts val="0"/>
              </a:spcAft>
              <a:buFont typeface="Arial"/>
              <a:buChar char="•"/>
              <a:defRPr/>
            </a:pPr>
            <a:endParaRPr lang="en-US" sz="2400" dirty="0" smtClean="0">
              <a:ea typeface="+mn-ea"/>
              <a:cs typeface="+mn-cs"/>
            </a:endParaRPr>
          </a:p>
          <a:p>
            <a:pPr fontAlgn="auto">
              <a:spcAft>
                <a:spcPts val="0"/>
              </a:spcAft>
              <a:buFont typeface="Arial"/>
              <a:buChar char="•"/>
              <a:defRPr/>
            </a:pPr>
            <a:endParaRPr lang="en-US" sz="2400" dirty="0" smtClean="0">
              <a:ea typeface="+mn-ea"/>
              <a:cs typeface="+mn-cs"/>
            </a:endParaRPr>
          </a:p>
          <a:p>
            <a:pPr fontAlgn="auto">
              <a:spcAft>
                <a:spcPts val="0"/>
              </a:spcAft>
              <a:buFont typeface="Arial" charset="0"/>
              <a:buNone/>
              <a:defRPr/>
            </a:pPr>
            <a:endParaRPr lang="en-US" dirty="0" smtClean="0">
              <a:ea typeface="+mn-ea"/>
              <a:cs typeface="+mn-cs"/>
            </a:endParaRPr>
          </a:p>
          <a:p>
            <a:pPr fontAlgn="auto">
              <a:spcAft>
                <a:spcPts val="0"/>
              </a:spcAft>
              <a:buFont typeface="Arial" charset="0"/>
              <a:buNone/>
              <a:defRPr/>
            </a:pPr>
            <a:endParaRPr lang="en-US" dirty="0" smtClean="0">
              <a:ea typeface="+mn-ea"/>
              <a:cs typeface="+mn-cs"/>
            </a:endParaRPr>
          </a:p>
          <a:p>
            <a:pPr fontAlgn="auto">
              <a:spcAft>
                <a:spcPts val="0"/>
              </a:spcAft>
              <a:buFont typeface="Arial" charset="0"/>
              <a:buNone/>
              <a:defRPr/>
            </a:pPr>
            <a:endParaRPr lang="en-US" dirty="0" smtClean="0">
              <a:ea typeface="+mn-ea"/>
              <a:cs typeface="+mn-cs"/>
            </a:endParaRPr>
          </a:p>
          <a:p>
            <a:pPr fontAlgn="auto">
              <a:spcAft>
                <a:spcPts val="0"/>
              </a:spcAft>
              <a:buFont typeface="Arial" charset="0"/>
              <a:buNone/>
              <a:defRPr/>
            </a:pPr>
            <a:r>
              <a:rPr lang="en-US" dirty="0" smtClean="0">
                <a:ea typeface="+mn-ea"/>
                <a:cs typeface="+mn-cs"/>
              </a:rPr>
              <a:t>Need not use all attributes, or all seen categories</a:t>
            </a:r>
          </a:p>
          <a:p>
            <a:pPr fontAlgn="auto">
              <a:spcAft>
                <a:spcPts val="0"/>
              </a:spcAft>
              <a:buFont typeface="Arial" charset="0"/>
              <a:buNone/>
              <a:defRPr/>
            </a:pPr>
            <a:r>
              <a:rPr lang="en-US" dirty="0" smtClean="0">
                <a:ea typeface="+mn-ea"/>
                <a:cs typeface="+mn-cs"/>
              </a:rPr>
              <a:t>Testing: </a:t>
            </a:r>
            <a:r>
              <a:rPr lang="en-US" sz="2800" dirty="0" smtClean="0">
                <a:ea typeface="+mn-ea"/>
              </a:rPr>
              <a:t>Categorize image into one of </a:t>
            </a:r>
            <a:r>
              <a:rPr lang="en-US" sz="2800" b="1" dirty="0" smtClean="0">
                <a:solidFill>
                  <a:srgbClr val="0000FF"/>
                </a:solidFill>
                <a:ea typeface="+mn-ea"/>
              </a:rPr>
              <a:t>S</a:t>
            </a:r>
            <a:r>
              <a:rPr lang="en-US" sz="2800" dirty="0" smtClean="0">
                <a:ea typeface="+mn-ea"/>
              </a:rPr>
              <a:t>+</a:t>
            </a:r>
            <a:r>
              <a:rPr lang="en-US" sz="2800" b="1" dirty="0" smtClean="0">
                <a:solidFill>
                  <a:srgbClr val="00C800"/>
                </a:solidFill>
                <a:ea typeface="+mn-ea"/>
              </a:rPr>
              <a:t>U</a:t>
            </a:r>
            <a:r>
              <a:rPr lang="en-US" sz="2800" dirty="0" smtClean="0">
                <a:ea typeface="+mn-ea"/>
              </a:rPr>
              <a:t> categories</a:t>
            </a:r>
            <a:endParaRPr lang="en-US" sz="2800" dirty="0">
              <a:ea typeface="+mn-ea"/>
            </a:endParaRPr>
          </a:p>
        </p:txBody>
      </p:sp>
      <p:sp>
        <p:nvSpPr>
          <p:cNvPr id="55" name="TextBox 21"/>
          <p:cNvSpPr txBox="1">
            <a:spLocks noChangeArrowheads="1"/>
          </p:cNvSpPr>
          <p:nvPr/>
        </p:nvSpPr>
        <p:spPr bwMode="auto">
          <a:xfrm>
            <a:off x="833438" y="3015778"/>
            <a:ext cx="1298575" cy="523875"/>
          </a:xfrm>
          <a:prstGeom prst="rect">
            <a:avLst/>
          </a:prstGeom>
          <a:noFill/>
          <a:ln w="9525">
            <a:noFill/>
            <a:miter lim="800000"/>
            <a:headEnd/>
            <a:tailEnd/>
          </a:ln>
        </p:spPr>
        <p:txBody>
          <a:bodyPr>
            <a:prstTxWarp prst="textNoShape">
              <a:avLst/>
            </a:prstTxWarp>
            <a:spAutoFit/>
          </a:bodyPr>
          <a:lstStyle/>
          <a:p>
            <a:r>
              <a:rPr lang="en-US" sz="2800">
                <a:solidFill>
                  <a:srgbClr val="FF0000"/>
                </a:solidFill>
                <a:latin typeface="Calibri" charset="0"/>
              </a:rPr>
              <a:t>Age:</a:t>
            </a:r>
          </a:p>
        </p:txBody>
      </p:sp>
      <p:grpSp>
        <p:nvGrpSpPr>
          <p:cNvPr id="2" name="Group 69"/>
          <p:cNvGrpSpPr>
            <a:grpSpLocks/>
          </p:cNvGrpSpPr>
          <p:nvPr/>
        </p:nvGrpSpPr>
        <p:grpSpPr bwMode="auto">
          <a:xfrm>
            <a:off x="1550988" y="3030065"/>
            <a:ext cx="3711575" cy="525463"/>
            <a:chOff x="937966" y="2482848"/>
            <a:chExt cx="3711824" cy="525790"/>
          </a:xfrm>
        </p:grpSpPr>
        <p:sp>
          <p:nvSpPr>
            <p:cNvPr id="68641" name="TextBox 23"/>
            <p:cNvSpPr txBox="1">
              <a:spLocks noChangeArrowheads="1"/>
            </p:cNvSpPr>
            <p:nvPr/>
          </p:nvSpPr>
          <p:spPr bwMode="auto">
            <a:xfrm>
              <a:off x="3162646" y="2482848"/>
              <a:ext cx="1487144"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Scarlett</a:t>
              </a:r>
            </a:p>
          </p:txBody>
        </p:sp>
        <p:sp>
          <p:nvSpPr>
            <p:cNvPr id="68642" name="TextBox 24"/>
            <p:cNvSpPr txBox="1">
              <a:spLocks noChangeArrowheads="1"/>
            </p:cNvSpPr>
            <p:nvPr/>
          </p:nvSpPr>
          <p:spPr bwMode="auto">
            <a:xfrm>
              <a:off x="2113984" y="2485418"/>
              <a:ext cx="1187703"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C800"/>
                  </a:solidFill>
                  <a:latin typeface="Calibri" charset="0"/>
                </a:rPr>
                <a:t>Clive</a:t>
              </a:r>
            </a:p>
          </p:txBody>
        </p:sp>
        <p:sp>
          <p:nvSpPr>
            <p:cNvPr id="68643" name="TextBox 25"/>
            <p:cNvSpPr txBox="1">
              <a:spLocks noChangeArrowheads="1"/>
            </p:cNvSpPr>
            <p:nvPr/>
          </p:nvSpPr>
          <p:spPr bwMode="auto">
            <a:xfrm>
              <a:off x="937966" y="2485418"/>
              <a:ext cx="1482645"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Hugh</a:t>
              </a:r>
            </a:p>
          </p:txBody>
        </p:sp>
        <p:pic>
          <p:nvPicPr>
            <p:cNvPr id="68644" name="Picture 26" descr="latex-image-1.pdf"/>
            <p:cNvPicPr>
              <a:picLocks noChangeAspect="1"/>
            </p:cNvPicPr>
            <p:nvPr/>
          </p:nvPicPr>
          <p:blipFill>
            <a:blip r:embed="rId3"/>
            <a:srcRect/>
            <a:stretch>
              <a:fillRect/>
            </a:stretch>
          </p:blipFill>
          <p:spPr bwMode="auto">
            <a:xfrm>
              <a:off x="2086435" y="2645865"/>
              <a:ext cx="317564" cy="279663"/>
            </a:xfrm>
            <a:prstGeom prst="rect">
              <a:avLst/>
            </a:prstGeom>
            <a:noFill/>
            <a:ln w="9525">
              <a:noFill/>
              <a:miter lim="800000"/>
              <a:headEnd/>
              <a:tailEnd/>
            </a:ln>
          </p:spPr>
        </p:pic>
        <p:pic>
          <p:nvPicPr>
            <p:cNvPr id="68645" name="Picture 27" descr="latex-image-1.pdf"/>
            <p:cNvPicPr>
              <a:picLocks noChangeAspect="1"/>
            </p:cNvPicPr>
            <p:nvPr/>
          </p:nvPicPr>
          <p:blipFill>
            <a:blip r:embed="rId3"/>
            <a:srcRect/>
            <a:stretch>
              <a:fillRect/>
            </a:stretch>
          </p:blipFill>
          <p:spPr bwMode="auto">
            <a:xfrm>
              <a:off x="3068239" y="2647234"/>
              <a:ext cx="317564" cy="279663"/>
            </a:xfrm>
            <a:prstGeom prst="rect">
              <a:avLst/>
            </a:prstGeom>
            <a:noFill/>
            <a:ln w="9525">
              <a:noFill/>
              <a:miter lim="800000"/>
              <a:headEnd/>
              <a:tailEnd/>
            </a:ln>
          </p:spPr>
        </p:pic>
      </p:grpSp>
      <p:grpSp>
        <p:nvGrpSpPr>
          <p:cNvPr id="4" name="Group 70"/>
          <p:cNvGrpSpPr>
            <a:grpSpLocks/>
          </p:cNvGrpSpPr>
          <p:nvPr/>
        </p:nvGrpSpPr>
        <p:grpSpPr bwMode="auto">
          <a:xfrm>
            <a:off x="5864225" y="3072928"/>
            <a:ext cx="2433638" cy="530225"/>
            <a:chOff x="1241694" y="2930494"/>
            <a:chExt cx="2433503" cy="529628"/>
          </a:xfrm>
        </p:grpSpPr>
        <p:sp>
          <p:nvSpPr>
            <p:cNvPr id="68638" name="TextBox 28"/>
            <p:cNvSpPr txBox="1">
              <a:spLocks noChangeArrowheads="1"/>
            </p:cNvSpPr>
            <p:nvPr/>
          </p:nvSpPr>
          <p:spPr bwMode="auto">
            <a:xfrm>
              <a:off x="1241694" y="2936902"/>
              <a:ext cx="1232372"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Jared</a:t>
              </a:r>
            </a:p>
          </p:txBody>
        </p:sp>
        <p:sp>
          <p:nvSpPr>
            <p:cNvPr id="68639" name="TextBox 29"/>
            <p:cNvSpPr txBox="1">
              <a:spLocks noChangeArrowheads="1"/>
            </p:cNvSpPr>
            <p:nvPr/>
          </p:nvSpPr>
          <p:spPr bwMode="auto">
            <a:xfrm>
              <a:off x="2402279" y="2930494"/>
              <a:ext cx="1272918"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C800"/>
                  </a:solidFill>
                  <a:latin typeface="Calibri" charset="0"/>
                </a:rPr>
                <a:t>Miley</a:t>
              </a:r>
            </a:p>
          </p:txBody>
        </p:sp>
        <p:pic>
          <p:nvPicPr>
            <p:cNvPr id="68640" name="Picture 30" descr="latex-image-1.pdf"/>
            <p:cNvPicPr>
              <a:picLocks noChangeAspect="1"/>
            </p:cNvPicPr>
            <p:nvPr/>
          </p:nvPicPr>
          <p:blipFill>
            <a:blip r:embed="rId3"/>
            <a:srcRect/>
            <a:stretch>
              <a:fillRect/>
            </a:stretch>
          </p:blipFill>
          <p:spPr bwMode="auto">
            <a:xfrm>
              <a:off x="2297959" y="3107412"/>
              <a:ext cx="317564" cy="279663"/>
            </a:xfrm>
            <a:prstGeom prst="rect">
              <a:avLst/>
            </a:prstGeom>
            <a:noFill/>
            <a:ln w="9525">
              <a:noFill/>
              <a:miter lim="800000"/>
              <a:headEnd/>
              <a:tailEnd/>
            </a:ln>
          </p:spPr>
        </p:pic>
      </p:grpSp>
      <p:sp>
        <p:nvSpPr>
          <p:cNvPr id="57" name="TextBox 32"/>
          <p:cNvSpPr txBox="1">
            <a:spLocks noChangeArrowheads="1"/>
          </p:cNvSpPr>
          <p:nvPr/>
        </p:nvSpPr>
        <p:spPr bwMode="auto">
          <a:xfrm>
            <a:off x="292100" y="4539778"/>
            <a:ext cx="1489075" cy="523875"/>
          </a:xfrm>
          <a:prstGeom prst="rect">
            <a:avLst/>
          </a:prstGeom>
          <a:noFill/>
          <a:ln w="9525">
            <a:noFill/>
            <a:miter lim="800000"/>
            <a:headEnd/>
            <a:tailEnd/>
          </a:ln>
        </p:spPr>
        <p:txBody>
          <a:bodyPr>
            <a:prstTxWarp prst="textNoShape">
              <a:avLst/>
            </a:prstTxWarp>
            <a:spAutoFit/>
          </a:bodyPr>
          <a:lstStyle/>
          <a:p>
            <a:r>
              <a:rPr lang="en-US" sz="2800">
                <a:solidFill>
                  <a:srgbClr val="FF0000"/>
                </a:solidFill>
                <a:latin typeface="Calibri" charset="0"/>
              </a:rPr>
              <a:t>Smiling:</a:t>
            </a:r>
          </a:p>
        </p:txBody>
      </p:sp>
      <p:grpSp>
        <p:nvGrpSpPr>
          <p:cNvPr id="5" name="Group 40"/>
          <p:cNvGrpSpPr>
            <a:grpSpLocks/>
          </p:cNvGrpSpPr>
          <p:nvPr/>
        </p:nvGrpSpPr>
        <p:grpSpPr bwMode="auto">
          <a:xfrm>
            <a:off x="5868988" y="4598515"/>
            <a:ext cx="2452687" cy="525463"/>
            <a:chOff x="621636" y="3439064"/>
            <a:chExt cx="2453694" cy="525793"/>
          </a:xfrm>
        </p:grpSpPr>
        <p:sp>
          <p:nvSpPr>
            <p:cNvPr id="68635" name="TextBox 33"/>
            <p:cNvSpPr txBox="1">
              <a:spLocks noChangeArrowheads="1"/>
            </p:cNvSpPr>
            <p:nvPr/>
          </p:nvSpPr>
          <p:spPr bwMode="auto">
            <a:xfrm>
              <a:off x="1815181" y="3439064"/>
              <a:ext cx="1260149"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Jared</a:t>
              </a:r>
            </a:p>
          </p:txBody>
        </p:sp>
        <p:sp>
          <p:nvSpPr>
            <p:cNvPr id="68636" name="TextBox 34"/>
            <p:cNvSpPr txBox="1">
              <a:spLocks noChangeArrowheads="1"/>
            </p:cNvSpPr>
            <p:nvPr/>
          </p:nvSpPr>
          <p:spPr bwMode="auto">
            <a:xfrm>
              <a:off x="621636" y="3441637"/>
              <a:ext cx="1265533"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C800"/>
                  </a:solidFill>
                  <a:latin typeface="Calibri" charset="0"/>
                </a:rPr>
                <a:t>Miley</a:t>
              </a:r>
            </a:p>
          </p:txBody>
        </p:sp>
        <p:pic>
          <p:nvPicPr>
            <p:cNvPr id="68637" name="Picture 35" descr="latex-image-1.pdf"/>
            <p:cNvPicPr>
              <a:picLocks noChangeAspect="1"/>
            </p:cNvPicPr>
            <p:nvPr/>
          </p:nvPicPr>
          <p:blipFill>
            <a:blip r:embed="rId3"/>
            <a:srcRect/>
            <a:stretch>
              <a:fillRect/>
            </a:stretch>
          </p:blipFill>
          <p:spPr bwMode="auto">
            <a:xfrm>
              <a:off x="1729590" y="3572729"/>
              <a:ext cx="317465" cy="280071"/>
            </a:xfrm>
            <a:prstGeom prst="rect">
              <a:avLst/>
            </a:prstGeom>
            <a:noFill/>
            <a:ln w="9525">
              <a:noFill/>
              <a:miter lim="800000"/>
              <a:headEnd/>
              <a:tailEnd/>
            </a:ln>
          </p:spPr>
        </p:pic>
      </p:grpSp>
      <p:grpSp>
        <p:nvGrpSpPr>
          <p:cNvPr id="6" name="Group 49"/>
          <p:cNvGrpSpPr>
            <a:grpSpLocks/>
          </p:cNvGrpSpPr>
          <p:nvPr/>
        </p:nvGrpSpPr>
        <p:grpSpPr bwMode="auto">
          <a:xfrm>
            <a:off x="5832475" y="2029940"/>
            <a:ext cx="1063625" cy="1062038"/>
            <a:chOff x="2695466" y="4271213"/>
            <a:chExt cx="1063638" cy="1063225"/>
          </a:xfrm>
        </p:grpSpPr>
        <p:pic>
          <p:nvPicPr>
            <p:cNvPr id="68632" name="Picture 5"/>
            <p:cNvPicPr>
              <a:picLocks noChangeAspect="1"/>
            </p:cNvPicPr>
            <p:nvPr/>
          </p:nvPicPr>
          <p:blipFill>
            <a:blip r:embed="rId4"/>
            <a:srcRect/>
            <a:stretch>
              <a:fillRect/>
            </a:stretch>
          </p:blipFill>
          <p:spPr bwMode="auto">
            <a:xfrm>
              <a:off x="2695466" y="4271213"/>
              <a:ext cx="914659" cy="913685"/>
            </a:xfrm>
            <a:prstGeom prst="rect">
              <a:avLst/>
            </a:prstGeom>
            <a:noFill/>
            <a:ln w="9525">
              <a:solidFill>
                <a:schemeClr val="tx1"/>
              </a:solidFill>
              <a:miter lim="800000"/>
              <a:headEnd/>
              <a:tailEnd/>
            </a:ln>
          </p:spPr>
        </p:pic>
        <p:pic>
          <p:nvPicPr>
            <p:cNvPr id="68633" name="Picture 23"/>
            <p:cNvPicPr>
              <a:picLocks noChangeAspect="1"/>
            </p:cNvPicPr>
            <p:nvPr/>
          </p:nvPicPr>
          <p:blipFill>
            <a:blip r:embed="rId5"/>
            <a:srcRect/>
            <a:stretch>
              <a:fillRect/>
            </a:stretch>
          </p:blipFill>
          <p:spPr bwMode="auto">
            <a:xfrm>
              <a:off x="2755959" y="4356309"/>
              <a:ext cx="914154" cy="914088"/>
            </a:xfrm>
            <a:prstGeom prst="rect">
              <a:avLst/>
            </a:prstGeom>
            <a:noFill/>
            <a:ln w="9525">
              <a:solidFill>
                <a:schemeClr val="tx1"/>
              </a:solidFill>
              <a:miter lim="800000"/>
              <a:headEnd/>
              <a:tailEnd/>
            </a:ln>
          </p:spPr>
        </p:pic>
        <p:pic>
          <p:nvPicPr>
            <p:cNvPr id="68634" name="Picture 5"/>
            <p:cNvPicPr>
              <a:picLocks noChangeAspect="1"/>
            </p:cNvPicPr>
            <p:nvPr/>
          </p:nvPicPr>
          <p:blipFill>
            <a:blip r:embed="rId4"/>
            <a:srcRect/>
            <a:stretch>
              <a:fillRect/>
            </a:stretch>
          </p:blipFill>
          <p:spPr bwMode="auto">
            <a:xfrm>
              <a:off x="2844445" y="4420753"/>
              <a:ext cx="914659" cy="913685"/>
            </a:xfrm>
            <a:prstGeom prst="rect">
              <a:avLst/>
            </a:prstGeom>
            <a:noFill/>
            <a:ln w="9525">
              <a:solidFill>
                <a:schemeClr val="tx1"/>
              </a:solidFill>
              <a:miter lim="800000"/>
              <a:headEnd/>
              <a:tailEnd/>
            </a:ln>
          </p:spPr>
        </p:pic>
      </p:grpSp>
      <p:grpSp>
        <p:nvGrpSpPr>
          <p:cNvPr id="7" name="Group 55"/>
          <p:cNvGrpSpPr>
            <a:grpSpLocks/>
          </p:cNvGrpSpPr>
          <p:nvPr/>
        </p:nvGrpSpPr>
        <p:grpSpPr bwMode="auto">
          <a:xfrm>
            <a:off x="1781175" y="2029940"/>
            <a:ext cx="3165475" cy="1042988"/>
            <a:chOff x="3598000" y="2289322"/>
            <a:chExt cx="3166236" cy="1043029"/>
          </a:xfrm>
        </p:grpSpPr>
        <p:grpSp>
          <p:nvGrpSpPr>
            <p:cNvPr id="8" name="Group 45"/>
            <p:cNvGrpSpPr>
              <a:grpSpLocks/>
            </p:cNvGrpSpPr>
            <p:nvPr/>
          </p:nvGrpSpPr>
          <p:grpSpPr bwMode="auto">
            <a:xfrm>
              <a:off x="3598000" y="2289322"/>
              <a:ext cx="1067185" cy="1040991"/>
              <a:chOff x="1099880" y="1604775"/>
              <a:chExt cx="1067185" cy="1040991"/>
            </a:xfrm>
          </p:grpSpPr>
          <p:pic>
            <p:nvPicPr>
              <p:cNvPr id="68629" name="Picture 23"/>
              <p:cNvPicPr>
                <a:picLocks noChangeAspect="1"/>
              </p:cNvPicPr>
              <p:nvPr/>
            </p:nvPicPr>
            <p:blipFill>
              <a:blip r:embed="rId5"/>
              <a:srcRect/>
              <a:stretch>
                <a:fillRect/>
              </a:stretch>
            </p:blipFill>
            <p:spPr bwMode="auto">
              <a:xfrm>
                <a:off x="1099880" y="1604775"/>
                <a:ext cx="914154" cy="914088"/>
              </a:xfrm>
              <a:prstGeom prst="rect">
                <a:avLst/>
              </a:prstGeom>
              <a:noFill/>
              <a:ln w="9525">
                <a:solidFill>
                  <a:schemeClr val="tx1"/>
                </a:solidFill>
                <a:miter lim="800000"/>
                <a:headEnd/>
                <a:tailEnd/>
              </a:ln>
            </p:spPr>
          </p:pic>
          <p:pic>
            <p:nvPicPr>
              <p:cNvPr id="68630" name="Picture 5"/>
              <p:cNvPicPr>
                <a:picLocks noChangeAspect="1"/>
              </p:cNvPicPr>
              <p:nvPr/>
            </p:nvPicPr>
            <p:blipFill>
              <a:blip r:embed="rId4"/>
              <a:srcRect/>
              <a:stretch>
                <a:fillRect/>
              </a:stretch>
            </p:blipFill>
            <p:spPr bwMode="auto">
              <a:xfrm>
                <a:off x="1177100" y="1672333"/>
                <a:ext cx="914659" cy="913685"/>
              </a:xfrm>
              <a:prstGeom prst="rect">
                <a:avLst/>
              </a:prstGeom>
              <a:noFill/>
              <a:ln w="9525">
                <a:solidFill>
                  <a:schemeClr val="tx1"/>
                </a:solidFill>
                <a:miter lim="800000"/>
                <a:headEnd/>
                <a:tailEnd/>
              </a:ln>
            </p:spPr>
          </p:pic>
          <p:pic>
            <p:nvPicPr>
              <p:cNvPr id="68631" name="Picture 4"/>
              <p:cNvPicPr>
                <a:picLocks noChangeAspect="1"/>
              </p:cNvPicPr>
              <p:nvPr/>
            </p:nvPicPr>
            <p:blipFill>
              <a:blip r:embed="rId6"/>
              <a:srcRect/>
              <a:stretch>
                <a:fillRect/>
              </a:stretch>
            </p:blipFill>
            <p:spPr bwMode="auto">
              <a:xfrm>
                <a:off x="1250950" y="1732081"/>
                <a:ext cx="916115" cy="913685"/>
              </a:xfrm>
              <a:prstGeom prst="rect">
                <a:avLst/>
              </a:prstGeom>
              <a:noFill/>
              <a:ln w="9525">
                <a:solidFill>
                  <a:schemeClr val="tx1"/>
                </a:solidFill>
                <a:miter lim="800000"/>
                <a:headEnd/>
                <a:tailEnd/>
              </a:ln>
            </p:spPr>
          </p:pic>
        </p:grpSp>
        <p:grpSp>
          <p:nvGrpSpPr>
            <p:cNvPr id="9" name="Group 53"/>
            <p:cNvGrpSpPr>
              <a:grpSpLocks/>
            </p:cNvGrpSpPr>
            <p:nvPr/>
          </p:nvGrpSpPr>
          <p:grpSpPr bwMode="auto">
            <a:xfrm>
              <a:off x="5696281" y="2289322"/>
              <a:ext cx="1067955" cy="1043029"/>
              <a:chOff x="4866463" y="2289322"/>
              <a:chExt cx="1067955" cy="1043029"/>
            </a:xfrm>
          </p:grpSpPr>
          <p:pic>
            <p:nvPicPr>
              <p:cNvPr id="68626" name="Picture 6"/>
              <p:cNvPicPr>
                <a:picLocks noChangeAspect="1"/>
              </p:cNvPicPr>
              <p:nvPr/>
            </p:nvPicPr>
            <p:blipFill>
              <a:blip r:embed="rId7"/>
              <a:srcRect/>
              <a:stretch>
                <a:fillRect/>
              </a:stretch>
            </p:blipFill>
            <p:spPr bwMode="auto">
              <a:xfrm>
                <a:off x="4866463" y="2289322"/>
                <a:ext cx="914154" cy="914088"/>
              </a:xfrm>
              <a:prstGeom prst="rect">
                <a:avLst/>
              </a:prstGeom>
              <a:noFill/>
              <a:ln w="9525">
                <a:solidFill>
                  <a:schemeClr val="tx1"/>
                </a:solidFill>
                <a:miter lim="800000"/>
                <a:headEnd/>
                <a:tailEnd/>
              </a:ln>
            </p:spPr>
          </p:pic>
          <p:pic>
            <p:nvPicPr>
              <p:cNvPr id="68627" name="Picture 23"/>
              <p:cNvPicPr>
                <a:picLocks noChangeAspect="1"/>
              </p:cNvPicPr>
              <p:nvPr/>
            </p:nvPicPr>
            <p:blipFill>
              <a:blip r:embed="rId5"/>
              <a:srcRect/>
              <a:stretch>
                <a:fillRect/>
              </a:stretch>
            </p:blipFill>
            <p:spPr bwMode="auto">
              <a:xfrm>
                <a:off x="4928834" y="2344454"/>
                <a:ext cx="914154" cy="914088"/>
              </a:xfrm>
              <a:prstGeom prst="rect">
                <a:avLst/>
              </a:prstGeom>
              <a:noFill/>
              <a:ln w="9525">
                <a:solidFill>
                  <a:schemeClr val="tx1"/>
                </a:solidFill>
                <a:miter lim="800000"/>
                <a:headEnd/>
                <a:tailEnd/>
              </a:ln>
            </p:spPr>
          </p:pic>
          <p:pic>
            <p:nvPicPr>
              <p:cNvPr id="68628" name="Picture 6"/>
              <p:cNvPicPr>
                <a:picLocks noChangeAspect="1"/>
              </p:cNvPicPr>
              <p:nvPr/>
            </p:nvPicPr>
            <p:blipFill>
              <a:blip r:embed="rId7"/>
              <a:srcRect/>
              <a:stretch>
                <a:fillRect/>
              </a:stretch>
            </p:blipFill>
            <p:spPr bwMode="auto">
              <a:xfrm>
                <a:off x="5020264" y="2418263"/>
                <a:ext cx="914154" cy="914088"/>
              </a:xfrm>
              <a:prstGeom prst="rect">
                <a:avLst/>
              </a:prstGeom>
              <a:noFill/>
              <a:ln w="9525">
                <a:solidFill>
                  <a:schemeClr val="tx1"/>
                </a:solidFill>
                <a:miter lim="800000"/>
                <a:headEnd/>
                <a:tailEnd/>
              </a:ln>
            </p:spPr>
          </p:pic>
        </p:grpSp>
      </p:grpSp>
      <p:grpSp>
        <p:nvGrpSpPr>
          <p:cNvPr id="10" name="Group 61"/>
          <p:cNvGrpSpPr>
            <a:grpSpLocks/>
          </p:cNvGrpSpPr>
          <p:nvPr/>
        </p:nvGrpSpPr>
        <p:grpSpPr bwMode="auto">
          <a:xfrm>
            <a:off x="7134225" y="3596803"/>
            <a:ext cx="1063625" cy="1062037"/>
            <a:chOff x="2695466" y="4271213"/>
            <a:chExt cx="1063638" cy="1063225"/>
          </a:xfrm>
        </p:grpSpPr>
        <p:pic>
          <p:nvPicPr>
            <p:cNvPr id="68621" name="Picture 5"/>
            <p:cNvPicPr>
              <a:picLocks noChangeAspect="1"/>
            </p:cNvPicPr>
            <p:nvPr/>
          </p:nvPicPr>
          <p:blipFill>
            <a:blip r:embed="rId4"/>
            <a:srcRect/>
            <a:stretch>
              <a:fillRect/>
            </a:stretch>
          </p:blipFill>
          <p:spPr bwMode="auto">
            <a:xfrm>
              <a:off x="2695466" y="4271213"/>
              <a:ext cx="914659" cy="913685"/>
            </a:xfrm>
            <a:prstGeom prst="rect">
              <a:avLst/>
            </a:prstGeom>
            <a:noFill/>
            <a:ln w="9525">
              <a:solidFill>
                <a:schemeClr val="tx1"/>
              </a:solidFill>
              <a:miter lim="800000"/>
              <a:headEnd/>
              <a:tailEnd/>
            </a:ln>
          </p:spPr>
        </p:pic>
        <p:pic>
          <p:nvPicPr>
            <p:cNvPr id="68622" name="Picture 23"/>
            <p:cNvPicPr>
              <a:picLocks noChangeAspect="1"/>
            </p:cNvPicPr>
            <p:nvPr/>
          </p:nvPicPr>
          <p:blipFill>
            <a:blip r:embed="rId5"/>
            <a:srcRect/>
            <a:stretch>
              <a:fillRect/>
            </a:stretch>
          </p:blipFill>
          <p:spPr bwMode="auto">
            <a:xfrm>
              <a:off x="2755959" y="4356309"/>
              <a:ext cx="914154" cy="914088"/>
            </a:xfrm>
            <a:prstGeom prst="rect">
              <a:avLst/>
            </a:prstGeom>
            <a:noFill/>
            <a:ln w="9525">
              <a:solidFill>
                <a:schemeClr val="tx1"/>
              </a:solidFill>
              <a:miter lim="800000"/>
              <a:headEnd/>
              <a:tailEnd/>
            </a:ln>
          </p:spPr>
        </p:pic>
        <p:pic>
          <p:nvPicPr>
            <p:cNvPr id="68623" name="Picture 5"/>
            <p:cNvPicPr>
              <a:picLocks noChangeAspect="1"/>
            </p:cNvPicPr>
            <p:nvPr/>
          </p:nvPicPr>
          <p:blipFill>
            <a:blip r:embed="rId4"/>
            <a:srcRect/>
            <a:stretch>
              <a:fillRect/>
            </a:stretch>
          </p:blipFill>
          <p:spPr bwMode="auto">
            <a:xfrm>
              <a:off x="2844445" y="4420753"/>
              <a:ext cx="914659" cy="913685"/>
            </a:xfrm>
            <a:prstGeom prst="rect">
              <a:avLst/>
            </a:prstGeom>
            <a:noFill/>
            <a:ln w="9525">
              <a:solidFill>
                <a:schemeClr val="tx1"/>
              </a:solidFill>
              <a:miter lim="800000"/>
              <a:headEnd/>
              <a:tailEnd/>
            </a:ln>
          </p:spPr>
        </p:pic>
      </p:grpSp>
      <p:sp>
        <p:nvSpPr>
          <p:cNvPr id="38" name="Slide Number Placeholder 37"/>
          <p:cNvSpPr>
            <a:spLocks noGrp="1"/>
          </p:cNvSpPr>
          <p:nvPr>
            <p:ph type="sldNum" sz="quarter" idx="12"/>
          </p:nvPr>
        </p:nvSpPr>
        <p:spPr/>
        <p:txBody>
          <a:bodyPr/>
          <a:lstStyle/>
          <a:p>
            <a:fld id="{B36306CE-06D7-834D-AFCF-237E9A3BE041}" type="slidenum">
              <a:rPr lang="en-US" smtClean="0"/>
              <a:pPr/>
              <a:t>29</a:t>
            </a:fld>
            <a:endParaRPr lang="en-US"/>
          </a:p>
        </p:txBody>
      </p:sp>
      <p:sp>
        <p:nvSpPr>
          <p:cNvPr id="39" name="TextBox 38"/>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Schedule</a:t>
            </a:r>
            <a:endParaRPr lang="en-US" dirty="0"/>
          </a:p>
        </p:txBody>
      </p:sp>
      <p:sp>
        <p:nvSpPr>
          <p:cNvPr id="3" name="Content Placeholder 2"/>
          <p:cNvSpPr>
            <a:spLocks noGrp="1"/>
          </p:cNvSpPr>
          <p:nvPr>
            <p:ph idx="1"/>
          </p:nvPr>
        </p:nvSpPr>
        <p:spPr>
          <a:xfrm>
            <a:off x="457200" y="1318282"/>
            <a:ext cx="8229600" cy="5255836"/>
          </a:xfrm>
        </p:spPr>
        <p:txBody>
          <a:bodyPr>
            <a:normAutofit fontScale="92500" lnSpcReduction="20000"/>
          </a:bodyPr>
          <a:lstStyle/>
          <a:p>
            <a:r>
              <a:rPr lang="en-US" sz="2400" dirty="0" smtClean="0"/>
              <a:t>8:30 to 9:00: Introduction</a:t>
            </a:r>
          </a:p>
          <a:p>
            <a:r>
              <a:rPr lang="en-US" sz="2400" dirty="0" smtClean="0"/>
              <a:t>9:00 to 10:00: Offline uses of attributes</a:t>
            </a:r>
          </a:p>
          <a:p>
            <a:r>
              <a:rPr lang="en-US" sz="2400" dirty="0" smtClean="0">
                <a:solidFill>
                  <a:srgbClr val="008000"/>
                </a:solidFill>
              </a:rPr>
              <a:t>10:00 to 10:15: Q&amp;A</a:t>
            </a:r>
          </a:p>
          <a:p>
            <a:r>
              <a:rPr lang="en-US" sz="2400" dirty="0" smtClean="0">
                <a:solidFill>
                  <a:srgbClr val="0000FF"/>
                </a:solidFill>
              </a:rPr>
              <a:t>10:15 to 10:30: Break</a:t>
            </a:r>
          </a:p>
          <a:p>
            <a:r>
              <a:rPr lang="en-US" sz="2400" dirty="0" smtClean="0"/>
              <a:t>10:30 to 11:00: Offline uses of attributes (cont.)</a:t>
            </a:r>
          </a:p>
          <a:p>
            <a:r>
              <a:rPr lang="en-US" sz="2400" dirty="0" smtClean="0"/>
              <a:t>11:00 to 11:45: Online uses of attributes</a:t>
            </a:r>
          </a:p>
          <a:p>
            <a:r>
              <a:rPr lang="en-US" sz="2400" dirty="0" smtClean="0">
                <a:solidFill>
                  <a:srgbClr val="008000"/>
                </a:solidFill>
              </a:rPr>
              <a:t>11:45 to noon: Q&amp;A</a:t>
            </a:r>
          </a:p>
          <a:p>
            <a:r>
              <a:rPr lang="en-US" sz="2400" dirty="0" smtClean="0">
                <a:solidFill>
                  <a:srgbClr val="0000FF"/>
                </a:solidFill>
              </a:rPr>
              <a:t>Noon to 1:30: Lunch</a:t>
            </a:r>
          </a:p>
          <a:p>
            <a:r>
              <a:rPr lang="en-US" sz="2400" dirty="0" smtClean="0"/>
              <a:t>1:30 to 3:25: Attributes as features</a:t>
            </a:r>
          </a:p>
          <a:p>
            <a:r>
              <a:rPr lang="en-US" sz="2400" dirty="0" smtClean="0">
                <a:solidFill>
                  <a:srgbClr val="0000FF"/>
                </a:solidFill>
              </a:rPr>
              <a:t>3:25 to 4:00: Break</a:t>
            </a:r>
          </a:p>
          <a:p>
            <a:r>
              <a:rPr lang="en-US" sz="2400" dirty="0" smtClean="0"/>
              <a:t>4:00 to 4:45: Describing images</a:t>
            </a:r>
          </a:p>
          <a:p>
            <a:r>
              <a:rPr lang="en-US" sz="2400" dirty="0" smtClean="0"/>
              <a:t>4:45 to 5:30: Discovering a vocabulary of attributes</a:t>
            </a:r>
          </a:p>
          <a:p>
            <a:r>
              <a:rPr lang="en-US" sz="2400" dirty="0" smtClean="0"/>
              <a:t>5:30 to 6:00: Pointers to resources and concluding remarks</a:t>
            </a:r>
          </a:p>
          <a:p>
            <a:pPr algn="ctr">
              <a:buNone/>
            </a:pPr>
            <a:endParaRPr lang="en-US" sz="2400" dirty="0" smtClean="0"/>
          </a:p>
          <a:p>
            <a:pPr algn="ctr">
              <a:buNone/>
            </a:pPr>
            <a:r>
              <a:rPr lang="en-US" sz="2400" dirty="0" smtClean="0"/>
              <a:t>All material will be posted online</a:t>
            </a:r>
          </a:p>
        </p:txBody>
      </p:sp>
      <p:sp>
        <p:nvSpPr>
          <p:cNvPr id="4" name="TextBox 3"/>
          <p:cNvSpPr txBox="1"/>
          <p:nvPr/>
        </p:nvSpPr>
        <p:spPr>
          <a:xfrm>
            <a:off x="1401829" y="2869423"/>
            <a:ext cx="6656492" cy="1323439"/>
          </a:xfrm>
          <a:prstGeom prst="rect">
            <a:avLst/>
          </a:prstGeom>
          <a:solidFill>
            <a:srgbClr val="FCFFAE"/>
          </a:solidFill>
          <a:ln w="38100">
            <a:solidFill>
              <a:srgbClr val="FF0000"/>
            </a:solidFill>
          </a:ln>
        </p:spPr>
        <p:txBody>
          <a:bodyPr wrap="square" rtlCol="0">
            <a:spAutoFit/>
          </a:bodyPr>
          <a:lstStyle/>
          <a:p>
            <a:pPr algn="ctr"/>
            <a:r>
              <a:rPr lang="en-US" sz="4000" b="1" dirty="0" smtClean="0">
                <a:solidFill>
                  <a:srgbClr val="FF0000"/>
                </a:solidFill>
              </a:rPr>
              <a:t>PLEASE interrupt with questions.</a:t>
            </a:r>
            <a:endParaRPr lang="en-US" sz="4000" b="1" dirty="0">
              <a:solidFill>
                <a:srgbClr val="FF0000"/>
              </a:solidFill>
            </a:endParaRPr>
          </a:p>
        </p:txBody>
      </p:sp>
      <p:sp>
        <p:nvSpPr>
          <p:cNvPr id="5" name="Slide Number Placeholder 4"/>
          <p:cNvSpPr>
            <a:spLocks noGrp="1"/>
          </p:cNvSpPr>
          <p:nvPr>
            <p:ph type="sldNum" sz="quarter" idx="12"/>
          </p:nvPr>
        </p:nvSpPr>
        <p:spPr/>
        <p:txBody>
          <a:bodyPr/>
          <a:lstStyle/>
          <a:p>
            <a:fld id="{B36306CE-06D7-834D-AFCF-237E9A3BE041}" type="slidenum">
              <a:rPr lang="en-US" smtClean="0"/>
              <a:pPr/>
              <a:t>3</a:t>
            </a:fld>
            <a:endParaRPr lang="en-US"/>
          </a:p>
        </p:txBody>
      </p:sp>
      <p:sp>
        <p:nvSpPr>
          <p:cNvPr id="6" name="TextBox 5"/>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0" name="Straight Connector 29"/>
          <p:cNvCxnSpPr/>
          <p:nvPr/>
        </p:nvCxnSpPr>
        <p:spPr>
          <a:xfrm rot="10800000">
            <a:off x="4603750" y="3641725"/>
            <a:ext cx="3013075" cy="28575"/>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sp>
        <p:nvSpPr>
          <p:cNvPr id="70659" name="Title 1"/>
          <p:cNvSpPr>
            <a:spLocks noGrp="1"/>
          </p:cNvSpPr>
          <p:nvPr>
            <p:ph type="title"/>
          </p:nvPr>
        </p:nvSpPr>
        <p:spPr>
          <a:xfrm>
            <a:off x="0" y="6350"/>
            <a:ext cx="9144000" cy="1143000"/>
          </a:xfrm>
        </p:spPr>
        <p:txBody>
          <a:bodyPr/>
          <a:lstStyle/>
          <a:p>
            <a:r>
              <a:rPr lang="en-US" sz="4000" smtClean="0"/>
              <a:t>Relative Zero-shot Learning</a:t>
            </a:r>
          </a:p>
        </p:txBody>
      </p:sp>
      <p:cxnSp>
        <p:nvCxnSpPr>
          <p:cNvPr id="33" name="Straight Connector 32"/>
          <p:cNvCxnSpPr/>
          <p:nvPr/>
        </p:nvCxnSpPr>
        <p:spPr>
          <a:xfrm rot="16200000" flipH="1">
            <a:off x="6800056" y="4525169"/>
            <a:ext cx="1633538" cy="0"/>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4733925" y="4711701"/>
            <a:ext cx="1254125" cy="0"/>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a:off x="4611688" y="4075113"/>
            <a:ext cx="711200" cy="11112"/>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sp>
        <p:nvSpPr>
          <p:cNvPr id="49" name="Donut 48"/>
          <p:cNvSpPr>
            <a:spLocks noChangeAspect="1"/>
          </p:cNvSpPr>
          <p:nvPr/>
        </p:nvSpPr>
        <p:spPr bwMode="auto">
          <a:xfrm>
            <a:off x="4903788" y="3632200"/>
            <a:ext cx="903287" cy="966788"/>
          </a:xfrm>
          <a:prstGeom prst="donut">
            <a:avLst>
              <a:gd name="adj" fmla="val 17435"/>
            </a:avLst>
          </a:prstGeom>
          <a:noFill/>
          <a:ln>
            <a:solidFill>
              <a:srgbClr val="00C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grpSp>
        <p:nvGrpSpPr>
          <p:cNvPr id="2" name="Group 142"/>
          <p:cNvGrpSpPr>
            <a:grpSpLocks noChangeAspect="1"/>
          </p:cNvGrpSpPr>
          <p:nvPr/>
        </p:nvGrpSpPr>
        <p:grpSpPr bwMode="auto">
          <a:xfrm>
            <a:off x="6953250" y="3170238"/>
            <a:ext cx="1323975" cy="966787"/>
            <a:chOff x="5667833" y="3364517"/>
            <a:chExt cx="1655931" cy="1207524"/>
          </a:xfrm>
        </p:grpSpPr>
        <p:sp>
          <p:nvSpPr>
            <p:cNvPr id="51" name="Donut 50"/>
            <p:cNvSpPr/>
            <p:nvPr/>
          </p:nvSpPr>
          <p:spPr>
            <a:xfrm>
              <a:off x="5927938" y="3364517"/>
              <a:ext cx="1129765" cy="1207524"/>
            </a:xfrm>
            <a:prstGeom prst="donut">
              <a:avLst>
                <a:gd name="adj" fmla="val 17435"/>
              </a:avLst>
            </a:prstGeom>
            <a:noFill/>
            <a:ln>
              <a:solidFill>
                <a:srgbClr val="00C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008000"/>
                </a:solidFill>
              </a:endParaRPr>
            </a:p>
          </p:txBody>
        </p:sp>
        <p:sp>
          <p:nvSpPr>
            <p:cNvPr id="52" name="TextBox 51"/>
            <p:cNvSpPr txBox="1"/>
            <p:nvPr/>
          </p:nvSpPr>
          <p:spPr>
            <a:xfrm>
              <a:off x="5667833" y="3546935"/>
              <a:ext cx="1655931" cy="731652"/>
            </a:xfrm>
            <a:prstGeom prst="rect">
              <a:avLst/>
            </a:prstGeom>
            <a:noFill/>
          </p:spPr>
          <p:txBody>
            <a:bodyPr>
              <a:spAutoFit/>
            </a:bodyPr>
            <a:lstStyle/>
            <a:p>
              <a:pPr algn="ctr" fontAlgn="auto">
                <a:spcBef>
                  <a:spcPts val="0"/>
                </a:spcBef>
                <a:spcAft>
                  <a:spcPts val="0"/>
                </a:spcAft>
                <a:defRPr/>
              </a:pPr>
              <a:r>
                <a:rPr lang="en-US" sz="3200" b="1" dirty="0">
                  <a:solidFill>
                    <a:srgbClr val="00C800"/>
                  </a:solidFill>
                  <a:latin typeface="+mn-lt"/>
                  <a:ea typeface="+mn-ea"/>
                  <a:cs typeface="+mn-cs"/>
                </a:rPr>
                <a:t>Clive</a:t>
              </a:r>
            </a:p>
          </p:txBody>
        </p:sp>
      </p:grpSp>
      <p:sp>
        <p:nvSpPr>
          <p:cNvPr id="25" name="TextBox 24"/>
          <p:cNvSpPr txBox="1">
            <a:spLocks noChangeArrowheads="1"/>
          </p:cNvSpPr>
          <p:nvPr/>
        </p:nvSpPr>
        <p:spPr bwMode="auto">
          <a:xfrm>
            <a:off x="0" y="5822950"/>
            <a:ext cx="9144000" cy="460375"/>
          </a:xfrm>
          <a:prstGeom prst="rect">
            <a:avLst/>
          </a:prstGeom>
          <a:noFill/>
          <a:ln w="9525">
            <a:noFill/>
            <a:miter lim="800000"/>
            <a:headEnd/>
            <a:tailEnd/>
          </a:ln>
        </p:spPr>
        <p:txBody>
          <a:bodyPr>
            <a:prstTxWarp prst="textNoShape">
              <a:avLst/>
            </a:prstTxWarp>
            <a:spAutoFit/>
          </a:bodyPr>
          <a:lstStyle/>
          <a:p>
            <a:pPr algn="ctr"/>
            <a:r>
              <a:rPr lang="en-US" sz="2400">
                <a:latin typeface="Calibri" charset="0"/>
              </a:rPr>
              <a:t>Infer image category using max-likelihood</a:t>
            </a:r>
          </a:p>
        </p:txBody>
      </p:sp>
      <p:sp>
        <p:nvSpPr>
          <p:cNvPr id="138" name="Oval 137"/>
          <p:cNvSpPr/>
          <p:nvPr/>
        </p:nvSpPr>
        <p:spPr>
          <a:xfrm>
            <a:off x="1035050" y="2519363"/>
            <a:ext cx="3581400" cy="52705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1" name="Oval 140"/>
          <p:cNvSpPr/>
          <p:nvPr/>
        </p:nvSpPr>
        <p:spPr>
          <a:xfrm>
            <a:off x="1250950" y="2960688"/>
            <a:ext cx="2382838" cy="52705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2" name="Oval 141"/>
          <p:cNvSpPr/>
          <p:nvPr/>
        </p:nvSpPr>
        <p:spPr>
          <a:xfrm>
            <a:off x="1250950" y="3708400"/>
            <a:ext cx="2382838" cy="52705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a:spLocks noChangeArrowheads="1"/>
          </p:cNvSpPr>
          <p:nvPr/>
        </p:nvSpPr>
        <p:spPr bwMode="auto">
          <a:xfrm>
            <a:off x="762000" y="1206500"/>
            <a:ext cx="7764463" cy="830263"/>
          </a:xfrm>
          <a:prstGeom prst="rect">
            <a:avLst/>
          </a:prstGeom>
          <a:noFill/>
          <a:ln w="9525">
            <a:noFill/>
            <a:miter lim="800000"/>
            <a:headEnd/>
            <a:tailEnd/>
          </a:ln>
        </p:spPr>
        <p:txBody>
          <a:bodyPr>
            <a:prstTxWarp prst="textNoShape">
              <a:avLst/>
            </a:prstTxWarp>
            <a:spAutoFit/>
          </a:bodyPr>
          <a:lstStyle/>
          <a:p>
            <a:pPr algn="ctr"/>
            <a:r>
              <a:rPr lang="en-US" sz="2400">
                <a:solidFill>
                  <a:srgbClr val="008000"/>
                </a:solidFill>
              </a:rPr>
              <a:t>Can predict new classes based on their relationships to existing classes – without training images</a:t>
            </a:r>
          </a:p>
        </p:txBody>
      </p:sp>
      <p:grpSp>
        <p:nvGrpSpPr>
          <p:cNvPr id="3" name="Group 98"/>
          <p:cNvGrpSpPr>
            <a:grpSpLocks/>
          </p:cNvGrpSpPr>
          <p:nvPr/>
        </p:nvGrpSpPr>
        <p:grpSpPr bwMode="auto">
          <a:xfrm>
            <a:off x="158750" y="2468563"/>
            <a:ext cx="4491038" cy="1728787"/>
            <a:chOff x="159627" y="2468563"/>
            <a:chExt cx="4491373" cy="1729556"/>
          </a:xfrm>
        </p:grpSpPr>
        <p:sp>
          <p:nvSpPr>
            <p:cNvPr id="70706" name="TextBox 21"/>
            <p:cNvSpPr txBox="1">
              <a:spLocks noChangeArrowheads="1"/>
            </p:cNvSpPr>
            <p:nvPr/>
          </p:nvSpPr>
          <p:spPr bwMode="auto">
            <a:xfrm>
              <a:off x="222121" y="2468563"/>
              <a:ext cx="1298575" cy="523220"/>
            </a:xfrm>
            <a:prstGeom prst="rect">
              <a:avLst/>
            </a:prstGeom>
            <a:noFill/>
            <a:ln w="9525">
              <a:noFill/>
              <a:miter lim="800000"/>
              <a:headEnd/>
              <a:tailEnd/>
            </a:ln>
          </p:spPr>
          <p:txBody>
            <a:bodyPr>
              <a:prstTxWarp prst="textNoShape">
                <a:avLst/>
              </a:prstTxWarp>
              <a:spAutoFit/>
            </a:bodyPr>
            <a:lstStyle/>
            <a:p>
              <a:r>
                <a:rPr lang="en-US" sz="2800">
                  <a:solidFill>
                    <a:srgbClr val="FF0000"/>
                  </a:solidFill>
                  <a:latin typeface="Calibri" charset="0"/>
                </a:rPr>
                <a:t>Age:</a:t>
              </a:r>
            </a:p>
          </p:txBody>
        </p:sp>
        <p:grpSp>
          <p:nvGrpSpPr>
            <p:cNvPr id="4" name="Group 41"/>
            <p:cNvGrpSpPr>
              <a:grpSpLocks/>
            </p:cNvGrpSpPr>
            <p:nvPr/>
          </p:nvGrpSpPr>
          <p:grpSpPr bwMode="auto">
            <a:xfrm>
              <a:off x="938900" y="2482852"/>
              <a:ext cx="3712100" cy="977274"/>
              <a:chOff x="1213055" y="2483434"/>
              <a:chExt cx="3711741" cy="976614"/>
            </a:xfrm>
          </p:grpSpPr>
          <p:sp>
            <p:nvSpPr>
              <p:cNvPr id="70713" name="TextBox 23"/>
              <p:cNvSpPr txBox="1">
                <a:spLocks noChangeArrowheads="1"/>
              </p:cNvSpPr>
              <p:nvPr/>
            </p:nvSpPr>
            <p:spPr bwMode="auto">
              <a:xfrm>
                <a:off x="3437685" y="2483434"/>
                <a:ext cx="1487111" cy="522867"/>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Scarlett</a:t>
                </a:r>
              </a:p>
            </p:txBody>
          </p:sp>
          <p:sp>
            <p:nvSpPr>
              <p:cNvPr id="70714" name="TextBox 24"/>
              <p:cNvSpPr txBox="1">
                <a:spLocks noChangeArrowheads="1"/>
              </p:cNvSpPr>
              <p:nvPr/>
            </p:nvSpPr>
            <p:spPr bwMode="auto">
              <a:xfrm>
                <a:off x="2389047" y="2486002"/>
                <a:ext cx="1187676" cy="522867"/>
              </a:xfrm>
              <a:prstGeom prst="rect">
                <a:avLst/>
              </a:prstGeom>
              <a:noFill/>
              <a:ln w="9525">
                <a:noFill/>
                <a:miter lim="800000"/>
                <a:headEnd/>
                <a:tailEnd/>
              </a:ln>
            </p:spPr>
            <p:txBody>
              <a:bodyPr>
                <a:prstTxWarp prst="textNoShape">
                  <a:avLst/>
                </a:prstTxWarp>
                <a:spAutoFit/>
              </a:bodyPr>
              <a:lstStyle/>
              <a:p>
                <a:pPr algn="ctr"/>
                <a:r>
                  <a:rPr lang="en-US" sz="2800" b="1">
                    <a:solidFill>
                      <a:srgbClr val="00C800"/>
                    </a:solidFill>
                    <a:latin typeface="Calibri" charset="0"/>
                  </a:rPr>
                  <a:t>Clive</a:t>
                </a:r>
              </a:p>
            </p:txBody>
          </p:sp>
          <p:sp>
            <p:nvSpPr>
              <p:cNvPr id="70715" name="TextBox 25"/>
              <p:cNvSpPr txBox="1">
                <a:spLocks noChangeArrowheads="1"/>
              </p:cNvSpPr>
              <p:nvPr/>
            </p:nvSpPr>
            <p:spPr bwMode="auto">
              <a:xfrm>
                <a:off x="1213055" y="2486002"/>
                <a:ext cx="1482612" cy="522867"/>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Hugh</a:t>
                </a:r>
              </a:p>
            </p:txBody>
          </p:sp>
          <p:pic>
            <p:nvPicPr>
              <p:cNvPr id="70716" name="Picture 26" descr="latex-image-1.pdf"/>
              <p:cNvPicPr>
                <a:picLocks noChangeAspect="1"/>
              </p:cNvPicPr>
              <p:nvPr/>
            </p:nvPicPr>
            <p:blipFill>
              <a:blip r:embed="rId3"/>
              <a:srcRect/>
              <a:stretch>
                <a:fillRect/>
              </a:stretch>
            </p:blipFill>
            <p:spPr bwMode="auto">
              <a:xfrm>
                <a:off x="2361498" y="2646341"/>
                <a:ext cx="317557" cy="279474"/>
              </a:xfrm>
              <a:prstGeom prst="rect">
                <a:avLst/>
              </a:prstGeom>
              <a:noFill/>
              <a:ln w="9525">
                <a:noFill/>
                <a:miter lim="800000"/>
                <a:headEnd/>
                <a:tailEnd/>
              </a:ln>
            </p:spPr>
          </p:pic>
          <p:pic>
            <p:nvPicPr>
              <p:cNvPr id="70717" name="Picture 27" descr="latex-image-1.pdf"/>
              <p:cNvPicPr>
                <a:picLocks noChangeAspect="1"/>
              </p:cNvPicPr>
              <p:nvPr/>
            </p:nvPicPr>
            <p:blipFill>
              <a:blip r:embed="rId3"/>
              <a:srcRect/>
              <a:stretch>
                <a:fillRect/>
              </a:stretch>
            </p:blipFill>
            <p:spPr bwMode="auto">
              <a:xfrm>
                <a:off x="3343280" y="2647709"/>
                <a:ext cx="317557" cy="279474"/>
              </a:xfrm>
              <a:prstGeom prst="rect">
                <a:avLst/>
              </a:prstGeom>
              <a:noFill/>
              <a:ln w="9525">
                <a:noFill/>
                <a:miter lim="800000"/>
                <a:headEnd/>
                <a:tailEnd/>
              </a:ln>
            </p:spPr>
          </p:pic>
          <p:sp>
            <p:nvSpPr>
              <p:cNvPr id="70718" name="TextBox 28"/>
              <p:cNvSpPr txBox="1">
                <a:spLocks noChangeArrowheads="1"/>
              </p:cNvSpPr>
              <p:nvPr/>
            </p:nvSpPr>
            <p:spPr bwMode="auto">
              <a:xfrm>
                <a:off x="1516776" y="2937181"/>
                <a:ext cx="1232344" cy="522867"/>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Jared</a:t>
                </a:r>
              </a:p>
            </p:txBody>
          </p:sp>
          <p:sp>
            <p:nvSpPr>
              <p:cNvPr id="70719" name="TextBox 29"/>
              <p:cNvSpPr txBox="1">
                <a:spLocks noChangeArrowheads="1"/>
              </p:cNvSpPr>
              <p:nvPr/>
            </p:nvSpPr>
            <p:spPr bwMode="auto">
              <a:xfrm>
                <a:off x="2677335" y="2930778"/>
                <a:ext cx="1272890" cy="522867"/>
              </a:xfrm>
              <a:prstGeom prst="rect">
                <a:avLst/>
              </a:prstGeom>
              <a:noFill/>
              <a:ln w="9525">
                <a:noFill/>
                <a:miter lim="800000"/>
                <a:headEnd/>
                <a:tailEnd/>
              </a:ln>
            </p:spPr>
            <p:txBody>
              <a:bodyPr>
                <a:prstTxWarp prst="textNoShape">
                  <a:avLst/>
                </a:prstTxWarp>
                <a:spAutoFit/>
              </a:bodyPr>
              <a:lstStyle/>
              <a:p>
                <a:pPr algn="ctr"/>
                <a:r>
                  <a:rPr lang="en-US" sz="2800" b="1">
                    <a:solidFill>
                      <a:srgbClr val="00C800"/>
                    </a:solidFill>
                    <a:latin typeface="Calibri" charset="0"/>
                  </a:rPr>
                  <a:t>Miley</a:t>
                </a:r>
              </a:p>
            </p:txBody>
          </p:sp>
          <p:pic>
            <p:nvPicPr>
              <p:cNvPr id="70720" name="Picture 30" descr="latex-image-1.pdf"/>
              <p:cNvPicPr>
                <a:picLocks noChangeAspect="1"/>
              </p:cNvPicPr>
              <p:nvPr/>
            </p:nvPicPr>
            <p:blipFill>
              <a:blip r:embed="rId3"/>
              <a:srcRect/>
              <a:stretch>
                <a:fillRect/>
              </a:stretch>
            </p:blipFill>
            <p:spPr bwMode="auto">
              <a:xfrm>
                <a:off x="2573018" y="3107576"/>
                <a:ext cx="317557" cy="279474"/>
              </a:xfrm>
              <a:prstGeom prst="rect">
                <a:avLst/>
              </a:prstGeom>
              <a:noFill/>
              <a:ln w="9525">
                <a:noFill/>
                <a:miter lim="800000"/>
                <a:headEnd/>
                <a:tailEnd/>
              </a:ln>
            </p:spPr>
          </p:pic>
        </p:grpSp>
        <p:sp>
          <p:nvSpPr>
            <p:cNvPr id="70708" name="TextBox 32"/>
            <p:cNvSpPr txBox="1">
              <a:spLocks noChangeArrowheads="1"/>
            </p:cNvSpPr>
            <p:nvPr/>
          </p:nvSpPr>
          <p:spPr bwMode="auto">
            <a:xfrm>
              <a:off x="159627" y="3674244"/>
              <a:ext cx="1489075" cy="523875"/>
            </a:xfrm>
            <a:prstGeom prst="rect">
              <a:avLst/>
            </a:prstGeom>
            <a:noFill/>
            <a:ln w="9525">
              <a:noFill/>
              <a:miter lim="800000"/>
              <a:headEnd/>
              <a:tailEnd/>
            </a:ln>
          </p:spPr>
          <p:txBody>
            <a:bodyPr>
              <a:prstTxWarp prst="textNoShape">
                <a:avLst/>
              </a:prstTxWarp>
              <a:spAutoFit/>
            </a:bodyPr>
            <a:lstStyle/>
            <a:p>
              <a:r>
                <a:rPr lang="en-US" sz="2800">
                  <a:solidFill>
                    <a:srgbClr val="FF0000"/>
                  </a:solidFill>
                  <a:latin typeface="Calibri" charset="0"/>
                </a:rPr>
                <a:t>Smiling:</a:t>
              </a:r>
            </a:p>
          </p:txBody>
        </p:sp>
        <p:grpSp>
          <p:nvGrpSpPr>
            <p:cNvPr id="5" name="Group 40"/>
            <p:cNvGrpSpPr>
              <a:grpSpLocks/>
            </p:cNvGrpSpPr>
            <p:nvPr/>
          </p:nvGrpSpPr>
          <p:grpSpPr bwMode="auto">
            <a:xfrm>
              <a:off x="1251593" y="3671069"/>
              <a:ext cx="2452883" cy="525793"/>
              <a:chOff x="621636" y="3671608"/>
              <a:chExt cx="2453694" cy="525793"/>
            </a:xfrm>
          </p:grpSpPr>
          <p:sp>
            <p:nvSpPr>
              <p:cNvPr id="70710" name="TextBox 33"/>
              <p:cNvSpPr txBox="1">
                <a:spLocks noChangeArrowheads="1"/>
              </p:cNvSpPr>
              <p:nvPr/>
            </p:nvSpPr>
            <p:spPr bwMode="auto">
              <a:xfrm>
                <a:off x="1815181" y="3671608"/>
                <a:ext cx="1260149"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00FF"/>
                    </a:solidFill>
                    <a:latin typeface="Calibri" charset="0"/>
                  </a:rPr>
                  <a:t>Jared</a:t>
                </a:r>
              </a:p>
            </p:txBody>
          </p:sp>
          <p:sp>
            <p:nvSpPr>
              <p:cNvPr id="70711" name="TextBox 34"/>
              <p:cNvSpPr txBox="1">
                <a:spLocks noChangeArrowheads="1"/>
              </p:cNvSpPr>
              <p:nvPr/>
            </p:nvSpPr>
            <p:spPr bwMode="auto">
              <a:xfrm>
                <a:off x="621636" y="3674181"/>
                <a:ext cx="1265533" cy="523220"/>
              </a:xfrm>
              <a:prstGeom prst="rect">
                <a:avLst/>
              </a:prstGeom>
              <a:noFill/>
              <a:ln w="9525">
                <a:noFill/>
                <a:miter lim="800000"/>
                <a:headEnd/>
                <a:tailEnd/>
              </a:ln>
            </p:spPr>
            <p:txBody>
              <a:bodyPr>
                <a:prstTxWarp prst="textNoShape">
                  <a:avLst/>
                </a:prstTxWarp>
                <a:spAutoFit/>
              </a:bodyPr>
              <a:lstStyle/>
              <a:p>
                <a:pPr algn="ctr"/>
                <a:r>
                  <a:rPr lang="en-US" sz="2800" b="1">
                    <a:solidFill>
                      <a:srgbClr val="00C800"/>
                    </a:solidFill>
                    <a:latin typeface="Calibri" charset="0"/>
                  </a:rPr>
                  <a:t>Miley</a:t>
                </a:r>
              </a:p>
            </p:txBody>
          </p:sp>
          <p:pic>
            <p:nvPicPr>
              <p:cNvPr id="70712" name="Picture 35" descr="latex-image-1.pdf"/>
              <p:cNvPicPr>
                <a:picLocks noChangeAspect="1"/>
              </p:cNvPicPr>
              <p:nvPr/>
            </p:nvPicPr>
            <p:blipFill>
              <a:blip r:embed="rId3"/>
              <a:srcRect/>
              <a:stretch>
                <a:fillRect/>
              </a:stretch>
            </p:blipFill>
            <p:spPr bwMode="auto">
              <a:xfrm>
                <a:off x="1729590" y="3805273"/>
                <a:ext cx="317465" cy="280071"/>
              </a:xfrm>
              <a:prstGeom prst="rect">
                <a:avLst/>
              </a:prstGeom>
              <a:noFill/>
              <a:ln w="9525">
                <a:noFill/>
                <a:miter lim="800000"/>
                <a:headEnd/>
                <a:tailEnd/>
              </a:ln>
            </p:spPr>
          </p:pic>
        </p:grpSp>
      </p:grpSp>
      <p:grpSp>
        <p:nvGrpSpPr>
          <p:cNvPr id="6" name="Group 131"/>
          <p:cNvGrpSpPr>
            <a:grpSpLocks/>
          </p:cNvGrpSpPr>
          <p:nvPr/>
        </p:nvGrpSpPr>
        <p:grpSpPr bwMode="auto">
          <a:xfrm>
            <a:off x="4041775" y="2379663"/>
            <a:ext cx="4833938" cy="3521075"/>
            <a:chOff x="2226130" y="2491332"/>
            <a:chExt cx="4832961" cy="3519964"/>
          </a:xfrm>
        </p:grpSpPr>
        <p:cxnSp>
          <p:nvCxnSpPr>
            <p:cNvPr id="53" name="Straight Arrow Connector 52"/>
            <p:cNvCxnSpPr/>
            <p:nvPr/>
          </p:nvCxnSpPr>
          <p:spPr>
            <a:xfrm flipV="1">
              <a:off x="2787991" y="5487586"/>
              <a:ext cx="42711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703" name="TextBox 43"/>
            <p:cNvSpPr txBox="1">
              <a:spLocks noChangeArrowheads="1"/>
            </p:cNvSpPr>
            <p:nvPr/>
          </p:nvSpPr>
          <p:spPr bwMode="auto">
            <a:xfrm rot="-5400000">
              <a:off x="1003453" y="3714009"/>
              <a:ext cx="3030130" cy="584776"/>
            </a:xfrm>
            <a:prstGeom prst="rect">
              <a:avLst/>
            </a:prstGeom>
            <a:noFill/>
            <a:ln w="9525">
              <a:noFill/>
              <a:miter lim="800000"/>
              <a:headEnd/>
              <a:tailEnd/>
            </a:ln>
          </p:spPr>
          <p:txBody>
            <a:bodyPr>
              <a:prstTxWarp prst="textNoShape">
                <a:avLst/>
              </a:prstTxWarp>
              <a:spAutoFit/>
            </a:bodyPr>
            <a:lstStyle/>
            <a:p>
              <a:pPr algn="ctr"/>
              <a:r>
                <a:rPr lang="en-US" sz="3200">
                  <a:latin typeface="Calibri" charset="0"/>
                </a:rPr>
                <a:t>Smiling</a:t>
              </a:r>
            </a:p>
          </p:txBody>
        </p:sp>
        <p:sp>
          <p:nvSpPr>
            <p:cNvPr id="70704" name="TextBox 44"/>
            <p:cNvSpPr txBox="1">
              <a:spLocks noChangeArrowheads="1"/>
            </p:cNvSpPr>
            <p:nvPr/>
          </p:nvSpPr>
          <p:spPr bwMode="auto">
            <a:xfrm>
              <a:off x="2801034" y="5426520"/>
              <a:ext cx="4255584" cy="584776"/>
            </a:xfrm>
            <a:prstGeom prst="rect">
              <a:avLst/>
            </a:prstGeom>
            <a:noFill/>
            <a:ln w="9525">
              <a:noFill/>
              <a:miter lim="800000"/>
              <a:headEnd/>
              <a:tailEnd/>
            </a:ln>
          </p:spPr>
          <p:txBody>
            <a:bodyPr>
              <a:prstTxWarp prst="textNoShape">
                <a:avLst/>
              </a:prstTxWarp>
              <a:spAutoFit/>
            </a:bodyPr>
            <a:lstStyle/>
            <a:p>
              <a:pPr algn="ctr"/>
              <a:r>
                <a:rPr lang="en-US" sz="3200">
                  <a:latin typeface="Calibri" charset="0"/>
                </a:rPr>
                <a:t>Age</a:t>
              </a:r>
            </a:p>
          </p:txBody>
        </p:sp>
        <p:cxnSp>
          <p:nvCxnSpPr>
            <p:cNvPr id="54" name="Straight Arrow Connector 53"/>
            <p:cNvCxnSpPr/>
            <p:nvPr/>
          </p:nvCxnSpPr>
          <p:spPr>
            <a:xfrm rot="5400000" flipH="1" flipV="1">
              <a:off x="1270026" y="3998187"/>
              <a:ext cx="301371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bwMode="auto">
          <a:xfrm>
            <a:off x="4749800" y="3770313"/>
            <a:ext cx="1238250" cy="584200"/>
          </a:xfrm>
          <a:prstGeom prst="rect">
            <a:avLst/>
          </a:prstGeom>
          <a:noFill/>
        </p:spPr>
        <p:txBody>
          <a:bodyPr>
            <a:spAutoFit/>
          </a:bodyPr>
          <a:lstStyle/>
          <a:p>
            <a:pPr algn="ctr" fontAlgn="auto">
              <a:spcBef>
                <a:spcPts val="0"/>
              </a:spcBef>
              <a:spcAft>
                <a:spcPts val="0"/>
              </a:spcAft>
              <a:defRPr/>
            </a:pPr>
            <a:r>
              <a:rPr lang="en-US" sz="3200" b="1" dirty="0" err="1">
                <a:solidFill>
                  <a:srgbClr val="00C800"/>
                </a:solidFill>
                <a:latin typeface="+mn-lt"/>
                <a:ea typeface="+mn-ea"/>
                <a:cs typeface="+mn-cs"/>
              </a:rPr>
              <a:t>Miley</a:t>
            </a:r>
            <a:endParaRPr lang="en-US" sz="3200" b="1" dirty="0">
              <a:solidFill>
                <a:srgbClr val="00C800"/>
              </a:solidFill>
              <a:latin typeface="+mn-lt"/>
              <a:ea typeface="+mn-ea"/>
              <a:cs typeface="+mn-cs"/>
            </a:endParaRPr>
          </a:p>
        </p:txBody>
      </p:sp>
      <p:grpSp>
        <p:nvGrpSpPr>
          <p:cNvPr id="7" name="Group 95"/>
          <p:cNvGrpSpPr>
            <a:grpSpLocks/>
          </p:cNvGrpSpPr>
          <p:nvPr/>
        </p:nvGrpSpPr>
        <p:grpSpPr bwMode="auto">
          <a:xfrm>
            <a:off x="5797550" y="2366963"/>
            <a:ext cx="3027363" cy="2825750"/>
            <a:chOff x="5797932" y="2379663"/>
            <a:chExt cx="3027616" cy="2825414"/>
          </a:xfrm>
        </p:grpSpPr>
        <p:grpSp>
          <p:nvGrpSpPr>
            <p:cNvPr id="8" name="Group 94"/>
            <p:cNvGrpSpPr>
              <a:grpSpLocks/>
            </p:cNvGrpSpPr>
            <p:nvPr/>
          </p:nvGrpSpPr>
          <p:grpSpPr bwMode="auto">
            <a:xfrm>
              <a:off x="5797932" y="2379663"/>
              <a:ext cx="3027616" cy="2825414"/>
              <a:chOff x="5797932" y="2379663"/>
              <a:chExt cx="3027616" cy="2825414"/>
            </a:xfrm>
          </p:grpSpPr>
          <p:grpSp>
            <p:nvGrpSpPr>
              <p:cNvPr id="9" name="Group 89"/>
              <p:cNvGrpSpPr>
                <a:grpSpLocks/>
              </p:cNvGrpSpPr>
              <p:nvPr/>
            </p:nvGrpSpPr>
            <p:grpSpPr bwMode="auto">
              <a:xfrm>
                <a:off x="7707948" y="4120515"/>
                <a:ext cx="1117600" cy="966470"/>
                <a:chOff x="7707948" y="4120515"/>
                <a:chExt cx="1117600" cy="966470"/>
              </a:xfrm>
            </p:grpSpPr>
            <p:grpSp>
              <p:nvGrpSpPr>
                <p:cNvPr id="10" name="Group 45"/>
                <p:cNvGrpSpPr>
                  <a:grpSpLocks noChangeAspect="1"/>
                </p:cNvGrpSpPr>
                <p:nvPr/>
              </p:nvGrpSpPr>
              <p:grpSpPr bwMode="auto">
                <a:xfrm>
                  <a:off x="7946831" y="4272711"/>
                  <a:ext cx="685800" cy="685800"/>
                  <a:chOff x="1099880" y="1604775"/>
                  <a:chExt cx="1067185" cy="1040991"/>
                </a:xfrm>
              </p:grpSpPr>
              <p:pic>
                <p:nvPicPr>
                  <p:cNvPr id="70699" name="Picture 23"/>
                  <p:cNvPicPr>
                    <a:picLocks noChangeAspect="1"/>
                  </p:cNvPicPr>
                  <p:nvPr/>
                </p:nvPicPr>
                <p:blipFill>
                  <a:blip r:embed="rId4"/>
                  <a:srcRect/>
                  <a:stretch>
                    <a:fillRect/>
                  </a:stretch>
                </p:blipFill>
                <p:spPr bwMode="auto">
                  <a:xfrm>
                    <a:off x="1099880" y="1604775"/>
                    <a:ext cx="914154" cy="914088"/>
                  </a:xfrm>
                  <a:prstGeom prst="rect">
                    <a:avLst/>
                  </a:prstGeom>
                  <a:noFill/>
                  <a:ln w="9525">
                    <a:noFill/>
                    <a:miter lim="800000"/>
                    <a:headEnd/>
                    <a:tailEnd/>
                  </a:ln>
                </p:spPr>
              </p:pic>
              <p:pic>
                <p:nvPicPr>
                  <p:cNvPr id="70700" name="Picture 5"/>
                  <p:cNvPicPr>
                    <a:picLocks noChangeAspect="1"/>
                  </p:cNvPicPr>
                  <p:nvPr/>
                </p:nvPicPr>
                <p:blipFill>
                  <a:blip r:embed="rId5"/>
                  <a:srcRect/>
                  <a:stretch>
                    <a:fillRect/>
                  </a:stretch>
                </p:blipFill>
                <p:spPr bwMode="auto">
                  <a:xfrm>
                    <a:off x="1177100" y="1672333"/>
                    <a:ext cx="914659" cy="913685"/>
                  </a:xfrm>
                  <a:prstGeom prst="rect">
                    <a:avLst/>
                  </a:prstGeom>
                  <a:noFill/>
                  <a:ln w="9525">
                    <a:noFill/>
                    <a:miter lim="800000"/>
                    <a:headEnd/>
                    <a:tailEnd/>
                  </a:ln>
                </p:spPr>
              </p:pic>
              <p:pic>
                <p:nvPicPr>
                  <p:cNvPr id="70701" name="Picture 4"/>
                  <p:cNvPicPr>
                    <a:picLocks noChangeAspect="1"/>
                  </p:cNvPicPr>
                  <p:nvPr/>
                </p:nvPicPr>
                <p:blipFill>
                  <a:blip r:embed="rId6"/>
                  <a:srcRect/>
                  <a:stretch>
                    <a:fillRect/>
                  </a:stretch>
                </p:blipFill>
                <p:spPr bwMode="auto">
                  <a:xfrm>
                    <a:off x="1250950" y="1732081"/>
                    <a:ext cx="916115" cy="913685"/>
                  </a:xfrm>
                  <a:prstGeom prst="rect">
                    <a:avLst/>
                  </a:prstGeom>
                  <a:noFill/>
                  <a:ln w="9525">
                    <a:noFill/>
                    <a:miter lim="800000"/>
                    <a:headEnd/>
                    <a:tailEnd/>
                  </a:ln>
                </p:spPr>
              </p:pic>
            </p:grpSp>
            <p:sp>
              <p:nvSpPr>
                <p:cNvPr id="32" name="Donut 31"/>
                <p:cNvSpPr/>
                <p:nvPr/>
              </p:nvSpPr>
              <p:spPr bwMode="auto">
                <a:xfrm>
                  <a:off x="7707855" y="4120943"/>
                  <a:ext cx="1117693" cy="966673"/>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grpSp>
          <p:grpSp>
            <p:nvGrpSpPr>
              <p:cNvPr id="11" name="Group 93"/>
              <p:cNvGrpSpPr>
                <a:grpSpLocks/>
              </p:cNvGrpSpPr>
              <p:nvPr/>
            </p:nvGrpSpPr>
            <p:grpSpPr bwMode="auto">
              <a:xfrm>
                <a:off x="5973761" y="2379663"/>
                <a:ext cx="1583689" cy="1097280"/>
                <a:chOff x="5973761" y="2379663"/>
                <a:chExt cx="1583689" cy="1097280"/>
              </a:xfrm>
            </p:grpSpPr>
            <p:grpSp>
              <p:nvGrpSpPr>
                <p:cNvPr id="12" name="Group 53"/>
                <p:cNvGrpSpPr>
                  <a:grpSpLocks noChangeAspect="1"/>
                </p:cNvGrpSpPr>
                <p:nvPr/>
              </p:nvGrpSpPr>
              <p:grpSpPr bwMode="auto">
                <a:xfrm>
                  <a:off x="6365859" y="2560638"/>
                  <a:ext cx="685800" cy="685800"/>
                  <a:chOff x="4866463" y="2289322"/>
                  <a:chExt cx="1067955" cy="1043029"/>
                </a:xfrm>
              </p:grpSpPr>
              <p:pic>
                <p:nvPicPr>
                  <p:cNvPr id="70694" name="Picture 6"/>
                  <p:cNvPicPr>
                    <a:picLocks noChangeAspect="1"/>
                  </p:cNvPicPr>
                  <p:nvPr/>
                </p:nvPicPr>
                <p:blipFill>
                  <a:blip r:embed="rId7"/>
                  <a:srcRect/>
                  <a:stretch>
                    <a:fillRect/>
                  </a:stretch>
                </p:blipFill>
                <p:spPr bwMode="auto">
                  <a:xfrm>
                    <a:off x="4866463" y="2289322"/>
                    <a:ext cx="914154" cy="914088"/>
                  </a:xfrm>
                  <a:prstGeom prst="rect">
                    <a:avLst/>
                  </a:prstGeom>
                  <a:noFill/>
                  <a:ln w="9525">
                    <a:noFill/>
                    <a:miter lim="800000"/>
                    <a:headEnd/>
                    <a:tailEnd/>
                  </a:ln>
                </p:spPr>
              </p:pic>
              <p:pic>
                <p:nvPicPr>
                  <p:cNvPr id="70695" name="Picture 23"/>
                  <p:cNvPicPr>
                    <a:picLocks noChangeAspect="1"/>
                  </p:cNvPicPr>
                  <p:nvPr/>
                </p:nvPicPr>
                <p:blipFill>
                  <a:blip r:embed="rId4"/>
                  <a:srcRect/>
                  <a:stretch>
                    <a:fillRect/>
                  </a:stretch>
                </p:blipFill>
                <p:spPr bwMode="auto">
                  <a:xfrm>
                    <a:off x="4928834" y="2344454"/>
                    <a:ext cx="914154" cy="914088"/>
                  </a:xfrm>
                  <a:prstGeom prst="rect">
                    <a:avLst/>
                  </a:prstGeom>
                  <a:noFill/>
                  <a:ln w="9525">
                    <a:noFill/>
                    <a:miter lim="800000"/>
                    <a:headEnd/>
                    <a:tailEnd/>
                  </a:ln>
                </p:spPr>
              </p:pic>
              <p:pic>
                <p:nvPicPr>
                  <p:cNvPr id="70696" name="Picture 6"/>
                  <p:cNvPicPr>
                    <a:picLocks noChangeAspect="1"/>
                  </p:cNvPicPr>
                  <p:nvPr/>
                </p:nvPicPr>
                <p:blipFill>
                  <a:blip r:embed="rId7"/>
                  <a:srcRect/>
                  <a:stretch>
                    <a:fillRect/>
                  </a:stretch>
                </p:blipFill>
                <p:spPr bwMode="auto">
                  <a:xfrm>
                    <a:off x="5020264" y="2418263"/>
                    <a:ext cx="914154" cy="914088"/>
                  </a:xfrm>
                  <a:prstGeom prst="rect">
                    <a:avLst/>
                  </a:prstGeom>
                  <a:noFill/>
                  <a:ln w="9525">
                    <a:noFill/>
                    <a:miter lim="800000"/>
                    <a:headEnd/>
                    <a:tailEnd/>
                  </a:ln>
                </p:spPr>
              </p:pic>
            </p:grpSp>
            <p:grpSp>
              <p:nvGrpSpPr>
                <p:cNvPr id="13" name="Group 132"/>
                <p:cNvGrpSpPr>
                  <a:grpSpLocks noChangeAspect="1"/>
                </p:cNvGrpSpPr>
                <p:nvPr/>
              </p:nvGrpSpPr>
              <p:grpSpPr bwMode="auto">
                <a:xfrm>
                  <a:off x="5973761" y="2379663"/>
                  <a:ext cx="1583689" cy="1097280"/>
                  <a:chOff x="4033946" y="2491331"/>
                  <a:chExt cx="1979258" cy="1371959"/>
                </a:xfrm>
              </p:grpSpPr>
              <p:sp>
                <p:nvSpPr>
                  <p:cNvPr id="41" name="Donut 40"/>
                  <p:cNvSpPr/>
                  <p:nvPr/>
                </p:nvSpPr>
                <p:spPr>
                  <a:xfrm>
                    <a:off x="4328104" y="2491331"/>
                    <a:ext cx="1371072" cy="1371399"/>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sp>
                <p:nvSpPr>
                  <p:cNvPr id="70693" name="TextBox 45"/>
                  <p:cNvSpPr txBox="1">
                    <a:spLocks noChangeArrowheads="1"/>
                  </p:cNvSpPr>
                  <p:nvPr/>
                </p:nvSpPr>
                <p:spPr bwMode="auto">
                  <a:xfrm>
                    <a:off x="4033946" y="2843923"/>
                    <a:ext cx="1979258" cy="731162"/>
                  </a:xfrm>
                  <a:prstGeom prst="rect">
                    <a:avLst/>
                  </a:prstGeom>
                  <a:noFill/>
                  <a:ln w="9525">
                    <a:noFill/>
                    <a:miter lim="800000"/>
                    <a:headEnd/>
                    <a:tailEnd/>
                  </a:ln>
                </p:spPr>
                <p:txBody>
                  <a:bodyPr>
                    <a:prstTxWarp prst="textNoShape">
                      <a:avLst/>
                    </a:prstTxWarp>
                    <a:spAutoFit/>
                  </a:bodyPr>
                  <a:lstStyle/>
                  <a:p>
                    <a:pPr algn="ctr"/>
                    <a:r>
                      <a:rPr lang="en-US" sz="3200" b="1">
                        <a:solidFill>
                          <a:srgbClr val="0000FF"/>
                        </a:solidFill>
                        <a:latin typeface="Calibri" charset="0"/>
                      </a:rPr>
                      <a:t>S</a:t>
                    </a:r>
                  </a:p>
                </p:txBody>
              </p:sp>
            </p:grpSp>
          </p:grpSp>
          <p:grpSp>
            <p:nvGrpSpPr>
              <p:cNvPr id="14" name="Group 88"/>
              <p:cNvGrpSpPr>
                <a:grpSpLocks/>
              </p:cNvGrpSpPr>
              <p:nvPr/>
            </p:nvGrpSpPr>
            <p:grpSpPr bwMode="auto">
              <a:xfrm>
                <a:off x="5797932" y="4074780"/>
                <a:ext cx="1079500" cy="1130297"/>
                <a:chOff x="5735067" y="3722680"/>
                <a:chExt cx="1079500" cy="1130297"/>
              </a:xfrm>
            </p:grpSpPr>
            <p:grpSp>
              <p:nvGrpSpPr>
                <p:cNvPr id="15" name="Group 62"/>
                <p:cNvGrpSpPr>
                  <a:grpSpLocks noChangeAspect="1"/>
                </p:cNvGrpSpPr>
                <p:nvPr/>
              </p:nvGrpSpPr>
              <p:grpSpPr bwMode="auto">
                <a:xfrm>
                  <a:off x="5895467" y="3930563"/>
                  <a:ext cx="685800" cy="685800"/>
                  <a:chOff x="2695466" y="4271213"/>
                  <a:chExt cx="1063638" cy="1063225"/>
                </a:xfrm>
              </p:grpSpPr>
              <p:pic>
                <p:nvPicPr>
                  <p:cNvPr id="70687" name="Picture 5"/>
                  <p:cNvPicPr>
                    <a:picLocks noChangeAspect="1"/>
                  </p:cNvPicPr>
                  <p:nvPr/>
                </p:nvPicPr>
                <p:blipFill>
                  <a:blip r:embed="rId5"/>
                  <a:srcRect/>
                  <a:stretch>
                    <a:fillRect/>
                  </a:stretch>
                </p:blipFill>
                <p:spPr bwMode="auto">
                  <a:xfrm>
                    <a:off x="2695466" y="4271213"/>
                    <a:ext cx="914659" cy="913685"/>
                  </a:xfrm>
                  <a:prstGeom prst="rect">
                    <a:avLst/>
                  </a:prstGeom>
                  <a:noFill/>
                  <a:ln w="9525">
                    <a:noFill/>
                    <a:miter lim="800000"/>
                    <a:headEnd/>
                    <a:tailEnd/>
                  </a:ln>
                </p:spPr>
              </p:pic>
              <p:pic>
                <p:nvPicPr>
                  <p:cNvPr id="70688" name="Picture 23"/>
                  <p:cNvPicPr>
                    <a:picLocks noChangeAspect="1"/>
                  </p:cNvPicPr>
                  <p:nvPr/>
                </p:nvPicPr>
                <p:blipFill>
                  <a:blip r:embed="rId4"/>
                  <a:srcRect/>
                  <a:stretch>
                    <a:fillRect/>
                  </a:stretch>
                </p:blipFill>
                <p:spPr bwMode="auto">
                  <a:xfrm>
                    <a:off x="2755959" y="4356309"/>
                    <a:ext cx="914154" cy="914088"/>
                  </a:xfrm>
                  <a:prstGeom prst="rect">
                    <a:avLst/>
                  </a:prstGeom>
                  <a:noFill/>
                  <a:ln w="9525">
                    <a:noFill/>
                    <a:miter lim="800000"/>
                    <a:headEnd/>
                    <a:tailEnd/>
                  </a:ln>
                </p:spPr>
              </p:pic>
              <p:pic>
                <p:nvPicPr>
                  <p:cNvPr id="70689" name="Picture 5"/>
                  <p:cNvPicPr>
                    <a:picLocks noChangeAspect="1"/>
                  </p:cNvPicPr>
                  <p:nvPr/>
                </p:nvPicPr>
                <p:blipFill>
                  <a:blip r:embed="rId5"/>
                  <a:srcRect/>
                  <a:stretch>
                    <a:fillRect/>
                  </a:stretch>
                </p:blipFill>
                <p:spPr bwMode="auto">
                  <a:xfrm>
                    <a:off x="2844445" y="4420753"/>
                    <a:ext cx="914659" cy="913685"/>
                  </a:xfrm>
                  <a:prstGeom prst="rect">
                    <a:avLst/>
                  </a:prstGeom>
                  <a:noFill/>
                  <a:ln w="9525">
                    <a:noFill/>
                    <a:miter lim="800000"/>
                    <a:headEnd/>
                    <a:tailEnd/>
                  </a:ln>
                </p:spPr>
              </p:pic>
            </p:grpSp>
            <p:grpSp>
              <p:nvGrpSpPr>
                <p:cNvPr id="16" name="Group 134"/>
                <p:cNvGrpSpPr>
                  <a:grpSpLocks noChangeAspect="1"/>
                </p:cNvGrpSpPr>
                <p:nvPr/>
              </p:nvGrpSpPr>
              <p:grpSpPr bwMode="auto">
                <a:xfrm>
                  <a:off x="5735067" y="3722680"/>
                  <a:ext cx="1079500" cy="1130297"/>
                  <a:chOff x="5058216" y="3834693"/>
                  <a:chExt cx="1348605" cy="1411961"/>
                </a:xfrm>
              </p:grpSpPr>
              <p:sp>
                <p:nvSpPr>
                  <p:cNvPr id="42" name="Donut 41"/>
                  <p:cNvSpPr/>
                  <p:nvPr/>
                </p:nvSpPr>
                <p:spPr>
                  <a:xfrm rot="649019">
                    <a:off x="5087968" y="3834857"/>
                    <a:ext cx="1213846" cy="1411797"/>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sp>
                <p:nvSpPr>
                  <p:cNvPr id="70686" name="TextBox 47"/>
                  <p:cNvSpPr txBox="1">
                    <a:spLocks noChangeArrowheads="1"/>
                  </p:cNvSpPr>
                  <p:nvPr/>
                </p:nvSpPr>
                <p:spPr bwMode="auto">
                  <a:xfrm>
                    <a:off x="5058216" y="4189110"/>
                    <a:ext cx="1348605" cy="730499"/>
                  </a:xfrm>
                  <a:prstGeom prst="rect">
                    <a:avLst/>
                  </a:prstGeom>
                  <a:noFill/>
                  <a:ln w="9525">
                    <a:noFill/>
                    <a:miter lim="800000"/>
                    <a:headEnd/>
                    <a:tailEnd/>
                  </a:ln>
                </p:spPr>
                <p:txBody>
                  <a:bodyPr>
                    <a:prstTxWarp prst="textNoShape">
                      <a:avLst/>
                    </a:prstTxWarp>
                    <a:spAutoFit/>
                  </a:bodyPr>
                  <a:lstStyle/>
                  <a:p>
                    <a:pPr algn="ctr"/>
                    <a:r>
                      <a:rPr lang="en-US" sz="3200" b="1">
                        <a:solidFill>
                          <a:srgbClr val="0000FF"/>
                        </a:solidFill>
                        <a:latin typeface="Calibri" charset="0"/>
                      </a:rPr>
                      <a:t>J</a:t>
                    </a:r>
                  </a:p>
                </p:txBody>
              </p:sp>
            </p:grpSp>
          </p:grpSp>
        </p:grpSp>
        <p:sp>
          <p:nvSpPr>
            <p:cNvPr id="70679" name="TextBox 45"/>
            <p:cNvSpPr txBox="1">
              <a:spLocks noChangeArrowheads="1"/>
            </p:cNvSpPr>
            <p:nvPr/>
          </p:nvSpPr>
          <p:spPr bwMode="auto">
            <a:xfrm>
              <a:off x="7946831" y="4335925"/>
              <a:ext cx="739969" cy="584776"/>
            </a:xfrm>
            <a:prstGeom prst="rect">
              <a:avLst/>
            </a:prstGeom>
            <a:noFill/>
            <a:ln w="9525">
              <a:noFill/>
              <a:miter lim="800000"/>
              <a:headEnd/>
              <a:tailEnd/>
            </a:ln>
          </p:spPr>
          <p:txBody>
            <a:bodyPr>
              <a:prstTxWarp prst="textNoShape">
                <a:avLst/>
              </a:prstTxWarp>
              <a:spAutoFit/>
            </a:bodyPr>
            <a:lstStyle/>
            <a:p>
              <a:pPr algn="ctr"/>
              <a:r>
                <a:rPr lang="en-US" sz="3200" b="1">
                  <a:solidFill>
                    <a:srgbClr val="0000FF"/>
                  </a:solidFill>
                  <a:latin typeface="Calibri" charset="0"/>
                </a:rPr>
                <a:t>H</a:t>
              </a:r>
            </a:p>
          </p:txBody>
        </p:sp>
      </p:grpSp>
      <p:sp>
        <p:nvSpPr>
          <p:cNvPr id="67" name="TextBox 66"/>
          <p:cNvSpPr txBox="1"/>
          <p:nvPr/>
        </p:nvSpPr>
        <p:spPr>
          <a:xfrm>
            <a:off x="1856969" y="855215"/>
            <a:ext cx="5585637" cy="400110"/>
          </a:xfrm>
          <a:prstGeom prst="rect">
            <a:avLst/>
          </a:prstGeom>
          <a:noFill/>
        </p:spPr>
        <p:txBody>
          <a:bodyPr wrap="square" rtlCol="0">
            <a:spAutoFit/>
          </a:bodyPr>
          <a:lstStyle/>
          <a:p>
            <a:pPr algn="ctr"/>
            <a:r>
              <a:rPr lang="en-US" sz="2000" dirty="0" smtClean="0"/>
              <a:t>Parikh and </a:t>
            </a:r>
            <a:r>
              <a:rPr lang="en-US" sz="2000" dirty="0" err="1" smtClean="0"/>
              <a:t>Grauman</a:t>
            </a:r>
            <a:r>
              <a:rPr lang="en-US" sz="2000" dirty="0" smtClean="0"/>
              <a:t> 2011</a:t>
            </a:r>
            <a:endParaRPr lang="en-US" sz="2000" dirty="0"/>
          </a:p>
        </p:txBody>
      </p:sp>
      <p:sp>
        <p:nvSpPr>
          <p:cNvPr id="68" name="Slide Number Placeholder 67"/>
          <p:cNvSpPr>
            <a:spLocks noGrp="1"/>
          </p:cNvSpPr>
          <p:nvPr>
            <p:ph type="sldNum" sz="quarter" idx="12"/>
          </p:nvPr>
        </p:nvSpPr>
        <p:spPr/>
        <p:txBody>
          <a:bodyPr/>
          <a:lstStyle/>
          <a:p>
            <a:fld id="{B36306CE-06D7-834D-AFCF-237E9A3BE041}" type="slidenum">
              <a:rPr lang="en-US" smtClean="0"/>
              <a:pPr/>
              <a:t>30</a:t>
            </a:fld>
            <a:endParaRPr lang="en-US"/>
          </a:p>
        </p:txBody>
      </p:sp>
      <p:sp>
        <p:nvSpPr>
          <p:cNvPr id="69" name="TextBox 68"/>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4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6" presetClass="emph" presetSubtype="0" accel="50000" decel="50000" fill="remove" nodeType="clickEffect">
                                  <p:stCondLst>
                                    <p:cond delay="0"/>
                                  </p:stCondLst>
                                  <p:childTnLst>
                                    <p:animScale>
                                      <p:cBhvr>
                                        <p:cTn id="58" dur="500" fill="hold"/>
                                        <p:tgtEl>
                                          <p:spTgt spid="7"/>
                                        </p:tgtEl>
                                      </p:cBhvr>
                                      <p:by x="150000" y="150000"/>
                                    </p:animScale>
                                  </p:childTnLst>
                                </p:cTn>
                              </p:par>
                            </p:childTnLst>
                          </p:cTn>
                        </p:par>
                      </p:childTnLst>
                    </p:cTn>
                  </p:par>
                  <p:par>
                    <p:cTn id="59" fill="hold">
                      <p:stCondLst>
                        <p:cond delay="indefinite"/>
                      </p:stCondLst>
                      <p:childTnLst>
                        <p:par>
                          <p:cTn id="60" fill="hold">
                            <p:stCondLst>
                              <p:cond delay="0"/>
                            </p:stCondLst>
                            <p:childTnLst>
                              <p:par>
                                <p:cTn id="61" presetID="6" presetClass="emph" presetSubtype="0" accel="50000" decel="50000" fill="remove" grpId="1" nodeType="clickEffect">
                                  <p:stCondLst>
                                    <p:cond delay="0"/>
                                  </p:stCondLst>
                                  <p:childTnLst>
                                    <p:animScale>
                                      <p:cBhvr>
                                        <p:cTn id="62" dur="500" fill="hold"/>
                                        <p:tgtEl>
                                          <p:spTgt spid="49"/>
                                        </p:tgtEl>
                                      </p:cBhvr>
                                      <p:by x="150000" y="150000"/>
                                    </p:animScale>
                                  </p:childTnLst>
                                </p:cTn>
                              </p:par>
                              <p:par>
                                <p:cTn id="63" presetID="6" presetClass="emph" presetSubtype="0" accel="50000" decel="50000" fill="remove" nodeType="withEffect">
                                  <p:stCondLst>
                                    <p:cond delay="0"/>
                                  </p:stCondLst>
                                  <p:childTnLst>
                                    <p:animScale>
                                      <p:cBhvr>
                                        <p:cTn id="64" dur="500" fill="hold"/>
                                        <p:tgtEl>
                                          <p:spTgt spid="2"/>
                                        </p:tgtEl>
                                      </p:cBhvr>
                                      <p:by x="150000" y="150000"/>
                                    </p:animScale>
                                  </p:childTnLst>
                                </p:cTn>
                              </p:par>
                              <p:par>
                                <p:cTn id="65" presetID="6" presetClass="emph" presetSubtype="0" accel="50000" decel="50000" fill="remove" grpId="1" nodeType="withEffect">
                                  <p:stCondLst>
                                    <p:cond delay="0"/>
                                  </p:stCondLst>
                                  <p:childTnLst>
                                    <p:animScale>
                                      <p:cBhvr>
                                        <p:cTn id="66" dur="500" fill="hold"/>
                                        <p:tgtEl>
                                          <p:spTgt spid="50"/>
                                        </p:tgtEl>
                                      </p:cBhvr>
                                      <p:by x="150000" y="150000"/>
                                    </p:animScale>
                                  </p:childTnLst>
                                </p:cTn>
                              </p:par>
                            </p:childTnLst>
                          </p:cTn>
                        </p:par>
                        <p:par>
                          <p:cTn id="67" fill="hold">
                            <p:stCondLst>
                              <p:cond delay="500"/>
                            </p:stCondLst>
                            <p:childTnLst>
                              <p:par>
                                <p:cTn id="68" presetID="1" presetClass="entr" presetSubtype="0" fill="hold" grpId="2" nodeType="after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5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49" grpId="2" animBg="1"/>
      <p:bldP spid="25" grpId="0"/>
      <p:bldP spid="138" grpId="0" animBg="1"/>
      <p:bldP spid="138" grpId="1" animBg="1"/>
      <p:bldP spid="141" grpId="0" animBg="1"/>
      <p:bldP spid="141" grpId="1" animBg="1"/>
      <p:bldP spid="142" grpId="0" animBg="1"/>
      <p:bldP spid="142" grpId="1" animBg="1"/>
      <p:bldP spid="60" grpId="0"/>
      <p:bldP spid="50" grpId="0"/>
      <p:bldP spid="50" grpId="1"/>
      <p:bldP spid="50" grpId="2"/>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with a </a:t>
            </a:r>
            <a:r>
              <a:rPr lang="en-US" smtClean="0"/>
              <a:t>few examples</a:t>
            </a:r>
            <a:endParaRPr lang="en-US"/>
          </a:p>
        </p:txBody>
      </p:sp>
      <p:sp>
        <p:nvSpPr>
          <p:cNvPr id="3" name="Content Placeholder 2"/>
          <p:cNvSpPr>
            <a:spLocks noGrp="1"/>
          </p:cNvSpPr>
          <p:nvPr>
            <p:ph idx="1"/>
          </p:nvPr>
        </p:nvSpPr>
        <p:spPr/>
        <p:txBody>
          <a:bodyPr/>
          <a:lstStyle/>
          <a:p>
            <a:r>
              <a:rPr lang="en-US" dirty="0" smtClean="0"/>
              <a:t>Active Learning</a:t>
            </a:r>
            <a:endParaRPr lang="en-US" dirty="0"/>
          </a:p>
        </p:txBody>
      </p:sp>
      <p:sp>
        <p:nvSpPr>
          <p:cNvPr id="4" name="Slide Number Placeholder 3"/>
          <p:cNvSpPr>
            <a:spLocks noGrp="1"/>
          </p:cNvSpPr>
          <p:nvPr>
            <p:ph type="sldNum" sz="quarter" idx="12"/>
          </p:nvPr>
        </p:nvSpPr>
        <p:spPr/>
        <p:txBody>
          <a:bodyPr/>
          <a:lstStyle/>
          <a:p>
            <a:fld id="{B36306CE-06D7-834D-AFCF-237E9A3BE041}" type="slidenum">
              <a:rPr lang="en-US" smtClean="0"/>
              <a:pPr/>
              <a:t>31</a:t>
            </a:fld>
            <a:endParaRPr lang="en-US"/>
          </a:p>
        </p:txBody>
      </p:sp>
      <p:sp>
        <p:nvSpPr>
          <p:cNvPr id="5" name="TextBox 4"/>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350795" y="402316"/>
            <a:ext cx="1017528" cy="1828800"/>
          </a:xfrm>
          <a:prstGeom prst="rect">
            <a:avLst/>
          </a:prstGeom>
        </p:spPr>
      </p:pic>
      <p:pic>
        <p:nvPicPr>
          <p:cNvPr id="26" name="Picture 25"/>
          <p:cNvPicPr>
            <a:picLocks noChangeAspect="1"/>
          </p:cNvPicPr>
          <p:nvPr/>
        </p:nvPicPr>
        <p:blipFill>
          <a:blip r:embed="rId4"/>
          <a:stretch>
            <a:fillRect/>
          </a:stretch>
        </p:blipFill>
        <p:spPr>
          <a:xfrm>
            <a:off x="3170437" y="402316"/>
            <a:ext cx="2438400" cy="1828800"/>
          </a:xfrm>
          <a:prstGeom prst="rect">
            <a:avLst/>
          </a:prstGeom>
        </p:spPr>
      </p:pic>
      <p:grpSp>
        <p:nvGrpSpPr>
          <p:cNvPr id="2" name="Group 7"/>
          <p:cNvGrpSpPr/>
          <p:nvPr/>
        </p:nvGrpSpPr>
        <p:grpSpPr>
          <a:xfrm>
            <a:off x="5699051" y="402316"/>
            <a:ext cx="3444949" cy="1828800"/>
            <a:chOff x="3942355" y="2057400"/>
            <a:chExt cx="3444949" cy="1828800"/>
          </a:xfrm>
        </p:grpSpPr>
        <p:pic>
          <p:nvPicPr>
            <p:cNvPr id="6" name="Picture 5"/>
            <p:cNvPicPr>
              <a:picLocks noChangeAspect="1"/>
            </p:cNvPicPr>
            <p:nvPr/>
          </p:nvPicPr>
          <p:blipFill>
            <a:blip r:embed="rId5"/>
            <a:stretch>
              <a:fillRect/>
            </a:stretch>
          </p:blipFill>
          <p:spPr>
            <a:xfrm>
              <a:off x="3942355" y="2057400"/>
              <a:ext cx="3444949" cy="1828800"/>
            </a:xfrm>
            <a:prstGeom prst="rect">
              <a:avLst/>
            </a:prstGeom>
          </p:spPr>
        </p:pic>
        <p:sp>
          <p:nvSpPr>
            <p:cNvPr id="7" name="Rectangle 6"/>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ounded Rectangular Callout 9"/>
          <p:cNvSpPr/>
          <p:nvPr/>
        </p:nvSpPr>
        <p:spPr>
          <a:xfrm>
            <a:off x="1368323" y="76200"/>
            <a:ext cx="1728838" cy="4953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this a giraffe?</a:t>
            </a:r>
            <a:endParaRPr lang="en-IN" dirty="0">
              <a:solidFill>
                <a:schemeClr val="tx1"/>
              </a:solidFill>
            </a:endParaRPr>
          </a:p>
        </p:txBody>
      </p:sp>
      <p:sp>
        <p:nvSpPr>
          <p:cNvPr id="11" name="Rounded Rectangular Callout 10"/>
          <p:cNvSpPr/>
          <p:nvPr/>
        </p:nvSpPr>
        <p:spPr>
          <a:xfrm>
            <a:off x="6470446" y="76200"/>
            <a:ext cx="1004528" cy="495300"/>
          </a:xfrm>
          <a:prstGeom prst="wedgeRoundRectCallout">
            <a:avLst>
              <a:gd name="adj1" fmla="val 42833"/>
              <a:gd name="adj2" fmla="val 939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endParaRPr lang="en-IN" dirty="0">
              <a:solidFill>
                <a:schemeClr val="tx1"/>
              </a:solidFill>
            </a:endParaRPr>
          </a:p>
        </p:txBody>
      </p:sp>
      <p:grpSp>
        <p:nvGrpSpPr>
          <p:cNvPr id="3" name="Group 31"/>
          <p:cNvGrpSpPr/>
          <p:nvPr/>
        </p:nvGrpSpPr>
        <p:grpSpPr>
          <a:xfrm>
            <a:off x="350795" y="2054236"/>
            <a:ext cx="5258042" cy="2154916"/>
            <a:chOff x="350795" y="2383516"/>
            <a:chExt cx="5258042" cy="2154916"/>
          </a:xfrm>
        </p:grpSpPr>
        <p:pic>
          <p:nvPicPr>
            <p:cNvPr id="27" name="Picture 26"/>
            <p:cNvPicPr>
              <a:picLocks noChangeAspect="1"/>
            </p:cNvPicPr>
            <p:nvPr/>
          </p:nvPicPr>
          <p:blipFill>
            <a:blip r:embed="rId6"/>
            <a:stretch>
              <a:fillRect/>
            </a:stretch>
          </p:blipFill>
          <p:spPr>
            <a:xfrm>
              <a:off x="3170437" y="2709632"/>
              <a:ext cx="2438400" cy="1828800"/>
            </a:xfrm>
            <a:prstGeom prst="rect">
              <a:avLst/>
            </a:prstGeom>
          </p:spPr>
        </p:pic>
        <p:grpSp>
          <p:nvGrpSpPr>
            <p:cNvPr id="4" name="Group 30"/>
            <p:cNvGrpSpPr/>
            <p:nvPr/>
          </p:nvGrpSpPr>
          <p:grpSpPr>
            <a:xfrm>
              <a:off x="350795" y="2383516"/>
              <a:ext cx="2746366" cy="2154916"/>
              <a:chOff x="350795" y="2383516"/>
              <a:chExt cx="2746366" cy="2154916"/>
            </a:xfrm>
          </p:grpSpPr>
          <p:pic>
            <p:nvPicPr>
              <p:cNvPr id="29" name="Picture 28"/>
              <p:cNvPicPr>
                <a:picLocks noChangeAspect="1"/>
              </p:cNvPicPr>
              <p:nvPr/>
            </p:nvPicPr>
            <p:blipFill>
              <a:blip r:embed="rId3"/>
              <a:stretch>
                <a:fillRect/>
              </a:stretch>
            </p:blipFill>
            <p:spPr>
              <a:xfrm>
                <a:off x="350795" y="2709632"/>
                <a:ext cx="1017528" cy="1828800"/>
              </a:xfrm>
              <a:prstGeom prst="rect">
                <a:avLst/>
              </a:prstGeom>
            </p:spPr>
          </p:pic>
          <p:sp>
            <p:nvSpPr>
              <p:cNvPr id="17" name="Rounded Rectangular Callout 16"/>
              <p:cNvSpPr/>
              <p:nvPr/>
            </p:nvSpPr>
            <p:spPr>
              <a:xfrm>
                <a:off x="1368323" y="2383516"/>
                <a:ext cx="1728838" cy="4953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this a giraffe?</a:t>
                </a:r>
                <a:endParaRPr lang="en-IN" dirty="0">
                  <a:solidFill>
                    <a:schemeClr val="tx1"/>
                  </a:solidFill>
                </a:endParaRPr>
              </a:p>
            </p:txBody>
          </p:sp>
        </p:grpSp>
      </p:grpSp>
      <p:grpSp>
        <p:nvGrpSpPr>
          <p:cNvPr id="5" name="Group 32"/>
          <p:cNvGrpSpPr/>
          <p:nvPr/>
        </p:nvGrpSpPr>
        <p:grpSpPr>
          <a:xfrm>
            <a:off x="5699051" y="2054236"/>
            <a:ext cx="3444949" cy="2154916"/>
            <a:chOff x="5699051" y="2383516"/>
            <a:chExt cx="3444949" cy="2154916"/>
          </a:xfrm>
        </p:grpSpPr>
        <p:grpSp>
          <p:nvGrpSpPr>
            <p:cNvPr id="8" name="Group 12"/>
            <p:cNvGrpSpPr/>
            <p:nvPr/>
          </p:nvGrpSpPr>
          <p:grpSpPr>
            <a:xfrm>
              <a:off x="5699051" y="2709632"/>
              <a:ext cx="3444949" cy="1828800"/>
              <a:chOff x="3942355" y="2057400"/>
              <a:chExt cx="3444949" cy="1828800"/>
            </a:xfrm>
          </p:grpSpPr>
          <p:pic>
            <p:nvPicPr>
              <p:cNvPr id="14" name="Picture 13"/>
              <p:cNvPicPr>
                <a:picLocks noChangeAspect="1"/>
              </p:cNvPicPr>
              <p:nvPr/>
            </p:nvPicPr>
            <p:blipFill>
              <a:blip r:embed="rId5"/>
              <a:stretch>
                <a:fillRect/>
              </a:stretch>
            </p:blipFill>
            <p:spPr>
              <a:xfrm>
                <a:off x="3942355" y="2057400"/>
                <a:ext cx="3444949" cy="1828800"/>
              </a:xfrm>
              <a:prstGeom prst="rect">
                <a:avLst/>
              </a:prstGeom>
            </p:spPr>
          </p:pic>
          <p:sp>
            <p:nvSpPr>
              <p:cNvPr id="15" name="Rectangle 14"/>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ounded Rectangular Callout 17"/>
            <p:cNvSpPr/>
            <p:nvPr/>
          </p:nvSpPr>
          <p:spPr>
            <a:xfrm>
              <a:off x="6470446" y="2383516"/>
              <a:ext cx="1004528" cy="495300"/>
            </a:xfrm>
            <a:prstGeom prst="wedgeRoundRectCallout">
              <a:avLst>
                <a:gd name="adj1" fmla="val 42833"/>
                <a:gd name="adj2" fmla="val 939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Yes.</a:t>
              </a:r>
              <a:endParaRPr lang="en-IN" dirty="0">
                <a:solidFill>
                  <a:schemeClr val="tx1"/>
                </a:solidFill>
              </a:endParaRPr>
            </a:p>
          </p:txBody>
        </p:sp>
      </p:grpSp>
      <p:grpSp>
        <p:nvGrpSpPr>
          <p:cNvPr id="12" name="Group 33"/>
          <p:cNvGrpSpPr/>
          <p:nvPr/>
        </p:nvGrpSpPr>
        <p:grpSpPr>
          <a:xfrm>
            <a:off x="350795" y="3989632"/>
            <a:ext cx="5258042" cy="2154916"/>
            <a:chOff x="350795" y="4538432"/>
            <a:chExt cx="5258042" cy="2154916"/>
          </a:xfrm>
        </p:grpSpPr>
        <p:pic>
          <p:nvPicPr>
            <p:cNvPr id="30" name="Picture 29"/>
            <p:cNvPicPr>
              <a:picLocks noChangeAspect="1"/>
            </p:cNvPicPr>
            <p:nvPr/>
          </p:nvPicPr>
          <p:blipFill>
            <a:blip r:embed="rId3"/>
            <a:stretch>
              <a:fillRect/>
            </a:stretch>
          </p:blipFill>
          <p:spPr>
            <a:xfrm>
              <a:off x="350795" y="4864548"/>
              <a:ext cx="1017528" cy="1828800"/>
            </a:xfrm>
            <a:prstGeom prst="rect">
              <a:avLst/>
            </a:prstGeom>
          </p:spPr>
        </p:pic>
        <p:pic>
          <p:nvPicPr>
            <p:cNvPr id="9" name="Picture 8"/>
            <p:cNvPicPr>
              <a:picLocks noChangeAspect="1"/>
            </p:cNvPicPr>
            <p:nvPr/>
          </p:nvPicPr>
          <p:blipFill>
            <a:blip r:embed="rId7"/>
            <a:stretch>
              <a:fillRect/>
            </a:stretch>
          </p:blipFill>
          <p:spPr>
            <a:xfrm>
              <a:off x="3170437" y="4864548"/>
              <a:ext cx="2438400" cy="1828800"/>
            </a:xfrm>
            <a:prstGeom prst="rect">
              <a:avLst/>
            </a:prstGeom>
          </p:spPr>
        </p:pic>
        <p:sp>
          <p:nvSpPr>
            <p:cNvPr id="24" name="Rounded Rectangular Callout 23"/>
            <p:cNvSpPr/>
            <p:nvPr/>
          </p:nvSpPr>
          <p:spPr>
            <a:xfrm>
              <a:off x="1368323" y="4538432"/>
              <a:ext cx="1728838" cy="4953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this a giraffe?</a:t>
              </a:r>
              <a:endParaRPr lang="en-IN" dirty="0">
                <a:solidFill>
                  <a:schemeClr val="tx1"/>
                </a:solidFill>
              </a:endParaRPr>
            </a:p>
          </p:txBody>
        </p:sp>
      </p:grpSp>
      <p:grpSp>
        <p:nvGrpSpPr>
          <p:cNvPr id="13" name="Group 34"/>
          <p:cNvGrpSpPr/>
          <p:nvPr/>
        </p:nvGrpSpPr>
        <p:grpSpPr>
          <a:xfrm>
            <a:off x="5699051" y="3989632"/>
            <a:ext cx="3444949" cy="2154916"/>
            <a:chOff x="5699051" y="4538432"/>
            <a:chExt cx="3444949" cy="2154916"/>
          </a:xfrm>
        </p:grpSpPr>
        <p:grpSp>
          <p:nvGrpSpPr>
            <p:cNvPr id="16" name="Group 19"/>
            <p:cNvGrpSpPr/>
            <p:nvPr/>
          </p:nvGrpSpPr>
          <p:grpSpPr>
            <a:xfrm>
              <a:off x="5699051" y="4864548"/>
              <a:ext cx="3444949" cy="1828800"/>
              <a:chOff x="3942355" y="2057400"/>
              <a:chExt cx="3444949" cy="1828800"/>
            </a:xfrm>
          </p:grpSpPr>
          <p:pic>
            <p:nvPicPr>
              <p:cNvPr id="21" name="Picture 20"/>
              <p:cNvPicPr>
                <a:picLocks noChangeAspect="1"/>
              </p:cNvPicPr>
              <p:nvPr/>
            </p:nvPicPr>
            <p:blipFill>
              <a:blip r:embed="rId5"/>
              <a:stretch>
                <a:fillRect/>
              </a:stretch>
            </p:blipFill>
            <p:spPr>
              <a:xfrm>
                <a:off x="3942355" y="2057400"/>
                <a:ext cx="3444949" cy="1828800"/>
              </a:xfrm>
              <a:prstGeom prst="rect">
                <a:avLst/>
              </a:prstGeom>
            </p:spPr>
          </p:pic>
          <p:sp>
            <p:nvSpPr>
              <p:cNvPr id="22" name="Rectangle 21"/>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ounded Rectangular Callout 24"/>
            <p:cNvSpPr/>
            <p:nvPr/>
          </p:nvSpPr>
          <p:spPr>
            <a:xfrm>
              <a:off x="6470446" y="4538432"/>
              <a:ext cx="1004528" cy="495300"/>
            </a:xfrm>
            <a:prstGeom prst="wedgeRoundRectCallout">
              <a:avLst>
                <a:gd name="adj1" fmla="val 42833"/>
                <a:gd name="adj2" fmla="val 9393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endParaRPr lang="en-IN" dirty="0">
                <a:solidFill>
                  <a:schemeClr val="tx1"/>
                </a:solidFill>
              </a:endParaRPr>
            </a:p>
          </p:txBody>
        </p:sp>
      </p:grpSp>
      <p:sp>
        <p:nvSpPr>
          <p:cNvPr id="31" name="Slide Number Placeholder 30"/>
          <p:cNvSpPr>
            <a:spLocks noGrp="1"/>
          </p:cNvSpPr>
          <p:nvPr>
            <p:ph type="sldNum" sz="quarter" idx="12"/>
          </p:nvPr>
        </p:nvSpPr>
        <p:spPr>
          <a:xfrm>
            <a:off x="6553200" y="6356350"/>
            <a:ext cx="2133600" cy="365125"/>
          </a:xfrm>
        </p:spPr>
        <p:txBody>
          <a:bodyPr/>
          <a:lstStyle/>
          <a:p>
            <a:fld id="{B36306CE-06D7-834D-AFCF-237E9A3BE041}" type="slidenum">
              <a:rPr lang="en-US" smtClean="0"/>
              <a:pPr/>
              <a:t>32</a:t>
            </a:fld>
            <a:endParaRPr lang="en-US"/>
          </a:p>
        </p:txBody>
      </p:sp>
      <p:sp>
        <p:nvSpPr>
          <p:cNvPr id="32" name="TextBox 31"/>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35328" y="2148945"/>
            <a:ext cx="1017528" cy="1828800"/>
          </a:xfrm>
          <a:prstGeom prst="rect">
            <a:avLst/>
          </a:prstGeom>
        </p:spPr>
      </p:pic>
      <p:grpSp>
        <p:nvGrpSpPr>
          <p:cNvPr id="2" name="Group 7"/>
          <p:cNvGrpSpPr/>
          <p:nvPr/>
        </p:nvGrpSpPr>
        <p:grpSpPr>
          <a:xfrm>
            <a:off x="5452487" y="2299433"/>
            <a:ext cx="3444949" cy="1828800"/>
            <a:chOff x="3942355" y="2057400"/>
            <a:chExt cx="3444949" cy="1828800"/>
          </a:xfrm>
        </p:grpSpPr>
        <p:pic>
          <p:nvPicPr>
            <p:cNvPr id="6" name="Picture 5"/>
            <p:cNvPicPr>
              <a:picLocks noChangeAspect="1"/>
            </p:cNvPicPr>
            <p:nvPr/>
          </p:nvPicPr>
          <p:blipFill>
            <a:blip r:embed="rId4"/>
            <a:stretch>
              <a:fillRect/>
            </a:stretch>
          </p:blipFill>
          <p:spPr>
            <a:xfrm>
              <a:off x="3942355" y="2057400"/>
              <a:ext cx="3444949" cy="1828800"/>
            </a:xfrm>
            <a:prstGeom prst="rect">
              <a:avLst/>
            </a:prstGeom>
          </p:spPr>
        </p:pic>
        <p:sp>
          <p:nvSpPr>
            <p:cNvPr id="7" name="Rectangle 6"/>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ounded Rectangular Callout 9"/>
          <p:cNvSpPr/>
          <p:nvPr/>
        </p:nvSpPr>
        <p:spPr>
          <a:xfrm>
            <a:off x="1121759" y="1209145"/>
            <a:ext cx="1728838" cy="9398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think this is a giraffe. What do you think?</a:t>
            </a:r>
            <a:endParaRPr lang="en-IN" dirty="0">
              <a:solidFill>
                <a:schemeClr val="tx1"/>
              </a:solidFill>
            </a:endParaRPr>
          </a:p>
        </p:txBody>
      </p:sp>
      <p:sp>
        <p:nvSpPr>
          <p:cNvPr id="11" name="Rounded Rectangular Callout 10"/>
          <p:cNvSpPr/>
          <p:nvPr/>
        </p:nvSpPr>
        <p:spPr>
          <a:xfrm>
            <a:off x="5579049" y="1209145"/>
            <a:ext cx="1649361" cy="939800"/>
          </a:xfrm>
          <a:prstGeom prst="wedgeRoundRectCallout">
            <a:avLst>
              <a:gd name="adj1" fmla="val 41239"/>
              <a:gd name="adj2" fmla="val 1237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its neck is too short for it to be a giraffe.</a:t>
            </a:r>
            <a:endParaRPr lang="en-IN" dirty="0">
              <a:solidFill>
                <a:schemeClr val="tx1"/>
              </a:solidFill>
            </a:endParaRPr>
          </a:p>
        </p:txBody>
      </p:sp>
      <p:pic>
        <p:nvPicPr>
          <p:cNvPr id="39" name="Picture 38"/>
          <p:cNvPicPr>
            <a:picLocks noChangeAspect="1"/>
          </p:cNvPicPr>
          <p:nvPr/>
        </p:nvPicPr>
        <p:blipFill>
          <a:blip r:embed="rId5"/>
          <a:stretch>
            <a:fillRect/>
          </a:stretch>
        </p:blipFill>
        <p:spPr>
          <a:xfrm>
            <a:off x="2741774" y="2148945"/>
            <a:ext cx="2735295" cy="1828800"/>
          </a:xfrm>
          <a:prstGeom prst="rect">
            <a:avLst/>
          </a:prstGeom>
        </p:spPr>
      </p:pic>
      <p:sp>
        <p:nvSpPr>
          <p:cNvPr id="44" name="TextBox 43"/>
          <p:cNvSpPr txBox="1"/>
          <p:nvPr/>
        </p:nvSpPr>
        <p:spPr>
          <a:xfrm>
            <a:off x="1236472" y="4674516"/>
            <a:ext cx="1696065" cy="923330"/>
          </a:xfrm>
          <a:prstGeom prst="rect">
            <a:avLst/>
          </a:prstGeom>
          <a:noFill/>
        </p:spPr>
        <p:txBody>
          <a:bodyPr wrap="square" rtlCol="0">
            <a:spAutoFit/>
          </a:bodyPr>
          <a:lstStyle/>
          <a:p>
            <a:pPr algn="ctr"/>
            <a:r>
              <a:rPr lang="en-IN" dirty="0" smtClean="0"/>
              <a:t>Ah! These must not be giraffes either then.</a:t>
            </a:r>
          </a:p>
        </p:txBody>
      </p:sp>
      <p:grpSp>
        <p:nvGrpSpPr>
          <p:cNvPr id="3" name="Group 46"/>
          <p:cNvGrpSpPr/>
          <p:nvPr/>
        </p:nvGrpSpPr>
        <p:grpSpPr>
          <a:xfrm>
            <a:off x="1252856" y="4260316"/>
            <a:ext cx="6079616" cy="1437558"/>
            <a:chOff x="1252856" y="3855478"/>
            <a:chExt cx="6079616" cy="1437558"/>
          </a:xfrm>
        </p:grpSpPr>
        <p:pic>
          <p:nvPicPr>
            <p:cNvPr id="38" name="Picture 37"/>
            <p:cNvPicPr>
              <a:picLocks noChangeAspect="1"/>
            </p:cNvPicPr>
            <p:nvPr/>
          </p:nvPicPr>
          <p:blipFill>
            <a:blip r:embed="rId6"/>
            <a:stretch>
              <a:fillRect/>
            </a:stretch>
          </p:blipFill>
          <p:spPr>
            <a:xfrm>
              <a:off x="3117747" y="4269678"/>
              <a:ext cx="1219200" cy="914400"/>
            </a:xfrm>
            <a:prstGeom prst="rect">
              <a:avLst/>
            </a:prstGeom>
          </p:spPr>
        </p:pic>
        <p:pic>
          <p:nvPicPr>
            <p:cNvPr id="41" name="Picture 40"/>
            <p:cNvPicPr>
              <a:picLocks noChangeAspect="1"/>
            </p:cNvPicPr>
            <p:nvPr/>
          </p:nvPicPr>
          <p:blipFill>
            <a:blip r:embed="rId7"/>
            <a:stretch>
              <a:fillRect/>
            </a:stretch>
          </p:blipFill>
          <p:spPr>
            <a:xfrm>
              <a:off x="5530367" y="4269678"/>
              <a:ext cx="1219200" cy="914400"/>
            </a:xfrm>
            <a:prstGeom prst="rect">
              <a:avLst/>
            </a:prstGeom>
          </p:spPr>
        </p:pic>
        <p:pic>
          <p:nvPicPr>
            <p:cNvPr id="42" name="Picture 41"/>
            <p:cNvPicPr>
              <a:picLocks noChangeAspect="1"/>
            </p:cNvPicPr>
            <p:nvPr/>
          </p:nvPicPr>
          <p:blipFill>
            <a:blip r:embed="rId8"/>
            <a:stretch>
              <a:fillRect/>
            </a:stretch>
          </p:blipFill>
          <p:spPr>
            <a:xfrm>
              <a:off x="4586032" y="4269678"/>
              <a:ext cx="783771" cy="914400"/>
            </a:xfrm>
            <a:prstGeom prst="rect">
              <a:avLst/>
            </a:prstGeom>
          </p:spPr>
        </p:pic>
        <p:sp>
          <p:nvSpPr>
            <p:cNvPr id="43" name="Rounded Rectangular Callout 42"/>
            <p:cNvSpPr/>
            <p:nvPr/>
          </p:nvSpPr>
          <p:spPr>
            <a:xfrm>
              <a:off x="1252856" y="3855478"/>
              <a:ext cx="6046839" cy="1437558"/>
            </a:xfrm>
            <a:prstGeom prst="wedgeRoundRectCallout">
              <a:avLst>
                <a:gd name="adj1" fmla="val -49183"/>
                <a:gd name="adj2" fmla="val -10600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solidFill>
                  <a:schemeClr val="tx1"/>
                </a:solidFill>
              </a:endParaRPr>
            </a:p>
          </p:txBody>
        </p:sp>
        <p:sp>
          <p:nvSpPr>
            <p:cNvPr id="45" name="Rectangle 44"/>
            <p:cNvSpPr/>
            <p:nvPr/>
          </p:nvSpPr>
          <p:spPr>
            <a:xfrm>
              <a:off x="3268055" y="3867050"/>
              <a:ext cx="3360190" cy="369332"/>
            </a:xfrm>
            <a:prstGeom prst="rect">
              <a:avLst/>
            </a:prstGeom>
          </p:spPr>
          <p:txBody>
            <a:bodyPr wrap="none">
              <a:spAutoFit/>
            </a:bodyPr>
            <a:lstStyle/>
            <a:p>
              <a:pPr algn="ctr"/>
              <a:r>
                <a:rPr lang="en-US" dirty="0" smtClean="0"/>
                <a:t>[Animals with even shorter necks]</a:t>
              </a:r>
              <a:endParaRPr lang="en-US" dirty="0"/>
            </a:p>
          </p:txBody>
        </p:sp>
        <p:sp>
          <p:nvSpPr>
            <p:cNvPr id="46" name="TextBox 45"/>
            <p:cNvSpPr txBox="1"/>
            <p:nvPr/>
          </p:nvSpPr>
          <p:spPr>
            <a:xfrm>
              <a:off x="6661022" y="4465814"/>
              <a:ext cx="671450" cy="369332"/>
            </a:xfrm>
            <a:prstGeom prst="rect">
              <a:avLst/>
            </a:prstGeom>
            <a:noFill/>
          </p:spPr>
          <p:txBody>
            <a:bodyPr wrap="square" rtlCol="0">
              <a:spAutoFit/>
            </a:bodyPr>
            <a:lstStyle/>
            <a:p>
              <a:pPr algn="ctr"/>
              <a:r>
                <a:rPr lang="en-IN" dirty="0" smtClean="0"/>
                <a:t>……</a:t>
              </a:r>
            </a:p>
          </p:txBody>
        </p:sp>
      </p:grpSp>
      <p:sp>
        <p:nvSpPr>
          <p:cNvPr id="53" name="TextBox 52"/>
          <p:cNvSpPr txBox="1"/>
          <p:nvPr/>
        </p:nvSpPr>
        <p:spPr>
          <a:xfrm>
            <a:off x="635000" y="424315"/>
            <a:ext cx="2633055" cy="523220"/>
          </a:xfrm>
          <a:prstGeom prst="rect">
            <a:avLst/>
          </a:prstGeom>
          <a:noFill/>
        </p:spPr>
        <p:txBody>
          <a:bodyPr wrap="square" rtlCol="0">
            <a:spAutoFit/>
          </a:bodyPr>
          <a:lstStyle/>
          <a:p>
            <a:pPr algn="ctr"/>
            <a:r>
              <a:rPr lang="en-US" sz="2800" dirty="0" smtClean="0">
                <a:solidFill>
                  <a:srgbClr val="FF0000"/>
                </a:solidFill>
              </a:rPr>
              <a:t>Current belief</a:t>
            </a:r>
            <a:endParaRPr lang="en-US" sz="2800" dirty="0">
              <a:solidFill>
                <a:srgbClr val="FF0000"/>
              </a:solidFill>
            </a:endParaRPr>
          </a:p>
        </p:txBody>
      </p:sp>
      <p:sp>
        <p:nvSpPr>
          <p:cNvPr id="54" name="TextBox 53"/>
          <p:cNvSpPr txBox="1"/>
          <p:nvPr/>
        </p:nvSpPr>
        <p:spPr>
          <a:xfrm>
            <a:off x="4336948" y="214326"/>
            <a:ext cx="3916475" cy="954107"/>
          </a:xfrm>
          <a:prstGeom prst="rect">
            <a:avLst/>
          </a:prstGeom>
          <a:noFill/>
        </p:spPr>
        <p:txBody>
          <a:bodyPr wrap="square" rtlCol="0">
            <a:spAutoFit/>
          </a:bodyPr>
          <a:lstStyle/>
          <a:p>
            <a:pPr algn="ctr"/>
            <a:r>
              <a:rPr lang="en-US" sz="2800" dirty="0" smtClean="0">
                <a:solidFill>
                  <a:srgbClr val="FF0000"/>
                </a:solidFill>
              </a:rPr>
              <a:t>Focused feedback</a:t>
            </a:r>
          </a:p>
          <a:p>
            <a:pPr algn="ctr"/>
            <a:r>
              <a:rPr lang="en-US" sz="2800" dirty="0" smtClean="0">
                <a:solidFill>
                  <a:srgbClr val="FF0000"/>
                </a:solidFill>
              </a:rPr>
              <a:t>Knowledge of the world</a:t>
            </a:r>
            <a:endParaRPr lang="en-US" sz="2800" dirty="0">
              <a:solidFill>
                <a:srgbClr val="FF0000"/>
              </a:solidFill>
            </a:endParaRPr>
          </a:p>
        </p:txBody>
      </p:sp>
      <p:sp>
        <p:nvSpPr>
          <p:cNvPr id="55" name="TextBox 54"/>
          <p:cNvSpPr txBox="1"/>
          <p:nvPr/>
        </p:nvSpPr>
        <p:spPr>
          <a:xfrm>
            <a:off x="1236472" y="5802968"/>
            <a:ext cx="6046839" cy="523220"/>
          </a:xfrm>
          <a:prstGeom prst="rect">
            <a:avLst/>
          </a:prstGeom>
          <a:noFill/>
        </p:spPr>
        <p:txBody>
          <a:bodyPr wrap="square" rtlCol="0">
            <a:spAutoFit/>
          </a:bodyPr>
          <a:lstStyle/>
          <a:p>
            <a:pPr algn="ctr"/>
            <a:r>
              <a:rPr lang="en-US" sz="2800" dirty="0" smtClean="0">
                <a:solidFill>
                  <a:srgbClr val="FF0000"/>
                </a:solidFill>
              </a:rPr>
              <a:t>Feedback on one, transferred to many</a:t>
            </a:r>
            <a:endParaRPr lang="en-US" sz="2800" dirty="0">
              <a:solidFill>
                <a:srgbClr val="FF0000"/>
              </a:solidFill>
            </a:endParaRPr>
          </a:p>
        </p:txBody>
      </p:sp>
      <p:sp>
        <p:nvSpPr>
          <p:cNvPr id="56" name="Content Placeholder 2"/>
          <p:cNvSpPr>
            <a:spLocks noGrp="1"/>
          </p:cNvSpPr>
          <p:nvPr>
            <p:ph idx="1"/>
          </p:nvPr>
        </p:nvSpPr>
        <p:spPr>
          <a:xfrm>
            <a:off x="351118" y="2532063"/>
            <a:ext cx="8396941" cy="2519362"/>
          </a:xfrm>
          <a:solidFill>
            <a:srgbClr val="CCFFCC"/>
          </a:solidFill>
          <a:effectLst>
            <a:outerShdw blurRad="50800" dist="38100" dir="2700000" algn="tl" rotWithShape="0">
              <a:srgbClr val="000000">
                <a:alpha val="43000"/>
              </a:srgbClr>
            </a:outerShdw>
          </a:effectLst>
        </p:spPr>
        <p:txBody>
          <a:bodyPr anchor="ctr">
            <a:normAutofit/>
          </a:bodyPr>
          <a:lstStyle/>
          <a:p>
            <a:pPr>
              <a:defRPr/>
            </a:pPr>
            <a:r>
              <a:rPr lang="en-US" sz="2800" dirty="0" smtClean="0"/>
              <a:t>Learner learns better from its mistakes</a:t>
            </a:r>
          </a:p>
          <a:p>
            <a:pPr>
              <a:defRPr/>
            </a:pPr>
            <a:r>
              <a:rPr lang="en-US" sz="2800" dirty="0" smtClean="0"/>
              <a:t>Accelerated discriminative learning with few examples</a:t>
            </a:r>
          </a:p>
        </p:txBody>
      </p:sp>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Parkash</a:t>
            </a:r>
            <a:r>
              <a:rPr lang="en-US" dirty="0" smtClean="0"/>
              <a:t> and Parikh, 2012</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33</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bg/>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4" grpId="0"/>
      <p:bldP spid="53" grpId="0"/>
      <p:bldP spid="54" grpId="0"/>
      <p:bldP spid="55" grpId="0"/>
      <p:bldP spid="56" grpId="0" build="p"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Attributes-based Feedback</a:t>
            </a:r>
            <a:endParaRPr lang="en-US" dirty="0"/>
          </a:p>
        </p:txBody>
      </p:sp>
      <p:cxnSp>
        <p:nvCxnSpPr>
          <p:cNvPr id="40" name="Straight Connector 39"/>
          <p:cNvCxnSpPr/>
          <p:nvPr/>
        </p:nvCxnSpPr>
        <p:spPr>
          <a:xfrm rot="16200000" flipH="1">
            <a:off x="2214118" y="5337949"/>
            <a:ext cx="2160116" cy="2849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7" name="Can 66"/>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nvGrpSpPr>
          <p:cNvPr id="3" name="Group 84"/>
          <p:cNvGrpSpPr/>
          <p:nvPr/>
        </p:nvGrpSpPr>
        <p:grpSpPr>
          <a:xfrm>
            <a:off x="5425387" y="2152925"/>
            <a:ext cx="3444949" cy="1828800"/>
            <a:chOff x="4327451" y="451853"/>
            <a:chExt cx="3444949" cy="1828800"/>
          </a:xfrm>
        </p:grpSpPr>
        <p:pic>
          <p:nvPicPr>
            <p:cNvPr id="98" name="Picture 6"/>
            <p:cNvPicPr>
              <a:picLocks noChangeAspect="1"/>
            </p:cNvPicPr>
            <p:nvPr/>
          </p:nvPicPr>
          <p:blipFill>
            <a:blip r:embed="rId3"/>
            <a:stretch>
              <a:fillRect/>
            </a:stretch>
          </p:blipFill>
          <p:spPr>
            <a:xfrm>
              <a:off x="4327451" y="451853"/>
              <a:ext cx="3444949" cy="1828800"/>
            </a:xfrm>
            <a:prstGeom prst="rect">
              <a:avLst/>
            </a:prstGeom>
          </p:spPr>
        </p:pic>
        <p:sp>
          <p:nvSpPr>
            <p:cNvPr id="99" name="Rectangle 98"/>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52"/>
          <p:cNvGrpSpPr/>
          <p:nvPr/>
        </p:nvGrpSpPr>
        <p:grpSpPr>
          <a:xfrm>
            <a:off x="3238500" y="2152925"/>
            <a:ext cx="1752600" cy="2107672"/>
            <a:chOff x="3238500" y="2152925"/>
            <a:chExt cx="1752600" cy="2107672"/>
          </a:xfrm>
        </p:grpSpPr>
        <p:sp>
          <p:nvSpPr>
            <p:cNvPr id="88" name="Can 87"/>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100" name="Rounded Rectangular Callout 99"/>
          <p:cNvSpPr/>
          <p:nvPr/>
        </p:nvSpPr>
        <p:spPr>
          <a:xfrm>
            <a:off x="5425386" y="1379539"/>
            <a:ext cx="2800937" cy="731306"/>
          </a:xfrm>
          <a:prstGeom prst="wedgeRoundRectCallout">
            <a:avLst>
              <a:gd name="adj1" fmla="val -289"/>
              <a:gd name="adj2" fmla="val 993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p>
          <a:p>
            <a:pPr algn="ctr"/>
            <a:r>
              <a:rPr lang="en-US" dirty="0" smtClean="0">
                <a:solidFill>
                  <a:schemeClr val="tx1"/>
                </a:solidFill>
              </a:rPr>
              <a:t>It is too open to be a forest</a:t>
            </a:r>
            <a:endParaRPr lang="en-IN" dirty="0">
              <a:solidFill>
                <a:schemeClr val="tx1"/>
              </a:solidFill>
            </a:endParaRPr>
          </a:p>
        </p:txBody>
      </p:sp>
      <p:grpSp>
        <p:nvGrpSpPr>
          <p:cNvPr id="5" name="Group 132"/>
          <p:cNvGrpSpPr/>
          <p:nvPr/>
        </p:nvGrpSpPr>
        <p:grpSpPr>
          <a:xfrm>
            <a:off x="846715" y="1390133"/>
            <a:ext cx="2104221" cy="2591592"/>
            <a:chOff x="846715" y="1390133"/>
            <a:chExt cx="2104221" cy="2591592"/>
          </a:xfrm>
        </p:grpSpPr>
        <p:pic>
          <p:nvPicPr>
            <p:cNvPr id="84" name="Picture 2"/>
            <p:cNvPicPr>
              <a:picLocks noChangeAspect="1" noChangeArrowheads="1"/>
            </p:cNvPicPr>
            <p:nvPr/>
          </p:nvPicPr>
          <p:blipFill>
            <a:blip r:embed="rId4"/>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6" name="Group 100"/>
            <p:cNvGrpSpPr/>
            <p:nvPr/>
          </p:nvGrpSpPr>
          <p:grpSpPr>
            <a:xfrm>
              <a:off x="846715" y="1390133"/>
              <a:ext cx="2104221" cy="951897"/>
              <a:chOff x="846715" y="1390133"/>
              <a:chExt cx="2104221" cy="951897"/>
            </a:xfrm>
          </p:grpSpPr>
          <p:sp>
            <p:nvSpPr>
              <p:cNvPr id="102" name="TextBox 101"/>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103" name="Oval 102"/>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107" name="TextBox 106"/>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108" name="TextBox 107"/>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109" name="TextBox 108"/>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grpSp>
      <p:sp>
        <p:nvSpPr>
          <p:cNvPr id="110" name="Rounded Rectangular Callout 109"/>
          <p:cNvSpPr/>
          <p:nvPr/>
        </p:nvSpPr>
        <p:spPr>
          <a:xfrm>
            <a:off x="2950936" y="1388280"/>
            <a:ext cx="2059005" cy="523345"/>
          </a:xfrm>
          <a:prstGeom prst="wedgeRoundRectCallout">
            <a:avLst>
              <a:gd name="adj1" fmla="val -71640"/>
              <a:gd name="adj2" fmla="val 2159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Forest</a:t>
            </a:r>
            <a:endParaRPr lang="en-IN" dirty="0">
              <a:solidFill>
                <a:schemeClr val="tx1"/>
              </a:solidFill>
            </a:endParaRPr>
          </a:p>
        </p:txBody>
      </p:sp>
      <p:grpSp>
        <p:nvGrpSpPr>
          <p:cNvPr id="7" name="Group 119"/>
          <p:cNvGrpSpPr/>
          <p:nvPr/>
        </p:nvGrpSpPr>
        <p:grpSpPr>
          <a:xfrm>
            <a:off x="183120" y="4781551"/>
            <a:ext cx="8670018" cy="914493"/>
            <a:chOff x="183120" y="4781551"/>
            <a:chExt cx="8670018" cy="914493"/>
          </a:xfrm>
        </p:grpSpPr>
        <p:pic>
          <p:nvPicPr>
            <p:cNvPr id="121" name="Picture 16"/>
            <p:cNvPicPr>
              <a:picLocks noChangeAspect="1"/>
            </p:cNvPicPr>
            <p:nvPr/>
          </p:nvPicPr>
          <p:blipFill>
            <a:blip r:embed="rId5"/>
            <a:srcRect/>
            <a:stretch>
              <a:fillRect/>
            </a:stretch>
          </p:blipFill>
          <p:spPr bwMode="auto">
            <a:xfrm>
              <a:off x="7938738" y="4781551"/>
              <a:ext cx="914400" cy="914400"/>
            </a:xfrm>
            <a:prstGeom prst="rect">
              <a:avLst/>
            </a:prstGeom>
            <a:noFill/>
            <a:ln w="9525">
              <a:noFill/>
              <a:miter lim="800000"/>
              <a:headEnd/>
              <a:tailEnd/>
            </a:ln>
          </p:spPr>
        </p:pic>
        <p:pic>
          <p:nvPicPr>
            <p:cNvPr id="122" name="Picture 23"/>
            <p:cNvPicPr>
              <a:picLocks noChangeAspect="1"/>
            </p:cNvPicPr>
            <p:nvPr/>
          </p:nvPicPr>
          <p:blipFill>
            <a:blip r:embed="rId6"/>
            <a:srcRect/>
            <a:stretch>
              <a:fillRect/>
            </a:stretch>
          </p:blipFill>
          <p:spPr bwMode="auto">
            <a:xfrm>
              <a:off x="4624741" y="4781551"/>
              <a:ext cx="914400" cy="914400"/>
            </a:xfrm>
            <a:prstGeom prst="rect">
              <a:avLst/>
            </a:prstGeom>
            <a:noFill/>
            <a:ln w="9525">
              <a:noFill/>
              <a:miter lim="800000"/>
              <a:headEnd/>
              <a:tailEnd/>
            </a:ln>
          </p:spPr>
        </p:pic>
        <p:pic>
          <p:nvPicPr>
            <p:cNvPr id="123" name="Picture 24"/>
            <p:cNvPicPr>
              <a:picLocks noChangeAspect="1"/>
            </p:cNvPicPr>
            <p:nvPr/>
          </p:nvPicPr>
          <p:blipFill>
            <a:blip r:embed="rId7"/>
            <a:srcRect/>
            <a:stretch>
              <a:fillRect/>
            </a:stretch>
          </p:blipFill>
          <p:spPr bwMode="auto">
            <a:xfrm>
              <a:off x="1122920" y="4781551"/>
              <a:ext cx="914400" cy="914400"/>
            </a:xfrm>
            <a:prstGeom prst="rect">
              <a:avLst/>
            </a:prstGeom>
            <a:noFill/>
            <a:ln w="9525">
              <a:noFill/>
              <a:miter lim="800000"/>
              <a:headEnd/>
              <a:tailEnd/>
            </a:ln>
          </p:spPr>
        </p:pic>
        <p:pic>
          <p:nvPicPr>
            <p:cNvPr id="124" name="Picture 27"/>
            <p:cNvPicPr>
              <a:picLocks noChangeAspect="1"/>
            </p:cNvPicPr>
            <p:nvPr/>
          </p:nvPicPr>
          <p:blipFill>
            <a:blip r:embed="rId8"/>
            <a:srcRect/>
            <a:stretch>
              <a:fillRect/>
            </a:stretch>
          </p:blipFill>
          <p:spPr bwMode="auto">
            <a:xfrm>
              <a:off x="6982092" y="4781551"/>
              <a:ext cx="914400" cy="914400"/>
            </a:xfrm>
            <a:prstGeom prst="rect">
              <a:avLst/>
            </a:prstGeom>
            <a:noFill/>
            <a:ln w="9525">
              <a:noFill/>
              <a:miter lim="800000"/>
              <a:headEnd/>
              <a:tailEnd/>
            </a:ln>
          </p:spPr>
        </p:pic>
        <p:pic>
          <p:nvPicPr>
            <p:cNvPr id="125" name="Picture 29"/>
            <p:cNvPicPr>
              <a:picLocks noChangeAspect="1"/>
            </p:cNvPicPr>
            <p:nvPr/>
          </p:nvPicPr>
          <p:blipFill>
            <a:blip r:embed="rId9"/>
            <a:srcRect/>
            <a:stretch>
              <a:fillRect/>
            </a:stretch>
          </p:blipFill>
          <p:spPr bwMode="auto">
            <a:xfrm>
              <a:off x="183120" y="4781551"/>
              <a:ext cx="914400" cy="914400"/>
            </a:xfrm>
            <a:prstGeom prst="rect">
              <a:avLst/>
            </a:prstGeom>
            <a:noFill/>
            <a:ln w="38100">
              <a:noFill/>
              <a:miter lim="800000"/>
              <a:headEnd/>
              <a:tailEnd/>
            </a:ln>
          </p:spPr>
        </p:pic>
        <p:pic>
          <p:nvPicPr>
            <p:cNvPr id="126" name="Picture 35"/>
            <p:cNvPicPr>
              <a:picLocks noChangeAspect="1"/>
            </p:cNvPicPr>
            <p:nvPr/>
          </p:nvPicPr>
          <p:blipFill>
            <a:blip r:embed="rId10"/>
            <a:srcRect/>
            <a:stretch>
              <a:fillRect/>
            </a:stretch>
          </p:blipFill>
          <p:spPr bwMode="auto">
            <a:xfrm>
              <a:off x="3507907" y="4781551"/>
              <a:ext cx="914400" cy="914400"/>
            </a:xfrm>
            <a:prstGeom prst="rect">
              <a:avLst/>
            </a:prstGeom>
            <a:noFill/>
            <a:ln w="38100">
              <a:noFill/>
              <a:miter lim="800000"/>
              <a:headEnd/>
              <a:tailEnd/>
            </a:ln>
          </p:spPr>
        </p:pic>
        <p:pic>
          <p:nvPicPr>
            <p:cNvPr id="127" name="Picture 39"/>
            <p:cNvPicPr>
              <a:picLocks noChangeAspect="1"/>
            </p:cNvPicPr>
            <p:nvPr/>
          </p:nvPicPr>
          <p:blipFill>
            <a:blip r:embed="rId11"/>
            <a:srcRect/>
            <a:stretch>
              <a:fillRect/>
            </a:stretch>
          </p:blipFill>
          <p:spPr bwMode="auto">
            <a:xfrm>
              <a:off x="5868715" y="4781644"/>
              <a:ext cx="914400" cy="914400"/>
            </a:xfrm>
            <a:prstGeom prst="rect">
              <a:avLst/>
            </a:prstGeom>
            <a:noFill/>
            <a:ln w="9525">
              <a:noFill/>
              <a:miter lim="800000"/>
              <a:headEnd/>
              <a:tailEnd/>
            </a:ln>
          </p:spPr>
        </p:pic>
        <p:pic>
          <p:nvPicPr>
            <p:cNvPr id="128" name="Picture 35"/>
            <p:cNvPicPr>
              <a:picLocks noChangeAspect="1"/>
            </p:cNvPicPr>
            <p:nvPr/>
          </p:nvPicPr>
          <p:blipFill>
            <a:blip r:embed="rId12"/>
            <a:srcRect/>
            <a:stretch>
              <a:fillRect/>
            </a:stretch>
          </p:blipFill>
          <p:spPr bwMode="auto">
            <a:xfrm>
              <a:off x="2203522" y="4781551"/>
              <a:ext cx="914400" cy="914400"/>
            </a:xfrm>
            <a:prstGeom prst="rect">
              <a:avLst/>
            </a:prstGeom>
            <a:noFill/>
            <a:ln w="9525">
              <a:noFill/>
              <a:miter lim="800000"/>
              <a:headEnd/>
              <a:tailEnd/>
            </a:ln>
          </p:spPr>
        </p:pic>
      </p:grpSp>
      <p:grpSp>
        <p:nvGrpSpPr>
          <p:cNvPr id="8" name="Group 128"/>
          <p:cNvGrpSpPr/>
          <p:nvPr/>
        </p:nvGrpSpPr>
        <p:grpSpPr>
          <a:xfrm>
            <a:off x="44450" y="5930900"/>
            <a:ext cx="9054614" cy="463253"/>
            <a:chOff x="44450" y="5930900"/>
            <a:chExt cx="9054614" cy="463253"/>
          </a:xfrm>
        </p:grpSpPr>
        <p:cxnSp>
          <p:nvCxnSpPr>
            <p:cNvPr id="130" name="Straight Arrow Connector 129"/>
            <p:cNvCxnSpPr/>
            <p:nvPr/>
          </p:nvCxnSpPr>
          <p:spPr bwMode="auto">
            <a:xfrm>
              <a:off x="44450" y="5930900"/>
              <a:ext cx="9054614"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2837226" y="5932488"/>
              <a:ext cx="3261413" cy="461665"/>
            </a:xfrm>
            <a:prstGeom prst="rect">
              <a:avLst/>
            </a:prstGeom>
            <a:noFill/>
          </p:spPr>
          <p:txBody>
            <a:bodyPr wrap="square" rtlCol="0">
              <a:spAutoFit/>
            </a:bodyPr>
            <a:lstStyle/>
            <a:p>
              <a:pPr algn="ctr"/>
              <a:r>
                <a:rPr lang="en-US" sz="2400" dirty="0" smtClean="0"/>
                <a:t>Openness</a:t>
              </a:r>
              <a:endParaRPr lang="en-US" sz="2400" baseline="-25000" dirty="0"/>
            </a:p>
          </p:txBody>
        </p:sp>
      </p:grpSp>
      <p:pic>
        <p:nvPicPr>
          <p:cNvPr id="132" name="Picture 35"/>
          <p:cNvPicPr>
            <a:picLocks noChangeAspect="1"/>
          </p:cNvPicPr>
          <p:nvPr/>
        </p:nvPicPr>
        <p:blipFill>
          <a:blip r:embed="rId12"/>
          <a:srcRect/>
          <a:stretch>
            <a:fillRect/>
          </a:stretch>
        </p:blipFill>
        <p:spPr bwMode="auto">
          <a:xfrm>
            <a:off x="3639312" y="1975104"/>
            <a:ext cx="914400" cy="914400"/>
          </a:xfrm>
          <a:prstGeom prst="rect">
            <a:avLst/>
          </a:prstGeom>
          <a:noFill/>
          <a:ln w="9525">
            <a:noFill/>
            <a:miter lim="800000"/>
            <a:headEnd/>
            <a:tailEnd/>
          </a:ln>
        </p:spPr>
      </p:pic>
      <p:sp>
        <p:nvSpPr>
          <p:cNvPr id="81" name="Rectangle 80"/>
          <p:cNvSpPr/>
          <p:nvPr/>
        </p:nvSpPr>
        <p:spPr>
          <a:xfrm>
            <a:off x="3332196" y="4541153"/>
            <a:ext cx="5651102" cy="1525588"/>
          </a:xfrm>
          <a:prstGeom prst="rect">
            <a:avLst/>
          </a:prstGeom>
          <a:solidFill>
            <a:srgbClr val="CCFFCC">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Left Brace 70"/>
          <p:cNvSpPr/>
          <p:nvPr/>
        </p:nvSpPr>
        <p:spPr>
          <a:xfrm rot="5400000">
            <a:off x="4063757" y="-88604"/>
            <a:ext cx="939800" cy="9051682"/>
          </a:xfrm>
          <a:prstGeom prst="leftBrace">
            <a:avLst>
              <a:gd name="adj1" fmla="val 52949"/>
              <a:gd name="adj2" fmla="val 54911"/>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5030491" y="5008738"/>
            <a:ext cx="2675501" cy="461665"/>
          </a:xfrm>
          <a:prstGeom prst="rect">
            <a:avLst/>
          </a:prstGeom>
          <a:solidFill>
            <a:srgbClr val="CCFFCC"/>
          </a:solidFill>
        </p:spPr>
        <p:txBody>
          <a:bodyPr wrap="square" rtlCol="0">
            <a:spAutoFit/>
          </a:bodyPr>
          <a:lstStyle/>
          <a:p>
            <a:pPr algn="ctr"/>
            <a:r>
              <a:rPr lang="en-US" sz="2400" b="1" dirty="0" smtClean="0"/>
              <a:t>Not Forest</a:t>
            </a:r>
            <a:endParaRPr lang="en-US" sz="2400" b="1" baseline="-25000" dirty="0"/>
          </a:p>
        </p:txBody>
      </p:sp>
      <p:sp>
        <p:nvSpPr>
          <p:cNvPr id="42" name="Rectangle 41"/>
          <p:cNvSpPr/>
          <p:nvPr/>
        </p:nvSpPr>
        <p:spPr>
          <a:xfrm>
            <a:off x="2203522" y="4781551"/>
            <a:ext cx="914400" cy="914493"/>
          </a:xfrm>
          <a:prstGeom prst="rect">
            <a:avLst/>
          </a:prstGeom>
          <a:noFill/>
          <a:ln w="889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Slide Number Placeholder 42"/>
          <p:cNvSpPr>
            <a:spLocks noGrp="1"/>
          </p:cNvSpPr>
          <p:nvPr>
            <p:ph type="sldNum" sz="quarter" idx="12"/>
          </p:nvPr>
        </p:nvSpPr>
        <p:spPr/>
        <p:txBody>
          <a:bodyPr/>
          <a:lstStyle/>
          <a:p>
            <a:fld id="{B36306CE-06D7-834D-AFCF-237E9A3BE041}" type="slidenum">
              <a:rPr lang="en-US" smtClean="0"/>
              <a:pPr/>
              <a:t>34</a:t>
            </a:fld>
            <a:endParaRPr lang="en-US"/>
          </a:p>
        </p:txBody>
      </p:sp>
      <p:sp>
        <p:nvSpPr>
          <p:cNvPr id="44" name="TextBox 43"/>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10" grpId="0" animBg="1"/>
      <p:bldP spid="81" grpId="0" animBg="1"/>
      <p:bldP spid="41" grpId="0" animBg="1"/>
      <p:bldP spid="42"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Attributes-based Feedback</a:t>
            </a:r>
            <a:endParaRPr lang="en-US" dirty="0"/>
          </a:p>
        </p:txBody>
      </p:sp>
      <p:sp>
        <p:nvSpPr>
          <p:cNvPr id="67" name="Can 66"/>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nvGrpSpPr>
          <p:cNvPr id="3" name="Group 84"/>
          <p:cNvGrpSpPr/>
          <p:nvPr/>
        </p:nvGrpSpPr>
        <p:grpSpPr>
          <a:xfrm>
            <a:off x="5425387" y="2152925"/>
            <a:ext cx="3444949" cy="1828800"/>
            <a:chOff x="4327451" y="451853"/>
            <a:chExt cx="3444949" cy="1828800"/>
          </a:xfrm>
        </p:grpSpPr>
        <p:pic>
          <p:nvPicPr>
            <p:cNvPr id="98" name="Picture 6"/>
            <p:cNvPicPr>
              <a:picLocks noChangeAspect="1"/>
            </p:cNvPicPr>
            <p:nvPr/>
          </p:nvPicPr>
          <p:blipFill>
            <a:blip r:embed="rId3"/>
            <a:stretch>
              <a:fillRect/>
            </a:stretch>
          </p:blipFill>
          <p:spPr>
            <a:xfrm>
              <a:off x="4327451" y="451853"/>
              <a:ext cx="3444949" cy="1828800"/>
            </a:xfrm>
            <a:prstGeom prst="rect">
              <a:avLst/>
            </a:prstGeom>
          </p:spPr>
        </p:pic>
        <p:sp>
          <p:nvSpPr>
            <p:cNvPr id="99" name="Rectangle 98"/>
            <p:cNvSpPr/>
            <p:nvPr/>
          </p:nvSpPr>
          <p:spPr>
            <a:xfrm>
              <a:off x="7128387" y="2130425"/>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52"/>
          <p:cNvGrpSpPr/>
          <p:nvPr/>
        </p:nvGrpSpPr>
        <p:grpSpPr>
          <a:xfrm>
            <a:off x="3238500" y="2152925"/>
            <a:ext cx="1752600" cy="2107672"/>
            <a:chOff x="3238500" y="2152925"/>
            <a:chExt cx="1752600" cy="2107672"/>
          </a:xfrm>
        </p:grpSpPr>
        <p:sp>
          <p:nvSpPr>
            <p:cNvPr id="88" name="Can 87"/>
            <p:cNvSpPr/>
            <p:nvPr/>
          </p:nvSpPr>
          <p:spPr>
            <a:xfrm>
              <a:off x="3238500" y="2152925"/>
              <a:ext cx="1752600" cy="2107672"/>
            </a:xfrm>
            <a:prstGeom prst="can">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3238500" y="2997200"/>
              <a:ext cx="1752600" cy="646331"/>
            </a:xfrm>
            <a:prstGeom prst="rect">
              <a:avLst/>
            </a:prstGeom>
            <a:noFill/>
          </p:spPr>
          <p:txBody>
            <a:bodyPr wrap="square" rtlCol="0">
              <a:spAutoFit/>
            </a:bodyPr>
            <a:lstStyle/>
            <a:p>
              <a:pPr algn="ctr"/>
              <a:r>
                <a:rPr lang="en-US" dirty="0" smtClean="0"/>
                <a:t>Unlabeled pool of images</a:t>
              </a:r>
              <a:endParaRPr lang="en-US" dirty="0"/>
            </a:p>
          </p:txBody>
        </p:sp>
      </p:grpSp>
      <p:sp>
        <p:nvSpPr>
          <p:cNvPr id="100" name="Rounded Rectangular Callout 99"/>
          <p:cNvSpPr/>
          <p:nvPr/>
        </p:nvSpPr>
        <p:spPr>
          <a:xfrm>
            <a:off x="5425386" y="1379539"/>
            <a:ext cx="2800937" cy="731306"/>
          </a:xfrm>
          <a:prstGeom prst="wedgeRoundRectCallout">
            <a:avLst>
              <a:gd name="adj1" fmla="val -289"/>
              <a:gd name="adj2" fmla="val 993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a:t>
            </a:r>
          </a:p>
          <a:p>
            <a:pPr algn="ctr"/>
            <a:r>
              <a:rPr lang="en-US" dirty="0" smtClean="0">
                <a:solidFill>
                  <a:schemeClr val="tx1"/>
                </a:solidFill>
              </a:rPr>
              <a:t>It is too open to be a forest</a:t>
            </a:r>
            <a:endParaRPr lang="en-IN" dirty="0">
              <a:solidFill>
                <a:schemeClr val="tx1"/>
              </a:solidFill>
            </a:endParaRPr>
          </a:p>
        </p:txBody>
      </p:sp>
      <p:grpSp>
        <p:nvGrpSpPr>
          <p:cNvPr id="5" name="Group 132"/>
          <p:cNvGrpSpPr/>
          <p:nvPr/>
        </p:nvGrpSpPr>
        <p:grpSpPr>
          <a:xfrm>
            <a:off x="846715" y="1390133"/>
            <a:ext cx="2104221" cy="2591592"/>
            <a:chOff x="846715" y="1390133"/>
            <a:chExt cx="2104221" cy="2591592"/>
          </a:xfrm>
        </p:grpSpPr>
        <p:pic>
          <p:nvPicPr>
            <p:cNvPr id="84" name="Picture 2"/>
            <p:cNvPicPr>
              <a:picLocks noChangeAspect="1" noChangeArrowheads="1"/>
            </p:cNvPicPr>
            <p:nvPr/>
          </p:nvPicPr>
          <p:blipFill>
            <a:blip r:embed="rId4"/>
            <a:srcRect b="23314"/>
            <a:stretch>
              <a:fillRect/>
            </a:stretch>
          </p:blipFill>
          <p:spPr bwMode="auto">
            <a:xfrm>
              <a:off x="846715" y="2152925"/>
              <a:ext cx="2104221" cy="1828800"/>
            </a:xfrm>
            <a:prstGeom prst="rect">
              <a:avLst/>
            </a:prstGeom>
            <a:noFill/>
            <a:ln w="9525">
              <a:noFill/>
              <a:miter lim="800000"/>
              <a:headEnd/>
              <a:tailEnd/>
            </a:ln>
            <a:effectLst/>
          </p:spPr>
        </p:pic>
        <p:grpSp>
          <p:nvGrpSpPr>
            <p:cNvPr id="6" name="Group 100"/>
            <p:cNvGrpSpPr/>
            <p:nvPr/>
          </p:nvGrpSpPr>
          <p:grpSpPr>
            <a:xfrm>
              <a:off x="846715" y="1390133"/>
              <a:ext cx="2104221" cy="951897"/>
              <a:chOff x="846715" y="1390133"/>
              <a:chExt cx="2104221" cy="951897"/>
            </a:xfrm>
          </p:grpSpPr>
          <p:sp>
            <p:nvSpPr>
              <p:cNvPr id="102" name="TextBox 101"/>
              <p:cNvSpPr txBox="1"/>
              <p:nvPr/>
            </p:nvSpPr>
            <p:spPr>
              <a:xfrm>
                <a:off x="846715" y="1390133"/>
                <a:ext cx="2104221" cy="369332"/>
              </a:xfrm>
              <a:prstGeom prst="rect">
                <a:avLst/>
              </a:prstGeom>
              <a:noFill/>
            </p:spPr>
            <p:txBody>
              <a:bodyPr wrap="square" rtlCol="0">
                <a:spAutoFit/>
              </a:bodyPr>
              <a:lstStyle/>
              <a:p>
                <a:pPr algn="ctr"/>
                <a:r>
                  <a:rPr lang="en-US" dirty="0" smtClean="0"/>
                  <a:t>Attribute predictors:</a:t>
                </a:r>
                <a:endParaRPr lang="en-US" baseline="-25000" dirty="0"/>
              </a:p>
            </p:txBody>
          </p:sp>
          <p:sp>
            <p:nvSpPr>
              <p:cNvPr id="103" name="Oval 102"/>
              <p:cNvSpPr/>
              <p:nvPr/>
            </p:nvSpPr>
            <p:spPr>
              <a:xfrm>
                <a:off x="971210" y="1884830"/>
                <a:ext cx="457200" cy="4572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534459" y="1884830"/>
                <a:ext cx="457200" cy="4572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370636" y="1884830"/>
                <a:ext cx="457200" cy="457200"/>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971210" y="1915340"/>
                <a:ext cx="457200" cy="369332"/>
              </a:xfrm>
              <a:prstGeom prst="rect">
                <a:avLst/>
              </a:prstGeom>
              <a:noFill/>
            </p:spPr>
            <p:txBody>
              <a:bodyPr wrap="square" rtlCol="0">
                <a:spAutoFit/>
              </a:bodyPr>
              <a:lstStyle/>
              <a:p>
                <a:pPr algn="ctr"/>
                <a:r>
                  <a:rPr lang="en-US" dirty="0" smtClean="0"/>
                  <a:t>a</a:t>
                </a:r>
                <a:r>
                  <a:rPr lang="en-US" baseline="-25000" dirty="0" smtClean="0"/>
                  <a:t>1</a:t>
                </a:r>
                <a:endParaRPr lang="en-US" baseline="-25000" dirty="0"/>
              </a:p>
            </p:txBody>
          </p:sp>
          <p:sp>
            <p:nvSpPr>
              <p:cNvPr id="107" name="TextBox 106"/>
              <p:cNvSpPr txBox="1"/>
              <p:nvPr/>
            </p:nvSpPr>
            <p:spPr>
              <a:xfrm>
                <a:off x="1534459" y="1915340"/>
                <a:ext cx="457200" cy="369332"/>
              </a:xfrm>
              <a:prstGeom prst="rect">
                <a:avLst/>
              </a:prstGeom>
              <a:noFill/>
            </p:spPr>
            <p:txBody>
              <a:bodyPr wrap="square" rtlCol="0">
                <a:spAutoFit/>
              </a:bodyPr>
              <a:lstStyle/>
              <a:p>
                <a:pPr algn="ctr"/>
                <a:r>
                  <a:rPr lang="en-US" dirty="0" smtClean="0"/>
                  <a:t>a</a:t>
                </a:r>
                <a:r>
                  <a:rPr lang="en-US" baseline="-25000" dirty="0" smtClean="0"/>
                  <a:t>2</a:t>
                </a:r>
                <a:endParaRPr lang="en-US" baseline="-25000" dirty="0"/>
              </a:p>
            </p:txBody>
          </p:sp>
          <p:sp>
            <p:nvSpPr>
              <p:cNvPr id="108" name="TextBox 107"/>
              <p:cNvSpPr txBox="1"/>
              <p:nvPr/>
            </p:nvSpPr>
            <p:spPr>
              <a:xfrm>
                <a:off x="2370636" y="1915340"/>
                <a:ext cx="457200" cy="369332"/>
              </a:xfrm>
              <a:prstGeom prst="rect">
                <a:avLst/>
              </a:prstGeom>
              <a:noFill/>
            </p:spPr>
            <p:txBody>
              <a:bodyPr wrap="square" rtlCol="0">
                <a:spAutoFit/>
              </a:bodyPr>
              <a:lstStyle/>
              <a:p>
                <a:pPr algn="ctr"/>
                <a:r>
                  <a:rPr lang="en-US" dirty="0" err="1" smtClean="0"/>
                  <a:t>a</a:t>
                </a:r>
                <a:r>
                  <a:rPr lang="en-US" baseline="-25000" dirty="0" err="1" smtClean="0"/>
                  <a:t>M</a:t>
                </a:r>
                <a:endParaRPr lang="en-US" baseline="-25000" dirty="0"/>
              </a:p>
            </p:txBody>
          </p:sp>
          <p:sp>
            <p:nvSpPr>
              <p:cNvPr id="109" name="TextBox 108"/>
              <p:cNvSpPr txBox="1"/>
              <p:nvPr/>
            </p:nvSpPr>
            <p:spPr>
              <a:xfrm>
                <a:off x="2018291" y="1915340"/>
                <a:ext cx="457200" cy="369332"/>
              </a:xfrm>
              <a:prstGeom prst="rect">
                <a:avLst/>
              </a:prstGeom>
              <a:noFill/>
            </p:spPr>
            <p:txBody>
              <a:bodyPr wrap="square" rtlCol="0">
                <a:spAutoFit/>
              </a:bodyPr>
              <a:lstStyle/>
              <a:p>
                <a:r>
                  <a:rPr lang="en-US" dirty="0" smtClean="0"/>
                  <a:t>…</a:t>
                </a:r>
                <a:endParaRPr lang="en-US" baseline="-25000" dirty="0"/>
              </a:p>
            </p:txBody>
          </p:sp>
        </p:grpSp>
      </p:grpSp>
      <p:sp>
        <p:nvSpPr>
          <p:cNvPr id="110" name="Rounded Rectangular Callout 109"/>
          <p:cNvSpPr/>
          <p:nvPr/>
        </p:nvSpPr>
        <p:spPr>
          <a:xfrm>
            <a:off x="2950936" y="1388280"/>
            <a:ext cx="2059005" cy="523345"/>
          </a:xfrm>
          <a:prstGeom prst="wedgeRoundRectCallout">
            <a:avLst>
              <a:gd name="adj1" fmla="val -71640"/>
              <a:gd name="adj2" fmla="val 2159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Forest</a:t>
            </a:r>
            <a:endParaRPr lang="en-IN" dirty="0">
              <a:solidFill>
                <a:schemeClr val="tx1"/>
              </a:solidFill>
            </a:endParaRPr>
          </a:p>
        </p:txBody>
      </p:sp>
      <p:pic>
        <p:nvPicPr>
          <p:cNvPr id="132" name="Picture 35"/>
          <p:cNvPicPr>
            <a:picLocks noChangeAspect="1"/>
          </p:cNvPicPr>
          <p:nvPr/>
        </p:nvPicPr>
        <p:blipFill>
          <a:blip r:embed="rId5"/>
          <a:srcRect/>
          <a:stretch>
            <a:fillRect/>
          </a:stretch>
        </p:blipFill>
        <p:spPr bwMode="auto">
          <a:xfrm>
            <a:off x="3639312" y="1975104"/>
            <a:ext cx="914400" cy="914400"/>
          </a:xfrm>
          <a:prstGeom prst="rect">
            <a:avLst/>
          </a:prstGeom>
          <a:noFill/>
          <a:ln w="9525">
            <a:noFill/>
            <a:miter lim="800000"/>
            <a:headEnd/>
            <a:tailEnd/>
          </a:ln>
        </p:spPr>
      </p:pic>
      <p:pic>
        <p:nvPicPr>
          <p:cNvPr id="41" name="Picture 16"/>
          <p:cNvPicPr>
            <a:picLocks noChangeAspect="1"/>
          </p:cNvPicPr>
          <p:nvPr/>
        </p:nvPicPr>
        <p:blipFill>
          <a:blip r:embed="rId6"/>
          <a:srcRect/>
          <a:stretch>
            <a:fillRect/>
          </a:stretch>
        </p:blipFill>
        <p:spPr bwMode="auto">
          <a:xfrm>
            <a:off x="7938738" y="4781551"/>
            <a:ext cx="914400" cy="914400"/>
          </a:xfrm>
          <a:prstGeom prst="rect">
            <a:avLst/>
          </a:prstGeom>
          <a:noFill/>
          <a:ln w="9525">
            <a:noFill/>
            <a:miter lim="800000"/>
            <a:headEnd/>
            <a:tailEnd/>
          </a:ln>
        </p:spPr>
      </p:pic>
      <p:pic>
        <p:nvPicPr>
          <p:cNvPr id="42" name="Picture 23"/>
          <p:cNvPicPr>
            <a:picLocks noChangeAspect="1"/>
          </p:cNvPicPr>
          <p:nvPr/>
        </p:nvPicPr>
        <p:blipFill>
          <a:blip r:embed="rId7"/>
          <a:srcRect/>
          <a:stretch>
            <a:fillRect/>
          </a:stretch>
        </p:blipFill>
        <p:spPr bwMode="auto">
          <a:xfrm>
            <a:off x="4624741" y="4781551"/>
            <a:ext cx="914400" cy="914400"/>
          </a:xfrm>
          <a:prstGeom prst="rect">
            <a:avLst/>
          </a:prstGeom>
          <a:noFill/>
          <a:ln w="9525">
            <a:noFill/>
            <a:miter lim="800000"/>
            <a:headEnd/>
            <a:tailEnd/>
          </a:ln>
        </p:spPr>
      </p:pic>
      <p:pic>
        <p:nvPicPr>
          <p:cNvPr id="44" name="Picture 27"/>
          <p:cNvPicPr>
            <a:picLocks noChangeAspect="1"/>
          </p:cNvPicPr>
          <p:nvPr/>
        </p:nvPicPr>
        <p:blipFill>
          <a:blip r:embed="rId8"/>
          <a:srcRect/>
          <a:stretch>
            <a:fillRect/>
          </a:stretch>
        </p:blipFill>
        <p:spPr bwMode="auto">
          <a:xfrm>
            <a:off x="6982092" y="4781551"/>
            <a:ext cx="914400" cy="914400"/>
          </a:xfrm>
          <a:prstGeom prst="rect">
            <a:avLst/>
          </a:prstGeom>
          <a:noFill/>
          <a:ln w="9525">
            <a:noFill/>
            <a:miter lim="800000"/>
            <a:headEnd/>
            <a:tailEnd/>
          </a:ln>
        </p:spPr>
      </p:pic>
      <p:pic>
        <p:nvPicPr>
          <p:cNvPr id="45" name="Picture 35"/>
          <p:cNvPicPr>
            <a:picLocks noChangeAspect="1"/>
          </p:cNvPicPr>
          <p:nvPr/>
        </p:nvPicPr>
        <p:blipFill>
          <a:blip r:embed="rId9"/>
          <a:srcRect/>
          <a:stretch>
            <a:fillRect/>
          </a:stretch>
        </p:blipFill>
        <p:spPr bwMode="auto">
          <a:xfrm>
            <a:off x="3507907" y="4781551"/>
            <a:ext cx="914400" cy="914400"/>
          </a:xfrm>
          <a:prstGeom prst="rect">
            <a:avLst/>
          </a:prstGeom>
          <a:noFill/>
          <a:ln w="38100">
            <a:noFill/>
            <a:miter lim="800000"/>
            <a:headEnd/>
            <a:tailEnd/>
          </a:ln>
        </p:spPr>
      </p:pic>
      <p:pic>
        <p:nvPicPr>
          <p:cNvPr id="46" name="Picture 39"/>
          <p:cNvPicPr>
            <a:picLocks noChangeAspect="1"/>
          </p:cNvPicPr>
          <p:nvPr/>
        </p:nvPicPr>
        <p:blipFill>
          <a:blip r:embed="rId10"/>
          <a:srcRect/>
          <a:stretch>
            <a:fillRect/>
          </a:stretch>
        </p:blipFill>
        <p:spPr bwMode="auto">
          <a:xfrm>
            <a:off x="5868715" y="4781644"/>
            <a:ext cx="914400" cy="914400"/>
          </a:xfrm>
          <a:prstGeom prst="rect">
            <a:avLst/>
          </a:prstGeom>
          <a:noFill/>
          <a:ln w="9525">
            <a:noFill/>
            <a:miter lim="800000"/>
            <a:headEnd/>
            <a:tailEnd/>
          </a:ln>
        </p:spPr>
      </p:pic>
      <p:sp>
        <p:nvSpPr>
          <p:cNvPr id="47" name="Rectangle 46"/>
          <p:cNvSpPr/>
          <p:nvPr/>
        </p:nvSpPr>
        <p:spPr>
          <a:xfrm>
            <a:off x="3279930" y="4445000"/>
            <a:ext cx="5651102" cy="1525588"/>
          </a:xfrm>
          <a:prstGeom prst="rect">
            <a:avLst/>
          </a:prstGeom>
          <a:solidFill>
            <a:srgbClr val="CCFFCC">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53"/>
          <p:cNvGrpSpPr/>
          <p:nvPr/>
        </p:nvGrpSpPr>
        <p:grpSpPr>
          <a:xfrm>
            <a:off x="367199" y="4018265"/>
            <a:ext cx="3261413" cy="951897"/>
            <a:chOff x="367199" y="4018265"/>
            <a:chExt cx="3261413" cy="951897"/>
          </a:xfrm>
        </p:grpSpPr>
        <p:sp>
          <p:nvSpPr>
            <p:cNvPr id="50" name="TextBox 49"/>
            <p:cNvSpPr txBox="1"/>
            <p:nvPr/>
          </p:nvSpPr>
          <p:spPr>
            <a:xfrm>
              <a:off x="367199" y="4018265"/>
              <a:ext cx="3261413" cy="369332"/>
            </a:xfrm>
            <a:prstGeom prst="rect">
              <a:avLst/>
            </a:prstGeom>
            <a:noFill/>
          </p:spPr>
          <p:txBody>
            <a:bodyPr wrap="square" rtlCol="0">
              <a:spAutoFit/>
            </a:bodyPr>
            <a:lstStyle/>
            <a:p>
              <a:pPr algn="ctr"/>
              <a:r>
                <a:rPr lang="en-US" dirty="0" smtClean="0"/>
                <a:t>Classifiers:</a:t>
              </a:r>
              <a:endParaRPr lang="en-US" baseline="-25000" dirty="0"/>
            </a:p>
          </p:txBody>
        </p:sp>
        <p:sp>
          <p:nvSpPr>
            <p:cNvPr id="51" name="Oval 50"/>
            <p:cNvSpPr/>
            <p:nvPr/>
          </p:nvSpPr>
          <p:spPr>
            <a:xfrm>
              <a:off x="1075469" y="4512962"/>
              <a:ext cx="457200" cy="4572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38718" y="4512962"/>
              <a:ext cx="457200" cy="4572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474895" y="4512962"/>
              <a:ext cx="457200" cy="4572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1075469" y="4543472"/>
              <a:ext cx="457200" cy="369332"/>
            </a:xfrm>
            <a:prstGeom prst="rect">
              <a:avLst/>
            </a:prstGeom>
            <a:noFill/>
          </p:spPr>
          <p:txBody>
            <a:bodyPr wrap="square" rtlCol="0">
              <a:spAutoFit/>
            </a:bodyPr>
            <a:lstStyle/>
            <a:p>
              <a:pPr algn="ctr"/>
              <a:r>
                <a:rPr lang="en-US" dirty="0" smtClean="0"/>
                <a:t>h</a:t>
              </a:r>
              <a:r>
                <a:rPr lang="en-US" baseline="-25000" dirty="0" smtClean="0"/>
                <a:t>1</a:t>
              </a:r>
              <a:endParaRPr lang="en-US" baseline="-25000" dirty="0"/>
            </a:p>
          </p:txBody>
        </p:sp>
        <p:sp>
          <p:nvSpPr>
            <p:cNvPr id="55" name="TextBox 54"/>
            <p:cNvSpPr txBox="1"/>
            <p:nvPr/>
          </p:nvSpPr>
          <p:spPr>
            <a:xfrm>
              <a:off x="1638718" y="4543472"/>
              <a:ext cx="457200" cy="369332"/>
            </a:xfrm>
            <a:prstGeom prst="rect">
              <a:avLst/>
            </a:prstGeom>
            <a:noFill/>
          </p:spPr>
          <p:txBody>
            <a:bodyPr wrap="square" rtlCol="0">
              <a:spAutoFit/>
            </a:bodyPr>
            <a:lstStyle/>
            <a:p>
              <a:pPr algn="ctr"/>
              <a:r>
                <a:rPr lang="en-US" dirty="0" smtClean="0"/>
                <a:t>h</a:t>
              </a:r>
              <a:r>
                <a:rPr lang="en-US" baseline="-25000" dirty="0" smtClean="0"/>
                <a:t>2</a:t>
              </a:r>
              <a:endParaRPr lang="en-US" baseline="-25000" dirty="0"/>
            </a:p>
          </p:txBody>
        </p:sp>
        <p:sp>
          <p:nvSpPr>
            <p:cNvPr id="56" name="TextBox 55"/>
            <p:cNvSpPr txBox="1"/>
            <p:nvPr/>
          </p:nvSpPr>
          <p:spPr>
            <a:xfrm>
              <a:off x="2474895" y="4543472"/>
              <a:ext cx="457200" cy="369332"/>
            </a:xfrm>
            <a:prstGeom prst="rect">
              <a:avLst/>
            </a:prstGeom>
            <a:noFill/>
          </p:spPr>
          <p:txBody>
            <a:bodyPr wrap="square" rtlCol="0">
              <a:spAutoFit/>
            </a:bodyPr>
            <a:lstStyle/>
            <a:p>
              <a:pPr algn="ctr"/>
              <a:r>
                <a:rPr lang="en-US" dirty="0" err="1" smtClean="0"/>
                <a:t>h</a:t>
              </a:r>
              <a:r>
                <a:rPr lang="en-US" baseline="-25000" dirty="0" err="1" smtClean="0"/>
                <a:t>K</a:t>
              </a:r>
              <a:endParaRPr lang="en-US" baseline="-25000" dirty="0"/>
            </a:p>
          </p:txBody>
        </p:sp>
        <p:sp>
          <p:nvSpPr>
            <p:cNvPr id="57" name="TextBox 56"/>
            <p:cNvSpPr txBox="1"/>
            <p:nvPr/>
          </p:nvSpPr>
          <p:spPr>
            <a:xfrm>
              <a:off x="2122550" y="4543472"/>
              <a:ext cx="457200" cy="369332"/>
            </a:xfrm>
            <a:prstGeom prst="rect">
              <a:avLst/>
            </a:prstGeom>
            <a:noFill/>
          </p:spPr>
          <p:txBody>
            <a:bodyPr wrap="square" rtlCol="0">
              <a:spAutoFit/>
            </a:bodyPr>
            <a:lstStyle/>
            <a:p>
              <a:r>
                <a:rPr lang="en-US" dirty="0" smtClean="0"/>
                <a:t>…</a:t>
              </a:r>
              <a:endParaRPr lang="en-US" baseline="-25000" dirty="0"/>
            </a:p>
          </p:txBody>
        </p:sp>
      </p:grpSp>
      <p:grpSp>
        <p:nvGrpSpPr>
          <p:cNvPr id="8" name="Group 70"/>
          <p:cNvGrpSpPr>
            <a:grpSpLocks/>
          </p:cNvGrpSpPr>
          <p:nvPr/>
        </p:nvGrpSpPr>
        <p:grpSpPr bwMode="auto">
          <a:xfrm>
            <a:off x="1253095" y="5570009"/>
            <a:ext cx="1338236" cy="1127922"/>
            <a:chOff x="1490194" y="2845507"/>
            <a:chExt cx="2786062" cy="2316162"/>
          </a:xfrm>
        </p:grpSpPr>
        <p:sp>
          <p:nvSpPr>
            <p:cNvPr id="59" name="Rectangle 58"/>
            <p:cNvSpPr/>
            <p:nvPr/>
          </p:nvSpPr>
          <p:spPr>
            <a:xfrm>
              <a:off x="1490194" y="4737807"/>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p:cNvSpPr/>
            <p:nvPr/>
          </p:nvSpPr>
          <p:spPr>
            <a:xfrm>
              <a:off x="2641131" y="4869569"/>
              <a:ext cx="255588"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p:cNvSpPr/>
            <p:nvPr/>
          </p:nvSpPr>
          <p:spPr>
            <a:xfrm>
              <a:off x="1845794" y="42758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p:cNvSpPr/>
            <p:nvPr/>
          </p:nvSpPr>
          <p:spPr>
            <a:xfrm>
              <a:off x="3158656" y="31328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p:cNvSpPr/>
            <p:nvPr/>
          </p:nvSpPr>
          <p:spPr>
            <a:xfrm>
              <a:off x="3615856" y="3844044"/>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p:cNvSpPr/>
            <p:nvPr/>
          </p:nvSpPr>
          <p:spPr>
            <a:xfrm>
              <a:off x="4022256" y="2845507"/>
              <a:ext cx="2540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65" name="Straight Connector 64"/>
          <p:cNvCxnSpPr/>
          <p:nvPr/>
        </p:nvCxnSpPr>
        <p:spPr>
          <a:xfrm>
            <a:off x="1435287" y="5679444"/>
            <a:ext cx="919610" cy="67667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9" name="Group 65"/>
          <p:cNvGrpSpPr/>
          <p:nvPr/>
        </p:nvGrpSpPr>
        <p:grpSpPr>
          <a:xfrm>
            <a:off x="1253095" y="5236413"/>
            <a:ext cx="1399426" cy="1463104"/>
            <a:chOff x="1253095" y="5236413"/>
            <a:chExt cx="1399426" cy="1463104"/>
          </a:xfrm>
        </p:grpSpPr>
        <p:sp>
          <p:nvSpPr>
            <p:cNvPr id="69" name="Oval 68"/>
            <p:cNvSpPr/>
            <p:nvPr/>
          </p:nvSpPr>
          <p:spPr bwMode="auto">
            <a:xfrm>
              <a:off x="2050750" y="5376114"/>
              <a:ext cx="146405" cy="148431"/>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bwMode="auto">
            <a:xfrm>
              <a:off x="1928696" y="5735991"/>
              <a:ext cx="146405" cy="148431"/>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Oval 71"/>
            <p:cNvSpPr/>
            <p:nvPr/>
          </p:nvSpPr>
          <p:spPr bwMode="auto">
            <a:xfrm>
              <a:off x="1401026" y="6108071"/>
              <a:ext cx="146405" cy="148431"/>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bwMode="auto">
            <a:xfrm>
              <a:off x="1766277" y="6330718"/>
              <a:ext cx="146405" cy="148431"/>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73"/>
            <p:cNvSpPr/>
            <p:nvPr/>
          </p:nvSpPr>
          <p:spPr bwMode="auto">
            <a:xfrm>
              <a:off x="1359087" y="6479149"/>
              <a:ext cx="146405" cy="148431"/>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5" name="Straight Arrow Connector 74"/>
            <p:cNvCxnSpPr/>
            <p:nvPr/>
          </p:nvCxnSpPr>
          <p:spPr>
            <a:xfrm>
              <a:off x="1253095" y="6697928"/>
              <a:ext cx="1399426"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16200000" flipV="1">
              <a:off x="521544" y="5967964"/>
              <a:ext cx="1463104"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bwMode="auto">
            <a:xfrm>
              <a:off x="1669097" y="5527045"/>
              <a:ext cx="146405" cy="148431"/>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 name="Group 77"/>
          <p:cNvGrpSpPr/>
          <p:nvPr/>
        </p:nvGrpSpPr>
        <p:grpSpPr>
          <a:xfrm>
            <a:off x="1433396" y="5312614"/>
            <a:ext cx="991706" cy="559108"/>
            <a:chOff x="1433396" y="5312614"/>
            <a:chExt cx="991706" cy="559108"/>
          </a:xfrm>
          <a:solidFill>
            <a:srgbClr val="FF0000"/>
          </a:solidFill>
        </p:grpSpPr>
        <p:sp>
          <p:nvSpPr>
            <p:cNvPr id="79" name="Oval 78"/>
            <p:cNvSpPr/>
            <p:nvPr/>
          </p:nvSpPr>
          <p:spPr bwMode="auto">
            <a:xfrm>
              <a:off x="2278697" y="5654045"/>
              <a:ext cx="146405" cy="148431"/>
            </a:xfrm>
            <a:prstGeom prst="ellipse">
              <a:avLst/>
            </a:prstGeom>
            <a:grp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bwMode="auto">
            <a:xfrm>
              <a:off x="1479250" y="5312614"/>
              <a:ext cx="146405" cy="148431"/>
            </a:xfrm>
            <a:prstGeom prst="ellipse">
              <a:avLst/>
            </a:prstGeom>
            <a:grp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Oval 81"/>
            <p:cNvSpPr/>
            <p:nvPr/>
          </p:nvSpPr>
          <p:spPr bwMode="auto">
            <a:xfrm>
              <a:off x="1433396" y="5723291"/>
              <a:ext cx="146405" cy="148431"/>
            </a:xfrm>
            <a:prstGeom prst="ellipse">
              <a:avLst/>
            </a:prstGeom>
            <a:grp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83" name="Straight Connector 82"/>
          <p:cNvCxnSpPr/>
          <p:nvPr/>
        </p:nvCxnSpPr>
        <p:spPr>
          <a:xfrm>
            <a:off x="1460687" y="6022344"/>
            <a:ext cx="919610"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030491" y="5008738"/>
            <a:ext cx="2675501" cy="461665"/>
          </a:xfrm>
          <a:prstGeom prst="rect">
            <a:avLst/>
          </a:prstGeom>
          <a:solidFill>
            <a:srgbClr val="CCFFCC"/>
          </a:solidFill>
        </p:spPr>
        <p:txBody>
          <a:bodyPr wrap="square" rtlCol="0">
            <a:spAutoFit/>
          </a:bodyPr>
          <a:lstStyle/>
          <a:p>
            <a:pPr algn="ctr"/>
            <a:r>
              <a:rPr lang="en-US" sz="2400" b="1" dirty="0" smtClean="0"/>
              <a:t>Not Forest</a:t>
            </a:r>
            <a:endParaRPr lang="en-US" sz="2400" b="1" baseline="-25000" dirty="0"/>
          </a:p>
        </p:txBody>
      </p:sp>
      <p:sp>
        <p:nvSpPr>
          <p:cNvPr id="66" name="Slide Number Placeholder 65"/>
          <p:cNvSpPr>
            <a:spLocks noGrp="1"/>
          </p:cNvSpPr>
          <p:nvPr>
            <p:ph type="sldNum" sz="quarter" idx="12"/>
          </p:nvPr>
        </p:nvSpPr>
        <p:spPr/>
        <p:txBody>
          <a:bodyPr/>
          <a:lstStyle/>
          <a:p>
            <a:fld id="{B36306CE-06D7-834D-AFCF-237E9A3BE041}" type="slidenum">
              <a:rPr lang="en-US" smtClean="0"/>
              <a:pPr/>
              <a:t>35</a:t>
            </a:fld>
            <a:endParaRPr lang="en-US"/>
          </a:p>
        </p:txBody>
      </p:sp>
      <p:sp>
        <p:nvSpPr>
          <p:cNvPr id="71" name="TextBox 70"/>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35328" y="1396805"/>
            <a:ext cx="1017528" cy="1828800"/>
          </a:xfrm>
          <a:prstGeom prst="rect">
            <a:avLst/>
          </a:prstGeom>
        </p:spPr>
      </p:pic>
      <p:grpSp>
        <p:nvGrpSpPr>
          <p:cNvPr id="2" name="Group 7"/>
          <p:cNvGrpSpPr/>
          <p:nvPr/>
        </p:nvGrpSpPr>
        <p:grpSpPr>
          <a:xfrm>
            <a:off x="5452487" y="1547293"/>
            <a:ext cx="3444949" cy="1828800"/>
            <a:chOff x="3942355" y="2057400"/>
            <a:chExt cx="3444949" cy="1828800"/>
          </a:xfrm>
        </p:grpSpPr>
        <p:pic>
          <p:nvPicPr>
            <p:cNvPr id="6" name="Picture 5"/>
            <p:cNvPicPr>
              <a:picLocks noChangeAspect="1"/>
            </p:cNvPicPr>
            <p:nvPr/>
          </p:nvPicPr>
          <p:blipFill>
            <a:blip r:embed="rId4"/>
            <a:stretch>
              <a:fillRect/>
            </a:stretch>
          </p:blipFill>
          <p:spPr>
            <a:xfrm>
              <a:off x="3942355" y="2057400"/>
              <a:ext cx="3444949" cy="1828800"/>
            </a:xfrm>
            <a:prstGeom prst="rect">
              <a:avLst/>
            </a:prstGeom>
          </p:spPr>
        </p:pic>
        <p:sp>
          <p:nvSpPr>
            <p:cNvPr id="7" name="Rectangle 6"/>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ounded Rectangular Callout 9"/>
          <p:cNvSpPr/>
          <p:nvPr/>
        </p:nvSpPr>
        <p:spPr>
          <a:xfrm>
            <a:off x="1121759" y="457005"/>
            <a:ext cx="1728838" cy="9398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think this is a giraffe. What do you think?</a:t>
            </a:r>
            <a:endParaRPr lang="en-IN" dirty="0">
              <a:solidFill>
                <a:schemeClr val="tx1"/>
              </a:solidFill>
            </a:endParaRPr>
          </a:p>
        </p:txBody>
      </p:sp>
      <p:sp>
        <p:nvSpPr>
          <p:cNvPr id="11" name="Rounded Rectangular Callout 10"/>
          <p:cNvSpPr/>
          <p:nvPr/>
        </p:nvSpPr>
        <p:spPr>
          <a:xfrm>
            <a:off x="5579049" y="457005"/>
            <a:ext cx="1649361" cy="939800"/>
          </a:xfrm>
          <a:prstGeom prst="wedgeRoundRectCallout">
            <a:avLst>
              <a:gd name="adj1" fmla="val 41239"/>
              <a:gd name="adj2" fmla="val 1237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its neck is too short for it to be a giraffe.</a:t>
            </a:r>
            <a:endParaRPr lang="en-IN" dirty="0">
              <a:solidFill>
                <a:schemeClr val="tx1"/>
              </a:solidFill>
            </a:endParaRPr>
          </a:p>
        </p:txBody>
      </p:sp>
      <p:pic>
        <p:nvPicPr>
          <p:cNvPr id="39" name="Picture 38"/>
          <p:cNvPicPr>
            <a:picLocks noChangeAspect="1"/>
          </p:cNvPicPr>
          <p:nvPr/>
        </p:nvPicPr>
        <p:blipFill>
          <a:blip r:embed="rId5"/>
          <a:stretch>
            <a:fillRect/>
          </a:stretch>
        </p:blipFill>
        <p:spPr>
          <a:xfrm>
            <a:off x="2741774" y="1396805"/>
            <a:ext cx="2735295" cy="1828800"/>
          </a:xfrm>
          <a:prstGeom prst="rect">
            <a:avLst/>
          </a:prstGeom>
        </p:spPr>
      </p:pic>
      <p:sp>
        <p:nvSpPr>
          <p:cNvPr id="44" name="TextBox 43"/>
          <p:cNvSpPr txBox="1"/>
          <p:nvPr/>
        </p:nvSpPr>
        <p:spPr>
          <a:xfrm>
            <a:off x="1236472" y="3922376"/>
            <a:ext cx="1696065" cy="923330"/>
          </a:xfrm>
          <a:prstGeom prst="rect">
            <a:avLst/>
          </a:prstGeom>
          <a:noFill/>
        </p:spPr>
        <p:txBody>
          <a:bodyPr wrap="square" rtlCol="0">
            <a:spAutoFit/>
          </a:bodyPr>
          <a:lstStyle/>
          <a:p>
            <a:pPr algn="ctr"/>
            <a:r>
              <a:rPr lang="en-IN" dirty="0" smtClean="0"/>
              <a:t>Ah! These must not be giraffes either then.</a:t>
            </a:r>
          </a:p>
        </p:txBody>
      </p:sp>
      <p:sp>
        <p:nvSpPr>
          <p:cNvPr id="43" name="Rounded Rectangular Callout 42"/>
          <p:cNvSpPr/>
          <p:nvPr/>
        </p:nvSpPr>
        <p:spPr>
          <a:xfrm>
            <a:off x="1252856" y="3570895"/>
            <a:ext cx="6046839" cy="2683359"/>
          </a:xfrm>
          <a:prstGeom prst="wedgeRoundRectCallout">
            <a:avLst>
              <a:gd name="adj1" fmla="val -51776"/>
              <a:gd name="adj2" fmla="val -9621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solidFill>
                <a:schemeClr val="tx1"/>
              </a:solidFill>
            </a:endParaRPr>
          </a:p>
        </p:txBody>
      </p:sp>
      <p:grpSp>
        <p:nvGrpSpPr>
          <p:cNvPr id="37" name="Group 36"/>
          <p:cNvGrpSpPr/>
          <p:nvPr/>
        </p:nvGrpSpPr>
        <p:grpSpPr>
          <a:xfrm>
            <a:off x="3117747" y="3519748"/>
            <a:ext cx="4214725" cy="1317028"/>
            <a:chOff x="3117747" y="3519748"/>
            <a:chExt cx="4214725" cy="1317028"/>
          </a:xfrm>
        </p:grpSpPr>
        <p:pic>
          <p:nvPicPr>
            <p:cNvPr id="38" name="Picture 37"/>
            <p:cNvPicPr>
              <a:picLocks noChangeAspect="1"/>
            </p:cNvPicPr>
            <p:nvPr/>
          </p:nvPicPr>
          <p:blipFill>
            <a:blip r:embed="rId6"/>
            <a:stretch>
              <a:fillRect/>
            </a:stretch>
          </p:blipFill>
          <p:spPr>
            <a:xfrm>
              <a:off x="3117747" y="3922376"/>
              <a:ext cx="1219200" cy="914400"/>
            </a:xfrm>
            <a:prstGeom prst="rect">
              <a:avLst/>
            </a:prstGeom>
          </p:spPr>
        </p:pic>
        <p:pic>
          <p:nvPicPr>
            <p:cNvPr id="41" name="Picture 40"/>
            <p:cNvPicPr>
              <a:picLocks noChangeAspect="1"/>
            </p:cNvPicPr>
            <p:nvPr/>
          </p:nvPicPr>
          <p:blipFill>
            <a:blip r:embed="rId7"/>
            <a:stretch>
              <a:fillRect/>
            </a:stretch>
          </p:blipFill>
          <p:spPr>
            <a:xfrm>
              <a:off x="5530367" y="3922376"/>
              <a:ext cx="1219200" cy="914400"/>
            </a:xfrm>
            <a:prstGeom prst="rect">
              <a:avLst/>
            </a:prstGeom>
          </p:spPr>
        </p:pic>
        <p:pic>
          <p:nvPicPr>
            <p:cNvPr id="42" name="Picture 41"/>
            <p:cNvPicPr>
              <a:picLocks noChangeAspect="1"/>
            </p:cNvPicPr>
            <p:nvPr/>
          </p:nvPicPr>
          <p:blipFill>
            <a:blip r:embed="rId8"/>
            <a:stretch>
              <a:fillRect/>
            </a:stretch>
          </p:blipFill>
          <p:spPr>
            <a:xfrm>
              <a:off x="4586032" y="3922376"/>
              <a:ext cx="783771" cy="914400"/>
            </a:xfrm>
            <a:prstGeom prst="rect">
              <a:avLst/>
            </a:prstGeom>
          </p:spPr>
        </p:pic>
        <p:sp>
          <p:nvSpPr>
            <p:cNvPr id="45" name="Rectangle 44"/>
            <p:cNvSpPr/>
            <p:nvPr/>
          </p:nvSpPr>
          <p:spPr>
            <a:xfrm>
              <a:off x="3268055" y="3519748"/>
              <a:ext cx="3360190" cy="369332"/>
            </a:xfrm>
            <a:prstGeom prst="rect">
              <a:avLst/>
            </a:prstGeom>
          </p:spPr>
          <p:txBody>
            <a:bodyPr wrap="none">
              <a:spAutoFit/>
            </a:bodyPr>
            <a:lstStyle/>
            <a:p>
              <a:pPr algn="ctr"/>
              <a:r>
                <a:rPr lang="en-US" dirty="0" smtClean="0"/>
                <a:t>[Animals with even shorter necks]</a:t>
              </a:r>
              <a:endParaRPr lang="en-US" dirty="0"/>
            </a:p>
          </p:txBody>
        </p:sp>
        <p:sp>
          <p:nvSpPr>
            <p:cNvPr id="46" name="TextBox 45"/>
            <p:cNvSpPr txBox="1"/>
            <p:nvPr/>
          </p:nvSpPr>
          <p:spPr>
            <a:xfrm>
              <a:off x="6661022" y="4118512"/>
              <a:ext cx="671450" cy="369332"/>
            </a:xfrm>
            <a:prstGeom prst="rect">
              <a:avLst/>
            </a:prstGeom>
            <a:noFill/>
          </p:spPr>
          <p:txBody>
            <a:bodyPr wrap="square" rtlCol="0">
              <a:spAutoFit/>
            </a:bodyPr>
            <a:lstStyle/>
            <a:p>
              <a:pPr algn="ctr"/>
              <a:r>
                <a:rPr lang="en-IN" dirty="0" smtClean="0"/>
                <a:t>……</a:t>
              </a:r>
            </a:p>
          </p:txBody>
        </p:sp>
      </p:grpSp>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Biswas</a:t>
            </a:r>
            <a:r>
              <a:rPr lang="en-US" dirty="0" smtClean="0"/>
              <a:t> and Parikh, CVPR 2013</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36</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25" name="TextBox 24"/>
          <p:cNvSpPr txBox="1"/>
          <p:nvPr/>
        </p:nvSpPr>
        <p:spPr>
          <a:xfrm>
            <a:off x="1356095" y="5057614"/>
            <a:ext cx="1696065" cy="1200329"/>
          </a:xfrm>
          <a:prstGeom prst="rect">
            <a:avLst/>
          </a:prstGeom>
          <a:noFill/>
        </p:spPr>
        <p:txBody>
          <a:bodyPr wrap="square" rtlCol="0">
            <a:spAutoFit/>
          </a:bodyPr>
          <a:lstStyle/>
          <a:p>
            <a:pPr algn="ctr"/>
            <a:r>
              <a:rPr lang="en-IN" dirty="0" smtClean="0"/>
              <a:t>Ah! These must have longer necks than this image.</a:t>
            </a:r>
          </a:p>
        </p:txBody>
      </p:sp>
      <p:grpSp>
        <p:nvGrpSpPr>
          <p:cNvPr id="40" name="Group 39"/>
          <p:cNvGrpSpPr/>
          <p:nvPr/>
        </p:nvGrpSpPr>
        <p:grpSpPr>
          <a:xfrm>
            <a:off x="3117747" y="4874506"/>
            <a:ext cx="4220409" cy="1283732"/>
            <a:chOff x="3117747" y="4874506"/>
            <a:chExt cx="4220409" cy="1283732"/>
          </a:xfrm>
        </p:grpSpPr>
        <p:sp>
          <p:nvSpPr>
            <p:cNvPr id="32" name="Rectangle 31"/>
            <p:cNvSpPr/>
            <p:nvPr/>
          </p:nvSpPr>
          <p:spPr>
            <a:xfrm>
              <a:off x="4545842" y="4874506"/>
              <a:ext cx="1043863" cy="369332"/>
            </a:xfrm>
            <a:prstGeom prst="rect">
              <a:avLst/>
            </a:prstGeom>
          </p:spPr>
          <p:txBody>
            <a:bodyPr wrap="none">
              <a:spAutoFit/>
            </a:bodyPr>
            <a:lstStyle/>
            <a:p>
              <a:pPr algn="ctr"/>
              <a:r>
                <a:rPr lang="en-US" dirty="0" smtClean="0"/>
                <a:t>[Giraffes]</a:t>
              </a:r>
              <a:endParaRPr lang="en-US" dirty="0"/>
            </a:p>
          </p:txBody>
        </p:sp>
        <p:sp>
          <p:nvSpPr>
            <p:cNvPr id="33" name="TextBox 32"/>
            <p:cNvSpPr txBox="1"/>
            <p:nvPr/>
          </p:nvSpPr>
          <p:spPr>
            <a:xfrm>
              <a:off x="6666706" y="5473270"/>
              <a:ext cx="671450" cy="369332"/>
            </a:xfrm>
            <a:prstGeom prst="rect">
              <a:avLst/>
            </a:prstGeom>
            <a:noFill/>
          </p:spPr>
          <p:txBody>
            <a:bodyPr wrap="square" rtlCol="0">
              <a:spAutoFit/>
            </a:bodyPr>
            <a:lstStyle/>
            <a:p>
              <a:pPr algn="ctr"/>
              <a:r>
                <a:rPr lang="en-IN" dirty="0" smtClean="0"/>
                <a:t>……</a:t>
              </a:r>
            </a:p>
          </p:txBody>
        </p:sp>
        <p:pic>
          <p:nvPicPr>
            <p:cNvPr id="34" name="Picture 33"/>
            <p:cNvPicPr>
              <a:picLocks noChangeAspect="1"/>
            </p:cNvPicPr>
            <p:nvPr/>
          </p:nvPicPr>
          <p:blipFill>
            <a:blip r:embed="rId9"/>
            <a:stretch>
              <a:fillRect/>
            </a:stretch>
          </p:blipFill>
          <p:spPr>
            <a:xfrm>
              <a:off x="3117747" y="5243838"/>
              <a:ext cx="771993" cy="914400"/>
            </a:xfrm>
            <a:prstGeom prst="rect">
              <a:avLst/>
            </a:prstGeom>
          </p:spPr>
        </p:pic>
        <p:pic>
          <p:nvPicPr>
            <p:cNvPr id="35" name="Picture 34"/>
            <p:cNvPicPr>
              <a:picLocks noChangeAspect="1"/>
            </p:cNvPicPr>
            <p:nvPr/>
          </p:nvPicPr>
          <p:blipFill>
            <a:blip r:embed="rId10"/>
            <a:stretch>
              <a:fillRect/>
            </a:stretch>
          </p:blipFill>
          <p:spPr>
            <a:xfrm>
              <a:off x="4391205" y="5243838"/>
              <a:ext cx="1219200" cy="914400"/>
            </a:xfrm>
            <a:prstGeom prst="rect">
              <a:avLst/>
            </a:prstGeom>
          </p:spPr>
        </p:pic>
        <p:pic>
          <p:nvPicPr>
            <p:cNvPr id="36" name="Picture 35"/>
            <p:cNvPicPr>
              <a:picLocks noChangeAspect="1"/>
            </p:cNvPicPr>
            <p:nvPr/>
          </p:nvPicPr>
          <p:blipFill>
            <a:blip r:embed="rId11"/>
            <a:stretch>
              <a:fillRect/>
            </a:stretch>
          </p:blipFill>
          <p:spPr>
            <a:xfrm>
              <a:off x="5704538" y="5243838"/>
              <a:ext cx="1045029" cy="914400"/>
            </a:xfrm>
            <a:prstGeom prst="rect">
              <a:avLst/>
            </a:prstGeom>
          </p:spPr>
        </p:pic>
      </p:grpSp>
      <p:sp>
        <p:nvSpPr>
          <p:cNvPr id="48" name="Content Placeholder 47"/>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3" grpId="0" animBg="1"/>
      <p:bldP spid="25"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2741774" y="1396805"/>
            <a:ext cx="2735295" cy="1828800"/>
          </a:xfrm>
          <a:prstGeom prst="rect">
            <a:avLst/>
          </a:prstGeom>
        </p:spPr>
      </p:pic>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Biswas</a:t>
            </a:r>
            <a:r>
              <a:rPr lang="en-US" dirty="0" smtClean="0"/>
              <a:t> and Parikh, CVPR 2013</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37</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33" name="TextBox 32"/>
          <p:cNvSpPr txBox="1"/>
          <p:nvPr/>
        </p:nvSpPr>
        <p:spPr>
          <a:xfrm>
            <a:off x="6666706" y="5473270"/>
            <a:ext cx="671450" cy="369332"/>
          </a:xfrm>
          <a:prstGeom prst="rect">
            <a:avLst/>
          </a:prstGeom>
          <a:noFill/>
        </p:spPr>
        <p:txBody>
          <a:bodyPr wrap="square" rtlCol="0">
            <a:spAutoFit/>
          </a:bodyPr>
          <a:lstStyle/>
          <a:p>
            <a:pPr algn="ctr"/>
            <a:r>
              <a:rPr lang="en-IN" dirty="0" smtClean="0"/>
              <a:t>……</a:t>
            </a:r>
          </a:p>
        </p:txBody>
      </p:sp>
      <p:pic>
        <p:nvPicPr>
          <p:cNvPr id="34" name="Picture 33"/>
          <p:cNvPicPr>
            <a:picLocks noChangeAspect="1"/>
          </p:cNvPicPr>
          <p:nvPr/>
        </p:nvPicPr>
        <p:blipFill>
          <a:blip r:embed="rId4"/>
          <a:stretch>
            <a:fillRect/>
          </a:stretch>
        </p:blipFill>
        <p:spPr>
          <a:xfrm>
            <a:off x="3117747" y="5243838"/>
            <a:ext cx="771993" cy="914400"/>
          </a:xfrm>
          <a:prstGeom prst="rect">
            <a:avLst/>
          </a:prstGeom>
        </p:spPr>
      </p:pic>
      <p:pic>
        <p:nvPicPr>
          <p:cNvPr id="35" name="Picture 34"/>
          <p:cNvPicPr>
            <a:picLocks noChangeAspect="1"/>
          </p:cNvPicPr>
          <p:nvPr/>
        </p:nvPicPr>
        <p:blipFill>
          <a:blip r:embed="rId5"/>
          <a:stretch>
            <a:fillRect/>
          </a:stretch>
        </p:blipFill>
        <p:spPr>
          <a:xfrm>
            <a:off x="4391205" y="5243838"/>
            <a:ext cx="1219200" cy="914400"/>
          </a:xfrm>
          <a:prstGeom prst="rect">
            <a:avLst/>
          </a:prstGeom>
        </p:spPr>
      </p:pic>
      <p:pic>
        <p:nvPicPr>
          <p:cNvPr id="36" name="Picture 35"/>
          <p:cNvPicPr>
            <a:picLocks noChangeAspect="1"/>
          </p:cNvPicPr>
          <p:nvPr/>
        </p:nvPicPr>
        <p:blipFill>
          <a:blip r:embed="rId6"/>
          <a:stretch>
            <a:fillRect/>
          </a:stretch>
        </p:blipFill>
        <p:spPr>
          <a:xfrm>
            <a:off x="5704538" y="5243838"/>
            <a:ext cx="1045029" cy="9144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2741774" y="1396805"/>
            <a:ext cx="1367648" cy="914400"/>
          </a:xfrm>
          <a:prstGeom prst="rect">
            <a:avLst/>
          </a:prstGeom>
        </p:spPr>
      </p:pic>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Biswas</a:t>
            </a:r>
            <a:r>
              <a:rPr lang="en-US" dirty="0" smtClean="0"/>
              <a:t> and Parikh, CVPR 2013</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38</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33" name="TextBox 32"/>
          <p:cNvSpPr txBox="1"/>
          <p:nvPr/>
        </p:nvSpPr>
        <p:spPr>
          <a:xfrm>
            <a:off x="6666706" y="5473270"/>
            <a:ext cx="671450" cy="369332"/>
          </a:xfrm>
          <a:prstGeom prst="rect">
            <a:avLst/>
          </a:prstGeom>
          <a:noFill/>
        </p:spPr>
        <p:txBody>
          <a:bodyPr wrap="square" rtlCol="0">
            <a:spAutoFit/>
          </a:bodyPr>
          <a:lstStyle/>
          <a:p>
            <a:pPr algn="ctr"/>
            <a:r>
              <a:rPr lang="en-IN" dirty="0" smtClean="0"/>
              <a:t>……</a:t>
            </a:r>
          </a:p>
        </p:txBody>
      </p:sp>
      <p:pic>
        <p:nvPicPr>
          <p:cNvPr id="34" name="Picture 33"/>
          <p:cNvPicPr>
            <a:picLocks noChangeAspect="1"/>
          </p:cNvPicPr>
          <p:nvPr/>
        </p:nvPicPr>
        <p:blipFill>
          <a:blip r:embed="rId4"/>
          <a:stretch>
            <a:fillRect/>
          </a:stretch>
        </p:blipFill>
        <p:spPr>
          <a:xfrm>
            <a:off x="3117747" y="5243838"/>
            <a:ext cx="771993" cy="914400"/>
          </a:xfrm>
          <a:prstGeom prst="rect">
            <a:avLst/>
          </a:prstGeom>
        </p:spPr>
      </p:pic>
      <p:pic>
        <p:nvPicPr>
          <p:cNvPr id="35" name="Picture 34"/>
          <p:cNvPicPr>
            <a:picLocks noChangeAspect="1"/>
          </p:cNvPicPr>
          <p:nvPr/>
        </p:nvPicPr>
        <p:blipFill>
          <a:blip r:embed="rId5"/>
          <a:stretch>
            <a:fillRect/>
          </a:stretch>
        </p:blipFill>
        <p:spPr>
          <a:xfrm>
            <a:off x="4391205" y="5243838"/>
            <a:ext cx="1219200" cy="914400"/>
          </a:xfrm>
          <a:prstGeom prst="rect">
            <a:avLst/>
          </a:prstGeom>
        </p:spPr>
      </p:pic>
      <p:pic>
        <p:nvPicPr>
          <p:cNvPr id="36" name="Picture 35"/>
          <p:cNvPicPr>
            <a:picLocks noChangeAspect="1"/>
          </p:cNvPicPr>
          <p:nvPr/>
        </p:nvPicPr>
        <p:blipFill>
          <a:blip r:embed="rId6"/>
          <a:stretch>
            <a:fillRect/>
          </a:stretch>
        </p:blipFill>
        <p:spPr>
          <a:xfrm>
            <a:off x="5704538" y="5243838"/>
            <a:ext cx="1045029" cy="914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2741774" y="1396805"/>
            <a:ext cx="1367648" cy="914400"/>
          </a:xfrm>
          <a:prstGeom prst="rect">
            <a:avLst/>
          </a:prstGeom>
        </p:spPr>
      </p:pic>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Biswas</a:t>
            </a:r>
            <a:r>
              <a:rPr lang="en-US" dirty="0" smtClean="0"/>
              <a:t> and Parikh, CVPR 2013</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39</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33" name="TextBox 32"/>
          <p:cNvSpPr txBox="1"/>
          <p:nvPr/>
        </p:nvSpPr>
        <p:spPr>
          <a:xfrm>
            <a:off x="6666706" y="5473270"/>
            <a:ext cx="671450" cy="369332"/>
          </a:xfrm>
          <a:prstGeom prst="rect">
            <a:avLst/>
          </a:prstGeom>
          <a:noFill/>
        </p:spPr>
        <p:txBody>
          <a:bodyPr wrap="square" rtlCol="0">
            <a:spAutoFit/>
          </a:bodyPr>
          <a:lstStyle/>
          <a:p>
            <a:pPr algn="ctr"/>
            <a:r>
              <a:rPr lang="en-IN" dirty="0" smtClean="0"/>
              <a:t>……</a:t>
            </a:r>
          </a:p>
        </p:txBody>
      </p:sp>
      <p:pic>
        <p:nvPicPr>
          <p:cNvPr id="34" name="Picture 33"/>
          <p:cNvPicPr>
            <a:picLocks noChangeAspect="1"/>
          </p:cNvPicPr>
          <p:nvPr/>
        </p:nvPicPr>
        <p:blipFill>
          <a:blip r:embed="rId4"/>
          <a:stretch>
            <a:fillRect/>
          </a:stretch>
        </p:blipFill>
        <p:spPr>
          <a:xfrm>
            <a:off x="3117747" y="5243838"/>
            <a:ext cx="771993" cy="914400"/>
          </a:xfrm>
          <a:prstGeom prst="rect">
            <a:avLst/>
          </a:prstGeom>
        </p:spPr>
      </p:pic>
      <p:pic>
        <p:nvPicPr>
          <p:cNvPr id="35" name="Picture 34"/>
          <p:cNvPicPr>
            <a:picLocks noChangeAspect="1"/>
          </p:cNvPicPr>
          <p:nvPr/>
        </p:nvPicPr>
        <p:blipFill>
          <a:blip r:embed="rId5"/>
          <a:stretch>
            <a:fillRect/>
          </a:stretch>
        </p:blipFill>
        <p:spPr>
          <a:xfrm>
            <a:off x="4391205" y="5243838"/>
            <a:ext cx="1219200" cy="914400"/>
          </a:xfrm>
          <a:prstGeom prst="rect">
            <a:avLst/>
          </a:prstGeom>
        </p:spPr>
      </p:pic>
      <p:pic>
        <p:nvPicPr>
          <p:cNvPr id="36" name="Picture 35"/>
          <p:cNvPicPr>
            <a:picLocks noChangeAspect="1"/>
          </p:cNvPicPr>
          <p:nvPr/>
        </p:nvPicPr>
        <p:blipFill>
          <a:blip r:embed="rId6"/>
          <a:stretch>
            <a:fillRect/>
          </a:stretch>
        </p:blipFill>
        <p:spPr>
          <a:xfrm>
            <a:off x="5704538" y="5243838"/>
            <a:ext cx="1045029" cy="914400"/>
          </a:xfrm>
          <a:prstGeom prst="rect">
            <a:avLst/>
          </a:prstGeom>
        </p:spPr>
      </p:pic>
      <p:pic>
        <p:nvPicPr>
          <p:cNvPr id="10" name="Picture 9"/>
          <p:cNvPicPr>
            <a:picLocks noChangeAspect="1"/>
          </p:cNvPicPr>
          <p:nvPr/>
        </p:nvPicPr>
        <p:blipFill>
          <a:blip r:embed="rId3"/>
          <a:stretch>
            <a:fillRect/>
          </a:stretch>
        </p:blipFill>
        <p:spPr>
          <a:xfrm>
            <a:off x="2741774" y="2463605"/>
            <a:ext cx="1367648" cy="914400"/>
          </a:xfrm>
          <a:prstGeom prst="rect">
            <a:avLst/>
          </a:prstGeom>
        </p:spPr>
      </p:pic>
      <p:pic>
        <p:nvPicPr>
          <p:cNvPr id="11" name="Picture 10"/>
          <p:cNvPicPr>
            <a:picLocks noChangeAspect="1"/>
          </p:cNvPicPr>
          <p:nvPr/>
        </p:nvPicPr>
        <p:blipFill>
          <a:blip r:embed="rId3"/>
          <a:stretch>
            <a:fillRect/>
          </a:stretch>
        </p:blipFill>
        <p:spPr>
          <a:xfrm>
            <a:off x="2741774" y="3530405"/>
            <a:ext cx="1367648" cy="914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attributes?</a:t>
            </a:r>
            <a:endParaRPr lang="en-US" dirty="0"/>
          </a:p>
        </p:txBody>
      </p:sp>
      <p:sp>
        <p:nvSpPr>
          <p:cNvPr id="3" name="Content Placeholder 2"/>
          <p:cNvSpPr>
            <a:spLocks noGrp="1"/>
          </p:cNvSpPr>
          <p:nvPr>
            <p:ph idx="1"/>
          </p:nvPr>
        </p:nvSpPr>
        <p:spPr/>
        <p:txBody>
          <a:bodyPr/>
          <a:lstStyle/>
          <a:p>
            <a:r>
              <a:rPr lang="en-US" dirty="0" smtClean="0"/>
              <a:t>Why recognition?</a:t>
            </a:r>
          </a:p>
          <a:p>
            <a:r>
              <a:rPr lang="en-US" dirty="0" smtClean="0"/>
              <a:t>Why would a robot need to recognize a scene?</a:t>
            </a:r>
            <a:endParaRPr lang="en-US" dirty="0"/>
          </a:p>
        </p:txBody>
      </p:sp>
      <p:sp>
        <p:nvSpPr>
          <p:cNvPr id="4" name="Slide Number Placeholder 3"/>
          <p:cNvSpPr>
            <a:spLocks noGrp="1"/>
          </p:cNvSpPr>
          <p:nvPr>
            <p:ph type="sldNum" sz="quarter" idx="12"/>
          </p:nvPr>
        </p:nvSpPr>
        <p:spPr/>
        <p:txBody>
          <a:bodyPr/>
          <a:lstStyle/>
          <a:p>
            <a:fld id="{B36306CE-06D7-834D-AFCF-237E9A3BE041}" type="slidenum">
              <a:rPr lang="en-US" smtClean="0"/>
              <a:pPr/>
              <a:t>4</a:t>
            </a:fld>
            <a:endParaRPr lang="en-US"/>
          </a:p>
        </p:txBody>
      </p:sp>
      <p:pic>
        <p:nvPicPr>
          <p:cNvPr id="5" name="Picture 4"/>
          <p:cNvPicPr>
            <a:picLocks noChangeAspect="1"/>
          </p:cNvPicPr>
          <p:nvPr/>
        </p:nvPicPr>
        <p:blipFill>
          <a:blip r:embed="rId2"/>
          <a:stretch>
            <a:fillRect/>
          </a:stretch>
        </p:blipFill>
        <p:spPr>
          <a:xfrm>
            <a:off x="80392" y="2698750"/>
            <a:ext cx="5852160" cy="3657600"/>
          </a:xfrm>
          <a:prstGeom prst="rect">
            <a:avLst/>
          </a:prstGeom>
        </p:spPr>
      </p:pic>
      <p:grpSp>
        <p:nvGrpSpPr>
          <p:cNvPr id="8" name="Group 7"/>
          <p:cNvGrpSpPr/>
          <p:nvPr/>
        </p:nvGrpSpPr>
        <p:grpSpPr>
          <a:xfrm>
            <a:off x="6022633" y="2475551"/>
            <a:ext cx="3109295" cy="1591426"/>
            <a:chOff x="5315245" y="2427326"/>
            <a:chExt cx="3109295" cy="1591426"/>
          </a:xfrm>
        </p:grpSpPr>
        <p:sp>
          <p:nvSpPr>
            <p:cNvPr id="6" name="Cloud Callout 5"/>
            <p:cNvSpPr/>
            <p:nvPr/>
          </p:nvSpPr>
          <p:spPr>
            <a:xfrm>
              <a:off x="5315245" y="2427326"/>
              <a:ext cx="3109295" cy="1591426"/>
            </a:xfrm>
            <a:prstGeom prst="cloudCallout">
              <a:avLst>
                <a:gd name="adj1" fmla="val -78745"/>
                <a:gd name="adj2" fmla="val 5947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94925" y="2621140"/>
              <a:ext cx="2347295" cy="1200328"/>
            </a:xfrm>
            <a:prstGeom prst="rect">
              <a:avLst/>
            </a:prstGeom>
            <a:noFill/>
          </p:spPr>
          <p:txBody>
            <a:bodyPr wrap="square" rtlCol="0">
              <a:spAutoFit/>
            </a:bodyPr>
            <a:lstStyle/>
            <a:p>
              <a:pPr algn="ctr"/>
              <a:r>
                <a:rPr lang="en-US" sz="2400" dirty="0" smtClean="0"/>
                <a:t>Can I walk around here? Is this </a:t>
              </a:r>
              <a:r>
                <a:rPr lang="en-US" sz="2400" dirty="0" err="1" smtClean="0">
                  <a:solidFill>
                    <a:srgbClr val="0000FF"/>
                  </a:solidFill>
                </a:rPr>
                <a:t>walkable</a:t>
              </a:r>
              <a:r>
                <a:rPr lang="en-US" sz="2400" dirty="0" smtClean="0"/>
                <a:t>?</a:t>
              </a:r>
              <a:endParaRPr lang="en-US" sz="2400" dirty="0"/>
            </a:p>
          </p:txBody>
        </p:sp>
      </p:grpSp>
      <p:sp>
        <p:nvSpPr>
          <p:cNvPr id="10" name="TextBox 9"/>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2741774" y="1396805"/>
            <a:ext cx="1367648" cy="914400"/>
          </a:xfrm>
          <a:prstGeom prst="rect">
            <a:avLst/>
          </a:prstGeom>
        </p:spPr>
      </p:pic>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Biswas</a:t>
            </a:r>
            <a:r>
              <a:rPr lang="en-US" dirty="0" smtClean="0"/>
              <a:t> and Parikh, CVPR 2013</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40</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33" name="TextBox 32"/>
          <p:cNvSpPr txBox="1"/>
          <p:nvPr/>
        </p:nvSpPr>
        <p:spPr>
          <a:xfrm>
            <a:off x="6666706" y="5473270"/>
            <a:ext cx="671450" cy="369332"/>
          </a:xfrm>
          <a:prstGeom prst="rect">
            <a:avLst/>
          </a:prstGeom>
          <a:noFill/>
        </p:spPr>
        <p:txBody>
          <a:bodyPr wrap="square" rtlCol="0">
            <a:spAutoFit/>
          </a:bodyPr>
          <a:lstStyle/>
          <a:p>
            <a:pPr algn="ctr"/>
            <a:r>
              <a:rPr lang="en-IN" dirty="0" smtClean="0"/>
              <a:t>……</a:t>
            </a:r>
          </a:p>
        </p:txBody>
      </p:sp>
      <p:pic>
        <p:nvPicPr>
          <p:cNvPr id="34" name="Picture 33"/>
          <p:cNvPicPr>
            <a:picLocks noChangeAspect="1"/>
          </p:cNvPicPr>
          <p:nvPr/>
        </p:nvPicPr>
        <p:blipFill>
          <a:blip r:embed="rId4"/>
          <a:stretch>
            <a:fillRect/>
          </a:stretch>
        </p:blipFill>
        <p:spPr>
          <a:xfrm>
            <a:off x="3117747" y="5243838"/>
            <a:ext cx="771993" cy="914400"/>
          </a:xfrm>
          <a:prstGeom prst="rect">
            <a:avLst/>
          </a:prstGeom>
        </p:spPr>
      </p:pic>
      <p:pic>
        <p:nvPicPr>
          <p:cNvPr id="35" name="Picture 34"/>
          <p:cNvPicPr>
            <a:picLocks noChangeAspect="1"/>
          </p:cNvPicPr>
          <p:nvPr/>
        </p:nvPicPr>
        <p:blipFill>
          <a:blip r:embed="rId5"/>
          <a:stretch>
            <a:fillRect/>
          </a:stretch>
        </p:blipFill>
        <p:spPr>
          <a:xfrm>
            <a:off x="4391205" y="5243838"/>
            <a:ext cx="1219200" cy="914400"/>
          </a:xfrm>
          <a:prstGeom prst="rect">
            <a:avLst/>
          </a:prstGeom>
        </p:spPr>
      </p:pic>
      <p:pic>
        <p:nvPicPr>
          <p:cNvPr id="36" name="Picture 35"/>
          <p:cNvPicPr>
            <a:picLocks noChangeAspect="1"/>
          </p:cNvPicPr>
          <p:nvPr/>
        </p:nvPicPr>
        <p:blipFill>
          <a:blip r:embed="rId6"/>
          <a:stretch>
            <a:fillRect/>
          </a:stretch>
        </p:blipFill>
        <p:spPr>
          <a:xfrm>
            <a:off x="5704538" y="5243838"/>
            <a:ext cx="1045029" cy="914400"/>
          </a:xfrm>
          <a:prstGeom prst="rect">
            <a:avLst/>
          </a:prstGeom>
        </p:spPr>
      </p:pic>
      <p:pic>
        <p:nvPicPr>
          <p:cNvPr id="10" name="Picture 9"/>
          <p:cNvPicPr>
            <a:picLocks noChangeAspect="1"/>
          </p:cNvPicPr>
          <p:nvPr/>
        </p:nvPicPr>
        <p:blipFill>
          <a:blip r:embed="rId3"/>
          <a:stretch>
            <a:fillRect/>
          </a:stretch>
        </p:blipFill>
        <p:spPr>
          <a:xfrm>
            <a:off x="2741774" y="2463605"/>
            <a:ext cx="1367648" cy="914400"/>
          </a:xfrm>
          <a:prstGeom prst="rect">
            <a:avLst/>
          </a:prstGeom>
        </p:spPr>
      </p:pic>
      <p:pic>
        <p:nvPicPr>
          <p:cNvPr id="11" name="Picture 10"/>
          <p:cNvPicPr>
            <a:picLocks noChangeAspect="1"/>
          </p:cNvPicPr>
          <p:nvPr/>
        </p:nvPicPr>
        <p:blipFill>
          <a:blip r:embed="rId3"/>
          <a:stretch>
            <a:fillRect/>
          </a:stretch>
        </p:blipFill>
        <p:spPr>
          <a:xfrm>
            <a:off x="2741774" y="3530405"/>
            <a:ext cx="1367648" cy="914400"/>
          </a:xfrm>
          <a:prstGeom prst="rect">
            <a:avLst/>
          </a:prstGeom>
        </p:spPr>
      </p:pic>
      <p:grpSp>
        <p:nvGrpSpPr>
          <p:cNvPr id="27" name="Group 26"/>
          <p:cNvGrpSpPr/>
          <p:nvPr/>
        </p:nvGrpSpPr>
        <p:grpSpPr>
          <a:xfrm>
            <a:off x="715003" y="1338580"/>
            <a:ext cx="3676202" cy="3193872"/>
            <a:chOff x="715003" y="1338580"/>
            <a:chExt cx="3676202" cy="3193872"/>
          </a:xfrm>
        </p:grpSpPr>
        <p:grpSp>
          <p:nvGrpSpPr>
            <p:cNvPr id="15" name="Group 14"/>
            <p:cNvGrpSpPr/>
            <p:nvPr/>
          </p:nvGrpSpPr>
          <p:grpSpPr>
            <a:xfrm>
              <a:off x="715003" y="1338580"/>
              <a:ext cx="3676202" cy="972625"/>
              <a:chOff x="715003" y="1338580"/>
              <a:chExt cx="3676202" cy="972625"/>
            </a:xfrm>
          </p:grpSpPr>
          <p:pic>
            <p:nvPicPr>
              <p:cNvPr id="12" name="Picture 29" descr="latex-image-1.pdf"/>
              <p:cNvPicPr>
                <a:picLocks noChangeAspect="1"/>
              </p:cNvPicPr>
              <p:nvPr/>
            </p:nvPicPr>
            <p:blipFill>
              <a:blip r:embed="rId7"/>
              <a:srcRect/>
              <a:stretch>
                <a:fillRect/>
              </a:stretch>
            </p:blipFill>
            <p:spPr bwMode="auto">
              <a:xfrm>
                <a:off x="715003" y="1367383"/>
                <a:ext cx="273040" cy="943822"/>
              </a:xfrm>
              <a:prstGeom prst="rect">
                <a:avLst/>
              </a:prstGeom>
              <a:noFill/>
              <a:ln w="9525">
                <a:noFill/>
                <a:miter lim="800000"/>
                <a:headEnd/>
                <a:tailEnd/>
              </a:ln>
            </p:spPr>
          </p:pic>
          <p:pic>
            <p:nvPicPr>
              <p:cNvPr id="13" name="Picture 30" descr="latex-image-1.pdf"/>
              <p:cNvPicPr>
                <a:picLocks noChangeAspect="1"/>
              </p:cNvPicPr>
              <p:nvPr/>
            </p:nvPicPr>
            <p:blipFill>
              <a:blip r:embed="rId8"/>
              <a:srcRect/>
              <a:stretch>
                <a:fillRect/>
              </a:stretch>
            </p:blipFill>
            <p:spPr bwMode="auto">
              <a:xfrm>
                <a:off x="4118165" y="1338580"/>
                <a:ext cx="273040" cy="943822"/>
              </a:xfrm>
              <a:prstGeom prst="rect">
                <a:avLst/>
              </a:prstGeom>
              <a:noFill/>
              <a:ln w="9525">
                <a:noFill/>
                <a:miter lim="800000"/>
                <a:headEnd/>
                <a:tailEnd/>
              </a:ln>
            </p:spPr>
          </p:pic>
          <p:pic>
            <p:nvPicPr>
              <p:cNvPr id="14" name="Picture 34" descr="latex-image-1.pdf"/>
              <p:cNvPicPr>
                <a:picLocks noChangeAspect="1"/>
              </p:cNvPicPr>
              <p:nvPr/>
            </p:nvPicPr>
            <p:blipFill>
              <a:blip r:embed="rId9"/>
              <a:srcRect/>
              <a:stretch>
                <a:fillRect/>
              </a:stretch>
            </p:blipFill>
            <p:spPr bwMode="auto">
              <a:xfrm>
                <a:off x="2362824" y="1680439"/>
                <a:ext cx="317490" cy="279419"/>
              </a:xfrm>
              <a:prstGeom prst="rect">
                <a:avLst/>
              </a:prstGeom>
              <a:noFill/>
              <a:ln w="9525">
                <a:noFill/>
                <a:miter lim="800000"/>
                <a:headEnd/>
                <a:tailEnd/>
              </a:ln>
            </p:spPr>
          </p:pic>
        </p:grpSp>
        <p:grpSp>
          <p:nvGrpSpPr>
            <p:cNvPr id="16" name="Group 15"/>
            <p:cNvGrpSpPr/>
            <p:nvPr/>
          </p:nvGrpSpPr>
          <p:grpSpPr>
            <a:xfrm>
              <a:off x="715003" y="2463605"/>
              <a:ext cx="3676202" cy="972625"/>
              <a:chOff x="715003" y="1338580"/>
              <a:chExt cx="3676202" cy="972625"/>
            </a:xfrm>
          </p:grpSpPr>
          <p:pic>
            <p:nvPicPr>
              <p:cNvPr id="17" name="Picture 29" descr="latex-image-1.pdf"/>
              <p:cNvPicPr>
                <a:picLocks noChangeAspect="1"/>
              </p:cNvPicPr>
              <p:nvPr/>
            </p:nvPicPr>
            <p:blipFill>
              <a:blip r:embed="rId7"/>
              <a:srcRect/>
              <a:stretch>
                <a:fillRect/>
              </a:stretch>
            </p:blipFill>
            <p:spPr bwMode="auto">
              <a:xfrm>
                <a:off x="715003" y="1367383"/>
                <a:ext cx="273040" cy="943822"/>
              </a:xfrm>
              <a:prstGeom prst="rect">
                <a:avLst/>
              </a:prstGeom>
              <a:noFill/>
              <a:ln w="9525">
                <a:noFill/>
                <a:miter lim="800000"/>
                <a:headEnd/>
                <a:tailEnd/>
              </a:ln>
            </p:spPr>
          </p:pic>
          <p:pic>
            <p:nvPicPr>
              <p:cNvPr id="18" name="Picture 30" descr="latex-image-1.pdf"/>
              <p:cNvPicPr>
                <a:picLocks noChangeAspect="1"/>
              </p:cNvPicPr>
              <p:nvPr/>
            </p:nvPicPr>
            <p:blipFill>
              <a:blip r:embed="rId8"/>
              <a:srcRect/>
              <a:stretch>
                <a:fillRect/>
              </a:stretch>
            </p:blipFill>
            <p:spPr bwMode="auto">
              <a:xfrm>
                <a:off x="4118165" y="1338580"/>
                <a:ext cx="273040" cy="943822"/>
              </a:xfrm>
              <a:prstGeom prst="rect">
                <a:avLst/>
              </a:prstGeom>
              <a:noFill/>
              <a:ln w="9525">
                <a:noFill/>
                <a:miter lim="800000"/>
                <a:headEnd/>
                <a:tailEnd/>
              </a:ln>
            </p:spPr>
          </p:pic>
          <p:pic>
            <p:nvPicPr>
              <p:cNvPr id="19" name="Picture 34" descr="latex-image-1.pdf"/>
              <p:cNvPicPr>
                <a:picLocks noChangeAspect="1"/>
              </p:cNvPicPr>
              <p:nvPr/>
            </p:nvPicPr>
            <p:blipFill>
              <a:blip r:embed="rId9"/>
              <a:srcRect/>
              <a:stretch>
                <a:fillRect/>
              </a:stretch>
            </p:blipFill>
            <p:spPr bwMode="auto">
              <a:xfrm>
                <a:off x="2362824" y="1680439"/>
                <a:ext cx="317490" cy="279419"/>
              </a:xfrm>
              <a:prstGeom prst="rect">
                <a:avLst/>
              </a:prstGeom>
              <a:noFill/>
              <a:ln w="9525">
                <a:noFill/>
                <a:miter lim="800000"/>
                <a:headEnd/>
                <a:tailEnd/>
              </a:ln>
            </p:spPr>
          </p:pic>
        </p:grpSp>
        <p:grpSp>
          <p:nvGrpSpPr>
            <p:cNvPr id="20" name="Group 19"/>
            <p:cNvGrpSpPr/>
            <p:nvPr/>
          </p:nvGrpSpPr>
          <p:grpSpPr>
            <a:xfrm>
              <a:off x="715003" y="3559827"/>
              <a:ext cx="3676202" cy="972625"/>
              <a:chOff x="715003" y="1338580"/>
              <a:chExt cx="3676202" cy="972625"/>
            </a:xfrm>
          </p:grpSpPr>
          <p:pic>
            <p:nvPicPr>
              <p:cNvPr id="24" name="Picture 29" descr="latex-image-1.pdf"/>
              <p:cNvPicPr>
                <a:picLocks noChangeAspect="1"/>
              </p:cNvPicPr>
              <p:nvPr/>
            </p:nvPicPr>
            <p:blipFill>
              <a:blip r:embed="rId7"/>
              <a:srcRect/>
              <a:stretch>
                <a:fillRect/>
              </a:stretch>
            </p:blipFill>
            <p:spPr bwMode="auto">
              <a:xfrm>
                <a:off x="715003" y="1367383"/>
                <a:ext cx="273040" cy="943822"/>
              </a:xfrm>
              <a:prstGeom prst="rect">
                <a:avLst/>
              </a:prstGeom>
              <a:noFill/>
              <a:ln w="9525">
                <a:noFill/>
                <a:miter lim="800000"/>
                <a:headEnd/>
                <a:tailEnd/>
              </a:ln>
            </p:spPr>
          </p:pic>
          <p:pic>
            <p:nvPicPr>
              <p:cNvPr id="25" name="Picture 30" descr="latex-image-1.pdf"/>
              <p:cNvPicPr>
                <a:picLocks noChangeAspect="1"/>
              </p:cNvPicPr>
              <p:nvPr/>
            </p:nvPicPr>
            <p:blipFill>
              <a:blip r:embed="rId8"/>
              <a:srcRect/>
              <a:stretch>
                <a:fillRect/>
              </a:stretch>
            </p:blipFill>
            <p:spPr bwMode="auto">
              <a:xfrm>
                <a:off x="4118165" y="1338580"/>
                <a:ext cx="273040" cy="943822"/>
              </a:xfrm>
              <a:prstGeom prst="rect">
                <a:avLst/>
              </a:prstGeom>
              <a:noFill/>
              <a:ln w="9525">
                <a:noFill/>
                <a:miter lim="800000"/>
                <a:headEnd/>
                <a:tailEnd/>
              </a:ln>
            </p:spPr>
          </p:pic>
          <p:pic>
            <p:nvPicPr>
              <p:cNvPr id="26" name="Picture 34" descr="latex-image-1.pdf"/>
              <p:cNvPicPr>
                <a:picLocks noChangeAspect="1"/>
              </p:cNvPicPr>
              <p:nvPr/>
            </p:nvPicPr>
            <p:blipFill>
              <a:blip r:embed="rId9"/>
              <a:srcRect/>
              <a:stretch>
                <a:fillRect/>
              </a:stretch>
            </p:blipFill>
            <p:spPr bwMode="auto">
              <a:xfrm>
                <a:off x="2362824" y="1680439"/>
                <a:ext cx="317490" cy="279419"/>
              </a:xfrm>
              <a:prstGeom prst="rect">
                <a:avLst/>
              </a:prstGeom>
              <a:noFill/>
              <a:ln w="9525">
                <a:noFill/>
                <a:miter lim="800000"/>
                <a:headEnd/>
                <a:tailEnd/>
              </a:ln>
            </p:spPr>
          </p:pic>
        </p:grpSp>
      </p:grpSp>
      <p:grpSp>
        <p:nvGrpSpPr>
          <p:cNvPr id="40" name="Group 39"/>
          <p:cNvGrpSpPr/>
          <p:nvPr/>
        </p:nvGrpSpPr>
        <p:grpSpPr>
          <a:xfrm>
            <a:off x="5505107" y="2348264"/>
            <a:ext cx="2556730" cy="914400"/>
            <a:chOff x="5505107" y="2348264"/>
            <a:chExt cx="2556730" cy="914400"/>
          </a:xfrm>
        </p:grpSpPr>
        <p:pic>
          <p:nvPicPr>
            <p:cNvPr id="30" name="Picture 44" descr="latex-image-1.pdf"/>
            <p:cNvPicPr>
              <a:picLocks noChangeAspect="1"/>
            </p:cNvPicPr>
            <p:nvPr/>
          </p:nvPicPr>
          <p:blipFill>
            <a:blip r:embed="rId10"/>
            <a:srcRect r="13960"/>
            <a:stretch>
              <a:fillRect/>
            </a:stretch>
          </p:blipFill>
          <p:spPr bwMode="auto">
            <a:xfrm>
              <a:off x="6584632" y="2348264"/>
              <a:ext cx="1477205" cy="914400"/>
            </a:xfrm>
            <a:prstGeom prst="rect">
              <a:avLst/>
            </a:prstGeom>
            <a:noFill/>
            <a:ln w="9525">
              <a:noFill/>
              <a:miter lim="800000"/>
              <a:headEnd/>
              <a:tailEnd/>
            </a:ln>
          </p:spPr>
        </p:pic>
        <p:pic>
          <p:nvPicPr>
            <p:cNvPr id="31" name="Picture 30"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5505107" y="2348264"/>
              <a:ext cx="795130" cy="914400"/>
            </a:xfrm>
            <a:prstGeom prst="rect">
              <a:avLst/>
            </a:prstGeom>
          </p:spPr>
        </p:pic>
      </p:grpSp>
      <p:grpSp>
        <p:nvGrpSpPr>
          <p:cNvPr id="38" name="Group 37"/>
          <p:cNvGrpSpPr/>
          <p:nvPr/>
        </p:nvGrpSpPr>
        <p:grpSpPr>
          <a:xfrm>
            <a:off x="34136" y="768316"/>
            <a:ext cx="5277574" cy="4206273"/>
            <a:chOff x="-1047646" y="768316"/>
            <a:chExt cx="5277574" cy="4206273"/>
          </a:xfrm>
        </p:grpSpPr>
        <p:pic>
          <p:nvPicPr>
            <p:cNvPr id="32" name="Picture 31" descr="latex-image-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1047646" y="768349"/>
              <a:ext cx="1047647" cy="4206240"/>
            </a:xfrm>
            <a:prstGeom prst="rect">
              <a:avLst/>
            </a:prstGeom>
          </p:spPr>
        </p:pic>
        <p:pic>
          <p:nvPicPr>
            <p:cNvPr id="37" name="Picture 36" descr="latex-image-1.pdf"/>
            <p:cNvPicPr>
              <a:picLocks noChangeAspect="1"/>
            </p:cNvPicPr>
            <p:nvPr/>
          </p:nvPicPr>
          <mc:AlternateContent>
            <mc:Choice xmlns:ma="http://schemas.microsoft.com/office/mac/drawingml/2008/main" Requires="ma">
              <p:blipFill>
                <a:blip r:embed="rId15"/>
                <a:stretch>
                  <a:fillRect/>
                </a:stretch>
              </p:blipFill>
            </mc:Choice>
            <mc:Fallback>
              <p:blipFill>
                <a:blip r:embed="rId16"/>
                <a:stretch>
                  <a:fillRect/>
                </a:stretch>
              </p:blipFill>
            </mc:Fallback>
          </mc:AlternateContent>
          <p:spPr>
            <a:xfrm>
              <a:off x="2902026" y="768316"/>
              <a:ext cx="1327902" cy="4206273"/>
            </a:xfrm>
            <a:prstGeom prst="rect">
              <a:avLst/>
            </a:prstGeom>
          </p:spPr>
        </p:pic>
      </p:grpSp>
      <p:sp>
        <p:nvSpPr>
          <p:cNvPr id="41" name="TextBox 40"/>
          <p:cNvSpPr txBox="1"/>
          <p:nvPr/>
        </p:nvSpPr>
        <p:spPr>
          <a:xfrm>
            <a:off x="5032532" y="3901686"/>
            <a:ext cx="4111468" cy="954107"/>
          </a:xfrm>
          <a:prstGeom prst="rect">
            <a:avLst/>
          </a:prstGeom>
          <a:noFill/>
        </p:spPr>
        <p:txBody>
          <a:bodyPr wrap="square" rtlCol="0">
            <a:spAutoFit/>
          </a:bodyPr>
          <a:lstStyle/>
          <a:p>
            <a:pPr algn="ctr"/>
            <a:r>
              <a:rPr lang="en-US" sz="2800" dirty="0" smtClean="0"/>
              <a:t>Update long-neck relative attribute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4293E-6 -1.72382E-6 L -0.20232 -0.56534 " pathEditMode="relative" ptsTypes="AA">
                                      <p:cBhvr>
                                        <p:cTn id="6" dur="1000" fill="hold"/>
                                        <p:tgtEl>
                                          <p:spTgt spid="3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95311E-6 -1.72382E-6 L -0.36609 -0.40732 " pathEditMode="relative" ptsTypes="AA">
                                      <p:cBhvr>
                                        <p:cTn id="10" dur="1000" fill="hold"/>
                                        <p:tgtEl>
                                          <p:spTgt spid="3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56 -0.12025 L -0.50017 -0.25069 " pathEditMode="relative" rAng="0" ptsTypes="AA">
                                      <p:cBhvr>
                                        <p:cTn id="14" dur="1000" fill="hold"/>
                                        <p:tgtEl>
                                          <p:spTgt spid="36"/>
                                        </p:tgtEl>
                                        <p:attrNameLst>
                                          <p:attrName>ppt_x</p:attrName>
                                          <p:attrName>ppt_y</p:attrName>
                                        </p:attrNameLst>
                                      </p:cBhvr>
                                      <p:rCtr x="-251" y="-6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07 -0.11376 L -0.48367 -0.07506 " pathEditMode="relative" ptsTypes="AA">
                                      <p:cBhvr>
                                        <p:cTn id="18" dur="1000" fill="hold"/>
                                        <p:tgtEl>
                                          <p:spTgt spid="3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35328" y="1396805"/>
            <a:ext cx="1017528" cy="1828800"/>
          </a:xfrm>
          <a:prstGeom prst="rect">
            <a:avLst/>
          </a:prstGeom>
        </p:spPr>
      </p:pic>
      <p:grpSp>
        <p:nvGrpSpPr>
          <p:cNvPr id="2" name="Group 7"/>
          <p:cNvGrpSpPr/>
          <p:nvPr/>
        </p:nvGrpSpPr>
        <p:grpSpPr>
          <a:xfrm>
            <a:off x="5452487" y="1547293"/>
            <a:ext cx="3444949" cy="1828800"/>
            <a:chOff x="3942355" y="2057400"/>
            <a:chExt cx="3444949" cy="1828800"/>
          </a:xfrm>
        </p:grpSpPr>
        <p:pic>
          <p:nvPicPr>
            <p:cNvPr id="6" name="Picture 5"/>
            <p:cNvPicPr>
              <a:picLocks noChangeAspect="1"/>
            </p:cNvPicPr>
            <p:nvPr/>
          </p:nvPicPr>
          <p:blipFill>
            <a:blip r:embed="rId4"/>
            <a:stretch>
              <a:fillRect/>
            </a:stretch>
          </p:blipFill>
          <p:spPr>
            <a:xfrm>
              <a:off x="3942355" y="2057400"/>
              <a:ext cx="3444949" cy="1828800"/>
            </a:xfrm>
            <a:prstGeom prst="rect">
              <a:avLst/>
            </a:prstGeom>
          </p:spPr>
        </p:pic>
        <p:sp>
          <p:nvSpPr>
            <p:cNvPr id="7" name="Rectangle 6"/>
            <p:cNvSpPr/>
            <p:nvPr/>
          </p:nvSpPr>
          <p:spPr>
            <a:xfrm>
              <a:off x="6743291" y="3735972"/>
              <a:ext cx="644013" cy="150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ounded Rectangular Callout 9"/>
          <p:cNvSpPr/>
          <p:nvPr/>
        </p:nvSpPr>
        <p:spPr>
          <a:xfrm>
            <a:off x="1121759" y="457005"/>
            <a:ext cx="1728838" cy="939800"/>
          </a:xfrm>
          <a:prstGeom prst="wedgeRoundRectCallout">
            <a:avLst>
              <a:gd name="adj1" fmla="val -35071"/>
              <a:gd name="adj2" fmla="val 8731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think this is a giraffe. What do you think?</a:t>
            </a:r>
            <a:endParaRPr lang="en-IN" dirty="0">
              <a:solidFill>
                <a:schemeClr val="tx1"/>
              </a:solidFill>
            </a:endParaRPr>
          </a:p>
        </p:txBody>
      </p:sp>
      <p:sp>
        <p:nvSpPr>
          <p:cNvPr id="11" name="Rounded Rectangular Callout 10"/>
          <p:cNvSpPr/>
          <p:nvPr/>
        </p:nvSpPr>
        <p:spPr>
          <a:xfrm>
            <a:off x="5579049" y="457005"/>
            <a:ext cx="1649361" cy="939800"/>
          </a:xfrm>
          <a:prstGeom prst="wedgeRoundRectCallout">
            <a:avLst>
              <a:gd name="adj1" fmla="val 41239"/>
              <a:gd name="adj2" fmla="val 1237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its neck is too short for it to be a giraffe.</a:t>
            </a:r>
            <a:endParaRPr lang="en-IN" dirty="0">
              <a:solidFill>
                <a:schemeClr val="tx1"/>
              </a:solidFill>
            </a:endParaRPr>
          </a:p>
        </p:txBody>
      </p:sp>
      <p:pic>
        <p:nvPicPr>
          <p:cNvPr id="39" name="Picture 38"/>
          <p:cNvPicPr>
            <a:picLocks noChangeAspect="1"/>
          </p:cNvPicPr>
          <p:nvPr/>
        </p:nvPicPr>
        <p:blipFill>
          <a:blip r:embed="rId5"/>
          <a:stretch>
            <a:fillRect/>
          </a:stretch>
        </p:blipFill>
        <p:spPr>
          <a:xfrm>
            <a:off x="2741774" y="1396805"/>
            <a:ext cx="2735295" cy="1828800"/>
          </a:xfrm>
          <a:prstGeom prst="rect">
            <a:avLst/>
          </a:prstGeom>
        </p:spPr>
      </p:pic>
      <p:sp>
        <p:nvSpPr>
          <p:cNvPr id="44" name="TextBox 43"/>
          <p:cNvSpPr txBox="1"/>
          <p:nvPr/>
        </p:nvSpPr>
        <p:spPr>
          <a:xfrm>
            <a:off x="1236472" y="3922376"/>
            <a:ext cx="1696065" cy="923330"/>
          </a:xfrm>
          <a:prstGeom prst="rect">
            <a:avLst/>
          </a:prstGeom>
          <a:noFill/>
        </p:spPr>
        <p:txBody>
          <a:bodyPr wrap="square" rtlCol="0">
            <a:spAutoFit/>
          </a:bodyPr>
          <a:lstStyle/>
          <a:p>
            <a:pPr algn="ctr"/>
            <a:r>
              <a:rPr lang="en-IN" dirty="0" smtClean="0"/>
              <a:t>Ah! These must not be giraffes either then.</a:t>
            </a:r>
          </a:p>
        </p:txBody>
      </p:sp>
      <p:sp>
        <p:nvSpPr>
          <p:cNvPr id="43" name="Rounded Rectangular Callout 42"/>
          <p:cNvSpPr/>
          <p:nvPr/>
        </p:nvSpPr>
        <p:spPr>
          <a:xfrm>
            <a:off x="1252856" y="3570895"/>
            <a:ext cx="6046839" cy="2683359"/>
          </a:xfrm>
          <a:prstGeom prst="wedgeRoundRectCallout">
            <a:avLst>
              <a:gd name="adj1" fmla="val -51776"/>
              <a:gd name="adj2" fmla="val -9621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solidFill>
                <a:schemeClr val="tx1"/>
              </a:solidFill>
            </a:endParaRPr>
          </a:p>
        </p:txBody>
      </p:sp>
      <p:grpSp>
        <p:nvGrpSpPr>
          <p:cNvPr id="3" name="Group 36"/>
          <p:cNvGrpSpPr/>
          <p:nvPr/>
        </p:nvGrpSpPr>
        <p:grpSpPr>
          <a:xfrm>
            <a:off x="3117747" y="3519748"/>
            <a:ext cx="4214725" cy="1317028"/>
            <a:chOff x="3117747" y="3519748"/>
            <a:chExt cx="4214725" cy="1317028"/>
          </a:xfrm>
        </p:grpSpPr>
        <p:pic>
          <p:nvPicPr>
            <p:cNvPr id="38" name="Picture 37"/>
            <p:cNvPicPr>
              <a:picLocks noChangeAspect="1"/>
            </p:cNvPicPr>
            <p:nvPr/>
          </p:nvPicPr>
          <p:blipFill>
            <a:blip r:embed="rId6"/>
            <a:stretch>
              <a:fillRect/>
            </a:stretch>
          </p:blipFill>
          <p:spPr>
            <a:xfrm>
              <a:off x="3117747" y="3922376"/>
              <a:ext cx="1219200" cy="914400"/>
            </a:xfrm>
            <a:prstGeom prst="rect">
              <a:avLst/>
            </a:prstGeom>
          </p:spPr>
        </p:pic>
        <p:pic>
          <p:nvPicPr>
            <p:cNvPr id="41" name="Picture 40"/>
            <p:cNvPicPr>
              <a:picLocks noChangeAspect="1"/>
            </p:cNvPicPr>
            <p:nvPr/>
          </p:nvPicPr>
          <p:blipFill>
            <a:blip r:embed="rId7"/>
            <a:stretch>
              <a:fillRect/>
            </a:stretch>
          </p:blipFill>
          <p:spPr>
            <a:xfrm>
              <a:off x="5530367" y="3922376"/>
              <a:ext cx="1219200" cy="914400"/>
            </a:xfrm>
            <a:prstGeom prst="rect">
              <a:avLst/>
            </a:prstGeom>
          </p:spPr>
        </p:pic>
        <p:pic>
          <p:nvPicPr>
            <p:cNvPr id="42" name="Picture 41"/>
            <p:cNvPicPr>
              <a:picLocks noChangeAspect="1"/>
            </p:cNvPicPr>
            <p:nvPr/>
          </p:nvPicPr>
          <p:blipFill>
            <a:blip r:embed="rId8"/>
            <a:stretch>
              <a:fillRect/>
            </a:stretch>
          </p:blipFill>
          <p:spPr>
            <a:xfrm>
              <a:off x="4586032" y="3922376"/>
              <a:ext cx="783771" cy="914400"/>
            </a:xfrm>
            <a:prstGeom prst="rect">
              <a:avLst/>
            </a:prstGeom>
          </p:spPr>
        </p:pic>
        <p:sp>
          <p:nvSpPr>
            <p:cNvPr id="45" name="Rectangle 44"/>
            <p:cNvSpPr/>
            <p:nvPr/>
          </p:nvSpPr>
          <p:spPr>
            <a:xfrm>
              <a:off x="3268055" y="3519748"/>
              <a:ext cx="3360190" cy="369332"/>
            </a:xfrm>
            <a:prstGeom prst="rect">
              <a:avLst/>
            </a:prstGeom>
          </p:spPr>
          <p:txBody>
            <a:bodyPr wrap="none">
              <a:spAutoFit/>
            </a:bodyPr>
            <a:lstStyle/>
            <a:p>
              <a:pPr algn="ctr"/>
              <a:r>
                <a:rPr lang="en-US" dirty="0" smtClean="0"/>
                <a:t>[Animals with even shorter necks]</a:t>
              </a:r>
              <a:endParaRPr lang="en-US" dirty="0"/>
            </a:p>
          </p:txBody>
        </p:sp>
        <p:sp>
          <p:nvSpPr>
            <p:cNvPr id="46" name="TextBox 45"/>
            <p:cNvSpPr txBox="1"/>
            <p:nvPr/>
          </p:nvSpPr>
          <p:spPr>
            <a:xfrm>
              <a:off x="6661022" y="4118512"/>
              <a:ext cx="671450" cy="369332"/>
            </a:xfrm>
            <a:prstGeom prst="rect">
              <a:avLst/>
            </a:prstGeom>
            <a:noFill/>
          </p:spPr>
          <p:txBody>
            <a:bodyPr wrap="square" rtlCol="0">
              <a:spAutoFit/>
            </a:bodyPr>
            <a:lstStyle/>
            <a:p>
              <a:pPr algn="ctr"/>
              <a:r>
                <a:rPr lang="en-IN" dirty="0" smtClean="0"/>
                <a:t>……</a:t>
              </a:r>
            </a:p>
          </p:txBody>
        </p:sp>
      </p:grpSp>
      <p:sp>
        <p:nvSpPr>
          <p:cNvPr id="21" name="TextBox 20"/>
          <p:cNvSpPr txBox="1"/>
          <p:nvPr/>
        </p:nvSpPr>
        <p:spPr>
          <a:xfrm>
            <a:off x="1" y="54983"/>
            <a:ext cx="4595159" cy="369332"/>
          </a:xfrm>
          <a:prstGeom prst="rect">
            <a:avLst/>
          </a:prstGeom>
          <a:noFill/>
        </p:spPr>
        <p:txBody>
          <a:bodyPr wrap="square" rtlCol="0">
            <a:spAutoFit/>
          </a:bodyPr>
          <a:lstStyle/>
          <a:p>
            <a:pPr algn="ctr"/>
            <a:r>
              <a:rPr lang="en-US" dirty="0" err="1" smtClean="0"/>
              <a:t>Biswas</a:t>
            </a:r>
            <a:r>
              <a:rPr lang="en-US" dirty="0" smtClean="0"/>
              <a:t> and Parikh, CVPR 2013</a:t>
            </a:r>
            <a:endParaRPr lang="en-US" dirty="0"/>
          </a:p>
        </p:txBody>
      </p:sp>
      <p:sp>
        <p:nvSpPr>
          <p:cNvPr id="22" name="Slide Number Placeholder 21"/>
          <p:cNvSpPr>
            <a:spLocks noGrp="1"/>
          </p:cNvSpPr>
          <p:nvPr>
            <p:ph type="sldNum" sz="quarter" idx="12"/>
          </p:nvPr>
        </p:nvSpPr>
        <p:spPr/>
        <p:txBody>
          <a:bodyPr/>
          <a:lstStyle/>
          <a:p>
            <a:fld id="{B36306CE-06D7-834D-AFCF-237E9A3BE041}" type="slidenum">
              <a:rPr lang="en-US" smtClean="0"/>
              <a:pPr/>
              <a:t>41</a:t>
            </a:fld>
            <a:endParaRPr lang="en-US"/>
          </a:p>
        </p:txBody>
      </p:sp>
      <p:sp>
        <p:nvSpPr>
          <p:cNvPr id="23" name="TextBox 22"/>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
        <p:nvSpPr>
          <p:cNvPr id="25" name="TextBox 24"/>
          <p:cNvSpPr txBox="1"/>
          <p:nvPr/>
        </p:nvSpPr>
        <p:spPr>
          <a:xfrm>
            <a:off x="1356095" y="5057614"/>
            <a:ext cx="1696065" cy="1200329"/>
          </a:xfrm>
          <a:prstGeom prst="rect">
            <a:avLst/>
          </a:prstGeom>
          <a:noFill/>
        </p:spPr>
        <p:txBody>
          <a:bodyPr wrap="square" rtlCol="0">
            <a:spAutoFit/>
          </a:bodyPr>
          <a:lstStyle/>
          <a:p>
            <a:pPr algn="ctr"/>
            <a:r>
              <a:rPr lang="en-IN" dirty="0" smtClean="0"/>
              <a:t>Ah! These must have longer necks than this image.</a:t>
            </a:r>
          </a:p>
        </p:txBody>
      </p:sp>
      <p:grpSp>
        <p:nvGrpSpPr>
          <p:cNvPr id="4" name="Group 39"/>
          <p:cNvGrpSpPr/>
          <p:nvPr/>
        </p:nvGrpSpPr>
        <p:grpSpPr>
          <a:xfrm>
            <a:off x="3117747" y="4874506"/>
            <a:ext cx="4220409" cy="1283732"/>
            <a:chOff x="3117747" y="4874506"/>
            <a:chExt cx="4220409" cy="1283732"/>
          </a:xfrm>
        </p:grpSpPr>
        <p:sp>
          <p:nvSpPr>
            <p:cNvPr id="32" name="Rectangle 31"/>
            <p:cNvSpPr/>
            <p:nvPr/>
          </p:nvSpPr>
          <p:spPr>
            <a:xfrm>
              <a:off x="4545842" y="4874506"/>
              <a:ext cx="1043863" cy="369332"/>
            </a:xfrm>
            <a:prstGeom prst="rect">
              <a:avLst/>
            </a:prstGeom>
          </p:spPr>
          <p:txBody>
            <a:bodyPr wrap="none">
              <a:spAutoFit/>
            </a:bodyPr>
            <a:lstStyle/>
            <a:p>
              <a:pPr algn="ctr"/>
              <a:r>
                <a:rPr lang="en-US" dirty="0" smtClean="0"/>
                <a:t>[Giraffes]</a:t>
              </a:r>
              <a:endParaRPr lang="en-US" dirty="0"/>
            </a:p>
          </p:txBody>
        </p:sp>
        <p:sp>
          <p:nvSpPr>
            <p:cNvPr id="33" name="TextBox 32"/>
            <p:cNvSpPr txBox="1"/>
            <p:nvPr/>
          </p:nvSpPr>
          <p:spPr>
            <a:xfrm>
              <a:off x="6666706" y="5473270"/>
              <a:ext cx="671450" cy="369332"/>
            </a:xfrm>
            <a:prstGeom prst="rect">
              <a:avLst/>
            </a:prstGeom>
            <a:noFill/>
          </p:spPr>
          <p:txBody>
            <a:bodyPr wrap="square" rtlCol="0">
              <a:spAutoFit/>
            </a:bodyPr>
            <a:lstStyle/>
            <a:p>
              <a:pPr algn="ctr"/>
              <a:r>
                <a:rPr lang="en-IN" dirty="0" smtClean="0"/>
                <a:t>……</a:t>
              </a:r>
            </a:p>
          </p:txBody>
        </p:sp>
        <p:pic>
          <p:nvPicPr>
            <p:cNvPr id="34" name="Picture 33"/>
            <p:cNvPicPr>
              <a:picLocks noChangeAspect="1"/>
            </p:cNvPicPr>
            <p:nvPr/>
          </p:nvPicPr>
          <p:blipFill>
            <a:blip r:embed="rId9"/>
            <a:stretch>
              <a:fillRect/>
            </a:stretch>
          </p:blipFill>
          <p:spPr>
            <a:xfrm>
              <a:off x="3117747" y="5243838"/>
              <a:ext cx="771993" cy="914400"/>
            </a:xfrm>
            <a:prstGeom prst="rect">
              <a:avLst/>
            </a:prstGeom>
          </p:spPr>
        </p:pic>
        <p:pic>
          <p:nvPicPr>
            <p:cNvPr id="35" name="Picture 34"/>
            <p:cNvPicPr>
              <a:picLocks noChangeAspect="1"/>
            </p:cNvPicPr>
            <p:nvPr/>
          </p:nvPicPr>
          <p:blipFill>
            <a:blip r:embed="rId10"/>
            <a:stretch>
              <a:fillRect/>
            </a:stretch>
          </p:blipFill>
          <p:spPr>
            <a:xfrm>
              <a:off x="4391205" y="5243838"/>
              <a:ext cx="1219200" cy="914400"/>
            </a:xfrm>
            <a:prstGeom prst="rect">
              <a:avLst/>
            </a:prstGeom>
          </p:spPr>
        </p:pic>
        <p:pic>
          <p:nvPicPr>
            <p:cNvPr id="36" name="Picture 35"/>
            <p:cNvPicPr>
              <a:picLocks noChangeAspect="1"/>
            </p:cNvPicPr>
            <p:nvPr/>
          </p:nvPicPr>
          <p:blipFill>
            <a:blip r:embed="rId11"/>
            <a:stretch>
              <a:fillRect/>
            </a:stretch>
          </p:blipFill>
          <p:spPr>
            <a:xfrm>
              <a:off x="5704538" y="5243838"/>
              <a:ext cx="1045029" cy="914400"/>
            </a:xfrm>
            <a:prstGeom prst="rect">
              <a:avLst/>
            </a:prstGeom>
          </p:spPr>
        </p:pic>
      </p:grpSp>
      <p:sp>
        <p:nvSpPr>
          <p:cNvPr id="47" name="Content Placeholder 2"/>
          <p:cNvSpPr>
            <a:spLocks noGrp="1"/>
          </p:cNvSpPr>
          <p:nvPr>
            <p:ph idx="1"/>
          </p:nvPr>
        </p:nvSpPr>
        <p:spPr>
          <a:xfrm>
            <a:off x="351118" y="2532063"/>
            <a:ext cx="8396941" cy="2519362"/>
          </a:xfrm>
          <a:solidFill>
            <a:srgbClr val="CCFFCC"/>
          </a:solidFill>
          <a:effectLst>
            <a:outerShdw blurRad="50800" dist="38100" dir="2700000" algn="tl" rotWithShape="0">
              <a:srgbClr val="000000">
                <a:alpha val="43000"/>
              </a:srgbClr>
            </a:outerShdw>
          </a:effectLst>
        </p:spPr>
        <p:txBody>
          <a:bodyPr anchor="ctr">
            <a:normAutofit/>
          </a:bodyPr>
          <a:lstStyle/>
          <a:p>
            <a:pPr>
              <a:defRPr/>
            </a:pPr>
            <a:r>
              <a:rPr lang="en-US" sz="2800" dirty="0" smtClean="0"/>
              <a:t>Learn or update attribute models on-the-fly</a:t>
            </a:r>
          </a:p>
          <a:p>
            <a:pPr>
              <a:defRPr/>
            </a:pPr>
            <a:r>
              <a:rPr lang="en-US" sz="2800" dirty="0" smtClean="0"/>
              <a:t>Start with an unlabeled pool of image and learn categories and attributes from scratch</a:t>
            </a:r>
          </a:p>
          <a:p>
            <a:pPr>
              <a:defRPr/>
            </a:pPr>
            <a:r>
              <a:rPr lang="en-US" sz="2800" dirty="0" smtClean="0"/>
              <a:t>Actively select image for this form of feedback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3" grpId="0" animBg="1"/>
      <p:bldP spid="25" grpId="0"/>
      <p:bldP spid="47" grpId="0" build="p"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attributes?</a:t>
            </a:r>
            <a:endParaRPr lang="en-US" dirty="0"/>
          </a:p>
        </p:txBody>
      </p:sp>
      <p:sp>
        <p:nvSpPr>
          <p:cNvPr id="3" name="Content Placeholder 2"/>
          <p:cNvSpPr>
            <a:spLocks noGrp="1"/>
          </p:cNvSpPr>
          <p:nvPr>
            <p:ph idx="1"/>
          </p:nvPr>
        </p:nvSpPr>
        <p:spPr/>
        <p:txBody>
          <a:bodyPr/>
          <a:lstStyle/>
          <a:p>
            <a:r>
              <a:rPr lang="en-US" dirty="0" smtClean="0"/>
              <a:t>Why would a robot need to recognize an object?</a:t>
            </a:r>
            <a:endParaRPr lang="en-US" dirty="0"/>
          </a:p>
        </p:txBody>
      </p:sp>
      <p:sp>
        <p:nvSpPr>
          <p:cNvPr id="4" name="Slide Number Placeholder 3"/>
          <p:cNvSpPr>
            <a:spLocks noGrp="1"/>
          </p:cNvSpPr>
          <p:nvPr>
            <p:ph type="sldNum" sz="quarter" idx="12"/>
          </p:nvPr>
        </p:nvSpPr>
        <p:spPr/>
        <p:txBody>
          <a:bodyPr/>
          <a:lstStyle/>
          <a:p>
            <a:fld id="{B36306CE-06D7-834D-AFCF-237E9A3BE041}" type="slidenum">
              <a:rPr lang="en-US" smtClean="0"/>
              <a:pPr/>
              <a:t>5</a:t>
            </a:fld>
            <a:endParaRPr lang="en-US"/>
          </a:p>
        </p:txBody>
      </p:sp>
      <p:grpSp>
        <p:nvGrpSpPr>
          <p:cNvPr id="10" name="Group 9"/>
          <p:cNvGrpSpPr/>
          <p:nvPr/>
        </p:nvGrpSpPr>
        <p:grpSpPr>
          <a:xfrm>
            <a:off x="1611789" y="2256031"/>
            <a:ext cx="6563781" cy="4239014"/>
            <a:chOff x="1611789" y="2256031"/>
            <a:chExt cx="6563781" cy="4239014"/>
          </a:xfrm>
        </p:grpSpPr>
        <p:pic>
          <p:nvPicPr>
            <p:cNvPr id="9" name="Picture 8"/>
            <p:cNvPicPr>
              <a:picLocks noChangeAspect="1"/>
            </p:cNvPicPr>
            <p:nvPr/>
          </p:nvPicPr>
          <p:blipFill>
            <a:blip r:embed="rId2"/>
            <a:stretch>
              <a:fillRect/>
            </a:stretch>
          </p:blipFill>
          <p:spPr>
            <a:xfrm>
              <a:off x="1611789" y="2685045"/>
              <a:ext cx="2565400" cy="3810000"/>
            </a:xfrm>
            <a:prstGeom prst="rect">
              <a:avLst/>
            </a:prstGeom>
          </p:spPr>
        </p:pic>
        <p:grpSp>
          <p:nvGrpSpPr>
            <p:cNvPr id="6" name="Group 5"/>
            <p:cNvGrpSpPr/>
            <p:nvPr/>
          </p:nvGrpSpPr>
          <p:grpSpPr>
            <a:xfrm>
              <a:off x="5066275" y="2256031"/>
              <a:ext cx="3109295" cy="1591426"/>
              <a:chOff x="5315245" y="2427326"/>
              <a:chExt cx="3109295" cy="1591426"/>
            </a:xfrm>
          </p:grpSpPr>
          <p:sp>
            <p:nvSpPr>
              <p:cNvPr id="7" name="Cloud Callout 6"/>
              <p:cNvSpPr/>
              <p:nvPr/>
            </p:nvSpPr>
            <p:spPr>
              <a:xfrm>
                <a:off x="5315245" y="2427326"/>
                <a:ext cx="3109295" cy="1591426"/>
              </a:xfrm>
              <a:prstGeom prst="cloudCallout">
                <a:avLst>
                  <a:gd name="adj1" fmla="val -92359"/>
                  <a:gd name="adj2" fmla="val 21044"/>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94925" y="2652500"/>
                <a:ext cx="2347295" cy="1200328"/>
              </a:xfrm>
              <a:prstGeom prst="rect">
                <a:avLst/>
              </a:prstGeom>
              <a:noFill/>
            </p:spPr>
            <p:txBody>
              <a:bodyPr wrap="square" rtlCol="0">
                <a:spAutoFit/>
              </a:bodyPr>
              <a:lstStyle/>
              <a:p>
                <a:pPr algn="ctr"/>
                <a:r>
                  <a:rPr lang="en-US" sz="2400" dirty="0" smtClean="0"/>
                  <a:t>How hard should I grip this? Is it </a:t>
                </a:r>
                <a:r>
                  <a:rPr lang="en-US" sz="2400" dirty="0" smtClean="0">
                    <a:solidFill>
                      <a:srgbClr val="0000FF"/>
                    </a:solidFill>
                  </a:rPr>
                  <a:t>brittle</a:t>
                </a:r>
                <a:r>
                  <a:rPr lang="en-US" sz="2400" dirty="0" smtClean="0"/>
                  <a:t>?</a:t>
                </a:r>
                <a:endParaRPr lang="en-US" sz="2400" dirty="0"/>
              </a:p>
            </p:txBody>
          </p:sp>
        </p:grpSp>
      </p:grpSp>
      <p:sp>
        <p:nvSpPr>
          <p:cNvPr id="11" name="TextBox 10"/>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attributes?</a:t>
            </a:r>
            <a:endParaRPr lang="en-US" dirty="0"/>
          </a:p>
        </p:txBody>
      </p:sp>
      <p:sp>
        <p:nvSpPr>
          <p:cNvPr id="3" name="Content Placeholder 2"/>
          <p:cNvSpPr>
            <a:spLocks noGrp="1"/>
          </p:cNvSpPr>
          <p:nvPr>
            <p:ph idx="1"/>
          </p:nvPr>
        </p:nvSpPr>
        <p:spPr/>
        <p:txBody>
          <a:bodyPr/>
          <a:lstStyle/>
          <a:p>
            <a:r>
              <a:rPr lang="en-US" dirty="0" smtClean="0"/>
              <a:t>How humans naturally describe visual concepts</a:t>
            </a:r>
          </a:p>
          <a:p>
            <a:r>
              <a:rPr lang="en-US" dirty="0" smtClean="0"/>
              <a:t>Image search</a:t>
            </a:r>
            <a:endParaRPr lang="en-US" dirty="0"/>
          </a:p>
        </p:txBody>
      </p:sp>
      <p:sp>
        <p:nvSpPr>
          <p:cNvPr id="4" name="Slide Number Placeholder 3"/>
          <p:cNvSpPr>
            <a:spLocks noGrp="1"/>
          </p:cNvSpPr>
          <p:nvPr>
            <p:ph type="sldNum" sz="quarter" idx="12"/>
          </p:nvPr>
        </p:nvSpPr>
        <p:spPr/>
        <p:txBody>
          <a:bodyPr/>
          <a:lstStyle/>
          <a:p>
            <a:fld id="{B36306CE-06D7-834D-AFCF-237E9A3BE041}" type="slidenum">
              <a:rPr lang="en-US" smtClean="0"/>
              <a:pPr/>
              <a:t>6</a:t>
            </a:fld>
            <a:endParaRPr lang="en-US"/>
          </a:p>
        </p:txBody>
      </p:sp>
      <p:grpSp>
        <p:nvGrpSpPr>
          <p:cNvPr id="9" name="Group 8"/>
          <p:cNvGrpSpPr/>
          <p:nvPr/>
        </p:nvGrpSpPr>
        <p:grpSpPr>
          <a:xfrm>
            <a:off x="771713" y="2256031"/>
            <a:ext cx="7403857" cy="3528233"/>
            <a:chOff x="771713" y="2256031"/>
            <a:chExt cx="7403857" cy="3528233"/>
          </a:xfrm>
        </p:grpSpPr>
        <p:pic>
          <p:nvPicPr>
            <p:cNvPr id="5" name="Picture 4"/>
            <p:cNvPicPr>
              <a:picLocks noChangeAspect="1"/>
            </p:cNvPicPr>
            <p:nvPr/>
          </p:nvPicPr>
          <p:blipFill>
            <a:blip r:embed="rId2"/>
            <a:srcRect l="2206" t="24064" r="86131" b="43143"/>
            <a:stretch>
              <a:fillRect/>
            </a:stretch>
          </p:blipFill>
          <p:spPr>
            <a:xfrm>
              <a:off x="771713" y="3041064"/>
              <a:ext cx="2520032" cy="2743200"/>
            </a:xfrm>
            <a:prstGeom prst="rect">
              <a:avLst/>
            </a:prstGeom>
          </p:spPr>
        </p:pic>
        <p:grpSp>
          <p:nvGrpSpPr>
            <p:cNvPr id="6" name="Group 5"/>
            <p:cNvGrpSpPr/>
            <p:nvPr/>
          </p:nvGrpSpPr>
          <p:grpSpPr>
            <a:xfrm>
              <a:off x="5066275" y="2256031"/>
              <a:ext cx="3109295" cy="1591426"/>
              <a:chOff x="5315245" y="2427326"/>
              <a:chExt cx="3109295" cy="1591426"/>
            </a:xfrm>
          </p:grpSpPr>
          <p:sp>
            <p:nvSpPr>
              <p:cNvPr id="7" name="Cloud Callout 6"/>
              <p:cNvSpPr/>
              <p:nvPr/>
            </p:nvSpPr>
            <p:spPr>
              <a:xfrm>
                <a:off x="5315245" y="2427326"/>
                <a:ext cx="3109295" cy="1591426"/>
              </a:xfrm>
              <a:prstGeom prst="cloudCallout">
                <a:avLst>
                  <a:gd name="adj1" fmla="val -104460"/>
                  <a:gd name="adj2" fmla="val 39764"/>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94925" y="2605460"/>
                <a:ext cx="2347295" cy="1200328"/>
              </a:xfrm>
              <a:prstGeom prst="rect">
                <a:avLst/>
              </a:prstGeom>
              <a:noFill/>
            </p:spPr>
            <p:txBody>
              <a:bodyPr wrap="square" rtlCol="0">
                <a:spAutoFit/>
              </a:bodyPr>
              <a:lstStyle/>
              <a:p>
                <a:pPr algn="ctr"/>
                <a:r>
                  <a:rPr lang="en-US" sz="2400" dirty="0" smtClean="0"/>
                  <a:t>I want </a:t>
                </a:r>
                <a:r>
                  <a:rPr lang="en-US" sz="2400" dirty="0" smtClean="0">
                    <a:solidFill>
                      <a:srgbClr val="0000FF"/>
                    </a:solidFill>
                  </a:rPr>
                  <a:t>elegant silver</a:t>
                </a:r>
                <a:r>
                  <a:rPr lang="en-US" sz="2400" dirty="0" smtClean="0"/>
                  <a:t> sandals with </a:t>
                </a:r>
                <a:r>
                  <a:rPr lang="en-US" sz="2400" dirty="0" smtClean="0">
                    <a:solidFill>
                      <a:srgbClr val="0000FF"/>
                    </a:solidFill>
                  </a:rPr>
                  <a:t>high heels</a:t>
                </a:r>
                <a:endParaRPr lang="en-US" sz="2400" dirty="0">
                  <a:solidFill>
                    <a:srgbClr val="0000FF"/>
                  </a:solidFill>
                </a:endParaRPr>
              </a:p>
            </p:txBody>
          </p:sp>
        </p:grpSp>
      </p:grpSp>
      <p:sp>
        <p:nvSpPr>
          <p:cNvPr id="10" name="TextBox 9"/>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attributes?</a:t>
            </a:r>
            <a:endParaRPr lang="en-US" dirty="0"/>
          </a:p>
        </p:txBody>
      </p:sp>
      <p:sp>
        <p:nvSpPr>
          <p:cNvPr id="3" name="Content Placeholder 2"/>
          <p:cNvSpPr>
            <a:spLocks noGrp="1"/>
          </p:cNvSpPr>
          <p:nvPr>
            <p:ph idx="1"/>
          </p:nvPr>
        </p:nvSpPr>
        <p:spPr/>
        <p:txBody>
          <a:bodyPr/>
          <a:lstStyle/>
          <a:p>
            <a:r>
              <a:rPr lang="en-US" dirty="0" smtClean="0"/>
              <a:t>How humans think of concepts</a:t>
            </a:r>
          </a:p>
          <a:p>
            <a:r>
              <a:rPr lang="en-US" dirty="0" smtClean="0"/>
              <a:t>Domain knowledge helpful to build visual models</a:t>
            </a:r>
            <a:endParaRPr lang="en-US" dirty="0"/>
          </a:p>
        </p:txBody>
      </p:sp>
      <p:sp>
        <p:nvSpPr>
          <p:cNvPr id="4" name="Slide Number Placeholder 3"/>
          <p:cNvSpPr>
            <a:spLocks noGrp="1"/>
          </p:cNvSpPr>
          <p:nvPr>
            <p:ph type="sldNum" sz="quarter" idx="12"/>
          </p:nvPr>
        </p:nvSpPr>
        <p:spPr/>
        <p:txBody>
          <a:bodyPr/>
          <a:lstStyle/>
          <a:p>
            <a:fld id="{B36306CE-06D7-834D-AFCF-237E9A3BE041}" type="slidenum">
              <a:rPr lang="en-US" smtClean="0"/>
              <a:pPr/>
              <a:t>7</a:t>
            </a:fld>
            <a:endParaRPr lang="en-US"/>
          </a:p>
        </p:txBody>
      </p:sp>
      <p:grpSp>
        <p:nvGrpSpPr>
          <p:cNvPr id="9" name="Group 8"/>
          <p:cNvGrpSpPr/>
          <p:nvPr/>
        </p:nvGrpSpPr>
        <p:grpSpPr>
          <a:xfrm>
            <a:off x="771713" y="2773471"/>
            <a:ext cx="7403857" cy="3528233"/>
            <a:chOff x="771713" y="2773471"/>
            <a:chExt cx="7403857" cy="3528233"/>
          </a:xfrm>
        </p:grpSpPr>
        <p:pic>
          <p:nvPicPr>
            <p:cNvPr id="5" name="Picture 4"/>
            <p:cNvPicPr>
              <a:picLocks noChangeAspect="1"/>
            </p:cNvPicPr>
            <p:nvPr/>
          </p:nvPicPr>
          <p:blipFill>
            <a:blip r:embed="rId2"/>
            <a:srcRect l="2206" t="24064" r="86131" b="43143"/>
            <a:stretch>
              <a:fillRect/>
            </a:stretch>
          </p:blipFill>
          <p:spPr>
            <a:xfrm>
              <a:off x="771713" y="3558504"/>
              <a:ext cx="2520032" cy="2743200"/>
            </a:xfrm>
            <a:prstGeom prst="rect">
              <a:avLst/>
            </a:prstGeom>
          </p:spPr>
        </p:pic>
        <p:grpSp>
          <p:nvGrpSpPr>
            <p:cNvPr id="6" name="Group 5"/>
            <p:cNvGrpSpPr/>
            <p:nvPr/>
          </p:nvGrpSpPr>
          <p:grpSpPr>
            <a:xfrm>
              <a:off x="5066275" y="2773471"/>
              <a:ext cx="3109295" cy="1591426"/>
              <a:chOff x="5315245" y="2427326"/>
              <a:chExt cx="3109295" cy="1591426"/>
            </a:xfrm>
          </p:grpSpPr>
          <p:sp>
            <p:nvSpPr>
              <p:cNvPr id="7" name="Cloud Callout 6"/>
              <p:cNvSpPr/>
              <p:nvPr/>
            </p:nvSpPr>
            <p:spPr>
              <a:xfrm>
                <a:off x="5315245" y="2427326"/>
                <a:ext cx="3109295" cy="1591426"/>
              </a:xfrm>
              <a:prstGeom prst="cloudCallout">
                <a:avLst>
                  <a:gd name="adj1" fmla="val -104460"/>
                  <a:gd name="adj2" fmla="val 39764"/>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94925" y="2809300"/>
                <a:ext cx="2347295" cy="830997"/>
              </a:xfrm>
              <a:prstGeom prst="rect">
                <a:avLst/>
              </a:prstGeom>
              <a:noFill/>
            </p:spPr>
            <p:txBody>
              <a:bodyPr wrap="square" rtlCol="0">
                <a:spAutoFit/>
              </a:bodyPr>
              <a:lstStyle/>
              <a:p>
                <a:pPr algn="ctr"/>
                <a:r>
                  <a:rPr lang="en-US" sz="2400" dirty="0" smtClean="0"/>
                  <a:t>Zebras have </a:t>
                </a:r>
                <a:r>
                  <a:rPr lang="en-US" sz="2400" dirty="0" smtClean="0">
                    <a:solidFill>
                      <a:srgbClr val="0000FF"/>
                    </a:solidFill>
                  </a:rPr>
                  <a:t>stripes.</a:t>
                </a:r>
                <a:endParaRPr lang="en-US" sz="2400" dirty="0">
                  <a:solidFill>
                    <a:srgbClr val="0000FF"/>
                  </a:solidFill>
                </a:endParaRPr>
              </a:p>
            </p:txBody>
          </p:sp>
        </p:grpSp>
      </p:grpSp>
      <p:sp>
        <p:nvSpPr>
          <p:cNvPr id="10" name="TextBox 9"/>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What are attributes?</a:t>
            </a:r>
            <a:endParaRPr lang="en-US" dirty="0"/>
          </a:p>
        </p:txBody>
      </p:sp>
      <p:sp>
        <p:nvSpPr>
          <p:cNvPr id="3" name="Content Placeholder 2"/>
          <p:cNvSpPr>
            <a:spLocks noGrp="1"/>
          </p:cNvSpPr>
          <p:nvPr>
            <p:ph idx="1"/>
          </p:nvPr>
        </p:nvSpPr>
        <p:spPr>
          <a:xfrm>
            <a:off x="457200" y="1110473"/>
            <a:ext cx="5671354" cy="5602387"/>
          </a:xfrm>
        </p:spPr>
        <p:txBody>
          <a:bodyPr>
            <a:normAutofit/>
          </a:bodyPr>
          <a:lstStyle/>
          <a:p>
            <a:r>
              <a:rPr lang="en-US" sz="2800" dirty="0" smtClean="0"/>
              <a:t>Mid-level concepts</a:t>
            </a:r>
          </a:p>
          <a:p>
            <a:pPr lvl="1"/>
            <a:r>
              <a:rPr lang="en-US" dirty="0" smtClean="0"/>
              <a:t>Higher than low-level features</a:t>
            </a:r>
          </a:p>
          <a:p>
            <a:pPr lvl="1"/>
            <a:r>
              <a:rPr lang="en-US" dirty="0" smtClean="0"/>
              <a:t>Lower than high-level categories</a:t>
            </a:r>
          </a:p>
          <a:p>
            <a:endParaRPr lang="en-US" sz="2800" dirty="0" smtClean="0"/>
          </a:p>
          <a:p>
            <a:r>
              <a:rPr lang="en-US" sz="2800" dirty="0" smtClean="0"/>
              <a:t>Shared across categories</a:t>
            </a:r>
          </a:p>
          <a:p>
            <a:endParaRPr lang="en-US" sz="2800" dirty="0" smtClean="0"/>
          </a:p>
          <a:p>
            <a:r>
              <a:rPr lang="en-US" sz="2800" dirty="0" smtClean="0"/>
              <a:t>Human-understandable (semantic)</a:t>
            </a:r>
          </a:p>
          <a:p>
            <a:endParaRPr lang="en-US" sz="2800" dirty="0" smtClean="0"/>
          </a:p>
          <a:p>
            <a:r>
              <a:rPr lang="en-US" sz="2800" dirty="0" smtClean="0"/>
              <a:t>Machine-detectable (visual)</a:t>
            </a:r>
            <a:endParaRPr lang="en-US" sz="2800" dirty="0"/>
          </a:p>
        </p:txBody>
      </p:sp>
      <p:grpSp>
        <p:nvGrpSpPr>
          <p:cNvPr id="13" name="Group 12"/>
          <p:cNvGrpSpPr/>
          <p:nvPr/>
        </p:nvGrpSpPr>
        <p:grpSpPr>
          <a:xfrm>
            <a:off x="6803409" y="3325171"/>
            <a:ext cx="1883391" cy="2115049"/>
            <a:chOff x="6803409" y="3325171"/>
            <a:chExt cx="1883391" cy="2115049"/>
          </a:xfrm>
        </p:grpSpPr>
        <p:pic>
          <p:nvPicPr>
            <p:cNvPr id="4" name="Picture 3"/>
            <p:cNvPicPr>
              <a:picLocks noChangeAspect="1"/>
            </p:cNvPicPr>
            <p:nvPr/>
          </p:nvPicPr>
          <p:blipFill>
            <a:blip r:embed="rId2"/>
            <a:stretch>
              <a:fillRect/>
            </a:stretch>
          </p:blipFill>
          <p:spPr>
            <a:xfrm>
              <a:off x="6803409" y="3325171"/>
              <a:ext cx="1883391" cy="1828800"/>
            </a:xfrm>
            <a:prstGeom prst="rect">
              <a:avLst/>
            </a:prstGeom>
          </p:spPr>
        </p:pic>
        <p:sp>
          <p:nvSpPr>
            <p:cNvPr id="5" name="TextBox 4"/>
            <p:cNvSpPr txBox="1"/>
            <p:nvPr/>
          </p:nvSpPr>
          <p:spPr>
            <a:xfrm>
              <a:off x="6803409" y="5132443"/>
              <a:ext cx="1883391" cy="307777"/>
            </a:xfrm>
            <a:prstGeom prst="rect">
              <a:avLst/>
            </a:prstGeom>
            <a:noFill/>
          </p:spPr>
          <p:txBody>
            <a:bodyPr wrap="square" rtlCol="0">
              <a:spAutoFit/>
            </a:bodyPr>
            <a:lstStyle/>
            <a:p>
              <a:pPr algn="ctr"/>
              <a:r>
                <a:rPr lang="en-US" sz="1400" dirty="0" err="1" smtClean="0"/>
                <a:t>Dalal</a:t>
              </a:r>
              <a:r>
                <a:rPr lang="en-US" sz="1400" dirty="0" smtClean="0"/>
                <a:t> and </a:t>
              </a:r>
              <a:r>
                <a:rPr lang="en-US" sz="1400" dirty="0" err="1" smtClean="0"/>
                <a:t>Triggs</a:t>
              </a:r>
              <a:r>
                <a:rPr lang="en-US" sz="1400" dirty="0" smtClean="0"/>
                <a:t>, 2005</a:t>
              </a:r>
              <a:endParaRPr lang="en-US" sz="1400" dirty="0"/>
            </a:p>
          </p:txBody>
        </p:sp>
      </p:grpSp>
      <p:grpSp>
        <p:nvGrpSpPr>
          <p:cNvPr id="14" name="Group 13"/>
          <p:cNvGrpSpPr/>
          <p:nvPr/>
        </p:nvGrpSpPr>
        <p:grpSpPr>
          <a:xfrm>
            <a:off x="6380197" y="5566321"/>
            <a:ext cx="2662177" cy="1200649"/>
            <a:chOff x="6380197" y="5566321"/>
            <a:chExt cx="2662177" cy="1200649"/>
          </a:xfrm>
        </p:grpSpPr>
        <p:pic>
          <p:nvPicPr>
            <p:cNvPr id="6" name="Picture 5"/>
            <p:cNvPicPr>
              <a:picLocks noChangeAspect="1"/>
            </p:cNvPicPr>
            <p:nvPr/>
          </p:nvPicPr>
          <p:blipFill>
            <a:blip r:embed="rId3"/>
            <a:stretch>
              <a:fillRect/>
            </a:stretch>
          </p:blipFill>
          <p:spPr>
            <a:xfrm>
              <a:off x="6380197" y="5566321"/>
              <a:ext cx="2662177" cy="914400"/>
            </a:xfrm>
            <a:prstGeom prst="rect">
              <a:avLst/>
            </a:prstGeom>
          </p:spPr>
        </p:pic>
        <p:sp>
          <p:nvSpPr>
            <p:cNvPr id="7" name="TextBox 6"/>
            <p:cNvSpPr txBox="1"/>
            <p:nvPr/>
          </p:nvSpPr>
          <p:spPr>
            <a:xfrm>
              <a:off x="6380197" y="6459193"/>
              <a:ext cx="2662177" cy="307777"/>
            </a:xfrm>
            <a:prstGeom prst="rect">
              <a:avLst/>
            </a:prstGeom>
            <a:noFill/>
          </p:spPr>
          <p:txBody>
            <a:bodyPr wrap="square" rtlCol="0">
              <a:spAutoFit/>
            </a:bodyPr>
            <a:lstStyle/>
            <a:p>
              <a:pPr algn="ctr"/>
              <a:r>
                <a:rPr lang="en-US" sz="1400" dirty="0" err="1" smtClean="0"/>
                <a:t>Ladicky</a:t>
              </a:r>
              <a:r>
                <a:rPr lang="en-US" sz="1400" dirty="0" smtClean="0"/>
                <a:t> et al, 2010</a:t>
              </a:r>
              <a:endParaRPr lang="en-US" sz="1400" dirty="0"/>
            </a:p>
          </p:txBody>
        </p:sp>
      </p:grpSp>
      <p:pic>
        <p:nvPicPr>
          <p:cNvPr id="9" name="Picture 8"/>
          <p:cNvPicPr>
            <a:picLocks noChangeAspect="1"/>
          </p:cNvPicPr>
          <p:nvPr/>
        </p:nvPicPr>
        <p:blipFill>
          <a:blip r:embed="rId4"/>
          <a:stretch>
            <a:fillRect/>
          </a:stretch>
        </p:blipFill>
        <p:spPr>
          <a:xfrm>
            <a:off x="6317241" y="1186056"/>
            <a:ext cx="2654937" cy="1828800"/>
          </a:xfrm>
          <a:prstGeom prst="rect">
            <a:avLst/>
          </a:prstGeom>
          <a:ln w="38100">
            <a:solidFill>
              <a:srgbClr val="0000FF"/>
            </a:solidFill>
          </a:ln>
        </p:spPr>
      </p:pic>
      <p:sp>
        <p:nvSpPr>
          <p:cNvPr id="10" name="TextBox 9"/>
          <p:cNvSpPr txBox="1"/>
          <p:nvPr/>
        </p:nvSpPr>
        <p:spPr>
          <a:xfrm>
            <a:off x="6128554" y="845752"/>
            <a:ext cx="3015446" cy="307777"/>
          </a:xfrm>
          <a:prstGeom prst="rect">
            <a:avLst/>
          </a:prstGeom>
          <a:noFill/>
        </p:spPr>
        <p:txBody>
          <a:bodyPr wrap="square" rtlCol="0">
            <a:spAutoFit/>
          </a:bodyPr>
          <a:lstStyle/>
          <a:p>
            <a:pPr algn="ctr"/>
            <a:r>
              <a:rPr lang="en-US" sz="1400" dirty="0" smtClean="0">
                <a:solidFill>
                  <a:srgbClr val="0000FF"/>
                </a:solidFill>
              </a:rPr>
              <a:t>Outdoor, Peaceful, Natural, Green,…</a:t>
            </a:r>
          </a:p>
        </p:txBody>
      </p:sp>
      <p:sp>
        <p:nvSpPr>
          <p:cNvPr id="11" name="Rectangle 10"/>
          <p:cNvSpPr/>
          <p:nvPr/>
        </p:nvSpPr>
        <p:spPr>
          <a:xfrm>
            <a:off x="7461926" y="1733749"/>
            <a:ext cx="574022" cy="126659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317241" y="3014856"/>
            <a:ext cx="2654937" cy="307777"/>
          </a:xfrm>
          <a:prstGeom prst="rect">
            <a:avLst/>
          </a:prstGeom>
          <a:noFill/>
        </p:spPr>
        <p:txBody>
          <a:bodyPr wrap="square" rtlCol="0">
            <a:spAutoFit/>
          </a:bodyPr>
          <a:lstStyle/>
          <a:p>
            <a:pPr algn="ctr"/>
            <a:r>
              <a:rPr lang="en-US" sz="1400" dirty="0" smtClean="0">
                <a:solidFill>
                  <a:srgbClr val="FF0000"/>
                </a:solidFill>
              </a:rPr>
              <a:t>Female, Long-hair, Young …</a:t>
            </a:r>
          </a:p>
        </p:txBody>
      </p:sp>
      <p:sp>
        <p:nvSpPr>
          <p:cNvPr id="15" name="Slide Number Placeholder 14"/>
          <p:cNvSpPr>
            <a:spLocks noGrp="1"/>
          </p:cNvSpPr>
          <p:nvPr>
            <p:ph type="sldNum" sz="quarter" idx="12"/>
          </p:nvPr>
        </p:nvSpPr>
        <p:spPr/>
        <p:txBody>
          <a:bodyPr/>
          <a:lstStyle/>
          <a:p>
            <a:fld id="{B36306CE-06D7-834D-AFCF-237E9A3BE041}" type="slidenum">
              <a:rPr lang="en-US" smtClean="0"/>
              <a:pPr/>
              <a:t>8</a:t>
            </a:fld>
            <a:endParaRPr lang="en-US"/>
          </a:p>
        </p:txBody>
      </p:sp>
      <p:sp>
        <p:nvSpPr>
          <p:cNvPr id="16" name="TextBox 15"/>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10" grpId="0"/>
      <p:bldP spid="11" grpId="0" animBg="1"/>
      <p:bldP spid="12"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What are attributes?</a:t>
            </a:r>
            <a:endParaRPr lang="en-US" dirty="0"/>
          </a:p>
        </p:txBody>
      </p:sp>
      <p:grpSp>
        <p:nvGrpSpPr>
          <p:cNvPr id="8" name="Group 16"/>
          <p:cNvGrpSpPr/>
          <p:nvPr/>
        </p:nvGrpSpPr>
        <p:grpSpPr>
          <a:xfrm>
            <a:off x="5532079" y="1175428"/>
            <a:ext cx="3532094" cy="1828800"/>
            <a:chOff x="5532079" y="1175428"/>
            <a:chExt cx="3532094" cy="1828800"/>
          </a:xfrm>
        </p:grpSpPr>
        <p:pic>
          <p:nvPicPr>
            <p:cNvPr id="15" name="Picture 14"/>
            <p:cNvPicPr>
              <a:picLocks noChangeAspect="1"/>
            </p:cNvPicPr>
            <p:nvPr/>
          </p:nvPicPr>
          <p:blipFill>
            <a:blip r:embed="rId2"/>
            <a:stretch>
              <a:fillRect/>
            </a:stretch>
          </p:blipFill>
          <p:spPr>
            <a:xfrm>
              <a:off x="5532079" y="1175428"/>
              <a:ext cx="3532094" cy="1828800"/>
            </a:xfrm>
            <a:prstGeom prst="rect">
              <a:avLst/>
            </a:prstGeom>
          </p:spPr>
        </p:pic>
        <p:sp>
          <p:nvSpPr>
            <p:cNvPr id="16" name="Rectangle 15"/>
            <p:cNvSpPr/>
            <p:nvPr/>
          </p:nvSpPr>
          <p:spPr>
            <a:xfrm>
              <a:off x="5611906" y="2169886"/>
              <a:ext cx="3285351" cy="602343"/>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Content Placeholder 16"/>
          <p:cNvSpPr>
            <a:spLocks noGrp="1"/>
          </p:cNvSpPr>
          <p:nvPr>
            <p:ph idx="1"/>
          </p:nvPr>
        </p:nvSpPr>
        <p:spPr/>
        <p:txBody>
          <a:bodyPr>
            <a:normAutofit lnSpcReduction="10000"/>
          </a:bodyPr>
          <a:lstStyle/>
          <a:p>
            <a:r>
              <a:rPr lang="en-US" sz="2200" dirty="0" smtClean="0"/>
              <a:t>Material, Appearance, Function, …</a:t>
            </a:r>
          </a:p>
          <a:p>
            <a:r>
              <a:rPr lang="en-US" sz="2200" dirty="0" smtClean="0"/>
              <a:t>Any adjective</a:t>
            </a:r>
          </a:p>
          <a:p>
            <a:r>
              <a:rPr lang="en-US" sz="2200" dirty="0" smtClean="0"/>
              <a:t>Statements </a:t>
            </a:r>
            <a:r>
              <a:rPr lang="en-US" sz="2200" i="1" dirty="0" smtClean="0"/>
              <a:t>about</a:t>
            </a:r>
            <a:r>
              <a:rPr lang="en-US" sz="2200" dirty="0" smtClean="0"/>
              <a:t> visual concepts</a:t>
            </a:r>
          </a:p>
          <a:p>
            <a:endParaRPr lang="en-US" sz="2200" dirty="0" smtClean="0"/>
          </a:p>
          <a:p>
            <a:r>
              <a:rPr lang="en-US" sz="2200" dirty="0" smtClean="0"/>
              <a:t>Objects, scene: Nouns</a:t>
            </a:r>
          </a:p>
          <a:p>
            <a:r>
              <a:rPr lang="en-US" sz="2200" dirty="0" smtClean="0"/>
              <a:t>Actions: Verbs</a:t>
            </a:r>
          </a:p>
          <a:p>
            <a:endParaRPr lang="en-US" sz="2200" dirty="0" smtClean="0"/>
          </a:p>
          <a:p>
            <a:r>
              <a:rPr lang="en-US" sz="2200" dirty="0" smtClean="0"/>
              <a:t>Distinctions less critical in how to predict attributes</a:t>
            </a:r>
            <a:endParaRPr lang="en-US" sz="2200" dirty="0" smtClean="0">
              <a:sym typeface="Wingdings"/>
            </a:endParaRPr>
          </a:p>
          <a:p>
            <a:r>
              <a:rPr lang="en-US" sz="2200" dirty="0" smtClean="0">
                <a:sym typeface="Wingdings"/>
              </a:rPr>
              <a:t>Distinctions important in uses of attributes for improving computer vision</a:t>
            </a:r>
            <a:endParaRPr lang="en-US" sz="2200" dirty="0" smtClean="0"/>
          </a:p>
          <a:p>
            <a:pPr>
              <a:buNone/>
            </a:pPr>
            <a:endParaRPr lang="en-US" sz="2200" dirty="0" smtClean="0"/>
          </a:p>
          <a:p>
            <a:r>
              <a:rPr lang="en-US" sz="2200" dirty="0" smtClean="0"/>
              <a:t>Parts often semantic, shared, mid-level</a:t>
            </a:r>
          </a:p>
          <a:p>
            <a:r>
              <a:rPr lang="en-US" sz="2200" dirty="0" smtClean="0"/>
              <a:t>Can be used as attributes</a:t>
            </a:r>
          </a:p>
          <a:p>
            <a:endParaRPr lang="en-US" sz="2200" dirty="0" smtClean="0"/>
          </a:p>
        </p:txBody>
      </p:sp>
      <p:grpSp>
        <p:nvGrpSpPr>
          <p:cNvPr id="13" name="Group 12"/>
          <p:cNvGrpSpPr/>
          <p:nvPr/>
        </p:nvGrpSpPr>
        <p:grpSpPr>
          <a:xfrm>
            <a:off x="5611906" y="4748916"/>
            <a:ext cx="3452267" cy="1502687"/>
            <a:chOff x="5611906" y="3461428"/>
            <a:chExt cx="3452267" cy="1502687"/>
          </a:xfrm>
        </p:grpSpPr>
        <p:pic>
          <p:nvPicPr>
            <p:cNvPr id="19" name="Picture 18"/>
            <p:cNvPicPr>
              <a:picLocks noChangeAspect="1"/>
            </p:cNvPicPr>
            <p:nvPr/>
          </p:nvPicPr>
          <p:blipFill>
            <a:blip r:embed="rId3"/>
            <a:srcRect l="11721" t="6982" r="4930"/>
            <a:stretch>
              <a:fillRect/>
            </a:stretch>
          </p:blipFill>
          <p:spPr>
            <a:xfrm>
              <a:off x="5611906" y="3461428"/>
              <a:ext cx="1435537" cy="914400"/>
            </a:xfrm>
            <a:prstGeom prst="rect">
              <a:avLst/>
            </a:prstGeom>
          </p:spPr>
        </p:pic>
        <p:pic>
          <p:nvPicPr>
            <p:cNvPr id="20" name="Picture 19"/>
            <p:cNvPicPr>
              <a:picLocks noChangeAspect="1"/>
            </p:cNvPicPr>
            <p:nvPr/>
          </p:nvPicPr>
          <p:blipFill>
            <a:blip r:embed="rId4"/>
            <a:stretch>
              <a:fillRect/>
            </a:stretch>
          </p:blipFill>
          <p:spPr>
            <a:xfrm>
              <a:off x="7692573" y="3461428"/>
              <a:ext cx="1371600" cy="914400"/>
            </a:xfrm>
            <a:prstGeom prst="rect">
              <a:avLst/>
            </a:prstGeom>
          </p:spPr>
        </p:pic>
        <p:pic>
          <p:nvPicPr>
            <p:cNvPr id="21" name="Picture 20"/>
            <p:cNvPicPr>
              <a:picLocks noChangeAspect="1"/>
            </p:cNvPicPr>
            <p:nvPr/>
          </p:nvPicPr>
          <p:blipFill>
            <a:blip r:embed="rId5"/>
            <a:stretch>
              <a:fillRect/>
            </a:stretch>
          </p:blipFill>
          <p:spPr>
            <a:xfrm>
              <a:off x="6690932" y="4049715"/>
              <a:ext cx="1261533" cy="914400"/>
            </a:xfrm>
            <a:prstGeom prst="rect">
              <a:avLst/>
            </a:prstGeom>
          </p:spPr>
        </p:pic>
      </p:grpSp>
      <p:grpSp>
        <p:nvGrpSpPr>
          <p:cNvPr id="14" name="Group 13"/>
          <p:cNvGrpSpPr/>
          <p:nvPr/>
        </p:nvGrpSpPr>
        <p:grpSpPr>
          <a:xfrm>
            <a:off x="6233885" y="5170059"/>
            <a:ext cx="2081437" cy="1081545"/>
            <a:chOff x="6233885" y="3882571"/>
            <a:chExt cx="2081437" cy="1081545"/>
          </a:xfrm>
        </p:grpSpPr>
        <p:sp>
          <p:nvSpPr>
            <p:cNvPr id="22" name="Rectangle 21"/>
            <p:cNvSpPr/>
            <p:nvPr/>
          </p:nvSpPr>
          <p:spPr>
            <a:xfrm>
              <a:off x="6233885" y="3882571"/>
              <a:ext cx="362857" cy="391886"/>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952465" y="3983942"/>
              <a:ext cx="362857" cy="391886"/>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684586" y="4375828"/>
              <a:ext cx="521757" cy="588288"/>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Slide Number Placeholder 17"/>
          <p:cNvSpPr>
            <a:spLocks noGrp="1"/>
          </p:cNvSpPr>
          <p:nvPr>
            <p:ph type="sldNum" sz="quarter" idx="12"/>
          </p:nvPr>
        </p:nvSpPr>
        <p:spPr/>
        <p:txBody>
          <a:bodyPr/>
          <a:lstStyle/>
          <a:p>
            <a:fld id="{B36306CE-06D7-834D-AFCF-237E9A3BE041}" type="slidenum">
              <a:rPr lang="en-US" smtClean="0"/>
              <a:pPr/>
              <a:t>9</a:t>
            </a:fld>
            <a:endParaRPr lang="en-US"/>
          </a:p>
        </p:txBody>
      </p:sp>
      <p:sp>
        <p:nvSpPr>
          <p:cNvPr id="25" name="TextBox 24"/>
          <p:cNvSpPr txBox="1"/>
          <p:nvPr/>
        </p:nvSpPr>
        <p:spPr>
          <a:xfrm>
            <a:off x="1" y="6356350"/>
            <a:ext cx="9144000" cy="369332"/>
          </a:xfrm>
          <a:prstGeom prst="rect">
            <a:avLst/>
          </a:prstGeom>
          <a:noFill/>
        </p:spPr>
        <p:txBody>
          <a:bodyPr wrap="square" rtlCol="0">
            <a:spAutoFit/>
          </a:bodyPr>
          <a:lstStyle/>
          <a:p>
            <a:pPr algn="ctr"/>
            <a:r>
              <a:rPr lang="en-US" dirty="0" smtClean="0"/>
              <a:t>Slide credit: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2294</TotalTime>
  <Words>3996</Words>
  <Application>Microsoft Macintosh PowerPoint</Application>
  <PresentationFormat>On-screen Show (4:3)</PresentationFormat>
  <Paragraphs>452</Paragraphs>
  <Slides>42</Slides>
  <Notes>15</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Office Theme</vt:lpstr>
      <vt:lpstr>Attributes</vt:lpstr>
      <vt:lpstr>Introduction</vt:lpstr>
      <vt:lpstr>Schedule</vt:lpstr>
      <vt:lpstr>Why attributes?</vt:lpstr>
      <vt:lpstr>Why attributes?</vt:lpstr>
      <vt:lpstr>Why attributes?</vt:lpstr>
      <vt:lpstr>Why attributes?</vt:lpstr>
      <vt:lpstr>What are attributes?</vt:lpstr>
      <vt:lpstr>What are attributes?</vt:lpstr>
      <vt:lpstr>Example Attributes</vt:lpstr>
      <vt:lpstr>Example Attributes</vt:lpstr>
      <vt:lpstr>Example Attributes</vt:lpstr>
      <vt:lpstr>Example Attributes</vt:lpstr>
      <vt:lpstr>Example Attributes</vt:lpstr>
      <vt:lpstr>Example Attributes</vt:lpstr>
      <vt:lpstr>Relative Attributes</vt:lpstr>
      <vt:lpstr>Some Notation</vt:lpstr>
      <vt:lpstr>Attribute Models</vt:lpstr>
      <vt:lpstr>Attribute Models</vt:lpstr>
      <vt:lpstr>Attribute Models</vt:lpstr>
      <vt:lpstr>Attribute Models</vt:lpstr>
      <vt:lpstr>Attribute Models</vt:lpstr>
      <vt:lpstr>Offline Uses of Attributes</vt:lpstr>
      <vt:lpstr>Zero-shot Learning</vt:lpstr>
      <vt:lpstr>Zero-shot Learning</vt:lpstr>
      <vt:lpstr>Zero-shot Learning</vt:lpstr>
      <vt:lpstr>Zero-shot Learning</vt:lpstr>
      <vt:lpstr>Zero-shot Learning</vt:lpstr>
      <vt:lpstr>Relative Zero-shot Learning</vt:lpstr>
      <vt:lpstr>Relative Zero-shot Learning</vt:lpstr>
      <vt:lpstr>Learning with a few examples</vt:lpstr>
      <vt:lpstr>Slide 32</vt:lpstr>
      <vt:lpstr>Slide 33</vt:lpstr>
      <vt:lpstr>Attributes-based Feedback</vt:lpstr>
      <vt:lpstr>Attributes-based Feedback</vt:lpstr>
      <vt:lpstr>Slide 36</vt:lpstr>
      <vt:lpstr>Slide 37</vt:lpstr>
      <vt:lpstr>Slide 38</vt:lpstr>
      <vt:lpstr>Slide 39</vt:lpstr>
      <vt:lpstr>Slide 40</vt:lpstr>
      <vt:lpstr>Slide 41</vt:lpstr>
      <vt:lpstr>Questions?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Attributes</dc:title>
  <dc:creator>Devi Parikh</dc:creator>
  <cp:lastModifiedBy>Devi Parikh</cp:lastModifiedBy>
  <cp:revision>52</cp:revision>
  <dcterms:created xsi:type="dcterms:W3CDTF">2013-07-04T20:14:08Z</dcterms:created>
  <dcterms:modified xsi:type="dcterms:W3CDTF">2013-07-04T20:15:18Z</dcterms:modified>
</cp:coreProperties>
</file>