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10" r:id="rId3"/>
    <p:sldMasterId id="2147483722" r:id="rId4"/>
    <p:sldMasterId id="2147483772" r:id="rId5"/>
    <p:sldMasterId id="2147483808" r:id="rId6"/>
    <p:sldMasterId id="2147483857" r:id="rId7"/>
    <p:sldMasterId id="2147483934" r:id="rId8"/>
    <p:sldMasterId id="2147483949" r:id="rId9"/>
    <p:sldMasterId id="2147483961" r:id="rId10"/>
    <p:sldMasterId id="2147483973" r:id="rId11"/>
    <p:sldMasterId id="2147483985" r:id="rId12"/>
    <p:sldMasterId id="2147484010" r:id="rId13"/>
    <p:sldMasterId id="2147484022" r:id="rId14"/>
    <p:sldMasterId id="2147484047" r:id="rId15"/>
  </p:sldMasterIdLst>
  <p:notesMasterIdLst>
    <p:notesMasterId r:id="rId82"/>
  </p:notesMasterIdLst>
  <p:handoutMasterIdLst>
    <p:handoutMasterId r:id="rId83"/>
  </p:handoutMasterIdLst>
  <p:sldIdLst>
    <p:sldId id="256" r:id="rId16"/>
    <p:sldId id="572" r:id="rId17"/>
    <p:sldId id="573" r:id="rId18"/>
    <p:sldId id="495" r:id="rId19"/>
    <p:sldId id="567" r:id="rId20"/>
    <p:sldId id="270" r:id="rId21"/>
    <p:sldId id="337" r:id="rId22"/>
    <p:sldId id="277" r:id="rId23"/>
    <p:sldId id="278" r:id="rId24"/>
    <p:sldId id="476" r:id="rId25"/>
    <p:sldId id="484" r:id="rId26"/>
    <p:sldId id="485" r:id="rId27"/>
    <p:sldId id="487" r:id="rId28"/>
    <p:sldId id="486" r:id="rId29"/>
    <p:sldId id="314" r:id="rId30"/>
    <p:sldId id="322" r:id="rId31"/>
    <p:sldId id="323" r:id="rId32"/>
    <p:sldId id="324" r:id="rId33"/>
    <p:sldId id="325" r:id="rId34"/>
    <p:sldId id="380" r:id="rId35"/>
    <p:sldId id="467" r:id="rId36"/>
    <p:sldId id="488" r:id="rId37"/>
    <p:sldId id="397" r:id="rId38"/>
    <p:sldId id="404" r:id="rId39"/>
    <p:sldId id="405" r:id="rId40"/>
    <p:sldId id="472" r:id="rId41"/>
    <p:sldId id="496" r:id="rId42"/>
    <p:sldId id="406" r:id="rId43"/>
    <p:sldId id="407" r:id="rId44"/>
    <p:sldId id="408" r:id="rId45"/>
    <p:sldId id="409" r:id="rId46"/>
    <p:sldId id="411" r:id="rId47"/>
    <p:sldId id="412" r:id="rId48"/>
    <p:sldId id="475" r:id="rId49"/>
    <p:sldId id="570" r:id="rId50"/>
    <p:sldId id="410" r:id="rId51"/>
    <p:sldId id="468" r:id="rId52"/>
    <p:sldId id="388" r:id="rId53"/>
    <p:sldId id="389" r:id="rId54"/>
    <p:sldId id="390" r:id="rId55"/>
    <p:sldId id="391" r:id="rId56"/>
    <p:sldId id="392" r:id="rId57"/>
    <p:sldId id="393" r:id="rId58"/>
    <p:sldId id="413" r:id="rId59"/>
    <p:sldId id="414" r:id="rId60"/>
    <p:sldId id="415" r:id="rId61"/>
    <p:sldId id="416" r:id="rId62"/>
    <p:sldId id="417" r:id="rId63"/>
    <p:sldId id="418" r:id="rId64"/>
    <p:sldId id="419" r:id="rId65"/>
    <p:sldId id="420" r:id="rId66"/>
    <p:sldId id="421" r:id="rId67"/>
    <p:sldId id="422" r:id="rId68"/>
    <p:sldId id="423" r:id="rId69"/>
    <p:sldId id="477" r:id="rId70"/>
    <p:sldId id="478" r:id="rId71"/>
    <p:sldId id="479" r:id="rId72"/>
    <p:sldId id="480" r:id="rId73"/>
    <p:sldId id="481" r:id="rId74"/>
    <p:sldId id="482" r:id="rId75"/>
    <p:sldId id="483" r:id="rId76"/>
    <p:sldId id="445" r:id="rId77"/>
    <p:sldId id="471" r:id="rId78"/>
    <p:sldId id="494" r:id="rId79"/>
    <p:sldId id="493" r:id="rId80"/>
    <p:sldId id="474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75"/>
    <p:restoredTop sz="94422" autoAdjust="0"/>
  </p:normalViewPr>
  <p:slideViewPr>
    <p:cSldViewPr>
      <p:cViewPr varScale="1">
        <p:scale>
          <a:sx n="121" d="100"/>
          <a:sy n="121" d="100"/>
        </p:scale>
        <p:origin x="1496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presProps" Target="presProps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tableStyles" Target="tableStyles.xml"/><Relationship Id="rId61" Type="http://schemas.openxmlformats.org/officeDocument/2006/relationships/slide" Target="slides/slide46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26.wmf"/><Relationship Id="rId4" Type="http://schemas.openxmlformats.org/officeDocument/2006/relationships/image" Target="../media/image3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0FDC7-2FB0-7E42-9483-61AEF0969893}" type="datetimeFigureOut">
              <a:rPr lang="en-US" smtClean="0"/>
              <a:pPr/>
              <a:t>9/19/19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E5366-D040-C04A-8947-2254A1F5A2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57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465ED-A488-4DAD-902E-A267F0337A56}" type="datetimeFigureOut">
              <a:rPr lang="en-US" smtClean="0"/>
              <a:pPr/>
              <a:t>9/19/19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677166-B2EC-EC4B-9532-025C8FD6FE5D}" type="slidenum">
              <a:rPr lang="en-US" sz="1200" b="0"/>
              <a:pPr eaLnBrk="1" hangingPunct="1"/>
              <a:t>2</a:t>
            </a:fld>
            <a:endParaRPr lang="en-US" sz="1200" b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41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485045-302E-4E1C-A4CF-80357861CAD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2A44C5-1E4D-48CB-B287-FFAE3E27A70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63C4B86-4A2A-45C6-950F-A7D1AF166CFB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8B8CB7B-AC87-415D-8113-26EEAF404001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CFC09DE-5123-491B-9650-83E22EBAB4E5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B9BC99B-C8ED-4630-BA09-9ADFBD1CDEB8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C0D9B98-0B95-4293-88AE-70987256E75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3F46CBD-0027-4CC8-8935-86AEF63E05AB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20E1CA-7B26-4EDC-B38B-57DA48A159D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  <a:defRPr/>
            </a:pPr>
            <a:endParaRPr lang="en-US" dirty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7E346B-4179-47AD-9932-969D37903C7E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677166-B2EC-EC4B-9532-025C8FD6FE5D}" type="slidenum">
              <a:rPr lang="en-US" sz="1200" b="0"/>
              <a:pPr eaLnBrk="1" hangingPunct="1"/>
              <a:t>3</a:t>
            </a:fld>
            <a:endParaRPr lang="en-US" sz="1200" b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472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54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54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54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54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ABFB6C-779A-46AB-AABF-FF899A550B0B}" type="slidenum">
              <a:rPr lang="en-US">
                <a:solidFill>
                  <a:prstClr val="black"/>
                </a:solidFill>
              </a:rPr>
              <a:pPr eaLnBrk="1" hangingPunct="1"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7A4098-A185-4946-AD28-C5C7F4584C9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184D92-B970-4FF7-B9AB-4B1FEFD14D1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6DD575-0F9E-4F6C-93C9-BF1FFE1FD7F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6DD575-0F9E-4F6C-93C9-BF1FFE1FD7F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E2608A-3875-485B-8782-4C841749BD05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677166-B2EC-EC4B-9532-025C8FD6FE5D}" type="slidenum">
              <a:rPr lang="en-US" sz="1200" b="0"/>
              <a:pPr eaLnBrk="1" hangingPunct="1"/>
              <a:t>4</a:t>
            </a:fld>
            <a:endParaRPr lang="en-US" sz="1200" b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6B0D7B-2C62-4C0A-92C1-7F692F7E5780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BFC323-6371-4492-8981-4F4F8BBFFE6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0882BD-14F0-47D5-AD18-C00FA0EBEF9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4F92B7-F635-483E-9EE5-D25138CE113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677166-B2EC-EC4B-9532-025C8FD6FE5D}" type="slidenum">
              <a:rPr lang="en-US" sz="1200" b="0"/>
              <a:pPr eaLnBrk="1" hangingPunct="1"/>
              <a:t>5</a:t>
            </a:fld>
            <a:endParaRPr lang="en-US" sz="1200" b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1299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467E4-D267-4206-A6A9-A934F9955A7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01DF5E-0CD5-4AED-A742-0C998A588BAC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39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693" indent="-270267" defTabSz="90539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067" indent="-216214" defTabSz="90539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494" indent="-216214" defTabSz="90539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5922" indent="-216214" defTabSz="90539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348" indent="-216214" defTabSz="905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0776" indent="-216214" defTabSz="905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202" indent="-216214" defTabSz="905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629" indent="-216214" defTabSz="905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896AAB-D4E7-4DB9-87F0-B173F9176A43}" type="slidenum">
              <a:rPr lang="en-US">
                <a:solidFill>
                  <a:prstClr val="black"/>
                </a:solidFill>
              </a:rPr>
              <a:pPr eaLnBrk="1" hangingPunct="1"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11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59418CA-5F55-4D1B-9BDD-3D16688ACBD9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054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135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014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476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29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2A259E-4963-45AB-991F-A7982CBF8D5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997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147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ED3DB5-1EFC-4B4A-8717-62D9BDEF29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557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8D2C5-ABDF-4F84-AEBF-F86B79A5076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08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F723A3-6186-438C-AEDA-BFC44D850E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5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FF75C6-19B2-47A5-85B9-0B8A2D6361C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036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47D951-B584-4626-9865-7336D98A95E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683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9D6A64-6D88-4E38-88A2-55BBA4BE2BA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617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FE36CB-ED6E-46A2-B2B9-73B88E2C53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088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3C0851-7032-4F54-A9CA-693360B1BEA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396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EF5053-1D62-4339-82A1-30037C0030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610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82D7B3-4CB6-49E1-9F2B-28DBE4AF2A6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53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3520EF-3C0D-46C2-B0E7-0111967388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129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F9A873-109D-4259-9876-5B242059CE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64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2489B8-82BA-4753-B375-36AD4D47D1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45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624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A38196-84B7-48DC-9DC1-50412572CA3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892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94D357-2FC7-4E37-8978-269FA9C90D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93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088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9AFE2B-0F79-468D-AB4C-EE637CAF18C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711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C468A8-A4AB-4BEA-A9A1-342B434462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584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99DC58-900C-41B3-8E47-75B9044D1F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248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5CBEA3-F694-476A-B057-2FF3046D83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904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91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48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04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596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516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153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361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523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840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936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539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275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9242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54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948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801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519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857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352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806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701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734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2278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758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22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876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543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801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519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857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352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806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701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734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2278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75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560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2212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1218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8101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7332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1839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672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1562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8627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3581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00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91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284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125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B69-4972-438D-9C2D-8659C11F7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29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4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7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34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82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8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578671-BC63-4268-A039-47FF559CCC3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91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8F5198-E7B0-4C7A-B8E9-C7BFD319E2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58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71D604-E064-4B77-AC3C-7ADF2A9E57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03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CDDE9F-014E-48BD-95C2-EFB3FBED07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00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2BD687-42AD-4455-A59F-ED7CC120654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24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C538B-9FB9-43FF-B22F-3A37D81584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61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31FCD2-3380-4CB7-89C0-55B8FE12DB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7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3064CF-F021-4B00-8F05-5DD2AB07032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99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5CBBE1-7778-41E5-AD5E-997358AB63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49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45D1D-2258-4CFF-ACAA-A209128F0E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80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4E6AB-1900-4A2A-92B3-D001A7F4FAE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25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8F466A-FB8A-44AC-8124-F15668B96B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00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38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FA588A-274E-450B-9BBB-4FAED95950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01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52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0A687-61BF-4D48-860D-E0334468BB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89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7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97FFF7-47F4-41B7-BFFD-A71969F75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58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812C3-78BE-4FFA-866B-731D270156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2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E8EB8-BE31-48FC-BD55-E7636109EDE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A41C3D-07E3-4795-BCDF-BF4D51DFB5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47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D0E20-865B-4477-8212-2040FCF4CA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3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29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6B591-ACE6-48FB-A7B5-69BBE5878D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787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AF80EA-5D33-40D9-8C52-B03C754BE3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82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214E8-B907-4EA9-9F14-A7C899E18B4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6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55AB20-C5B2-479C-9EC0-592EE1C1E48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608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29E74E-FA90-40A3-8A6B-135CBDB07F2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955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412C87-94DB-4D74-890D-C5253A91F76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79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114CE2-F8DD-49DF-829C-97F690F2A0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266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7F97BC-10DE-467E-8FAD-3F7BCFD9A3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269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2CEC9A-D3A8-4357-82AF-00FCE99BF9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270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E629FD-69C6-4633-9EBF-CB3A8709072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068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5ABC73-CB23-4CB8-A531-090778466B1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7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DE0BF9-9349-4138-AE4C-D28711FD21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82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43440-D44C-4E47-ABE7-79D0E0F87A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743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F9778-4E3B-4556-9901-4F979F0CF0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269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2F96A-391C-4647-A12B-21DA78AC5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85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C485F-9B97-47D1-8045-9BB3FEE04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78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D832E-2D00-4243-8B5F-515F3450DA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353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5D21F-BD0B-4E40-9C7B-C7234C12E8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953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1144F-0BBA-4068-ABEE-4D8D26EE08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2108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F9F14-87A2-4232-B89F-A564DEB2F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48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73A66-7681-422F-9889-AC55E0B9A5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017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FD299-F619-4837-B3B6-3C8478A6A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0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5686A-98D8-4B08-B811-6CCEEB92CA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791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B1510-E325-46AC-94C8-E34C2D751D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947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2A4D5-E432-4E49-B10F-E0BF00F37D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212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830E3-80D9-422E-A120-ABD4282411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682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329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169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687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605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804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3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CE5EDC-962B-49B2-A05F-24B5740E92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1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93728-79A7-46BC-9368-E98243CE808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6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E9DF8-9489-44FB-8BDD-BAF5A386CE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3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3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2C6408-1467-423A-B813-9A92C0032DD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8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4C24D8-48A4-4CF3-98D9-EC4A8A487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8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E4B1F5-CAD2-45BB-92BE-E48474513A1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5822A5-3685-4802-A0F9-5B2B460C6EA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72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8.wmf"/><Relationship Id="rId5" Type="http://schemas.openxmlformats.org/officeDocument/2006/relationships/image" Target="../media/image13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5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2RPl5vPEoQk" TargetMode="External"/><Relationship Id="rId1" Type="http://schemas.openxmlformats.org/officeDocument/2006/relationships/slideLayout" Target="../slideLayouts/slideLayout1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2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1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oleObject" Target="../embeddings/oleObject16.bin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30.wmf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32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29.wmf"/><Relationship Id="rId4" Type="http://schemas.openxmlformats.org/officeDocument/2006/relationships/image" Target="../media/image24.jpe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31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8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20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38.wmf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4.jpeg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26.wmf"/><Relationship Id="rId10" Type="http://schemas.openxmlformats.org/officeDocument/2006/relationships/image" Target="../media/image37.wmf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3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tags" Target="../tags/tag4.xml"/><Relationship Id="rId16" Type="http://schemas.openxmlformats.org/officeDocument/2006/relationships/image" Target="../media/image44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39.png"/><Relationship Id="rId5" Type="http://schemas.openxmlformats.org/officeDocument/2006/relationships/tags" Target="../tags/tag7.xml"/><Relationship Id="rId15" Type="http://schemas.openxmlformats.org/officeDocument/2006/relationships/image" Target="../media/image43.png"/><Relationship Id="rId10" Type="http://schemas.openxmlformats.org/officeDocument/2006/relationships/notesSlide" Target="../notesSlides/notesSlide31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47.png"/><Relationship Id="rId4" Type="http://schemas.openxmlformats.org/officeDocument/2006/relationships/oleObject" Target="../embeddings/oleObject25.bin"/><Relationship Id="rId9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47.png"/><Relationship Id="rId4" Type="http://schemas.openxmlformats.org/officeDocument/2006/relationships/oleObject" Target="../embeddings/oleObject28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50.png"/><Relationship Id="rId4" Type="http://schemas.openxmlformats.org/officeDocument/2006/relationships/oleObject" Target="../embeddings/oleObject30.bin"/><Relationship Id="rId9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5.png"/><Relationship Id="rId5" Type="http://schemas.openxmlformats.org/officeDocument/2006/relationships/oleObject" Target="../embeddings/oleObject35.bin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6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6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0rboU10rPo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Image warping and stitching</a:t>
            </a:r>
          </a:p>
        </p:txBody>
      </p:sp>
      <p:pic>
        <p:nvPicPr>
          <p:cNvPr id="19" name="Picture 6" descr="C:\DOCUME~1\grauman\LOCALS~1\Temp\_TS832.tmp\_TS22D8.tmp\combo_statue.jpg"/>
          <p:cNvPicPr>
            <a:picLocks noChangeAspect="1" noChangeArrowheads="1"/>
          </p:cNvPicPr>
          <p:nvPr/>
        </p:nvPicPr>
        <p:blipFill>
          <a:blip r:embed="rId2"/>
          <a:srcRect l="23770" t="3613" r="24477" b="5649"/>
          <a:stretch>
            <a:fillRect/>
          </a:stretch>
        </p:blipFill>
        <p:spPr bwMode="auto">
          <a:xfrm>
            <a:off x="-10633" y="3540298"/>
            <a:ext cx="3035595" cy="331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fig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76200"/>
            <a:ext cx="4114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781800" y="6550223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71800" y="57150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Disclaimer: Many slides have been borrowed from Kristen </a:t>
            </a:r>
            <a:r>
              <a:rPr lang="en-US" sz="1200" b="0" dirty="0" err="1"/>
              <a:t>Grauman</a:t>
            </a:r>
            <a:r>
              <a:rPr lang="en-US" sz="1200" b="0" dirty="0"/>
              <a:t>, who may have borrowed some of them from others. Any time a slide did not already have a credit on it, I have credited it to Kristen. So there is a chance some of these credits are inaccurate.</a:t>
            </a:r>
          </a:p>
        </p:txBody>
      </p:sp>
    </p:spTree>
    <p:extLst>
      <p:ext uri="{BB962C8B-B14F-4D97-AF65-F5344CB8AC3E}">
        <p14:creationId xmlns:p14="http://schemas.microsoft.com/office/powerpoint/2010/main" val="670668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z="3600" dirty="0"/>
              <a:t>Homogeneous coordinates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752588" y="41910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Converting </a:t>
            </a:r>
            <a:r>
              <a:rPr lang="en-US" sz="2800" i="1" dirty="0">
                <a:solidFill>
                  <a:srgbClr val="000000"/>
                </a:solidFill>
              </a:rPr>
              <a:t>from</a:t>
            </a:r>
            <a:r>
              <a:rPr lang="en-US" sz="2800" dirty="0">
                <a:solidFill>
                  <a:srgbClr val="000000"/>
                </a:solidFill>
              </a:rPr>
              <a:t> homogeneous coordinates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3121139" y="2033588"/>
            <a:ext cx="2830512" cy="1852612"/>
            <a:chOff x="3121139" y="2033588"/>
            <a:chExt cx="2830512" cy="1852612"/>
          </a:xfrm>
        </p:grpSpPr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3325926" y="3184525"/>
              <a:ext cx="262572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homogeneous image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coordinates</a:t>
              </a:r>
            </a:p>
          </p:txBody>
        </p:sp>
        <p:pic>
          <p:nvPicPr>
            <p:cNvPr id="20" name="Picture 8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139" y="2033588"/>
              <a:ext cx="1843087" cy="103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39" y="4800600"/>
            <a:ext cx="26225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904988" y="12954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To convert to homogeneous coordinates: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CBBA4-9550-482D-B196-5BA441D3FD7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9570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an affine transformation</a:t>
            </a:r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Assuming we know the correspondences, how do we get the transformation?</a:t>
            </a:r>
          </a:p>
        </p:txBody>
      </p:sp>
      <p:graphicFrame>
        <p:nvGraphicFramePr>
          <p:cNvPr id="13314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22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13327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28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29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30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31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32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3321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2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3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4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5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6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3315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23" name="Equation" r:id="rId6" imgW="457200" imgH="228600" progId="Equation.3">
                  <p:embed/>
                </p:oleObj>
              </mc:Choice>
              <mc:Fallback>
                <p:oleObj name="Equation" r:id="rId6" imgW="457200" imgH="228600" progId="Equation.3">
                  <p:embed/>
                  <p:pic>
                    <p:nvPicPr>
                      <p:cNvPr id="0" name="Picture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7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24" name="Equation" r:id="rId8" imgW="1701720" imgH="482400" progId="Equation.3">
                  <p:embed/>
                </p:oleObj>
              </mc:Choice>
              <mc:Fallback>
                <p:oleObj name="Equation" r:id="rId8" imgW="1701720" imgH="482400" progId="Equation.3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953000"/>
                        <a:ext cx="3551237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/>
              <a:t>2D Affine Transformations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3173413"/>
            <a:ext cx="8566150" cy="4940300"/>
          </a:xfrm>
        </p:spPr>
        <p:txBody>
          <a:bodyPr/>
          <a:lstStyle/>
          <a:p>
            <a:r>
              <a:rPr lang="en-US" dirty="0"/>
              <a:t>Affine transformations are combinations of …</a:t>
            </a:r>
          </a:p>
          <a:p>
            <a:pPr lvl="1"/>
            <a:r>
              <a:rPr lang="en-US" sz="2400" dirty="0"/>
              <a:t>Linear transformations, and</a:t>
            </a:r>
          </a:p>
          <a:p>
            <a:pPr lvl="1"/>
            <a:r>
              <a:rPr lang="en-US" sz="2400" dirty="0"/>
              <a:t>Translations</a:t>
            </a:r>
          </a:p>
          <a:p>
            <a:endParaRPr lang="en-US" sz="1200" dirty="0"/>
          </a:p>
          <a:p>
            <a:r>
              <a:rPr lang="en-US" dirty="0"/>
              <a:t>Parallel lines remain parallel</a:t>
            </a:r>
          </a:p>
          <a:p>
            <a:pPr lvl="1"/>
            <a:endParaRPr lang="en-US" sz="1800" dirty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989263" y="1328738"/>
          <a:ext cx="28082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82" name="Equation" r:id="rId4" imgW="1384200" imgH="711000" progId="Equation.3">
                  <p:embed/>
                </p:oleObj>
              </mc:Choice>
              <mc:Fallback>
                <p:oleObj name="Equation" r:id="rId4" imgW="1384200" imgH="711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3" y="1328738"/>
                        <a:ext cx="2808287" cy="144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3299984" y="5455008"/>
            <a:ext cx="2154238" cy="533400"/>
            <a:chOff x="3299984" y="5455008"/>
            <a:chExt cx="2154238" cy="533400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3299984" y="5607408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 rot="-1318191">
              <a:off x="4311222" y="5455008"/>
              <a:ext cx="1143000" cy="457200"/>
            </a:xfrm>
            <a:prstGeom prst="parallelogram">
              <a:avLst>
                <a:gd name="adj" fmla="val 62500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3909584" y="5683608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/>
              <a:t>Projective Transformations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2516188"/>
            <a:ext cx="8566150" cy="4940300"/>
          </a:xfrm>
        </p:spPr>
        <p:txBody>
          <a:bodyPr/>
          <a:lstStyle/>
          <a:p>
            <a:r>
              <a:rPr lang="en-US" dirty="0"/>
              <a:t>Projective transformations:</a:t>
            </a:r>
          </a:p>
          <a:p>
            <a:pPr lvl="1"/>
            <a:r>
              <a:rPr lang="en-US" sz="2400" dirty="0"/>
              <a:t>Affine transformations, and</a:t>
            </a:r>
          </a:p>
          <a:p>
            <a:pPr lvl="1"/>
            <a:r>
              <a:rPr lang="en-US" sz="2400" dirty="0"/>
              <a:t>Projective warps</a:t>
            </a:r>
          </a:p>
          <a:p>
            <a:endParaRPr lang="en-US" sz="1200" dirty="0"/>
          </a:p>
          <a:p>
            <a:r>
              <a:rPr lang="en-US" dirty="0"/>
              <a:t>Parallel lines do not necessarily remain parallel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01963" y="1165225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78" name="Equation" r:id="rId4" imgW="1384200" imgH="583920" progId="">
                  <p:embed/>
                </p:oleObj>
              </mc:Choice>
              <mc:Fallback>
                <p:oleObj name="Equation" r:id="rId4" imgW="1384200" imgH="5839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963" y="1165225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3352800" y="4953000"/>
            <a:ext cx="2057400" cy="685800"/>
            <a:chOff x="3352800" y="4953000"/>
            <a:chExt cx="2057400" cy="685800"/>
          </a:xfrm>
        </p:grpSpPr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3352800" y="5105400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>
              <a:off x="3962400" y="5181600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20"/>
            <p:cNvSpPr>
              <a:spLocks/>
            </p:cNvSpPr>
            <p:nvPr/>
          </p:nvSpPr>
          <p:spPr bwMode="auto">
            <a:xfrm>
              <a:off x="4495800" y="4953000"/>
              <a:ext cx="914400" cy="685800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96" y="96"/>
                </a:cxn>
                <a:cxn ang="0">
                  <a:pos x="528" y="0"/>
                </a:cxn>
                <a:cxn ang="0">
                  <a:pos x="576" y="432"/>
                </a:cxn>
                <a:cxn ang="0">
                  <a:pos x="0" y="384"/>
                </a:cxn>
              </a:cxnLst>
              <a:rect l="0" t="0" r="r" b="b"/>
              <a:pathLst>
                <a:path w="576" h="432">
                  <a:moveTo>
                    <a:pt x="0" y="384"/>
                  </a:moveTo>
                  <a:lnTo>
                    <a:pt x="96" y="96"/>
                  </a:lnTo>
                  <a:lnTo>
                    <a:pt x="528" y="0"/>
                  </a:lnTo>
                  <a:lnTo>
                    <a:pt x="576" y="432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8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Fitting an affine transformation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Assuming we know the correspondences, how do we get the transformation?</a:t>
            </a:r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62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15378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9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0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1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2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3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370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1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2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3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4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5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5363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63" name="Equation" r:id="rId6" imgW="457200" imgH="228600" progId="Equation.3">
                  <p:embed/>
                </p:oleObj>
              </mc:Choice>
              <mc:Fallback>
                <p:oleObj name="Equation" r:id="rId6" imgW="457200" imgH="228600" progId="Equation.3">
                  <p:embed/>
                  <p:pic>
                    <p:nvPicPr>
                      <p:cNvPr id="0" name="Picture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7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64" name="Equation" r:id="rId8" imgW="1701720" imgH="482400" progId="Equation.3">
                  <p:embed/>
                </p:oleObj>
              </mc:Choice>
              <mc:Fallback>
                <p:oleObj name="Equation" r:id="rId8" imgW="1701720" imgH="482400" progId="Equation.3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953000"/>
                        <a:ext cx="3551237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9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495800" y="4038600"/>
          <a:ext cx="4525963" cy="279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65" name="Equation" r:id="rId10" imgW="2260440" imgH="1396800" progId="Equation.3">
                  <p:embed/>
                </p:oleObj>
              </mc:Choice>
              <mc:Fallback>
                <p:oleObj name="Equation" r:id="rId10" imgW="2260440" imgH="1396800" progId="Equation.3">
                  <p:embed/>
                  <p:pic>
                    <p:nvPicPr>
                      <p:cNvPr id="0" name="Picture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038600"/>
                        <a:ext cx="4525963" cy="279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4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r>
              <a:rPr lang="en-US" sz="3800" dirty="0"/>
              <a:t>RANSAC: General form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74763"/>
            <a:ext cx="8229600" cy="4525962"/>
          </a:xfrm>
        </p:spPr>
        <p:txBody>
          <a:bodyPr/>
          <a:lstStyle/>
          <a:p>
            <a:pPr marL="533400" indent="-533400">
              <a:spcAft>
                <a:spcPts val="600"/>
              </a:spcAft>
            </a:pPr>
            <a:r>
              <a:rPr lang="en-US" sz="2400" u="sng" dirty="0"/>
              <a:t>RANSAC loop</a:t>
            </a:r>
            <a:r>
              <a:rPr lang="en-US" sz="2400" dirty="0"/>
              <a:t>: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/>
              <a:t>Randomly select a </a:t>
            </a:r>
            <a:r>
              <a:rPr lang="en-US" sz="2400" i="1" dirty="0"/>
              <a:t>seed group</a:t>
            </a:r>
            <a:r>
              <a:rPr lang="en-US" sz="2400" dirty="0"/>
              <a:t> of points on which to base transformation estimate (e.g., a group of matches)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/>
              <a:t>Compute transformation from seed group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/>
              <a:t>Find </a:t>
            </a:r>
            <a:r>
              <a:rPr lang="en-US" sz="2400" i="1" dirty="0"/>
              <a:t>inliers </a:t>
            </a:r>
            <a:r>
              <a:rPr lang="en-US" sz="2400" dirty="0"/>
              <a:t>to this transformation 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/>
              <a:t>If the number of inliers is sufficiently large, re-compute  estimate of transformation on all of the inliers</a:t>
            </a:r>
            <a:br>
              <a:rPr lang="en-US" sz="2400" dirty="0"/>
            </a:br>
            <a:endParaRPr lang="en-US" sz="2400" dirty="0"/>
          </a:p>
          <a:p>
            <a:pPr marL="533400" indent="-533400">
              <a:spcAft>
                <a:spcPts val="600"/>
              </a:spcAft>
            </a:pPr>
            <a:r>
              <a:rPr lang="en-US" sz="2400" dirty="0"/>
              <a:t>Keep the transformation with the largest number of inliers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214E8-B907-4EA9-9F14-A7C899E18B4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055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RANSAC example: Translation</a:t>
            </a:r>
          </a:p>
        </p:txBody>
      </p:sp>
      <p:pic>
        <p:nvPicPr>
          <p:cNvPr id="983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98308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09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0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4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5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Putative matches</a:t>
            </a:r>
          </a:p>
        </p:txBody>
      </p:sp>
      <p:sp>
        <p:nvSpPr>
          <p:cNvPr id="98316" name="TextBox 11"/>
          <p:cNvSpPr txBox="1">
            <a:spLocks noChangeArrowheads="1"/>
          </p:cNvSpPr>
          <p:nvPr/>
        </p:nvSpPr>
        <p:spPr bwMode="auto">
          <a:xfrm>
            <a:off x="6616700" y="6488113"/>
            <a:ext cx="423545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Rick Szeliski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86538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RANSAC example: Translation</a:t>
            </a:r>
          </a:p>
        </p:txBody>
      </p:sp>
      <p:pic>
        <p:nvPicPr>
          <p:cNvPr id="993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709636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7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8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9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0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1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2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Select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one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match, count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inliers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821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RANSAC example: Translation</a:t>
            </a:r>
          </a:p>
        </p:txBody>
      </p:sp>
      <p:pic>
        <p:nvPicPr>
          <p:cNvPr id="1003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710660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1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2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3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4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5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6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Select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one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match, count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inliers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488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RANSAC example: Translation</a:t>
            </a:r>
          </a:p>
        </p:txBody>
      </p:sp>
      <p:pic>
        <p:nvPicPr>
          <p:cNvPr id="1013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101380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Find “average” translation vector</a:t>
            </a: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1692" name="Line 12"/>
          <p:cNvSpPr>
            <a:spLocks noChangeShapeType="1"/>
          </p:cNvSpPr>
          <p:nvPr/>
        </p:nvSpPr>
        <p:spPr bwMode="auto">
          <a:xfrm flipV="1">
            <a:off x="3810000" y="3124200"/>
            <a:ext cx="1676400" cy="7620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599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Topics overview</a:t>
            </a:r>
          </a:p>
        </p:txBody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847253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Class Intro</a:t>
            </a:r>
          </a:p>
          <a:p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Features &amp; filters</a:t>
            </a:r>
          </a:p>
          <a:p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Grouping &amp; fitting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Multiple views and motion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Recognition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Video processing</a:t>
            </a:r>
          </a:p>
        </p:txBody>
      </p:sp>
      <p:sp>
        <p:nvSpPr>
          <p:cNvPr id="149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59C71F-5CA6-4F44-A4A2-543A30CBDC16}" type="slidenum">
              <a:rPr lang="en-US" sz="1400" b="0"/>
              <a:pPr eaLnBrk="1" hangingPunct="1"/>
              <a:t>2</a:t>
            </a:fld>
            <a:endParaRPr lang="en-US" sz="1400" b="0"/>
          </a:p>
        </p:txBody>
      </p:sp>
      <p:sp>
        <p:nvSpPr>
          <p:cNvPr id="149508" name="TextBox 5"/>
          <p:cNvSpPr txBox="1">
            <a:spLocks noChangeArrowheads="1"/>
          </p:cNvSpPr>
          <p:nvPr/>
        </p:nvSpPr>
        <p:spPr bwMode="auto">
          <a:xfrm>
            <a:off x="0" y="6488113"/>
            <a:ext cx="319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Slide credit: Kristen Grauman</a:t>
            </a:r>
          </a:p>
        </p:txBody>
      </p:sp>
    </p:spTree>
    <p:extLst>
      <p:ext uri="{BB962C8B-B14F-4D97-AF65-F5344CB8AC3E}">
        <p14:creationId xmlns:p14="http://schemas.microsoft.com/office/powerpoint/2010/main" val="2654094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RANSAC pros and cons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Pros</a:t>
            </a:r>
          </a:p>
          <a:p>
            <a:pPr lvl="1"/>
            <a:r>
              <a:rPr lang="en-US" dirty="0"/>
              <a:t>Simple and general</a:t>
            </a:r>
          </a:p>
          <a:p>
            <a:pPr lvl="1"/>
            <a:r>
              <a:rPr lang="en-US" dirty="0"/>
              <a:t>Applicable to many different problems</a:t>
            </a:r>
          </a:p>
          <a:p>
            <a:pPr lvl="1"/>
            <a:r>
              <a:rPr lang="en-US" dirty="0"/>
              <a:t>Often works well in practice</a:t>
            </a:r>
          </a:p>
          <a:p>
            <a:pPr>
              <a:buFontTx/>
              <a:buChar char="•"/>
            </a:pPr>
            <a:r>
              <a:rPr lang="en-US" dirty="0"/>
              <a:t>Cons</a:t>
            </a:r>
          </a:p>
          <a:p>
            <a:pPr lvl="1"/>
            <a:r>
              <a:rPr lang="en-US" dirty="0"/>
              <a:t>Lots of parameters to tune</a:t>
            </a:r>
          </a:p>
          <a:p>
            <a:pPr lvl="1"/>
            <a:r>
              <a:rPr lang="en-US" dirty="0"/>
              <a:t>Doesn’t work well for low </a:t>
            </a:r>
            <a:r>
              <a:rPr lang="en-US" dirty="0" err="1"/>
              <a:t>inlier</a:t>
            </a:r>
            <a:r>
              <a:rPr lang="en-US" dirty="0"/>
              <a:t> ratios (too many iterations, </a:t>
            </a:r>
            <a:br>
              <a:rPr lang="en-US" dirty="0"/>
            </a:br>
            <a:r>
              <a:rPr lang="en-US" dirty="0"/>
              <a:t>or can fail completely)</a:t>
            </a:r>
          </a:p>
          <a:p>
            <a:pPr lvl="1"/>
            <a:r>
              <a:rPr lang="en-US" dirty="0"/>
              <a:t>Can’t always get a good initialization </a:t>
            </a:r>
            <a:br>
              <a:rPr lang="en-US" dirty="0"/>
            </a:br>
            <a:r>
              <a:rPr lang="en-US" dirty="0"/>
              <a:t>of the model based on the minimum </a:t>
            </a:r>
            <a:br>
              <a:rPr lang="en-US" dirty="0"/>
            </a:br>
            <a:r>
              <a:rPr lang="en-US" dirty="0"/>
              <a:t>number of samples</a:t>
            </a:r>
          </a:p>
        </p:txBody>
      </p:sp>
      <p:pic>
        <p:nvPicPr>
          <p:cNvPr id="5" name="Picture 7" descr="Picture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191000"/>
            <a:ext cx="3086100" cy="23191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96200" y="65502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Lana </a:t>
            </a:r>
            <a:r>
              <a:rPr lang="en-US" sz="1400" dirty="0" err="1">
                <a:solidFill>
                  <a:srgbClr val="000000"/>
                </a:solidFill>
              </a:rPr>
              <a:t>Lazebnik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315200" y="6324600"/>
            <a:ext cx="1905000" cy="457200"/>
          </a:xfrm>
        </p:spPr>
        <p:txBody>
          <a:bodyPr/>
          <a:lstStyle/>
          <a:p>
            <a:pPr>
              <a:defRPr/>
            </a:pPr>
            <a:fld id="{173F9778-4E3B-4556-9901-4F979F0CF0D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4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1299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>
                <a:latin typeface="Arial" pitchFamily="34" charset="0"/>
                <a:cs typeface="Arial" pitchFamily="34" charset="0"/>
              </a:rPr>
              <a:t>Affine,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Homography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2D image warping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Computing an image mosaic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2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 frames commercials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http://www.youtube.com/watch?v=2RPl5vPEoQk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6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446088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Recall: fitting an affine transformation</a:t>
            </a:r>
          </a:p>
        </p:txBody>
      </p:sp>
      <p:sp>
        <p:nvSpPr>
          <p:cNvPr id="76803" name="Text Box 5"/>
          <p:cNvSpPr txBox="1">
            <a:spLocks noChangeArrowheads="1"/>
          </p:cNvSpPr>
          <p:nvPr/>
        </p:nvSpPr>
        <p:spPr bwMode="auto">
          <a:xfrm>
            <a:off x="5562600" y="6519863"/>
            <a:ext cx="3581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Figures from David Lowe, ICCV 1999</a:t>
            </a:r>
          </a:p>
        </p:txBody>
      </p:sp>
      <p:sp>
        <p:nvSpPr>
          <p:cNvPr id="76804" name="TextBox 5"/>
          <p:cNvSpPr txBox="1">
            <a:spLocks noChangeArrowheads="1"/>
          </p:cNvSpPr>
          <p:nvPr/>
        </p:nvSpPr>
        <p:spPr bwMode="auto">
          <a:xfrm>
            <a:off x="847725" y="5035550"/>
            <a:ext cx="75580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Affine  model approximates perspective projection of planar objects.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6805" name="Picture 3"/>
          <p:cNvPicPr>
            <a:picLocks noChangeAspect="1" noChangeArrowheads="1"/>
          </p:cNvPicPr>
          <p:nvPr/>
        </p:nvPicPr>
        <p:blipFill>
          <a:blip r:embed="rId3"/>
          <a:srcRect l="51743" t="23718" r="9700" b="30301"/>
          <a:stretch>
            <a:fillRect/>
          </a:stretch>
        </p:blipFill>
        <p:spPr bwMode="auto">
          <a:xfrm>
            <a:off x="406400" y="1495425"/>
            <a:ext cx="40894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5"/>
          <p:cNvPicPr>
            <a:picLocks noChangeAspect="1" noChangeArrowheads="1"/>
          </p:cNvPicPr>
          <p:nvPr/>
        </p:nvPicPr>
        <p:blipFill>
          <a:blip r:embed="rId4"/>
          <a:srcRect l="54866" t="29851" r="13689" b="38634"/>
          <a:stretch>
            <a:fillRect/>
          </a:stretch>
        </p:blipFill>
        <p:spPr bwMode="auto">
          <a:xfrm>
            <a:off x="4714875" y="1970087"/>
            <a:ext cx="3971925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35827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3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3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3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3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3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. . 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3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/>
              <a:t>How to stitch together a panorama (a.k.a. 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915400" cy="4525963"/>
          </a:xfrm>
        </p:spPr>
        <p:txBody>
          <a:bodyPr/>
          <a:lstStyle/>
          <a:p>
            <a:r>
              <a:rPr lang="en-US" sz="2800" dirty="0"/>
              <a:t>Basic Procedure</a:t>
            </a:r>
          </a:p>
          <a:p>
            <a:pPr lvl="1"/>
            <a:r>
              <a:rPr lang="en-US" sz="2400" dirty="0"/>
              <a:t>Take a sequence of images from the same position</a:t>
            </a:r>
          </a:p>
          <a:p>
            <a:pPr lvl="2"/>
            <a:r>
              <a:rPr lang="en-US" sz="2000" dirty="0"/>
              <a:t>Rotate the camera about its optical center</a:t>
            </a:r>
          </a:p>
          <a:p>
            <a:pPr lvl="1"/>
            <a:r>
              <a:rPr lang="en-US" sz="2400" dirty="0"/>
              <a:t>Compute transformation between second image and first</a:t>
            </a:r>
          </a:p>
          <a:p>
            <a:pPr lvl="1"/>
            <a:r>
              <a:rPr lang="en-US" sz="2400" dirty="0"/>
              <a:t>Transform the second image to overlap with the first</a:t>
            </a:r>
          </a:p>
          <a:p>
            <a:pPr lvl="1"/>
            <a:r>
              <a:rPr lang="en-US" sz="2400" dirty="0"/>
              <a:t>Blend the two together to create a mosaic</a:t>
            </a:r>
          </a:p>
          <a:p>
            <a:pPr lvl="1"/>
            <a:r>
              <a:rPr lang="en-US" sz="2400" dirty="0"/>
              <a:t>(If there are more images, repeat)</a:t>
            </a:r>
          </a:p>
          <a:p>
            <a:pPr marL="457200" lvl="1" indent="0">
              <a:buNone/>
            </a:pPr>
            <a:endParaRPr lang="en-US" sz="2400" dirty="0"/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8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 bldLvl="2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" name="Picture 4" descr="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66863"/>
            <a:ext cx="2552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4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4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4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4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4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. . 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A8175-55DA-4EF8-B888-CA4A03D1E9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07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Pinhole camera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575" y="1201738"/>
            <a:ext cx="8423275" cy="4525962"/>
          </a:xfrm>
        </p:spPr>
        <p:txBody>
          <a:bodyPr/>
          <a:lstStyle/>
          <a:p>
            <a:pPr eaLnBrk="1" hangingPunct="1"/>
            <a:r>
              <a:rPr lang="en-US" sz="2800" dirty="0"/>
              <a:t>Pinhole camera is a simple model to approximate imaging process, perspective </a:t>
            </a:r>
            <a:r>
              <a:rPr lang="en-US" sz="2800" b="1" dirty="0"/>
              <a:t>projection</a:t>
            </a:r>
            <a:r>
              <a:rPr lang="en-US" sz="2800" dirty="0"/>
              <a:t>.</a:t>
            </a: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45230" r="7346" b="11568"/>
          <a:stretch>
            <a:fillRect/>
          </a:stretch>
        </p:blipFill>
        <p:spPr bwMode="auto">
          <a:xfrm>
            <a:off x="1395413" y="2370138"/>
            <a:ext cx="655478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3886200" y="6550025"/>
            <a:ext cx="3514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Fig from Forsyth and Ponce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811213" y="5181600"/>
            <a:ext cx="73088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If we treat pinhole as a point, only one ray from any given point can enter the camera.</a:t>
            </a: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2344738" y="4352925"/>
            <a:ext cx="11318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Virtual image</a:t>
            </a: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4754563" y="4414838"/>
            <a:ext cx="9858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pinhole</a:t>
            </a: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7456488" y="3392488"/>
            <a:ext cx="98583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7" name="Rectangle 6"/>
          <p:cNvSpPr/>
          <p:nvPr/>
        </p:nvSpPr>
        <p:spPr>
          <a:xfrm rot="10800000">
            <a:off x="2855887" y="2698740"/>
            <a:ext cx="1277956" cy="182565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A8175-55DA-4EF8-B888-CA4A03D1E9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84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/>
              <a:t>Mosaics: generating synthetic views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05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Can generate any synthetic 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as long as it has </a:t>
            </a:r>
            <a:r>
              <a:rPr lang="en-US" sz="2400" b="1">
                <a:solidFill>
                  <a:srgbClr val="000000"/>
                </a:solidFill>
              </a:rPr>
              <a:t>the same center of projection</a:t>
            </a:r>
            <a:r>
              <a:rPr lang="en-US" sz="2400">
                <a:solidFill>
                  <a:srgbClr val="000000"/>
                </a:solidFill>
              </a:rPr>
              <a:t>!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323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5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81600" y="990600"/>
            <a:ext cx="1981200" cy="3989388"/>
            <a:chOff x="3264" y="624"/>
            <a:chExt cx="1248" cy="2513"/>
          </a:xfrm>
        </p:grpSpPr>
        <p:sp>
          <p:nvSpPr>
            <p:cNvPr id="81964" name="Line 3"/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5" name="Text Box 4"/>
            <p:cNvSpPr txBox="1">
              <a:spLocks noChangeArrowheads="1"/>
            </p:cNvSpPr>
            <p:nvPr/>
          </p:nvSpPr>
          <p:spPr bwMode="auto">
            <a:xfrm>
              <a:off x="3631" y="2887"/>
              <a:ext cx="88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mosaic PP</a:t>
              </a:r>
            </a:p>
          </p:txBody>
        </p:sp>
        <p:sp>
          <p:nvSpPr>
            <p:cNvPr id="81966" name="Line 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44850" y="1828800"/>
            <a:ext cx="946150" cy="1143000"/>
            <a:chOff x="1180" y="816"/>
            <a:chExt cx="596" cy="720"/>
          </a:xfrm>
        </p:grpSpPr>
        <p:sp>
          <p:nvSpPr>
            <p:cNvPr id="81957" name="Line 7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59" name="Freeform 9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0" name="Arc 10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1" name="Line 11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62" name="Oval 12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3" name="Line 13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</a:t>
            </a:r>
            <a:r>
              <a:rPr lang="en-US" dirty="0" err="1"/>
              <a:t>reprojection</a:t>
            </a:r>
            <a:endParaRPr lang="en-US" dirty="0"/>
          </a:p>
        </p:txBody>
      </p:sp>
      <p:sp>
        <p:nvSpPr>
          <p:cNvPr id="81925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The mosaic has a natural interpretation in 3D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images are </a:t>
            </a:r>
            <a:r>
              <a:rPr lang="en-US" dirty="0" err="1"/>
              <a:t>reprojected</a:t>
            </a:r>
            <a:r>
              <a:rPr lang="en-US" dirty="0"/>
              <a:t> onto a common plane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mosaic is formed on this plane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Mosaic is a </a:t>
            </a:r>
            <a:r>
              <a:rPr lang="en-US" i="1" dirty="0"/>
              <a:t>synthetic wide-angle camera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124200" y="2286000"/>
            <a:ext cx="990600" cy="914400"/>
            <a:chOff x="1104" y="1104"/>
            <a:chExt cx="624" cy="576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81952" name="Freeform 18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3" name="Arc 19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4" name="Line 20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55" name="Oval 21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6" name="Line 22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1951" name="Line 23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 rot="20250102" flipV="1">
            <a:off x="3321050" y="2393950"/>
            <a:ext cx="946150" cy="1143000"/>
            <a:chOff x="1180" y="816"/>
            <a:chExt cx="596" cy="720"/>
          </a:xfrm>
        </p:grpSpPr>
        <p:sp>
          <p:nvSpPr>
            <p:cNvPr id="81943" name="Line 25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45" name="Freeform 27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6" name="Arc 28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7" name="Line 29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48" name="Oval 30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9" name="Line 31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1968" y="1056"/>
            <a:chExt cx="1296" cy="1200"/>
          </a:xfrm>
        </p:grpSpPr>
        <p:sp>
          <p:nvSpPr>
            <p:cNvPr id="81940" name="Line 33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1" name="Line 34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2" name="Line 35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3124200" y="990600"/>
            <a:ext cx="2057400" cy="1828800"/>
            <a:chOff x="1968" y="624"/>
            <a:chExt cx="1296" cy="1152"/>
          </a:xfrm>
        </p:grpSpPr>
        <p:sp>
          <p:nvSpPr>
            <p:cNvPr id="81937" name="Line 37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8" name="Line 38"/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9" name="Line 39"/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3124200" y="2438400"/>
            <a:ext cx="2057400" cy="2362200"/>
            <a:chOff x="1968" y="1536"/>
            <a:chExt cx="1296" cy="1488"/>
          </a:xfrm>
        </p:grpSpPr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81934" name="Line 42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35" name="Line 43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36" name="Line 44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1933" name="Line 45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31" name="TextBox 46"/>
          <p:cNvSpPr txBox="1">
            <a:spLocks noChangeArrowheads="1"/>
          </p:cNvSpPr>
          <p:nvPr/>
        </p:nvSpPr>
        <p:spPr bwMode="auto">
          <a:xfrm>
            <a:off x="7493000" y="648811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3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Topics overview</a:t>
            </a:r>
          </a:p>
        </p:txBody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847253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Class Intro</a:t>
            </a:r>
            <a:endParaRPr lang="en-US" sz="28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Features &amp; filters</a:t>
            </a:r>
          </a:p>
          <a:p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Grouping &amp; fitting</a:t>
            </a:r>
          </a:p>
          <a:p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Multiple views and motion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Recognition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Video processing</a:t>
            </a:r>
          </a:p>
        </p:txBody>
      </p:sp>
      <p:sp>
        <p:nvSpPr>
          <p:cNvPr id="149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59C71F-5CA6-4F44-A4A2-543A30CBDC16}" type="slidenum">
              <a:rPr lang="en-US" sz="1400" b="0"/>
              <a:pPr eaLnBrk="1" hangingPunct="1"/>
              <a:t>3</a:t>
            </a:fld>
            <a:endParaRPr lang="en-US" sz="1400" b="0"/>
          </a:p>
        </p:txBody>
      </p:sp>
      <p:sp>
        <p:nvSpPr>
          <p:cNvPr id="149508" name="TextBox 5"/>
          <p:cNvSpPr txBox="1">
            <a:spLocks noChangeArrowheads="1"/>
          </p:cNvSpPr>
          <p:nvPr/>
        </p:nvSpPr>
        <p:spPr bwMode="auto">
          <a:xfrm>
            <a:off x="0" y="6488113"/>
            <a:ext cx="319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Slide credit: Kristen Grauman</a:t>
            </a:r>
          </a:p>
        </p:txBody>
      </p:sp>
    </p:spTree>
    <p:extLst>
      <p:ext uri="{BB962C8B-B14F-4D97-AF65-F5344CB8AC3E}">
        <p14:creationId xmlns:p14="http://schemas.microsoft.com/office/powerpoint/2010/main" val="567601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reprojection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Basic question</a:t>
            </a:r>
          </a:p>
          <a:p>
            <a:pPr lvl="1"/>
            <a:r>
              <a:rPr lang="en-US" sz="1800"/>
              <a:t>How to relate two images from the same camera center?</a:t>
            </a:r>
          </a:p>
          <a:p>
            <a:pPr lvl="2"/>
            <a:r>
              <a:rPr lang="en-US" sz="1600"/>
              <a:t>how to map a pixel from PP1 to PP2</a:t>
            </a:r>
          </a:p>
        </p:txBody>
      </p:sp>
      <p:sp>
        <p:nvSpPr>
          <p:cNvPr id="82948" name="Freeform 4"/>
          <p:cNvSpPr>
            <a:spLocks/>
          </p:cNvSpPr>
          <p:nvPr/>
        </p:nvSpPr>
        <p:spPr bwMode="auto">
          <a:xfrm>
            <a:off x="7618413" y="1143000"/>
            <a:ext cx="1220787" cy="839788"/>
          </a:xfrm>
          <a:custGeom>
            <a:avLst/>
            <a:gdLst>
              <a:gd name="T0" fmla="*/ 167311325 w 865"/>
              <a:gd name="T1" fmla="*/ 0 h 529"/>
              <a:gd name="T2" fmla="*/ 143410722 w 865"/>
              <a:gd name="T3" fmla="*/ 60483783 h 529"/>
              <a:gd name="T4" fmla="*/ 143410722 w 865"/>
              <a:gd name="T5" fmla="*/ 120967566 h 529"/>
              <a:gd name="T6" fmla="*/ 95606692 w 865"/>
              <a:gd name="T7" fmla="*/ 181451324 h 529"/>
              <a:gd name="T8" fmla="*/ 71704655 w 865"/>
              <a:gd name="T9" fmla="*/ 241935132 h 529"/>
              <a:gd name="T10" fmla="*/ 71704655 w 865"/>
              <a:gd name="T11" fmla="*/ 302418890 h 529"/>
              <a:gd name="T12" fmla="*/ 71704655 w 865"/>
              <a:gd name="T13" fmla="*/ 362902648 h 529"/>
              <a:gd name="T14" fmla="*/ 47804052 w 865"/>
              <a:gd name="T15" fmla="*/ 423386505 h 529"/>
              <a:gd name="T16" fmla="*/ 23902026 w 865"/>
              <a:gd name="T17" fmla="*/ 483870263 h 529"/>
              <a:gd name="T18" fmla="*/ 0 w 865"/>
              <a:gd name="T19" fmla="*/ 544354021 h 529"/>
              <a:gd name="T20" fmla="*/ 0 w 865"/>
              <a:gd name="T21" fmla="*/ 604837779 h 529"/>
              <a:gd name="T22" fmla="*/ 0 w 865"/>
              <a:gd name="T23" fmla="*/ 665321538 h 529"/>
              <a:gd name="T24" fmla="*/ 23902026 w 865"/>
              <a:gd name="T25" fmla="*/ 725805296 h 529"/>
              <a:gd name="T26" fmla="*/ 23902026 w 865"/>
              <a:gd name="T27" fmla="*/ 786289054 h 529"/>
              <a:gd name="T28" fmla="*/ 47804052 w 865"/>
              <a:gd name="T29" fmla="*/ 846773010 h 529"/>
              <a:gd name="T30" fmla="*/ 47804052 w 865"/>
              <a:gd name="T31" fmla="*/ 907256768 h 529"/>
              <a:gd name="T32" fmla="*/ 71704655 w 865"/>
              <a:gd name="T33" fmla="*/ 967740526 h 529"/>
              <a:gd name="T34" fmla="*/ 71704655 w 865"/>
              <a:gd name="T35" fmla="*/ 1028224285 h 529"/>
              <a:gd name="T36" fmla="*/ 95606692 w 865"/>
              <a:gd name="T37" fmla="*/ 1088708043 h 529"/>
              <a:gd name="T38" fmla="*/ 119508707 w 865"/>
              <a:gd name="T39" fmla="*/ 1149191801 h 529"/>
              <a:gd name="T40" fmla="*/ 1697021175 w 865"/>
              <a:gd name="T41" fmla="*/ 1330643075 h 529"/>
              <a:gd name="T42" fmla="*/ 1601414527 w 865"/>
              <a:gd name="T43" fmla="*/ 1209675559 h 529"/>
              <a:gd name="T44" fmla="*/ 1577512512 w 865"/>
              <a:gd name="T45" fmla="*/ 1149191801 h 529"/>
              <a:gd name="T46" fmla="*/ 1553610498 w 865"/>
              <a:gd name="T47" fmla="*/ 1058466164 h 529"/>
              <a:gd name="T48" fmla="*/ 1529709894 w 865"/>
              <a:gd name="T49" fmla="*/ 997982405 h 529"/>
              <a:gd name="T50" fmla="*/ 1505807879 w 865"/>
              <a:gd name="T51" fmla="*/ 937498647 h 529"/>
              <a:gd name="T52" fmla="*/ 1481905864 w 865"/>
              <a:gd name="T53" fmla="*/ 877014889 h 529"/>
              <a:gd name="T54" fmla="*/ 1481905864 w 865"/>
              <a:gd name="T55" fmla="*/ 816530933 h 529"/>
              <a:gd name="T56" fmla="*/ 1481905864 w 865"/>
              <a:gd name="T57" fmla="*/ 725805296 h 529"/>
              <a:gd name="T58" fmla="*/ 1481905864 w 865"/>
              <a:gd name="T59" fmla="*/ 665321538 h 529"/>
              <a:gd name="T60" fmla="*/ 1481905864 w 865"/>
              <a:gd name="T61" fmla="*/ 604837779 h 529"/>
              <a:gd name="T62" fmla="*/ 1529709894 w 865"/>
              <a:gd name="T63" fmla="*/ 544354021 h 529"/>
              <a:gd name="T64" fmla="*/ 1529709894 w 865"/>
              <a:gd name="T65" fmla="*/ 483870263 h 529"/>
              <a:gd name="T66" fmla="*/ 1553610498 w 865"/>
              <a:gd name="T67" fmla="*/ 423386505 h 529"/>
              <a:gd name="T68" fmla="*/ 1601414527 w 865"/>
              <a:gd name="T69" fmla="*/ 393144527 h 529"/>
              <a:gd name="T70" fmla="*/ 1601414527 w 865"/>
              <a:gd name="T71" fmla="*/ 332660769 h 529"/>
              <a:gd name="T72" fmla="*/ 1649217145 w 865"/>
              <a:gd name="T73" fmla="*/ 272177011 h 529"/>
              <a:gd name="T74" fmla="*/ 1697021175 w 865"/>
              <a:gd name="T75" fmla="*/ 241935132 h 529"/>
              <a:gd name="T76" fmla="*/ 1720923190 w 865"/>
              <a:gd name="T77" fmla="*/ 181451324 h 529"/>
              <a:gd name="T78" fmla="*/ 167311325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49" name="Freeform 5"/>
          <p:cNvSpPr>
            <a:spLocks/>
          </p:cNvSpPr>
          <p:nvPr/>
        </p:nvSpPr>
        <p:spPr bwMode="auto">
          <a:xfrm>
            <a:off x="6584950" y="2057400"/>
            <a:ext cx="1492250" cy="1525588"/>
          </a:xfrm>
          <a:custGeom>
            <a:avLst/>
            <a:gdLst>
              <a:gd name="T0" fmla="*/ 2104732946 w 1057"/>
              <a:gd name="T1" fmla="*/ 604837743 h 961"/>
              <a:gd name="T2" fmla="*/ 0 w 1057"/>
              <a:gd name="T3" fmla="*/ 0 h 961"/>
              <a:gd name="T4" fmla="*/ 0 w 1057"/>
              <a:gd name="T5" fmla="*/ 1814513427 h 961"/>
              <a:gd name="T6" fmla="*/ 2104732946 w 1057"/>
              <a:gd name="T7" fmla="*/ 2147483647 h 961"/>
              <a:gd name="T8" fmla="*/ 2104732946 w 1057"/>
              <a:gd name="T9" fmla="*/ 604837743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0" name="Freeform 6"/>
          <p:cNvSpPr>
            <a:spLocks/>
          </p:cNvSpPr>
          <p:nvPr/>
        </p:nvSpPr>
        <p:spPr bwMode="auto">
          <a:xfrm>
            <a:off x="6381750" y="3552825"/>
            <a:ext cx="1220788" cy="2001838"/>
          </a:xfrm>
          <a:custGeom>
            <a:avLst/>
            <a:gdLst>
              <a:gd name="T0" fmla="*/ 0 w 865"/>
              <a:gd name="T1" fmla="*/ 2086689882 h 1261"/>
              <a:gd name="T2" fmla="*/ 1720926011 w 865"/>
              <a:gd name="T3" fmla="*/ 2147483647 h 1261"/>
              <a:gd name="T4" fmla="*/ 1720926011 w 865"/>
              <a:gd name="T5" fmla="*/ 1043344941 h 1261"/>
              <a:gd name="T6" fmla="*/ 0 w 865"/>
              <a:gd name="T7" fmla="*/ 0 h 1261"/>
              <a:gd name="T8" fmla="*/ 0 w 865"/>
              <a:gd name="T9" fmla="*/ 2086689882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1" name="Freeform 7"/>
          <p:cNvSpPr>
            <a:spLocks/>
          </p:cNvSpPr>
          <p:nvPr/>
        </p:nvSpPr>
        <p:spPr bwMode="auto">
          <a:xfrm>
            <a:off x="6324600" y="5351463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2" name="Arc 8"/>
          <p:cNvSpPr>
            <a:spLocks/>
          </p:cNvSpPr>
          <p:nvPr/>
        </p:nvSpPr>
        <p:spPr bwMode="auto">
          <a:xfrm rot="-1380000">
            <a:off x="6367463" y="5314950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813 h 21600"/>
              <a:gd name="T4" fmla="*/ 129729 w 21745"/>
              <a:gd name="T5" fmla="*/ 28365813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6316663" y="518953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4" name="Oval 10"/>
          <p:cNvSpPr>
            <a:spLocks noChangeArrowheads="1"/>
          </p:cNvSpPr>
          <p:nvPr/>
        </p:nvSpPr>
        <p:spPr bwMode="auto">
          <a:xfrm rot="-3960000">
            <a:off x="6424613" y="5319713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 flipV="1">
            <a:off x="6348413" y="5359400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8077200" y="2449513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82957" name="Text Box 13"/>
          <p:cNvSpPr txBox="1">
            <a:spLocks noChangeArrowheads="1"/>
          </p:cNvSpPr>
          <p:nvPr/>
        </p:nvSpPr>
        <p:spPr bwMode="auto">
          <a:xfrm>
            <a:off x="7620000" y="417512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647182" name="Rectangle 14"/>
          <p:cNvSpPr>
            <a:spLocks noChangeArrowheads="1"/>
          </p:cNvSpPr>
          <p:nvPr/>
        </p:nvSpPr>
        <p:spPr bwMode="auto">
          <a:xfrm>
            <a:off x="685800" y="2743200"/>
            <a:ext cx="6172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Answer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Cast a ray through each pixel in PP1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Draw the pixel where that ray intersects PP2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518275" y="1447800"/>
            <a:ext cx="1625600" cy="3886200"/>
            <a:chOff x="4106" y="912"/>
            <a:chExt cx="1024" cy="2448"/>
          </a:xfrm>
        </p:grpSpPr>
        <p:sp>
          <p:nvSpPr>
            <p:cNvPr id="82962" name="Line 16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3" name="Line 17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4" name="Line 18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5" name="Oval 19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966" name="Oval 20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7190" name="Text Box 22"/>
          <p:cNvSpPr txBox="1">
            <a:spLocks noChangeArrowheads="1"/>
          </p:cNvSpPr>
          <p:nvPr/>
        </p:nvSpPr>
        <p:spPr bwMode="auto">
          <a:xfrm>
            <a:off x="628650" y="4268788"/>
            <a:ext cx="49657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Observation: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Rather than thinking of this as a 3D reprojection, think of it as a 2D </a:t>
            </a:r>
            <a:r>
              <a:rPr lang="en-US" sz="2400" b="1">
                <a:solidFill>
                  <a:srgbClr val="000000"/>
                </a:solidFill>
              </a:rPr>
              <a:t>image warp</a:t>
            </a:r>
            <a:r>
              <a:rPr lang="en-US" sz="2400">
                <a:solidFill>
                  <a:srgbClr val="000000"/>
                </a:solidFill>
              </a:rPr>
              <a:t> from one image to another.</a:t>
            </a:r>
          </a:p>
        </p:txBody>
      </p:sp>
      <p:sp>
        <p:nvSpPr>
          <p:cNvPr id="82961" name="TextBox 22"/>
          <p:cNvSpPr txBox="1">
            <a:spLocks noChangeArrowheads="1"/>
          </p:cNvSpPr>
          <p:nvPr/>
        </p:nvSpPr>
        <p:spPr bwMode="auto">
          <a:xfrm>
            <a:off x="712787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66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82" grpId="0" build="p" autoUpdateAnimBg="0"/>
      <p:bldP spid="64719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</a:t>
            </a:r>
            <a:r>
              <a:rPr lang="en-US" dirty="0" err="1"/>
              <a:t>reprojection</a:t>
            </a:r>
            <a:r>
              <a:rPr lang="en-US" dirty="0"/>
              <a:t>: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305800" cy="3200400"/>
          </a:xfrm>
        </p:spPr>
        <p:txBody>
          <a:bodyPr/>
          <a:lstStyle/>
          <a:p>
            <a:r>
              <a:rPr lang="en-US" dirty="0"/>
              <a:t>A projective transform is a mapping between any two PPs with the same center of projection</a:t>
            </a:r>
          </a:p>
          <a:p>
            <a:pPr lvl="1"/>
            <a:r>
              <a:rPr lang="en-US" dirty="0"/>
              <a:t>rectangle should map to arbitrary quadrilateral </a:t>
            </a:r>
          </a:p>
          <a:p>
            <a:pPr lvl="1"/>
            <a:r>
              <a:rPr lang="en-US" dirty="0"/>
              <a:t>parallel lines aren’t</a:t>
            </a:r>
          </a:p>
          <a:p>
            <a:pPr lvl="1"/>
            <a:r>
              <a:rPr lang="en-US" dirty="0"/>
              <a:t>but must preserve straight lines</a:t>
            </a:r>
          </a:p>
          <a:p>
            <a:r>
              <a:rPr lang="en-US" dirty="0"/>
              <a:t>called </a:t>
            </a:r>
            <a:r>
              <a:rPr lang="en-US" b="1" dirty="0" err="1"/>
              <a:t>Homography</a:t>
            </a:r>
            <a:endParaRPr lang="en-US" b="1" dirty="0"/>
          </a:p>
          <a:p>
            <a:pPr lvl="1"/>
            <a:endParaRPr lang="en-US" dirty="0"/>
          </a:p>
        </p:txBody>
      </p:sp>
      <p:sp>
        <p:nvSpPr>
          <p:cNvPr id="17413" name="Freeform 4"/>
          <p:cNvSpPr>
            <a:spLocks/>
          </p:cNvSpPr>
          <p:nvPr/>
        </p:nvSpPr>
        <p:spPr bwMode="auto">
          <a:xfrm>
            <a:off x="6440487" y="2620962"/>
            <a:ext cx="1492250" cy="1525588"/>
          </a:xfrm>
          <a:custGeom>
            <a:avLst/>
            <a:gdLst>
              <a:gd name="T0" fmla="*/ 2104732946 w 1057"/>
              <a:gd name="T1" fmla="*/ 604837347 h 961"/>
              <a:gd name="T2" fmla="*/ 0 w 1057"/>
              <a:gd name="T3" fmla="*/ 0 h 961"/>
              <a:gd name="T4" fmla="*/ 0 w 1057"/>
              <a:gd name="T5" fmla="*/ 1814512238 h 961"/>
              <a:gd name="T6" fmla="*/ 2104732946 w 1057"/>
              <a:gd name="T7" fmla="*/ 2147483647 h 961"/>
              <a:gd name="T8" fmla="*/ 2104732946 w 1057"/>
              <a:gd name="T9" fmla="*/ 6048373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4" name="Freeform 5"/>
          <p:cNvSpPr>
            <a:spLocks/>
          </p:cNvSpPr>
          <p:nvPr/>
        </p:nvSpPr>
        <p:spPr bwMode="auto">
          <a:xfrm>
            <a:off x="6237287" y="4116387"/>
            <a:ext cx="1220788" cy="2001838"/>
          </a:xfrm>
          <a:custGeom>
            <a:avLst/>
            <a:gdLst>
              <a:gd name="T0" fmla="*/ 0 w 865"/>
              <a:gd name="T1" fmla="*/ 2086688840 h 1261"/>
              <a:gd name="T2" fmla="*/ 1720923190 w 865"/>
              <a:gd name="T3" fmla="*/ 2147483647 h 1261"/>
              <a:gd name="T4" fmla="*/ 1720923190 w 865"/>
              <a:gd name="T5" fmla="*/ 1043344420 h 1261"/>
              <a:gd name="T6" fmla="*/ 0 w 865"/>
              <a:gd name="T7" fmla="*/ 0 h 1261"/>
              <a:gd name="T8" fmla="*/ 0 w 865"/>
              <a:gd name="T9" fmla="*/ 208668884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5" name="Freeform 6"/>
          <p:cNvSpPr>
            <a:spLocks/>
          </p:cNvSpPr>
          <p:nvPr/>
        </p:nvSpPr>
        <p:spPr bwMode="auto">
          <a:xfrm>
            <a:off x="6180137" y="5915025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6" name="Arc 7"/>
          <p:cNvSpPr>
            <a:spLocks/>
          </p:cNvSpPr>
          <p:nvPr/>
        </p:nvSpPr>
        <p:spPr bwMode="auto">
          <a:xfrm rot="-1380000">
            <a:off x="6223000" y="5878512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452 h 21600"/>
              <a:gd name="T4" fmla="*/ 129729 w 21745"/>
              <a:gd name="T5" fmla="*/ 28365452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7" name="Line 8"/>
          <p:cNvSpPr>
            <a:spLocks noChangeShapeType="1"/>
          </p:cNvSpPr>
          <p:nvPr/>
        </p:nvSpPr>
        <p:spPr bwMode="auto">
          <a:xfrm>
            <a:off x="6172200" y="5753100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18" name="Oval 9"/>
          <p:cNvSpPr>
            <a:spLocks noChangeArrowheads="1"/>
          </p:cNvSpPr>
          <p:nvPr/>
        </p:nvSpPr>
        <p:spPr bwMode="auto">
          <a:xfrm rot="-3960000">
            <a:off x="6280150" y="5883275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9" name="Line 10"/>
          <p:cNvSpPr>
            <a:spLocks noChangeShapeType="1"/>
          </p:cNvSpPr>
          <p:nvPr/>
        </p:nvSpPr>
        <p:spPr bwMode="auto">
          <a:xfrm flipV="1">
            <a:off x="6203950" y="5922962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7932737" y="301307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17421" name="Text Box 12"/>
          <p:cNvSpPr txBox="1">
            <a:spLocks noChangeArrowheads="1"/>
          </p:cNvSpPr>
          <p:nvPr/>
        </p:nvSpPr>
        <p:spPr bwMode="auto">
          <a:xfrm>
            <a:off x="7475537" y="4738687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332537" y="2057400"/>
            <a:ext cx="1625600" cy="3886200"/>
            <a:chOff x="4106" y="912"/>
            <a:chExt cx="1024" cy="2448"/>
          </a:xfrm>
        </p:grpSpPr>
        <p:sp>
          <p:nvSpPr>
            <p:cNvPr id="17428" name="Line 14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9" name="Line 15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0" name="Line 16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1" name="Oval 17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2" name="Oval 18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431925" y="4546600"/>
            <a:ext cx="2416175" cy="1219200"/>
            <a:chOff x="864" y="2544"/>
            <a:chExt cx="1522" cy="768"/>
          </a:xfrm>
        </p:grpSpPr>
        <p:graphicFrame>
          <p:nvGraphicFramePr>
            <p:cNvPr id="17410" name="Object 2"/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00" name="Equation" r:id="rId4" imgW="1485720" imgH="583920" progId="Equation.3">
                    <p:embed/>
                  </p:oleObj>
                </mc:Choice>
                <mc:Fallback>
                  <p:oleObj name="Equation" r:id="rId4" imgW="1485720" imgH="583920" progId="Equation.3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1509" cy="5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5" name="Text Box 20"/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7426" name="Text Box 21"/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7427" name="Text Box 22"/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sp>
        <p:nvSpPr>
          <p:cNvPr id="17424" name="TextBox 24"/>
          <p:cNvSpPr txBox="1">
            <a:spLocks noChangeArrowheads="1"/>
          </p:cNvSpPr>
          <p:nvPr/>
        </p:nvSpPr>
        <p:spPr bwMode="auto">
          <a:xfrm>
            <a:off x="731043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/>
              <a:t>Homography</a:t>
            </a:r>
          </a:p>
        </p:txBody>
      </p:sp>
      <p:pic>
        <p:nvPicPr>
          <p:cNvPr id="19465" name="Picture 15" descr="wall.jpg"/>
          <p:cNvPicPr>
            <a:picLocks noChangeAspect="1"/>
          </p:cNvPicPr>
          <p:nvPr/>
        </p:nvPicPr>
        <p:blipFill>
          <a:blip r:embed="rId4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6" descr="wall.jpg"/>
          <p:cNvPicPr>
            <a:picLocks noChangeAspect="1"/>
          </p:cNvPicPr>
          <p:nvPr/>
        </p:nvPicPr>
        <p:blipFill>
          <a:blip r:embed="rId4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5738" y="1092200"/>
            <a:ext cx="3300412" cy="885825"/>
            <a:chOff x="185738" y="1092200"/>
            <a:chExt cx="3300205" cy="885613"/>
          </a:xfrm>
        </p:grpSpPr>
        <p:sp>
          <p:nvSpPr>
            <p:cNvPr id="19" name="Oval 18"/>
            <p:cNvSpPr/>
            <p:nvPr/>
          </p:nvSpPr>
          <p:spPr>
            <a:xfrm>
              <a:off x="3366888" y="1858779"/>
              <a:ext cx="119055" cy="1190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9" name="Object 5"/>
            <p:cNvGraphicFramePr>
              <a:graphicFrameLocks noChangeAspect="1"/>
            </p:cNvGraphicFramePr>
            <p:nvPr/>
          </p:nvGraphicFramePr>
          <p:xfrm>
            <a:off x="185738" y="1092200"/>
            <a:ext cx="1504950" cy="730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18" name="Equation" r:id="rId5" imgW="444240" imgH="215640" progId="Equation.3">
                    <p:embed/>
                  </p:oleObj>
                </mc:Choice>
                <mc:Fallback>
                  <p:oleObj name="Equation" r:id="rId5" imgW="444240" imgH="215640" progId="Equation.3">
                    <p:embed/>
                    <p:pic>
                      <p:nvPicPr>
                        <p:cNvPr id="0" name="Picture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38" y="1092200"/>
                          <a:ext cx="1504950" cy="730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Straight Arrow Connector 26"/>
            <p:cNvCxnSpPr>
              <a:endCxn id="19" idx="1"/>
            </p:cNvCxnSpPr>
            <p:nvPr/>
          </p:nvCxnSpPr>
          <p:spPr>
            <a:xfrm>
              <a:off x="1504867" y="1530245"/>
              <a:ext cx="1879482" cy="34599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083175" y="1055688"/>
            <a:ext cx="3246438" cy="958850"/>
            <a:chOff x="5083182" y="1055688"/>
            <a:chExt cx="3246431" cy="958638"/>
          </a:xfrm>
        </p:grpSpPr>
        <p:sp>
          <p:nvSpPr>
            <p:cNvPr id="20" name="Oval 19"/>
            <p:cNvSpPr/>
            <p:nvPr/>
          </p:nvSpPr>
          <p:spPr>
            <a:xfrm>
              <a:off x="5083182" y="1895289"/>
              <a:ext cx="119063" cy="1190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8" name="Object 4"/>
            <p:cNvGraphicFramePr>
              <a:graphicFrameLocks noChangeAspect="1"/>
            </p:cNvGraphicFramePr>
            <p:nvPr/>
          </p:nvGraphicFramePr>
          <p:xfrm>
            <a:off x="7054850" y="1055688"/>
            <a:ext cx="1274763" cy="61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19" name="Equation" r:id="rId7" imgW="444240" imgH="215640" progId="Equation.3">
                    <p:embed/>
                  </p:oleObj>
                </mc:Choice>
                <mc:Fallback>
                  <p:oleObj name="Equation" r:id="rId7" imgW="444240" imgH="215640" progId="Equation.3">
                    <p:embed/>
                    <p:pic>
                      <p:nvPicPr>
                        <p:cNvPr id="0" name="Picture 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4850" y="1055688"/>
                          <a:ext cx="1274763" cy="619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Arrow Connector 30"/>
            <p:cNvCxnSpPr>
              <a:endCxn id="20" idx="5"/>
            </p:cNvCxnSpPr>
            <p:nvPr/>
          </p:nvCxnSpPr>
          <p:spPr>
            <a:xfrm rot="10800000" flipV="1">
              <a:off x="5184782" y="1347723"/>
              <a:ext cx="1906584" cy="649143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9" name="Rectangle 23"/>
          <p:cNvSpPr>
            <a:spLocks noChangeArrowheads="1"/>
          </p:cNvSpPr>
          <p:nvPr/>
        </p:nvSpPr>
        <p:spPr bwMode="auto">
          <a:xfrm>
            <a:off x="600075" y="4926013"/>
            <a:ext cx="8543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To </a:t>
            </a:r>
            <a:r>
              <a:rPr lang="en-US" sz="2400" b="1">
                <a:solidFill>
                  <a:srgbClr val="000000"/>
                </a:solidFill>
              </a:rPr>
              <a:t>compute </a:t>
            </a:r>
            <a:r>
              <a:rPr lang="en-US" sz="2400">
                <a:solidFill>
                  <a:srgbClr val="000000"/>
                </a:solidFill>
              </a:rPr>
              <a:t>the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homography given pairs of corresponding points in the images, we need to set up an equation where the parameters of </a:t>
            </a:r>
            <a:r>
              <a:rPr lang="en-US" sz="2400" b="1">
                <a:solidFill>
                  <a:srgbClr val="000000"/>
                </a:solidFill>
              </a:rPr>
              <a:t>H</a:t>
            </a:r>
            <a:r>
              <a:rPr lang="en-US" sz="2400">
                <a:solidFill>
                  <a:srgbClr val="000000"/>
                </a:solidFill>
              </a:rPr>
              <a:t> are the unknowns…</a:t>
            </a:r>
          </a:p>
        </p:txBody>
      </p:sp>
      <p:sp>
        <p:nvSpPr>
          <p:cNvPr id="26" name="Oval 25"/>
          <p:cNvSpPr/>
          <p:nvPr/>
        </p:nvSpPr>
        <p:spPr>
          <a:xfrm>
            <a:off x="5338763" y="2041525"/>
            <a:ext cx="119062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9460" name="Object 6"/>
          <p:cNvGraphicFramePr>
            <a:graphicFrameLocks noChangeAspect="1"/>
          </p:cNvGraphicFramePr>
          <p:nvPr/>
        </p:nvGraphicFramePr>
        <p:xfrm>
          <a:off x="7237413" y="1968500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20" name="Equation" r:id="rId9" imgW="469800" imgH="215640" progId="Equation.3">
                  <p:embed/>
                </p:oleObj>
              </mc:Choice>
              <mc:Fallback>
                <p:oleObj name="Equation" r:id="rId9" imgW="469800" imgH="215640" progId="Equation.3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1968500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>
            <a:endCxn id="26" idx="5"/>
          </p:cNvCxnSpPr>
          <p:nvPr/>
        </p:nvCxnSpPr>
        <p:spPr>
          <a:xfrm rot="10800000">
            <a:off x="5440363" y="2143125"/>
            <a:ext cx="1797050" cy="19050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461" name="Object 7"/>
          <p:cNvGraphicFramePr>
            <a:graphicFrameLocks noChangeAspect="1"/>
          </p:cNvGraphicFramePr>
          <p:nvPr/>
        </p:nvGraphicFramePr>
        <p:xfrm>
          <a:off x="122238" y="2189163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21" name="Equation" r:id="rId11" imgW="469800" imgH="215640" progId="Equation.3">
                  <p:embed/>
                </p:oleObj>
              </mc:Choice>
              <mc:Fallback>
                <p:oleObj name="Equation" r:id="rId11" imgW="469800" imgH="215640" progId="Equation.3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2189163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34"/>
          <p:cNvSpPr/>
          <p:nvPr/>
        </p:nvSpPr>
        <p:spPr>
          <a:xfrm>
            <a:off x="3686175" y="1958975"/>
            <a:ext cx="119063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468438" y="2151063"/>
            <a:ext cx="2300287" cy="373062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4" name="TextBox 41"/>
          <p:cNvSpPr txBox="1">
            <a:spLocks noChangeArrowheads="1"/>
          </p:cNvSpPr>
          <p:nvPr/>
        </p:nvSpPr>
        <p:spPr bwMode="auto">
          <a:xfrm rot="5400000">
            <a:off x="667544" y="3024981"/>
            <a:ext cx="58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9475" name="TextBox 42"/>
          <p:cNvSpPr txBox="1">
            <a:spLocks noChangeArrowheads="1"/>
          </p:cNvSpPr>
          <p:nvPr/>
        </p:nvSpPr>
        <p:spPr bwMode="auto">
          <a:xfrm rot="5400000">
            <a:off x="7600157" y="2842419"/>
            <a:ext cx="58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graphicFrame>
        <p:nvGraphicFramePr>
          <p:cNvPr id="19462" name="Object 8"/>
          <p:cNvGraphicFramePr>
            <a:graphicFrameLocks noChangeAspect="1"/>
          </p:cNvGraphicFramePr>
          <p:nvPr/>
        </p:nvGraphicFramePr>
        <p:xfrm>
          <a:off x="153988" y="3667125"/>
          <a:ext cx="1382712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22" name="Equation" r:id="rId13" imgW="482400" imgH="228600" progId="Equation.3">
                  <p:embed/>
                </p:oleObj>
              </mc:Choice>
              <mc:Fallback>
                <p:oleObj name="Equation" r:id="rId13" imgW="482400" imgH="228600" progId="Equation.3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3667125"/>
                        <a:ext cx="1382712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9"/>
          <p:cNvGraphicFramePr>
            <a:graphicFrameLocks noChangeAspect="1"/>
          </p:cNvGraphicFramePr>
          <p:nvPr/>
        </p:nvGraphicFramePr>
        <p:xfrm>
          <a:off x="7273925" y="3648075"/>
          <a:ext cx="1382713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23" name="Equation" r:id="rId15" imgW="482400" imgH="228600" progId="Equation.3">
                  <p:embed/>
                </p:oleObj>
              </mc:Choice>
              <mc:Fallback>
                <p:oleObj name="Equation" r:id="rId15" imgW="482400" imgH="228600" progId="Equation.3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648075"/>
                        <a:ext cx="1382713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43"/>
          <p:cNvSpPr/>
          <p:nvPr/>
        </p:nvSpPr>
        <p:spPr>
          <a:xfrm>
            <a:off x="2928938" y="3684588"/>
            <a:ext cx="119062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62475" y="3757613"/>
            <a:ext cx="119063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>
            <a:endCxn id="44" idx="2"/>
          </p:cNvCxnSpPr>
          <p:nvPr/>
        </p:nvCxnSpPr>
        <p:spPr>
          <a:xfrm flipV="1">
            <a:off x="1504950" y="3743325"/>
            <a:ext cx="1423988" cy="233363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4791075" y="3830638"/>
            <a:ext cx="2300288" cy="5080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7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Solving for homographies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95600"/>
            <a:ext cx="7848600" cy="3810000"/>
          </a:xfrm>
        </p:spPr>
        <p:txBody>
          <a:bodyPr/>
          <a:lstStyle/>
          <a:p>
            <a:pPr marL="0" indent="0"/>
            <a:r>
              <a:rPr lang="en-US" sz="2000" dirty="0" err="1"/>
              <a:t>Upto</a:t>
            </a:r>
            <a:r>
              <a:rPr lang="en-US" sz="2000" dirty="0"/>
              <a:t> a scale factor.</a:t>
            </a:r>
          </a:p>
          <a:p>
            <a:pPr marL="0" indent="0"/>
            <a:r>
              <a:rPr lang="en-US" sz="2000" dirty="0"/>
              <a:t>Constraint </a:t>
            </a:r>
            <a:r>
              <a:rPr lang="en-US" sz="2000" dirty="0" err="1"/>
              <a:t>Frobenius</a:t>
            </a:r>
            <a:r>
              <a:rPr lang="en-US" sz="2000" dirty="0"/>
              <a:t> norm of H to be 1.</a:t>
            </a:r>
          </a:p>
          <a:p>
            <a:pPr marL="0" indent="0"/>
            <a:r>
              <a:rPr lang="en-US" sz="2000" dirty="0"/>
              <a:t>Need at least 4 correspondences, the more the better</a:t>
            </a:r>
          </a:p>
          <a:p>
            <a:pPr marL="0" indent="0"/>
            <a:r>
              <a:rPr lang="en-US" sz="2000" dirty="0"/>
              <a:t>Problem to be solved:</a:t>
            </a:r>
          </a:p>
          <a:p>
            <a:pPr marL="0" indent="0"/>
            <a:endParaRPr lang="en-US" sz="2000" b="1" dirty="0"/>
          </a:p>
          <a:p>
            <a:pPr marL="0" indent="0" algn="ctr"/>
            <a:r>
              <a:rPr lang="en-US" sz="2000" b="1" dirty="0" err="1"/>
              <a:t>s.t</a:t>
            </a:r>
            <a:r>
              <a:rPr lang="en-US" sz="2000" b="1" dirty="0"/>
              <a:t>. ||h||</a:t>
            </a:r>
            <a:r>
              <a:rPr lang="en-US" sz="2000" b="1" baseline="30000" dirty="0"/>
              <a:t>2</a:t>
            </a:r>
            <a:r>
              <a:rPr lang="en-US" sz="2000" b="1" dirty="0"/>
              <a:t> = 1</a:t>
            </a:r>
          </a:p>
          <a:p>
            <a:pPr marL="0" indent="0"/>
            <a:r>
              <a:rPr lang="en-US" sz="2000" dirty="0"/>
              <a:t>where vector of unknowns </a:t>
            </a:r>
            <a:r>
              <a:rPr lang="en-US" sz="2000" dirty="0" err="1"/>
              <a:t>h</a:t>
            </a:r>
            <a:r>
              <a:rPr lang="en-US" sz="2000" dirty="0"/>
              <a:t> = [</a:t>
            </a:r>
            <a:r>
              <a:rPr lang="en-US" sz="2000" dirty="0" err="1"/>
              <a:t>a,b,c,d,e,f,g,h,i]</a:t>
            </a:r>
            <a:r>
              <a:rPr lang="en-US" sz="2000" baseline="30000" dirty="0" err="1"/>
              <a:t>T</a:t>
            </a:r>
            <a:endParaRPr lang="en-US" sz="2000" dirty="0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2438400" y="1295400"/>
          <a:ext cx="3259138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6" name="Equation" r:id="rId4" imgW="1536480" imgH="698400" progId="Equation.3">
                  <p:embed/>
                </p:oleObj>
              </mc:Choice>
              <mc:Fallback>
                <p:oleObj name="Equation" r:id="rId4" imgW="1536480" imgH="6984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295400"/>
                        <a:ext cx="3259138" cy="1481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3386138" y="912813"/>
            <a:ext cx="120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</a:rPr>
              <a:t>p</a:t>
            </a:r>
            <a:r>
              <a:rPr lang="en-US" sz="2400" b="1" dirty="0">
                <a:solidFill>
                  <a:srgbClr val="000000"/>
                </a:solidFill>
              </a:rPr>
              <a:t>’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b="1" dirty="0">
                <a:solidFill>
                  <a:srgbClr val="000000"/>
                </a:solidFill>
              </a:rPr>
              <a:t>Hp</a:t>
            </a: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3886200" y="4267200"/>
          <a:ext cx="160020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7" name="Equation" r:id="rId6" imgW="812520" imgH="266400" progId="Equation.3">
                  <p:embed/>
                </p:oleObj>
              </mc:Choice>
              <mc:Fallback>
                <p:oleObj name="Equation" r:id="rId6" imgW="812520" imgH="266400" progId="Equation.3">
                  <p:embed/>
                  <p:pic>
                    <p:nvPicPr>
                      <p:cNvPr id="0" name="Picture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4267200"/>
                        <a:ext cx="1600200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6550223"/>
            <a:ext cx="533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Adapted by Devi Parikh from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11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build="p"/>
      <p:bldP spid="2048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Solving for homographies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95600"/>
            <a:ext cx="2133600" cy="36576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/>
            <a:r>
              <a:rPr lang="en-US" sz="2000" dirty="0"/>
              <a:t>H = [h</a:t>
            </a:r>
            <a:r>
              <a:rPr lang="en-US" sz="2000" baseline="-25000" dirty="0"/>
              <a:t>1</a:t>
            </a:r>
            <a:r>
              <a:rPr lang="en-US" sz="2000" baseline="30000" dirty="0"/>
              <a:t>T</a:t>
            </a:r>
            <a:r>
              <a:rPr lang="en-US" sz="2000" dirty="0"/>
              <a:t>] </a:t>
            </a:r>
            <a:endParaRPr lang="en-US" sz="2000" baseline="30000" dirty="0"/>
          </a:p>
          <a:p>
            <a:pPr marL="0" indent="0"/>
            <a:r>
              <a:rPr lang="en-US" sz="2000" dirty="0"/>
              <a:t>       [h</a:t>
            </a:r>
            <a:r>
              <a:rPr lang="en-US" sz="2000" baseline="-25000" dirty="0"/>
              <a:t>2</a:t>
            </a:r>
            <a:r>
              <a:rPr lang="en-US" sz="2000" baseline="30000" dirty="0"/>
              <a:t>T</a:t>
            </a:r>
            <a:r>
              <a:rPr lang="en-US" sz="2000" dirty="0"/>
              <a:t>]</a:t>
            </a:r>
          </a:p>
          <a:p>
            <a:pPr marL="0" indent="0"/>
            <a:r>
              <a:rPr lang="en-US" sz="2000" dirty="0"/>
              <a:t>       [h</a:t>
            </a:r>
            <a:r>
              <a:rPr lang="en-US" sz="2000" baseline="-25000" dirty="0"/>
              <a:t>3</a:t>
            </a:r>
            <a:r>
              <a:rPr lang="en-US" sz="2000" baseline="30000" dirty="0"/>
              <a:t>T</a:t>
            </a:r>
            <a:r>
              <a:rPr lang="en-US" sz="2000" dirty="0"/>
              <a:t>]</a:t>
            </a:r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 err="1"/>
              <a:t>x</a:t>
            </a:r>
            <a:r>
              <a:rPr lang="en-US" sz="2000" dirty="0"/>
              <a:t>’ = h</a:t>
            </a:r>
            <a:r>
              <a:rPr lang="en-US" sz="2000" baseline="-25000" dirty="0"/>
              <a:t>1</a:t>
            </a:r>
            <a:r>
              <a:rPr lang="en-US" sz="2000" baseline="30000" dirty="0"/>
              <a:t>T</a:t>
            </a:r>
            <a:r>
              <a:rPr lang="en-US" sz="2000" dirty="0"/>
              <a:t>p/h</a:t>
            </a:r>
            <a:r>
              <a:rPr lang="en-US" sz="2000" baseline="-25000" dirty="0"/>
              <a:t>3</a:t>
            </a:r>
            <a:r>
              <a:rPr lang="en-US" sz="2000" baseline="30000" dirty="0"/>
              <a:t>T</a:t>
            </a:r>
            <a:r>
              <a:rPr lang="en-US" sz="2000" dirty="0"/>
              <a:t>p</a:t>
            </a:r>
            <a:endParaRPr lang="en-US" sz="2000" baseline="30000" dirty="0"/>
          </a:p>
          <a:p>
            <a:pPr marL="0" indent="0"/>
            <a:r>
              <a:rPr lang="en-US" sz="2000" dirty="0" err="1"/>
              <a:t>y</a:t>
            </a:r>
            <a:r>
              <a:rPr lang="en-US" sz="2000" dirty="0"/>
              <a:t>’ = h</a:t>
            </a:r>
            <a:r>
              <a:rPr lang="en-US" sz="2000" baseline="-25000" dirty="0"/>
              <a:t>2</a:t>
            </a:r>
            <a:r>
              <a:rPr lang="en-US" sz="2000" baseline="30000" dirty="0"/>
              <a:t>T</a:t>
            </a:r>
            <a:r>
              <a:rPr lang="en-US" sz="2000" dirty="0"/>
              <a:t>p/h</a:t>
            </a:r>
            <a:r>
              <a:rPr lang="en-US" sz="2000" baseline="-25000" dirty="0"/>
              <a:t>3</a:t>
            </a:r>
            <a:r>
              <a:rPr lang="en-US" sz="2000" baseline="30000" dirty="0"/>
              <a:t>T</a:t>
            </a:r>
            <a:r>
              <a:rPr lang="en-US" sz="2000" dirty="0"/>
              <a:t>p</a:t>
            </a:r>
            <a:endParaRPr lang="en-US" sz="2000" baseline="30000" dirty="0"/>
          </a:p>
          <a:p>
            <a:pPr marL="0" indent="0"/>
            <a:endParaRPr lang="en-US" sz="2000" baseline="30000" dirty="0"/>
          </a:p>
          <a:p>
            <a:pPr marL="0" indent="0"/>
            <a:r>
              <a:rPr lang="en-US" sz="2000" dirty="0"/>
              <a:t>h</a:t>
            </a:r>
            <a:r>
              <a:rPr lang="en-US" sz="2000" baseline="-25000" dirty="0"/>
              <a:t>1</a:t>
            </a:r>
            <a:r>
              <a:rPr lang="en-US" sz="2000" baseline="30000" dirty="0"/>
              <a:t>T</a:t>
            </a:r>
            <a:r>
              <a:rPr lang="en-US" sz="2000" dirty="0"/>
              <a:t>p - x’(h</a:t>
            </a:r>
            <a:r>
              <a:rPr lang="en-US" sz="2000" baseline="-25000" dirty="0"/>
              <a:t>3</a:t>
            </a:r>
            <a:r>
              <a:rPr lang="en-US" sz="2000" baseline="30000" dirty="0"/>
              <a:t>T</a:t>
            </a:r>
            <a:r>
              <a:rPr lang="en-US" sz="2000" dirty="0"/>
              <a:t>p)</a:t>
            </a:r>
            <a:r>
              <a:rPr lang="en-US" sz="2000" baseline="30000" dirty="0"/>
              <a:t> =</a:t>
            </a:r>
            <a:r>
              <a:rPr lang="en-US" sz="2000" dirty="0"/>
              <a:t> 0</a:t>
            </a:r>
            <a:endParaRPr lang="en-US" sz="2000" baseline="30000" dirty="0"/>
          </a:p>
          <a:p>
            <a:pPr marL="0" indent="0"/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en-US" sz="2000" baseline="30000" dirty="0"/>
              <a:t>T</a:t>
            </a:r>
            <a:r>
              <a:rPr lang="en-US" sz="2000" dirty="0"/>
              <a:t>p - y’(h</a:t>
            </a:r>
            <a:r>
              <a:rPr lang="en-US" sz="2000" baseline="-25000" dirty="0"/>
              <a:t>3</a:t>
            </a:r>
            <a:r>
              <a:rPr lang="en-US" sz="2000" baseline="30000" dirty="0"/>
              <a:t>T</a:t>
            </a:r>
            <a:r>
              <a:rPr lang="en-US" sz="2000" dirty="0"/>
              <a:t>p)</a:t>
            </a:r>
            <a:r>
              <a:rPr lang="en-US" sz="2000" baseline="30000" dirty="0"/>
              <a:t> =</a:t>
            </a:r>
            <a:r>
              <a:rPr lang="en-US" sz="2000" dirty="0"/>
              <a:t> 0</a:t>
            </a:r>
            <a:endParaRPr lang="en-US" sz="2000" baseline="30000" dirty="0"/>
          </a:p>
          <a:p>
            <a:pPr marL="0" indent="0"/>
            <a:endParaRPr lang="en-US" sz="2000" baseline="30000" dirty="0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2438400" y="1295400"/>
          <a:ext cx="3259138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74" name="Equation" r:id="rId4" imgW="1536480" imgH="698400" progId="Equation.3">
                  <p:embed/>
                </p:oleObj>
              </mc:Choice>
              <mc:Fallback>
                <p:oleObj name="Equation" r:id="rId4" imgW="1536480" imgH="698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295400"/>
                        <a:ext cx="3259138" cy="1481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3386138" y="912813"/>
            <a:ext cx="120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</a:rPr>
              <a:t>p</a:t>
            </a:r>
            <a:r>
              <a:rPr lang="en-US" sz="2400" b="1" dirty="0">
                <a:solidFill>
                  <a:srgbClr val="000000"/>
                </a:solidFill>
              </a:rPr>
              <a:t>’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b="1" dirty="0">
                <a:solidFill>
                  <a:srgbClr val="000000"/>
                </a:solidFill>
              </a:rPr>
              <a:t>Hp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533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Devi Parikh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971800" y="2895600"/>
            <a:ext cx="27432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/>
              <a:t>(</a:t>
            </a:r>
            <a:r>
              <a:rPr lang="en-US" sz="2000" dirty="0" err="1"/>
              <a:t>p</a:t>
            </a:r>
            <a:r>
              <a:rPr lang="en-US" sz="2000" baseline="-25000" dirty="0" err="1"/>
              <a:t>i</a:t>
            </a:r>
            <a:r>
              <a:rPr lang="en-US" sz="2000" dirty="0" err="1"/>
              <a:t>,p’</a:t>
            </a:r>
            <a:r>
              <a:rPr lang="en-US" sz="2000" baseline="-25000" dirty="0" err="1"/>
              <a:t>i</a:t>
            </a:r>
            <a:r>
              <a:rPr lang="en-US" sz="2000" dirty="0"/>
              <a:t>)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err="1"/>
              <a:t>h</a:t>
            </a:r>
            <a:r>
              <a:rPr lang="en-US" sz="2000" noProof="0" dirty="0"/>
              <a:t> = [h1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baseline="30000" dirty="0"/>
              <a:t> </a:t>
            </a:r>
            <a:r>
              <a:rPr lang="en-US" sz="2000" kern="0" dirty="0"/>
              <a:t>      h2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h3]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/>
              <a:t>L = [ ………………….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/>
              <a:t>       </a:t>
            </a:r>
            <a:r>
              <a:rPr lang="en-US" sz="2000" kern="0" dirty="0" err="1"/>
              <a:t>p</a:t>
            </a:r>
            <a:r>
              <a:rPr lang="en-US" sz="2000" kern="0" baseline="-25000" dirty="0" err="1"/>
              <a:t>i</a:t>
            </a:r>
            <a:r>
              <a:rPr lang="en-US" sz="2000" baseline="30000" dirty="0" err="1"/>
              <a:t>T</a:t>
            </a:r>
            <a:r>
              <a:rPr lang="en-US" sz="2000" kern="0" dirty="0"/>
              <a:t>	     0	-</a:t>
            </a:r>
            <a:r>
              <a:rPr lang="en-US" sz="2000" kern="0" dirty="0" err="1"/>
              <a:t>x</a:t>
            </a:r>
            <a:r>
              <a:rPr lang="en-US" sz="2000" kern="0" baseline="-25000" dirty="0" err="1"/>
              <a:t>i</a:t>
            </a:r>
            <a:r>
              <a:rPr lang="en-US" sz="2000" kern="0" dirty="0" err="1"/>
              <a:t>’p</a:t>
            </a:r>
            <a:r>
              <a:rPr lang="en-US" sz="2000" kern="0" baseline="-25000" dirty="0" err="1"/>
              <a:t>i</a:t>
            </a:r>
            <a:r>
              <a:rPr lang="en-US" sz="2000" baseline="30000" dirty="0" err="1"/>
              <a:t>T</a:t>
            </a:r>
            <a:endParaRPr lang="en-US" sz="2000" baseline="30000" dirty="0"/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/>
              <a:t>       0	     </a:t>
            </a:r>
            <a:r>
              <a:rPr lang="en-US" sz="2000" kern="0" dirty="0" err="1"/>
              <a:t>p</a:t>
            </a:r>
            <a:r>
              <a:rPr lang="en-US" sz="2000" kern="0" baseline="-25000" dirty="0" err="1"/>
              <a:t>i</a:t>
            </a:r>
            <a:r>
              <a:rPr lang="en-US" sz="2000" baseline="30000" dirty="0" err="1"/>
              <a:t>T</a:t>
            </a:r>
            <a:r>
              <a:rPr lang="en-US" sz="2000" kern="0" dirty="0"/>
              <a:t>	-</a:t>
            </a:r>
            <a:r>
              <a:rPr lang="en-US" sz="2000" kern="0" dirty="0" err="1"/>
              <a:t>y</a:t>
            </a:r>
            <a:r>
              <a:rPr lang="en-US" sz="2000" kern="0" baseline="-25000" dirty="0" err="1"/>
              <a:t>i</a:t>
            </a:r>
            <a:r>
              <a:rPr lang="en-US" sz="2000" kern="0" dirty="0" err="1"/>
              <a:t>’p</a:t>
            </a:r>
            <a:r>
              <a:rPr lang="en-US" sz="2000" kern="0" baseline="-25000" dirty="0" err="1"/>
              <a:t>i</a:t>
            </a:r>
            <a:r>
              <a:rPr lang="en-US" sz="2000" baseline="30000" dirty="0" err="1"/>
              <a:t>T</a:t>
            </a:r>
            <a:endParaRPr lang="en-US" sz="2000" baseline="30000" dirty="0"/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/>
              <a:t>       ………………….]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0" dirty="0"/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 err="1"/>
              <a:t>Lh</a:t>
            </a:r>
            <a:r>
              <a:rPr lang="en-US" sz="2000" kern="0" dirty="0"/>
              <a:t> = 0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baseline="30000" noProof="0" dirty="0"/>
              <a:t>            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791200" y="2895600"/>
            <a:ext cx="33528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/>
              <a:t>Min ||Lh||</a:t>
            </a:r>
            <a:r>
              <a:rPr lang="en-US" sz="2000" kern="0" baseline="30000" dirty="0"/>
              <a:t>2</a:t>
            </a:r>
            <a:endParaRPr lang="en-US" sz="2000" baseline="-25000" dirty="0"/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err="1"/>
              <a:t>s.t</a:t>
            </a:r>
            <a:r>
              <a:rPr lang="en-US" sz="2000" dirty="0"/>
              <a:t>. ||h||</a:t>
            </a:r>
            <a:r>
              <a:rPr lang="en-US" sz="2000" kern="0" baseline="30000" dirty="0"/>
              <a:t>2</a:t>
            </a:r>
            <a:r>
              <a:rPr lang="en-US" sz="2000" dirty="0"/>
              <a:t> = 1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baseline="-25000" dirty="0"/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/>
              <a:t>Min </a:t>
            </a:r>
            <a:r>
              <a:rPr lang="en-US" sz="2000" dirty="0" err="1"/>
              <a:t>h</a:t>
            </a:r>
            <a:r>
              <a:rPr lang="en-US" sz="2000" baseline="30000" dirty="0" err="1"/>
              <a:t>T</a:t>
            </a:r>
            <a:r>
              <a:rPr lang="en-US" sz="2000" dirty="0" err="1"/>
              <a:t>L</a:t>
            </a:r>
            <a:r>
              <a:rPr lang="en-US" sz="2000" baseline="30000" dirty="0" err="1"/>
              <a:t>T</a:t>
            </a:r>
            <a:r>
              <a:rPr lang="en-US" sz="2000" dirty="0" err="1"/>
              <a:t>Lh</a:t>
            </a:r>
            <a:endParaRPr lang="en-US" sz="2000" baseline="-25000" dirty="0"/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err="1"/>
              <a:t>s.t</a:t>
            </a:r>
            <a:r>
              <a:rPr lang="en-US" sz="2000" dirty="0"/>
              <a:t>. ||h||</a:t>
            </a:r>
            <a:r>
              <a:rPr lang="en-US" sz="2000" kern="0" baseline="30000" dirty="0"/>
              <a:t>2</a:t>
            </a:r>
            <a:r>
              <a:rPr lang="en-US" sz="2000" dirty="0"/>
              <a:t> = 1</a:t>
            </a:r>
            <a:endParaRPr lang="en-US" sz="2000" baseline="-25000" dirty="0"/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0" baseline="-25000" dirty="0"/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/>
              <a:t>Min </a:t>
            </a:r>
            <a:r>
              <a:rPr lang="en-US" sz="2000" dirty="0" err="1"/>
              <a:t>x</a:t>
            </a:r>
            <a:r>
              <a:rPr lang="en-US" sz="2000" baseline="30000" dirty="0" err="1"/>
              <a:t>T</a:t>
            </a:r>
            <a:r>
              <a:rPr lang="en-US" sz="2000" dirty="0" err="1"/>
              <a:t>Ax</a:t>
            </a:r>
            <a:r>
              <a:rPr lang="en-US" sz="2000" dirty="0"/>
              <a:t>      (A = L</a:t>
            </a:r>
            <a:r>
              <a:rPr lang="en-US" sz="2000" baseline="30000" dirty="0"/>
              <a:t>T</a:t>
            </a:r>
            <a:r>
              <a:rPr lang="en-US" sz="2000" dirty="0"/>
              <a:t>L, </a:t>
            </a:r>
            <a:r>
              <a:rPr lang="en-US" sz="2000" dirty="0" err="1"/>
              <a:t>x</a:t>
            </a:r>
            <a:r>
              <a:rPr lang="en-US" sz="2000" dirty="0"/>
              <a:t> = </a:t>
            </a:r>
            <a:r>
              <a:rPr lang="en-US" sz="2000" dirty="0" err="1"/>
              <a:t>h</a:t>
            </a:r>
            <a:r>
              <a:rPr lang="en-US" sz="2000" dirty="0"/>
              <a:t>)</a:t>
            </a:r>
            <a:endParaRPr lang="en-US" sz="2000" baseline="-25000" dirty="0"/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err="1"/>
              <a:t>s.t</a:t>
            </a:r>
            <a:r>
              <a:rPr lang="en-US" sz="2000" dirty="0"/>
              <a:t>. ||x||</a:t>
            </a:r>
            <a:r>
              <a:rPr lang="en-US" sz="2000" kern="0" baseline="30000" dirty="0"/>
              <a:t>2</a:t>
            </a:r>
            <a:r>
              <a:rPr lang="en-US" sz="2000" dirty="0"/>
              <a:t> = 1 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/>
              <a:t>Sol: </a:t>
            </a:r>
            <a:r>
              <a:rPr lang="en-US" sz="2000" dirty="0" err="1"/>
              <a:t>eigen</a:t>
            </a:r>
            <a:r>
              <a:rPr lang="en-US" sz="2000" dirty="0"/>
              <a:t> vector of A corresponding to smallest </a:t>
            </a:r>
            <a:r>
              <a:rPr lang="en-US" sz="2000" dirty="0" err="1"/>
              <a:t>eigen</a:t>
            </a:r>
            <a:r>
              <a:rPr lang="en-US" sz="2000" dirty="0"/>
              <a:t> value</a:t>
            </a:r>
            <a:endParaRPr lang="en-US" sz="2000" baseline="-25000" dirty="0"/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kern="0" baseline="-250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400800" y="838200"/>
            <a:ext cx="21336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/>
              <a:t>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= [a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/>
              <a:t>      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/>
              <a:t>        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] </a:t>
            </a:r>
            <a:endParaRPr kumimoji="0" lang="en-US" sz="2000" b="0" i="0" u="none" strike="noStrike" kern="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11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build="p" animBg="1"/>
      <p:bldP spid="12" grpId="0" build="p" animBg="1"/>
      <p:bldP spid="14" grpId="0" build="p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Devi Parikh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571937-7FE3-B541-919C-C5A549E3D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6116877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0C3AF2-3C30-CC48-BA62-A5998A2D19F9}"/>
              </a:ext>
            </a:extLst>
          </p:cNvPr>
          <p:cNvSpPr txBox="1"/>
          <p:nvPr/>
        </p:nvSpPr>
        <p:spPr>
          <a:xfrm>
            <a:off x="152400" y="2590800"/>
            <a:ext cx="167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Map co-ordinates to [0,2] range for numerical stability</a:t>
            </a:r>
          </a:p>
        </p:txBody>
      </p:sp>
    </p:spTree>
    <p:extLst>
      <p:ext uri="{BB962C8B-B14F-4D97-AF65-F5344CB8AC3E}">
        <p14:creationId xmlns:p14="http://schemas.microsoft.com/office/powerpoint/2010/main" val="88387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/>
              <a:t>Homography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76913" y="4926013"/>
            <a:ext cx="3321050" cy="2300287"/>
            <a:chOff x="482544" y="1603350"/>
            <a:chExt cx="3321204" cy="2300319"/>
          </a:xfrm>
        </p:grpSpPr>
        <p:graphicFrame>
          <p:nvGraphicFramePr>
            <p:cNvPr id="18434" name="Object 2"/>
            <p:cNvGraphicFramePr>
              <a:graphicFrameLocks noChangeAspect="1"/>
            </p:cNvGraphicFramePr>
            <p:nvPr/>
          </p:nvGraphicFramePr>
          <p:xfrm>
            <a:off x="482544" y="1603350"/>
            <a:ext cx="3209265" cy="1618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86" name="Equation" r:id="rId4" imgW="1485720" imgH="583920" progId="Equation.3">
                    <p:embed/>
                  </p:oleObj>
                </mc:Choice>
                <mc:Fallback>
                  <p:oleObj name="Equation" r:id="rId4" imgW="1485720" imgH="583920" progId="Equation.3">
                    <p:embed/>
                    <p:pic>
                      <p:nvPicPr>
                        <p:cNvPr id="0" name="Picture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544" y="1603350"/>
                          <a:ext cx="3209265" cy="16180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7" name="Text Box 20"/>
            <p:cNvSpPr txBox="1">
              <a:spLocks noChangeArrowheads="1"/>
            </p:cNvSpPr>
            <p:nvPr/>
          </p:nvSpPr>
          <p:spPr bwMode="auto">
            <a:xfrm>
              <a:off x="2236647" y="3117852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8448" name="Text Box 21"/>
            <p:cNvSpPr txBox="1">
              <a:spLocks noChangeArrowheads="1"/>
            </p:cNvSpPr>
            <p:nvPr/>
          </p:nvSpPr>
          <p:spPr bwMode="auto">
            <a:xfrm>
              <a:off x="3221019" y="3044826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8449" name="Text Box 22"/>
            <p:cNvSpPr txBox="1">
              <a:spLocks noChangeArrowheads="1"/>
            </p:cNvSpPr>
            <p:nvPr/>
          </p:nvSpPr>
          <p:spPr bwMode="auto">
            <a:xfrm>
              <a:off x="680065" y="3100383"/>
              <a:ext cx="642278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pic>
        <p:nvPicPr>
          <p:cNvPr id="18440" name="Picture 15" descr="wall.jpg"/>
          <p:cNvPicPr>
            <a:picLocks noChangeAspect="1"/>
          </p:cNvPicPr>
          <p:nvPr/>
        </p:nvPicPr>
        <p:blipFill>
          <a:blip r:embed="rId6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6" descr="wall.jpg"/>
          <p:cNvPicPr>
            <a:picLocks noChangeAspect="1"/>
          </p:cNvPicPr>
          <p:nvPr/>
        </p:nvPicPr>
        <p:blipFill>
          <a:blip r:embed="rId6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3367088" y="1858963"/>
            <a:ext cx="119062" cy="11906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83175" y="1895475"/>
            <a:ext cx="119063" cy="1190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6872288" y="1055688"/>
          <a:ext cx="1928812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87" name="Equation" r:id="rId7" imgW="914400" imgH="380880" progId="Equation.3">
                  <p:embed/>
                </p:oleObj>
              </mc:Choice>
              <mc:Fallback>
                <p:oleObj name="Equation" r:id="rId7" imgW="914400" imgH="380880" progId="Equation.3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2288" y="1055688"/>
                        <a:ext cx="1928812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7091363" y="2043113"/>
          <a:ext cx="15652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88" name="Equation" r:id="rId9" imgW="545760" imgH="215640" progId="Equation.3">
                  <p:embed/>
                </p:oleObj>
              </mc:Choice>
              <mc:Fallback>
                <p:oleObj name="Equation" r:id="rId9" imgW="545760" imgH="215640" progId="Equation.3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363" y="2043113"/>
                        <a:ext cx="1565275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7"/>
          <p:cNvGraphicFramePr>
            <a:graphicFrameLocks noChangeAspect="1"/>
          </p:cNvGraphicFramePr>
          <p:nvPr/>
        </p:nvGraphicFramePr>
        <p:xfrm>
          <a:off x="336550" y="1092200"/>
          <a:ext cx="12033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89" name="Equation" r:id="rId11" imgW="355320" imgH="215640" progId="Equation.3">
                  <p:embed/>
                </p:oleObj>
              </mc:Choice>
              <mc:Fallback>
                <p:oleObj name="Equation" r:id="rId11" imgW="355320" imgH="215640" progId="Equation.3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1092200"/>
                        <a:ext cx="1203325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>
            <a:endCxn id="19" idx="1"/>
          </p:cNvCxnSpPr>
          <p:nvPr/>
        </p:nvCxnSpPr>
        <p:spPr>
          <a:xfrm>
            <a:off x="1504950" y="1530350"/>
            <a:ext cx="1879600" cy="3460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5302250" y="1420813"/>
            <a:ext cx="1570038" cy="5111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-28575" y="5008563"/>
            <a:ext cx="57769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To </a:t>
            </a:r>
            <a:r>
              <a:rPr lang="en-US" sz="2400" b="1">
                <a:solidFill>
                  <a:srgbClr val="000000"/>
                </a:solidFill>
              </a:rPr>
              <a:t>apply</a:t>
            </a:r>
            <a:r>
              <a:rPr lang="en-US" sz="2400">
                <a:solidFill>
                  <a:srgbClr val="000000"/>
                </a:solidFill>
              </a:rPr>
              <a:t> a given homography </a:t>
            </a:r>
            <a:r>
              <a:rPr lang="en-US" sz="2400" b="1">
                <a:solidFill>
                  <a:srgbClr val="000000"/>
                </a:solidFill>
              </a:rPr>
              <a:t>H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Compute </a:t>
            </a:r>
            <a:r>
              <a:rPr lang="en-US" sz="2000" b="1">
                <a:solidFill>
                  <a:srgbClr val="000000"/>
                </a:solidFill>
              </a:rPr>
              <a:t>p’</a:t>
            </a:r>
            <a:r>
              <a:rPr lang="en-US" sz="2000">
                <a:solidFill>
                  <a:srgbClr val="000000"/>
                </a:solidFill>
              </a:rPr>
              <a:t> = </a:t>
            </a:r>
            <a:r>
              <a:rPr lang="en-US" sz="2000" b="1">
                <a:solidFill>
                  <a:srgbClr val="000000"/>
                </a:solidFill>
              </a:rPr>
              <a:t>Hp   </a:t>
            </a:r>
            <a:r>
              <a:rPr lang="en-US" sz="2000">
                <a:solidFill>
                  <a:srgbClr val="000000"/>
                </a:solidFill>
              </a:rPr>
              <a:t>(regular matrix multiply)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Convert </a:t>
            </a:r>
            <a:r>
              <a:rPr lang="en-US" sz="2000" b="1">
                <a:solidFill>
                  <a:srgbClr val="000000"/>
                </a:solidFill>
              </a:rPr>
              <a:t>p’</a:t>
            </a:r>
            <a:r>
              <a:rPr lang="en-US" sz="2000">
                <a:solidFill>
                  <a:srgbClr val="000000"/>
                </a:solidFill>
              </a:rPr>
              <a:t> from homogeneous to  image coordinates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Affine,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Homography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2D image warping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Computing an image mosaic</a:t>
            </a: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28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Image warping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6946900" cy="137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Given a coordinate transform and a source image </a:t>
            </a:r>
            <a:r>
              <a:rPr lang="en-US" i="1" dirty="0" err="1"/>
              <a:t>f</a:t>
            </a:r>
            <a:r>
              <a:rPr lang="en-US" dirty="0" err="1"/>
              <a:t>(</a:t>
            </a:r>
            <a:r>
              <a:rPr lang="en-US" i="1" dirty="0" err="1"/>
              <a:t>x,y</a:t>
            </a:r>
            <a:r>
              <a:rPr lang="en-US" dirty="0"/>
              <a:t>), how do we compute a transformed image </a:t>
            </a:r>
            <a:r>
              <a:rPr lang="en-US" i="1" dirty="0" err="1"/>
              <a:t>g(x’,y</a:t>
            </a:r>
            <a:r>
              <a:rPr lang="en-US" i="1" dirty="0"/>
              <a:t>’)</a:t>
            </a:r>
            <a:r>
              <a:rPr lang="en-US" b="1" dirty="0"/>
              <a:t> </a:t>
            </a:r>
            <a:r>
              <a:rPr lang="en-US" dirty="0"/>
              <a:t>=</a:t>
            </a:r>
            <a:r>
              <a:rPr lang="en-US" b="1" dirty="0"/>
              <a:t> </a:t>
            </a:r>
            <a:r>
              <a:rPr lang="en-US" i="1" dirty="0" err="1"/>
              <a:t>f</a:t>
            </a:r>
            <a:r>
              <a:rPr lang="en-US" dirty="0" err="1"/>
              <a:t>(</a:t>
            </a:r>
            <a:r>
              <a:rPr lang="en-US" i="1" dirty="0" err="1"/>
              <a:t>T</a:t>
            </a:r>
            <a:r>
              <a:rPr lang="en-US" dirty="0" err="1"/>
              <a:t>(</a:t>
            </a:r>
            <a:r>
              <a:rPr lang="en-US" i="1" dirty="0" err="1"/>
              <a:t>x,y</a:t>
            </a:r>
            <a:r>
              <a:rPr lang="en-US" dirty="0"/>
              <a:t>))?</a:t>
            </a:r>
          </a:p>
        </p:txBody>
      </p:sp>
      <p:pic>
        <p:nvPicPr>
          <p:cNvPr id="68612" name="Picture 4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8629" name="Line 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0" name="Line 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8627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8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616" name="Text Box 12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8" name="Rectangle 14"/>
          <p:cNvSpPr>
            <a:spLocks noChangeArrowheads="1"/>
          </p:cNvSpPr>
          <p:nvPr/>
        </p:nvSpPr>
        <p:spPr bwMode="auto">
          <a:xfrm>
            <a:off x="2225675" y="2819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9" name="Rectangle 15"/>
          <p:cNvSpPr>
            <a:spLocks noChangeArrowheads="1"/>
          </p:cNvSpPr>
          <p:nvPr/>
        </p:nvSpPr>
        <p:spPr bwMode="auto">
          <a:xfrm>
            <a:off x="5791200" y="2835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7 h 288"/>
              <a:gd name="T2" fmla="*/ 2147483647 w 2160"/>
              <a:gd name="T3" fmla="*/ 0 h 288"/>
              <a:gd name="T4" fmla="*/ 2147483647 w 2160"/>
              <a:gd name="T5" fmla="*/ 2147483647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1" name="Text Box 17"/>
          <p:cNvSpPr txBox="1">
            <a:spLocks noChangeArrowheads="1"/>
          </p:cNvSpPr>
          <p:nvPr/>
        </p:nvSpPr>
        <p:spPr bwMode="auto">
          <a:xfrm>
            <a:off x="4191000" y="2514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2" name="Text Box 18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3" name="Text Box 19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4" name="Text Box 20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5" name="Text Box 21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976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Forward warping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/>
              <a:t>Send each pixel </a:t>
            </a:r>
            <a:r>
              <a:rPr lang="en-US" i="1"/>
              <a:t>f</a:t>
            </a:r>
            <a:r>
              <a:rPr lang="en-US"/>
              <a:t>(</a:t>
            </a:r>
            <a:r>
              <a:rPr lang="en-US" i="1"/>
              <a:t>x,y</a:t>
            </a:r>
            <a:r>
              <a:rPr lang="en-US"/>
              <a:t>) to its corresponding location </a:t>
            </a:r>
          </a:p>
          <a:p>
            <a:r>
              <a:rPr lang="en-US"/>
              <a:t>           (</a:t>
            </a:r>
            <a:r>
              <a:rPr lang="en-US" i="1"/>
              <a:t>x’,y’)</a:t>
            </a:r>
            <a:r>
              <a:rPr lang="en-US" b="1"/>
              <a:t> </a:t>
            </a:r>
            <a:r>
              <a:rPr lang="en-US"/>
              <a:t>=</a:t>
            </a:r>
            <a:r>
              <a:rPr lang="en-US" b="1"/>
              <a:t> </a:t>
            </a:r>
            <a:r>
              <a:rPr lang="en-US" i="1"/>
              <a:t>T</a:t>
            </a:r>
            <a:r>
              <a:rPr lang="en-US"/>
              <a:t>(</a:t>
            </a:r>
            <a:r>
              <a:rPr lang="en-US" i="1"/>
              <a:t>x,y</a:t>
            </a:r>
            <a:r>
              <a:rPr lang="en-US"/>
              <a:t>) in the second image</a:t>
            </a:r>
          </a:p>
        </p:txBody>
      </p:sp>
      <p:pic>
        <p:nvPicPr>
          <p:cNvPr id="69638" name="Picture 6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 descr="rot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9654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5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9652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3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642" name="Text Box 14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3" name="Text Box 15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5" name="Text Box 17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7602" name="Rectangle 18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69647" name="Oval 19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4" name="Oval 20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9" name="Text Box 21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0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1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5661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00" grpId="0" animBg="1"/>
      <p:bldP spid="707602" grpId="0" autoUpdateAnimBg="0"/>
      <p:bldP spid="70760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Topics overview</a:t>
            </a:r>
          </a:p>
        </p:txBody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847253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Class Intro</a:t>
            </a:r>
          </a:p>
          <a:p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Features &amp; filters</a:t>
            </a:r>
          </a:p>
          <a:p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Grouping &amp; fitting</a:t>
            </a:r>
          </a:p>
          <a:p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Multiple views and motion</a:t>
            </a:r>
          </a:p>
          <a:p>
            <a:pPr lvl="1"/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Homography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and image warping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Local invariant features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Image formation</a:t>
            </a:r>
          </a:p>
          <a:p>
            <a:pPr lvl="1"/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Epipolar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geometry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Stereo and structure from motion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Recognition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Video processing</a:t>
            </a:r>
          </a:p>
        </p:txBody>
      </p:sp>
      <p:sp>
        <p:nvSpPr>
          <p:cNvPr id="149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59C71F-5CA6-4F44-A4A2-543A30CBDC16}" type="slidenum">
              <a:rPr lang="en-US" sz="1400" b="0"/>
              <a:pPr eaLnBrk="1" hangingPunct="1"/>
              <a:t>4</a:t>
            </a:fld>
            <a:endParaRPr lang="en-US" sz="1400" b="0"/>
          </a:p>
        </p:txBody>
      </p:sp>
      <p:sp>
        <p:nvSpPr>
          <p:cNvPr id="149508" name="TextBox 5"/>
          <p:cNvSpPr txBox="1">
            <a:spLocks noChangeArrowheads="1"/>
          </p:cNvSpPr>
          <p:nvPr/>
        </p:nvSpPr>
        <p:spPr bwMode="auto">
          <a:xfrm>
            <a:off x="0" y="6488113"/>
            <a:ext cx="319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Slide credit: Kristen Grauman</a:t>
            </a:r>
          </a:p>
        </p:txBody>
      </p:sp>
    </p:spTree>
    <p:extLst>
      <p:ext uri="{BB962C8B-B14F-4D97-AF65-F5344CB8AC3E}">
        <p14:creationId xmlns:p14="http://schemas.microsoft.com/office/powerpoint/2010/main" val="25977898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0685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6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7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8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0" name="Text Box 8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Forward warping</a:t>
            </a:r>
          </a:p>
        </p:txBody>
      </p:sp>
      <p:sp>
        <p:nvSpPr>
          <p:cNvPr id="7066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/>
              <a:t>Send each pixel </a:t>
            </a:r>
            <a:r>
              <a:rPr lang="en-US" i="1"/>
              <a:t>f</a:t>
            </a:r>
            <a:r>
              <a:rPr lang="en-US"/>
              <a:t>(</a:t>
            </a:r>
            <a:r>
              <a:rPr lang="en-US" i="1"/>
              <a:t>x,y</a:t>
            </a:r>
            <a:r>
              <a:rPr lang="en-US"/>
              <a:t>) to its corresponding location </a:t>
            </a:r>
          </a:p>
          <a:p>
            <a:r>
              <a:rPr lang="en-US"/>
              <a:t>           (</a:t>
            </a:r>
            <a:r>
              <a:rPr lang="en-US" i="1"/>
              <a:t>x’,y’)</a:t>
            </a:r>
            <a:r>
              <a:rPr lang="en-US" b="1"/>
              <a:t> </a:t>
            </a:r>
            <a:r>
              <a:rPr lang="en-US"/>
              <a:t>=</a:t>
            </a:r>
            <a:r>
              <a:rPr lang="en-US" b="1"/>
              <a:t> </a:t>
            </a:r>
            <a:r>
              <a:rPr lang="en-US" i="1"/>
              <a:t>T</a:t>
            </a:r>
            <a:r>
              <a:rPr lang="en-US"/>
              <a:t>(</a:t>
            </a:r>
            <a:r>
              <a:rPr lang="en-US" i="1"/>
              <a:t>x,y</a:t>
            </a:r>
            <a:r>
              <a:rPr lang="en-US"/>
              <a:t>) in the second image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0683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4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0681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2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65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6" name="Text Box 1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7" name="Freeform 19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8" name="Text Box 20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9" name="Rectangle 21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70670" name="Oval 22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1" name="Oval 23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2" name="Text Box 24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3" name="Text Box 25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0677" name="Line 27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8" name="Line 28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9" name="Line 29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0" name="Line 30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8639" name="Rectangle 31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distribute color among neighboring pixels (x’,y’)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000000"/>
                </a:solidFill>
              </a:rPr>
              <a:t>Known as “splatting”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067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34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39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7" name="Line 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8" name="Line 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Inverse warping</a:t>
            </a:r>
          </a:p>
        </p:txBody>
      </p:sp>
      <p:sp>
        <p:nvSpPr>
          <p:cNvPr id="7168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Get each pixel </a:t>
            </a:r>
            <a:r>
              <a:rPr lang="en-US" i="1" dirty="0"/>
              <a:t>g</a:t>
            </a:r>
            <a:r>
              <a:rPr lang="en-US" dirty="0"/>
              <a:t>(</a:t>
            </a:r>
            <a:r>
              <a:rPr lang="en-US" i="1" dirty="0" err="1"/>
              <a:t>x’,y</a:t>
            </a:r>
            <a:r>
              <a:rPr lang="en-US" i="1" dirty="0"/>
              <a:t>’</a:t>
            </a:r>
            <a:r>
              <a:rPr lang="en-US" dirty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dirty="0"/>
              <a:t>           (</a:t>
            </a:r>
            <a:r>
              <a:rPr lang="en-US" i="1" dirty="0" err="1"/>
              <a:t>x,y</a:t>
            </a:r>
            <a:r>
              <a:rPr lang="en-US" dirty="0"/>
              <a:t>)</a:t>
            </a:r>
            <a:r>
              <a:rPr lang="en-US" b="1" dirty="0"/>
              <a:t> </a:t>
            </a:r>
            <a:r>
              <a:rPr lang="en-US" dirty="0"/>
              <a:t>=</a:t>
            </a:r>
            <a:r>
              <a:rPr lang="en-US" b="1" dirty="0"/>
              <a:t> </a:t>
            </a:r>
            <a:r>
              <a:rPr lang="en-US" i="1" dirty="0"/>
              <a:t>T</a:t>
            </a:r>
            <a:r>
              <a:rPr lang="en-US" i="1" baseline="30000" dirty="0"/>
              <a:t>-1</a:t>
            </a:r>
            <a:r>
              <a:rPr lang="en-US" dirty="0"/>
              <a:t>(</a:t>
            </a:r>
            <a:r>
              <a:rPr lang="en-US" i="1" dirty="0" err="1"/>
              <a:t>x’,y</a:t>
            </a:r>
            <a:r>
              <a:rPr lang="en-US" i="1" dirty="0"/>
              <a:t>’</a:t>
            </a:r>
            <a:r>
              <a:rPr lang="en-US" dirty="0"/>
              <a:t>) in the first image</a:t>
            </a:r>
          </a:p>
        </p:txBody>
      </p:sp>
      <p:pic>
        <p:nvPicPr>
          <p:cNvPr id="71689" name="Picture 11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12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5" name="Line 14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6" name="Line 15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1703" name="Line 1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4" name="Line 1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93" name="Text Box 19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4" name="Text Box 20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101" name="Rectangle 21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1696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1701" name="Text Box 24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1702" name="Freeform 25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30106" name="Oval 26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0107" name="Oval 27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00" name="Text Box 29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171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1" grpId="0" autoUpdateAnimBg="0"/>
      <p:bldP spid="430106" grpId="0" animBg="1"/>
      <p:bldP spid="43010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2739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0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1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2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2735" name="Line 8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6" name="Line 9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7" name="Line 10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8" name="Line 11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08" name="Text Box 1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2709" name="Text Box 1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3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4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1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2" name="Text Box 1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Inverse warping</a:t>
            </a:r>
          </a:p>
        </p:txBody>
      </p:sp>
      <p:sp>
        <p:nvSpPr>
          <p:cNvPr id="72714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/>
              <a:t>Get each pixel </a:t>
            </a:r>
            <a:r>
              <a:rPr lang="en-US" i="1"/>
              <a:t>g</a:t>
            </a:r>
            <a:r>
              <a:rPr lang="en-US"/>
              <a:t>(</a:t>
            </a:r>
            <a:r>
              <a:rPr lang="en-US" i="1"/>
              <a:t>x’,y’</a:t>
            </a:r>
            <a:r>
              <a:rPr lang="en-US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/>
              <a:t>           (</a:t>
            </a:r>
            <a:r>
              <a:rPr lang="en-US" i="1"/>
              <a:t>x,y</a:t>
            </a:r>
            <a:r>
              <a:rPr lang="en-US"/>
              <a:t>)</a:t>
            </a:r>
            <a:r>
              <a:rPr lang="en-US" b="1"/>
              <a:t> </a:t>
            </a:r>
            <a:r>
              <a:rPr lang="en-US"/>
              <a:t>=</a:t>
            </a:r>
            <a:r>
              <a:rPr lang="en-US" b="1"/>
              <a:t> </a:t>
            </a:r>
            <a:r>
              <a:rPr lang="en-US" i="1"/>
              <a:t>T</a:t>
            </a:r>
            <a:r>
              <a:rPr lang="en-US" i="1" baseline="30000"/>
              <a:t>-1</a:t>
            </a:r>
            <a:r>
              <a:rPr lang="en-US"/>
              <a:t>(</a:t>
            </a:r>
            <a:r>
              <a:rPr lang="en-US" i="1"/>
              <a:t>x’,y’</a:t>
            </a:r>
            <a:r>
              <a:rPr lang="en-US"/>
              <a:t>) in the first image</a:t>
            </a: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1" name="Line 2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2" name="Line 2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2729" name="Line 2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0" name="Line 2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7" name="Text Box 2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8" name="Text Box 2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2727" name="Text Box 30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2728" name="Freeform 31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20" name="Rectangle 32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2721" name="Text Box 33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22" name="Oval 34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23" name="Oval 35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2164" name="Rectangle 36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</a:t>
            </a:r>
            <a:r>
              <a:rPr lang="en-US" sz="2400" i="1">
                <a:solidFill>
                  <a:srgbClr val="000000"/>
                </a:solidFill>
              </a:rPr>
              <a:t>Interpolate</a:t>
            </a:r>
            <a:r>
              <a:rPr lang="en-US" sz="2400">
                <a:solidFill>
                  <a:srgbClr val="000000"/>
                </a:solidFill>
              </a:rPr>
              <a:t> color value from neighbors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>
                <a:solidFill>
                  <a:srgbClr val="000000"/>
                </a:solidFill>
              </a:rPr>
              <a:t>nearest neighbor, bilinear…</a:t>
            </a:r>
          </a:p>
        </p:txBody>
      </p:sp>
      <p:sp>
        <p:nvSpPr>
          <p:cNvPr id="72725" name="Text Box 38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032500" y="6386513"/>
            <a:ext cx="3943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ourier" pitchFamily="49" charset="0"/>
              </a:rPr>
              <a:t>&gt;&gt; help interp2</a:t>
            </a: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67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4" grpId="0" autoUpdateAnimBg="0"/>
      <p:bldP spid="3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Line 2"/>
          <p:cNvSpPr>
            <a:spLocks noChangeShapeType="1"/>
          </p:cNvSpPr>
          <p:nvPr/>
        </p:nvSpPr>
        <p:spPr bwMode="auto">
          <a:xfrm>
            <a:off x="2590800" y="2743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1" name="Line 3"/>
          <p:cNvSpPr>
            <a:spLocks noChangeShapeType="1"/>
          </p:cNvSpPr>
          <p:nvPr/>
        </p:nvSpPr>
        <p:spPr bwMode="auto">
          <a:xfrm>
            <a:off x="3657600" y="2743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Bilinear interpolation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/>
              <a:t>Sampling at </a:t>
            </a:r>
            <a:r>
              <a:rPr lang="en-US" i="1"/>
              <a:t>f(x,y):</a:t>
            </a: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25908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41910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rot="-5400000">
            <a:off x="3390900" y="10287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rot="-5400000">
            <a:off x="3390900" y="24765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>
            <a:off x="3624263" y="2711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3739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200" y="2854325"/>
            <a:ext cx="117475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14750" y="3009900"/>
            <a:ext cx="9525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Picture 13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33575" y="3490913"/>
            <a:ext cx="5016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2" name="Picture 14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252913" y="3490913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3" name="Picture 15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233863" y="1671638"/>
            <a:ext cx="14811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4" name="Picture 16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1509713" y="1671638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5" name="Picture 17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3376613" y="2424113"/>
            <a:ext cx="5857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6" name="Picture 18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2205038" y="4438650"/>
            <a:ext cx="4637087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7" name="Text Box 20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8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/>
              <a:t>Recap: How to stitch together a panorama (a.k.a. mosaic)?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/>
          <a:lstStyle/>
          <a:p>
            <a:r>
              <a:rPr lang="en-US" sz="2800" dirty="0"/>
              <a:t>Basic Procedure</a:t>
            </a:r>
          </a:p>
          <a:p>
            <a:pPr lvl="1"/>
            <a:r>
              <a:rPr lang="en-US" sz="2400" dirty="0"/>
              <a:t>Take a sequence of images from the same position</a:t>
            </a:r>
          </a:p>
          <a:p>
            <a:pPr lvl="2"/>
            <a:r>
              <a:rPr lang="en-US" sz="2000" dirty="0"/>
              <a:t>Rotate the camera about its optical center</a:t>
            </a:r>
          </a:p>
          <a:p>
            <a:pPr lvl="1"/>
            <a:r>
              <a:rPr lang="en-US" sz="2400" dirty="0"/>
              <a:t>Compute transformation (</a:t>
            </a:r>
            <a:r>
              <a:rPr lang="en-US" sz="2400" dirty="0" err="1"/>
              <a:t>homography</a:t>
            </a:r>
            <a:r>
              <a:rPr lang="en-US" sz="2400" dirty="0"/>
              <a:t>) between second image and first using corresponding points.</a:t>
            </a:r>
          </a:p>
          <a:p>
            <a:pPr lvl="1"/>
            <a:r>
              <a:rPr lang="en-US" sz="2400" dirty="0"/>
              <a:t>Transform the second image to overlap with the first.</a:t>
            </a:r>
          </a:p>
          <a:p>
            <a:pPr lvl="1"/>
            <a:r>
              <a:rPr lang="en-US" sz="2400" dirty="0"/>
              <a:t>Blend the two together to create a mosaic.</a:t>
            </a:r>
          </a:p>
          <a:p>
            <a:pPr lvl="1"/>
            <a:r>
              <a:rPr lang="en-US" sz="2400" dirty="0"/>
              <a:t>(If there are more images, repeat)</a:t>
            </a:r>
          </a:p>
        </p:txBody>
      </p:sp>
      <p:sp>
        <p:nvSpPr>
          <p:cNvPr id="83972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bldLvl="3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/>
          </p:cNvGrpSpPr>
          <p:nvPr/>
        </p:nvGrpSpPr>
        <p:grpSpPr bwMode="auto">
          <a:xfrm rot="9753105">
            <a:off x="5943600" y="4495800"/>
            <a:ext cx="455613" cy="592138"/>
            <a:chOff x="3979" y="3269"/>
            <a:chExt cx="260" cy="408"/>
          </a:xfrm>
        </p:grpSpPr>
        <p:sp>
          <p:nvSpPr>
            <p:cNvPr id="21541" name="Freeform 54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2" name="Arc 55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3" name="Line 56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4" name="Oval 57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5" name="Line 58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0" name="Line 62"/>
          <p:cNvSpPr>
            <a:spLocks noChangeShapeType="1"/>
          </p:cNvSpPr>
          <p:nvPr/>
        </p:nvSpPr>
        <p:spPr bwMode="auto">
          <a:xfrm flipV="1">
            <a:off x="82296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1" name="Line 63"/>
          <p:cNvSpPr>
            <a:spLocks noChangeShapeType="1"/>
          </p:cNvSpPr>
          <p:nvPr/>
        </p:nvSpPr>
        <p:spPr bwMode="auto">
          <a:xfrm>
            <a:off x="74676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warping with homographies</a:t>
            </a:r>
          </a:p>
        </p:txBody>
      </p:sp>
      <p:sp>
        <p:nvSpPr>
          <p:cNvPr id="215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257800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9144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4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5181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5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0"/>
          <p:cNvGrpSpPr>
            <a:grpSpLocks/>
          </p:cNvGrpSpPr>
          <p:nvPr/>
        </p:nvGrpSpPr>
        <p:grpSpPr bwMode="auto">
          <a:xfrm rot="4164331">
            <a:off x="1717675" y="4270375"/>
            <a:ext cx="412750" cy="647700"/>
            <a:chOff x="3979" y="3269"/>
            <a:chExt cx="260" cy="408"/>
          </a:xfrm>
        </p:grpSpPr>
        <p:sp>
          <p:nvSpPr>
            <p:cNvPr id="21536" name="Freeform 15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7" name="Arc 16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8" name="Line 17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9" name="Oval 18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0" name="Line 19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5" name="Line 24"/>
          <p:cNvSpPr>
            <a:spLocks noChangeShapeType="1"/>
          </p:cNvSpPr>
          <p:nvPr/>
        </p:nvSpPr>
        <p:spPr bwMode="auto">
          <a:xfrm>
            <a:off x="2819400" y="4114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6" name="Line 25"/>
          <p:cNvSpPr>
            <a:spLocks noChangeShapeType="1"/>
          </p:cNvSpPr>
          <p:nvPr/>
        </p:nvSpPr>
        <p:spPr bwMode="auto">
          <a:xfrm>
            <a:off x="2819400" y="4114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7" name="Line 26"/>
          <p:cNvSpPr>
            <a:spLocks noChangeShapeType="1"/>
          </p:cNvSpPr>
          <p:nvPr/>
        </p:nvSpPr>
        <p:spPr bwMode="auto">
          <a:xfrm>
            <a:off x="2819400" y="4876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8" name="Line 27"/>
          <p:cNvSpPr>
            <a:spLocks noChangeShapeType="1"/>
          </p:cNvSpPr>
          <p:nvPr/>
        </p:nvSpPr>
        <p:spPr bwMode="auto">
          <a:xfrm>
            <a:off x="3276600" y="4495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 rot="-5400000">
            <a:off x="6667500" y="4533900"/>
            <a:ext cx="457200" cy="1143000"/>
            <a:chOff x="4416" y="2592"/>
            <a:chExt cx="288" cy="720"/>
          </a:xfrm>
        </p:grpSpPr>
        <p:sp>
          <p:nvSpPr>
            <p:cNvPr id="21532" name="Line 34"/>
            <p:cNvSpPr>
              <a:spLocks noChangeShapeType="1"/>
            </p:cNvSpPr>
            <p:nvPr/>
          </p:nvSpPr>
          <p:spPr bwMode="auto">
            <a:xfrm>
              <a:off x="4416" y="259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3" name="Line 35"/>
            <p:cNvSpPr>
              <a:spLocks noChangeShapeType="1"/>
            </p:cNvSpPr>
            <p:nvPr/>
          </p:nvSpPr>
          <p:spPr bwMode="auto">
            <a:xfrm>
              <a:off x="4416" y="259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4" name="Line 36"/>
            <p:cNvSpPr>
              <a:spLocks noChangeShapeType="1"/>
            </p:cNvSpPr>
            <p:nvPr/>
          </p:nvSpPr>
          <p:spPr bwMode="auto">
            <a:xfrm>
              <a:off x="4416" y="307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5" name="Line 37"/>
            <p:cNvSpPr>
              <a:spLocks noChangeShapeType="1"/>
            </p:cNvSpPr>
            <p:nvPr/>
          </p:nvSpPr>
          <p:spPr bwMode="auto">
            <a:xfrm>
              <a:off x="4704" y="283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0" name="Text Box 39"/>
          <p:cNvSpPr txBox="1">
            <a:spLocks noChangeArrowheads="1"/>
          </p:cNvSpPr>
          <p:nvPr/>
        </p:nvSpPr>
        <p:spPr bwMode="auto">
          <a:xfrm>
            <a:off x="1295400" y="5334000"/>
            <a:ext cx="241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in front</a:t>
            </a:r>
          </a:p>
        </p:txBody>
      </p:sp>
      <p:sp>
        <p:nvSpPr>
          <p:cNvPr id="21521" name="Text Box 40"/>
          <p:cNvSpPr txBox="1">
            <a:spLocks noChangeArrowheads="1"/>
          </p:cNvSpPr>
          <p:nvPr/>
        </p:nvSpPr>
        <p:spPr bwMode="auto">
          <a:xfrm>
            <a:off x="5638800" y="5334000"/>
            <a:ext cx="230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below</a:t>
            </a:r>
          </a:p>
        </p:txBody>
      </p:sp>
      <p:sp>
        <p:nvSpPr>
          <p:cNvPr id="23570" name="Line 41"/>
          <p:cNvSpPr>
            <a:spLocks noChangeShapeType="1"/>
          </p:cNvSpPr>
          <p:nvPr/>
        </p:nvSpPr>
        <p:spPr bwMode="auto">
          <a:xfrm>
            <a:off x="4267200" y="2438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892550" y="4038600"/>
            <a:ext cx="1517650" cy="2474913"/>
            <a:chOff x="2452" y="2544"/>
            <a:chExt cx="956" cy="1559"/>
          </a:xfrm>
        </p:grpSpPr>
        <p:sp>
          <p:nvSpPr>
            <p:cNvPr id="21530" name="Text Box 43"/>
            <p:cNvSpPr txBox="1">
              <a:spLocks noChangeArrowheads="1"/>
            </p:cNvSpPr>
            <p:nvPr/>
          </p:nvSpPr>
          <p:spPr bwMode="auto">
            <a:xfrm>
              <a:off x="2452" y="3583"/>
              <a:ext cx="940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black area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where no pixel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maps to</a:t>
              </a:r>
            </a:p>
          </p:txBody>
        </p:sp>
        <p:sp>
          <p:nvSpPr>
            <p:cNvPr id="21531" name="Line 44"/>
            <p:cNvSpPr>
              <a:spLocks noChangeShapeType="1"/>
            </p:cNvSpPr>
            <p:nvPr/>
          </p:nvSpPr>
          <p:spPr bwMode="auto">
            <a:xfrm flipV="1">
              <a:off x="3120" y="2544"/>
              <a:ext cx="28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4" name="Line 60"/>
          <p:cNvSpPr>
            <a:spLocks noChangeShapeType="1"/>
          </p:cNvSpPr>
          <p:nvPr/>
        </p:nvSpPr>
        <p:spPr bwMode="auto">
          <a:xfrm flipV="1">
            <a:off x="43434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5" name="Line 61"/>
          <p:cNvSpPr>
            <a:spLocks noChangeShapeType="1"/>
          </p:cNvSpPr>
          <p:nvPr/>
        </p:nvSpPr>
        <p:spPr bwMode="auto">
          <a:xfrm>
            <a:off x="35814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4114800" y="3810000"/>
            <a:ext cx="4267200" cy="2895600"/>
            <a:chOff x="2640" y="2304"/>
            <a:chExt cx="2688" cy="1824"/>
          </a:xfrm>
        </p:grpSpPr>
        <p:graphicFrame>
          <p:nvGraphicFramePr>
            <p:cNvPr id="21508" name="Object 4"/>
            <p:cNvGraphicFramePr>
              <a:graphicFrameLocks noChangeAspect="1"/>
            </p:cNvGraphicFramePr>
            <p:nvPr/>
          </p:nvGraphicFramePr>
          <p:xfrm>
            <a:off x="3576" y="2304"/>
            <a:ext cx="1752" cy="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106" name="Photo Editor Photo" r:id="rId8" imgW="5125165" imgH="5191850" progId="">
                    <p:embed/>
                  </p:oleObj>
                </mc:Choice>
                <mc:Fallback>
                  <p:oleObj name="Photo Editor Photo" r:id="rId8" imgW="5125165" imgH="5191850" progId="">
                    <p:embed/>
                    <p:pic>
                      <p:nvPicPr>
                        <p:cNvPr id="0" name="Picture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194" t="2563"/>
                        <a:stretch>
                          <a:fillRect/>
                        </a:stretch>
                      </p:blipFill>
                      <p:spPr bwMode="auto">
                        <a:xfrm>
                          <a:off x="3576" y="2304"/>
                          <a:ext cx="1752" cy="1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8" name="Line 50"/>
            <p:cNvSpPr>
              <a:spLocks noChangeShapeType="1"/>
            </p:cNvSpPr>
            <p:nvPr/>
          </p:nvSpPr>
          <p:spPr bwMode="auto">
            <a:xfrm>
              <a:off x="2640" y="2304"/>
              <a:ext cx="480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9" name="Line 51"/>
            <p:cNvSpPr>
              <a:spLocks noChangeShapeType="1"/>
            </p:cNvSpPr>
            <p:nvPr/>
          </p:nvSpPr>
          <p:spPr bwMode="auto">
            <a:xfrm>
              <a:off x="3264" y="3648"/>
              <a:ext cx="182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7" name="TextBox 40"/>
          <p:cNvSpPr txBox="1">
            <a:spLocks noChangeArrowheads="1"/>
          </p:cNvSpPr>
          <p:nvPr/>
        </p:nvSpPr>
        <p:spPr bwMode="auto">
          <a:xfrm>
            <a:off x="7602538" y="6621463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8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rectification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4287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4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291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5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198596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887663" y="352742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046288" y="3570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2895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563880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659606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564832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1" name="Oval 13"/>
          <p:cNvSpPr>
            <a:spLocks noChangeArrowheads="1"/>
          </p:cNvSpPr>
          <p:nvPr/>
        </p:nvSpPr>
        <p:spPr bwMode="auto">
          <a:xfrm>
            <a:off x="660082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2079625" y="3336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5675313" y="3124200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p’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989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1750"/>
            <a:ext cx="8458200" cy="658813"/>
          </a:xfrm>
        </p:spPr>
        <p:txBody>
          <a:bodyPr/>
          <a:lstStyle/>
          <a:p>
            <a:r>
              <a:rPr lang="en-US" sz="3000"/>
              <a:t>Analysing patterns and shapes</a:t>
            </a:r>
          </a:p>
        </p:txBody>
      </p:sp>
      <p:graphicFrame>
        <p:nvGraphicFramePr>
          <p:cNvPr id="745475" name="Object 2"/>
          <p:cNvGraphicFramePr>
            <a:graphicFrameLocks noChangeAspect="1"/>
          </p:cNvGraphicFramePr>
          <p:nvPr/>
        </p:nvGraphicFramePr>
        <p:xfrm>
          <a:off x="6808788" y="1066800"/>
          <a:ext cx="16859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2" name="Photo Editor Photo" r:id="rId4" imgW="2819794" imgH="8152381" progId="">
                  <p:embed/>
                </p:oleObj>
              </mc:Choice>
              <mc:Fallback>
                <p:oleObj name="Photo Editor Photo" r:id="rId4" imgW="2819794" imgH="8152381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1066800"/>
                        <a:ext cx="168592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381000" y="1219200"/>
          <a:ext cx="48450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3" name="Photo Editor Photo" r:id="rId6" imgW="8059275" imgH="5723810" progId="">
                  <p:embed/>
                </p:oleObj>
              </mc:Choice>
              <mc:Fallback>
                <p:oleObj name="Photo Editor Photo" r:id="rId6" imgW="8059275" imgH="5723810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484505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5477" name="Object 4"/>
          <p:cNvGraphicFramePr>
            <a:graphicFrameLocks noChangeAspect="1"/>
          </p:cNvGraphicFramePr>
          <p:nvPr/>
        </p:nvGraphicFramePr>
        <p:xfrm>
          <a:off x="152400" y="4800600"/>
          <a:ext cx="640873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4" name="Photo Editor Photo" r:id="rId8" imgW="3809524" imgH="581106" progId="">
                  <p:embed/>
                </p:oleObj>
              </mc:Choice>
              <mc:Fallback>
                <p:oleObj name="Photo Editor Photo" r:id="rId8" imgW="3809524" imgH="581106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800600"/>
                        <a:ext cx="6408738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54050" y="1066800"/>
            <a:ext cx="6127750" cy="4800600"/>
            <a:chOff x="412" y="624"/>
            <a:chExt cx="3860" cy="3024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23565" name="Line 8"/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6" name="Line 9"/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7" name="Freeform 10"/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564" name="Text Box 11"/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>
                  <a:solidFill>
                    <a:srgbClr val="FF3300"/>
                  </a:solidFill>
                </a:rPr>
                <a:t>Homography</a:t>
              </a:r>
            </a:p>
          </p:txBody>
        </p:sp>
      </p:grpSp>
      <p:sp>
        <p:nvSpPr>
          <p:cNvPr id="745484" name="Text Box 12"/>
          <p:cNvSpPr txBox="1">
            <a:spLocks noChangeArrowheads="1"/>
          </p:cNvSpPr>
          <p:nvPr/>
        </p:nvSpPr>
        <p:spPr bwMode="auto">
          <a:xfrm>
            <a:off x="6629400" y="6111875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Automatically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rectified floor</a:t>
            </a:r>
          </a:p>
        </p:txBody>
      </p:sp>
      <p:sp>
        <p:nvSpPr>
          <p:cNvPr id="745485" name="Text Box 13"/>
          <p:cNvSpPr txBox="1">
            <a:spLocks noChangeArrowheads="1"/>
          </p:cNvSpPr>
          <p:nvPr/>
        </p:nvSpPr>
        <p:spPr bwMode="auto">
          <a:xfrm>
            <a:off x="1447800" y="5867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The floor (enlarged)</a:t>
            </a:r>
          </a:p>
        </p:txBody>
      </p:sp>
      <p:sp>
        <p:nvSpPr>
          <p:cNvPr id="23561" name="Text Box 14"/>
          <p:cNvSpPr txBox="1">
            <a:spLocks noChangeArrowheads="1"/>
          </p:cNvSpPr>
          <p:nvPr/>
        </p:nvSpPr>
        <p:spPr bwMode="auto">
          <a:xfrm>
            <a:off x="76200" y="817563"/>
            <a:ext cx="634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shape of the b/w floor pattern?</a:t>
            </a:r>
          </a:p>
        </p:txBody>
      </p:sp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from Antonio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8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84" grpId="0"/>
      <p:bldP spid="74548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779588" y="838200"/>
          <a:ext cx="2030412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8" name="Photo Editor Photo" r:id="rId3" imgW="2819794" imgH="8152381" progId="">
                  <p:embed/>
                </p:oleObj>
              </mc:Choice>
              <mc:Fallback>
                <p:oleObj name="Photo Editor Photo" r:id="rId3" imgW="2819794" imgH="8152381" progId="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88" y="838200"/>
                        <a:ext cx="2030412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191000" y="4648200"/>
            <a:ext cx="472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 rot="-5400000">
            <a:off x="103981" y="3401219"/>
            <a:ext cx="2932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 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pic>
        <p:nvPicPr>
          <p:cNvPr id="24581" name="Picture 5" descr="a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498975" y="1143000"/>
            <a:ext cx="4035425" cy="3429000"/>
          </a:xfrm>
          <a:noFill/>
        </p:spPr>
      </p:pic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35013"/>
          </a:xfrm>
          <a:noFill/>
        </p:spPr>
        <p:txBody>
          <a:bodyPr/>
          <a:lstStyle/>
          <a:p>
            <a:r>
              <a:rPr lang="en-US" sz="3000"/>
              <a:t>Analysing patterns and shapes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from Antonio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758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23825" y="1752600"/>
          <a:ext cx="4448175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46" name="Photo Editor Photo" r:id="rId3" imgW="4447619" imgH="4285714" progId="">
                  <p:embed/>
                </p:oleObj>
              </mc:Choice>
              <mc:Fallback>
                <p:oleObj name="Photo Editor Photo" r:id="rId3" imgW="4447619" imgH="4285714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1752600"/>
                        <a:ext cx="4448175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4724400" y="3048000"/>
          <a:ext cx="44196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47" name="Photo Editor Photo" r:id="rId5" imgW="7811590" imgH="3390476" progId="">
                  <p:embed/>
                </p:oleObj>
              </mc:Choice>
              <mc:Fallback>
                <p:oleObj name="Photo Editor Photo" r:id="rId5" imgW="7811590" imgH="3390476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048000"/>
                        <a:ext cx="44196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18100" y="5611813"/>
            <a:ext cx="3748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Automatically rectified floor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28613" y="6145213"/>
            <a:ext cx="4370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  <a:latin typeface="Tahoma" pitchFamily="34" charset="0"/>
              </a:rPr>
              <a:t>St. Lucy Altarpiece,</a:t>
            </a: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 D. Veneziano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Analysing patterns and shapes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916488" y="1828800"/>
            <a:ext cx="4041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(complicated)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shape of the floor pattern?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71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Topics overview</a:t>
            </a:r>
          </a:p>
        </p:txBody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847253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Class Intro</a:t>
            </a:r>
          </a:p>
          <a:p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Features &amp; filters</a:t>
            </a:r>
          </a:p>
          <a:p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Grouping &amp; fitting</a:t>
            </a:r>
          </a:p>
          <a:p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Multiple views and motion</a:t>
            </a:r>
          </a:p>
          <a:p>
            <a:pPr lvl="1"/>
            <a:r>
              <a:rPr lang="en-US" sz="2400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Homography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and image warping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Local invariant features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Image formation</a:t>
            </a:r>
          </a:p>
          <a:p>
            <a:pPr lvl="1"/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Epipolar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geometry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Stereo and structure from motion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Recognition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Video processing</a:t>
            </a:r>
          </a:p>
        </p:txBody>
      </p:sp>
      <p:sp>
        <p:nvSpPr>
          <p:cNvPr id="149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59C71F-5CA6-4F44-A4A2-543A30CBDC16}" type="slidenum">
              <a:rPr lang="en-US" sz="1400" b="0"/>
              <a:pPr eaLnBrk="1" hangingPunct="1"/>
              <a:t>5</a:t>
            </a:fld>
            <a:endParaRPr lang="en-US" sz="1400" b="0"/>
          </a:p>
        </p:txBody>
      </p:sp>
      <p:sp>
        <p:nvSpPr>
          <p:cNvPr id="149508" name="TextBox 5"/>
          <p:cNvSpPr txBox="1">
            <a:spLocks noChangeArrowheads="1"/>
          </p:cNvSpPr>
          <p:nvPr/>
        </p:nvSpPr>
        <p:spPr bwMode="auto">
          <a:xfrm>
            <a:off x="0" y="6488113"/>
            <a:ext cx="319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Slide credit: Kristen Grauman</a:t>
            </a:r>
          </a:p>
        </p:txBody>
      </p:sp>
    </p:spTree>
    <p:extLst>
      <p:ext uri="{BB962C8B-B14F-4D97-AF65-F5344CB8AC3E}">
        <p14:creationId xmlns:p14="http://schemas.microsoft.com/office/powerpoint/2010/main" val="37790407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684213" y="1524000"/>
          <a:ext cx="5792787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6" name="Photo Editor Photo" r:id="rId3" imgW="7811590" imgH="3390476" progId="">
                  <p:embed/>
                </p:oleObj>
              </mc:Choice>
              <mc:Fallback>
                <p:oleObj name="Photo Editor Photo" r:id="rId3" imgW="7811590" imgH="3390476" progId="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24000"/>
                        <a:ext cx="5792787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Picture 3" descr="ven_floorwarpmanu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685800" y="4267200"/>
            <a:ext cx="3348038" cy="2273300"/>
          </a:xfrm>
          <a:noFill/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114800" y="5105400"/>
            <a:ext cx="4794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Kemp,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37363" y="2438400"/>
            <a:ext cx="1620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Analysing patterns and shapes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221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camera center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r>
              <a:rPr lang="en-US" dirty="0"/>
              <a:t>Does it still work?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 flipV="1">
            <a:off x="3732213" y="2024063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>
            <a:off x="3532188" y="29479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3738563" y="3041650"/>
            <a:ext cx="3729037" cy="1530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V="1">
            <a:off x="3546475" y="15240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3505200" y="3048000"/>
            <a:ext cx="2030413" cy="2074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3" name="Oval 13"/>
          <p:cNvSpPr>
            <a:spLocks noChangeArrowheads="1"/>
          </p:cNvSpPr>
          <p:nvPr/>
        </p:nvSpPr>
        <p:spPr bwMode="auto">
          <a:xfrm>
            <a:off x="3325813" y="27876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54" name="Line 29"/>
          <p:cNvSpPr>
            <a:spLocks noChangeShapeType="1"/>
          </p:cNvSpPr>
          <p:nvPr/>
        </p:nvSpPr>
        <p:spPr bwMode="auto">
          <a:xfrm flipV="1">
            <a:off x="3732213" y="3429000"/>
            <a:ext cx="3582987" cy="1376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7" name="Line 32"/>
          <p:cNvSpPr>
            <a:spLocks noChangeShapeType="1"/>
          </p:cNvSpPr>
          <p:nvPr/>
        </p:nvSpPr>
        <p:spPr bwMode="auto">
          <a:xfrm>
            <a:off x="3532188" y="49291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9" name="Line 34"/>
          <p:cNvSpPr>
            <a:spLocks noChangeShapeType="1"/>
          </p:cNvSpPr>
          <p:nvPr/>
        </p:nvSpPr>
        <p:spPr bwMode="auto">
          <a:xfrm>
            <a:off x="3738563" y="50228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0" name="Line 35"/>
          <p:cNvSpPr>
            <a:spLocks noChangeShapeType="1"/>
          </p:cNvSpPr>
          <p:nvPr/>
        </p:nvSpPr>
        <p:spPr bwMode="auto">
          <a:xfrm flipV="1">
            <a:off x="3546475" y="35052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1" name="Line 36"/>
          <p:cNvSpPr>
            <a:spLocks noChangeShapeType="1"/>
          </p:cNvSpPr>
          <p:nvPr/>
        </p:nvSpPr>
        <p:spPr bwMode="auto">
          <a:xfrm>
            <a:off x="3524250" y="5011738"/>
            <a:ext cx="2030413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3" name="Oval 38"/>
          <p:cNvSpPr>
            <a:spLocks noChangeArrowheads="1"/>
          </p:cNvSpPr>
          <p:nvPr/>
        </p:nvSpPr>
        <p:spPr bwMode="auto">
          <a:xfrm>
            <a:off x="3325813" y="47688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64" name="Freeform 55"/>
          <p:cNvSpPr>
            <a:spLocks/>
          </p:cNvSpPr>
          <p:nvPr/>
        </p:nvSpPr>
        <p:spPr bwMode="auto">
          <a:xfrm>
            <a:off x="6731000" y="1143000"/>
            <a:ext cx="1498600" cy="5626100"/>
          </a:xfrm>
          <a:custGeom>
            <a:avLst/>
            <a:gdLst>
              <a:gd name="T0" fmla="*/ 1149191350 w 944"/>
              <a:gd name="T1" fmla="*/ 0 h 3544"/>
              <a:gd name="T2" fmla="*/ 302418771 w 944"/>
              <a:gd name="T3" fmla="*/ 967740130 h 3544"/>
              <a:gd name="T4" fmla="*/ 1149191350 w 944"/>
              <a:gd name="T5" fmla="*/ 2056447727 h 3544"/>
              <a:gd name="T6" fmla="*/ 181451253 w 944"/>
              <a:gd name="T7" fmla="*/ 2147483647 h 3544"/>
              <a:gd name="T8" fmla="*/ 2147483647 w 944"/>
              <a:gd name="T9" fmla="*/ 2147483647 h 3544"/>
              <a:gd name="T10" fmla="*/ 1028223881 w 944"/>
              <a:gd name="T11" fmla="*/ 2147483647 h 3544"/>
              <a:gd name="T12" fmla="*/ 1754029090 w 944"/>
              <a:gd name="T13" fmla="*/ 2147483647 h 3544"/>
              <a:gd name="T14" fmla="*/ 423386339 w 944"/>
              <a:gd name="T15" fmla="*/ 2147483647 h 3544"/>
              <a:gd name="T16" fmla="*/ 1512093756 w 944"/>
              <a:gd name="T17" fmla="*/ 2147483647 h 3544"/>
              <a:gd name="T18" fmla="*/ 2116931496 w 944"/>
              <a:gd name="T19" fmla="*/ 2147483647 h 35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4"/>
              <a:gd name="T31" fmla="*/ 0 h 3544"/>
              <a:gd name="T32" fmla="*/ 944 w 944"/>
              <a:gd name="T33" fmla="*/ 3544 h 35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4" h="3544">
                <a:moveTo>
                  <a:pt x="456" y="0"/>
                </a:moveTo>
                <a:cubicBezTo>
                  <a:pt x="288" y="124"/>
                  <a:pt x="120" y="248"/>
                  <a:pt x="120" y="384"/>
                </a:cubicBezTo>
                <a:cubicBezTo>
                  <a:pt x="120" y="520"/>
                  <a:pt x="464" y="672"/>
                  <a:pt x="456" y="816"/>
                </a:cubicBezTo>
                <a:cubicBezTo>
                  <a:pt x="448" y="960"/>
                  <a:pt x="0" y="1104"/>
                  <a:pt x="72" y="1248"/>
                </a:cubicBezTo>
                <a:cubicBezTo>
                  <a:pt x="144" y="1392"/>
                  <a:pt x="832" y="1504"/>
                  <a:pt x="888" y="1680"/>
                </a:cubicBezTo>
                <a:cubicBezTo>
                  <a:pt x="944" y="1856"/>
                  <a:pt x="440" y="2120"/>
                  <a:pt x="408" y="2304"/>
                </a:cubicBezTo>
                <a:cubicBezTo>
                  <a:pt x="376" y="2488"/>
                  <a:pt x="736" y="2624"/>
                  <a:pt x="696" y="2784"/>
                </a:cubicBezTo>
                <a:cubicBezTo>
                  <a:pt x="656" y="2944"/>
                  <a:pt x="184" y="3144"/>
                  <a:pt x="168" y="3264"/>
                </a:cubicBezTo>
                <a:cubicBezTo>
                  <a:pt x="152" y="3384"/>
                  <a:pt x="488" y="3464"/>
                  <a:pt x="600" y="3504"/>
                </a:cubicBezTo>
                <a:cubicBezTo>
                  <a:pt x="712" y="3544"/>
                  <a:pt x="776" y="3524"/>
                  <a:pt x="840" y="350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5486400" y="1066800"/>
            <a:ext cx="1595438" cy="5029200"/>
            <a:chOff x="3456" y="672"/>
            <a:chExt cx="1005" cy="3168"/>
          </a:xfrm>
        </p:grpSpPr>
        <p:sp>
          <p:nvSpPr>
            <p:cNvPr id="87079" name="Line 58"/>
            <p:cNvSpPr>
              <a:spLocks noChangeShapeType="1"/>
            </p:cNvSpPr>
            <p:nvPr/>
          </p:nvSpPr>
          <p:spPr bwMode="auto">
            <a:xfrm>
              <a:off x="3744" y="912"/>
              <a:ext cx="0" cy="29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80" name="Text Box 59"/>
            <p:cNvSpPr txBox="1">
              <a:spLocks noChangeArrowheads="1"/>
            </p:cNvSpPr>
            <p:nvPr/>
          </p:nvSpPr>
          <p:spPr bwMode="auto">
            <a:xfrm>
              <a:off x="3456" y="672"/>
              <a:ext cx="10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synthetic PP</a:t>
              </a:r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3429000" y="1889125"/>
            <a:ext cx="2209800" cy="3978275"/>
            <a:chOff x="2160" y="1190"/>
            <a:chExt cx="1392" cy="2506"/>
          </a:xfrm>
        </p:grpSpPr>
        <p:sp>
          <p:nvSpPr>
            <p:cNvPr id="87075" name="Line 56"/>
            <p:cNvSpPr>
              <a:spLocks noChangeShapeType="1"/>
            </p:cNvSpPr>
            <p:nvPr/>
          </p:nvSpPr>
          <p:spPr bwMode="auto">
            <a:xfrm flipH="1">
              <a:off x="2736" y="1392"/>
              <a:ext cx="432" cy="115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6" name="Line 57"/>
            <p:cNvSpPr>
              <a:spLocks noChangeShapeType="1"/>
            </p:cNvSpPr>
            <p:nvPr/>
          </p:nvSpPr>
          <p:spPr bwMode="auto">
            <a:xfrm>
              <a:off x="2544" y="2400"/>
              <a:ext cx="432" cy="129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7" name="Text Box 60"/>
            <p:cNvSpPr txBox="1">
              <a:spLocks noChangeArrowheads="1"/>
            </p:cNvSpPr>
            <p:nvPr/>
          </p:nvSpPr>
          <p:spPr bwMode="auto">
            <a:xfrm>
              <a:off x="3133" y="11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PP1</a:t>
              </a:r>
            </a:p>
          </p:txBody>
        </p:sp>
        <p:sp>
          <p:nvSpPr>
            <p:cNvPr id="87078" name="Text Box 61"/>
            <p:cNvSpPr txBox="1">
              <a:spLocks noChangeArrowheads="1"/>
            </p:cNvSpPr>
            <p:nvPr/>
          </p:nvSpPr>
          <p:spPr bwMode="auto">
            <a:xfrm>
              <a:off x="2160" y="23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PP2</a:t>
              </a: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4508500" y="3289300"/>
            <a:ext cx="3035300" cy="1358900"/>
            <a:chOff x="2840" y="2072"/>
            <a:chExt cx="1912" cy="856"/>
          </a:xfrm>
        </p:grpSpPr>
        <p:sp>
          <p:nvSpPr>
            <p:cNvPr id="87072" name="Oval 64"/>
            <p:cNvSpPr>
              <a:spLocks noChangeArrowheads="1"/>
            </p:cNvSpPr>
            <p:nvPr/>
          </p:nvSpPr>
          <p:spPr bwMode="auto">
            <a:xfrm>
              <a:off x="2840" y="2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3" name="Oval 65"/>
            <p:cNvSpPr>
              <a:spLocks noChangeArrowheads="1"/>
            </p:cNvSpPr>
            <p:nvPr/>
          </p:nvSpPr>
          <p:spPr bwMode="auto">
            <a:xfrm>
              <a:off x="4656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4" name="Oval 67"/>
            <p:cNvSpPr>
              <a:spLocks noChangeArrowheads="1"/>
            </p:cNvSpPr>
            <p:nvPr/>
          </p:nvSpPr>
          <p:spPr bwMode="auto">
            <a:xfrm>
              <a:off x="3696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4241800" y="3352800"/>
            <a:ext cx="3149600" cy="1308100"/>
            <a:chOff x="2672" y="2112"/>
            <a:chExt cx="1984" cy="824"/>
          </a:xfrm>
        </p:grpSpPr>
        <p:sp>
          <p:nvSpPr>
            <p:cNvPr id="87070" name="Oval 63"/>
            <p:cNvSpPr>
              <a:spLocks noChangeArrowheads="1"/>
            </p:cNvSpPr>
            <p:nvPr/>
          </p:nvSpPr>
          <p:spPr bwMode="auto">
            <a:xfrm>
              <a:off x="2672" y="284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1" name="Oval 68"/>
            <p:cNvSpPr>
              <a:spLocks noChangeArrowheads="1"/>
            </p:cNvSpPr>
            <p:nvPr/>
          </p:nvSpPr>
          <p:spPr bwMode="auto">
            <a:xfrm>
              <a:off x="4560" y="211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7069" name="TextBox 39"/>
          <p:cNvSpPr txBox="1">
            <a:spLocks noChangeArrowheads="1"/>
          </p:cNvSpPr>
          <p:nvPr/>
        </p:nvSpPr>
        <p:spPr bwMode="auto">
          <a:xfrm>
            <a:off x="7164388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7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/>
              <a:t>Recall: same camera center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0" name="Line 5"/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1" name="Line 6"/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3" name="Line 8"/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8" name="Line 13"/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70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Can generate synthetic 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as long as it has </a:t>
            </a:r>
            <a:r>
              <a:rPr lang="en-US" sz="2400" b="1" dirty="0">
                <a:solidFill>
                  <a:srgbClr val="000000"/>
                </a:solidFill>
              </a:rPr>
              <a:t>the same center of projection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98714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…Or: Planar scene (or far away)</a:t>
            </a:r>
          </a:p>
        </p:txBody>
      </p:sp>
      <p:sp>
        <p:nvSpPr>
          <p:cNvPr id="27652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r>
              <a:rPr lang="en-US"/>
              <a:t>PP3 is a projection plane of both centers of projection, so we are OK!</a:t>
            </a:r>
          </a:p>
          <a:p>
            <a:r>
              <a:rPr lang="en-US"/>
              <a:t>This is how big aerial photographs are made</a:t>
            </a:r>
          </a:p>
        </p:txBody>
      </p:sp>
      <p:graphicFrame>
        <p:nvGraphicFramePr>
          <p:cNvPr id="27650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981200" y="914400"/>
          <a:ext cx="4876800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0" name="Photo Editor Photo" r:id="rId3" imgW="4486901" imgH="3696216" progId="">
                  <p:embed/>
                </p:oleObj>
              </mc:Choice>
              <mc:Fallback>
                <p:oleObj name="Photo Editor Photo" r:id="rId3" imgW="4486901" imgH="3696216" progId="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914400"/>
                        <a:ext cx="4876800" cy="401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2270125" y="1716088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5410200" y="9906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PP3</a:t>
            </a:r>
          </a:p>
        </p:txBody>
      </p:sp>
      <p:sp>
        <p:nvSpPr>
          <p:cNvPr id="27655" name="Text Box 14"/>
          <p:cNvSpPr txBox="1">
            <a:spLocks noChangeArrowheads="1"/>
          </p:cNvSpPr>
          <p:nvPr/>
        </p:nvSpPr>
        <p:spPr bwMode="auto">
          <a:xfrm>
            <a:off x="6707188" y="2514600"/>
            <a:ext cx="760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7419975" y="6584950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636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9091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2" name="Picture 7" descr="stanf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675"/>
            <a:ext cx="9144000" cy="675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925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 for estimating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8458200" cy="52578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RANSAC loop:</a:t>
            </a:r>
          </a:p>
          <a:p>
            <a:r>
              <a:rPr lang="en-US" dirty="0">
                <a:solidFill>
                  <a:srgbClr val="000000"/>
                </a:solidFill>
              </a:rPr>
              <a:t>1.  Select four feature pairs (at random)</a:t>
            </a:r>
          </a:p>
          <a:p>
            <a:r>
              <a:rPr lang="en-US" dirty="0">
                <a:solidFill>
                  <a:srgbClr val="000000"/>
                </a:solidFill>
              </a:rPr>
              <a:t>2.  Compute </a:t>
            </a:r>
            <a:r>
              <a:rPr lang="en-US" dirty="0" err="1">
                <a:solidFill>
                  <a:srgbClr val="000000"/>
                </a:solidFill>
              </a:rPr>
              <a:t>homography</a:t>
            </a:r>
            <a:r>
              <a:rPr lang="en-US" dirty="0">
                <a:solidFill>
                  <a:srgbClr val="000000"/>
                </a:solidFill>
              </a:rPr>
              <a:t> H (exact)</a:t>
            </a:r>
          </a:p>
          <a:p>
            <a:r>
              <a:rPr lang="en-US" dirty="0">
                <a:solidFill>
                  <a:srgbClr val="000000"/>
                </a:solidFill>
              </a:rPr>
              <a:t>3.  Compute </a:t>
            </a:r>
            <a:r>
              <a:rPr lang="en-US" i="1" dirty="0">
                <a:solidFill>
                  <a:srgbClr val="000000"/>
                </a:solidFill>
              </a:rPr>
              <a:t>inliers </a:t>
            </a:r>
            <a:r>
              <a:rPr lang="en-US" dirty="0">
                <a:solidFill>
                  <a:srgbClr val="000000"/>
                </a:solidFill>
              </a:rPr>
              <a:t>where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Times New Roman"/>
              </a:rPr>
              <a:t>SSD(p</a:t>
            </a:r>
            <a:r>
              <a:rPr lang="en-US" i="1" baseline="-25000" dirty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b="1" i="1" dirty="0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i="1" dirty="0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i="1" baseline="-25000" dirty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r>
              <a:rPr lang="en-US" dirty="0">
                <a:solidFill>
                  <a:srgbClr val="000000"/>
                </a:solidFill>
              </a:rPr>
              <a:t>4.  Keep largest set of inliers</a:t>
            </a:r>
          </a:p>
          <a:p>
            <a:r>
              <a:rPr lang="en-US" dirty="0">
                <a:solidFill>
                  <a:srgbClr val="000000"/>
                </a:solidFill>
              </a:rPr>
              <a:t>5.  Re-compute least-squares H estimate on all of the inliers</a:t>
            </a:r>
          </a:p>
          <a:p>
            <a:endParaRPr lang="en-US" dirty="0"/>
          </a:p>
        </p:txBody>
      </p:sp>
      <p:sp>
        <p:nvSpPr>
          <p:cNvPr id="6" name="Curved Left Arrow 5"/>
          <p:cNvSpPr/>
          <p:nvPr/>
        </p:nvSpPr>
        <p:spPr bwMode="auto">
          <a:xfrm flipV="1">
            <a:off x="8153400" y="2209800"/>
            <a:ext cx="838200" cy="1219200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6565612"/>
            <a:ext cx="2971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</a:rPr>
              <a:t>Slide credit: Steve Seitz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5334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5334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982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873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/>
              <a:t>Compute </a:t>
            </a:r>
            <a:r>
              <a:rPr lang="en-US" i="1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1584325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2738437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146300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18621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4669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16954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19764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19240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2940050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26193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357437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18240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16716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1976437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324100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2687637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357437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165350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1816100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482725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019300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2644775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441575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078037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1900237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1824037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416175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159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/>
              <a:t>Compute </a:t>
            </a:r>
            <a:r>
              <a:rPr lang="en-US" i="1" dirty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/>
              <a:t>Loop:</a:t>
            </a:r>
          </a:p>
          <a:p>
            <a:pPr marL="838200" lvl="1" indent="-381000"/>
            <a:r>
              <a:rPr lang="en-US" i="1" dirty="0"/>
              <a:t>Hypothesize</a:t>
            </a:r>
            <a:r>
              <a:rPr lang="en-US" dirty="0"/>
              <a:t> transformation </a:t>
            </a:r>
            <a:r>
              <a:rPr lang="en-US" i="1" dirty="0"/>
              <a:t>T </a:t>
            </a:r>
            <a:r>
              <a:rPr lang="en-US" dirty="0"/>
              <a:t>(small group of putative matches that are related by </a:t>
            </a:r>
            <a:r>
              <a:rPr lang="en-US" i="1" dirty="0"/>
              <a:t>T</a:t>
            </a:r>
            <a:r>
              <a:rPr lang="en-US" dirty="0"/>
              <a:t>)</a:t>
            </a:r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1636712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81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3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/>
              <a:t>Main questions</a:t>
            </a:r>
          </a:p>
        </p:txBody>
      </p:sp>
      <p:sp>
        <p:nvSpPr>
          <p:cNvPr id="58371" name="Line 23"/>
          <p:cNvSpPr>
            <a:spLocks noChangeShapeType="1"/>
          </p:cNvSpPr>
          <p:nvPr/>
        </p:nvSpPr>
        <p:spPr bwMode="auto">
          <a:xfrm flipV="1">
            <a:off x="2736850" y="5527675"/>
            <a:ext cx="766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2" name="AutoShape 2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28650" y="4308475"/>
            <a:ext cx="1879600" cy="23209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3" name="Oval 25"/>
          <p:cNvSpPr>
            <a:spLocks noChangeAspect="1" noChangeArrowheads="1"/>
          </p:cNvSpPr>
          <p:nvPr/>
        </p:nvSpPr>
        <p:spPr bwMode="auto">
          <a:xfrm>
            <a:off x="1512888" y="4570412"/>
            <a:ext cx="100012" cy="1190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4" name="Oval 26"/>
          <p:cNvSpPr>
            <a:spLocks noChangeAspect="1" noChangeArrowheads="1"/>
          </p:cNvSpPr>
          <p:nvPr/>
        </p:nvSpPr>
        <p:spPr bwMode="auto">
          <a:xfrm>
            <a:off x="2024063" y="6213475"/>
            <a:ext cx="100012" cy="119062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5" name="Oval 27"/>
          <p:cNvSpPr>
            <a:spLocks noChangeAspect="1" noChangeArrowheads="1"/>
          </p:cNvSpPr>
          <p:nvPr/>
        </p:nvSpPr>
        <p:spPr bwMode="auto">
          <a:xfrm>
            <a:off x="1422400" y="5824537"/>
            <a:ext cx="98425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6" name="Oval 28"/>
          <p:cNvSpPr>
            <a:spLocks noChangeAspect="1" noChangeArrowheads="1"/>
          </p:cNvSpPr>
          <p:nvPr/>
        </p:nvSpPr>
        <p:spPr bwMode="auto">
          <a:xfrm>
            <a:off x="811213" y="5410200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7" name="Oval 29"/>
          <p:cNvSpPr>
            <a:spLocks noChangeAspect="1" noChangeArrowheads="1"/>
          </p:cNvSpPr>
          <p:nvPr/>
        </p:nvSpPr>
        <p:spPr bwMode="auto">
          <a:xfrm>
            <a:off x="1933575" y="5105400"/>
            <a:ext cx="98425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759200" y="4765675"/>
            <a:ext cx="1239838" cy="1787525"/>
            <a:chOff x="3758667" y="1877985"/>
            <a:chExt cx="1240317" cy="1787525"/>
          </a:xfrm>
        </p:grpSpPr>
        <p:sp>
          <p:nvSpPr>
            <p:cNvPr id="58396" name="AutoShape 30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rot="1247942">
              <a:off x="3758667" y="1877985"/>
              <a:ext cx="1240317" cy="1787525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7" name="Oval 31"/>
            <p:cNvSpPr>
              <a:spLocks noChangeAspect="1" noChangeArrowheads="1"/>
            </p:cNvSpPr>
            <p:nvPr/>
          </p:nvSpPr>
          <p:spPr bwMode="auto">
            <a:xfrm>
              <a:off x="4487952" y="2217710"/>
              <a:ext cx="99811" cy="1190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8" name="Oval 32"/>
            <p:cNvSpPr>
              <a:spLocks noChangeAspect="1" noChangeArrowheads="1"/>
            </p:cNvSpPr>
            <p:nvPr/>
          </p:nvSpPr>
          <p:spPr bwMode="auto">
            <a:xfrm>
              <a:off x="4487952" y="3359123"/>
              <a:ext cx="99811" cy="1190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9" name="Oval 33"/>
            <p:cNvSpPr>
              <a:spLocks noChangeAspect="1" noChangeArrowheads="1"/>
            </p:cNvSpPr>
            <p:nvPr/>
          </p:nvSpPr>
          <p:spPr bwMode="auto">
            <a:xfrm>
              <a:off x="4168557" y="2936848"/>
              <a:ext cx="99811" cy="11906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400" name="Oval 34"/>
            <p:cNvSpPr>
              <a:spLocks noChangeAspect="1" noChangeArrowheads="1"/>
            </p:cNvSpPr>
            <p:nvPr/>
          </p:nvSpPr>
          <p:spPr bwMode="auto">
            <a:xfrm>
              <a:off x="3913041" y="2522510"/>
              <a:ext cx="99811" cy="119063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401" name="Oval 35"/>
            <p:cNvSpPr>
              <a:spLocks noChangeAspect="1" noChangeArrowheads="1"/>
            </p:cNvSpPr>
            <p:nvPr/>
          </p:nvSpPr>
          <p:spPr bwMode="auto">
            <a:xfrm>
              <a:off x="4643657" y="2598710"/>
              <a:ext cx="99811" cy="1190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8379" name="Text Box 36"/>
          <p:cNvSpPr txBox="1">
            <a:spLocks noChangeArrowheads="1"/>
          </p:cNvSpPr>
          <p:nvPr/>
        </p:nvSpPr>
        <p:spPr bwMode="auto">
          <a:xfrm>
            <a:off x="2855913" y="48926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V="1">
            <a:off x="2736850" y="2518153"/>
            <a:ext cx="766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AutoShape 2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28650" y="1298953"/>
            <a:ext cx="1879600" cy="23209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Oval 25"/>
          <p:cNvSpPr>
            <a:spLocks noChangeAspect="1" noChangeArrowheads="1"/>
          </p:cNvSpPr>
          <p:nvPr/>
        </p:nvSpPr>
        <p:spPr bwMode="auto">
          <a:xfrm>
            <a:off x="1512888" y="1560890"/>
            <a:ext cx="100012" cy="1190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" name="Oval 26"/>
          <p:cNvSpPr>
            <a:spLocks noChangeAspect="1" noChangeArrowheads="1"/>
          </p:cNvSpPr>
          <p:nvPr/>
        </p:nvSpPr>
        <p:spPr bwMode="auto">
          <a:xfrm>
            <a:off x="2024063" y="3203953"/>
            <a:ext cx="100012" cy="119062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Oval 27"/>
          <p:cNvSpPr>
            <a:spLocks noChangeAspect="1" noChangeArrowheads="1"/>
          </p:cNvSpPr>
          <p:nvPr/>
        </p:nvSpPr>
        <p:spPr bwMode="auto">
          <a:xfrm>
            <a:off x="1422400" y="2815015"/>
            <a:ext cx="98425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" name="Oval 28"/>
          <p:cNvSpPr>
            <a:spLocks noChangeAspect="1" noChangeArrowheads="1"/>
          </p:cNvSpPr>
          <p:nvPr/>
        </p:nvSpPr>
        <p:spPr bwMode="auto">
          <a:xfrm>
            <a:off x="811213" y="2400678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Oval 29"/>
          <p:cNvSpPr>
            <a:spLocks noChangeAspect="1" noChangeArrowheads="1"/>
          </p:cNvSpPr>
          <p:nvPr/>
        </p:nvSpPr>
        <p:spPr bwMode="auto">
          <a:xfrm>
            <a:off x="1933575" y="2095878"/>
            <a:ext cx="98425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" name="AutoShape 30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3759200" y="1756153"/>
            <a:ext cx="1239838" cy="17875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" name="Oval 31"/>
          <p:cNvSpPr>
            <a:spLocks noChangeAspect="1" noChangeArrowheads="1"/>
          </p:cNvSpPr>
          <p:nvPr/>
        </p:nvSpPr>
        <p:spPr bwMode="auto">
          <a:xfrm>
            <a:off x="4487863" y="2095878"/>
            <a:ext cx="100012" cy="1190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" name="Oval 32"/>
          <p:cNvSpPr>
            <a:spLocks noChangeAspect="1" noChangeArrowheads="1"/>
          </p:cNvSpPr>
          <p:nvPr/>
        </p:nvSpPr>
        <p:spPr bwMode="auto">
          <a:xfrm>
            <a:off x="4487863" y="3237290"/>
            <a:ext cx="100012" cy="11906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Oval 33"/>
          <p:cNvSpPr>
            <a:spLocks noChangeAspect="1" noChangeArrowheads="1"/>
          </p:cNvSpPr>
          <p:nvPr/>
        </p:nvSpPr>
        <p:spPr bwMode="auto">
          <a:xfrm>
            <a:off x="4168775" y="2815015"/>
            <a:ext cx="100013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" name="Oval 34"/>
          <p:cNvSpPr>
            <a:spLocks noChangeAspect="1" noChangeArrowheads="1"/>
          </p:cNvSpPr>
          <p:nvPr/>
        </p:nvSpPr>
        <p:spPr bwMode="auto">
          <a:xfrm>
            <a:off x="3913188" y="2400678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" name="Oval 35"/>
          <p:cNvSpPr>
            <a:spLocks noChangeAspect="1" noChangeArrowheads="1"/>
          </p:cNvSpPr>
          <p:nvPr/>
        </p:nvSpPr>
        <p:spPr bwMode="auto">
          <a:xfrm>
            <a:off x="4643438" y="2476878"/>
            <a:ext cx="100012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2855913" y="188315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659438" y="4600575"/>
            <a:ext cx="32940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Warping</a:t>
            </a:r>
            <a:r>
              <a:rPr lang="en-US" sz="2400" dirty="0">
                <a:solidFill>
                  <a:srgbClr val="000000"/>
                </a:solidFill>
              </a:rPr>
              <a:t>: Given a source image and a transformation, what does the transformed output look like?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703888" y="1575178"/>
            <a:ext cx="34401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Alignment</a:t>
            </a:r>
            <a:r>
              <a:rPr lang="en-US" sz="2400" dirty="0">
                <a:solidFill>
                  <a:srgbClr val="000000"/>
                </a:solidFill>
              </a:rPr>
              <a:t>: Given two images, what is the transformation between them?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2400" y="3886200"/>
            <a:ext cx="883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C538B-9FB9-43FF-B22F-3A37D815845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0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nimBg="1"/>
      <p:bldP spid="58372" grpId="0" animBg="1"/>
      <p:bldP spid="58373" grpId="0" animBg="1"/>
      <p:bldP spid="58374" grpId="0" animBg="1"/>
      <p:bldP spid="58375" grpId="0" animBg="1"/>
      <p:bldP spid="58376" grpId="0" animBg="1"/>
      <p:bldP spid="58377" grpId="0" animBg="1"/>
      <p:bldP spid="58379" grpId="0"/>
      <p:bldP spid="3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66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/>
              <a:t>Compute </a:t>
            </a:r>
            <a:r>
              <a:rPr lang="en-US" i="1" dirty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/>
              <a:t>Loop:</a:t>
            </a:r>
          </a:p>
          <a:p>
            <a:pPr marL="838200" lvl="1" indent="-381000"/>
            <a:r>
              <a:rPr lang="en-US" i="1" dirty="0"/>
              <a:t>Hypothesize</a:t>
            </a:r>
            <a:r>
              <a:rPr lang="en-US" dirty="0"/>
              <a:t> transformation </a:t>
            </a:r>
            <a:r>
              <a:rPr lang="en-US" i="1" dirty="0"/>
              <a:t>T </a:t>
            </a:r>
            <a:r>
              <a:rPr lang="en-US" dirty="0"/>
              <a:t>(small group of putative matches that are related by </a:t>
            </a:r>
            <a:r>
              <a:rPr lang="en-US" i="1" dirty="0"/>
              <a:t>T</a:t>
            </a:r>
            <a:r>
              <a:rPr lang="en-US" dirty="0"/>
              <a:t>)</a:t>
            </a:r>
          </a:p>
          <a:p>
            <a:pPr marL="838200" lvl="1" indent="-381000"/>
            <a:r>
              <a:rPr lang="en-US" i="1" dirty="0"/>
              <a:t>Verify </a:t>
            </a:r>
            <a:r>
              <a:rPr lang="en-US" dirty="0"/>
              <a:t>transformation (search for other matches consistent with </a:t>
            </a:r>
            <a:r>
              <a:rPr lang="en-US" i="1" dirty="0"/>
              <a:t>T</a:t>
            </a:r>
            <a:r>
              <a:rPr lang="en-US" dirty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1584325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2738437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146300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18621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4669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16954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19764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19240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2940050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26193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357437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18240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16716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60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/>
              <a:t>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66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/>
              <a:t>Compute </a:t>
            </a:r>
            <a:r>
              <a:rPr lang="en-US" i="1" dirty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/>
              <a:t>Loop:</a:t>
            </a:r>
          </a:p>
          <a:p>
            <a:pPr marL="838200" lvl="1" indent="-381000"/>
            <a:r>
              <a:rPr lang="en-US" i="1" dirty="0"/>
              <a:t>Hypothesize</a:t>
            </a:r>
            <a:r>
              <a:rPr lang="en-US" dirty="0"/>
              <a:t> transformation </a:t>
            </a:r>
            <a:r>
              <a:rPr lang="en-US" i="1" dirty="0"/>
              <a:t>T </a:t>
            </a:r>
            <a:r>
              <a:rPr lang="en-US" dirty="0"/>
              <a:t>(small group of putative matches that are related by </a:t>
            </a:r>
            <a:r>
              <a:rPr lang="en-US" i="1" dirty="0"/>
              <a:t>T</a:t>
            </a:r>
            <a:r>
              <a:rPr lang="en-US" dirty="0"/>
              <a:t>)</a:t>
            </a:r>
          </a:p>
          <a:p>
            <a:pPr marL="838200" lvl="1" indent="-381000"/>
            <a:r>
              <a:rPr lang="en-US" i="1" dirty="0"/>
              <a:t>Verify </a:t>
            </a:r>
            <a:r>
              <a:rPr lang="en-US" dirty="0"/>
              <a:t>transformation (search for other matches consistent with </a:t>
            </a:r>
            <a:r>
              <a:rPr lang="en-US" i="1" dirty="0"/>
              <a:t>T</a:t>
            </a:r>
            <a:r>
              <a:rPr lang="en-US" dirty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533400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530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Summary: alignment &amp; warping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Write </a:t>
            </a:r>
            <a:r>
              <a:rPr lang="en-US" b="1" dirty="0"/>
              <a:t>2d transformations </a:t>
            </a:r>
            <a:r>
              <a:rPr lang="en-US" dirty="0"/>
              <a:t>as matrix-vector multiplication (including translation when we use homogeneous coordinates)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Perform </a:t>
            </a:r>
            <a:r>
              <a:rPr lang="en-US" b="1" dirty="0"/>
              <a:t>image warping </a:t>
            </a:r>
            <a:r>
              <a:rPr lang="en-US" dirty="0"/>
              <a:t>(forward, inverse)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/>
              <a:t>Fitting transformations</a:t>
            </a:r>
            <a:r>
              <a:rPr lang="en-US" dirty="0"/>
              <a:t>: solve for unknown parameters given corresponding points  from two views (affine, projective (</a:t>
            </a:r>
            <a:r>
              <a:rPr lang="en-US" dirty="0" err="1"/>
              <a:t>homography</a:t>
            </a:r>
            <a:r>
              <a:rPr lang="en-US" dirty="0"/>
              <a:t>)).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/>
              <a:t>Mosaics</a:t>
            </a:r>
            <a:r>
              <a:rPr lang="en-US" dirty="0"/>
              <a:t>: uses </a:t>
            </a:r>
            <a:r>
              <a:rPr lang="en-US" dirty="0" err="1"/>
              <a:t>homography</a:t>
            </a:r>
            <a:r>
              <a:rPr lang="en-US" dirty="0"/>
              <a:t> and image warping to merge views taken from same center of projection. </a:t>
            </a:r>
          </a:p>
          <a:p>
            <a:pPr marL="342900" lvl="2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endParaRPr lang="en-US" sz="2800" dirty="0"/>
          </a:p>
          <a:p>
            <a:pPr lvl="2" eaLnBrk="1" hangingPunct="1">
              <a:spcAft>
                <a:spcPts val="600"/>
              </a:spcAft>
            </a:pPr>
            <a:endParaRPr lang="en-US" sz="2800" dirty="0"/>
          </a:p>
          <a:p>
            <a:pPr eaLnBrk="1" hangingPunct="1">
              <a:spcAft>
                <a:spcPts val="600"/>
              </a:spcAft>
            </a:pPr>
            <a:endParaRPr lang="en-US" sz="2800" dirty="0"/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9525000" cy="838200"/>
          </a:xfrm>
        </p:spPr>
        <p:txBody>
          <a:bodyPr/>
          <a:lstStyle/>
          <a:p>
            <a:r>
              <a:rPr lang="en-US"/>
              <a:t>Later: </a:t>
            </a:r>
            <a:r>
              <a:rPr lang="en-US" dirty="0"/>
              <a:t>which features should we match?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45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09600" y="1118419"/>
            <a:ext cx="5943600" cy="5815781"/>
            <a:chOff x="838200" y="-304800"/>
            <a:chExt cx="7086600" cy="6934200"/>
          </a:xfrm>
        </p:grpSpPr>
        <p:pic>
          <p:nvPicPr>
            <p:cNvPr id="35225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3281" t="20485" r="14844" b="14825"/>
            <a:stretch>
              <a:fillRect/>
            </a:stretch>
          </p:blipFill>
          <p:spPr bwMode="auto">
            <a:xfrm>
              <a:off x="914400" y="-304800"/>
              <a:ext cx="70104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225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0938" t="39219" r="16406" b="27358"/>
            <a:stretch>
              <a:fillRect/>
            </a:stretch>
          </p:blipFill>
          <p:spPr bwMode="auto">
            <a:xfrm>
              <a:off x="838200" y="4267200"/>
              <a:ext cx="70866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 bwMode="auto">
          <a:xfrm>
            <a:off x="228600" y="2362200"/>
            <a:ext cx="73152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81000" y="3581400"/>
            <a:ext cx="73152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81000" y="4876800"/>
            <a:ext cx="7315200" cy="2133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2819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Synthesized view from new camera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9400" y="14478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Current view, and desired view in green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29400" y="5105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Induced camera motion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0" y="762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600"/>
              <a:t>Creating and Exploring a Large Photorealistic Virtual Space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31007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sz="2600" dirty="0"/>
              <a:t>Creating and Exploring a Large Photorealistic Virtual Space</a:t>
            </a:r>
          </a:p>
        </p:txBody>
      </p:sp>
      <p:pic>
        <p:nvPicPr>
          <p:cNvPr id="559106" name="Picture 2"/>
          <p:cNvPicPr>
            <a:picLocks noChangeAspect="1" noChangeArrowheads="1"/>
          </p:cNvPicPr>
          <p:nvPr/>
        </p:nvPicPr>
        <p:blipFill>
          <a:blip r:embed="rId2" cstate="print"/>
          <a:srcRect l="4573" t="19070" r="2213" b="9636"/>
          <a:stretch>
            <a:fillRect/>
          </a:stretch>
        </p:blipFill>
        <p:spPr bwMode="auto">
          <a:xfrm>
            <a:off x="437323" y="1066800"/>
            <a:ext cx="824947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" y="573387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Josef </a:t>
            </a:r>
            <a:r>
              <a:rPr lang="en-US" dirty="0" err="1">
                <a:solidFill>
                  <a:srgbClr val="000000"/>
                </a:solidFill>
              </a:rPr>
              <a:t>Sivic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Biliana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Kaneva</a:t>
            </a:r>
            <a:r>
              <a:rPr lang="en-US" dirty="0">
                <a:solidFill>
                  <a:srgbClr val="000000"/>
                </a:solidFill>
              </a:rPr>
              <a:t>, Antonio </a:t>
            </a:r>
            <a:r>
              <a:rPr lang="en-US" dirty="0" err="1">
                <a:solidFill>
                  <a:srgbClr val="000000"/>
                </a:solidFill>
              </a:rPr>
              <a:t>Torralba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Shai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Avidan</a:t>
            </a:r>
            <a:r>
              <a:rPr lang="en-US" dirty="0">
                <a:solidFill>
                  <a:srgbClr val="000000"/>
                </a:solidFill>
              </a:rPr>
              <a:t> and William T. Freeman, Internet Vision Workshop, CVPR 2008.</a:t>
            </a:r>
          </a:p>
          <a:p>
            <a:r>
              <a:rPr lang="en-US" dirty="0">
                <a:solidFill>
                  <a:srgbClr val="000000"/>
                </a:solidFill>
                <a:hlinkClick r:id="rId3"/>
              </a:rPr>
              <a:t>http://www.youtube.com/watch?v=E0rboU10rPo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451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Devi Parikh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39668"/>
            <a:ext cx="8839200" cy="36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86200" y="6550223"/>
            <a:ext cx="4897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Image from http://graphics.cs.cmu.edu/courses/15-463/2010_fall/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Motivation for feature-based alignment:</a:t>
            </a:r>
            <a:br>
              <a:rPr lang="en-US" sz="3600" dirty="0"/>
            </a:br>
            <a:r>
              <a:rPr lang="en-US" sz="3600" dirty="0"/>
              <a:t>Image mosaics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89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(global) warping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of parametric warps:</a:t>
            </a:r>
          </a:p>
        </p:txBody>
      </p:sp>
      <p:pic>
        <p:nvPicPr>
          <p:cNvPr id="64516" name="Picture 4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1963738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524000" y="3059113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translation</a:t>
            </a:r>
          </a:p>
        </p:txBody>
      </p:sp>
      <p:pic>
        <p:nvPicPr>
          <p:cNvPr id="64518" name="Picture 6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1978025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 descr="rot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749425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117975" y="304482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rotation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6553200" y="296862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aspect</a:t>
            </a:r>
          </a:p>
        </p:txBody>
      </p:sp>
      <p:pic>
        <p:nvPicPr>
          <p:cNvPr id="64522" name="Picture 10" descr="aff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0675" y="4006850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013075" y="545465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affine</a:t>
            </a:r>
          </a:p>
        </p:txBody>
      </p:sp>
      <p:pic>
        <p:nvPicPr>
          <p:cNvPr id="64524" name="Picture 12" descr="perspectiv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5275" y="4159250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5491163" y="525145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perspective</a:t>
            </a:r>
          </a:p>
        </p:txBody>
      </p:sp>
      <p:sp>
        <p:nvSpPr>
          <p:cNvPr id="64526" name="TextBox 15"/>
          <p:cNvSpPr txBox="1">
            <a:spLocks noChangeArrowheads="1"/>
          </p:cNvSpPr>
          <p:nvPr/>
        </p:nvSpPr>
        <p:spPr bwMode="auto">
          <a:xfrm>
            <a:off x="716438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54164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Parametric (global) warping</a:t>
            </a:r>
          </a:p>
        </p:txBody>
      </p:sp>
      <p:sp>
        <p:nvSpPr>
          <p:cNvPr id="74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124200"/>
          </a:xfrm>
        </p:spPr>
        <p:txBody>
          <a:bodyPr/>
          <a:lstStyle/>
          <a:p>
            <a:r>
              <a:rPr lang="en-US" dirty="0"/>
              <a:t>Transformation T is a coordinate-changing machine:</a:t>
            </a:r>
          </a:p>
          <a:p>
            <a:r>
              <a:rPr lang="en-US" dirty="0"/>
              <a:t>				</a:t>
            </a:r>
            <a:r>
              <a:rPr lang="en-US" dirty="0" err="1"/>
              <a:t>p</a:t>
            </a:r>
            <a:r>
              <a:rPr lang="en-US" dirty="0"/>
              <a:t>’ = </a:t>
            </a:r>
            <a:r>
              <a:rPr lang="en-US" i="1" dirty="0" err="1"/>
              <a:t>T</a:t>
            </a:r>
            <a:r>
              <a:rPr lang="en-US" dirty="0" err="1"/>
              <a:t>(p</a:t>
            </a:r>
            <a:r>
              <a:rPr lang="en-US" dirty="0"/>
              <a:t>)</a:t>
            </a:r>
          </a:p>
          <a:p>
            <a:r>
              <a:rPr lang="en-US" dirty="0"/>
              <a:t>What does it mean that </a:t>
            </a:r>
            <a:r>
              <a:rPr lang="en-US" i="1" dirty="0"/>
              <a:t>T</a:t>
            </a:r>
            <a:r>
              <a:rPr lang="en-US" dirty="0"/>
              <a:t> is </a:t>
            </a:r>
            <a:r>
              <a:rPr lang="en-US" b="1" dirty="0"/>
              <a:t>global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Is the same for any point </a:t>
            </a:r>
            <a:r>
              <a:rPr lang="en-US" dirty="0" err="1"/>
              <a:t>p</a:t>
            </a:r>
            <a:endParaRPr lang="en-US" dirty="0"/>
          </a:p>
          <a:p>
            <a:pPr lvl="1"/>
            <a:r>
              <a:rPr lang="en-US" dirty="0"/>
              <a:t>can be described by just a few numbers (parameters)</a:t>
            </a:r>
          </a:p>
          <a:p>
            <a:r>
              <a:rPr lang="en-US" dirty="0"/>
              <a:t>Let’s represent </a:t>
            </a:r>
            <a:r>
              <a:rPr lang="en-US" i="1" dirty="0"/>
              <a:t>T</a:t>
            </a:r>
            <a:r>
              <a:rPr lang="en-US" dirty="0"/>
              <a:t> as a matrix:</a:t>
            </a:r>
          </a:p>
          <a:p>
            <a:r>
              <a:rPr lang="en-US" dirty="0"/>
              <a:t>				  </a:t>
            </a:r>
            <a:r>
              <a:rPr lang="en-US" dirty="0" err="1"/>
              <a:t>p</a:t>
            </a:r>
            <a:r>
              <a:rPr lang="en-US" dirty="0"/>
              <a:t>’ = </a:t>
            </a:r>
            <a:r>
              <a:rPr lang="en-US" b="1" dirty="0"/>
              <a:t>M</a:t>
            </a:r>
            <a:r>
              <a:rPr lang="en-US" dirty="0"/>
              <a:t>p</a:t>
            </a:r>
          </a:p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524000" y="1038225"/>
            <a:ext cx="5805488" cy="1552575"/>
            <a:chOff x="1524000" y="1038225"/>
            <a:chExt cx="5805488" cy="1552575"/>
          </a:xfrm>
        </p:grpSpPr>
        <p:grpSp>
          <p:nvGrpSpPr>
            <p:cNvPr id="2" name="Group 6"/>
            <p:cNvGrpSpPr>
              <a:grpSpLocks/>
            </p:cNvGrpSpPr>
            <p:nvPr/>
          </p:nvGrpSpPr>
          <p:grpSpPr bwMode="auto">
            <a:xfrm>
              <a:off x="3352800" y="1352550"/>
              <a:ext cx="1600200" cy="476250"/>
              <a:chOff x="2256" y="2064"/>
              <a:chExt cx="1008" cy="300"/>
            </a:xfrm>
          </p:grpSpPr>
          <p:sp>
            <p:nvSpPr>
              <p:cNvPr id="2061" name="Text Box 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336" cy="3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i="1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</a:p>
            </p:txBody>
          </p:sp>
          <p:sp>
            <p:nvSpPr>
              <p:cNvPr id="2062" name="Line 8"/>
              <p:cNvSpPr>
                <a:spLocks noChangeShapeType="1"/>
              </p:cNvSpPr>
              <p:nvPr/>
            </p:nvSpPr>
            <p:spPr bwMode="auto">
              <a:xfrm>
                <a:off x="2256" y="220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3" name="Line 9"/>
              <p:cNvSpPr>
                <a:spLocks noChangeShapeType="1"/>
              </p:cNvSpPr>
              <p:nvPr/>
            </p:nvSpPr>
            <p:spPr bwMode="auto">
              <a:xfrm>
                <a:off x="2928" y="220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054" name="Picture 10" descr="HHHIMG_116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0" y="1038225"/>
              <a:ext cx="1462088" cy="10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11" descr="HHHIMG_116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86400" y="1371600"/>
              <a:ext cx="1843088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6" name="Text Box 15"/>
            <p:cNvSpPr txBox="1">
              <a:spLocks noChangeArrowheads="1"/>
            </p:cNvSpPr>
            <p:nvPr/>
          </p:nvSpPr>
          <p:spPr bwMode="auto">
            <a:xfrm>
              <a:off x="1524000" y="2133600"/>
              <a:ext cx="12620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= (x,y)</a:t>
              </a:r>
            </a:p>
          </p:txBody>
        </p:sp>
        <p:sp>
          <p:nvSpPr>
            <p:cNvPr id="2057" name="Text Box 16"/>
            <p:cNvSpPr txBox="1">
              <a:spLocks noChangeArrowheads="1"/>
            </p:cNvSpPr>
            <p:nvPr/>
          </p:nvSpPr>
          <p:spPr bwMode="auto">
            <a:xfrm>
              <a:off x="5748338" y="2133600"/>
              <a:ext cx="156686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= (x’,y’)</a:t>
              </a:r>
            </a:p>
          </p:txBody>
        </p:sp>
        <p:sp>
          <p:nvSpPr>
            <p:cNvPr id="2058" name="Oval 17"/>
            <p:cNvSpPr>
              <a:spLocks noChangeAspect="1" noChangeArrowheads="1"/>
            </p:cNvSpPr>
            <p:nvPr/>
          </p:nvSpPr>
          <p:spPr bwMode="auto">
            <a:xfrm>
              <a:off x="6129338" y="1481138"/>
              <a:ext cx="119062" cy="1190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9" name="Oval 18"/>
            <p:cNvSpPr>
              <a:spLocks noChangeAspect="1" noChangeArrowheads="1"/>
            </p:cNvSpPr>
            <p:nvPr/>
          </p:nvSpPr>
          <p:spPr bwMode="auto">
            <a:xfrm>
              <a:off x="2014538" y="1219200"/>
              <a:ext cx="119062" cy="1190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742423" name="Object 2"/>
          <p:cNvGraphicFramePr>
            <a:graphicFrameLocks noChangeAspect="1"/>
          </p:cNvGraphicFramePr>
          <p:nvPr/>
        </p:nvGraphicFramePr>
        <p:xfrm>
          <a:off x="3084513" y="5486400"/>
          <a:ext cx="243522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7" name="Equation" r:id="rId5" imgW="812520" imgH="469800" progId="Equation.3">
                  <p:embed/>
                </p:oleObj>
              </mc:Choice>
              <mc:Fallback>
                <p:oleObj name="Equation" r:id="rId5" imgW="812520" imgH="469800" progId="Equation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513" y="5486400"/>
                        <a:ext cx="2435225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0" name="TextBox 14"/>
          <p:cNvSpPr txBox="1">
            <a:spLocks noChangeArrowheads="1"/>
          </p:cNvSpPr>
          <p:nvPr/>
        </p:nvSpPr>
        <p:spPr bwMode="auto">
          <a:xfrm>
            <a:off x="7346950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4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 build="p" bldLvl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f(x,y)  = &amp; (1-a)(1-b) &amp;f[i,j] \\&#10;&amp; +  a(1-b) &amp; f[i+1,j] \\&#10;&amp; + ab &amp; f[i+1,j+1] \\&#10;&amp; + (1-a)b &amp; f[i,j+1]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454.3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9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5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64.3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83.62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6241</TotalTime>
  <Words>2515</Words>
  <Application>Microsoft Macintosh PowerPoint</Application>
  <PresentationFormat>On-screen Show (4:3)</PresentationFormat>
  <Paragraphs>576</Paragraphs>
  <Slides>66</Slides>
  <Notes>43</Notes>
  <HiddenSlides>10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88" baseType="lpstr">
      <vt:lpstr>Arial</vt:lpstr>
      <vt:lpstr>Calibri</vt:lpstr>
      <vt:lpstr>Courier</vt:lpstr>
      <vt:lpstr>Tahoma</vt:lpstr>
      <vt:lpstr>Times New Roman</vt:lpstr>
      <vt:lpstr>Office Theme</vt:lpstr>
      <vt:lpstr>1_Default Design</vt:lpstr>
      <vt:lpstr>5_Default Design</vt:lpstr>
      <vt:lpstr>1_Blank Presentation</vt:lpstr>
      <vt:lpstr>2_Blank Presentation</vt:lpstr>
      <vt:lpstr>8_Default Design</vt:lpstr>
      <vt:lpstr>Custom Design</vt:lpstr>
      <vt:lpstr>5_Blank Presentation</vt:lpstr>
      <vt:lpstr>2_Default Design</vt:lpstr>
      <vt:lpstr>6_Blank Presentation</vt:lpstr>
      <vt:lpstr>7_Blank Presentation</vt:lpstr>
      <vt:lpstr>Default Design</vt:lpstr>
      <vt:lpstr>1_Office Theme</vt:lpstr>
      <vt:lpstr>3_Office Theme</vt:lpstr>
      <vt:lpstr>4_Default Design</vt:lpstr>
      <vt:lpstr>Equation</vt:lpstr>
      <vt:lpstr>Photo Editor Photo</vt:lpstr>
      <vt:lpstr>Image warping and stitching</vt:lpstr>
      <vt:lpstr>Topics overview</vt:lpstr>
      <vt:lpstr>Topics overview</vt:lpstr>
      <vt:lpstr>Topics overview</vt:lpstr>
      <vt:lpstr>Topics overview</vt:lpstr>
      <vt:lpstr>Main questions</vt:lpstr>
      <vt:lpstr>Motivation for feature-based alignment: Image mosaics</vt:lpstr>
      <vt:lpstr>Parametric (global) warping</vt:lpstr>
      <vt:lpstr>Parametric (global) warping</vt:lpstr>
      <vt:lpstr>Homogeneous coordinates</vt:lpstr>
      <vt:lpstr>Fitting an affine transformation</vt:lpstr>
      <vt:lpstr>2D Affine Transformations</vt:lpstr>
      <vt:lpstr>Projective Transformations</vt:lpstr>
      <vt:lpstr>Fitting an affine transformation</vt:lpstr>
      <vt:lpstr>RANSAC: General form</vt:lpstr>
      <vt:lpstr>RANSAC example: Translation</vt:lpstr>
      <vt:lpstr>RANSAC example: Translation</vt:lpstr>
      <vt:lpstr>RANSAC example: Translation</vt:lpstr>
      <vt:lpstr>RANSAC example: Translation</vt:lpstr>
      <vt:lpstr>RANSAC pros and cons</vt:lpstr>
      <vt:lpstr>Today</vt:lpstr>
      <vt:lpstr>HP frames commercials</vt:lpstr>
      <vt:lpstr>Recall: fitting an affine transformation</vt:lpstr>
      <vt:lpstr>Mosaics</vt:lpstr>
      <vt:lpstr>How to stitch together a panorama (a.k.a. mosaic)?</vt:lpstr>
      <vt:lpstr>Mosaics</vt:lpstr>
      <vt:lpstr>Pinhole camera</vt:lpstr>
      <vt:lpstr>Mosaics: generating synthetic views</vt:lpstr>
      <vt:lpstr>Image reprojection</vt:lpstr>
      <vt:lpstr>Image reprojection</vt:lpstr>
      <vt:lpstr>Image reprojection: Homography</vt:lpstr>
      <vt:lpstr>Homography</vt:lpstr>
      <vt:lpstr>Solving for homographies</vt:lpstr>
      <vt:lpstr>Solving for homographies</vt:lpstr>
      <vt:lpstr>PowerPoint Presentation</vt:lpstr>
      <vt:lpstr>Homography</vt:lpstr>
      <vt:lpstr>Today</vt:lpstr>
      <vt:lpstr>Image warping</vt:lpstr>
      <vt:lpstr>Forward warping</vt:lpstr>
      <vt:lpstr>Forward warping</vt:lpstr>
      <vt:lpstr>Inverse warping</vt:lpstr>
      <vt:lpstr>Inverse warping</vt:lpstr>
      <vt:lpstr>Bilinear interpolation</vt:lpstr>
      <vt:lpstr>Recap: How to stitch together a panorama (a.k.a. mosaic)?</vt:lpstr>
      <vt:lpstr>Image warping with homographies</vt:lpstr>
      <vt:lpstr>Image rectification</vt:lpstr>
      <vt:lpstr>Analysing patterns and shapes</vt:lpstr>
      <vt:lpstr>Analysing patterns and shapes</vt:lpstr>
      <vt:lpstr>Analysing patterns and shapes</vt:lpstr>
      <vt:lpstr>Analysing patterns and shapes</vt:lpstr>
      <vt:lpstr>Changing camera center</vt:lpstr>
      <vt:lpstr>Recall: same camera center</vt:lpstr>
      <vt:lpstr>…Or: Planar scene (or far away)</vt:lpstr>
      <vt:lpstr>PowerPoint Presentation</vt:lpstr>
      <vt:lpstr>RANSAC for estimating homography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Summary: alignment &amp; warping</vt:lpstr>
      <vt:lpstr>Later: which features should we match?</vt:lpstr>
      <vt:lpstr>PowerPoint Presentation</vt:lpstr>
      <vt:lpstr>Creating and Exploring a Large Photorealistic Virtual Space</vt:lpstr>
      <vt:lpstr>Questions?</vt:lpstr>
    </vt:vector>
  </TitlesOfParts>
  <Company>UT-Austin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Grauman</dc:creator>
  <cp:lastModifiedBy>Devi Parikh</cp:lastModifiedBy>
  <cp:revision>70</cp:revision>
  <dcterms:created xsi:type="dcterms:W3CDTF">2013-10-08T22:00:04Z</dcterms:created>
  <dcterms:modified xsi:type="dcterms:W3CDTF">2019-09-19T15:10:12Z</dcterms:modified>
</cp:coreProperties>
</file>