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45" r:id="rId5"/>
    <p:sldMasterId id="2147483757" r:id="rId6"/>
    <p:sldMasterId id="2147483817" r:id="rId7"/>
  </p:sldMasterIdLst>
  <p:notesMasterIdLst>
    <p:notesMasterId r:id="rId105"/>
  </p:notesMasterIdLst>
  <p:handoutMasterIdLst>
    <p:handoutMasterId r:id="rId106"/>
  </p:handoutMasterIdLst>
  <p:sldIdLst>
    <p:sldId id="320" r:id="rId8"/>
    <p:sldId id="424" r:id="rId9"/>
    <p:sldId id="425" r:id="rId10"/>
    <p:sldId id="332" r:id="rId11"/>
    <p:sldId id="432" r:id="rId12"/>
    <p:sldId id="433" r:id="rId13"/>
    <p:sldId id="343" r:id="rId14"/>
    <p:sldId id="344" r:id="rId15"/>
    <p:sldId id="345" r:id="rId16"/>
    <p:sldId id="346" r:id="rId17"/>
    <p:sldId id="347" r:id="rId18"/>
    <p:sldId id="348" r:id="rId19"/>
    <p:sldId id="340" r:id="rId20"/>
    <p:sldId id="349" r:id="rId21"/>
    <p:sldId id="257" r:id="rId22"/>
    <p:sldId id="258" r:id="rId23"/>
    <p:sldId id="350" r:id="rId24"/>
    <p:sldId id="351" r:id="rId25"/>
    <p:sldId id="324" r:id="rId26"/>
    <p:sldId id="341" r:id="rId27"/>
    <p:sldId id="434" r:id="rId28"/>
    <p:sldId id="353" r:id="rId29"/>
    <p:sldId id="363" r:id="rId30"/>
    <p:sldId id="301" r:id="rId31"/>
    <p:sldId id="362" r:id="rId32"/>
    <p:sldId id="354" r:id="rId33"/>
    <p:sldId id="318" r:id="rId34"/>
    <p:sldId id="319" r:id="rId35"/>
    <p:sldId id="355" r:id="rId36"/>
    <p:sldId id="304" r:id="rId37"/>
    <p:sldId id="305" r:id="rId38"/>
    <p:sldId id="306" r:id="rId39"/>
    <p:sldId id="307" r:id="rId40"/>
    <p:sldId id="308" r:id="rId41"/>
    <p:sldId id="309" r:id="rId42"/>
    <p:sldId id="366" r:id="rId43"/>
    <p:sldId id="334" r:id="rId44"/>
    <p:sldId id="357" r:id="rId45"/>
    <p:sldId id="358" r:id="rId46"/>
    <p:sldId id="359" r:id="rId47"/>
    <p:sldId id="327" r:id="rId48"/>
    <p:sldId id="360" r:id="rId49"/>
    <p:sldId id="364" r:id="rId50"/>
    <p:sldId id="431" r:id="rId51"/>
    <p:sldId id="326" r:id="rId52"/>
    <p:sldId id="426" r:id="rId53"/>
    <p:sldId id="427" r:id="rId54"/>
    <p:sldId id="428" r:id="rId55"/>
    <p:sldId id="365" r:id="rId56"/>
    <p:sldId id="429" r:id="rId57"/>
    <p:sldId id="430" r:id="rId58"/>
    <p:sldId id="421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4" r:id="rId74"/>
    <p:sldId id="385" r:id="rId75"/>
    <p:sldId id="386" r:id="rId76"/>
    <p:sldId id="387" r:id="rId77"/>
    <p:sldId id="388" r:id="rId78"/>
    <p:sldId id="389" r:id="rId79"/>
    <p:sldId id="390" r:id="rId80"/>
    <p:sldId id="391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399" r:id="rId89"/>
    <p:sldId id="400" r:id="rId90"/>
    <p:sldId id="401" r:id="rId91"/>
    <p:sldId id="402" r:id="rId92"/>
    <p:sldId id="403" r:id="rId93"/>
    <p:sldId id="404" r:id="rId94"/>
    <p:sldId id="408" r:id="rId95"/>
    <p:sldId id="409" r:id="rId96"/>
    <p:sldId id="412" r:id="rId97"/>
    <p:sldId id="416" r:id="rId98"/>
    <p:sldId id="417" r:id="rId99"/>
    <p:sldId id="418" r:id="rId100"/>
    <p:sldId id="419" r:id="rId101"/>
    <p:sldId id="420" r:id="rId102"/>
    <p:sldId id="435" r:id="rId103"/>
    <p:sldId id="422" r:id="rId104"/>
  </p:sldIdLst>
  <p:sldSz cx="9144000" cy="6858000" type="screen4x3"/>
  <p:notesSz cx="7315200" cy="96012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66" autoAdjust="0"/>
    <p:restoredTop sz="94082" autoAdjust="0"/>
  </p:normalViewPr>
  <p:slideViewPr>
    <p:cSldViewPr>
      <p:cViewPr varScale="1">
        <p:scale>
          <a:sx n="120" d="100"/>
          <a:sy n="120" d="100"/>
        </p:scale>
        <p:origin x="23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07" Type="http://schemas.openxmlformats.org/officeDocument/2006/relationships/presProps" Target="presProps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viewProps" Target="viewProps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theme" Target="theme/theme1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tableStyles" Target="tableStyle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E4482-A7BC-4E57-9DEA-2E3F48AEE5B6}" type="datetimeFigureOut">
              <a:rPr lang="en-US" smtClean="0"/>
              <a:pPr/>
              <a:t>11/12/19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CS 376 Lecture 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803C-5A46-47F8-AF02-703B13D66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194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FD9F633-DD35-4B72-A9C3-04A049F89ED7}" type="datetimeFigureOut">
              <a:rPr lang="en-US" smtClean="0"/>
              <a:pPr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CS 376 Lecture 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6784D8-D3EB-4C26-B3EF-16608A6BC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197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37" indent="-28566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675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744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815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884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0956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025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096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2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679DB-D979-493A-A944-6E35ECEB4A48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4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  <p:extLst>
      <p:ext uri="{BB962C8B-B14F-4D97-AF65-F5344CB8AC3E}">
        <p14:creationId xmlns:p14="http://schemas.microsoft.com/office/powerpoint/2010/main" val="4242429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26 Tracking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/>
              <a:t>http://mail.google.com/mail/help/motion.html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26 Tracking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37" indent="-28566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675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744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815" indent="-228536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884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0956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025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096" indent="-22853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3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Values reflect magnitude and recentness of movements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4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2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</a:t>
            </a:r>
            <a:r>
              <a:rPr lang="en-US" baseline="0" dirty="0"/>
              <a:t> tracks reflect long-term motions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57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</a:t>
            </a:r>
            <a:r>
              <a:rPr lang="en-US" baseline="0" dirty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</a:t>
            </a:r>
            <a:r>
              <a:rPr lang="en-US" baseline="0" dirty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758421-9D0F-43AA-86CE-85A382729DB4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B9515-F27F-4C80-95D4-BC501A23A31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www.botsquare.com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376 Lecture 25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93BC-3C3C-8340-9033-34F4A28901E6}" type="datetime1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2DA0-814A-CE45-AAD0-93F810B27173}" type="datetime1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FC94-821F-C044-BA82-59CCD2E7B31D}" type="datetime1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A68762-E4A8-C64D-B2C1-FE5F75127FD7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245AB-3692-4B30-AB8A-2F03357897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E16DC6-601A-A845-B14D-6CBEC663B722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A57D7-B678-426D-97C5-B94FC73BF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2C76F3-7E65-D448-A6E7-3134E6D78666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80536-3434-4F36-9B1A-215A25538C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2E1E83-10C3-5B40-8DF9-8E07222DDB2B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BE504-A40A-4822-AFE8-38FCED2097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0C324F-386E-7D4C-A089-489DD853B929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8AF4D-FA4A-4320-A0B6-D8C4DCD526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D82390-0306-B444-9A1A-745410DF3051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CE5B5-5F4E-47FD-B21B-8538B0E426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99F6E3-6E46-8641-B4B4-2DA449C30ACF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0043A-C8A5-4560-9FE1-BDDCCF6B5F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594FB-DB4C-8F49-8D7F-7C8964328133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39F3C-D8B5-4AB7-A965-104A55DD9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F4FCA-2171-1247-9F19-4ABFF1FFEFE4}" type="datetime1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CC207B-4EE4-6C4B-B998-7B5B9F0A8721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D278B-C428-48E1-8F0D-E73D9D6288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0403B3-E936-8D4F-8C40-D0344CB2B9DB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23899-8F0D-4A16-8871-9801E8A10D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D16D66-8A2E-B84B-AB8B-3E875FB73AFB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19B06-D2E8-4A97-9EE4-2EF5EBC4F0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F12345-33D3-954A-B623-77A9FCBE175C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A9A69-04AA-4378-9501-62B475C9EA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A4CE2-984C-5340-AA8E-E9ADD5F8EB6A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1F85B-73D3-43BE-9001-D5CA58AB8F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F8DE0-42A3-804E-8D59-C813DC514DFD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61519-1F72-4093-B404-3A81AB15BF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4B61BC-A21E-F045-89E0-8442A6533A4F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B30E3-D63B-4F45-9B52-9D426C3CA9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26C105-F62E-344D-8357-14B40E621805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8D817-FE47-46CC-BC8E-01EAC9371F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597564-F1AD-0A4B-8584-B1989ED29340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4A3A3-3244-406C-9F32-5BBAA6419A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241DED-4845-1246-B7BB-A433250D4137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9C12A-1CC7-4DAE-97AD-2AB1505158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259F-AF0F-EF45-8866-3D64972247D5}" type="datetime1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A595D8-6E61-3E48-AE3E-C3757B8CF952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044CE-E673-4C8D-A159-F1162BFF1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1C68D-CDAE-A741-A975-018F63C243B4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A50F8-94E3-466D-8605-BC7B7004B9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DED54-9CBC-9E46-B456-761D7AB0BCCE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FD766-5CAA-4370-A638-08E31B94D5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4C47C8-F0ED-2347-A3DA-1DA5E3A4F631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8DAB2-2435-48E3-B5F3-146565DD05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3" indent="0" algn="ctr">
              <a:buNone/>
              <a:defRPr/>
            </a:lvl4pPr>
            <a:lvl5pPr marL="1828710" indent="0" algn="ctr">
              <a:buNone/>
              <a:defRPr/>
            </a:lvl5pPr>
            <a:lvl6pPr marL="2285888" indent="0" algn="ctr">
              <a:buNone/>
              <a:defRPr/>
            </a:lvl6pPr>
            <a:lvl7pPr marL="2743065" indent="0" algn="ctr">
              <a:buNone/>
              <a:defRPr/>
            </a:lvl7pPr>
            <a:lvl8pPr marL="3200240" indent="0" algn="ctr">
              <a:buNone/>
              <a:defRPr/>
            </a:lvl8pPr>
            <a:lvl9pPr marL="36574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65A37A-7BD5-FF4A-AEBE-A3496F80B288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4AF3C-E8B5-421F-B890-BFE1974FAA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03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8A82AE-8495-C142-8D7B-96D30438814B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03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C33D62B-F535-354E-8B83-6CABFA9D62F8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A995F5-FED9-465F-AADF-5EA895BA7BE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02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2936495-AEA5-AA40-B17E-38B9260C243D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6DA669-FD23-4204-9014-221A8651BF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42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212808-35FA-C44A-9359-B8B40B89E93A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3E7B1-102D-4A47-9F0D-BC06096A1B8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59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2B1C4FE-3048-5943-A64E-D7FD8E2C7135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2F0F56-F1BE-4006-9204-5243C2B42D0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5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1981-F286-8947-A64C-945AD140141D}" type="datetime1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B80B976-829E-074D-BD03-A4ADE3334625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643E16-1548-4004-8FC4-057DF6B832EF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26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415D46-933E-E546-BF56-05E3BE66B26C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000245-C18F-49A1-8BE6-07EDF2DCD9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14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EECBB97-5CF8-6F4F-8D6C-60BBC67EAC16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D5CCF9-1375-407D-A280-4177A37D13D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66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929AFF0-EEE6-5A4B-887D-03FA3582097D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294388-84E4-4326-933A-C183DDF6AB6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8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2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202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8543649-25BF-3A4C-A117-C09D7C5D6E1D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28BC59-B8C2-494D-A287-D88D3065F507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53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2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2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2" y="3619502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2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B136D8-C176-5349-934C-9B6C7431BA00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5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92FEF0-478D-4647-BB56-622575A5DBC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71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A66D-F826-E147-AE54-9DA8D4435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5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E89CB-BE9C-3A4D-9EA7-A1B504B854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64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2E06-7FD7-1E48-AFF0-1167D3ABC8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02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DDF0-2F54-CB4D-A9F0-9FA48FE8DE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5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AB32-8540-0B4A-B024-D0B1803E6DCB}" type="datetime1">
              <a:rPr lang="en-US" smtClean="0"/>
              <a:t>11/12/19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0650-7C86-D145-9436-C1CE293919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10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4AB9-71A4-BA40-A8F5-194750F025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00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0CE01-F733-904E-8E61-12D5E9AF8E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385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B8DBB-5507-3742-8435-C6134B9CF7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15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AFC9-60F0-7D45-9922-787ADAC3C7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52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A475-D36E-4E44-AE52-FFF9C72E8E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5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324EE-4A13-764B-8040-975C7BB411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76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5379-A825-B744-BFDC-0F059202F7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F0A7-D6D0-F046-8D91-CB25C7496D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90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2C9B-043B-3F44-837C-3184A40650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3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BB864-2DA0-7542-96CB-6EFBF6CCCB43}" type="datetime1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F41D-75F2-F54D-9C56-95EDA5F23F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70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116C-2008-4E47-93FC-20E093249C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71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40298-DD7B-0841-BF2A-ECCA731BDA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50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D0A1-EE0E-9E44-B132-37FAF6DFD3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72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947D-457F-9041-9096-B51406EAA9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06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11F8-2433-C249-BA9C-539F279245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3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28DA-C8FA-8C45-9AB1-94C9B176D8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036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EA7A-E8CF-474F-B73E-BB915FC0CC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93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267"/>
            <a:ext cx="7772400" cy="1470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7C5193-6B32-C148-BA78-C15B5AC34010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55EA0-2AE3-49FF-A087-D2CFB99DE6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8F5481-DA22-E74E-923C-FBEB222FE25F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0046E-5E44-4DA5-B7FC-9C475E2C38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1204-E22E-544E-BC7E-66CA5DE85A46}" type="datetime1">
              <a:rPr lang="en-US" smtClean="0"/>
              <a:t>11/12/19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8DF33F-84C5-934B-9264-17DB51C982BC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A493D-A787-4F26-87ED-D07CB4101D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208A34-A230-1149-B6C9-F7CCAB3A6962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1525-11EB-4781-B7AD-87C665DDB2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558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67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67" y="2174558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8BB848-2A1C-DE4A-95BF-E2AC3094AD13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E2307-B981-432D-9D7D-253B89E8D6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32B35-978C-354C-B11B-7C07675FF126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274EE-3040-4BB3-8FAD-C8C7768E6B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6AB6D2-2999-E642-8424-46807173F4A0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7D24B-593E-4A3D-9F22-6365B566A9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92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65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481767-68EF-9F4F-97F6-D57163A8E653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6276D-FA92-40D1-96B8-EEB755BAF2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EE749-80F3-3443-BA8C-69178389C0FE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737A2-C5DD-4CEE-AFDC-8A5A46B347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6F7BCF-13DB-0747-87A6-14DE7508BAF3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C93E0-13F2-4CD0-B2DC-4DFA989197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8648"/>
            <a:ext cx="1943100" cy="54878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8648"/>
            <a:ext cx="5692140" cy="54878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0C3449-5388-7945-8882-8E252ABD8CC6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CF081-5780-49B3-87B0-B1F30E5F03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75A-4F65-A541-84A8-71DDED36EA26}" type="datetime1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4409-2845-B042-9D46-6B788818F63B}" type="datetime1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ABFD7-498D-1642-AEC2-3538B54BBC0D}" type="datetime1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9F4C7-5914-41B1-9C84-A0DADA153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CEF7311-AF6D-254A-A84A-6B4198B76AF5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11/12/19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7B7BF9-54CC-4E6A-9DDA-93B540A18A7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8EDB6DE-325F-7B4E-965C-9E0605CCB706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11/12/19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DAABAEF-2699-417E-9BAE-4EE6FA1F601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2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16B195-034C-2C40-8CB9-460EF042F56F}" type="datetime1">
              <a:rPr lang="en-US" smtClean="0">
                <a:solidFill>
                  <a:srgbClr val="000000"/>
                </a:solidFill>
                <a:cs typeface="Arial" charset="0"/>
              </a:rPr>
              <a:t>11/12/19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81BB28-6411-4C59-8E30-379E1D3CB53A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6" tIns="45716" rIns="91436" bIns="4571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1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355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533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71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47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652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828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005" indent="-228588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5988-413E-EA47-ACD9-A2ABADB710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3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87C05-7E3F-F943-871B-858FF9CDFB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8648"/>
            <a:ext cx="7772400" cy="114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0248"/>
            <a:ext cx="7772400" cy="41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7925"/>
            <a:ext cx="1905953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F9EDF2A-F64C-C24D-B786-962FBA94DB00}" type="datetime1">
              <a:rPr lang="en-US" smtClean="0">
                <a:solidFill>
                  <a:srgbClr val="000000"/>
                </a:solidFill>
              </a:rPr>
              <a:t>11/12/19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248" y="6247925"/>
            <a:ext cx="2897505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248" y="6247925"/>
            <a:ext cx="1907382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60CF2F6-D016-4C4F-860A-9F79923C7B34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08610" indent="-308610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28700" indent="-20574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40180" indent="-20574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5" Type="http://schemas.openxmlformats.org/officeDocument/2006/relationships/hyperlink" Target="http://www.merl.com/papers/TR94-24/" TargetMode="Externa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file:////Users/dparikh/Dropbox%20(Facebook)/Devi/work/non_research/Teaching/fall2019/cs6776/lectures/mt_blur.mpeg" TargetMode="External"/><Relationship Id="rId1" Type="http://schemas.microsoft.com/office/2007/relationships/media" Target="file:////Users/dparikh/Dropbox%20(Facebook)/Devi/work/non_research/Teaching/fall2019/cs6776/lectures/mt_blur.mpeg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file:///C:\Documents%20and%20Settings\ramanan\Desktop\efros\ICCV03\TRACK2~2.AVI" TargetMode="External"/><Relationship Id="rId7" Type="http://schemas.openxmlformats.org/officeDocument/2006/relationships/image" Target="../media/image35.png"/><Relationship Id="rId2" Type="http://schemas.openxmlformats.org/officeDocument/2006/relationships/video" Target="file:///C:\Documents%20and%20Settings\ramanan\Desktop\efros\ICCV03\~FM59000.AVI" TargetMode="External"/><Relationship Id="rId1" Type="http://schemas.microsoft.com/office/2007/relationships/media" Target="file:///C:\Documents%20and%20Settings\ramanan\Desktop\efros\ICCV03\~FM59000.AVI" TargetMode="Externa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47.xml"/><Relationship Id="rId4" Type="http://schemas.openxmlformats.org/officeDocument/2006/relationships/video" Target="file:///C:\Documents%20and%20Settings\ramanan\Desktop\efros\ICCV03\TRACK2~2.AV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file:////Users/dparikh/Dropbox%20(Facebook)/Devi/work/non_research/Teaching/fall2019/cs6776/lectures/mt_blur.mpeg" TargetMode="External"/><Relationship Id="rId1" Type="http://schemas.microsoft.com/office/2007/relationships/media" Target="file:////Users/dparikh/Dropbox%20(Facebook)/Devi/work/non_research/Teaching/fall2019/cs6776/lectures/mt_blur.mpeg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57.wmf"/><Relationship Id="rId3" Type="http://schemas.openxmlformats.org/officeDocument/2006/relationships/image" Target="../media/image59.png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file:////Users/dparikh/Dropbox%20(Facebook)/Devi/work/non_research/Teaching/fall2019/cs6776/lectures/mt_demo.mpeg" TargetMode="External"/><Relationship Id="rId1" Type="http://schemas.microsoft.com/office/2007/relationships/media" Target="file:////Users/dparikh/Dropbox%20(Facebook)/Devi/work/non_research/Teaching/fall2019/cs6776/lectures/mt_demo.mpeg" TargetMode="Externa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u927_ul_X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Qm25nW6aZw" TargetMode="External"/><Relationship Id="rId2" Type="http://schemas.openxmlformats.org/officeDocument/2006/relationships/hyperlink" Target="https://www.youtube.com/watch?v=CTpT4vcncAs" TargetMode="External"/><Relationship Id="rId1" Type="http://schemas.openxmlformats.org/officeDocument/2006/relationships/slideLayout" Target="../slideLayouts/slideLayout5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://www.cse.ohio-state.edu/~jwdavis/Publications/pami01.pdf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6.png"/><Relationship Id="rId4" Type="http://schemas.openxmlformats.org/officeDocument/2006/relationships/hyperlink" Target="http://www.wisdom.weizmann.ac.il/~vision/VideoAnalysis/Demos/SpaceTimeActions/SpaceTimeActions_iccv05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cs.cmu.edu/people/efros/research/action/efros-iccv03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://www.cs.cmu.edu/~rahuls/pub/voec2009-rahuls.pdf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://www.irisa.fr/vista/Papers/2005_ijcv_laptev.pdf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://www.irisa.fr/vista/Papers/2005_ijcv_laptev.pdf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irisa.fr/vista/Papers/2007_iccv_laptev.pdf" TargetMode="External"/><Relationship Id="rId1" Type="http://schemas.openxmlformats.org/officeDocument/2006/relationships/slideLayout" Target="../slideLayouts/slideLayout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www.irisa.fr/vista/Papers/2008_cvpr_laptev.pdf" TargetMode="Externa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://vision.stanford.edu/documents/YaoFei-Fei_CVPR2010b.pdf" TargetMode="Externa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9.jpeg"/><Relationship Id="rId11" Type="http://schemas.openxmlformats.org/officeDocument/2006/relationships/image" Target="../media/image124.png"/><Relationship Id="rId5" Type="http://schemas.openxmlformats.org/officeDocument/2006/relationships/image" Target="../media/image118.jpe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image" Target="../media/image133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12" Type="http://schemas.openxmlformats.org/officeDocument/2006/relationships/image" Target="../media/image167.png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1.jpe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391" t="58925" r="10938" b="9231"/>
          <a:stretch>
            <a:fillRect/>
          </a:stretch>
        </p:blipFill>
        <p:spPr bwMode="auto">
          <a:xfrm>
            <a:off x="685800" y="-152399"/>
            <a:ext cx="800100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Actions in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0800"/>
            <a:ext cx="6400800" cy="1752600"/>
          </a:xfrm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Devi Parikh</a:t>
            </a:r>
          </a:p>
        </p:txBody>
      </p:sp>
      <p:pic>
        <p:nvPicPr>
          <p:cNvPr id="4" name="Picture 3" descr="pset5image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4419600"/>
            <a:ext cx="5638800" cy="1942119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50223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Slides borrowed from Kristen </a:t>
            </a:r>
            <a:r>
              <a:rPr lang="en-US" sz="1400" dirty="0" err="1"/>
              <a:t>Grauman</a:t>
            </a:r>
            <a:r>
              <a:rPr lang="en-US" sz="1400" dirty="0"/>
              <a:t>, who borrowed several from others.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 cstate="print"/>
          <a:srcRect l="16875" t="6154" r="9375" b="5641"/>
          <a:stretch>
            <a:fillRect/>
          </a:stretch>
        </p:blipFill>
        <p:spPr bwMode="auto">
          <a:xfrm>
            <a:off x="76200" y="0"/>
            <a:ext cx="9409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credit: </a:t>
            </a:r>
            <a:r>
              <a:rPr lang="en-US" sz="1600" dirty="0" err="1"/>
              <a:t>Birgi</a:t>
            </a:r>
            <a:r>
              <a:rPr lang="en-US" sz="1600" dirty="0"/>
              <a:t> </a:t>
            </a:r>
            <a:r>
              <a:rPr lang="en-US" sz="1600" dirty="0" err="1"/>
              <a:t>Tamersoy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 l="17188" t="7692" r="13750" b="10256"/>
          <a:stretch>
            <a:fillRect/>
          </a:stretch>
        </p:blipFill>
        <p:spPr bwMode="auto">
          <a:xfrm>
            <a:off x="228600" y="228600"/>
            <a:ext cx="884110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133600" y="5562600"/>
            <a:ext cx="990600" cy="609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credit: </a:t>
            </a:r>
            <a:r>
              <a:rPr lang="en-US" sz="1600" dirty="0" err="1"/>
              <a:t>Birgi</a:t>
            </a:r>
            <a:r>
              <a:rPr lang="en-US" sz="1600" dirty="0"/>
              <a:t> </a:t>
            </a:r>
            <a:r>
              <a:rPr lang="en-US" sz="1600" dirty="0" err="1"/>
              <a:t>Tamersoy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 cstate="print"/>
          <a:srcRect l="16875" t="7179" r="10938" b="9231"/>
          <a:stretch>
            <a:fillRect/>
          </a:stretch>
        </p:blipFill>
        <p:spPr bwMode="auto">
          <a:xfrm>
            <a:off x="72929" y="152400"/>
            <a:ext cx="9071071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credit: </a:t>
            </a:r>
            <a:r>
              <a:rPr lang="en-US" sz="1600" dirty="0" err="1"/>
              <a:t>Birgi</a:t>
            </a:r>
            <a:r>
              <a:rPr lang="en-US" sz="1600" dirty="0"/>
              <a:t> </a:t>
            </a:r>
            <a:r>
              <a:rPr lang="en-US" sz="1600" dirty="0" err="1"/>
              <a:t>Tamersoy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Frame differences</a:t>
            </a:r>
            <a:br>
              <a:rPr lang="en-US" dirty="0"/>
            </a:br>
            <a:r>
              <a:rPr lang="en-US" dirty="0"/>
              <a:t>vs. background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65837"/>
            <a:ext cx="8229600" cy="792163"/>
          </a:xfrm>
        </p:spPr>
        <p:txBody>
          <a:bodyPr/>
          <a:lstStyle/>
          <a:p>
            <a:r>
              <a:rPr lang="en-US" dirty="0"/>
              <a:t>Toyama et al. 1999</a:t>
            </a:r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 cstate="print"/>
          <a:srcRect l="13437" t="24615" r="14063" b="19487"/>
          <a:stretch>
            <a:fillRect/>
          </a:stretch>
        </p:blipFill>
        <p:spPr bwMode="auto">
          <a:xfrm>
            <a:off x="0" y="1600200"/>
            <a:ext cx="924466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 cstate="print"/>
          <a:srcRect l="17187" t="6667" r="9688" b="5641"/>
          <a:stretch>
            <a:fillRect/>
          </a:stretch>
        </p:blipFill>
        <p:spPr bwMode="auto">
          <a:xfrm>
            <a:off x="0" y="99646"/>
            <a:ext cx="9144000" cy="668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credit: </a:t>
            </a:r>
            <a:r>
              <a:rPr lang="en-US" sz="1600" dirty="0" err="1"/>
              <a:t>Birgi</a:t>
            </a:r>
            <a:r>
              <a:rPr lang="en-US" sz="1600" dirty="0"/>
              <a:t> </a:t>
            </a:r>
            <a:r>
              <a:rPr lang="en-US" sz="1600" dirty="0" err="1"/>
              <a:t>Tamersoy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Average/Median Image</a:t>
            </a:r>
          </a:p>
        </p:txBody>
      </p:sp>
      <p:pic>
        <p:nvPicPr>
          <p:cNvPr id="799748" name="Picture 4" descr="The image “http://www-2.cs.cmu.edu/~efros/temp/sphalf01500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49" name="Picture 5" descr="The image “http://www-2.cs.cmu.edu/~efros/temp/sphalf04000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0" name="Picture 6" descr="The image “http://www-2.cs.cmu.edu/~efros/temp/sphalf03000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1" name="Picture 7" descr="The image “http://www-2.cs.cmu.edu/~efros/temp/sphalf04500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2" name="Picture 8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657600"/>
            <a:ext cx="4114800" cy="2743200"/>
          </a:xfrm>
          <a:prstGeom prst="rect">
            <a:avLst/>
          </a:prstGeom>
          <a:noFill/>
        </p:spPr>
      </p:pic>
      <p:pic>
        <p:nvPicPr>
          <p:cNvPr id="799753" name="Picture 9" descr="The image “http://www-2.cs.cmu.edu/~efros/temp/sphalf02000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/>
              <a:t>Alyosha</a:t>
            </a:r>
            <a:r>
              <a:rPr lang="en-US" sz="1600" dirty="0"/>
              <a:t> </a:t>
            </a:r>
            <a:r>
              <a:rPr lang="en-US" sz="1600" dirty="0" err="1"/>
              <a:t>Efros</a:t>
            </a:r>
            <a:r>
              <a:rPr lang="en-US" sz="1600" dirty="0"/>
              <a:t>, CMU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57D7-B678-426D-97C5-B94FC73BFC7C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Subtraction</a:t>
            </a:r>
          </a:p>
        </p:txBody>
      </p:sp>
      <p:pic>
        <p:nvPicPr>
          <p:cNvPr id="800774" name="Picture 6" descr="The image “http://www-2.cs.cmu.edu/~efros/temp/im1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114800" cy="2743200"/>
          </a:xfrm>
          <a:prstGeom prst="rect">
            <a:avLst/>
          </a:prstGeom>
          <a:noFill/>
        </p:spPr>
      </p:pic>
      <p:pic>
        <p:nvPicPr>
          <p:cNvPr id="800776" name="Picture 8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14400"/>
            <a:ext cx="4114800" cy="2743200"/>
          </a:xfrm>
          <a:prstGeom prst="rect">
            <a:avLst/>
          </a:prstGeom>
          <a:noFill/>
        </p:spPr>
      </p:pic>
      <p:sp>
        <p:nvSpPr>
          <p:cNvPr id="800777" name="Text Box 9"/>
          <p:cNvSpPr txBox="1">
            <a:spLocks noChangeArrowheads="1"/>
          </p:cNvSpPr>
          <p:nvPr/>
        </p:nvSpPr>
        <p:spPr bwMode="auto">
          <a:xfrm>
            <a:off x="4419601" y="1852617"/>
            <a:ext cx="373658" cy="7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</a:p>
        </p:txBody>
      </p:sp>
      <p:sp>
        <p:nvSpPr>
          <p:cNvPr id="800778" name="Text Box 10"/>
          <p:cNvSpPr txBox="1">
            <a:spLocks noChangeArrowheads="1"/>
          </p:cNvSpPr>
          <p:nvPr/>
        </p:nvSpPr>
        <p:spPr bwMode="auto">
          <a:xfrm>
            <a:off x="1524005" y="4953004"/>
            <a:ext cx="506388" cy="7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</a:t>
            </a:r>
          </a:p>
        </p:txBody>
      </p:sp>
      <p:pic>
        <p:nvPicPr>
          <p:cNvPr id="800780" name="Picture 12" descr="The image “http://www-2.cs.cmu.edu/~efros/temp/diff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2" name="Picture 14" descr="The image “http://www-2.cs.cmu.edu/~efros/temp/thr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4" name="Picture 16" descr="The image “http://www-2.cs.cmu.edu/~efros/temp/open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6" name="Picture 18" descr="The image “http://www-2.cs.cmu.edu/~efros/temp/dilate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90" name="Picture 22" descr="The image “http://www-2.cs.cmu.edu/~efros/temp/final.jpg” cannot be displayed, because it contains errors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/>
              <a:t>Alyosha</a:t>
            </a:r>
            <a:r>
              <a:rPr lang="en-US" sz="1600" dirty="0"/>
              <a:t> </a:t>
            </a:r>
            <a:r>
              <a:rPr lang="en-US" sz="1600" dirty="0" err="1"/>
              <a:t>Efros</a:t>
            </a:r>
            <a:r>
              <a:rPr lang="en-US" sz="1600" dirty="0"/>
              <a:t>, CMU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CE5B5-5F4E-47FD-B21B-8538B0E426E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/>
              <a:t>Advantages:</a:t>
            </a:r>
          </a:p>
          <a:p>
            <a:r>
              <a:rPr lang="en-US" dirty="0"/>
              <a:t>Extremely easy to implement and use!</a:t>
            </a:r>
          </a:p>
          <a:p>
            <a:r>
              <a:rPr lang="en-US" dirty="0"/>
              <a:t>All pretty fast.</a:t>
            </a:r>
          </a:p>
          <a:p>
            <a:r>
              <a:rPr lang="en-US" dirty="0"/>
              <a:t>Corresponding background models need not be constant, they change over time.</a:t>
            </a:r>
          </a:p>
          <a:p>
            <a:endParaRPr lang="en-US" dirty="0"/>
          </a:p>
          <a:p>
            <a:pPr>
              <a:buNone/>
            </a:pPr>
            <a:r>
              <a:rPr lang="en-US" b="1" dirty="0"/>
              <a:t>Disadvantages:</a:t>
            </a:r>
          </a:p>
          <a:p>
            <a:r>
              <a:rPr lang="en-US" dirty="0"/>
              <a:t>Accuracy of frame differencing depends on object speed and frame rate</a:t>
            </a:r>
          </a:p>
          <a:p>
            <a:r>
              <a:rPr lang="en-US" dirty="0"/>
              <a:t>Median background model: relatively high memory requirements.</a:t>
            </a:r>
          </a:p>
          <a:p>
            <a:r>
              <a:rPr lang="en-US" dirty="0"/>
              <a:t>Setting global threshold </a:t>
            </a:r>
            <a:r>
              <a:rPr lang="en-US" dirty="0" err="1"/>
              <a:t>Th</a:t>
            </a:r>
            <a:r>
              <a:rPr lang="en-US" dirty="0"/>
              <a:t>…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61722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When will this basic approach fail?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credit: </a:t>
            </a:r>
            <a:r>
              <a:rPr lang="en-US" sz="1600" dirty="0" err="1"/>
              <a:t>Birgi</a:t>
            </a:r>
            <a:r>
              <a:rPr lang="en-US" sz="1600" dirty="0"/>
              <a:t> </a:t>
            </a:r>
            <a:r>
              <a:rPr lang="en-US" sz="1600" dirty="0" err="1"/>
              <a:t>Tamersoy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mixture models</a:t>
            </a:r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3" cstate="print"/>
          <a:srcRect l="34062" t="31795" r="24063" b="7692"/>
          <a:stretch>
            <a:fillRect/>
          </a:stretch>
        </p:blipFill>
        <p:spPr bwMode="auto">
          <a:xfrm>
            <a:off x="0" y="1295400"/>
            <a:ext cx="5410200" cy="476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77000"/>
            <a:ext cx="11201400" cy="381000"/>
          </a:xfrm>
        </p:spPr>
        <p:txBody>
          <a:bodyPr>
            <a:noAutofit/>
          </a:bodyPr>
          <a:lstStyle/>
          <a:p>
            <a:r>
              <a:rPr lang="en-US" sz="1800" dirty="0"/>
              <a:t>Adaptive Background Mixture Models for Real-Time Tracking, Chris </a:t>
            </a:r>
            <a:r>
              <a:rPr lang="en-US" sz="1800" dirty="0" err="1"/>
              <a:t>Stauer</a:t>
            </a:r>
            <a:r>
              <a:rPr lang="en-US" sz="1800" dirty="0"/>
              <a:t> &amp; W.E.L. </a:t>
            </a:r>
            <a:r>
              <a:rPr lang="en-US" sz="1800" dirty="0" err="1"/>
              <a:t>Grimson</a:t>
            </a:r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1336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81600" y="47244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Idea</a:t>
            </a:r>
            <a:r>
              <a:rPr lang="en-US" sz="2400" dirty="0"/>
              <a:t>: model each background pixel with a </a:t>
            </a:r>
            <a:r>
              <a:rPr lang="en-US" sz="2400" i="1" dirty="0"/>
              <a:t>mixture</a:t>
            </a:r>
            <a:r>
              <a:rPr lang="en-US" sz="2400" dirty="0"/>
              <a:t> of Gaussians; update its parameters over time.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Background subtraction with </a:t>
            </a:r>
            <a:r>
              <a:rPr lang="en-US" b="1" dirty="0"/>
              <a:t>depth</a:t>
            </a:r>
          </a:p>
        </p:txBody>
      </p:sp>
      <p:pic>
        <p:nvPicPr>
          <p:cNvPr id="4" name="Picture 3" descr="kickdep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066805"/>
            <a:ext cx="73152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791205"/>
            <a:ext cx="9372600" cy="954107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800" i="1" dirty="0"/>
              <a:t>How can we select foreground pixels based on depth information?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Topics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Intro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Grouping &amp; fitting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views and motion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  <a:p>
            <a:pPr lvl="1" eaLnBrk="1" hangingPunct="1"/>
            <a:r>
              <a:rPr lang="en-US" sz="2400" dirty="0">
                <a:solidFill>
                  <a:srgbClr val="FF0000"/>
                </a:solidFill>
              </a:rPr>
              <a:t>Motion and optical flow</a:t>
            </a:r>
          </a:p>
          <a:p>
            <a:pPr lvl="1" eaLnBrk="1" hangingPunct="1"/>
            <a:r>
              <a:rPr lang="en-US" sz="2400" dirty="0"/>
              <a:t>Background subtraction, action recognition</a:t>
            </a:r>
          </a:p>
          <a:p>
            <a:pPr lvl="1" eaLnBrk="1" hangingPunct="1"/>
            <a:r>
              <a:rPr lang="en-US" sz="2400" dirty="0"/>
              <a:t>Tracking</a:t>
            </a: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2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1844563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Activity in video	</a:t>
            </a:r>
          </a:p>
          <a:p>
            <a:pPr lvl="1"/>
            <a:r>
              <a:rPr lang="en-US" dirty="0"/>
              <a:t>Background subtraction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Recognition of action based on motion patterns</a:t>
            </a:r>
          </a:p>
          <a:p>
            <a:pPr lvl="1"/>
            <a:r>
              <a:rPr lang="en-US" dirty="0"/>
              <a:t>Research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Activity in video	</a:t>
            </a:r>
          </a:p>
          <a:p>
            <a:pPr lvl="1"/>
            <a:r>
              <a:rPr lang="en-US" dirty="0"/>
              <a:t>Background subtraction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Recognition of action based on motion patterns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6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activity in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No universal terminology, but approximately:</a:t>
            </a:r>
          </a:p>
          <a:p>
            <a:pPr>
              <a:buNone/>
            </a:pPr>
            <a:endParaRPr lang="en-US" sz="400" dirty="0"/>
          </a:p>
          <a:p>
            <a:r>
              <a:rPr lang="en-US" sz="2800" dirty="0"/>
              <a:t>“</a:t>
            </a:r>
            <a:r>
              <a:rPr lang="en-US" sz="2800" b="1" dirty="0"/>
              <a:t>Actions</a:t>
            </a:r>
            <a:r>
              <a:rPr lang="en-US" sz="2800" dirty="0"/>
              <a:t>”: atomic motion patterns -- often gesture-like, single clear-cut trajectory, single nameable behavior (e.g., sit, wave arms)</a:t>
            </a:r>
          </a:p>
          <a:p>
            <a:endParaRPr lang="en-US" sz="2800" dirty="0"/>
          </a:p>
          <a:p>
            <a:r>
              <a:rPr lang="en-US" sz="2800" dirty="0"/>
              <a:t>“</a:t>
            </a:r>
            <a:r>
              <a:rPr lang="en-US" sz="2800" b="1" dirty="0"/>
              <a:t>Activity</a:t>
            </a:r>
            <a:r>
              <a:rPr lang="en-US" sz="2800" dirty="0"/>
              <a:t>”:  series or composition of actions (e.g., interactions between people)</a:t>
            </a:r>
          </a:p>
          <a:p>
            <a:endParaRPr lang="en-US" sz="2800" dirty="0"/>
          </a:p>
          <a:p>
            <a:r>
              <a:rPr lang="en-US" sz="2800" dirty="0"/>
              <a:t>“</a:t>
            </a:r>
            <a:r>
              <a:rPr lang="en-US" sz="2800" b="1" dirty="0"/>
              <a:t>Event</a:t>
            </a:r>
            <a:r>
              <a:rPr lang="en-US" sz="2800" dirty="0"/>
              <a:t>”: combination of activities or actions (e.g., a football game, a traffic accident)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</a:t>
            </a:r>
            <a:r>
              <a:rPr lang="en-US" sz="1400" dirty="0" err="1"/>
              <a:t>Venu</a:t>
            </a:r>
            <a:r>
              <a:rPr lang="en-US" sz="1400" dirty="0"/>
              <a:t> </a:t>
            </a:r>
            <a:r>
              <a:rPr lang="en-US" sz="1400" dirty="0" err="1"/>
              <a:t>Govindaraju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Surveillance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 l="11875" t="23077" r="39063" b="23769"/>
          <a:stretch>
            <a:fillRect/>
          </a:stretch>
        </p:blipFill>
        <p:spPr bwMode="auto">
          <a:xfrm>
            <a:off x="609600" y="12954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021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http://users.isr.ist.utl.pt/~etienne/mypubs/Auvinetal06PETS.pdf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3" cstate="print"/>
          <a:srcRect l="17259" t="8935" r="28630" b="38144"/>
          <a:stretch>
            <a:fillRect/>
          </a:stretch>
        </p:blipFill>
        <p:spPr bwMode="auto">
          <a:xfrm>
            <a:off x="0" y="1828800"/>
            <a:ext cx="390302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15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3750" t="17949" r="29375" b="50769"/>
          <a:stretch>
            <a:fillRect/>
          </a:stretch>
        </p:blipFill>
        <p:spPr bwMode="auto">
          <a:xfrm>
            <a:off x="4800600" y="457200"/>
            <a:ext cx="411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4" cstate="print"/>
          <a:srcRect l="17259" t="8935" r="28630" b="38144"/>
          <a:stretch>
            <a:fillRect/>
          </a:stretch>
        </p:blipFill>
        <p:spPr bwMode="auto">
          <a:xfrm>
            <a:off x="0" y="1828800"/>
            <a:ext cx="390302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2011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W. T. Freeman and C. </a:t>
            </a:r>
            <a:r>
              <a:rPr lang="en-US" dirty="0" err="1"/>
              <a:t>Weissman</a:t>
            </a:r>
            <a:r>
              <a:rPr lang="en-US" dirty="0"/>
              <a:t>, </a:t>
            </a:r>
            <a:r>
              <a:rPr lang="en-US" i="1" dirty="0"/>
              <a:t>Television control by hand gestures</a:t>
            </a:r>
            <a:r>
              <a:rPr lang="en-US" dirty="0"/>
              <a:t>, International Workshop on Automatic Face- and Gesture- Recognition, IEEE Computer Society, Zurich, Switzerland, June, 1995, pp. 179--183. </a:t>
            </a:r>
            <a:r>
              <a:rPr lang="en-US" dirty="0">
                <a:hlinkClick r:id="rId5"/>
              </a:rPr>
              <a:t>MERL-TR94-24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5105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1995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print"/>
          <a:srcRect l="53750" t="51282" r="29375" b="16923"/>
          <a:stretch>
            <a:fillRect/>
          </a:stretch>
        </p:blipFill>
        <p:spPr bwMode="auto">
          <a:xfrm>
            <a:off x="4724400" y="457200"/>
            <a:ext cx="411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1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0060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Model-based action/activity recognition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Use human body tracking and pose estimation techniques, relate to action descriptions (or learn)</a:t>
            </a:r>
          </a:p>
          <a:p>
            <a:pPr lvl="1"/>
            <a:r>
              <a:rPr lang="en-US" dirty="0"/>
              <a:t>Major challenge: accurate tracks in spite of occlusion, ambiguity, low resolution</a:t>
            </a:r>
          </a:p>
          <a:p>
            <a:pPr lvl="1"/>
            <a:endParaRPr lang="en-US" dirty="0"/>
          </a:p>
          <a:p>
            <a:r>
              <a:rPr lang="en-US" b="1" dirty="0"/>
              <a:t>Activity as motion, space-time appearance patterns</a:t>
            </a:r>
          </a:p>
          <a:p>
            <a:pPr lvl="1"/>
            <a:r>
              <a:rPr lang="en-US" dirty="0"/>
              <a:t>Describe overall patterns, but no explicit body tracking</a:t>
            </a:r>
          </a:p>
          <a:p>
            <a:pPr lvl="1"/>
            <a:r>
              <a:rPr lang="en-US" dirty="0"/>
              <a:t>Typically learn a classifier</a:t>
            </a:r>
          </a:p>
          <a:p>
            <a:pPr lvl="1"/>
            <a:r>
              <a:rPr lang="en-US" i="1" dirty="0"/>
              <a:t>We’ll look at some specific instances…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Human activity in video:</a:t>
            </a:r>
            <a:br>
              <a:rPr lang="en-US" dirty="0"/>
            </a:br>
            <a:r>
              <a:rPr lang="en-US" dirty="0"/>
              <a:t>basic approaches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4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793" y="1900241"/>
            <a:ext cx="3373437" cy="4724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7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38759" name="Picture 7" descr="Jo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3" y="1905002"/>
            <a:ext cx="3375025" cy="4724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13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from Davis &amp; </a:t>
            </a:r>
            <a:r>
              <a:rPr lang="en-US" dirty="0" err="1"/>
              <a:t>Bobick</a:t>
            </a:r>
            <a:endParaRPr lang="en-US" dirty="0"/>
          </a:p>
        </p:txBody>
      </p:sp>
      <p:pic>
        <p:nvPicPr>
          <p:cNvPr id="6" name="mt_blur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1981200"/>
            <a:ext cx="3048000" cy="4064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Topics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Intro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Grouping &amp; fitting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views and motion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  <a:p>
            <a:pPr lvl="1" eaLnBrk="1" hangingPunct="1"/>
            <a:r>
              <a:rPr lang="en-US" sz="2400" dirty="0"/>
              <a:t>Motion and optical flow</a:t>
            </a:r>
          </a:p>
          <a:p>
            <a:pPr lvl="1" eaLnBrk="1" hangingPunct="1"/>
            <a:r>
              <a:rPr lang="en-US" sz="2400" dirty="0">
                <a:solidFill>
                  <a:srgbClr val="FF0000"/>
                </a:solidFill>
              </a:rPr>
              <a:t>Background subtraction, action recognition</a:t>
            </a:r>
          </a:p>
          <a:p>
            <a:pPr lvl="1" eaLnBrk="1" hangingPunct="1"/>
            <a:r>
              <a:rPr lang="en-US" sz="2400" dirty="0"/>
              <a:t>Tracking</a:t>
            </a: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3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940624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optical flow:</a:t>
            </a:r>
            <a:br>
              <a:rPr lang="en-US" dirty="0"/>
            </a:br>
            <a:r>
              <a:rPr lang="en-US" dirty="0"/>
              <a:t>action recognition at a distance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2" y="1341438"/>
            <a:ext cx="8610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Features = optical flow within a region of interest</a:t>
            </a:r>
          </a:p>
          <a:p>
            <a:r>
              <a:rPr lang="en-US" sz="2400" dirty="0"/>
              <a:t>Classifier = nearest neighbors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85800" y="2417830"/>
            <a:ext cx="5181600" cy="3449575"/>
            <a:chOff x="480" y="688"/>
            <a:chExt cx="4608" cy="3584"/>
          </a:xfrm>
        </p:grpSpPr>
        <p:pic>
          <p:nvPicPr>
            <p:cNvPr id="8" name="Picture 7" descr="fbnew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" y="688"/>
              <a:ext cx="4608" cy="3104"/>
            </a:xfrm>
            <a:prstGeom prst="rect">
              <a:avLst/>
            </a:prstGeom>
            <a:noFill/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824" y="3856"/>
              <a:ext cx="1801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</a:rPr>
                <a:t>The 30-Pixel Man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19802" y="2649142"/>
            <a:ext cx="2667000" cy="1865124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Challenge: low-res data, not going to be able to track each limb.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44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~FM59000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5" y="1600200"/>
            <a:ext cx="196412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RACK2~2.AV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33601"/>
            <a:ext cx="4000500" cy="2667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5257806"/>
            <a:ext cx="62484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Correlation-based tracking</a:t>
            </a:r>
          </a:p>
          <a:p>
            <a:r>
              <a:rPr lang="en-US" sz="2400" dirty="0">
                <a:solidFill>
                  <a:prstClr val="black"/>
                </a:solidFill>
              </a:rPr>
              <a:t>Extract person-centered frame window</a:t>
            </a:r>
          </a:p>
        </p:txBody>
      </p:sp>
      <p:pic>
        <p:nvPicPr>
          <p:cNvPr id="7" name="Picture 5" descr="track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1447800"/>
            <a:ext cx="249901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optical flow:</a:t>
            </a:r>
            <a:br>
              <a:rPr lang="en-US" dirty="0"/>
            </a:br>
            <a:r>
              <a:rPr lang="en-US" dirty="0"/>
              <a:t>action recognition at a distance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3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fig_p_actual_image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74850"/>
            <a:ext cx="4267200" cy="2652712"/>
          </a:xfrm>
          <a:prstGeom prst="rect">
            <a:avLst/>
          </a:prstGeom>
          <a:noFill/>
        </p:spPr>
      </p:pic>
      <p:pic>
        <p:nvPicPr>
          <p:cNvPr id="6" name="Picture 4" descr="fig_p_optical_flow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2" y="1981200"/>
            <a:ext cx="4267200" cy="26463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5" y="5257801"/>
            <a:ext cx="7239000" cy="466280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Extract optical flow to describe the region’s motion.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5800" y="1600200"/>
            <a:ext cx="46482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optical flow:</a:t>
            </a:r>
            <a:br>
              <a:rPr lang="en-US" dirty="0"/>
            </a:br>
            <a:r>
              <a:rPr lang="en-US" dirty="0"/>
              <a:t>action recognition at a distance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23"/>
          <a:stretch>
            <a:fillRect/>
          </a:stretch>
        </p:blipFill>
        <p:spPr bwMode="auto">
          <a:xfrm>
            <a:off x="1981200" y="1600205"/>
            <a:ext cx="5533278" cy="27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7838" y="1828805"/>
            <a:ext cx="109933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Input</a:t>
            </a:r>
          </a:p>
          <a:p>
            <a:r>
              <a:rPr lang="en-US" dirty="0">
                <a:solidFill>
                  <a:prstClr val="black"/>
                </a:solidFill>
              </a:rPr>
              <a:t>Sequence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7525" y="3292480"/>
            <a:ext cx="107417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Matched </a:t>
            </a:r>
          </a:p>
          <a:p>
            <a:r>
              <a:rPr lang="en-US">
                <a:solidFill>
                  <a:prstClr val="black"/>
                </a:solidFill>
              </a:rPr>
              <a:t>Frames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4572006"/>
            <a:ext cx="64770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Use </a:t>
            </a:r>
            <a:r>
              <a:rPr lang="en-US" sz="2400" b="1" dirty="0">
                <a:solidFill>
                  <a:prstClr val="black"/>
                </a:solidFill>
              </a:rPr>
              <a:t>nearest neighbor </a:t>
            </a:r>
            <a:r>
              <a:rPr lang="en-US" sz="2400" dirty="0">
                <a:solidFill>
                  <a:prstClr val="black"/>
                </a:solidFill>
              </a:rPr>
              <a:t>classifier to name the actions occurring in new video frames.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optical flow:</a:t>
            </a:r>
            <a:br>
              <a:rPr lang="en-US" dirty="0"/>
            </a:br>
            <a:r>
              <a:rPr lang="en-US" dirty="0"/>
              <a:t>action recognition at a distance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66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</a:rPr>
              <a:t>Using optical flow:</a:t>
            </a:r>
            <a:br>
              <a:rPr lang="en-US" sz="3800" dirty="0">
                <a:solidFill>
                  <a:prstClr val="black"/>
                </a:solidFill>
              </a:rPr>
            </a:br>
            <a:r>
              <a:rPr lang="en-US" sz="3800" dirty="0">
                <a:solidFill>
                  <a:prstClr val="black"/>
                </a:solidFill>
              </a:rPr>
              <a:t>action recognition at a distance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19401" y="3352805"/>
            <a:ext cx="109933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Input</a:t>
            </a:r>
          </a:p>
          <a:p>
            <a:r>
              <a:rPr lang="en-US" dirty="0">
                <a:solidFill>
                  <a:prstClr val="black"/>
                </a:solidFill>
              </a:rPr>
              <a:t>Sequence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684837" y="3352804"/>
            <a:ext cx="1425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Matched NN </a:t>
            </a:r>
          </a:p>
          <a:p>
            <a:r>
              <a:rPr lang="en-US" dirty="0">
                <a:solidFill>
                  <a:prstClr val="black"/>
                </a:solidFill>
              </a:rPr>
              <a:t>Frame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4572006"/>
            <a:ext cx="6477000" cy="83098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Use </a:t>
            </a:r>
            <a:r>
              <a:rPr lang="en-US" sz="2400" b="1" dirty="0">
                <a:solidFill>
                  <a:prstClr val="black"/>
                </a:solidFill>
              </a:rPr>
              <a:t>nearest neighbor </a:t>
            </a:r>
            <a:r>
              <a:rPr lang="en-US" sz="2400" dirty="0">
                <a:solidFill>
                  <a:prstClr val="black"/>
                </a:solidFill>
              </a:rPr>
              <a:t>classifier to name the actions occurring in new video frames.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best-match">
            <a:hlinkClick r:id="" action="ppaction://media"/>
            <a:extLst>
              <a:ext uri="{FF2B5EF4-FFF2-40B4-BE49-F238E27FC236}">
                <a16:creationId xmlns:a16="http://schemas.microsoft.com/office/drawing/2014/main" id="{329E97EF-C82E-F444-B15D-82E218E2C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1424467"/>
            <a:ext cx="4290699" cy="185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/>
              <a:t>Do as I do: motion retargeting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8768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GregWorldCu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762000"/>
            <a:ext cx="81153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Even “impoverished” motion data can evoke a strong percept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from Davis &amp; </a:t>
            </a:r>
            <a:r>
              <a:rPr lang="en-US" dirty="0" err="1"/>
              <a:t>Bobick</a:t>
            </a:r>
            <a:endParaRPr lang="en-US" dirty="0"/>
          </a:p>
        </p:txBody>
      </p:sp>
      <p:pic>
        <p:nvPicPr>
          <p:cNvPr id="6" name="mt_blur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1981200"/>
            <a:ext cx="3048000" cy="4064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>
                <a:latin typeface="Arial" pitchFamily="34" charset="0"/>
              </a:rPr>
              <a:t>Motion Energy Images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83" y="1408748"/>
            <a:ext cx="5169218" cy="962978"/>
          </a:xfrm>
          <a:prstGeom prst="rect">
            <a:avLst/>
          </a:prstGeo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524000" y="2667000"/>
            <a:ext cx="8983980" cy="27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latin typeface="Arial" pitchFamily="34" charset="0"/>
              </a:rPr>
              <a:t>D(</a:t>
            </a:r>
            <a:r>
              <a:rPr lang="en-US" sz="1900" dirty="0" err="1">
                <a:latin typeface="Arial" pitchFamily="34" charset="0"/>
              </a:rPr>
              <a:t>x,y,t</a:t>
            </a:r>
            <a:r>
              <a:rPr lang="en-US" sz="1900" dirty="0">
                <a:latin typeface="Arial" pitchFamily="34" charset="0"/>
              </a:rPr>
              <a:t>): Binary image sequence indicating motion locations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689" y="3510439"/>
            <a:ext cx="3136106" cy="2897505"/>
          </a:xfrm>
          <a:prstGeom prst="rect">
            <a:avLst/>
          </a:prstGeom>
          <a:noFill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4905" y="3510439"/>
            <a:ext cx="3161824" cy="285607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Davis &amp; </a:t>
            </a:r>
            <a:r>
              <a:rPr lang="en-US" sz="1600" dirty="0" err="1"/>
              <a:t>Bobick</a:t>
            </a:r>
            <a:r>
              <a:rPr lang="en-US" sz="1600" dirty="0"/>
              <a:t> 1999: The Representation and Recognition of Action Using Temporal Templates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EA0-2AE3-49FF-A087-D2CFB99DE6E7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>
                <a:solidFill>
                  <a:srgbClr val="000000"/>
                </a:solidFill>
                <a:latin typeface="Arial" pitchFamily="34" charset="0"/>
              </a:rPr>
              <a:t>Motion Energy Images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Davis &amp; </a:t>
            </a:r>
            <a:r>
              <a:rPr lang="en-US" sz="1600" dirty="0" err="1">
                <a:solidFill>
                  <a:srgbClr val="000000"/>
                </a:solidFill>
              </a:rPr>
              <a:t>Bobick</a:t>
            </a:r>
            <a:r>
              <a:rPr lang="en-US" sz="1600" dirty="0">
                <a:solidFill>
                  <a:srgbClr val="000000"/>
                </a:solidFill>
              </a:rPr>
              <a:t> 1999: The Representation and Recognition of Action Using Temporal Templates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" y="1140144"/>
            <a:ext cx="8231029" cy="5026343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EA0-2AE3-49FF-A087-D2CFB99DE6E7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>
                <a:solidFill>
                  <a:srgbClr val="000000"/>
                </a:solidFill>
                <a:latin typeface="Arial" pitchFamily="34" charset="0"/>
              </a:rPr>
              <a:t>Motion History Images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Davis &amp; </a:t>
            </a:r>
            <a:r>
              <a:rPr lang="en-US" sz="1600" dirty="0" err="1">
                <a:solidFill>
                  <a:srgbClr val="000000"/>
                </a:solidFill>
              </a:rPr>
              <a:t>Bobick</a:t>
            </a:r>
            <a:r>
              <a:rPr lang="en-US" sz="1600" dirty="0">
                <a:solidFill>
                  <a:srgbClr val="000000"/>
                </a:solidFill>
              </a:rPr>
              <a:t> 1999: The Representation and Recognition of Action Using Temporal Templates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8229600" cy="79009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120" y="3124200"/>
            <a:ext cx="544068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EA0-2AE3-49FF-A087-D2CFB99DE6E7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Activity in video	</a:t>
            </a:r>
          </a:p>
          <a:p>
            <a:pPr lvl="1"/>
            <a:r>
              <a:rPr lang="en-US" dirty="0"/>
              <a:t>Background subtraction</a:t>
            </a:r>
          </a:p>
          <a:p>
            <a:pPr lvl="1"/>
            <a:r>
              <a:rPr lang="en-US" dirty="0"/>
              <a:t>Recognition of actions based on motion patterns</a:t>
            </a:r>
          </a:p>
          <a:p>
            <a:pPr lvl="1"/>
            <a:r>
              <a:rPr lang="en-US" dirty="0"/>
              <a:t>Research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moments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09800"/>
            <a:ext cx="4800600" cy="100988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85800" y="1447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Use to summarize shape given image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I(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85800" y="3352800"/>
            <a:ext cx="7772400" cy="2939498"/>
            <a:chOff x="685800" y="3352800"/>
            <a:chExt cx="7772400" cy="2939498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r="17616"/>
            <a:stretch>
              <a:fillRect/>
            </a:stretch>
          </p:blipFill>
          <p:spPr bwMode="auto">
            <a:xfrm>
              <a:off x="1600200" y="4191000"/>
              <a:ext cx="5181600" cy="828198"/>
            </a:xfrm>
            <a:prstGeom prst="rect">
              <a:avLst/>
            </a:prstGeom>
            <a:noFill/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62200" y="5257800"/>
              <a:ext cx="1676400" cy="1034498"/>
            </a:xfrm>
            <a:prstGeom prst="rect">
              <a:avLst/>
            </a:prstGeom>
            <a:noFill/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81600" y="5257800"/>
              <a:ext cx="1676402" cy="1034498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85800" y="3352800"/>
              <a:ext cx="777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Central moments are translation invariant:</a:t>
              </a:r>
              <a:endParaRPr 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71429"/>
            <a:stretch>
              <a:fillRect/>
            </a:stretch>
          </p:blipFill>
          <p:spPr bwMode="auto">
            <a:xfrm>
              <a:off x="6705600" y="4114800"/>
              <a:ext cx="1371600" cy="1009883"/>
            </a:xfrm>
            <a:prstGeom prst="rect">
              <a:avLst/>
            </a:prstGeom>
            <a:noFill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Hu</a:t>
            </a:r>
            <a:r>
              <a:rPr lang="en-US" dirty="0"/>
              <a:t> moments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Set of 7 moments</a:t>
            </a:r>
          </a:p>
          <a:p>
            <a:r>
              <a:rPr lang="en-US" dirty="0"/>
              <a:t>Apply to Motion History Image for global space-time “shape” descriptor</a:t>
            </a:r>
          </a:p>
          <a:p>
            <a:r>
              <a:rPr lang="en-US" dirty="0"/>
              <a:t>Translation and rotation invariant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65826" t="50000"/>
          <a:stretch>
            <a:fillRect/>
          </a:stretch>
        </p:blipFill>
        <p:spPr bwMode="auto">
          <a:xfrm>
            <a:off x="1219200" y="4648200"/>
            <a:ext cx="18592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200400" y="51054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114800" y="4876800"/>
          <a:ext cx="4718051" cy="79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14" name="Equation" r:id="rId5" imgW="1358640" imgH="228600" progId="Equation.3">
                  <p:embed/>
                </p:oleObj>
              </mc:Choice>
              <mc:Fallback>
                <p:oleObj name="Equation" r:id="rId5" imgW="135864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4876800"/>
                        <a:ext cx="4718051" cy="7936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562" t="10256" r="35000" b="27180"/>
          <a:stretch>
            <a:fillRect/>
          </a:stretch>
        </p:blipFill>
        <p:spPr bwMode="auto">
          <a:xfrm>
            <a:off x="583991" y="533400"/>
            <a:ext cx="8560009" cy="610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8204" y="533400"/>
          <a:ext cx="770204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433" name="Equation" r:id="rId4" imgW="279360" imgH="215640" progId="Equation.3">
                  <p:embed/>
                </p:oleObj>
              </mc:Choice>
              <mc:Fallback>
                <p:oleObj name="Equation" r:id="rId4" imgW="279360" imgH="21564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204" y="533400"/>
                        <a:ext cx="770204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6" name="Object 4"/>
          <p:cNvGraphicFramePr>
            <a:graphicFrameLocks noChangeAspect="1"/>
          </p:cNvGraphicFramePr>
          <p:nvPr/>
        </p:nvGraphicFramePr>
        <p:xfrm>
          <a:off x="-34925" y="1219200"/>
          <a:ext cx="83978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434" name="Equation" r:id="rId6" imgW="304560" imgH="215640" progId="Equation.3">
                  <p:embed/>
                </p:oleObj>
              </mc:Choice>
              <mc:Fallback>
                <p:oleObj name="Equation" r:id="rId6" imgW="304560" imgH="215640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4925" y="1219200"/>
                        <a:ext cx="839788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7" name="Object 5"/>
          <p:cNvGraphicFramePr>
            <a:graphicFrameLocks noChangeAspect="1"/>
          </p:cNvGraphicFramePr>
          <p:nvPr/>
        </p:nvGraphicFramePr>
        <p:xfrm>
          <a:off x="17463" y="1857375"/>
          <a:ext cx="804862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435" name="Equation" r:id="rId8" imgW="291960" imgH="228600" progId="Equation.3">
                  <p:embed/>
                </p:oleObj>
              </mc:Choice>
              <mc:Fallback>
                <p:oleObj name="Equation" r:id="rId8" imgW="291960" imgH="2286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857375"/>
                        <a:ext cx="804862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8" name="Object 6"/>
          <p:cNvGraphicFramePr>
            <a:graphicFrameLocks noChangeAspect="1"/>
          </p:cNvGraphicFramePr>
          <p:nvPr/>
        </p:nvGraphicFramePr>
        <p:xfrm>
          <a:off x="-17463" y="2617788"/>
          <a:ext cx="83978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436" name="Equation" r:id="rId10" imgW="304560" imgH="215640" progId="Equation.3">
                  <p:embed/>
                </p:oleObj>
              </mc:Choice>
              <mc:Fallback>
                <p:oleObj name="Equation" r:id="rId10" imgW="304560" imgH="215640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3" y="2617788"/>
                        <a:ext cx="839788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9" name="Object 7"/>
          <p:cNvGraphicFramePr>
            <a:graphicFrameLocks noChangeAspect="1"/>
          </p:cNvGraphicFramePr>
          <p:nvPr/>
        </p:nvGraphicFramePr>
        <p:xfrm>
          <a:off x="17463" y="3228975"/>
          <a:ext cx="804862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437" name="Equation" r:id="rId12" imgW="291960" imgH="228600" progId="Equation.3">
                  <p:embed/>
                </p:oleObj>
              </mc:Choice>
              <mc:Fallback>
                <p:oleObj name="Equation" r:id="rId12" imgW="291960" imgH="228600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3228975"/>
                        <a:ext cx="804862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00" name="Object 8"/>
          <p:cNvGraphicFramePr>
            <a:graphicFrameLocks noChangeAspect="1"/>
          </p:cNvGraphicFramePr>
          <p:nvPr/>
        </p:nvGraphicFramePr>
        <p:xfrm>
          <a:off x="0" y="5345112"/>
          <a:ext cx="804862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438" name="Equation" r:id="rId14" imgW="291960" imgH="228600" progId="Equation.3">
                  <p:embed/>
                </p:oleObj>
              </mc:Choice>
              <mc:Fallback>
                <p:oleObj name="Equation" r:id="rId14" imgW="291960" imgH="228600" progId="Equation.3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45112"/>
                        <a:ext cx="804862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Hu moments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print"/>
          <a:srcRect l="11562" t="79487" r="27813" b="6667"/>
          <a:stretch>
            <a:fillRect/>
          </a:stretch>
        </p:blipFill>
        <p:spPr bwMode="auto">
          <a:xfrm>
            <a:off x="533400" y="533400"/>
            <a:ext cx="8610600" cy="119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42863" y="517525"/>
          <a:ext cx="8397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61" name="Equation" r:id="rId4" imgW="304560" imgH="228600" progId="Equation.3">
                  <p:embed/>
                </p:oleObj>
              </mc:Choice>
              <mc:Fallback>
                <p:oleObj name="Equation" r:id="rId4" imgW="30456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863" y="517525"/>
                        <a:ext cx="839788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Recognition using MHI</a:t>
            </a:r>
          </a:p>
        </p:txBody>
      </p:sp>
      <p:pic>
        <p:nvPicPr>
          <p:cNvPr id="4" name="mt_demo.mpe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6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PS5</a:t>
            </a:r>
          </a:p>
        </p:txBody>
      </p:sp>
      <p:pic>
        <p:nvPicPr>
          <p:cNvPr id="4" name="Picture 3" descr="pset5image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5" y="1447805"/>
            <a:ext cx="7791450" cy="2683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4953002"/>
            <a:ext cx="6400800" cy="95409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2800" dirty="0"/>
              <a:t>Nearest neighbor action classification with Motion History Images + </a:t>
            </a:r>
            <a:r>
              <a:rPr lang="en-US" sz="2800" dirty="0" err="1"/>
              <a:t>Hu</a:t>
            </a:r>
            <a:r>
              <a:rPr lang="en-US" sz="2800" dirty="0"/>
              <a:t> moments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/>
              <a:t>Depth map sequence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dirty="0"/>
              <a:t>Motion History Image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Euclidean distance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181225" y="1752600"/>
          <a:ext cx="47085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4" imgW="1892160" imgH="520560" progId="Equation.3">
                  <p:embed/>
                </p:oleObj>
              </mc:Choice>
              <mc:Fallback>
                <p:oleObj name="Equation" r:id="rId4" imgW="189216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5" y="1752600"/>
                        <a:ext cx="4708525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32766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Normalize according to variance in each dimension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6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Leave-one-out cross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Cycle through data points, treating each one as the “test” case in turn, and training with the remaining labeled examples.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Report results over all such test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Confusion Matrix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1619250"/>
            <a:ext cx="5092700" cy="36195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272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/>
              <a:t>Background subtraction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Essential low-level processing tool to segment moving objects from static camera’s video</a:t>
            </a:r>
          </a:p>
          <a:p>
            <a:r>
              <a:rPr lang="en-US" b="1" dirty="0"/>
              <a:t>Action recognition: </a:t>
            </a:r>
            <a:endParaRPr lang="en-US" dirty="0"/>
          </a:p>
          <a:p>
            <a:pPr lvl="1"/>
            <a:r>
              <a:rPr lang="en-US" dirty="0"/>
              <a:t>Increasing attention to actions as motion and appearance patterns</a:t>
            </a:r>
          </a:p>
          <a:p>
            <a:pPr lvl="1"/>
            <a:r>
              <a:rPr lang="en-US" dirty="0"/>
              <a:t>For instrumented/constrained environments, relatively simple techniques allow effective  gesture or action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Activity in video	</a:t>
            </a:r>
          </a:p>
          <a:p>
            <a:pPr lvl="1"/>
            <a:r>
              <a:rPr lang="en-US" dirty="0"/>
              <a:t>Background subtraction</a:t>
            </a:r>
          </a:p>
          <a:p>
            <a:pPr lvl="1"/>
            <a:r>
              <a:rPr lang="en-US" dirty="0"/>
              <a:t>Recognition of actions based on motion patterns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26562" t="7692" r="28438" b="22564"/>
          <a:stretch>
            <a:fillRect/>
          </a:stretch>
        </p:blipFill>
        <p:spPr bwMode="auto">
          <a:xfrm>
            <a:off x="968188" y="0"/>
            <a:ext cx="7261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42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6562" t="7179" r="29063" b="24616"/>
          <a:stretch>
            <a:fillRect/>
          </a:stretch>
        </p:blipFill>
        <p:spPr bwMode="auto">
          <a:xfrm>
            <a:off x="762000" y="0"/>
            <a:ext cx="7620000" cy="71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079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Actions in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0800"/>
            <a:ext cx="6400800" cy="1752600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Research questions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50223"/>
            <a:ext cx="899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Slides borrowed from Derek </a:t>
            </a:r>
            <a:r>
              <a:rPr lang="en-US" sz="1400" dirty="0" err="1"/>
              <a:t>Hoiem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action?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4108160"/>
            <a:ext cx="776687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Action: a transition from one state to another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Who is the actor?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How is the state of the actor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What (if anything) is being acted on?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How is that thing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What is the purpose of the action (if any)?</a:t>
            </a:r>
          </a:p>
        </p:txBody>
      </p:sp>
      <p:pic>
        <p:nvPicPr>
          <p:cNvPr id="169986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58246"/>
            <a:ext cx="1771496" cy="26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5622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194431"/>
            <a:ext cx="19716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represent actions?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302" y="1066800"/>
            <a:ext cx="5322476" cy="22860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    Categories</a:t>
            </a:r>
          </a:p>
          <a:p>
            <a:pPr marL="457200" lvl="1" indent="0">
              <a:buNone/>
            </a:pPr>
            <a:r>
              <a:rPr lang="en-US" sz="2000" dirty="0"/>
              <a:t>Walking, hammering, dancing, skiing, sitting down, standing up, jumping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3058" name="Picture 2" descr="http://t1.gstatic.com/images?q=tbn:ANd9GcQoz7GNznz1mpocX9jUCo2zCeGTI9gb4RCtMRx79wdmYMXUoAmtw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796" y="3886200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400" y="3286702"/>
            <a:ext cx="1128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n-lt"/>
              </a:rPr>
              <a:t>Poses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4219484"/>
            <a:ext cx="3798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Nouns and Predicates</a:t>
            </a:r>
          </a:p>
          <a:p>
            <a:r>
              <a:rPr lang="en-US" sz="2000" dirty="0">
                <a:latin typeface="+mj-lt"/>
              </a:rPr>
              <a:t>&lt;man, swings, hammer&gt;</a:t>
            </a:r>
          </a:p>
          <a:p>
            <a:r>
              <a:rPr lang="en-US" sz="2000" dirty="0">
                <a:latin typeface="+mj-lt"/>
              </a:rPr>
              <a:t>&lt;man, hits, nail, w/ hammer&gt;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purpose of action recognition?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To describe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https://www.youtube.com/watch?v=CTpT4vcncAs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 predict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>
                <a:hlinkClick r:id="rId3"/>
              </a:rPr>
              <a:t>http://www.youtube.com/watch?v=LQm25nW6aZw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85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identify actions?</a:t>
            </a:r>
          </a:p>
        </p:txBody>
      </p:sp>
      <p:pic>
        <p:nvPicPr>
          <p:cNvPr id="174082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4" y="1905000"/>
            <a:ext cx="4535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5936" y="13817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Motion</a:t>
            </a:r>
          </a:p>
        </p:txBody>
      </p:sp>
      <p:pic>
        <p:nvPicPr>
          <p:cNvPr id="174084" name="Picture 4" descr="http://3.bp.blogspot.com/_Is8bkErrqa0/TQVpOyq-BaI/AAAAAAAAAMI/-wFoc1mbX2Q/s1600/cat_punching-13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9" y="1905000"/>
            <a:ext cx="315427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18074" y="1381780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Pose</a:t>
            </a:r>
          </a:p>
        </p:txBody>
      </p:sp>
      <p:pic>
        <p:nvPicPr>
          <p:cNvPr id="174086" name="Picture 6" descr="http://t1.gstatic.com/images?q=tbn:ANd9GcReJSIBr5a_ta0l3l4z9rYGJXhUY0-Hx4AJNMbrj6Iqnn56i5Ct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16" y="439102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218093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+mn-lt"/>
              </a:rPr>
              <a:t>Held Objects</a:t>
            </a:r>
          </a:p>
        </p:txBody>
      </p:sp>
      <p:pic>
        <p:nvPicPr>
          <p:cNvPr id="174088" name="Picture 8" descr="http://t0.gstatic.com/images?q=tbn:ANd9GcR_3X88Mv1UR_-oPmZRNouLHPS-jQTtkW4uvaLuuhH5m4X_mB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05349"/>
            <a:ext cx="291109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8617" y="5334000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Nearby Objects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951349" y="4391025"/>
            <a:ext cx="1455549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4451"/>
            <a:ext cx="744031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705600" y="6425121"/>
            <a:ext cx="2310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4"/>
              </a:rPr>
              <a:t>Bobick Davis 2001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50161" y="1224741"/>
            <a:ext cx="6016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/>
              <a:t>Optical Flow with Motion History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365125"/>
          </a:xfrm>
        </p:spPr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028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1915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520142" y="1035622"/>
            <a:ext cx="4064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/>
              <a:t>Space-Time Volumes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1519" y="650081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Blank et al. 2005</a:t>
            </a:r>
            <a:endParaRPr lang="en-US" dirty="0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361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1924050" y="2819400"/>
            <a:ext cx="2857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7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9862"/>
            <a:ext cx="6593293" cy="43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940413" y="6463167"/>
            <a:ext cx="2048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3"/>
              </a:rPr>
              <a:t>Efros et al. 2003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43243" y="1265087"/>
            <a:ext cx="6040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/>
              <a:t>Optical Flow with Split Channels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1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as an “Image Stack”</a:t>
            </a:r>
          </a:p>
        </p:txBody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00602"/>
            <a:ext cx="7772400" cy="2362200"/>
          </a:xfrm>
        </p:spPr>
        <p:txBody>
          <a:bodyPr/>
          <a:lstStyle/>
          <a:p>
            <a:r>
              <a:rPr lang="en-US" dirty="0"/>
              <a:t>Can look at video data as a </a:t>
            </a:r>
            <a:r>
              <a:rPr lang="en-US" dirty="0" err="1"/>
              <a:t>spatio</a:t>
            </a:r>
            <a:r>
              <a:rPr lang="en-US" dirty="0"/>
              <a:t>-temporal volume</a:t>
            </a:r>
          </a:p>
          <a:p>
            <a:pPr lvl="1"/>
            <a:r>
              <a:rPr lang="en-US" dirty="0"/>
              <a:t>If camera is stationary, each line through time corresponds to a single ray in space</a:t>
            </a:r>
          </a:p>
        </p:txBody>
      </p:sp>
      <p:pic>
        <p:nvPicPr>
          <p:cNvPr id="76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3"/>
            <a:ext cx="312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8005" name="Line 5"/>
          <p:cNvSpPr>
            <a:spLocks noChangeShapeType="1"/>
          </p:cNvSpPr>
          <p:nvPr/>
        </p:nvSpPr>
        <p:spPr bwMode="auto">
          <a:xfrm>
            <a:off x="2438400" y="19812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6" name="Line 6"/>
          <p:cNvSpPr>
            <a:spLocks noChangeShapeType="1"/>
          </p:cNvSpPr>
          <p:nvPr/>
        </p:nvSpPr>
        <p:spPr bwMode="auto">
          <a:xfrm>
            <a:off x="2590800" y="18288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7" name="Line 7"/>
          <p:cNvSpPr>
            <a:spLocks noChangeShapeType="1"/>
          </p:cNvSpPr>
          <p:nvPr/>
        </p:nvSpPr>
        <p:spPr bwMode="auto">
          <a:xfrm>
            <a:off x="2895600" y="17526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8" name="Line 8"/>
          <p:cNvSpPr>
            <a:spLocks noChangeShapeType="1"/>
          </p:cNvSpPr>
          <p:nvPr/>
        </p:nvSpPr>
        <p:spPr bwMode="auto">
          <a:xfrm>
            <a:off x="3124200" y="1905003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09" name="Line 9"/>
          <p:cNvSpPr>
            <a:spLocks noChangeShapeType="1"/>
          </p:cNvSpPr>
          <p:nvPr/>
        </p:nvSpPr>
        <p:spPr bwMode="auto">
          <a:xfrm>
            <a:off x="3429000" y="18288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0" name="Line 10"/>
          <p:cNvSpPr>
            <a:spLocks noChangeShapeType="1"/>
          </p:cNvSpPr>
          <p:nvPr/>
        </p:nvSpPr>
        <p:spPr bwMode="auto">
          <a:xfrm>
            <a:off x="3733800" y="1981202"/>
            <a:ext cx="0" cy="220980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1" name="Line 11"/>
          <p:cNvSpPr>
            <a:spLocks noChangeShapeType="1"/>
          </p:cNvSpPr>
          <p:nvPr/>
        </p:nvSpPr>
        <p:spPr bwMode="auto">
          <a:xfrm>
            <a:off x="5715000" y="36576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2" name="Line 12"/>
          <p:cNvSpPr>
            <a:spLocks noChangeShapeType="1"/>
          </p:cNvSpPr>
          <p:nvPr/>
        </p:nvSpPr>
        <p:spPr bwMode="auto">
          <a:xfrm flipV="1">
            <a:off x="5715000" y="1905003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768013" name="AutoShape 13"/>
          <p:cNvCxnSpPr>
            <a:cxnSpLocks noChangeShapeType="1"/>
          </p:cNvCxnSpPr>
          <p:nvPr/>
        </p:nvCxnSpPr>
        <p:spPr bwMode="auto">
          <a:xfrm>
            <a:off x="5867400" y="2438402"/>
            <a:ext cx="1600200" cy="838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</p:spPr>
      </p:cxnSp>
      <p:sp>
        <p:nvSpPr>
          <p:cNvPr id="768014" name="Text Box 14"/>
          <p:cNvSpPr txBox="1">
            <a:spLocks noChangeArrowheads="1"/>
          </p:cNvSpPr>
          <p:nvPr/>
        </p:nvSpPr>
        <p:spPr bwMode="auto">
          <a:xfrm>
            <a:off x="7375530" y="3622675"/>
            <a:ext cx="271227" cy="4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768015" name="Text Box 15"/>
          <p:cNvSpPr txBox="1">
            <a:spLocks noChangeArrowheads="1"/>
          </p:cNvSpPr>
          <p:nvPr/>
        </p:nvSpPr>
        <p:spPr bwMode="auto">
          <a:xfrm>
            <a:off x="5389568" y="3413127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68016" name="Text Box 16"/>
          <p:cNvSpPr txBox="1">
            <a:spLocks noChangeArrowheads="1"/>
          </p:cNvSpPr>
          <p:nvPr/>
        </p:nvSpPr>
        <p:spPr bwMode="auto">
          <a:xfrm>
            <a:off x="5105400" y="1724028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255</a:t>
            </a:r>
          </a:p>
        </p:txBody>
      </p:sp>
      <p:sp>
        <p:nvSpPr>
          <p:cNvPr id="768017" name="Line 17"/>
          <p:cNvSpPr>
            <a:spLocks noChangeShapeType="1"/>
          </p:cNvSpPr>
          <p:nvPr/>
        </p:nvSpPr>
        <p:spPr bwMode="auto">
          <a:xfrm flipH="1">
            <a:off x="3733805" y="2895605"/>
            <a:ext cx="2819400" cy="638175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19" name="Line 19"/>
          <p:cNvSpPr>
            <a:spLocks noChangeShapeType="1"/>
          </p:cNvSpPr>
          <p:nvPr/>
        </p:nvSpPr>
        <p:spPr bwMode="auto">
          <a:xfrm flipV="1">
            <a:off x="1524000" y="1828800"/>
            <a:ext cx="76200" cy="2514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6" tIns="45716" rIns="91436" bIns="45716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8020" name="Text Box 20"/>
          <p:cNvSpPr txBox="1">
            <a:spLocks noChangeArrowheads="1"/>
          </p:cNvSpPr>
          <p:nvPr/>
        </p:nvSpPr>
        <p:spPr bwMode="auto">
          <a:xfrm>
            <a:off x="839788" y="1828803"/>
            <a:ext cx="773287" cy="4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" y="6564871"/>
            <a:ext cx="2590800" cy="338546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en-US" sz="1600" dirty="0" err="1"/>
              <a:t>Alyosha</a:t>
            </a:r>
            <a:r>
              <a:rPr lang="en-US" sz="1600" dirty="0"/>
              <a:t> </a:t>
            </a:r>
            <a:r>
              <a:rPr lang="en-US" sz="1600" dirty="0" err="1"/>
              <a:t>Efros</a:t>
            </a:r>
            <a:r>
              <a:rPr lang="en-US" sz="1600" dirty="0"/>
              <a:t>, CMU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F85B-73D3-43BE-9001-D5CA58AB8F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68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86641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1765" y="1035237"/>
            <a:ext cx="290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/>
              <a:t>Tracked Points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89837" y="650926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Matikainen et al.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007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Representing Motion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/>
              <a:t>Space-Time Interest Points</a:t>
            </a:r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2" y="1905000"/>
            <a:ext cx="5410200" cy="44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71062" y="364071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Corner detectors in space-time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Laptev 2005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169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Representing Motion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/>
              <a:t>Space-Time Interest Points</a:t>
            </a:r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4" y="1905000"/>
            <a:ext cx="87334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Laptev 2005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718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Action Recognition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Feature-based classification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Recognition using pose and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464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Action recognition as classification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6407235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Retrieving actions in movies</a:t>
            </a:r>
            <a:r>
              <a:rPr lang="en-US" dirty="0"/>
              <a:t>, Laptev and Perez, 2007</a:t>
            </a:r>
          </a:p>
        </p:txBody>
      </p:sp>
      <p:pic>
        <p:nvPicPr>
          <p:cNvPr id="17819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4" y="1056062"/>
            <a:ext cx="74199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769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image categorization…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02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414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spatial pyramids….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Compute histogram in each spatial bin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Features for Classifying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9362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Spatio</a:t>
            </a:r>
            <a:r>
              <a:rPr lang="en-US" sz="2800" dirty="0"/>
              <a:t>-temporal pyramids </a:t>
            </a:r>
          </a:p>
          <a:p>
            <a:pPr lvl="1"/>
            <a:r>
              <a:rPr lang="en-US" sz="2400" dirty="0"/>
              <a:t>Image Gradients</a:t>
            </a:r>
          </a:p>
          <a:p>
            <a:pPr lvl="1"/>
            <a:r>
              <a:rPr lang="en-US" sz="2400" dirty="0"/>
              <a:t>Optical Flow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298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/>
              <a:t>Features for Classifying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62"/>
            <a:ext cx="8229600" cy="4525963"/>
          </a:xfrm>
        </p:spPr>
        <p:txBody>
          <a:bodyPr/>
          <a:lstStyle/>
          <a:p>
            <a:pPr marL="514350" indent="-514350">
              <a:buAutoNum type="arabicPeriod" startAt="2"/>
            </a:pPr>
            <a:r>
              <a:rPr lang="en-US" dirty="0" err="1"/>
              <a:t>Spatio</a:t>
            </a:r>
            <a:r>
              <a:rPr lang="en-US" dirty="0"/>
              <a:t>-temporal interest points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2697971" cy="2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44" y="4584413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Corner detectors in space-time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8644" y="5630788"/>
            <a:ext cx="725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Descriptors based on Gaussian derivative filters over x, y, time</a:t>
            </a: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1"/>
          <a:stretch/>
        </p:blipFill>
        <p:spPr bwMode="auto">
          <a:xfrm>
            <a:off x="3886200" y="1618260"/>
            <a:ext cx="472497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844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Boosted stubs for pyramids of optical flow, gradient</a:t>
            </a:r>
          </a:p>
          <a:p>
            <a:r>
              <a:rPr lang="en-US" dirty="0"/>
              <a:t>Nearest neighbor for STIP</a:t>
            </a:r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7167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55" y="3207168"/>
            <a:ext cx="4237456" cy="317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2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 cstate="print"/>
          <a:srcRect l="16250" t="5641" r="7813" b="3590"/>
          <a:stretch>
            <a:fillRect/>
          </a:stretch>
        </p:blipFill>
        <p:spPr bwMode="auto">
          <a:xfrm>
            <a:off x="114300" y="193794"/>
            <a:ext cx="9029700" cy="657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credit: </a:t>
            </a:r>
            <a:r>
              <a:rPr lang="en-US" sz="1600" dirty="0" err="1"/>
              <a:t>Birgi</a:t>
            </a:r>
            <a:r>
              <a:rPr lang="en-US" sz="1600" dirty="0"/>
              <a:t> </a:t>
            </a:r>
            <a:r>
              <a:rPr lang="en-US" sz="1600" dirty="0" err="1"/>
              <a:t>Tamersoy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Searching the video for an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962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Detect </a:t>
            </a:r>
            <a:r>
              <a:rPr lang="en-US" dirty="0" err="1"/>
              <a:t>keyframes</a:t>
            </a:r>
            <a:r>
              <a:rPr lang="en-US" dirty="0"/>
              <a:t> using a trained HOG detector in each frame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Classify detected </a:t>
            </a:r>
            <a:r>
              <a:rPr lang="en-US" dirty="0" err="1"/>
              <a:t>keyframes</a:t>
            </a:r>
            <a:r>
              <a:rPr lang="en-US" dirty="0"/>
              <a:t> as positive (e.g., “drinking”) or negative (“other”)</a:t>
            </a: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/>
          <a:stretch/>
        </p:blipFill>
        <p:spPr bwMode="auto">
          <a:xfrm>
            <a:off x="-3875" y="3378630"/>
            <a:ext cx="4591050" cy="316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22" y="4190999"/>
            <a:ext cx="45339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683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in searching video</a:t>
            </a: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51" y="1155032"/>
            <a:ext cx="6776149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86851" y="4756484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5800" y="41542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Without</a:t>
            </a:r>
            <a:r>
              <a:rPr lang="en-US" dirty="0"/>
              <a:t> </a:t>
            </a:r>
            <a:r>
              <a:rPr lang="en-US" dirty="0" err="1"/>
              <a:t>keyframe</a:t>
            </a:r>
            <a:r>
              <a:rPr lang="en-US" dirty="0"/>
              <a:t> detection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194510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</a:t>
            </a:r>
            <a:r>
              <a:rPr lang="en-US" dirty="0"/>
              <a:t> </a:t>
            </a:r>
            <a:r>
              <a:rPr lang="en-US" dirty="0" err="1"/>
              <a:t>keyframe</a:t>
            </a:r>
            <a:r>
              <a:rPr lang="en-US" dirty="0"/>
              <a:t> detection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3028" y="2439036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139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488668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Learning realistic human actions from movies, Laptev et al. 2008</a:t>
            </a:r>
            <a:endParaRPr lang="en-US" dirty="0"/>
          </a:p>
        </p:txBody>
      </p:sp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" y="1041014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10" y="1041014"/>
            <a:ext cx="3829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4" y="3831506"/>
            <a:ext cx="3810000" cy="22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09" y="3798375"/>
            <a:ext cx="385010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6012" y="3317974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“Talk on phone”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1078" y="6096000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“Get out of car”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30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62"/>
            <a:ext cx="8229600" cy="4525963"/>
          </a:xfrm>
        </p:spPr>
        <p:txBody>
          <a:bodyPr/>
          <a:lstStyle/>
          <a:p>
            <a:r>
              <a:rPr lang="en-US" dirty="0"/>
              <a:t>Space-time interest point detectors</a:t>
            </a:r>
          </a:p>
          <a:p>
            <a:r>
              <a:rPr lang="en-US" dirty="0"/>
              <a:t>Descriptors</a:t>
            </a:r>
          </a:p>
          <a:p>
            <a:pPr lvl="1"/>
            <a:r>
              <a:rPr lang="en-US" dirty="0"/>
              <a:t>HOG, HOF </a:t>
            </a:r>
          </a:p>
          <a:p>
            <a:r>
              <a:rPr lang="en-US" dirty="0"/>
              <a:t>Pyramid histograms (3x3x2)</a:t>
            </a:r>
          </a:p>
          <a:p>
            <a:r>
              <a:rPr lang="en-US" dirty="0"/>
              <a:t>SVMs with Chi-Squared Kernel</a:t>
            </a: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7" y="4038600"/>
            <a:ext cx="267683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419600"/>
            <a:ext cx="46767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62" y="6031401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7712" y="570854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Spatio</a:t>
            </a:r>
            <a:r>
              <a:rPr lang="en-US" dirty="0"/>
              <a:t>-Temporal Binning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06781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91249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6" y="914400"/>
            <a:ext cx="81597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65125"/>
          </a:xfrm>
        </p:spPr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00369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Action Recognition using Pose and Objects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2474" y="5858106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Modeling Mutual Context of Object and Human Pose in Human-Object Interaction Activities</a:t>
            </a:r>
            <a:r>
              <a:rPr lang="en-US" dirty="0"/>
              <a:t>, B. Yao and Li Fei-Fei, 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pic>
        <p:nvPicPr>
          <p:cNvPr id="8" name="Picture 7" descr="Kobe_ne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2228850" cy="2971800"/>
          </a:xfrm>
          <a:prstGeom prst="rect">
            <a:avLst/>
          </a:prstGeom>
        </p:spPr>
      </p:pic>
      <p:pic>
        <p:nvPicPr>
          <p:cNvPr id="9" name="Picture 8" descr="robot_wa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752600"/>
            <a:ext cx="1979242" cy="29718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2038350" cy="35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508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</a:p>
        </p:txBody>
      </p:sp>
      <p:pic>
        <p:nvPicPr>
          <p:cNvPr id="23" name="Picture 2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tennis_player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82696"/>
            <a:ext cx="3529742" cy="2203704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581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8" name="Down Arrow 17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9906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1752600"/>
            <a:ext cx="495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latin typeface="Arial" pitchFamily="34" charset="0"/>
                <a:ea typeface="+mj-ea"/>
                <a:cs typeface="Arial" pitchFamily="34" charset="0"/>
              </a:rPr>
              <a:t>Integrated reasoning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949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</a:p>
        </p:txBody>
      </p:sp>
      <p:pic>
        <p:nvPicPr>
          <p:cNvPr id="13" name="Picture 1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tennis_player_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352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9" name="Down Arrow 18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9600" y="1752600"/>
            <a:ext cx="5105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4400" y="25146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265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4400" y="2133600"/>
            <a:ext cx="3733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24" name="Down Arrow 23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1752600"/>
            <a:ext cx="5029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2514600"/>
            <a:ext cx="2819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pic>
        <p:nvPicPr>
          <p:cNvPr id="46" name="Picture 45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tennis_player_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7000" y="5486400"/>
            <a:ext cx="382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HOI activity: Tennis Forehand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4400" y="2911098"/>
            <a:ext cx="3614106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>
                <a:latin typeface="Arial" pitchFamily="34" charset="0"/>
                <a:ea typeface="+mj-ea"/>
                <a:cs typeface="Arial" pitchFamily="34" charset="0"/>
              </a:rPr>
              <a:t> Action categorization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935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2057400"/>
            <a:ext cx="45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895600"/>
            <a:ext cx="381000" cy="609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14600" y="4267200"/>
            <a:ext cx="304800" cy="76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2286000"/>
            <a:ext cx="1600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0600" y="2006025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Difficult part appearance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3198812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00600" y="3059668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Self-occlusion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343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Image region looks like a body part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95600" y="4648200"/>
            <a:ext cx="1828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subtraction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Simple techniques can do ok with static camera</a:t>
            </a:r>
          </a:p>
          <a:p>
            <a:r>
              <a:rPr lang="en-US" dirty="0"/>
              <a:t>…But hard to do perfectly</a:t>
            </a:r>
          </a:p>
          <a:p>
            <a:endParaRPr lang="en-US" dirty="0"/>
          </a:p>
          <a:p>
            <a:r>
              <a:rPr lang="en-US" dirty="0"/>
              <a:t>Widely used:</a:t>
            </a:r>
          </a:p>
          <a:p>
            <a:pPr lvl="1"/>
            <a:r>
              <a:rPr lang="en-US" dirty="0"/>
              <a:t>Traffic monitoring (counting vehicles, detecting &amp; tracking vehicles, pedestrians),</a:t>
            </a:r>
          </a:p>
          <a:p>
            <a:pPr lvl="1"/>
            <a:r>
              <a:rPr lang="en-US" dirty="0"/>
              <a:t>Human action recognition (run, walk, jump, squat),</a:t>
            </a:r>
          </a:p>
          <a:p>
            <a:pPr lvl="1"/>
            <a:r>
              <a:rPr lang="en-US" dirty="0"/>
              <a:t>Human-computer interaction</a:t>
            </a:r>
          </a:p>
          <a:p>
            <a:pPr lvl="1"/>
            <a:r>
              <a:rPr lang="en-US" dirty="0"/>
              <a:t>Object tracking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obj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6"/>
          <p:cNvGrpSpPr>
            <a:grpSpLocks noChangeAspect="1"/>
          </p:cNvGrpSpPr>
          <p:nvPr/>
        </p:nvGrpSpPr>
        <p:grpSpPr>
          <a:xfrm>
            <a:off x="1828800" y="2057400"/>
            <a:ext cx="1853408" cy="3108960"/>
            <a:chOff x="5515517" y="4482687"/>
            <a:chExt cx="1098057" cy="1841913"/>
          </a:xfrm>
        </p:grpSpPr>
        <p:sp>
          <p:nvSpPr>
            <p:cNvPr id="37" name="Rounded Rectangle 36"/>
            <p:cNvSpPr/>
            <p:nvPr/>
          </p:nvSpPr>
          <p:spPr>
            <a:xfrm>
              <a:off x="5979613" y="4482687"/>
              <a:ext cx="233916" cy="327483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73180" y="4716603"/>
              <a:ext cx="374266" cy="56139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38"/>
            <p:cNvSpPr/>
            <p:nvPr/>
          </p:nvSpPr>
          <p:spPr>
            <a:xfrm rot="19957910">
              <a:off x="6317459" y="4705250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 rot="19957910">
              <a:off x="6467427" y="4918832"/>
              <a:ext cx="146147" cy="33050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4440663">
              <a:off x="5950313" y="4906613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 rot="6101825">
              <a:off x="5651245" y="4781886"/>
              <a:ext cx="146147" cy="4176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 rot="789981">
              <a:off x="6305126" y="5275744"/>
              <a:ext cx="283977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970179">
              <a:off x="5887994" y="5289254"/>
              <a:ext cx="242244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21249300">
              <a:off x="6290075" y="5668854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30615" y="5729292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142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952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 rot="20605871">
            <a:off x="2517109" y="2046565"/>
            <a:ext cx="456991" cy="533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 rot="20255247">
            <a:off x="2747184" y="2503028"/>
            <a:ext cx="641572" cy="914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 rot="19957910">
            <a:off x="3068967" y="2419908"/>
            <a:ext cx="228070" cy="46048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 rot="3966386">
            <a:off x="2918722" y="2675718"/>
            <a:ext cx="238043" cy="592658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ounded Rectangle 60"/>
          <p:cNvSpPr/>
          <p:nvPr/>
        </p:nvSpPr>
        <p:spPr>
          <a:xfrm rot="21417997">
            <a:off x="2529054" y="2741022"/>
            <a:ext cx="228070" cy="53668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 rot="10584277">
            <a:off x="2603633" y="3046086"/>
            <a:ext cx="207937" cy="38651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 rot="789981">
            <a:off x="3122101" y="3357572"/>
            <a:ext cx="388342" cy="69776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 rot="789981">
            <a:off x="2750299" y="3490953"/>
            <a:ext cx="396225" cy="74124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 rot="222206">
            <a:off x="3050575" y="3988078"/>
            <a:ext cx="318735" cy="96963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 rot="18974320">
            <a:off x="2837823" y="4115779"/>
            <a:ext cx="343390" cy="85608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0"/>
          <p:cNvGrpSpPr/>
          <p:nvPr/>
        </p:nvGrpSpPr>
        <p:grpSpPr>
          <a:xfrm>
            <a:off x="1828800" y="2779082"/>
            <a:ext cx="1132030" cy="374904"/>
            <a:chOff x="1977113" y="2779082"/>
            <a:chExt cx="1132030" cy="374904"/>
          </a:xfrm>
        </p:grpSpPr>
        <p:sp>
          <p:nvSpPr>
            <p:cNvPr id="33" name="Rectangle 32"/>
            <p:cNvSpPr/>
            <p:nvPr/>
          </p:nvSpPr>
          <p:spPr>
            <a:xfrm rot="17506315">
              <a:off x="2415764" y="2457923"/>
              <a:ext cx="247522" cy="103009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7535029">
              <a:off x="2355676" y="2400519"/>
              <a:ext cx="374904" cy="1132030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61887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</a:p>
        </p:txBody>
      </p:sp>
      <p:sp>
        <p:nvSpPr>
          <p:cNvPr id="26" name="Curved Up Arrow 25"/>
          <p:cNvSpPr/>
          <p:nvPr/>
        </p:nvSpPr>
        <p:spPr>
          <a:xfrm flipH="1"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2590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Given the object is detected.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35" grpId="0"/>
      <p:bldP spid="26" grpId="0" animBg="1"/>
      <p:bldP spid="2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20968" y="1889760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 cstate="print"/>
          <a:srcRect l="-49961" t="-49961" r="-49961" b="-49961"/>
          <a:stretch>
            <a:fillRect/>
          </a:stretch>
        </p:blipFill>
        <p:spPr>
          <a:xfrm>
            <a:off x="3352800" y="1752600"/>
            <a:ext cx="731520" cy="731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520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6920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2356545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 cstate="print"/>
          <a:srcRect l="-36327" t="-36327" r="-36327" b="-36327"/>
          <a:stretch>
            <a:fillRect/>
          </a:stretch>
        </p:blipFill>
        <p:spPr>
          <a:xfrm>
            <a:off x="3459480" y="3728145"/>
            <a:ext cx="731520" cy="73152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114800" y="39319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5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67000" y="433774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Image region similar to detection target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4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17" name="Rectangle 16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7"/>
          <p:cNvGrpSpPr>
            <a:grpSpLocks noChangeAspect="1"/>
          </p:cNvGrpSpPr>
          <p:nvPr/>
        </p:nvGrpSpPr>
        <p:grpSpPr>
          <a:xfrm>
            <a:off x="5532120" y="2103120"/>
            <a:ext cx="182880" cy="182880"/>
            <a:chOff x="6327648" y="1645920"/>
            <a:chExt cx="246888" cy="246888"/>
          </a:xfrm>
        </p:grpSpPr>
        <p:sp>
          <p:nvSpPr>
            <p:cNvPr id="29" name="Rectangle 28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3"/>
          <p:cNvGrpSpPr>
            <a:grpSpLocks noChangeAspect="1"/>
          </p:cNvGrpSpPr>
          <p:nvPr/>
        </p:nvGrpSpPr>
        <p:grpSpPr>
          <a:xfrm>
            <a:off x="6370320" y="2819400"/>
            <a:ext cx="182880" cy="182880"/>
            <a:chOff x="6327648" y="1645920"/>
            <a:chExt cx="246888" cy="246888"/>
          </a:xfrm>
        </p:grpSpPr>
        <p:sp>
          <p:nvSpPr>
            <p:cNvPr id="35" name="Rectangle 3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36"/>
          <p:cNvGrpSpPr>
            <a:grpSpLocks noChangeAspect="1"/>
          </p:cNvGrpSpPr>
          <p:nvPr/>
        </p:nvGrpSpPr>
        <p:grpSpPr>
          <a:xfrm>
            <a:off x="7132320" y="2712720"/>
            <a:ext cx="182880" cy="182880"/>
            <a:chOff x="6327648" y="1645920"/>
            <a:chExt cx="246888" cy="246888"/>
          </a:xfrm>
        </p:grpSpPr>
        <p:sp>
          <p:nvSpPr>
            <p:cNvPr id="38" name="Rectangle 3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40"/>
          <p:cNvGrpSpPr>
            <a:grpSpLocks noChangeAspect="1"/>
          </p:cNvGrpSpPr>
          <p:nvPr/>
        </p:nvGrpSpPr>
        <p:grpSpPr>
          <a:xfrm>
            <a:off x="7132320" y="4008120"/>
            <a:ext cx="182880" cy="182880"/>
            <a:chOff x="6327648" y="1645920"/>
            <a:chExt cx="246888" cy="246888"/>
          </a:xfrm>
        </p:grpSpPr>
        <p:sp>
          <p:nvSpPr>
            <p:cNvPr id="42" name="Rectangle 41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43"/>
          <p:cNvGrpSpPr>
            <a:grpSpLocks noChangeAspect="1"/>
          </p:cNvGrpSpPr>
          <p:nvPr/>
        </p:nvGrpSpPr>
        <p:grpSpPr>
          <a:xfrm>
            <a:off x="6979920" y="3169920"/>
            <a:ext cx="182880" cy="182880"/>
            <a:chOff x="6327648" y="1645920"/>
            <a:chExt cx="246888" cy="246888"/>
          </a:xfrm>
        </p:grpSpPr>
        <p:sp>
          <p:nvSpPr>
            <p:cNvPr id="45" name="Rectangle 4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46"/>
          <p:cNvGrpSpPr>
            <a:grpSpLocks noChangeAspect="1"/>
          </p:cNvGrpSpPr>
          <p:nvPr/>
        </p:nvGrpSpPr>
        <p:grpSpPr>
          <a:xfrm>
            <a:off x="6141720" y="3962400"/>
            <a:ext cx="182880" cy="182880"/>
            <a:chOff x="6327648" y="1645920"/>
            <a:chExt cx="246888" cy="246888"/>
          </a:xfrm>
        </p:grpSpPr>
        <p:sp>
          <p:nvSpPr>
            <p:cNvPr id="48" name="Rectangle 4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49"/>
          <p:cNvGrpSpPr>
            <a:grpSpLocks noChangeAspect="1"/>
          </p:cNvGrpSpPr>
          <p:nvPr/>
        </p:nvGrpSpPr>
        <p:grpSpPr>
          <a:xfrm>
            <a:off x="5379720" y="3429000"/>
            <a:ext cx="182880" cy="182880"/>
            <a:chOff x="6327648" y="1645920"/>
            <a:chExt cx="246888" cy="246888"/>
          </a:xfrm>
        </p:grpSpPr>
        <p:sp>
          <p:nvSpPr>
            <p:cNvPr id="51" name="Rectangle 50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531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grpSp>
        <p:nvGrpSpPr>
          <p:cNvPr id="2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7" name="Rounded Rectangle 36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ounded Rectangle 54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ounded Rectangle 55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68" name="Rectangle 6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</a:p>
        </p:txBody>
      </p:sp>
      <p:sp>
        <p:nvSpPr>
          <p:cNvPr id="26" name="Curved Up Arrow 25"/>
          <p:cNvSpPr/>
          <p:nvPr/>
        </p:nvSpPr>
        <p:spPr>
          <a:xfrm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391400" y="2209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Given the pose is estimated.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7506315">
            <a:off x="2262208" y="2457923"/>
            <a:ext cx="247522" cy="1030098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2511866" y="2046565"/>
            <a:ext cx="993334" cy="2925298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1" cy="533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497" y="2503028"/>
              <a:ext cx="641572" cy="914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280" y="2419908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7035" y="2675718"/>
              <a:ext cx="238043" cy="592658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7367" y="2741022"/>
              <a:ext cx="228070" cy="53668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1946" y="3046086"/>
              <a:ext cx="207937" cy="3865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70414" y="3357572"/>
              <a:ext cx="388342" cy="69776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12" y="3490953"/>
              <a:ext cx="396225" cy="74124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888" y="3988078"/>
              <a:ext cx="318735" cy="96963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6136" y="4115779"/>
              <a:ext cx="343390" cy="85608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120" y="2400519"/>
            <a:ext cx="374904" cy="1132030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743200" y="1371600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Mutual Context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1" y="1066800"/>
            <a:ext cx="2596113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obj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grpSp>
        <p:nvGrpSpPr>
          <p:cNvPr id="3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el_0_1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160" y="1295400"/>
            <a:ext cx="762000" cy="14295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0249105">
            <a:off x="1859280" y="1610493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</a:p>
        </p:txBody>
      </p:sp>
      <p:pic>
        <p:nvPicPr>
          <p:cNvPr id="8" name="Picture 7" descr="0_image13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723" y="1219200"/>
            <a:ext cx="1005840" cy="1645920"/>
          </a:xfrm>
          <a:prstGeom prst="rect">
            <a:avLst/>
          </a:prstGeom>
        </p:spPr>
      </p:pic>
      <p:pic>
        <p:nvPicPr>
          <p:cNvPr id="9" name="Picture 8" descr="0_image28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5720" y="1219200"/>
            <a:ext cx="1005840" cy="1645920"/>
          </a:xfrm>
          <a:prstGeom prst="rect">
            <a:avLst/>
          </a:prstGeom>
        </p:spPr>
      </p:pic>
      <p:pic>
        <p:nvPicPr>
          <p:cNvPr id="11" name="Picture 10" descr="0_image06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880" y="1219200"/>
            <a:ext cx="1005840" cy="1645920"/>
          </a:xfrm>
          <a:prstGeom prst="rect">
            <a:avLst/>
          </a:prstGeom>
        </p:spPr>
      </p:pic>
      <p:pic>
        <p:nvPicPr>
          <p:cNvPr id="12" name="Picture 11" descr="0_image19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1880" y="1219200"/>
            <a:ext cx="1005840" cy="1645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1447800"/>
            <a:ext cx="1143000" cy="87716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 pitchFamily="34" charset="0"/>
                <a:cs typeface="Arial" pitchFamily="34" charset="0"/>
              </a:rPr>
              <a:t>Cricket defensive shot</a:t>
            </a:r>
          </a:p>
        </p:txBody>
      </p:sp>
      <p:sp>
        <p:nvSpPr>
          <p:cNvPr id="17" name="Rectangle 16"/>
          <p:cNvSpPr/>
          <p:nvPr/>
        </p:nvSpPr>
        <p:spPr>
          <a:xfrm rot="1133184">
            <a:off x="2164616" y="1798411"/>
            <a:ext cx="180558" cy="418885"/>
          </a:xfrm>
          <a:prstGeom prst="rect">
            <a:avLst/>
          </a:prstGeom>
          <a:solidFill>
            <a:srgbClr val="00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55381">
            <a:off x="1923895" y="1588102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1264920"/>
            <a:ext cx="546015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543" y="2895600"/>
            <a:ext cx="50721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3002547"/>
            <a:ext cx="642380" cy="149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4856" y="4876800"/>
            <a:ext cx="76830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4724400"/>
            <a:ext cx="523559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7" name="Picture 11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8" name="Picture 12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9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0" name="Picture 14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27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1" name="Picture 15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2" name="Picture 16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3" name="Picture 17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 pitchFamily="34" charset="0"/>
                <a:cs typeface="Arial" pitchFamily="34" charset="0"/>
              </a:rPr>
              <a:t>Cricket bowling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 pitchFamily="34" charset="0"/>
                <a:cs typeface="Arial" pitchFamily="34" charset="0"/>
              </a:rPr>
              <a:t>Croquet shot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36" grpId="0"/>
      <p:bldP spid="3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 pitchFamily="34" charset="0"/>
                <a:cs typeface="Arial" pitchFamily="34" charset="0"/>
              </a:rPr>
              <a:t>Tennis serve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 pitchFamily="34" charset="0"/>
                <a:cs typeface="Arial" pitchFamily="34" charset="0"/>
              </a:rPr>
              <a:t>Volleyball smash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280160"/>
            <a:ext cx="139138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28600" y="14478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 pitchFamily="34" charset="0"/>
                <a:cs typeface="Arial" pitchFamily="34" charset="0"/>
              </a:rPr>
              <a:t>Tennis forehand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0635" y="2819400"/>
            <a:ext cx="59776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067" y="3017520"/>
            <a:ext cx="941933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770120"/>
            <a:ext cx="647700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663440"/>
            <a:ext cx="57912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7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0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092" y="13716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2" name="Picture 10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9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3" name="Picture 1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4" name="Picture 12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5" name="Picture 1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6" name="Picture 14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7" name="Picture 15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8" name="Picture 16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32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9" name="Picture 17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0" name="Picture 18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1" name="Picture 19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676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470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>
                <a:latin typeface="Arial" pitchFamily="34" charset="0"/>
                <a:cs typeface="Arial" pitchFamily="34" charset="0"/>
              </a:rPr>
              <a:t>Tasks:</a:t>
            </a: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8406384" cy="5455623"/>
            <a:chOff x="737616" y="1066800"/>
            <a:chExt cx="84063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[Gupta et al, 2009]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Cricket defensive shot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Cricket bowling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Croquet shot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Tennis forehand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Tennis serve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Volleyball smash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: 6 classes</a:t>
              </a: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8253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180 training (supervised with object and part locations) &amp; 120 testing images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34" name="Picture 33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35" name="Picture 34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36" name="Picture 35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37" name="Picture 36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38" name="Picture 37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[Gupta et al, 2009]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Cricket defensive shot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Cricket bowling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Croquet shot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Tennis forehand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Tennis serve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Volleyball smash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: 6 classes</a:t>
              </a:r>
            </a:p>
          </p:txBody>
        </p:sp>
        <p:pic>
          <p:nvPicPr>
            <p:cNvPr id="47" name="Picture 46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</p:grpSp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>
                <a:latin typeface="Arial" pitchFamily="34" charset="0"/>
                <a:cs typeface="Arial" pitchFamily="34" charset="0"/>
              </a:rPr>
              <a:t>Tasks:</a:t>
            </a:r>
          </a:p>
        </p:txBody>
      </p:sp>
      <p:sp>
        <p:nvSpPr>
          <p:cNvPr id="27" name="Rectangle 26"/>
          <p:cNvSpPr/>
          <p:nvPr/>
        </p:nvSpPr>
        <p:spPr>
          <a:xfrm rot="20547472">
            <a:off x="1714051" y="2069338"/>
            <a:ext cx="168281" cy="555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2918693" y="2057400"/>
            <a:ext cx="9144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1161729">
            <a:off x="4050167" y="2388455"/>
            <a:ext cx="243799" cy="954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376253">
            <a:off x="1012854" y="4264687"/>
            <a:ext cx="304400" cy="486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3729509">
            <a:off x="2687880" y="4530135"/>
            <a:ext cx="262363" cy="377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57600" y="4038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90016" y="1383268"/>
            <a:ext cx="825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180 training (supervised with object and part locations) &amp; 120 testing images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 cstate="print"/>
          <a:srcRect l="16563" t="7179" r="10625" b="5641"/>
          <a:stretch>
            <a:fillRect/>
          </a:stretch>
        </p:blipFill>
        <p:spPr bwMode="auto">
          <a:xfrm>
            <a:off x="0" y="110212"/>
            <a:ext cx="9144000" cy="66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90600" y="6019800"/>
            <a:ext cx="7620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76200" y="6595646"/>
            <a:ext cx="369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credit: </a:t>
            </a:r>
            <a:r>
              <a:rPr lang="en-US" sz="1600" dirty="0" err="1"/>
              <a:t>Birgi</a:t>
            </a:r>
            <a:r>
              <a:rPr lang="en-US" sz="1600" dirty="0"/>
              <a:t> </a:t>
            </a:r>
            <a:r>
              <a:rPr lang="en-US" sz="1600" dirty="0" err="1"/>
              <a:t>Tamersoy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F4C7-5914-41B1-9C84-A0DADA15306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>
                <a:latin typeface="Arial" pitchFamily="34" charset="0"/>
                <a:cs typeface="Arial" pitchFamily="34" charset="0"/>
              </a:rPr>
              <a:t>Tasks:</a:t>
            </a: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[Gupta et al, 2009]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Cricket defensive shot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Cricket bowling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Croquet shot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Tennis forehand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Tennis serve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Volleyball smash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: 6 classes</a:t>
              </a: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180 training &amp; 120 testing images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339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>
                <a:latin typeface="Arial" pitchFamily="34" charset="0"/>
                <a:cs typeface="Arial" pitchFamily="34" charset="0"/>
              </a:rPr>
              <a:t>Tasks:</a:t>
            </a: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[Gupta et al, 2009]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Cricket defensive shot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Cricket bowling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Croquet shot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Tennis forehand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Tennis serve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Volleyball smash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: 6 classes</a:t>
              </a: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180 training &amp; 120 testing images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167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Activity Classification Results</a:t>
            </a:r>
          </a:p>
        </p:txBody>
      </p:sp>
      <p:pic>
        <p:nvPicPr>
          <p:cNvPr id="28" name="Picture 27" descr="accuracy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489501"/>
            <a:ext cx="3316711" cy="2514600"/>
          </a:xfrm>
          <a:prstGeom prst="rect">
            <a:avLst/>
          </a:prstGeom>
        </p:spPr>
      </p:pic>
      <p:pic>
        <p:nvPicPr>
          <p:cNvPr id="91" name="Picture 90" descr="image07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493520"/>
            <a:ext cx="914400" cy="1097280"/>
          </a:xfrm>
          <a:prstGeom prst="rect">
            <a:avLst/>
          </a:prstGeom>
        </p:spPr>
      </p:pic>
      <p:pic>
        <p:nvPicPr>
          <p:cNvPr id="92" name="Picture 91" descr="image10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493520"/>
            <a:ext cx="914400" cy="1097280"/>
          </a:xfrm>
          <a:prstGeom prst="rect">
            <a:avLst/>
          </a:prstGeom>
        </p:spPr>
      </p:pic>
      <p:pic>
        <p:nvPicPr>
          <p:cNvPr id="93" name="Picture 92" descr="image23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1493520"/>
            <a:ext cx="914400" cy="1097280"/>
          </a:xfrm>
          <a:prstGeom prst="rect">
            <a:avLst/>
          </a:prstGeom>
        </p:spPr>
      </p:pic>
      <p:pic>
        <p:nvPicPr>
          <p:cNvPr id="94" name="Picture 93" descr="image17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2712720"/>
            <a:ext cx="914400" cy="1097280"/>
          </a:xfrm>
          <a:prstGeom prst="rect">
            <a:avLst/>
          </a:prstGeom>
        </p:spPr>
      </p:pic>
      <p:pic>
        <p:nvPicPr>
          <p:cNvPr id="95" name="Picture 94" descr="image26.bmp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712720"/>
            <a:ext cx="914400" cy="1097280"/>
          </a:xfrm>
          <a:prstGeom prst="rect">
            <a:avLst/>
          </a:prstGeom>
        </p:spPr>
      </p:pic>
      <p:pic>
        <p:nvPicPr>
          <p:cNvPr id="96" name="Picture 95" descr="image43.bmp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2800" y="2712720"/>
            <a:ext cx="914400" cy="1097280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267200" y="1381780"/>
            <a:ext cx="9144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Cricket shot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191000" y="2667000"/>
            <a:ext cx="9906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Tennis forehand</a:t>
            </a:r>
          </a:p>
        </p:txBody>
      </p:sp>
      <p:pic>
        <p:nvPicPr>
          <p:cNvPr id="183300" name="Picture 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343400"/>
            <a:ext cx="12801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5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4343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2" name="Picture 6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4343400"/>
            <a:ext cx="17373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3" name="Picture 7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4343400"/>
            <a:ext cx="14630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9718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743200" y="3657600"/>
            <a:ext cx="1447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Bag-of-words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SIFT+SVM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36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05000" y="365760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Gupta et al, 2009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54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3657600"/>
            <a:ext cx="7620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Our model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results</a:t>
            </a: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239000" cy="513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01000" y="278731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01000" y="536172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98544" y="16129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698544" y="403752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17638"/>
      </p:ext>
    </p:extLst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 recognition is an open problem.  </a:t>
            </a:r>
          </a:p>
          <a:p>
            <a:pPr lvl="1"/>
            <a:r>
              <a:rPr lang="en-US" dirty="0"/>
              <a:t>How to define actions?</a:t>
            </a:r>
          </a:p>
          <a:p>
            <a:pPr lvl="1"/>
            <a:r>
              <a:rPr lang="en-US" dirty="0"/>
              <a:t>How to infer them?</a:t>
            </a:r>
          </a:p>
          <a:p>
            <a:pPr lvl="1"/>
            <a:r>
              <a:rPr lang="en-US" dirty="0"/>
              <a:t>What are good visual cues? </a:t>
            </a:r>
          </a:p>
          <a:p>
            <a:pPr lvl="1"/>
            <a:r>
              <a:rPr lang="en-US" dirty="0"/>
              <a:t>How do we incorporate higher level reasoning?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work done, but it is just the beginning of exploring the problem.  So far…</a:t>
            </a:r>
          </a:p>
          <a:p>
            <a:pPr lvl="1"/>
            <a:r>
              <a:rPr lang="en-US" dirty="0"/>
              <a:t>Actions are mainly categorical</a:t>
            </a:r>
          </a:p>
          <a:p>
            <a:pPr lvl="1"/>
            <a:r>
              <a:rPr lang="en-US" dirty="0"/>
              <a:t>Most approaches are classification using simple features (spatial-temporal histograms of gradients or flow, s-t interest points, SIFT in images)</a:t>
            </a:r>
          </a:p>
          <a:p>
            <a:pPr lvl="1"/>
            <a:r>
              <a:rPr lang="en-US" dirty="0"/>
              <a:t>Just a couple works on how to incorporate pose and objects</a:t>
            </a:r>
          </a:p>
          <a:p>
            <a:pPr lvl="1"/>
            <a:r>
              <a:rPr lang="en-US" dirty="0"/>
              <a:t>Not much idea of how to reason about long-term activities or to describe video sequences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Many open research questions.. 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Devi Parikh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9179F-E054-3E42-A46C-5E9C48F3E5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670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Devi Parikh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9179F-E054-3E42-A46C-5E9C48F3E5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2699</Words>
  <Application>Microsoft Macintosh PowerPoint</Application>
  <PresentationFormat>On-screen Show (4:3)</PresentationFormat>
  <Paragraphs>643</Paragraphs>
  <Slides>97</Slides>
  <Notes>24</Notes>
  <HiddenSlides>42</HiddenSlides>
  <MMClips>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9" baseType="lpstr">
      <vt:lpstr>Arial</vt:lpstr>
      <vt:lpstr>Calibri</vt:lpstr>
      <vt:lpstr>Segoe Script</vt:lpstr>
      <vt:lpstr>Times New Roman</vt:lpstr>
      <vt:lpstr>Office Theme</vt:lpstr>
      <vt:lpstr>Blank Presentation</vt:lpstr>
      <vt:lpstr>1_Blank Presentation</vt:lpstr>
      <vt:lpstr>2_Blank Presentation</vt:lpstr>
      <vt:lpstr>6_Office Theme</vt:lpstr>
      <vt:lpstr>1_Office Theme</vt:lpstr>
      <vt:lpstr>2_Default Design</vt:lpstr>
      <vt:lpstr>Equation</vt:lpstr>
      <vt:lpstr>Actions in video</vt:lpstr>
      <vt:lpstr>Topics</vt:lpstr>
      <vt:lpstr>Topics</vt:lpstr>
      <vt:lpstr>Today</vt:lpstr>
      <vt:lpstr>Today</vt:lpstr>
      <vt:lpstr>Video as an “Image Stack”</vt:lpstr>
      <vt:lpstr>PowerPoint Presentation</vt:lpstr>
      <vt:lpstr>Background subtraction</vt:lpstr>
      <vt:lpstr>PowerPoint Presentation</vt:lpstr>
      <vt:lpstr>PowerPoint Presentation</vt:lpstr>
      <vt:lpstr>PowerPoint Presentation</vt:lpstr>
      <vt:lpstr>PowerPoint Presentation</vt:lpstr>
      <vt:lpstr>Frame differences vs. background subtraction</vt:lpstr>
      <vt:lpstr>PowerPoint Presentation</vt:lpstr>
      <vt:lpstr>Average/Median Image</vt:lpstr>
      <vt:lpstr>Background Subtraction</vt:lpstr>
      <vt:lpstr>Pros and cons</vt:lpstr>
      <vt:lpstr>Background mixture models</vt:lpstr>
      <vt:lpstr>Background subtraction with depth</vt:lpstr>
      <vt:lpstr>Today</vt:lpstr>
      <vt:lpstr>Today</vt:lpstr>
      <vt:lpstr>Human activity in video</vt:lpstr>
      <vt:lpstr>Surveillance</vt:lpstr>
      <vt:lpstr>Interfaces</vt:lpstr>
      <vt:lpstr>Interfaces</vt:lpstr>
      <vt:lpstr>Human activity in video: basic approaches</vt:lpstr>
      <vt:lpstr>Motion and perceptual organization</vt:lpstr>
      <vt:lpstr>Motion and perceptual organization</vt:lpstr>
      <vt:lpstr>Motion and perceptual organization</vt:lpstr>
      <vt:lpstr>Using optical flow: action recognition at a distance</vt:lpstr>
      <vt:lpstr>Using optical flow: action recognition at a distance</vt:lpstr>
      <vt:lpstr>Using optical flow: action recognition at a distance</vt:lpstr>
      <vt:lpstr>Using optical flow: action recognition at a distance</vt:lpstr>
      <vt:lpstr>PowerPoint Presentation</vt:lpstr>
      <vt:lpstr>Do as I do: motion retargeting</vt:lpstr>
      <vt:lpstr>Motion and perceptual organization</vt:lpstr>
      <vt:lpstr>PowerPoint Presentation</vt:lpstr>
      <vt:lpstr>PowerPoint Presentation</vt:lpstr>
      <vt:lpstr>PowerPoint Presentation</vt:lpstr>
      <vt:lpstr>Image moments</vt:lpstr>
      <vt:lpstr>Hu moments</vt:lpstr>
      <vt:lpstr>Hu moments</vt:lpstr>
      <vt:lpstr>PowerPoint Presentation</vt:lpstr>
      <vt:lpstr>Action Recognition using MHI</vt:lpstr>
      <vt:lpstr>PS5</vt:lpstr>
      <vt:lpstr>Normalized Euclidean distance</vt:lpstr>
      <vt:lpstr>Leave-one-out cross validation</vt:lpstr>
      <vt:lpstr>Confusion Matrix</vt:lpstr>
      <vt:lpstr>Summary</vt:lpstr>
      <vt:lpstr>PowerPoint Presentation</vt:lpstr>
      <vt:lpstr>PowerPoint Presentation</vt:lpstr>
      <vt:lpstr>Actions in video</vt:lpstr>
      <vt:lpstr>What is an action?</vt:lpstr>
      <vt:lpstr>How do we represent actions?</vt:lpstr>
      <vt:lpstr>What is the purpose of action recognition?</vt:lpstr>
      <vt:lpstr>How can we identify actions?</vt:lpstr>
      <vt:lpstr>Representing Motion</vt:lpstr>
      <vt:lpstr>Representing Motion</vt:lpstr>
      <vt:lpstr>Representing Motion</vt:lpstr>
      <vt:lpstr>Representing Motion</vt:lpstr>
      <vt:lpstr>Representing Motion</vt:lpstr>
      <vt:lpstr>Representing Motion</vt:lpstr>
      <vt:lpstr>Examples of Action Recognition Systems</vt:lpstr>
      <vt:lpstr>Action recognition as classification</vt:lpstr>
      <vt:lpstr>Remember image categorization…</vt:lpstr>
      <vt:lpstr>Remember spatial pyramids….</vt:lpstr>
      <vt:lpstr>Features for Classifying Actions</vt:lpstr>
      <vt:lpstr>Features for Classifying Actions</vt:lpstr>
      <vt:lpstr>Classification</vt:lpstr>
      <vt:lpstr>Searching the video for an action</vt:lpstr>
      <vt:lpstr>Accuracy in searching video</vt:lpstr>
      <vt:lpstr>PowerPoint Presentation</vt:lpstr>
      <vt:lpstr>Approach</vt:lpstr>
      <vt:lpstr>Results</vt:lpstr>
      <vt:lpstr>Action Recognition using Pose and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results</vt:lpstr>
      <vt:lpstr>Take-home messages</vt:lpstr>
      <vt:lpstr>Take-home messages</vt:lpstr>
      <vt:lpstr>Many open research questions..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Devi Parikh</cp:lastModifiedBy>
  <cp:revision>64</cp:revision>
  <cp:lastPrinted>2011-04-26T14:29:17Z</cp:lastPrinted>
  <dcterms:created xsi:type="dcterms:W3CDTF">2013-11-14T19:18:26Z</dcterms:created>
  <dcterms:modified xsi:type="dcterms:W3CDTF">2019-11-13T20:02:58Z</dcterms:modified>
</cp:coreProperties>
</file>