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8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0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1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5" r:id="rId2"/>
    <p:sldMasterId id="2147483761" r:id="rId3"/>
    <p:sldMasterId id="2147483777" r:id="rId4"/>
    <p:sldMasterId id="2147483789" r:id="rId5"/>
    <p:sldMasterId id="2147483802" r:id="rId6"/>
    <p:sldMasterId id="2147483815" r:id="rId7"/>
    <p:sldMasterId id="2147483828" r:id="rId8"/>
    <p:sldMasterId id="2147483854" r:id="rId9"/>
    <p:sldMasterId id="2147483867" r:id="rId10"/>
    <p:sldMasterId id="2147483990" r:id="rId11"/>
    <p:sldMasterId id="2147484002" r:id="rId12"/>
  </p:sldMasterIdLst>
  <p:notesMasterIdLst>
    <p:notesMasterId r:id="rId124"/>
  </p:notesMasterIdLst>
  <p:handoutMasterIdLst>
    <p:handoutMasterId r:id="rId125"/>
  </p:handoutMasterIdLst>
  <p:sldIdLst>
    <p:sldId id="256" r:id="rId13"/>
    <p:sldId id="467" r:id="rId14"/>
    <p:sldId id="814" r:id="rId15"/>
    <p:sldId id="815" r:id="rId16"/>
    <p:sldId id="335" r:id="rId17"/>
    <p:sldId id="336" r:id="rId18"/>
    <p:sldId id="285" r:id="rId19"/>
    <p:sldId id="440" r:id="rId20"/>
    <p:sldId id="441" r:id="rId21"/>
    <p:sldId id="442" r:id="rId22"/>
    <p:sldId id="443" r:id="rId23"/>
    <p:sldId id="444" r:id="rId24"/>
    <p:sldId id="445" r:id="rId25"/>
    <p:sldId id="446" r:id="rId26"/>
    <p:sldId id="447" r:id="rId27"/>
    <p:sldId id="448" r:id="rId28"/>
    <p:sldId id="449" r:id="rId29"/>
    <p:sldId id="450" r:id="rId30"/>
    <p:sldId id="451" r:id="rId31"/>
    <p:sldId id="452" r:id="rId32"/>
    <p:sldId id="453" r:id="rId33"/>
    <p:sldId id="454" r:id="rId34"/>
    <p:sldId id="456" r:id="rId35"/>
    <p:sldId id="457" r:id="rId36"/>
    <p:sldId id="458" r:id="rId37"/>
    <p:sldId id="459" r:id="rId38"/>
    <p:sldId id="460" r:id="rId39"/>
    <p:sldId id="461" r:id="rId40"/>
    <p:sldId id="462" r:id="rId41"/>
    <p:sldId id="375" r:id="rId42"/>
    <p:sldId id="472" r:id="rId43"/>
    <p:sldId id="474" r:id="rId44"/>
    <p:sldId id="437" r:id="rId45"/>
    <p:sldId id="423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438" r:id="rId57"/>
    <p:sldId id="286" r:id="rId58"/>
    <p:sldId id="340" r:id="rId59"/>
    <p:sldId id="287" r:id="rId60"/>
    <p:sldId id="354" r:id="rId61"/>
    <p:sldId id="288" r:id="rId62"/>
    <p:sldId id="289" r:id="rId63"/>
    <p:sldId id="290" r:id="rId64"/>
    <p:sldId id="291" r:id="rId65"/>
    <p:sldId id="356" r:id="rId66"/>
    <p:sldId id="358" r:id="rId67"/>
    <p:sldId id="292" r:id="rId68"/>
    <p:sldId id="300" r:id="rId69"/>
    <p:sldId id="301" r:id="rId70"/>
    <p:sldId id="302" r:id="rId71"/>
    <p:sldId id="303" r:id="rId72"/>
    <p:sldId id="304" r:id="rId73"/>
    <p:sldId id="466" r:id="rId74"/>
    <p:sldId id="306" r:id="rId75"/>
    <p:sldId id="307" r:id="rId76"/>
    <p:sldId id="308" r:id="rId77"/>
    <p:sldId id="309" r:id="rId78"/>
    <p:sldId id="310" r:id="rId79"/>
    <p:sldId id="311" r:id="rId80"/>
    <p:sldId id="312" r:id="rId81"/>
    <p:sldId id="313" r:id="rId82"/>
    <p:sldId id="383" r:id="rId83"/>
    <p:sldId id="314" r:id="rId84"/>
    <p:sldId id="315" r:id="rId85"/>
    <p:sldId id="316" r:id="rId86"/>
    <p:sldId id="317" r:id="rId87"/>
    <p:sldId id="318" r:id="rId88"/>
    <p:sldId id="319" r:id="rId89"/>
    <p:sldId id="320" r:id="rId90"/>
    <p:sldId id="321" r:id="rId91"/>
    <p:sldId id="322" r:id="rId92"/>
    <p:sldId id="323" r:id="rId93"/>
    <p:sldId id="324" r:id="rId94"/>
    <p:sldId id="384" r:id="rId95"/>
    <p:sldId id="325" r:id="rId96"/>
    <p:sldId id="326" r:id="rId97"/>
    <p:sldId id="327" r:id="rId98"/>
    <p:sldId id="378" r:id="rId99"/>
    <p:sldId id="337" r:id="rId100"/>
    <p:sldId id="338" r:id="rId101"/>
    <p:sldId id="293" r:id="rId102"/>
    <p:sldId id="294" r:id="rId103"/>
    <p:sldId id="295" r:id="rId104"/>
    <p:sldId id="296" r:id="rId105"/>
    <p:sldId id="381" r:id="rId106"/>
    <p:sldId id="382" r:id="rId107"/>
    <p:sldId id="297" r:id="rId108"/>
    <p:sldId id="359" r:id="rId109"/>
    <p:sldId id="298" r:id="rId110"/>
    <p:sldId id="365" r:id="rId111"/>
    <p:sldId id="380" r:id="rId112"/>
    <p:sldId id="328" r:id="rId113"/>
    <p:sldId id="385" r:id="rId114"/>
    <p:sldId id="329" r:id="rId115"/>
    <p:sldId id="330" r:id="rId116"/>
    <p:sldId id="439" r:id="rId117"/>
    <p:sldId id="331" r:id="rId118"/>
    <p:sldId id="339" r:id="rId119"/>
    <p:sldId id="333" r:id="rId120"/>
    <p:sldId id="470" r:id="rId121"/>
    <p:sldId id="464" r:id="rId122"/>
    <p:sldId id="465" r:id="rId12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461" autoAdjust="0"/>
    <p:restoredTop sz="68132" autoAdjust="0"/>
  </p:normalViewPr>
  <p:slideViewPr>
    <p:cSldViewPr>
      <p:cViewPr varScale="1">
        <p:scale>
          <a:sx n="128" d="100"/>
          <a:sy n="128" d="100"/>
        </p:scale>
        <p:origin x="158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5.xml"/><Relationship Id="rId21" Type="http://schemas.openxmlformats.org/officeDocument/2006/relationships/slide" Target="slides/slide9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63" Type="http://schemas.openxmlformats.org/officeDocument/2006/relationships/slide" Target="slides/slide51.xml"/><Relationship Id="rId68" Type="http://schemas.openxmlformats.org/officeDocument/2006/relationships/slide" Target="slides/slide56.xml"/><Relationship Id="rId84" Type="http://schemas.openxmlformats.org/officeDocument/2006/relationships/slide" Target="slides/slide72.xml"/><Relationship Id="rId89" Type="http://schemas.openxmlformats.org/officeDocument/2006/relationships/slide" Target="slides/slide77.xml"/><Relationship Id="rId112" Type="http://schemas.openxmlformats.org/officeDocument/2006/relationships/slide" Target="slides/slide100.xml"/><Relationship Id="rId16" Type="http://schemas.openxmlformats.org/officeDocument/2006/relationships/slide" Target="slides/slide4.xml"/><Relationship Id="rId107" Type="http://schemas.openxmlformats.org/officeDocument/2006/relationships/slide" Target="slides/slide9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74" Type="http://schemas.openxmlformats.org/officeDocument/2006/relationships/slide" Target="slides/slide62.xml"/><Relationship Id="rId79" Type="http://schemas.openxmlformats.org/officeDocument/2006/relationships/slide" Target="slides/slide67.xml"/><Relationship Id="rId102" Type="http://schemas.openxmlformats.org/officeDocument/2006/relationships/slide" Target="slides/slide90.xml"/><Relationship Id="rId123" Type="http://schemas.openxmlformats.org/officeDocument/2006/relationships/slide" Target="slides/slide111.xml"/><Relationship Id="rId128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8.xml"/><Relationship Id="rId95" Type="http://schemas.openxmlformats.org/officeDocument/2006/relationships/slide" Target="slides/slide83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64" Type="http://schemas.openxmlformats.org/officeDocument/2006/relationships/slide" Target="slides/slide52.xml"/><Relationship Id="rId69" Type="http://schemas.openxmlformats.org/officeDocument/2006/relationships/slide" Target="slides/slide57.xml"/><Relationship Id="rId113" Type="http://schemas.openxmlformats.org/officeDocument/2006/relationships/slide" Target="slides/slide101.xml"/><Relationship Id="rId118" Type="http://schemas.openxmlformats.org/officeDocument/2006/relationships/slide" Target="slides/slide106.xml"/><Relationship Id="rId80" Type="http://schemas.openxmlformats.org/officeDocument/2006/relationships/slide" Target="slides/slide68.xml"/><Relationship Id="rId85" Type="http://schemas.openxmlformats.org/officeDocument/2006/relationships/slide" Target="slides/slide7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59" Type="http://schemas.openxmlformats.org/officeDocument/2006/relationships/slide" Target="slides/slide47.xml"/><Relationship Id="rId103" Type="http://schemas.openxmlformats.org/officeDocument/2006/relationships/slide" Target="slides/slide91.xml"/><Relationship Id="rId108" Type="http://schemas.openxmlformats.org/officeDocument/2006/relationships/slide" Target="slides/slide96.xml"/><Relationship Id="rId124" Type="http://schemas.openxmlformats.org/officeDocument/2006/relationships/notesMaster" Target="notesMasters/notesMaster1.xml"/><Relationship Id="rId129" Type="http://schemas.openxmlformats.org/officeDocument/2006/relationships/tableStyles" Target="tableStyles.xml"/><Relationship Id="rId54" Type="http://schemas.openxmlformats.org/officeDocument/2006/relationships/slide" Target="slides/slide42.xml"/><Relationship Id="rId70" Type="http://schemas.openxmlformats.org/officeDocument/2006/relationships/slide" Target="slides/slide58.xml"/><Relationship Id="rId75" Type="http://schemas.openxmlformats.org/officeDocument/2006/relationships/slide" Target="slides/slide63.xml"/><Relationship Id="rId91" Type="http://schemas.openxmlformats.org/officeDocument/2006/relationships/slide" Target="slides/slide79.xml"/><Relationship Id="rId96" Type="http://schemas.openxmlformats.org/officeDocument/2006/relationships/slide" Target="slides/slide8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49" Type="http://schemas.openxmlformats.org/officeDocument/2006/relationships/slide" Target="slides/slide37.xml"/><Relationship Id="rId114" Type="http://schemas.openxmlformats.org/officeDocument/2006/relationships/slide" Target="slides/slide102.xml"/><Relationship Id="rId119" Type="http://schemas.openxmlformats.org/officeDocument/2006/relationships/slide" Target="slides/slide107.xml"/><Relationship Id="rId44" Type="http://schemas.openxmlformats.org/officeDocument/2006/relationships/slide" Target="slides/slide32.xml"/><Relationship Id="rId60" Type="http://schemas.openxmlformats.org/officeDocument/2006/relationships/slide" Target="slides/slide48.xml"/><Relationship Id="rId65" Type="http://schemas.openxmlformats.org/officeDocument/2006/relationships/slide" Target="slides/slide53.xml"/><Relationship Id="rId81" Type="http://schemas.openxmlformats.org/officeDocument/2006/relationships/slide" Target="slides/slide69.xml"/><Relationship Id="rId86" Type="http://schemas.openxmlformats.org/officeDocument/2006/relationships/slide" Target="slides/slide74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39" Type="http://schemas.openxmlformats.org/officeDocument/2006/relationships/slide" Target="slides/slide27.xml"/><Relationship Id="rId109" Type="http://schemas.openxmlformats.org/officeDocument/2006/relationships/slide" Target="slides/slide97.xml"/><Relationship Id="rId34" Type="http://schemas.openxmlformats.org/officeDocument/2006/relationships/slide" Target="slides/slide22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76" Type="http://schemas.openxmlformats.org/officeDocument/2006/relationships/slide" Target="slides/slide64.xml"/><Relationship Id="rId97" Type="http://schemas.openxmlformats.org/officeDocument/2006/relationships/slide" Target="slides/slide85.xml"/><Relationship Id="rId104" Type="http://schemas.openxmlformats.org/officeDocument/2006/relationships/slide" Target="slides/slide92.xml"/><Relationship Id="rId120" Type="http://schemas.openxmlformats.org/officeDocument/2006/relationships/slide" Target="slides/slide108.xml"/><Relationship Id="rId125" Type="http://schemas.openxmlformats.org/officeDocument/2006/relationships/handoutMaster" Target="handoutMasters/handoutMaster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9.xml"/><Relationship Id="rId92" Type="http://schemas.openxmlformats.org/officeDocument/2006/relationships/slide" Target="slides/slide8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7.xml"/><Relationship Id="rId24" Type="http://schemas.openxmlformats.org/officeDocument/2006/relationships/slide" Target="slides/slide12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66" Type="http://schemas.openxmlformats.org/officeDocument/2006/relationships/slide" Target="slides/slide54.xml"/><Relationship Id="rId87" Type="http://schemas.openxmlformats.org/officeDocument/2006/relationships/slide" Target="slides/slide75.xml"/><Relationship Id="rId110" Type="http://schemas.openxmlformats.org/officeDocument/2006/relationships/slide" Target="slides/slide98.xml"/><Relationship Id="rId115" Type="http://schemas.openxmlformats.org/officeDocument/2006/relationships/slide" Target="slides/slide103.xml"/><Relationship Id="rId61" Type="http://schemas.openxmlformats.org/officeDocument/2006/relationships/slide" Target="slides/slide49.xml"/><Relationship Id="rId82" Type="http://schemas.openxmlformats.org/officeDocument/2006/relationships/slide" Target="slides/slide70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56" Type="http://schemas.openxmlformats.org/officeDocument/2006/relationships/slide" Target="slides/slide44.xml"/><Relationship Id="rId77" Type="http://schemas.openxmlformats.org/officeDocument/2006/relationships/slide" Target="slides/slide65.xml"/><Relationship Id="rId100" Type="http://schemas.openxmlformats.org/officeDocument/2006/relationships/slide" Target="slides/slide88.xml"/><Relationship Id="rId105" Type="http://schemas.openxmlformats.org/officeDocument/2006/relationships/slide" Target="slides/slide93.xml"/><Relationship Id="rId126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72" Type="http://schemas.openxmlformats.org/officeDocument/2006/relationships/slide" Target="slides/slide60.xml"/><Relationship Id="rId93" Type="http://schemas.openxmlformats.org/officeDocument/2006/relationships/slide" Target="slides/slide81.xml"/><Relationship Id="rId98" Type="http://schemas.openxmlformats.org/officeDocument/2006/relationships/slide" Target="slides/slide86.xml"/><Relationship Id="rId121" Type="http://schemas.openxmlformats.org/officeDocument/2006/relationships/slide" Target="slides/slide109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3.xml"/><Relationship Id="rId46" Type="http://schemas.openxmlformats.org/officeDocument/2006/relationships/slide" Target="slides/slide34.xml"/><Relationship Id="rId67" Type="http://schemas.openxmlformats.org/officeDocument/2006/relationships/slide" Target="slides/slide55.xml"/><Relationship Id="rId116" Type="http://schemas.openxmlformats.org/officeDocument/2006/relationships/slide" Target="slides/slide104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62" Type="http://schemas.openxmlformats.org/officeDocument/2006/relationships/slide" Target="slides/slide50.xml"/><Relationship Id="rId83" Type="http://schemas.openxmlformats.org/officeDocument/2006/relationships/slide" Target="slides/slide71.xml"/><Relationship Id="rId88" Type="http://schemas.openxmlformats.org/officeDocument/2006/relationships/slide" Target="slides/slide76.xml"/><Relationship Id="rId111" Type="http://schemas.openxmlformats.org/officeDocument/2006/relationships/slide" Target="slides/slide99.xml"/><Relationship Id="rId15" Type="http://schemas.openxmlformats.org/officeDocument/2006/relationships/slide" Target="slides/slide3.xml"/><Relationship Id="rId36" Type="http://schemas.openxmlformats.org/officeDocument/2006/relationships/slide" Target="slides/slide24.xml"/><Relationship Id="rId57" Type="http://schemas.openxmlformats.org/officeDocument/2006/relationships/slide" Target="slides/slide45.xml"/><Relationship Id="rId106" Type="http://schemas.openxmlformats.org/officeDocument/2006/relationships/slide" Target="slides/slide94.xml"/><Relationship Id="rId127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52" Type="http://schemas.openxmlformats.org/officeDocument/2006/relationships/slide" Target="slides/slide40.xml"/><Relationship Id="rId73" Type="http://schemas.openxmlformats.org/officeDocument/2006/relationships/slide" Target="slides/slide61.xml"/><Relationship Id="rId78" Type="http://schemas.openxmlformats.org/officeDocument/2006/relationships/slide" Target="slides/slide66.xml"/><Relationship Id="rId94" Type="http://schemas.openxmlformats.org/officeDocument/2006/relationships/slide" Target="slides/slide82.xml"/><Relationship Id="rId99" Type="http://schemas.openxmlformats.org/officeDocument/2006/relationships/slide" Target="slides/slide87.xml"/><Relationship Id="rId101" Type="http://schemas.openxmlformats.org/officeDocument/2006/relationships/slide" Target="slides/slide89.xml"/><Relationship Id="rId122" Type="http://schemas.openxmlformats.org/officeDocument/2006/relationships/slide" Target="slides/slide1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wmf"/><Relationship Id="rId1" Type="http://schemas.openxmlformats.org/officeDocument/2006/relationships/image" Target="../media/image4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01B3BE57-7319-4DAC-B05F-55379AE69920}" type="datetimeFigureOut">
              <a:rPr lang="en-US" smtClean="0"/>
              <a:pPr/>
              <a:t>8/23/19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1D2F104C-4E76-47E2-A1C8-FB57F7F3C6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03839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52CACA95-1FFC-4D2D-BE58-479A702F9170}" type="datetimeFigureOut">
              <a:rPr lang="en-US" smtClean="0"/>
              <a:pPr/>
              <a:t>8/23/19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0D1EB442-4850-41BE-89CC-55FBDF2514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32808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931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93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E0CD2CB0-92B7-4B10-AB60-D828201A4C20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07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007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A5319C2-EFEA-49E2-8597-50652629402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173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017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EE9BEF7-B208-444A-B47B-4F2B7618D25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AC47E0A-311A-4E10-8051-810292BF03D4}" type="slidenum">
              <a:rPr lang="en-US" smtClean="0">
                <a:latin typeface="Arial" pitchFamily="34" charset="0"/>
              </a:rPr>
              <a:pPr/>
              <a:t>107</a:t>
            </a:fld>
            <a:endParaRPr lang="en-US">
              <a:latin typeface="Arial" pitchFamily="34" charset="0"/>
            </a:endParaRPr>
          </a:p>
        </p:txBody>
      </p:sp>
      <p:sp>
        <p:nvSpPr>
          <p:cNvPr id="226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6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37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037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1616AA0-EE33-43D8-A17A-C42D1B581D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108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109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52F1F6-DC5D-4F1C-B5F7-1014541A27E4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0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1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3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4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54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6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75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8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3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5057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79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057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80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4E97F2F-689D-420C-A40E-6ED93DA6768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72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16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26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3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46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8888" y="720725"/>
            <a:ext cx="4800600" cy="3600450"/>
          </a:xfrm>
          <a:ln/>
        </p:spPr>
      </p:sp>
      <p:sp>
        <p:nvSpPr>
          <p:cNvPr id="285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B2B00C-EF94-4644-A334-16361067ED5E}" type="slidenum">
              <a:rPr lang="en-US"/>
              <a:pPr/>
              <a:t>4</a:t>
            </a:fld>
            <a:endParaRPr lang="en-US"/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0041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34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C06884-1F3B-46D4-94FB-27CEF4B1F400}" type="slidenum">
              <a:rPr lang="en-US" smtClean="0">
                <a:solidFill>
                  <a:prstClr val="black"/>
                </a:solidFill>
              </a:rPr>
              <a:pPr/>
              <a:t>36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FD7DFAA-9701-4DA3-9E45-A6A6B7493102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C24EBC-A85B-4F00-8075-FF8F9C48ACF8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en-US" b="1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286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CC926D-6714-43B1-9BA6-159D77BFD60D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44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45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565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5565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37755987-06E5-485B-BE1E-56E92D045E4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A69FD6B4-290C-46B0-9A11-E3C9492C628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F19E17D0-89B7-4BA1-9A60-F8D3A8558677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769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57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6A4728C7-0725-4D98-A806-4FFD146A211F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5268169F-9C3D-41CF-993F-893EC0BD7E4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974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5974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99AC605-5452-42CF-82F4-0663CEC3480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077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077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F509E4E-78D9-451B-B622-B4C43E9B2B1E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EB5AC826-C2EF-4FA1-9977-D22B80D77C0C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60B46FB8-08B0-4097-8B10-5700BB48829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b="0" dirty="0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8F9F615-94E3-42D0-8CE5-7363A0663E89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9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9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2CE56498-9708-4E4F-845E-5822804EE89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1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1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>
                <a:latin typeface="Arial" pitchFamily="34" charset="0"/>
              </a:rPr>
              <a:t>Disk strel, 5 pixels wide</a:t>
            </a: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67FFC78-ACDA-47BA-AB59-F7E3E88F360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2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2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9282F727-4538-4543-9B84-E2E256E53091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B11ADA4-8ADE-41BA-AA60-9DD40FBA99F3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74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390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239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542DD-6B51-41A8-A568-F7CFAD50E417}" type="slidenum">
              <a:rPr lang="en-US" smtClean="0">
                <a:latin typeface="Arial" pitchFamily="34" charset="0"/>
              </a:rPr>
              <a:pPr/>
              <a:t>7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02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71</a:t>
            </a:fld>
            <a:endParaRPr 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9803E63-4BD4-4DA5-A9D2-0F626110FD25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72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1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317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8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9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14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25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3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75360" y="4560570"/>
            <a:ext cx="5364480" cy="4320540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83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72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2672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9D22D04-830E-4317-8E67-5EC96C0859A5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F3929924-147F-464B-9671-966E423E07E7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84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C064788D-FE7D-4191-B301-BE2C91B760DC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96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6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b="1" dirty="0"/>
          </a:p>
        </p:txBody>
      </p:sp>
      <p:sp>
        <p:nvSpPr>
          <p:cNvPr id="1976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4A80A3E7-7F27-418E-BA7E-7BE70B61BD3A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17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  <p:sp>
        <p:nvSpPr>
          <p:cNvPr id="161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D61BB855-6D1B-4B34-8028-B83B82AB258B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5A6773C-80B0-421B-8053-0F77CA3AB492}" type="slidenum">
              <a:rPr lang="en-US" smtClean="0">
                <a:latin typeface="Arial" pitchFamily="34" charset="0"/>
              </a:rPr>
              <a:pPr/>
              <a:t>88</a:t>
            </a:fld>
            <a:endParaRPr lang="en-US">
              <a:latin typeface="Arial" pitchFamily="34" charset="0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33CC7A9-51B8-47FA-AB0F-3F6903052B3B}" type="slidenum">
              <a:rPr lang="en-US" smtClean="0">
                <a:latin typeface="Arial" pitchFamily="34" charset="0"/>
              </a:rPr>
              <a:pPr/>
              <a:t>89</a:t>
            </a:fld>
            <a:endParaRPr lang="en-US">
              <a:latin typeface="Arial" pitchFamily="34" charset="0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01977CCA-2DE8-4154-80BC-E3046868E2A4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84943418-274A-4FFF-9C5D-422E5301526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91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4867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64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17CC54D4-5D70-4D82-89C1-C640E7BF5CA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92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2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4125" y="717550"/>
            <a:ext cx="4779963" cy="3584575"/>
          </a:xfrm>
          <a:ln/>
        </p:spPr>
      </p:sp>
      <p:sp>
        <p:nvSpPr>
          <p:cNvPr id="268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961" y="4540568"/>
            <a:ext cx="5384800" cy="4378881"/>
          </a:xfrm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58742D95-2621-4426-A24E-8A3413A03521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97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7939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  <p:sp>
        <p:nvSpPr>
          <p:cNvPr id="1679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</a:pPr>
            <a:fld id="{B75180C3-0804-4BAD-9E77-F938F7CF658D}" type="slidenum">
              <a:rPr lang="en-US" b="1">
                <a:solidFill>
                  <a:prstClr val="black"/>
                </a:solidFill>
                <a:latin typeface="Arial" pitchFamily="34" charset="0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</a:pPr>
              <a:t>98</a:t>
            </a:fld>
            <a:endParaRPr lang="en-US" b="1" dirty="0">
              <a:solidFill>
                <a:prstClr val="black"/>
              </a:solidFill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8A3C45C5-5068-4525-8D28-453ED8FF5F45}" type="slidenum">
              <a:rPr lang="en-US">
                <a:solidFill>
                  <a:prstClr val="black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99</a:t>
            </a:fld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rtl="0"/>
            <a:fld id="{0D1EB442-4850-41BE-89CC-55FBDF251477}" type="slidenum">
              <a:rPr lang="en-US">
                <a:solidFill>
                  <a:prstClr val="black"/>
                </a:solidFill>
                <a:latin typeface="Calibri"/>
              </a:rPr>
              <a:pPr algn="r" rtl="0"/>
              <a:t>100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</a:pPr>
            <a:fld id="{94F829BB-F7BC-4EB4-8CDF-27434484FA41}" type="slidenum">
              <a:rPr lang="en-US" b="1">
                <a:solidFill>
                  <a:srgbClr val="000000"/>
                </a:solidFill>
                <a:latin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t>101</a:t>
            </a:fld>
            <a:endParaRPr lang="en-US" b="1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98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86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D1EB442-4850-41BE-89CC-55FBDF251477}" type="slidenum">
              <a:rPr lang="en-US" smtClean="0"/>
              <a:pPr/>
              <a:t>102</a:t>
            </a:fld>
            <a:endParaRPr lang="en-US"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15925" y="1820863"/>
            <a:ext cx="4084638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2963" y="1820863"/>
            <a:ext cx="4086225" cy="42640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7975" y="254000"/>
            <a:ext cx="2081213" cy="5830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11163" y="254000"/>
            <a:ext cx="6094412" cy="5830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1A42E28-4505-4D7E-B551-6BDC041E579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E830A0B-738C-4191-A719-ACF2B964B72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75EDC10-8AFF-41D4-9049-F608307433B3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DBC6B51-F827-4850-A478-E42271B8F84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CC92A4B-BB3D-44E3-8F3C-A07EC7B80F9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ECC909-FDA4-4558-BB7A-B9A4BC0E8A2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91100F4-55C6-49EE-89DE-565F9505510F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AC3DDA-570D-41A3-8CE9-2802200A014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80AD246-E28E-4B9D-AFA3-6E7B80DA9105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16C7745-09E0-4DD0-BC14-656DC1C2357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C619481-1261-4608-A7FE-247660FBD7D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10FC950-DAFC-4F00-A7DB-D95E09B93D5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E6C59D13-8F38-4B40-938A-20AF730F4310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A42D8B4-892C-4257-81D8-067F8DBBDB1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1801C9E4-2D2C-48A4-B7AC-5A37F040E82A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E29623E-074C-445A-A790-C2DE8CD84FF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538B231-40B0-4A63-A8FB-9F7C21BD840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316A687-5FC1-4A47-943A-6F4D7407EFCC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AD0AFB6-F730-4750-94C9-61043C36924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42F75F8-44E8-4FEA-B6E2-3BA82D850B9B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B93B90D-83D5-4DFB-ACF0-20F3A0DD26D2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E427350-5004-4833-8037-0700A6454A34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CE0A02D-67CC-474D-9A00-96101782E126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EE91A65-EFC6-4ED7-B22C-100D31383BF9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397DAE57-1B5D-476E-8157-B5A4DF98CA38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2734D62-26C6-4182-959D-818E253EE4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1F677C-2A91-4E56-BD02-E13A2F9C2708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7C271DD-71D1-459E-ADB6-D25204FAE7BD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9DB2C2D-3C24-4C58-92F6-75547E2180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A9CC57-DEE9-4734-9F5A-EF5D2A5CC7F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A8B7D6-0E3A-44D3-B498-A66DB48DF9DE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147E01-09ED-4433-8039-C74E9399E946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6B43E5B-FED1-4536-B3AC-F0BDDAB2F876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3551135-68C2-4516-BC8F-FBE9D84B1E9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45C24B7-756C-4500-B73D-A63C8EF10381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8F48193-2188-4465-8336-5A423A3FEF7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186F13A7-34D9-43DC-81B2-EC28A279D578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57A9956-385A-474E-B003-2D837FC4CC4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F26C88D-CF95-4CC0-A62F-8912005E466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F4F89AC-1F58-4015-A295-C7F0FDD9DBA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84E82E3-34AB-408B-94CE-1EE5F7C11F4F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E479D7-F36C-4FC5-8220-9C5C94AE5E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ED4908B-53DE-4580-9DAF-332B418D3414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136B9EC-6DA7-48D5-92EB-7354F912CD95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4E386C-BC33-4204-9849-920EE58D74AE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D095D30-CC70-4E0B-A876-811FD1E07B27}" type="slidenum">
              <a:rPr lang="en-US" sz="14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E3B8F2F-375E-4E37-9072-833F737DE88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2341E6D-9825-42C5-B52C-2648B0C478A7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13A21D1-41E2-421E-99E7-CE582C3837C5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5DE0505-5358-46FF-B9B3-593F3F1C9E3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A38C406-DBA0-4397-A211-4FE47294D1CE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8B6C3CE-C8D7-4713-8B0F-CECD8B000779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8CE22A8-92B5-4BA2-BAF6-1EFB859B7F66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240817-1787-4972-9CEF-3B39D0772294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ED1EB21-084A-4C44-AAA9-F27DF8F302CB}" type="slidenum">
              <a:rPr lang="en-US" sz="1400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7495EEA-00F6-4C9E-85B3-0DFCBA25A617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2AE27511-7D38-48D0-B0BF-8C00CBD0B4F2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C06D8AD-DA75-4BED-AD55-DF0B1971FC8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77564F4-2CDE-417A-BC4D-C29CEDB81D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EB2F037-6EA3-49AD-BD5D-C415CA803B3B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B86F075-7E0D-4EE5-A722-F5CA5D35AAB5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DB5031D7-551D-4B0C-9694-D71CB674F4DA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96CD8251-20D4-482B-B021-2C35D2268F59}" type="slidenum">
              <a:rPr lang="en-US" sz="1400" b="1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38E0701-ED9D-40E8-8243-765308C40D43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4C217F8-D06F-4684-9E32-2F6FBD9B693D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8DCE539-C57F-44CD-BAF3-C27DAAF93FB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5B1856C-9173-4B9A-874F-985804CDC1AC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AF03D5-FC2A-48EA-A9C1-4CA3295AA26A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FF2DEE92-5D0C-49DC-B9BE-216283049B60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4A835F4A-2B38-499E-B29C-9D1814CFAAA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6A18776-307A-4CBC-A3A2-9FBBC8D0E494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9825849-07A9-4711-9FF3-63C46EF443D9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C8009418-AB38-48E5-8993-38CEDDC123E8}" type="slidenum">
              <a:rPr lang="en-US" sz="1400" kern="120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theme" Target="../theme/theme10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theme" Target="../theme/theme12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2C09F-36DF-4D70-A931-F3A10BCEAC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265113" y="501650"/>
            <a:ext cx="8613775" cy="5721350"/>
          </a:xfrm>
          <a:prstGeom prst="rect">
            <a:avLst/>
          </a:prstGeom>
          <a:solidFill>
            <a:srgbClr val="000066"/>
          </a:solidFill>
          <a:ln w="50800">
            <a:solidFill>
              <a:srgbClr val="000066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kern="1200">
              <a:solidFill>
                <a:srgbClr val="FFFF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11163" y="254000"/>
            <a:ext cx="8323262" cy="722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15925" y="1820863"/>
            <a:ext cx="8323263" cy="426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Click to edit Master text styles</a:t>
            </a:r>
          </a:p>
          <a:p>
            <a:pPr lvl="1"/>
            <a:r>
              <a:rPr lang="de-DE"/>
              <a:t>Second level</a:t>
            </a:r>
          </a:p>
          <a:p>
            <a:pPr lvl="2"/>
            <a:r>
              <a:rPr lang="de-DE"/>
              <a:t>Third level</a:t>
            </a:r>
          </a:p>
          <a:p>
            <a:pPr lvl="3"/>
            <a:r>
              <a:rPr lang="de-DE"/>
              <a:t>Fourth level</a:t>
            </a:r>
          </a:p>
          <a:p>
            <a:pPr lvl="4"/>
            <a:r>
              <a:rPr lang="de-DE"/>
              <a:t>Fifth level</a:t>
            </a:r>
          </a:p>
        </p:txBody>
      </p:sp>
      <p:sp>
        <p:nvSpPr>
          <p:cNvPr id="1034" name="Rectangle 10"/>
          <p:cNvSpPr>
            <a:spLocks noChangeArrowheads="1"/>
          </p:cNvSpPr>
          <p:nvPr/>
        </p:nvSpPr>
        <p:spPr bwMode="auto">
          <a:xfrm>
            <a:off x="6319838" y="6324600"/>
            <a:ext cx="24431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>
            <a:spAutoFit/>
          </a:bodyPr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Computer Vision Group</a:t>
            </a:r>
            <a:endParaRPr lang="de-DE" sz="1200" kern="1200">
              <a:solidFill>
                <a:srgbClr val="0000CC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037" name="Text Box 13"/>
          <p:cNvSpPr txBox="1">
            <a:spLocks noChangeArrowheads="1"/>
          </p:cNvSpPr>
          <p:nvPr/>
        </p:nvSpPr>
        <p:spPr bwMode="auto">
          <a:xfrm>
            <a:off x="228600" y="6172200"/>
            <a:ext cx="1295400" cy="4889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br>
              <a:rPr lang="de-DE" sz="1000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</a:br>
            <a:r>
              <a:rPr lang="de-DE" sz="1600" b="1" kern="1200">
                <a:solidFill>
                  <a:srgbClr val="FFFFFF"/>
                </a:solidFill>
                <a:latin typeface="Times New Roman" pitchFamily="18" charset="0"/>
                <a:ea typeface="+mn-ea"/>
                <a:cs typeface="+mn-cs"/>
              </a:rPr>
              <a:t>UC Berkeley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Times New Roman" pitchFamily="1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har char="•"/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5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95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A22FD97-CCB3-4702-9884-69BDE83B8FB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0DD06B60-9C6C-431C-8BEE-0FC903A7634D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03" r:id="rId1"/>
    <p:sldLayoutId id="2147484004" r:id="rId2"/>
    <p:sldLayoutId id="2147484005" r:id="rId3"/>
    <p:sldLayoutId id="2147484006" r:id="rId4"/>
    <p:sldLayoutId id="2147484007" r:id="rId5"/>
    <p:sldLayoutId id="2147484008" r:id="rId6"/>
    <p:sldLayoutId id="2147484009" r:id="rId7"/>
    <p:sldLayoutId id="2147484010" r:id="rId8"/>
    <p:sldLayoutId id="2147484011" r:id="rId9"/>
    <p:sldLayoutId id="2147484012" r:id="rId10"/>
    <p:sldLayoutId id="2147484013" r:id="rId11"/>
    <p:sldLayoutId id="2147484014" r:id="rId12"/>
    <p:sldLayoutId id="2147484015" r:id="rId13"/>
    <p:sldLayoutId id="2147484016" r:id="rId14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C245037C-9063-4B20-926A-6F8AAA4A85A3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877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5877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pitchFamily="34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46FF8267-4766-4B5D-A2F2-52B03812053D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b="0">
                <a:latin typeface="+mn-lt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0">
                <a:latin typeface="+mn-lt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FDEBF47-907A-4ADD-A503-077F62747FCE}" type="slidenum">
              <a:rPr lang="en-US" kern="120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926BFD4A-02F2-441E-A6CF-ED7310A4FF0E}" type="slidenum">
              <a:rPr lang="en-US" b="1" kern="1200"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b="1" kern="1200"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  <p:sldLayoutId id="2147483814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  <p:sldLayoutId id="2147483840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 smtClean="0">
                <a:latin typeface="Arial" charset="0"/>
              </a:defRPr>
            </a:lvl1pPr>
          </a:lstStyle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>
                <a:latin typeface="Arial" charset="0"/>
              </a:defRPr>
            </a:lvl1pPr>
          </a:lstStyle>
          <a:p>
            <a:pPr rtl="0" fontAlgn="base">
              <a:spcBef>
                <a:spcPct val="0"/>
              </a:spcBef>
              <a:spcAft>
                <a:spcPct val="0"/>
              </a:spcAft>
              <a:defRPr/>
            </a:pPr>
            <a:fld id="{F3719875-7D52-4204-8274-CF91DAE0D94A}" type="slidenum">
              <a:rPr lang="en-US" kern="1200">
                <a:solidFill>
                  <a:srgbClr val="000000"/>
                </a:solidFill>
                <a:ea typeface="+mn-ea"/>
                <a:cs typeface="+mn-cs"/>
              </a:rPr>
              <a:pPr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kern="1200">
              <a:solidFill>
                <a:srgbClr val="000000"/>
              </a:solidFill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3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50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50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50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file:////Users/dparikh/Dropbox%20(Facebook)/Devi/work/non_research/Teaching/fall2019/cs6776/lectures/background%20subtraction%20%20%20blob.mp4" TargetMode="External"/><Relationship Id="rId1" Type="http://schemas.microsoft.com/office/2007/relationships/media" Target="file:////Users/dparikh/Dropbox%20(Facebook)/Devi/work/non_research/Teaching/fall2019/cs6776/lectures/background%20subtraction%20%20%20blob.mp4" TargetMode="External"/><Relationship Id="rId5" Type="http://schemas.openxmlformats.org/officeDocument/2006/relationships/image" Target="../media/image100.png"/><Relationship Id="rId4" Type="http://schemas.openxmlformats.org/officeDocument/2006/relationships/notesSlide" Target="../notesSlides/notesSlide101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0.xml"/><Relationship Id="rId2" Type="http://schemas.openxmlformats.org/officeDocument/2006/relationships/video" Target="file:////Users/dparikh/Dropbox%20(Facebook)/Devi/work/non_research/Teaching/fall2019/cs6776/lectures/s00_x264.mov" TargetMode="External"/><Relationship Id="rId1" Type="http://schemas.microsoft.com/office/2007/relationships/media" Target="file:////Users/dparikh/Dropbox%20(Facebook)/Devi/work/non_research/Teaching/fall2019/cs6776/lectures/s00_x264.mov" TargetMode="External"/><Relationship Id="rId5" Type="http://schemas.openxmlformats.org/officeDocument/2006/relationships/image" Target="../media/image101.png"/><Relationship Id="rId4" Type="http://schemas.openxmlformats.org/officeDocument/2006/relationships/notesSlide" Target="../notesSlides/notesSlide10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50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50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5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50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9.wmf"/><Relationship Id="rId5" Type="http://schemas.openxmlformats.org/officeDocument/2006/relationships/image" Target="../media/image18.wmf"/><Relationship Id="rId4" Type="http://schemas.openxmlformats.org/officeDocument/2006/relationships/image" Target="../media/image17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users.ecs.soton.ac.uk/msn/book/new_demo/thresholding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hyperlink" Target="http://www.eecs.berkeley.edu/Research/Projects/CS/vision/grouping/segbench/" TargetMode="External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8.jpeg"/><Relationship Id="rId5" Type="http://schemas.openxmlformats.org/officeDocument/2006/relationships/image" Target="../media/image27.pn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9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3" Type="http://schemas.openxmlformats.org/officeDocument/2006/relationships/notesSlide" Target="../notesSlides/notesSlide32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9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41.wmf"/><Relationship Id="rId4" Type="http://schemas.openxmlformats.org/officeDocument/2006/relationships/image" Target="../media/image42.png"/><Relationship Id="rId9" Type="http://schemas.openxmlformats.org/officeDocument/2006/relationships/oleObject" Target="../embeddings/oleObject4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1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4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9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4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://homepages.inf.ed.ac.uk/rbf/CVonline/LOCAL_COPIES/FITZGIBBON/simplebinary.html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1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0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1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0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6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0.xml"/><Relationship Id="rId4" Type="http://schemas.openxmlformats.org/officeDocument/2006/relationships/image" Target="../media/image78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0.wmf"/><Relationship Id="rId4" Type="http://schemas.openxmlformats.org/officeDocument/2006/relationships/oleObject" Target="../embeddings/oleObject7.bin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5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5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5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5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4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50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9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8.bin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82.wmf"/><Relationship Id="rId4" Type="http://schemas.openxmlformats.org/officeDocument/2006/relationships/oleObject" Target="../embeddings/oleObject9.bin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5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5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5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54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5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54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54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54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50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50.xml"/><Relationship Id="rId4" Type="http://schemas.openxmlformats.org/officeDocument/2006/relationships/hyperlink" Target="http://bigwww.epfl.ch/demo/jmorpho/start.php" TargetMode="Externa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50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50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c.canterbury.ac.nz/mukundan/covn/Label.html" TargetMode="External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5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50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50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50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50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50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50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50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85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50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Arial" pitchFamily="34" charset="0"/>
                <a:cs typeface="Arial" pitchFamily="34" charset="0"/>
              </a:rPr>
              <a:t>Edges and Binary Image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1752600"/>
          </a:xfrm>
        </p:spPr>
        <p:txBody>
          <a:bodyPr/>
          <a:lstStyle/>
          <a:p>
            <a:r>
              <a:rPr lang="en-US" dirty="0">
                <a:latin typeface="Arial" pitchFamily="34" charset="0"/>
                <a:cs typeface="Arial" pitchFamily="34" charset="0"/>
              </a:rPr>
              <a:t>Devi Parikh</a:t>
            </a:r>
          </a:p>
        </p:txBody>
      </p:sp>
      <p:pic>
        <p:nvPicPr>
          <p:cNvPr id="4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2965450" cy="232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45200" y="0"/>
            <a:ext cx="3098800" cy="247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54622" t="39778" r="23334" b="24786"/>
          <a:stretch>
            <a:fillRect/>
          </a:stretch>
        </p:blipFill>
        <p:spPr bwMode="auto">
          <a:xfrm>
            <a:off x="6724650" y="4022725"/>
            <a:ext cx="241935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print"/>
          <a:srcRect l="26666" t="39778" r="51122" b="24786"/>
          <a:stretch>
            <a:fillRect/>
          </a:stretch>
        </p:blipFill>
        <p:spPr bwMode="auto">
          <a:xfrm>
            <a:off x="0" y="4022725"/>
            <a:ext cx="2438400" cy="237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D2C09F-36DF-4D70-A931-F3A10BCEAC15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0" y="64008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/>
              <a:t>Disclaimer: Many slides have been borrowed from Kristen </a:t>
            </a:r>
            <a:r>
              <a:rPr lang="en-US" sz="1200" b="0" dirty="0" err="1"/>
              <a:t>Grauman</a:t>
            </a:r>
            <a:r>
              <a:rPr lang="en-US" sz="1200" b="0" dirty="0"/>
              <a:t>, who may have borrowed some of them from others. Any time a slide did not already have a credit on it, I have credited it to Kristen. So there is a chance some of these credits are inaccurate.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835" name="Title 2"/>
          <p:cNvSpPr>
            <a:spLocks noGrp="1"/>
          </p:cNvSpPr>
          <p:nvPr>
            <p:ph type="title"/>
          </p:nvPr>
        </p:nvSpPr>
        <p:spPr>
          <a:xfrm>
            <a:off x="665163" y="-3175"/>
            <a:ext cx="7772400" cy="838200"/>
          </a:xfrm>
        </p:spPr>
        <p:txBody>
          <a:bodyPr/>
          <a:lstStyle/>
          <a:p>
            <a:pPr algn="ctr" eaLnBrk="1" hangingPunct="1"/>
            <a:r>
              <a:rPr lang="en-US"/>
              <a:t>Original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chemeClr val="bg1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n-US" sz="1400" kern="1200">
              <a:solidFill>
                <a:schemeClr val="bg1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/>
              <a:t>Binary image analysis: </a:t>
            </a:r>
            <a:br>
              <a:rPr lang="en-US" sz="4000" dirty="0"/>
            </a:br>
            <a:r>
              <a:rPr lang="en-US" sz="4000" dirty="0"/>
              <a:t>basic steps (recap)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>
                <a:ea typeface="+mn-ea"/>
                <a:cs typeface="+mn-cs"/>
              </a:rPr>
              <a:t>Thresholding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/>
              <a:t>Clean up the </a:t>
            </a:r>
            <a:r>
              <a:rPr lang="en-US" sz="2800" dirty="0" err="1"/>
              <a:t>thresholded</a:t>
            </a:r>
            <a:r>
              <a:rPr lang="en-US" sz="2800" dirty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Matlab</a:t>
            </a:r>
          </a:p>
        </p:txBody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N = hist(Y,M)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L = bwlabel (BW,N);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STATS = regionprops(L,PROPERTIES) ;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>
                <a:latin typeface="Courier New" pitchFamily="49" charset="0"/>
                <a:cs typeface="Courier New" pitchFamily="49" charset="0"/>
              </a:rPr>
              <a:t>      'Area'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>
                <a:latin typeface="Courier New" pitchFamily="49" charset="0"/>
                <a:cs typeface="Courier New" pitchFamily="49" charset="0"/>
              </a:rPr>
              <a:t>      'Centroid'      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>
                <a:latin typeface="Courier New" pitchFamily="49" charset="0"/>
                <a:cs typeface="Courier New" pitchFamily="49" charset="0"/>
              </a:rPr>
              <a:t>      'BoundingBox'    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2000" b="1">
                <a:latin typeface="Courier New" pitchFamily="49" charset="0"/>
                <a:cs typeface="Courier New" pitchFamily="49" charset="0"/>
              </a:rPr>
              <a:t> 	     'Orientation‘, …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IM2 = imerode(IM,SE);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IM2 = imdilate(IM,SE);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IM2 = imclose(IM, SE);</a:t>
            </a:r>
          </a:p>
          <a:p>
            <a:pPr eaLnBrk="1" hangingPunct="1">
              <a:lnSpc>
                <a:spcPct val="80000"/>
              </a:lnSpc>
            </a:pPr>
            <a:r>
              <a:rPr lang="en-US" sz="2400" b="1">
                <a:latin typeface="Courier New" pitchFamily="49" charset="0"/>
                <a:cs typeface="Courier New" pitchFamily="49" charset="0"/>
              </a:rPr>
              <a:t>IM2 = imopen(IM, SE);</a:t>
            </a:r>
          </a:p>
          <a:p>
            <a:pPr eaLnBrk="1" hangingPunct="1">
              <a:lnSpc>
                <a:spcPct val="80000"/>
              </a:lnSpc>
            </a:pPr>
            <a:endParaRPr lang="en-US" sz="240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en-US" sz="4000" dirty="0"/>
              <a:t>Example using binary image analysis: OCR</a:t>
            </a:r>
          </a:p>
        </p:txBody>
      </p:sp>
      <p:pic>
        <p:nvPicPr>
          <p:cNvPr id="358402" name="Picture 2"/>
          <p:cNvPicPr>
            <a:picLocks noChangeAspect="1" noChangeArrowheads="1"/>
          </p:cNvPicPr>
          <p:nvPr/>
        </p:nvPicPr>
        <p:blipFill>
          <a:blip r:embed="rId3" cstate="print"/>
          <a:srcRect l="5469" t="12938" r="8594" b="18059"/>
          <a:stretch>
            <a:fillRect/>
          </a:stretch>
        </p:blipFill>
        <p:spPr bwMode="auto">
          <a:xfrm>
            <a:off x="381000" y="1524000"/>
            <a:ext cx="83820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2971800" y="6324600"/>
            <a:ext cx="5791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[Luis von </a:t>
            </a:r>
            <a:r>
              <a:rPr lang="en-US" dirty="0" err="1"/>
              <a:t>Ahn</a:t>
            </a:r>
            <a:r>
              <a:rPr lang="en-US" dirty="0"/>
              <a:t> et al. http://recaptcha.net/learnmore.html]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010400" y="655320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102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84360" r="16667" b="11111"/>
          <a:stretch>
            <a:fillRect/>
          </a:stretch>
        </p:blipFill>
        <p:spPr bwMode="auto">
          <a:xfrm>
            <a:off x="1103313" y="6599238"/>
            <a:ext cx="6280150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Example using binary image analysis: segmentation of a liver</a:t>
            </a:r>
          </a:p>
        </p:txBody>
      </p:sp>
      <p:pic>
        <p:nvPicPr>
          <p:cNvPr id="95236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35556" r="16667" b="19147"/>
          <a:stretch>
            <a:fillRect/>
          </a:stretch>
        </p:blipFill>
        <p:spPr bwMode="auto">
          <a:xfrm>
            <a:off x="153988" y="1858963"/>
            <a:ext cx="8763000" cy="365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7" name="TextBox 4"/>
          <p:cNvSpPr txBox="1">
            <a:spLocks noChangeArrowheads="1"/>
          </p:cNvSpPr>
          <p:nvPr/>
        </p:nvSpPr>
        <p:spPr bwMode="auto">
          <a:xfrm>
            <a:off x="0" y="6581775"/>
            <a:ext cx="23622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Li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Shen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5238" name="Rectangle 5"/>
          <p:cNvSpPr>
            <a:spLocks noChangeArrowheads="1"/>
          </p:cNvSpPr>
          <p:nvPr/>
        </p:nvSpPr>
        <p:spPr bwMode="auto">
          <a:xfrm>
            <a:off x="6288088" y="3611563"/>
            <a:ext cx="2957512" cy="2044700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/>
              <a:t>Example using binary image analysis:</a:t>
            </a:r>
            <a:br>
              <a:rPr lang="en-US" sz="4000"/>
            </a:br>
            <a:r>
              <a:rPr lang="en-US" sz="4000"/>
              <a:t>Bg subtraction + blob detection</a:t>
            </a:r>
          </a:p>
        </p:txBody>
      </p:sp>
      <p:pic>
        <p:nvPicPr>
          <p:cNvPr id="96260" name="Picture 6" descr="gray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67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1" name="Picture 7" descr="gray0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431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2" name="Picture 8" descr="gray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95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3" name="Picture 9" descr="gray0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91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6264" name="Picture 10" descr="gray0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91363" y="1493838"/>
            <a:ext cx="12255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6265" name="TextBox 10"/>
          <p:cNvSpPr txBox="1">
            <a:spLocks noChangeArrowheads="1"/>
          </p:cNvSpPr>
          <p:nvPr/>
        </p:nvSpPr>
        <p:spPr bwMode="auto">
          <a:xfrm>
            <a:off x="8405813" y="2073275"/>
            <a:ext cx="912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…</a:t>
            </a:r>
          </a:p>
        </p:txBody>
      </p:sp>
      <p:sp>
        <p:nvSpPr>
          <p:cNvPr id="9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9" name="Title 1"/>
          <p:cNvSpPr>
            <a:spLocks noGrp="1"/>
          </p:cNvSpPr>
          <p:nvPr>
            <p:ph type="title"/>
          </p:nvPr>
        </p:nvSpPr>
        <p:spPr>
          <a:xfrm>
            <a:off x="0" y="95250"/>
            <a:ext cx="9144000" cy="1143000"/>
          </a:xfrm>
        </p:spPr>
        <p:txBody>
          <a:bodyPr/>
          <a:lstStyle/>
          <a:p>
            <a:r>
              <a:rPr lang="en-US" sz="4000"/>
              <a:t>Example using binary image analysis:</a:t>
            </a:r>
            <a:br>
              <a:rPr lang="en-US" sz="4000"/>
            </a:br>
            <a:r>
              <a:rPr lang="en-US" sz="4000"/>
              <a:t>Bg subtraction + blob detection</a:t>
            </a:r>
          </a:p>
        </p:txBody>
      </p:sp>
      <p:pic>
        <p:nvPicPr>
          <p:cNvPr id="11" name="background subtraction   blob.mp4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7200" y="1295400"/>
            <a:ext cx="8128000" cy="4572000"/>
          </a:xfrm>
          <a:prstGeom prst="rect">
            <a:avLst/>
          </a:prstGeom>
        </p:spPr>
      </p:pic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3"/>
          <p:cNvSpPr>
            <a:spLocks noChangeArrowheads="1"/>
          </p:cNvSpPr>
          <p:nvPr/>
        </p:nvSpPr>
        <p:spPr bwMode="auto">
          <a:xfrm>
            <a:off x="1687513" y="5692775"/>
            <a:ext cx="606901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University of Southern California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srgbClr val="000000"/>
                </a:solidFill>
                <a:latin typeface="Arial" pitchFamily="34" charset="0"/>
              </a:rPr>
              <a:t>http://iris.usc.edu/Projects/detect/detection-result.html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 bwMode="auto">
          <a:xfrm>
            <a:off x="0" y="95250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Example using binary image analysis:</a:t>
            </a:r>
            <a:b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</a:br>
            <a:r>
              <a:rPr lang="en-US" sz="4000">
                <a:solidFill>
                  <a:srgbClr val="000000"/>
                </a:solidFill>
                <a:latin typeface="Arial"/>
                <a:ea typeface="+mn-ea"/>
                <a:cs typeface="+mn-cs"/>
              </a:rPr>
              <a:t>Bg subtraction + blob detection</a:t>
            </a:r>
            <a:endParaRPr lang="en-US" sz="40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s00_x264.mpg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0000" y="1905000"/>
            <a:ext cx="4064000" cy="3048000"/>
          </a:xfrm>
          <a:prstGeom prst="rect">
            <a:avLst/>
          </a:prstGeom>
        </p:spPr>
      </p:pic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Binary images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65225"/>
            <a:ext cx="8229600" cy="4800600"/>
          </a:xfrm>
        </p:spPr>
        <p:txBody>
          <a:bodyPr/>
          <a:lstStyle/>
          <a:p>
            <a:pPr eaLnBrk="1" hangingPunct="1"/>
            <a:r>
              <a:rPr lang="en-US" sz="2800" dirty="0"/>
              <a:t>Pros</a:t>
            </a:r>
          </a:p>
          <a:p>
            <a:pPr lvl="1" eaLnBrk="1" hangingPunct="1"/>
            <a:r>
              <a:rPr lang="en-US" sz="2400" dirty="0"/>
              <a:t>Can be fast to compute, easy to store</a:t>
            </a:r>
          </a:p>
          <a:p>
            <a:pPr lvl="1" eaLnBrk="1" hangingPunct="1"/>
            <a:r>
              <a:rPr lang="en-US" sz="2400" dirty="0"/>
              <a:t>Simple processing techniques available</a:t>
            </a:r>
          </a:p>
          <a:p>
            <a:pPr lvl="1" eaLnBrk="1" hangingPunct="1"/>
            <a:r>
              <a:rPr lang="en-US" sz="2400" dirty="0"/>
              <a:t>Lead to some useful compact shape descriptors</a:t>
            </a:r>
          </a:p>
          <a:p>
            <a:pPr eaLnBrk="1" hangingPunct="1"/>
            <a:endParaRPr lang="en-US" sz="2800" dirty="0"/>
          </a:p>
          <a:p>
            <a:pPr eaLnBrk="1" hangingPunct="1"/>
            <a:r>
              <a:rPr lang="en-US" sz="2800" dirty="0"/>
              <a:t>Cons</a:t>
            </a:r>
          </a:p>
          <a:p>
            <a:pPr lvl="1" eaLnBrk="1" hangingPunct="1"/>
            <a:r>
              <a:rPr lang="en-US" sz="2400" dirty="0"/>
              <a:t>Hard to get “clean” silhouettes</a:t>
            </a:r>
          </a:p>
          <a:p>
            <a:pPr lvl="1" eaLnBrk="1" hangingPunct="1"/>
            <a:r>
              <a:rPr lang="en-US" sz="2400" dirty="0"/>
              <a:t>Noise common in realistic scenarios</a:t>
            </a:r>
          </a:p>
          <a:p>
            <a:pPr lvl="1" eaLnBrk="1" hangingPunct="1"/>
            <a:r>
              <a:rPr lang="en-US" sz="2400" dirty="0"/>
              <a:t>Can be too coarse of a representation</a:t>
            </a:r>
          </a:p>
          <a:p>
            <a:pPr lvl="1" eaLnBrk="1" hangingPunct="1"/>
            <a:r>
              <a:rPr lang="en-US" sz="2400" dirty="0"/>
              <a:t>Not 3d</a:t>
            </a:r>
          </a:p>
          <a:p>
            <a:pPr lvl="1" eaLnBrk="1" hangingPunct="1"/>
            <a:endParaRPr lang="en-US" sz="2400" dirty="0"/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 bldLvl="2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itle 1"/>
          <p:cNvSpPr>
            <a:spLocks noGrp="1"/>
          </p:cNvSpPr>
          <p:nvPr>
            <p:ph type="title"/>
          </p:nvPr>
        </p:nvSpPr>
        <p:spPr>
          <a:xfrm>
            <a:off x="446088" y="-39688"/>
            <a:ext cx="8229600" cy="1143001"/>
          </a:xfrm>
        </p:spPr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9175"/>
            <a:ext cx="3932238" cy="4525963"/>
          </a:xfrm>
        </p:spPr>
        <p:txBody>
          <a:bodyPr/>
          <a:lstStyle/>
          <a:p>
            <a:r>
              <a:rPr lang="en-US"/>
              <a:t>Operations, tools</a:t>
            </a:r>
          </a:p>
          <a:p>
            <a:endParaRPr lang="en-US"/>
          </a:p>
          <a:p>
            <a:endParaRPr lang="en-US"/>
          </a:p>
          <a:p>
            <a:endParaRPr lang="en-US"/>
          </a:p>
          <a:p>
            <a:pPr>
              <a:buFontTx/>
              <a:buNone/>
            </a:pPr>
            <a:endParaRPr lang="en-US"/>
          </a:p>
          <a:p>
            <a:r>
              <a:rPr lang="en-US"/>
              <a:t>Features, representations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4462463" y="4114800"/>
            <a:ext cx="2811462" cy="2636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Edges, gradients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Blobs/regions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Local patterns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</a:rPr>
              <a:t>Color distributions</a:t>
            </a:r>
          </a:p>
          <a:p>
            <a:pPr fontAlgn="base">
              <a:spcBef>
                <a:spcPct val="0"/>
              </a:spcBef>
              <a:spcAft>
                <a:spcPts val="800"/>
              </a:spcAft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</a:rPr>
              <a:t>Textures (next)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9333" name="TextBox 4"/>
          <p:cNvSpPr txBox="1">
            <a:spLocks noChangeArrowheads="1"/>
          </p:cNvSpPr>
          <p:nvPr/>
        </p:nvSpPr>
        <p:spPr bwMode="auto">
          <a:xfrm>
            <a:off x="4491038" y="1019175"/>
            <a:ext cx="4425950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Derivative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Smoothing, morphology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Connected components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Matched filters</a:t>
            </a:r>
          </a:p>
          <a:p>
            <a:pPr algn="l" rtl="0" fontAlgn="base">
              <a:spcBef>
                <a:spcPct val="0"/>
              </a:spcBef>
              <a:spcAft>
                <a:spcPts val="80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Histograms</a:t>
            </a:r>
          </a:p>
        </p:txBody>
      </p:sp>
      <p:cxnSp>
        <p:nvCxnSpPr>
          <p:cNvPr id="99334" name="Straight Connector 6"/>
          <p:cNvCxnSpPr>
            <a:cxnSpLocks noChangeShapeType="1"/>
          </p:cNvCxnSpPr>
          <p:nvPr/>
        </p:nvCxnSpPr>
        <p:spPr bwMode="auto">
          <a:xfrm>
            <a:off x="-101600" y="3721100"/>
            <a:ext cx="9383713" cy="1588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  <a:headEnd/>
            <a:tailEnd/>
          </a:ln>
        </p:spPr>
      </p:cxnSp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478313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Down Arrow 8"/>
          <p:cNvSpPr>
            <a:spLocks noChangeArrowheads="1"/>
          </p:cNvSpPr>
          <p:nvPr/>
        </p:nvSpPr>
        <p:spPr bwMode="auto">
          <a:xfrm>
            <a:off x="503872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5294313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5549900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" name="Down Arrow 12"/>
          <p:cNvSpPr>
            <a:spLocks noChangeArrowheads="1"/>
          </p:cNvSpPr>
          <p:nvPr/>
        </p:nvSpPr>
        <p:spPr bwMode="auto">
          <a:xfrm>
            <a:off x="5805488" y="3648075"/>
            <a:ext cx="182562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Down Arrow 13"/>
          <p:cNvSpPr>
            <a:spLocks noChangeArrowheads="1"/>
          </p:cNvSpPr>
          <p:nvPr/>
        </p:nvSpPr>
        <p:spPr bwMode="auto">
          <a:xfrm>
            <a:off x="60610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Down Arrow 14"/>
          <p:cNvSpPr>
            <a:spLocks noChangeArrowheads="1"/>
          </p:cNvSpPr>
          <p:nvPr/>
        </p:nvSpPr>
        <p:spPr bwMode="auto">
          <a:xfrm>
            <a:off x="6353175" y="3648075"/>
            <a:ext cx="182563" cy="36512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108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Intro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Multiple views and motion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filters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Filters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Gradients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Edges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Blobs/regions</a:t>
            </a:r>
          </a:p>
          <a:p>
            <a:pPr lvl="1" eaLnBrk="1" hangingPunct="1"/>
            <a:r>
              <a:rPr lang="en-US" sz="2400" dirty="0">
                <a:solidFill>
                  <a:srgbClr val="FF0000"/>
                </a:solidFill>
              </a:rPr>
              <a:t>Local patterns</a:t>
            </a:r>
          </a:p>
          <a:p>
            <a:pPr eaLnBrk="1" hangingPunct="1"/>
            <a:r>
              <a:rPr lang="en-US" sz="2800" dirty="0"/>
              <a:t>Grouping &amp; fitting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109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Slide credit: Kristen </a:t>
            </a:r>
            <a:r>
              <a:rPr lang="en-US" b="0" dirty="0" err="1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333668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1859" name="Picture 6" descr="butterfly_gradient.jpg"/>
          <p:cNvPicPr>
            <a:picLocks noChangeAspect="1"/>
          </p:cNvPicPr>
          <p:nvPr/>
        </p:nvPicPr>
        <p:blipFill>
          <a:blip r:embed="rId4" cstate="print"/>
          <a:srcRect l="13873" t="7559" r="9860" b="10982"/>
          <a:stretch>
            <a:fillRect/>
          </a:stretch>
        </p:blipFill>
        <p:spPr bwMode="auto">
          <a:xfrm>
            <a:off x="701675" y="727075"/>
            <a:ext cx="7831138" cy="613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860" name="Title 2"/>
          <p:cNvSpPr txBox="1">
            <a:spLocks/>
          </p:cNvSpPr>
          <p:nvPr/>
        </p:nvSpPr>
        <p:spPr bwMode="auto">
          <a:xfrm>
            <a:off x="665163" y="-3175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3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 image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FFFFFF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n-US" sz="1400" b="1" kern="1200">
              <a:solidFill>
                <a:srgbClr val="FFFFFF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Title 1"/>
          <p:cNvSpPr>
            <a:spLocks noGrp="1"/>
          </p:cNvSpPr>
          <p:nvPr>
            <p:ph type="title"/>
          </p:nvPr>
        </p:nvSpPr>
        <p:spPr>
          <a:xfrm>
            <a:off x="446088" y="-149225"/>
            <a:ext cx="8229600" cy="1143000"/>
          </a:xfrm>
        </p:spPr>
        <p:txBody>
          <a:bodyPr/>
          <a:lstStyle/>
          <a:p>
            <a:r>
              <a:rPr lang="en-US"/>
              <a:t>Coming up</a:t>
            </a:r>
          </a:p>
        </p:txBody>
      </p:sp>
      <p:sp>
        <p:nvSpPr>
          <p:cNvPr id="132099" name="Content Placeholder 2"/>
          <p:cNvSpPr>
            <a:spLocks noGrp="1"/>
          </p:cNvSpPr>
          <p:nvPr>
            <p:ph idx="1"/>
          </p:nvPr>
        </p:nvSpPr>
        <p:spPr>
          <a:xfrm>
            <a:off x="215900" y="427037"/>
            <a:ext cx="8734425" cy="4525963"/>
          </a:xfrm>
        </p:spPr>
        <p:txBody>
          <a:bodyPr/>
          <a:lstStyle/>
          <a:p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Texture</a:t>
            </a:r>
          </a:p>
          <a:p>
            <a:pPr lvl="1"/>
            <a:r>
              <a:rPr lang="en-US" dirty="0"/>
              <a:t>Read 10.5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571BCC-DA27-491B-9E52-F0C7DD52F0CD}" type="slidenum">
              <a:rPr lang="en-US" smtClean="0"/>
              <a:pPr>
                <a:defRPr/>
              </a:pPr>
              <a:t>110</a:t>
            </a:fld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4267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Adapted by Devi Parikh from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 l="21802" t="27486" r="22749" b="32732"/>
          <a:stretch>
            <a:fillRect/>
          </a:stretch>
        </p:blipFill>
        <p:spPr bwMode="auto">
          <a:xfrm>
            <a:off x="3200400" y="3352800"/>
            <a:ext cx="5338762" cy="2509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0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2099" grpId="0" build="p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Questions?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AEC7633-C477-4D48-B7AC-FCF37822B39A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111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883" name="Title 2"/>
          <p:cNvSpPr>
            <a:spLocks noGrp="1"/>
          </p:cNvSpPr>
          <p:nvPr>
            <p:ph type="title"/>
          </p:nvPr>
        </p:nvSpPr>
        <p:spPr>
          <a:xfrm>
            <a:off x="153988" y="0"/>
            <a:ext cx="8990012" cy="838200"/>
          </a:xfrm>
        </p:spPr>
        <p:txBody>
          <a:bodyPr/>
          <a:lstStyle/>
          <a:p>
            <a:pPr algn="ctr" eaLnBrk="1" hangingPunct="1"/>
            <a:r>
              <a:rPr lang="en-US" sz="3200" dirty="0" err="1"/>
              <a:t>Thresholding</a:t>
            </a:r>
            <a:r>
              <a:rPr lang="en-US" sz="3200" dirty="0"/>
              <a:t> gradient with a lower threshold</a:t>
            </a:r>
          </a:p>
        </p:txBody>
      </p:sp>
      <p:pic>
        <p:nvPicPr>
          <p:cNvPr id="12288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1213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907" name="Title 2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pPr algn="ctr" eaLnBrk="1" hangingPunct="1"/>
            <a:r>
              <a:rPr lang="en-US" sz="3200" dirty="0" err="1"/>
              <a:t>Thresholding</a:t>
            </a:r>
            <a:r>
              <a:rPr lang="en-US" sz="3200" dirty="0"/>
              <a:t> gradient with a higher threshold</a:t>
            </a:r>
          </a:p>
        </p:txBody>
      </p:sp>
      <p:pic>
        <p:nvPicPr>
          <p:cNvPr id="12390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0738" y="760413"/>
            <a:ext cx="7621587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4754C29E-CAC2-48D0-BED2-8835FA373CB3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/>
              <a:t>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/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MATLAB: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590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David Lowe,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The Canny edge detector</a:t>
            </a:r>
          </a:p>
        </p:txBody>
      </p:sp>
      <p:sp>
        <p:nvSpPr>
          <p:cNvPr id="12595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85800" y="5791200"/>
            <a:ext cx="7772400" cy="609600"/>
          </a:xfrm>
        </p:spPr>
        <p:txBody>
          <a:bodyPr/>
          <a:lstStyle/>
          <a:p>
            <a:pPr algn="ctr">
              <a:buFontTx/>
              <a:buNone/>
            </a:pPr>
            <a:r>
              <a:rPr lang="en-US"/>
              <a:t>original image (Lena)</a:t>
            </a:r>
          </a:p>
        </p:txBody>
      </p:sp>
      <p:pic>
        <p:nvPicPr>
          <p:cNvPr id="125956" name="Picture 5" descr="le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5095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Steve Seitz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6979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87850" cy="438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0" name="Rectangle 9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norm of the gradient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8003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4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pic>
        <p:nvPicPr>
          <p:cNvPr id="129027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9028" name="Rectangle 7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4827588" y="3830638"/>
            <a:ext cx="949325" cy="1387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pic>
        <p:nvPicPr>
          <p:cNvPr id="6" name="Picture 5" descr="canny4"/>
          <p:cNvPicPr>
            <a:picLocks noChangeAspect="1" noChangeArrowheads="1"/>
          </p:cNvPicPr>
          <p:nvPr/>
        </p:nvPicPr>
        <p:blipFill>
          <a:blip r:embed="rId3" cstate="print"/>
          <a:srcRect l="52202" t="59885" r="19633" b="7004"/>
          <a:stretch>
            <a:fillRect/>
          </a:stretch>
        </p:blipFill>
        <p:spPr bwMode="auto">
          <a:xfrm>
            <a:off x="2490788" y="1019175"/>
            <a:ext cx="4381500" cy="5151438"/>
          </a:xfrm>
          <a:prstGeom prst="rect">
            <a:avLst/>
          </a:prstGeom>
          <a:noFill/>
          <a:ln w="50800">
            <a:solidFill>
              <a:srgbClr val="FFFF00"/>
            </a:solidFill>
            <a:miter lim="800000"/>
            <a:headEnd/>
            <a:tailEnd/>
          </a:ln>
        </p:spPr>
      </p:pic>
      <p:grpSp>
        <p:nvGrpSpPr>
          <p:cNvPr id="2" name="Group 12"/>
          <p:cNvGrpSpPr/>
          <p:nvPr/>
        </p:nvGrpSpPr>
        <p:grpSpPr>
          <a:xfrm>
            <a:off x="5229225" y="1646238"/>
            <a:ext cx="3835400" cy="2586037"/>
            <a:chOff x="5229225" y="1646238"/>
            <a:chExt cx="3835400" cy="2586037"/>
          </a:xfrm>
        </p:grpSpPr>
        <p:sp>
          <p:nvSpPr>
            <p:cNvPr id="129031" name="TextBox 6"/>
            <p:cNvSpPr txBox="1">
              <a:spLocks noChangeArrowheads="1"/>
            </p:cNvSpPr>
            <p:nvPr/>
          </p:nvSpPr>
          <p:spPr bwMode="auto">
            <a:xfrm>
              <a:off x="7239000" y="1646238"/>
              <a:ext cx="1825625" cy="14779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How to turn these thick regions of the gradient into curves?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10800000" flipV="1">
              <a:off x="5229225" y="2552700"/>
              <a:ext cx="1971675" cy="1679575"/>
            </a:xfrm>
            <a:prstGeom prst="straightConnector1">
              <a:avLst/>
            </a:prstGeom>
            <a:ln w="38100">
              <a:solidFill>
                <a:srgbClr val="FFFF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9033" name="Picture 10" descr="http://www.owlnet.rice.edu/~elec539/Projects97/morphjrks/fig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500" y="1895475"/>
            <a:ext cx="1895475" cy="77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9034" name="Picture 12" descr="http://www.owlnet.rice.edu/~elec539/Projects97/morphjrks/fig2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3988" y="3538538"/>
            <a:ext cx="2105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Non-maximum suppression</a:t>
            </a: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5029200"/>
            <a:ext cx="8686800" cy="1143000"/>
          </a:xfrm>
        </p:spPr>
        <p:txBody>
          <a:bodyPr/>
          <a:lstStyle/>
          <a:p>
            <a:pPr>
              <a:buFontTx/>
              <a:buNone/>
            </a:pPr>
            <a:r>
              <a:rPr lang="en-US" sz="2200" dirty="0"/>
              <a:t>Check if pixel is local maximum along gradient direction</a:t>
            </a:r>
          </a:p>
          <a:p>
            <a:pPr>
              <a:buFontTx/>
              <a:buNone/>
            </a:pPr>
            <a:r>
              <a:rPr lang="en-US" sz="2200" dirty="0"/>
              <a:t>Select single max across width of the edge</a:t>
            </a:r>
          </a:p>
          <a:p>
            <a:pPr>
              <a:buFontTx/>
              <a:buNone/>
            </a:pPr>
            <a:r>
              <a:rPr lang="en-US" sz="2200" dirty="0"/>
              <a:t>Requires checking interpolated pixels </a:t>
            </a:r>
            <a:r>
              <a:rPr lang="en-US" sz="2200" dirty="0" err="1"/>
              <a:t>p</a:t>
            </a:r>
            <a:r>
              <a:rPr lang="en-US" sz="2200" dirty="0"/>
              <a:t> and </a:t>
            </a:r>
            <a:r>
              <a:rPr lang="en-US" sz="2200" dirty="0" err="1"/>
              <a:t>r</a:t>
            </a:r>
            <a:endParaRPr lang="en-US" sz="2200" dirty="0"/>
          </a:p>
        </p:txBody>
      </p:sp>
      <p:pic>
        <p:nvPicPr>
          <p:cNvPr id="130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005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1295400"/>
            <a:ext cx="32004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19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PS1 is out</a:t>
            </a:r>
          </a:p>
          <a:p>
            <a:pPr lvl="1"/>
            <a:r>
              <a:rPr lang="en-US" dirty="0"/>
              <a:t>Due Wed 9/11 &lt; 11:59 pm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38862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Devi Parikh</a:t>
            </a:r>
          </a:p>
        </p:txBody>
      </p:sp>
    </p:spTree>
    <p:extLst>
      <p:ext uri="{BB962C8B-B14F-4D97-AF65-F5344CB8AC3E}">
        <p14:creationId xmlns:p14="http://schemas.microsoft.com/office/powerpoint/2010/main" val="3690080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 descr="canny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1219200"/>
            <a:ext cx="4397375" cy="439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5" name="Rectangle 3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/>
              <a:t>The Canny edge detector</a:t>
            </a:r>
          </a:p>
        </p:txBody>
      </p:sp>
      <p:sp>
        <p:nvSpPr>
          <p:cNvPr id="131076" name="Rectangle 4"/>
          <p:cNvSpPr>
            <a:spLocks noChangeArrowheads="1"/>
          </p:cNvSpPr>
          <p:nvPr/>
        </p:nvSpPr>
        <p:spPr bwMode="auto">
          <a:xfrm>
            <a:off x="685800" y="5791200"/>
            <a:ext cx="77724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thinning</a:t>
            </a:r>
          </a:p>
          <a:p>
            <a:pPr marL="342900" indent="-342900" algn="ctr" rtl="0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(non-maximum suppression)</a:t>
            </a:r>
          </a:p>
        </p:txBody>
      </p:sp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600" y="1219200"/>
            <a:ext cx="4360863" cy="436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608513" y="4378325"/>
            <a:ext cx="657225" cy="2921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b="1" kern="1200">
              <a:solidFill>
                <a:srgbClr val="FFFFFF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7018338" y="3136900"/>
            <a:ext cx="1935162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Problem: pixels along this edge didn’t survive the </a:t>
            </a:r>
            <a:r>
              <a:rPr lang="en-US" sz="24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thresholding</a:t>
            </a:r>
            <a:endParaRPr lang="en-US" sz="24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5CEFAA11-BA68-4133-AD33-BD57B71B6F2D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20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592138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idx="1"/>
          </p:nvPr>
        </p:nvSpPr>
        <p:spPr>
          <a:xfrm>
            <a:off x="701675" y="1600200"/>
            <a:ext cx="7772400" cy="4114800"/>
          </a:xfrm>
        </p:spPr>
        <p:txBody>
          <a:bodyPr/>
          <a:lstStyle/>
          <a:p>
            <a:r>
              <a:rPr lang="en-US" sz="2800" dirty="0"/>
              <a:t>Use a high threshold to start edge curves, and a low threshold to continue them.</a:t>
            </a:r>
            <a:endParaRPr lang="en-US" sz="2800" b="1" dirty="0"/>
          </a:p>
        </p:txBody>
      </p:sp>
      <p:sp>
        <p:nvSpPr>
          <p:cNvPr id="132100" name="Freeform 4"/>
          <p:cNvSpPr>
            <a:spLocks/>
          </p:cNvSpPr>
          <p:nvPr/>
        </p:nvSpPr>
        <p:spPr bwMode="auto">
          <a:xfrm>
            <a:off x="311150" y="3960813"/>
            <a:ext cx="2743200" cy="774700"/>
          </a:xfrm>
          <a:custGeom>
            <a:avLst/>
            <a:gdLst>
              <a:gd name="T0" fmla="*/ 2147483647 w 1728"/>
              <a:gd name="T1" fmla="*/ 2147483647 h 488"/>
              <a:gd name="T2" fmla="*/ 2147483647 w 1728"/>
              <a:gd name="T3" fmla="*/ 2147483647 h 488"/>
              <a:gd name="T4" fmla="*/ 2147483647 w 1728"/>
              <a:gd name="T5" fmla="*/ 2147483647 h 488"/>
              <a:gd name="T6" fmla="*/ 2147483647 w 1728"/>
              <a:gd name="T7" fmla="*/ 2147483647 h 488"/>
              <a:gd name="T8" fmla="*/ 2147483647 w 1728"/>
              <a:gd name="T9" fmla="*/ 2147483647 h 4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728"/>
              <a:gd name="T16" fmla="*/ 0 h 488"/>
              <a:gd name="T17" fmla="*/ 1728 w 1728"/>
              <a:gd name="T18" fmla="*/ 488 h 4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728" h="488">
                <a:moveTo>
                  <a:pt x="96" y="464"/>
                </a:moveTo>
                <a:cubicBezTo>
                  <a:pt x="48" y="476"/>
                  <a:pt x="0" y="488"/>
                  <a:pt x="96" y="416"/>
                </a:cubicBezTo>
                <a:cubicBezTo>
                  <a:pt x="192" y="344"/>
                  <a:pt x="488" y="64"/>
                  <a:pt x="672" y="32"/>
                </a:cubicBezTo>
                <a:cubicBezTo>
                  <a:pt x="856" y="0"/>
                  <a:pt x="1024" y="184"/>
                  <a:pt x="1200" y="224"/>
                </a:cubicBezTo>
                <a:cubicBezTo>
                  <a:pt x="1376" y="264"/>
                  <a:pt x="1552" y="268"/>
                  <a:pt x="1728" y="272"/>
                </a:cubicBezTo>
              </a:path>
            </a:pathLst>
          </a:cu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1" name="Freeform 5"/>
          <p:cNvSpPr>
            <a:spLocks/>
          </p:cNvSpPr>
          <p:nvPr/>
        </p:nvSpPr>
        <p:spPr bwMode="auto">
          <a:xfrm>
            <a:off x="2978150" y="3998913"/>
            <a:ext cx="2590800" cy="698500"/>
          </a:xfrm>
          <a:custGeom>
            <a:avLst/>
            <a:gdLst>
              <a:gd name="T0" fmla="*/ 0 w 1632"/>
              <a:gd name="T1" fmla="*/ 2147483647 h 440"/>
              <a:gd name="T2" fmla="*/ 2147483647 w 1632"/>
              <a:gd name="T3" fmla="*/ 2147483647 h 440"/>
              <a:gd name="T4" fmla="*/ 2147483647 w 1632"/>
              <a:gd name="T5" fmla="*/ 2147483647 h 440"/>
              <a:gd name="T6" fmla="*/ 2147483647 w 1632"/>
              <a:gd name="T7" fmla="*/ 2147483647 h 440"/>
              <a:gd name="T8" fmla="*/ 2147483647 w 1632"/>
              <a:gd name="T9" fmla="*/ 2147483647 h 44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632"/>
              <a:gd name="T16" fmla="*/ 0 h 440"/>
              <a:gd name="T17" fmla="*/ 1632 w 1632"/>
              <a:gd name="T18" fmla="*/ 440 h 44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632" h="440">
                <a:moveTo>
                  <a:pt x="0" y="248"/>
                </a:moveTo>
                <a:cubicBezTo>
                  <a:pt x="72" y="268"/>
                  <a:pt x="144" y="288"/>
                  <a:pt x="288" y="248"/>
                </a:cubicBezTo>
                <a:cubicBezTo>
                  <a:pt x="432" y="208"/>
                  <a:pt x="664" y="0"/>
                  <a:pt x="864" y="8"/>
                </a:cubicBezTo>
                <a:cubicBezTo>
                  <a:pt x="1064" y="16"/>
                  <a:pt x="1360" y="224"/>
                  <a:pt x="1488" y="296"/>
                </a:cubicBezTo>
                <a:cubicBezTo>
                  <a:pt x="1616" y="368"/>
                  <a:pt x="1624" y="404"/>
                  <a:pt x="1632" y="440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2" name="Freeform 6"/>
          <p:cNvSpPr>
            <a:spLocks/>
          </p:cNvSpPr>
          <p:nvPr/>
        </p:nvSpPr>
        <p:spPr bwMode="auto">
          <a:xfrm>
            <a:off x="5467350" y="4697413"/>
            <a:ext cx="711200" cy="609600"/>
          </a:xfrm>
          <a:custGeom>
            <a:avLst/>
            <a:gdLst>
              <a:gd name="T0" fmla="*/ 2147483647 w 448"/>
              <a:gd name="T1" fmla="*/ 0 h 384"/>
              <a:gd name="T2" fmla="*/ 2147483647 w 448"/>
              <a:gd name="T3" fmla="*/ 2147483647 h 384"/>
              <a:gd name="T4" fmla="*/ 2147483647 w 448"/>
              <a:gd name="T5" fmla="*/ 2147483647 h 384"/>
              <a:gd name="T6" fmla="*/ 0 60000 65536"/>
              <a:gd name="T7" fmla="*/ 0 60000 65536"/>
              <a:gd name="T8" fmla="*/ 0 60000 65536"/>
              <a:gd name="T9" fmla="*/ 0 w 448"/>
              <a:gd name="T10" fmla="*/ 0 h 384"/>
              <a:gd name="T11" fmla="*/ 448 w 448"/>
              <a:gd name="T12" fmla="*/ 384 h 38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48" h="384">
                <a:moveTo>
                  <a:pt x="64" y="0"/>
                </a:moveTo>
                <a:cubicBezTo>
                  <a:pt x="32" y="88"/>
                  <a:pt x="0" y="176"/>
                  <a:pt x="64" y="240"/>
                </a:cubicBezTo>
                <a:cubicBezTo>
                  <a:pt x="128" y="304"/>
                  <a:pt x="288" y="344"/>
                  <a:pt x="448" y="384"/>
                </a:cubicBezTo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32103" name="Freeform 7"/>
          <p:cNvSpPr>
            <a:spLocks/>
          </p:cNvSpPr>
          <p:nvPr/>
        </p:nvSpPr>
        <p:spPr bwMode="auto">
          <a:xfrm>
            <a:off x="6178550" y="4545013"/>
            <a:ext cx="2286000" cy="965200"/>
          </a:xfrm>
          <a:custGeom>
            <a:avLst/>
            <a:gdLst>
              <a:gd name="T0" fmla="*/ 0 w 1440"/>
              <a:gd name="T1" fmla="*/ 2147483647 h 608"/>
              <a:gd name="T2" fmla="*/ 2147483647 w 1440"/>
              <a:gd name="T3" fmla="*/ 2147483647 h 608"/>
              <a:gd name="T4" fmla="*/ 2147483647 w 1440"/>
              <a:gd name="T5" fmla="*/ 2147483647 h 608"/>
              <a:gd name="T6" fmla="*/ 2147483647 w 1440"/>
              <a:gd name="T7" fmla="*/ 2147483647 h 608"/>
              <a:gd name="T8" fmla="*/ 2147483647 w 1440"/>
              <a:gd name="T9" fmla="*/ 0 h 60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0"/>
              <a:gd name="T16" fmla="*/ 0 h 608"/>
              <a:gd name="T17" fmla="*/ 1440 w 1440"/>
              <a:gd name="T18" fmla="*/ 608 h 60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0" h="608">
                <a:moveTo>
                  <a:pt x="0" y="480"/>
                </a:moveTo>
                <a:cubicBezTo>
                  <a:pt x="24" y="496"/>
                  <a:pt x="48" y="512"/>
                  <a:pt x="144" y="528"/>
                </a:cubicBezTo>
                <a:cubicBezTo>
                  <a:pt x="240" y="544"/>
                  <a:pt x="408" y="608"/>
                  <a:pt x="576" y="576"/>
                </a:cubicBezTo>
                <a:cubicBezTo>
                  <a:pt x="744" y="544"/>
                  <a:pt x="1008" y="432"/>
                  <a:pt x="1152" y="336"/>
                </a:cubicBezTo>
                <a:cubicBezTo>
                  <a:pt x="1296" y="240"/>
                  <a:pt x="1368" y="120"/>
                  <a:pt x="1440" y="0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21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Steve Seitz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Title 1"/>
          <p:cNvSpPr>
            <a:spLocks noGrp="1"/>
          </p:cNvSpPr>
          <p:nvPr>
            <p:ph type="title"/>
          </p:nvPr>
        </p:nvSpPr>
        <p:spPr>
          <a:xfrm>
            <a:off x="628650" y="0"/>
            <a:ext cx="7772400" cy="1143000"/>
          </a:xfrm>
        </p:spPr>
        <p:txBody>
          <a:bodyPr/>
          <a:lstStyle/>
          <a:p>
            <a:r>
              <a:rPr lang="en-US"/>
              <a:t>Hysteresis thresholding</a:t>
            </a:r>
          </a:p>
        </p:txBody>
      </p:sp>
      <p:pic>
        <p:nvPicPr>
          <p:cNvPr id="133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3467100" y="647700"/>
            <a:ext cx="220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4" name="Text Box 4"/>
          <p:cNvSpPr txBox="1">
            <a:spLocks noChangeArrowheads="1"/>
          </p:cNvSpPr>
          <p:nvPr/>
        </p:nvSpPr>
        <p:spPr bwMode="auto">
          <a:xfrm>
            <a:off x="3795713" y="3200400"/>
            <a:ext cx="17668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original image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8600" y="3829050"/>
            <a:ext cx="2592388" cy="2740025"/>
            <a:chOff x="144" y="2412"/>
            <a:chExt cx="1633" cy="1726"/>
          </a:xfrm>
        </p:grpSpPr>
        <p:pic>
          <p:nvPicPr>
            <p:cNvPr id="133133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5400000">
              <a:off x="343" y="2213"/>
              <a:ext cx="1236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4" name="Text Box 7"/>
            <p:cNvSpPr txBox="1">
              <a:spLocks noChangeArrowheads="1"/>
            </p:cNvSpPr>
            <p:nvPr/>
          </p:nvSpPr>
          <p:spPr bwMode="auto">
            <a:xfrm>
              <a:off x="438" y="3696"/>
              <a:ext cx="114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high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(strong edges)</a:t>
              </a: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276600" y="3829050"/>
            <a:ext cx="2592388" cy="2740025"/>
            <a:chOff x="2064" y="2412"/>
            <a:chExt cx="1633" cy="1726"/>
          </a:xfrm>
        </p:grpSpPr>
        <p:pic>
          <p:nvPicPr>
            <p:cNvPr id="133131" name="Picture 9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5400000">
              <a:off x="2273" y="2203"/>
              <a:ext cx="1215" cy="16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2" name="Text Box 10"/>
            <p:cNvSpPr txBox="1">
              <a:spLocks noChangeArrowheads="1"/>
            </p:cNvSpPr>
            <p:nvPr/>
          </p:nvSpPr>
          <p:spPr bwMode="auto">
            <a:xfrm>
              <a:off x="2345" y="3696"/>
              <a:ext cx="1076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low threshold</a:t>
              </a:r>
            </a:p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(weak edges)</a:t>
              </a:r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6324600" y="3829050"/>
            <a:ext cx="2590800" cy="2435225"/>
            <a:chOff x="3984" y="2412"/>
            <a:chExt cx="1632" cy="1534"/>
          </a:xfrm>
        </p:grpSpPr>
        <p:pic>
          <p:nvPicPr>
            <p:cNvPr id="133129" name="Picture 1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5400000">
              <a:off x="4198" y="2198"/>
              <a:ext cx="1203" cy="16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3130" name="Text Box 13"/>
            <p:cNvSpPr txBox="1">
              <a:spLocks noChangeArrowheads="1"/>
            </p:cNvSpPr>
            <p:nvPr/>
          </p:nvSpPr>
          <p:spPr bwMode="auto">
            <a:xfrm>
              <a:off x="4043" y="3696"/>
              <a:ext cx="1538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Arial" pitchFamily="34" charset="0"/>
                </a:rPr>
                <a:t>hysteresis threshold</a:t>
              </a:r>
            </a:p>
          </p:txBody>
        </p:sp>
      </p:grp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22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0" y="5257800"/>
            <a:ext cx="7467600" cy="609600"/>
            <a:chOff x="0" y="5257800"/>
            <a:chExt cx="7467600" cy="609600"/>
          </a:xfrm>
        </p:grpSpPr>
        <p:sp>
          <p:nvSpPr>
            <p:cNvPr id="18" name="Rectangle 17"/>
            <p:cNvSpPr/>
            <p:nvPr/>
          </p:nvSpPr>
          <p:spPr>
            <a:xfrm>
              <a:off x="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32004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6172200" y="5257800"/>
              <a:ext cx="12954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676400" y="3733800"/>
            <a:ext cx="6781800" cy="609600"/>
            <a:chOff x="0" y="5257800"/>
            <a:chExt cx="6781800" cy="609600"/>
          </a:xfrm>
        </p:grpSpPr>
        <p:sp>
          <p:nvSpPr>
            <p:cNvPr id="25" name="Rectangle 24"/>
            <p:cNvSpPr/>
            <p:nvPr/>
          </p:nvSpPr>
          <p:spPr>
            <a:xfrm>
              <a:off x="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200400" y="5257800"/>
              <a:ext cx="6858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/>
            <p:cNvSpPr/>
            <p:nvPr/>
          </p:nvSpPr>
          <p:spPr>
            <a:xfrm>
              <a:off x="6172200" y="5257800"/>
              <a:ext cx="609600" cy="609600"/>
            </a:xfrm>
            <a:prstGeom prst="rect">
              <a:avLst/>
            </a:prstGeom>
            <a:noFill/>
            <a:ln w="38100"/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Hysteresis </a:t>
            </a:r>
            <a:r>
              <a:rPr lang="en-US" dirty="0" err="1"/>
              <a:t>thresholding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>
              <a:hlinkClick r:id="rId3"/>
            </a:endParaRPr>
          </a:p>
          <a:p>
            <a:pPr algn="ctr">
              <a:buNone/>
            </a:pPr>
            <a:endParaRPr lang="en-US" dirty="0">
              <a:hlinkClick r:id="rId3"/>
            </a:endParaRPr>
          </a:p>
          <a:p>
            <a:pPr algn="ctr">
              <a:buNone/>
            </a:pPr>
            <a:r>
              <a:rPr lang="en-US" dirty="0">
                <a:hlinkClick r:id="rId3"/>
              </a:rPr>
              <a:t>http://users.ecs.soton.ac.uk/msn/book/new_demo/thresholding/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23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701675" y="0"/>
            <a:ext cx="7772400" cy="1143000"/>
          </a:xfrm>
        </p:spPr>
        <p:txBody>
          <a:bodyPr/>
          <a:lstStyle/>
          <a:p>
            <a:r>
              <a:rPr lang="en-US" dirty="0"/>
              <a:t>Recap: Canny edge detector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idx="1"/>
          </p:nvPr>
        </p:nvSpPr>
        <p:spPr>
          <a:xfrm>
            <a:off x="665163" y="1165225"/>
            <a:ext cx="7772400" cy="4114800"/>
          </a:xfrm>
        </p:spPr>
        <p:txBody>
          <a:bodyPr/>
          <a:lstStyle/>
          <a:p>
            <a:pPr marL="533400" indent="-533400">
              <a:spcBef>
                <a:spcPts val="1200"/>
              </a:spcBef>
            </a:pPr>
            <a:r>
              <a:rPr lang="en-US" sz="2400" dirty="0"/>
              <a:t>Filter image with derivative of Gaussian 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Find magnitude and orientation of gradient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Non-maximum suppression</a:t>
            </a:r>
            <a:r>
              <a:rPr lang="en-US" sz="2400" dirty="0"/>
              <a:t>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Thin wide “ridges” down to single pixel width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/>
              <a:t>Linking and </a:t>
            </a:r>
            <a:r>
              <a:rPr lang="en-US" sz="2400" b="1" dirty="0" err="1"/>
              <a:t>thresholding</a:t>
            </a:r>
            <a:r>
              <a:rPr lang="en-US" sz="2400" b="1" dirty="0"/>
              <a:t> </a:t>
            </a:r>
            <a:r>
              <a:rPr lang="en-US" sz="2400" dirty="0"/>
              <a:t>(</a:t>
            </a:r>
            <a:r>
              <a:rPr lang="en-US" sz="2400" b="1" dirty="0"/>
              <a:t>hysteresis</a:t>
            </a:r>
            <a:r>
              <a:rPr lang="en-US" sz="2400" dirty="0"/>
              <a:t>):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Define two thresholds: low and high</a:t>
            </a:r>
          </a:p>
          <a:p>
            <a:pPr marL="838200" lvl="1" indent="-381000">
              <a:spcBef>
                <a:spcPts val="1200"/>
              </a:spcBef>
            </a:pPr>
            <a:r>
              <a:rPr lang="en-US" sz="2400" dirty="0"/>
              <a:t>Use the high threshold to start edge curves and the low threshold to continue them</a:t>
            </a:r>
            <a:endParaRPr lang="en-US" sz="2400" b="1" dirty="0"/>
          </a:p>
          <a:p>
            <a:pPr marL="533400" indent="-533400">
              <a:spcBef>
                <a:spcPts val="1200"/>
              </a:spcBef>
              <a:buFontTx/>
              <a:buNone/>
            </a:pPr>
            <a:endParaRPr lang="en-US" sz="2400" dirty="0"/>
          </a:p>
          <a:p>
            <a:pPr marL="533400" indent="-533400">
              <a:spcBef>
                <a:spcPts val="1200"/>
              </a:spcBef>
            </a:pPr>
            <a:r>
              <a:rPr lang="en-US" sz="2400" dirty="0"/>
              <a:t>MATLAB:   </a:t>
            </a:r>
            <a:r>
              <a:rPr lang="en-US" sz="2400" b="1" dirty="0">
                <a:latin typeface="Courier New" pitchFamily="49" charset="0"/>
                <a:cs typeface="Courier New" pitchFamily="49" charset="0"/>
              </a:rPr>
              <a:t>edge(image, ‘canny’);</a:t>
            </a:r>
          </a:p>
          <a:p>
            <a:pPr marL="533400" indent="-533400">
              <a:spcBef>
                <a:spcPts val="1200"/>
              </a:spcBef>
            </a:pPr>
            <a:r>
              <a:rPr lang="en-US" sz="2400" b="1" dirty="0">
                <a:latin typeface="Courier New" pitchFamily="49" charset="0"/>
                <a:cs typeface="Courier New" pitchFamily="49" charset="0"/>
              </a:rPr>
              <a:t>&gt;&gt;help edge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24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3622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David Lowe,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Fei-Fei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Li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4931" grpId="0" build="p" bldLvl="2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146" name="Picture 15" descr="6397129TeraWhiteMug"/>
          <p:cNvPicPr>
            <a:picLocks noChangeAspect="1" noChangeArrowheads="1"/>
          </p:cNvPicPr>
          <p:nvPr/>
        </p:nvPicPr>
        <p:blipFill>
          <a:blip r:embed="rId3" cstate="print">
            <a:lum bright="6000"/>
          </a:blip>
          <a:srcRect/>
          <a:stretch>
            <a:fillRect/>
          </a:stretch>
        </p:blipFill>
        <p:spPr bwMode="auto">
          <a:xfrm>
            <a:off x="539750" y="3862388"/>
            <a:ext cx="2243138" cy="22431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48" name="Picture 3"/>
          <p:cNvPicPr>
            <a:picLocks noChangeAspect="1" noChangeArrowheads="1"/>
          </p:cNvPicPr>
          <p:nvPr/>
        </p:nvPicPr>
        <p:blipFill>
          <a:blip r:embed="rId4" cstate="print"/>
          <a:srcRect l="45624" t="26752" r="46667" b="54103"/>
          <a:stretch>
            <a:fillRect/>
          </a:stretch>
        </p:blipFill>
        <p:spPr bwMode="auto">
          <a:xfrm>
            <a:off x="755650" y="1089025"/>
            <a:ext cx="1736725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49" name="Picture 7" descr="340x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06813" y="1125538"/>
            <a:ext cx="1795462" cy="2808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0" name="Picture 9" descr="1361061556_5dc21bd4a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40088" y="4005263"/>
            <a:ext cx="2952750" cy="214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1" name="Picture 11" descr="6204982-l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15100" y="3897313"/>
            <a:ext cx="22320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4152" name="Picture 13" descr="NYBG_Tree%20Shadow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35750" y="1089025"/>
            <a:ext cx="1938338" cy="273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4153" name="Text Box 16"/>
          <p:cNvSpPr txBox="1">
            <a:spLocks noChangeArrowheads="1"/>
          </p:cNvSpPr>
          <p:nvPr/>
        </p:nvSpPr>
        <p:spPr bwMode="auto">
          <a:xfrm>
            <a:off x="9715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Background</a:t>
            </a:r>
          </a:p>
        </p:txBody>
      </p:sp>
      <p:sp>
        <p:nvSpPr>
          <p:cNvPr id="134154" name="Text Box 17"/>
          <p:cNvSpPr txBox="1">
            <a:spLocks noChangeArrowheads="1"/>
          </p:cNvSpPr>
          <p:nvPr/>
        </p:nvSpPr>
        <p:spPr bwMode="auto">
          <a:xfrm>
            <a:off x="4210050" y="6202363"/>
            <a:ext cx="187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Texture</a:t>
            </a:r>
          </a:p>
        </p:txBody>
      </p:sp>
      <p:sp>
        <p:nvSpPr>
          <p:cNvPr id="134155" name="Text Box 18"/>
          <p:cNvSpPr txBox="1">
            <a:spLocks noChangeArrowheads="1"/>
          </p:cNvSpPr>
          <p:nvPr/>
        </p:nvSpPr>
        <p:spPr bwMode="auto">
          <a:xfrm>
            <a:off x="7056438" y="6165850"/>
            <a:ext cx="1873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Shadows</a:t>
            </a:r>
          </a:p>
        </p:txBody>
      </p:sp>
      <p:sp>
        <p:nvSpPr>
          <p:cNvPr id="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152400"/>
            <a:ext cx="8534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Low-level edges vs. perceived contours</a:t>
            </a: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70866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F1E387C-F83F-4CA9-87F0-8E72CC033E54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pPr eaLnBrk="1" hangingPunct="1"/>
            <a:r>
              <a:rPr lang="en-US" dirty="0"/>
              <a:t>Low-level edges vs. perceived contours</a:t>
            </a:r>
          </a:p>
        </p:txBody>
      </p:sp>
      <p:sp>
        <p:nvSpPr>
          <p:cNvPr id="1351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5641975"/>
            <a:ext cx="7772400" cy="838200"/>
          </a:xfrm>
        </p:spPr>
        <p:txBody>
          <a:bodyPr/>
          <a:lstStyle/>
          <a:p>
            <a:pPr eaLnBrk="1" hangingPunct="1"/>
            <a:r>
              <a:rPr lang="en-US" sz="2400"/>
              <a:t>Berkeley segmentation database:</a:t>
            </a:r>
            <a:br>
              <a:rPr lang="en-US" sz="2400"/>
            </a:br>
            <a:r>
              <a:rPr lang="en-US" sz="1600">
                <a:hlinkClick r:id="rId3"/>
              </a:rPr>
              <a:t>http://www.eecs.berkeley.edu/Research/Projects/CS/vision/grouping/segbench/</a:t>
            </a:r>
            <a:endParaRPr lang="en-US" sz="1600"/>
          </a:p>
        </p:txBody>
      </p:sp>
      <p:pic>
        <p:nvPicPr>
          <p:cNvPr id="1351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63" y="1603375"/>
            <a:ext cx="2662237" cy="177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76600" y="1603375"/>
            <a:ext cx="2667000" cy="177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4" name="Picture 6" descr="buffal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9650" y="1603375"/>
            <a:ext cx="2673350" cy="178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5175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2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6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3557588"/>
            <a:ext cx="2667000" cy="177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5177" name="Picture 9" descr="boys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089650" y="3557588"/>
            <a:ext cx="2667000" cy="1779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5178" name="Text Box 10"/>
          <p:cNvSpPr txBox="1">
            <a:spLocks noChangeArrowheads="1"/>
          </p:cNvSpPr>
          <p:nvPr/>
        </p:nvSpPr>
        <p:spPr bwMode="auto">
          <a:xfrm>
            <a:off x="1346200" y="1146175"/>
            <a:ext cx="806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image</a:t>
            </a:r>
          </a:p>
        </p:txBody>
      </p:sp>
      <p:sp>
        <p:nvSpPr>
          <p:cNvPr id="135179" name="Text Box 11"/>
          <p:cNvSpPr txBox="1">
            <a:spLocks noChangeArrowheads="1"/>
          </p:cNvSpPr>
          <p:nvPr/>
        </p:nvSpPr>
        <p:spPr bwMode="auto">
          <a:xfrm>
            <a:off x="3473450" y="1143000"/>
            <a:ext cx="23177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human segmentation</a:t>
            </a:r>
          </a:p>
        </p:txBody>
      </p:sp>
      <p:sp>
        <p:nvSpPr>
          <p:cNvPr id="135180" name="Text Box 12"/>
          <p:cNvSpPr txBox="1">
            <a:spLocks noChangeArrowheads="1"/>
          </p:cNvSpPr>
          <p:nvPr/>
        </p:nvSpPr>
        <p:spPr bwMode="auto">
          <a:xfrm>
            <a:off x="6318250" y="1146175"/>
            <a:ext cx="2139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Arial" pitchFamily="34" charset="0"/>
              </a:rPr>
              <a:t>gradient magnitude</a:t>
            </a: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06B9200D-203D-45B0-9EEF-2FDCC9122AB4}" type="slidenum">
              <a:rPr lang="en-US" sz="1400" kern="1200" smtClean="0">
                <a:solidFill>
                  <a:srgbClr val="000000"/>
                </a:solidFill>
                <a:latin typeface="Times New Roman" pitchFamily="18" charset="0"/>
                <a:ea typeface="+mn-ea"/>
                <a:cs typeface="Arial" pitchFamily="34" charset="0"/>
              </a:rPr>
              <a:pPr algn="r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26</a:t>
            </a:fld>
            <a:endParaRPr lang="en-US" sz="1400" kern="1200">
              <a:solidFill>
                <a:srgbClr val="000000"/>
              </a:solidFill>
              <a:latin typeface="Times New Roman" pitchFamily="18" charset="0"/>
              <a:ea typeface="+mn-ea"/>
              <a:cs typeface="Arial" pitchFamily="34" charset="0"/>
            </a:endParaRP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2098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Svetlana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Lazebnik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194" name="Picture 2"/>
          <p:cNvPicPr>
            <a:picLocks noChangeAspect="1" noChangeArrowheads="1"/>
          </p:cNvPicPr>
          <p:nvPr/>
        </p:nvPicPr>
        <p:blipFill>
          <a:blip r:embed="rId3" cstate="print"/>
          <a:srcRect l="11667" t="13675" r="34167" b="10426"/>
          <a:stretch>
            <a:fillRect/>
          </a:stretch>
        </p:blipFill>
        <p:spPr bwMode="auto">
          <a:xfrm>
            <a:off x="1752600" y="228600"/>
            <a:ext cx="7229475" cy="617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6195" name="TextBox 4"/>
          <p:cNvSpPr txBox="1">
            <a:spLocks noChangeArrowheads="1"/>
          </p:cNvSpPr>
          <p:nvPr/>
        </p:nvSpPr>
        <p:spPr bwMode="auto">
          <a:xfrm>
            <a:off x="0" y="2895600"/>
            <a:ext cx="18288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6196" name="TextBox 5"/>
          <p:cNvSpPr txBox="1">
            <a:spLocks noChangeArrowheads="1"/>
          </p:cNvSpPr>
          <p:nvPr/>
        </p:nvSpPr>
        <p:spPr bwMode="auto">
          <a:xfrm>
            <a:off x="3352800" y="6427788"/>
            <a:ext cx="5330825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Human-marked segment boundaries</a:t>
            </a:r>
          </a:p>
        </p:txBody>
      </p:sp>
      <p:sp>
        <p:nvSpPr>
          <p:cNvPr id="136197" name="TextBox 6"/>
          <p:cNvSpPr txBox="1">
            <a:spLocks noChangeArrowheads="1"/>
          </p:cNvSpPr>
          <p:nvPr/>
        </p:nvSpPr>
        <p:spPr bwMode="auto">
          <a:xfrm>
            <a:off x="0" y="434975"/>
            <a:ext cx="189865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Learn from humans which combination of features is most indicative of a “good” contour?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81800" y="64008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27</a:t>
            </a:fld>
            <a:endParaRPr lang="en-US" sz="1400" kern="12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3" cstate="print"/>
          <a:srcRect l="19167" t="19145" r="17500" b="30257"/>
          <a:stretch>
            <a:fillRect/>
          </a:stretch>
        </p:blipFill>
        <p:spPr bwMode="auto">
          <a:xfrm>
            <a:off x="914400" y="1752600"/>
            <a:ext cx="7391400" cy="359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7219" name="TextBox 5"/>
          <p:cNvSpPr txBox="1">
            <a:spLocks noChangeArrowheads="1"/>
          </p:cNvSpPr>
          <p:nvPr/>
        </p:nvSpPr>
        <p:spPr bwMode="auto">
          <a:xfrm>
            <a:off x="838200" y="5486400"/>
            <a:ext cx="8305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Feature profiles (oriented energy, brightness, color, and texture gradients) along the patch’s horizontal diameter</a:t>
            </a:r>
          </a:p>
        </p:txBody>
      </p:sp>
      <p:sp>
        <p:nvSpPr>
          <p:cNvPr id="137220" name="TextBox 6"/>
          <p:cNvSpPr txBox="1">
            <a:spLocks noChangeArrowheads="1"/>
          </p:cNvSpPr>
          <p:nvPr/>
        </p:nvSpPr>
        <p:spPr bwMode="auto">
          <a:xfrm>
            <a:off x="3200400" y="6248400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137221" name="Title 7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sz="3600"/>
              <a:t>What features are responsible for perceived edges?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F72A805-4450-4EDE-B9C7-6C4D1ED69FEA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/>
          <p:cNvPicPr>
            <a:picLocks noChangeAspect="1" noChangeArrowheads="1"/>
          </p:cNvPicPr>
          <p:nvPr/>
        </p:nvPicPr>
        <p:blipFill>
          <a:blip r:embed="rId3" cstate="print"/>
          <a:srcRect l="9167" t="53333" r="46249" b="9061"/>
          <a:stretch>
            <a:fillRect/>
          </a:stretch>
        </p:blipFill>
        <p:spPr bwMode="auto">
          <a:xfrm>
            <a:off x="533400" y="2286000"/>
            <a:ext cx="8153400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8243" name="Picture 3"/>
          <p:cNvPicPr>
            <a:picLocks noChangeAspect="1" noChangeArrowheads="1"/>
          </p:cNvPicPr>
          <p:nvPr/>
        </p:nvPicPr>
        <p:blipFill>
          <a:blip r:embed="rId4" cstate="print"/>
          <a:srcRect l="9167" t="26752" r="46667" b="54103"/>
          <a:stretch>
            <a:fillRect/>
          </a:stretch>
        </p:blipFill>
        <p:spPr bwMode="auto">
          <a:xfrm>
            <a:off x="533400" y="152400"/>
            <a:ext cx="8077200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8244" name="TextBox 5"/>
          <p:cNvSpPr txBox="1">
            <a:spLocks noChangeArrowheads="1"/>
          </p:cNvSpPr>
          <p:nvPr/>
        </p:nvSpPr>
        <p:spPr bwMode="auto">
          <a:xfrm>
            <a:off x="3276600" y="6488113"/>
            <a:ext cx="39624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[D. Martin et al. PAMI 2004]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4770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0F470D91-8046-412D-834B-DCD6CE14F520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Intro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filters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Filters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Gradients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Edges</a:t>
            </a:r>
          </a:p>
          <a:p>
            <a:pPr lvl="1"/>
            <a:r>
              <a:rPr lang="en-US" sz="2400" dirty="0"/>
              <a:t>Blobs/regions</a:t>
            </a:r>
          </a:p>
          <a:p>
            <a:pPr lvl="1"/>
            <a:r>
              <a:rPr lang="en-US" sz="2400" dirty="0"/>
              <a:t>Local patterns </a:t>
            </a:r>
          </a:p>
          <a:p>
            <a:r>
              <a:rPr lang="en-US" dirty="0"/>
              <a:t>Grouping &amp; fitting</a:t>
            </a:r>
          </a:p>
          <a:p>
            <a:r>
              <a:rPr lang="en-US" dirty="0"/>
              <a:t>Multiple views and motion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Slide credit: Kristen </a:t>
            </a:r>
            <a:r>
              <a:rPr lang="en-US" b="0" dirty="0" err="1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5733754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z="3200" dirty="0">
                <a:solidFill>
                  <a:schemeClr val="tx1"/>
                </a:solidFill>
              </a:rPr>
              <a:t>State-of-the-Art in Contour Detection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6147" name="Picture 4" descr="hist_2008b_crop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3662" y="914400"/>
            <a:ext cx="6103938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828800" y="6324600"/>
            <a:ext cx="65532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00" dirty="0">
                <a:latin typeface="Arial" pitchFamily="34" charset="0"/>
                <a:cs typeface="Arial" pitchFamily="34" charset="0"/>
              </a:rPr>
              <a:t>Source: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Jitendra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Malik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: http://www.cs.berkeley.edu/~malik/malik-talks-ptrs.html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4800" y="25146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Prewitt, </a:t>
            </a:r>
            <a:r>
              <a:rPr lang="en-US" sz="2000" dirty="0" err="1"/>
              <a:t>Sobel</a:t>
            </a:r>
            <a:r>
              <a:rPr lang="en-US" sz="2000" dirty="0"/>
              <a:t>, Roberts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04800" y="18858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Canny</a:t>
            </a:r>
          </a:p>
        </p:txBody>
      </p:sp>
      <p:cxnSp>
        <p:nvCxnSpPr>
          <p:cNvPr id="8" name="Straight Arrow Connector 7"/>
          <p:cNvCxnSpPr/>
          <p:nvPr/>
        </p:nvCxnSpPr>
        <p:spPr bwMode="auto">
          <a:xfrm>
            <a:off x="1143000" y="19812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>
            <a:off x="838200" y="2819400"/>
            <a:ext cx="1143000" cy="15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1" name="Left Brace 10"/>
          <p:cNvSpPr/>
          <p:nvPr/>
        </p:nvSpPr>
        <p:spPr bwMode="auto">
          <a:xfrm>
            <a:off x="1828800" y="2590800"/>
            <a:ext cx="457200" cy="685800"/>
          </a:xfrm>
          <a:prstGeom prst="leftBrace">
            <a:avLst>
              <a:gd name="adj1" fmla="val 8333"/>
              <a:gd name="adj2" fmla="val 44772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effectLst/>
              <a:latin typeface="Times New Roman" pitchFamily="1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1143000"/>
            <a:ext cx="1752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Canny+opt</a:t>
            </a:r>
            <a:r>
              <a:rPr lang="en-US" sz="2000" dirty="0"/>
              <a:t> thresholds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1219200" y="1524000"/>
            <a:ext cx="1219200" cy="306388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7620000" y="2743200"/>
            <a:ext cx="1295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Learned with combined features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10800000" flipV="1">
            <a:off x="6096000" y="3048000"/>
            <a:ext cx="1524000" cy="1524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7620000" y="1447800"/>
            <a:ext cx="129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Human agreement</a:t>
            </a:r>
          </a:p>
        </p:txBody>
      </p:sp>
      <p:cxnSp>
        <p:nvCxnSpPr>
          <p:cNvPr id="23" name="Straight Arrow Connector 22"/>
          <p:cNvCxnSpPr/>
          <p:nvPr/>
        </p:nvCxnSpPr>
        <p:spPr bwMode="auto">
          <a:xfrm rot="10800000">
            <a:off x="5486400" y="1447800"/>
            <a:ext cx="2286000" cy="228600"/>
          </a:xfrm>
          <a:prstGeom prst="straightConnector1">
            <a:avLst/>
          </a:prstGeom>
          <a:solidFill>
            <a:schemeClr val="accent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1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 Adapted by Devi Parikh from Kristen </a:t>
            </a:r>
            <a:r>
              <a:rPr lang="en-US" sz="1200" b="0" dirty="0" err="1">
                <a:latin typeface="Calibri" pitchFamily="34" charset="0"/>
              </a:rPr>
              <a:t>Grauman</a:t>
            </a:r>
            <a:endParaRPr lang="en-US" sz="1200" b="0" dirty="0">
              <a:latin typeface="Calibri" pitchFamily="34" charset="0"/>
            </a:endParaRPr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30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11" grpId="0" animBg="1"/>
      <p:bldP spid="13" grpId="0"/>
      <p:bldP spid="18" grpId="0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31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838200"/>
            <a:ext cx="5878708" cy="5609748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 Devi Parikh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6489412"/>
            <a:ext cx="5105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itchFamily="34" charset="0"/>
                <a:cs typeface="Arial" pitchFamily="34" charset="0"/>
              </a:rPr>
              <a:t>Figure from: Dollar and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Zitnick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PAMI 2015</a:t>
            </a:r>
          </a:p>
        </p:txBody>
      </p:sp>
    </p:spTree>
    <p:extLst>
      <p:ext uri="{BB962C8B-B14F-4D97-AF65-F5344CB8AC3E}">
        <p14:creationId xmlns:p14="http://schemas.microsoft.com/office/powerpoint/2010/main" val="30325372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767FACC-361E-4907-BCFE-EF47C5704390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32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-6317"/>
            <a:ext cx="8305800" cy="6644640"/>
          </a:xfrm>
          <a:prstGeom prst="rect">
            <a:avLst/>
          </a:prstGeom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3810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latin typeface="Calibri" pitchFamily="34" charset="0"/>
              </a:rPr>
              <a:t>Slide credit: Devi Parikh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28800" y="6594174"/>
            <a:ext cx="5105400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00" dirty="0">
                <a:latin typeface="Arial" pitchFamily="34" charset="0"/>
                <a:cs typeface="Arial" pitchFamily="34" charset="0"/>
              </a:rPr>
              <a:t>Figure from: Dollar and </a:t>
            </a:r>
            <a:r>
              <a:rPr lang="en-US" sz="1300" dirty="0" err="1">
                <a:latin typeface="Arial" pitchFamily="34" charset="0"/>
                <a:cs typeface="Arial" pitchFamily="34" charset="0"/>
              </a:rPr>
              <a:t>Zitnick</a:t>
            </a:r>
            <a:r>
              <a:rPr lang="en-US" sz="1300" dirty="0">
                <a:latin typeface="Arial" pitchFamily="34" charset="0"/>
                <a:cs typeface="Arial" pitchFamily="34" charset="0"/>
              </a:rPr>
              <a:t>, PAMI 2015</a:t>
            </a:r>
          </a:p>
        </p:txBody>
      </p:sp>
    </p:spTree>
    <p:extLst>
      <p:ext uri="{BB962C8B-B14F-4D97-AF65-F5344CB8AC3E}">
        <p14:creationId xmlns:p14="http://schemas.microsoft.com/office/powerpoint/2010/main" val="30014092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/>
              <a:t>Edge detection and matching</a:t>
            </a:r>
          </a:p>
          <a:p>
            <a:pPr lvl="1"/>
            <a:r>
              <a:rPr lang="en-US" sz="2400" dirty="0"/>
              <a:t>process the image gradient to find curves/contours</a:t>
            </a:r>
          </a:p>
          <a:p>
            <a:pPr lvl="1"/>
            <a:r>
              <a:rPr lang="en-US" sz="2400" dirty="0"/>
              <a:t>comparing contours</a:t>
            </a:r>
          </a:p>
          <a:p>
            <a:pPr lvl="1"/>
            <a:endParaRPr lang="en-US" sz="2400" dirty="0"/>
          </a:p>
          <a:p>
            <a:r>
              <a:rPr lang="en-US" sz="2800" dirty="0"/>
              <a:t>Binary image analysis</a:t>
            </a:r>
          </a:p>
          <a:p>
            <a:pPr lvl="1"/>
            <a:r>
              <a:rPr lang="en-US" sz="2400" dirty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914400" y="2514600"/>
            <a:ext cx="6629400" cy="457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33</a:t>
            </a:fld>
            <a:endParaRPr lang="en-US" sz="1400" b="1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2800" y="6477000"/>
            <a:ext cx="4343400" cy="381000"/>
          </a:xfrm>
        </p:spPr>
        <p:txBody>
          <a:bodyPr/>
          <a:lstStyle/>
          <a:p>
            <a:pPr>
              <a:buNone/>
            </a:pPr>
            <a:r>
              <a:rPr lang="en-US" sz="1600" dirty="0"/>
              <a:t>Figure from </a:t>
            </a:r>
            <a:r>
              <a:rPr lang="en-US" sz="1600" dirty="0" err="1"/>
              <a:t>Belongie</a:t>
            </a:r>
            <a:r>
              <a:rPr lang="en-US" sz="1600" dirty="0"/>
              <a:t> et al.</a:t>
            </a:r>
          </a:p>
        </p:txBody>
      </p:sp>
      <p:pic>
        <p:nvPicPr>
          <p:cNvPr id="701442" name="Picture 2"/>
          <p:cNvPicPr>
            <a:picLocks noChangeAspect="1" noChangeArrowheads="1"/>
          </p:cNvPicPr>
          <p:nvPr/>
        </p:nvPicPr>
        <p:blipFill>
          <a:blip r:embed="rId3" cstate="print"/>
          <a:srcRect l="9526" t="40828" r="36222" b="33793"/>
          <a:stretch>
            <a:fillRect/>
          </a:stretch>
        </p:blipFill>
        <p:spPr bwMode="auto">
          <a:xfrm>
            <a:off x="1905000" y="1676400"/>
            <a:ext cx="5218043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34</a:t>
            </a:fld>
            <a:endParaRPr 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4" cstate="print"/>
          <a:srcRect l="44167" t="67693" r="32916" b="24103"/>
          <a:stretch>
            <a:fillRect/>
          </a:stretch>
        </p:blipFill>
        <p:spPr bwMode="auto">
          <a:xfrm>
            <a:off x="1447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Object 10"/>
          <p:cNvGraphicFramePr>
            <a:graphicFrameLocks noChangeAspect="1"/>
          </p:cNvGraphicFramePr>
          <p:nvPr/>
        </p:nvGraphicFramePr>
        <p:xfrm>
          <a:off x="1371600" y="3429000"/>
          <a:ext cx="938645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8" name="Equation" r:id="rId5" imgW="241200" imgH="164880" progId="Equation.3">
                  <p:embed/>
                </p:oleObj>
              </mc:Choice>
              <mc:Fallback>
                <p:oleObj name="Equation" r:id="rId5" imgW="24120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3429000"/>
                        <a:ext cx="938645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5394" name="Object 2"/>
          <p:cNvGraphicFramePr>
            <a:graphicFrameLocks noChangeAspect="1"/>
          </p:cNvGraphicFramePr>
          <p:nvPr/>
        </p:nvGraphicFramePr>
        <p:xfrm>
          <a:off x="1325563" y="4191000"/>
          <a:ext cx="1036637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69" name="Equation" r:id="rId7" imgW="266400" imgH="164880" progId="Equation.3">
                  <p:embed/>
                </p:oleObj>
              </mc:Choice>
              <mc:Fallback>
                <p:oleObj name="Equation" r:id="rId7" imgW="266400" imgH="16488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25563" y="4191000"/>
                        <a:ext cx="1036637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3429000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Set of points in image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86000" y="4191000"/>
            <a:ext cx="4876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Set of points on (shifted) template</a:t>
            </a: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/>
        </p:nvGraphicFramePr>
        <p:xfrm>
          <a:off x="1219200" y="5029200"/>
          <a:ext cx="1395879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070" name="Equation" r:id="rId9" imgW="469800" imgH="215640" progId="Equation.3">
                  <p:embed/>
                </p:oleObj>
              </mc:Choice>
              <mc:Fallback>
                <p:oleObj name="Equation" r:id="rId9" imgW="46980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5029200"/>
                        <a:ext cx="1395879" cy="6413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2590800" y="5036403"/>
            <a:ext cx="48768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Minimum distance between point t and some point in </a:t>
            </a:r>
            <a:r>
              <a:rPr lang="en-US" sz="2800" i="1" dirty="0">
                <a:solidFill>
                  <a:srgbClr val="000000"/>
                </a:solidFill>
                <a:latin typeface="Baskerville Old Face" pitchFamily="18" charset="0"/>
              </a:rPr>
              <a:t>I</a:t>
            </a:r>
          </a:p>
        </p:txBody>
      </p: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49"/>
          <p:cNvGrpSpPr>
            <a:grpSpLocks/>
          </p:cNvGrpSpPr>
          <p:nvPr/>
        </p:nvGrpSpPr>
        <p:grpSpPr bwMode="auto">
          <a:xfrm>
            <a:off x="2819400" y="2286000"/>
            <a:ext cx="2954338" cy="2352675"/>
            <a:chOff x="636" y="2339"/>
            <a:chExt cx="1861" cy="1482"/>
          </a:xfrm>
        </p:grpSpPr>
        <p:sp>
          <p:nvSpPr>
            <p:cNvPr id="5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5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7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8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9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1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3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5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7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29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3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7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9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1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3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5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6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7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8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49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0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1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2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3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4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5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6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7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58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59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1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2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3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4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5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6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7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8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9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0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1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2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3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4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5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6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7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78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79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0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1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3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4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5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6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7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8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89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0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1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2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3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4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5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6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7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8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99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0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1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3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4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5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6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7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8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09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0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1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2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3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4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5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6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7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8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19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0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1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2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3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4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5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6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7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28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29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0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1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2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133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4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5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7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8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9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0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1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2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3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4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5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6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7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8" name="Oval 147"/>
          <p:cNvSpPr/>
          <p:nvPr/>
        </p:nvSpPr>
        <p:spPr bwMode="auto">
          <a:xfrm>
            <a:off x="3581400" y="2362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9" name="Oval 148"/>
          <p:cNvSpPr/>
          <p:nvPr/>
        </p:nvSpPr>
        <p:spPr bwMode="auto">
          <a:xfrm>
            <a:off x="3581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0" name="Oval 149"/>
          <p:cNvSpPr/>
          <p:nvPr/>
        </p:nvSpPr>
        <p:spPr bwMode="auto">
          <a:xfrm>
            <a:off x="4343400" y="2667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1" name="Oval 150"/>
          <p:cNvSpPr/>
          <p:nvPr/>
        </p:nvSpPr>
        <p:spPr bwMode="auto">
          <a:xfrm>
            <a:off x="4724400" y="35052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2" name="Oval 151"/>
          <p:cNvSpPr/>
          <p:nvPr/>
        </p:nvSpPr>
        <p:spPr bwMode="auto">
          <a:xfrm>
            <a:off x="4724400" y="38100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53" name="Oval 152"/>
          <p:cNvSpPr/>
          <p:nvPr/>
        </p:nvSpPr>
        <p:spPr bwMode="auto">
          <a:xfrm>
            <a:off x="5105400" y="4038600"/>
            <a:ext cx="228600" cy="228600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54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438400" y="5181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5" name="Title 15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6" name="Rectangle 2"/>
          <p:cNvSpPr txBox="1">
            <a:spLocks noChangeArrowheads="1"/>
          </p:cNvSpPr>
          <p:nvPr/>
        </p:nvSpPr>
        <p:spPr bwMode="auto">
          <a:xfrm>
            <a:off x="457200" y="-7620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Chamfer distance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8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9" name="Slide Number Placeholder 15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9144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3505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032337"/>
            <a:ext cx="2667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How is the measure different than just filtering with a mask having the shape points?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248400" y="3861137"/>
            <a:ext cx="266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How expensive is a naïve implementation?</a:t>
            </a:r>
          </a:p>
        </p:txBody>
      </p:sp>
      <p:sp>
        <p:nvSpPr>
          <p:cNvPr id="13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37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33333E-6 C 0.02639 -0.00995 -0.00382 0.00092 0.07327 -0.00301 C 0.0849 -0.0037 0.09653 -0.00648 0.10816 -0.00764 C 0.11928 -0.01273 0.13299 -0.01296 0.14428 -0.01389 C 0.16407 -0.02176 0.19462 -0.01366 0.21632 -0.01065 C 0.21754 -0.01019 0.22084 -0.01019 0.2198 -0.00926 C 0.21789 -0.00764 0.21511 -0.00857 0.21285 -0.00764 C 0.21146 -0.00695 0.2106 -0.00533 0.20938 -0.00463 C 0.20712 -0.00324 0.20244 -0.00139 0.20244 -0.00139 C 0.18421 0.01667 0.17049 0.00532 0.1408 0.00625 C 0.09011 0.00764 0.09063 0.00764 0.04306 0.00949 C 0.01719 0.01736 0.01737 0.01875 -0.01389 0.02037 C -0.02188 0.02361 -0.01146 0.025 -0.00921 0.025 C 0.06754 0.02662 0.22101 0.02801 0.22101 0.02801 C 0.21476 0.03194 0.21303 0.03518 0.20591 0.03727 C 0.20261 0.04028 0.19671 0.04514 0.19306 0.04653 C 0.1908 0.04861 0.18837 0.05069 0.18612 0.05278 C 0.1849 0.05393 0.18264 0.05602 0.18264 0.05602 C 0.10799 0.05255 0.11112 0.05324 -0.00226 0.0544 C -0.01719 0.05139 -0.02292 0.05856 -0.00105 0.05903 C 0.05869 0.05995 0.11823 0.06018 0.17796 0.06065 C 0.19185 0.06111 0.20591 0.06042 0.2198 0.06204 C 0.22084 0.06227 0.21841 0.06412 0.21754 0.06528 C 0.21511 0.06852 0.21129 0.07106 0.20816 0.07292 C 0.2007 0.07731 0.19167 0.08102 0.18386 0.0838 C 0.10122 0.08194 0.08976 0.08102 -0.00105 0.08217 C -0.0066 0.08472 -0.01094 0.08958 -0.00226 0.09305 C 0.00278 0.10023 0.00764 0.10231 0.01511 0.10255 C 0.06251 0.10347 0.10973 0.10347 0.15712 0.10393 C 0.1757 0.10509 0.19566 0.1081 0.21407 0.10255 C 0.2191 0.10301 0.22414 0.10255 0.22917 0.10393 C 0.23039 0.10417 0.22674 0.10463 0.2257 0.10555 C 0.22119 0.10903 0.2191 0.11111 0.21407 0.11319 C 0.20955 0.11736 0.20435 0.12199 0.19896 0.12407 C 0.1908 0.13495 0.17848 0.13426 0.16754 0.13495 C 0.11441 0.13819 0.10643 0.13819 0.05816 0.13958 C 0.03698 0.14167 0.0165 0.14653 -0.00452 0.14884 C 5E-6 0.15555 0.00226 0.15532 0.00938 0.15671 C 0.01858 0.16111 0.02744 0.16204 0.03733 0.16296 C 0.12344 0.17176 0.09271 0.1662 0.25122 0.16759 C 0.23941 0.17824 0.22483 0.18842 0.2106 0.19074 C 0.15782 0.2118 0.06025 0.20116 0.02448 0.20162 C 0.01893 0.20972 0.01129 0.21458 0.00365 0.21875 C -0.00747 0.23287 0.00973 0.21273 -0.00695 0.225 C -0.00869 0.22616 -0.00921 0.22917 -0.01042 0.23102 C -0.01112 0.23217 -0.01372 0.23426 -0.01268 0.23426 C 0.01129 0.23472 0.03542 0.2331 0.05938 0.23264 C 0.06945 0.22801 0.1073 0.22755 0.12223 0.22639 C 0.13369 0.22361 0.14341 0.22616 0.15591 0.22338 C 0.18143 0.22454 0.19115 0.22338 0.21407 0.22338 " pathEditMode="relative" ptsTypes="fffffffffffffffffffffffffffffffffffffffffffffffffA">
                                      <p:cBhvr>
                                        <p:cTn id="18" dur="2000" fill="hold"/>
                                        <p:tgtEl>
                                          <p:spTgt spid="450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4" grpId="0"/>
      <p:bldP spid="45068" grpId="0" animBg="1"/>
      <p:bldP spid="45068" grpId="1" animBg="1"/>
      <p:bldP spid="12" grpId="0"/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4768850" y="1371600"/>
            <a:ext cx="2954337" cy="2728912"/>
            <a:chOff x="3621" y="1610"/>
            <a:chExt cx="1861" cy="1719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3621" y="1847"/>
              <a:ext cx="1861" cy="1482"/>
              <a:chOff x="636" y="2339"/>
              <a:chExt cx="1861" cy="1482"/>
            </a:xfrm>
          </p:grpSpPr>
          <p:sp>
            <p:nvSpPr>
              <p:cNvPr id="605189" name="Rectangle 5"/>
              <p:cNvSpPr>
                <a:spLocks noChangeArrowheads="1"/>
              </p:cNvSpPr>
              <p:nvPr/>
            </p:nvSpPr>
            <p:spPr bwMode="auto">
              <a:xfrm>
                <a:off x="65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0" name="Text Box 6"/>
              <p:cNvSpPr txBox="1">
                <a:spLocks noChangeArrowheads="1"/>
              </p:cNvSpPr>
              <p:nvPr/>
            </p:nvSpPr>
            <p:spPr bwMode="auto">
              <a:xfrm>
                <a:off x="66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1" name="Rectangle 7"/>
              <p:cNvSpPr>
                <a:spLocks noChangeArrowheads="1"/>
              </p:cNvSpPr>
              <p:nvPr/>
            </p:nvSpPr>
            <p:spPr bwMode="auto">
              <a:xfrm>
                <a:off x="65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2" name="Text Box 8"/>
              <p:cNvSpPr txBox="1">
                <a:spLocks noChangeArrowheads="1"/>
              </p:cNvSpPr>
              <p:nvPr/>
            </p:nvSpPr>
            <p:spPr bwMode="auto">
              <a:xfrm>
                <a:off x="66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193" name="Rectangle 9"/>
              <p:cNvSpPr>
                <a:spLocks noChangeArrowheads="1"/>
              </p:cNvSpPr>
              <p:nvPr/>
            </p:nvSpPr>
            <p:spPr bwMode="auto">
              <a:xfrm>
                <a:off x="874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4" name="Text Box 10"/>
              <p:cNvSpPr txBox="1">
                <a:spLocks noChangeArrowheads="1"/>
              </p:cNvSpPr>
              <p:nvPr/>
            </p:nvSpPr>
            <p:spPr bwMode="auto">
              <a:xfrm>
                <a:off x="88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5" name="Rectangle 11"/>
              <p:cNvSpPr>
                <a:spLocks noChangeArrowheads="1"/>
              </p:cNvSpPr>
              <p:nvPr/>
            </p:nvSpPr>
            <p:spPr bwMode="auto">
              <a:xfrm>
                <a:off x="874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6" name="Text Box 12"/>
              <p:cNvSpPr txBox="1">
                <a:spLocks noChangeArrowheads="1"/>
              </p:cNvSpPr>
              <p:nvPr/>
            </p:nvSpPr>
            <p:spPr bwMode="auto">
              <a:xfrm>
                <a:off x="88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197" name="Rectangle 13"/>
              <p:cNvSpPr>
                <a:spLocks noChangeArrowheads="1"/>
              </p:cNvSpPr>
              <p:nvPr/>
            </p:nvSpPr>
            <p:spPr bwMode="auto">
              <a:xfrm>
                <a:off x="109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198" name="Text Box 14"/>
              <p:cNvSpPr txBox="1">
                <a:spLocks noChangeArrowheads="1"/>
              </p:cNvSpPr>
              <p:nvPr/>
            </p:nvSpPr>
            <p:spPr bwMode="auto">
              <a:xfrm>
                <a:off x="111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199" name="Rectangle 15"/>
              <p:cNvSpPr>
                <a:spLocks noChangeArrowheads="1"/>
              </p:cNvSpPr>
              <p:nvPr/>
            </p:nvSpPr>
            <p:spPr bwMode="auto">
              <a:xfrm>
                <a:off x="109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0" name="Text Box 16"/>
              <p:cNvSpPr txBox="1">
                <a:spLocks noChangeArrowheads="1"/>
              </p:cNvSpPr>
              <p:nvPr/>
            </p:nvSpPr>
            <p:spPr bwMode="auto">
              <a:xfrm>
                <a:off x="111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01" name="Rectangle 17"/>
              <p:cNvSpPr>
                <a:spLocks noChangeArrowheads="1"/>
              </p:cNvSpPr>
              <p:nvPr/>
            </p:nvSpPr>
            <p:spPr bwMode="auto">
              <a:xfrm>
                <a:off x="65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2" name="Text Box 18"/>
              <p:cNvSpPr txBox="1">
                <a:spLocks noChangeArrowheads="1"/>
              </p:cNvSpPr>
              <p:nvPr/>
            </p:nvSpPr>
            <p:spPr bwMode="auto">
              <a:xfrm>
                <a:off x="66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5</a:t>
                </a:r>
              </a:p>
            </p:txBody>
          </p:sp>
          <p:sp>
            <p:nvSpPr>
              <p:cNvPr id="605203" name="Rectangle 19"/>
              <p:cNvSpPr>
                <a:spLocks noChangeArrowheads="1"/>
              </p:cNvSpPr>
              <p:nvPr/>
            </p:nvSpPr>
            <p:spPr bwMode="auto">
              <a:xfrm>
                <a:off x="87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4" name="Text Box 20"/>
              <p:cNvSpPr txBox="1">
                <a:spLocks noChangeArrowheads="1"/>
              </p:cNvSpPr>
              <p:nvPr/>
            </p:nvSpPr>
            <p:spPr bwMode="auto">
              <a:xfrm>
                <a:off x="88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5" name="Rectangle 21"/>
              <p:cNvSpPr>
                <a:spLocks noChangeArrowheads="1"/>
              </p:cNvSpPr>
              <p:nvPr/>
            </p:nvSpPr>
            <p:spPr bwMode="auto">
              <a:xfrm>
                <a:off x="109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6" name="Text Box 22"/>
              <p:cNvSpPr txBox="1">
                <a:spLocks noChangeArrowheads="1"/>
              </p:cNvSpPr>
              <p:nvPr/>
            </p:nvSpPr>
            <p:spPr bwMode="auto">
              <a:xfrm>
                <a:off x="111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207" name="Rectangle 23"/>
              <p:cNvSpPr>
                <a:spLocks noChangeArrowheads="1"/>
              </p:cNvSpPr>
              <p:nvPr/>
            </p:nvSpPr>
            <p:spPr bwMode="auto">
              <a:xfrm>
                <a:off x="1330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08" name="Text Box 24"/>
              <p:cNvSpPr txBox="1">
                <a:spLocks noChangeArrowheads="1"/>
              </p:cNvSpPr>
              <p:nvPr/>
            </p:nvSpPr>
            <p:spPr bwMode="auto">
              <a:xfrm>
                <a:off x="1344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09" name="Rectangle 25"/>
              <p:cNvSpPr>
                <a:spLocks noChangeArrowheads="1"/>
              </p:cNvSpPr>
              <p:nvPr/>
            </p:nvSpPr>
            <p:spPr bwMode="auto">
              <a:xfrm>
                <a:off x="1330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0" name="Text Box 26"/>
              <p:cNvSpPr txBox="1">
                <a:spLocks noChangeArrowheads="1"/>
              </p:cNvSpPr>
              <p:nvPr/>
            </p:nvSpPr>
            <p:spPr bwMode="auto">
              <a:xfrm>
                <a:off x="1344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1" name="Rectangle 27"/>
              <p:cNvSpPr>
                <a:spLocks noChangeArrowheads="1"/>
              </p:cNvSpPr>
              <p:nvPr/>
            </p:nvSpPr>
            <p:spPr bwMode="auto">
              <a:xfrm>
                <a:off x="1330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2" name="Text Box 28"/>
              <p:cNvSpPr txBox="1">
                <a:spLocks noChangeArrowheads="1"/>
              </p:cNvSpPr>
              <p:nvPr/>
            </p:nvSpPr>
            <p:spPr bwMode="auto">
              <a:xfrm>
                <a:off x="1344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13" name="Rectangle 29"/>
              <p:cNvSpPr>
                <a:spLocks noChangeArrowheads="1"/>
              </p:cNvSpPr>
              <p:nvPr/>
            </p:nvSpPr>
            <p:spPr bwMode="auto">
              <a:xfrm>
                <a:off x="1562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4" name="Text Box 30"/>
              <p:cNvSpPr txBox="1">
                <a:spLocks noChangeArrowheads="1"/>
              </p:cNvSpPr>
              <p:nvPr/>
            </p:nvSpPr>
            <p:spPr bwMode="auto">
              <a:xfrm>
                <a:off x="1576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5" name="Rectangle 31"/>
              <p:cNvSpPr>
                <a:spLocks noChangeArrowheads="1"/>
              </p:cNvSpPr>
              <p:nvPr/>
            </p:nvSpPr>
            <p:spPr bwMode="auto">
              <a:xfrm>
                <a:off x="1562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6" name="Text Box 32"/>
              <p:cNvSpPr txBox="1">
                <a:spLocks noChangeArrowheads="1"/>
              </p:cNvSpPr>
              <p:nvPr/>
            </p:nvSpPr>
            <p:spPr bwMode="auto">
              <a:xfrm>
                <a:off x="1576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17" name="Rectangle 33"/>
              <p:cNvSpPr>
                <a:spLocks noChangeArrowheads="1"/>
              </p:cNvSpPr>
              <p:nvPr/>
            </p:nvSpPr>
            <p:spPr bwMode="auto">
              <a:xfrm>
                <a:off x="1562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18" name="Text Box 34"/>
              <p:cNvSpPr txBox="1">
                <a:spLocks noChangeArrowheads="1"/>
              </p:cNvSpPr>
              <p:nvPr/>
            </p:nvSpPr>
            <p:spPr bwMode="auto">
              <a:xfrm>
                <a:off x="1576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19" name="Rectangle 35"/>
              <p:cNvSpPr>
                <a:spLocks noChangeArrowheads="1"/>
              </p:cNvSpPr>
              <p:nvPr/>
            </p:nvSpPr>
            <p:spPr bwMode="auto">
              <a:xfrm>
                <a:off x="65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0" name="Text Box 36"/>
              <p:cNvSpPr txBox="1">
                <a:spLocks noChangeArrowheads="1"/>
              </p:cNvSpPr>
              <p:nvPr/>
            </p:nvSpPr>
            <p:spPr bwMode="auto">
              <a:xfrm>
                <a:off x="66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1" name="Rectangle 37"/>
              <p:cNvSpPr>
                <a:spLocks noChangeArrowheads="1"/>
              </p:cNvSpPr>
              <p:nvPr/>
            </p:nvSpPr>
            <p:spPr bwMode="auto">
              <a:xfrm>
                <a:off x="874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2" name="Text Box 38"/>
              <p:cNvSpPr txBox="1">
                <a:spLocks noChangeArrowheads="1"/>
              </p:cNvSpPr>
              <p:nvPr/>
            </p:nvSpPr>
            <p:spPr bwMode="auto">
              <a:xfrm>
                <a:off x="88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3" name="Rectangle 39"/>
              <p:cNvSpPr>
                <a:spLocks noChangeArrowheads="1"/>
              </p:cNvSpPr>
              <p:nvPr/>
            </p:nvSpPr>
            <p:spPr bwMode="auto">
              <a:xfrm>
                <a:off x="109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4" name="Text Box 40"/>
              <p:cNvSpPr txBox="1">
                <a:spLocks noChangeArrowheads="1"/>
              </p:cNvSpPr>
              <p:nvPr/>
            </p:nvSpPr>
            <p:spPr bwMode="auto">
              <a:xfrm>
                <a:off x="111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5" name="Rectangle 41"/>
              <p:cNvSpPr>
                <a:spLocks noChangeArrowheads="1"/>
              </p:cNvSpPr>
              <p:nvPr/>
            </p:nvSpPr>
            <p:spPr bwMode="auto">
              <a:xfrm>
                <a:off x="1330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6" name="Text Box 42"/>
              <p:cNvSpPr txBox="1">
                <a:spLocks noChangeArrowheads="1"/>
              </p:cNvSpPr>
              <p:nvPr/>
            </p:nvSpPr>
            <p:spPr bwMode="auto">
              <a:xfrm>
                <a:off x="1344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27" name="Rectangle 43"/>
              <p:cNvSpPr>
                <a:spLocks noChangeArrowheads="1"/>
              </p:cNvSpPr>
              <p:nvPr/>
            </p:nvSpPr>
            <p:spPr bwMode="auto">
              <a:xfrm>
                <a:off x="1562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28" name="Text Box 44"/>
              <p:cNvSpPr txBox="1">
                <a:spLocks noChangeArrowheads="1"/>
              </p:cNvSpPr>
              <p:nvPr/>
            </p:nvSpPr>
            <p:spPr bwMode="auto">
              <a:xfrm>
                <a:off x="1576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29" name="Rectangle 45"/>
              <p:cNvSpPr>
                <a:spLocks noChangeArrowheads="1"/>
              </p:cNvSpPr>
              <p:nvPr/>
            </p:nvSpPr>
            <p:spPr bwMode="auto">
              <a:xfrm>
                <a:off x="65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0" name="Text Box 46"/>
              <p:cNvSpPr txBox="1">
                <a:spLocks noChangeArrowheads="1"/>
              </p:cNvSpPr>
              <p:nvPr/>
            </p:nvSpPr>
            <p:spPr bwMode="auto">
              <a:xfrm>
                <a:off x="66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1" name="Rectangle 47"/>
              <p:cNvSpPr>
                <a:spLocks noChangeArrowheads="1"/>
              </p:cNvSpPr>
              <p:nvPr/>
            </p:nvSpPr>
            <p:spPr bwMode="auto">
              <a:xfrm>
                <a:off x="874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2" name="Text Box 48"/>
              <p:cNvSpPr txBox="1">
                <a:spLocks noChangeArrowheads="1"/>
              </p:cNvSpPr>
              <p:nvPr/>
            </p:nvSpPr>
            <p:spPr bwMode="auto">
              <a:xfrm>
                <a:off x="88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3" name="Rectangle 49"/>
              <p:cNvSpPr>
                <a:spLocks noChangeArrowheads="1"/>
              </p:cNvSpPr>
              <p:nvPr/>
            </p:nvSpPr>
            <p:spPr bwMode="auto">
              <a:xfrm>
                <a:off x="1098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4" name="Text Box 50"/>
              <p:cNvSpPr txBox="1">
                <a:spLocks noChangeArrowheads="1"/>
              </p:cNvSpPr>
              <p:nvPr/>
            </p:nvSpPr>
            <p:spPr bwMode="auto">
              <a:xfrm>
                <a:off x="111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35" name="Rectangle 51"/>
              <p:cNvSpPr>
                <a:spLocks noChangeArrowheads="1"/>
              </p:cNvSpPr>
              <p:nvPr/>
            </p:nvSpPr>
            <p:spPr bwMode="auto">
              <a:xfrm>
                <a:off x="1330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6" name="Text Box 52"/>
              <p:cNvSpPr txBox="1">
                <a:spLocks noChangeArrowheads="1"/>
              </p:cNvSpPr>
              <p:nvPr/>
            </p:nvSpPr>
            <p:spPr bwMode="auto">
              <a:xfrm>
                <a:off x="1344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37" name="Rectangle 53"/>
              <p:cNvSpPr>
                <a:spLocks noChangeArrowheads="1"/>
              </p:cNvSpPr>
              <p:nvPr/>
            </p:nvSpPr>
            <p:spPr bwMode="auto">
              <a:xfrm>
                <a:off x="1562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38" name="Text Box 54"/>
              <p:cNvSpPr txBox="1">
                <a:spLocks noChangeArrowheads="1"/>
              </p:cNvSpPr>
              <p:nvPr/>
            </p:nvSpPr>
            <p:spPr bwMode="auto">
              <a:xfrm>
                <a:off x="1576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39" name="Rectangle 55"/>
              <p:cNvSpPr>
                <a:spLocks noChangeArrowheads="1"/>
              </p:cNvSpPr>
              <p:nvPr/>
            </p:nvSpPr>
            <p:spPr bwMode="auto">
              <a:xfrm>
                <a:off x="1794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0" name="Text Box 56"/>
              <p:cNvSpPr txBox="1">
                <a:spLocks noChangeArrowheads="1"/>
              </p:cNvSpPr>
              <p:nvPr/>
            </p:nvSpPr>
            <p:spPr bwMode="auto">
              <a:xfrm>
                <a:off x="1808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1" name="Rectangle 57"/>
              <p:cNvSpPr>
                <a:spLocks noChangeArrowheads="1"/>
              </p:cNvSpPr>
              <p:nvPr/>
            </p:nvSpPr>
            <p:spPr bwMode="auto">
              <a:xfrm>
                <a:off x="1794" y="3080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2" name="Text Box 58"/>
              <p:cNvSpPr txBox="1">
                <a:spLocks noChangeArrowheads="1"/>
              </p:cNvSpPr>
              <p:nvPr/>
            </p:nvSpPr>
            <p:spPr bwMode="auto">
              <a:xfrm>
                <a:off x="1808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3" name="Rectangle 59"/>
              <p:cNvSpPr>
                <a:spLocks noChangeArrowheads="1"/>
              </p:cNvSpPr>
              <p:nvPr/>
            </p:nvSpPr>
            <p:spPr bwMode="auto">
              <a:xfrm>
                <a:off x="1794" y="3256"/>
                <a:ext cx="237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4" name="Text Box 60"/>
              <p:cNvSpPr txBox="1">
                <a:spLocks noChangeArrowheads="1"/>
              </p:cNvSpPr>
              <p:nvPr/>
            </p:nvSpPr>
            <p:spPr bwMode="auto">
              <a:xfrm>
                <a:off x="1808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5" name="Rectangle 61"/>
              <p:cNvSpPr>
                <a:spLocks noChangeArrowheads="1"/>
              </p:cNvSpPr>
              <p:nvPr/>
            </p:nvSpPr>
            <p:spPr bwMode="auto">
              <a:xfrm>
                <a:off x="1794" y="3432"/>
                <a:ext cx="238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6" name="Text Box 62"/>
              <p:cNvSpPr txBox="1">
                <a:spLocks noChangeArrowheads="1"/>
              </p:cNvSpPr>
              <p:nvPr/>
            </p:nvSpPr>
            <p:spPr bwMode="auto">
              <a:xfrm>
                <a:off x="1808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47" name="Rectangle 63"/>
              <p:cNvSpPr>
                <a:spLocks noChangeArrowheads="1"/>
              </p:cNvSpPr>
              <p:nvPr/>
            </p:nvSpPr>
            <p:spPr bwMode="auto">
              <a:xfrm>
                <a:off x="1794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48" name="Text Box 64"/>
              <p:cNvSpPr txBox="1">
                <a:spLocks noChangeArrowheads="1"/>
              </p:cNvSpPr>
              <p:nvPr/>
            </p:nvSpPr>
            <p:spPr bwMode="auto">
              <a:xfrm>
                <a:off x="1808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49" name="Rectangle 65"/>
              <p:cNvSpPr>
                <a:spLocks noChangeArrowheads="1"/>
              </p:cNvSpPr>
              <p:nvPr/>
            </p:nvSpPr>
            <p:spPr bwMode="auto">
              <a:xfrm>
                <a:off x="1794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0" name="Text Box 66"/>
              <p:cNvSpPr txBox="1">
                <a:spLocks noChangeArrowheads="1"/>
              </p:cNvSpPr>
              <p:nvPr/>
            </p:nvSpPr>
            <p:spPr bwMode="auto">
              <a:xfrm>
                <a:off x="180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1" name="Rectangle 67"/>
              <p:cNvSpPr>
                <a:spLocks noChangeArrowheads="1"/>
              </p:cNvSpPr>
              <p:nvPr/>
            </p:nvSpPr>
            <p:spPr bwMode="auto">
              <a:xfrm>
                <a:off x="1562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2" name="Text Box 68"/>
              <p:cNvSpPr txBox="1">
                <a:spLocks noChangeArrowheads="1"/>
              </p:cNvSpPr>
              <p:nvPr/>
            </p:nvSpPr>
            <p:spPr bwMode="auto">
              <a:xfrm>
                <a:off x="1576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53" name="Rectangle 69"/>
              <p:cNvSpPr>
                <a:spLocks noChangeArrowheads="1"/>
              </p:cNvSpPr>
              <p:nvPr/>
            </p:nvSpPr>
            <p:spPr bwMode="auto">
              <a:xfrm>
                <a:off x="133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4" name="Text Box 70"/>
              <p:cNvSpPr txBox="1">
                <a:spLocks noChangeArrowheads="1"/>
              </p:cNvSpPr>
              <p:nvPr/>
            </p:nvSpPr>
            <p:spPr bwMode="auto">
              <a:xfrm>
                <a:off x="134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55" name="Rectangle 71"/>
              <p:cNvSpPr>
                <a:spLocks noChangeArrowheads="1"/>
              </p:cNvSpPr>
              <p:nvPr/>
            </p:nvSpPr>
            <p:spPr bwMode="auto">
              <a:xfrm>
                <a:off x="1098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6" name="Text Box 72"/>
              <p:cNvSpPr txBox="1">
                <a:spLocks noChangeArrowheads="1"/>
              </p:cNvSpPr>
              <p:nvPr/>
            </p:nvSpPr>
            <p:spPr bwMode="auto">
              <a:xfrm>
                <a:off x="111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57" name="Rectangle 73"/>
              <p:cNvSpPr>
                <a:spLocks noChangeArrowheads="1"/>
              </p:cNvSpPr>
              <p:nvPr/>
            </p:nvSpPr>
            <p:spPr bwMode="auto">
              <a:xfrm>
                <a:off x="874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58" name="Text Box 74"/>
              <p:cNvSpPr txBox="1">
                <a:spLocks noChangeArrowheads="1"/>
              </p:cNvSpPr>
              <p:nvPr/>
            </p:nvSpPr>
            <p:spPr bwMode="auto">
              <a:xfrm>
                <a:off x="888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59" name="Rectangle 75"/>
              <p:cNvSpPr>
                <a:spLocks noChangeArrowheads="1"/>
              </p:cNvSpPr>
              <p:nvPr/>
            </p:nvSpPr>
            <p:spPr bwMode="auto">
              <a:xfrm>
                <a:off x="650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0" name="Text Box 76"/>
              <p:cNvSpPr txBox="1">
                <a:spLocks noChangeArrowheads="1"/>
              </p:cNvSpPr>
              <p:nvPr/>
            </p:nvSpPr>
            <p:spPr bwMode="auto">
              <a:xfrm>
                <a:off x="664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1" name="Rectangle 77"/>
              <p:cNvSpPr>
                <a:spLocks noChangeArrowheads="1"/>
              </p:cNvSpPr>
              <p:nvPr/>
            </p:nvSpPr>
            <p:spPr bwMode="auto">
              <a:xfrm>
                <a:off x="65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2" name="Text Box 78"/>
              <p:cNvSpPr txBox="1">
                <a:spLocks noChangeArrowheads="1"/>
              </p:cNvSpPr>
              <p:nvPr/>
            </p:nvSpPr>
            <p:spPr bwMode="auto">
              <a:xfrm>
                <a:off x="66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3" name="Rectangle 79"/>
              <p:cNvSpPr>
                <a:spLocks noChangeArrowheads="1"/>
              </p:cNvSpPr>
              <p:nvPr/>
            </p:nvSpPr>
            <p:spPr bwMode="auto">
              <a:xfrm>
                <a:off x="874" y="2552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4" name="Text Box 80"/>
              <p:cNvSpPr txBox="1">
                <a:spLocks noChangeArrowheads="1"/>
              </p:cNvSpPr>
              <p:nvPr/>
            </p:nvSpPr>
            <p:spPr bwMode="auto">
              <a:xfrm>
                <a:off x="88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65" name="Rectangle 81"/>
              <p:cNvSpPr>
                <a:spLocks noChangeArrowheads="1"/>
              </p:cNvSpPr>
              <p:nvPr/>
            </p:nvSpPr>
            <p:spPr bwMode="auto">
              <a:xfrm>
                <a:off x="109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6" name="Text Box 82"/>
              <p:cNvSpPr txBox="1">
                <a:spLocks noChangeArrowheads="1"/>
              </p:cNvSpPr>
              <p:nvPr/>
            </p:nvSpPr>
            <p:spPr bwMode="auto">
              <a:xfrm>
                <a:off x="111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67" name="Rectangle 83"/>
              <p:cNvSpPr>
                <a:spLocks noChangeArrowheads="1"/>
              </p:cNvSpPr>
              <p:nvPr/>
            </p:nvSpPr>
            <p:spPr bwMode="auto">
              <a:xfrm>
                <a:off x="1330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68" name="Text Box 84"/>
              <p:cNvSpPr txBox="1">
                <a:spLocks noChangeArrowheads="1"/>
              </p:cNvSpPr>
              <p:nvPr/>
            </p:nvSpPr>
            <p:spPr bwMode="auto">
              <a:xfrm>
                <a:off x="1344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69" name="Rectangle 85"/>
              <p:cNvSpPr>
                <a:spLocks noChangeArrowheads="1"/>
              </p:cNvSpPr>
              <p:nvPr/>
            </p:nvSpPr>
            <p:spPr bwMode="auto">
              <a:xfrm>
                <a:off x="1562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0" name="Text Box 86"/>
              <p:cNvSpPr txBox="1">
                <a:spLocks noChangeArrowheads="1"/>
              </p:cNvSpPr>
              <p:nvPr/>
            </p:nvSpPr>
            <p:spPr bwMode="auto">
              <a:xfrm>
                <a:off x="1576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1" name="Rectangle 87"/>
              <p:cNvSpPr>
                <a:spLocks noChangeArrowheads="1"/>
              </p:cNvSpPr>
              <p:nvPr/>
            </p:nvSpPr>
            <p:spPr bwMode="auto">
              <a:xfrm>
                <a:off x="1794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2" name="Text Box 88"/>
              <p:cNvSpPr txBox="1">
                <a:spLocks noChangeArrowheads="1"/>
              </p:cNvSpPr>
              <p:nvPr/>
            </p:nvSpPr>
            <p:spPr bwMode="auto">
              <a:xfrm>
                <a:off x="1808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273" name="Rectangle 89"/>
              <p:cNvSpPr>
                <a:spLocks noChangeArrowheads="1"/>
              </p:cNvSpPr>
              <p:nvPr/>
            </p:nvSpPr>
            <p:spPr bwMode="auto">
              <a:xfrm>
                <a:off x="2026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4" name="Text Box 90"/>
              <p:cNvSpPr txBox="1">
                <a:spLocks noChangeArrowheads="1"/>
              </p:cNvSpPr>
              <p:nvPr/>
            </p:nvSpPr>
            <p:spPr bwMode="auto">
              <a:xfrm>
                <a:off x="2040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75" name="Rectangle 91"/>
              <p:cNvSpPr>
                <a:spLocks noChangeArrowheads="1"/>
              </p:cNvSpPr>
              <p:nvPr/>
            </p:nvSpPr>
            <p:spPr bwMode="auto">
              <a:xfrm>
                <a:off x="2026" y="272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6" name="Text Box 92"/>
              <p:cNvSpPr txBox="1">
                <a:spLocks noChangeArrowheads="1"/>
              </p:cNvSpPr>
              <p:nvPr/>
            </p:nvSpPr>
            <p:spPr bwMode="auto">
              <a:xfrm>
                <a:off x="2040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77" name="Rectangle 93"/>
              <p:cNvSpPr>
                <a:spLocks noChangeArrowheads="1"/>
              </p:cNvSpPr>
              <p:nvPr/>
            </p:nvSpPr>
            <p:spPr bwMode="auto">
              <a:xfrm>
                <a:off x="2026" y="2904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78" name="Text Box 94"/>
              <p:cNvSpPr txBox="1">
                <a:spLocks noChangeArrowheads="1"/>
              </p:cNvSpPr>
              <p:nvPr/>
            </p:nvSpPr>
            <p:spPr bwMode="auto">
              <a:xfrm>
                <a:off x="2040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79" name="Rectangle 95"/>
              <p:cNvSpPr>
                <a:spLocks noChangeArrowheads="1"/>
              </p:cNvSpPr>
              <p:nvPr/>
            </p:nvSpPr>
            <p:spPr bwMode="auto">
              <a:xfrm>
                <a:off x="2026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0" name="Text Box 96"/>
              <p:cNvSpPr txBox="1">
                <a:spLocks noChangeArrowheads="1"/>
              </p:cNvSpPr>
              <p:nvPr/>
            </p:nvSpPr>
            <p:spPr bwMode="auto">
              <a:xfrm>
                <a:off x="2040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1" name="Rectangle 97"/>
              <p:cNvSpPr>
                <a:spLocks noChangeArrowheads="1"/>
              </p:cNvSpPr>
              <p:nvPr/>
            </p:nvSpPr>
            <p:spPr bwMode="auto">
              <a:xfrm>
                <a:off x="2026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2" name="Text Box 98"/>
              <p:cNvSpPr txBox="1">
                <a:spLocks noChangeArrowheads="1"/>
              </p:cNvSpPr>
              <p:nvPr/>
            </p:nvSpPr>
            <p:spPr bwMode="auto">
              <a:xfrm>
                <a:off x="2040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3" name="Rectangle 99"/>
              <p:cNvSpPr>
                <a:spLocks noChangeArrowheads="1"/>
              </p:cNvSpPr>
              <p:nvPr/>
            </p:nvSpPr>
            <p:spPr bwMode="auto">
              <a:xfrm>
                <a:off x="2026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4" name="Text Box 100"/>
              <p:cNvSpPr txBox="1">
                <a:spLocks noChangeArrowheads="1"/>
              </p:cNvSpPr>
              <p:nvPr/>
            </p:nvSpPr>
            <p:spPr bwMode="auto">
              <a:xfrm>
                <a:off x="2040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5" name="Rectangle 101"/>
              <p:cNvSpPr>
                <a:spLocks noChangeArrowheads="1"/>
              </p:cNvSpPr>
              <p:nvPr/>
            </p:nvSpPr>
            <p:spPr bwMode="auto">
              <a:xfrm>
                <a:off x="2026" y="360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6" name="Text Box 102"/>
              <p:cNvSpPr txBox="1">
                <a:spLocks noChangeArrowheads="1"/>
              </p:cNvSpPr>
              <p:nvPr/>
            </p:nvSpPr>
            <p:spPr bwMode="auto">
              <a:xfrm>
                <a:off x="2040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87" name="Rectangle 103"/>
              <p:cNvSpPr>
                <a:spLocks noChangeArrowheads="1"/>
              </p:cNvSpPr>
              <p:nvPr/>
            </p:nvSpPr>
            <p:spPr bwMode="auto">
              <a:xfrm>
                <a:off x="2258" y="3608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88" name="Text Box 104"/>
              <p:cNvSpPr txBox="1">
                <a:spLocks noChangeArrowheads="1"/>
              </p:cNvSpPr>
              <p:nvPr/>
            </p:nvSpPr>
            <p:spPr bwMode="auto">
              <a:xfrm>
                <a:off x="2272" y="357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89" name="Rectangle 105"/>
              <p:cNvSpPr>
                <a:spLocks noChangeArrowheads="1"/>
              </p:cNvSpPr>
              <p:nvPr/>
            </p:nvSpPr>
            <p:spPr bwMode="auto">
              <a:xfrm>
                <a:off x="2258" y="343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0" name="Text Box 106"/>
              <p:cNvSpPr txBox="1">
                <a:spLocks noChangeArrowheads="1"/>
              </p:cNvSpPr>
              <p:nvPr/>
            </p:nvSpPr>
            <p:spPr bwMode="auto">
              <a:xfrm>
                <a:off x="2272" y="339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1" name="Rectangle 107"/>
              <p:cNvSpPr>
                <a:spLocks noChangeArrowheads="1"/>
              </p:cNvSpPr>
              <p:nvPr/>
            </p:nvSpPr>
            <p:spPr bwMode="auto">
              <a:xfrm>
                <a:off x="65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2" name="Text Box 108"/>
              <p:cNvSpPr txBox="1">
                <a:spLocks noChangeArrowheads="1"/>
              </p:cNvSpPr>
              <p:nvPr/>
            </p:nvSpPr>
            <p:spPr bwMode="auto">
              <a:xfrm>
                <a:off x="66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3" name="Rectangle 109"/>
              <p:cNvSpPr>
                <a:spLocks noChangeArrowheads="1"/>
              </p:cNvSpPr>
              <p:nvPr/>
            </p:nvSpPr>
            <p:spPr bwMode="auto">
              <a:xfrm>
                <a:off x="874" y="2376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4" name="Text Box 110"/>
              <p:cNvSpPr txBox="1">
                <a:spLocks noChangeArrowheads="1"/>
              </p:cNvSpPr>
              <p:nvPr/>
            </p:nvSpPr>
            <p:spPr bwMode="auto">
              <a:xfrm>
                <a:off x="88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295" name="Rectangle 111"/>
              <p:cNvSpPr>
                <a:spLocks noChangeArrowheads="1"/>
              </p:cNvSpPr>
              <p:nvPr/>
            </p:nvSpPr>
            <p:spPr bwMode="auto">
              <a:xfrm>
                <a:off x="109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6" name="Text Box 112"/>
              <p:cNvSpPr txBox="1">
                <a:spLocks noChangeArrowheads="1"/>
              </p:cNvSpPr>
              <p:nvPr/>
            </p:nvSpPr>
            <p:spPr bwMode="auto">
              <a:xfrm>
                <a:off x="111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297" name="Rectangle 113"/>
              <p:cNvSpPr>
                <a:spLocks noChangeArrowheads="1"/>
              </p:cNvSpPr>
              <p:nvPr/>
            </p:nvSpPr>
            <p:spPr bwMode="auto">
              <a:xfrm>
                <a:off x="1330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298" name="Text Box 114"/>
              <p:cNvSpPr txBox="1">
                <a:spLocks noChangeArrowheads="1"/>
              </p:cNvSpPr>
              <p:nvPr/>
            </p:nvSpPr>
            <p:spPr bwMode="auto">
              <a:xfrm>
                <a:off x="1344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299" name="Rectangle 115"/>
              <p:cNvSpPr>
                <a:spLocks noChangeArrowheads="1"/>
              </p:cNvSpPr>
              <p:nvPr/>
            </p:nvSpPr>
            <p:spPr bwMode="auto">
              <a:xfrm>
                <a:off x="1562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0" name="Text Box 116"/>
              <p:cNvSpPr txBox="1">
                <a:spLocks noChangeArrowheads="1"/>
              </p:cNvSpPr>
              <p:nvPr/>
            </p:nvSpPr>
            <p:spPr bwMode="auto">
              <a:xfrm>
                <a:off x="1576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1" name="Rectangle 117"/>
              <p:cNvSpPr>
                <a:spLocks noChangeArrowheads="1"/>
              </p:cNvSpPr>
              <p:nvPr/>
            </p:nvSpPr>
            <p:spPr bwMode="auto">
              <a:xfrm>
                <a:off x="1794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2" name="Text Box 118"/>
              <p:cNvSpPr txBox="1">
                <a:spLocks noChangeArrowheads="1"/>
              </p:cNvSpPr>
              <p:nvPr/>
            </p:nvSpPr>
            <p:spPr bwMode="auto">
              <a:xfrm>
                <a:off x="1808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605303" name="Rectangle 119"/>
              <p:cNvSpPr>
                <a:spLocks noChangeArrowheads="1"/>
              </p:cNvSpPr>
              <p:nvPr/>
            </p:nvSpPr>
            <p:spPr bwMode="auto">
              <a:xfrm>
                <a:off x="2026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4" name="Text Box 120"/>
              <p:cNvSpPr txBox="1">
                <a:spLocks noChangeArrowheads="1"/>
              </p:cNvSpPr>
              <p:nvPr/>
            </p:nvSpPr>
            <p:spPr bwMode="auto">
              <a:xfrm>
                <a:off x="2040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605305" name="Rectangle 121"/>
              <p:cNvSpPr>
                <a:spLocks noChangeArrowheads="1"/>
              </p:cNvSpPr>
              <p:nvPr/>
            </p:nvSpPr>
            <p:spPr bwMode="auto">
              <a:xfrm>
                <a:off x="2258" y="237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6" name="Text Box 122"/>
              <p:cNvSpPr txBox="1">
                <a:spLocks noChangeArrowheads="1"/>
              </p:cNvSpPr>
              <p:nvPr/>
            </p:nvSpPr>
            <p:spPr bwMode="auto">
              <a:xfrm>
                <a:off x="2272" y="233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07" name="Rectangle 123"/>
              <p:cNvSpPr>
                <a:spLocks noChangeArrowheads="1"/>
              </p:cNvSpPr>
              <p:nvPr/>
            </p:nvSpPr>
            <p:spPr bwMode="auto">
              <a:xfrm>
                <a:off x="2258" y="2552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08" name="Text Box 124"/>
              <p:cNvSpPr txBox="1">
                <a:spLocks noChangeArrowheads="1"/>
              </p:cNvSpPr>
              <p:nvPr/>
            </p:nvSpPr>
            <p:spPr bwMode="auto">
              <a:xfrm>
                <a:off x="2272" y="2515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09" name="Rectangle 125"/>
              <p:cNvSpPr>
                <a:spLocks noChangeArrowheads="1"/>
              </p:cNvSpPr>
              <p:nvPr/>
            </p:nvSpPr>
            <p:spPr bwMode="auto">
              <a:xfrm>
                <a:off x="2258" y="2728"/>
                <a:ext cx="230" cy="178"/>
              </a:xfrm>
              <a:prstGeom prst="rect">
                <a:avLst/>
              </a:prstGeom>
              <a:solidFill>
                <a:srgbClr val="C0C0C0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0" name="Text Box 126"/>
              <p:cNvSpPr txBox="1">
                <a:spLocks noChangeArrowheads="1"/>
              </p:cNvSpPr>
              <p:nvPr/>
            </p:nvSpPr>
            <p:spPr bwMode="auto">
              <a:xfrm>
                <a:off x="2272" y="2691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0</a:t>
                </a:r>
              </a:p>
            </p:txBody>
          </p:sp>
          <p:sp>
            <p:nvSpPr>
              <p:cNvPr id="605311" name="Rectangle 127"/>
              <p:cNvSpPr>
                <a:spLocks noChangeArrowheads="1"/>
              </p:cNvSpPr>
              <p:nvPr/>
            </p:nvSpPr>
            <p:spPr bwMode="auto">
              <a:xfrm>
                <a:off x="2258" y="2904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2" name="Text Box 128"/>
              <p:cNvSpPr txBox="1">
                <a:spLocks noChangeArrowheads="1"/>
              </p:cNvSpPr>
              <p:nvPr/>
            </p:nvSpPr>
            <p:spPr bwMode="auto">
              <a:xfrm>
                <a:off x="2272" y="2867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605313" name="Rectangle 129"/>
              <p:cNvSpPr>
                <a:spLocks noChangeArrowheads="1"/>
              </p:cNvSpPr>
              <p:nvPr/>
            </p:nvSpPr>
            <p:spPr bwMode="auto">
              <a:xfrm>
                <a:off x="2258" y="3080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4" name="Text Box 130"/>
              <p:cNvSpPr txBox="1">
                <a:spLocks noChangeArrowheads="1"/>
              </p:cNvSpPr>
              <p:nvPr/>
            </p:nvSpPr>
            <p:spPr bwMode="auto">
              <a:xfrm>
                <a:off x="2272" y="3043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5" name="Rectangle 131"/>
              <p:cNvSpPr>
                <a:spLocks noChangeArrowheads="1"/>
              </p:cNvSpPr>
              <p:nvPr/>
            </p:nvSpPr>
            <p:spPr bwMode="auto">
              <a:xfrm>
                <a:off x="2258" y="3256"/>
                <a:ext cx="230" cy="17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6" name="Text Box 132"/>
              <p:cNvSpPr txBox="1">
                <a:spLocks noChangeArrowheads="1"/>
              </p:cNvSpPr>
              <p:nvPr/>
            </p:nvSpPr>
            <p:spPr bwMode="auto">
              <a:xfrm>
                <a:off x="2272" y="3219"/>
                <a:ext cx="206" cy="250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 anchor="ctr">
                <a:spAutoFit/>
              </a:bodyPr>
              <a:lstStyle/>
              <a:p>
                <a:pPr algn="just"/>
                <a:r>
                  <a:rPr lang="en-US" sz="2000">
                    <a:solidFill>
                      <a:srgbClr val="000000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605317" name="Rectangle 133"/>
              <p:cNvSpPr>
                <a:spLocks noChangeArrowheads="1"/>
              </p:cNvSpPr>
              <p:nvPr/>
            </p:nvSpPr>
            <p:spPr bwMode="auto">
              <a:xfrm>
                <a:off x="638" y="2370"/>
                <a:ext cx="1852" cy="141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8" name="Line 134"/>
              <p:cNvSpPr>
                <a:spLocks noChangeShapeType="1"/>
              </p:cNvSpPr>
              <p:nvPr/>
            </p:nvSpPr>
            <p:spPr bwMode="auto">
              <a:xfrm>
                <a:off x="870" y="237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19" name="Line 135"/>
              <p:cNvSpPr>
                <a:spLocks noChangeShapeType="1"/>
              </p:cNvSpPr>
              <p:nvPr/>
            </p:nvSpPr>
            <p:spPr bwMode="auto">
              <a:xfrm>
                <a:off x="1101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0" name="Line 136"/>
              <p:cNvSpPr>
                <a:spLocks noChangeShapeType="1"/>
              </p:cNvSpPr>
              <p:nvPr/>
            </p:nvSpPr>
            <p:spPr bwMode="auto">
              <a:xfrm>
                <a:off x="1325" y="2368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1" name="Line 137"/>
              <p:cNvSpPr>
                <a:spLocks noChangeShapeType="1"/>
              </p:cNvSpPr>
              <p:nvPr/>
            </p:nvSpPr>
            <p:spPr bwMode="auto">
              <a:xfrm>
                <a:off x="1556" y="2374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2" name="Line 138"/>
              <p:cNvSpPr>
                <a:spLocks noChangeShapeType="1"/>
              </p:cNvSpPr>
              <p:nvPr/>
            </p:nvSpPr>
            <p:spPr bwMode="auto">
              <a:xfrm>
                <a:off x="1795" y="2379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3" name="Line 139"/>
              <p:cNvSpPr>
                <a:spLocks noChangeShapeType="1"/>
              </p:cNvSpPr>
              <p:nvPr/>
            </p:nvSpPr>
            <p:spPr bwMode="auto">
              <a:xfrm>
                <a:off x="2026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4" name="Line 140"/>
              <p:cNvSpPr>
                <a:spLocks noChangeShapeType="1"/>
              </p:cNvSpPr>
              <p:nvPr/>
            </p:nvSpPr>
            <p:spPr bwMode="auto">
              <a:xfrm>
                <a:off x="2257" y="2377"/>
                <a:ext cx="0" cy="140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5" name="Line 141"/>
              <p:cNvSpPr>
                <a:spLocks noChangeShapeType="1"/>
              </p:cNvSpPr>
              <p:nvPr/>
            </p:nvSpPr>
            <p:spPr bwMode="auto">
              <a:xfrm>
                <a:off x="638" y="2550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6" name="Line 142"/>
              <p:cNvSpPr>
                <a:spLocks noChangeShapeType="1"/>
              </p:cNvSpPr>
              <p:nvPr/>
            </p:nvSpPr>
            <p:spPr bwMode="auto">
              <a:xfrm>
                <a:off x="639" y="272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7" name="Line 143"/>
              <p:cNvSpPr>
                <a:spLocks noChangeShapeType="1"/>
              </p:cNvSpPr>
              <p:nvPr/>
            </p:nvSpPr>
            <p:spPr bwMode="auto">
              <a:xfrm>
                <a:off x="641" y="2899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8" name="Line 144"/>
              <p:cNvSpPr>
                <a:spLocks noChangeShapeType="1"/>
              </p:cNvSpPr>
              <p:nvPr/>
            </p:nvSpPr>
            <p:spPr bwMode="auto">
              <a:xfrm>
                <a:off x="636" y="3078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29" name="Line 145"/>
              <p:cNvSpPr>
                <a:spLocks noChangeShapeType="1"/>
              </p:cNvSpPr>
              <p:nvPr/>
            </p:nvSpPr>
            <p:spPr bwMode="auto">
              <a:xfrm>
                <a:off x="637" y="326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0" name="Line 146"/>
              <p:cNvSpPr>
                <a:spLocks noChangeShapeType="1"/>
              </p:cNvSpPr>
              <p:nvPr/>
            </p:nvSpPr>
            <p:spPr bwMode="auto">
              <a:xfrm>
                <a:off x="645" y="3427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605331" name="Line 147"/>
              <p:cNvSpPr>
                <a:spLocks noChangeShapeType="1"/>
              </p:cNvSpPr>
              <p:nvPr/>
            </p:nvSpPr>
            <p:spPr bwMode="auto">
              <a:xfrm>
                <a:off x="640" y="3606"/>
                <a:ext cx="18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05332" name="Text Box 148"/>
            <p:cNvSpPr txBox="1">
              <a:spLocks noChangeArrowheads="1"/>
            </p:cNvSpPr>
            <p:nvPr/>
          </p:nvSpPr>
          <p:spPr bwMode="auto">
            <a:xfrm>
              <a:off x="3908" y="1610"/>
              <a:ext cx="1479" cy="25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algn="ctr"/>
              <a:r>
                <a:rPr lang="en-US" sz="2000" i="1">
                  <a:solidFill>
                    <a:srgbClr val="000000"/>
                  </a:solidFill>
                  <a:latin typeface="Times New Roman" pitchFamily="18" charset="0"/>
                </a:rPr>
                <a:t>Distance Transform</a:t>
              </a:r>
              <a:r>
                <a:rPr lang="en-US" sz="2000">
                  <a:solidFill>
                    <a:srgbClr val="000000"/>
                  </a:solidFill>
                  <a:latin typeface="Times New Roman" pitchFamily="18" charset="0"/>
                </a:rPr>
                <a:t>  </a:t>
              </a:r>
              <a:endParaRPr lang="en-US" sz="28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4" name="Group 149"/>
          <p:cNvGrpSpPr>
            <a:grpSpLocks/>
          </p:cNvGrpSpPr>
          <p:nvPr/>
        </p:nvGrpSpPr>
        <p:grpSpPr bwMode="auto">
          <a:xfrm>
            <a:off x="922337" y="1755775"/>
            <a:ext cx="2954338" cy="2352675"/>
            <a:chOff x="636" y="2339"/>
            <a:chExt cx="1861" cy="1482"/>
          </a:xfrm>
        </p:grpSpPr>
        <p:sp>
          <p:nvSpPr>
            <p:cNvPr id="605334" name="Rectangle 150"/>
            <p:cNvSpPr>
              <a:spLocks noChangeArrowheads="1"/>
            </p:cNvSpPr>
            <p:nvPr/>
          </p:nvSpPr>
          <p:spPr bwMode="auto">
            <a:xfrm>
              <a:off x="65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5" name="Text Box 151"/>
            <p:cNvSpPr txBox="1">
              <a:spLocks noChangeArrowheads="1"/>
            </p:cNvSpPr>
            <p:nvPr/>
          </p:nvSpPr>
          <p:spPr bwMode="auto">
            <a:xfrm>
              <a:off x="66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6" name="Rectangle 152"/>
            <p:cNvSpPr>
              <a:spLocks noChangeArrowheads="1"/>
            </p:cNvSpPr>
            <p:nvPr/>
          </p:nvSpPr>
          <p:spPr bwMode="auto">
            <a:xfrm>
              <a:off x="65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7" name="Text Box 153"/>
            <p:cNvSpPr txBox="1">
              <a:spLocks noChangeArrowheads="1"/>
            </p:cNvSpPr>
            <p:nvPr/>
          </p:nvSpPr>
          <p:spPr bwMode="auto">
            <a:xfrm>
              <a:off x="66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38" name="Rectangle 154"/>
            <p:cNvSpPr>
              <a:spLocks noChangeArrowheads="1"/>
            </p:cNvSpPr>
            <p:nvPr/>
          </p:nvSpPr>
          <p:spPr bwMode="auto">
            <a:xfrm>
              <a:off x="874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39" name="Text Box 155"/>
            <p:cNvSpPr txBox="1">
              <a:spLocks noChangeArrowheads="1"/>
            </p:cNvSpPr>
            <p:nvPr/>
          </p:nvSpPr>
          <p:spPr bwMode="auto">
            <a:xfrm>
              <a:off x="88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0" name="Rectangle 156"/>
            <p:cNvSpPr>
              <a:spLocks noChangeArrowheads="1"/>
            </p:cNvSpPr>
            <p:nvPr/>
          </p:nvSpPr>
          <p:spPr bwMode="auto">
            <a:xfrm>
              <a:off x="874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1" name="Text Box 157"/>
            <p:cNvSpPr txBox="1">
              <a:spLocks noChangeArrowheads="1"/>
            </p:cNvSpPr>
            <p:nvPr/>
          </p:nvSpPr>
          <p:spPr bwMode="auto">
            <a:xfrm>
              <a:off x="88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2" name="Rectangle 158"/>
            <p:cNvSpPr>
              <a:spLocks noChangeArrowheads="1"/>
            </p:cNvSpPr>
            <p:nvPr/>
          </p:nvSpPr>
          <p:spPr bwMode="auto">
            <a:xfrm>
              <a:off x="109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3" name="Text Box 159"/>
            <p:cNvSpPr txBox="1">
              <a:spLocks noChangeArrowheads="1"/>
            </p:cNvSpPr>
            <p:nvPr/>
          </p:nvSpPr>
          <p:spPr bwMode="auto">
            <a:xfrm>
              <a:off x="111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4" name="Rectangle 160"/>
            <p:cNvSpPr>
              <a:spLocks noChangeArrowheads="1"/>
            </p:cNvSpPr>
            <p:nvPr/>
          </p:nvSpPr>
          <p:spPr bwMode="auto">
            <a:xfrm>
              <a:off x="109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5" name="Text Box 161"/>
            <p:cNvSpPr txBox="1">
              <a:spLocks noChangeArrowheads="1"/>
            </p:cNvSpPr>
            <p:nvPr/>
          </p:nvSpPr>
          <p:spPr bwMode="auto">
            <a:xfrm>
              <a:off x="111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6" name="Rectangle 162"/>
            <p:cNvSpPr>
              <a:spLocks noChangeArrowheads="1"/>
            </p:cNvSpPr>
            <p:nvPr/>
          </p:nvSpPr>
          <p:spPr bwMode="auto">
            <a:xfrm>
              <a:off x="65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7" name="Text Box 163"/>
            <p:cNvSpPr txBox="1">
              <a:spLocks noChangeArrowheads="1"/>
            </p:cNvSpPr>
            <p:nvPr/>
          </p:nvSpPr>
          <p:spPr bwMode="auto">
            <a:xfrm>
              <a:off x="66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48" name="Rectangle 164"/>
            <p:cNvSpPr>
              <a:spLocks noChangeArrowheads="1"/>
            </p:cNvSpPr>
            <p:nvPr/>
          </p:nvSpPr>
          <p:spPr bwMode="auto">
            <a:xfrm>
              <a:off x="87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49" name="Text Box 165"/>
            <p:cNvSpPr txBox="1">
              <a:spLocks noChangeArrowheads="1"/>
            </p:cNvSpPr>
            <p:nvPr/>
          </p:nvSpPr>
          <p:spPr bwMode="auto">
            <a:xfrm>
              <a:off x="88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0" name="Rectangle 166"/>
            <p:cNvSpPr>
              <a:spLocks noChangeArrowheads="1"/>
            </p:cNvSpPr>
            <p:nvPr/>
          </p:nvSpPr>
          <p:spPr bwMode="auto">
            <a:xfrm>
              <a:off x="109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1" name="Text Box 167"/>
            <p:cNvSpPr txBox="1">
              <a:spLocks noChangeArrowheads="1"/>
            </p:cNvSpPr>
            <p:nvPr/>
          </p:nvSpPr>
          <p:spPr bwMode="auto">
            <a:xfrm>
              <a:off x="111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2" name="Rectangle 168"/>
            <p:cNvSpPr>
              <a:spLocks noChangeArrowheads="1"/>
            </p:cNvSpPr>
            <p:nvPr/>
          </p:nvSpPr>
          <p:spPr bwMode="auto">
            <a:xfrm>
              <a:off x="1330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3" name="Text Box 169"/>
            <p:cNvSpPr txBox="1">
              <a:spLocks noChangeArrowheads="1"/>
            </p:cNvSpPr>
            <p:nvPr/>
          </p:nvSpPr>
          <p:spPr bwMode="auto">
            <a:xfrm>
              <a:off x="1344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4" name="Rectangle 170"/>
            <p:cNvSpPr>
              <a:spLocks noChangeArrowheads="1"/>
            </p:cNvSpPr>
            <p:nvPr/>
          </p:nvSpPr>
          <p:spPr bwMode="auto">
            <a:xfrm>
              <a:off x="1330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5" name="Text Box 171"/>
            <p:cNvSpPr txBox="1">
              <a:spLocks noChangeArrowheads="1"/>
            </p:cNvSpPr>
            <p:nvPr/>
          </p:nvSpPr>
          <p:spPr bwMode="auto">
            <a:xfrm>
              <a:off x="1344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6" name="Rectangle 172"/>
            <p:cNvSpPr>
              <a:spLocks noChangeArrowheads="1"/>
            </p:cNvSpPr>
            <p:nvPr/>
          </p:nvSpPr>
          <p:spPr bwMode="auto">
            <a:xfrm>
              <a:off x="1330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7" name="Text Box 173"/>
            <p:cNvSpPr txBox="1">
              <a:spLocks noChangeArrowheads="1"/>
            </p:cNvSpPr>
            <p:nvPr/>
          </p:nvSpPr>
          <p:spPr bwMode="auto">
            <a:xfrm>
              <a:off x="1344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58" name="Rectangle 174"/>
            <p:cNvSpPr>
              <a:spLocks noChangeArrowheads="1"/>
            </p:cNvSpPr>
            <p:nvPr/>
          </p:nvSpPr>
          <p:spPr bwMode="auto">
            <a:xfrm>
              <a:off x="1562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59" name="Text Box 175"/>
            <p:cNvSpPr txBox="1">
              <a:spLocks noChangeArrowheads="1"/>
            </p:cNvSpPr>
            <p:nvPr/>
          </p:nvSpPr>
          <p:spPr bwMode="auto">
            <a:xfrm>
              <a:off x="1576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0" name="Rectangle 176"/>
            <p:cNvSpPr>
              <a:spLocks noChangeArrowheads="1"/>
            </p:cNvSpPr>
            <p:nvPr/>
          </p:nvSpPr>
          <p:spPr bwMode="auto">
            <a:xfrm>
              <a:off x="1562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1" name="Text Box 177"/>
            <p:cNvSpPr txBox="1">
              <a:spLocks noChangeArrowheads="1"/>
            </p:cNvSpPr>
            <p:nvPr/>
          </p:nvSpPr>
          <p:spPr bwMode="auto">
            <a:xfrm>
              <a:off x="1576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2" name="Rectangle 178"/>
            <p:cNvSpPr>
              <a:spLocks noChangeArrowheads="1"/>
            </p:cNvSpPr>
            <p:nvPr/>
          </p:nvSpPr>
          <p:spPr bwMode="auto">
            <a:xfrm>
              <a:off x="1562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3" name="Text Box 179"/>
            <p:cNvSpPr txBox="1">
              <a:spLocks noChangeArrowheads="1"/>
            </p:cNvSpPr>
            <p:nvPr/>
          </p:nvSpPr>
          <p:spPr bwMode="auto">
            <a:xfrm>
              <a:off x="1576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4" name="Rectangle 180"/>
            <p:cNvSpPr>
              <a:spLocks noChangeArrowheads="1"/>
            </p:cNvSpPr>
            <p:nvPr/>
          </p:nvSpPr>
          <p:spPr bwMode="auto">
            <a:xfrm>
              <a:off x="65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5" name="Text Box 181"/>
            <p:cNvSpPr txBox="1">
              <a:spLocks noChangeArrowheads="1"/>
            </p:cNvSpPr>
            <p:nvPr/>
          </p:nvSpPr>
          <p:spPr bwMode="auto">
            <a:xfrm>
              <a:off x="66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6" name="Rectangle 182"/>
            <p:cNvSpPr>
              <a:spLocks noChangeArrowheads="1"/>
            </p:cNvSpPr>
            <p:nvPr/>
          </p:nvSpPr>
          <p:spPr bwMode="auto">
            <a:xfrm>
              <a:off x="874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7" name="Text Box 183"/>
            <p:cNvSpPr txBox="1">
              <a:spLocks noChangeArrowheads="1"/>
            </p:cNvSpPr>
            <p:nvPr/>
          </p:nvSpPr>
          <p:spPr bwMode="auto">
            <a:xfrm>
              <a:off x="88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68" name="Rectangle 184"/>
            <p:cNvSpPr>
              <a:spLocks noChangeArrowheads="1"/>
            </p:cNvSpPr>
            <p:nvPr/>
          </p:nvSpPr>
          <p:spPr bwMode="auto">
            <a:xfrm>
              <a:off x="109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69" name="Text Box 185"/>
            <p:cNvSpPr txBox="1">
              <a:spLocks noChangeArrowheads="1"/>
            </p:cNvSpPr>
            <p:nvPr/>
          </p:nvSpPr>
          <p:spPr bwMode="auto">
            <a:xfrm>
              <a:off x="111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0" name="Rectangle 186"/>
            <p:cNvSpPr>
              <a:spLocks noChangeArrowheads="1"/>
            </p:cNvSpPr>
            <p:nvPr/>
          </p:nvSpPr>
          <p:spPr bwMode="auto">
            <a:xfrm>
              <a:off x="1330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1" name="Text Box 187"/>
            <p:cNvSpPr txBox="1">
              <a:spLocks noChangeArrowheads="1"/>
            </p:cNvSpPr>
            <p:nvPr/>
          </p:nvSpPr>
          <p:spPr bwMode="auto">
            <a:xfrm>
              <a:off x="1344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2" name="Rectangle 188"/>
            <p:cNvSpPr>
              <a:spLocks noChangeArrowheads="1"/>
            </p:cNvSpPr>
            <p:nvPr/>
          </p:nvSpPr>
          <p:spPr bwMode="auto">
            <a:xfrm>
              <a:off x="1562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3" name="Text Box 189"/>
            <p:cNvSpPr txBox="1">
              <a:spLocks noChangeArrowheads="1"/>
            </p:cNvSpPr>
            <p:nvPr/>
          </p:nvSpPr>
          <p:spPr bwMode="auto">
            <a:xfrm>
              <a:off x="1576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4" name="Rectangle 190"/>
            <p:cNvSpPr>
              <a:spLocks noChangeArrowheads="1"/>
            </p:cNvSpPr>
            <p:nvPr/>
          </p:nvSpPr>
          <p:spPr bwMode="auto">
            <a:xfrm>
              <a:off x="65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5" name="Text Box 191"/>
            <p:cNvSpPr txBox="1">
              <a:spLocks noChangeArrowheads="1"/>
            </p:cNvSpPr>
            <p:nvPr/>
          </p:nvSpPr>
          <p:spPr bwMode="auto">
            <a:xfrm>
              <a:off x="66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6" name="Rectangle 192"/>
            <p:cNvSpPr>
              <a:spLocks noChangeArrowheads="1"/>
            </p:cNvSpPr>
            <p:nvPr/>
          </p:nvSpPr>
          <p:spPr bwMode="auto">
            <a:xfrm>
              <a:off x="874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7" name="Text Box 193"/>
            <p:cNvSpPr txBox="1">
              <a:spLocks noChangeArrowheads="1"/>
            </p:cNvSpPr>
            <p:nvPr/>
          </p:nvSpPr>
          <p:spPr bwMode="auto">
            <a:xfrm>
              <a:off x="88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78" name="Rectangle 194"/>
            <p:cNvSpPr>
              <a:spLocks noChangeArrowheads="1"/>
            </p:cNvSpPr>
            <p:nvPr/>
          </p:nvSpPr>
          <p:spPr bwMode="auto">
            <a:xfrm>
              <a:off x="1098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79" name="Text Box 195"/>
            <p:cNvSpPr txBox="1">
              <a:spLocks noChangeArrowheads="1"/>
            </p:cNvSpPr>
            <p:nvPr/>
          </p:nvSpPr>
          <p:spPr bwMode="auto">
            <a:xfrm>
              <a:off x="111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0" name="Rectangle 196"/>
            <p:cNvSpPr>
              <a:spLocks noChangeArrowheads="1"/>
            </p:cNvSpPr>
            <p:nvPr/>
          </p:nvSpPr>
          <p:spPr bwMode="auto">
            <a:xfrm>
              <a:off x="1330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1" name="Text Box 197"/>
            <p:cNvSpPr txBox="1">
              <a:spLocks noChangeArrowheads="1"/>
            </p:cNvSpPr>
            <p:nvPr/>
          </p:nvSpPr>
          <p:spPr bwMode="auto">
            <a:xfrm>
              <a:off x="1344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2" name="Rectangle 198"/>
            <p:cNvSpPr>
              <a:spLocks noChangeArrowheads="1"/>
            </p:cNvSpPr>
            <p:nvPr/>
          </p:nvSpPr>
          <p:spPr bwMode="auto">
            <a:xfrm>
              <a:off x="1562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3" name="Text Box 199"/>
            <p:cNvSpPr txBox="1">
              <a:spLocks noChangeArrowheads="1"/>
            </p:cNvSpPr>
            <p:nvPr/>
          </p:nvSpPr>
          <p:spPr bwMode="auto">
            <a:xfrm>
              <a:off x="1576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4" name="Rectangle 200"/>
            <p:cNvSpPr>
              <a:spLocks noChangeArrowheads="1"/>
            </p:cNvSpPr>
            <p:nvPr/>
          </p:nvSpPr>
          <p:spPr bwMode="auto">
            <a:xfrm>
              <a:off x="1794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5" name="Text Box 201"/>
            <p:cNvSpPr txBox="1">
              <a:spLocks noChangeArrowheads="1"/>
            </p:cNvSpPr>
            <p:nvPr/>
          </p:nvSpPr>
          <p:spPr bwMode="auto">
            <a:xfrm>
              <a:off x="1808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6" name="Rectangle 202"/>
            <p:cNvSpPr>
              <a:spLocks noChangeArrowheads="1"/>
            </p:cNvSpPr>
            <p:nvPr/>
          </p:nvSpPr>
          <p:spPr bwMode="auto">
            <a:xfrm>
              <a:off x="1794" y="3080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7" name="Text Box 203"/>
            <p:cNvSpPr txBox="1">
              <a:spLocks noChangeArrowheads="1"/>
            </p:cNvSpPr>
            <p:nvPr/>
          </p:nvSpPr>
          <p:spPr bwMode="auto">
            <a:xfrm>
              <a:off x="1808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88" name="Rectangle 204"/>
            <p:cNvSpPr>
              <a:spLocks noChangeArrowheads="1"/>
            </p:cNvSpPr>
            <p:nvPr/>
          </p:nvSpPr>
          <p:spPr bwMode="auto">
            <a:xfrm>
              <a:off x="1794" y="3256"/>
              <a:ext cx="237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89" name="Text Box 205"/>
            <p:cNvSpPr txBox="1">
              <a:spLocks noChangeArrowheads="1"/>
            </p:cNvSpPr>
            <p:nvPr/>
          </p:nvSpPr>
          <p:spPr bwMode="auto">
            <a:xfrm>
              <a:off x="1808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0" name="Rectangle 206"/>
            <p:cNvSpPr>
              <a:spLocks noChangeArrowheads="1"/>
            </p:cNvSpPr>
            <p:nvPr/>
          </p:nvSpPr>
          <p:spPr bwMode="auto">
            <a:xfrm>
              <a:off x="1794" y="3432"/>
              <a:ext cx="238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1" name="Text Box 207"/>
            <p:cNvSpPr txBox="1">
              <a:spLocks noChangeArrowheads="1"/>
            </p:cNvSpPr>
            <p:nvPr/>
          </p:nvSpPr>
          <p:spPr bwMode="auto">
            <a:xfrm>
              <a:off x="1808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2" name="Rectangle 208"/>
            <p:cNvSpPr>
              <a:spLocks noChangeArrowheads="1"/>
            </p:cNvSpPr>
            <p:nvPr/>
          </p:nvSpPr>
          <p:spPr bwMode="auto">
            <a:xfrm>
              <a:off x="1794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3" name="Text Box 209"/>
            <p:cNvSpPr txBox="1">
              <a:spLocks noChangeArrowheads="1"/>
            </p:cNvSpPr>
            <p:nvPr/>
          </p:nvSpPr>
          <p:spPr bwMode="auto">
            <a:xfrm>
              <a:off x="1808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4" name="Rectangle 210"/>
            <p:cNvSpPr>
              <a:spLocks noChangeArrowheads="1"/>
            </p:cNvSpPr>
            <p:nvPr/>
          </p:nvSpPr>
          <p:spPr bwMode="auto">
            <a:xfrm>
              <a:off x="1794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5" name="Text Box 211"/>
            <p:cNvSpPr txBox="1">
              <a:spLocks noChangeArrowheads="1"/>
            </p:cNvSpPr>
            <p:nvPr/>
          </p:nvSpPr>
          <p:spPr bwMode="auto">
            <a:xfrm>
              <a:off x="180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6" name="Rectangle 212"/>
            <p:cNvSpPr>
              <a:spLocks noChangeArrowheads="1"/>
            </p:cNvSpPr>
            <p:nvPr/>
          </p:nvSpPr>
          <p:spPr bwMode="auto">
            <a:xfrm>
              <a:off x="1562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7" name="Text Box 213"/>
            <p:cNvSpPr txBox="1">
              <a:spLocks noChangeArrowheads="1"/>
            </p:cNvSpPr>
            <p:nvPr/>
          </p:nvSpPr>
          <p:spPr bwMode="auto">
            <a:xfrm>
              <a:off x="1576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398" name="Rectangle 214"/>
            <p:cNvSpPr>
              <a:spLocks noChangeArrowheads="1"/>
            </p:cNvSpPr>
            <p:nvPr/>
          </p:nvSpPr>
          <p:spPr bwMode="auto">
            <a:xfrm>
              <a:off x="133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399" name="Text Box 215"/>
            <p:cNvSpPr txBox="1">
              <a:spLocks noChangeArrowheads="1"/>
            </p:cNvSpPr>
            <p:nvPr/>
          </p:nvSpPr>
          <p:spPr bwMode="auto">
            <a:xfrm>
              <a:off x="134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0" name="Rectangle 216"/>
            <p:cNvSpPr>
              <a:spLocks noChangeArrowheads="1"/>
            </p:cNvSpPr>
            <p:nvPr/>
          </p:nvSpPr>
          <p:spPr bwMode="auto">
            <a:xfrm>
              <a:off x="1098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1" name="Text Box 217"/>
            <p:cNvSpPr txBox="1">
              <a:spLocks noChangeArrowheads="1"/>
            </p:cNvSpPr>
            <p:nvPr/>
          </p:nvSpPr>
          <p:spPr bwMode="auto">
            <a:xfrm>
              <a:off x="111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2" name="Rectangle 218"/>
            <p:cNvSpPr>
              <a:spLocks noChangeArrowheads="1"/>
            </p:cNvSpPr>
            <p:nvPr/>
          </p:nvSpPr>
          <p:spPr bwMode="auto">
            <a:xfrm>
              <a:off x="874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3" name="Text Box 219"/>
            <p:cNvSpPr txBox="1">
              <a:spLocks noChangeArrowheads="1"/>
            </p:cNvSpPr>
            <p:nvPr/>
          </p:nvSpPr>
          <p:spPr bwMode="auto">
            <a:xfrm>
              <a:off x="888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4" name="Rectangle 220"/>
            <p:cNvSpPr>
              <a:spLocks noChangeArrowheads="1"/>
            </p:cNvSpPr>
            <p:nvPr/>
          </p:nvSpPr>
          <p:spPr bwMode="auto">
            <a:xfrm>
              <a:off x="650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5" name="Text Box 221"/>
            <p:cNvSpPr txBox="1">
              <a:spLocks noChangeArrowheads="1"/>
            </p:cNvSpPr>
            <p:nvPr/>
          </p:nvSpPr>
          <p:spPr bwMode="auto">
            <a:xfrm>
              <a:off x="664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6" name="Rectangle 222"/>
            <p:cNvSpPr>
              <a:spLocks noChangeArrowheads="1"/>
            </p:cNvSpPr>
            <p:nvPr/>
          </p:nvSpPr>
          <p:spPr bwMode="auto">
            <a:xfrm>
              <a:off x="65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7" name="Text Box 223"/>
            <p:cNvSpPr txBox="1">
              <a:spLocks noChangeArrowheads="1"/>
            </p:cNvSpPr>
            <p:nvPr/>
          </p:nvSpPr>
          <p:spPr bwMode="auto">
            <a:xfrm>
              <a:off x="66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08" name="Rectangle 224"/>
            <p:cNvSpPr>
              <a:spLocks noChangeArrowheads="1"/>
            </p:cNvSpPr>
            <p:nvPr/>
          </p:nvSpPr>
          <p:spPr bwMode="auto">
            <a:xfrm>
              <a:off x="874" y="2552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09" name="Text Box 225"/>
            <p:cNvSpPr txBox="1">
              <a:spLocks noChangeArrowheads="1"/>
            </p:cNvSpPr>
            <p:nvPr/>
          </p:nvSpPr>
          <p:spPr bwMode="auto">
            <a:xfrm>
              <a:off x="88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0" name="Rectangle 226"/>
            <p:cNvSpPr>
              <a:spLocks noChangeArrowheads="1"/>
            </p:cNvSpPr>
            <p:nvPr/>
          </p:nvSpPr>
          <p:spPr bwMode="auto">
            <a:xfrm>
              <a:off x="109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1" name="Text Box 227"/>
            <p:cNvSpPr txBox="1">
              <a:spLocks noChangeArrowheads="1"/>
            </p:cNvSpPr>
            <p:nvPr/>
          </p:nvSpPr>
          <p:spPr bwMode="auto">
            <a:xfrm>
              <a:off x="111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2" name="Rectangle 228"/>
            <p:cNvSpPr>
              <a:spLocks noChangeArrowheads="1"/>
            </p:cNvSpPr>
            <p:nvPr/>
          </p:nvSpPr>
          <p:spPr bwMode="auto">
            <a:xfrm>
              <a:off x="1330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3" name="Text Box 229"/>
            <p:cNvSpPr txBox="1">
              <a:spLocks noChangeArrowheads="1"/>
            </p:cNvSpPr>
            <p:nvPr/>
          </p:nvSpPr>
          <p:spPr bwMode="auto">
            <a:xfrm>
              <a:off x="1344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4" name="Rectangle 230"/>
            <p:cNvSpPr>
              <a:spLocks noChangeArrowheads="1"/>
            </p:cNvSpPr>
            <p:nvPr/>
          </p:nvSpPr>
          <p:spPr bwMode="auto">
            <a:xfrm>
              <a:off x="1562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5" name="Text Box 231"/>
            <p:cNvSpPr txBox="1">
              <a:spLocks noChangeArrowheads="1"/>
            </p:cNvSpPr>
            <p:nvPr/>
          </p:nvSpPr>
          <p:spPr bwMode="auto">
            <a:xfrm>
              <a:off x="1576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6" name="Rectangle 232"/>
            <p:cNvSpPr>
              <a:spLocks noChangeArrowheads="1"/>
            </p:cNvSpPr>
            <p:nvPr/>
          </p:nvSpPr>
          <p:spPr bwMode="auto">
            <a:xfrm>
              <a:off x="1794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7" name="Text Box 233"/>
            <p:cNvSpPr txBox="1">
              <a:spLocks noChangeArrowheads="1"/>
            </p:cNvSpPr>
            <p:nvPr/>
          </p:nvSpPr>
          <p:spPr bwMode="auto">
            <a:xfrm>
              <a:off x="1808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18" name="Rectangle 234"/>
            <p:cNvSpPr>
              <a:spLocks noChangeArrowheads="1"/>
            </p:cNvSpPr>
            <p:nvPr/>
          </p:nvSpPr>
          <p:spPr bwMode="auto">
            <a:xfrm>
              <a:off x="2026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19" name="Text Box 235"/>
            <p:cNvSpPr txBox="1">
              <a:spLocks noChangeArrowheads="1"/>
            </p:cNvSpPr>
            <p:nvPr/>
          </p:nvSpPr>
          <p:spPr bwMode="auto">
            <a:xfrm>
              <a:off x="2040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0" name="Rectangle 236"/>
            <p:cNvSpPr>
              <a:spLocks noChangeArrowheads="1"/>
            </p:cNvSpPr>
            <p:nvPr/>
          </p:nvSpPr>
          <p:spPr bwMode="auto">
            <a:xfrm>
              <a:off x="2026" y="272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1" name="Text Box 237"/>
            <p:cNvSpPr txBox="1">
              <a:spLocks noChangeArrowheads="1"/>
            </p:cNvSpPr>
            <p:nvPr/>
          </p:nvSpPr>
          <p:spPr bwMode="auto">
            <a:xfrm>
              <a:off x="2040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2" name="Rectangle 238"/>
            <p:cNvSpPr>
              <a:spLocks noChangeArrowheads="1"/>
            </p:cNvSpPr>
            <p:nvPr/>
          </p:nvSpPr>
          <p:spPr bwMode="auto">
            <a:xfrm>
              <a:off x="2026" y="2904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3" name="Text Box 239"/>
            <p:cNvSpPr txBox="1">
              <a:spLocks noChangeArrowheads="1"/>
            </p:cNvSpPr>
            <p:nvPr/>
          </p:nvSpPr>
          <p:spPr bwMode="auto">
            <a:xfrm>
              <a:off x="2040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4" name="Rectangle 240"/>
            <p:cNvSpPr>
              <a:spLocks noChangeArrowheads="1"/>
            </p:cNvSpPr>
            <p:nvPr/>
          </p:nvSpPr>
          <p:spPr bwMode="auto">
            <a:xfrm>
              <a:off x="2026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5" name="Text Box 241"/>
            <p:cNvSpPr txBox="1">
              <a:spLocks noChangeArrowheads="1"/>
            </p:cNvSpPr>
            <p:nvPr/>
          </p:nvSpPr>
          <p:spPr bwMode="auto">
            <a:xfrm>
              <a:off x="2040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6" name="Rectangle 242"/>
            <p:cNvSpPr>
              <a:spLocks noChangeArrowheads="1"/>
            </p:cNvSpPr>
            <p:nvPr/>
          </p:nvSpPr>
          <p:spPr bwMode="auto">
            <a:xfrm>
              <a:off x="2026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7" name="Text Box 243"/>
            <p:cNvSpPr txBox="1">
              <a:spLocks noChangeArrowheads="1"/>
            </p:cNvSpPr>
            <p:nvPr/>
          </p:nvSpPr>
          <p:spPr bwMode="auto">
            <a:xfrm>
              <a:off x="2040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28" name="Rectangle 244"/>
            <p:cNvSpPr>
              <a:spLocks noChangeArrowheads="1"/>
            </p:cNvSpPr>
            <p:nvPr/>
          </p:nvSpPr>
          <p:spPr bwMode="auto">
            <a:xfrm>
              <a:off x="2026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29" name="Text Box 245"/>
            <p:cNvSpPr txBox="1">
              <a:spLocks noChangeArrowheads="1"/>
            </p:cNvSpPr>
            <p:nvPr/>
          </p:nvSpPr>
          <p:spPr bwMode="auto">
            <a:xfrm>
              <a:off x="2040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0" name="Rectangle 246"/>
            <p:cNvSpPr>
              <a:spLocks noChangeArrowheads="1"/>
            </p:cNvSpPr>
            <p:nvPr/>
          </p:nvSpPr>
          <p:spPr bwMode="auto">
            <a:xfrm>
              <a:off x="2026" y="360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1" name="Text Box 247"/>
            <p:cNvSpPr txBox="1">
              <a:spLocks noChangeArrowheads="1"/>
            </p:cNvSpPr>
            <p:nvPr/>
          </p:nvSpPr>
          <p:spPr bwMode="auto">
            <a:xfrm>
              <a:off x="2040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2" name="Rectangle 248"/>
            <p:cNvSpPr>
              <a:spLocks noChangeArrowheads="1"/>
            </p:cNvSpPr>
            <p:nvPr/>
          </p:nvSpPr>
          <p:spPr bwMode="auto">
            <a:xfrm>
              <a:off x="2258" y="3608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3" name="Text Box 249"/>
            <p:cNvSpPr txBox="1">
              <a:spLocks noChangeArrowheads="1"/>
            </p:cNvSpPr>
            <p:nvPr/>
          </p:nvSpPr>
          <p:spPr bwMode="auto">
            <a:xfrm>
              <a:off x="2272" y="357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4" name="Rectangle 250"/>
            <p:cNvSpPr>
              <a:spLocks noChangeArrowheads="1"/>
            </p:cNvSpPr>
            <p:nvPr/>
          </p:nvSpPr>
          <p:spPr bwMode="auto">
            <a:xfrm>
              <a:off x="2258" y="343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5" name="Text Box 251"/>
            <p:cNvSpPr txBox="1">
              <a:spLocks noChangeArrowheads="1"/>
            </p:cNvSpPr>
            <p:nvPr/>
          </p:nvSpPr>
          <p:spPr bwMode="auto">
            <a:xfrm>
              <a:off x="2272" y="339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6" name="Rectangle 252"/>
            <p:cNvSpPr>
              <a:spLocks noChangeArrowheads="1"/>
            </p:cNvSpPr>
            <p:nvPr/>
          </p:nvSpPr>
          <p:spPr bwMode="auto">
            <a:xfrm>
              <a:off x="65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7" name="Text Box 253"/>
            <p:cNvSpPr txBox="1">
              <a:spLocks noChangeArrowheads="1"/>
            </p:cNvSpPr>
            <p:nvPr/>
          </p:nvSpPr>
          <p:spPr bwMode="auto">
            <a:xfrm>
              <a:off x="66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38" name="Rectangle 254"/>
            <p:cNvSpPr>
              <a:spLocks noChangeArrowheads="1"/>
            </p:cNvSpPr>
            <p:nvPr/>
          </p:nvSpPr>
          <p:spPr bwMode="auto">
            <a:xfrm>
              <a:off x="874" y="2376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39" name="Text Box 255"/>
            <p:cNvSpPr txBox="1">
              <a:spLocks noChangeArrowheads="1"/>
            </p:cNvSpPr>
            <p:nvPr/>
          </p:nvSpPr>
          <p:spPr bwMode="auto">
            <a:xfrm>
              <a:off x="88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0" name="Rectangle 256"/>
            <p:cNvSpPr>
              <a:spLocks noChangeArrowheads="1"/>
            </p:cNvSpPr>
            <p:nvPr/>
          </p:nvSpPr>
          <p:spPr bwMode="auto">
            <a:xfrm>
              <a:off x="109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1" name="Text Box 257"/>
            <p:cNvSpPr txBox="1">
              <a:spLocks noChangeArrowheads="1"/>
            </p:cNvSpPr>
            <p:nvPr/>
          </p:nvSpPr>
          <p:spPr bwMode="auto">
            <a:xfrm>
              <a:off x="111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2" name="Rectangle 258"/>
            <p:cNvSpPr>
              <a:spLocks noChangeArrowheads="1"/>
            </p:cNvSpPr>
            <p:nvPr/>
          </p:nvSpPr>
          <p:spPr bwMode="auto">
            <a:xfrm>
              <a:off x="1330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3" name="Text Box 259"/>
            <p:cNvSpPr txBox="1">
              <a:spLocks noChangeArrowheads="1"/>
            </p:cNvSpPr>
            <p:nvPr/>
          </p:nvSpPr>
          <p:spPr bwMode="auto">
            <a:xfrm>
              <a:off x="1344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4" name="Rectangle 260"/>
            <p:cNvSpPr>
              <a:spLocks noChangeArrowheads="1"/>
            </p:cNvSpPr>
            <p:nvPr/>
          </p:nvSpPr>
          <p:spPr bwMode="auto">
            <a:xfrm>
              <a:off x="1562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5" name="Text Box 261"/>
            <p:cNvSpPr txBox="1">
              <a:spLocks noChangeArrowheads="1"/>
            </p:cNvSpPr>
            <p:nvPr/>
          </p:nvSpPr>
          <p:spPr bwMode="auto">
            <a:xfrm>
              <a:off x="1576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6" name="Rectangle 262"/>
            <p:cNvSpPr>
              <a:spLocks noChangeArrowheads="1"/>
            </p:cNvSpPr>
            <p:nvPr/>
          </p:nvSpPr>
          <p:spPr bwMode="auto">
            <a:xfrm>
              <a:off x="1794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7" name="Text Box 263"/>
            <p:cNvSpPr txBox="1">
              <a:spLocks noChangeArrowheads="1"/>
            </p:cNvSpPr>
            <p:nvPr/>
          </p:nvSpPr>
          <p:spPr bwMode="auto">
            <a:xfrm>
              <a:off x="1808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48" name="Rectangle 264"/>
            <p:cNvSpPr>
              <a:spLocks noChangeArrowheads="1"/>
            </p:cNvSpPr>
            <p:nvPr/>
          </p:nvSpPr>
          <p:spPr bwMode="auto">
            <a:xfrm>
              <a:off x="2026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49" name="Text Box 265"/>
            <p:cNvSpPr txBox="1">
              <a:spLocks noChangeArrowheads="1"/>
            </p:cNvSpPr>
            <p:nvPr/>
          </p:nvSpPr>
          <p:spPr bwMode="auto">
            <a:xfrm>
              <a:off x="2040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0" name="Rectangle 266"/>
            <p:cNvSpPr>
              <a:spLocks noChangeArrowheads="1"/>
            </p:cNvSpPr>
            <p:nvPr/>
          </p:nvSpPr>
          <p:spPr bwMode="auto">
            <a:xfrm>
              <a:off x="2258" y="237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1" name="Text Box 267"/>
            <p:cNvSpPr txBox="1">
              <a:spLocks noChangeArrowheads="1"/>
            </p:cNvSpPr>
            <p:nvPr/>
          </p:nvSpPr>
          <p:spPr bwMode="auto">
            <a:xfrm>
              <a:off x="2272" y="233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2" name="Rectangle 268"/>
            <p:cNvSpPr>
              <a:spLocks noChangeArrowheads="1"/>
            </p:cNvSpPr>
            <p:nvPr/>
          </p:nvSpPr>
          <p:spPr bwMode="auto">
            <a:xfrm>
              <a:off x="2258" y="2552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3" name="Text Box 269"/>
            <p:cNvSpPr txBox="1">
              <a:spLocks noChangeArrowheads="1"/>
            </p:cNvSpPr>
            <p:nvPr/>
          </p:nvSpPr>
          <p:spPr bwMode="auto">
            <a:xfrm>
              <a:off x="2272" y="2515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4" name="Rectangle 270"/>
            <p:cNvSpPr>
              <a:spLocks noChangeArrowheads="1"/>
            </p:cNvSpPr>
            <p:nvPr/>
          </p:nvSpPr>
          <p:spPr bwMode="auto">
            <a:xfrm>
              <a:off x="2258" y="2728"/>
              <a:ext cx="230" cy="178"/>
            </a:xfrm>
            <a:prstGeom prst="rect">
              <a:avLst/>
            </a:prstGeom>
            <a:solidFill>
              <a:srgbClr val="C0C0C0"/>
            </a:soli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5" name="Text Box 271"/>
            <p:cNvSpPr txBox="1">
              <a:spLocks noChangeArrowheads="1"/>
            </p:cNvSpPr>
            <p:nvPr/>
          </p:nvSpPr>
          <p:spPr bwMode="auto">
            <a:xfrm>
              <a:off x="2272" y="2691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6" name="Rectangle 272"/>
            <p:cNvSpPr>
              <a:spLocks noChangeArrowheads="1"/>
            </p:cNvSpPr>
            <p:nvPr/>
          </p:nvSpPr>
          <p:spPr bwMode="auto">
            <a:xfrm>
              <a:off x="2258" y="2904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7" name="Text Box 273"/>
            <p:cNvSpPr txBox="1">
              <a:spLocks noChangeArrowheads="1"/>
            </p:cNvSpPr>
            <p:nvPr/>
          </p:nvSpPr>
          <p:spPr bwMode="auto">
            <a:xfrm>
              <a:off x="2272" y="2867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58" name="Rectangle 274"/>
            <p:cNvSpPr>
              <a:spLocks noChangeArrowheads="1"/>
            </p:cNvSpPr>
            <p:nvPr/>
          </p:nvSpPr>
          <p:spPr bwMode="auto">
            <a:xfrm>
              <a:off x="2258" y="3080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59" name="Text Box 275"/>
            <p:cNvSpPr txBox="1">
              <a:spLocks noChangeArrowheads="1"/>
            </p:cNvSpPr>
            <p:nvPr/>
          </p:nvSpPr>
          <p:spPr bwMode="auto">
            <a:xfrm>
              <a:off x="2272" y="3043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0" name="Rectangle 276"/>
            <p:cNvSpPr>
              <a:spLocks noChangeArrowheads="1"/>
            </p:cNvSpPr>
            <p:nvPr/>
          </p:nvSpPr>
          <p:spPr bwMode="auto">
            <a:xfrm>
              <a:off x="2258" y="3256"/>
              <a:ext cx="230" cy="17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1" name="Text Box 277"/>
            <p:cNvSpPr txBox="1">
              <a:spLocks noChangeArrowheads="1"/>
            </p:cNvSpPr>
            <p:nvPr/>
          </p:nvSpPr>
          <p:spPr bwMode="auto">
            <a:xfrm>
              <a:off x="2272" y="3219"/>
              <a:ext cx="206" cy="250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just"/>
              <a:endParaRPr lang="en-CA" sz="200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605462" name="Rectangle 278"/>
            <p:cNvSpPr>
              <a:spLocks noChangeArrowheads="1"/>
            </p:cNvSpPr>
            <p:nvPr/>
          </p:nvSpPr>
          <p:spPr bwMode="auto">
            <a:xfrm>
              <a:off x="638" y="2370"/>
              <a:ext cx="1852" cy="141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3" name="Line 279"/>
            <p:cNvSpPr>
              <a:spLocks noChangeShapeType="1"/>
            </p:cNvSpPr>
            <p:nvPr/>
          </p:nvSpPr>
          <p:spPr bwMode="auto">
            <a:xfrm>
              <a:off x="870" y="237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4" name="Line 280"/>
            <p:cNvSpPr>
              <a:spLocks noChangeShapeType="1"/>
            </p:cNvSpPr>
            <p:nvPr/>
          </p:nvSpPr>
          <p:spPr bwMode="auto">
            <a:xfrm>
              <a:off x="1101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5" name="Line 281"/>
            <p:cNvSpPr>
              <a:spLocks noChangeShapeType="1"/>
            </p:cNvSpPr>
            <p:nvPr/>
          </p:nvSpPr>
          <p:spPr bwMode="auto">
            <a:xfrm>
              <a:off x="1325" y="2368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6" name="Line 282"/>
            <p:cNvSpPr>
              <a:spLocks noChangeShapeType="1"/>
            </p:cNvSpPr>
            <p:nvPr/>
          </p:nvSpPr>
          <p:spPr bwMode="auto">
            <a:xfrm>
              <a:off x="1556" y="2374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7" name="Line 283"/>
            <p:cNvSpPr>
              <a:spLocks noChangeShapeType="1"/>
            </p:cNvSpPr>
            <p:nvPr/>
          </p:nvSpPr>
          <p:spPr bwMode="auto">
            <a:xfrm>
              <a:off x="1795" y="2379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8" name="Line 284"/>
            <p:cNvSpPr>
              <a:spLocks noChangeShapeType="1"/>
            </p:cNvSpPr>
            <p:nvPr/>
          </p:nvSpPr>
          <p:spPr bwMode="auto">
            <a:xfrm>
              <a:off x="2026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69" name="Line 285"/>
            <p:cNvSpPr>
              <a:spLocks noChangeShapeType="1"/>
            </p:cNvSpPr>
            <p:nvPr/>
          </p:nvSpPr>
          <p:spPr bwMode="auto">
            <a:xfrm>
              <a:off x="2257" y="2377"/>
              <a:ext cx="0" cy="140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0" name="Line 286"/>
            <p:cNvSpPr>
              <a:spLocks noChangeShapeType="1"/>
            </p:cNvSpPr>
            <p:nvPr/>
          </p:nvSpPr>
          <p:spPr bwMode="auto">
            <a:xfrm>
              <a:off x="638" y="2550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1" name="Line 287"/>
            <p:cNvSpPr>
              <a:spLocks noChangeShapeType="1"/>
            </p:cNvSpPr>
            <p:nvPr/>
          </p:nvSpPr>
          <p:spPr bwMode="auto">
            <a:xfrm>
              <a:off x="639" y="272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2" name="Line 288"/>
            <p:cNvSpPr>
              <a:spLocks noChangeShapeType="1"/>
            </p:cNvSpPr>
            <p:nvPr/>
          </p:nvSpPr>
          <p:spPr bwMode="auto">
            <a:xfrm>
              <a:off x="641" y="2899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3" name="Line 289"/>
            <p:cNvSpPr>
              <a:spLocks noChangeShapeType="1"/>
            </p:cNvSpPr>
            <p:nvPr/>
          </p:nvSpPr>
          <p:spPr bwMode="auto">
            <a:xfrm>
              <a:off x="636" y="3078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4" name="Line 290"/>
            <p:cNvSpPr>
              <a:spLocks noChangeShapeType="1"/>
            </p:cNvSpPr>
            <p:nvPr/>
          </p:nvSpPr>
          <p:spPr bwMode="auto">
            <a:xfrm>
              <a:off x="637" y="326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5" name="Line 291"/>
            <p:cNvSpPr>
              <a:spLocks noChangeShapeType="1"/>
            </p:cNvSpPr>
            <p:nvPr/>
          </p:nvSpPr>
          <p:spPr bwMode="auto">
            <a:xfrm>
              <a:off x="645" y="3427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605476" name="Line 292"/>
            <p:cNvSpPr>
              <a:spLocks noChangeShapeType="1"/>
            </p:cNvSpPr>
            <p:nvPr/>
          </p:nvSpPr>
          <p:spPr bwMode="auto">
            <a:xfrm>
              <a:off x="640" y="3606"/>
              <a:ext cx="18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05477" name="Text Box 293"/>
          <p:cNvSpPr txBox="1">
            <a:spLocks noChangeArrowheads="1"/>
          </p:cNvSpPr>
          <p:nvPr/>
        </p:nvSpPr>
        <p:spPr bwMode="auto">
          <a:xfrm>
            <a:off x="1308100" y="1392237"/>
            <a:ext cx="2305050" cy="39687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/>
            <a:r>
              <a:rPr lang="en-US" sz="2000" i="1">
                <a:solidFill>
                  <a:srgbClr val="000000"/>
                </a:solidFill>
                <a:latin typeface="Times New Roman" pitchFamily="18" charset="0"/>
              </a:rPr>
              <a:t>Image features (2D)</a:t>
            </a:r>
            <a:r>
              <a:rPr lang="en-US" sz="2000">
                <a:solidFill>
                  <a:srgbClr val="000000"/>
                </a:solidFill>
                <a:latin typeface="Times New Roman" pitchFamily="18" charset="0"/>
              </a:rPr>
              <a:t> </a:t>
            </a:r>
            <a:endParaRPr lang="en-US" sz="28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605479" name="Text Box 295"/>
          <p:cNvSpPr txBox="1">
            <a:spLocks noChangeArrowheads="1"/>
          </p:cNvSpPr>
          <p:nvPr/>
        </p:nvSpPr>
        <p:spPr bwMode="auto">
          <a:xfrm>
            <a:off x="609600" y="4687887"/>
            <a:ext cx="8131175" cy="118745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</a:rPr>
              <a:t>Distance Transform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is a function           that for each image pixel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assigns a  non-negative number            corresponding to distance from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to the nearest feature in the image 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</a:rPr>
              <a:t>         </a:t>
            </a:r>
          </a:p>
        </p:txBody>
      </p:sp>
      <p:graphicFrame>
        <p:nvGraphicFramePr>
          <p:cNvPr id="717824" name="Object 0"/>
          <p:cNvGraphicFramePr>
            <a:graphicFrameLocks noChangeAspect="1"/>
          </p:cNvGraphicFramePr>
          <p:nvPr/>
        </p:nvGraphicFramePr>
        <p:xfrm>
          <a:off x="5392737" y="4749800"/>
          <a:ext cx="444500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60" name="Equation" r:id="rId3" imgW="304560" imgH="203040" progId="Equation.3">
                  <p:embed/>
                </p:oleObj>
              </mc:Choice>
              <mc:Fallback>
                <p:oleObj name="Equation" r:id="rId3" imgW="304560" imgH="20304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2737" y="4749800"/>
                        <a:ext cx="444500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7825" name="Object 1"/>
          <p:cNvGraphicFramePr>
            <a:graphicFrameLocks noChangeAspect="1"/>
          </p:cNvGraphicFramePr>
          <p:nvPr/>
        </p:nvGraphicFramePr>
        <p:xfrm>
          <a:off x="5767387" y="5118100"/>
          <a:ext cx="534988" cy="382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1061" name="Equation" r:id="rId5" imgW="368280" imgH="203040" progId="Equation.3">
                  <p:embed/>
                </p:oleObj>
              </mc:Choice>
              <mc:Fallback>
                <p:oleObj name="Equation" r:id="rId5" imgW="36828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7387" y="5118100"/>
                        <a:ext cx="534988" cy="3825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8" name="TextBox 297"/>
          <p:cNvSpPr txBox="1"/>
          <p:nvPr/>
        </p:nvSpPr>
        <p:spPr>
          <a:xfrm>
            <a:off x="762000" y="6019800"/>
            <a:ext cx="723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Features could be edge points, foreground points,…</a:t>
            </a:r>
          </a:p>
        </p:txBody>
      </p:sp>
      <p:sp>
        <p:nvSpPr>
          <p:cNvPr id="299" name="Title 29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00" name="Rectangle 2"/>
          <p:cNvSpPr txBox="1">
            <a:spLocks noChangeArrowheads="1"/>
          </p:cNvSpPr>
          <p:nvPr/>
        </p:nvSpPr>
        <p:spPr bwMode="auto">
          <a:xfrm>
            <a:off x="457200" y="106317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Distance transform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02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Yuri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Boykov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3" name="Slide Number Placeholder 30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2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 dirty="0"/>
              <a:t>Distance transform</a:t>
            </a:r>
          </a:p>
        </p:txBody>
      </p:sp>
      <p:pic>
        <p:nvPicPr>
          <p:cNvPr id="694287" name="Picture 15" descr="edge_mous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29000" y="1629289"/>
            <a:ext cx="2081241" cy="1764530"/>
          </a:xfrm>
          <a:prstGeom prst="rect">
            <a:avLst/>
          </a:prstGeom>
          <a:noFill/>
        </p:spPr>
      </p:pic>
      <p:pic>
        <p:nvPicPr>
          <p:cNvPr id="10" name="Picture 9" descr="mouse_dist_transform_color.jpg"/>
          <p:cNvPicPr>
            <a:picLocks noChangeAspect="1"/>
          </p:cNvPicPr>
          <p:nvPr/>
        </p:nvPicPr>
        <p:blipFill>
          <a:blip r:embed="rId4" cstate="print"/>
          <a:srcRect l="26807" t="5269" r="22260" b="9105"/>
          <a:stretch>
            <a:fillRect/>
          </a:stretch>
        </p:blipFill>
        <p:spPr>
          <a:xfrm>
            <a:off x="6215085" y="1451473"/>
            <a:ext cx="2348067" cy="2008215"/>
          </a:xfrm>
          <a:prstGeom prst="rect">
            <a:avLst/>
          </a:prstGeom>
        </p:spPr>
      </p:pic>
      <p:pic>
        <p:nvPicPr>
          <p:cNvPr id="11" name="Picture 10" descr="mous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9057" y="1522942"/>
            <a:ext cx="2224454" cy="188595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19057" y="3423175"/>
            <a:ext cx="19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original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105546" y="3459688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distance transform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63870" y="3304685"/>
            <a:ext cx="2665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000000"/>
                </a:solidFill>
              </a:rPr>
              <a:t>edges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86468" y="4290516"/>
            <a:ext cx="33226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 dirty="0">
                <a:solidFill>
                  <a:srgbClr val="000000"/>
                </a:solidFill>
              </a:rPr>
              <a:t>Value at (</a:t>
            </a:r>
            <a:r>
              <a:rPr lang="en-US" sz="2000" dirty="0" err="1">
                <a:solidFill>
                  <a:srgbClr val="000000"/>
                </a:solidFill>
              </a:rPr>
              <a:t>x,y</a:t>
            </a:r>
            <a:r>
              <a:rPr lang="en-US" sz="2000" dirty="0">
                <a:solidFill>
                  <a:srgbClr val="000000"/>
                </a:solidFill>
              </a:rPr>
              <a:t>) tells how far that position is from the nearest edge point (or other binary mage structure) </a:t>
            </a:r>
          </a:p>
        </p:txBody>
      </p:sp>
      <p:cxnSp>
        <p:nvCxnSpPr>
          <p:cNvPr id="19" name="Straight Arrow Connector 18"/>
          <p:cNvCxnSpPr/>
          <p:nvPr/>
        </p:nvCxnSpPr>
        <p:spPr bwMode="auto">
          <a:xfrm rot="5400000" flipH="1" flipV="1">
            <a:off x="7091397" y="4043102"/>
            <a:ext cx="584208" cy="158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5959494" y="5650468"/>
            <a:ext cx="31845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  <a:latin typeface="Courier" pitchFamily="49" charset="0"/>
              </a:rPr>
              <a:t>&gt;&gt; help </a:t>
            </a:r>
            <a:r>
              <a:rPr lang="en-US" b="1" dirty="0" err="1">
                <a:solidFill>
                  <a:srgbClr val="000000"/>
                </a:solidFill>
                <a:latin typeface="Courier" pitchFamily="49" charset="0"/>
              </a:rPr>
              <a:t>bwdist</a:t>
            </a:r>
            <a:endParaRPr lang="en-US" b="1" dirty="0">
              <a:solidFill>
                <a:srgbClr val="000000"/>
              </a:solidFill>
              <a:latin typeface="Courier" pitchFamily="49" charset="0"/>
            </a:endParaRPr>
          </a:p>
        </p:txBody>
      </p:sp>
      <p:sp>
        <p:nvSpPr>
          <p:cNvPr id="14" name="TextBox 3"/>
          <p:cNvSpPr txBox="1">
            <a:spLocks noChangeArrowheads="1"/>
          </p:cNvSpPr>
          <p:nvPr/>
        </p:nvSpPr>
        <p:spPr bwMode="auto">
          <a:xfrm>
            <a:off x="0" y="6581775"/>
            <a:ext cx="19812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FDB6392-078D-4450-A240-BFDE83E99939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175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/>
              <a:t>Topics overview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316038"/>
            <a:ext cx="8229600" cy="4525962"/>
          </a:xfrm>
        </p:spPr>
        <p:txBody>
          <a:bodyPr>
            <a:normAutofit fontScale="92500" lnSpcReduction="20000"/>
          </a:bodyPr>
          <a:lstStyle/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Intro</a:t>
            </a:r>
          </a:p>
          <a:p>
            <a:pPr eaLnBrk="1" hangingPunct="1"/>
            <a:r>
              <a:rPr lang="en-US" sz="2800" dirty="0">
                <a:solidFill>
                  <a:srgbClr val="FF0000"/>
                </a:solidFill>
              </a:rPr>
              <a:t>Features &amp; filters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Filters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Gradients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Edges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Blobs/regions</a:t>
            </a:r>
          </a:p>
          <a:p>
            <a:pPr lvl="1"/>
            <a:r>
              <a:rPr lang="en-US" sz="2400" dirty="0">
                <a:solidFill>
                  <a:srgbClr val="FF0000"/>
                </a:solidFill>
              </a:rPr>
              <a:t>Local patterns</a:t>
            </a:r>
            <a:r>
              <a:rPr lang="en-US" sz="2400" dirty="0"/>
              <a:t> </a:t>
            </a:r>
          </a:p>
          <a:p>
            <a:r>
              <a:rPr lang="en-US" dirty="0"/>
              <a:t>Grouping &amp; fitting</a:t>
            </a:r>
          </a:p>
          <a:p>
            <a:r>
              <a:rPr lang="en-US" dirty="0"/>
              <a:t>Multiple views and motion</a:t>
            </a:r>
          </a:p>
          <a:p>
            <a:pPr eaLnBrk="1" hangingPunct="1"/>
            <a:r>
              <a:rPr lang="en-US" sz="2800" dirty="0"/>
              <a:t>Recognition</a:t>
            </a:r>
          </a:p>
          <a:p>
            <a:pPr eaLnBrk="1" hangingPunct="1"/>
            <a:r>
              <a:rPr lang="en-US" sz="2800" dirty="0"/>
              <a:t>Video processing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71D534-EAF5-7340-9EBE-DE4DF80614A8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88668"/>
            <a:ext cx="3199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0" dirty="0"/>
              <a:t>Slide credit: Kristen </a:t>
            </a:r>
            <a:r>
              <a:rPr lang="en-US" b="0" dirty="0" err="1"/>
              <a:t>Grauman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64270688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33291"/>
            <a:ext cx="8229600" cy="1143000"/>
          </a:xfrm>
        </p:spPr>
        <p:txBody>
          <a:bodyPr/>
          <a:lstStyle/>
          <a:p>
            <a:r>
              <a:rPr lang="en-US"/>
              <a:t>Distance transform (1D)</a:t>
            </a:r>
          </a:p>
        </p:txBody>
      </p:sp>
      <p:sp>
        <p:nvSpPr>
          <p:cNvPr id="107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982629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0752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30664" r="17084" b="6644"/>
          <a:stretch>
            <a:fillRect/>
          </a:stretch>
        </p:blipFill>
        <p:spPr bwMode="auto">
          <a:xfrm>
            <a:off x="228600" y="1050892"/>
            <a:ext cx="8686800" cy="518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7942" name="Rectangle 6"/>
          <p:cNvSpPr>
            <a:spLocks noChangeArrowheads="1"/>
          </p:cNvSpPr>
          <p:nvPr/>
        </p:nvSpPr>
        <p:spPr bwMode="auto">
          <a:xfrm>
            <a:off x="381000" y="2963829"/>
            <a:ext cx="7086600" cy="1676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3" name="Rectangle 7"/>
          <p:cNvSpPr>
            <a:spLocks noChangeArrowheads="1"/>
          </p:cNvSpPr>
          <p:nvPr/>
        </p:nvSpPr>
        <p:spPr bwMode="auto">
          <a:xfrm>
            <a:off x="381000" y="3802029"/>
            <a:ext cx="8077200" cy="762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4" name="Rectangle 8"/>
          <p:cNvSpPr>
            <a:spLocks noChangeArrowheads="1"/>
          </p:cNvSpPr>
          <p:nvPr/>
        </p:nvSpPr>
        <p:spPr bwMode="auto">
          <a:xfrm>
            <a:off x="4800600" y="57832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5" name="Rectangle 9"/>
          <p:cNvSpPr>
            <a:spLocks noChangeArrowheads="1"/>
          </p:cNvSpPr>
          <p:nvPr/>
        </p:nvSpPr>
        <p:spPr bwMode="auto">
          <a:xfrm>
            <a:off x="4800600" y="5173629"/>
            <a:ext cx="4343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0" name="Rectangle 12"/>
          <p:cNvSpPr>
            <a:spLocks noChangeArrowheads="1"/>
          </p:cNvSpPr>
          <p:nvPr/>
        </p:nvSpPr>
        <p:spPr bwMode="auto">
          <a:xfrm>
            <a:off x="381000" y="1668429"/>
            <a:ext cx="6248400" cy="457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49" name="Rectangle 13"/>
          <p:cNvSpPr>
            <a:spLocks noChangeArrowheads="1"/>
          </p:cNvSpPr>
          <p:nvPr/>
        </p:nvSpPr>
        <p:spPr bwMode="auto">
          <a:xfrm>
            <a:off x="5562600" y="4640229"/>
            <a:ext cx="3352800" cy="533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67950" name="Rectangle 14"/>
          <p:cNvSpPr>
            <a:spLocks noChangeArrowheads="1"/>
          </p:cNvSpPr>
          <p:nvPr/>
        </p:nvSpPr>
        <p:spPr bwMode="auto">
          <a:xfrm>
            <a:off x="1066800" y="4564029"/>
            <a:ext cx="34290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07533" name="Rectangle 12"/>
          <p:cNvSpPr>
            <a:spLocks noChangeArrowheads="1"/>
          </p:cNvSpPr>
          <p:nvPr/>
        </p:nvSpPr>
        <p:spPr bwMode="auto">
          <a:xfrm>
            <a:off x="7493000" y="2993992"/>
            <a:ext cx="1423988" cy="8397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4" name="Rectangle 13"/>
          <p:cNvSpPr>
            <a:spLocks noChangeArrowheads="1"/>
          </p:cNvSpPr>
          <p:nvPr/>
        </p:nvSpPr>
        <p:spPr bwMode="auto">
          <a:xfrm>
            <a:off x="7645400" y="3146392"/>
            <a:ext cx="1423988" cy="1563687"/>
          </a:xfrm>
          <a:prstGeom prst="rect">
            <a:avLst/>
          </a:prstGeom>
          <a:solidFill>
            <a:schemeClr val="bg1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7535" name="TextBox 14"/>
          <p:cNvSpPr txBox="1">
            <a:spLocks noChangeArrowheads="1"/>
          </p:cNvSpPr>
          <p:nvPr/>
        </p:nvSpPr>
        <p:spPr bwMode="auto">
          <a:xfrm>
            <a:off x="4498975" y="2557429"/>
            <a:ext cx="4271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0000"/>
                </a:solidFill>
              </a:rPr>
              <a:t>// 0 if j is in </a:t>
            </a:r>
            <a:r>
              <a:rPr lang="en-US" sz="2000" b="1">
                <a:solidFill>
                  <a:srgbClr val="000000"/>
                </a:solidFill>
              </a:rPr>
              <a:t>P</a:t>
            </a:r>
            <a:r>
              <a:rPr lang="en-US" sz="2000">
                <a:solidFill>
                  <a:srgbClr val="000000"/>
                </a:solidFill>
              </a:rPr>
              <a:t>, infinity otherwise</a:t>
            </a: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0" y="6581775"/>
            <a:ext cx="9144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Adapted by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42" grpId="0" animBg="1"/>
      <p:bldP spid="167943" grpId="0" animBg="1"/>
      <p:bldP spid="167943" grpId="1" animBg="1"/>
      <p:bldP spid="167944" grpId="0" animBg="1"/>
      <p:bldP spid="167945" grpId="0" animBg="1"/>
      <p:bldP spid="167949" grpId="0" animBg="1"/>
      <p:bldP spid="16795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06317"/>
            <a:ext cx="8229600" cy="1143000"/>
          </a:xfrm>
        </p:spPr>
        <p:txBody>
          <a:bodyPr/>
          <a:lstStyle/>
          <a:p>
            <a:r>
              <a:rPr lang="en-US"/>
              <a:t>Distance Transform (2D)</a:t>
            </a:r>
          </a:p>
        </p:txBody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096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108548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76025" r="17084" b="6389"/>
          <a:stretch>
            <a:fillRect/>
          </a:stretch>
        </p:blipFill>
        <p:spPr bwMode="auto">
          <a:xfrm>
            <a:off x="-101600" y="4049684"/>
            <a:ext cx="9144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8550" name="Picture 4"/>
          <p:cNvPicPr>
            <a:picLocks noChangeAspect="1" noChangeArrowheads="1"/>
          </p:cNvPicPr>
          <p:nvPr/>
        </p:nvPicPr>
        <p:blipFill>
          <a:blip r:embed="rId3" cstate="print"/>
          <a:srcRect l="14999" t="31601" r="17084" b="40903"/>
          <a:stretch>
            <a:fillRect/>
          </a:stretch>
        </p:blipFill>
        <p:spPr bwMode="auto">
          <a:xfrm>
            <a:off x="80963" y="1311246"/>
            <a:ext cx="9144000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4419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Adapted by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 from Dan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Huttonlocher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Chamfer distance</a:t>
            </a:r>
          </a:p>
        </p:txBody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49362"/>
            <a:ext cx="8229600" cy="4525963"/>
          </a:xfrm>
        </p:spPr>
        <p:txBody>
          <a:bodyPr/>
          <a:lstStyle/>
          <a:p>
            <a:pPr eaLnBrk="1" hangingPunct="1"/>
            <a:r>
              <a:rPr lang="en-US" sz="2400" dirty="0"/>
              <a:t>Average distance to nearest feature</a:t>
            </a:r>
          </a:p>
        </p:txBody>
      </p:sp>
      <p:pic>
        <p:nvPicPr>
          <p:cNvPr id="103428" name="Picture 4"/>
          <p:cNvPicPr>
            <a:picLocks noChangeAspect="1" noChangeArrowheads="1"/>
          </p:cNvPicPr>
          <p:nvPr/>
        </p:nvPicPr>
        <p:blipFill>
          <a:blip r:embed="rId3" cstate="print"/>
          <a:srcRect l="44167" t="67693" r="32916" b="24103"/>
          <a:stretch>
            <a:fillRect/>
          </a:stretch>
        </p:blipFill>
        <p:spPr bwMode="auto">
          <a:xfrm>
            <a:off x="2590800" y="2133600"/>
            <a:ext cx="4191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72755" r="39166" b="7008"/>
          <a:stretch>
            <a:fillRect/>
          </a:stretch>
        </p:blipFill>
        <p:spPr bwMode="auto">
          <a:xfrm>
            <a:off x="60198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49405" r="39166" b="30359"/>
          <a:stretch>
            <a:fillRect/>
          </a:stretch>
        </p:blipFill>
        <p:spPr bwMode="auto">
          <a:xfrm>
            <a:off x="3429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4" cstate="print"/>
          <a:srcRect l="45416" t="19829" r="39166" b="59935"/>
          <a:stretch>
            <a:fillRect/>
          </a:stretch>
        </p:blipFill>
        <p:spPr bwMode="auto">
          <a:xfrm>
            <a:off x="762000" y="3535362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4" name="TextBox 10"/>
          <p:cNvSpPr txBox="1">
            <a:spLocks noChangeArrowheads="1"/>
          </p:cNvSpPr>
          <p:nvPr/>
        </p:nvSpPr>
        <p:spPr bwMode="auto">
          <a:xfrm>
            <a:off x="3962400" y="5592762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dirty="0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45065" name="TextBox 11"/>
          <p:cNvSpPr txBox="1">
            <a:spLocks noChangeArrowheads="1"/>
          </p:cNvSpPr>
          <p:nvPr/>
        </p:nvSpPr>
        <p:spPr bwMode="auto">
          <a:xfrm>
            <a:off x="5867400" y="5592762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sp>
        <p:nvSpPr>
          <p:cNvPr id="45068" name="AutoShape 12"/>
          <p:cNvSpPr>
            <a:spLocks noChangeArrowheads="1"/>
          </p:cNvSpPr>
          <p:nvPr/>
        </p:nvSpPr>
        <p:spPr bwMode="auto">
          <a:xfrm>
            <a:off x="6172200" y="3687762"/>
            <a:ext cx="228600" cy="228600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b="1">
              <a:solidFill>
                <a:srgbClr val="000000"/>
              </a:solidFill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895600" cy="2762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Chamfer distance</a:t>
            </a:r>
          </a:p>
        </p:txBody>
      </p:sp>
      <p:pic>
        <p:nvPicPr>
          <p:cNvPr id="104452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72755" r="39166" b="7008"/>
          <a:stretch>
            <a:fillRect/>
          </a:stretch>
        </p:blipFill>
        <p:spPr bwMode="auto">
          <a:xfrm>
            <a:off x="60198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3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49405" r="39166" b="30359"/>
          <a:stretch>
            <a:fillRect/>
          </a:stretch>
        </p:blipFill>
        <p:spPr bwMode="auto">
          <a:xfrm>
            <a:off x="3429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4" name="Picture 5"/>
          <p:cNvPicPr>
            <a:picLocks noChangeAspect="1" noChangeArrowheads="1"/>
          </p:cNvPicPr>
          <p:nvPr/>
        </p:nvPicPr>
        <p:blipFill>
          <a:blip r:embed="rId3" cstate="print"/>
          <a:srcRect l="45416" t="19829" r="39166" b="59935"/>
          <a:stretch>
            <a:fillRect/>
          </a:stretch>
        </p:blipFill>
        <p:spPr bwMode="auto">
          <a:xfrm>
            <a:off x="762000" y="3886200"/>
            <a:ext cx="2476500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5" name="TextBox 9"/>
          <p:cNvSpPr txBox="1">
            <a:spLocks noChangeArrowheads="1"/>
          </p:cNvSpPr>
          <p:nvPr/>
        </p:nvSpPr>
        <p:spPr bwMode="auto">
          <a:xfrm>
            <a:off x="3124200" y="6565612"/>
            <a:ext cx="41910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300" dirty="0">
                <a:solidFill>
                  <a:srgbClr val="000000"/>
                </a:solidFill>
              </a:rPr>
              <a:t>Fig from D. </a:t>
            </a:r>
            <a:r>
              <a:rPr lang="en-US" sz="1300" dirty="0" err="1">
                <a:solidFill>
                  <a:srgbClr val="000000"/>
                </a:solidFill>
              </a:rPr>
              <a:t>Gavrila</a:t>
            </a:r>
            <a:r>
              <a:rPr lang="en-US" sz="1300" dirty="0">
                <a:solidFill>
                  <a:srgbClr val="000000"/>
                </a:solidFill>
              </a:rPr>
              <a:t>, DAGM 1999</a:t>
            </a:r>
          </a:p>
        </p:txBody>
      </p:sp>
      <p:sp>
        <p:nvSpPr>
          <p:cNvPr id="104456" name="TextBox 10"/>
          <p:cNvSpPr txBox="1">
            <a:spLocks noChangeArrowheads="1"/>
          </p:cNvSpPr>
          <p:nvPr/>
        </p:nvSpPr>
        <p:spPr bwMode="auto">
          <a:xfrm>
            <a:off x="3962400" y="5943600"/>
            <a:ext cx="16002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Edge image</a:t>
            </a:r>
          </a:p>
        </p:txBody>
      </p:sp>
      <p:sp>
        <p:nvSpPr>
          <p:cNvPr id="104457" name="TextBox 11"/>
          <p:cNvSpPr txBox="1">
            <a:spLocks noChangeArrowheads="1"/>
          </p:cNvSpPr>
          <p:nvPr/>
        </p:nvSpPr>
        <p:spPr bwMode="auto">
          <a:xfrm>
            <a:off x="5867400" y="5943600"/>
            <a:ext cx="3048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>
                <a:solidFill>
                  <a:srgbClr val="000000"/>
                </a:solidFill>
              </a:rPr>
              <a:t>Distance transform image</a:t>
            </a:r>
          </a:p>
        </p:txBody>
      </p:sp>
      <p:pic>
        <p:nvPicPr>
          <p:cNvPr id="104458" name="Picture 2"/>
          <p:cNvPicPr>
            <a:picLocks noChangeAspect="1" noChangeArrowheads="1"/>
          </p:cNvPicPr>
          <p:nvPr/>
        </p:nvPicPr>
        <p:blipFill>
          <a:blip r:embed="rId4" cstate="print"/>
          <a:srcRect l="39166" t="49915" r="38333" b="30257"/>
          <a:stretch>
            <a:fillRect/>
          </a:stretch>
        </p:blipFill>
        <p:spPr bwMode="auto">
          <a:xfrm>
            <a:off x="2438400" y="1447800"/>
            <a:ext cx="41148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GB" dirty="0">
                <a:latin typeface="Arial" pitchFamily="34" charset="0"/>
                <a:cs typeface="Arial" pitchFamily="34" charset="0"/>
              </a:rPr>
              <a:t>Chamfer distance: </a:t>
            </a:r>
            <a:br>
              <a:rPr lang="en-GB" dirty="0">
                <a:latin typeface="Arial" pitchFamily="34" charset="0"/>
                <a:cs typeface="Arial" pitchFamily="34" charset="0"/>
              </a:rPr>
            </a:br>
            <a:r>
              <a:rPr lang="en-GB" dirty="0">
                <a:latin typeface="Arial" pitchFamily="34" charset="0"/>
                <a:cs typeface="Arial" pitchFamily="34" charset="0"/>
              </a:rPr>
              <a:t>properties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2800" dirty="0">
                <a:latin typeface="Arial" pitchFamily="34" charset="0"/>
                <a:cs typeface="Arial" pitchFamily="34" charset="0"/>
              </a:rPr>
              <a:t>Sensitive to scale and rotation</a:t>
            </a: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Tolerant of small shape changes, clutter</a:t>
            </a: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Need large number of template shapes</a:t>
            </a:r>
          </a:p>
          <a:p>
            <a:r>
              <a:rPr lang="en-GB" sz="2800" dirty="0">
                <a:latin typeface="Arial" pitchFamily="34" charset="0"/>
                <a:cs typeface="Arial" pitchFamily="34" charset="0"/>
              </a:rPr>
              <a:t>Inexpensive way to match shapes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88180BD1-FC3D-4682-988F-F6DFB5A88147}" type="slidenum">
              <a:rPr lang="en-US" smtClean="0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/>
              <a:t>Edge detection and matching</a:t>
            </a:r>
          </a:p>
          <a:p>
            <a:pPr lvl="1"/>
            <a:r>
              <a:rPr lang="en-US" sz="2400" dirty="0"/>
              <a:t>process the image gradient to find curves/contours</a:t>
            </a:r>
          </a:p>
          <a:p>
            <a:pPr lvl="1"/>
            <a:r>
              <a:rPr lang="en-US" sz="2400" dirty="0"/>
              <a:t>comparing contours</a:t>
            </a:r>
          </a:p>
          <a:p>
            <a:pPr lvl="1"/>
            <a:endParaRPr lang="en-US" sz="2400" dirty="0"/>
          </a:p>
          <a:p>
            <a:r>
              <a:rPr lang="en-US" sz="2800" dirty="0"/>
              <a:t>Binary image analysis</a:t>
            </a:r>
          </a:p>
          <a:p>
            <a:pPr lvl="1"/>
            <a:r>
              <a:rPr lang="en-US" sz="2400" dirty="0"/>
              <a:t>blobs and regions</a:t>
            </a:r>
          </a:p>
          <a:p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62000" y="3276600"/>
            <a:ext cx="6629400" cy="121920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4"/>
          <p:cNvPicPr>
            <a:picLocks noChangeAspect="1" noChangeArrowheads="1"/>
          </p:cNvPicPr>
          <p:nvPr/>
        </p:nvPicPr>
        <p:blipFill>
          <a:blip r:embed="rId3" cstate="print"/>
          <a:srcRect l="52249" t="68134" r="34583" b="11079"/>
          <a:stretch>
            <a:fillRect/>
          </a:stretch>
        </p:blipFill>
        <p:spPr bwMode="auto">
          <a:xfrm>
            <a:off x="1866900" y="1238250"/>
            <a:ext cx="2344738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3"/>
          <p:cNvSpPr>
            <a:spLocks noGrp="1"/>
          </p:cNvSpPr>
          <p:nvPr>
            <p:ph type="title"/>
          </p:nvPr>
        </p:nvSpPr>
        <p:spPr>
          <a:xfrm>
            <a:off x="446088" y="-14288"/>
            <a:ext cx="8229600" cy="1143001"/>
          </a:xfrm>
        </p:spPr>
        <p:txBody>
          <a:bodyPr/>
          <a:lstStyle/>
          <a:p>
            <a:r>
              <a:rPr lang="en-US" sz="4000"/>
              <a:t>Binary images</a:t>
            </a:r>
          </a:p>
        </p:txBody>
      </p:sp>
      <p:pic>
        <p:nvPicPr>
          <p:cNvPr id="54276" name="Picture 4" descr="rfcgw"/>
          <p:cNvPicPr>
            <a:picLocks noChangeAspect="1" noChangeArrowheads="1"/>
          </p:cNvPicPr>
          <p:nvPr/>
        </p:nvPicPr>
        <p:blipFill>
          <a:blip r:embed="rId4" cstate="print"/>
          <a:srcRect l="35599" t="25999" r="48155" b="34000"/>
          <a:stretch>
            <a:fillRect/>
          </a:stretch>
        </p:blipFill>
        <p:spPr bwMode="auto">
          <a:xfrm>
            <a:off x="406400" y="1238250"/>
            <a:ext cx="1277938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15" descr="edges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6088" y="3867150"/>
            <a:ext cx="2590800" cy="2430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5" descr="Slide42"/>
          <p:cNvPicPr>
            <a:picLocks noChangeAspect="1" noChangeArrowheads="1"/>
          </p:cNvPicPr>
          <p:nvPr/>
        </p:nvPicPr>
        <p:blipFill>
          <a:blip r:embed="rId6" cstate="print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l="9350" t="9350" r="10009" b="4944"/>
          <a:stretch>
            <a:fillRect/>
          </a:stretch>
        </p:blipFill>
        <p:spPr bwMode="auto">
          <a:xfrm rot="5400000">
            <a:off x="4148954" y="1402529"/>
            <a:ext cx="2336832" cy="20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9" name="Picture 4" descr="img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6550" y="1274763"/>
            <a:ext cx="2120900" cy="22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0" name="Picture 5" descr="img5"/>
          <p:cNvPicPr>
            <a:picLocks noChangeAspect="1" noChangeArrowheads="1"/>
          </p:cNvPicPr>
          <p:nvPr/>
        </p:nvPicPr>
        <p:blipFill>
          <a:blip r:embed="rId8" cstate="print"/>
          <a:srcRect l="-1627" t="7059" r="64227" b="65492"/>
          <a:stretch>
            <a:fillRect/>
          </a:stretch>
        </p:blipFill>
        <p:spPr bwMode="auto">
          <a:xfrm>
            <a:off x="7051675" y="4086225"/>
            <a:ext cx="1752600" cy="211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4281" name="Picture 4"/>
          <p:cNvPicPr>
            <a:picLocks noChangeAspect="1" noChangeArrowheads="1"/>
          </p:cNvPicPr>
          <p:nvPr/>
        </p:nvPicPr>
        <p:blipFill>
          <a:blip r:embed="rId9" cstate="print"/>
          <a:srcRect l="35265" t="50417" r="48381" b="35834"/>
          <a:stretch>
            <a:fillRect/>
          </a:stretch>
        </p:blipFill>
        <p:spPr bwMode="auto">
          <a:xfrm>
            <a:off x="3148013" y="3794125"/>
            <a:ext cx="1828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82" name="Picture 5"/>
          <p:cNvPicPr>
            <a:picLocks noChangeAspect="1" noChangeArrowheads="1"/>
          </p:cNvPicPr>
          <p:nvPr/>
        </p:nvPicPr>
        <p:blipFill>
          <a:blip r:embed="rId10" cstate="print"/>
          <a:srcRect l="35468" t="22519" r="36049" b="42940"/>
          <a:stretch>
            <a:fillRect/>
          </a:stretch>
        </p:blipFill>
        <p:spPr bwMode="auto">
          <a:xfrm>
            <a:off x="5229225" y="3794125"/>
            <a:ext cx="1606550" cy="262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EC967C48-6686-411B-80A2-31C66FEF8230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46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/>
          <a:lstStyle/>
          <a:p>
            <a:r>
              <a:rPr lang="en-US" sz="4000" dirty="0"/>
              <a:t>Binary image analysis: </a:t>
            </a:r>
            <a:br>
              <a:rPr lang="en-US" sz="4000" dirty="0"/>
            </a:br>
            <a:r>
              <a:rPr lang="en-US" sz="4000" dirty="0"/>
              <a:t>basic steps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Convert the image into binary form </a:t>
            </a:r>
          </a:p>
          <a:p>
            <a:pPr lvl="1">
              <a:spcAft>
                <a:spcPts val="600"/>
              </a:spcAft>
            </a:pPr>
            <a:r>
              <a:rPr lang="en-US" sz="2400" dirty="0" err="1">
                <a:ea typeface="+mn-ea"/>
                <a:cs typeface="+mn-cs"/>
              </a:rPr>
              <a:t>Thresholding</a:t>
            </a:r>
            <a:endParaRPr lang="en-US" sz="24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r>
              <a:rPr lang="en-US" sz="2800" dirty="0"/>
              <a:t>Clean up the </a:t>
            </a:r>
            <a:r>
              <a:rPr lang="en-US" sz="2800" dirty="0" err="1"/>
              <a:t>thresholded</a:t>
            </a:r>
            <a:r>
              <a:rPr lang="en-US" sz="2800" dirty="0"/>
              <a:t> image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Morphological operators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Extract separate blobs</a:t>
            </a:r>
          </a:p>
          <a:p>
            <a:pPr lvl="1">
              <a:spcAft>
                <a:spcPts val="600"/>
              </a:spcAft>
            </a:pPr>
            <a:r>
              <a:rPr lang="en-US" sz="2400" dirty="0">
                <a:ea typeface="+mn-ea"/>
                <a:cs typeface="+mn-cs"/>
              </a:rPr>
              <a:t>Connected components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tx1"/>
                </a:solidFill>
                <a:latin typeface="+mn-lt"/>
              </a:rPr>
              <a:t>Describe the blobs with region properties</a:t>
            </a:r>
            <a:endParaRPr lang="en-US" sz="28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>
              <a:spcAft>
                <a:spcPts val="600"/>
              </a:spcAft>
            </a:pPr>
            <a:endParaRPr lang="en-US" sz="2800" dirty="0"/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5225B73-8C5F-40C9-84F5-F15E4C447531}" type="slidenum">
              <a:rPr lang="en-US" sz="1400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47</a:t>
            </a:fld>
            <a:endParaRPr lang="en-US" sz="1400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/>
              <a:t>Binary images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/>
              <a:t>Two pixel values</a:t>
            </a:r>
          </a:p>
          <a:p>
            <a:pPr lvl="1" eaLnBrk="1" hangingPunct="1"/>
            <a:r>
              <a:rPr lang="en-US"/>
              <a:t>Foreground and background</a:t>
            </a:r>
          </a:p>
          <a:p>
            <a:pPr lvl="1" eaLnBrk="1" hangingPunct="1"/>
            <a:r>
              <a:rPr lang="en-US"/>
              <a:t>Mark region(s) of interest</a:t>
            </a:r>
          </a:p>
        </p:txBody>
      </p:sp>
      <p:pic>
        <p:nvPicPr>
          <p:cNvPr id="55300" name="Picture 12"/>
          <p:cNvPicPr>
            <a:picLocks noChangeAspect="1" noChangeArrowheads="1"/>
          </p:cNvPicPr>
          <p:nvPr/>
        </p:nvPicPr>
        <p:blipFill>
          <a:blip r:embed="rId3" cstate="print"/>
          <a:srcRect l="20000" t="28876" r="55417" b="41823"/>
          <a:stretch>
            <a:fillRect/>
          </a:stretch>
        </p:blipFill>
        <p:spPr bwMode="auto">
          <a:xfrm>
            <a:off x="1692275" y="3355975"/>
            <a:ext cx="290512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1" name="Picture 13"/>
          <p:cNvPicPr>
            <a:picLocks noChangeAspect="1" noChangeArrowheads="1"/>
          </p:cNvPicPr>
          <p:nvPr/>
        </p:nvPicPr>
        <p:blipFill>
          <a:blip r:embed="rId3" cstate="print"/>
          <a:srcRect l="37500" t="64055" r="47917" b="12776"/>
          <a:stretch>
            <a:fillRect/>
          </a:stretch>
        </p:blipFill>
        <p:spPr bwMode="auto">
          <a:xfrm>
            <a:off x="4686300" y="3282950"/>
            <a:ext cx="2405063" cy="233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sz="4000" dirty="0" err="1"/>
              <a:t>Thresholding</a:t>
            </a:r>
            <a:endParaRPr lang="en-US" sz="4000" dirty="0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Grayscale -&gt; binary mask</a:t>
            </a:r>
          </a:p>
          <a:p>
            <a:pPr eaLnBrk="1" hangingPunct="1"/>
            <a:r>
              <a:rPr lang="en-US" sz="2800" dirty="0"/>
              <a:t>Useful if object of interest’s intensity distribution is distinct from background</a:t>
            </a:r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/>
            <a:endParaRPr lang="en-US" dirty="0"/>
          </a:p>
          <a:p>
            <a:pPr eaLnBrk="1" hangingPunct="1">
              <a:buFontTx/>
              <a:buNone/>
            </a:pPr>
            <a:endParaRPr lang="en-US" sz="1800" dirty="0"/>
          </a:p>
          <a:p>
            <a:pPr eaLnBrk="1" hangingPunct="1"/>
            <a:endParaRPr lang="en-US" sz="1800" dirty="0"/>
          </a:p>
          <a:p>
            <a:pPr eaLnBrk="1" hangingPunct="1"/>
            <a:r>
              <a:rPr lang="en-US" sz="1800" dirty="0">
                <a:hlinkClick r:id="rId3"/>
              </a:rPr>
              <a:t>Example</a:t>
            </a:r>
            <a:r>
              <a:rPr lang="en-US" sz="1800" dirty="0"/>
              <a:t> http://homepages.inf.ed.ac.uk/rbf/CVonline/LOCAL_COPIES/FITZGIBBON/simplebinary.html</a:t>
            </a:r>
          </a:p>
          <a:p>
            <a:pPr eaLnBrk="1" hangingPunct="1"/>
            <a:endParaRPr lang="en-US" sz="1800" dirty="0"/>
          </a:p>
        </p:txBody>
      </p:sp>
      <p:pic>
        <p:nvPicPr>
          <p:cNvPr id="1126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0" y="3733800"/>
            <a:ext cx="5181600" cy="9763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69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4724400"/>
            <a:ext cx="4724400" cy="10096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pic>
        <p:nvPicPr>
          <p:cNvPr id="11270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0" y="2667000"/>
            <a:ext cx="4572000" cy="100647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49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 dirty="0"/>
              <a:t>Previously</a:t>
            </a:r>
          </a:p>
        </p:txBody>
      </p:sp>
      <p:sp>
        <p:nvSpPr>
          <p:cNvPr id="125955" name="Content Placeholder 2"/>
          <p:cNvSpPr>
            <a:spLocks noGrp="1"/>
          </p:cNvSpPr>
          <p:nvPr>
            <p:ph idx="1"/>
          </p:nvPr>
        </p:nvSpPr>
        <p:spPr>
          <a:xfrm>
            <a:off x="446088" y="1265238"/>
            <a:ext cx="8229600" cy="4525962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 sz="2800" dirty="0"/>
              <a:t>Filters allow local image neighborhood to influence our description and features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Smoothing to reduce noise 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Derivatives to locate contrast, gradient</a:t>
            </a:r>
          </a:p>
          <a:p>
            <a:pPr lvl="1">
              <a:spcAft>
                <a:spcPts val="600"/>
              </a:spcAft>
            </a:pPr>
            <a:endParaRPr lang="en-US" sz="1400" dirty="0"/>
          </a:p>
          <a:p>
            <a:pPr>
              <a:spcAft>
                <a:spcPts val="600"/>
              </a:spcAft>
            </a:pPr>
            <a:r>
              <a:rPr lang="en-US" sz="2800" dirty="0"/>
              <a:t>Seam carving application: 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use image gradients to measure “interestingness” or “energy”</a:t>
            </a:r>
          </a:p>
          <a:p>
            <a:pPr lvl="1">
              <a:spcAft>
                <a:spcPts val="600"/>
              </a:spcAft>
            </a:pPr>
            <a:r>
              <a:rPr lang="en-US" sz="2400" dirty="0"/>
              <a:t>remove 8-connected seams so as to preserve image’s energy. 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7E60B56B-7935-4BD3-9926-3E4E76C14ACB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5" grpId="0" build="p" bldLvl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 dirty="0" err="1"/>
              <a:t>Thresholding</a:t>
            </a:r>
            <a:endParaRPr lang="en-US" sz="4000" dirty="0"/>
          </a:p>
        </p:txBody>
      </p:sp>
      <p:sp>
        <p:nvSpPr>
          <p:cNvPr id="56323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 dirty="0"/>
              <a:t>Given a grayscale image or an intermediate matrix </a:t>
            </a:r>
            <a:r>
              <a:rPr lang="en-US" sz="2400" dirty="0">
                <a:sym typeface="Wingdings" pitchFamily="2" charset="2"/>
              </a:rPr>
              <a:t> threshold to create a binary output.</a:t>
            </a:r>
            <a:endParaRPr lang="en-US" sz="2400" dirty="0"/>
          </a:p>
        </p:txBody>
      </p:sp>
      <p:pic>
        <p:nvPicPr>
          <p:cNvPr id="4" name="Picture 5" descr="canny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2388" y="2949575"/>
            <a:ext cx="2470150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canny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10150" y="2949575"/>
            <a:ext cx="2482850" cy="248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1030288" y="5432425"/>
            <a:ext cx="3103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Gradient magnitude</a:t>
            </a:r>
          </a:p>
        </p:txBody>
      </p:sp>
      <p:cxnSp>
        <p:nvCxnSpPr>
          <p:cNvPr id="9" name="Straight Arrow Connector 8"/>
          <p:cNvCxnSpPr>
            <a:cxnSpLocks noChangeShapeType="1"/>
          </p:cNvCxnSpPr>
          <p:nvPr/>
        </p:nvCxnSpPr>
        <p:spPr bwMode="auto">
          <a:xfrm>
            <a:off x="4024313" y="4191000"/>
            <a:ext cx="803275" cy="1588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3256" name="TextBox 10"/>
          <p:cNvSpPr txBox="1">
            <a:spLocks noChangeArrowheads="1"/>
          </p:cNvSpPr>
          <p:nvPr/>
        </p:nvSpPr>
        <p:spPr bwMode="auto">
          <a:xfrm>
            <a:off x="1760538" y="5948363"/>
            <a:ext cx="5549900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where gradient is strong.</a:t>
            </a:r>
          </a:p>
        </p:txBody>
      </p:sp>
      <p:sp>
        <p:nvSpPr>
          <p:cNvPr id="53257" name="TextBox 11"/>
          <p:cNvSpPr txBox="1">
            <a:spLocks noChangeArrowheads="1"/>
          </p:cNvSpPr>
          <p:nvPr/>
        </p:nvSpPr>
        <p:spPr bwMode="auto">
          <a:xfrm>
            <a:off x="4681538" y="5473700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find(gradient_mag &gt; t);</a:t>
            </a:r>
          </a:p>
        </p:txBody>
      </p:sp>
      <p:sp>
        <p:nvSpPr>
          <p:cNvPr id="53258" name="TextBox 12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edge detection</a:t>
            </a: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2"/>
          <p:cNvGrpSpPr>
            <a:grpSpLocks noChangeAspect="1"/>
          </p:cNvGrpSpPr>
          <p:nvPr/>
        </p:nvGrpSpPr>
        <p:grpSpPr bwMode="auto">
          <a:xfrm>
            <a:off x="44450" y="2547938"/>
            <a:ext cx="8982075" cy="2667000"/>
            <a:chOff x="446031" y="2771766"/>
            <a:chExt cx="9347328" cy="2774988"/>
          </a:xfrm>
        </p:grpSpPr>
        <p:sp>
          <p:nvSpPr>
            <p:cNvPr id="57354" name="TextBox 11"/>
            <p:cNvSpPr txBox="1">
              <a:spLocks noChangeArrowheads="1"/>
            </p:cNvSpPr>
            <p:nvPr/>
          </p:nvSpPr>
          <p:spPr bwMode="auto">
            <a:xfrm>
              <a:off x="6507189" y="3830643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=</a:t>
              </a:r>
            </a:p>
          </p:txBody>
        </p:sp>
        <p:pic>
          <p:nvPicPr>
            <p:cNvPr id="57355" name="Picture 13" descr="tree_im2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24326" y="3078189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7356" name="Picture 14" descr="tree_im1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03286" y="3063870"/>
              <a:ext cx="2628936" cy="19717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7" name="TextBox 15"/>
            <p:cNvSpPr txBox="1">
              <a:spLocks noChangeArrowheads="1"/>
            </p:cNvSpPr>
            <p:nvPr/>
          </p:nvSpPr>
          <p:spPr bwMode="auto">
            <a:xfrm>
              <a:off x="3395709" y="3721104"/>
              <a:ext cx="1058877" cy="553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0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-</a:t>
              </a:r>
            </a:p>
          </p:txBody>
        </p:sp>
        <p:pic>
          <p:nvPicPr>
            <p:cNvPr id="57358" name="Picture 18" descr="tree_diff.jpg"/>
            <p:cNvPicPr>
              <a:picLocks noChangeAspect="1"/>
            </p:cNvPicPr>
            <p:nvPr/>
          </p:nvPicPr>
          <p:blipFill>
            <a:blip r:embed="rId5" cstate="print"/>
            <a:srcRect l="12724" t="6081" r="8540" b="10744"/>
            <a:stretch>
              <a:fillRect/>
            </a:stretch>
          </p:blipFill>
          <p:spPr bwMode="auto">
            <a:xfrm>
              <a:off x="6908832" y="3063870"/>
              <a:ext cx="2884527" cy="20104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7359" name="Rectangle 19"/>
            <p:cNvSpPr>
              <a:spLocks noChangeArrowheads="1"/>
            </p:cNvSpPr>
            <p:nvPr/>
          </p:nvSpPr>
          <p:spPr bwMode="auto">
            <a:xfrm>
              <a:off x="555570" y="2917818"/>
              <a:ext cx="5951619" cy="2336832"/>
            </a:xfrm>
            <a:prstGeom prst="rect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0" name="Rectangle 20"/>
            <p:cNvSpPr>
              <a:spLocks noChangeArrowheads="1"/>
            </p:cNvSpPr>
            <p:nvPr/>
          </p:nvSpPr>
          <p:spPr bwMode="auto">
            <a:xfrm>
              <a:off x="446031" y="5145111"/>
              <a:ext cx="6134183" cy="401643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57361" name="Rectangle 21"/>
            <p:cNvSpPr>
              <a:spLocks noChangeArrowheads="1"/>
            </p:cNvSpPr>
            <p:nvPr/>
          </p:nvSpPr>
          <p:spPr bwMode="auto">
            <a:xfrm>
              <a:off x="446032" y="2771766"/>
              <a:ext cx="6134183" cy="219078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57347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/>
              <a:t>Thresholding</a:t>
            </a:r>
          </a:p>
        </p:txBody>
      </p:sp>
      <p:sp>
        <p:nvSpPr>
          <p:cNvPr id="57348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/>
              <a:t>Given a grayscale image or an intermediate matrix </a:t>
            </a:r>
            <a:r>
              <a:rPr lang="en-US" sz="2400">
                <a:sym typeface="Wingdings" pitchFamily="2" charset="2"/>
              </a:rPr>
              <a:t> threshold to create a binary output.</a:t>
            </a:r>
            <a:endParaRPr lang="en-US" sz="2400"/>
          </a:p>
        </p:txBody>
      </p:sp>
      <p:sp>
        <p:nvSpPr>
          <p:cNvPr id="57349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background subtraction</a:t>
            </a:r>
          </a:p>
        </p:txBody>
      </p:sp>
      <p:pic>
        <p:nvPicPr>
          <p:cNvPr id="24" name="Picture 23" descr="tree_diff_thresh.jpg"/>
          <p:cNvPicPr>
            <a:picLocks noChangeAspect="1"/>
          </p:cNvPicPr>
          <p:nvPr/>
        </p:nvPicPr>
        <p:blipFill>
          <a:blip r:embed="rId6" cstate="print"/>
          <a:srcRect l="13521" t="6027" r="8540" b="10220"/>
          <a:stretch>
            <a:fillRect/>
          </a:stretch>
        </p:blipFill>
        <p:spPr bwMode="auto">
          <a:xfrm>
            <a:off x="6280150" y="4878388"/>
            <a:ext cx="2746375" cy="194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Down Arrow 24"/>
          <p:cNvSpPr>
            <a:spLocks noChangeArrowheads="1"/>
          </p:cNvSpPr>
          <p:nvPr/>
        </p:nvSpPr>
        <p:spPr bwMode="auto">
          <a:xfrm>
            <a:off x="7529513" y="4670425"/>
            <a:ext cx="365125" cy="5842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7352" name="TextBox 25"/>
          <p:cNvSpPr txBox="1">
            <a:spLocks noChangeArrowheads="1"/>
          </p:cNvSpPr>
          <p:nvPr/>
        </p:nvSpPr>
        <p:spPr bwMode="auto">
          <a:xfrm>
            <a:off x="409575" y="5108575"/>
            <a:ext cx="5257800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that differ significantly from the “empty” background.</a:t>
            </a:r>
          </a:p>
        </p:txBody>
      </p:sp>
      <p:sp>
        <p:nvSpPr>
          <p:cNvPr id="54281" name="TextBox 26"/>
          <p:cNvSpPr txBox="1">
            <a:spLocks noChangeArrowheads="1"/>
          </p:cNvSpPr>
          <p:nvPr/>
        </p:nvSpPr>
        <p:spPr bwMode="auto">
          <a:xfrm>
            <a:off x="3440113" y="653256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find(diff &gt; t);</a:t>
            </a:r>
          </a:p>
        </p:txBody>
      </p:sp>
      <p:sp>
        <p:nvSpPr>
          <p:cNvPr id="1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>
          <a:xfrm>
            <a:off x="6858000" y="6457950"/>
            <a:ext cx="2133600" cy="476250"/>
          </a:xfrm>
        </p:spPr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51</a:t>
            </a:fld>
            <a:endParaRPr lang="en-US" sz="1400" b="1" kern="1200">
              <a:solidFill>
                <a:schemeClr val="bg1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5428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/>
              <a:t>Thresholding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/>
              <a:t>Given a grayscale image or an intermediate matrix </a:t>
            </a:r>
            <a:r>
              <a:rPr lang="en-US" sz="2400">
                <a:sym typeface="Wingdings" pitchFamily="2" charset="2"/>
              </a:rPr>
              <a:t> threshold to create a binary output.</a:t>
            </a:r>
            <a:endParaRPr lang="en-US" sz="2400"/>
          </a:p>
        </p:txBody>
      </p:sp>
      <p:sp>
        <p:nvSpPr>
          <p:cNvPr id="58372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intensity-based detection</a:t>
            </a:r>
          </a:p>
        </p:txBody>
      </p:sp>
      <p:pic>
        <p:nvPicPr>
          <p:cNvPr id="58373" name="Picture 16" descr="door_mask.jpg"/>
          <p:cNvPicPr>
            <a:picLocks noChangeAspect="1"/>
          </p:cNvPicPr>
          <p:nvPr/>
        </p:nvPicPr>
        <p:blipFill>
          <a:blip r:embed="rId3" cstate="print"/>
          <a:srcRect l="13849" t="6190" r="13849" b="12164"/>
          <a:stretch>
            <a:fillRect/>
          </a:stretch>
        </p:blipFill>
        <p:spPr bwMode="auto">
          <a:xfrm>
            <a:off x="5302250" y="2881313"/>
            <a:ext cx="3030538" cy="234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17" descr="doors_gray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03313" y="2917825"/>
            <a:ext cx="2982912" cy="228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8376" name="TextBox 25"/>
          <p:cNvSpPr txBox="1">
            <a:spLocks noChangeArrowheads="1"/>
          </p:cNvSpPr>
          <p:nvPr/>
        </p:nvSpPr>
        <p:spPr bwMode="auto">
          <a:xfrm>
            <a:off x="2855913" y="5546725"/>
            <a:ext cx="525780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dark pixels</a:t>
            </a:r>
          </a:p>
        </p:txBody>
      </p:sp>
      <p:sp>
        <p:nvSpPr>
          <p:cNvPr id="58377" name="TextBox 26"/>
          <p:cNvSpPr txBox="1">
            <a:spLocks noChangeArrowheads="1"/>
          </p:cNvSpPr>
          <p:nvPr/>
        </p:nvSpPr>
        <p:spPr bwMode="auto">
          <a:xfrm>
            <a:off x="5119688" y="5218113"/>
            <a:ext cx="368776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find(im &lt; 65);</a:t>
            </a:r>
          </a:p>
        </p:txBody>
      </p:sp>
      <p:sp>
        <p:nvSpPr>
          <p:cNvPr id="11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>
          <a:xfrm>
            <a:off x="446088" y="22225"/>
            <a:ext cx="8229600" cy="1143000"/>
          </a:xfrm>
        </p:spPr>
        <p:txBody>
          <a:bodyPr/>
          <a:lstStyle/>
          <a:p>
            <a:r>
              <a:rPr lang="en-US" sz="4000"/>
              <a:t>Thresholding</a:t>
            </a:r>
          </a:p>
        </p:txBody>
      </p:sp>
      <p:sp>
        <p:nvSpPr>
          <p:cNvPr id="59395" name="Content Placeholder 2"/>
          <p:cNvSpPr>
            <a:spLocks noGrp="1"/>
          </p:cNvSpPr>
          <p:nvPr>
            <p:ph idx="1"/>
          </p:nvPr>
        </p:nvSpPr>
        <p:spPr>
          <a:xfrm>
            <a:off x="457200" y="1128713"/>
            <a:ext cx="8229600" cy="944562"/>
          </a:xfrm>
        </p:spPr>
        <p:txBody>
          <a:bodyPr/>
          <a:lstStyle/>
          <a:p>
            <a:r>
              <a:rPr lang="en-US" sz="2400"/>
              <a:t>Given a grayscale image or an intermediate matrix </a:t>
            </a:r>
            <a:r>
              <a:rPr lang="en-US" sz="2400">
                <a:sym typeface="Wingdings" pitchFamily="2" charset="2"/>
              </a:rPr>
              <a:t> threshold to create a binary output.</a:t>
            </a:r>
            <a:endParaRPr lang="en-US" sz="2400"/>
          </a:p>
        </p:txBody>
      </p:sp>
      <p:sp>
        <p:nvSpPr>
          <p:cNvPr id="59396" name="TextBox 9"/>
          <p:cNvSpPr txBox="1">
            <a:spLocks noChangeArrowheads="1"/>
          </p:cNvSpPr>
          <p:nvPr/>
        </p:nvSpPr>
        <p:spPr bwMode="auto">
          <a:xfrm>
            <a:off x="1943100" y="2219325"/>
            <a:ext cx="59515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Example: color-based detection</a:t>
            </a:r>
          </a:p>
        </p:txBody>
      </p:sp>
      <p:cxnSp>
        <p:nvCxnSpPr>
          <p:cNvPr id="23" name="Straight Arrow Connector 22"/>
          <p:cNvCxnSpPr>
            <a:cxnSpLocks noChangeShapeType="1"/>
          </p:cNvCxnSpPr>
          <p:nvPr/>
        </p:nvCxnSpPr>
        <p:spPr bwMode="auto">
          <a:xfrm>
            <a:off x="4316413" y="3976688"/>
            <a:ext cx="803275" cy="1587"/>
          </a:xfrm>
          <a:prstGeom prst="straightConnector1">
            <a:avLst/>
          </a:prstGeom>
          <a:noFill/>
          <a:ln w="38100" algn="ctr">
            <a:solidFill>
              <a:schemeClr val="tx1"/>
            </a:solidFill>
            <a:round/>
            <a:headEnd/>
            <a:tailEnd type="arrow" w="med" len="med"/>
          </a:ln>
        </p:spPr>
      </p:cxnSp>
      <p:sp>
        <p:nvSpPr>
          <p:cNvPr id="59398" name="TextBox 25"/>
          <p:cNvSpPr txBox="1">
            <a:spLocks noChangeArrowheads="1"/>
          </p:cNvSpPr>
          <p:nvPr/>
        </p:nvSpPr>
        <p:spPr bwMode="auto">
          <a:xfrm>
            <a:off x="1797050" y="5984875"/>
            <a:ext cx="6572250" cy="430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Looking for pixels within a certain hue range.</a:t>
            </a:r>
          </a:p>
        </p:txBody>
      </p:sp>
      <p:pic>
        <p:nvPicPr>
          <p:cNvPr id="5939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5156200" y="2881313"/>
            <a:ext cx="3419475" cy="259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0" name="Picture 10" descr="beatles3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47725" y="2917825"/>
            <a:ext cx="3262313" cy="256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401" name="TextBox 11"/>
          <p:cNvSpPr txBox="1">
            <a:spLocks noChangeArrowheads="1"/>
          </p:cNvSpPr>
          <p:nvPr/>
        </p:nvSpPr>
        <p:spPr bwMode="auto">
          <a:xfrm>
            <a:off x="5083175" y="5510213"/>
            <a:ext cx="42354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400" b="1" kern="120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fg_pix = find(hue &gt; t1 &amp; hue &lt; t2);</a:t>
            </a:r>
          </a:p>
        </p:txBody>
      </p:sp>
      <p:sp>
        <p:nvSpPr>
          <p:cNvPr id="10" name="Rectangle 9"/>
          <p:cNvSpPr/>
          <p:nvPr/>
        </p:nvSpPr>
        <p:spPr bwMode="auto">
          <a:xfrm>
            <a:off x="5334000" y="5029200"/>
            <a:ext cx="457200" cy="381000"/>
          </a:xfrm>
          <a:prstGeom prst="rect">
            <a:avLst/>
          </a:prstGeom>
          <a:solidFill>
            <a:schemeClr val="tx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 dirty="0"/>
              <a:t>A nice case: bimodal intensity histograms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3" cstate="print"/>
          <a:srcRect l="35001" t="24786" r="35834" b="54770"/>
          <a:stretch>
            <a:fillRect/>
          </a:stretch>
        </p:blipFill>
        <p:spPr bwMode="auto">
          <a:xfrm>
            <a:off x="1219200" y="1676400"/>
            <a:ext cx="5334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 cstate="print"/>
          <a:srcRect l="35834" t="55197" r="35834" b="22998"/>
          <a:stretch>
            <a:fillRect/>
          </a:stretch>
        </p:blipFill>
        <p:spPr bwMode="auto">
          <a:xfrm>
            <a:off x="1905000" y="4191000"/>
            <a:ext cx="5181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6553200" y="22860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Ideal histogram, light object on dark background</a:t>
            </a:r>
          </a:p>
        </p:txBody>
      </p:sp>
      <p:sp>
        <p:nvSpPr>
          <p:cNvPr id="13319" name="Text Box 7"/>
          <p:cNvSpPr txBox="1">
            <a:spLocks noChangeArrowheads="1"/>
          </p:cNvSpPr>
          <p:nvPr/>
        </p:nvSpPr>
        <p:spPr bwMode="auto">
          <a:xfrm>
            <a:off x="6705600" y="4724400"/>
            <a:ext cx="20574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Actual observed histogram with noise</a:t>
            </a: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1447800" y="6400800"/>
            <a:ext cx="6781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Images: http://homepages.inf.ed.ac.uk/rbf/CVonline/LOCAL_COPIES/OWENS/LECT2/node3.html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54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/>
              <a:t>Not so nice cases</a:t>
            </a:r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 l="18750" t="46338" r="59375" b="18228"/>
          <a:stretch>
            <a:fillRect/>
          </a:stretch>
        </p:blipFill>
        <p:spPr bwMode="auto">
          <a:xfrm>
            <a:off x="76200" y="2057400"/>
            <a:ext cx="26670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5" name="Text Box 5"/>
          <p:cNvSpPr txBox="1">
            <a:spLocks noChangeArrowheads="1"/>
          </p:cNvSpPr>
          <p:nvPr/>
        </p:nvSpPr>
        <p:spPr bwMode="auto">
          <a:xfrm>
            <a:off x="0" y="6507163"/>
            <a:ext cx="2590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and Stockman</a:t>
            </a:r>
          </a:p>
        </p:txBody>
      </p:sp>
      <p:pic>
        <p:nvPicPr>
          <p:cNvPr id="92166" name="Picture 6"/>
          <p:cNvPicPr>
            <a:picLocks noChangeAspect="1" noChangeArrowheads="1"/>
          </p:cNvPicPr>
          <p:nvPr/>
        </p:nvPicPr>
        <p:blipFill>
          <a:blip r:embed="rId4" cstate="print"/>
          <a:srcRect l="32083" t="48637" r="32083" b="13884"/>
          <a:stretch>
            <a:fillRect/>
          </a:stretch>
        </p:blipFill>
        <p:spPr bwMode="auto">
          <a:xfrm>
            <a:off x="5943600" y="2209800"/>
            <a:ext cx="3048000" cy="194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67" name="Picture 7"/>
          <p:cNvPicPr>
            <a:picLocks noChangeAspect="1" noChangeArrowheads="1"/>
          </p:cNvPicPr>
          <p:nvPr/>
        </p:nvPicPr>
        <p:blipFill>
          <a:blip r:embed="rId3" cstate="print"/>
          <a:srcRect l="48125" t="46338" r="31250" b="18228"/>
          <a:stretch>
            <a:fillRect/>
          </a:stretch>
        </p:blipFill>
        <p:spPr bwMode="auto">
          <a:xfrm>
            <a:off x="3200400" y="2082800"/>
            <a:ext cx="25146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55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/>
              <a:t>What to do with “noisy” binary outputs?</a:t>
            </a:r>
          </a:p>
          <a:p>
            <a:pPr lvl="1"/>
            <a:r>
              <a:rPr lang="en-US" sz="2400" dirty="0"/>
              <a:t>Holes</a:t>
            </a:r>
          </a:p>
          <a:p>
            <a:pPr lvl="1"/>
            <a:r>
              <a:rPr lang="en-US" sz="2400" dirty="0"/>
              <a:t>Extra small fragments</a:t>
            </a:r>
          </a:p>
          <a:p>
            <a:endParaRPr lang="en-US" sz="2800" dirty="0"/>
          </a:p>
          <a:p>
            <a:r>
              <a:rPr lang="en-US" sz="2800" dirty="0"/>
              <a:t>How to demarcate multiple regions of interest? </a:t>
            </a:r>
          </a:p>
          <a:p>
            <a:pPr lvl="1"/>
            <a:r>
              <a:rPr lang="en-US" sz="2400" dirty="0"/>
              <a:t>Count objects</a:t>
            </a:r>
          </a:p>
          <a:p>
            <a:pPr lvl="1"/>
            <a:r>
              <a:rPr lang="en-US" sz="2400" dirty="0"/>
              <a:t>Compute further features per object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15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Morphological operators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800" dirty="0"/>
              <a:t>Change the shape of the foreground regions via intersection/union operations between a scanning structuring element and binary image.</a:t>
            </a:r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Useful to clean up result from </a:t>
            </a:r>
            <a:r>
              <a:rPr lang="en-US" sz="2800" dirty="0" err="1"/>
              <a:t>thresholding</a:t>
            </a:r>
            <a:endParaRPr lang="en-US" sz="2800" dirty="0"/>
          </a:p>
          <a:p>
            <a:pPr eaLnBrk="1" hangingPunct="1"/>
            <a:endParaRPr lang="en-US" sz="1000" dirty="0"/>
          </a:p>
          <a:p>
            <a:pPr eaLnBrk="1" hangingPunct="1"/>
            <a:r>
              <a:rPr lang="en-US" sz="2800" dirty="0"/>
              <a:t>Basic operators are:</a:t>
            </a:r>
          </a:p>
          <a:p>
            <a:pPr lvl="1" eaLnBrk="1" hangingPunct="1"/>
            <a:r>
              <a:rPr lang="en-US" dirty="0"/>
              <a:t>Dilation</a:t>
            </a:r>
          </a:p>
          <a:p>
            <a:pPr lvl="1" eaLnBrk="1" hangingPunct="1"/>
            <a:r>
              <a:rPr lang="en-US" dirty="0"/>
              <a:t>Erosion</a:t>
            </a:r>
          </a:p>
          <a:p>
            <a:pPr eaLnBrk="1" hangingPunct="1"/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8611" grpId="0" build="p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Dilation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21920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Expands connected components</a:t>
            </a:r>
          </a:p>
          <a:p>
            <a:pPr eaLnBrk="1" hangingPunct="1"/>
            <a:r>
              <a:rPr lang="en-US" sz="2800" dirty="0"/>
              <a:t>Grow features</a:t>
            </a:r>
          </a:p>
          <a:p>
            <a:pPr eaLnBrk="1" hangingPunct="1"/>
            <a:r>
              <a:rPr lang="en-US" sz="2800" dirty="0"/>
              <a:t>Fill holes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920750" y="2917825"/>
            <a:ext cx="7302500" cy="3214688"/>
            <a:chOff x="920750" y="2917825"/>
            <a:chExt cx="7302500" cy="3214688"/>
          </a:xfrm>
        </p:grpSpPr>
        <p:sp>
          <p:nvSpPr>
            <p:cNvPr id="69636" name="Text Box 5"/>
            <p:cNvSpPr txBox="1">
              <a:spLocks noChangeArrowheads="1"/>
            </p:cNvSpPr>
            <p:nvPr/>
          </p:nvSpPr>
          <p:spPr bwMode="auto">
            <a:xfrm>
              <a:off x="1797050" y="57658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dilation</a:t>
              </a:r>
            </a:p>
          </p:txBody>
        </p:sp>
        <p:sp>
          <p:nvSpPr>
            <p:cNvPr id="69637" name="Text Box 6"/>
            <p:cNvSpPr txBox="1">
              <a:spLocks noChangeArrowheads="1"/>
            </p:cNvSpPr>
            <p:nvPr/>
          </p:nvSpPr>
          <p:spPr bwMode="auto">
            <a:xfrm>
              <a:off x="5791200" y="5761038"/>
              <a:ext cx="2133600" cy="369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dilation</a:t>
              </a:r>
            </a:p>
          </p:txBody>
        </p:sp>
        <p:pic>
          <p:nvPicPr>
            <p:cNvPr id="69638" name="Picture 10" descr="beatles_eroded.jpg"/>
            <p:cNvPicPr>
              <a:picLocks noChangeAspect="1"/>
            </p:cNvPicPr>
            <p:nvPr/>
          </p:nvPicPr>
          <p:blipFill>
            <a:blip r:embed="rId3" cstate="print"/>
            <a:srcRect l="10078" t="4237" r="10561" b="8881"/>
            <a:stretch>
              <a:fillRect/>
            </a:stretch>
          </p:blipFill>
          <p:spPr bwMode="auto">
            <a:xfrm>
              <a:off x="920750" y="2917825"/>
              <a:ext cx="3505200" cy="2782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9639" name="Picture 8" descr="beatles_dilated.jpg"/>
            <p:cNvPicPr>
              <a:picLocks noChangeAspect="1"/>
            </p:cNvPicPr>
            <p:nvPr/>
          </p:nvPicPr>
          <p:blipFill>
            <a:blip r:embed="rId4" cstate="print"/>
            <a:srcRect l="10153" t="4642" r="10005" b="9140"/>
            <a:stretch>
              <a:fillRect/>
            </a:stretch>
          </p:blipFill>
          <p:spPr bwMode="auto">
            <a:xfrm>
              <a:off x="4645025" y="2933700"/>
              <a:ext cx="3578225" cy="28019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5" grpId="0" build="p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9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Erosion</a:t>
            </a:r>
          </a:p>
        </p:txBody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01738"/>
            <a:ext cx="8229600" cy="1898650"/>
          </a:xfrm>
        </p:spPr>
        <p:txBody>
          <a:bodyPr/>
          <a:lstStyle/>
          <a:p>
            <a:pPr eaLnBrk="1" hangingPunct="1"/>
            <a:r>
              <a:rPr lang="en-US" sz="2800" dirty="0"/>
              <a:t>Erode connected components</a:t>
            </a:r>
          </a:p>
          <a:p>
            <a:pPr eaLnBrk="1" hangingPunct="1"/>
            <a:r>
              <a:rPr lang="en-US" sz="2800" dirty="0"/>
              <a:t>Shrink features</a:t>
            </a:r>
          </a:p>
          <a:p>
            <a:pPr eaLnBrk="1" hangingPunct="1"/>
            <a:r>
              <a:rPr lang="en-US" sz="2800" dirty="0"/>
              <a:t>Remove bridges, branches, noise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47725" y="2771775"/>
            <a:ext cx="8101013" cy="3424238"/>
            <a:chOff x="847725" y="2771775"/>
            <a:chExt cx="8101013" cy="3424238"/>
          </a:xfrm>
        </p:grpSpPr>
        <p:pic>
          <p:nvPicPr>
            <p:cNvPr id="70658" name="Picture 20" descr="beatles_eroded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79900" y="2771775"/>
              <a:ext cx="4668838" cy="33861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0661" name="Text Box 6"/>
            <p:cNvSpPr txBox="1">
              <a:spLocks noChangeArrowheads="1"/>
            </p:cNvSpPr>
            <p:nvPr/>
          </p:nvSpPr>
          <p:spPr bwMode="auto">
            <a:xfrm>
              <a:off x="1833563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erosion</a:t>
              </a:r>
            </a:p>
          </p:txBody>
        </p:sp>
        <p:sp>
          <p:nvSpPr>
            <p:cNvPr id="70662" name="Text Box 7"/>
            <p:cNvSpPr txBox="1">
              <a:spLocks noChangeArrowheads="1"/>
            </p:cNvSpPr>
            <p:nvPr/>
          </p:nvSpPr>
          <p:spPr bwMode="auto">
            <a:xfrm>
              <a:off x="5813425" y="5829300"/>
              <a:ext cx="213360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erosion</a:t>
              </a:r>
            </a:p>
          </p:txBody>
        </p:sp>
        <p:pic>
          <p:nvPicPr>
            <p:cNvPr id="70663" name="Picture 19" descr="maskout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847725" y="2906713"/>
              <a:ext cx="3719513" cy="29289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59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60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 dirty="0"/>
              <a:t>Today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24000"/>
            <a:ext cx="7772400" cy="4114800"/>
          </a:xfrm>
        </p:spPr>
        <p:txBody>
          <a:bodyPr/>
          <a:lstStyle/>
          <a:p>
            <a:r>
              <a:rPr lang="en-US" sz="2800" dirty="0"/>
              <a:t>Edge detection and matching</a:t>
            </a:r>
          </a:p>
          <a:p>
            <a:pPr lvl="1"/>
            <a:r>
              <a:rPr lang="en-US" sz="2400" dirty="0"/>
              <a:t>process the image gradient to find curves/contours</a:t>
            </a:r>
          </a:p>
          <a:p>
            <a:pPr lvl="1"/>
            <a:r>
              <a:rPr lang="en-US" sz="2400" dirty="0"/>
              <a:t>comparing contours</a:t>
            </a:r>
          </a:p>
          <a:p>
            <a:pPr lvl="1"/>
            <a:endParaRPr lang="en-US" sz="2400" dirty="0"/>
          </a:p>
          <a:p>
            <a:r>
              <a:rPr lang="en-US" sz="2800" dirty="0"/>
              <a:t>Binary image analysis</a:t>
            </a:r>
          </a:p>
          <a:p>
            <a:pPr lvl="1"/>
            <a:r>
              <a:rPr lang="en-US" sz="2400" dirty="0"/>
              <a:t>blobs and regions</a:t>
            </a:r>
          </a:p>
          <a:p>
            <a:endParaRPr lang="en-US" sz="2800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Structuring elements</a:t>
            </a:r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9113" y="127476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b="1"/>
              <a:t>Masks</a:t>
            </a:r>
            <a:r>
              <a:rPr lang="en-US" sz="2800"/>
              <a:t> of varying shapes and sizes used to perform morphology, for example:</a:t>
            </a:r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endParaRPr lang="en-US" sz="2800"/>
          </a:p>
          <a:p>
            <a:pPr eaLnBrk="1" hangingPunct="1"/>
            <a:r>
              <a:rPr lang="en-US" sz="2800"/>
              <a:t>Scan mask across foreground pixels to transform the binary image</a:t>
            </a:r>
          </a:p>
          <a:p>
            <a:pPr eaLnBrk="1" hangingPunct="1"/>
            <a:endParaRPr lang="en-US" sz="2800"/>
          </a:p>
          <a:p>
            <a:pPr eaLnBrk="1" hangingPunct="1">
              <a:buFontTx/>
              <a:buNone/>
            </a:pPr>
            <a:r>
              <a:rPr lang="en-US" sz="1800" b="1"/>
              <a:t>&gt;&gt; </a:t>
            </a:r>
            <a:r>
              <a:rPr lang="en-US" sz="1800" b="1">
                <a:latin typeface="Courier New" pitchFamily="49" charset="0"/>
                <a:cs typeface="Courier New" pitchFamily="49" charset="0"/>
              </a:rPr>
              <a:t>help strel</a:t>
            </a:r>
          </a:p>
        </p:txBody>
      </p:sp>
      <p:pic>
        <p:nvPicPr>
          <p:cNvPr id="71684" name="Picture 4"/>
          <p:cNvPicPr>
            <a:picLocks noChangeAspect="1" noChangeArrowheads="1"/>
          </p:cNvPicPr>
          <p:nvPr/>
        </p:nvPicPr>
        <p:blipFill>
          <a:blip r:embed="rId3" cstate="print"/>
          <a:srcRect l="47258" t="31004" r="47951" b="61157"/>
          <a:stretch>
            <a:fillRect/>
          </a:stretch>
        </p:blipFill>
        <p:spPr bwMode="auto">
          <a:xfrm>
            <a:off x="3001963" y="2552700"/>
            <a:ext cx="876300" cy="87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5" name="Picture 4"/>
          <p:cNvPicPr>
            <a:picLocks noChangeAspect="1" noChangeArrowheads="1"/>
          </p:cNvPicPr>
          <p:nvPr/>
        </p:nvPicPr>
        <p:blipFill>
          <a:blip r:embed="rId3" cstate="print"/>
          <a:srcRect l="41667" t="30991" r="53375" b="61157"/>
          <a:stretch>
            <a:fillRect/>
          </a:stretch>
        </p:blipFill>
        <p:spPr bwMode="auto">
          <a:xfrm>
            <a:off x="1468438" y="2552700"/>
            <a:ext cx="906462" cy="877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8"/>
          <p:cNvGrpSpPr>
            <a:grpSpLocks/>
          </p:cNvGrpSpPr>
          <p:nvPr/>
        </p:nvGrpSpPr>
        <p:grpSpPr bwMode="auto">
          <a:xfrm>
            <a:off x="4462463" y="2443163"/>
            <a:ext cx="2446337" cy="912812"/>
            <a:chOff x="4462146" y="2443149"/>
            <a:chExt cx="2446686" cy="912825"/>
          </a:xfrm>
        </p:grpSpPr>
        <p:sp>
          <p:nvSpPr>
            <p:cNvPr id="6" name="Rectangle 5"/>
            <p:cNvSpPr/>
            <p:nvPr/>
          </p:nvSpPr>
          <p:spPr bwMode="auto">
            <a:xfrm>
              <a:off x="4462146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4644734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4827323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5009911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Rectangle 11"/>
            <p:cNvSpPr/>
            <p:nvPr/>
          </p:nvSpPr>
          <p:spPr bwMode="auto">
            <a:xfrm>
              <a:off x="5192500" y="2881305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3" name="Rectangle 12"/>
            <p:cNvSpPr/>
            <p:nvPr/>
          </p:nvSpPr>
          <p:spPr bwMode="auto">
            <a:xfrm>
              <a:off x="5375088" y="2881305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6178478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6" name="Rectangle 15"/>
            <p:cNvSpPr/>
            <p:nvPr/>
          </p:nvSpPr>
          <p:spPr bwMode="auto">
            <a:xfrm>
              <a:off x="6361067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7" name="Rectangle 16"/>
            <p:cNvSpPr/>
            <p:nvPr/>
          </p:nvSpPr>
          <p:spPr bwMode="auto">
            <a:xfrm>
              <a:off x="6543655" y="2808279"/>
              <a:ext cx="182589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8" name="Rectangle 17"/>
            <p:cNvSpPr/>
            <p:nvPr/>
          </p:nvSpPr>
          <p:spPr bwMode="auto">
            <a:xfrm>
              <a:off x="6178478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9" name="Rectangle 18"/>
            <p:cNvSpPr/>
            <p:nvPr/>
          </p:nvSpPr>
          <p:spPr bwMode="auto">
            <a:xfrm>
              <a:off x="6361067" y="262571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 bwMode="auto">
            <a:xfrm>
              <a:off x="6543655" y="262571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1" name="Rectangle 20"/>
            <p:cNvSpPr/>
            <p:nvPr/>
          </p:nvSpPr>
          <p:spPr bwMode="auto">
            <a:xfrm>
              <a:off x="6178478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6361067" y="2990844"/>
              <a:ext cx="182588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 bwMode="auto">
            <a:xfrm>
              <a:off x="6543655" y="2990844"/>
              <a:ext cx="182589" cy="182566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 bwMode="auto">
            <a:xfrm>
              <a:off x="6726244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5" name="Rectangle 24"/>
            <p:cNvSpPr/>
            <p:nvPr/>
          </p:nvSpPr>
          <p:spPr bwMode="auto">
            <a:xfrm>
              <a:off x="5995890" y="280827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 bwMode="auto">
            <a:xfrm>
              <a:off x="6361067" y="244314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 bwMode="auto">
            <a:xfrm>
              <a:off x="6361067" y="3173409"/>
              <a:ext cx="182588" cy="182565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b="1" kern="120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80808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charset="0"/>
                <a:ea typeface="+mn-ea"/>
                <a:cs typeface="+mn-cs"/>
              </a:endParaRPr>
            </a:p>
          </p:txBody>
        </p:sp>
      </p:grpSp>
      <p:sp>
        <p:nvSpPr>
          <p:cNvPr id="29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" name="Slide Number Placeholder 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Dilation vs. Erosion</a:t>
            </a:r>
          </a:p>
        </p:txBody>
      </p:sp>
      <p:sp>
        <p:nvSpPr>
          <p:cNvPr id="72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347788"/>
            <a:ext cx="7886700" cy="452596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/>
              <a:t>At each position: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b="1"/>
              <a:t>Dilation</a:t>
            </a:r>
            <a:r>
              <a:rPr lang="en-US" sz="2800"/>
              <a:t>: if current pixel is foreground, OR the structuring element with the input image.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0" y="6581775"/>
            <a:ext cx="2667000" cy="27699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3581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2971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362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362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362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362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2971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3581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191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048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  <p:graphicFrame>
        <p:nvGraphicFramePr>
          <p:cNvPr id="494594" name="Object 2"/>
          <p:cNvGraphicFramePr>
            <a:graphicFrameLocks noChangeAspect="1"/>
          </p:cNvGraphicFramePr>
          <p:nvPr/>
        </p:nvGraphicFramePr>
        <p:xfrm>
          <a:off x="5499100" y="3192463"/>
          <a:ext cx="3106738" cy="58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4628" name="Ligning" r:id="rId4" imgW="1117440" imgH="203040" progId="Equation.3">
                  <p:embed/>
                </p:oleObj>
              </mc:Choice>
              <mc:Fallback>
                <p:oleObj name="Ligning" r:id="rId4" imgW="1117440" imgH="20304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9100" y="3192463"/>
                        <a:ext cx="3106738" cy="5873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T.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Moeslund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6179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5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375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182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378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3782" name="Rectangle 55"/>
          <p:cNvSpPr>
            <a:spLocks noChangeArrowheads="1"/>
          </p:cNvSpPr>
          <p:nvPr/>
        </p:nvSpPr>
        <p:spPr bwMode="auto">
          <a:xfrm>
            <a:off x="4114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3" name="Rectangle 56"/>
          <p:cNvSpPr>
            <a:spLocks noChangeArrowheads="1"/>
          </p:cNvSpPr>
          <p:nvPr/>
        </p:nvSpPr>
        <p:spPr bwMode="auto">
          <a:xfrm>
            <a:off x="3505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4" name="Rectangle 57"/>
          <p:cNvSpPr>
            <a:spLocks noChangeArrowheads="1"/>
          </p:cNvSpPr>
          <p:nvPr/>
        </p:nvSpPr>
        <p:spPr bwMode="auto">
          <a:xfrm>
            <a:off x="28956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3785" name="Line 58"/>
          <p:cNvSpPr>
            <a:spLocks noChangeShapeType="1"/>
          </p:cNvSpPr>
          <p:nvPr/>
        </p:nvSpPr>
        <p:spPr bwMode="auto">
          <a:xfrm>
            <a:off x="28956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6" name="Line 59"/>
          <p:cNvSpPr>
            <a:spLocks noChangeShapeType="1"/>
          </p:cNvSpPr>
          <p:nvPr/>
        </p:nvSpPr>
        <p:spPr bwMode="auto">
          <a:xfrm>
            <a:off x="28956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7" name="Line 60"/>
          <p:cNvSpPr>
            <a:spLocks noChangeShapeType="1"/>
          </p:cNvSpPr>
          <p:nvPr/>
        </p:nvSpPr>
        <p:spPr bwMode="auto">
          <a:xfrm>
            <a:off x="28956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8" name="Line 61"/>
          <p:cNvSpPr>
            <a:spLocks noChangeShapeType="1"/>
          </p:cNvSpPr>
          <p:nvPr/>
        </p:nvSpPr>
        <p:spPr bwMode="auto">
          <a:xfrm>
            <a:off x="35052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89" name="Line 62"/>
          <p:cNvSpPr>
            <a:spLocks noChangeShapeType="1"/>
          </p:cNvSpPr>
          <p:nvPr/>
        </p:nvSpPr>
        <p:spPr bwMode="auto">
          <a:xfrm>
            <a:off x="4114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0" name="Line 63"/>
          <p:cNvSpPr>
            <a:spLocks noChangeShapeType="1"/>
          </p:cNvSpPr>
          <p:nvPr/>
        </p:nvSpPr>
        <p:spPr bwMode="auto">
          <a:xfrm>
            <a:off x="47244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3791" name="AutoShape 65"/>
          <p:cNvSpPr>
            <a:spLocks noChangeArrowheads="1"/>
          </p:cNvSpPr>
          <p:nvPr/>
        </p:nvSpPr>
        <p:spPr bwMode="auto">
          <a:xfrm>
            <a:off x="35814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2493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77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478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495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480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7480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0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481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481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2697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0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580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700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582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7583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583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3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584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2902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2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682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2905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685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7685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685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5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686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3107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5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785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110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787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7787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788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788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3312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87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887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314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890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7890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890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0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891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3517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89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990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519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992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sp>
        <p:nvSpPr>
          <p:cNvPr id="79926" name="Rectangle 55"/>
          <p:cNvSpPr>
            <a:spLocks noChangeArrowheads="1"/>
          </p:cNvSpPr>
          <p:nvPr/>
        </p:nvSpPr>
        <p:spPr bwMode="auto">
          <a:xfrm>
            <a:off x="77724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7" name="Rectangle 56"/>
          <p:cNvSpPr>
            <a:spLocks noChangeArrowheads="1"/>
          </p:cNvSpPr>
          <p:nvPr/>
        </p:nvSpPr>
        <p:spPr bwMode="auto">
          <a:xfrm>
            <a:off x="71628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8" name="Rectangle 57"/>
          <p:cNvSpPr>
            <a:spLocks noChangeArrowheads="1"/>
          </p:cNvSpPr>
          <p:nvPr/>
        </p:nvSpPr>
        <p:spPr bwMode="auto">
          <a:xfrm>
            <a:off x="6553200" y="3225800"/>
            <a:ext cx="6096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rtl="0" fontAlgn="base">
              <a:spcBef>
                <a:spcPct val="20000"/>
              </a:spcBef>
              <a:spcAft>
                <a:spcPct val="0"/>
              </a:spcAft>
            </a:pPr>
            <a:r>
              <a:rPr lang="en-US" sz="2800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1</a:t>
            </a:r>
          </a:p>
        </p:txBody>
      </p:sp>
      <p:sp>
        <p:nvSpPr>
          <p:cNvPr id="79929" name="Line 58"/>
          <p:cNvSpPr>
            <a:spLocks noChangeShapeType="1"/>
          </p:cNvSpPr>
          <p:nvPr/>
        </p:nvSpPr>
        <p:spPr bwMode="auto">
          <a:xfrm>
            <a:off x="6553200" y="32258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0" name="Line 59"/>
          <p:cNvSpPr>
            <a:spLocks noChangeShapeType="1"/>
          </p:cNvSpPr>
          <p:nvPr/>
        </p:nvSpPr>
        <p:spPr bwMode="auto">
          <a:xfrm>
            <a:off x="6553200" y="3810000"/>
            <a:ext cx="1828800" cy="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1" name="Line 60"/>
          <p:cNvSpPr>
            <a:spLocks noChangeShapeType="1"/>
          </p:cNvSpPr>
          <p:nvPr/>
        </p:nvSpPr>
        <p:spPr bwMode="auto">
          <a:xfrm>
            <a:off x="65532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2" name="Line 61"/>
          <p:cNvSpPr>
            <a:spLocks noChangeShapeType="1"/>
          </p:cNvSpPr>
          <p:nvPr/>
        </p:nvSpPr>
        <p:spPr bwMode="auto">
          <a:xfrm>
            <a:off x="71628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3" name="Line 62"/>
          <p:cNvSpPr>
            <a:spLocks noChangeShapeType="1"/>
          </p:cNvSpPr>
          <p:nvPr/>
        </p:nvSpPr>
        <p:spPr bwMode="auto">
          <a:xfrm>
            <a:off x="7772400" y="3225800"/>
            <a:ext cx="0" cy="5842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4" name="Line 63"/>
          <p:cNvSpPr>
            <a:spLocks noChangeShapeType="1"/>
          </p:cNvSpPr>
          <p:nvPr/>
        </p:nvSpPr>
        <p:spPr bwMode="auto">
          <a:xfrm>
            <a:off x="8382000" y="3225800"/>
            <a:ext cx="0" cy="584200"/>
          </a:xfrm>
          <a:prstGeom prst="line">
            <a:avLst/>
          </a:prstGeom>
          <a:noFill/>
          <a:ln w="28575" cap="sq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9935" name="AutoShape 65"/>
          <p:cNvSpPr>
            <a:spLocks noChangeArrowheads="1"/>
          </p:cNvSpPr>
          <p:nvPr/>
        </p:nvSpPr>
        <p:spPr bwMode="auto">
          <a:xfrm>
            <a:off x="7239000" y="2667000"/>
            <a:ext cx="381000" cy="457200"/>
          </a:xfrm>
          <a:prstGeom prst="downArrow">
            <a:avLst>
              <a:gd name="adj1" fmla="val 50000"/>
              <a:gd name="adj2" fmla="val 30000"/>
            </a:avLst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69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itle 3"/>
          <p:cNvSpPr>
            <a:spLocks noGrp="1"/>
          </p:cNvSpPr>
          <p:nvPr>
            <p:ph type="title"/>
          </p:nvPr>
        </p:nvSpPr>
        <p:spPr>
          <a:xfrm>
            <a:off x="665163" y="0"/>
            <a:ext cx="7772400" cy="1143000"/>
          </a:xfrm>
        </p:spPr>
        <p:txBody>
          <a:bodyPr/>
          <a:lstStyle/>
          <a:p>
            <a:r>
              <a:rPr lang="en-US"/>
              <a:t>Edge detection</a:t>
            </a:r>
          </a:p>
        </p:txBody>
      </p:sp>
      <p:sp>
        <p:nvSpPr>
          <p:cNvPr id="1028" name="Content Placeholder 4"/>
          <p:cNvSpPr>
            <a:spLocks noGrp="1"/>
          </p:cNvSpPr>
          <p:nvPr>
            <p:ph idx="1"/>
          </p:nvPr>
        </p:nvSpPr>
        <p:spPr>
          <a:xfrm>
            <a:off x="685800" y="1238250"/>
            <a:ext cx="7772400" cy="4857750"/>
          </a:xfrm>
        </p:spPr>
        <p:txBody>
          <a:bodyPr/>
          <a:lstStyle/>
          <a:p>
            <a:r>
              <a:rPr lang="en-US" sz="2400" b="1" dirty="0"/>
              <a:t>Goal</a:t>
            </a:r>
            <a:r>
              <a:rPr lang="en-US" sz="2400" dirty="0"/>
              <a:t>: map image from 2d array of pixels to a set of curves or line segments or contours.</a:t>
            </a:r>
          </a:p>
          <a:p>
            <a:r>
              <a:rPr lang="en-US" sz="2400" b="1" dirty="0"/>
              <a:t>Why?</a:t>
            </a:r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endParaRPr lang="en-US" sz="2400" b="1" dirty="0"/>
          </a:p>
          <a:p>
            <a:r>
              <a:rPr lang="en-US" sz="2400" b="1" dirty="0"/>
              <a:t>Main idea</a:t>
            </a:r>
            <a:r>
              <a:rPr lang="en-US" sz="2400" dirty="0"/>
              <a:t>: look for strong </a:t>
            </a:r>
            <a:r>
              <a:rPr lang="en-US" sz="2400" b="1" dirty="0"/>
              <a:t>gradients</a:t>
            </a:r>
            <a:r>
              <a:rPr lang="en-US" sz="2400" dirty="0"/>
              <a:t>, post-process</a:t>
            </a:r>
          </a:p>
          <a:p>
            <a:endParaRPr lang="en-US" sz="2400" dirty="0"/>
          </a:p>
          <a:p>
            <a:pPr>
              <a:buFontTx/>
              <a:buNone/>
            </a:pPr>
            <a:endParaRPr lang="en-US" sz="2400" dirty="0"/>
          </a:p>
        </p:txBody>
      </p:sp>
      <p:graphicFrame>
        <p:nvGraphicFramePr>
          <p:cNvPr id="792578" name="Object 2"/>
          <p:cNvGraphicFramePr>
            <a:graphicFrameLocks noChangeAspect="1"/>
          </p:cNvGraphicFramePr>
          <p:nvPr/>
        </p:nvGraphicFramePr>
        <p:xfrm>
          <a:off x="884238" y="2795588"/>
          <a:ext cx="1947862" cy="2093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0" name="Bitmap Image" r:id="rId4" imgW="2161905" imgH="2324424" progId="">
                  <p:embed/>
                </p:oleObj>
              </mc:Choice>
              <mc:Fallback>
                <p:oleObj name="Bitmap Image" r:id="rId4" imgW="2161905" imgH="2324424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2795588"/>
                        <a:ext cx="1947862" cy="2093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9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48013" y="2941638"/>
            <a:ext cx="5788025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0" name="Text Box 7"/>
          <p:cNvSpPr txBox="1">
            <a:spLocks noChangeArrowheads="1"/>
          </p:cNvSpPr>
          <p:nvPr/>
        </p:nvSpPr>
        <p:spPr bwMode="auto">
          <a:xfrm>
            <a:off x="4449763" y="4284663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/>
              <a:t>Figure from J. </a:t>
            </a:r>
            <a:r>
              <a:rPr lang="en-US" sz="1200" b="0" dirty="0" err="1"/>
              <a:t>Shotton</a:t>
            </a:r>
            <a:r>
              <a:rPr lang="en-US" sz="1200" b="0" dirty="0"/>
              <a:t> et al., PAMI 2007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1066800" y="4981575"/>
            <a:ext cx="68770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0" dirty="0"/>
              <a:t>Figure from D. Lowe</a:t>
            </a:r>
          </a:p>
        </p:txBody>
      </p:sp>
      <p:sp>
        <p:nvSpPr>
          <p:cNvPr id="8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6849E0B7-3A81-4162-8EB4-B765EF96BFFE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Dilation</a:t>
            </a:r>
          </a:p>
        </p:txBody>
      </p:sp>
      <p:graphicFrame>
        <p:nvGraphicFramePr>
          <p:cNvPr id="13721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2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3724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094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095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095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5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096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37282" name="Text Box 66"/>
          <p:cNvSpPr txBox="1">
            <a:spLocks noChangeArrowheads="1"/>
          </p:cNvSpPr>
          <p:nvPr/>
        </p:nvSpPr>
        <p:spPr bwMode="auto">
          <a:xfrm>
            <a:off x="1285875" y="5692775"/>
            <a:ext cx="7219950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bigger and holes are filled.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imdilate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 for dilation</a:t>
            </a:r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4800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Shapiro &amp; Stockman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Dilation vs. Erosion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38188" y="1347788"/>
            <a:ext cx="78867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At each position: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Dilation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: if </a:t>
            </a:r>
            <a:r>
              <a:rPr lang="en-US" sz="2800" b="1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current pixel </a:t>
            </a:r>
            <a:r>
              <a:rPr lang="en-US" sz="28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is foreground, OR the structuring element with the input image.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Erosion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: if </a:t>
            </a:r>
            <a:r>
              <a:rPr lang="en-US" sz="2800" b="1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every pixel </a:t>
            </a:r>
            <a:r>
              <a:rPr lang="en-US" sz="28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under the structuring element’s nonzero entries is foreground, OR the current pixel with S.</a:t>
            </a: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  <a:p>
            <a:pPr marL="342900" indent="-342900" algn="l" rtl="0" fontAlgn="base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800" dirty="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Example for Erosion (1D)</a:t>
            </a:r>
          </a:p>
        </p:txBody>
      </p:sp>
      <p:graphicFrame>
        <p:nvGraphicFramePr>
          <p:cNvPr id="163843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72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6173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3869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6198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286000" y="2244725"/>
            <a:ext cx="1828800" cy="1905000"/>
            <a:chOff x="1824" y="1680"/>
            <a:chExt cx="1152" cy="1200"/>
          </a:xfrm>
        </p:grpSpPr>
        <p:sp>
          <p:nvSpPr>
            <p:cNvPr id="6202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3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4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6205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6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7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8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09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0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1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212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66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6146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80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201" name="Text Box 68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</p:spPr>
        <p:txBody>
          <a:bodyPr/>
          <a:lstStyle/>
          <a:p>
            <a:r>
              <a:rPr lang="en-US"/>
              <a:t>Example for Erosion (1D)</a:t>
            </a:r>
          </a:p>
        </p:txBody>
      </p:sp>
      <p:graphicFrame>
        <p:nvGraphicFramePr>
          <p:cNvPr id="141315" name="Group 3"/>
          <p:cNvGraphicFramePr>
            <a:graphicFrameLocks noGrp="1"/>
          </p:cNvGraphicFramePr>
          <p:nvPr/>
        </p:nvGraphicFramePr>
        <p:xfrm>
          <a:off x="2895600" y="163512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196" name="Text Box 27"/>
          <p:cNvSpPr txBox="1">
            <a:spLocks noChangeArrowheads="1"/>
          </p:cNvSpPr>
          <p:nvPr/>
        </p:nvSpPr>
        <p:spPr bwMode="auto">
          <a:xfrm>
            <a:off x="517525" y="1600200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7197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1341" name="Group 29"/>
          <p:cNvGraphicFramePr>
            <a:graphicFrameLocks noGrp="1"/>
          </p:cNvGraphicFramePr>
          <p:nvPr/>
        </p:nvGraphicFramePr>
        <p:xfrm>
          <a:off x="2895600" y="43180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222" name="Text Box 53"/>
          <p:cNvSpPr txBox="1">
            <a:spLocks noChangeArrowheads="1"/>
          </p:cNvSpPr>
          <p:nvPr/>
        </p:nvSpPr>
        <p:spPr bwMode="auto">
          <a:xfrm>
            <a:off x="457200" y="4343400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2895600" y="2244725"/>
            <a:ext cx="1828800" cy="1905000"/>
            <a:chOff x="1824" y="1680"/>
            <a:chExt cx="1152" cy="1200"/>
          </a:xfrm>
        </p:grpSpPr>
        <p:sp>
          <p:nvSpPr>
            <p:cNvPr id="7226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7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8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7229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0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1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2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3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4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5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7236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" name="Group 70"/>
          <p:cNvGrpSpPr>
            <a:grpSpLocks/>
          </p:cNvGrpSpPr>
          <p:nvPr/>
        </p:nvGrpSpPr>
        <p:grpSpPr bwMode="auto">
          <a:xfrm>
            <a:off x="5516563" y="3248025"/>
            <a:ext cx="2795587" cy="703263"/>
            <a:chOff x="3475" y="2046"/>
            <a:chExt cx="1761" cy="443"/>
          </a:xfrm>
        </p:grpSpPr>
        <p:graphicFrame>
          <p:nvGraphicFramePr>
            <p:cNvPr id="7170" name="Object 2"/>
            <p:cNvGraphicFramePr>
              <a:graphicFrameLocks noChangeAspect="1"/>
            </p:cNvGraphicFramePr>
            <p:nvPr/>
          </p:nvGraphicFramePr>
          <p:xfrm>
            <a:off x="3475" y="2153"/>
            <a:ext cx="1761" cy="33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204" name="Ligning" r:id="rId4" imgW="1066680" imgH="203040" progId="Equation.3">
                    <p:embed/>
                  </p:oleObj>
                </mc:Choice>
                <mc:Fallback>
                  <p:oleObj name="Ligning" r:id="rId4" imgW="1066680" imgH="203040" progId="Equation.3">
                    <p:embed/>
                    <p:pic>
                      <p:nvPicPr>
                        <p:cNvPr id="0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75" y="2153"/>
                          <a:ext cx="1761" cy="336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225" name="Text Box 72"/>
            <p:cNvSpPr txBox="1">
              <a:spLocks noChangeArrowheads="1"/>
            </p:cNvSpPr>
            <p:nvPr/>
          </p:nvSpPr>
          <p:spPr bwMode="auto">
            <a:xfrm>
              <a:off x="4700" y="2046"/>
              <a:ext cx="212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da-DK" sz="2400" b="1" kern="1200">
                  <a:solidFill>
                    <a:srgbClr val="000000"/>
                  </a:solidFill>
                  <a:latin typeface="Times New Roman" pitchFamily="18" charset="0"/>
                  <a:ea typeface="+mn-ea"/>
                  <a:cs typeface="+mn-cs"/>
                </a:rPr>
                <a:t>_</a:t>
              </a:r>
            </a:p>
          </p:txBody>
        </p:sp>
      </p:grpSp>
      <p:sp>
        <p:nvSpPr>
          <p:cNvPr id="23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4" name="Slide Number Placeholder 2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4336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7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297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338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299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3505200" y="2667000"/>
            <a:ext cx="1828800" cy="1905000"/>
            <a:chOff x="1824" y="1680"/>
            <a:chExt cx="1152" cy="1200"/>
          </a:xfrm>
        </p:grpSpPr>
        <p:sp>
          <p:nvSpPr>
            <p:cNvPr id="8299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300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300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4541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399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399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543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402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114800" y="2667000"/>
            <a:ext cx="1828800" cy="1905000"/>
            <a:chOff x="1824" y="1680"/>
            <a:chExt cx="1152" cy="1200"/>
          </a:xfrm>
        </p:grpSpPr>
        <p:sp>
          <p:nvSpPr>
            <p:cNvPr id="8402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402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2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403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47459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1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502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7485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504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4724400" y="2667000"/>
            <a:ext cx="1828800" cy="1905000"/>
            <a:chOff x="1824" y="1680"/>
            <a:chExt cx="1152" cy="1200"/>
          </a:xfrm>
        </p:grpSpPr>
        <p:sp>
          <p:nvSpPr>
            <p:cNvPr id="85047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8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49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5050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1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2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3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4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5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6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5057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49507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43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6044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49533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6069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334000" y="2667000"/>
            <a:ext cx="1828800" cy="1905000"/>
            <a:chOff x="1824" y="1680"/>
            <a:chExt cx="1152" cy="1200"/>
          </a:xfrm>
        </p:grpSpPr>
        <p:sp>
          <p:nvSpPr>
            <p:cNvPr id="86071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2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3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6074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5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6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7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8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79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0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6081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51555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67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7068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1581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7093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5943600" y="2667000"/>
            <a:ext cx="1828800" cy="1905000"/>
            <a:chOff x="1824" y="1680"/>
            <a:chExt cx="1152" cy="1200"/>
          </a:xfrm>
        </p:grpSpPr>
        <p:sp>
          <p:nvSpPr>
            <p:cNvPr id="87095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6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7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7098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099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0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1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2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3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4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7105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79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Gradients </a:t>
            </a:r>
            <a:r>
              <a:rPr lang="en-US" dirty="0">
                <a:sym typeface="Wingdings"/>
              </a:rPr>
              <a:t> </a:t>
            </a:r>
            <a:r>
              <a:rPr lang="en-US" dirty="0"/>
              <a:t>edges</a:t>
            </a:r>
          </a:p>
        </p:txBody>
      </p:sp>
      <p:sp>
        <p:nvSpPr>
          <p:cNvPr id="717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787525"/>
            <a:ext cx="8229600" cy="4525963"/>
          </a:xfrm>
        </p:spPr>
        <p:txBody>
          <a:bodyPr/>
          <a:lstStyle/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Primary edge detection steps: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1. Smoothing: suppress noise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2. Edge enhancement: filter for contrast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sz="2800" dirty="0"/>
              <a:t>3. Edge localization</a:t>
            </a:r>
          </a:p>
          <a:p>
            <a:pPr marL="514350" lvl="1" indent="-57150" eaLnBrk="1" hangingPunct="1">
              <a:lnSpc>
                <a:spcPct val="90000"/>
              </a:lnSpc>
              <a:spcAft>
                <a:spcPts val="600"/>
              </a:spcAft>
              <a:buFontTx/>
              <a:buNone/>
            </a:pPr>
            <a:r>
              <a:rPr lang="en-US" dirty="0"/>
              <a:t>Determine which local maxima from filter output are actually edges vs. noise </a:t>
            </a:r>
          </a:p>
          <a:p>
            <a:pPr lvl="2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sz="2800" dirty="0"/>
              <a:t>Threshold, Thin</a:t>
            </a:r>
          </a:p>
        </p:txBody>
      </p:sp>
      <p:pic>
        <p:nvPicPr>
          <p:cNvPr id="115716" name="Picture 6" descr="butterfly_gradient.jpg"/>
          <p:cNvPicPr>
            <a:picLocks noChangeAspect="1"/>
          </p:cNvPicPr>
          <p:nvPr/>
        </p:nvPicPr>
        <p:blipFill>
          <a:blip r:embed="rId3" cstate="print"/>
          <a:srcRect l="13873" t="7559" r="9860" b="10982"/>
          <a:stretch>
            <a:fillRect/>
          </a:stretch>
        </p:blipFill>
        <p:spPr bwMode="auto">
          <a:xfrm>
            <a:off x="0" y="0"/>
            <a:ext cx="1858963" cy="145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91363" y="0"/>
            <a:ext cx="2052637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A0F8FFF9-2F05-47E3-A809-B4A4FA19BDB5}" type="slidenum">
              <a:rPr lang="en-US" sz="1400" b="1" kern="1200" smtClean="0">
                <a:solidFill>
                  <a:srgbClr val="000000"/>
                </a:solidFill>
                <a:latin typeface="Arial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n-US" sz="1400" b="1" kern="1200">
              <a:solidFill>
                <a:srgbClr val="000000"/>
              </a:solidFill>
              <a:latin typeface="Arial"/>
              <a:ea typeface="+mn-ea"/>
              <a:cs typeface="+mn-cs"/>
            </a:endParaRPr>
          </a:p>
        </p:txBody>
      </p:sp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 bldLvl="3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53603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091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8092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3629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8117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6553200" y="2667000"/>
            <a:ext cx="1828800" cy="1905000"/>
            <a:chOff x="1824" y="1680"/>
            <a:chExt cx="1152" cy="1200"/>
          </a:xfrm>
        </p:grpSpPr>
        <p:sp>
          <p:nvSpPr>
            <p:cNvPr id="88119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0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1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8122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3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4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5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6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7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8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8129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5565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15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89116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5567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a-DK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9141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162800" y="2667000"/>
            <a:ext cx="1828800" cy="1905000"/>
            <a:chOff x="1824" y="1680"/>
            <a:chExt cx="1152" cy="1200"/>
          </a:xfrm>
        </p:grpSpPr>
        <p:sp>
          <p:nvSpPr>
            <p:cNvPr id="89143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4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5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89146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7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8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49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0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1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2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89153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20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" name="Slide Number Placeholder 2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for Erosion</a:t>
            </a:r>
          </a:p>
        </p:txBody>
      </p:sp>
      <p:graphicFrame>
        <p:nvGraphicFramePr>
          <p:cNvPr id="165891" name="Group 3"/>
          <p:cNvGraphicFramePr>
            <a:graphicFrameLocks noGrp="1"/>
          </p:cNvGraphicFramePr>
          <p:nvPr/>
        </p:nvGraphicFramePr>
        <p:xfrm>
          <a:off x="2895600" y="2057400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39" name="Text Box 27"/>
          <p:cNvSpPr txBox="1">
            <a:spLocks noChangeArrowheads="1"/>
          </p:cNvSpPr>
          <p:nvPr/>
        </p:nvSpPr>
        <p:spPr bwMode="auto">
          <a:xfrm>
            <a:off x="517525" y="2022475"/>
            <a:ext cx="1646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Input image</a:t>
            </a:r>
          </a:p>
        </p:txBody>
      </p:sp>
      <p:sp>
        <p:nvSpPr>
          <p:cNvPr id="90140" name="Text Box 28"/>
          <p:cNvSpPr txBox="1">
            <a:spLocks noChangeArrowheads="1"/>
          </p:cNvSpPr>
          <p:nvPr/>
        </p:nvSpPr>
        <p:spPr bwMode="auto">
          <a:xfrm>
            <a:off x="76200" y="3276600"/>
            <a:ext cx="26431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Structuring Element</a:t>
            </a:r>
          </a:p>
        </p:txBody>
      </p:sp>
      <p:graphicFrame>
        <p:nvGraphicFramePr>
          <p:cNvPr id="165917" name="Group 29"/>
          <p:cNvGraphicFramePr>
            <a:graphicFrameLocks noGrp="1"/>
          </p:cNvGraphicFramePr>
          <p:nvPr/>
        </p:nvGraphicFramePr>
        <p:xfrm>
          <a:off x="2895600" y="4740275"/>
          <a:ext cx="6096000" cy="518160"/>
        </p:xfrm>
        <a:graphic>
          <a:graphicData uri="http://schemas.openxmlformats.org/drawingml/2006/table">
            <a:tbl>
              <a:tblPr/>
              <a:tblGrid>
                <a:gridCol w="60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50800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a-DK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90165" name="Text Box 53"/>
          <p:cNvSpPr txBox="1">
            <a:spLocks noChangeArrowheads="1"/>
          </p:cNvSpPr>
          <p:nvPr/>
        </p:nvSpPr>
        <p:spPr bwMode="auto">
          <a:xfrm>
            <a:off x="457200" y="4765675"/>
            <a:ext cx="18669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kern="1200">
                <a:solidFill>
                  <a:srgbClr val="333399"/>
                </a:solidFill>
                <a:latin typeface="Times New Roman" pitchFamily="18" charset="0"/>
                <a:ea typeface="+mn-ea"/>
                <a:cs typeface="+mn-cs"/>
              </a:rPr>
              <a:t>Output Image</a:t>
            </a:r>
          </a:p>
        </p:txBody>
      </p:sp>
      <p:grpSp>
        <p:nvGrpSpPr>
          <p:cNvPr id="2" name="Group 54"/>
          <p:cNvGrpSpPr>
            <a:grpSpLocks/>
          </p:cNvGrpSpPr>
          <p:nvPr/>
        </p:nvGrpSpPr>
        <p:grpSpPr bwMode="auto">
          <a:xfrm>
            <a:off x="7772400" y="2667000"/>
            <a:ext cx="1828800" cy="1905000"/>
            <a:chOff x="1824" y="1680"/>
            <a:chExt cx="1152" cy="1200"/>
          </a:xfrm>
        </p:grpSpPr>
        <p:sp>
          <p:nvSpPr>
            <p:cNvPr id="90168" name="Rectangle 55"/>
            <p:cNvSpPr>
              <a:spLocks noChangeArrowheads="1"/>
            </p:cNvSpPr>
            <p:nvPr/>
          </p:nvSpPr>
          <p:spPr bwMode="auto">
            <a:xfrm>
              <a:off x="2592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69" name="Rectangle 56"/>
            <p:cNvSpPr>
              <a:spLocks noChangeArrowheads="1"/>
            </p:cNvSpPr>
            <p:nvPr/>
          </p:nvSpPr>
          <p:spPr bwMode="auto">
            <a:xfrm>
              <a:off x="2208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0" name="Rectangle 57"/>
            <p:cNvSpPr>
              <a:spLocks noChangeArrowheads="1"/>
            </p:cNvSpPr>
            <p:nvPr/>
          </p:nvSpPr>
          <p:spPr bwMode="auto">
            <a:xfrm>
              <a:off x="1824" y="2032"/>
              <a:ext cx="384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20000"/>
                </a:spcBef>
                <a:spcAft>
                  <a:spcPct val="0"/>
                </a:spcAft>
              </a:pPr>
              <a:r>
                <a:rPr lang="en-US" sz="2800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90171" name="Line 58"/>
            <p:cNvSpPr>
              <a:spLocks noChangeShapeType="1"/>
            </p:cNvSpPr>
            <p:nvPr/>
          </p:nvSpPr>
          <p:spPr bwMode="auto">
            <a:xfrm>
              <a:off x="1824" y="2032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2" name="Line 59"/>
            <p:cNvSpPr>
              <a:spLocks noChangeShapeType="1"/>
            </p:cNvSpPr>
            <p:nvPr/>
          </p:nvSpPr>
          <p:spPr bwMode="auto">
            <a:xfrm>
              <a:off x="1824" y="240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3" name="Line 60"/>
            <p:cNvSpPr>
              <a:spLocks noChangeShapeType="1"/>
            </p:cNvSpPr>
            <p:nvPr/>
          </p:nvSpPr>
          <p:spPr bwMode="auto">
            <a:xfrm>
              <a:off x="1824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4" name="Line 61"/>
            <p:cNvSpPr>
              <a:spLocks noChangeShapeType="1"/>
            </p:cNvSpPr>
            <p:nvPr/>
          </p:nvSpPr>
          <p:spPr bwMode="auto">
            <a:xfrm>
              <a:off x="2208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5" name="Line 62"/>
            <p:cNvSpPr>
              <a:spLocks noChangeShapeType="1"/>
            </p:cNvSpPr>
            <p:nvPr/>
          </p:nvSpPr>
          <p:spPr bwMode="auto">
            <a:xfrm>
              <a:off x="2592" y="2032"/>
              <a:ext cx="0" cy="36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6" name="Line 63"/>
            <p:cNvSpPr>
              <a:spLocks noChangeShapeType="1"/>
            </p:cNvSpPr>
            <p:nvPr/>
          </p:nvSpPr>
          <p:spPr bwMode="auto">
            <a:xfrm>
              <a:off x="2976" y="2032"/>
              <a:ext cx="0" cy="36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7" name="AutoShape 64"/>
            <p:cNvSpPr>
              <a:spLocks noChangeArrowheads="1"/>
            </p:cNvSpPr>
            <p:nvPr/>
          </p:nvSpPr>
          <p:spPr bwMode="auto">
            <a:xfrm>
              <a:off x="2256" y="2496"/>
              <a:ext cx="240" cy="384"/>
            </a:xfrm>
            <a:prstGeom prst="downArrow">
              <a:avLst>
                <a:gd name="adj1" fmla="val 50000"/>
                <a:gd name="adj2" fmla="val 4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90178" name="AutoShape 65"/>
            <p:cNvSpPr>
              <a:spLocks noChangeArrowheads="1"/>
            </p:cNvSpPr>
            <p:nvPr/>
          </p:nvSpPr>
          <p:spPr bwMode="auto">
            <a:xfrm>
              <a:off x="2256" y="1680"/>
              <a:ext cx="240" cy="288"/>
            </a:xfrm>
            <a:prstGeom prst="downArrow">
              <a:avLst>
                <a:gd name="adj1" fmla="val 50000"/>
                <a:gd name="adj2" fmla="val 30000"/>
              </a:avLst>
            </a:prstGeom>
            <a:solidFill>
              <a:schemeClr val="accent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l" rtl="0" fontAlgn="base">
                <a:spcBef>
                  <a:spcPct val="0"/>
                </a:spcBef>
                <a:spcAft>
                  <a:spcPct val="0"/>
                </a:spcAft>
              </a:pPr>
              <a:endPara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165954" name="Text Box 66"/>
          <p:cNvSpPr txBox="1">
            <a:spLocks noChangeArrowheads="1"/>
          </p:cNvSpPr>
          <p:nvPr/>
        </p:nvSpPr>
        <p:spPr bwMode="auto">
          <a:xfrm>
            <a:off x="2381250" y="5802313"/>
            <a:ext cx="4598988" cy="98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2400" kern="12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Note that the object gets smaller</a:t>
            </a:r>
          </a:p>
          <a:p>
            <a:pPr algn="l" rtl="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da-DK" sz="1600" b="1" kern="1200" dirty="0">
                <a:solidFill>
                  <a:srgbClr val="000000"/>
                </a:solidFill>
                <a:latin typeface="Courier New" pitchFamily="49" charset="0"/>
                <a:ea typeface="+mn-ea"/>
                <a:cs typeface="Courier New" pitchFamily="49" charset="0"/>
              </a:rPr>
              <a:t>&gt;&gt; help imerode</a:t>
            </a:r>
          </a:p>
        </p:txBody>
      </p:sp>
      <p:sp>
        <p:nvSpPr>
          <p:cNvPr id="2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2D example for erosion</a:t>
            </a:r>
          </a:p>
        </p:txBody>
      </p:sp>
      <p:pic>
        <p:nvPicPr>
          <p:cNvPr id="357378" name="Picture 2"/>
          <p:cNvPicPr>
            <a:picLocks noChangeAspect="1" noChangeArrowheads="1"/>
          </p:cNvPicPr>
          <p:nvPr/>
        </p:nvPicPr>
        <p:blipFill>
          <a:blip r:embed="rId3" cstate="print"/>
          <a:srcRect l="22656" t="23720" r="17969" b="8356"/>
          <a:stretch>
            <a:fillRect/>
          </a:stretch>
        </p:blipFill>
        <p:spPr bwMode="auto">
          <a:xfrm>
            <a:off x="1676400" y="1447800"/>
            <a:ext cx="57912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 bwMode="auto">
          <a:xfrm>
            <a:off x="1371600" y="3962400"/>
            <a:ext cx="3352800" cy="28956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credit: Shapiro &amp; Stockman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3352800" y="2057400"/>
            <a:ext cx="685800" cy="685800"/>
          </a:xfrm>
          <a:prstGeom prst="rect">
            <a:avLst/>
          </a:prstGeom>
          <a:noFill/>
          <a:ln w="5715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84B2F8BB-9D55-43DA-BAEE-AC3DD4D76A75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Opening</a:t>
            </a:r>
          </a:p>
        </p:txBody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128713"/>
            <a:ext cx="8229600" cy="4525962"/>
          </a:xfrm>
        </p:spPr>
        <p:txBody>
          <a:bodyPr/>
          <a:lstStyle/>
          <a:p>
            <a:pPr eaLnBrk="1" hangingPunct="1"/>
            <a:r>
              <a:rPr lang="en-US" sz="2800" dirty="0"/>
              <a:t>Erode, then dilate</a:t>
            </a:r>
          </a:p>
          <a:p>
            <a:pPr eaLnBrk="1" hangingPunct="1"/>
            <a:r>
              <a:rPr lang="en-US" sz="2800" dirty="0"/>
              <a:t>Remove small objects, keep original shape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28600" y="2276475"/>
            <a:ext cx="8991600" cy="3673475"/>
            <a:chOff x="228600" y="2276475"/>
            <a:chExt cx="8991600" cy="3673475"/>
          </a:xfrm>
        </p:grpSpPr>
        <p:pic>
          <p:nvPicPr>
            <p:cNvPr id="91140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4167" t="39523" r="22917" b="25043"/>
            <a:stretch>
              <a:fillRect/>
            </a:stretch>
          </p:blipFill>
          <p:spPr bwMode="auto">
            <a:xfrm>
              <a:off x="228600" y="2276475"/>
              <a:ext cx="8610600" cy="3525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1141" name="Text Box 5"/>
            <p:cNvSpPr txBox="1">
              <a:spLocks noChangeArrowheads="1"/>
            </p:cNvSpPr>
            <p:nvPr/>
          </p:nvSpPr>
          <p:spPr bwMode="auto">
            <a:xfrm>
              <a:off x="990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opening</a:t>
              </a:r>
            </a:p>
          </p:txBody>
        </p:sp>
        <p:sp>
          <p:nvSpPr>
            <p:cNvPr id="91142" name="Text Box 6"/>
            <p:cNvSpPr txBox="1">
              <a:spLocks noChangeArrowheads="1"/>
            </p:cNvSpPr>
            <p:nvPr/>
          </p:nvSpPr>
          <p:spPr bwMode="auto">
            <a:xfrm>
              <a:off x="6324600" y="5583238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opening</a:t>
              </a:r>
            </a:p>
          </p:txBody>
        </p:sp>
      </p:grpSp>
      <p:sp>
        <p:nvSpPr>
          <p:cNvPr id="7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1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139" grpId="0" build="p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39688"/>
            <a:ext cx="8229600" cy="1143001"/>
          </a:xfrm>
        </p:spPr>
        <p:txBody>
          <a:bodyPr/>
          <a:lstStyle/>
          <a:p>
            <a:pPr eaLnBrk="1" hangingPunct="1"/>
            <a:r>
              <a:rPr lang="en-US"/>
              <a:t>Closing</a:t>
            </a:r>
          </a:p>
        </p:txBody>
      </p:sp>
      <p:sp>
        <p:nvSpPr>
          <p:cNvPr id="92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0191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 dirty="0"/>
              <a:t>Dilate, then erode </a:t>
            </a:r>
          </a:p>
          <a:p>
            <a:pPr eaLnBrk="1" hangingPunct="1"/>
            <a:r>
              <a:rPr lang="en-US" sz="2800" dirty="0"/>
              <a:t>Fill holes, but keep original shape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609600" y="2328863"/>
            <a:ext cx="8464550" cy="3795712"/>
            <a:chOff x="609600" y="2328863"/>
            <a:chExt cx="8464550" cy="3795712"/>
          </a:xfrm>
        </p:grpSpPr>
        <p:pic>
          <p:nvPicPr>
            <p:cNvPr id="92164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26666" t="39778" r="23334" b="24786"/>
            <a:stretch>
              <a:fillRect/>
            </a:stretch>
          </p:blipFill>
          <p:spPr bwMode="auto">
            <a:xfrm>
              <a:off x="609600" y="2328863"/>
              <a:ext cx="8001000" cy="3467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165" name="Text Box 5"/>
            <p:cNvSpPr txBox="1">
              <a:spLocks noChangeArrowheads="1"/>
            </p:cNvSpPr>
            <p:nvPr/>
          </p:nvSpPr>
          <p:spPr bwMode="auto">
            <a:xfrm>
              <a:off x="1457325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 dirty="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Before closing</a:t>
              </a:r>
            </a:p>
          </p:txBody>
        </p:sp>
        <p:sp>
          <p:nvSpPr>
            <p:cNvPr id="92166" name="Text Box 6"/>
            <p:cNvSpPr txBox="1">
              <a:spLocks noChangeArrowheads="1"/>
            </p:cNvSpPr>
            <p:nvPr/>
          </p:nvSpPr>
          <p:spPr bwMode="auto">
            <a:xfrm>
              <a:off x="6178550" y="5757863"/>
              <a:ext cx="289560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l" rtl="0" fontAlgn="base">
                <a:spcBef>
                  <a:spcPct val="50000"/>
                </a:spcBef>
                <a:spcAft>
                  <a:spcPct val="0"/>
                </a:spcAft>
              </a:pPr>
              <a:r>
                <a:rPr lang="en-US" b="1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rPr>
                <a:t>After closing</a:t>
              </a: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600200" y="6248400"/>
            <a:ext cx="701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Applet: </a:t>
            </a:r>
            <a:r>
              <a:rPr lang="en-US" dirty="0">
                <a:hlinkClick r:id="rId4"/>
              </a:rPr>
              <a:t>http://bigwww.epfl.ch/demo/jmorpho/start.php</a:t>
            </a:r>
            <a:endParaRPr lang="en-US" dirty="0"/>
          </a:p>
        </p:txBody>
      </p:sp>
      <p:sp>
        <p:nvSpPr>
          <p:cNvPr id="8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85</a:t>
            </a:fld>
            <a:endParaRPr lang="en-US" sz="1400" b="1" kern="1200" dirty="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63" grpId="0" build="p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4" descr="flower_dilate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3350" y="3657600"/>
            <a:ext cx="3870325" cy="250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Title 1"/>
          <p:cNvSpPr>
            <a:spLocks noGrp="1"/>
          </p:cNvSpPr>
          <p:nvPr>
            <p:ph type="title"/>
          </p:nvPr>
        </p:nvSpPr>
        <p:spPr>
          <a:xfrm>
            <a:off x="1030288" y="106363"/>
            <a:ext cx="6853237" cy="1143000"/>
          </a:xfrm>
        </p:spPr>
        <p:txBody>
          <a:bodyPr/>
          <a:lstStyle/>
          <a:p>
            <a:r>
              <a:rPr lang="en-US" sz="4000"/>
              <a:t>Morphology operators on grayscale images</a:t>
            </a:r>
          </a:p>
        </p:txBody>
      </p:sp>
      <p:sp>
        <p:nvSpPr>
          <p:cNvPr id="93188" name="Content Placeholder 2"/>
          <p:cNvSpPr>
            <a:spLocks noGrp="1"/>
          </p:cNvSpPr>
          <p:nvPr>
            <p:ph idx="1"/>
          </p:nvPr>
        </p:nvSpPr>
        <p:spPr>
          <a:xfrm>
            <a:off x="300038" y="1600200"/>
            <a:ext cx="8686800" cy="1025525"/>
          </a:xfrm>
        </p:spPr>
        <p:txBody>
          <a:bodyPr/>
          <a:lstStyle/>
          <a:p>
            <a:r>
              <a:rPr lang="en-US" sz="2800" dirty="0"/>
              <a:t>Dilation and erosion typically performed on binary images.</a:t>
            </a:r>
          </a:p>
          <a:p>
            <a:r>
              <a:rPr lang="en-US" sz="2800" dirty="0"/>
              <a:t>If image is grayscale: for dilation take the neighborhood </a:t>
            </a:r>
            <a:r>
              <a:rPr lang="en-US" sz="2800" b="1" dirty="0"/>
              <a:t>max</a:t>
            </a:r>
            <a:r>
              <a:rPr lang="en-US" sz="2800" dirty="0"/>
              <a:t>, for erosion take the </a:t>
            </a:r>
            <a:r>
              <a:rPr lang="en-US" sz="2800" b="1" dirty="0"/>
              <a:t>min</a:t>
            </a:r>
            <a:r>
              <a:rPr lang="en-US" sz="2800" dirty="0"/>
              <a:t>.</a:t>
            </a:r>
            <a:endParaRPr lang="en-US" sz="2800" dirty="0">
              <a:sym typeface="Wingdings" pitchFamily="2" charset="2"/>
            </a:endParaRPr>
          </a:p>
        </p:txBody>
      </p:sp>
      <p:pic>
        <p:nvPicPr>
          <p:cNvPr id="93189" name="Picture 3" descr="gray_flower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13" y="3825875"/>
            <a:ext cx="2854325" cy="200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90" name="Picture 5" descr="flower_eroded.jpg"/>
          <p:cNvPicPr>
            <a:picLocks noChangeAspect="1"/>
          </p:cNvPicPr>
          <p:nvPr/>
        </p:nvPicPr>
        <p:blipFill>
          <a:blip r:embed="rId5" cstate="print"/>
          <a:srcRect l="11465" t="5534" r="11143" b="12561"/>
          <a:stretch>
            <a:fillRect/>
          </a:stretch>
        </p:blipFill>
        <p:spPr bwMode="auto">
          <a:xfrm>
            <a:off x="6249988" y="3825875"/>
            <a:ext cx="2930525" cy="200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1" name="TextBox 6"/>
          <p:cNvSpPr txBox="1">
            <a:spLocks noChangeArrowheads="1"/>
          </p:cNvSpPr>
          <p:nvPr/>
        </p:nvSpPr>
        <p:spPr bwMode="auto">
          <a:xfrm>
            <a:off x="811213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original</a:t>
            </a:r>
          </a:p>
        </p:txBody>
      </p:sp>
      <p:sp>
        <p:nvSpPr>
          <p:cNvPr id="93192" name="TextBox 7"/>
          <p:cNvSpPr txBox="1">
            <a:spLocks noChangeArrowheads="1"/>
          </p:cNvSpPr>
          <p:nvPr/>
        </p:nvSpPr>
        <p:spPr bwMode="auto">
          <a:xfrm>
            <a:off x="4206875" y="5797550"/>
            <a:ext cx="2409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dilated</a:t>
            </a:r>
          </a:p>
        </p:txBody>
      </p:sp>
      <p:sp>
        <p:nvSpPr>
          <p:cNvPr id="93193" name="TextBox 8"/>
          <p:cNvSpPr txBox="1">
            <a:spLocks noChangeArrowheads="1"/>
          </p:cNvSpPr>
          <p:nvPr/>
        </p:nvSpPr>
        <p:spPr bwMode="auto">
          <a:xfrm>
            <a:off x="7200900" y="5792788"/>
            <a:ext cx="2409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eroded</a:t>
            </a: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r>
              <a:rPr lang="en-US"/>
              <a:t>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4300"/>
            <a:ext cx="5611813" cy="4525963"/>
          </a:xfrm>
        </p:spPr>
        <p:txBody>
          <a:bodyPr/>
          <a:lstStyle/>
          <a:p>
            <a:r>
              <a:rPr lang="en-US" sz="2800" dirty="0">
                <a:solidFill>
                  <a:schemeClr val="bg2"/>
                </a:solidFill>
              </a:rPr>
              <a:t>What to do with “noisy” binary outputs?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Holes</a:t>
            </a:r>
          </a:p>
          <a:p>
            <a:pPr lvl="1"/>
            <a:r>
              <a:rPr lang="en-US" sz="2400" dirty="0">
                <a:solidFill>
                  <a:schemeClr val="bg2"/>
                </a:solidFill>
              </a:rPr>
              <a:t>Extra small fragments</a:t>
            </a:r>
          </a:p>
          <a:p>
            <a:endParaRPr lang="en-US" sz="2800" dirty="0"/>
          </a:p>
          <a:p>
            <a:r>
              <a:rPr lang="en-US" sz="2800" dirty="0"/>
              <a:t>How to demarcate multiple regions of interest? </a:t>
            </a:r>
          </a:p>
          <a:p>
            <a:pPr lvl="1"/>
            <a:r>
              <a:rPr lang="en-US" sz="2400" dirty="0"/>
              <a:t>Count objects</a:t>
            </a:r>
          </a:p>
          <a:p>
            <a:pPr lvl="1"/>
            <a:r>
              <a:rPr lang="en-US" sz="2400" dirty="0"/>
              <a:t>Compute further features per object</a:t>
            </a:r>
          </a:p>
          <a:p>
            <a:pPr>
              <a:buFontTx/>
              <a:buNone/>
            </a:pPr>
            <a:endParaRPr lang="en-US" sz="2800" dirty="0"/>
          </a:p>
        </p:txBody>
      </p:sp>
      <p:pic>
        <p:nvPicPr>
          <p:cNvPr id="4" name="Picture 3" descr="beatles_mask.jpg"/>
          <p:cNvPicPr>
            <a:picLocks noChangeAspect="1"/>
          </p:cNvPicPr>
          <p:nvPr/>
        </p:nvPicPr>
        <p:blipFill>
          <a:blip r:embed="rId3" cstate="print"/>
          <a:srcRect l="12402" t="7295" r="9576" b="11130"/>
          <a:stretch>
            <a:fillRect/>
          </a:stretch>
        </p:blipFill>
        <p:spPr bwMode="auto">
          <a:xfrm>
            <a:off x="6172200" y="3886200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6464300" y="4105275"/>
            <a:ext cx="693738" cy="803275"/>
          </a:xfrm>
          <a:prstGeom prst="ellipse">
            <a:avLst/>
          </a:prstGeom>
          <a:noFill/>
          <a:ln w="38100" algn="ctr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Oval 5"/>
          <p:cNvSpPr>
            <a:spLocks noChangeArrowheads="1"/>
          </p:cNvSpPr>
          <p:nvPr/>
        </p:nvSpPr>
        <p:spPr bwMode="auto">
          <a:xfrm>
            <a:off x="6616700" y="4835525"/>
            <a:ext cx="693738" cy="803275"/>
          </a:xfrm>
          <a:prstGeom prst="ellipse">
            <a:avLst/>
          </a:prstGeom>
          <a:noFill/>
          <a:ln w="38100" algn="ctr">
            <a:solidFill>
              <a:srgbClr val="92D05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Oval 6"/>
          <p:cNvSpPr>
            <a:spLocks noChangeArrowheads="1"/>
          </p:cNvSpPr>
          <p:nvPr/>
        </p:nvSpPr>
        <p:spPr bwMode="auto">
          <a:xfrm>
            <a:off x="7158038" y="3813175"/>
            <a:ext cx="693737" cy="803275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8" name="Oval 7"/>
          <p:cNvSpPr>
            <a:spLocks noChangeArrowheads="1"/>
          </p:cNvSpPr>
          <p:nvPr/>
        </p:nvSpPr>
        <p:spPr bwMode="auto">
          <a:xfrm>
            <a:off x="7851775" y="4141788"/>
            <a:ext cx="693738" cy="803275"/>
          </a:xfrm>
          <a:prstGeom prst="ellipse">
            <a:avLst/>
          </a:prstGeom>
          <a:noFill/>
          <a:ln w="38100" algn="ctr">
            <a:solidFill>
              <a:srgbClr val="00B0F0"/>
            </a:solidFill>
            <a:round/>
            <a:headEnd/>
            <a:tailEnd/>
          </a:ln>
        </p:spPr>
        <p:txBody>
          <a:bodyPr/>
          <a:lstStyle/>
          <a:p>
            <a:pPr algn="l" rt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9" name="Picture 8" descr="beatles_mask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12402" t="7295" r="9576" b="11130"/>
          <a:stretch>
            <a:fillRect/>
          </a:stretch>
        </p:blipFill>
        <p:spPr bwMode="auto">
          <a:xfrm>
            <a:off x="6172200" y="1463675"/>
            <a:ext cx="2455863" cy="1862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>
            <a:cxnSpLocks noChangeShapeType="1"/>
          </p:cNvCxnSpPr>
          <p:nvPr/>
        </p:nvCxnSpPr>
        <p:spPr bwMode="auto">
          <a:xfrm rot="5400000" flipH="1" flipV="1">
            <a:off x="6482557" y="3015456"/>
            <a:ext cx="730250" cy="4016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2" name="Straight Arrow Connector 11"/>
          <p:cNvCxnSpPr>
            <a:cxnSpLocks noChangeShapeType="1"/>
          </p:cNvCxnSpPr>
          <p:nvPr/>
        </p:nvCxnSpPr>
        <p:spPr bwMode="auto">
          <a:xfrm rot="16200000" flipV="1">
            <a:off x="7011988" y="2522537"/>
            <a:ext cx="1277938" cy="766763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18" name="Straight Arrow Connector 17"/>
          <p:cNvCxnSpPr>
            <a:cxnSpLocks noChangeShapeType="1"/>
          </p:cNvCxnSpPr>
          <p:nvPr/>
        </p:nvCxnSpPr>
        <p:spPr bwMode="auto">
          <a:xfrm rot="5400000" flipH="1" flipV="1">
            <a:off x="6300788" y="2868612"/>
            <a:ext cx="1022350" cy="403225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 rot="16200000" flipV="1">
            <a:off x="8235951" y="2651125"/>
            <a:ext cx="766762" cy="363537"/>
          </a:xfrm>
          <a:prstGeom prst="straightConnector1">
            <a:avLst/>
          </a:prstGeom>
          <a:noFill/>
          <a:ln w="38100" algn="ctr">
            <a:solidFill>
              <a:srgbClr val="FF7C80"/>
            </a:solidFill>
            <a:round/>
            <a:headEnd/>
            <a:tailEnd type="arrow" w="med" len="med"/>
          </a:ln>
        </p:spPr>
      </p:cxnSp>
      <p:sp>
        <p:nvSpPr>
          <p:cNvPr id="1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87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Connected components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/>
              <a:t>Various algorithms to compute</a:t>
            </a:r>
          </a:p>
          <a:p>
            <a:pPr lvl="1" eaLnBrk="1" hangingPunct="1"/>
            <a:r>
              <a:rPr lang="en-US"/>
              <a:t>Recursive (in memory)</a:t>
            </a:r>
          </a:p>
          <a:p>
            <a:pPr lvl="1" eaLnBrk="1" hangingPunct="1"/>
            <a:r>
              <a:rPr lang="en-US"/>
              <a:t>Two rows at a time (image not necessarily in memory)</a:t>
            </a:r>
          </a:p>
          <a:p>
            <a:pPr lvl="1" eaLnBrk="1" hangingPunct="1"/>
            <a:r>
              <a:rPr lang="en-US"/>
              <a:t>Parallel propagation strategy</a:t>
            </a:r>
          </a:p>
        </p:txBody>
      </p:sp>
      <p:sp>
        <p:nvSpPr>
          <p:cNvPr id="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4000"/>
              <a:t>Recursive connected components</a:t>
            </a:r>
          </a:p>
        </p:txBody>
      </p:sp>
      <p:sp>
        <p:nvSpPr>
          <p:cNvPr id="117763" name="Rectangle 4"/>
          <p:cNvSpPr>
            <a:spLocks noChangeArrowheads="1"/>
          </p:cNvSpPr>
          <p:nvPr/>
        </p:nvSpPr>
        <p:spPr bwMode="auto">
          <a:xfrm>
            <a:off x="685800" y="5410200"/>
            <a:ext cx="8229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en-US" sz="3200" dirty="0">
                <a:hlinkClick r:id="rId3"/>
              </a:rPr>
              <a:t>Demo</a:t>
            </a:r>
            <a:r>
              <a:rPr lang="en-US" sz="3200" dirty="0"/>
              <a:t> </a:t>
            </a:r>
            <a:r>
              <a:rPr lang="en-US" dirty="0"/>
              <a:t>http://</a:t>
            </a:r>
            <a:r>
              <a:rPr lang="en-US" dirty="0" err="1"/>
              <a:t>www.cosc.canterbury.ac.nz/mukundan/covn/Label.html</a:t>
            </a:r>
            <a:endParaRPr lang="en-US" dirty="0"/>
          </a:p>
        </p:txBody>
      </p:sp>
      <p:sp>
        <p:nvSpPr>
          <p:cNvPr id="117764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3352800"/>
          </a:xfrm>
        </p:spPr>
        <p:txBody>
          <a:bodyPr/>
          <a:lstStyle/>
          <a:p>
            <a:pPr eaLnBrk="1" hangingPunct="1"/>
            <a:r>
              <a:rPr lang="en-US"/>
              <a:t>Find an unlabeled pixel, assign it a new label</a:t>
            </a:r>
          </a:p>
          <a:p>
            <a:pPr eaLnBrk="1" hangingPunct="1"/>
            <a:r>
              <a:rPr lang="en-US"/>
              <a:t>Search to find its neighbors, and recursively repeat to find their neighbors til there are no more</a:t>
            </a:r>
          </a:p>
          <a:p>
            <a:pPr eaLnBrk="1" hangingPunct="1"/>
            <a:r>
              <a:rPr lang="en-US"/>
              <a:t>Repeat</a:t>
            </a:r>
          </a:p>
        </p:txBody>
      </p:sp>
      <p:sp>
        <p:nvSpPr>
          <p:cNvPr id="5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89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itle 1"/>
          <p:cNvSpPr>
            <a:spLocks noGrp="1"/>
          </p:cNvSpPr>
          <p:nvPr>
            <p:ph type="title"/>
          </p:nvPr>
        </p:nvSpPr>
        <p:spPr>
          <a:xfrm>
            <a:off x="738188" y="0"/>
            <a:ext cx="7772400" cy="1143000"/>
          </a:xfrm>
        </p:spPr>
        <p:txBody>
          <a:bodyPr/>
          <a:lstStyle/>
          <a:p>
            <a:r>
              <a:rPr lang="en-US"/>
              <a:t>Thresholding</a:t>
            </a:r>
          </a:p>
        </p:txBody>
      </p:sp>
      <p:sp>
        <p:nvSpPr>
          <p:cNvPr id="119811" name="Content Placeholder 3"/>
          <p:cNvSpPr>
            <a:spLocks noGrp="1"/>
          </p:cNvSpPr>
          <p:nvPr>
            <p:ph idx="1"/>
          </p:nvPr>
        </p:nvSpPr>
        <p:spPr>
          <a:xfrm>
            <a:off x="685800" y="1347788"/>
            <a:ext cx="8085138" cy="4748212"/>
          </a:xfrm>
        </p:spPr>
        <p:txBody>
          <a:bodyPr/>
          <a:lstStyle/>
          <a:p>
            <a:r>
              <a:rPr lang="en-US" sz="2800"/>
              <a:t>Choose a threshold value t</a:t>
            </a:r>
          </a:p>
          <a:p>
            <a:r>
              <a:rPr lang="en-US" sz="2800"/>
              <a:t>Set any pixels less than t to zero (off)</a:t>
            </a:r>
          </a:p>
          <a:p>
            <a:r>
              <a:rPr lang="en-US" sz="2800"/>
              <a:t>Set any pixels greater than or equal to t to one (on)</a:t>
            </a:r>
          </a:p>
          <a:p>
            <a:pPr>
              <a:buFontTx/>
              <a:buNone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30E2C88F-8E7D-4B70-B540-90C1281E8EE4}" type="slidenum">
              <a:rPr lang="en-US" sz="1400" b="1" kern="1200" smtClean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n-US" sz="1400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0" y="6581775"/>
            <a:ext cx="2514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b="0" dirty="0">
                <a:solidFill>
                  <a:srgbClr val="000000"/>
                </a:solidFill>
                <a:latin typeface="Calibri" pitchFamily="34" charset="0"/>
              </a:rPr>
              <a:t>Slide credit: Kristen </a:t>
            </a:r>
            <a:r>
              <a:rPr lang="en-US" sz="1200" b="0" dirty="0" err="1">
                <a:solidFill>
                  <a:srgbClr val="000000"/>
                </a:solidFill>
                <a:latin typeface="Calibri" pitchFamily="34" charset="0"/>
              </a:rPr>
              <a:t>Grauman</a:t>
            </a:r>
            <a:endParaRPr lang="en-US" sz="1200" b="0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811" grpId="0" build="p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 cstate="print"/>
          <a:srcRect l="20833" t="27939" r="22917" b="36031"/>
          <a:stretch>
            <a:fillRect/>
          </a:stretch>
        </p:blipFill>
        <p:spPr bwMode="auto">
          <a:xfrm>
            <a:off x="1687513" y="1749425"/>
            <a:ext cx="5872162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3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Connected components</a:t>
            </a:r>
          </a:p>
        </p:txBody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82600" y="1238250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Identify distinct regions of “connected pixels”</a:t>
            </a:r>
          </a:p>
          <a:p>
            <a:pPr eaLnBrk="1" hangingPunct="1"/>
            <a:endParaRPr lang="en-US"/>
          </a:p>
        </p:txBody>
      </p:sp>
      <p:sp>
        <p:nvSpPr>
          <p:cNvPr id="61445" name="Text Box 5"/>
          <p:cNvSpPr txBox="1">
            <a:spLocks noChangeArrowheads="1"/>
          </p:cNvSpPr>
          <p:nvPr/>
        </p:nvSpPr>
        <p:spPr bwMode="auto">
          <a:xfrm>
            <a:off x="0" y="6550025"/>
            <a:ext cx="2590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and Stockman</a:t>
            </a:r>
          </a:p>
        </p:txBody>
      </p:sp>
      <p:pic>
        <p:nvPicPr>
          <p:cNvPr id="61446" name="Picture 4"/>
          <p:cNvPicPr>
            <a:picLocks noChangeAspect="1" noChangeArrowheads="1"/>
          </p:cNvPicPr>
          <p:nvPr/>
        </p:nvPicPr>
        <p:blipFill>
          <a:blip r:embed="rId3" cstate="print"/>
          <a:srcRect l="34474" t="63969" r="22917" b="8006"/>
          <a:stretch>
            <a:fillRect/>
          </a:stretch>
        </p:blipFill>
        <p:spPr bwMode="auto">
          <a:xfrm>
            <a:off x="1943100" y="4095750"/>
            <a:ext cx="5695950" cy="229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90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446088" y="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Connectedness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46088" y="1311275"/>
            <a:ext cx="8229600" cy="4525963"/>
          </a:xfrm>
        </p:spPr>
        <p:txBody>
          <a:bodyPr/>
          <a:lstStyle/>
          <a:p>
            <a:pPr eaLnBrk="1" hangingPunct="1"/>
            <a:r>
              <a:rPr lang="en-US" sz="2800"/>
              <a:t>Defining which pixels are considered neighbors</a:t>
            </a:r>
          </a:p>
        </p:txBody>
      </p:sp>
      <p:pic>
        <p:nvPicPr>
          <p:cNvPr id="62468" name="Picture 4"/>
          <p:cNvPicPr>
            <a:picLocks noChangeAspect="1" noChangeArrowheads="1"/>
          </p:cNvPicPr>
          <p:nvPr/>
        </p:nvPicPr>
        <p:blipFill>
          <a:blip r:embed="rId3" cstate="print"/>
          <a:srcRect l="25000" t="41823" r="25000" b="19336"/>
          <a:stretch>
            <a:fillRect/>
          </a:stretch>
        </p:blipFill>
        <p:spPr bwMode="auto">
          <a:xfrm>
            <a:off x="838200" y="2041525"/>
            <a:ext cx="7315200" cy="347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69" name="Text Box 6"/>
          <p:cNvSpPr txBox="1">
            <a:spLocks noChangeArrowheads="1"/>
          </p:cNvSpPr>
          <p:nvPr/>
        </p:nvSpPr>
        <p:spPr bwMode="auto">
          <a:xfrm>
            <a:off x="1981200" y="5546725"/>
            <a:ext cx="2514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4-connected</a:t>
            </a:r>
          </a:p>
        </p:txBody>
      </p:sp>
      <p:sp>
        <p:nvSpPr>
          <p:cNvPr id="62470" name="Text Box 7"/>
          <p:cNvSpPr txBox="1">
            <a:spLocks noChangeArrowheads="1"/>
          </p:cNvSpPr>
          <p:nvPr/>
        </p:nvSpPr>
        <p:spPr bwMode="auto">
          <a:xfrm>
            <a:off x="5791200" y="5484813"/>
            <a:ext cx="25146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8-connected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6477000"/>
            <a:ext cx="3276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Slide credit: </a:t>
            </a:r>
            <a:r>
              <a:rPr lang="en-US" sz="1400" dirty="0" err="1"/>
              <a:t>Chaitanya</a:t>
            </a:r>
            <a:r>
              <a:rPr lang="en-US" sz="1400" dirty="0"/>
              <a:t> Chandra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91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/>
              <a:t>Connected components</a:t>
            </a:r>
          </a:p>
        </p:txBody>
      </p:sp>
      <p:sp>
        <p:nvSpPr>
          <p:cNvPr id="63491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443413" cy="4525963"/>
          </a:xfrm>
        </p:spPr>
        <p:txBody>
          <a:bodyPr/>
          <a:lstStyle/>
          <a:p>
            <a:r>
              <a:rPr lang="en-US" sz="2400" dirty="0"/>
              <a:t>We’ll consider a sequential algorithm that requires only 2 passes over the image.</a:t>
            </a:r>
          </a:p>
          <a:p>
            <a:endParaRPr lang="en-US" sz="2400" dirty="0"/>
          </a:p>
          <a:p>
            <a:r>
              <a:rPr lang="en-US" sz="2400" b="1" dirty="0"/>
              <a:t>Input</a:t>
            </a:r>
            <a:r>
              <a:rPr lang="en-US" sz="2400" dirty="0"/>
              <a:t>: binary image</a:t>
            </a:r>
          </a:p>
          <a:p>
            <a:r>
              <a:rPr lang="en-US" sz="2400" b="1" dirty="0"/>
              <a:t>Output</a:t>
            </a:r>
            <a:r>
              <a:rPr lang="en-US" sz="2400" dirty="0"/>
              <a:t>: “label” image, where pixels are numbered per their component</a:t>
            </a:r>
          </a:p>
          <a:p>
            <a:endParaRPr lang="en-US" sz="2400" dirty="0"/>
          </a:p>
          <a:p>
            <a:r>
              <a:rPr lang="en-US" sz="2400" dirty="0"/>
              <a:t>Note: foreground here is denoted with black pixels.</a:t>
            </a:r>
          </a:p>
        </p:txBody>
      </p:sp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5192713" y="1931988"/>
            <a:ext cx="3286125" cy="3224212"/>
            <a:chOff x="5192721" y="1931967"/>
            <a:chExt cx="3286170" cy="3224217"/>
          </a:xfrm>
        </p:grpSpPr>
        <p:pic>
          <p:nvPicPr>
            <p:cNvPr id="6349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 l="55476" t="22604" r="21039" b="39584"/>
            <a:stretch>
              <a:fillRect/>
            </a:stretch>
          </p:blipFill>
          <p:spPr bwMode="auto">
            <a:xfrm>
              <a:off x="5192721" y="1931967"/>
              <a:ext cx="3286170" cy="32242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494" name="Rectangle 4"/>
            <p:cNvSpPr>
              <a:spLocks noChangeArrowheads="1"/>
            </p:cNvSpPr>
            <p:nvPr/>
          </p:nvSpPr>
          <p:spPr bwMode="auto">
            <a:xfrm>
              <a:off x="5438916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5" name="Rectangle 5"/>
            <p:cNvSpPr>
              <a:spLocks noChangeArrowheads="1"/>
            </p:cNvSpPr>
            <p:nvPr/>
          </p:nvSpPr>
          <p:spPr bwMode="auto">
            <a:xfrm>
              <a:off x="5594364" y="255268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6" name="Rectangle 6"/>
            <p:cNvSpPr>
              <a:spLocks noChangeArrowheads="1"/>
            </p:cNvSpPr>
            <p:nvPr/>
          </p:nvSpPr>
          <p:spPr bwMode="auto">
            <a:xfrm>
              <a:off x="5621481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7" name="Rectangle 7"/>
            <p:cNvSpPr>
              <a:spLocks noChangeArrowheads="1"/>
            </p:cNvSpPr>
            <p:nvPr/>
          </p:nvSpPr>
          <p:spPr bwMode="auto">
            <a:xfrm>
              <a:off x="5959494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8" name="Rectangle 8"/>
            <p:cNvSpPr>
              <a:spLocks noChangeArrowheads="1"/>
            </p:cNvSpPr>
            <p:nvPr/>
          </p:nvSpPr>
          <p:spPr bwMode="auto">
            <a:xfrm>
              <a:off x="577692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499" name="Rectangle 9"/>
            <p:cNvSpPr>
              <a:spLocks noChangeArrowheads="1"/>
            </p:cNvSpPr>
            <p:nvPr/>
          </p:nvSpPr>
          <p:spPr bwMode="auto">
            <a:xfrm>
              <a:off x="5776929" y="309098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0" name="Rectangle 10"/>
            <p:cNvSpPr>
              <a:spLocks noChangeArrowheads="1"/>
            </p:cNvSpPr>
            <p:nvPr/>
          </p:nvSpPr>
          <p:spPr bwMode="auto">
            <a:xfrm>
              <a:off x="5959494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1" name="Rectangle 11"/>
            <p:cNvSpPr>
              <a:spLocks noChangeArrowheads="1"/>
            </p:cNvSpPr>
            <p:nvPr/>
          </p:nvSpPr>
          <p:spPr bwMode="auto">
            <a:xfrm>
              <a:off x="6142059" y="310038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2" name="Rectangle 12"/>
            <p:cNvSpPr>
              <a:spLocks noChangeArrowheads="1"/>
            </p:cNvSpPr>
            <p:nvPr/>
          </p:nvSpPr>
          <p:spPr bwMode="auto">
            <a:xfrm>
              <a:off x="614205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3" name="Rectangle 13"/>
            <p:cNvSpPr>
              <a:spLocks noChangeArrowheads="1"/>
            </p:cNvSpPr>
            <p:nvPr/>
          </p:nvSpPr>
          <p:spPr bwMode="auto">
            <a:xfrm>
              <a:off x="631522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4" name="Rectangle 14"/>
            <p:cNvSpPr>
              <a:spLocks noChangeArrowheads="1"/>
            </p:cNvSpPr>
            <p:nvPr/>
          </p:nvSpPr>
          <p:spPr bwMode="auto">
            <a:xfrm>
              <a:off x="6507189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5" name="Rectangle 15"/>
            <p:cNvSpPr>
              <a:spLocks noChangeArrowheads="1"/>
            </p:cNvSpPr>
            <p:nvPr/>
          </p:nvSpPr>
          <p:spPr bwMode="auto">
            <a:xfrm>
              <a:off x="6680358" y="2735253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6" name="Rectangle 16"/>
            <p:cNvSpPr>
              <a:spLocks noChangeArrowheads="1"/>
            </p:cNvSpPr>
            <p:nvPr/>
          </p:nvSpPr>
          <p:spPr bwMode="auto">
            <a:xfrm>
              <a:off x="614205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7" name="Rectangle 17"/>
            <p:cNvSpPr>
              <a:spLocks noChangeArrowheads="1"/>
            </p:cNvSpPr>
            <p:nvPr/>
          </p:nvSpPr>
          <p:spPr bwMode="auto">
            <a:xfrm>
              <a:off x="631522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8" name="Rectangle 18"/>
            <p:cNvSpPr>
              <a:spLocks noChangeArrowheads="1"/>
            </p:cNvSpPr>
            <p:nvPr/>
          </p:nvSpPr>
          <p:spPr bwMode="auto">
            <a:xfrm>
              <a:off x="6507189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09" name="Rectangle 19"/>
            <p:cNvSpPr>
              <a:spLocks noChangeArrowheads="1"/>
            </p:cNvSpPr>
            <p:nvPr/>
          </p:nvSpPr>
          <p:spPr bwMode="auto">
            <a:xfrm>
              <a:off x="6680358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0" name="Rectangle 20"/>
            <p:cNvSpPr>
              <a:spLocks noChangeArrowheads="1"/>
            </p:cNvSpPr>
            <p:nvPr/>
          </p:nvSpPr>
          <p:spPr bwMode="auto">
            <a:xfrm>
              <a:off x="6835806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1" name="Rectangle 21"/>
            <p:cNvSpPr>
              <a:spLocks noChangeArrowheads="1"/>
            </p:cNvSpPr>
            <p:nvPr/>
          </p:nvSpPr>
          <p:spPr bwMode="auto">
            <a:xfrm>
              <a:off x="7008975" y="290842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2" name="Rectangle 22"/>
            <p:cNvSpPr>
              <a:spLocks noChangeArrowheads="1"/>
            </p:cNvSpPr>
            <p:nvPr/>
          </p:nvSpPr>
          <p:spPr bwMode="auto">
            <a:xfrm>
              <a:off x="7566066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3" name="Rectangle 23"/>
            <p:cNvSpPr>
              <a:spLocks noChangeArrowheads="1"/>
            </p:cNvSpPr>
            <p:nvPr/>
          </p:nvSpPr>
          <p:spPr bwMode="auto">
            <a:xfrm>
              <a:off x="7739235" y="2917818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4" name="Rectangle 24"/>
            <p:cNvSpPr>
              <a:spLocks noChangeArrowheads="1"/>
            </p:cNvSpPr>
            <p:nvPr/>
          </p:nvSpPr>
          <p:spPr bwMode="auto">
            <a:xfrm>
              <a:off x="7748631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5" name="Rectangle 25"/>
            <p:cNvSpPr>
              <a:spLocks noChangeArrowheads="1"/>
            </p:cNvSpPr>
            <p:nvPr/>
          </p:nvSpPr>
          <p:spPr bwMode="auto">
            <a:xfrm>
              <a:off x="7921800" y="272585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6" name="Rectangle 26"/>
            <p:cNvSpPr>
              <a:spLocks noChangeArrowheads="1"/>
            </p:cNvSpPr>
            <p:nvPr/>
          </p:nvSpPr>
          <p:spPr bwMode="auto">
            <a:xfrm>
              <a:off x="632462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7" name="Rectangle 27"/>
            <p:cNvSpPr>
              <a:spLocks noChangeArrowheads="1"/>
            </p:cNvSpPr>
            <p:nvPr/>
          </p:nvSpPr>
          <p:spPr bwMode="auto">
            <a:xfrm>
              <a:off x="649779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8" name="Rectangle 28"/>
            <p:cNvSpPr>
              <a:spLocks noChangeArrowheads="1"/>
            </p:cNvSpPr>
            <p:nvPr/>
          </p:nvSpPr>
          <p:spPr bwMode="auto">
            <a:xfrm>
              <a:off x="5959494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19" name="Rectangle 29"/>
            <p:cNvSpPr>
              <a:spLocks noChangeArrowheads="1"/>
            </p:cNvSpPr>
            <p:nvPr/>
          </p:nvSpPr>
          <p:spPr bwMode="auto">
            <a:xfrm>
              <a:off x="6132663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0" name="Rectangle 30"/>
            <p:cNvSpPr>
              <a:spLocks noChangeArrowheads="1"/>
            </p:cNvSpPr>
            <p:nvPr/>
          </p:nvSpPr>
          <p:spPr bwMode="auto">
            <a:xfrm>
              <a:off x="650718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1" name="Rectangle 31"/>
            <p:cNvSpPr>
              <a:spLocks noChangeArrowheads="1"/>
            </p:cNvSpPr>
            <p:nvPr/>
          </p:nvSpPr>
          <p:spPr bwMode="auto">
            <a:xfrm>
              <a:off x="668035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2" name="Rectangle 32"/>
            <p:cNvSpPr>
              <a:spLocks noChangeArrowheads="1"/>
            </p:cNvSpPr>
            <p:nvPr/>
          </p:nvSpPr>
          <p:spPr bwMode="auto">
            <a:xfrm>
              <a:off x="6872319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3" name="Rectangle 33"/>
            <p:cNvSpPr>
              <a:spLocks noChangeArrowheads="1"/>
            </p:cNvSpPr>
            <p:nvPr/>
          </p:nvSpPr>
          <p:spPr bwMode="auto">
            <a:xfrm>
              <a:off x="7045488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4" name="Rectangle 34"/>
            <p:cNvSpPr>
              <a:spLocks noChangeArrowheads="1"/>
            </p:cNvSpPr>
            <p:nvPr/>
          </p:nvSpPr>
          <p:spPr bwMode="auto">
            <a:xfrm>
              <a:off x="7200936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5" name="Rectangle 35"/>
            <p:cNvSpPr>
              <a:spLocks noChangeArrowheads="1"/>
            </p:cNvSpPr>
            <p:nvPr/>
          </p:nvSpPr>
          <p:spPr bwMode="auto">
            <a:xfrm>
              <a:off x="7374105" y="217816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6" name="Rectangle 36"/>
            <p:cNvSpPr>
              <a:spLocks noChangeArrowheads="1"/>
            </p:cNvSpPr>
            <p:nvPr/>
          </p:nvSpPr>
          <p:spPr bwMode="auto">
            <a:xfrm>
              <a:off x="5776929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7" name="Rectangle 37"/>
            <p:cNvSpPr>
              <a:spLocks noChangeArrowheads="1"/>
            </p:cNvSpPr>
            <p:nvPr/>
          </p:nvSpPr>
          <p:spPr bwMode="auto">
            <a:xfrm>
              <a:off x="5950098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8" name="Rectangle 38"/>
            <p:cNvSpPr>
              <a:spLocks noChangeArrowheads="1"/>
            </p:cNvSpPr>
            <p:nvPr/>
          </p:nvSpPr>
          <p:spPr bwMode="auto">
            <a:xfrm>
              <a:off x="720093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29" name="Rectangle 39"/>
            <p:cNvSpPr>
              <a:spLocks noChangeArrowheads="1"/>
            </p:cNvSpPr>
            <p:nvPr/>
          </p:nvSpPr>
          <p:spPr bwMode="auto">
            <a:xfrm>
              <a:off x="737410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0" name="Rectangle 40"/>
            <p:cNvSpPr>
              <a:spLocks noChangeArrowheads="1"/>
            </p:cNvSpPr>
            <p:nvPr/>
          </p:nvSpPr>
          <p:spPr bwMode="auto">
            <a:xfrm>
              <a:off x="7566066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1" name="Rectangle 41"/>
            <p:cNvSpPr>
              <a:spLocks noChangeArrowheads="1"/>
            </p:cNvSpPr>
            <p:nvPr/>
          </p:nvSpPr>
          <p:spPr bwMode="auto">
            <a:xfrm>
              <a:off x="7739235" y="2360727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2" name="Rectangle 42"/>
            <p:cNvSpPr>
              <a:spLocks noChangeArrowheads="1"/>
            </p:cNvSpPr>
            <p:nvPr/>
          </p:nvSpPr>
          <p:spPr bwMode="auto">
            <a:xfrm>
              <a:off x="7748631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3533" name="Rectangle 43"/>
            <p:cNvSpPr>
              <a:spLocks noChangeArrowheads="1"/>
            </p:cNvSpPr>
            <p:nvPr/>
          </p:nvSpPr>
          <p:spPr bwMode="auto">
            <a:xfrm>
              <a:off x="7921800" y="2543292"/>
              <a:ext cx="155448" cy="155448"/>
            </a:xfrm>
            <a:prstGeom prst="rect">
              <a:avLst/>
            </a:prstGeom>
            <a:solidFill>
              <a:schemeClr val="tx1"/>
            </a:solidFill>
            <a:ln w="9525" algn="ctr">
              <a:noFill/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4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47" name="Slide Number Placeholder 4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92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7" name="TextBox 4"/>
          <p:cNvSpPr txBox="1">
            <a:spLocks noChangeArrowheads="1"/>
          </p:cNvSpPr>
          <p:nvPr/>
        </p:nvSpPr>
        <p:spPr bwMode="auto">
          <a:xfrm>
            <a:off x="0" y="6581775"/>
            <a:ext cx="43434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Adapted by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from J.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Neira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</a:p>
        </p:txBody>
      </p:sp>
      <p:sp>
        <p:nvSpPr>
          <p:cNvPr id="21511" name="Rectangle 7"/>
          <p:cNvSpPr>
            <a:spLocks noChangeArrowheads="1"/>
          </p:cNvSpPr>
          <p:nvPr/>
        </p:nvSpPr>
        <p:spPr bwMode="auto">
          <a:xfrm>
            <a:off x="457200" y="5257800"/>
            <a:ext cx="34290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2" name="Rectangle 8"/>
          <p:cNvSpPr>
            <a:spLocks noChangeArrowheads="1"/>
          </p:cNvSpPr>
          <p:nvPr/>
        </p:nvSpPr>
        <p:spPr bwMode="auto">
          <a:xfrm>
            <a:off x="4953000" y="914400"/>
            <a:ext cx="4191000" cy="2590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5105400" y="5029200"/>
            <a:ext cx="39624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1828800" y="55626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3352800" y="5410200"/>
            <a:ext cx="18288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93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 animBg="1"/>
      <p:bldP spid="12" grpId="0" animBg="1"/>
      <p:bldP spid="13" grpId="0" animBg="1"/>
    </p:bld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3" name="Rectangle 9"/>
          <p:cNvSpPr>
            <a:spLocks noChangeArrowheads="1"/>
          </p:cNvSpPr>
          <p:nvPr/>
        </p:nvSpPr>
        <p:spPr bwMode="auto">
          <a:xfrm>
            <a:off x="4876800" y="5029200"/>
            <a:ext cx="4191000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4953000" y="3575050"/>
            <a:ext cx="4191000" cy="1905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7675563" y="5072063"/>
            <a:ext cx="1544637" cy="1752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5375275" y="6386513"/>
            <a:ext cx="3768725" cy="5905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152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5715000" y="28194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7848600" y="990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7848600" y="2514600"/>
            <a:ext cx="2819400" cy="1447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94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9601200" cy="1143000"/>
          </a:xfrm>
        </p:spPr>
        <p:txBody>
          <a:bodyPr/>
          <a:lstStyle/>
          <a:p>
            <a:pPr eaLnBrk="1" hangingPunct="1"/>
            <a:r>
              <a:rPr lang="en-US"/>
              <a:t>Sequential connected components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3" cstate="print"/>
          <a:srcRect l="17917" t="21880" r="20000" b="8376"/>
          <a:stretch>
            <a:fillRect/>
          </a:stretch>
        </p:blipFill>
        <p:spPr bwMode="auto">
          <a:xfrm>
            <a:off x="381000" y="1095375"/>
            <a:ext cx="8305800" cy="568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4" name="Rectangle 10"/>
          <p:cNvSpPr>
            <a:spLocks noChangeArrowheads="1"/>
          </p:cNvSpPr>
          <p:nvPr/>
        </p:nvSpPr>
        <p:spPr bwMode="auto">
          <a:xfrm>
            <a:off x="7772400" y="3575050"/>
            <a:ext cx="15240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715000" y="41148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4876800" y="4876800"/>
            <a:ext cx="2895600" cy="13779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4" name="Rectangle 10"/>
          <p:cNvSpPr>
            <a:spLocks noChangeArrowheads="1"/>
          </p:cNvSpPr>
          <p:nvPr/>
        </p:nvSpPr>
        <p:spPr bwMode="auto">
          <a:xfrm>
            <a:off x="5638800" y="6284913"/>
            <a:ext cx="2895600" cy="5730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7696200" y="5181600"/>
            <a:ext cx="25146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endParaRPr lang="en-US" b="1" kern="120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5715000" y="5334000"/>
            <a:ext cx="762000" cy="68580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95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4" grpId="0" animBg="1"/>
      <p:bldP spid="12" grpId="0" animBg="1"/>
      <p:bldP spid="12" grpId="1" animBg="1"/>
      <p:bldP spid="13" grpId="0" animBg="1"/>
      <p:bldP spid="14" grpId="0" animBg="1"/>
      <p:bldP spid="15" grpId="0" animBg="1"/>
      <p:bldP spid="16" grpId="0" animBg="1"/>
    </p:bld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65539" name="Picture 2"/>
          <p:cNvPicPr>
            <a:picLocks noChangeAspect="1" noChangeArrowheads="1"/>
          </p:cNvPicPr>
          <p:nvPr/>
        </p:nvPicPr>
        <p:blipFill>
          <a:blip r:embed="rId3" cstate="print"/>
          <a:srcRect l="17084" t="22604" r="19167" b="7692"/>
          <a:stretch>
            <a:fillRect/>
          </a:stretch>
        </p:blipFill>
        <p:spPr bwMode="auto">
          <a:xfrm>
            <a:off x="76200" y="685800"/>
            <a:ext cx="8920163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 bwMode="auto">
          <a:xfrm>
            <a:off x="-228600" y="-87313"/>
            <a:ext cx="9601200" cy="1143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rt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srgbClr val="000000"/>
                </a:solidFill>
                <a:latin typeface="Arial"/>
                <a:ea typeface="+mn-ea"/>
                <a:cs typeface="+mn-cs"/>
              </a:rPr>
              <a:t>Sequential connected components</a:t>
            </a:r>
          </a:p>
        </p:txBody>
      </p:sp>
      <p:sp>
        <p:nvSpPr>
          <p:cNvPr id="6" name="Text Box 67"/>
          <p:cNvSpPr txBox="1">
            <a:spLocks noChangeArrowheads="1"/>
          </p:cNvSpPr>
          <p:nvPr/>
        </p:nvSpPr>
        <p:spPr bwMode="auto">
          <a:xfrm>
            <a:off x="0" y="6581001"/>
            <a:ext cx="22098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96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/>
              <a:t>Connected components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/>
          <a:srcRect l="21666" t="32964" r="17917" b="12521"/>
          <a:stretch>
            <a:fillRect/>
          </a:stretch>
        </p:blipFill>
        <p:spPr bwMode="auto">
          <a:xfrm>
            <a:off x="457200" y="1143000"/>
            <a:ext cx="8534400" cy="4708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0" y="6583363"/>
            <a:ext cx="2667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credit: 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P</a:t>
            </a:r>
            <a:r>
              <a:rPr lang="en-US" sz="1200" dirty="0">
                <a:solidFill>
                  <a:srgbClr val="000000"/>
                </a:solidFill>
                <a:latin typeface="Arial" pitchFamily="34" charset="0"/>
              </a:rPr>
              <a:t>inar</a:t>
            </a: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Duygulu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97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457200" y="33338"/>
            <a:ext cx="8229600" cy="1143000"/>
          </a:xfrm>
        </p:spPr>
        <p:txBody>
          <a:bodyPr/>
          <a:lstStyle/>
          <a:p>
            <a:r>
              <a:rPr lang="en-US" sz="4000"/>
              <a:t>Region properties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>
          <a:xfrm>
            <a:off x="446088" y="1201738"/>
            <a:ext cx="8229600" cy="2409825"/>
          </a:xfrm>
        </p:spPr>
        <p:txBody>
          <a:bodyPr/>
          <a:lstStyle/>
          <a:p>
            <a:r>
              <a:rPr lang="en-US" sz="2800" dirty="0"/>
              <a:t>Given connected components, can compute simple features per blob, such as:</a:t>
            </a:r>
          </a:p>
          <a:p>
            <a:pPr lvl="1"/>
            <a:r>
              <a:rPr lang="en-US" sz="2000" dirty="0"/>
              <a:t>Area (num pixels in the region)</a:t>
            </a:r>
          </a:p>
          <a:p>
            <a:pPr lvl="1"/>
            <a:r>
              <a:rPr lang="en-US" sz="2000" dirty="0" err="1"/>
              <a:t>Centroid</a:t>
            </a:r>
            <a:r>
              <a:rPr lang="en-US" sz="2000" dirty="0"/>
              <a:t> (average x and y position of pixels in the region)</a:t>
            </a:r>
          </a:p>
          <a:p>
            <a:pPr lvl="1"/>
            <a:r>
              <a:rPr lang="en-US" sz="2000" dirty="0"/>
              <a:t>Bounding box (min and max coordinates)</a:t>
            </a:r>
          </a:p>
          <a:p>
            <a:pPr lvl="1"/>
            <a:r>
              <a:rPr lang="en-US" sz="2000" dirty="0"/>
              <a:t>Circularity (ratio of mean dist. to </a:t>
            </a:r>
            <a:r>
              <a:rPr lang="en-US" sz="2000" dirty="0" err="1"/>
              <a:t>centroid</a:t>
            </a:r>
            <a:r>
              <a:rPr lang="en-US" sz="2000" dirty="0"/>
              <a:t> over std)</a:t>
            </a:r>
          </a:p>
        </p:txBody>
      </p:sp>
      <p:grpSp>
        <p:nvGrpSpPr>
          <p:cNvPr id="2" name="Group 35"/>
          <p:cNvGrpSpPr>
            <a:grpSpLocks noChangeAspect="1"/>
          </p:cNvGrpSpPr>
          <p:nvPr/>
        </p:nvGrpSpPr>
        <p:grpSpPr bwMode="auto">
          <a:xfrm>
            <a:off x="3367088" y="3976688"/>
            <a:ext cx="2506662" cy="1971675"/>
            <a:chOff x="2819376" y="3903669"/>
            <a:chExt cx="3249657" cy="255591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819376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9" name="Picture 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90" name="Rectangle 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1" name="Rectangle 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92" name="Rectangle 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85" name="Oval 8"/>
            <p:cNvSpPr>
              <a:spLocks noChangeArrowheads="1"/>
            </p:cNvSpPr>
            <p:nvPr/>
          </p:nvSpPr>
          <p:spPr bwMode="auto">
            <a:xfrm>
              <a:off x="3586149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6" name="Oval 9"/>
            <p:cNvSpPr>
              <a:spLocks noChangeArrowheads="1"/>
            </p:cNvSpPr>
            <p:nvPr/>
          </p:nvSpPr>
          <p:spPr bwMode="auto">
            <a:xfrm>
              <a:off x="3805228" y="572931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7" name="Oval 10"/>
            <p:cNvSpPr>
              <a:spLocks noChangeArrowheads="1"/>
            </p:cNvSpPr>
            <p:nvPr/>
          </p:nvSpPr>
          <p:spPr bwMode="auto">
            <a:xfrm>
              <a:off x="4425948" y="4268799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88" name="Oval 11"/>
            <p:cNvSpPr>
              <a:spLocks noChangeArrowheads="1"/>
            </p:cNvSpPr>
            <p:nvPr/>
          </p:nvSpPr>
          <p:spPr bwMode="auto">
            <a:xfrm>
              <a:off x="5375286" y="4743468"/>
              <a:ext cx="146051" cy="146052"/>
            </a:xfrm>
            <a:prstGeom prst="ellipse">
              <a:avLst/>
            </a:prstGeom>
            <a:solidFill>
              <a:srgbClr val="C000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4" name="Group 25"/>
          <p:cNvGrpSpPr>
            <a:grpSpLocks noChangeAspect="1"/>
          </p:cNvGrpSpPr>
          <p:nvPr/>
        </p:nvGrpSpPr>
        <p:grpSpPr bwMode="auto">
          <a:xfrm>
            <a:off x="6361113" y="3976688"/>
            <a:ext cx="2506662" cy="1971675"/>
            <a:chOff x="6215085" y="3903669"/>
            <a:chExt cx="3249657" cy="2555910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6215085" y="3903669"/>
              <a:ext cx="3249657" cy="2555910"/>
              <a:chOff x="811161" y="4159260"/>
              <a:chExt cx="2455870" cy="1862163"/>
            </a:xfrm>
          </p:grpSpPr>
          <p:pic>
            <p:nvPicPr>
              <p:cNvPr id="66580" name="Picture 13" descr="beatles_mask.jpg"/>
              <p:cNvPicPr>
                <a:picLocks noChangeAspect="1"/>
              </p:cNvPicPr>
              <p:nvPr/>
            </p:nvPicPr>
            <p:blipFill>
              <a:blip r:embed="rId3" cstate="print"/>
              <a:srcRect l="12402" t="7295" r="9576" b="11130"/>
              <a:stretch>
                <a:fillRect/>
              </a:stretch>
            </p:blipFill>
            <p:spPr bwMode="auto">
              <a:xfrm>
                <a:off x="811161" y="4159260"/>
                <a:ext cx="2455870" cy="18621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6581" name="Rectangle 14"/>
              <p:cNvSpPr>
                <a:spLocks noChangeArrowheads="1"/>
              </p:cNvSpPr>
              <p:nvPr/>
            </p:nvSpPr>
            <p:spPr bwMode="auto">
              <a:xfrm>
                <a:off x="1723986" y="4597416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2" name="Rectangle 15"/>
              <p:cNvSpPr>
                <a:spLocks noChangeArrowheads="1"/>
              </p:cNvSpPr>
              <p:nvPr/>
            </p:nvSpPr>
            <p:spPr bwMode="auto">
              <a:xfrm>
                <a:off x="2308194" y="4341825"/>
                <a:ext cx="219078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6583" name="Rectangle 16"/>
              <p:cNvSpPr>
                <a:spLocks noChangeArrowheads="1"/>
              </p:cNvSpPr>
              <p:nvPr/>
            </p:nvSpPr>
            <p:spPr bwMode="auto">
              <a:xfrm>
                <a:off x="1979577" y="4853007"/>
                <a:ext cx="474669" cy="438156"/>
              </a:xfrm>
              <a:prstGeom prst="rect">
                <a:avLst/>
              </a:prstGeom>
              <a:solidFill>
                <a:schemeClr val="tx1"/>
              </a:solidFill>
              <a:ln w="9525" algn="ctr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algn="l" rtl="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kern="1200">
                  <a:solidFill>
                    <a:srgbClr val="000000"/>
                  </a:solidFill>
                  <a:latin typeface="Arial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66576" name="Rectangle 21"/>
            <p:cNvSpPr>
              <a:spLocks noChangeArrowheads="1"/>
            </p:cNvSpPr>
            <p:nvPr/>
          </p:nvSpPr>
          <p:spPr bwMode="auto">
            <a:xfrm>
              <a:off x="6689754" y="4268799"/>
              <a:ext cx="693747" cy="949338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7" name="Rectangle 22"/>
            <p:cNvSpPr>
              <a:spLocks noChangeArrowheads="1"/>
            </p:cNvSpPr>
            <p:nvPr/>
          </p:nvSpPr>
          <p:spPr bwMode="auto">
            <a:xfrm>
              <a:off x="6872319" y="5254650"/>
              <a:ext cx="766773" cy="1022364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8" name="Rectangle 23"/>
            <p:cNvSpPr>
              <a:spLocks noChangeArrowheads="1"/>
            </p:cNvSpPr>
            <p:nvPr/>
          </p:nvSpPr>
          <p:spPr bwMode="auto">
            <a:xfrm>
              <a:off x="7602579" y="3903669"/>
              <a:ext cx="584209" cy="803286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9" name="Rectangle 24"/>
            <p:cNvSpPr>
              <a:spLocks noChangeArrowheads="1"/>
            </p:cNvSpPr>
            <p:nvPr/>
          </p:nvSpPr>
          <p:spPr bwMode="auto">
            <a:xfrm>
              <a:off x="8515403" y="4232286"/>
              <a:ext cx="766774" cy="1095390"/>
            </a:xfrm>
            <a:prstGeom prst="rect">
              <a:avLst/>
            </a:prstGeom>
            <a:noFill/>
            <a:ln w="28575" algn="ctr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409575" y="3976688"/>
            <a:ext cx="2227263" cy="1935162"/>
            <a:chOff x="811161" y="4159260"/>
            <a:chExt cx="2455870" cy="1862163"/>
          </a:xfrm>
        </p:grpSpPr>
        <p:pic>
          <p:nvPicPr>
            <p:cNvPr id="66571" name="Picture 27" descr="beatles_mask.jpg"/>
            <p:cNvPicPr>
              <a:picLocks noChangeAspect="1"/>
            </p:cNvPicPr>
            <p:nvPr/>
          </p:nvPicPr>
          <p:blipFill>
            <a:blip r:embed="rId3" cstate="print"/>
            <a:srcRect l="12402" t="7295" r="9576" b="11130"/>
            <a:stretch>
              <a:fillRect/>
            </a:stretch>
          </p:blipFill>
          <p:spPr bwMode="auto">
            <a:xfrm>
              <a:off x="811161" y="4159260"/>
              <a:ext cx="2455870" cy="1862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6572" name="Rectangle 28"/>
            <p:cNvSpPr>
              <a:spLocks noChangeArrowheads="1"/>
            </p:cNvSpPr>
            <p:nvPr/>
          </p:nvSpPr>
          <p:spPr bwMode="auto">
            <a:xfrm>
              <a:off x="1723986" y="4597416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3" name="Rectangle 29"/>
            <p:cNvSpPr>
              <a:spLocks noChangeArrowheads="1"/>
            </p:cNvSpPr>
            <p:nvPr/>
          </p:nvSpPr>
          <p:spPr bwMode="auto">
            <a:xfrm>
              <a:off x="2308194" y="4341825"/>
              <a:ext cx="219078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  <p:sp>
          <p:nvSpPr>
            <p:cNvPr id="66574" name="Rectangle 30"/>
            <p:cNvSpPr>
              <a:spLocks noChangeArrowheads="1"/>
            </p:cNvSpPr>
            <p:nvPr/>
          </p:nvSpPr>
          <p:spPr bwMode="auto">
            <a:xfrm>
              <a:off x="1979577" y="4853007"/>
              <a:ext cx="474669" cy="438156"/>
            </a:xfrm>
            <a:prstGeom prst="rect">
              <a:avLst/>
            </a:prstGeom>
            <a:solidFill>
              <a:schemeClr val="tx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algn="l" rtl="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endParaRPr>
            </a:p>
          </p:txBody>
        </p:sp>
      </p:grpSp>
      <p:sp>
        <p:nvSpPr>
          <p:cNvPr id="66567" name="TextBox 36"/>
          <p:cNvSpPr txBox="1">
            <a:spLocks noChangeArrowheads="1"/>
          </p:cNvSpPr>
          <p:nvPr/>
        </p:nvSpPr>
        <p:spPr bwMode="auto">
          <a:xfrm>
            <a:off x="774700" y="6203950"/>
            <a:ext cx="10588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A1=200</a:t>
            </a:r>
          </a:p>
        </p:txBody>
      </p:sp>
      <p:sp>
        <p:nvSpPr>
          <p:cNvPr id="66568" name="TextBox 37"/>
          <p:cNvSpPr txBox="1">
            <a:spLocks noChangeArrowheads="1"/>
          </p:cNvSpPr>
          <p:nvPr/>
        </p:nvSpPr>
        <p:spPr bwMode="auto">
          <a:xfrm>
            <a:off x="1906588" y="5911850"/>
            <a:ext cx="10588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</a:pPr>
            <a:r>
              <a:rPr lang="en-US" b="1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A2=170</a:t>
            </a:r>
          </a:p>
        </p:txBody>
      </p:sp>
      <p:cxnSp>
        <p:nvCxnSpPr>
          <p:cNvPr id="66569" name="Straight Arrow Connector 39"/>
          <p:cNvCxnSpPr>
            <a:cxnSpLocks noChangeShapeType="1"/>
          </p:cNvCxnSpPr>
          <p:nvPr/>
        </p:nvCxnSpPr>
        <p:spPr bwMode="auto">
          <a:xfrm rot="5400000" flipH="1" flipV="1">
            <a:off x="830263" y="5930900"/>
            <a:ext cx="546100" cy="7302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66570" name="Straight Arrow Connector 41"/>
          <p:cNvCxnSpPr>
            <a:cxnSpLocks noChangeShapeType="1"/>
          </p:cNvCxnSpPr>
          <p:nvPr/>
        </p:nvCxnSpPr>
        <p:spPr bwMode="auto">
          <a:xfrm rot="16200000" flipV="1">
            <a:off x="1285875" y="5035550"/>
            <a:ext cx="1387475" cy="511175"/>
          </a:xfrm>
          <a:prstGeom prst="straightConnector1">
            <a:avLst/>
          </a:prstGeom>
          <a:noFill/>
          <a:ln w="3810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34" name="Text Box 67"/>
          <p:cNvSpPr txBox="1">
            <a:spLocks noChangeArrowheads="1"/>
          </p:cNvSpPr>
          <p:nvPr/>
        </p:nvSpPr>
        <p:spPr bwMode="auto">
          <a:xfrm>
            <a:off x="0" y="6581001"/>
            <a:ext cx="41910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fontAlgn="base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Kristen </a:t>
            </a:r>
            <a:r>
              <a:rPr lang="en-US" sz="1200" kern="1200" dirty="0" err="1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Grauman</a:t>
            </a:r>
            <a:endParaRPr lang="en-US" sz="1200" kern="1200" dirty="0">
              <a:solidFill>
                <a:srgbClr val="000000"/>
              </a:solidFill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5" name="Slide Number Placeholder 3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5B163885-16B7-4833-A079-66E4724BD419}" type="slidenum">
              <a:rPr lang="en-US" sz="1400" b="1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98</a:t>
            </a:fld>
            <a:endParaRPr lang="en-US" sz="1400" b="1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/>
          <a:lstStyle/>
          <a:p>
            <a:pPr eaLnBrk="1" hangingPunct="1"/>
            <a:r>
              <a:rPr lang="en-US"/>
              <a:t>Circularity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z="2000"/>
          </a:p>
        </p:txBody>
      </p:sp>
      <p:sp>
        <p:nvSpPr>
          <p:cNvPr id="38916" name="Text Box 5"/>
          <p:cNvSpPr txBox="1">
            <a:spLocks noChangeArrowheads="1"/>
          </p:cNvSpPr>
          <p:nvPr/>
        </p:nvSpPr>
        <p:spPr bwMode="auto">
          <a:xfrm>
            <a:off x="0" y="6581001"/>
            <a:ext cx="2514600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 dirty="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Slide credit: Shapiro &amp; Stockman</a:t>
            </a:r>
          </a:p>
        </p:txBody>
      </p:sp>
      <p:pic>
        <p:nvPicPr>
          <p:cNvPr id="38917" name="Picture 7"/>
          <p:cNvPicPr>
            <a:picLocks noChangeAspect="1" noChangeArrowheads="1"/>
          </p:cNvPicPr>
          <p:nvPr/>
        </p:nvPicPr>
        <p:blipFill>
          <a:blip r:embed="rId3" cstate="print"/>
          <a:srcRect l="20168" t="41908" r="18750" b="9369"/>
          <a:stretch>
            <a:fillRect/>
          </a:stretch>
        </p:blipFill>
        <p:spPr bwMode="auto">
          <a:xfrm>
            <a:off x="533400" y="1524000"/>
            <a:ext cx="7924800" cy="386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Text Box 5"/>
          <p:cNvSpPr txBox="1">
            <a:spLocks noChangeArrowheads="1"/>
          </p:cNvSpPr>
          <p:nvPr/>
        </p:nvSpPr>
        <p:spPr bwMode="auto">
          <a:xfrm>
            <a:off x="609600" y="5486400"/>
            <a:ext cx="14478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rtl="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200" kern="1200">
                <a:solidFill>
                  <a:srgbClr val="000000"/>
                </a:solidFill>
                <a:latin typeface="Arial" pitchFamily="34" charset="0"/>
                <a:ea typeface="+mn-ea"/>
                <a:cs typeface="+mn-cs"/>
              </a:rPr>
              <a:t>[Haralick]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 rtl="0" fontAlgn="base">
              <a:spcBef>
                <a:spcPct val="0"/>
              </a:spcBef>
              <a:spcAft>
                <a:spcPct val="0"/>
              </a:spcAft>
              <a:defRPr/>
            </a:pPr>
            <a:fld id="{BB9AA4A4-26E1-42ED-91A6-239C6C42FFBB}" type="slidenum">
              <a:rPr lang="en-US" sz="1400" kern="120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rPr>
              <a:pPr algn="r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t>99</a:t>
            </a:fld>
            <a:endParaRPr lang="en-US" sz="1400" kern="1200">
              <a:solidFill>
                <a:srgbClr val="000000"/>
              </a:solidFill>
              <a:latin typeface="Arial" charset="0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CVPR">
  <a:themeElements>
    <a:clrScheme name="CVPR 1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CVPR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Times New Roman" pitchFamily="1" charset="0"/>
          </a:defRPr>
        </a:defPPr>
      </a:lstStyle>
    </a:lnDef>
  </a:objectDefaults>
  <a:extraClrSchemeLst>
    <a:extraClrScheme>
      <a:clrScheme name="CVPR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VPR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VPR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9_Default Design">
  <a:themeElements>
    <a:clrScheme name="8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8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8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8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8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7381</TotalTime>
  <Words>3506</Words>
  <Application>Microsoft Macintosh PowerPoint</Application>
  <PresentationFormat>On-screen Show (4:3)</PresentationFormat>
  <Paragraphs>1217</Paragraphs>
  <Slides>111</Slides>
  <Notes>106</Notes>
  <HiddenSlides>3</HiddenSlides>
  <MMClips>2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111</vt:i4>
      </vt:variant>
    </vt:vector>
  </HeadingPairs>
  <TitlesOfParts>
    <vt:vector size="133" baseType="lpstr">
      <vt:lpstr>Arial</vt:lpstr>
      <vt:lpstr>Baskerville Old Face</vt:lpstr>
      <vt:lpstr>Calibri</vt:lpstr>
      <vt:lpstr>Courier</vt:lpstr>
      <vt:lpstr>Courier New</vt:lpstr>
      <vt:lpstr>Times</vt:lpstr>
      <vt:lpstr>Times New Roman</vt:lpstr>
      <vt:lpstr>Office Theme</vt:lpstr>
      <vt:lpstr>2_Default Design</vt:lpstr>
      <vt:lpstr>9_Default Design</vt:lpstr>
      <vt:lpstr>1_Default Design</vt:lpstr>
      <vt:lpstr>5_Default Design</vt:lpstr>
      <vt:lpstr>6_Default Design</vt:lpstr>
      <vt:lpstr>7_Default Design</vt:lpstr>
      <vt:lpstr>10_Default Design</vt:lpstr>
      <vt:lpstr>12_Default Design</vt:lpstr>
      <vt:lpstr>CVPR</vt:lpstr>
      <vt:lpstr>8_Default Design</vt:lpstr>
      <vt:lpstr>3_Blank Presentation</vt:lpstr>
      <vt:lpstr>Bitmap Image</vt:lpstr>
      <vt:lpstr>Equation</vt:lpstr>
      <vt:lpstr>Ligning</vt:lpstr>
      <vt:lpstr>Edges and Binary Image Analysis</vt:lpstr>
      <vt:lpstr>Announcements</vt:lpstr>
      <vt:lpstr>Topics overview</vt:lpstr>
      <vt:lpstr>Topics overview</vt:lpstr>
      <vt:lpstr>Previously</vt:lpstr>
      <vt:lpstr>Today</vt:lpstr>
      <vt:lpstr>Edge detection</vt:lpstr>
      <vt:lpstr>Gradients  edges</vt:lpstr>
      <vt:lpstr>Thresholding</vt:lpstr>
      <vt:lpstr>Original image</vt:lpstr>
      <vt:lpstr>PowerPoint Presentation</vt:lpstr>
      <vt:lpstr>Thresholding gradient with a lower threshold</vt:lpstr>
      <vt:lpstr>Thresholding gradient with a higher threshold</vt:lpstr>
      <vt:lpstr>Canny edge detector</vt:lpstr>
      <vt:lpstr>The Canny edge detector</vt:lpstr>
      <vt:lpstr>The Canny edge detector</vt:lpstr>
      <vt:lpstr>The Canny edge detector</vt:lpstr>
      <vt:lpstr>The Canny edge detector</vt:lpstr>
      <vt:lpstr>Non-maximum suppression</vt:lpstr>
      <vt:lpstr>The Canny edge detector</vt:lpstr>
      <vt:lpstr>Hysteresis thresholding</vt:lpstr>
      <vt:lpstr>Hysteresis thresholding</vt:lpstr>
      <vt:lpstr>Hysteresis thresholding</vt:lpstr>
      <vt:lpstr>Recap: Canny edge detector</vt:lpstr>
      <vt:lpstr>Low-level edges vs. perceived contours</vt:lpstr>
      <vt:lpstr>Low-level edges vs. perceived contours</vt:lpstr>
      <vt:lpstr>PowerPoint Presentation</vt:lpstr>
      <vt:lpstr>What features are responsible for perceived edges?</vt:lpstr>
      <vt:lpstr>PowerPoint Presentation</vt:lpstr>
      <vt:lpstr>State-of-the-Art in Contour Detection</vt:lpstr>
      <vt:lpstr>PowerPoint Presentation</vt:lpstr>
      <vt:lpstr>PowerPoint Presentation</vt:lpstr>
      <vt:lpstr>Today</vt:lpstr>
      <vt:lpstr>PowerPoint Presentation</vt:lpstr>
      <vt:lpstr>Chamfer distance</vt:lpstr>
      <vt:lpstr>PowerPoint Presentation</vt:lpstr>
      <vt:lpstr>Chamfer distance</vt:lpstr>
      <vt:lpstr>PowerPoint Presentation</vt:lpstr>
      <vt:lpstr>Distance transform</vt:lpstr>
      <vt:lpstr>Distance transform (1D)</vt:lpstr>
      <vt:lpstr>Distance Transform (2D)</vt:lpstr>
      <vt:lpstr>Chamfer distance</vt:lpstr>
      <vt:lpstr>Chamfer distance</vt:lpstr>
      <vt:lpstr>Chamfer distance:  properties</vt:lpstr>
      <vt:lpstr>Today</vt:lpstr>
      <vt:lpstr>Binary images</vt:lpstr>
      <vt:lpstr>Binary image analysis:  basic steps</vt:lpstr>
      <vt:lpstr>Binary images</vt:lpstr>
      <vt:lpstr>Thresholding</vt:lpstr>
      <vt:lpstr>Thresholding</vt:lpstr>
      <vt:lpstr>Thresholding</vt:lpstr>
      <vt:lpstr>Thresholding</vt:lpstr>
      <vt:lpstr>Thresholding</vt:lpstr>
      <vt:lpstr>A nice case: bimodal intensity histograms</vt:lpstr>
      <vt:lpstr>Not so nice cases</vt:lpstr>
      <vt:lpstr>Issues</vt:lpstr>
      <vt:lpstr>Morphological operators</vt:lpstr>
      <vt:lpstr>Dilation</vt:lpstr>
      <vt:lpstr>Erosion</vt:lpstr>
      <vt:lpstr>Structuring elements</vt:lpstr>
      <vt:lpstr>Dilation vs. Erosion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Example for Dilation</vt:lpstr>
      <vt:lpstr>2D example for dilation</vt:lpstr>
      <vt:lpstr>Dilation vs. Erosion</vt:lpstr>
      <vt:lpstr>Example for Erosion (1D)</vt:lpstr>
      <vt:lpstr>Example for Erosion (1D)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Example for Erosion</vt:lpstr>
      <vt:lpstr>2D example for erosion</vt:lpstr>
      <vt:lpstr>Opening</vt:lpstr>
      <vt:lpstr>Closing</vt:lpstr>
      <vt:lpstr>Morphology operators on grayscale images</vt:lpstr>
      <vt:lpstr>Issues</vt:lpstr>
      <vt:lpstr>Connected components</vt:lpstr>
      <vt:lpstr>Recursive connected components</vt:lpstr>
      <vt:lpstr>Connected components</vt:lpstr>
      <vt:lpstr>Connectedness</vt:lpstr>
      <vt:lpstr>Connected components</vt:lpstr>
      <vt:lpstr>Sequential connected components</vt:lpstr>
      <vt:lpstr>Sequential connected components</vt:lpstr>
      <vt:lpstr>Sequential connected components</vt:lpstr>
      <vt:lpstr>PowerPoint Presentation</vt:lpstr>
      <vt:lpstr>Connected components</vt:lpstr>
      <vt:lpstr>Region properties</vt:lpstr>
      <vt:lpstr>Circularity</vt:lpstr>
      <vt:lpstr>Binary image analysis:  basic steps (recap)</vt:lpstr>
      <vt:lpstr>Matlab</vt:lpstr>
      <vt:lpstr>Example using binary image analysis: OCR</vt:lpstr>
      <vt:lpstr>Example using binary image analysis: segmentation of a liver</vt:lpstr>
      <vt:lpstr>Example using binary image analysis: Bg subtraction + blob detection</vt:lpstr>
      <vt:lpstr>Example using binary image analysis: Bg subtraction + blob detection</vt:lpstr>
      <vt:lpstr>PowerPoint Presentation</vt:lpstr>
      <vt:lpstr>Binary images</vt:lpstr>
      <vt:lpstr>Summary</vt:lpstr>
      <vt:lpstr>Topics overview</vt:lpstr>
      <vt:lpstr>Coming up</vt:lpstr>
      <vt:lpstr>Questions?</vt:lpstr>
    </vt:vector>
  </TitlesOfParts>
  <Company>UTCS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Kristen Grauman</dc:creator>
  <cp:lastModifiedBy>Devi Parikh</cp:lastModifiedBy>
  <cp:revision>73</cp:revision>
  <dcterms:created xsi:type="dcterms:W3CDTF">2013-10-08T22:01:10Z</dcterms:created>
  <dcterms:modified xsi:type="dcterms:W3CDTF">2019-08-23T14:58:01Z</dcterms:modified>
</cp:coreProperties>
</file>