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3"/>
  </p:notesMasterIdLst>
  <p:handoutMasterIdLst>
    <p:handoutMasterId r:id="rId24"/>
  </p:handoutMasterIdLst>
  <p:sldIdLst>
    <p:sldId id="256" r:id="rId2"/>
    <p:sldId id="511" r:id="rId3"/>
    <p:sldId id="524" r:id="rId4"/>
    <p:sldId id="512" r:id="rId5"/>
    <p:sldId id="513" r:id="rId6"/>
    <p:sldId id="516" r:id="rId7"/>
    <p:sldId id="514" r:id="rId8"/>
    <p:sldId id="523" r:id="rId9"/>
    <p:sldId id="517" r:id="rId10"/>
    <p:sldId id="520" r:id="rId11"/>
    <p:sldId id="519" r:id="rId12"/>
    <p:sldId id="528" r:id="rId13"/>
    <p:sldId id="521" r:id="rId14"/>
    <p:sldId id="522" r:id="rId15"/>
    <p:sldId id="529" r:id="rId16"/>
    <p:sldId id="530" r:id="rId17"/>
    <p:sldId id="531" r:id="rId18"/>
    <p:sldId id="526" r:id="rId19"/>
    <p:sldId id="527" r:id="rId20"/>
    <p:sldId id="525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1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0" autoAdjust="0"/>
    <p:restoredTop sz="95667" autoAdjust="0"/>
  </p:normalViewPr>
  <p:slideViewPr>
    <p:cSldViewPr snapToGrid="0" snapToObjects="1">
      <p:cViewPr varScale="1">
        <p:scale>
          <a:sx n="119" d="100"/>
          <a:sy n="119" d="100"/>
        </p:scale>
        <p:origin x="20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1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29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217" y="6468608"/>
            <a:ext cx="9975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29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29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1" y="1465215"/>
            <a:ext cx="10160000" cy="4771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29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6812" y="6477002"/>
            <a:ext cx="1754295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29 October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29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29 October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29 October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29 October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29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29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817626-6E1C-434F-8A46-361AFACE6120}" type="datetime4">
              <a:rPr lang="en-IN" smtClean="0"/>
              <a:t>29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mputer_n_scree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mputer_n_screen.sv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16491" y="538282"/>
                <a:ext cx="11897832" cy="2322220"/>
              </a:xfrm>
            </p:spPr>
            <p:txBody>
              <a:bodyPr/>
              <a:lstStyle/>
              <a:p>
                <a:pPr algn="ctr"/>
                <a:r>
                  <a:rPr lang="en-US" sz="3600" dirty="0"/>
                  <a:t>Online and Bandit algorithms </a:t>
                </a:r>
                <a:br>
                  <a:rPr lang="en-US" sz="3600" dirty="0"/>
                </a:br>
                <a:r>
                  <a:rPr lang="en-US" sz="3600" dirty="0"/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 norms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6491" y="538282"/>
                <a:ext cx="11897832" cy="23222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50" y="3073714"/>
            <a:ext cx="11405190" cy="1989439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Sahil</a:t>
            </a:r>
            <a:r>
              <a:rPr lang="en-US" sz="2400" dirty="0"/>
              <a:t> </a:t>
            </a:r>
            <a:r>
              <a:rPr lang="en-US" sz="2400" dirty="0" err="1"/>
              <a:t>singla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Georgia Tech</a:t>
            </a:r>
          </a:p>
          <a:p>
            <a:pPr algn="ctr"/>
            <a:endParaRPr lang="en-US" sz="1200" dirty="0"/>
          </a:p>
          <a:p>
            <a:r>
              <a:rPr lang="en-US" sz="1700" dirty="0">
                <a:solidFill>
                  <a:schemeClr val="tx1"/>
                </a:solidFill>
              </a:rPr>
              <a:t>Joint with </a:t>
            </a:r>
            <a:r>
              <a:rPr lang="en-US" sz="1700" dirty="0"/>
              <a:t>Thomas </a:t>
            </a:r>
            <a:r>
              <a:rPr lang="en-US" sz="1700" dirty="0" err="1"/>
              <a:t>Kesselheim</a:t>
            </a:r>
            <a:r>
              <a:rPr lang="en-US" sz="1700" dirty="0">
                <a:solidFill>
                  <a:srgbClr val="000000"/>
                </a:solidFill>
              </a:rPr>
              <a:t> And </a:t>
            </a:r>
            <a:r>
              <a:rPr lang="en-US" sz="1700" dirty="0"/>
              <a:t>Marco Molinaro</a:t>
            </a:r>
            <a:r>
              <a:rPr lang="en-US" sz="1700" dirty="0">
                <a:solidFill>
                  <a:srgbClr val="000000"/>
                </a:solidFill>
              </a:rPr>
              <a:t> (Appears in SODA’23)</a:t>
            </a:r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5339957" y="24850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Oct 26</a:t>
            </a:r>
            <a:r>
              <a:rPr lang="en-US" b="1" baseline="30000" dirty="0"/>
              <a:t>th</a:t>
            </a:r>
            <a:r>
              <a:rPr lang="en-US" b="1" dirty="0"/>
              <a:t>, 2022</a:t>
            </a:r>
          </a:p>
        </p:txBody>
      </p:sp>
      <p:sp>
        <p:nvSpPr>
          <p:cNvPr id="4" name="AutoShape 4" descr="Image result for naveen garg iit">
            <a:extLst>
              <a:ext uri="{FF2B5EF4-FFF2-40B4-BE49-F238E27FC236}">
                <a16:creationId xmlns:a16="http://schemas.microsoft.com/office/drawing/2014/main" id="{D89F8113-1A2A-4C4E-9D9F-CCC236171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668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naveen garg iit">
            <a:extLst>
              <a:ext uri="{FF2B5EF4-FFF2-40B4-BE49-F238E27FC236}">
                <a16:creationId xmlns:a16="http://schemas.microsoft.com/office/drawing/2014/main" id="{05BFF35A-E4A8-4C15-A49B-25B30518D6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119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Thomas Kesselheim | Simons Institute for the Theory of Computing">
            <a:extLst>
              <a:ext uri="{FF2B5EF4-FFF2-40B4-BE49-F238E27FC236}">
                <a16:creationId xmlns:a16="http://schemas.microsoft.com/office/drawing/2014/main" id="{D01ED22F-6076-B96F-1007-C3F5B7AC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16" y="4646450"/>
            <a:ext cx="1527362" cy="19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o Molinaro at Microsoft Research">
            <a:extLst>
              <a:ext uri="{FF2B5EF4-FFF2-40B4-BE49-F238E27FC236}">
                <a16:creationId xmlns:a16="http://schemas.microsoft.com/office/drawing/2014/main" id="{DF5BEED7-3F43-B621-09BA-31FEB9CB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1" y="4689999"/>
            <a:ext cx="1889215" cy="18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30A7-CBBB-8058-4A52-A5175EDB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Game </a:t>
            </a:r>
            <a:r>
              <a:rPr lang="en-US" dirty="0" err="1"/>
              <a:t>Ineq</a:t>
            </a:r>
            <a:r>
              <a:rPr lang="en-US" dirty="0"/>
              <a:t>. Via </a:t>
            </a:r>
            <a:r>
              <a:rPr lang="en-US" dirty="0" err="1"/>
              <a:t>Supermodularity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4DFC6-6632-3F72-50EF-389C139EB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435" y="1465214"/>
                <a:ext cx="9930162" cy="5011787"/>
              </a:xfrm>
            </p:spPr>
            <p:txBody>
              <a:bodyPr>
                <a:normAutofit/>
              </a:bodyPr>
              <a:lstStyle/>
              <a:p>
                <a:r>
                  <a:rPr lang="en-US" cap="small" dirty="0"/>
                  <a:t>Smooth Game </a:t>
                </a:r>
                <a:r>
                  <a:rPr lang="en-US" cap="small" dirty="0" err="1"/>
                  <a:t>Ineq</a:t>
                </a:r>
                <a:r>
                  <a:rPr lang="en-US" dirty="0"/>
                  <a:t>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monotone, </a:t>
                </a:r>
                <a:r>
                  <a:rPr lang="en-US" b="0" dirty="0" err="1">
                    <a:latin typeface="Cambria Math" panose="02040503050406030204" pitchFamily="18" charset="0"/>
                  </a:rPr>
                  <a:t>subadditive</a:t>
                </a:r>
                <a:r>
                  <a:rPr lang="en-US" b="0" dirty="0">
                    <a:latin typeface="Cambria Math" panose="02040503050406030204" pitchFamily="18" charset="0"/>
                  </a:rPr>
                  <a:t>, and (approx.) </a:t>
                </a:r>
                <a:r>
                  <a:rPr lang="en-US" b="0" dirty="0" err="1">
                    <a:latin typeface="Cambria Math" panose="02040503050406030204" pitchFamily="18" charset="0"/>
                  </a:rPr>
                  <a:t>supermodular</a:t>
                </a:r>
                <a:r>
                  <a:rPr lang="en-US" b="0" dirty="0">
                    <a:latin typeface="Cambria Math" panose="02040503050406030204" pitchFamily="18" charset="0"/>
                  </a:rPr>
                  <a:t> then</a:t>
                </a:r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endParaRPr lang="en-US" sz="1000" b="0" dirty="0"/>
              </a:p>
              <a:p>
                <a:endParaRPr lang="en-US" b="0" dirty="0"/>
              </a:p>
              <a:p>
                <a:pPr indent="-182880"/>
                <a:endParaRPr lang="en-US" b="0" dirty="0"/>
              </a:p>
              <a:p>
                <a:pPr marL="274320" lvl="1" indent="0">
                  <a:buNone/>
                </a:pPr>
                <a:r>
                  <a:rPr lang="en-US" sz="1800" b="0" dirty="0"/>
                  <a:t>Then,</a:t>
                </a: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1800" dirty="0"/>
                  <a:t>     </a:t>
                </a:r>
                <a:r>
                  <a:rPr lang="en-US" sz="1800" b="0" dirty="0"/>
                  <a:t>and</a:t>
                </a:r>
              </a:p>
              <a:p>
                <a:pPr marL="274320" lvl="1" indent="0">
                  <a:buNone/>
                </a:pPr>
                <a:r>
                  <a:rPr lang="en-US" sz="18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sz="1800" dirty="0"/>
              </a:p>
              <a:p>
                <a:pPr marL="274320" lvl="1" indent="0">
                  <a:buNone/>
                </a:pPr>
                <a:endParaRPr lang="en-US" sz="1200" b="0" dirty="0"/>
              </a:p>
              <a:p>
                <a:pPr marL="274320" lvl="1" indent="0">
                  <a:buNone/>
                </a:pPr>
                <a:r>
                  <a:rPr lang="en-US" sz="1800" b="0" dirty="0"/>
                  <a:t>Adding and taking sum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800" b="0" dirty="0"/>
                  <a:t>, 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sz="1800" b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1800" b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sz="1800" b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960120" lvl="2" indent="0">
                  <a:buNone/>
                </a:pPr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4DFC6-6632-3F72-50EF-389C139EB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435" y="1465214"/>
                <a:ext cx="9930162" cy="5011787"/>
              </a:xfrm>
              <a:blipFill>
                <a:blip r:embed="rId2"/>
                <a:stretch>
                  <a:fillRect l="-639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9C03-B645-5C2A-CEDF-A9852FAA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E492F6-12D6-8828-70BB-5CC89D6C3ED3}"/>
                  </a:ext>
                </a:extLst>
              </p:cNvPr>
              <p:cNvSpPr txBox="1"/>
              <p:nvPr/>
            </p:nvSpPr>
            <p:spPr>
              <a:xfrm>
                <a:off x="8903361" y="2813545"/>
                <a:ext cx="328863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-182880" algn="ctr"/>
                <a:r>
                  <a:rPr lang="en-US" dirty="0">
                    <a:solidFill>
                      <a:schemeClr val="tx2"/>
                    </a:solidFill>
                  </a:rPr>
                  <a:t>Counter-intuitive: </a:t>
                </a:r>
                <a:r>
                  <a:rPr lang="en-US" b="0" dirty="0">
                    <a:solidFill>
                      <a:schemeClr val="tx2"/>
                    </a:solidFill>
                  </a:rPr>
                  <a:t>For norms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tx2"/>
                        </a:solidFill>
                      </a:rPr>
                      <m:t>||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2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2"/>
                        </a:solidFill>
                      </a:rPr>
                      <m:t>|| − ||0||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≰</m:t>
                    </m:r>
                    <m:r>
                      <m:rPr>
                        <m:lit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lit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E492F6-12D6-8828-70BB-5CC89D6C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61" y="2813545"/>
                <a:ext cx="3288639" cy="646331"/>
              </a:xfrm>
              <a:prstGeom prst="rect">
                <a:avLst/>
              </a:prstGeom>
              <a:blipFill>
                <a:blip r:embed="rId3"/>
                <a:stretch>
                  <a:fillRect t="-3846" r="-1154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1FBE7D-413E-CCE0-517E-F700E5F9A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980" y="2813545"/>
                <a:ext cx="7941108" cy="87595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Defn </a:t>
                </a:r>
                <a:r>
                  <a:rPr lang="en-US" b="0" dirty="0"/>
                  <a:t>(Approx. </a:t>
                </a:r>
                <a:r>
                  <a:rPr lang="en-US" b="0" dirty="0" err="1"/>
                  <a:t>supermodularity</a:t>
                </a:r>
                <a:r>
                  <a:rPr lang="en-US" b="0" dirty="0"/>
                  <a:t>): For 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US" b="0" dirty="0"/>
                  <a:t> &amp;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b="0" dirty="0"/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b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b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1FBE7D-413E-CCE0-517E-F700E5F9A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0" y="2813545"/>
                <a:ext cx="7941108" cy="875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FED436-25BD-FB1C-9158-93722A1F6938}"/>
              </a:ext>
            </a:extLst>
          </p:cNvPr>
          <p:cNvSpPr txBox="1"/>
          <p:nvPr/>
        </p:nvSpPr>
        <p:spPr>
          <a:xfrm>
            <a:off x="8591110" y="5008948"/>
            <a:ext cx="31725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-182880" algn="ctr"/>
            <a:r>
              <a:rPr lang="en-US" dirty="0">
                <a:solidFill>
                  <a:schemeClr val="tx2"/>
                </a:solidFill>
              </a:rPr>
              <a:t>No additive error for T steps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2D34-F58C-05C6-9B1D-60C47F7C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Gradient-Stability and </a:t>
            </a:r>
            <a:r>
              <a:rPr lang="en-US" dirty="0" err="1"/>
              <a:t>Supermodularity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D86F6-9863-2FA9-C1DD-698EBED9C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2088" y="5720316"/>
                <a:ext cx="10456768" cy="69112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  Proof: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LHS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∇Ψ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τy</m:t>
                            </m:r>
                          </m:e>
                        </m:d>
                        <m:r>
                          <a:rPr lang="en-US" b="0" i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dτ</m:t>
                        </m:r>
                      </m:e>
                    </m:nary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m:rPr>
                                <m:lit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∇Ψ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τy</m:t>
                            </m:r>
                          </m:e>
                        </m:d>
                        <m:r>
                          <a:rPr lang="en-US" b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dτ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=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RHS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D86F6-9863-2FA9-C1DD-698EBED9C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2088" y="5720316"/>
                <a:ext cx="10456768" cy="691121"/>
              </a:xfrm>
              <a:blipFill>
                <a:blip r:embed="rId2"/>
                <a:stretch>
                  <a:fillRect t="-81818" b="-10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1A684-E273-5C45-E4CF-D82B579E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C62564A-3C38-28C2-4DD2-58E63DC507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471" y="4684902"/>
                <a:ext cx="8590073" cy="8948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Lemma </a:t>
                </a:r>
                <a:r>
                  <a:rPr lang="en-US" b="0" dirty="0"/>
                  <a:t>(GSA implies approx. </a:t>
                </a:r>
                <a:r>
                  <a:rPr lang="en-US" b="0" dirty="0" err="1"/>
                  <a:t>supermodularity</a:t>
                </a:r>
                <a:r>
                  <a:rPr lang="en-US" b="0" dirty="0"/>
                  <a:t>): For 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US" b="0" dirty="0"/>
                  <a:t> 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b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>
                          <a:latin typeface="Cambria Math" panose="02040503050406030204" pitchFamily="18" charset="0"/>
                        </a:rPr>
                        <m:t>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lit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C62564A-3C38-28C2-4DD2-58E63DC50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71" y="4684902"/>
                <a:ext cx="8590073" cy="894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1DEA692-B7BC-8A94-B814-70D68DBA97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471" y="1589813"/>
                <a:ext cx="8590073" cy="146535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Defn </a:t>
                </a:r>
                <a:r>
                  <a:rPr lang="en-US" b="0" dirty="0"/>
                  <a:t>(GSA): Gradient-Stable Approx.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b="0" dirty="0"/>
                  <a:t> if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US" b="0" dirty="0"/>
                  <a:t> : 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monotone, </a:t>
                </a:r>
                <a:r>
                  <a:rPr lang="en-US" b="0" dirty="0" err="1"/>
                  <a:t>subadditive</a:t>
                </a:r>
                <a:r>
                  <a:rPr lang="en-US" b="0" dirty="0"/>
                  <a:t>, and convex.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:r>
                  <a:rPr lang="en-US" b="0" dirty="0"/>
                  <a:t> </a:t>
                </a:r>
                <a:r>
                  <a:rPr lang="en-US" dirty="0" err="1">
                    <a:solidFill>
                      <a:schemeClr val="tx2"/>
                    </a:solidFill>
                  </a:rPr>
                  <a:t>Approx</a:t>
                </a:r>
                <a:r>
                  <a:rPr lang="en-US" b="0" dirty="0"/>
                  <a:t>: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nor/>
                      </m:rPr>
                      <a:rPr lang="en-US" b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dirty="0"/>
                      <m:t>+ 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:r>
                  <a:rPr lang="en-US" b="0" dirty="0"/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Stability</a:t>
                </a:r>
                <a:r>
                  <a:rPr lang="en-US" b="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coordinate-wise.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1DEA692-B7BC-8A94-B814-70D68DBA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71" y="1589813"/>
                <a:ext cx="8590073" cy="1465359"/>
              </a:xfrm>
              <a:prstGeom prst="rect">
                <a:avLst/>
              </a:prstGeom>
              <a:blipFill>
                <a:blip r:embed="rId4"/>
                <a:stretch>
                  <a:fillRect b="-758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6BF96B-5B59-1ABD-22E0-E8254796D4F0}"/>
              </a:ext>
            </a:extLst>
          </p:cNvPr>
          <p:cNvSpPr txBox="1"/>
          <p:nvPr/>
        </p:nvSpPr>
        <p:spPr>
          <a:xfrm>
            <a:off x="5614507" y="3387591"/>
            <a:ext cx="618663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-182880">
              <a:spcAft>
                <a:spcPts val="600"/>
              </a:spcAft>
            </a:pPr>
            <a:r>
              <a:rPr lang="en-US" sz="2000" b="1" dirty="0"/>
              <a:t>Remarks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indent="-182880">
              <a:spcAft>
                <a:spcPts val="600"/>
              </a:spcAft>
            </a:pPr>
            <a:r>
              <a:rPr lang="en-US" dirty="0"/>
              <a:t>(a) No additive gradient error. </a:t>
            </a:r>
          </a:p>
          <a:p>
            <a:pPr indent="-182880">
              <a:spcAft>
                <a:spcPts val="600"/>
              </a:spcAft>
            </a:pPr>
            <a:r>
              <a:rPr lang="en-US" dirty="0"/>
              <a:t>(b) Related </a:t>
            </a:r>
            <a:r>
              <a:rPr lang="en-US" dirty="0" err="1"/>
              <a:t>defns</a:t>
            </a:r>
            <a:r>
              <a:rPr lang="en-US" dirty="0"/>
              <a:t> </a:t>
            </a:r>
            <a:r>
              <a:rPr lang="en-US" u="sng" dirty="0">
                <a:solidFill>
                  <a:srgbClr val="FF9900"/>
                </a:solidFill>
              </a:rPr>
              <a:t>Azar et al. FOCS’16</a:t>
            </a:r>
            <a:r>
              <a:rPr lang="en-US" dirty="0">
                <a:solidFill>
                  <a:srgbClr val="FF9900"/>
                </a:solidFill>
              </a:rPr>
              <a:t>, </a:t>
            </a:r>
            <a:r>
              <a:rPr lang="en-US" u="sng" dirty="0">
                <a:solidFill>
                  <a:srgbClr val="FF9900"/>
                </a:solidFill>
              </a:rPr>
              <a:t>Molinaro SODA’17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FE6CB-059F-D856-BA4D-844A4385C210}"/>
                  </a:ext>
                </a:extLst>
              </p:cNvPr>
              <p:cNvSpPr txBox="1"/>
              <p:nvPr/>
            </p:nvSpPr>
            <p:spPr>
              <a:xfrm>
                <a:off x="1341105" y="3362881"/>
                <a:ext cx="4273402" cy="12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/>
                  <a:t>Examples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sub>
                    </m:sSub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FE6CB-059F-D856-BA4D-844A4385C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05" y="3362881"/>
                <a:ext cx="4273402" cy="1208216"/>
              </a:xfrm>
              <a:prstGeom prst="rect">
                <a:avLst/>
              </a:prstGeom>
              <a:blipFill>
                <a:blip r:embed="rId5"/>
                <a:stretch>
                  <a:fillRect l="-1479" t="-3125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F84EBD-15AA-09F5-3747-0E7EC3BA55D0}"/>
                  </a:ext>
                </a:extLst>
              </p:cNvPr>
              <p:cNvSpPr txBox="1"/>
              <p:nvPr/>
            </p:nvSpPr>
            <p:spPr>
              <a:xfrm>
                <a:off x="10196623" y="1935126"/>
                <a:ext cx="1197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Assuming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F84EBD-15AA-09F5-3747-0E7EC3BA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623" y="1935126"/>
                <a:ext cx="1197764" cy="646331"/>
              </a:xfrm>
              <a:prstGeom prst="rect">
                <a:avLst/>
              </a:prstGeom>
              <a:blipFill>
                <a:blip r:embed="rId6"/>
                <a:stretch>
                  <a:fillRect l="-4211" t="-3846" r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9F76-C006-4B05-66D9-33003F16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achieve?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8F348-8EAE-CCFD-3455-DF58946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0D551-CC80-D772-78B8-A830FC7B37A2}"/>
              </a:ext>
            </a:extLst>
          </p:cNvPr>
          <p:cNvSpPr/>
          <p:nvPr/>
        </p:nvSpPr>
        <p:spPr>
          <a:xfrm>
            <a:off x="3169612" y="5490110"/>
            <a:ext cx="6556860" cy="400110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cap="small" dirty="0"/>
              <a:t>How to Design Gradient-Stable </a:t>
            </a:r>
            <a:r>
              <a:rPr lang="en-US" sz="2000" b="1" cap="small" dirty="0" err="1"/>
              <a:t>Approx</a:t>
            </a:r>
            <a:r>
              <a:rPr lang="en-US" sz="2000" b="1" cap="small" dirty="0"/>
              <a:t> for Norms?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FAEDB6-A732-4C96-07C3-FB3DA391DF45}"/>
              </a:ext>
            </a:extLst>
          </p:cNvPr>
          <p:cNvGrpSpPr/>
          <p:nvPr/>
        </p:nvGrpSpPr>
        <p:grpSpPr>
          <a:xfrm>
            <a:off x="901913" y="1549814"/>
            <a:ext cx="2952171" cy="1773177"/>
            <a:chOff x="3646749" y="4585485"/>
            <a:chExt cx="2952171" cy="17731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EF87AA4-A9D7-23B0-505F-7638A0E32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037314" y="4683760"/>
              <a:ext cx="509103" cy="5257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637038-FF9F-C313-4332-B002DB37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037314" y="5251070"/>
              <a:ext cx="509103" cy="52578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423447-90C1-C95E-2874-AD74C0862B5C}"/>
                </a:ext>
              </a:extLst>
            </p:cNvPr>
            <p:cNvSpPr/>
            <p:nvPr/>
          </p:nvSpPr>
          <p:spPr>
            <a:xfrm>
              <a:off x="6080025" y="4585485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3E5C50-5BB3-CB80-E91E-C74B9C3B0104}"/>
                </a:ext>
              </a:extLst>
            </p:cNvPr>
            <p:cNvSpPr/>
            <p:nvPr/>
          </p:nvSpPr>
          <p:spPr>
            <a:xfrm>
              <a:off x="6080025" y="498667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B1EBFE-CD9B-0ADD-E0DD-1C9BEFBD8091}"/>
                </a:ext>
              </a:extLst>
            </p:cNvPr>
            <p:cNvSpPr/>
            <p:nvPr/>
          </p:nvSpPr>
          <p:spPr>
            <a:xfrm>
              <a:off x="6080025" y="543141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28BB245-CAC5-753A-AB81-B833CB6209D9}"/>
                </a:ext>
              </a:extLst>
            </p:cNvPr>
            <p:cNvSpPr/>
            <p:nvPr/>
          </p:nvSpPr>
          <p:spPr>
            <a:xfrm>
              <a:off x="6080025" y="585140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F61A331-506B-2BC0-EA17-5F0856FD33F4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 flipV="1">
              <a:off x="4632961" y="4986672"/>
              <a:ext cx="1447064" cy="518398"/>
            </a:xfrm>
            <a:prstGeom prst="straightConnector1">
              <a:avLst/>
            </a:prstGeom>
            <a:ln w="2540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4431015-E0B2-AE13-7A45-09331B13CD8D}"/>
                </a:ext>
              </a:extLst>
            </p:cNvPr>
            <p:cNvCxnSpPr>
              <a:stCxn id="26" idx="3"/>
            </p:cNvCxnSpPr>
            <p:nvPr/>
          </p:nvCxnSpPr>
          <p:spPr>
            <a:xfrm flipH="1">
              <a:off x="4632961" y="4711230"/>
              <a:ext cx="1473102" cy="867500"/>
            </a:xfrm>
            <a:prstGeom prst="straightConnector1">
              <a:avLst/>
            </a:prstGeom>
            <a:ln w="2540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B712B75-0B53-A6D7-6CF0-7E2EAE6A0E1D}"/>
                    </a:ext>
                  </a:extLst>
                </p:cNvPr>
                <p:cNvSpPr txBox="1"/>
                <p:nvPr/>
              </p:nvSpPr>
              <p:spPr>
                <a:xfrm>
                  <a:off x="3646749" y="6011130"/>
                  <a:ext cx="12902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a14:m>
                  <a:r>
                    <a:rPr lang="en-US" sz="1600" dirty="0"/>
                    <a:t> machines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B712B75-0B53-A6D7-6CF0-7E2EAE6A0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749" y="6011130"/>
                  <a:ext cx="1290232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44FFBF-0910-60B6-1299-80646BBC0BA1}"/>
                    </a:ext>
                  </a:extLst>
                </p:cNvPr>
                <p:cNvSpPr txBox="1"/>
                <p:nvPr/>
              </p:nvSpPr>
              <p:spPr>
                <a:xfrm>
                  <a:off x="5829388" y="6020108"/>
                  <a:ext cx="76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a14:m>
                  <a:r>
                    <a:rPr lang="en-US" sz="1600" dirty="0"/>
                    <a:t> jobs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44FFBF-0910-60B6-1299-80646BBC0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88" y="6020108"/>
                  <a:ext cx="769532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7407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1D1621-9BFA-91C7-BDBD-298C17BD5209}"/>
                  </a:ext>
                </a:extLst>
              </p:cNvPr>
              <p:cNvSpPr txBox="1"/>
              <p:nvPr/>
            </p:nvSpPr>
            <p:spPr>
              <a:xfrm>
                <a:off x="8003842" y="2303366"/>
                <a:ext cx="3800117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solidFill>
                          <a:schemeClr val="tx1"/>
                        </a:solidFill>
                      </a:rPr>
                      <m:t>+ </m:t>
                    </m:r>
                    <m:r>
                      <m:rPr>
                        <m:sty m:val="p"/>
                      </m:rPr>
                      <a:rPr 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7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1D1621-9BFA-91C7-BDBD-298C17BD5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842" y="2303366"/>
                <a:ext cx="3800117" cy="710451"/>
              </a:xfrm>
              <a:prstGeom prst="rect">
                <a:avLst/>
              </a:prstGeom>
              <a:blipFill>
                <a:blip r:embed="rId6"/>
                <a:stretch>
                  <a:fillRect l="-667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45ECFEF-5153-4F0F-4451-755216503C77}"/>
              </a:ext>
            </a:extLst>
          </p:cNvPr>
          <p:cNvGrpSpPr/>
          <p:nvPr/>
        </p:nvGrpSpPr>
        <p:grpSpPr>
          <a:xfrm>
            <a:off x="2585779" y="3413164"/>
            <a:ext cx="7518264" cy="1113793"/>
            <a:chOff x="2585779" y="3413164"/>
            <a:chExt cx="7518264" cy="11137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746453-359A-850D-5684-FED91C1AC54B}"/>
                </a:ext>
              </a:extLst>
            </p:cNvPr>
            <p:cNvSpPr/>
            <p:nvPr/>
          </p:nvSpPr>
          <p:spPr>
            <a:xfrm>
              <a:off x="2585779" y="3665942"/>
              <a:ext cx="1477926" cy="8506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E79994-37E1-61A8-B29E-0D5FB72828BA}"/>
                </a:ext>
              </a:extLst>
            </p:cNvPr>
            <p:cNvSpPr txBox="1"/>
            <p:nvPr/>
          </p:nvSpPr>
          <p:spPr>
            <a:xfrm>
              <a:off x="2725860" y="3768078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Load </a:t>
              </a:r>
            </a:p>
            <a:p>
              <a:pPr algn="ctr"/>
              <a:r>
                <a:rPr lang="en-US" dirty="0"/>
                <a:t>Balancing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C1F202-F48B-FA8C-B908-22BABD31B040}"/>
                </a:ext>
              </a:extLst>
            </p:cNvPr>
            <p:cNvSpPr/>
            <p:nvPr/>
          </p:nvSpPr>
          <p:spPr>
            <a:xfrm>
              <a:off x="5479314" y="3665942"/>
              <a:ext cx="1477926" cy="8506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9FA1C6-42CA-F94E-5C17-C3D39CB59C05}"/>
                </a:ext>
              </a:extLst>
            </p:cNvPr>
            <p:cNvSpPr txBox="1"/>
            <p:nvPr/>
          </p:nvSpPr>
          <p:spPr>
            <a:xfrm>
              <a:off x="5555277" y="3768078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Smooth-</a:t>
              </a:r>
              <a:br>
                <a:rPr lang="en-US" dirty="0"/>
              </a:br>
              <a:r>
                <a:rPr lang="en-US" dirty="0"/>
                <a:t>Game </a:t>
              </a:r>
              <a:r>
                <a:rPr lang="en-US" dirty="0" err="1"/>
                <a:t>Ineq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95251-1A3B-309B-330B-22767071E15D}"/>
                </a:ext>
              </a:extLst>
            </p:cNvPr>
            <p:cNvSpPr txBox="1"/>
            <p:nvPr/>
          </p:nvSpPr>
          <p:spPr>
            <a:xfrm>
              <a:off x="6986727" y="3413164"/>
              <a:ext cx="16337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Approx</a:t>
              </a:r>
              <a:r>
                <a:rPr lang="en-US" dirty="0">
                  <a:solidFill>
                    <a:schemeClr val="tx2"/>
                  </a:solidFill>
                </a:rPr>
                <a:t>-</a:t>
              </a:r>
              <a:br>
                <a:rPr lang="en-US" dirty="0">
                  <a:solidFill>
                    <a:schemeClr val="tx2"/>
                  </a:solidFill>
                </a:rPr>
              </a:br>
              <a:r>
                <a:rPr lang="en-US" dirty="0" err="1">
                  <a:solidFill>
                    <a:schemeClr val="tx2"/>
                  </a:solidFill>
                </a:rPr>
                <a:t>Supermodular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4B4381-CCD6-39DB-65E7-B648F2638902}"/>
                </a:ext>
              </a:extLst>
            </p:cNvPr>
            <p:cNvSpPr/>
            <p:nvPr/>
          </p:nvSpPr>
          <p:spPr>
            <a:xfrm>
              <a:off x="8568189" y="3676352"/>
              <a:ext cx="1477926" cy="8506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B124E-F2DF-1EF6-F563-529AA00C58D8}"/>
                </a:ext>
              </a:extLst>
            </p:cNvPr>
            <p:cNvSpPr txBox="1"/>
            <p:nvPr/>
          </p:nvSpPr>
          <p:spPr>
            <a:xfrm>
              <a:off x="8470262" y="3774408"/>
              <a:ext cx="163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Gradient-</a:t>
              </a:r>
              <a:br>
                <a:rPr lang="en-US" dirty="0"/>
              </a:br>
              <a:r>
                <a:rPr lang="en-US" dirty="0"/>
                <a:t>Stable </a:t>
              </a:r>
              <a:r>
                <a:rPr lang="en-US" dirty="0" err="1"/>
                <a:t>Approx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DB14B6C-23B2-D005-AF1E-2B012F6A3A5A}"/>
                </a:ext>
              </a:extLst>
            </p:cNvPr>
            <p:cNvCxnSpPr>
              <a:stCxn id="7" idx="1"/>
              <a:endCxn id="5" idx="3"/>
            </p:cNvCxnSpPr>
            <p:nvPr/>
          </p:nvCxnSpPr>
          <p:spPr>
            <a:xfrm flipH="1">
              <a:off x="4063705" y="4091245"/>
              <a:ext cx="14156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65DD3A-0E31-4D81-A765-50D7F17C03FA}"/>
                </a:ext>
              </a:extLst>
            </p:cNvPr>
            <p:cNvCxnSpPr>
              <a:cxnSpLocks/>
              <a:stCxn id="11" idx="1"/>
              <a:endCxn id="7" idx="3"/>
            </p:cNvCxnSpPr>
            <p:nvPr/>
          </p:nvCxnSpPr>
          <p:spPr>
            <a:xfrm flipH="1" flipV="1">
              <a:off x="6957240" y="4091245"/>
              <a:ext cx="1610949" cy="104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D4DDAF-94E3-CD29-4EA5-6DD3F0BACD3E}"/>
                </a:ext>
              </a:extLst>
            </p:cNvPr>
            <p:cNvSpPr txBox="1"/>
            <p:nvPr/>
          </p:nvSpPr>
          <p:spPr>
            <a:xfrm>
              <a:off x="4291361" y="3602442"/>
              <a:ext cx="1101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Greedy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5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9215795" cy="4373563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Introduction:  Online Algorithms for General Norms</a:t>
            </a:r>
          </a:p>
          <a:p>
            <a:endParaRPr lang="en-US" cap="small" dirty="0"/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Load Balancing via Gradient-Stability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tx2"/>
                </a:solidFill>
              </a:rPr>
              <a:t>Designing Gradient-Stable Norm Approximations</a:t>
            </a:r>
          </a:p>
          <a:p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Further Results and Open Problems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6568-CD61-71DB-E7C2-E188434D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Norms by Composing Top-k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700C-4AAC-4EAD-7C35-2BB9F15C3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2320" y="4163586"/>
                <a:ext cx="10332780" cy="200861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Proof intuition:</a:t>
                </a:r>
                <a:r>
                  <a:rPr lang="en-US" b="0" dirty="0"/>
                  <a:t> We know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≔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func>
                  </m:oMath>
                </a14:m>
                <a:endParaRPr lang="en-US" sz="2000" b="0" dirty="0"/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b="0" dirty="0"/>
                  <a:t>Discretize to powers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, so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weights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range.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For any single weight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000" b="0" dirty="0"/>
                  <a:t>, symmetry implies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𝒲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b="0" dirty="0"/>
                  <a:t>   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700C-4AAC-4EAD-7C35-2BB9F15C3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2320" y="4163586"/>
                <a:ext cx="10332780" cy="2008614"/>
              </a:xfrm>
              <a:blipFill>
                <a:blip r:embed="rId2"/>
                <a:stretch>
                  <a:fillRect l="-61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403D-7C0E-8654-BB05-E22F3486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44175EB-6518-ADFA-9210-5F65990E5A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471" y="2877993"/>
                <a:ext cx="8664501" cy="7908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>
                    <a:solidFill>
                      <a:schemeClr val="tx1"/>
                    </a:solidFill>
                  </a:rPr>
                  <a:t>Lemma</a:t>
                </a:r>
                <a:r>
                  <a:rPr lang="en-US" b="0" dirty="0">
                    <a:solidFill>
                      <a:schemeClr val="tx1"/>
                    </a:solidFill>
                  </a:rPr>
                  <a:t>: Any monotone symmetric norm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can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approximated 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by max of logarithmic many wtd. Top-k norms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44175EB-6518-ADFA-9210-5F65990E5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71" y="2877993"/>
                <a:ext cx="8664501" cy="790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28256C-F91C-8183-C306-746199CDFC92}"/>
              </a:ext>
            </a:extLst>
          </p:cNvPr>
          <p:cNvSpPr txBox="1"/>
          <p:nvPr/>
        </p:nvSpPr>
        <p:spPr>
          <a:xfrm>
            <a:off x="6944753" y="3766967"/>
            <a:ext cx="526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Similar lemma in </a:t>
            </a:r>
            <a:r>
              <a:rPr lang="en-US" b="0" u="sng" dirty="0">
                <a:solidFill>
                  <a:srgbClr val="FF9900"/>
                </a:solidFill>
              </a:rPr>
              <a:t>Chakrabarty-Swamy STOC’19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7B4EBEC-88EF-02C5-0E0C-540055E50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471" y="1493308"/>
                <a:ext cx="8796079" cy="10448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dirty="0"/>
                  <a:t>Close connections between Symmetric and Top-k norms:</a:t>
                </a:r>
              </a:p>
              <a:p>
                <a:r>
                  <a:rPr lang="en-US" b="0" dirty="0"/>
                  <a:t>E.g., 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lit/>
                      </m:rPr>
                      <a:rPr lang="en-US" b="0" i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b="0" dirty="0"/>
                  <a:t>,  then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sym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sym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7B4EBEC-88EF-02C5-0E0C-540055E5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71" y="1493308"/>
                <a:ext cx="8796079" cy="1044874"/>
              </a:xfrm>
              <a:prstGeom prst="rect">
                <a:avLst/>
              </a:prstGeom>
              <a:blipFill>
                <a:blip r:embed="rId4"/>
                <a:stretch>
                  <a:fillRect l="-720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2767FB3-CC73-B76A-6B51-3026B0E19CF7}"/>
              </a:ext>
            </a:extLst>
          </p:cNvPr>
          <p:cNvSpPr txBox="1"/>
          <p:nvPr/>
        </p:nvSpPr>
        <p:spPr>
          <a:xfrm>
            <a:off x="9246870" y="1655829"/>
            <a:ext cx="256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By Schur-convexity, or by Fan Dominance </a:t>
            </a:r>
            <a:r>
              <a:rPr lang="en-US" b="0" dirty="0" err="1">
                <a:solidFill>
                  <a:schemeClr val="tx2"/>
                </a:solidFill>
              </a:rPr>
              <a:t>thm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32E1-C23B-6FA1-EC8A-0378FB34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for Top-k: Initial Attempts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048AA-FE03-B919-397F-6438A21B6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9290081" cy="47760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Attempt 1: </a:t>
                </a:r>
                <a:r>
                  <a:rPr lang="en-US" b="0" dirty="0"/>
                  <a:t>Use the norm directly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800100" lvl="1" indent="-342900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,0,…,0)</m:t>
                    </m:r>
                  </m:oMath>
                </a14:m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marL="800100" lvl="1" indent="-342900"/>
                <a:r>
                  <a:rPr lang="en-US" b="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b="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400" dirty="0"/>
              </a:p>
              <a:p>
                <a:endParaRPr lang="en-US" sz="1400" dirty="0"/>
              </a:p>
              <a:p>
                <a:r>
                  <a:rPr lang="en-US" dirty="0"/>
                  <a:t>Attempt 2:</a:t>
                </a:r>
                <a:r>
                  <a:rPr lang="en-US" b="0" dirty="0"/>
                  <a:t> Add noise,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pPr marL="800100" lvl="1" indent="-342900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(1,1−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0,0,…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(1,1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0,0,…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800100" lvl="1" indent="-342900"/>
                <a:endParaRPr lang="en-US" dirty="0">
                  <a:solidFill>
                    <a:schemeClr val="tx1"/>
                  </a:solidFill>
                </a:endParaRPr>
              </a:p>
              <a:p>
                <a:pPr marL="800100" lvl="1" indent="-342900"/>
                <a:r>
                  <a:rPr lang="en-US" dirty="0">
                    <a:solidFill>
                      <a:schemeClr val="tx1"/>
                    </a:solidFill>
                  </a:rPr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048AA-FE03-B919-397F-6438A21B6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9290081" cy="4776097"/>
              </a:xfrm>
              <a:blipFill>
                <a:blip r:embed="rId2"/>
                <a:stretch>
                  <a:fillRect l="-683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E66F5-9E57-2169-F86E-11B5D68E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EC43B-F9B5-CBB0-0B39-8BC29CE5B4C5}"/>
              </a:ext>
            </a:extLst>
          </p:cNvPr>
          <p:cNvSpPr txBox="1"/>
          <p:nvPr/>
        </p:nvSpPr>
        <p:spPr>
          <a:xfrm>
            <a:off x="8884122" y="3024121"/>
            <a:ext cx="291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FTPL-style approach of</a:t>
            </a:r>
          </a:p>
          <a:p>
            <a:pPr algn="ctr"/>
            <a:r>
              <a:rPr lang="en-US" sz="2000" b="0" u="sng" dirty="0" err="1">
                <a:solidFill>
                  <a:srgbClr val="FF9900"/>
                </a:solidFill>
              </a:rPr>
              <a:t>Kalai-Vempala</a:t>
            </a:r>
            <a:r>
              <a:rPr lang="en-US" sz="2000" b="0" u="sng" dirty="0">
                <a:solidFill>
                  <a:srgbClr val="FF9900"/>
                </a:solidFill>
              </a:rPr>
              <a:t> COLT’03</a:t>
            </a:r>
            <a:endParaRPr lang="en-US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7CBF17-0207-DAE8-E1F1-53668BD54A0C}"/>
                  </a:ext>
                </a:extLst>
              </p:cNvPr>
              <p:cNvSpPr txBox="1"/>
              <p:nvPr/>
            </p:nvSpPr>
            <p:spPr>
              <a:xfrm>
                <a:off x="7886700" y="656565"/>
                <a:ext cx="3990185" cy="413768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8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lit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lit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US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Top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7CBF17-0207-DAE8-E1F1-53668BD5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656565"/>
                <a:ext cx="3990185" cy="413768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9A4607DE-C3A7-DABE-7F05-93D2D421D6CC}"/>
              </a:ext>
            </a:extLst>
          </p:cNvPr>
          <p:cNvSpPr/>
          <p:nvPr/>
        </p:nvSpPr>
        <p:spPr>
          <a:xfrm rot="16200000">
            <a:off x="3611825" y="3824116"/>
            <a:ext cx="120384" cy="11558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3FEEC6-0412-B2CE-465A-16360F1F9381}"/>
                  </a:ext>
                </a:extLst>
              </p:cNvPr>
              <p:cNvSpPr txBox="1"/>
              <p:nvPr/>
            </p:nvSpPr>
            <p:spPr>
              <a:xfrm>
                <a:off x="3003961" y="4455583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3FEEC6-0412-B2CE-465A-16360F1F9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61" y="4455583"/>
                <a:ext cx="1326004" cy="369332"/>
              </a:xfrm>
              <a:prstGeom prst="rect">
                <a:avLst/>
              </a:prstGeom>
              <a:blipFill>
                <a:blip r:embed="rId4"/>
                <a:stretch>
                  <a:fillRect t="-6667" r="-38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11E1505C-B08F-A288-0C51-47FCED52DA44}"/>
              </a:ext>
            </a:extLst>
          </p:cNvPr>
          <p:cNvSpPr/>
          <p:nvPr/>
        </p:nvSpPr>
        <p:spPr>
          <a:xfrm rot="16200000">
            <a:off x="6947523" y="3842210"/>
            <a:ext cx="120385" cy="11558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B7EDF-FB8B-9327-0348-E2E622D91C9E}"/>
                  </a:ext>
                </a:extLst>
              </p:cNvPr>
              <p:cNvSpPr txBox="1"/>
              <p:nvPr/>
            </p:nvSpPr>
            <p:spPr>
              <a:xfrm>
                <a:off x="6316003" y="4473677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B7EDF-FB8B-9327-0348-E2E622D91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03" y="4473677"/>
                <a:ext cx="1326004" cy="369332"/>
              </a:xfrm>
              <a:prstGeom prst="rect">
                <a:avLst/>
              </a:prstGeom>
              <a:blipFill>
                <a:blip r:embed="rId5"/>
                <a:stretch>
                  <a:fillRect t="-10000" r="-28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E76B-3ED7-31C8-185F-A4AF5A3F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for Top-k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47685-DD9C-D210-6EE4-8D6032EBB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10160000" cy="1249410"/>
              </a:xfrm>
            </p:spPr>
            <p:txBody>
              <a:bodyPr/>
              <a:lstStyle/>
              <a:p>
                <a:r>
                  <a:rPr lang="en-US" dirty="0"/>
                  <a:t>Attempt 3.</a:t>
                </a:r>
                <a:r>
                  <a:rPr lang="en-US" b="0" dirty="0"/>
                  <a:t> Geometric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and an exponential noise:</a:t>
                </a:r>
              </a:p>
              <a:p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47685-DD9C-D210-6EE4-8D6032EBB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10160000" cy="1249410"/>
              </a:xfrm>
              <a:blipFill>
                <a:blip r:embed="rId2"/>
                <a:stretch>
                  <a:fillRect l="-624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C075E-40FC-D488-8C73-E36CC482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86032A-ABC2-01A9-1D09-752F9261F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2865" y="2806065"/>
                <a:ext cx="8732312" cy="107056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small" dirty="0"/>
                  <a:t>Theorem:   </a:t>
                </a:r>
                <a:r>
                  <a:rPr lang="en-US" b="0" cap="small" dirty="0"/>
                  <a:t>(1) </a:t>
                </a:r>
                <a:r>
                  <a:rPr lang="en-US" b="0" dirty="0" err="1"/>
                  <a:t>Approx</a:t>
                </a:r>
                <a:r>
                  <a:rPr lang="en-US" b="0" dirty="0"/>
                  <a:t>:</a:t>
                </a:r>
                <a:r>
                  <a:rPr lang="en-US" b="0" cap="small" dirty="0"/>
                  <a:t> 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e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Top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     (2) Stability: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Top</m:t>
                                </m:r>
                                <m: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86032A-ABC2-01A9-1D09-752F9261F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65" y="2806065"/>
                <a:ext cx="8732312" cy="1070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2471F1C-6E73-7B80-7890-7099B5B44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4187" y="5265786"/>
                <a:ext cx="8732313" cy="4788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Corollary:   </a:t>
                </a:r>
                <a:r>
                  <a:rPr lang="en-US" b="0" dirty="0"/>
                  <a:t>For every monotone </a:t>
                </a:r>
                <a:r>
                  <a:rPr lang="en-US" b="0" dirty="0" err="1"/>
                  <a:t>symm</a:t>
                </a:r>
                <a:r>
                  <a:rPr lang="en-US" b="0" dirty="0"/>
                  <a:t>. norm, there is a GSA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2471F1C-6E73-7B80-7890-7099B5B4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87" y="5265786"/>
                <a:ext cx="8732313" cy="478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589757-738F-A8B1-647A-81A7101264BB}"/>
              </a:ext>
            </a:extLst>
          </p:cNvPr>
          <p:cNvSpPr txBox="1">
            <a:spLocks/>
          </p:cNvSpPr>
          <p:nvPr/>
        </p:nvSpPr>
        <p:spPr>
          <a:xfrm>
            <a:off x="1392866" y="4356391"/>
            <a:ext cx="8732312" cy="478844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/>
              <a:t>Lemma</a:t>
            </a:r>
            <a:r>
              <a:rPr lang="en-US" b="0" dirty="0"/>
              <a:t>:  Composition of norms with GSA also admits a GSA.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E6847-8104-3C9F-F6CE-844872B6FD52}"/>
                  </a:ext>
                </a:extLst>
              </p:cNvPr>
              <p:cNvSpPr txBox="1"/>
              <p:nvPr/>
            </p:nvSpPr>
            <p:spPr>
              <a:xfrm>
                <a:off x="7886700" y="656565"/>
                <a:ext cx="3990185" cy="413768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8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lit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lit/>
                                </m:rPr>
                                <a:rPr lang="en-US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US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Top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E6847-8104-3C9F-F6CE-844872B6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656565"/>
                <a:ext cx="3990185" cy="413768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5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9F76-C006-4B05-66D9-33003F16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achieve?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8F348-8EAE-CCFD-3455-DF58946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55CE1-9F3F-0985-9531-822DC1B4EA59}"/>
                  </a:ext>
                </a:extLst>
              </p:cNvPr>
              <p:cNvSpPr txBox="1"/>
              <p:nvPr/>
            </p:nvSpPr>
            <p:spPr>
              <a:xfrm>
                <a:off x="8898243" y="4390035"/>
                <a:ext cx="3242958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:r>
                  <a:rPr lang="en-US" b="0" dirty="0">
                    <a:solidFill>
                      <a:schemeClr val="tx2"/>
                    </a:solidFill>
                  </a:rPr>
                  <a:t>Add exponential noise </a:t>
                </a:r>
              </a:p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2"/>
                    </a:solidFill>
                  </a:rPr>
                  <a:t>Random K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55CE1-9F3F-0985-9531-822DC1B4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43" y="4390035"/>
                <a:ext cx="3242958" cy="710451"/>
              </a:xfrm>
              <a:prstGeom prst="rect">
                <a:avLst/>
              </a:prstGeom>
              <a:blipFill>
                <a:blip r:embed="rId2"/>
                <a:stretch>
                  <a:fillRect l="-1167" t="-350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05802A-0F44-6398-D41B-862AE0766676}"/>
              </a:ext>
            </a:extLst>
          </p:cNvPr>
          <p:cNvSpPr/>
          <p:nvPr/>
        </p:nvSpPr>
        <p:spPr>
          <a:xfrm>
            <a:off x="9693514" y="3279017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CE4B9-3E9A-E364-513B-DE903D7A887D}"/>
              </a:ext>
            </a:extLst>
          </p:cNvPr>
          <p:cNvSpPr txBox="1"/>
          <p:nvPr/>
        </p:nvSpPr>
        <p:spPr>
          <a:xfrm>
            <a:off x="9936158" y="3343053"/>
            <a:ext cx="99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GSA for</a:t>
            </a:r>
          </a:p>
          <a:p>
            <a:pPr algn="ctr"/>
            <a:r>
              <a:rPr lang="en-US" dirty="0"/>
              <a:t>Top-k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08B24-674D-B2F7-68D0-30808DC18CEA}"/>
              </a:ext>
            </a:extLst>
          </p:cNvPr>
          <p:cNvSpPr txBox="1"/>
          <p:nvPr/>
        </p:nvSpPr>
        <p:spPr>
          <a:xfrm>
            <a:off x="8238677" y="302480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Norm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Composition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8BE148-CF6F-7036-3321-727BFCD4182D}"/>
              </a:ext>
            </a:extLst>
          </p:cNvPr>
          <p:cNvCxnSpPr>
            <a:cxnSpLocks/>
            <a:stCxn id="13" idx="1"/>
            <a:endCxn id="60" idx="3"/>
          </p:cNvCxnSpPr>
          <p:nvPr/>
        </p:nvCxnSpPr>
        <p:spPr>
          <a:xfrm flipH="1">
            <a:off x="8225508" y="3704320"/>
            <a:ext cx="1468006" cy="4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50D0E24-2FDD-00BC-5EC5-98D1B1D5CA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8679" y="1587570"/>
                <a:ext cx="8442251" cy="7303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Theorem:    </a:t>
                </a:r>
                <a:r>
                  <a:rPr lang="en-US" b="0" dirty="0"/>
                  <a:t>There is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n-US" b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-competitive algorithm for online load balancing for monotone symmetric norms.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50D0E24-2FDD-00BC-5EC5-98D1B1D5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79" y="1587570"/>
                <a:ext cx="8442251" cy="730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449F6A8A-5C9B-5BE2-E3EF-4F32509CD758}"/>
              </a:ext>
            </a:extLst>
          </p:cNvPr>
          <p:cNvSpPr/>
          <p:nvPr/>
        </p:nvSpPr>
        <p:spPr>
          <a:xfrm>
            <a:off x="790572" y="3272666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BEBF49-CCD0-A05E-FD75-0357828F8671}"/>
              </a:ext>
            </a:extLst>
          </p:cNvPr>
          <p:cNvSpPr txBox="1"/>
          <p:nvPr/>
        </p:nvSpPr>
        <p:spPr>
          <a:xfrm>
            <a:off x="930653" y="337480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Load </a:t>
            </a:r>
          </a:p>
          <a:p>
            <a:pPr algn="ctr"/>
            <a:r>
              <a:rPr lang="en-US" dirty="0"/>
              <a:t>Balancing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AF922D-D22F-8556-F7E4-782C086C2636}"/>
              </a:ext>
            </a:extLst>
          </p:cNvPr>
          <p:cNvSpPr/>
          <p:nvPr/>
        </p:nvSpPr>
        <p:spPr>
          <a:xfrm>
            <a:off x="3582507" y="3272666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C0F3E0-888E-3EA7-71C9-CDB9F69D2C6C}"/>
              </a:ext>
            </a:extLst>
          </p:cNvPr>
          <p:cNvSpPr txBox="1"/>
          <p:nvPr/>
        </p:nvSpPr>
        <p:spPr>
          <a:xfrm>
            <a:off x="3658470" y="337480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Smooth-</a:t>
            </a:r>
            <a:br>
              <a:rPr lang="en-US" dirty="0"/>
            </a:br>
            <a:r>
              <a:rPr lang="en-US" dirty="0"/>
              <a:t>Game </a:t>
            </a:r>
            <a:r>
              <a:rPr lang="en-US" dirty="0" err="1"/>
              <a:t>Ineq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4F5F5F-3489-9AE4-1CE2-E0CA853DC278}"/>
              </a:ext>
            </a:extLst>
          </p:cNvPr>
          <p:cNvSpPr txBox="1"/>
          <p:nvPr/>
        </p:nvSpPr>
        <p:spPr>
          <a:xfrm>
            <a:off x="5115320" y="3019888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Approx</a:t>
            </a:r>
            <a:r>
              <a:rPr lang="en-US" dirty="0">
                <a:solidFill>
                  <a:schemeClr val="tx2"/>
                </a:solidFill>
              </a:rPr>
              <a:t>-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Supermodular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DDB76-CD22-3C24-C32F-1410B7C9CB45}"/>
              </a:ext>
            </a:extLst>
          </p:cNvPr>
          <p:cNvSpPr/>
          <p:nvPr/>
        </p:nvSpPr>
        <p:spPr>
          <a:xfrm>
            <a:off x="6747582" y="3283076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18084F-37A2-C1D0-B699-F60F5AB7B112}"/>
              </a:ext>
            </a:extLst>
          </p:cNvPr>
          <p:cNvSpPr txBox="1"/>
          <p:nvPr/>
        </p:nvSpPr>
        <p:spPr>
          <a:xfrm>
            <a:off x="6617114" y="3358929"/>
            <a:ext cx="16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GSA for</a:t>
            </a:r>
          </a:p>
          <a:p>
            <a:pPr algn="ctr"/>
            <a:r>
              <a:rPr lang="en-US" dirty="0"/>
              <a:t>Sym. norms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C40AF47-FEA8-7474-8333-A6AFCB571465}"/>
              </a:ext>
            </a:extLst>
          </p:cNvPr>
          <p:cNvCxnSpPr>
            <a:stCxn id="57" idx="1"/>
            <a:endCxn id="55" idx="3"/>
          </p:cNvCxnSpPr>
          <p:nvPr/>
        </p:nvCxnSpPr>
        <p:spPr>
          <a:xfrm flipH="1">
            <a:off x="2268498" y="3697969"/>
            <a:ext cx="13140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0F2739C-5151-2E35-A986-92C3DCF032F4}"/>
              </a:ext>
            </a:extLst>
          </p:cNvPr>
          <p:cNvCxnSpPr>
            <a:cxnSpLocks/>
            <a:stCxn id="60" idx="1"/>
            <a:endCxn id="57" idx="3"/>
          </p:cNvCxnSpPr>
          <p:nvPr/>
        </p:nvCxnSpPr>
        <p:spPr>
          <a:xfrm flipH="1" flipV="1">
            <a:off x="5060433" y="3697969"/>
            <a:ext cx="1687149" cy="10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173A2C6-FB14-4711-DB5F-1A030A553A58}"/>
              </a:ext>
            </a:extLst>
          </p:cNvPr>
          <p:cNvSpPr txBox="1"/>
          <p:nvPr/>
        </p:nvSpPr>
        <p:spPr>
          <a:xfrm>
            <a:off x="2432654" y="3209166"/>
            <a:ext cx="110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Greedy</a:t>
            </a:r>
          </a:p>
        </p:txBody>
      </p:sp>
    </p:spTree>
    <p:extLst>
      <p:ext uri="{BB962C8B-B14F-4D97-AF65-F5344CB8AC3E}">
        <p14:creationId xmlns:p14="http://schemas.microsoft.com/office/powerpoint/2010/main" val="174621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9215795" cy="4373563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Introduction:  Online Algorithms for General Norms</a:t>
            </a:r>
          </a:p>
          <a:p>
            <a:endParaRPr lang="en-US" cap="small" dirty="0"/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Load Balancing via Gradient-Stability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Designing Gradient-Stable Norm Approximations</a:t>
            </a:r>
          </a:p>
          <a:p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tx2"/>
                </a:solidFill>
              </a:rPr>
              <a:t>Further Results and Open Problems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F463-C018-9A9E-5C0C-BC3E37AF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Bandit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917FB-2C9F-EF8F-6BC9-B5E555B6F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5378" y="1465214"/>
                <a:ext cx="10160000" cy="31067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Bandits with Knapsacks </a:t>
                </a:r>
              </a:p>
              <a:p>
                <a:r>
                  <a:rPr lang="en-US" b="0" dirty="0"/>
                  <a:t>There are K fixed actions. Each time-step choose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, then</a:t>
                </a:r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b="0" dirty="0"/>
                  <a:t>Receive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b="0" dirty="0"/>
                  <a:t>Incur </a:t>
                </a:r>
                <a:r>
                  <a:rPr lang="en-US" b="1" dirty="0">
                    <a:solidFill>
                      <a:schemeClr val="tx2"/>
                    </a:solidFill>
                  </a:rPr>
                  <a:t>vector cost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b="0" dirty="0"/>
                  <a:t> where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sz="400" b="0" dirty="0"/>
              </a:p>
              <a:p>
                <a:r>
                  <a:rPr lang="en-US" b="0" dirty="0"/>
                  <a:t>Given a </a:t>
                </a:r>
                <a:r>
                  <a:rPr lang="en-US" dirty="0">
                    <a:solidFill>
                      <a:schemeClr val="tx2"/>
                    </a:solidFill>
                  </a:rPr>
                  <a:t>budget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b="0" dirty="0"/>
                  <a:t>, maximize total reward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/>
                  <a:t> while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nary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917FB-2C9F-EF8F-6BC9-B5E555B6F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5378" y="1465214"/>
                <a:ext cx="10160000" cy="3106785"/>
              </a:xfrm>
              <a:blipFill>
                <a:blip r:embed="rId2"/>
                <a:stretch>
                  <a:fillRect l="-750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72051-F51B-4C3F-FB7D-C7F9DE5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CAD1-640A-E645-CECE-C86B8F2844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8479" y="3955880"/>
                <a:ext cx="8950360" cy="5070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Theorem: </a:t>
                </a:r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n-US" b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-competitive algorithm for monotone symmetric norms.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CAD1-640A-E645-CECE-C86B8F284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79" y="3955880"/>
                <a:ext cx="8950360" cy="507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E635E08-19CF-F56F-1953-37441963F65A}"/>
              </a:ext>
            </a:extLst>
          </p:cNvPr>
          <p:cNvSpPr txBox="1"/>
          <p:nvPr/>
        </p:nvSpPr>
        <p:spPr>
          <a:xfrm>
            <a:off x="1443356" y="4904764"/>
            <a:ext cx="9293313" cy="848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Proof uses approx. </a:t>
            </a:r>
            <a:r>
              <a:rPr lang="en-US" sz="2000" b="0" dirty="0" err="1"/>
              <a:t>supermod</a:t>
            </a:r>
            <a:r>
              <a:rPr lang="en-US" sz="2000" b="0" dirty="0"/>
              <a:t> and an approx. converse to Jensen’s inequality.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Similar results for the related “Bandits with Vector Costs” problem.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F47373-8A18-C21C-ECD5-ABE69430296B}"/>
              </a:ext>
            </a:extLst>
          </p:cNvPr>
          <p:cNvSpPr/>
          <p:nvPr/>
        </p:nvSpPr>
        <p:spPr>
          <a:xfrm>
            <a:off x="6096000" y="859890"/>
            <a:ext cx="5634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FF9900"/>
                </a:solidFill>
              </a:rPr>
              <a:t>Badanidiyuru</a:t>
            </a:r>
            <a:r>
              <a:rPr lang="en-US" u="sng" dirty="0">
                <a:solidFill>
                  <a:srgbClr val="FF9900"/>
                </a:solidFill>
              </a:rPr>
              <a:t>-Kleinberg-</a:t>
            </a:r>
            <a:r>
              <a:rPr lang="en-US" u="sng" dirty="0" err="1">
                <a:solidFill>
                  <a:srgbClr val="FF9900"/>
                </a:solidFill>
              </a:rPr>
              <a:t>Slivkins</a:t>
            </a:r>
            <a:r>
              <a:rPr lang="en-US" u="sng" dirty="0">
                <a:solidFill>
                  <a:srgbClr val="FF9900"/>
                </a:solidFill>
              </a:rPr>
              <a:t> FOCS’13</a:t>
            </a:r>
          </a:p>
          <a:p>
            <a:r>
              <a:rPr lang="en-US" u="sng" dirty="0" err="1">
                <a:solidFill>
                  <a:srgbClr val="FF9900"/>
                </a:solidFill>
              </a:rPr>
              <a:t>Immorlica-Sankararaman-Schapire-Slivkins</a:t>
            </a:r>
            <a:r>
              <a:rPr lang="en-US" u="sng" dirty="0">
                <a:solidFill>
                  <a:srgbClr val="FF9900"/>
                </a:solidFill>
              </a:rPr>
              <a:t> FOCS’19</a:t>
            </a:r>
          </a:p>
          <a:p>
            <a:r>
              <a:rPr lang="en-US" u="sng" dirty="0" err="1">
                <a:solidFill>
                  <a:srgbClr val="FF9900"/>
                </a:solidFill>
              </a:rPr>
              <a:t>Kesselheim</a:t>
            </a:r>
            <a:r>
              <a:rPr lang="en-US" u="sng" dirty="0">
                <a:solidFill>
                  <a:srgbClr val="FF9900"/>
                </a:solidFill>
              </a:rPr>
              <a:t>-</a:t>
            </a:r>
            <a:r>
              <a:rPr lang="en-US" u="sng" dirty="0">
                <a:solidFill>
                  <a:schemeClr val="tx2"/>
                </a:solidFill>
              </a:rPr>
              <a:t>S</a:t>
            </a:r>
            <a:r>
              <a:rPr lang="en-US" u="sng" dirty="0">
                <a:solidFill>
                  <a:srgbClr val="FF9900"/>
                </a:solidFill>
              </a:rPr>
              <a:t> COLT’20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B044F-9253-2BA0-8CE1-75CA90EB1B69}"/>
              </a:ext>
            </a:extLst>
          </p:cNvPr>
          <p:cNvSpPr txBox="1"/>
          <p:nvPr/>
        </p:nvSpPr>
        <p:spPr>
          <a:xfrm>
            <a:off x="174984" y="5083930"/>
            <a:ext cx="1374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Remarks</a:t>
            </a:r>
          </a:p>
        </p:txBody>
      </p:sp>
    </p:spTree>
    <p:extLst>
      <p:ext uri="{BB962C8B-B14F-4D97-AF65-F5344CB8AC3E}">
        <p14:creationId xmlns:p14="http://schemas.microsoft.com/office/powerpoint/2010/main" val="15081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5B1A-E009-4326-B57B-F71EE7ED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B2A09-74BA-4C1F-9220-B471A2221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241927"/>
                <a:ext cx="7755345" cy="3909488"/>
              </a:xfrm>
            </p:spPr>
            <p:txBody>
              <a:bodyPr>
                <a:normAutofit/>
              </a:bodyPr>
              <a:lstStyle/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 requests arrive </a:t>
                </a:r>
                <a:r>
                  <a:rPr lang="en-US" dirty="0">
                    <a:solidFill>
                      <a:schemeClr val="tx2"/>
                    </a:solidFill>
                  </a:rPr>
                  <a:t>online</a:t>
                </a:r>
                <a:r>
                  <a:rPr lang="en-US" b="0" dirty="0"/>
                  <a:t>, i.e., one-by-one</a:t>
                </a:r>
                <a:endParaRPr lang="en-US" sz="1000" b="0" dirty="0"/>
              </a:p>
              <a:p>
                <a:r>
                  <a:rPr lang="en-US" b="0" dirty="0"/>
                  <a:t>Serve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-th request immediately on arrival</a:t>
                </a:r>
              </a:p>
              <a:p>
                <a:endParaRPr lang="en-US" sz="1000" b="0" dirty="0"/>
              </a:p>
              <a:p>
                <a:endParaRPr lang="en-US" sz="1000" b="0" dirty="0"/>
              </a:p>
              <a:p>
                <a:r>
                  <a:rPr lang="en-US" dirty="0"/>
                  <a:t>Goal</a:t>
                </a:r>
                <a:r>
                  <a:rPr lang="en-US" b="0" dirty="0"/>
                  <a:t>: Minimize a given </a:t>
                </a:r>
                <a:r>
                  <a:rPr lang="en-US" dirty="0">
                    <a:solidFill>
                      <a:schemeClr val="tx2"/>
                    </a:solidFill>
                  </a:rPr>
                  <a:t>norm</a:t>
                </a:r>
                <a:r>
                  <a:rPr lang="en-US" b="0" dirty="0"/>
                  <a:t> objective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</m:sSub>
                  </m:oMath>
                </a14:m>
                <a:r>
                  <a:rPr lang="en-US" b="0" dirty="0"/>
                  <a:t> norm: Egalitarian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norm: Utilitarian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dirty="0"/>
                  <a:t> norm: Interpolates &amp; new applications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B2A09-74BA-4C1F-9220-B471A2221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241927"/>
                <a:ext cx="7755345" cy="3909488"/>
              </a:xfrm>
              <a:blipFill>
                <a:blip r:embed="rId3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1CDEE-CE2A-4138-8CF1-3F9191F9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7B7F2C-3CE1-5130-6039-054554785F95}"/>
                  </a:ext>
                </a:extLst>
              </p:cNvPr>
              <p:cNvSpPr txBox="1"/>
              <p:nvPr/>
            </p:nvSpPr>
            <p:spPr>
              <a:xfrm>
                <a:off x="7826338" y="1706586"/>
                <a:ext cx="4022762" cy="1935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80"/>
                  </a:spcBef>
                </a:pPr>
                <a:r>
                  <a:rPr lang="en-US" sz="2000" b="1" dirty="0"/>
                  <a:t>Examples</a:t>
                </a:r>
                <a:r>
                  <a:rPr lang="en-US" sz="2000" dirty="0"/>
                  <a:t>:</a:t>
                </a:r>
              </a:p>
              <a:p>
                <a:pPr marL="285750" indent="-285750">
                  <a:spcBef>
                    <a:spcPts val="48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Load Balancing: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spcBef>
                    <a:spcPts val="48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Facility Location: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285750" indent="-285750">
                  <a:spcBef>
                    <a:spcPts val="48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Set Cover: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spcBef>
                    <a:spcPts val="48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Steiner Tree: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7B7F2C-3CE1-5130-6039-054554785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38" y="1706586"/>
                <a:ext cx="4022762" cy="1935017"/>
              </a:xfrm>
              <a:prstGeom prst="rect">
                <a:avLst/>
              </a:prstGeom>
              <a:blipFill>
                <a:blip r:embed="rId4"/>
                <a:stretch>
                  <a:fillRect l="-1572" t="-1961" b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2F7045-0241-2981-68BF-B5D3D0ED8D8D}"/>
                  </a:ext>
                </a:extLst>
              </p:cNvPr>
              <p:cNvSpPr/>
              <p:nvPr/>
            </p:nvSpPr>
            <p:spPr>
              <a:xfrm>
                <a:off x="2662274" y="5435838"/>
                <a:ext cx="6751912" cy="423770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cap="small" dirty="0"/>
                  <a:t>How to Design Online Algorithms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000" b="1" cap="small" dirty="0"/>
                  <a:t> Norms?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2F7045-0241-2981-68BF-B5D3D0ED8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74" y="5435838"/>
                <a:ext cx="6751912" cy="423770"/>
              </a:xfrm>
              <a:prstGeom prst="rect">
                <a:avLst/>
              </a:prstGeom>
              <a:blipFill>
                <a:blip r:embed="rId5"/>
                <a:stretch>
                  <a:fillRect t="-5556" b="-1666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53A44-92B5-976B-5D5E-3BF1D96935FF}"/>
                  </a:ext>
                </a:extLst>
              </p:cNvPr>
              <p:cNvSpPr txBox="1"/>
              <p:nvPr/>
            </p:nvSpPr>
            <p:spPr>
              <a:xfrm>
                <a:off x="6670185" y="4064007"/>
                <a:ext cx="5191615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8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𝐂𝐨𝐦𝐩𝐞𝐭𝐢𝐭𝐢𝐯𝐞</m:t>
                      </m:r>
                      <m:r>
                        <a:rPr lang="en-US" sz="2000" b="1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𝐫𝐚𝐭𝐢𝐨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 :=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Online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Alg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’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objective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indsight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optimum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53A44-92B5-976B-5D5E-3BF1D9693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5" y="4064007"/>
                <a:ext cx="5191615" cy="730777"/>
              </a:xfrm>
              <a:prstGeom prst="rect">
                <a:avLst/>
              </a:prstGeom>
              <a:blipFill>
                <a:blip r:embed="rId6"/>
                <a:stretch>
                  <a:fillRect t="-172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2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4270" y="3643011"/>
                <a:ext cx="10129103" cy="23643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  Extends to generalizations of Load Balancing and of Bandit Problems.</a:t>
                </a:r>
                <a:endParaRPr lang="en-US" sz="800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   Open Problems: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b="0" dirty="0"/>
                  <a:t>Polylog(d) for monotone norms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symmetric norms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b="0" dirty="0"/>
                  <a:t>Other online problems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dirty="0"/>
                  <a:t> norms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b="0" dirty="0"/>
                  <a:t>Inter-connections between Norms, XOS functions, and Packing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4270" y="3643011"/>
                <a:ext cx="10129103" cy="2364387"/>
              </a:xfrm>
              <a:blipFill>
                <a:blip r:embed="rId3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4745" y="5845683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Questions</a:t>
            </a:r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94ED00-C7BC-32B2-352F-C30D7F240B73}"/>
                  </a:ext>
                </a:extLst>
              </p:cNvPr>
              <p:cNvSpPr txBox="1"/>
              <p:nvPr/>
            </p:nvSpPr>
            <p:spPr>
              <a:xfrm>
                <a:off x="497828" y="2758809"/>
                <a:ext cx="2352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-competitive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for symmetric norms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94ED00-C7BC-32B2-352F-C30D7F24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8" y="2758809"/>
                <a:ext cx="2352887" cy="646331"/>
              </a:xfrm>
              <a:prstGeom prst="rect">
                <a:avLst/>
              </a:prstGeom>
              <a:blipFill>
                <a:blip r:embed="rId4"/>
                <a:stretch>
                  <a:fillRect l="-538" t="-3846" r="-161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D2E754-D826-DF69-8689-548D6555EA9C}"/>
                  </a:ext>
                </a:extLst>
              </p:cNvPr>
              <p:cNvSpPr txBox="1"/>
              <p:nvPr/>
            </p:nvSpPr>
            <p:spPr>
              <a:xfrm>
                <a:off x="8255024" y="2737108"/>
                <a:ext cx="3800117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solidFill>
                          <a:schemeClr val="tx1"/>
                        </a:solidFill>
                      </a:rPr>
                      <m:t>+ </m:t>
                    </m:r>
                    <m:r>
                      <m:rPr>
                        <m:sty m:val="p"/>
                      </m:rPr>
                      <a:rPr 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7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ts val="48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∇Ψ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m:rPr>
                                <m:lit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D2E754-D826-DF69-8689-548D6555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24" y="2737108"/>
                <a:ext cx="3800117" cy="710451"/>
              </a:xfrm>
              <a:prstGeom prst="rect">
                <a:avLst/>
              </a:prstGeom>
              <a:blipFill>
                <a:blip r:embed="rId5"/>
                <a:stretch>
                  <a:fillRect l="-33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5CB8414-2424-7753-C985-0A262965EFD1}"/>
              </a:ext>
            </a:extLst>
          </p:cNvPr>
          <p:cNvSpPr/>
          <p:nvPr/>
        </p:nvSpPr>
        <p:spPr>
          <a:xfrm>
            <a:off x="9735447" y="1728021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10AAC6-3027-8901-CB10-5507A37AF600}"/>
              </a:ext>
            </a:extLst>
          </p:cNvPr>
          <p:cNvSpPr txBox="1"/>
          <p:nvPr/>
        </p:nvSpPr>
        <p:spPr>
          <a:xfrm>
            <a:off x="9978091" y="1792057"/>
            <a:ext cx="99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GSA for</a:t>
            </a:r>
          </a:p>
          <a:p>
            <a:pPr algn="ctr"/>
            <a:r>
              <a:rPr lang="en-US" dirty="0"/>
              <a:t>Top-k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E5836-7AA7-10BD-BF22-950FC5FD512D}"/>
              </a:ext>
            </a:extLst>
          </p:cNvPr>
          <p:cNvSpPr txBox="1"/>
          <p:nvPr/>
        </p:nvSpPr>
        <p:spPr>
          <a:xfrm>
            <a:off x="8280610" y="147380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Norm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Composition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5D5A7F-48B0-1F79-63F3-CFE42CB96054}"/>
              </a:ext>
            </a:extLst>
          </p:cNvPr>
          <p:cNvCxnSpPr>
            <a:cxnSpLocks/>
            <a:stCxn id="33" idx="1"/>
            <a:endCxn id="42" idx="3"/>
          </p:cNvCxnSpPr>
          <p:nvPr/>
        </p:nvCxnSpPr>
        <p:spPr>
          <a:xfrm flipH="1">
            <a:off x="8267441" y="2153324"/>
            <a:ext cx="1468006" cy="4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5D0E2-8848-1498-C965-DE841C28D98C}"/>
              </a:ext>
            </a:extLst>
          </p:cNvPr>
          <p:cNvSpPr/>
          <p:nvPr/>
        </p:nvSpPr>
        <p:spPr>
          <a:xfrm>
            <a:off x="832505" y="1721670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CA950-F21C-E934-7036-8BCF6FBD6A98}"/>
              </a:ext>
            </a:extLst>
          </p:cNvPr>
          <p:cNvSpPr txBox="1"/>
          <p:nvPr/>
        </p:nvSpPr>
        <p:spPr>
          <a:xfrm>
            <a:off x="972586" y="182380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Load </a:t>
            </a:r>
          </a:p>
          <a:p>
            <a:pPr algn="ctr"/>
            <a:r>
              <a:rPr lang="en-US" dirty="0"/>
              <a:t>Balancing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5C81-6944-D56F-F0A6-8E4D6EFC4D3D}"/>
              </a:ext>
            </a:extLst>
          </p:cNvPr>
          <p:cNvSpPr/>
          <p:nvPr/>
        </p:nvSpPr>
        <p:spPr>
          <a:xfrm>
            <a:off x="3687940" y="1721670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AA2845-9384-F154-1C80-F5161E6BFDFF}"/>
              </a:ext>
            </a:extLst>
          </p:cNvPr>
          <p:cNvSpPr txBox="1"/>
          <p:nvPr/>
        </p:nvSpPr>
        <p:spPr>
          <a:xfrm>
            <a:off x="3763903" y="182380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Smooth-</a:t>
            </a:r>
            <a:br>
              <a:rPr lang="en-US" dirty="0"/>
            </a:br>
            <a:r>
              <a:rPr lang="en-US" dirty="0"/>
              <a:t>Game </a:t>
            </a:r>
            <a:r>
              <a:rPr lang="en-US" dirty="0" err="1"/>
              <a:t>Ineq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826551-C9F7-A7F4-F035-6A1673BD7435}"/>
              </a:ext>
            </a:extLst>
          </p:cNvPr>
          <p:cNvSpPr txBox="1"/>
          <p:nvPr/>
        </p:nvSpPr>
        <p:spPr>
          <a:xfrm>
            <a:off x="5169953" y="1468892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Approx</a:t>
            </a:r>
            <a:r>
              <a:rPr lang="en-US" dirty="0">
                <a:solidFill>
                  <a:schemeClr val="tx2"/>
                </a:solidFill>
              </a:rPr>
              <a:t>-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Supermodular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884590-3AD0-613C-D5A8-DD933C92D388}"/>
              </a:ext>
            </a:extLst>
          </p:cNvPr>
          <p:cNvSpPr/>
          <p:nvPr/>
        </p:nvSpPr>
        <p:spPr>
          <a:xfrm>
            <a:off x="6789515" y="1732080"/>
            <a:ext cx="1477926" cy="8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B75E9B-D7E8-B9F4-E4DE-0DE98B3141E2}"/>
              </a:ext>
            </a:extLst>
          </p:cNvPr>
          <p:cNvSpPr txBox="1"/>
          <p:nvPr/>
        </p:nvSpPr>
        <p:spPr>
          <a:xfrm>
            <a:off x="6659047" y="1807933"/>
            <a:ext cx="16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GSA for</a:t>
            </a:r>
          </a:p>
          <a:p>
            <a:pPr algn="ctr"/>
            <a:r>
              <a:rPr lang="en-US" dirty="0"/>
              <a:t>Sym. norms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3CAE0A1-5610-8E76-B284-D120DEBE4593}"/>
              </a:ext>
            </a:extLst>
          </p:cNvPr>
          <p:cNvCxnSpPr>
            <a:stCxn id="39" idx="1"/>
            <a:endCxn id="37" idx="3"/>
          </p:cNvCxnSpPr>
          <p:nvPr/>
        </p:nvCxnSpPr>
        <p:spPr>
          <a:xfrm flipH="1">
            <a:off x="2310431" y="2146973"/>
            <a:ext cx="13775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D3FEFB-10EF-158F-17BB-BECA81A3D262}"/>
              </a:ext>
            </a:extLst>
          </p:cNvPr>
          <p:cNvCxnSpPr>
            <a:cxnSpLocks/>
            <a:stCxn id="42" idx="1"/>
            <a:endCxn id="39" idx="3"/>
          </p:cNvCxnSpPr>
          <p:nvPr/>
        </p:nvCxnSpPr>
        <p:spPr>
          <a:xfrm flipH="1" flipV="1">
            <a:off x="5165866" y="2146973"/>
            <a:ext cx="1623649" cy="10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771395-9D87-269E-5AF7-FDAC265EE694}"/>
              </a:ext>
            </a:extLst>
          </p:cNvPr>
          <p:cNvSpPr txBox="1"/>
          <p:nvPr/>
        </p:nvSpPr>
        <p:spPr>
          <a:xfrm>
            <a:off x="2512687" y="1658170"/>
            <a:ext cx="110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Greedy</a:t>
            </a:r>
          </a:p>
        </p:txBody>
      </p:sp>
    </p:spTree>
    <p:extLst>
      <p:ext uri="{BB962C8B-B14F-4D97-AF65-F5344CB8AC3E}">
        <p14:creationId xmlns:p14="http://schemas.microsoft.com/office/powerpoint/2010/main" val="25953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918B-5D26-4471-8557-ACE03B8D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99" y="3119119"/>
            <a:ext cx="3876041" cy="756921"/>
          </a:xfrm>
        </p:spPr>
        <p:txBody>
          <a:bodyPr>
            <a:noAutofit/>
          </a:bodyPr>
          <a:lstStyle/>
          <a:p>
            <a:r>
              <a:rPr lang="en-US" sz="3000" cap="all" dirty="0"/>
              <a:t>Further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5BA2D-CC9D-49DB-8F41-0355B392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68AB-C2F4-8296-4ECA-76922774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Load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7DB45-FD0D-2CDD-2D84-FE93204C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87C254-EA35-15CC-7B32-3E7CCB66E8E6}"/>
              </a:ext>
            </a:extLst>
          </p:cNvPr>
          <p:cNvGrpSpPr/>
          <p:nvPr/>
        </p:nvGrpSpPr>
        <p:grpSpPr>
          <a:xfrm>
            <a:off x="7990148" y="1655823"/>
            <a:ext cx="2952171" cy="1773177"/>
            <a:chOff x="3646749" y="4585485"/>
            <a:chExt cx="2952171" cy="17731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785962-6828-405F-D6BF-D8193FC0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037314" y="4683760"/>
              <a:ext cx="509103" cy="5257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E9D279-A03D-23E8-B30A-962D7996F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037314" y="5251070"/>
              <a:ext cx="509103" cy="52578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35FCB5-60C3-FB55-E286-38F449CC0239}"/>
                </a:ext>
              </a:extLst>
            </p:cNvPr>
            <p:cNvSpPr/>
            <p:nvPr/>
          </p:nvSpPr>
          <p:spPr>
            <a:xfrm>
              <a:off x="6080025" y="4585485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AB4AB3E-1C81-BDFD-498A-4970C9948D49}"/>
                </a:ext>
              </a:extLst>
            </p:cNvPr>
            <p:cNvSpPr/>
            <p:nvPr/>
          </p:nvSpPr>
          <p:spPr>
            <a:xfrm>
              <a:off x="6080025" y="498667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865371-36E1-57B7-C188-BA81CFFD7328}"/>
                </a:ext>
              </a:extLst>
            </p:cNvPr>
            <p:cNvSpPr/>
            <p:nvPr/>
          </p:nvSpPr>
          <p:spPr>
            <a:xfrm>
              <a:off x="6080025" y="543141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7C0AD0-6EE4-47C0-E4AA-98441F16AEC5}"/>
                </a:ext>
              </a:extLst>
            </p:cNvPr>
            <p:cNvSpPr/>
            <p:nvPr/>
          </p:nvSpPr>
          <p:spPr>
            <a:xfrm>
              <a:off x="6080025" y="5851400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D4837A3-0308-2105-067B-F400BF7680DA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4632961" y="4986672"/>
              <a:ext cx="1447064" cy="518398"/>
            </a:xfrm>
            <a:prstGeom prst="straightConnector1">
              <a:avLst/>
            </a:prstGeom>
            <a:ln w="2540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77A630E-63CC-3CBF-9236-D297B7100CD3}"/>
                </a:ext>
              </a:extLst>
            </p:cNvPr>
            <p:cNvCxnSpPr>
              <a:stCxn id="21" idx="3"/>
            </p:cNvCxnSpPr>
            <p:nvPr/>
          </p:nvCxnSpPr>
          <p:spPr>
            <a:xfrm flipH="1">
              <a:off x="4632961" y="4711230"/>
              <a:ext cx="1473102" cy="867500"/>
            </a:xfrm>
            <a:prstGeom prst="straightConnector1">
              <a:avLst/>
            </a:prstGeom>
            <a:ln w="2540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76F022-0A0B-254D-88B9-DF5DA246C014}"/>
                    </a:ext>
                  </a:extLst>
                </p:cNvPr>
                <p:cNvSpPr txBox="1"/>
                <p:nvPr/>
              </p:nvSpPr>
              <p:spPr>
                <a:xfrm>
                  <a:off x="3646749" y="6011130"/>
                  <a:ext cx="12902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a14:m>
                  <a:r>
                    <a:rPr lang="en-US" sz="1600" dirty="0"/>
                    <a:t> machines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76F022-0A0B-254D-88B9-DF5DA246C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749" y="6011130"/>
                  <a:ext cx="1290232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A01BA1C-102C-3B3B-92DA-B6AEEFF0D4F3}"/>
                    </a:ext>
                  </a:extLst>
                </p:cNvPr>
                <p:cNvSpPr txBox="1"/>
                <p:nvPr/>
              </p:nvSpPr>
              <p:spPr>
                <a:xfrm>
                  <a:off x="5829388" y="6020108"/>
                  <a:ext cx="76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a14:m>
                  <a:r>
                    <a:rPr lang="en-US" sz="1600" dirty="0"/>
                    <a:t> jobs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A01BA1C-102C-3B3B-92DA-B6AEEFF0D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88" y="6020108"/>
                  <a:ext cx="769532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7682380-BE39-8A6F-FF77-4594F7DC7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8266459" cy="41699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 jobs arrive online and d machines offline. </a:t>
                </a:r>
              </a:p>
              <a:p>
                <a:r>
                  <a:rPr lang="en-US" b="0" dirty="0"/>
                  <a:t>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 reveals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b="0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endParaRPr lang="en-US" b="0" dirty="0"/>
              </a:p>
              <a:p>
                <a:r>
                  <a:rPr lang="en-US" b="0" dirty="0"/>
                  <a:t>Find schedule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Goal</a:t>
                </a:r>
                <a:r>
                  <a:rPr lang="en-US" b="0" dirty="0"/>
                  <a:t>: Minimize a given norm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b="0" dirty="0"/>
                  <a:t> of Load vector</a:t>
                </a:r>
              </a:p>
              <a:p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sup>
                    </m:sSubSup>
                    <m:r>
                      <a:rPr lang="en-US" b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:endParaRPr lang="en-US" sz="1000" u="sng" dirty="0">
                  <a:solidFill>
                    <a:srgbClr val="FF99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Special cases starting at least    </a:t>
                </a:r>
                <a:r>
                  <a:rPr lang="en-US" sz="1800" b="0" dirty="0"/>
                  <a:t> </a:t>
                </a:r>
                <a:r>
                  <a:rPr lang="en-US" sz="1800" b="0" u="sng" dirty="0">
                    <a:solidFill>
                      <a:srgbClr val="FF9900"/>
                    </a:solidFill>
                  </a:rPr>
                  <a:t>Graham’66 </a:t>
                </a:r>
                <a:endParaRPr lang="en-US" sz="1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0" dirty="0"/>
                  <a:t> norm (</a:t>
                </a:r>
                <a:r>
                  <a:rPr lang="en-US" b="0" dirty="0" err="1"/>
                  <a:t>Makespan</a:t>
                </a:r>
                <a:r>
                  <a:rPr lang="en-US" b="0" dirty="0"/>
                  <a:t>):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tight competitive ratio.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b="0" dirty="0"/>
                  <a:t> norm:     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b="0" dirty="0"/>
                  <a:t> tight competitive ratio.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7682380-BE39-8A6F-FF77-4594F7DC7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8266459" cy="4169962"/>
              </a:xfrm>
              <a:blipFill>
                <a:blip r:embed="rId6"/>
                <a:stretch>
                  <a:fillRect l="-767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2D231A4-AB23-AD04-6614-0EF0A553D693}"/>
                  </a:ext>
                </a:extLst>
              </p:cNvPr>
              <p:cNvSpPr/>
              <p:nvPr/>
            </p:nvSpPr>
            <p:spPr>
              <a:xfrm>
                <a:off x="2818553" y="5812929"/>
                <a:ext cx="5895268" cy="494751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0" cap="small" dirty="0" smtClean="0">
                        <a:latin typeface="Cambria Math" panose="02040503050406030204" pitchFamily="18" charset="0"/>
                      </a:rPr>
                      <m:t>𝐏𝐨𝐥𝐲</m:t>
                    </m:r>
                    <m:r>
                      <a:rPr lang="en-US" sz="2000" b="1" i="1" cap="small" dirty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cap="small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cap="small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sz="2000" b="1" cap="small" dirty="0"/>
                  <a:t> Competitive Ratio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cap="small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cap="small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1" i="1" cap="small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000" b="1" cap="small" dirty="0"/>
                  <a:t> Norms?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2D231A4-AB23-AD04-6614-0EF0A553D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553" y="5812929"/>
                <a:ext cx="5895268" cy="494751"/>
              </a:xfrm>
              <a:prstGeom prst="rect">
                <a:avLst/>
              </a:prstGeom>
              <a:blipFill>
                <a:blip r:embed="rId7"/>
                <a:stretch>
                  <a:fillRect r="-429" b="-9756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2BF9102-DED5-04E5-4393-3C1F6C31C33B}"/>
              </a:ext>
            </a:extLst>
          </p:cNvPr>
          <p:cNvSpPr txBox="1"/>
          <p:nvPr/>
        </p:nvSpPr>
        <p:spPr>
          <a:xfrm>
            <a:off x="8338403" y="4304625"/>
            <a:ext cx="2661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 err="1">
                <a:solidFill>
                  <a:srgbClr val="FF9900"/>
                </a:solidFill>
              </a:rPr>
              <a:t>Aspnes</a:t>
            </a:r>
            <a:r>
              <a:rPr lang="en-US" u="sng" dirty="0">
                <a:solidFill>
                  <a:srgbClr val="FF9900"/>
                </a:solidFill>
              </a:rPr>
              <a:t>-Azar-Fiat-Plotkin-</a:t>
            </a:r>
            <a:r>
              <a:rPr lang="en-US" u="sng" dirty="0" err="1">
                <a:solidFill>
                  <a:srgbClr val="FF9900"/>
                </a:solidFill>
              </a:rPr>
              <a:t>Waarts</a:t>
            </a:r>
            <a:r>
              <a:rPr lang="en-US" u="sng" dirty="0">
                <a:solidFill>
                  <a:srgbClr val="FF9900"/>
                </a:solidFill>
              </a:rPr>
              <a:t> STOC’93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D0D6F-56A2-6689-1421-688C7FC8BC3C}"/>
              </a:ext>
            </a:extLst>
          </p:cNvPr>
          <p:cNvSpPr txBox="1"/>
          <p:nvPr/>
        </p:nvSpPr>
        <p:spPr>
          <a:xfrm>
            <a:off x="8181396" y="4999478"/>
            <a:ext cx="3047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 err="1">
                <a:solidFill>
                  <a:srgbClr val="FF9900"/>
                </a:solidFill>
              </a:rPr>
              <a:t>Awerbuch</a:t>
            </a:r>
            <a:r>
              <a:rPr lang="en-US" u="sng" dirty="0">
                <a:solidFill>
                  <a:srgbClr val="FF9900"/>
                </a:solidFill>
              </a:rPr>
              <a:t>-Azar-Grove-Kao-</a:t>
            </a:r>
          </a:p>
          <a:p>
            <a:pPr algn="ctr"/>
            <a:r>
              <a:rPr lang="en-US" u="sng" dirty="0">
                <a:solidFill>
                  <a:srgbClr val="FF9900"/>
                </a:solidFill>
              </a:rPr>
              <a:t>Krishnan-Vitter FOCS’95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19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5D643C-C351-6095-BB7F-6DC42E6066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5D643C-C351-6095-BB7F-6DC42E606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7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C49AF-7056-BCE2-E298-A3FA66F8D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10281919" cy="4771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Monotone norms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We only consider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	</a:t>
                </a:r>
                <a:endParaRPr lang="en-US" dirty="0"/>
              </a:p>
              <a:p>
                <a:endParaRPr lang="en-US" sz="900" dirty="0"/>
              </a:p>
              <a:p>
                <a:r>
                  <a:rPr lang="en-US" dirty="0"/>
                  <a:t>Monotone </a:t>
                </a:r>
                <a:r>
                  <a:rPr lang="en-US" dirty="0">
                    <a:solidFill>
                      <a:schemeClr val="tx2"/>
                    </a:solidFill>
                  </a:rPr>
                  <a:t>symmetric</a:t>
                </a:r>
                <a:r>
                  <a:rPr lang="en-US" dirty="0"/>
                  <a:t> norms: </a:t>
                </a:r>
                <a:r>
                  <a:rPr lang="en-US" b="0" dirty="0"/>
                  <a:t>Invariant to renaming coordinates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b="0" dirty="0"/>
                  <a:t> norms, and generalizations to </a:t>
                </a:r>
                <a:r>
                  <a:rPr lang="en-US" b="0" dirty="0" err="1"/>
                  <a:t>Orlicz</a:t>
                </a:r>
                <a:r>
                  <a:rPr lang="en-US" b="0" dirty="0"/>
                  <a:t> norms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Top-k norms, and generalizations to Ordered norms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Operations: Non-neg linear combinations, composition, and norms of sorted vector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b="0" dirty="0"/>
              </a:p>
              <a:p>
                <a:r>
                  <a:rPr lang="en-US" dirty="0"/>
                  <a:t>Recent work on symmetric norms for </a:t>
                </a:r>
                <a:r>
                  <a:rPr lang="en-US" dirty="0">
                    <a:solidFill>
                      <a:schemeClr val="tx2"/>
                    </a:solidFill>
                  </a:rPr>
                  <a:t>offline</a:t>
                </a:r>
                <a:r>
                  <a:rPr lang="en-US" dirty="0"/>
                  <a:t> problems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Computational vs Information Theoretic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C49AF-7056-BCE2-E298-A3FA66F8D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10281919" cy="4771554"/>
              </a:xfrm>
              <a:blipFill>
                <a:blip r:embed="rId3"/>
                <a:stretch>
                  <a:fillRect l="-617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6D1F7-3F77-99CC-D871-1AFF0972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80BAE-DAAF-63AC-DA26-50B9921D6138}"/>
                  </a:ext>
                </a:extLst>
              </p:cNvPr>
              <p:cNvSpPr txBox="1"/>
              <p:nvPr/>
            </p:nvSpPr>
            <p:spPr>
              <a:xfrm>
                <a:off x="5986424" y="1096634"/>
                <a:ext cx="5188689" cy="139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480"/>
                  </a:spcBef>
                  <a:buFontTx/>
                  <a:buAutoNum type="alphaLcParenBoth"/>
                </a:pPr>
                <a:r>
                  <a:rPr lang="en-US" b="0" dirty="0"/>
                  <a:t>Homogeneity: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b="0" dirty="0"/>
              </a:p>
              <a:p>
                <a:pPr marL="342900" indent="-342900">
                  <a:spcBef>
                    <a:spcPts val="480"/>
                  </a:spcBef>
                  <a:buAutoNum type="alphaLcParenBoth"/>
                </a:pPr>
                <a:r>
                  <a:rPr lang="en-US" dirty="0"/>
                  <a:t>Triangle </a:t>
                </a:r>
                <a:r>
                  <a:rPr lang="en-US" dirty="0" err="1"/>
                  <a:t>Ineq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lit/>
                      </m:rPr>
                      <a:rPr lang="en-US" i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marL="342900" indent="-342900">
                  <a:spcBef>
                    <a:spcPts val="48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spcBef>
                    <a:spcPts val="48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 coordinatewise implies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80BAE-DAAF-63AC-DA26-50B9921D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24" y="1096634"/>
                <a:ext cx="5188689" cy="1392689"/>
              </a:xfrm>
              <a:prstGeom prst="rect">
                <a:avLst/>
              </a:prstGeom>
              <a:blipFill>
                <a:blip r:embed="rId4"/>
                <a:stretch>
                  <a:fillRect l="-733" t="-1818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1A0B81D-AC75-101C-E6CE-2F6269B812C8}"/>
              </a:ext>
            </a:extLst>
          </p:cNvPr>
          <p:cNvSpPr txBox="1"/>
          <p:nvPr/>
        </p:nvSpPr>
        <p:spPr>
          <a:xfrm>
            <a:off x="8252682" y="4735106"/>
            <a:ext cx="3551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sng" dirty="0">
                <a:solidFill>
                  <a:srgbClr val="FF9900"/>
                </a:solidFill>
              </a:rPr>
              <a:t>Chakrabarty-Swamy STOC’19</a:t>
            </a:r>
            <a:r>
              <a:rPr lang="en-US" b="0" dirty="0"/>
              <a:t>, </a:t>
            </a:r>
            <a:r>
              <a:rPr lang="en-US" b="0" u="sng" dirty="0" err="1">
                <a:solidFill>
                  <a:srgbClr val="FF9900"/>
                </a:solidFill>
              </a:rPr>
              <a:t>Ibrahimpur</a:t>
            </a:r>
            <a:r>
              <a:rPr lang="en-US" b="0" u="sng" dirty="0">
                <a:solidFill>
                  <a:srgbClr val="FF9900"/>
                </a:solidFill>
              </a:rPr>
              <a:t>-Swamy FOCS’20</a:t>
            </a:r>
            <a:r>
              <a:rPr lang="en-US" b="0" dirty="0"/>
              <a:t>, </a:t>
            </a:r>
            <a:r>
              <a:rPr lang="en-US" b="0" u="sng" dirty="0" err="1">
                <a:solidFill>
                  <a:srgbClr val="FF9900"/>
                </a:solidFill>
              </a:rPr>
              <a:t>Ibrahimpur</a:t>
            </a:r>
            <a:r>
              <a:rPr lang="en-US" b="0" u="sng" dirty="0">
                <a:solidFill>
                  <a:srgbClr val="FF9900"/>
                </a:solidFill>
              </a:rPr>
              <a:t>-Swamy ICALP’21</a:t>
            </a:r>
            <a:r>
              <a:rPr lang="en-US" b="0" dirty="0"/>
              <a:t>,</a:t>
            </a:r>
          </a:p>
          <a:p>
            <a:r>
              <a:rPr lang="en-US" b="0" u="sng" dirty="0">
                <a:solidFill>
                  <a:srgbClr val="FF9900"/>
                </a:solidFill>
              </a:rPr>
              <a:t>Deng-Li-</a:t>
            </a:r>
            <a:r>
              <a:rPr lang="en-US" b="0" u="sng" dirty="0" err="1">
                <a:solidFill>
                  <a:srgbClr val="FF9900"/>
                </a:solidFill>
              </a:rPr>
              <a:t>Rabani</a:t>
            </a:r>
            <a:r>
              <a:rPr lang="en-US" b="0" u="sng" dirty="0">
                <a:solidFill>
                  <a:srgbClr val="FF9900"/>
                </a:solidFill>
              </a:rPr>
              <a:t> SODA’23</a:t>
            </a:r>
            <a:r>
              <a:rPr lang="en-US" b="0" dirty="0"/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4741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EC6C-B08B-DECD-A5BF-49F03865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11139377" cy="1044874"/>
          </a:xfrm>
        </p:spPr>
        <p:txBody>
          <a:bodyPr/>
          <a:lstStyle/>
          <a:p>
            <a:r>
              <a:rPr lang="en-US" dirty="0"/>
              <a:t>Norms vs XOS vs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C12AC-5901-B83A-9ABB-A5BA9A99A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1162" y="1422804"/>
                <a:ext cx="8200536" cy="513748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Definition via dual norm: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1800" b="0" dirty="0">
                    <a:latin typeface="Cambria Math" panose="02040503050406030204" pitchFamily="18" charset="0"/>
                  </a:rPr>
                  <a:t>≔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lit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lit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lit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func>
                  </m:oMath>
                </a14:m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Since monotone, only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Usually as a min-objective</a:t>
                </a:r>
              </a:p>
              <a:p>
                <a:pPr>
                  <a:spcAft>
                    <a:spcPts val="0"/>
                  </a:spcAft>
                </a:pPr>
                <a:endParaRPr lang="en-US" sz="120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Given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sz="1800" b="0" dirty="0"/>
                  <a:t>, set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func>
                  </m:oMath>
                </a14:m>
                <a:r>
                  <a:rPr lang="en-US" sz="1800" b="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b="0" dirty="0"/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Contains submodular functions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Usually as max-objective, e.g., in Combinatorial Auctions</a:t>
                </a:r>
              </a:p>
              <a:p>
                <a:pPr>
                  <a:spcAft>
                    <a:spcPts val="0"/>
                  </a:spcAft>
                </a:pPr>
                <a:endParaRPr lang="en-US" sz="120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Set family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en-US" sz="1800" b="0" dirty="0"/>
                  <a:t>where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1800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1800" b="0" dirty="0"/>
                  <a:t>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1800" b="0" dirty="0"/>
                  <a:t> denote family of maximal sets in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1800" b="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func>
                  </m:oMath>
                </a14:m>
                <a:endParaRPr lang="en-US" sz="1800" b="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Usually as constraints in discrete optimization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C12AC-5901-B83A-9ABB-A5BA9A99A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1162" y="1422804"/>
                <a:ext cx="8200536" cy="5137483"/>
              </a:xfrm>
              <a:blipFill>
                <a:blip r:embed="rId2"/>
                <a:stretch>
                  <a:fillRect l="-464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EFAEA-7F52-C660-7906-D3920E78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8665F-9378-79C9-1CDF-2BE1EAE00D11}"/>
              </a:ext>
            </a:extLst>
          </p:cNvPr>
          <p:cNvSpPr txBox="1"/>
          <p:nvPr/>
        </p:nvSpPr>
        <p:spPr>
          <a:xfrm>
            <a:off x="7642913" y="2080517"/>
            <a:ext cx="1350335" cy="64633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Monotone</a:t>
            </a:r>
          </a:p>
          <a:p>
            <a:pPr algn="ctr"/>
            <a:r>
              <a:rPr lang="en-US" dirty="0"/>
              <a:t>Norms</a:t>
            </a:r>
          </a:p>
        </p:txBody>
      </p:sp>
      <p:sp>
        <p:nvSpPr>
          <p:cNvPr id="11" name="Arrow: Left-Right 4">
            <a:extLst>
              <a:ext uri="{FF2B5EF4-FFF2-40B4-BE49-F238E27FC236}">
                <a16:creationId xmlns:a16="http://schemas.microsoft.com/office/drawing/2014/main" id="{85102809-C308-B87E-C576-872701CDB649}"/>
              </a:ext>
            </a:extLst>
          </p:cNvPr>
          <p:cNvSpPr/>
          <p:nvPr/>
        </p:nvSpPr>
        <p:spPr>
          <a:xfrm>
            <a:off x="8971213" y="2308754"/>
            <a:ext cx="1442132" cy="169656"/>
          </a:xfrm>
          <a:prstGeom prst="left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28">
            <a:extLst>
              <a:ext uri="{FF2B5EF4-FFF2-40B4-BE49-F238E27FC236}">
                <a16:creationId xmlns:a16="http://schemas.microsoft.com/office/drawing/2014/main" id="{CE8D87E1-BD94-3C0C-4BF9-7D39455CA4F1}"/>
              </a:ext>
            </a:extLst>
          </p:cNvPr>
          <p:cNvSpPr/>
          <p:nvPr/>
        </p:nvSpPr>
        <p:spPr>
          <a:xfrm rot="18631887">
            <a:off x="9667494" y="3149522"/>
            <a:ext cx="1388138" cy="177956"/>
          </a:xfrm>
          <a:prstGeom prst="left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29">
            <a:extLst>
              <a:ext uri="{FF2B5EF4-FFF2-40B4-BE49-F238E27FC236}">
                <a16:creationId xmlns:a16="http://schemas.microsoft.com/office/drawing/2014/main" id="{C4945EF1-6258-CCCB-90A3-3CD4DF02C7A8}"/>
              </a:ext>
            </a:extLst>
          </p:cNvPr>
          <p:cNvSpPr/>
          <p:nvPr/>
        </p:nvSpPr>
        <p:spPr>
          <a:xfrm rot="13964680">
            <a:off x="8495347" y="3153279"/>
            <a:ext cx="1314792" cy="181495"/>
          </a:xfrm>
          <a:prstGeom prst="left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8EFBC-1B51-D1F5-21A2-3E28B2AE38B5}"/>
              </a:ext>
            </a:extLst>
          </p:cNvPr>
          <p:cNvSpPr txBox="1"/>
          <p:nvPr/>
        </p:nvSpPr>
        <p:spPr>
          <a:xfrm>
            <a:off x="10410792" y="2049350"/>
            <a:ext cx="1350335" cy="64633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XOS</a:t>
            </a:r>
          </a:p>
          <a:p>
            <a:pPr algn="ctr"/>
            <a:r>
              <a:rPr lang="en-US" dirty="0"/>
              <a:t>Functions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F479D-A8BE-3431-C53F-527216705649}"/>
              </a:ext>
            </a:extLst>
          </p:cNvPr>
          <p:cNvSpPr txBox="1"/>
          <p:nvPr/>
        </p:nvSpPr>
        <p:spPr>
          <a:xfrm>
            <a:off x="8917031" y="3754844"/>
            <a:ext cx="1526579" cy="64633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Packing</a:t>
            </a:r>
          </a:p>
          <a:p>
            <a:pPr algn="ctr"/>
            <a:r>
              <a:rPr lang="en-US" dirty="0"/>
              <a:t>Constraints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5B388-155B-A50A-941A-ED25D0CFD260}"/>
              </a:ext>
            </a:extLst>
          </p:cNvPr>
          <p:cNvSpPr txBox="1"/>
          <p:nvPr/>
        </p:nvSpPr>
        <p:spPr>
          <a:xfrm>
            <a:off x="9138932" y="2616921"/>
            <a:ext cx="119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Unified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Theory?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25091-95BD-A2DE-3F11-32BBB1481BAA}"/>
              </a:ext>
            </a:extLst>
          </p:cNvPr>
          <p:cNvSpPr txBox="1"/>
          <p:nvPr/>
        </p:nvSpPr>
        <p:spPr>
          <a:xfrm>
            <a:off x="10354310" y="3398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33C8E-6D24-F6A0-C0A8-22AD8029C23B}"/>
              </a:ext>
            </a:extLst>
          </p:cNvPr>
          <p:cNvSpPr txBox="1"/>
          <p:nvPr/>
        </p:nvSpPr>
        <p:spPr>
          <a:xfrm>
            <a:off x="358538" y="1582595"/>
            <a:ext cx="1457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Monotone</a:t>
            </a:r>
          </a:p>
          <a:p>
            <a:pPr algn="ctr"/>
            <a:r>
              <a:rPr lang="en-US" sz="2000" b="1" dirty="0"/>
              <a:t>Norms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1B86B-2A70-ECD3-BD04-CDC3435782B7}"/>
              </a:ext>
            </a:extLst>
          </p:cNvPr>
          <p:cNvSpPr txBox="1"/>
          <p:nvPr/>
        </p:nvSpPr>
        <p:spPr>
          <a:xfrm>
            <a:off x="321115" y="3171348"/>
            <a:ext cx="1457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XOS</a:t>
            </a:r>
          </a:p>
          <a:p>
            <a:pPr algn="ctr"/>
            <a:r>
              <a:rPr lang="en-US" sz="2000" b="1" dirty="0"/>
              <a:t>Functions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5DB7BE-F57F-57D6-9C53-AEF188AB16C0}"/>
              </a:ext>
            </a:extLst>
          </p:cNvPr>
          <p:cNvSpPr txBox="1"/>
          <p:nvPr/>
        </p:nvSpPr>
        <p:spPr>
          <a:xfrm>
            <a:off x="181226" y="4757191"/>
            <a:ext cx="166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Packing</a:t>
            </a:r>
          </a:p>
          <a:p>
            <a:pPr algn="ctr"/>
            <a:r>
              <a:rPr lang="en-US" sz="2000" b="1" dirty="0"/>
              <a:t>Constraints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C6F494-A1F5-16CA-1ED3-3A704C00099D}"/>
              </a:ext>
            </a:extLst>
          </p:cNvPr>
          <p:cNvSpPr txBox="1"/>
          <p:nvPr/>
        </p:nvSpPr>
        <p:spPr>
          <a:xfrm>
            <a:off x="7290144" y="721996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Further motivation, but a slight digression</a:t>
            </a:r>
          </a:p>
        </p:txBody>
      </p:sp>
    </p:spTree>
    <p:extLst>
      <p:ext uri="{BB962C8B-B14F-4D97-AF65-F5344CB8AC3E}">
        <p14:creationId xmlns:p14="http://schemas.microsoft.com/office/powerpoint/2010/main" val="7026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BDE5-C5F5-C025-F4B2-F4D582DA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A825C-BFF7-CAB3-2F95-6672E52A2E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6034" y="2681338"/>
                <a:ext cx="9930163" cy="357447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lower bound already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0" dirty="0"/>
                  <a:t> norm.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Techniques extend to generalizations of Load Balancing and of Bandit Problems.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Can be made polytime given Ball-optimization oracle access.</a:t>
                </a:r>
              </a:p>
              <a:p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Introduce </a:t>
                </a:r>
                <a:r>
                  <a:rPr lang="en-US" dirty="0">
                    <a:solidFill>
                      <a:schemeClr val="tx2"/>
                    </a:solidFill>
                  </a:rPr>
                  <a:t>Gradient-Stable Approximation</a:t>
                </a:r>
                <a:r>
                  <a:rPr lang="en-US" b="0" dirty="0"/>
                  <a:t> (GSA) and show that it suffices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Design GSA for Top-k norm.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/>
                  <a:t>Design GSA for symmetric norms by composition of Top-k norms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A825C-BFF7-CAB3-2F95-6672E52A2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6034" y="2681338"/>
                <a:ext cx="9930163" cy="3574472"/>
              </a:xfrm>
              <a:blipFill>
                <a:blip r:embed="rId2"/>
                <a:stretch>
                  <a:fillRect l="-511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2D0D-7122-DEEF-D556-8A30FBC5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55B3B34-2687-340F-787A-B162243167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4849" y="1587570"/>
                <a:ext cx="8103943" cy="7303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/>
                  <a:t>Theorem: </a:t>
                </a:r>
                <a:r>
                  <a:rPr lang="en-US" b="0" dirty="0"/>
                  <a:t>There is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n-US" b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-competitive algorithm for online load balancing for monotone symmetric norms.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55B3B34-2687-340F-787A-B16224316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49" y="1587570"/>
                <a:ext cx="8103943" cy="730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72F2BF-FC8A-F457-223A-E12960EB9D66}"/>
              </a:ext>
            </a:extLst>
          </p:cNvPr>
          <p:cNvSpPr txBox="1"/>
          <p:nvPr/>
        </p:nvSpPr>
        <p:spPr>
          <a:xfrm>
            <a:off x="264448" y="3082055"/>
            <a:ext cx="1374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Remarks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EACDF-DC65-A46F-A604-B4EF45101406}"/>
              </a:ext>
            </a:extLst>
          </p:cNvPr>
          <p:cNvSpPr txBox="1"/>
          <p:nvPr/>
        </p:nvSpPr>
        <p:spPr>
          <a:xfrm>
            <a:off x="488536" y="4713125"/>
            <a:ext cx="993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Proof Steps</a:t>
            </a:r>
          </a:p>
        </p:txBody>
      </p:sp>
    </p:spTree>
    <p:extLst>
      <p:ext uri="{BB962C8B-B14F-4D97-AF65-F5344CB8AC3E}">
        <p14:creationId xmlns:p14="http://schemas.microsoft.com/office/powerpoint/2010/main" val="27751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752601"/>
            <a:ext cx="9215795" cy="4373563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Introduction:  Online Algorithms for General Norms</a:t>
            </a:r>
          </a:p>
          <a:p>
            <a:endParaRPr lang="en-US" cap="small" dirty="0"/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tx2"/>
                </a:solidFill>
              </a:rPr>
              <a:t>Load Balancing via Gradient-Stability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Designing Gradient-Stable Norm Approximations</a:t>
            </a:r>
          </a:p>
          <a:p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Further Results and Open Problems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EE56-910F-1A67-0F48-F6769D51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Greedy Perform?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1BB17-B82E-E541-39DA-0E4E78F6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10212217" cy="4771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Greedy: </a:t>
                </a:r>
                <a:r>
                  <a:rPr lang="en-US" b="0" dirty="0"/>
                  <a:t>Schedule to minimize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0" dirty="0"/>
                  <a:t> norm:</a:t>
                </a:r>
                <a:r>
                  <a:rPr lang="en-US" dirty="0"/>
                  <a:t> </a:t>
                </a:r>
                <a:r>
                  <a:rPr lang="en-US" b="0" dirty="0"/>
                  <a:t>Greedy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competitive.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Different algo: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competitive ratio, which is tight.</a:t>
                </a:r>
              </a:p>
              <a:p>
                <a:endParaRPr lang="en-US" b="0" dirty="0"/>
              </a:p>
              <a:p>
                <a:r>
                  <a:rPr lang="en-US" dirty="0"/>
                  <a:t>Smooth Greedy: </a:t>
                </a:r>
                <a:r>
                  <a:rPr lang="en-US" b="0" dirty="0"/>
                  <a:t>Greedy </a:t>
                </a:r>
                <a:r>
                  <a:rPr lang="en-US" b="0" dirty="0" err="1"/>
                  <a:t>w.r.t.</a:t>
                </a:r>
                <a:r>
                  <a:rPr lang="en-US" b="0" dirty="0"/>
                  <a:t> a </a:t>
                </a:r>
                <a:r>
                  <a:rPr lang="en-US" dirty="0">
                    <a:solidFill>
                      <a:schemeClr val="tx2"/>
                    </a:solidFill>
                  </a:rPr>
                  <a:t>norm-approximation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err="1"/>
                  <a:t>Softmax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competitive ratio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norm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1BB17-B82E-E541-39DA-0E4E78F6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10212217" cy="4771554"/>
              </a:xfrm>
              <a:blipFill>
                <a:blip r:embed="rId2"/>
                <a:stretch>
                  <a:fillRect l="-621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0FD46-A6E4-ACCA-B5B9-1898E480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C85D4-99E0-F182-6BAB-C66D3EF74481}"/>
              </a:ext>
            </a:extLst>
          </p:cNvPr>
          <p:cNvSpPr/>
          <p:nvPr/>
        </p:nvSpPr>
        <p:spPr>
          <a:xfrm>
            <a:off x="2332396" y="5605105"/>
            <a:ext cx="5931688" cy="400110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cap="small" dirty="0"/>
              <a:t>What is “Smooth Greedy” for General Norms?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5361D-FDF4-1357-3862-B0185D595642}"/>
              </a:ext>
            </a:extLst>
          </p:cNvPr>
          <p:cNvSpPr txBox="1"/>
          <p:nvPr/>
        </p:nvSpPr>
        <p:spPr>
          <a:xfrm>
            <a:off x="6244718" y="1675484"/>
            <a:ext cx="2661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 err="1">
                <a:solidFill>
                  <a:srgbClr val="FF9900"/>
                </a:solidFill>
              </a:rPr>
              <a:t>Aspnes</a:t>
            </a:r>
            <a:r>
              <a:rPr lang="en-US" u="sng" dirty="0">
                <a:solidFill>
                  <a:srgbClr val="FF9900"/>
                </a:solidFill>
              </a:rPr>
              <a:t>-Azar-Fiat-</a:t>
            </a:r>
          </a:p>
          <a:p>
            <a:pPr algn="ctr"/>
            <a:r>
              <a:rPr lang="en-US" u="sng" dirty="0">
                <a:solidFill>
                  <a:srgbClr val="FF9900"/>
                </a:solidFill>
              </a:rPr>
              <a:t>Plotkin-</a:t>
            </a:r>
            <a:r>
              <a:rPr lang="en-US" u="sng" dirty="0" err="1">
                <a:solidFill>
                  <a:srgbClr val="FF9900"/>
                </a:solidFill>
              </a:rPr>
              <a:t>Waarts</a:t>
            </a:r>
            <a:r>
              <a:rPr lang="en-US" u="sng" dirty="0">
                <a:solidFill>
                  <a:srgbClr val="FF9900"/>
                </a:solidFill>
              </a:rPr>
              <a:t> STOC’93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412D7-4A2C-5C49-730D-629E316A611A}"/>
              </a:ext>
            </a:extLst>
          </p:cNvPr>
          <p:cNvSpPr txBox="1"/>
          <p:nvPr/>
        </p:nvSpPr>
        <p:spPr>
          <a:xfrm>
            <a:off x="6051996" y="3961363"/>
            <a:ext cx="3047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 err="1">
                <a:solidFill>
                  <a:srgbClr val="FF9900"/>
                </a:solidFill>
              </a:rPr>
              <a:t>Awerbuch</a:t>
            </a:r>
            <a:r>
              <a:rPr lang="en-US" u="sng" dirty="0">
                <a:solidFill>
                  <a:srgbClr val="FF9900"/>
                </a:solidFill>
              </a:rPr>
              <a:t>-Azar-Grove-Kao-</a:t>
            </a:r>
          </a:p>
          <a:p>
            <a:pPr algn="ctr"/>
            <a:r>
              <a:rPr lang="en-US" u="sng" dirty="0">
                <a:solidFill>
                  <a:srgbClr val="FF9900"/>
                </a:solidFill>
              </a:rPr>
              <a:t>Krishnan-Vitter FOCS’95</a:t>
            </a:r>
            <a:endParaRPr lang="en-US" b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FEE9D5-D430-222D-B9CE-FC980970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2012" r="2670" b="7907"/>
          <a:stretch/>
        </p:blipFill>
        <p:spPr bwMode="auto">
          <a:xfrm>
            <a:off x="9394296" y="1278176"/>
            <a:ext cx="2145282" cy="2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55979A1-7D10-B97D-AB4B-C6AE4C9F4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3353" r="2670" b="9918"/>
          <a:stretch/>
        </p:blipFill>
        <p:spPr bwMode="auto">
          <a:xfrm>
            <a:off x="9394297" y="4099685"/>
            <a:ext cx="2145282" cy="2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7EDD5-97D7-0FE7-3398-114465471F02}"/>
              </a:ext>
            </a:extLst>
          </p:cNvPr>
          <p:cNvSpPr txBox="1"/>
          <p:nvPr/>
        </p:nvSpPr>
        <p:spPr>
          <a:xfrm>
            <a:off x="9559010" y="3397826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Contour plots for</a:t>
            </a:r>
          </a:p>
          <a:p>
            <a:r>
              <a:rPr lang="en-US" dirty="0"/>
              <a:t>max and </a:t>
            </a:r>
            <a:r>
              <a:rPr lang="en-US" dirty="0" err="1"/>
              <a:t>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C430A7-CBBB-8058-4A52-A5175EDB72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Greedy on a Norm Approximation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C430A7-CBBB-8058-4A52-A5175EDB7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7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4DFC6-6632-3F72-50EF-389C139EB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9188025" cy="4771554"/>
              </a:xfrm>
            </p:spPr>
            <p:txBody>
              <a:bodyPr/>
              <a:lstStyle/>
              <a:p>
                <a:r>
                  <a:rPr lang="en-US" dirty="0"/>
                  <a:t>Algorithm</a:t>
                </a:r>
                <a:r>
                  <a:rPr lang="en-US" b="0" dirty="0"/>
                  <a:t>: Greedily schedule to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b="0" dirty="0"/>
                  <a:t>. </a:t>
                </a:r>
              </a:p>
              <a:p>
                <a:endParaRPr lang="en-US" sz="1100" b="0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sz="900" b="0" dirty="0"/>
              </a:p>
              <a:p>
                <a:r>
                  <a:rPr lang="en-US" b="0" dirty="0"/>
                  <a:t>           So,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4DFC6-6632-3F72-50EF-389C139EB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9188025" cy="4771554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9C03-B645-5C2A-CEDF-A9852FAA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270CB-3F50-08F9-E4DD-72263D8021A6}"/>
              </a:ext>
            </a:extLst>
          </p:cNvPr>
          <p:cNvSpPr txBox="1"/>
          <p:nvPr/>
        </p:nvSpPr>
        <p:spPr>
          <a:xfrm>
            <a:off x="9437991" y="3156472"/>
            <a:ext cx="153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Greedy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FEC0D3-D893-72A2-D3AC-7FE5842D193E}"/>
                  </a:ext>
                </a:extLst>
              </p:cNvPr>
              <p:cNvSpPr txBox="1"/>
              <p:nvPr/>
            </p:nvSpPr>
            <p:spPr>
              <a:xfrm>
                <a:off x="9090425" y="3799370"/>
                <a:ext cx="24598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Smooth Game </a:t>
                </a:r>
                <a:r>
                  <a:rPr lang="en-US" dirty="0" err="1">
                    <a:solidFill>
                      <a:schemeClr val="tx2"/>
                    </a:solidFill>
                  </a:rPr>
                  <a:t>Ineq</a:t>
                </a:r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FEC0D3-D893-72A2-D3AC-7FE5842D1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25" y="3799370"/>
                <a:ext cx="2459843" cy="646331"/>
              </a:xfrm>
              <a:prstGeom prst="rect">
                <a:avLst/>
              </a:prstGeom>
              <a:blipFill>
                <a:blip r:embed="rId4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20F6D83D-C274-97EF-1946-E2AF81F086A7}"/>
              </a:ext>
            </a:extLst>
          </p:cNvPr>
          <p:cNvSpPr/>
          <p:nvPr/>
        </p:nvSpPr>
        <p:spPr>
          <a:xfrm rot="16200000">
            <a:off x="5154132" y="3884829"/>
            <a:ext cx="113720" cy="100802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CAE38-799C-DC61-3933-D6A13DCB9D4A}"/>
                  </a:ext>
                </a:extLst>
              </p:cNvPr>
              <p:cNvSpPr txBox="1"/>
              <p:nvPr/>
            </p:nvSpPr>
            <p:spPr>
              <a:xfrm>
                <a:off x="4769261" y="4445701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OPT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CAE38-799C-DC61-3933-D6A13DCB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1" y="4445701"/>
                <a:ext cx="829073" cy="369332"/>
              </a:xfrm>
              <a:prstGeom prst="rect">
                <a:avLst/>
              </a:prstGeom>
              <a:blipFill>
                <a:blip r:embed="rId5"/>
                <a:stretch>
                  <a:fillRect t="-3226" r="-606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FB9D8401-A18C-C84E-3769-DA17DD9044DF}"/>
              </a:ext>
            </a:extLst>
          </p:cNvPr>
          <p:cNvSpPr/>
          <p:nvPr/>
        </p:nvSpPr>
        <p:spPr>
          <a:xfrm rot="16200000">
            <a:off x="6754332" y="3884829"/>
            <a:ext cx="113720" cy="100802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AB3C56-6D6F-C0B9-5040-7D60BDCF773D}"/>
                  </a:ext>
                </a:extLst>
              </p:cNvPr>
              <p:cNvSpPr txBox="1"/>
              <p:nvPr/>
            </p:nvSpPr>
            <p:spPr>
              <a:xfrm>
                <a:off x="6369461" y="4445701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ALG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AB3C56-6D6F-C0B9-5040-7D60BDCF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1" y="4445701"/>
                <a:ext cx="816249" cy="369332"/>
              </a:xfrm>
              <a:prstGeom prst="rect">
                <a:avLst/>
              </a:prstGeom>
              <a:blipFill>
                <a:blip r:embed="rId6"/>
                <a:stretch>
                  <a:fillRect t="-3226" r="-6154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0A2270C9-D6C7-E260-64FA-9B746A0E8772}"/>
              </a:ext>
            </a:extLst>
          </p:cNvPr>
          <p:cNvSpPr/>
          <p:nvPr/>
        </p:nvSpPr>
        <p:spPr>
          <a:xfrm rot="16200000">
            <a:off x="2271232" y="2498796"/>
            <a:ext cx="113720" cy="100802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244F5D-F08C-CB10-7D42-B3CD09C6575D}"/>
                  </a:ext>
                </a:extLst>
              </p:cNvPr>
              <p:cNvSpPr txBox="1"/>
              <p:nvPr/>
            </p:nvSpPr>
            <p:spPr>
              <a:xfrm>
                <a:off x="1886361" y="3059668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ALG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244F5D-F08C-CB10-7D42-B3CD09C6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61" y="3059668"/>
                <a:ext cx="816249" cy="369332"/>
              </a:xfrm>
              <a:prstGeom prst="rect">
                <a:avLst/>
              </a:prstGeom>
              <a:blipFill>
                <a:blip r:embed="rId7"/>
                <a:stretch>
                  <a:fillRect t="-6452" r="-6154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41350</TotalTime>
  <Words>1810</Words>
  <Application>Microsoft Macintosh PowerPoint</Application>
  <PresentationFormat>Widescreen</PresentationFormat>
  <Paragraphs>303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Essential</vt:lpstr>
      <vt:lpstr>Online and Bandit algorithms  Beyond ℓ_p norms</vt:lpstr>
      <vt:lpstr>Online Algorithms</vt:lpstr>
      <vt:lpstr>Online Load Balancing</vt:lpstr>
      <vt:lpstr>Beyond ℓ_p norms</vt:lpstr>
      <vt:lpstr>Norms vs XOS vs Packing</vt:lpstr>
      <vt:lpstr>Main Result</vt:lpstr>
      <vt:lpstr>OUTLINE</vt:lpstr>
      <vt:lpstr>How Does Greedy Perform?</vt:lpstr>
      <vt:lpstr>Greedy on a Norm Approximation Ψ</vt:lpstr>
      <vt:lpstr>Smooth Game Ineq. Via Supermodularity</vt:lpstr>
      <vt:lpstr>Gradient-Stability and Supermodularity</vt:lpstr>
      <vt:lpstr>What did we achieve?</vt:lpstr>
      <vt:lpstr>OUTLINE</vt:lpstr>
      <vt:lpstr>Symmetric Norms by Composing Top-k</vt:lpstr>
      <vt:lpstr>GSA for Top-k: Initial Attempts</vt:lpstr>
      <vt:lpstr>GSA for Top-k</vt:lpstr>
      <vt:lpstr>What did we achieve?</vt:lpstr>
      <vt:lpstr>OUTLINE</vt:lpstr>
      <vt:lpstr>Bandit Algorithms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&amp; Adaptivity Gaps for stochastic probing</dc:title>
  <dc:creator>BSS</dc:creator>
  <cp:lastModifiedBy>Singla, Sahil</cp:lastModifiedBy>
  <cp:revision>2069</cp:revision>
  <cp:lastPrinted>2018-11-17T15:33:17Z</cp:lastPrinted>
  <dcterms:created xsi:type="dcterms:W3CDTF">2015-11-14T19:49:18Z</dcterms:created>
  <dcterms:modified xsi:type="dcterms:W3CDTF">2022-10-29T18:57:07Z</dcterms:modified>
</cp:coreProperties>
</file>