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4" r:id="rId3"/>
    <p:sldId id="309" r:id="rId4"/>
    <p:sldId id="312" r:id="rId5"/>
    <p:sldId id="335" r:id="rId6"/>
    <p:sldId id="311" r:id="rId7"/>
    <p:sldId id="313" r:id="rId8"/>
    <p:sldId id="286" r:id="rId9"/>
    <p:sldId id="316" r:id="rId10"/>
    <p:sldId id="327" r:id="rId11"/>
    <p:sldId id="326" r:id="rId12"/>
    <p:sldId id="325" r:id="rId13"/>
    <p:sldId id="330" r:id="rId14"/>
    <p:sldId id="317" r:id="rId15"/>
    <p:sldId id="337" r:id="rId16"/>
    <p:sldId id="509" r:id="rId17"/>
    <p:sldId id="510" r:id="rId18"/>
    <p:sldId id="511" r:id="rId19"/>
    <p:sldId id="513" r:id="rId20"/>
    <p:sldId id="516" r:id="rId21"/>
    <p:sldId id="318" r:id="rId22"/>
    <p:sldId id="323" r:id="rId23"/>
    <p:sldId id="517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873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1" autoAdjust="0"/>
    <p:restoredTop sz="95646" autoAdjust="0"/>
  </p:normalViewPr>
  <p:slideViewPr>
    <p:cSldViewPr snapToGrid="0" snapToObjects="1">
      <p:cViewPr varScale="1">
        <p:scale>
          <a:sx n="122" d="100"/>
          <a:sy n="122" d="100"/>
        </p:scale>
        <p:origin x="124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482D-CC87-604F-92BD-3653B08C45F6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5E39-C420-3C45-85D6-23A41863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1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198CE-4EF4-524C-9451-BD50AA458A87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2C7E-B071-8C44-8A96-EE2EED35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3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3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6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1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BE8-D942-CE43-9569-AB613CC22392}" type="datetime4">
              <a:rPr lang="en-IN" smtClean="0"/>
              <a:t>2 September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D40C-F28A-554C-AF27-A0D02650F384}" type="datetime4">
              <a:rPr lang="en-IN" smtClean="0"/>
              <a:t>2 September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B83-64D2-2740-8BBC-94C4B69BF1A1}" type="datetime4">
              <a:rPr lang="en-IN" smtClean="0"/>
              <a:t>2 September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1" y="1465215"/>
            <a:ext cx="10160000" cy="4771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BD6-5E87-2742-818C-B2E8437E4429}" type="datetime4">
              <a:rPr lang="en-IN" smtClean="0"/>
              <a:t>2 September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7706" y="6477002"/>
            <a:ext cx="1754295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8155" y="643109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/ </a:t>
            </a:r>
            <a:r>
              <a:rPr lang="en-US" sz="2400" b="1" baseline="0" dirty="0">
                <a:solidFill>
                  <a:srgbClr val="C00000"/>
                </a:solidFill>
              </a:rPr>
              <a:t>24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8327-B4B0-7647-82F0-BBBB56DCB682}" type="datetime4">
              <a:rPr lang="en-IN" smtClean="0"/>
              <a:t>2 September 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F404-658F-DC46-A1FB-07410F3E9028}" type="datetime4">
              <a:rPr lang="en-IN" smtClean="0"/>
              <a:t>2 September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0C4-7CB5-AA49-BD1B-0ED4B7377034}" type="datetime4">
              <a:rPr lang="en-IN" smtClean="0"/>
              <a:t>2 September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D2C-5158-214C-BE5E-037D0682BB00}" type="datetime4">
              <a:rPr lang="en-IN" smtClean="0"/>
              <a:t>2 September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C91-9BDF-7E43-99AA-2E2FA1B6BBD6}" type="datetime4">
              <a:rPr lang="en-IN" smtClean="0"/>
              <a:t>2 September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7FD-1165-F042-ADB9-C35BFBAC8F26}" type="datetime4">
              <a:rPr lang="en-IN" smtClean="0"/>
              <a:t>2 September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1159-7969-2D4C-9E52-72E6BB41C6B7}" type="datetime4">
              <a:rPr lang="en-IN" smtClean="0"/>
              <a:t>2 September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3026"/>
            <a:ext cx="9930163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F817626-6E1C-434F-8A46-361AFACE6120}" type="datetime4">
              <a:rPr lang="en-IN" smtClean="0"/>
              <a:t>2 September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4459" y="6468608"/>
            <a:ext cx="1754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6.png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71.png"/><Relationship Id="rId4" Type="http://schemas.openxmlformats.org/officeDocument/2006/relationships/image" Target="../media/image2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49.png"/><Relationship Id="rId2" Type="http://schemas.openxmlformats.org/officeDocument/2006/relationships/image" Target="../media/image420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80.png"/><Relationship Id="rId5" Type="http://schemas.openxmlformats.org/officeDocument/2006/relationships/image" Target="../media/image430.png"/><Relationship Id="rId15" Type="http://schemas.openxmlformats.org/officeDocument/2006/relationships/image" Target="../media/image510.png"/><Relationship Id="rId10" Type="http://schemas.openxmlformats.org/officeDocument/2006/relationships/image" Target="../media/image51.png"/><Relationship Id="rId9" Type="http://schemas.openxmlformats.org/officeDocument/2006/relationships/image" Target="../media/image460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408" y="356591"/>
            <a:ext cx="9144000" cy="2201370"/>
          </a:xfrm>
        </p:spPr>
        <p:txBody>
          <a:bodyPr/>
          <a:lstStyle/>
          <a:p>
            <a:pPr algn="ctr"/>
            <a:r>
              <a:rPr lang="en-US" sz="3600" dirty="0"/>
              <a:t>Robust Secretary Algorithms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59" y="2743161"/>
            <a:ext cx="11834649" cy="1989439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Sahil</a:t>
            </a:r>
            <a:r>
              <a:rPr lang="en-US" sz="2400" dirty="0"/>
              <a:t> </a:t>
            </a:r>
            <a:r>
              <a:rPr lang="en-US" sz="2400" dirty="0" err="1"/>
              <a:t>singla</a:t>
            </a:r>
            <a:r>
              <a:rPr lang="en-US" sz="2400" dirty="0"/>
              <a:t> 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Georgia Tech</a:t>
            </a:r>
          </a:p>
          <a:p>
            <a:pPr algn="ctr"/>
            <a:endParaRPr lang="en-US" sz="1200" dirty="0"/>
          </a:p>
          <a:p>
            <a:pPr algn="ctr"/>
            <a:r>
              <a:rPr lang="en-US" sz="1700" cap="none" dirty="0">
                <a:solidFill>
                  <a:schemeClr val="tx1"/>
                </a:solidFill>
              </a:rPr>
              <a:t>Joint with </a:t>
            </a:r>
            <a:r>
              <a:rPr lang="en-US" sz="1700" cap="none" dirty="0"/>
              <a:t>Marco Molinaro</a:t>
            </a:r>
            <a:r>
              <a:rPr lang="en-US" sz="1700" cap="none" dirty="0">
                <a:solidFill>
                  <a:srgbClr val="000000"/>
                </a:solidFill>
              </a:rPr>
              <a:t>, </a:t>
            </a:r>
            <a:r>
              <a:rPr lang="en-US" sz="1700" cap="none" dirty="0"/>
              <a:t>C. J. Argue</a:t>
            </a:r>
            <a:r>
              <a:rPr lang="en-US" sz="1700" cap="none" dirty="0">
                <a:solidFill>
                  <a:srgbClr val="000000"/>
                </a:solidFill>
              </a:rPr>
              <a:t>, </a:t>
            </a:r>
            <a:r>
              <a:rPr lang="en-US" sz="1700" cap="none" dirty="0"/>
              <a:t>Anupam Gupta</a:t>
            </a:r>
            <a:r>
              <a:rPr lang="en-US" sz="1700" cap="none" dirty="0">
                <a:solidFill>
                  <a:srgbClr val="000000"/>
                </a:solidFill>
              </a:rPr>
              <a:t>,</a:t>
            </a:r>
            <a:r>
              <a:rPr lang="en-US" sz="1700" cap="none" dirty="0"/>
              <a:t> </a:t>
            </a:r>
            <a:r>
              <a:rPr lang="en-US" sz="1700" cap="none" dirty="0" err="1"/>
              <a:t>Domagoj</a:t>
            </a:r>
            <a:r>
              <a:rPr lang="en-US" sz="1700" cap="none" dirty="0"/>
              <a:t> </a:t>
            </a:r>
            <a:r>
              <a:rPr lang="en-US" sz="1700" cap="none" dirty="0" err="1"/>
              <a:t>Bradac</a:t>
            </a:r>
            <a:r>
              <a:rPr lang="en-US" sz="1700" cap="none" dirty="0">
                <a:solidFill>
                  <a:srgbClr val="000000"/>
                </a:solidFill>
              </a:rPr>
              <a:t>, &amp; </a:t>
            </a:r>
            <a:r>
              <a:rPr lang="en-US" sz="1700" cap="none" dirty="0"/>
              <a:t>Goran </a:t>
            </a:r>
            <a:r>
              <a:rPr lang="en-US" sz="1700" cap="none" dirty="0" err="1"/>
              <a:t>Zuzic</a:t>
            </a:r>
            <a:endParaRPr lang="en-US" sz="1700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5110304" y="2218323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Sep 1</a:t>
            </a:r>
            <a:r>
              <a:rPr lang="en-US" b="1" baseline="30000" dirty="0"/>
              <a:t>st</a:t>
            </a:r>
            <a:r>
              <a:rPr lang="en-US" b="1" dirty="0"/>
              <a:t>, 2022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10550"/>
          <a:stretch/>
        </p:blipFill>
        <p:spPr>
          <a:xfrm>
            <a:off x="9941103" y="4404607"/>
            <a:ext cx="1305793" cy="1589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9259" r="5448" b="9845"/>
          <a:stretch/>
        </p:blipFill>
        <p:spPr>
          <a:xfrm>
            <a:off x="7794405" y="4404607"/>
            <a:ext cx="1412159" cy="15890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EC4AC8-8A52-4DA0-6941-0E8952BA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4" y="4404607"/>
            <a:ext cx="1525455" cy="15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.J. Argue">
            <a:extLst>
              <a:ext uri="{FF2B5EF4-FFF2-40B4-BE49-F238E27FC236}">
                <a16:creationId xmlns:a16="http://schemas.microsoft.com/office/drawing/2014/main" id="{BD08F756-3E31-8CD3-EF7A-0F25DC5ED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5046" r="15055" b="28311"/>
          <a:stretch/>
        </p:blipFill>
        <p:spPr bwMode="auto">
          <a:xfrm>
            <a:off x="3311236" y="4404607"/>
            <a:ext cx="1412159" cy="15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upta, Mason Named 2021 ACM Fellows">
            <a:extLst>
              <a:ext uri="{FF2B5EF4-FFF2-40B4-BE49-F238E27FC236}">
                <a16:creationId xmlns:a16="http://schemas.microsoft.com/office/drawing/2014/main" id="{DC81B404-FFB1-123A-3D20-0BE2D228A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3812" r="18461" b="20151"/>
          <a:stretch/>
        </p:blipFill>
        <p:spPr bwMode="auto">
          <a:xfrm>
            <a:off x="5536423" y="4404607"/>
            <a:ext cx="1444953" cy="15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011CB35F-BAB2-D698-13E6-AD65E50BDB37}"/>
              </a:ext>
            </a:extLst>
          </p:cNvPr>
          <p:cNvSpPr/>
          <p:nvPr/>
        </p:nvSpPr>
        <p:spPr>
          <a:xfrm rot="16200000">
            <a:off x="3895815" y="3025140"/>
            <a:ext cx="218440" cy="6167120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20587-B403-76D8-03DE-4E5DA4C771E1}"/>
              </a:ext>
            </a:extLst>
          </p:cNvPr>
          <p:cNvSpPr txBox="1"/>
          <p:nvPr/>
        </p:nvSpPr>
        <p:spPr>
          <a:xfrm>
            <a:off x="3452641" y="6217920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SODA’22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15D4700-61D4-A8F4-F88A-7AB0E16B9894}"/>
              </a:ext>
            </a:extLst>
          </p:cNvPr>
          <p:cNvSpPr/>
          <p:nvPr/>
        </p:nvSpPr>
        <p:spPr>
          <a:xfrm rot="16200000">
            <a:off x="8274775" y="3197694"/>
            <a:ext cx="218440" cy="6167120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416345-0941-FD0A-FC4A-605AB76E4A1A}"/>
              </a:ext>
            </a:extLst>
          </p:cNvPr>
          <p:cNvSpPr txBox="1"/>
          <p:nvPr/>
        </p:nvSpPr>
        <p:spPr>
          <a:xfrm>
            <a:off x="7831601" y="639047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ITCS’20</a:t>
            </a:r>
          </a:p>
        </p:txBody>
      </p:sp>
    </p:spTree>
    <p:extLst>
      <p:ext uri="{BB962C8B-B14F-4D97-AF65-F5344CB8AC3E}">
        <p14:creationId xmlns:p14="http://schemas.microsoft.com/office/powerpoint/2010/main" val="358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026"/>
            <a:ext cx="10859589" cy="1044874"/>
          </a:xfrm>
        </p:spPr>
        <p:txBody>
          <a:bodyPr/>
          <a:lstStyle/>
          <a:p>
            <a:r>
              <a:rPr lang="en-US" dirty="0"/>
              <a:t>Approach: Refine the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9680" y="2165683"/>
                <a:ext cx="9494515" cy="4509435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spcAft>
                    <a:spcPts val="300"/>
                  </a:spcAft>
                  <a:buFont typeface="Arial" charset="0"/>
                  <a:buChar char="•"/>
                </a:pPr>
                <a:r>
                  <a:rPr lang="en-US" b="0" dirty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log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>
                        <a:latin typeface="Cambria Math" charset="0"/>
                      </a:rPr>
                      <m:t>m</m:t>
                    </m:r>
                  </m:oMath>
                </a14:m>
                <a:r>
                  <a:rPr lang="en-US" b="0" dirty="0"/>
                  <a:t> levels: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,2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b="0" i="1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US" b="0" i="1">
                        <a:latin typeface="Cambria Math" charset="0"/>
                      </a:rPr>
                      <m:t>, …,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charset="0"/>
                                  </a:rPr>
                                  <m:t>m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−1</m:t>
                                </m:r>
                              </m:e>
                            </m:func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charset="0"/>
                                  </a:rPr>
                                  <m:t>m</m:t>
                                </m:r>
                              </m:e>
                            </m:func>
                          </m:sup>
                        </m:sSup>
                        <m:r>
                          <a:rPr lang="en-US" b="0" i="1">
                            <a:latin typeface="Cambria Math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:pPr marL="342900" indent="-342900">
                  <a:spcAft>
                    <a:spcPts val="300"/>
                  </a:spcAft>
                  <a:buFont typeface="Arial" charset="0"/>
                  <a:buChar char="•"/>
                </a:pPr>
                <a:r>
                  <a:rPr lang="en-US" b="0" dirty="0"/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≈</m:t>
                        </m:r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w.p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charset="0"/>
                              </a:rPr>
                              <m:t>m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0" dirty="0"/>
                  <a:t>, and select first element above</a:t>
                </a:r>
              </a:p>
              <a:p>
                <a:endParaRPr lang="en-US" sz="1050" dirty="0"/>
              </a:p>
              <a:p>
                <a:r>
                  <a:rPr lang="en-US" dirty="0"/>
                  <a:t>Question: </a:t>
                </a:r>
                <a:r>
                  <a:rPr lang="en-US" b="0" dirty="0"/>
                  <a:t>What if given a good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b="0" dirty="0"/>
                  <a:t> by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𝑡</m:t>
                    </m:r>
                    <m:r>
                      <a:rPr lang="en-US" b="0" i="1">
                        <a:latin typeface="Cambria Math" charset="0"/>
                      </a:rPr>
                      <m:t>=1/2</m:t>
                    </m:r>
                  </m:oMath>
                </a14:m>
                <a:r>
                  <a:rPr lang="en-US" b="0" dirty="0"/>
                  <a:t>?</a:t>
                </a:r>
              </a:p>
              <a:p>
                <a:endParaRPr lang="en-US" sz="1000" dirty="0"/>
              </a:p>
              <a:p>
                <a:r>
                  <a:rPr lang="en-US" dirty="0"/>
                  <a:t>Our Plan: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Partition time into intervals</a:t>
                </a:r>
                <a:endParaRPr lang="en-US" b="0" dirty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Idea in any interval:</a:t>
                </a:r>
              </a:p>
              <a:p>
                <a:pPr marL="914400" lvl="1" indent="-457200"/>
                <a:r>
                  <a:rPr lang="en-US" dirty="0"/>
                  <a:t>Either a </a:t>
                </a:r>
                <a:r>
                  <a:rPr lang="en-US" u="sng" dirty="0"/>
                  <a:t>simple algo</a:t>
                </a:r>
                <a:r>
                  <a:rPr lang="en-US" dirty="0"/>
                  <a:t> works (e.g., </a:t>
                </a:r>
                <a:r>
                  <a:rPr lang="en-US" dirty="0" err="1"/>
                  <a:t>Dynkin’s</a:t>
                </a:r>
                <a:r>
                  <a:rPr lang="en-US" dirty="0"/>
                  <a:t>, select a random element)</a:t>
                </a:r>
              </a:p>
              <a:p>
                <a:pPr marL="914400" lvl="1" indent="-457200"/>
                <a:r>
                  <a:rPr lang="en-US" dirty="0"/>
                  <a:t>Or </a:t>
                </a:r>
                <a:r>
                  <a:rPr lang="en-US" u="sng" dirty="0"/>
                  <a:t>keep refining</a:t>
                </a:r>
                <a:r>
                  <a:rPr lang="en-US" dirty="0"/>
                  <a:t>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dirty="0"/>
                  <a:t>, and set a threshold in the final interval</a:t>
                </a:r>
              </a:p>
              <a:p>
                <a:pPr marL="731520" lvl="1" indent="-457200">
                  <a:buFont typeface="+mj-lt"/>
                  <a:buAutoNum type="arabicPeriod" startAt="3"/>
                </a:pPr>
                <a:r>
                  <a:rPr lang="en-US" dirty="0"/>
                  <a:t>Randomly select one of these algorithms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2165683"/>
                <a:ext cx="9494515" cy="4509435"/>
              </a:xfrm>
              <a:blipFill>
                <a:blip r:embed="rId2"/>
                <a:stretch>
                  <a:fillRect l="-668" t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097322" y="4010341"/>
            <a:ext cx="4809865" cy="917513"/>
            <a:chOff x="7097322" y="3567425"/>
            <a:chExt cx="4809865" cy="91751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367459" y="3972376"/>
              <a:ext cx="4138963" cy="3469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097322" y="4115606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7322" y="4115606"/>
                  <a:ext cx="77540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131782" y="4071499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1782" y="4071499"/>
                  <a:ext cx="77540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9444447" y="3567425"/>
              <a:ext cx="26125" cy="73152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366766" y="3607879"/>
              <a:ext cx="26125" cy="73152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522128" y="3581754"/>
              <a:ext cx="26125" cy="73152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16407" y="5124870"/>
            <a:ext cx="736099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308" y="5610918"/>
            <a:ext cx="851515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697126" y="1264413"/>
                <a:ext cx="3027688" cy="369332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⋆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: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2</m:t>
                    </m:r>
                    <m:r>
                      <m:rPr>
                        <m:nor/>
                      </m:rPr>
                      <a:rPr lang="en-US" baseline="30000" dirty="0"/>
                      <m:t>nd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max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green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126" y="1264413"/>
                <a:ext cx="3027688" cy="369332"/>
              </a:xfrm>
              <a:prstGeom prst="rect">
                <a:avLst/>
              </a:prstGeom>
              <a:blipFill>
                <a:blip r:embed="rId5"/>
                <a:stretch>
                  <a:fillRect l="-1660" t="-3125" b="-21875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044010" y="1507977"/>
                <a:ext cx="7322756" cy="4788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Observ: </a:t>
                </a:r>
                <a:r>
                  <a:rPr lang="en-US" b="0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∈[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 ,  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b="0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b="0" dirty="0"/>
                  <a:t> implies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charset="0"/>
                          </a:rPr>
                          <m:t>m</m:t>
                        </m:r>
                      </m:e>
                    </m:func>
                  </m:oMath>
                </a14:m>
                <a:r>
                  <a:rPr lang="en-US" b="0" dirty="0"/>
                  <a:t> approx.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10" y="1507977"/>
                <a:ext cx="7322756" cy="478821"/>
              </a:xfrm>
              <a:prstGeom prst="rect">
                <a:avLst/>
              </a:prstGeom>
              <a:blipFill rotWithShape="0">
                <a:blip r:embed="rId6"/>
                <a:stretch>
                  <a:fillRect t="-40708" b="-47788"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4C0A914-5606-9B9B-C1BD-4C7DAA98C6DB}"/>
              </a:ext>
            </a:extLst>
          </p:cNvPr>
          <p:cNvSpPr txBox="1"/>
          <p:nvPr/>
        </p:nvSpPr>
        <p:spPr>
          <a:xfrm>
            <a:off x="15066335" y="2317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73026"/>
                <a:ext cx="10859589" cy="1044874"/>
              </a:xfrm>
            </p:spPr>
            <p:txBody>
              <a:bodyPr/>
              <a:lstStyle/>
              <a:p>
                <a:r>
                  <a:rPr lang="en-US" dirty="0"/>
                  <a:t>One Checkpoint: </a:t>
                </a:r>
                <a14:m>
                  <m:oMath xmlns:m="http://schemas.openxmlformats.org/officeDocument/2006/math">
                    <m:r>
                      <a:rPr lang="en-US" b="1" i="0" cap="none" dirty="0" smtClean="0">
                        <a:latin typeface="Cambria Math" charset="0"/>
                      </a:rPr>
                      <m:t>𝐎</m:t>
                    </m:r>
                    <m:r>
                      <a:rPr lang="en-US" b="1" i="0" cap="none" dirty="0" smtClean="0">
                        <a:latin typeface="Cambria Math" charset="0"/>
                      </a:rPr>
                      <m:t>(</m:t>
                    </m:r>
                    <m:r>
                      <a:rPr lang="en-US" b="1" i="0" cap="none" dirty="0" smtClean="0">
                        <a:latin typeface="Cambria Math" charset="0"/>
                      </a:rPr>
                      <m:t>𝐥𝐨𝐠</m:t>
                    </m:r>
                    <m:r>
                      <a:rPr lang="en-US" b="1" i="0" cap="none" dirty="0" smtClean="0">
                        <a:latin typeface="Cambria Math" charset="0"/>
                      </a:rPr>
                      <m:t>⁡</m:t>
                    </m:r>
                    <m:r>
                      <a:rPr lang="en-US" b="1" i="0" cap="none" dirty="0" smtClean="0">
                        <a:latin typeface="Cambria Math" charset="0"/>
                      </a:rPr>
                      <m:t>𝐧</m:t>
                    </m:r>
                    <m:r>
                      <a:rPr lang="en-US" b="1" i="0" cap="none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73026"/>
                <a:ext cx="10859589" cy="1044874"/>
              </a:xfrm>
              <a:blipFill rotWithShape="0">
                <a:blip r:embed="rId3"/>
                <a:stretch>
                  <a:fillRect l="-1123" b="-1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666384"/>
                <a:ext cx="10160000" cy="49695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Case 1 (</a:t>
                </a:r>
                <a:r>
                  <a:rPr lang="en-US" b="0" dirty="0"/>
                  <a:t>“</a:t>
                </a:r>
                <a:r>
                  <a:rPr lang="en-US" dirty="0">
                    <a:solidFill>
                      <a:srgbClr val="0000FF"/>
                    </a:solidFill>
                  </a:rPr>
                  <a:t>small</a:t>
                </a:r>
                <a:r>
                  <a:rPr lang="en-US" b="0" dirty="0"/>
                  <a:t>”</a:t>
                </a:r>
                <a:r>
                  <a:rPr lang="en-US" dirty="0"/>
                  <a:t>): Every red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is </a:t>
                </a:r>
                <a:r>
                  <a:rPr lang="en-US" dirty="0"/>
                  <a:t>below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 err="1"/>
                  <a:t>Dynkin’s</a:t>
                </a:r>
                <a:r>
                  <a:rPr lang="en-US" b="0" dirty="0"/>
                  <a:t> algorithm in first half works</a:t>
                </a:r>
              </a:p>
              <a:p>
                <a:endParaRPr lang="en-US" sz="1000" dirty="0"/>
              </a:p>
              <a:p>
                <a:r>
                  <a:rPr lang="en-US" dirty="0"/>
                  <a:t>Case 2 (</a:t>
                </a:r>
                <a:r>
                  <a:rPr lang="en-US" b="0" dirty="0"/>
                  <a:t>“</a:t>
                </a:r>
                <a:r>
                  <a:rPr lang="en-US" dirty="0">
                    <a:solidFill>
                      <a:srgbClr val="0000FF"/>
                    </a:solidFill>
                  </a:rPr>
                  <a:t>large</a:t>
                </a:r>
                <a:r>
                  <a:rPr lang="en-US" b="0" dirty="0"/>
                  <a:t>”</a:t>
                </a:r>
                <a:r>
                  <a:rPr lang="en-US" dirty="0"/>
                  <a:t>): Exists a red before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𝑡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above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Select a random element: Correct </a:t>
                </a:r>
                <a:r>
                  <a:rPr lang="en-US" b="0" dirty="0" err="1"/>
                  <a:t>w.p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</a:p>
              <a:p>
                <a:endParaRPr lang="en-US" sz="1000" b="0" dirty="0"/>
              </a:p>
              <a:p>
                <a:r>
                  <a:rPr lang="en-US" dirty="0"/>
                  <a:t>Otherwise (</a:t>
                </a:r>
                <a:r>
                  <a:rPr lang="en-US" b="0" dirty="0"/>
                  <a:t>“</a:t>
                </a:r>
                <a:r>
                  <a:rPr lang="en-US" dirty="0">
                    <a:solidFill>
                      <a:srgbClr val="0000FF"/>
                    </a:solidFill>
                  </a:rPr>
                  <a:t>medium</a:t>
                </a:r>
                <a:r>
                  <a:rPr lang="en-US" b="0" dirty="0"/>
                  <a:t>”</a:t>
                </a:r>
                <a:r>
                  <a:rPr lang="en-US" dirty="0"/>
                  <a:t>): Exists a red before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𝑡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∈[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342900" indent="-342900">
                  <a:spcAft>
                    <a:spcPts val="300"/>
                  </a:spcAft>
                  <a:buFont typeface="Arial" charset="0"/>
                  <a:buChar char="•"/>
                </a:pPr>
                <a:r>
                  <a:rPr lang="en-US" b="0" dirty="0"/>
                  <a:t>Gives a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charset="0"/>
                      </a:rPr>
                      <m:t>m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approx</a:t>
                </a:r>
                <a:r>
                  <a:rPr lang="en-US" b="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342900" indent="-342900">
                  <a:spcAft>
                    <a:spcPts val="300"/>
                  </a:spcAft>
                  <a:buFont typeface="Arial" charset="0"/>
                  <a:buChar char="•"/>
                </a:pPr>
                <a:r>
                  <a:rPr lang="en-US" b="0" dirty="0"/>
                  <a:t>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1"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/>
                  <a:t> levels. Condition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  <m:r>
                      <a:rPr lang="en-US" b="0" i="1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>
                        <a:latin typeface="Cambria Math" charset="0"/>
                      </a:rPr>
                      <m:t>at</m:t>
                    </m:r>
                    <m:r>
                      <a:rPr lang="en-US" b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>
                        <a:latin typeface="Cambria Math" charset="0"/>
                      </a:rPr>
                      <m:t>t</m:t>
                    </m:r>
                    <m:r>
                      <a:rPr lang="en-US" b="0">
                        <a:latin typeface="Cambria Math" charset="0"/>
                      </a:rPr>
                      <m:t>&gt;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342900" indent="-342900">
                  <a:spcAft>
                    <a:spcPts val="300"/>
                  </a:spcAft>
                  <a:buFont typeface="Arial" charset="0"/>
                  <a:buChar char="•"/>
                </a:pPr>
                <a:r>
                  <a:rPr lang="en-US" b="0" dirty="0"/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≈</m:t>
                        </m:r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w.p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1/</m:t>
                    </m:r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1"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/>
                  <a:t>, and select first above</a:t>
                </a:r>
              </a:p>
              <a:p>
                <a:pPr marL="342900" indent="-342900">
                  <a:spcAft>
                    <a:spcPts val="3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Alg</m:t>
                        </m:r>
                      </m:e>
                    </m:d>
                    <m:r>
                      <a:rPr lang="en-US" b="0">
                        <a:latin typeface="Cambria Math" charset="0"/>
                      </a:rPr>
                      <m:t>≥      </m:t>
                    </m:r>
                    <m:r>
                      <m:rPr>
                        <m:sty m:val="p"/>
                      </m:rPr>
                      <a:rPr lang="en-US" b="0">
                        <a:latin typeface="Cambria Math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Guess</m:t>
                        </m:r>
                        <m:r>
                          <a:rPr lang="en-US" b="0" i="1"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>
                                <a:latin typeface="Cambria Math" charset="0"/>
                              </a:rPr>
                              <m:t>⋆</m:t>
                            </m:r>
                          </m:sup>
                        </m:sSup>
                      </m:e>
                    </m:d>
                    <m:r>
                      <a:rPr lang="en-US" b="0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>
                        <a:latin typeface="Cambria Math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>
                                <a:latin typeface="Cambria Math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b="0" i="1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at</m:t>
                        </m:r>
                        <m:r>
                          <a:rPr lang="en-US" b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t</m:t>
                        </m:r>
                        <m:r>
                          <a:rPr lang="en-US" b="0">
                            <a:latin typeface="Cambria Math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>
                                <a:latin typeface="Cambria Math" charset="0"/>
                              </a:rPr>
                              <m:t>⋆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b="0">
                        <a:latin typeface="Cambria Math" charset="0"/>
                      </a:rPr>
                      <m:t>    </m:t>
                    </m:r>
                    <m:r>
                      <a:rPr lang="en-US" b="0" i="1">
                        <a:latin typeface="Cambria Math" charset="0"/>
                      </a:rPr>
                      <m:t>≥</m:t>
                    </m:r>
                    <m:r>
                      <a:rPr lang="en-US" b="0">
                        <a:latin typeface="Cambria Math" charset="0"/>
                      </a:rPr>
                      <m:t>      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>
                                <a:latin typeface="Cambria Math" charset="0"/>
                              </a:rPr>
                              <m:t>⋆</m:t>
                            </m:r>
                          </m:sup>
                        </m:sSup>
                      </m:num>
                      <m:den>
                        <m:r>
                          <a:rPr lang="en-US" b="0">
                            <a:latin typeface="Cambria Math" charset="0"/>
                          </a:rPr>
                          <m:t>4</m:t>
                        </m:r>
                        <m:r>
                          <a:rPr lang="en-US" b="0" i="1">
                            <a:latin typeface="Cambria Math" charset="0"/>
                          </a:rPr>
                          <m:t>⋅ 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log</m:t>
                        </m:r>
                        <m:r>
                          <a:rPr lang="en-US" b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n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666384"/>
                <a:ext cx="10160000" cy="4969547"/>
              </a:xfrm>
              <a:blipFill>
                <a:blip r:embed="rId4"/>
                <a:stretch>
                  <a:fillRect l="-624" t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99419" y="2358054"/>
            <a:ext cx="3403600" cy="1041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05247" y="2435493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47" y="2435493"/>
                <a:ext cx="77540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323875" y="2467590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75" y="2467590"/>
                <a:ext cx="77540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0115990" y="1964843"/>
            <a:ext cx="26125" cy="73152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80652" y="4661728"/>
            <a:ext cx="2240342" cy="923330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 one of the </a:t>
            </a:r>
            <a:r>
              <a:rPr lang="en-US" b="1" dirty="0"/>
              <a:t>three</a:t>
            </a:r>
            <a:r>
              <a:rPr lang="en-US" dirty="0"/>
              <a:t> algorithms uniformly at random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550" y="2464720"/>
            <a:ext cx="736099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Done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324" y="4683159"/>
            <a:ext cx="851515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Refine</a:t>
            </a:r>
          </a:p>
        </p:txBody>
      </p:sp>
      <p:sp>
        <p:nvSpPr>
          <p:cNvPr id="5" name="Left Brace 4"/>
          <p:cNvSpPr/>
          <p:nvPr/>
        </p:nvSpPr>
        <p:spPr>
          <a:xfrm>
            <a:off x="1047931" y="1776549"/>
            <a:ext cx="201750" cy="1841862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1047931" y="4030298"/>
            <a:ext cx="201750" cy="1776944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03533" y="59683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Q.E.D.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9567" y="2729549"/>
                <a:ext cx="1017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=1/2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567" y="2729549"/>
                <a:ext cx="1017458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8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73026"/>
                <a:ext cx="10885714" cy="1044874"/>
              </a:xfrm>
            </p:spPr>
            <p:txBody>
              <a:bodyPr/>
              <a:lstStyle/>
              <a:p>
                <a:r>
                  <a:rPr lang="en-US" dirty="0"/>
                  <a:t>Two Checkpoints: </a:t>
                </a:r>
                <a14:m>
                  <m:oMath xmlns:m="http://schemas.openxmlformats.org/officeDocument/2006/math">
                    <m:r>
                      <a:rPr lang="en-US" b="1" cap="none" dirty="0">
                        <a:latin typeface="Cambria Math" charset="0"/>
                      </a:rPr>
                      <m:t>𝐎</m:t>
                    </m:r>
                    <m:r>
                      <a:rPr lang="en-US" b="1" cap="none" dirty="0">
                        <a:latin typeface="Cambria Math" charset="0"/>
                      </a:rPr>
                      <m:t>(</m:t>
                    </m:r>
                    <m:r>
                      <a:rPr lang="en-US" b="1" cap="none" dirty="0">
                        <a:latin typeface="Cambria Math" charset="0"/>
                      </a:rPr>
                      <m:t>𝐥𝐨𝐠𝐥𝐨𝐠</m:t>
                    </m:r>
                    <m:r>
                      <a:rPr lang="en-US" b="1" cap="none" dirty="0">
                        <a:latin typeface="Cambria Math" charset="0"/>
                      </a:rPr>
                      <m:t>⁡</m:t>
                    </m:r>
                    <m:r>
                      <a:rPr lang="en-US" b="1" cap="none" dirty="0">
                        <a:latin typeface="Cambria Math" charset="0"/>
                      </a:rPr>
                      <m:t>𝐧</m:t>
                    </m:r>
                    <m:r>
                      <a:rPr lang="en-US" b="1" cap="none" dirty="0">
                        <a:latin typeface="Cambria Math" charset="0"/>
                      </a:rPr>
                      <m:t>)</m:t>
                    </m:r>
                    <m:r>
                      <a:rPr lang="en-US" b="1" i="1" cap="none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approx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73026"/>
                <a:ext cx="10885714" cy="1044874"/>
              </a:xfrm>
              <a:blipFill rotWithShape="0">
                <a:blip r:embed="rId2"/>
                <a:stretch>
                  <a:fillRect l="-1120" b="-1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465215"/>
                <a:ext cx="9409611" cy="47918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Last slide implies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𝑡</m:t>
                    </m:r>
                    <m:r>
                      <a:rPr lang="en-US" b="0" i="1">
                        <a:latin typeface="Cambria Math" charset="0"/>
                      </a:rPr>
                      <m:t>∈[0,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b="0" i="1">
                        <a:latin typeface="Cambria Math" charset="0"/>
                      </a:rPr>
                      <m:t>]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Exists a red element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∈[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  <m:r>
                      <a:rPr lang="en-US" b="0" i="1">
                        <a:latin typeface="Cambria Math" charset="0"/>
                      </a:rPr>
                      <m:t>,  </m:t>
                    </m:r>
                    <m:r>
                      <a:rPr lang="en-US" b="0" i="1">
                        <a:latin typeface="Cambria Math" charset="0"/>
                      </a:rPr>
                      <m:t>𝑛</m:t>
                    </m:r>
                    <m:r>
                      <a:rPr lang="en-US" b="0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  <m:r>
                      <a:rPr lang="en-US" b="0" i="1">
                        <a:latin typeface="Cambria Math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r>
                  <a:rPr lang="en-US" dirty="0"/>
                  <a:t>Case 1 (</a:t>
                </a:r>
                <a:r>
                  <a:rPr lang="en-US" b="0" dirty="0"/>
                  <a:t>“</a:t>
                </a:r>
                <a:r>
                  <a:rPr lang="en-US" dirty="0">
                    <a:solidFill>
                      <a:srgbClr val="0000FF"/>
                    </a:solidFill>
                  </a:rPr>
                  <a:t>small</a:t>
                </a:r>
                <a:r>
                  <a:rPr lang="en-US" b="0" dirty="0"/>
                  <a:t>”</a:t>
                </a:r>
                <a:r>
                  <a:rPr lang="en-US" dirty="0"/>
                  <a:t>): </a:t>
                </a:r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𝑡</m:t>
                    </m:r>
                    <m:r>
                      <a:rPr lang="en-US" b="0" i="1">
                        <a:latin typeface="Cambria Math" charset="0"/>
                      </a:rPr>
                      <m:t>∈[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b="0" i="1" dirty="0">
                        <a:latin typeface="Cambria Math" charset="0"/>
                      </a:rPr>
                      <m:t>,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dirty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b="0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b="0" dirty="0"/>
                  <a:t>, all red below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 err="1"/>
                  <a:t>Dynkin’s</a:t>
                </a:r>
                <a:r>
                  <a:rPr lang="en-US" b="0" dirty="0"/>
                  <a:t> algorithm works</a:t>
                </a:r>
                <a:endParaRPr lang="en-US" dirty="0"/>
              </a:p>
              <a:p>
                <a:r>
                  <a:rPr lang="en-US" dirty="0"/>
                  <a:t>Case 2 (</a:t>
                </a:r>
                <a:r>
                  <a:rPr lang="en-US" b="0" dirty="0"/>
                  <a:t>“</a:t>
                </a:r>
                <a:r>
                  <a:rPr lang="en-US" dirty="0">
                    <a:solidFill>
                      <a:srgbClr val="0000FF"/>
                    </a:solidFill>
                  </a:rPr>
                  <a:t>large</a:t>
                </a:r>
                <a:r>
                  <a:rPr lang="en-US" b="0" dirty="0"/>
                  <a:t>”</a:t>
                </a:r>
                <a:r>
                  <a:rPr lang="en-US" dirty="0"/>
                  <a:t>): </a:t>
                </a:r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𝑡</m:t>
                    </m:r>
                    <m:r>
                      <a:rPr lang="en-US" b="0" i="1">
                        <a:latin typeface="Cambria Math" charset="0"/>
                      </a:rPr>
                      <m:t>∈[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b="0" i="1" dirty="0">
                        <a:latin typeface="Cambria Math" charset="0"/>
                      </a:rPr>
                      <m:t>,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dirty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b="0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b="0" dirty="0"/>
                  <a:t> there is a red above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dirty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b="0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Random level guessing gets it </a:t>
                </a:r>
                <a:r>
                  <a:rPr lang="en-US" b="0" dirty="0" err="1"/>
                  <a:t>w.p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dirty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b="0" dirty="0"/>
                  <a:t>works</a:t>
                </a:r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Otherwise (</a:t>
                </a:r>
                <a:r>
                  <a:rPr lang="en-US" b="0" dirty="0"/>
                  <a:t>“</a:t>
                </a:r>
                <a:r>
                  <a:rPr lang="en-US" dirty="0">
                    <a:solidFill>
                      <a:srgbClr val="0000FF"/>
                    </a:solidFill>
                  </a:rPr>
                  <a:t>medium</a:t>
                </a:r>
                <a:r>
                  <a:rPr lang="en-US" b="0" dirty="0"/>
                  <a:t>”</a:t>
                </a:r>
                <a:r>
                  <a:rPr lang="en-US" dirty="0"/>
                  <a:t>): </a:t>
                </a:r>
                <a:r>
                  <a:rPr lang="en-US" b="0" dirty="0"/>
                  <a:t>Exists a red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t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>
                        <a:latin typeface="Cambria Math" charset="0"/>
                      </a:rPr>
                      <m:t>[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b="0" i="1" dirty="0">
                        <a:latin typeface="Cambria Math" charset="0"/>
                      </a:rPr>
                      <m:t>,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dirty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b="0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b="0" dirty="0"/>
                  <a:t>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∈[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  <m:r>
                      <a:rPr lang="en-US" b="0" i="1">
                        <a:latin typeface="Cambria Math" charset="0"/>
                      </a:rPr>
                      <m:t>,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b="0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  <m:r>
                      <a:rPr lang="en-US" b="0" i="1">
                        <a:latin typeface="Cambria Math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marL="342900" indent="-342900">
                  <a:spcAft>
                    <a:spcPts val="300"/>
                  </a:spcAft>
                  <a:buFont typeface="Arial" charset="0"/>
                  <a:buChar char="•"/>
                </a:pPr>
                <a:r>
                  <a:rPr lang="en-US" b="0" dirty="0"/>
                  <a:t>Gives a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charset="0"/>
                      </a:rPr>
                      <m:t>m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og</m:t>
                    </m:r>
                    <m:r>
                      <a:rPr lang="en-US" b="0" i="0" dirty="0" smtClean="0">
                        <a:latin typeface="Cambria Math" charset="0"/>
                      </a:rPr>
                      <m:t> </m:t>
                    </m:r>
                    <m:r>
                      <a:rPr lang="en-US" b="0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approx</a:t>
                </a:r>
                <a:r>
                  <a:rPr lang="en-US" b="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342900" indent="-342900">
                  <a:spcAft>
                    <a:spcPts val="300"/>
                  </a:spcAft>
                  <a:buFont typeface="Arial" charset="0"/>
                  <a:buChar char="•"/>
                </a:pPr>
                <a:r>
                  <a:rPr lang="en-US" b="0" dirty="0"/>
                  <a:t>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1" dirty="0">
                            <a:latin typeface="Cambria Math" charset="0"/>
                          </a:rPr>
                          <m:t>loglog</m:t>
                        </m:r>
                      </m:fName>
                      <m:e>
                        <m:r>
                          <a:rPr lang="en-US" b="0" i="1"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/>
                  <a:t> levels: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func>
                              <m:func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  <m:r>
                          <a:rPr lang="en-US" b="0" i="1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charset="0"/>
                              </a:rPr>
                              <m:t>2⋅</m:t>
                            </m:r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func>
                              <m:func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b="0" i="1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>
                                <a:latin typeface="Cambria Math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465215"/>
                <a:ext cx="9409611" cy="4791894"/>
              </a:xfrm>
              <a:blipFill>
                <a:blip r:embed="rId3"/>
                <a:stretch>
                  <a:fillRect l="-674" t="-10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630674" y="2037508"/>
            <a:ext cx="4138963" cy="3469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60537" y="2180738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537" y="2180738"/>
                <a:ext cx="77540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12115" y="2136631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115" y="2136631"/>
                <a:ext cx="77540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9087181" y="1671748"/>
            <a:ext cx="26125" cy="73152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28409" y="1671748"/>
            <a:ext cx="26125" cy="73152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550" y="3300743"/>
            <a:ext cx="736099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Done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324" y="4933418"/>
            <a:ext cx="851515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Refine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1047931" y="2612572"/>
            <a:ext cx="201750" cy="172968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1047931" y="4689567"/>
            <a:ext cx="201749" cy="75573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50955" y="1187367"/>
                <a:ext cx="503279" cy="373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dirty="0"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955" y="1187367"/>
                <a:ext cx="503279" cy="373820"/>
              </a:xfrm>
              <a:prstGeom prst="rect">
                <a:avLst/>
              </a:prstGeom>
              <a:blipFill rotWithShape="0">
                <a:blip r:embed="rId6"/>
                <a:stretch>
                  <a:fillRect l="-42683" t="-108197" r="-82927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113699" y="1143822"/>
                <a:ext cx="503279" cy="373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 dirty="0"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699" y="1143822"/>
                <a:ext cx="503279" cy="373820"/>
              </a:xfrm>
              <a:prstGeom prst="rect">
                <a:avLst/>
              </a:prstGeom>
              <a:blipFill rotWithShape="0">
                <a:blip r:embed="rId7"/>
                <a:stretch>
                  <a:fillRect l="-40964" t="-108197" r="-8192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186811" y="3596059"/>
            <a:ext cx="2240342" cy="646331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Definition of “large” changes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6542" y="60758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Q.E.D.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86811" y="5277794"/>
                <a:ext cx="2240342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Run one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Θ</m:t>
                    </m:r>
                    <m:r>
                      <a:rPr lang="en-US" b="0" i="1" dirty="0" smtClean="0">
                        <a:latin typeface="Cambria Math" charset="0"/>
                      </a:rPr>
                      <m:t>(1)</m:t>
                    </m:r>
                  </m:oMath>
                </a14:m>
                <a:r>
                  <a:rPr lang="en-US" dirty="0"/>
                  <a:t> algorithms randomly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811" y="5277794"/>
                <a:ext cx="2240342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887" t="-4587" r="-1887" b="-11927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9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73026"/>
                <a:ext cx="10885714" cy="1044874"/>
              </a:xfrm>
            </p:spPr>
            <p:txBody>
              <a:bodyPr/>
              <a:lstStyle/>
              <a:p>
                <a:r>
                  <a:rPr lang="en-US" dirty="0"/>
                  <a:t>Multiple Checkpoints: </a:t>
                </a:r>
                <a14:m>
                  <m:oMath xmlns:m="http://schemas.openxmlformats.org/officeDocument/2006/math">
                    <m:r>
                      <a:rPr lang="en-US" b="1" cap="none" dirty="0">
                        <a:latin typeface="Cambria Math" charset="0"/>
                      </a:rPr>
                      <m:t>𝐎</m:t>
                    </m:r>
                    <m:sSup>
                      <m:sSupPr>
                        <m:ctrlPr>
                          <a:rPr lang="en-US" b="1" i="1" cap="none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cap="none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1" i="1" cap="none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 cap="non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cap="none" dirty="0" smtClean="0">
                                        <a:latin typeface="Cambria Math" charset="0"/>
                                      </a:rPr>
                                      <m:t>𝐥𝐨</m:t>
                                    </m:r>
                                    <m:r>
                                      <a:rPr lang="en-US" b="1" cap="none" dirty="0">
                                        <a:latin typeface="Cambria Math" charset="0"/>
                                      </a:rPr>
                                      <m:t>𝐠</m:t>
                                    </m:r>
                                  </m:e>
                                  <m:sup>
                                    <m:r>
                                      <a:rPr lang="en-US" b="1" i="1" cap="none" dirty="0" smtClean="0"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cap="none" dirty="0">
                                    <a:latin typeface="Cambria Math" charset="0"/>
                                  </a:rPr>
                                  <m:t>𝐧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1" i="1" cap="none" dirty="0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b="1" i="1" cap="none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err="1"/>
                  <a:t>approx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73026"/>
                <a:ext cx="10885714" cy="1044874"/>
              </a:xfrm>
              <a:blipFill rotWithShape="0">
                <a:blip r:embed="rId2"/>
                <a:stretch>
                  <a:fillRect l="-1120" b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465215"/>
                <a:ext cx="10573351" cy="47918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latin typeface="Cambria Math" charset="0"/>
                      </a:rPr>
                      <m:t>lo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>
                            <a:latin typeface="Cambria Math" charset="0"/>
                          </a:rPr>
                          <m:t>g</m:t>
                        </m:r>
                      </m:e>
                      <m:sup>
                        <m:r>
                          <a:rPr lang="en-US" b="0" i="0" dirty="0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b="0" i="0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n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checkpoints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Algorithm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Guess a random interval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Run a simple algorithm after refining till now 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b="0" dirty="0"/>
              </a:p>
              <a:p>
                <a:r>
                  <a:rPr lang="en-US" dirty="0"/>
                  <a:t>Proof Idea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u="sng" dirty="0"/>
                  <a:t>Case 1 </a:t>
                </a:r>
                <a:r>
                  <a:rPr lang="en-US" dirty="0"/>
                  <a:t> (</a:t>
                </a:r>
                <a:r>
                  <a:rPr lang="en-US" b="0" dirty="0"/>
                  <a:t>“</a:t>
                </a:r>
                <a:r>
                  <a:rPr lang="en-US" dirty="0">
                    <a:solidFill>
                      <a:srgbClr val="0000FF"/>
                    </a:solidFill>
                  </a:rPr>
                  <a:t>small</a:t>
                </a:r>
                <a:r>
                  <a:rPr lang="en-US" b="0" dirty="0"/>
                  <a:t>”</a:t>
                </a:r>
                <a:r>
                  <a:rPr lang="en-US" dirty="0"/>
                  <a:t>)</a:t>
                </a:r>
                <a:r>
                  <a:rPr lang="en-US" b="0" dirty="0"/>
                  <a:t>: There is an interval with all small reds	      </a:t>
                </a:r>
                <a:r>
                  <a:rPr lang="en-US" b="0" i="1" dirty="0" err="1"/>
                  <a:t>Dynkin’s</a:t>
                </a:r>
                <a:r>
                  <a:rPr lang="en-US" b="0" i="1" dirty="0"/>
                  <a:t> </a:t>
                </a:r>
                <a:r>
                  <a:rPr lang="en-US" b="0" i="1" dirty="0" err="1"/>
                  <a:t>algo</a:t>
                </a:r>
                <a:endParaRPr lang="en-US" b="0" i="1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u="sng" dirty="0"/>
                  <a:t>Case 2</a:t>
                </a:r>
                <a:r>
                  <a:rPr lang="en-US" dirty="0"/>
                  <a:t> (</a:t>
                </a:r>
                <a:r>
                  <a:rPr lang="en-US" b="0" dirty="0"/>
                  <a:t>“</a:t>
                </a:r>
                <a:r>
                  <a:rPr lang="en-US" dirty="0">
                    <a:solidFill>
                      <a:srgbClr val="0000FF"/>
                    </a:solidFill>
                  </a:rPr>
                  <a:t>large</a:t>
                </a:r>
                <a:r>
                  <a:rPr lang="en-US" b="0" dirty="0"/>
                  <a:t>”</a:t>
                </a:r>
                <a:r>
                  <a:rPr lang="en-US" dirty="0"/>
                  <a:t>)</a:t>
                </a:r>
                <a:r>
                  <a:rPr lang="en-US" b="0" dirty="0"/>
                  <a:t>: There is an interval with “large” red             </a:t>
                </a:r>
                <a:r>
                  <a:rPr lang="en-US" b="0" i="1" dirty="0"/>
                  <a:t>Guess level &amp; Random </a:t>
                </a:r>
                <a:r>
                  <a:rPr lang="en-US" b="0" i="1" dirty="0" err="1"/>
                  <a:t>elem</a:t>
                </a:r>
                <a:endParaRPr lang="en-US" b="0" i="1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u="sng" dirty="0"/>
                  <a:t>Otherwise</a:t>
                </a:r>
                <a:r>
                  <a:rPr lang="en-US" dirty="0"/>
                  <a:t> (</a:t>
                </a:r>
                <a:r>
                  <a:rPr lang="en-US" b="0" dirty="0"/>
                  <a:t>“</a:t>
                </a:r>
                <a:r>
                  <a:rPr lang="en-US" dirty="0">
                    <a:solidFill>
                      <a:srgbClr val="0000FF"/>
                    </a:solidFill>
                  </a:rPr>
                  <a:t>medium</a:t>
                </a:r>
                <a:r>
                  <a:rPr lang="en-US" b="0" dirty="0"/>
                  <a:t>”</a:t>
                </a:r>
                <a:r>
                  <a:rPr lang="en-US" dirty="0"/>
                  <a:t>)</a:t>
                </a:r>
                <a:r>
                  <a:rPr lang="en-US" b="0" dirty="0"/>
                  <a:t>: Refine till the end to get better scale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b="0" dirty="0"/>
                  <a:t>			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b="0" dirty="0"/>
              </a:p>
              <a:p>
                <a:pPr marL="342900" indent="-342900">
                  <a:buFont typeface="Arial" charset="0"/>
                  <a:buChar char="•"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465215"/>
                <a:ext cx="10573351" cy="4791894"/>
              </a:xfrm>
              <a:blipFill>
                <a:blip r:embed="rId3"/>
                <a:stretch>
                  <a:fillRect l="-600" t="-794" r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93142" y="2470145"/>
            <a:ext cx="4138963" cy="3469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23005" y="2613375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05" y="2613375"/>
                <a:ext cx="77540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57465" y="2569268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465" y="2569268"/>
                <a:ext cx="77540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8549649" y="2104385"/>
            <a:ext cx="26125" cy="73152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90877" y="2104385"/>
            <a:ext cx="26125" cy="73152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11505" y="2126156"/>
            <a:ext cx="26125" cy="73152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557186" y="2126156"/>
            <a:ext cx="26125" cy="73152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74736" y="2134863"/>
            <a:ext cx="26125" cy="73152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7711" y="1668401"/>
                <a:ext cx="436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711" y="1668401"/>
                <a:ext cx="43646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703533" y="59683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Q.E.D.</a:t>
            </a:r>
          </a:p>
        </p:txBody>
      </p:sp>
    </p:spTree>
    <p:extLst>
      <p:ext uri="{BB962C8B-B14F-4D97-AF65-F5344CB8AC3E}">
        <p14:creationId xmlns:p14="http://schemas.microsoft.com/office/powerpoint/2010/main" val="14428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1852" y="1752601"/>
                <a:ext cx="10160000" cy="43735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Motivation:  Robust Secretary Problem</a:t>
                </a:r>
              </a:p>
              <a:p>
                <a:endParaRPr lang="en-US" cap="small" dirty="0"/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Single-Item: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1"/>
                        </a:solidFill>
                        <a:latin typeface="Cambria Math" charset="0"/>
                      </a:rPr>
                      <m:t>𝐎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dirty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𝐥𝐨𝐠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dirty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𝐧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cap="small" dirty="0">
                    <a:solidFill>
                      <a:schemeClr val="accent1"/>
                    </a:solidFill>
                  </a:rPr>
                  <a:t> </a:t>
                </a:r>
                <a:r>
                  <a:rPr lang="en-US" cap="small" dirty="0" err="1">
                    <a:solidFill>
                      <a:schemeClr val="accent1"/>
                    </a:solidFill>
                  </a:rPr>
                  <a:t>approx</a:t>
                </a: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tx2"/>
                    </a:solidFill>
                  </a:rPr>
                  <a:t>Packing Integer Programs: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</a:rPr>
                      <m:t>𝐎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>
                    <a:solidFill>
                      <a:schemeClr val="tx2"/>
                    </a:solidFill>
                  </a:rPr>
                  <a:t> approx for Large Budget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Other Results and Open Problems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852" y="1752601"/>
                <a:ext cx="10160000" cy="4373563"/>
              </a:xfrm>
              <a:blipFill>
                <a:blip r:embed="rId3"/>
                <a:stretch>
                  <a:fillRect l="-499" t="-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3596-725D-2094-AECA-C701F53E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 secretary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BA11-64C5-5439-9EA3-928935A0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984F6A-E840-BAE7-4743-E6C4656F4B60}"/>
              </a:ext>
            </a:extLst>
          </p:cNvPr>
          <p:cNvGrpSpPr/>
          <p:nvPr/>
        </p:nvGrpSpPr>
        <p:grpSpPr>
          <a:xfrm>
            <a:off x="1038316" y="2272552"/>
            <a:ext cx="7493264" cy="683394"/>
            <a:chOff x="918085" y="2812082"/>
            <a:chExt cx="7493264" cy="6833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AA20ED91-5E0C-2112-9257-CCF268E1A965}"/>
                </a:ext>
              </a:extLst>
            </p:cNvPr>
            <p:cNvSpPr/>
            <p:nvPr/>
          </p:nvSpPr>
          <p:spPr>
            <a:xfrm>
              <a:off x="2859179" y="2812082"/>
              <a:ext cx="699435" cy="683394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62E594E7-5BDF-15A9-4351-67E5DF6546B5}"/>
                </a:ext>
              </a:extLst>
            </p:cNvPr>
            <p:cNvSpPr/>
            <p:nvPr/>
          </p:nvSpPr>
          <p:spPr>
            <a:xfrm>
              <a:off x="918085" y="2812082"/>
              <a:ext cx="699435" cy="683394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7E903684-4CE3-ACFE-CC75-019152F55749}"/>
                </a:ext>
              </a:extLst>
            </p:cNvPr>
            <p:cNvSpPr/>
            <p:nvPr/>
          </p:nvSpPr>
          <p:spPr>
            <a:xfrm>
              <a:off x="1888632" y="2812082"/>
              <a:ext cx="699435" cy="683394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5F56707C-0D45-D224-ABE3-9EE0BF0416C2}"/>
                </a:ext>
              </a:extLst>
            </p:cNvPr>
            <p:cNvSpPr/>
            <p:nvPr/>
          </p:nvSpPr>
          <p:spPr>
            <a:xfrm>
              <a:off x="3829726" y="2812082"/>
              <a:ext cx="699435" cy="683394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3BA98FBA-53A1-46B0-A6C3-5EFF82F651AD}"/>
                </a:ext>
              </a:extLst>
            </p:cNvPr>
            <p:cNvSpPr/>
            <p:nvPr/>
          </p:nvSpPr>
          <p:spPr>
            <a:xfrm>
              <a:off x="4800273" y="2812082"/>
              <a:ext cx="699435" cy="683394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F88ECD4D-7CE7-BCDE-54E6-EF0468579102}"/>
                </a:ext>
              </a:extLst>
            </p:cNvPr>
            <p:cNvSpPr/>
            <p:nvPr/>
          </p:nvSpPr>
          <p:spPr>
            <a:xfrm>
              <a:off x="5770820" y="2812082"/>
              <a:ext cx="699435" cy="683394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AD6F51E1-4022-CE57-2A24-382178761BB7}"/>
                </a:ext>
              </a:extLst>
            </p:cNvPr>
            <p:cNvSpPr/>
            <p:nvPr/>
          </p:nvSpPr>
          <p:spPr>
            <a:xfrm>
              <a:off x="6741367" y="2812082"/>
              <a:ext cx="699435" cy="683394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0234BAD9-2A08-F188-C0E6-F343F77B1349}"/>
                </a:ext>
              </a:extLst>
            </p:cNvPr>
            <p:cNvSpPr/>
            <p:nvPr/>
          </p:nvSpPr>
          <p:spPr>
            <a:xfrm>
              <a:off x="7711914" y="2812082"/>
              <a:ext cx="699435" cy="683394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Cube 13">
            <a:extLst>
              <a:ext uri="{FF2B5EF4-FFF2-40B4-BE49-F238E27FC236}">
                <a16:creationId xmlns:a16="http://schemas.microsoft.com/office/drawing/2014/main" id="{3BF3AAF4-D7F6-7454-516D-7F5D18AFE478}"/>
              </a:ext>
            </a:extLst>
          </p:cNvPr>
          <p:cNvSpPr/>
          <p:nvPr/>
        </p:nvSpPr>
        <p:spPr>
          <a:xfrm>
            <a:off x="2008863" y="2276530"/>
            <a:ext cx="699435" cy="683394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E8F77CAC-2CC9-8847-7FCB-DC5B6B82512F}"/>
              </a:ext>
            </a:extLst>
          </p:cNvPr>
          <p:cNvSpPr/>
          <p:nvPr/>
        </p:nvSpPr>
        <p:spPr>
          <a:xfrm>
            <a:off x="2979410" y="2276530"/>
            <a:ext cx="699435" cy="683394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E3C071FE-CF69-6F4A-B7C1-8CA0E7665A40}"/>
              </a:ext>
            </a:extLst>
          </p:cNvPr>
          <p:cNvSpPr/>
          <p:nvPr/>
        </p:nvSpPr>
        <p:spPr>
          <a:xfrm>
            <a:off x="3949957" y="2276530"/>
            <a:ext cx="699435" cy="683394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CF998B60-62FD-2B45-D3B7-BA5DF1BE4CB3}"/>
              </a:ext>
            </a:extLst>
          </p:cNvPr>
          <p:cNvSpPr/>
          <p:nvPr/>
        </p:nvSpPr>
        <p:spPr>
          <a:xfrm>
            <a:off x="4920504" y="2276530"/>
            <a:ext cx="699435" cy="683394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BC42289A-237E-0B8E-DE0D-955C2D8B152D}"/>
              </a:ext>
            </a:extLst>
          </p:cNvPr>
          <p:cNvSpPr/>
          <p:nvPr/>
        </p:nvSpPr>
        <p:spPr>
          <a:xfrm>
            <a:off x="5891051" y="2276530"/>
            <a:ext cx="699435" cy="683394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7C394C2D-A2C0-595E-0C9F-52C614D3B026}"/>
              </a:ext>
            </a:extLst>
          </p:cNvPr>
          <p:cNvSpPr/>
          <p:nvPr/>
        </p:nvSpPr>
        <p:spPr>
          <a:xfrm>
            <a:off x="6861598" y="2276530"/>
            <a:ext cx="699435" cy="683394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7187E09B-8CF1-1245-2B70-94AC34D2BB7F}"/>
              </a:ext>
            </a:extLst>
          </p:cNvPr>
          <p:cNvSpPr/>
          <p:nvPr/>
        </p:nvSpPr>
        <p:spPr>
          <a:xfrm>
            <a:off x="7832145" y="2276530"/>
            <a:ext cx="699435" cy="683394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1BF270-F342-E6F4-42EE-CFCD8E3E5F13}"/>
              </a:ext>
            </a:extLst>
          </p:cNvPr>
          <p:cNvSpPr txBox="1"/>
          <p:nvPr/>
        </p:nvSpPr>
        <p:spPr>
          <a:xfrm>
            <a:off x="10681173" y="183885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Budget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34F58D-A045-0732-A55B-707E668F1242}"/>
              </a:ext>
            </a:extLst>
          </p:cNvPr>
          <p:cNvCxnSpPr/>
          <p:nvPr/>
        </p:nvCxnSpPr>
        <p:spPr>
          <a:xfrm>
            <a:off x="10629295" y="2282777"/>
            <a:ext cx="0" cy="2079057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EE0236-D7EE-3C99-A55F-C7ABCBCFAF44}"/>
              </a:ext>
            </a:extLst>
          </p:cNvPr>
          <p:cNvCxnSpPr>
            <a:cxnSpLocks/>
          </p:cNvCxnSpPr>
          <p:nvPr/>
        </p:nvCxnSpPr>
        <p:spPr>
          <a:xfrm>
            <a:off x="10629295" y="4361834"/>
            <a:ext cx="1222409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B6482D-B936-967B-4428-80252B957A0D}"/>
              </a:ext>
            </a:extLst>
          </p:cNvPr>
          <p:cNvCxnSpPr>
            <a:cxnSpLocks/>
          </p:cNvCxnSpPr>
          <p:nvPr/>
        </p:nvCxnSpPr>
        <p:spPr>
          <a:xfrm flipV="1">
            <a:off x="10638920" y="2673863"/>
            <a:ext cx="1212784" cy="3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7B1EFF-DC3B-CD7E-B073-99E3D3DD91DC}"/>
                  </a:ext>
                </a:extLst>
              </p:cNvPr>
              <p:cNvSpPr txBox="1"/>
              <p:nvPr/>
            </p:nvSpPr>
            <p:spPr>
              <a:xfrm>
                <a:off x="10258113" y="2492747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7B1EFF-DC3B-CD7E-B073-99E3D3DD9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113" y="2492747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8786823-DC1A-4B90-6EB6-6A3EE0086E81}"/>
              </a:ext>
            </a:extLst>
          </p:cNvPr>
          <p:cNvGrpSpPr/>
          <p:nvPr/>
        </p:nvGrpSpPr>
        <p:grpSpPr>
          <a:xfrm>
            <a:off x="1038316" y="3501176"/>
            <a:ext cx="699435" cy="683394"/>
            <a:chOff x="1247743" y="3965608"/>
            <a:chExt cx="699435" cy="68339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1D26CD-BD75-F965-19DB-1DFCC2D8681A}"/>
                </a:ext>
              </a:extLst>
            </p:cNvPr>
            <p:cNvSpPr/>
            <p:nvPr/>
          </p:nvSpPr>
          <p:spPr>
            <a:xfrm>
              <a:off x="1247743" y="4158114"/>
              <a:ext cx="233738" cy="4908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12D94D-8283-04B7-C4FB-6768CD6197FD}"/>
                </a:ext>
              </a:extLst>
            </p:cNvPr>
            <p:cNvSpPr/>
            <p:nvPr/>
          </p:nvSpPr>
          <p:spPr>
            <a:xfrm>
              <a:off x="1481481" y="3965608"/>
              <a:ext cx="233739" cy="6833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53252F-9E7C-FA0E-577E-7BDF71BA545D}"/>
                </a:ext>
              </a:extLst>
            </p:cNvPr>
            <p:cNvSpPr/>
            <p:nvPr/>
          </p:nvSpPr>
          <p:spPr>
            <a:xfrm>
              <a:off x="1713438" y="4285718"/>
              <a:ext cx="233740" cy="3632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6FC83D0-0C95-BB6D-54DB-3843DB440FA1}"/>
              </a:ext>
            </a:extLst>
          </p:cNvPr>
          <p:cNvSpPr/>
          <p:nvPr/>
        </p:nvSpPr>
        <p:spPr>
          <a:xfrm>
            <a:off x="2007407" y="3501176"/>
            <a:ext cx="233738" cy="68339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46CB1F-FEDA-EF67-1B74-274C51590A8D}"/>
              </a:ext>
            </a:extLst>
          </p:cNvPr>
          <p:cNvSpPr/>
          <p:nvPr/>
        </p:nvSpPr>
        <p:spPr>
          <a:xfrm>
            <a:off x="2241145" y="3974418"/>
            <a:ext cx="233739" cy="2101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AF54B6-E403-AC89-5C54-CEC4BA106BCB}"/>
              </a:ext>
            </a:extLst>
          </p:cNvPr>
          <p:cNvSpPr/>
          <p:nvPr/>
        </p:nvSpPr>
        <p:spPr>
          <a:xfrm>
            <a:off x="2473102" y="3693682"/>
            <a:ext cx="233740" cy="4908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543E7D-C600-A8D4-042C-77D2B0970BAB}"/>
              </a:ext>
            </a:extLst>
          </p:cNvPr>
          <p:cNvSpPr/>
          <p:nvPr/>
        </p:nvSpPr>
        <p:spPr>
          <a:xfrm>
            <a:off x="2976499" y="3974418"/>
            <a:ext cx="233738" cy="21015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58FFED-3470-C43B-597F-36076DACD233}"/>
              </a:ext>
            </a:extLst>
          </p:cNvPr>
          <p:cNvSpPr/>
          <p:nvPr/>
        </p:nvSpPr>
        <p:spPr>
          <a:xfrm>
            <a:off x="3210237" y="3821286"/>
            <a:ext cx="233739" cy="36328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7F8412-97E0-6F7F-E729-B9D555BFD898}"/>
              </a:ext>
            </a:extLst>
          </p:cNvPr>
          <p:cNvSpPr/>
          <p:nvPr/>
        </p:nvSpPr>
        <p:spPr>
          <a:xfrm>
            <a:off x="3442194" y="3693682"/>
            <a:ext cx="233740" cy="4908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DC13A7-4489-CF06-97EA-7B00FF9D8525}"/>
              </a:ext>
            </a:extLst>
          </p:cNvPr>
          <p:cNvSpPr/>
          <p:nvPr/>
        </p:nvSpPr>
        <p:spPr>
          <a:xfrm>
            <a:off x="3951502" y="3821286"/>
            <a:ext cx="233738" cy="36328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3CE7EA-2F8D-895B-6196-78D20619EADE}"/>
              </a:ext>
            </a:extLst>
          </p:cNvPr>
          <p:cNvSpPr/>
          <p:nvPr/>
        </p:nvSpPr>
        <p:spPr>
          <a:xfrm>
            <a:off x="4185240" y="3501176"/>
            <a:ext cx="233739" cy="6833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C95D8E-35E9-938B-81EB-BF98193BE23A}"/>
              </a:ext>
            </a:extLst>
          </p:cNvPr>
          <p:cNvSpPr/>
          <p:nvPr/>
        </p:nvSpPr>
        <p:spPr>
          <a:xfrm>
            <a:off x="4417197" y="3263853"/>
            <a:ext cx="233740" cy="92071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7D8CDD-6F2A-BACE-096B-0091E6AC2B22}"/>
              </a:ext>
            </a:extLst>
          </p:cNvPr>
          <p:cNvSpPr/>
          <p:nvPr/>
        </p:nvSpPr>
        <p:spPr>
          <a:xfrm>
            <a:off x="4937975" y="3501176"/>
            <a:ext cx="233738" cy="68339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8CF908-CC10-42CD-660F-308F8E13B614}"/>
              </a:ext>
            </a:extLst>
          </p:cNvPr>
          <p:cNvSpPr/>
          <p:nvPr/>
        </p:nvSpPr>
        <p:spPr>
          <a:xfrm>
            <a:off x="5171713" y="3974418"/>
            <a:ext cx="233739" cy="2101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E0DA9A-CD6C-EB52-DB52-EEC867FE0F71}"/>
              </a:ext>
            </a:extLst>
          </p:cNvPr>
          <p:cNvSpPr/>
          <p:nvPr/>
        </p:nvSpPr>
        <p:spPr>
          <a:xfrm>
            <a:off x="5400046" y="4041794"/>
            <a:ext cx="237364" cy="142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DD9ACD-FB7E-57A1-1C18-8CEFD1D1A6AA}"/>
              </a:ext>
            </a:extLst>
          </p:cNvPr>
          <p:cNvSpPr/>
          <p:nvPr/>
        </p:nvSpPr>
        <p:spPr>
          <a:xfrm>
            <a:off x="5895924" y="3974418"/>
            <a:ext cx="233738" cy="21015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5AAA5A-F5E4-0083-4416-903D8E92BD34}"/>
              </a:ext>
            </a:extLst>
          </p:cNvPr>
          <p:cNvSpPr/>
          <p:nvPr/>
        </p:nvSpPr>
        <p:spPr>
          <a:xfrm>
            <a:off x="6129662" y="3501176"/>
            <a:ext cx="233739" cy="6833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F83B35-472D-9EC7-D3BF-598ACE24639D}"/>
              </a:ext>
            </a:extLst>
          </p:cNvPr>
          <p:cNvSpPr/>
          <p:nvPr/>
        </p:nvSpPr>
        <p:spPr>
          <a:xfrm>
            <a:off x="6361619" y="3821286"/>
            <a:ext cx="233740" cy="3632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143558-0161-241B-7B0E-0DD4D8EBFC5D}"/>
              </a:ext>
            </a:extLst>
          </p:cNvPr>
          <p:cNvSpPr/>
          <p:nvPr/>
        </p:nvSpPr>
        <p:spPr>
          <a:xfrm>
            <a:off x="6878772" y="3693682"/>
            <a:ext cx="233738" cy="4908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9B2BF-6572-C69F-E895-FD70C10222E9}"/>
              </a:ext>
            </a:extLst>
          </p:cNvPr>
          <p:cNvSpPr/>
          <p:nvPr/>
        </p:nvSpPr>
        <p:spPr>
          <a:xfrm>
            <a:off x="7112510" y="4041794"/>
            <a:ext cx="233739" cy="1427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9AF58-5FED-DEAD-D220-F9A08A4C867A}"/>
              </a:ext>
            </a:extLst>
          </p:cNvPr>
          <p:cNvSpPr/>
          <p:nvPr/>
        </p:nvSpPr>
        <p:spPr>
          <a:xfrm>
            <a:off x="7344467" y="3579783"/>
            <a:ext cx="233740" cy="6047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326E9DA-2C9B-1401-2312-449C0F12C1D6}"/>
              </a:ext>
            </a:extLst>
          </p:cNvPr>
          <p:cNvSpPr/>
          <p:nvPr/>
        </p:nvSpPr>
        <p:spPr>
          <a:xfrm>
            <a:off x="7836721" y="3501176"/>
            <a:ext cx="233738" cy="68339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CCD49B-AB79-4FF5-3CBA-8E1A9FB23983}"/>
              </a:ext>
            </a:extLst>
          </p:cNvPr>
          <p:cNvSpPr/>
          <p:nvPr/>
        </p:nvSpPr>
        <p:spPr>
          <a:xfrm>
            <a:off x="8070459" y="3693680"/>
            <a:ext cx="233739" cy="49088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49061B-2A4F-9427-51CA-6AB848A7A747}"/>
              </a:ext>
            </a:extLst>
          </p:cNvPr>
          <p:cNvSpPr/>
          <p:nvPr/>
        </p:nvSpPr>
        <p:spPr>
          <a:xfrm>
            <a:off x="8302416" y="3821286"/>
            <a:ext cx="233740" cy="3632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4E5E99-2F46-F2A3-40DA-F0959DC78035}"/>
              </a:ext>
            </a:extLst>
          </p:cNvPr>
          <p:cNvSpPr/>
          <p:nvPr/>
        </p:nvSpPr>
        <p:spPr>
          <a:xfrm>
            <a:off x="10896578" y="3870946"/>
            <a:ext cx="233738" cy="4908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020375B-54DF-0EB6-139E-21FC1DCC8A18}"/>
              </a:ext>
            </a:extLst>
          </p:cNvPr>
          <p:cNvSpPr/>
          <p:nvPr/>
        </p:nvSpPr>
        <p:spPr>
          <a:xfrm>
            <a:off x="11131898" y="3678440"/>
            <a:ext cx="233739" cy="6833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436B30-D0A2-6224-511B-3400336938E4}"/>
              </a:ext>
            </a:extLst>
          </p:cNvPr>
          <p:cNvSpPr/>
          <p:nvPr/>
        </p:nvSpPr>
        <p:spPr>
          <a:xfrm>
            <a:off x="11375615" y="3998550"/>
            <a:ext cx="233740" cy="3632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935AE87-4894-8D67-55EB-E7145731123C}"/>
              </a:ext>
            </a:extLst>
          </p:cNvPr>
          <p:cNvSpPr/>
          <p:nvPr/>
        </p:nvSpPr>
        <p:spPr>
          <a:xfrm>
            <a:off x="10895648" y="3187550"/>
            <a:ext cx="233738" cy="68339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421427-F65A-04E1-724E-CC29DAF0F666}"/>
              </a:ext>
            </a:extLst>
          </p:cNvPr>
          <p:cNvSpPr/>
          <p:nvPr/>
        </p:nvSpPr>
        <p:spPr>
          <a:xfrm>
            <a:off x="11132274" y="3468492"/>
            <a:ext cx="233739" cy="2101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8240D6D-8284-D436-FCE2-ED06256AB518}"/>
              </a:ext>
            </a:extLst>
          </p:cNvPr>
          <p:cNvSpPr/>
          <p:nvPr/>
        </p:nvSpPr>
        <p:spPr>
          <a:xfrm>
            <a:off x="11376082" y="3485569"/>
            <a:ext cx="233740" cy="4908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5D380F1-7053-19DC-69E8-F67A255847EE}"/>
              </a:ext>
            </a:extLst>
          </p:cNvPr>
          <p:cNvSpPr/>
          <p:nvPr/>
        </p:nvSpPr>
        <p:spPr>
          <a:xfrm>
            <a:off x="10894356" y="2822662"/>
            <a:ext cx="233738" cy="36328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E611D52-58C5-943E-2820-02A294D7FAD5}"/>
              </a:ext>
            </a:extLst>
          </p:cNvPr>
          <p:cNvSpPr/>
          <p:nvPr/>
        </p:nvSpPr>
        <p:spPr>
          <a:xfrm>
            <a:off x="11131897" y="2780082"/>
            <a:ext cx="233739" cy="6833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1078FD3-C0C0-213A-36C0-7E7E7EAE2DB7}"/>
              </a:ext>
            </a:extLst>
          </p:cNvPr>
          <p:cNvSpPr/>
          <p:nvPr/>
        </p:nvSpPr>
        <p:spPr>
          <a:xfrm>
            <a:off x="11375615" y="2542077"/>
            <a:ext cx="233740" cy="92071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D516AF8-D4C3-310A-9BE4-9001AD69F823}"/>
              </a:ext>
            </a:extLst>
          </p:cNvPr>
          <p:cNvSpPr/>
          <p:nvPr/>
        </p:nvSpPr>
        <p:spPr>
          <a:xfrm>
            <a:off x="10896578" y="2977364"/>
            <a:ext cx="233738" cy="21015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DB5D67-40EE-1FE2-0372-36253ADF2C3C}"/>
              </a:ext>
            </a:extLst>
          </p:cNvPr>
          <p:cNvSpPr/>
          <p:nvPr/>
        </p:nvSpPr>
        <p:spPr>
          <a:xfrm>
            <a:off x="11131896" y="2786681"/>
            <a:ext cx="233739" cy="6833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8212EF5-E0D0-AE44-0104-BB019D949B88}"/>
              </a:ext>
            </a:extLst>
          </p:cNvPr>
          <p:cNvSpPr/>
          <p:nvPr/>
        </p:nvSpPr>
        <p:spPr>
          <a:xfrm>
            <a:off x="11376113" y="3100192"/>
            <a:ext cx="233740" cy="3632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4D703048-220B-9DB8-46DE-90CC8B2C12B4}"/>
              </a:ext>
            </a:extLst>
          </p:cNvPr>
          <p:cNvSpPr/>
          <p:nvPr/>
        </p:nvSpPr>
        <p:spPr>
          <a:xfrm>
            <a:off x="1038315" y="2272552"/>
            <a:ext cx="699435" cy="683394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2F5C318C-0179-2355-DDC4-901C4B6F4CF9}"/>
              </a:ext>
            </a:extLst>
          </p:cNvPr>
          <p:cNvSpPr/>
          <p:nvPr/>
        </p:nvSpPr>
        <p:spPr>
          <a:xfrm>
            <a:off x="2007407" y="2272552"/>
            <a:ext cx="699435" cy="683394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32C0E58D-FC01-B44D-82B1-AB6315E46625}"/>
              </a:ext>
            </a:extLst>
          </p:cNvPr>
          <p:cNvSpPr/>
          <p:nvPr/>
        </p:nvSpPr>
        <p:spPr>
          <a:xfrm>
            <a:off x="5894383" y="2276979"/>
            <a:ext cx="699435" cy="683394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5BBF0A-3378-97A7-416B-FDC433E47D65}"/>
              </a:ext>
            </a:extLst>
          </p:cNvPr>
          <p:cNvSpPr txBox="1"/>
          <p:nvPr/>
        </p:nvSpPr>
        <p:spPr>
          <a:xfrm>
            <a:off x="9205635" y="3376288"/>
            <a:ext cx="91563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Value =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EBACEAC-A97C-5157-8F4E-F5649C899DC6}"/>
              </a:ext>
            </a:extLst>
          </p:cNvPr>
          <p:cNvSpPr txBox="1"/>
          <p:nvPr/>
        </p:nvSpPr>
        <p:spPr>
          <a:xfrm>
            <a:off x="9034404" y="36541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F4CE26-0151-9752-E956-94E07A9F7C09}"/>
              </a:ext>
            </a:extLst>
          </p:cNvPr>
          <p:cNvSpPr txBox="1"/>
          <p:nvPr/>
        </p:nvSpPr>
        <p:spPr>
          <a:xfrm>
            <a:off x="9368791" y="366020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+ 13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885A2F-BEBB-9F7A-827B-B4D106F1D8C3}"/>
              </a:ext>
            </a:extLst>
          </p:cNvPr>
          <p:cNvSpPr txBox="1"/>
          <p:nvPr/>
        </p:nvSpPr>
        <p:spPr>
          <a:xfrm>
            <a:off x="9896064" y="366418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1FF2BBAF-AAD6-043A-EAD2-E559C82E28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1991" y="4613083"/>
                <a:ext cx="8722458" cy="7707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 err="1"/>
                  <a:t>Thm</a:t>
                </a:r>
                <a:r>
                  <a:rPr lang="en-US" cap="all" dirty="0"/>
                  <a:t> </a:t>
                </a:r>
                <a:r>
                  <a:rPr lang="en-US" sz="1600" cap="all" dirty="0"/>
                  <a:t>[</a:t>
                </a:r>
                <a:r>
                  <a:rPr lang="en-US" sz="1600" dirty="0"/>
                  <a:t>Argue-Gupta-Molinaro-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 SODA’22</a:t>
                </a:r>
                <a:r>
                  <a:rPr lang="en-US" sz="1600" cap="all" dirty="0"/>
                  <a:t>]</a:t>
                </a:r>
                <a:r>
                  <a:rPr lang="en-US" sz="1600" cap="small" dirty="0"/>
                  <a:t>: </a:t>
                </a:r>
                <a:r>
                  <a:rPr lang="en-US" sz="1600" b="0" cap="small" dirty="0"/>
                  <a:t> </a:t>
                </a:r>
                <a:br>
                  <a:rPr lang="en-US" sz="1600" b="0" cap="small" dirty="0"/>
                </a:br>
                <a:r>
                  <a:rPr lang="en-US" b="0" dirty="0"/>
                  <a:t>For Packing Integer Programs,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b="0" dirty="0"/>
                  <a:t> approx when budget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1FF2BBAF-AAD6-043A-EAD2-E559C82E2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991" y="4613083"/>
                <a:ext cx="8722458" cy="770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E15893DF-3F8B-58C4-158E-DE0D87B8B7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325" y="5549132"/>
                <a:ext cx="9900717" cy="7707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Remark</a:t>
                </a:r>
                <a:r>
                  <a:rPr lang="en-US" b="0" dirty="0"/>
                  <a:t>: (a)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b="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even in purely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01873D"/>
                    </a:solidFill>
                  </a:rPr>
                  <a:t>stochastic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b="0" dirty="0"/>
                  <a:t>model.</a:t>
                </a:r>
                <a:br>
                  <a:rPr lang="en-US" b="0" dirty="0"/>
                </a:br>
                <a:r>
                  <a:rPr lang="en-US" b="0" dirty="0"/>
                  <a:t>	  (b) In </a:t>
                </a:r>
                <a:r>
                  <a:rPr lang="en-US" dirty="0"/>
                  <a:t>BG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Z’20</a:t>
                </a:r>
                <a:r>
                  <a:rPr lang="en-US" b="0" dirty="0"/>
                  <a:t> for d=1, but nothing known for general d.</a:t>
                </a:r>
                <a:endParaRPr lang="en-US" dirty="0"/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E15893DF-3F8B-58C4-158E-DE0D87B8B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25" y="5549132"/>
                <a:ext cx="9900717" cy="770708"/>
              </a:xfrm>
              <a:prstGeom prst="rect">
                <a:avLst/>
              </a:prstGeom>
              <a:blipFill>
                <a:blip r:embed="rId5"/>
                <a:stretch>
                  <a:fillRect l="-512" t="-322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3712CD1-F33B-BB96-F084-58918A27486C}"/>
                  </a:ext>
                </a:extLst>
              </p:cNvPr>
              <p:cNvSpPr txBox="1"/>
              <p:nvPr/>
            </p:nvSpPr>
            <p:spPr>
              <a:xfrm>
                <a:off x="8023159" y="1187581"/>
                <a:ext cx="3385273" cy="651269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1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tx1"/>
                    </a:solidFill>
                  </a:rPr>
                  <a:t>           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3712CD1-F33B-BB96-F084-58918A274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159" y="1187581"/>
                <a:ext cx="3385273" cy="651269"/>
              </a:xfrm>
              <a:prstGeom prst="rect">
                <a:avLst/>
              </a:prstGeom>
              <a:blipFill>
                <a:blip r:embed="rId6"/>
                <a:stretch>
                  <a:fillRect l="-1487" t="-62264" b="-50943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2F004451-AEA2-8B28-8919-9419723885FE}"/>
              </a:ext>
            </a:extLst>
          </p:cNvPr>
          <p:cNvGrpSpPr/>
          <p:nvPr/>
        </p:nvGrpSpPr>
        <p:grpSpPr>
          <a:xfrm>
            <a:off x="-38420" y="2894332"/>
            <a:ext cx="9747039" cy="443102"/>
            <a:chOff x="6463208" y="3335185"/>
            <a:chExt cx="5289752" cy="44310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0287E4C-2A09-0198-977D-B34BA0BDA556}"/>
                </a:ext>
              </a:extLst>
            </p:cNvPr>
            <p:cNvCxnSpPr/>
            <p:nvPr/>
          </p:nvCxnSpPr>
          <p:spPr>
            <a:xfrm flipV="1">
              <a:off x="7026018" y="3551780"/>
              <a:ext cx="4138963" cy="3469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6CA4442-4D8A-79E8-2273-B9CFB31427BD}"/>
                    </a:ext>
                  </a:extLst>
                </p:cNvPr>
                <p:cNvSpPr txBox="1"/>
                <p:nvPr/>
              </p:nvSpPr>
              <p:spPr>
                <a:xfrm>
                  <a:off x="6463208" y="3408955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6CA4442-4D8A-79E8-2273-B9CFB3142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3208" y="3408955"/>
                  <a:ext cx="77540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2C2F6893-4CE2-5AD7-0AD4-F68FE3AD2F0D}"/>
                    </a:ext>
                  </a:extLst>
                </p:cNvPr>
                <p:cNvSpPr txBox="1"/>
                <p:nvPr/>
              </p:nvSpPr>
              <p:spPr>
                <a:xfrm>
                  <a:off x="10977555" y="3335185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2C2F6893-4CE2-5AD7-0AD4-F68FE3AD2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7555" y="3335185"/>
                  <a:ext cx="77540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94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5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4" grpId="0" animBg="1"/>
      <p:bldP spid="75" grpId="0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4075-CC17-C8AA-8C66-AF8B0600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Primal-dual algorithm with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C587-C8DF-C7CB-8966-56483A2E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841508-A772-3382-A13B-4990840CA16B}"/>
              </a:ext>
            </a:extLst>
          </p:cNvPr>
          <p:cNvSpPr/>
          <p:nvPr/>
        </p:nvSpPr>
        <p:spPr>
          <a:xfrm>
            <a:off x="895848" y="1932438"/>
            <a:ext cx="7342377" cy="1627615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698F0-4351-03C7-A981-BAC91EC5057D}"/>
              </a:ext>
            </a:extLst>
          </p:cNvPr>
          <p:cNvSpPr/>
          <p:nvPr/>
        </p:nvSpPr>
        <p:spPr>
          <a:xfrm>
            <a:off x="931587" y="4024729"/>
            <a:ext cx="3571034" cy="1116614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74C22-4806-BA45-DC40-F03C1D8BE1D3}"/>
              </a:ext>
            </a:extLst>
          </p:cNvPr>
          <p:cNvSpPr txBox="1"/>
          <p:nvPr/>
        </p:nvSpPr>
        <p:spPr>
          <a:xfrm>
            <a:off x="6271152" y="4298723"/>
            <a:ext cx="14793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 </a:t>
            </a:r>
          </a:p>
          <a:p>
            <a:pPr algn="ctr"/>
            <a:r>
              <a:rPr lang="en-US" dirty="0"/>
              <a:t>optimal dual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4E49D-DFA3-B305-6989-4ABB9FEF263A}"/>
              </a:ext>
            </a:extLst>
          </p:cNvPr>
          <p:cNvSpPr txBox="1"/>
          <p:nvPr/>
        </p:nvSpPr>
        <p:spPr>
          <a:xfrm>
            <a:off x="9492925" y="4298723"/>
            <a:ext cx="18389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Greedily assign </a:t>
            </a:r>
          </a:p>
          <a:p>
            <a:pPr algn="ctr"/>
            <a:r>
              <a:rPr lang="en-US" dirty="0"/>
              <a:t>primal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F1C60-538F-E17E-2EA1-FDEF461EB5DE}"/>
              </a:ext>
            </a:extLst>
          </p:cNvPr>
          <p:cNvSpPr txBox="1"/>
          <p:nvPr/>
        </p:nvSpPr>
        <p:spPr>
          <a:xfrm>
            <a:off x="1409630" y="2456227"/>
            <a:ext cx="15055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Low-regret </a:t>
            </a:r>
          </a:p>
          <a:p>
            <a:pPr algn="ctr"/>
            <a:r>
              <a:rPr lang="en-US" dirty="0"/>
              <a:t>learning </a:t>
            </a:r>
            <a:r>
              <a:rPr lang="en-US" dirty="0" err="1"/>
              <a:t>algo</a:t>
            </a:r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3FA782F-757A-6EDE-B4B7-E7DED022054D}"/>
              </a:ext>
            </a:extLst>
          </p:cNvPr>
          <p:cNvSpPr/>
          <p:nvPr/>
        </p:nvSpPr>
        <p:spPr>
          <a:xfrm>
            <a:off x="5467779" y="2637292"/>
            <a:ext cx="476250" cy="284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B547F1-75DB-F1F1-DAD3-C2F6291878A7}"/>
              </a:ext>
            </a:extLst>
          </p:cNvPr>
          <p:cNvSpPr txBox="1"/>
          <p:nvPr/>
        </p:nvSpPr>
        <p:spPr>
          <a:xfrm>
            <a:off x="6258078" y="2470551"/>
            <a:ext cx="15055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Low-regret </a:t>
            </a:r>
          </a:p>
          <a:p>
            <a:pPr algn="ctr"/>
            <a:r>
              <a:rPr lang="en-US" dirty="0"/>
              <a:t>learning </a:t>
            </a:r>
            <a:r>
              <a:rPr lang="en-US" dirty="0" err="1"/>
              <a:t>algo</a:t>
            </a:r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5306814-0AF1-1252-CB03-7522233EE1EA}"/>
              </a:ext>
            </a:extLst>
          </p:cNvPr>
          <p:cNvSpPr/>
          <p:nvPr/>
        </p:nvSpPr>
        <p:spPr>
          <a:xfrm rot="5400000">
            <a:off x="6770900" y="3780906"/>
            <a:ext cx="479895" cy="284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27A6DD2-7B7E-61B7-2733-04253F02EE1B}"/>
              </a:ext>
            </a:extLst>
          </p:cNvPr>
          <p:cNvSpPr/>
          <p:nvPr/>
        </p:nvSpPr>
        <p:spPr>
          <a:xfrm>
            <a:off x="8302052" y="4479786"/>
            <a:ext cx="476250" cy="284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4D57AA-BA40-A040-40BA-4F74704D6396}"/>
                  </a:ext>
                </a:extLst>
              </p:cNvPr>
              <p:cNvSpPr txBox="1"/>
              <p:nvPr/>
            </p:nvSpPr>
            <p:spPr>
              <a:xfrm>
                <a:off x="4021696" y="2470551"/>
                <a:ext cx="1129856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Estimate Scale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4D57AA-BA40-A040-40BA-4F74704D6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96" y="2470551"/>
                <a:ext cx="1129856" cy="646331"/>
              </a:xfrm>
              <a:prstGeom prst="rect">
                <a:avLst/>
              </a:prstGeom>
              <a:blipFill>
                <a:blip r:embed="rId2"/>
                <a:stretch>
                  <a:fillRect l="-2198" t="-1887" r="-6593" b="-132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>
            <a:extLst>
              <a:ext uri="{FF2B5EF4-FFF2-40B4-BE49-F238E27FC236}">
                <a16:creationId xmlns:a16="http://schemas.microsoft.com/office/drawing/2014/main" id="{05C3F069-D32C-31F6-1222-A0C9FFF445D4}"/>
              </a:ext>
            </a:extLst>
          </p:cNvPr>
          <p:cNvSpPr/>
          <p:nvPr/>
        </p:nvSpPr>
        <p:spPr>
          <a:xfrm>
            <a:off x="3229219" y="2637292"/>
            <a:ext cx="476250" cy="284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2076D-B898-B408-0FD1-107DD0E71C85}"/>
              </a:ext>
            </a:extLst>
          </p:cNvPr>
          <p:cNvSpPr txBox="1"/>
          <p:nvPr/>
        </p:nvSpPr>
        <p:spPr>
          <a:xfrm>
            <a:off x="895848" y="406242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Random order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F60890-3E4A-1D10-E624-7E241578E26D}"/>
              </a:ext>
            </a:extLst>
          </p:cNvPr>
          <p:cNvSpPr txBox="1"/>
          <p:nvPr/>
        </p:nvSpPr>
        <p:spPr>
          <a:xfrm>
            <a:off x="895848" y="199939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Byzantine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F77A1-36A8-CA25-394C-A9497E0935D2}"/>
              </a:ext>
            </a:extLst>
          </p:cNvPr>
          <p:cNvSpPr txBox="1"/>
          <p:nvPr/>
        </p:nvSpPr>
        <p:spPr>
          <a:xfrm>
            <a:off x="2693310" y="4394657"/>
            <a:ext cx="14793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6B9774F-EEC6-F37B-FD94-B8E793AB4B1B}"/>
              </a:ext>
            </a:extLst>
          </p:cNvPr>
          <p:cNvSpPr/>
          <p:nvPr/>
        </p:nvSpPr>
        <p:spPr>
          <a:xfrm>
            <a:off x="5163526" y="4479786"/>
            <a:ext cx="476250" cy="284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79A73E-A7F1-E95D-8A45-B075DBA8D32E}"/>
              </a:ext>
            </a:extLst>
          </p:cNvPr>
          <p:cNvSpPr txBox="1"/>
          <p:nvPr/>
        </p:nvSpPr>
        <p:spPr>
          <a:xfrm>
            <a:off x="9055419" y="2248687"/>
            <a:ext cx="2320237" cy="115416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Q: </a:t>
            </a:r>
            <a:r>
              <a:rPr lang="en-US" sz="2000" dirty="0"/>
              <a:t>How to define</a:t>
            </a:r>
          </a:p>
          <a:p>
            <a:pPr algn="ctr"/>
            <a:r>
              <a:rPr lang="en-US" sz="2000" dirty="0"/>
              <a:t> item “thresholds”?</a:t>
            </a:r>
          </a:p>
          <a:p>
            <a:endParaRPr lang="en-US" sz="700" b="1" dirty="0"/>
          </a:p>
          <a:p>
            <a:r>
              <a:rPr lang="en-US" sz="2000" b="1" dirty="0"/>
              <a:t>  Ans</a:t>
            </a:r>
            <a:r>
              <a:rPr lang="en-US" sz="2000" dirty="0"/>
              <a:t>: Use “duals”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3DA6ED-9569-F3E7-EE41-4969A8546FAC}"/>
                  </a:ext>
                </a:extLst>
              </p:cNvPr>
              <p:cNvSpPr txBox="1"/>
              <p:nvPr/>
            </p:nvSpPr>
            <p:spPr>
              <a:xfrm>
                <a:off x="5766958" y="5051644"/>
                <a:ext cx="24500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3DA6ED-9569-F3E7-EE41-4969A8546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958" y="5051644"/>
                <a:ext cx="2450060" cy="400110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A209A4-EDAD-C470-2834-F60EB4691933}"/>
                  </a:ext>
                </a:extLst>
              </p:cNvPr>
              <p:cNvSpPr txBox="1"/>
              <p:nvPr/>
            </p:nvSpPr>
            <p:spPr>
              <a:xfrm>
                <a:off x="5732371" y="5793718"/>
                <a:ext cx="8643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FF"/>
                    </a:solidFill>
                  </a:rPr>
                  <a:t>Scale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A209A4-EDAD-C470-2834-F60EB4691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371" y="5793718"/>
                <a:ext cx="864339" cy="646331"/>
              </a:xfrm>
              <a:prstGeom prst="rect">
                <a:avLst/>
              </a:prstGeom>
              <a:blipFill>
                <a:blip r:embed="rId4"/>
                <a:stretch>
                  <a:fillRect l="-1449" t="-3922"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CAE8A-C4A4-DE1E-47AD-B558E9B64712}"/>
                  </a:ext>
                </a:extLst>
              </p:cNvPr>
              <p:cNvSpPr txBox="1"/>
              <p:nvPr/>
            </p:nvSpPr>
            <p:spPr>
              <a:xfrm>
                <a:off x="6870161" y="5793718"/>
                <a:ext cx="1544012" cy="658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FF"/>
                    </a:solidFill>
                  </a:rPr>
                  <a:t>Distribution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CAE8A-C4A4-DE1E-47AD-B558E9B64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161" y="5793718"/>
                <a:ext cx="1544012" cy="658642"/>
              </a:xfrm>
              <a:prstGeom prst="rect">
                <a:avLst/>
              </a:prstGeom>
              <a:blipFill>
                <a:blip r:embed="rId5"/>
                <a:stretch>
                  <a:fillRect l="-2439" t="-3846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F9F3E4-6FB0-C711-5C13-661A67AA6DF4}"/>
              </a:ext>
            </a:extLst>
          </p:cNvPr>
          <p:cNvCxnSpPr>
            <a:cxnSpLocks/>
          </p:cNvCxnSpPr>
          <p:nvPr/>
        </p:nvCxnSpPr>
        <p:spPr>
          <a:xfrm flipV="1">
            <a:off x="6367636" y="5468141"/>
            <a:ext cx="329609" cy="379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56613D1-F6FD-9C1C-DAAD-1E0401294CA0}"/>
              </a:ext>
            </a:extLst>
          </p:cNvPr>
          <p:cNvCxnSpPr>
            <a:cxnSpLocks/>
          </p:cNvCxnSpPr>
          <p:nvPr/>
        </p:nvCxnSpPr>
        <p:spPr>
          <a:xfrm flipH="1" flipV="1">
            <a:off x="7146945" y="5491769"/>
            <a:ext cx="367496" cy="355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70A4B3-AE92-D77D-54E0-6BAE4BAE71CD}"/>
                  </a:ext>
                </a:extLst>
              </p:cNvPr>
              <p:cNvSpPr txBox="1"/>
              <p:nvPr/>
            </p:nvSpPr>
            <p:spPr>
              <a:xfrm>
                <a:off x="9055420" y="5058140"/>
                <a:ext cx="24500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×⟨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err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dirty="0" err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70A4B3-AE92-D77D-54E0-6BAE4BAE7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420" y="5058140"/>
                <a:ext cx="2450060" cy="400110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4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3" grpId="0"/>
      <p:bldP spid="2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0F83-D694-445A-237E-65CD4134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</a:t>
            </a:r>
            <a:r>
              <a:rPr lang="en-US" dirty="0">
                <a:solidFill>
                  <a:srgbClr val="01873D"/>
                </a:solidFill>
              </a:rPr>
              <a:t>stochastic</a:t>
            </a:r>
            <a:r>
              <a:rPr lang="en-US" b="1" dirty="0"/>
              <a:t> </a:t>
            </a:r>
            <a:r>
              <a:rPr lang="en-US" dirty="0"/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BF50C-BF9E-9A88-A12D-AF664797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F4789-3DCD-C003-8B61-E6D2B0D281D7}"/>
              </a:ext>
            </a:extLst>
          </p:cNvPr>
          <p:cNvSpPr/>
          <p:nvPr/>
        </p:nvSpPr>
        <p:spPr>
          <a:xfrm>
            <a:off x="749654" y="2204364"/>
            <a:ext cx="10100597" cy="28248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93D7963-00B3-000A-1CC7-89434F46A9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920" y="1608806"/>
                <a:ext cx="10515600" cy="49239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00FF"/>
                    </a:solidFill>
                  </a:rPr>
                  <a:t>Primal-dual </a:t>
                </a:r>
                <a:r>
                  <a:rPr lang="en-US" b="0" dirty="0"/>
                  <a:t>algorithm</a:t>
                </a:r>
                <a:r>
                  <a:rPr lang="en-US" dirty="0"/>
                  <a:t> </a:t>
                </a:r>
                <a:r>
                  <a:rPr lang="en-US" b="0" dirty="0"/>
                  <a:t>(variant of</a:t>
                </a:r>
                <a:r>
                  <a:rPr lang="en-US" dirty="0"/>
                  <a:t> </a:t>
                </a:r>
                <a:r>
                  <a:rPr lang="en-US" sz="1800" dirty="0"/>
                  <a:t>[</a:t>
                </a:r>
                <a:r>
                  <a:rPr lang="en-US" sz="1600" dirty="0"/>
                  <a:t>Agrawal-</a:t>
                </a:r>
                <a:r>
                  <a:rPr lang="en-US" sz="1600" dirty="0" err="1"/>
                  <a:t>Devanur</a:t>
                </a:r>
                <a:r>
                  <a:rPr lang="en-US" sz="1600" dirty="0"/>
                  <a:t> SODA’15]</a:t>
                </a:r>
                <a:r>
                  <a:rPr lang="en-US" b="0" dirty="0"/>
                  <a:t>):</a:t>
                </a:r>
                <a:endParaRPr lang="en-US" dirty="0"/>
              </a:p>
              <a:p>
                <a:endParaRPr lang="en-US" sz="1800" dirty="0"/>
              </a:p>
              <a:p>
                <a:r>
                  <a:rPr lang="en-US" sz="1800" dirty="0"/>
                  <a:t>PD(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Given scale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When item of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b="0" dirty="0"/>
                  <a:t> and size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b="0" dirty="0"/>
                  <a:t> comes: </a:t>
                </a:r>
              </a:p>
              <a:p>
                <a:pPr lvl="1">
                  <a:buFontTx/>
                  <a:buChar char="-"/>
                </a:pPr>
                <a:r>
                  <a:rPr lang="en-US" sz="1800" dirty="0"/>
                  <a:t>Pick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×⟨</m:t>
                    </m:r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1800" dirty="0"/>
              </a:p>
              <a:p>
                <a:pPr lvl="1">
                  <a:buFontTx/>
                  <a:buChar char="-"/>
                </a:pPr>
                <a:r>
                  <a:rPr lang="en-US" sz="1800" dirty="0"/>
                  <a:t>Update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using MWU</a:t>
                </a:r>
                <a:endParaRPr lang="en-US" sz="1050" dirty="0"/>
              </a:p>
              <a:p>
                <a:pPr lvl="1" indent="0">
                  <a:buFont typeface="Arial" pitchFamily="34" charset="0"/>
                  <a:buNone/>
                </a:pPr>
                <a:r>
                  <a:rPr lang="en-US" sz="1800" dirty="0"/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800" b="0" dirty="0" smtClean="0">
                        <a:latin typeface="Cambria Math" panose="02040503050406030204" pitchFamily="18" charset="0"/>
                      </a:rPr>
                      <m:t>coord</m:t>
                    </m:r>
                    <m:r>
                      <a:rPr lang="pt-BR" sz="1800" b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800" b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pt-BR" sz="1800" b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800" b="0" dirty="0" smtClean="0">
                        <a:latin typeface="Cambria Math" panose="02040503050406030204" pitchFamily="18" charset="0"/>
                      </a:rPr>
                      <m:t>proportional</m:t>
                    </m:r>
                    <m:r>
                      <a:rPr lang="pt-BR" sz="1800" b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800" b="0" dirty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pt-BR" sz="1800" b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𝑒𝑥𝑝</m:t>
                    </m:r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m:rPr>
                        <m:sty m:val="p"/>
                      </m:rPr>
                      <a:rPr lang="en-US" sz="1800" b="0" dirty="0" smtClean="0">
                        <a:latin typeface="Cambria Math" panose="02040503050406030204" pitchFamily="18" charset="0"/>
                      </a:rPr>
                      <m:t>cur</m:t>
                    </m:r>
                    <m:r>
                      <a:rPr lang="pt-BR" sz="1800" b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dirty="0" smtClean="0">
                        <a:latin typeface="Cambria Math" panose="02040503050406030204" pitchFamily="18" charset="0"/>
                      </a:rPr>
                      <m:t>occupation</m:t>
                    </m:r>
                    <m:r>
                      <a:rPr lang="en-US" sz="1800" b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800" b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dirty="0" smtClean="0">
                        <a:latin typeface="Cambria Math" panose="02040503050406030204" pitchFamily="18" charset="0"/>
                      </a:rPr>
                      <m:t>budget</m:t>
                    </m:r>
                    <m:r>
                      <a:rPr lang="en-US" sz="1800" b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 indent="0">
                  <a:buFont typeface="Arial" pitchFamily="34" charset="0"/>
                  <a:buNone/>
                </a:pPr>
                <a:endParaRPr lang="en-US" sz="9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Stop when a budget is violated</a:t>
                </a:r>
              </a:p>
              <a:p>
                <a:pPr>
                  <a:buFontTx/>
                  <a:buChar char="-"/>
                </a:pPr>
                <a:endParaRPr lang="en-US" sz="1800" dirty="0"/>
              </a:p>
              <a:p>
                <a:r>
                  <a:rPr lang="en-US" sz="1800" dirty="0"/>
                  <a:t>Fa</a:t>
                </a:r>
                <a:r>
                  <a:rPr lang="en-US" dirty="0"/>
                  <a:t>ct: </a:t>
                </a:r>
                <a:r>
                  <a:rPr lang="en-US" b="0" dirty="0"/>
                  <a:t>In </a:t>
                </a:r>
                <a:r>
                  <a:rPr lang="en-US" dirty="0">
                    <a:solidFill>
                      <a:srgbClr val="01873D"/>
                    </a:solidFill>
                  </a:rPr>
                  <a:t>stochastic</a:t>
                </a:r>
                <a:r>
                  <a:rPr lang="en-US" b="0" dirty="0">
                    <a:solidFill>
                      <a:srgbClr val="33CC33"/>
                    </a:solidFill>
                  </a:rPr>
                  <a:t> </a:t>
                </a:r>
                <a:r>
                  <a:rPr lang="en-US" b="0" dirty="0"/>
                  <a:t>model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Gets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b="0" dirty="0"/>
                  <a:t>-</a:t>
                </a:r>
                <a:r>
                  <a:rPr lang="en-US" sz="1800" b="0" dirty="0" err="1"/>
                  <a:t>approx</a:t>
                </a:r>
                <a:r>
                  <a:rPr lang="en-US" sz="1800" b="0" dirty="0"/>
                  <a:t> if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/>
                  <a:t> </a:t>
                </a:r>
                <a:r>
                  <a:rPr lang="en-US" sz="1800" b="0" u="sng" dirty="0"/>
                  <a:t>and have right</a:t>
                </a:r>
                <a:r>
                  <a:rPr lang="en-US" sz="1800" b="0" dirty="0"/>
                  <a:t> scale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pt-BR" sz="1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Can learn scale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pt-BR" sz="1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0" dirty="0"/>
                  <a:t> from first </a:t>
                </a:r>
                <a14:m>
                  <m:oMath xmlns:m="http://schemas.openxmlformats.org/officeDocument/2006/math"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800" b="0" dirty="0"/>
                  <a:t>-fraction of items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93D7963-00B3-000A-1CC7-89434F46A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20" y="1608806"/>
                <a:ext cx="10515600" cy="4923968"/>
              </a:xfrm>
              <a:prstGeom prst="rect">
                <a:avLst/>
              </a:prstGeom>
              <a:blipFill>
                <a:blip r:embed="rId2"/>
                <a:stretch>
                  <a:fillRect l="-603" t="-1285" b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3150-7C96-3111-6C7B-01CE26F9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... now </a:t>
            </a:r>
            <a:r>
              <a:rPr lang="en-US" b="1" dirty="0"/>
              <a:t>byzantine </a:t>
            </a:r>
            <a:r>
              <a:rPr lang="en-US" dirty="0"/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47474-CA4C-9D19-81D4-DE2A50CD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66CFFA7-1051-DA71-AA1C-8C2BB267FF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920" y="1719904"/>
                <a:ext cx="10945200" cy="49239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LEMMA </a:t>
                </a:r>
                <a:r>
                  <a:rPr lang="en-US" sz="1600" dirty="0"/>
                  <a:t>[AGM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 SODA’22]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:</a:t>
                </a:r>
                <a:r>
                  <a:rPr lang="en-US" dirty="0"/>
                  <a:t> </a:t>
                </a:r>
                <a:r>
                  <a:rPr lang="en-US" b="0" dirty="0"/>
                  <a:t>Given right scale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pt-B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, </a:t>
                </a:r>
                <a:r>
                  <a:rPr lang="en-US" dirty="0"/>
                  <a:t>PD(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dirty="0"/>
                  <a:t>)</a:t>
                </a:r>
                <a:r>
                  <a:rPr lang="en-US" b="0" dirty="0"/>
                  <a:t> has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dirty="0"/>
                  <a:t>for </a:t>
                </a:r>
                <a:r>
                  <a:rPr lang="en-US" b="0" u="sng" dirty="0"/>
                  <a:t>Byzantine</a:t>
                </a:r>
                <a:r>
                  <a:rPr lang="en-US" b="0" dirty="0"/>
                  <a:t> model!  </a:t>
                </a:r>
              </a:p>
              <a:p>
                <a:endParaRPr lang="en-US" sz="1000" dirty="0"/>
              </a:p>
              <a:p>
                <a:r>
                  <a:rPr lang="en-US" dirty="0"/>
                  <a:t>Problem: </a:t>
                </a:r>
                <a:r>
                  <a:rPr lang="en-US" b="0" dirty="0"/>
                  <a:t>Cannot use initial items 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pt-B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, may be adversarial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Idea: </a:t>
                </a:r>
                <a:r>
                  <a:rPr lang="en-US" b="0" dirty="0"/>
                  <a:t>Use low-regret experts algorithm to learn scale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pt-B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66CFFA7-1051-DA71-AA1C-8C2BB267F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20" y="1719904"/>
                <a:ext cx="10945200" cy="4923968"/>
              </a:xfrm>
              <a:prstGeom prst="rect">
                <a:avLst/>
              </a:prstGeom>
              <a:blipFill>
                <a:blip r:embed="rId2"/>
                <a:stretch>
                  <a:fillRect l="-579" t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2E96B32-2C70-8D18-19DB-60D618279771}"/>
              </a:ext>
            </a:extLst>
          </p:cNvPr>
          <p:cNvGrpSpPr/>
          <p:nvPr/>
        </p:nvGrpSpPr>
        <p:grpSpPr>
          <a:xfrm>
            <a:off x="3568052" y="4604384"/>
            <a:ext cx="4593048" cy="512562"/>
            <a:chOff x="6755881" y="3551780"/>
            <a:chExt cx="4593048" cy="51256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B1470A6-2BC3-1A55-C695-02251EBC45F2}"/>
                </a:ext>
              </a:extLst>
            </p:cNvPr>
            <p:cNvCxnSpPr/>
            <p:nvPr/>
          </p:nvCxnSpPr>
          <p:spPr>
            <a:xfrm flipV="1">
              <a:off x="7026018" y="3551780"/>
              <a:ext cx="4138963" cy="3469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F6277A3-B225-DE93-BB68-349E999EE67D}"/>
                    </a:ext>
                  </a:extLst>
                </p:cNvPr>
                <p:cNvSpPr txBox="1"/>
                <p:nvPr/>
              </p:nvSpPr>
              <p:spPr>
                <a:xfrm>
                  <a:off x="6755881" y="3695010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5881" y="3695010"/>
                  <a:ext cx="77540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D0C2056-555D-0062-1F41-2A05F2F1E7B2}"/>
                    </a:ext>
                  </a:extLst>
                </p:cNvPr>
                <p:cNvSpPr txBox="1"/>
                <p:nvPr/>
              </p:nvSpPr>
              <p:spPr>
                <a:xfrm>
                  <a:off x="10573524" y="3650903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4AD7876-5994-4EAF-91DC-4C75704F2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3524" y="3650903"/>
                  <a:ext cx="77540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EBEC75-BDAA-7128-2D4E-F52D8AF0C194}"/>
              </a:ext>
            </a:extLst>
          </p:cNvPr>
          <p:cNvGrpSpPr/>
          <p:nvPr/>
        </p:nvGrpSpPr>
        <p:grpSpPr>
          <a:xfrm>
            <a:off x="5325916" y="4240296"/>
            <a:ext cx="1848843" cy="272949"/>
            <a:chOff x="8911549" y="2907336"/>
            <a:chExt cx="1587128" cy="27294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8ACC9E-D198-651F-2817-15A0704FE5DE}"/>
                </a:ext>
              </a:extLst>
            </p:cNvPr>
            <p:cNvSpPr/>
            <p:nvPr/>
          </p:nvSpPr>
          <p:spPr>
            <a:xfrm>
              <a:off x="8911549" y="2933461"/>
              <a:ext cx="45719" cy="65314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99A3C4-D145-182C-76FB-A1AFAAC3D87C}"/>
                </a:ext>
              </a:extLst>
            </p:cNvPr>
            <p:cNvSpPr/>
            <p:nvPr/>
          </p:nvSpPr>
          <p:spPr>
            <a:xfrm>
              <a:off x="9740978" y="3134566"/>
              <a:ext cx="39247" cy="45719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AE5440-8C73-A138-72BB-57AF067F0068}"/>
                </a:ext>
              </a:extLst>
            </p:cNvPr>
            <p:cNvSpPr/>
            <p:nvPr/>
          </p:nvSpPr>
          <p:spPr>
            <a:xfrm>
              <a:off x="10452958" y="2907336"/>
              <a:ext cx="45719" cy="65314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7E3FB2-B941-5437-DEB8-3D98F104EECD}"/>
              </a:ext>
            </a:extLst>
          </p:cNvPr>
          <p:cNvGrpSpPr/>
          <p:nvPr/>
        </p:nvGrpSpPr>
        <p:grpSpPr>
          <a:xfrm>
            <a:off x="5127477" y="4263460"/>
            <a:ext cx="2195255" cy="306607"/>
            <a:chOff x="8497579" y="2963252"/>
            <a:chExt cx="1829104" cy="306607"/>
          </a:xfrm>
        </p:grpSpPr>
        <p:sp>
          <p:nvSpPr>
            <p:cNvPr id="15" name="Triangle 17">
              <a:extLst>
                <a:ext uri="{FF2B5EF4-FFF2-40B4-BE49-F238E27FC236}">
                  <a16:creationId xmlns:a16="http://schemas.microsoft.com/office/drawing/2014/main" id="{DB1ED421-44D9-2D54-5C4C-A074135ECF4E}"/>
                </a:ext>
              </a:extLst>
            </p:cNvPr>
            <p:cNvSpPr/>
            <p:nvPr/>
          </p:nvSpPr>
          <p:spPr>
            <a:xfrm>
              <a:off x="8999841" y="2963252"/>
              <a:ext cx="121804" cy="166581"/>
            </a:xfrm>
            <a:prstGeom prst="triangle">
              <a:avLst/>
            </a:prstGeom>
            <a:solidFill>
              <a:srgbClr val="018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8">
              <a:extLst>
                <a:ext uri="{FF2B5EF4-FFF2-40B4-BE49-F238E27FC236}">
                  <a16:creationId xmlns:a16="http://schemas.microsoft.com/office/drawing/2014/main" id="{41F64542-3987-73A3-161E-6BF044EE47E7}"/>
                </a:ext>
              </a:extLst>
            </p:cNvPr>
            <p:cNvSpPr/>
            <p:nvPr/>
          </p:nvSpPr>
          <p:spPr>
            <a:xfrm>
              <a:off x="9633421" y="2972257"/>
              <a:ext cx="121804" cy="166581"/>
            </a:xfrm>
            <a:prstGeom prst="triangle">
              <a:avLst/>
            </a:prstGeom>
            <a:solidFill>
              <a:srgbClr val="018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9">
              <a:extLst>
                <a:ext uri="{FF2B5EF4-FFF2-40B4-BE49-F238E27FC236}">
                  <a16:creationId xmlns:a16="http://schemas.microsoft.com/office/drawing/2014/main" id="{4A961539-9717-8AD1-6D03-DCD8CF2305A3}"/>
                </a:ext>
              </a:extLst>
            </p:cNvPr>
            <p:cNvSpPr/>
            <p:nvPr/>
          </p:nvSpPr>
          <p:spPr>
            <a:xfrm>
              <a:off x="10204879" y="3103107"/>
              <a:ext cx="121804" cy="166581"/>
            </a:xfrm>
            <a:prstGeom prst="triangle">
              <a:avLst/>
            </a:prstGeom>
            <a:solidFill>
              <a:srgbClr val="018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20">
              <a:extLst>
                <a:ext uri="{FF2B5EF4-FFF2-40B4-BE49-F238E27FC236}">
                  <a16:creationId xmlns:a16="http://schemas.microsoft.com/office/drawing/2014/main" id="{A25ACAC1-F66E-33D3-96A7-7A5ED9013033}"/>
                </a:ext>
              </a:extLst>
            </p:cNvPr>
            <p:cNvSpPr/>
            <p:nvPr/>
          </p:nvSpPr>
          <p:spPr>
            <a:xfrm>
              <a:off x="8497579" y="3103278"/>
              <a:ext cx="121804" cy="166581"/>
            </a:xfrm>
            <a:prstGeom prst="triangle">
              <a:avLst/>
            </a:prstGeom>
            <a:solidFill>
              <a:srgbClr val="018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B56F7E-1E05-2635-E663-2D44927816DF}"/>
              </a:ext>
            </a:extLst>
          </p:cNvPr>
          <p:cNvGrpSpPr/>
          <p:nvPr/>
        </p:nvGrpSpPr>
        <p:grpSpPr>
          <a:xfrm>
            <a:off x="3998022" y="3352280"/>
            <a:ext cx="785875" cy="119420"/>
            <a:chOff x="7849150" y="2445547"/>
            <a:chExt cx="674630" cy="1194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6AB0F1A-F477-A571-5F4E-03405C89FA5E}"/>
                </a:ext>
              </a:extLst>
            </p:cNvPr>
            <p:cNvSpPr/>
            <p:nvPr/>
          </p:nvSpPr>
          <p:spPr>
            <a:xfrm>
              <a:off x="8193097" y="2499653"/>
              <a:ext cx="45719" cy="65314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254EA0D-B567-21CA-441F-2C2F6F20C74D}"/>
                </a:ext>
              </a:extLst>
            </p:cNvPr>
            <p:cNvSpPr/>
            <p:nvPr/>
          </p:nvSpPr>
          <p:spPr>
            <a:xfrm>
              <a:off x="8478061" y="2445547"/>
              <a:ext cx="45719" cy="65314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0629B95-328C-6D6C-E65F-55091BCFF5F8}"/>
                </a:ext>
              </a:extLst>
            </p:cNvPr>
            <p:cNvSpPr/>
            <p:nvPr/>
          </p:nvSpPr>
          <p:spPr>
            <a:xfrm>
              <a:off x="7849150" y="2458837"/>
              <a:ext cx="45719" cy="65314"/>
            </a:xfrm>
            <a:prstGeom prst="ellipse">
              <a:avLst/>
            </a:prstGeom>
            <a:solidFill>
              <a:schemeClr val="tx2"/>
            </a:solidFill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iangle 19">
            <a:extLst>
              <a:ext uri="{FF2B5EF4-FFF2-40B4-BE49-F238E27FC236}">
                <a16:creationId xmlns:a16="http://schemas.microsoft.com/office/drawing/2014/main" id="{AD5056A2-0E16-AE12-1C21-184B7EDE4932}"/>
              </a:ext>
            </a:extLst>
          </p:cNvPr>
          <p:cNvSpPr/>
          <p:nvPr/>
        </p:nvSpPr>
        <p:spPr>
          <a:xfrm>
            <a:off x="7533664" y="4295999"/>
            <a:ext cx="146187" cy="166581"/>
          </a:xfrm>
          <a:prstGeom prst="triangle">
            <a:avLst/>
          </a:prstGeom>
          <a:solidFill>
            <a:srgbClr val="018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443A55-D8D9-8489-219F-5DCF4891D0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err="1"/>
                  <a:t>estimating</a:t>
                </a:r>
                <a:r>
                  <a:rPr lang="pt-BR" dirty="0"/>
                  <a:t> </a:t>
                </a:r>
                <a:r>
                  <a:rPr lang="pt-BR" dirty="0" err="1"/>
                  <a:t>Scale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443A55-D8D9-8489-219F-5DCF4891D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7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75F3D-4649-B53D-1583-B310DED8B8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8517894" cy="4771554"/>
              </a:xfrm>
            </p:spPr>
            <p:txBody>
              <a:bodyPr/>
              <a:lstStyle/>
              <a:p>
                <a:r>
                  <a:rPr lang="pt-BR" b="0" dirty="0"/>
                  <a:t>1. Experts = discretized </a:t>
                </a:r>
                <a:r>
                  <a:rPr lang="pt-BR" b="0" dirty="0" err="1"/>
                  <a:t>values</a:t>
                </a:r>
                <a:r>
                  <a:rPr lang="pt-BR" b="0" dirty="0"/>
                  <a:t> </a:t>
                </a:r>
                <a:r>
                  <a:rPr lang="pt-BR" b="0" dirty="0" err="1"/>
                  <a:t>of</a:t>
                </a:r>
                <a:r>
                  <a:rPr lang="pt-BR" b="0" dirty="0"/>
                  <a:t> </a:t>
                </a:r>
                <a:r>
                  <a:rPr lang="en-US" b="0" dirty="0"/>
                  <a:t>scale</a:t>
                </a:r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a:rPr lang="pt-BR" b="0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pt-BR" b="0" dirty="0"/>
              </a:p>
              <a:p>
                <a:r>
                  <a:rPr lang="pt-BR" b="0" dirty="0"/>
                  <a:t>2. On interval </a:t>
                </a:r>
                <a14:m>
                  <m:oMath xmlns:m="http://schemas.openxmlformats.org/officeDocument/2006/math">
                    <m:r>
                      <a:rPr lang="pt-BR" b="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b="0" dirty="0"/>
                  <a:t>,  </a:t>
                </a:r>
                <a:r>
                  <a:rPr lang="pt-BR" b="0" dirty="0" err="1"/>
                  <a:t>get</a:t>
                </a:r>
                <a:r>
                  <a:rPr lang="pt-BR" b="0" dirty="0"/>
                  <a:t> expert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b="0" i="1" dirty="0" err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pt-BR" b="0" dirty="0"/>
                  <a:t> and </a:t>
                </a:r>
                <a:r>
                  <a:rPr lang="pt-BR" b="0" dirty="0" err="1"/>
                  <a:t>run</a:t>
                </a:r>
                <a:r>
                  <a:rPr lang="pt-BR" b="0" dirty="0"/>
                  <a:t> PD(</a:t>
                </a:r>
                <a14:m>
                  <m:oMath xmlns:m="http://schemas.openxmlformats.org/officeDocument/2006/math">
                    <m:r>
                      <a:rPr lang="pt-BR" b="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pt-BR" b="0" dirty="0"/>
                  <a:t>) </a:t>
                </a:r>
                <a:r>
                  <a:rPr lang="pt-BR" b="0" dirty="0" err="1"/>
                  <a:t>with</a:t>
                </a:r>
                <a:r>
                  <a:rPr lang="pt-BR" b="0" dirty="0"/>
                  <a:t> budget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pt-BR" b="0">
                            <a:latin typeface="Cambria Math" panose="02040503050406030204" pitchFamily="18" charset="0"/>
                          </a:rPr>
                          <m:t>intervals</m:t>
                        </m:r>
                      </m:den>
                    </m:f>
                  </m:oMath>
                </a14:m>
                <a:endParaRPr lang="pt-BR" b="0" dirty="0"/>
              </a:p>
              <a:p>
                <a:r>
                  <a:rPr lang="pt-BR" b="0" dirty="0"/>
                  <a:t>3. Update weight of each expert </a:t>
                </a:r>
                <a14:m>
                  <m:oMath xmlns:m="http://schemas.openxmlformats.org/officeDocument/2006/math">
                    <m:r>
                      <a:rPr lang="pt-BR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b="0" dirty="0" err="1"/>
                  <a:t>using</a:t>
                </a:r>
                <a:r>
                  <a:rPr lang="pt-BR" b="0" dirty="0"/>
                  <a:t> </a:t>
                </a:r>
                <a:r>
                  <a:rPr lang="pt-BR" b="0" dirty="0" err="1"/>
                  <a:t>reward</a:t>
                </a:r>
                <a:r>
                  <a:rPr lang="pt-BR" b="0" dirty="0"/>
                  <a:t> PD(</a:t>
                </a:r>
                <a14:m>
                  <m:oMath xmlns:m="http://schemas.openxmlformats.org/officeDocument/2006/math">
                    <m:r>
                      <a:rPr lang="pt-BR" b="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b="0" dirty="0"/>
                  <a:t>, </a:t>
                </a:r>
                <a14:m>
                  <m:oMath xmlns:m="http://schemas.openxmlformats.org/officeDocument/2006/math">
                    <m:r>
                      <a:rPr lang="pt-BR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BR" b="0" dirty="0"/>
                  <a:t>) </a:t>
                </a:r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75F3D-4649-B53D-1583-B310DED8B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8517894" cy="4771554"/>
              </a:xfrm>
              <a:blipFill>
                <a:blip r:embed="rId3"/>
                <a:stretch>
                  <a:fillRect l="-745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244EB-C166-70CD-F8F7-42EB23AF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Google Shape;414;p44">
            <a:extLst>
              <a:ext uri="{FF2B5EF4-FFF2-40B4-BE49-F238E27FC236}">
                <a16:creationId xmlns:a16="http://schemas.microsoft.com/office/drawing/2014/main" id="{F63B0119-8242-54AC-3358-B24A53A7108D}"/>
              </a:ext>
            </a:extLst>
          </p:cNvPr>
          <p:cNvSpPr txBox="1">
            <a:spLocks/>
          </p:cNvSpPr>
          <p:nvPr/>
        </p:nvSpPr>
        <p:spPr>
          <a:xfrm>
            <a:off x="214843" y="6196579"/>
            <a:ext cx="827617" cy="45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1733" dirty="0"/>
              <a:t>t = 0</a:t>
            </a:r>
          </a:p>
        </p:txBody>
      </p:sp>
      <p:sp>
        <p:nvSpPr>
          <p:cNvPr id="6" name="Google Shape;415;p44">
            <a:extLst>
              <a:ext uri="{FF2B5EF4-FFF2-40B4-BE49-F238E27FC236}">
                <a16:creationId xmlns:a16="http://schemas.microsoft.com/office/drawing/2014/main" id="{FBD63977-3C0F-7E4D-07AE-2CBA381EDE0B}"/>
              </a:ext>
            </a:extLst>
          </p:cNvPr>
          <p:cNvSpPr txBox="1">
            <a:spLocks/>
          </p:cNvSpPr>
          <p:nvPr/>
        </p:nvSpPr>
        <p:spPr>
          <a:xfrm>
            <a:off x="10663975" y="6141715"/>
            <a:ext cx="736600" cy="45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1733" dirty="0"/>
              <a:t>t = 1</a:t>
            </a:r>
          </a:p>
        </p:txBody>
      </p:sp>
      <p:cxnSp>
        <p:nvCxnSpPr>
          <p:cNvPr id="7" name="Google Shape;413;p44">
            <a:extLst>
              <a:ext uri="{FF2B5EF4-FFF2-40B4-BE49-F238E27FC236}">
                <a16:creationId xmlns:a16="http://schemas.microsoft.com/office/drawing/2014/main" id="{295F7A89-0C45-D06A-6EE6-D6D54C3E494F}"/>
              </a:ext>
            </a:extLst>
          </p:cNvPr>
          <p:cNvCxnSpPr/>
          <p:nvPr/>
        </p:nvCxnSpPr>
        <p:spPr>
          <a:xfrm>
            <a:off x="1193400" y="5948469"/>
            <a:ext cx="9167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416;p44">
            <a:extLst>
              <a:ext uri="{FF2B5EF4-FFF2-40B4-BE49-F238E27FC236}">
                <a16:creationId xmlns:a16="http://schemas.microsoft.com/office/drawing/2014/main" id="{A765F823-B047-53DF-85D3-51DEB9E896A0}"/>
              </a:ext>
            </a:extLst>
          </p:cNvPr>
          <p:cNvSpPr/>
          <p:nvPr/>
        </p:nvSpPr>
        <p:spPr>
          <a:xfrm>
            <a:off x="10794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417;p44">
            <a:extLst>
              <a:ext uri="{FF2B5EF4-FFF2-40B4-BE49-F238E27FC236}">
                <a16:creationId xmlns:a16="http://schemas.microsoft.com/office/drawing/2014/main" id="{FE124B37-D47F-B15D-0815-6E8D98669182}"/>
              </a:ext>
            </a:extLst>
          </p:cNvPr>
          <p:cNvSpPr/>
          <p:nvPr/>
        </p:nvSpPr>
        <p:spPr>
          <a:xfrm>
            <a:off x="16890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418;p44">
            <a:extLst>
              <a:ext uri="{FF2B5EF4-FFF2-40B4-BE49-F238E27FC236}">
                <a16:creationId xmlns:a16="http://schemas.microsoft.com/office/drawing/2014/main" id="{FA7AE5D4-5FE4-74BE-F827-56A116C03849}"/>
              </a:ext>
            </a:extLst>
          </p:cNvPr>
          <p:cNvSpPr/>
          <p:nvPr/>
        </p:nvSpPr>
        <p:spPr>
          <a:xfrm>
            <a:off x="22986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419;p44">
            <a:extLst>
              <a:ext uri="{FF2B5EF4-FFF2-40B4-BE49-F238E27FC236}">
                <a16:creationId xmlns:a16="http://schemas.microsoft.com/office/drawing/2014/main" id="{11FA1FB9-E64C-AAC3-240B-4307575868A1}"/>
              </a:ext>
            </a:extLst>
          </p:cNvPr>
          <p:cNvSpPr/>
          <p:nvPr/>
        </p:nvSpPr>
        <p:spPr>
          <a:xfrm>
            <a:off x="29082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420;p44">
            <a:extLst>
              <a:ext uri="{FF2B5EF4-FFF2-40B4-BE49-F238E27FC236}">
                <a16:creationId xmlns:a16="http://schemas.microsoft.com/office/drawing/2014/main" id="{F584E836-7E00-C0AF-8685-217DAAFAE3B6}"/>
              </a:ext>
            </a:extLst>
          </p:cNvPr>
          <p:cNvSpPr/>
          <p:nvPr/>
        </p:nvSpPr>
        <p:spPr>
          <a:xfrm>
            <a:off x="35178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421;p44">
            <a:extLst>
              <a:ext uri="{FF2B5EF4-FFF2-40B4-BE49-F238E27FC236}">
                <a16:creationId xmlns:a16="http://schemas.microsoft.com/office/drawing/2014/main" id="{9962EC3D-EB66-A13E-3A08-92B8AE3E917B}"/>
              </a:ext>
            </a:extLst>
          </p:cNvPr>
          <p:cNvSpPr/>
          <p:nvPr/>
        </p:nvSpPr>
        <p:spPr>
          <a:xfrm>
            <a:off x="41274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422;p44">
            <a:extLst>
              <a:ext uri="{FF2B5EF4-FFF2-40B4-BE49-F238E27FC236}">
                <a16:creationId xmlns:a16="http://schemas.microsoft.com/office/drawing/2014/main" id="{A6EDC287-587D-F1BE-2748-9D9B52F588AE}"/>
              </a:ext>
            </a:extLst>
          </p:cNvPr>
          <p:cNvSpPr/>
          <p:nvPr/>
        </p:nvSpPr>
        <p:spPr>
          <a:xfrm>
            <a:off x="47370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423;p44">
            <a:extLst>
              <a:ext uri="{FF2B5EF4-FFF2-40B4-BE49-F238E27FC236}">
                <a16:creationId xmlns:a16="http://schemas.microsoft.com/office/drawing/2014/main" id="{DFAEB43F-5D2C-DE73-28B0-35F8B712CEE4}"/>
              </a:ext>
            </a:extLst>
          </p:cNvPr>
          <p:cNvSpPr/>
          <p:nvPr/>
        </p:nvSpPr>
        <p:spPr>
          <a:xfrm>
            <a:off x="53466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424;p44">
            <a:extLst>
              <a:ext uri="{FF2B5EF4-FFF2-40B4-BE49-F238E27FC236}">
                <a16:creationId xmlns:a16="http://schemas.microsoft.com/office/drawing/2014/main" id="{9BAED896-ED84-7D4D-D355-B426C340B3C5}"/>
              </a:ext>
            </a:extLst>
          </p:cNvPr>
          <p:cNvSpPr/>
          <p:nvPr/>
        </p:nvSpPr>
        <p:spPr>
          <a:xfrm>
            <a:off x="59562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425;p44">
            <a:extLst>
              <a:ext uri="{FF2B5EF4-FFF2-40B4-BE49-F238E27FC236}">
                <a16:creationId xmlns:a16="http://schemas.microsoft.com/office/drawing/2014/main" id="{8A5A73C9-0430-61A3-ADDB-D571CA27DCA2}"/>
              </a:ext>
            </a:extLst>
          </p:cNvPr>
          <p:cNvSpPr/>
          <p:nvPr/>
        </p:nvSpPr>
        <p:spPr>
          <a:xfrm>
            <a:off x="65658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426;p44">
            <a:extLst>
              <a:ext uri="{FF2B5EF4-FFF2-40B4-BE49-F238E27FC236}">
                <a16:creationId xmlns:a16="http://schemas.microsoft.com/office/drawing/2014/main" id="{7F8AFDDC-64BA-6533-0EF1-5FB8028C8494}"/>
              </a:ext>
            </a:extLst>
          </p:cNvPr>
          <p:cNvSpPr/>
          <p:nvPr/>
        </p:nvSpPr>
        <p:spPr>
          <a:xfrm>
            <a:off x="71754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427;p44">
            <a:extLst>
              <a:ext uri="{FF2B5EF4-FFF2-40B4-BE49-F238E27FC236}">
                <a16:creationId xmlns:a16="http://schemas.microsoft.com/office/drawing/2014/main" id="{BD9603B0-B6D6-71FF-EC03-EC1A8B2D610D}"/>
              </a:ext>
            </a:extLst>
          </p:cNvPr>
          <p:cNvSpPr/>
          <p:nvPr/>
        </p:nvSpPr>
        <p:spPr>
          <a:xfrm>
            <a:off x="77850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428;p44">
            <a:extLst>
              <a:ext uri="{FF2B5EF4-FFF2-40B4-BE49-F238E27FC236}">
                <a16:creationId xmlns:a16="http://schemas.microsoft.com/office/drawing/2014/main" id="{EEE7845E-C834-889F-13D4-DD2C80E18949}"/>
              </a:ext>
            </a:extLst>
          </p:cNvPr>
          <p:cNvSpPr/>
          <p:nvPr/>
        </p:nvSpPr>
        <p:spPr>
          <a:xfrm>
            <a:off x="83946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429;p44">
            <a:extLst>
              <a:ext uri="{FF2B5EF4-FFF2-40B4-BE49-F238E27FC236}">
                <a16:creationId xmlns:a16="http://schemas.microsoft.com/office/drawing/2014/main" id="{E59F46B1-E30D-26C5-BFAB-BCB81C28DC1D}"/>
              </a:ext>
            </a:extLst>
          </p:cNvPr>
          <p:cNvSpPr/>
          <p:nvPr/>
        </p:nvSpPr>
        <p:spPr>
          <a:xfrm>
            <a:off x="90042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430;p44">
            <a:extLst>
              <a:ext uri="{FF2B5EF4-FFF2-40B4-BE49-F238E27FC236}">
                <a16:creationId xmlns:a16="http://schemas.microsoft.com/office/drawing/2014/main" id="{5A727CBD-02C3-D90A-613A-EAFB0C349159}"/>
              </a:ext>
            </a:extLst>
          </p:cNvPr>
          <p:cNvSpPr/>
          <p:nvPr/>
        </p:nvSpPr>
        <p:spPr>
          <a:xfrm>
            <a:off x="96138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431;p44">
            <a:extLst>
              <a:ext uri="{FF2B5EF4-FFF2-40B4-BE49-F238E27FC236}">
                <a16:creationId xmlns:a16="http://schemas.microsoft.com/office/drawing/2014/main" id="{20EC41FF-E098-F0A8-577F-3E0B70AABC7E}"/>
              </a:ext>
            </a:extLst>
          </p:cNvPr>
          <p:cNvSpPr/>
          <p:nvPr/>
        </p:nvSpPr>
        <p:spPr>
          <a:xfrm>
            <a:off x="10223433" y="5814764"/>
            <a:ext cx="264000" cy="246400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433;p44">
            <a:extLst>
              <a:ext uri="{FF2B5EF4-FFF2-40B4-BE49-F238E27FC236}">
                <a16:creationId xmlns:a16="http://schemas.microsoft.com/office/drawing/2014/main" id="{D6A1AC0C-5E8A-AE4A-4F8A-D64765F997D4}"/>
              </a:ext>
            </a:extLst>
          </p:cNvPr>
          <p:cNvSpPr/>
          <p:nvPr/>
        </p:nvSpPr>
        <p:spPr>
          <a:xfrm>
            <a:off x="1689016" y="5814608"/>
            <a:ext cx="263478" cy="245955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436;p44">
            <a:extLst>
              <a:ext uri="{FF2B5EF4-FFF2-40B4-BE49-F238E27FC236}">
                <a16:creationId xmlns:a16="http://schemas.microsoft.com/office/drawing/2014/main" id="{D5BE8B3B-1B6E-BEAA-C3C7-4C951329D04A}"/>
              </a:ext>
            </a:extLst>
          </p:cNvPr>
          <p:cNvSpPr/>
          <p:nvPr/>
        </p:nvSpPr>
        <p:spPr>
          <a:xfrm>
            <a:off x="4127416" y="5814608"/>
            <a:ext cx="263478" cy="245955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1" name="Google Shape;439;p44">
            <a:extLst>
              <a:ext uri="{FF2B5EF4-FFF2-40B4-BE49-F238E27FC236}">
                <a16:creationId xmlns:a16="http://schemas.microsoft.com/office/drawing/2014/main" id="{302BB259-B32D-5380-23ED-655E1F409942}"/>
              </a:ext>
            </a:extLst>
          </p:cNvPr>
          <p:cNvSpPr/>
          <p:nvPr/>
        </p:nvSpPr>
        <p:spPr>
          <a:xfrm>
            <a:off x="4737016" y="5814608"/>
            <a:ext cx="263478" cy="245955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4" name="Google Shape;442;p44">
            <a:extLst>
              <a:ext uri="{FF2B5EF4-FFF2-40B4-BE49-F238E27FC236}">
                <a16:creationId xmlns:a16="http://schemas.microsoft.com/office/drawing/2014/main" id="{1B6206FA-5E29-2932-44B0-F45B5976D457}"/>
              </a:ext>
            </a:extLst>
          </p:cNvPr>
          <p:cNvSpPr/>
          <p:nvPr/>
        </p:nvSpPr>
        <p:spPr>
          <a:xfrm>
            <a:off x="5346616" y="5814608"/>
            <a:ext cx="263478" cy="245955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7" name="Google Shape;445;p44">
            <a:extLst>
              <a:ext uri="{FF2B5EF4-FFF2-40B4-BE49-F238E27FC236}">
                <a16:creationId xmlns:a16="http://schemas.microsoft.com/office/drawing/2014/main" id="{2D76B04B-8E79-0743-2AFC-E0F096840FD5}"/>
              </a:ext>
            </a:extLst>
          </p:cNvPr>
          <p:cNvSpPr/>
          <p:nvPr/>
        </p:nvSpPr>
        <p:spPr>
          <a:xfrm>
            <a:off x="10223416" y="5814608"/>
            <a:ext cx="263478" cy="245955"/>
          </a:xfrm>
          <a:prstGeom prst="cube">
            <a:avLst>
              <a:gd name="adj" fmla="val 2500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9" name="Google Shape;447;p44">
            <a:extLst>
              <a:ext uri="{FF2B5EF4-FFF2-40B4-BE49-F238E27FC236}">
                <a16:creationId xmlns:a16="http://schemas.microsoft.com/office/drawing/2014/main" id="{FEB97C0B-DC3C-D370-1189-ADEA70BCF831}"/>
              </a:ext>
            </a:extLst>
          </p:cNvPr>
          <p:cNvSpPr/>
          <p:nvPr/>
        </p:nvSpPr>
        <p:spPr>
          <a:xfrm>
            <a:off x="930200" y="5623503"/>
            <a:ext cx="2353200" cy="60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448;p44">
            <a:extLst>
              <a:ext uri="{FF2B5EF4-FFF2-40B4-BE49-F238E27FC236}">
                <a16:creationId xmlns:a16="http://schemas.microsoft.com/office/drawing/2014/main" id="{8332DC18-E8C4-1687-F712-8D98C6F528FB}"/>
              </a:ext>
            </a:extLst>
          </p:cNvPr>
          <p:cNvSpPr/>
          <p:nvPr/>
        </p:nvSpPr>
        <p:spPr>
          <a:xfrm>
            <a:off x="3368600" y="5623503"/>
            <a:ext cx="2353200" cy="60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449;p44">
            <a:extLst>
              <a:ext uri="{FF2B5EF4-FFF2-40B4-BE49-F238E27FC236}">
                <a16:creationId xmlns:a16="http://schemas.microsoft.com/office/drawing/2014/main" id="{8C614F6F-602F-54E1-9567-D0D7A9D88E86}"/>
              </a:ext>
            </a:extLst>
          </p:cNvPr>
          <p:cNvSpPr/>
          <p:nvPr/>
        </p:nvSpPr>
        <p:spPr>
          <a:xfrm>
            <a:off x="5807000" y="5623503"/>
            <a:ext cx="2353200" cy="60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450;p44">
            <a:extLst>
              <a:ext uri="{FF2B5EF4-FFF2-40B4-BE49-F238E27FC236}">
                <a16:creationId xmlns:a16="http://schemas.microsoft.com/office/drawing/2014/main" id="{036AD41A-2365-9634-22E8-71D022AEEF12}"/>
              </a:ext>
            </a:extLst>
          </p:cNvPr>
          <p:cNvSpPr/>
          <p:nvPr/>
        </p:nvSpPr>
        <p:spPr>
          <a:xfrm>
            <a:off x="8245400" y="5623503"/>
            <a:ext cx="2353200" cy="60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0B0312-034E-FC06-D266-9393A519AFCB}"/>
              </a:ext>
            </a:extLst>
          </p:cNvPr>
          <p:cNvGrpSpPr/>
          <p:nvPr/>
        </p:nvGrpSpPr>
        <p:grpSpPr>
          <a:xfrm>
            <a:off x="954967" y="2780076"/>
            <a:ext cx="1924393" cy="2300464"/>
            <a:chOff x="954967" y="2780076"/>
            <a:chExt cx="1924393" cy="2300464"/>
          </a:xfrm>
        </p:grpSpPr>
        <p:cxnSp>
          <p:nvCxnSpPr>
            <p:cNvPr id="44" name="Google Shape;541;p46">
              <a:extLst>
                <a:ext uri="{FF2B5EF4-FFF2-40B4-BE49-F238E27FC236}">
                  <a16:creationId xmlns:a16="http://schemas.microsoft.com/office/drawing/2014/main" id="{82EDAFD8-D52C-B206-C2AD-46431BA26760}"/>
                </a:ext>
              </a:extLst>
            </p:cNvPr>
            <p:cNvCxnSpPr/>
            <p:nvPr/>
          </p:nvCxnSpPr>
          <p:spPr>
            <a:xfrm rot="10800000" flipH="1">
              <a:off x="1153360" y="3357313"/>
              <a:ext cx="1726000" cy="9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Google Shape;542;p46">
              <a:extLst>
                <a:ext uri="{FF2B5EF4-FFF2-40B4-BE49-F238E27FC236}">
                  <a16:creationId xmlns:a16="http://schemas.microsoft.com/office/drawing/2014/main" id="{FD782618-1F1D-95DA-F993-17767D74EC0B}"/>
                </a:ext>
              </a:extLst>
            </p:cNvPr>
            <p:cNvSpPr/>
            <p:nvPr/>
          </p:nvSpPr>
          <p:spPr>
            <a:xfrm>
              <a:off x="1067455" y="3265704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543;p46">
              <a:extLst>
                <a:ext uri="{FF2B5EF4-FFF2-40B4-BE49-F238E27FC236}">
                  <a16:creationId xmlns:a16="http://schemas.microsoft.com/office/drawing/2014/main" id="{228CAAEE-D41A-0B6B-4158-7D1D558D1C29}"/>
                </a:ext>
              </a:extLst>
            </p:cNvPr>
            <p:cNvSpPr/>
            <p:nvPr/>
          </p:nvSpPr>
          <p:spPr>
            <a:xfrm>
              <a:off x="1526956" y="3265704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544;p46">
              <a:extLst>
                <a:ext uri="{FF2B5EF4-FFF2-40B4-BE49-F238E27FC236}">
                  <a16:creationId xmlns:a16="http://schemas.microsoft.com/office/drawing/2014/main" id="{54AC389F-694F-6F8A-875F-6AD2AFFD9409}"/>
                </a:ext>
              </a:extLst>
            </p:cNvPr>
            <p:cNvSpPr/>
            <p:nvPr/>
          </p:nvSpPr>
          <p:spPr>
            <a:xfrm>
              <a:off x="1986459" y="3265704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545;p46">
              <a:extLst>
                <a:ext uri="{FF2B5EF4-FFF2-40B4-BE49-F238E27FC236}">
                  <a16:creationId xmlns:a16="http://schemas.microsoft.com/office/drawing/2014/main" id="{91E4DE4D-4246-0456-FC5B-1FE9781207A8}"/>
                </a:ext>
              </a:extLst>
            </p:cNvPr>
            <p:cNvSpPr/>
            <p:nvPr/>
          </p:nvSpPr>
          <p:spPr>
            <a:xfrm>
              <a:off x="2445960" y="3265704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547;p46">
              <a:extLst>
                <a:ext uri="{FF2B5EF4-FFF2-40B4-BE49-F238E27FC236}">
                  <a16:creationId xmlns:a16="http://schemas.microsoft.com/office/drawing/2014/main" id="{DBCFE8E4-6CC0-7605-D3FE-2B85C4679F8D}"/>
                </a:ext>
              </a:extLst>
            </p:cNvPr>
            <p:cNvSpPr/>
            <p:nvPr/>
          </p:nvSpPr>
          <p:spPr>
            <a:xfrm>
              <a:off x="1526973" y="3265629"/>
              <a:ext cx="198611" cy="185402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0" name="Google Shape;549;p46">
              <a:extLst>
                <a:ext uri="{FF2B5EF4-FFF2-40B4-BE49-F238E27FC236}">
                  <a16:creationId xmlns:a16="http://schemas.microsoft.com/office/drawing/2014/main" id="{69B73497-3D00-BB50-8A37-331F73649D01}"/>
                </a:ext>
              </a:extLst>
            </p:cNvPr>
            <p:cNvSpPr/>
            <p:nvPr/>
          </p:nvSpPr>
          <p:spPr>
            <a:xfrm>
              <a:off x="954967" y="3121536"/>
              <a:ext cx="1773600" cy="45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Google Shape;550;p46">
                  <a:extLst>
                    <a:ext uri="{FF2B5EF4-FFF2-40B4-BE49-F238E27FC236}">
                      <a16:creationId xmlns:a16="http://schemas.microsoft.com/office/drawing/2014/main" id="{59DE0998-2352-A062-5883-A3E464FBA262}"/>
                    </a:ext>
                  </a:extLst>
                </p:cNvPr>
                <p:cNvSpPr txBox="1"/>
                <p:nvPr/>
              </p:nvSpPr>
              <p:spPr>
                <a:xfrm>
                  <a:off x="958200" y="2780076"/>
                  <a:ext cx="1428800" cy="4513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333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sz="1333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333" dirty="0">
                      <a:solidFill>
                        <a:schemeClr val="accent1"/>
                      </a:solidFill>
                    </a:rPr>
                    <a:t>= 1</a:t>
                  </a:r>
                  <a:endParaRPr sz="1333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Google Shape;550;p46">
                  <a:extLst>
                    <a:ext uri="{FF2B5EF4-FFF2-40B4-BE49-F238E27FC236}">
                      <a16:creationId xmlns:a16="http://schemas.microsoft.com/office/drawing/2014/main" id="{D432020F-DF2B-4644-970F-2B72CC4FEA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200" y="2780076"/>
                  <a:ext cx="1428800" cy="4513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Google Shape;551;p46">
              <a:extLst>
                <a:ext uri="{FF2B5EF4-FFF2-40B4-BE49-F238E27FC236}">
                  <a16:creationId xmlns:a16="http://schemas.microsoft.com/office/drawing/2014/main" id="{9FA84B08-48B4-6A95-3D08-FCBD70E86A2C}"/>
                </a:ext>
              </a:extLst>
            </p:cNvPr>
            <p:cNvCxnSpPr/>
            <p:nvPr/>
          </p:nvCxnSpPr>
          <p:spPr>
            <a:xfrm rot="10800000" flipH="1">
              <a:off x="1153360" y="4137937"/>
              <a:ext cx="1726000" cy="9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3" name="Google Shape;552;p46">
              <a:extLst>
                <a:ext uri="{FF2B5EF4-FFF2-40B4-BE49-F238E27FC236}">
                  <a16:creationId xmlns:a16="http://schemas.microsoft.com/office/drawing/2014/main" id="{1C32EF04-E9A9-B948-AC18-062453AF5544}"/>
                </a:ext>
              </a:extLst>
            </p:cNvPr>
            <p:cNvSpPr/>
            <p:nvPr/>
          </p:nvSpPr>
          <p:spPr>
            <a:xfrm>
              <a:off x="1067455" y="4046329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553;p46">
              <a:extLst>
                <a:ext uri="{FF2B5EF4-FFF2-40B4-BE49-F238E27FC236}">
                  <a16:creationId xmlns:a16="http://schemas.microsoft.com/office/drawing/2014/main" id="{FD1E90A6-4324-D95B-9437-40A3D7BF7E53}"/>
                </a:ext>
              </a:extLst>
            </p:cNvPr>
            <p:cNvSpPr/>
            <p:nvPr/>
          </p:nvSpPr>
          <p:spPr>
            <a:xfrm>
              <a:off x="1526956" y="4046329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554;p46">
              <a:extLst>
                <a:ext uri="{FF2B5EF4-FFF2-40B4-BE49-F238E27FC236}">
                  <a16:creationId xmlns:a16="http://schemas.microsoft.com/office/drawing/2014/main" id="{73D176D0-5F21-D97E-605B-DA9E545CC878}"/>
                </a:ext>
              </a:extLst>
            </p:cNvPr>
            <p:cNvSpPr/>
            <p:nvPr/>
          </p:nvSpPr>
          <p:spPr>
            <a:xfrm>
              <a:off x="1986459" y="4046329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555;p46">
              <a:extLst>
                <a:ext uri="{FF2B5EF4-FFF2-40B4-BE49-F238E27FC236}">
                  <a16:creationId xmlns:a16="http://schemas.microsoft.com/office/drawing/2014/main" id="{3DB59321-F21C-400B-C360-3A5B3D0FD22E}"/>
                </a:ext>
              </a:extLst>
            </p:cNvPr>
            <p:cNvSpPr/>
            <p:nvPr/>
          </p:nvSpPr>
          <p:spPr>
            <a:xfrm>
              <a:off x="2445960" y="4046329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557;p46">
              <a:extLst>
                <a:ext uri="{FF2B5EF4-FFF2-40B4-BE49-F238E27FC236}">
                  <a16:creationId xmlns:a16="http://schemas.microsoft.com/office/drawing/2014/main" id="{37EB73D0-20B9-EEE0-0CC2-D69D10D4669A}"/>
                </a:ext>
              </a:extLst>
            </p:cNvPr>
            <p:cNvSpPr/>
            <p:nvPr/>
          </p:nvSpPr>
          <p:spPr>
            <a:xfrm>
              <a:off x="1526973" y="4046254"/>
              <a:ext cx="198611" cy="185402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559;p46">
              <a:extLst>
                <a:ext uri="{FF2B5EF4-FFF2-40B4-BE49-F238E27FC236}">
                  <a16:creationId xmlns:a16="http://schemas.microsoft.com/office/drawing/2014/main" id="{AFF8A7D1-8C8F-047C-6392-B86B539B72B2}"/>
                </a:ext>
              </a:extLst>
            </p:cNvPr>
            <p:cNvSpPr/>
            <p:nvPr/>
          </p:nvSpPr>
          <p:spPr>
            <a:xfrm>
              <a:off x="954967" y="3902159"/>
              <a:ext cx="1773600" cy="45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Google Shape;560;p46">
                  <a:extLst>
                    <a:ext uri="{FF2B5EF4-FFF2-40B4-BE49-F238E27FC236}">
                      <a16:creationId xmlns:a16="http://schemas.microsoft.com/office/drawing/2014/main" id="{9C8839EC-6101-FAE3-4612-3BB0053CB925}"/>
                    </a:ext>
                  </a:extLst>
                </p:cNvPr>
                <p:cNvSpPr txBox="1"/>
                <p:nvPr/>
              </p:nvSpPr>
              <p:spPr>
                <a:xfrm>
                  <a:off x="958200" y="3571906"/>
                  <a:ext cx="1428800" cy="4513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333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GB" sz="1333" dirty="0">
                      <a:solidFill>
                        <a:schemeClr val="accent1"/>
                      </a:solidFill>
                    </a:rPr>
                    <a:t> = 2</a:t>
                  </a:r>
                  <a:endParaRPr sz="1333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Google Shape;560;p46">
                  <a:extLst>
                    <a:ext uri="{FF2B5EF4-FFF2-40B4-BE49-F238E27FC236}">
                      <a16:creationId xmlns:a16="http://schemas.microsoft.com/office/drawing/2014/main" id="{40B29585-C461-4A9D-9237-42AEA1199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200" y="3571906"/>
                  <a:ext cx="1428800" cy="4513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Google Shape;561;p46">
              <a:extLst>
                <a:ext uri="{FF2B5EF4-FFF2-40B4-BE49-F238E27FC236}">
                  <a16:creationId xmlns:a16="http://schemas.microsoft.com/office/drawing/2014/main" id="{D000E9AF-8E13-F18E-AA98-70B7437F224D}"/>
                </a:ext>
              </a:extLst>
            </p:cNvPr>
            <p:cNvCxnSpPr/>
            <p:nvPr/>
          </p:nvCxnSpPr>
          <p:spPr>
            <a:xfrm rot="10800000" flipH="1">
              <a:off x="1153360" y="4857116"/>
              <a:ext cx="1726000" cy="9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" name="Google Shape;562;p46">
              <a:extLst>
                <a:ext uri="{FF2B5EF4-FFF2-40B4-BE49-F238E27FC236}">
                  <a16:creationId xmlns:a16="http://schemas.microsoft.com/office/drawing/2014/main" id="{8790C794-B14E-6F2E-A355-88289AC1E57E}"/>
                </a:ext>
              </a:extLst>
            </p:cNvPr>
            <p:cNvSpPr/>
            <p:nvPr/>
          </p:nvSpPr>
          <p:spPr>
            <a:xfrm>
              <a:off x="1067455" y="4765508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563;p46">
              <a:extLst>
                <a:ext uri="{FF2B5EF4-FFF2-40B4-BE49-F238E27FC236}">
                  <a16:creationId xmlns:a16="http://schemas.microsoft.com/office/drawing/2014/main" id="{CAB23B98-8C87-C197-46C2-2E43917FCBB8}"/>
                </a:ext>
              </a:extLst>
            </p:cNvPr>
            <p:cNvSpPr/>
            <p:nvPr/>
          </p:nvSpPr>
          <p:spPr>
            <a:xfrm>
              <a:off x="1526956" y="4765508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564;p46">
              <a:extLst>
                <a:ext uri="{FF2B5EF4-FFF2-40B4-BE49-F238E27FC236}">
                  <a16:creationId xmlns:a16="http://schemas.microsoft.com/office/drawing/2014/main" id="{35038D55-BC8F-1D8D-193C-DF3DEE57CD04}"/>
                </a:ext>
              </a:extLst>
            </p:cNvPr>
            <p:cNvSpPr/>
            <p:nvPr/>
          </p:nvSpPr>
          <p:spPr>
            <a:xfrm>
              <a:off x="1986459" y="4765508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565;p46">
              <a:extLst>
                <a:ext uri="{FF2B5EF4-FFF2-40B4-BE49-F238E27FC236}">
                  <a16:creationId xmlns:a16="http://schemas.microsoft.com/office/drawing/2014/main" id="{7DDD79A8-D2C6-32F9-E55D-ABB30A9234E0}"/>
                </a:ext>
              </a:extLst>
            </p:cNvPr>
            <p:cNvSpPr/>
            <p:nvPr/>
          </p:nvSpPr>
          <p:spPr>
            <a:xfrm>
              <a:off x="2445960" y="4765508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65" name="Google Shape;566;p46">
              <a:extLst>
                <a:ext uri="{FF2B5EF4-FFF2-40B4-BE49-F238E27FC236}">
                  <a16:creationId xmlns:a16="http://schemas.microsoft.com/office/drawing/2014/main" id="{7A1F6C9E-6F7B-738E-13D0-A87C5D7767F5}"/>
                </a:ext>
              </a:extLst>
            </p:cNvPr>
            <p:cNvGrpSpPr/>
            <p:nvPr/>
          </p:nvGrpSpPr>
          <p:grpSpPr>
            <a:xfrm>
              <a:off x="1526973" y="4765433"/>
              <a:ext cx="207119" cy="258955"/>
              <a:chOff x="2337950" y="3654084"/>
              <a:chExt cx="639782" cy="799902"/>
            </a:xfrm>
          </p:grpSpPr>
          <p:sp>
            <p:nvSpPr>
              <p:cNvPr id="68" name="Google Shape;567;p46">
                <a:extLst>
                  <a:ext uri="{FF2B5EF4-FFF2-40B4-BE49-F238E27FC236}">
                    <a16:creationId xmlns:a16="http://schemas.microsoft.com/office/drawing/2014/main" id="{001441AE-5C50-054B-0A5E-11D20A598C2D}"/>
                  </a:ext>
                </a:extLst>
              </p:cNvPr>
              <p:cNvSpPr/>
              <p:nvPr/>
            </p:nvSpPr>
            <p:spPr>
              <a:xfrm>
                <a:off x="2337950" y="3654084"/>
                <a:ext cx="613500" cy="572700"/>
              </a:xfrm>
              <a:prstGeom prst="cube">
                <a:avLst>
                  <a:gd name="adj" fmla="val 25000"/>
                </a:avLst>
              </a:prstGeom>
              <a:solidFill>
                <a:srgbClr val="D9D9D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69" name="Google Shape;568;p46">
                <a:extLst>
                  <a:ext uri="{FF2B5EF4-FFF2-40B4-BE49-F238E27FC236}">
                    <a16:creationId xmlns:a16="http://schemas.microsoft.com/office/drawing/2014/main" id="{FBF61DC7-8D7B-6510-3A96-5B0447C5CC39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615782" y="4092036"/>
                <a:ext cx="361950" cy="361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6" name="Google Shape;569;p46">
              <a:extLst>
                <a:ext uri="{FF2B5EF4-FFF2-40B4-BE49-F238E27FC236}">
                  <a16:creationId xmlns:a16="http://schemas.microsoft.com/office/drawing/2014/main" id="{13554BE0-42C5-681F-3C1F-4F367A366540}"/>
                </a:ext>
              </a:extLst>
            </p:cNvPr>
            <p:cNvSpPr/>
            <p:nvPr/>
          </p:nvSpPr>
          <p:spPr>
            <a:xfrm>
              <a:off x="954967" y="4621340"/>
              <a:ext cx="1773600" cy="45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Google Shape;570;p46">
                  <a:extLst>
                    <a:ext uri="{FF2B5EF4-FFF2-40B4-BE49-F238E27FC236}">
                      <a16:creationId xmlns:a16="http://schemas.microsoft.com/office/drawing/2014/main" id="{BC66A9C2-2ED0-7E86-3A20-C702AAC144F3}"/>
                    </a:ext>
                  </a:extLst>
                </p:cNvPr>
                <p:cNvSpPr txBox="1"/>
                <p:nvPr/>
              </p:nvSpPr>
              <p:spPr>
                <a:xfrm>
                  <a:off x="958200" y="4292268"/>
                  <a:ext cx="1428800" cy="4513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333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GB" sz="1333" dirty="0">
                      <a:solidFill>
                        <a:schemeClr val="accent1"/>
                      </a:solidFill>
                    </a:rPr>
                    <a:t> = ...</a:t>
                  </a:r>
                  <a:endParaRPr sz="1333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Google Shape;570;p46">
                  <a:extLst>
                    <a:ext uri="{FF2B5EF4-FFF2-40B4-BE49-F238E27FC236}">
                      <a16:creationId xmlns:a16="http://schemas.microsoft.com/office/drawing/2014/main" id="{BA936DC2-BF16-4B85-9DAD-8DC6CA9D6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200" y="4292268"/>
                  <a:ext cx="1428800" cy="4513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Google Shape;540;p46">
                <a:extLst>
                  <a:ext uri="{FF2B5EF4-FFF2-40B4-BE49-F238E27FC236}">
                    <a16:creationId xmlns:a16="http://schemas.microsoft.com/office/drawing/2014/main" id="{94CC5398-9D12-BDB3-C018-50636E458CE6}"/>
                  </a:ext>
                </a:extLst>
              </p:cNvPr>
              <p:cNvSpPr txBox="1"/>
              <p:nvPr/>
            </p:nvSpPr>
            <p:spPr>
              <a:xfrm>
                <a:off x="862031" y="5148891"/>
                <a:ext cx="2655802" cy="58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sSub>
                          <m:sSubPr>
                            <m:ctrlPr>
                              <a:rPr lang="pt-BR" sz="2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BR" sz="2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endParaRPr sz="20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Google Shape;540;p46">
                <a:extLst>
                  <a:ext uri="{FF2B5EF4-FFF2-40B4-BE49-F238E27FC236}">
                    <a16:creationId xmlns:a16="http://schemas.microsoft.com/office/drawing/2014/main" id="{94CC5398-9D12-BDB3-C018-50636E458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31" y="5148891"/>
                <a:ext cx="2655802" cy="580375"/>
              </a:xfrm>
              <a:prstGeom prst="rect">
                <a:avLst/>
              </a:prstGeom>
              <a:blipFill>
                <a:blip r:embed="rId9"/>
                <a:stretch>
                  <a:fillRect l="-9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Google Shape;646;p47">
            <a:extLst>
              <a:ext uri="{FF2B5EF4-FFF2-40B4-BE49-F238E27FC236}">
                <a16:creationId xmlns:a16="http://schemas.microsoft.com/office/drawing/2014/main" id="{DB2114C7-D5A2-403D-9873-709FE2AC1338}"/>
              </a:ext>
            </a:extLst>
          </p:cNvPr>
          <p:cNvSpPr txBox="1"/>
          <p:nvPr/>
        </p:nvSpPr>
        <p:spPr>
          <a:xfrm>
            <a:off x="3791237" y="3804632"/>
            <a:ext cx="2054087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experts algo</a:t>
            </a:r>
            <a:endParaRPr sz="2400" baseline="-25000" dirty="0">
              <a:solidFill>
                <a:srgbClr val="0000FF"/>
              </a:solidFill>
            </a:endParaRPr>
          </a:p>
        </p:txBody>
      </p:sp>
      <p:sp>
        <p:nvSpPr>
          <p:cNvPr id="76" name="Google Shape;647;p47">
            <a:extLst>
              <a:ext uri="{FF2B5EF4-FFF2-40B4-BE49-F238E27FC236}">
                <a16:creationId xmlns:a16="http://schemas.microsoft.com/office/drawing/2014/main" id="{88D18094-745B-9683-99E8-6586BF6CDF55}"/>
              </a:ext>
            </a:extLst>
          </p:cNvPr>
          <p:cNvSpPr/>
          <p:nvPr/>
        </p:nvSpPr>
        <p:spPr>
          <a:xfrm>
            <a:off x="2993405" y="3273040"/>
            <a:ext cx="735600" cy="16650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4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77" name="Google Shape;648;p47">
            <a:extLst>
              <a:ext uri="{FF2B5EF4-FFF2-40B4-BE49-F238E27FC236}">
                <a16:creationId xmlns:a16="http://schemas.microsoft.com/office/drawing/2014/main" id="{58EB99DF-229A-E1D1-ADA2-7FED373A75B5}"/>
              </a:ext>
            </a:extLst>
          </p:cNvPr>
          <p:cNvCxnSpPr>
            <a:cxnSpLocks/>
          </p:cNvCxnSpPr>
          <p:nvPr/>
        </p:nvCxnSpPr>
        <p:spPr>
          <a:xfrm rot="5400000">
            <a:off x="4094633" y="4640111"/>
            <a:ext cx="793311" cy="33234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540;p46">
                <a:extLst>
                  <a:ext uri="{FF2B5EF4-FFF2-40B4-BE49-F238E27FC236}">
                    <a16:creationId xmlns:a16="http://schemas.microsoft.com/office/drawing/2014/main" id="{8507370A-056A-789C-FF3E-B50B86B9D40D}"/>
                  </a:ext>
                </a:extLst>
              </p:cNvPr>
              <p:cNvSpPr txBox="1"/>
              <p:nvPr/>
            </p:nvSpPr>
            <p:spPr>
              <a:xfrm>
                <a:off x="3394905" y="5142312"/>
                <a:ext cx="2655802" cy="58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sSub>
                          <m:sSubPr>
                            <m:ctrlPr>
                              <a:rPr lang="pt-BR" sz="2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pt-BR" sz="2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endParaRPr sz="20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Google Shape;540;p46">
                <a:extLst>
                  <a:ext uri="{FF2B5EF4-FFF2-40B4-BE49-F238E27FC236}">
                    <a16:creationId xmlns:a16="http://schemas.microsoft.com/office/drawing/2014/main" id="{8507370A-056A-789C-FF3E-B50B86B9D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905" y="5142312"/>
                <a:ext cx="2655802" cy="580375"/>
              </a:xfrm>
              <a:prstGeom prst="rect">
                <a:avLst/>
              </a:prstGeom>
              <a:blipFill>
                <a:blip r:embed="rId10"/>
                <a:stretch>
                  <a:fillRect l="-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Google Shape;646;p47">
            <a:extLst>
              <a:ext uri="{FF2B5EF4-FFF2-40B4-BE49-F238E27FC236}">
                <a16:creationId xmlns:a16="http://schemas.microsoft.com/office/drawing/2014/main" id="{944E10C9-5922-A3C5-F9F7-EE829ED3E81D}"/>
              </a:ext>
            </a:extLst>
          </p:cNvPr>
          <p:cNvSpPr txBox="1"/>
          <p:nvPr/>
        </p:nvSpPr>
        <p:spPr>
          <a:xfrm>
            <a:off x="6457528" y="3804632"/>
            <a:ext cx="2054087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experts algo</a:t>
            </a:r>
            <a:endParaRPr sz="2400" baseline="-25000" dirty="0">
              <a:solidFill>
                <a:srgbClr val="0000FF"/>
              </a:solidFill>
            </a:endParaRPr>
          </a:p>
        </p:txBody>
      </p:sp>
      <p:sp>
        <p:nvSpPr>
          <p:cNvPr id="80" name="Google Shape;647;p47">
            <a:extLst>
              <a:ext uri="{FF2B5EF4-FFF2-40B4-BE49-F238E27FC236}">
                <a16:creationId xmlns:a16="http://schemas.microsoft.com/office/drawing/2014/main" id="{6E9FE6AA-9F4A-1329-EA0E-FB72218FD0D5}"/>
              </a:ext>
            </a:extLst>
          </p:cNvPr>
          <p:cNvSpPr/>
          <p:nvPr/>
        </p:nvSpPr>
        <p:spPr>
          <a:xfrm>
            <a:off x="5659696" y="3273040"/>
            <a:ext cx="735600" cy="16650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4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D35277-5069-4ACE-D9A0-4DA6D6FA8C1F}"/>
              </a:ext>
            </a:extLst>
          </p:cNvPr>
          <p:cNvGrpSpPr/>
          <p:nvPr/>
        </p:nvGrpSpPr>
        <p:grpSpPr>
          <a:xfrm>
            <a:off x="3621258" y="2780076"/>
            <a:ext cx="3702494" cy="2401526"/>
            <a:chOff x="3621258" y="2780076"/>
            <a:chExt cx="3702494" cy="2401526"/>
          </a:xfrm>
        </p:grpSpPr>
        <p:cxnSp>
          <p:nvCxnSpPr>
            <p:cNvPr id="82" name="Google Shape;551;p46">
              <a:extLst>
                <a:ext uri="{FF2B5EF4-FFF2-40B4-BE49-F238E27FC236}">
                  <a16:creationId xmlns:a16="http://schemas.microsoft.com/office/drawing/2014/main" id="{A0188371-685C-57F0-0ECB-47121208C681}"/>
                </a:ext>
              </a:extLst>
            </p:cNvPr>
            <p:cNvCxnSpPr/>
            <p:nvPr/>
          </p:nvCxnSpPr>
          <p:spPr>
            <a:xfrm rot="10800000" flipH="1">
              <a:off x="3819650" y="4854346"/>
              <a:ext cx="1726000" cy="9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541;p46">
              <a:extLst>
                <a:ext uri="{FF2B5EF4-FFF2-40B4-BE49-F238E27FC236}">
                  <a16:creationId xmlns:a16="http://schemas.microsoft.com/office/drawing/2014/main" id="{0FF72596-8113-9429-8DA1-B7A259C6957A}"/>
                </a:ext>
              </a:extLst>
            </p:cNvPr>
            <p:cNvCxnSpPr/>
            <p:nvPr/>
          </p:nvCxnSpPr>
          <p:spPr>
            <a:xfrm rot="10800000" flipH="1">
              <a:off x="3819651" y="3357313"/>
              <a:ext cx="1726000" cy="9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" name="Google Shape;542;p46">
              <a:extLst>
                <a:ext uri="{FF2B5EF4-FFF2-40B4-BE49-F238E27FC236}">
                  <a16:creationId xmlns:a16="http://schemas.microsoft.com/office/drawing/2014/main" id="{F40AEA9B-1A2B-47D6-3369-89D3DF44AA0D}"/>
                </a:ext>
              </a:extLst>
            </p:cNvPr>
            <p:cNvSpPr/>
            <p:nvPr/>
          </p:nvSpPr>
          <p:spPr>
            <a:xfrm>
              <a:off x="3733746" y="3265704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543;p46">
              <a:extLst>
                <a:ext uri="{FF2B5EF4-FFF2-40B4-BE49-F238E27FC236}">
                  <a16:creationId xmlns:a16="http://schemas.microsoft.com/office/drawing/2014/main" id="{9D5D5A11-EFAA-44F8-C60E-380E0AFEBCE2}"/>
                </a:ext>
              </a:extLst>
            </p:cNvPr>
            <p:cNvSpPr/>
            <p:nvPr/>
          </p:nvSpPr>
          <p:spPr>
            <a:xfrm>
              <a:off x="4193247" y="3265704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6" name="Google Shape;546;p46">
              <a:extLst>
                <a:ext uri="{FF2B5EF4-FFF2-40B4-BE49-F238E27FC236}">
                  <a16:creationId xmlns:a16="http://schemas.microsoft.com/office/drawing/2014/main" id="{5A2625EC-52E6-1040-9CC3-8EC938FE0F1C}"/>
                </a:ext>
              </a:extLst>
            </p:cNvPr>
            <p:cNvGrpSpPr/>
            <p:nvPr/>
          </p:nvGrpSpPr>
          <p:grpSpPr>
            <a:xfrm>
              <a:off x="4193264" y="3265629"/>
              <a:ext cx="207119" cy="258955"/>
              <a:chOff x="2337950" y="3654084"/>
              <a:chExt cx="639782" cy="799902"/>
            </a:xfrm>
          </p:grpSpPr>
          <p:sp>
            <p:nvSpPr>
              <p:cNvPr id="123" name="Google Shape;547;p46">
                <a:extLst>
                  <a:ext uri="{FF2B5EF4-FFF2-40B4-BE49-F238E27FC236}">
                    <a16:creationId xmlns:a16="http://schemas.microsoft.com/office/drawing/2014/main" id="{0678A311-78D0-0A10-95EC-B232D77EFD88}"/>
                  </a:ext>
                </a:extLst>
              </p:cNvPr>
              <p:cNvSpPr/>
              <p:nvPr/>
            </p:nvSpPr>
            <p:spPr>
              <a:xfrm>
                <a:off x="2337950" y="3654084"/>
                <a:ext cx="613500" cy="572700"/>
              </a:xfrm>
              <a:prstGeom prst="cube">
                <a:avLst>
                  <a:gd name="adj" fmla="val 25000"/>
                </a:avLst>
              </a:prstGeom>
              <a:solidFill>
                <a:srgbClr val="D9D9D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pic>
            <p:nvPicPr>
              <p:cNvPr id="124" name="Google Shape;548;p46">
                <a:extLst>
                  <a:ext uri="{FF2B5EF4-FFF2-40B4-BE49-F238E27FC236}">
                    <a16:creationId xmlns:a16="http://schemas.microsoft.com/office/drawing/2014/main" id="{D2409FBF-DB79-9E3C-073F-DD96F370C721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615782" y="4092036"/>
                <a:ext cx="361950" cy="361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7" name="Google Shape;549;p46">
              <a:extLst>
                <a:ext uri="{FF2B5EF4-FFF2-40B4-BE49-F238E27FC236}">
                  <a16:creationId xmlns:a16="http://schemas.microsoft.com/office/drawing/2014/main" id="{23846A5E-DAAF-5C9D-9AC4-936FA026A817}"/>
                </a:ext>
              </a:extLst>
            </p:cNvPr>
            <p:cNvSpPr/>
            <p:nvPr/>
          </p:nvSpPr>
          <p:spPr>
            <a:xfrm>
              <a:off x="3621258" y="3121536"/>
              <a:ext cx="1773600" cy="45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Google Shape;550;p46">
                  <a:extLst>
                    <a:ext uri="{FF2B5EF4-FFF2-40B4-BE49-F238E27FC236}">
                      <a16:creationId xmlns:a16="http://schemas.microsoft.com/office/drawing/2014/main" id="{C001B238-8C45-7499-B1F2-7D599A963EF0}"/>
                    </a:ext>
                  </a:extLst>
                </p:cNvPr>
                <p:cNvSpPr txBox="1"/>
                <p:nvPr/>
              </p:nvSpPr>
              <p:spPr>
                <a:xfrm>
                  <a:off x="3624491" y="2780076"/>
                  <a:ext cx="1428800" cy="4513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333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GB" sz="1333" dirty="0">
                      <a:solidFill>
                        <a:schemeClr val="accent1"/>
                      </a:solidFill>
                    </a:rPr>
                    <a:t> = 1</a:t>
                  </a:r>
                  <a:endParaRPr sz="1333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Google Shape;550;p46">
                  <a:extLst>
                    <a:ext uri="{FF2B5EF4-FFF2-40B4-BE49-F238E27FC236}">
                      <a16:creationId xmlns:a16="http://schemas.microsoft.com/office/drawing/2014/main" id="{C001B238-8C45-7499-B1F2-7D599A963E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491" y="2780076"/>
                  <a:ext cx="1428800" cy="45130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Google Shape;551;p46">
              <a:extLst>
                <a:ext uri="{FF2B5EF4-FFF2-40B4-BE49-F238E27FC236}">
                  <a16:creationId xmlns:a16="http://schemas.microsoft.com/office/drawing/2014/main" id="{08ABE0CA-17D2-E766-F895-2CAEA8170A51}"/>
                </a:ext>
              </a:extLst>
            </p:cNvPr>
            <p:cNvCxnSpPr/>
            <p:nvPr/>
          </p:nvCxnSpPr>
          <p:spPr>
            <a:xfrm rot="10800000" flipH="1">
              <a:off x="3819651" y="4137937"/>
              <a:ext cx="1726000" cy="9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0" name="Google Shape;552;p46">
              <a:extLst>
                <a:ext uri="{FF2B5EF4-FFF2-40B4-BE49-F238E27FC236}">
                  <a16:creationId xmlns:a16="http://schemas.microsoft.com/office/drawing/2014/main" id="{0010FDE8-42CD-2C5F-C4AC-B9607252E1E1}"/>
                </a:ext>
              </a:extLst>
            </p:cNvPr>
            <p:cNvSpPr/>
            <p:nvPr/>
          </p:nvSpPr>
          <p:spPr>
            <a:xfrm>
              <a:off x="3733746" y="4046329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553;p46">
              <a:extLst>
                <a:ext uri="{FF2B5EF4-FFF2-40B4-BE49-F238E27FC236}">
                  <a16:creationId xmlns:a16="http://schemas.microsoft.com/office/drawing/2014/main" id="{0AF2A09B-71D4-4660-D201-84726BFECEA7}"/>
                </a:ext>
              </a:extLst>
            </p:cNvPr>
            <p:cNvSpPr/>
            <p:nvPr/>
          </p:nvSpPr>
          <p:spPr>
            <a:xfrm>
              <a:off x="4193247" y="4046329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557;p46">
              <a:extLst>
                <a:ext uri="{FF2B5EF4-FFF2-40B4-BE49-F238E27FC236}">
                  <a16:creationId xmlns:a16="http://schemas.microsoft.com/office/drawing/2014/main" id="{2339E8F4-9029-39CD-DE23-EF1451A543AF}"/>
                </a:ext>
              </a:extLst>
            </p:cNvPr>
            <p:cNvSpPr/>
            <p:nvPr/>
          </p:nvSpPr>
          <p:spPr>
            <a:xfrm>
              <a:off x="4193264" y="4046254"/>
              <a:ext cx="198611" cy="185402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559;p46">
              <a:extLst>
                <a:ext uri="{FF2B5EF4-FFF2-40B4-BE49-F238E27FC236}">
                  <a16:creationId xmlns:a16="http://schemas.microsoft.com/office/drawing/2014/main" id="{723B1CF2-0C06-B3C9-D004-AF6268AE01CC}"/>
                </a:ext>
              </a:extLst>
            </p:cNvPr>
            <p:cNvSpPr/>
            <p:nvPr/>
          </p:nvSpPr>
          <p:spPr>
            <a:xfrm>
              <a:off x="3621258" y="3902159"/>
              <a:ext cx="1773600" cy="45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Google Shape;560;p46">
                  <a:extLst>
                    <a:ext uri="{FF2B5EF4-FFF2-40B4-BE49-F238E27FC236}">
                      <a16:creationId xmlns:a16="http://schemas.microsoft.com/office/drawing/2014/main" id="{681FBD1A-076F-A3E1-8BF8-0B765365FF2A}"/>
                    </a:ext>
                  </a:extLst>
                </p:cNvPr>
                <p:cNvSpPr txBox="1"/>
                <p:nvPr/>
              </p:nvSpPr>
              <p:spPr>
                <a:xfrm>
                  <a:off x="3624491" y="3571906"/>
                  <a:ext cx="1428800" cy="4513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333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GB" sz="1333" dirty="0">
                      <a:solidFill>
                        <a:schemeClr val="accent1"/>
                      </a:solidFill>
                    </a:rPr>
                    <a:t> = 2</a:t>
                  </a:r>
                  <a:endParaRPr sz="1333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Google Shape;560;p46">
                  <a:extLst>
                    <a:ext uri="{FF2B5EF4-FFF2-40B4-BE49-F238E27FC236}">
                      <a16:creationId xmlns:a16="http://schemas.microsoft.com/office/drawing/2014/main" id="{681FBD1A-076F-A3E1-8BF8-0B765365F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491" y="3571906"/>
                  <a:ext cx="1428800" cy="45130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Google Shape;562;p46">
              <a:extLst>
                <a:ext uri="{FF2B5EF4-FFF2-40B4-BE49-F238E27FC236}">
                  <a16:creationId xmlns:a16="http://schemas.microsoft.com/office/drawing/2014/main" id="{73433642-6FDC-E12A-EEAD-A80AE650F38C}"/>
                </a:ext>
              </a:extLst>
            </p:cNvPr>
            <p:cNvSpPr/>
            <p:nvPr/>
          </p:nvSpPr>
          <p:spPr>
            <a:xfrm>
              <a:off x="3733746" y="4765508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563;p46">
              <a:extLst>
                <a:ext uri="{FF2B5EF4-FFF2-40B4-BE49-F238E27FC236}">
                  <a16:creationId xmlns:a16="http://schemas.microsoft.com/office/drawing/2014/main" id="{8F129CD4-1066-F6CF-AE16-730E6725BBAB}"/>
                </a:ext>
              </a:extLst>
            </p:cNvPr>
            <p:cNvSpPr/>
            <p:nvPr/>
          </p:nvSpPr>
          <p:spPr>
            <a:xfrm>
              <a:off x="4193247" y="4765508"/>
              <a:ext cx="198800" cy="185600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567;p46">
              <a:extLst>
                <a:ext uri="{FF2B5EF4-FFF2-40B4-BE49-F238E27FC236}">
                  <a16:creationId xmlns:a16="http://schemas.microsoft.com/office/drawing/2014/main" id="{8F1ACC6D-D73B-591F-B5F2-9E59A3F6315E}"/>
                </a:ext>
              </a:extLst>
            </p:cNvPr>
            <p:cNvSpPr/>
            <p:nvPr/>
          </p:nvSpPr>
          <p:spPr>
            <a:xfrm>
              <a:off x="4193264" y="4765433"/>
              <a:ext cx="198611" cy="185402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569;p46">
              <a:extLst>
                <a:ext uri="{FF2B5EF4-FFF2-40B4-BE49-F238E27FC236}">
                  <a16:creationId xmlns:a16="http://schemas.microsoft.com/office/drawing/2014/main" id="{82A84C0B-EBFA-1E0F-B9A6-583171F0A3AE}"/>
                </a:ext>
              </a:extLst>
            </p:cNvPr>
            <p:cNvSpPr/>
            <p:nvPr/>
          </p:nvSpPr>
          <p:spPr>
            <a:xfrm>
              <a:off x="3621258" y="4621340"/>
              <a:ext cx="1773600" cy="45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Google Shape;570;p46">
                  <a:extLst>
                    <a:ext uri="{FF2B5EF4-FFF2-40B4-BE49-F238E27FC236}">
                      <a16:creationId xmlns:a16="http://schemas.microsoft.com/office/drawing/2014/main" id="{919183EA-8525-2CAE-7DBA-6F83DD9871CD}"/>
                    </a:ext>
                  </a:extLst>
                </p:cNvPr>
                <p:cNvSpPr txBox="1"/>
                <p:nvPr/>
              </p:nvSpPr>
              <p:spPr>
                <a:xfrm>
                  <a:off x="3624491" y="4292268"/>
                  <a:ext cx="1428800" cy="4513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333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GB" sz="1333" dirty="0">
                      <a:solidFill>
                        <a:schemeClr val="accent1"/>
                      </a:solidFill>
                    </a:rPr>
                    <a:t> = ...</a:t>
                  </a:r>
                  <a:endParaRPr sz="1333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Google Shape;570;p46">
                  <a:extLst>
                    <a:ext uri="{FF2B5EF4-FFF2-40B4-BE49-F238E27FC236}">
                      <a16:creationId xmlns:a16="http://schemas.microsoft.com/office/drawing/2014/main" id="{919183EA-8525-2CAE-7DBA-6F83DD987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491" y="4292268"/>
                  <a:ext cx="1428800" cy="45130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Google Shape;648;p47">
              <a:extLst>
                <a:ext uri="{FF2B5EF4-FFF2-40B4-BE49-F238E27FC236}">
                  <a16:creationId xmlns:a16="http://schemas.microsoft.com/office/drawing/2014/main" id="{24E7EAC2-0677-6AA6-4BAE-C4BE4FD5CC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81853" y="4539704"/>
              <a:ext cx="771975" cy="511822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101" name="Google Shape;546;p46">
              <a:extLst>
                <a:ext uri="{FF2B5EF4-FFF2-40B4-BE49-F238E27FC236}">
                  <a16:creationId xmlns:a16="http://schemas.microsoft.com/office/drawing/2014/main" id="{CAB38D1E-C72F-F393-5362-27406F41FD1E}"/>
                </a:ext>
              </a:extLst>
            </p:cNvPr>
            <p:cNvGrpSpPr/>
            <p:nvPr/>
          </p:nvGrpSpPr>
          <p:grpSpPr>
            <a:xfrm>
              <a:off x="4642502" y="3264492"/>
              <a:ext cx="207119" cy="258955"/>
              <a:chOff x="2337950" y="3654084"/>
              <a:chExt cx="639782" cy="799902"/>
            </a:xfrm>
          </p:grpSpPr>
          <p:sp>
            <p:nvSpPr>
              <p:cNvPr id="117" name="Google Shape;547;p46">
                <a:extLst>
                  <a:ext uri="{FF2B5EF4-FFF2-40B4-BE49-F238E27FC236}">
                    <a16:creationId xmlns:a16="http://schemas.microsoft.com/office/drawing/2014/main" id="{A6C23342-BF60-CB98-2ECE-932C4FC5C14E}"/>
                  </a:ext>
                </a:extLst>
              </p:cNvPr>
              <p:cNvSpPr/>
              <p:nvPr/>
            </p:nvSpPr>
            <p:spPr>
              <a:xfrm>
                <a:off x="2337950" y="3654084"/>
                <a:ext cx="613500" cy="572700"/>
              </a:xfrm>
              <a:prstGeom prst="cube">
                <a:avLst>
                  <a:gd name="adj" fmla="val 25000"/>
                </a:avLst>
              </a:prstGeom>
              <a:solidFill>
                <a:srgbClr val="D9D9D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pic>
            <p:nvPicPr>
              <p:cNvPr id="118" name="Google Shape;548;p46">
                <a:extLst>
                  <a:ext uri="{FF2B5EF4-FFF2-40B4-BE49-F238E27FC236}">
                    <a16:creationId xmlns:a16="http://schemas.microsoft.com/office/drawing/2014/main" id="{9342509F-F7E8-78BA-0224-1CC22FA4A625}"/>
                  </a:ext>
                </a:extLst>
              </p:cNvPr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2615782" y="4092036"/>
                <a:ext cx="361950" cy="361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2" name="Google Shape;546;p46">
              <a:extLst>
                <a:ext uri="{FF2B5EF4-FFF2-40B4-BE49-F238E27FC236}">
                  <a16:creationId xmlns:a16="http://schemas.microsoft.com/office/drawing/2014/main" id="{8ABFF677-B2BF-F976-2E2D-5353213DA139}"/>
                </a:ext>
              </a:extLst>
            </p:cNvPr>
            <p:cNvGrpSpPr/>
            <p:nvPr/>
          </p:nvGrpSpPr>
          <p:grpSpPr>
            <a:xfrm>
              <a:off x="5094585" y="3267904"/>
              <a:ext cx="207119" cy="258955"/>
              <a:chOff x="2337950" y="3654084"/>
              <a:chExt cx="639782" cy="799902"/>
            </a:xfrm>
          </p:grpSpPr>
          <p:sp>
            <p:nvSpPr>
              <p:cNvPr id="115" name="Google Shape;547;p46">
                <a:extLst>
                  <a:ext uri="{FF2B5EF4-FFF2-40B4-BE49-F238E27FC236}">
                    <a16:creationId xmlns:a16="http://schemas.microsoft.com/office/drawing/2014/main" id="{6097B89B-4B89-FC8B-3031-052E7D7D4C71}"/>
                  </a:ext>
                </a:extLst>
              </p:cNvPr>
              <p:cNvSpPr/>
              <p:nvPr/>
            </p:nvSpPr>
            <p:spPr>
              <a:xfrm>
                <a:off x="2337950" y="3654084"/>
                <a:ext cx="613500" cy="572700"/>
              </a:xfrm>
              <a:prstGeom prst="cube">
                <a:avLst>
                  <a:gd name="adj" fmla="val 25000"/>
                </a:avLst>
              </a:prstGeom>
              <a:solidFill>
                <a:srgbClr val="D9D9D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pic>
            <p:nvPicPr>
              <p:cNvPr id="116" name="Google Shape;548;p46">
                <a:extLst>
                  <a:ext uri="{FF2B5EF4-FFF2-40B4-BE49-F238E27FC236}">
                    <a16:creationId xmlns:a16="http://schemas.microsoft.com/office/drawing/2014/main" id="{4DB39B0D-7104-DA9A-848E-CC9DDCC941EC}"/>
                  </a:ext>
                </a:extLst>
              </p:cNvPr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2615782" y="4092036"/>
                <a:ext cx="361950" cy="361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546;p46">
              <a:extLst>
                <a:ext uri="{FF2B5EF4-FFF2-40B4-BE49-F238E27FC236}">
                  <a16:creationId xmlns:a16="http://schemas.microsoft.com/office/drawing/2014/main" id="{D66C7417-3332-8CAF-9C21-F67F85E6D52D}"/>
                </a:ext>
              </a:extLst>
            </p:cNvPr>
            <p:cNvGrpSpPr/>
            <p:nvPr/>
          </p:nvGrpSpPr>
          <p:grpSpPr>
            <a:xfrm>
              <a:off x="4626011" y="4041277"/>
              <a:ext cx="207119" cy="258955"/>
              <a:chOff x="2337950" y="3654084"/>
              <a:chExt cx="639782" cy="799902"/>
            </a:xfrm>
          </p:grpSpPr>
          <p:sp>
            <p:nvSpPr>
              <p:cNvPr id="113" name="Google Shape;547;p46">
                <a:extLst>
                  <a:ext uri="{FF2B5EF4-FFF2-40B4-BE49-F238E27FC236}">
                    <a16:creationId xmlns:a16="http://schemas.microsoft.com/office/drawing/2014/main" id="{D325C471-E306-BAD5-BDD8-6141BDCBEBBE}"/>
                  </a:ext>
                </a:extLst>
              </p:cNvPr>
              <p:cNvSpPr/>
              <p:nvPr/>
            </p:nvSpPr>
            <p:spPr>
              <a:xfrm>
                <a:off x="2337950" y="3654084"/>
                <a:ext cx="613500" cy="572700"/>
              </a:xfrm>
              <a:prstGeom prst="cube">
                <a:avLst>
                  <a:gd name="adj" fmla="val 25000"/>
                </a:avLst>
              </a:prstGeom>
              <a:solidFill>
                <a:srgbClr val="D9D9D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pic>
            <p:nvPicPr>
              <p:cNvPr id="114" name="Google Shape;548;p46">
                <a:extLst>
                  <a:ext uri="{FF2B5EF4-FFF2-40B4-BE49-F238E27FC236}">
                    <a16:creationId xmlns:a16="http://schemas.microsoft.com/office/drawing/2014/main" id="{52686AC2-A541-56EF-A9BA-74A02414029D}"/>
                  </a:ext>
                </a:extLst>
              </p:cNvPr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2615782" y="4092036"/>
                <a:ext cx="361950" cy="361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1" name="Google Shape;547;p46">
              <a:extLst>
                <a:ext uri="{FF2B5EF4-FFF2-40B4-BE49-F238E27FC236}">
                  <a16:creationId xmlns:a16="http://schemas.microsoft.com/office/drawing/2014/main" id="{F57F9826-F987-3B53-AF1C-A8C6DB0A8951}"/>
                </a:ext>
              </a:extLst>
            </p:cNvPr>
            <p:cNvSpPr/>
            <p:nvPr/>
          </p:nvSpPr>
          <p:spPr>
            <a:xfrm>
              <a:off x="5078094" y="4044689"/>
              <a:ext cx="198611" cy="185402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9" name="Google Shape;547;p46">
              <a:extLst>
                <a:ext uri="{FF2B5EF4-FFF2-40B4-BE49-F238E27FC236}">
                  <a16:creationId xmlns:a16="http://schemas.microsoft.com/office/drawing/2014/main" id="{309208B3-BEDA-907D-57FC-21ED45A049F9}"/>
                </a:ext>
              </a:extLst>
            </p:cNvPr>
            <p:cNvSpPr/>
            <p:nvPr/>
          </p:nvSpPr>
          <p:spPr>
            <a:xfrm>
              <a:off x="4607245" y="4766314"/>
              <a:ext cx="198611" cy="185402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7" name="Google Shape;547;p46">
              <a:extLst>
                <a:ext uri="{FF2B5EF4-FFF2-40B4-BE49-F238E27FC236}">
                  <a16:creationId xmlns:a16="http://schemas.microsoft.com/office/drawing/2014/main" id="{01DA1CB6-7896-E076-183F-18E826F2CE01}"/>
                </a:ext>
              </a:extLst>
            </p:cNvPr>
            <p:cNvSpPr/>
            <p:nvPr/>
          </p:nvSpPr>
          <p:spPr>
            <a:xfrm>
              <a:off x="5059328" y="4769726"/>
              <a:ext cx="198611" cy="185402"/>
            </a:xfrm>
            <a:prstGeom prst="cube">
              <a:avLst>
                <a:gd name="adj" fmla="val 25000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Google Shape;540;p46">
                <a:extLst>
                  <a:ext uri="{FF2B5EF4-FFF2-40B4-BE49-F238E27FC236}">
                    <a16:creationId xmlns:a16="http://schemas.microsoft.com/office/drawing/2014/main" id="{DF834A27-D21A-81DE-9B99-0212B817462E}"/>
                  </a:ext>
                </a:extLst>
              </p:cNvPr>
              <p:cNvSpPr txBox="1"/>
              <p:nvPr/>
            </p:nvSpPr>
            <p:spPr>
              <a:xfrm>
                <a:off x="3394905" y="5142312"/>
                <a:ext cx="2655802" cy="58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sSub>
                          <m:sSubPr>
                            <m:ctrlPr>
                              <a:rPr lang="pt-BR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BR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endParaRPr sz="20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5" name="Google Shape;540;p46">
                <a:extLst>
                  <a:ext uri="{FF2B5EF4-FFF2-40B4-BE49-F238E27FC236}">
                    <a16:creationId xmlns:a16="http://schemas.microsoft.com/office/drawing/2014/main" id="{DF834A27-D21A-81DE-9B99-0212B8174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905" y="5142312"/>
                <a:ext cx="2655802" cy="580375"/>
              </a:xfrm>
              <a:prstGeom prst="rect">
                <a:avLst/>
              </a:prstGeom>
              <a:blipFill>
                <a:blip r:embed="rId15"/>
                <a:stretch>
                  <a:fillRect l="-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Google Shape;540;p46">
                <a:extLst>
                  <a:ext uri="{FF2B5EF4-FFF2-40B4-BE49-F238E27FC236}">
                    <a16:creationId xmlns:a16="http://schemas.microsoft.com/office/drawing/2014/main" id="{ADBF94CA-B390-9AEC-8339-6A251D779A68}"/>
                  </a:ext>
                </a:extLst>
              </p:cNvPr>
              <p:cNvSpPr txBox="1"/>
              <p:nvPr/>
            </p:nvSpPr>
            <p:spPr>
              <a:xfrm>
                <a:off x="5822673" y="5131679"/>
                <a:ext cx="2655802" cy="58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sSub>
                          <m:sSubPr>
                            <m:ctrlPr>
                              <a:rPr lang="pt-BR" sz="2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endParaRPr sz="20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Google Shape;540;p46">
                <a:extLst>
                  <a:ext uri="{FF2B5EF4-FFF2-40B4-BE49-F238E27FC236}">
                    <a16:creationId xmlns:a16="http://schemas.microsoft.com/office/drawing/2014/main" id="{ADBF94CA-B390-9AEC-8339-6A251D77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73" y="5131679"/>
                <a:ext cx="2655802" cy="580375"/>
              </a:xfrm>
              <a:prstGeom prst="rect">
                <a:avLst/>
              </a:prstGeom>
              <a:blipFill>
                <a:blip r:embed="rId16"/>
                <a:stretch>
                  <a:fillRect l="-9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76" grpId="0" animBg="1"/>
      <p:bldP spid="76" grpId="1" animBg="1"/>
      <p:bldP spid="78" grpId="0"/>
      <p:bldP spid="78" grpId="1"/>
      <p:bldP spid="79" grpId="0"/>
      <p:bldP spid="80" grpId="0" animBg="1"/>
      <p:bldP spid="125" grpId="0"/>
      <p:bldP spid="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760D4-2676-55A5-9F71-3904BB33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vs stochastic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24009-28E8-73E0-84E4-76EF32D0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FA887E-74C7-57F6-A022-FEEC7C592B7B}"/>
              </a:ext>
            </a:extLst>
          </p:cNvPr>
          <p:cNvCxnSpPr/>
          <p:nvPr/>
        </p:nvCxnSpPr>
        <p:spPr>
          <a:xfrm>
            <a:off x="2414562" y="2541960"/>
            <a:ext cx="746760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AAFD543-1F27-98FE-080E-98E26E13FA5B}"/>
              </a:ext>
            </a:extLst>
          </p:cNvPr>
          <p:cNvSpPr/>
          <p:nvPr/>
        </p:nvSpPr>
        <p:spPr>
          <a:xfrm>
            <a:off x="2566962" y="2313360"/>
            <a:ext cx="1524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C72DB-3813-0682-369B-DF0080E2ADC7}"/>
              </a:ext>
            </a:extLst>
          </p:cNvPr>
          <p:cNvSpPr txBox="1"/>
          <p:nvPr/>
        </p:nvSpPr>
        <p:spPr>
          <a:xfrm>
            <a:off x="1565643" y="31489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stochastic predictions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CE8440-07A8-7DCD-2E62-22F599C06F36}"/>
              </a:ext>
            </a:extLst>
          </p:cNvPr>
          <p:cNvSpPr/>
          <p:nvPr/>
        </p:nvSpPr>
        <p:spPr>
          <a:xfrm>
            <a:off x="9577362" y="2313360"/>
            <a:ext cx="152400" cy="457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BC955-349B-B2EB-13C1-0DBB430C7BB4}"/>
              </a:ext>
            </a:extLst>
          </p:cNvPr>
          <p:cNvSpPr txBox="1"/>
          <p:nvPr/>
        </p:nvSpPr>
        <p:spPr>
          <a:xfrm>
            <a:off x="8714845" y="3173455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worst-case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algorithm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66A52-D873-CD0E-D37E-32888B14649A}"/>
              </a:ext>
            </a:extLst>
          </p:cNvPr>
          <p:cNvSpPr txBox="1"/>
          <p:nvPr/>
        </p:nvSpPr>
        <p:spPr>
          <a:xfrm>
            <a:off x="1533747" y="427080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stylized/optimistic?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56EAF-C7CE-1939-D88A-E47E109EF806}"/>
              </a:ext>
            </a:extLst>
          </p:cNvPr>
          <p:cNvSpPr txBox="1"/>
          <p:nvPr/>
        </p:nvSpPr>
        <p:spPr>
          <a:xfrm>
            <a:off x="8557394" y="4223019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too pessimistic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E5D89FE-C281-9FA7-FDB3-EC38B2CA7197}"/>
              </a:ext>
            </a:extLst>
          </p:cNvPr>
          <p:cNvSpPr/>
          <p:nvPr/>
        </p:nvSpPr>
        <p:spPr>
          <a:xfrm rot="10800000">
            <a:off x="6031046" y="2593504"/>
            <a:ext cx="427597" cy="5554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0D373-35BC-A217-9CB1-15155C031625}"/>
              </a:ext>
            </a:extLst>
          </p:cNvPr>
          <p:cNvSpPr txBox="1"/>
          <p:nvPr/>
        </p:nvSpPr>
        <p:spPr>
          <a:xfrm>
            <a:off x="1351423" y="388902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8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can get strong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C9CF4-3369-B1E5-1035-35F71A55982A}"/>
              </a:ext>
            </a:extLst>
          </p:cNvPr>
          <p:cNvSpPr txBox="1"/>
          <p:nvPr/>
        </p:nvSpPr>
        <p:spPr>
          <a:xfrm>
            <a:off x="2810984" y="5134745"/>
            <a:ext cx="6821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Can we handle “noisy” models that lie between the two?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446D1-51B1-8311-FA86-FD41C91F9445}"/>
              </a:ext>
            </a:extLst>
          </p:cNvPr>
          <p:cNvSpPr txBox="1"/>
          <p:nvPr/>
        </p:nvSpPr>
        <p:spPr>
          <a:xfrm>
            <a:off x="1515048" y="346646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(model given or learnt)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F22D7-BFD4-364F-DC24-F96BA6EB60AA}"/>
              </a:ext>
            </a:extLst>
          </p:cNvPr>
          <p:cNvSpPr txBox="1"/>
          <p:nvPr/>
        </p:nvSpPr>
        <p:spPr>
          <a:xfrm>
            <a:off x="8945779" y="384181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8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robust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547968-1867-F155-CF47-377C877EFA59}"/>
              </a:ext>
            </a:extLst>
          </p:cNvPr>
          <p:cNvSpPr txBox="1"/>
          <p:nvPr/>
        </p:nvSpPr>
        <p:spPr>
          <a:xfrm>
            <a:off x="2048678" y="5744579"/>
            <a:ext cx="849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Study these tradeoffs in the context of secretary/prophet problems</a:t>
            </a:r>
          </a:p>
        </p:txBody>
      </p:sp>
    </p:spTree>
    <p:extLst>
      <p:ext uri="{BB962C8B-B14F-4D97-AF65-F5344CB8AC3E}">
        <p14:creationId xmlns:p14="http://schemas.microsoft.com/office/powerpoint/2010/main" val="39052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C3BE-5218-7E3B-CF0A-8AEE41FF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total </a:t>
            </a:r>
            <a:r>
              <a:rPr lang="pt-BR" dirty="0" err="1"/>
              <a:t>value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638B69-1B40-5848-37E9-559525DB96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465215"/>
                <a:ext cx="10680049" cy="3690172"/>
              </a:xfrm>
            </p:spPr>
            <p:txBody>
              <a:bodyPr/>
              <a:lstStyle/>
              <a:p>
                <a:r>
                  <a:rPr lang="pt-BR" dirty="0">
                    <a:solidFill>
                      <a:srgbClr val="0000FF"/>
                    </a:solidFill>
                  </a:rPr>
                  <a:t>Fact: </a:t>
                </a:r>
                <a:r>
                  <a:rPr lang="pt-BR" b="0" dirty="0" err="1"/>
                  <a:t>With</a:t>
                </a:r>
                <a:r>
                  <a:rPr lang="pt-BR" b="0" dirty="0"/>
                  <a:t> </a:t>
                </a:r>
                <a:r>
                  <a:rPr lang="pt-BR" b="0" dirty="0" err="1"/>
                  <a:t>the</a:t>
                </a:r>
                <a:r>
                  <a:rPr lang="pt-BR" b="0" dirty="0"/>
                  <a:t> </a:t>
                </a:r>
                <a:r>
                  <a:rPr lang="pt-BR" b="0" dirty="0" err="1"/>
                  <a:t>right</a:t>
                </a:r>
                <a:r>
                  <a:rPr lang="pt-BR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pt-B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b="0" dirty="0"/>
                  <a:t>,  PD(</a:t>
                </a:r>
                <a14:m>
                  <m:oMath xmlns:m="http://schemas.openxmlformats.org/officeDocument/2006/math">
                    <m:r>
                      <a:rPr lang="pt-BR" b="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b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pt-B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b="0" dirty="0"/>
                  <a:t>) </a:t>
                </a:r>
                <a:r>
                  <a:rPr lang="pt-BR" b="0" dirty="0" err="1"/>
                  <a:t>on</a:t>
                </a:r>
                <a:r>
                  <a:rPr lang="pt-BR" b="0" dirty="0"/>
                  <a:t> </a:t>
                </a:r>
                <a:r>
                  <a:rPr lang="pt-BR" b="0" dirty="0" err="1"/>
                  <a:t>this</a:t>
                </a:r>
                <a:r>
                  <a:rPr lang="pt-BR" b="0" dirty="0"/>
                  <a:t> </a:t>
                </a:r>
                <a:r>
                  <a:rPr lang="pt-BR" b="0" dirty="0" err="1"/>
                  <a:t>interval</a:t>
                </a:r>
                <a:r>
                  <a:rPr lang="pt-BR" b="0" dirty="0"/>
                  <a:t> still </a:t>
                </a:r>
                <a:r>
                  <a:rPr lang="pt-BR" b="0" dirty="0" err="1"/>
                  <a:t>gets</a:t>
                </a:r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dirty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t-BR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BR" b="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b="0" dirty="0"/>
                  <a:t> / #intervals, </a:t>
                </a:r>
              </a:p>
              <a:p>
                <a:r>
                  <a:rPr lang="pt-BR" b="0" dirty="0"/>
                  <a:t>                                            </a:t>
                </a:r>
                <a:r>
                  <a:rPr lang="pt-BR" b="0" dirty="0" err="1"/>
                  <a:t>if</a:t>
                </a:r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pt-BR" b="0" dirty="0"/>
                  <a:t> / #intervals </a:t>
                </a:r>
                <a14:m>
                  <m:oMath xmlns:m="http://schemas.openxmlformats.org/officeDocument/2006/math">
                    <m:r>
                      <a:rPr lang="pt-BR" b="0" i="1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pt-BR" b="0" dirty="0"/>
                  <a:t> “large enough”</a:t>
                </a:r>
              </a:p>
              <a:p>
                <a:endParaRPr lang="pt-BR" sz="1000" b="0" dirty="0"/>
              </a:p>
              <a:p>
                <a:r>
                  <a:rPr lang="pt-BR" b="0" dirty="0"/>
                  <a:t>total </a:t>
                </a:r>
                <a:r>
                  <a:rPr lang="pt-BR" b="0" dirty="0" err="1"/>
                  <a:t>value</a:t>
                </a:r>
                <a:r>
                  <a:rPr lang="pt-BR" b="0" dirty="0"/>
                  <a:t> </a:t>
                </a:r>
                <a:r>
                  <a:rPr lang="pt-BR" b="0" dirty="0" err="1"/>
                  <a:t>of</a:t>
                </a:r>
                <a:r>
                  <a:rPr lang="pt-BR" b="0" dirty="0"/>
                  <a:t> algo</a:t>
                </a:r>
                <a14:m>
                  <m:oMath xmlns:m="http://schemas.openxmlformats.org/officeDocument/2006/math">
                    <m:r>
                      <a:rPr lang="pt-BR" b="0" i="1" dirty="0">
                        <a:latin typeface="Cambria Math" panose="02040503050406030204" pitchFamily="18" charset="0"/>
                      </a:rPr>
                      <m:t>   =  </m:t>
                    </m:r>
                    <m:nary>
                      <m:naryPr>
                        <m:chr m:val="∑"/>
                        <m:supHide m:val="on"/>
                        <m:ctrlPr>
                          <a:rPr lang="pt-BR" b="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b="0" i="1" dirty="0" err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pt-BR" b="0" dirty="0">
                            <a:latin typeface="Cambria Math" panose="02040503050406030204" pitchFamily="18" charset="0"/>
                          </a:rPr>
                          <m:t>PD</m:t>
                        </m:r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t-BR" b="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b="0" i="1" dirty="0" err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pt-BR" b="0" i="1" dirty="0">
                        <a:latin typeface="Cambria Math" panose="02040503050406030204" pitchFamily="18" charset="0"/>
                      </a:rPr>
                      <m:t>  ≥  </m:t>
                    </m:r>
                    <m:nary>
                      <m:naryPr>
                        <m:chr m:val="∑"/>
                        <m:supHide m:val="on"/>
                        <m:ctrlPr>
                          <a:rPr lang="pt-BR" b="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b="0" i="1" dirty="0" err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pt-BR" b="0" dirty="0">
                            <a:latin typeface="Cambria Math" panose="02040503050406030204" pitchFamily="18" charset="0"/>
                          </a:rPr>
                          <m:t>PD</m:t>
                        </m:r>
                        <m:d>
                          <m:dPr>
                            <m:ctrlPr>
                              <a:rPr lang="pt-BR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pt-BR" b="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pt-BR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pt-BR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pt-BR" b="0" i="1" dirty="0">
                        <a:latin typeface="Cambria Math" panose="02040503050406030204" pitchFamily="18" charset="0"/>
                      </a:rPr>
                      <m:t> −  </m:t>
                    </m:r>
                    <m:r>
                      <m:rPr>
                        <m:sty m:val="p"/>
                      </m:rPr>
                      <a:rPr lang="pt-BR" b="0" dirty="0">
                        <a:solidFill>
                          <a:srgbClr val="EE8E00"/>
                        </a:solidFill>
                        <a:latin typeface="Cambria Math" panose="02040503050406030204" pitchFamily="18" charset="0"/>
                      </a:rPr>
                      <m:t>Regret</m:t>
                    </m:r>
                    <m:r>
                      <a:rPr lang="pt-BR" b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b="0" dirty="0"/>
              </a:p>
              <a:p>
                <a:r>
                  <a:rPr lang="pt-BR" b="0" dirty="0"/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pt-BR" b="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pt-BR" b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t-BR" b="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BR" b="0" i="1" dirty="0">
                        <a:latin typeface="Cambria Math" panose="02040503050406030204" pitchFamily="18" charset="0"/>
                      </a:rPr>
                      <m:t> ) − </m:t>
                    </m:r>
                    <m:r>
                      <m:rPr>
                        <m:sty m:val="p"/>
                      </m:rPr>
                      <a:rPr lang="pt-BR" b="0" dirty="0">
                        <a:solidFill>
                          <a:srgbClr val="EE8E00"/>
                        </a:solidFill>
                        <a:latin typeface="Cambria Math" panose="02040503050406030204" pitchFamily="18" charset="0"/>
                      </a:rPr>
                      <m:t>Regret</m:t>
                    </m:r>
                  </m:oMath>
                </a14:m>
                <a:endParaRPr lang="pt-BR" b="0" dirty="0"/>
              </a:p>
              <a:p>
                <a:endParaRPr lang="pt-BR" sz="1000" dirty="0"/>
              </a:p>
              <a:p>
                <a:r>
                  <a:rPr lang="pt-BR" dirty="0" err="1">
                    <a:solidFill>
                      <a:srgbClr val="0000FF"/>
                    </a:solidFill>
                  </a:rPr>
                  <a:t>Multiscale-regret</a:t>
                </a:r>
                <a:r>
                  <a:rPr lang="pt-BR" dirty="0"/>
                  <a:t>: </a:t>
                </a:r>
                <a:r>
                  <a:rPr lang="en-US" sz="1800" dirty="0">
                    <a:latin typeface="CMR9"/>
                  </a:rPr>
                  <a:t>[</a:t>
                </a:r>
                <a:r>
                  <a:rPr lang="en-US" sz="1800" dirty="0" err="1">
                    <a:latin typeface="CMR9"/>
                  </a:rPr>
                  <a:t>Bubeck</a:t>
                </a:r>
                <a:r>
                  <a:rPr lang="en-US" sz="1800" dirty="0">
                    <a:latin typeface="CMR9"/>
                  </a:rPr>
                  <a:t>-</a:t>
                </a:r>
                <a:r>
                  <a:rPr lang="en-US" sz="1800" dirty="0" err="1">
                    <a:latin typeface="CMR9"/>
                  </a:rPr>
                  <a:t>Devanur</a:t>
                </a:r>
                <a:r>
                  <a:rPr lang="en-US" sz="1800" dirty="0">
                    <a:latin typeface="CMR9"/>
                  </a:rPr>
                  <a:t>-Huang-</a:t>
                </a:r>
                <a:r>
                  <a:rPr lang="en-US" sz="1800" dirty="0" err="1">
                    <a:latin typeface="CMR9"/>
                  </a:rPr>
                  <a:t>Niazadeh</a:t>
                </a:r>
                <a:r>
                  <a:rPr lang="en-US" sz="1800" dirty="0">
                    <a:latin typeface="CMR9"/>
                  </a:rPr>
                  <a:t> JMLR’19]</a:t>
                </a:r>
              </a:p>
              <a:p>
                <a:r>
                  <a:rPr lang="en-US" sz="1800" dirty="0">
                    <a:latin typeface="CMR9"/>
                  </a:rPr>
                  <a:t>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EE8E00"/>
                        </a:solidFill>
                        <a:latin typeface="Cambria Math" panose="02040503050406030204" pitchFamily="18" charset="0"/>
                      </a:rPr>
                      <m:t>Regret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dirty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pt-BR" b="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pt-BR" b="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pt-BR" b="0" i="1" dirty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m:rPr>
                                <m:sty m:val="p"/>
                              </m:rPr>
                              <a:rPr lang="pt-BR" b="0" dirty="0">
                                <a:latin typeface="Cambria Math" panose="02040503050406030204" pitchFamily="18" charset="0"/>
                              </a:rPr>
                              <m:t>experts</m:t>
                            </m:r>
                          </m:e>
                        </m:func>
                      </m:e>
                    </m:rad>
                    <m:r>
                      <a:rPr lang="en-US" b="0" i="1" dirty="0">
                        <a:latin typeface="Cambria Math" panose="02040503050406030204" pitchFamily="18" charset="0"/>
                      </a:rPr>
                      <m:t> × </m:t>
                    </m:r>
                    <m:rad>
                      <m:radPr>
                        <m:degHide m:val="on"/>
                        <m:ctrlPr>
                          <a:rPr lang="pt-BR" b="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pt-BR" b="0" dirty="0">
                            <a:latin typeface="Cambria Math" panose="02040503050406030204" pitchFamily="18" charset="0"/>
                          </a:rPr>
                          <m:t>round</m:t>
                        </m:r>
                        <m:r>
                          <a:rPr lang="pt-BR" b="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dirty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pt-BR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CMR9"/>
                  </a:rPr>
                  <a:t>max reward of </a:t>
                </a:r>
                <a:r>
                  <a:rPr lang="en-US" dirty="0">
                    <a:solidFill>
                      <a:srgbClr val="0000FF"/>
                    </a:solidFill>
                    <a:latin typeface="CMR9"/>
                  </a:rPr>
                  <a:t>best expert</a:t>
                </a:r>
                <a:r>
                  <a:rPr lang="en-US" b="0" dirty="0">
                    <a:solidFill>
                      <a:srgbClr val="0000FF"/>
                    </a:solidFill>
                    <a:latin typeface="CMR9"/>
                  </a:rPr>
                  <a:t> </a:t>
                </a:r>
                <a:r>
                  <a:rPr lang="en-US" b="0" dirty="0">
                    <a:latin typeface="CMR9"/>
                  </a:rPr>
                  <a:t>on a round 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638B69-1B40-5848-37E9-559525DB9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465215"/>
                <a:ext cx="10680049" cy="3690172"/>
              </a:xfrm>
              <a:blipFill>
                <a:blip r:embed="rId2"/>
                <a:stretch>
                  <a:fillRect l="-594" t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E29E5-2AEA-C663-AE57-8BA2172D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92DC51-8033-8B7F-B07F-ABD712BFEA94}"/>
              </a:ext>
            </a:extLst>
          </p:cNvPr>
          <p:cNvGrpSpPr/>
          <p:nvPr/>
        </p:nvGrpSpPr>
        <p:grpSpPr>
          <a:xfrm>
            <a:off x="7801773" y="3277027"/>
            <a:ext cx="3451007" cy="1112925"/>
            <a:chOff x="7804107" y="5619665"/>
            <a:chExt cx="3451007" cy="1112925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E7B47692-958D-C75B-D52A-884443208261}"/>
                </a:ext>
              </a:extLst>
            </p:cNvPr>
            <p:cNvSpPr txBox="1">
              <a:spLocks/>
            </p:cNvSpPr>
            <p:nvPr/>
          </p:nvSpPr>
          <p:spPr>
            <a:xfrm>
              <a:off x="8246270" y="5619665"/>
              <a:ext cx="3008844" cy="8653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Usually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reward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any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expert </a:t>
              </a:r>
              <a:r>
                <a:rPr lang="pt-B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a round, </a:t>
              </a:r>
              <a:r>
                <a:rPr lang="pt-B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could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be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very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large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rrow: Right 5">
              <a:extLst>
                <a:ext uri="{FF2B5EF4-FFF2-40B4-BE49-F238E27FC236}">
                  <a16:creationId xmlns:a16="http://schemas.microsoft.com/office/drawing/2014/main" id="{FCE5CE06-C7F7-9CF6-5BC1-3C2CA308C8B8}"/>
                </a:ext>
              </a:extLst>
            </p:cNvPr>
            <p:cNvSpPr/>
            <p:nvPr/>
          </p:nvSpPr>
          <p:spPr>
            <a:xfrm rot="7710539">
              <a:off x="7694938" y="6266874"/>
              <a:ext cx="574885" cy="3565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A964BBD-51ED-9877-9960-BEC320DA6A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4024" y="5298753"/>
                <a:ext cx="4128296" cy="865377"/>
              </a:xfrm>
              <a:prstGeom prst="rect">
                <a:avLst/>
              </a:prstGeom>
              <a:noFill/>
            </p:spPr>
            <p:txBody>
              <a:bodyPr vert="horz" lIns="91440" tIns="9144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sz="2200" dirty="0"/>
                  <a:t>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pt-BR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BR" sz="220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pt-BR" sz="220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pt-BR" sz="22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200" dirty="0"/>
                  <a:t>  </a:t>
                </a:r>
                <a:r>
                  <a:rPr lang="pt-B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 use enough intervals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A964BBD-51ED-9877-9960-BEC320DA6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024" y="5298753"/>
                <a:ext cx="4128296" cy="865377"/>
              </a:xfrm>
              <a:prstGeom prst="rect">
                <a:avLst/>
              </a:prstGeom>
              <a:blipFill>
                <a:blip r:embed="rId3"/>
                <a:stretch>
                  <a:fillRect r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E027AD-AAC3-653F-6272-E37E35F755D1}"/>
                  </a:ext>
                </a:extLst>
              </p:cNvPr>
              <p:cNvSpPr txBox="1"/>
              <p:nvPr/>
            </p:nvSpPr>
            <p:spPr>
              <a:xfrm>
                <a:off x="2849526" y="4791660"/>
                <a:ext cx="5281876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pt-BR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0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000" b="0" i="0" dirty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pt-BR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e>
                      </m:rad>
                      <m:r>
                        <a:rPr lang="pt-BR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× </m:t>
                      </m:r>
                      <m:rad>
                        <m:radPr>
                          <m:degHide m:val="on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intervals</m:t>
                          </m:r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PD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000" dirty="0">
                  <a:latin typeface="CMR9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MR9"/>
                  </a:rPr>
                  <a:t>                               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E027AD-AAC3-653F-6272-E37E35F75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526" y="4791660"/>
                <a:ext cx="5281876" cy="772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FE32B47-5FFE-4C3E-B4EA-2581105109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8091" y="5296549"/>
                <a:ext cx="3577259" cy="6440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dirty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e>
                      </m:ra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d>
                            <m:d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pt-BR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intervals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FE32B47-5FFE-4C3E-B4EA-25811051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91" y="5296549"/>
                <a:ext cx="3577259" cy="644038"/>
              </a:xfrm>
              <a:prstGeom prst="rect">
                <a:avLst/>
              </a:prstGeom>
              <a:blipFill>
                <a:blip r:embed="rId5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5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1852" y="1752601"/>
                <a:ext cx="10160000" cy="43735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Motivation:  Robust Secretary Problem</a:t>
                </a:r>
              </a:p>
              <a:p>
                <a:endParaRPr lang="en-US" cap="small" dirty="0"/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Single-Item: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1"/>
                        </a:solidFill>
                        <a:latin typeface="Cambria Math" charset="0"/>
                      </a:rPr>
                      <m:t>𝐎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dirty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𝐥𝐨𝐠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dirty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𝐧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cap="small" dirty="0">
                    <a:solidFill>
                      <a:schemeClr val="accent1"/>
                    </a:solidFill>
                  </a:rPr>
                  <a:t> </a:t>
                </a:r>
                <a:r>
                  <a:rPr lang="en-US" cap="small" dirty="0" err="1">
                    <a:solidFill>
                      <a:schemeClr val="accent1"/>
                    </a:solidFill>
                  </a:rPr>
                  <a:t>approx</a:t>
                </a: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Packing Integer Programs: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1"/>
                        </a:solidFill>
                        <a:latin typeface="Cambria Math" charset="0"/>
                      </a:rPr>
                      <m:t>𝐎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>
                    <a:solidFill>
                      <a:schemeClr val="accent1"/>
                    </a:solidFill>
                  </a:rPr>
                  <a:t> approx for Large Budget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tx2"/>
                    </a:solidFill>
                  </a:rPr>
                  <a:t>Other Results and Open Problems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852" y="1752601"/>
                <a:ext cx="10160000" cy="4373563"/>
              </a:xfrm>
              <a:blipFill>
                <a:blip r:embed="rId3"/>
                <a:stretch>
                  <a:fillRect l="-499" t="-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7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Robust Secretary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173947" y="4936751"/>
                <a:ext cx="9074574" cy="6932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Thm </a:t>
                </a:r>
                <a:r>
                  <a:rPr lang="en-US" sz="1600" cap="all" dirty="0"/>
                  <a:t>[</a:t>
                </a:r>
                <a:r>
                  <a:rPr lang="en-US" sz="1600" dirty="0" err="1"/>
                  <a:t>Bradac</a:t>
                </a:r>
                <a:r>
                  <a:rPr lang="en-US" sz="1600" dirty="0"/>
                  <a:t>-Gupta-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-</a:t>
                </a:r>
                <a:r>
                  <a:rPr lang="en-US" sz="1600" dirty="0" err="1"/>
                  <a:t>Zuzic</a:t>
                </a:r>
                <a:r>
                  <a:rPr lang="en-US" sz="1600" dirty="0"/>
                  <a:t> ITCS’20, Argue-Gupta-Molinaro-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 SODA’22</a:t>
                </a:r>
                <a:r>
                  <a:rPr lang="en-US" sz="1600" cap="all" dirty="0"/>
                  <a:t>]</a:t>
                </a:r>
                <a:r>
                  <a:rPr lang="en-US" sz="1600" cap="small" dirty="0"/>
                  <a:t>: </a:t>
                </a:r>
                <a:br>
                  <a:rPr lang="en-US" sz="1600" cap="small" dirty="0"/>
                </a:br>
                <a:r>
                  <a:rPr lang="en-US" b="0" dirty="0"/>
                  <a:t>For Partition Matroids,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dirty="0">
                            <a:latin typeface="Cambria Math" charset="0"/>
                          </a:rPr>
                          <m:t>loglog</m:t>
                        </m:r>
                        <m:r>
                          <a:rPr lang="en-US" b="0" dirty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dirty="0">
                            <a:latin typeface="Cambria Math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b="0" dirty="0"/>
                  <a:t> approx. algorithm.</a:t>
                </a: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47" y="4936751"/>
                <a:ext cx="9074574" cy="693287"/>
              </a:xfrm>
              <a:prstGeom prst="rect">
                <a:avLst/>
              </a:prstGeom>
              <a:blipFill>
                <a:blip r:embed="rId2"/>
                <a:stretch>
                  <a:fillRect b="-1389"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7A0138-B8C9-727D-F6D1-C3BA0A4E557E}"/>
                  </a:ext>
                </a:extLst>
              </p:cNvPr>
              <p:cNvSpPr/>
              <p:nvPr/>
            </p:nvSpPr>
            <p:spPr>
              <a:xfrm>
                <a:off x="3341034" y="2487596"/>
                <a:ext cx="3272050" cy="369332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Pr</a:t>
                </a:r>
                <a:r>
                  <a:rPr lang="en-US" dirty="0"/>
                  <a:t>[selecting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/>
                      <m:t>2</m:t>
                    </m:r>
                    <m:r>
                      <m:rPr>
                        <m:nor/>
                      </m:rPr>
                      <a:rPr lang="en-US" baseline="30000" dirty="0"/>
                      <m:t>nd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Max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Green</m:t>
                    </m:r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7A0138-B8C9-727D-F6D1-C3BA0A4E5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034" y="2487596"/>
                <a:ext cx="3272050" cy="369332"/>
              </a:xfrm>
              <a:prstGeom prst="rect">
                <a:avLst/>
              </a:prstGeom>
              <a:blipFill>
                <a:blip r:embed="rId3"/>
                <a:stretch>
                  <a:fillRect l="-1154" t="-6250" r="-385" b="-18750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A6512DB-1787-4A74-AA6D-67F2DBF899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947" y="1783627"/>
                <a:ext cx="9074573" cy="6964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Thm</a:t>
                </a:r>
                <a:r>
                  <a:rPr lang="en-US" sz="1600" cap="all" dirty="0"/>
                  <a:t> [</a:t>
                </a:r>
                <a:r>
                  <a:rPr lang="en-US" sz="1600" dirty="0" err="1"/>
                  <a:t>Bradac</a:t>
                </a:r>
                <a:r>
                  <a:rPr lang="en-US" sz="1600" dirty="0"/>
                  <a:t>-Gupta-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-</a:t>
                </a:r>
                <a:r>
                  <a:rPr lang="en-US" sz="1600" dirty="0" err="1"/>
                  <a:t>Zuzic</a:t>
                </a:r>
                <a:r>
                  <a:rPr lang="en-US" sz="1600" dirty="0"/>
                  <a:t> ITCS’20, Argue-Gupta-Molinaro-</a:t>
                </a:r>
                <a:r>
                  <a:rPr lang="en-US" sz="1600" dirty="0">
                    <a:solidFill>
                      <a:schemeClr val="tx2"/>
                    </a:solidFill>
                  </a:rPr>
                  <a:t>S</a:t>
                </a:r>
                <a:r>
                  <a:rPr lang="en-US" sz="1600" dirty="0"/>
                  <a:t> SODA’22</a:t>
                </a:r>
                <a:r>
                  <a:rPr lang="en-US" sz="1600" cap="all" dirty="0"/>
                  <a:t>]</a:t>
                </a:r>
                <a:r>
                  <a:rPr lang="en-US" sz="1600" cap="small" dirty="0"/>
                  <a:t>:  </a:t>
                </a:r>
                <a:br>
                  <a:rPr lang="en-US" sz="1600" cap="small" dirty="0"/>
                </a:br>
                <a:r>
                  <a:rPr lang="en-US" b="0" dirty="0"/>
                  <a:t>For single item probability maximization,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O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charset="0"/>
                      </a:rPr>
                      <m:t>lo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dirty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charset="0"/>
                      </a:rPr>
                      <m:t>n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approx. algorithm.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A6512DB-1787-4A74-AA6D-67F2DBF89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47" y="1783627"/>
                <a:ext cx="9074573" cy="696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0DBBE04-8B56-7957-34B6-2E6C3D1DDD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947" y="3433437"/>
                <a:ext cx="9074574" cy="7707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Thm </a:t>
                </a:r>
                <a:r>
                  <a:rPr lang="en-US" sz="1600" cap="all" dirty="0"/>
                  <a:t>[</a:t>
                </a:r>
                <a:r>
                  <a:rPr lang="en-US" sz="1600" dirty="0"/>
                  <a:t>Argue-Gupta-Molinaro-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 SODA’22</a:t>
                </a:r>
                <a:r>
                  <a:rPr lang="en-US" sz="1600" cap="all" dirty="0"/>
                  <a:t>]</a:t>
                </a:r>
                <a:r>
                  <a:rPr lang="en-US" sz="1600" cap="small" dirty="0"/>
                  <a:t>: </a:t>
                </a:r>
                <a:r>
                  <a:rPr lang="en-US" sz="1600" b="0" cap="small" dirty="0"/>
                  <a:t> </a:t>
                </a:r>
                <a:br>
                  <a:rPr lang="en-US" sz="1600" b="0" cap="small" dirty="0"/>
                </a:br>
                <a:r>
                  <a:rPr lang="en-US" b="0" dirty="0"/>
                  <a:t>For PIPs,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b="0" dirty="0"/>
                  <a:t>) approx. when budget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and corruption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0DBBE04-8B56-7957-34B6-2E6C3D1DD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47" y="3433437"/>
                <a:ext cx="9074574" cy="770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8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7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047E-EEF2-05E1-DB2E-5216C3F1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Prophet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8DCDE3-7753-4EF1-86D7-84F804BAD5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6118682" cy="3501703"/>
              </a:xfrm>
            </p:spPr>
            <p:txBody>
              <a:bodyPr/>
              <a:lstStyle/>
              <a:p>
                <a:r>
                  <a:rPr lang="en-US" dirty="0"/>
                  <a:t>Problem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Given n </a:t>
                </a:r>
                <a:r>
                  <a:rPr lang="en-US" b="0" dirty="0" err="1"/>
                  <a:t>indep</a:t>
                </a:r>
                <a:r>
                  <a:rPr lang="en-US" b="0" dirty="0"/>
                  <a:t> </a:t>
                </a:r>
                <a:r>
                  <a:rPr lang="en-US" b="0" dirty="0" err="1"/>
                  <a:t>distrib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 err="1"/>
                  <a:t>-th</a:t>
                </a:r>
                <a:r>
                  <a:rPr lang="en-US" b="0" dirty="0"/>
                  <a:t>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sequentially revealed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Decide </a:t>
                </a:r>
                <a:r>
                  <a:rPr lang="en-US" b="0" u="sng" dirty="0"/>
                  <a:t>immediately</a:t>
                </a:r>
                <a:r>
                  <a:rPr lang="en-US" b="0" dirty="0"/>
                  <a:t> and </a:t>
                </a:r>
                <a:r>
                  <a:rPr lang="en-US" b="0" u="sng" dirty="0"/>
                  <a:t>irrevocably</a:t>
                </a:r>
                <a:r>
                  <a:rPr lang="en-US" b="0" dirty="0"/>
                  <a:t>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Max </a:t>
                </a:r>
                <a:r>
                  <a:rPr lang="en-US" b="0" u="sng" dirty="0"/>
                  <a:t>expected</a:t>
                </a:r>
                <a:r>
                  <a:rPr lang="en-US" b="0" dirty="0"/>
                  <a:t> value selected: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Alg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8DCDE3-7753-4EF1-86D7-84F804BAD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6118682" cy="3501703"/>
              </a:xfrm>
              <a:blipFill>
                <a:blip r:embed="rId2"/>
                <a:stretch>
                  <a:fillRect l="-1035" t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B18B9-222F-70DB-4220-40498F7F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975999-920E-1B52-C24E-7F7FC972C0DB}"/>
                  </a:ext>
                </a:extLst>
              </p:cNvPr>
              <p:cNvSpPr txBox="1"/>
              <p:nvPr/>
            </p:nvSpPr>
            <p:spPr>
              <a:xfrm>
                <a:off x="7485321" y="3359103"/>
                <a:ext cx="3477938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Q: </a:t>
                </a:r>
                <a:r>
                  <a:rPr lang="en-US" dirty="0"/>
                  <a:t>What if “augmented” with positive noise: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nois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975999-920E-1B52-C24E-7F7FC972C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321" y="3359103"/>
                <a:ext cx="3477938" cy="646331"/>
              </a:xfrm>
              <a:prstGeom prst="rect">
                <a:avLst/>
              </a:prstGeom>
              <a:blipFill>
                <a:blip r:embed="rId3"/>
                <a:stretch>
                  <a:fillRect t="-3774" b="-11321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4257752-9B6A-F8BC-DF38-292E758EA0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9386" y="4475096"/>
                <a:ext cx="10122512" cy="52103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Thm</a:t>
                </a:r>
                <a:r>
                  <a:rPr lang="en-US" sz="1600" cap="all" dirty="0"/>
                  <a:t> [</a:t>
                </a:r>
                <a:r>
                  <a:rPr lang="en-US" sz="1600" dirty="0" err="1"/>
                  <a:t>Immorlica</a:t>
                </a:r>
                <a:r>
                  <a:rPr lang="en-US" sz="1600" dirty="0"/>
                  <a:t>-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-Waggoner EC’20</a:t>
                </a:r>
                <a:r>
                  <a:rPr lang="en-US" sz="1600" cap="all" dirty="0"/>
                  <a:t>]</a:t>
                </a:r>
                <a:r>
                  <a:rPr lang="en-US" cap="small" dirty="0"/>
                  <a:t>:   </a:t>
                </a:r>
                <a:r>
                  <a:rPr lang="en-US" b="0" dirty="0"/>
                  <a:t>For single-item,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/>
                  <a:t> approx. via mean threshold.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4257752-9B6A-F8BC-DF38-292E758EA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86" y="4475096"/>
                <a:ext cx="10122512" cy="521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CDE4F93A-0BC6-91BC-1675-5964B026A3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2907" y="5128316"/>
                <a:ext cx="10129812" cy="48865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Thm</a:t>
                </a:r>
                <a:r>
                  <a:rPr lang="en-US" sz="1600" cap="all" dirty="0"/>
                  <a:t> [</a:t>
                </a:r>
                <a:r>
                  <a:rPr lang="en-US" sz="1600" dirty="0"/>
                  <a:t>Argue-Gupta-Molinaro-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 SODA’22</a:t>
                </a:r>
                <a:r>
                  <a:rPr lang="en-US" sz="1600" cap="all" dirty="0"/>
                  <a:t>]</a:t>
                </a:r>
                <a:r>
                  <a:rPr lang="en-US" cap="small" dirty="0"/>
                  <a:t>: </a:t>
                </a:r>
                <a:r>
                  <a:rPr lang="en-US" b="0" cap="small" dirty="0"/>
                  <a:t> </a:t>
                </a:r>
                <a:r>
                  <a:rPr lang="en-US" b="0" dirty="0"/>
                  <a:t>For PIPs,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b="0" dirty="0"/>
                  <a:t> approx. when budget is large.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CDE4F93A-0BC6-91BC-1675-5964B026A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07" y="5128316"/>
                <a:ext cx="10129812" cy="488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B555F2-4A34-E018-C30E-ADABE03D030A}"/>
                  </a:ext>
                </a:extLst>
              </p:cNvPr>
              <p:cNvSpPr txBox="1"/>
              <p:nvPr/>
            </p:nvSpPr>
            <p:spPr>
              <a:xfrm>
                <a:off x="6947894" y="1721002"/>
                <a:ext cx="4333250" cy="803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[Krengel-Sucheston-Garling’78]</a:t>
                </a:r>
              </a:p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</a:rPr>
                  <a:t>Prophet </a:t>
                </a:r>
                <a:r>
                  <a:rPr lang="en-US" sz="2000" b="1" dirty="0" err="1">
                    <a:solidFill>
                      <a:srgbClr val="0000FF"/>
                    </a:solidFill>
                  </a:rPr>
                  <a:t>Ineq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Alg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B555F2-4A34-E018-C30E-ADABE03D0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894" y="1721002"/>
                <a:ext cx="4333250" cy="803938"/>
              </a:xfrm>
              <a:prstGeom prst="rect">
                <a:avLst/>
              </a:prstGeom>
              <a:blipFill>
                <a:blip r:embed="rId6"/>
                <a:stretch>
                  <a:fillRect t="-3125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6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4770" y="1683013"/>
                <a:ext cx="10129103" cy="4917141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cap="small" dirty="0"/>
                  <a:t>Byzantine Secretary Model</a:t>
                </a:r>
                <a:endParaRPr lang="en-US" b="0" dirty="0"/>
              </a:p>
              <a:p>
                <a:pPr marL="800100" lvl="1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O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charset="0"/>
                          </a:rPr>
                          <m:t>log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dirty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n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approx</a:t>
                </a:r>
                <a:r>
                  <a:rPr lang="en-US" dirty="0"/>
                  <a:t> for single-item     	        </a:t>
                </a:r>
                <a:r>
                  <a:rPr lang="en-US" b="1" dirty="0"/>
                  <a:t>Done or Refine Scale</a:t>
                </a:r>
              </a:p>
              <a:p>
                <a:pPr marL="800100" lvl="1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O</m:t>
                    </m:r>
                    <m:r>
                      <a:rPr lang="en-US" b="0" i="0" dirty="0" smtClean="0">
                        <a:latin typeface="Cambria Math" charset="0"/>
                      </a:rPr>
                      <m:t>(1)</m:t>
                    </m:r>
                  </m:oMath>
                </a14:m>
                <a:r>
                  <a:rPr lang="en-US" dirty="0"/>
                  <a:t> approx for Packing IPs		</a:t>
                </a:r>
                <a:r>
                  <a:rPr lang="en-US" b="1" dirty="0"/>
                  <a:t>Online Learning of Scale &amp; Dual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cap="small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cap="small" dirty="0"/>
                  <a:t>Open Problems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dirty="0"/>
                  <a:t>Super constant lower bounds? 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dirty="0"/>
                  <a:t>What are the tight approx. factors?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dirty="0"/>
                  <a:t>Robust algorithms for other Stochastic problems?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4770" y="1683013"/>
                <a:ext cx="10129103" cy="4917141"/>
              </a:xfrm>
              <a:blipFill>
                <a:blip r:embed="rId3"/>
                <a:stretch>
                  <a:fillRect l="-501" t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70728" y="5388669"/>
            <a:ext cx="260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/>
              <a:t>Questions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31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Secretary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5"/>
                <a:ext cx="10160000" cy="52360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Problem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n unknown </a:t>
                </a:r>
                <a:r>
                  <a:rPr lang="en-US" b="0" u="sng" dirty="0"/>
                  <a:t>adversarial</a:t>
                </a:r>
                <a:r>
                  <a:rPr lang="en-US" b="0" dirty="0"/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IID arrival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~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Unif</m:t>
                    </m:r>
                    <m:r>
                      <a:rPr lang="en-US" b="0" i="1" smtClean="0">
                        <a:latin typeface="Cambria Math" charset="0"/>
                      </a:rPr>
                      <m:t>[0,1]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Decide </a:t>
                </a:r>
                <a:r>
                  <a:rPr lang="en-US" b="0" u="sng" dirty="0"/>
                  <a:t>immediately</a:t>
                </a:r>
                <a:r>
                  <a:rPr lang="en-US" b="0" dirty="0"/>
                  <a:t> and </a:t>
                </a:r>
                <a:r>
                  <a:rPr lang="en-US" b="0" u="sng" dirty="0"/>
                  <a:t>irrevocably</a:t>
                </a:r>
                <a:r>
                  <a:rPr lang="en-US" b="0" dirty="0"/>
                  <a:t>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Max </a:t>
                </a:r>
                <a:r>
                  <a:rPr lang="en-US" b="0" u="sng" dirty="0"/>
                  <a:t>expected</a:t>
                </a:r>
                <a:r>
                  <a:rPr lang="en-US" b="0" dirty="0"/>
                  <a:t> value selected: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Alg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 err="1"/>
                  <a:t>Dynkin’s</a:t>
                </a:r>
                <a:r>
                  <a:rPr lang="en-US" dirty="0"/>
                  <a:t> Algorithm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Ignore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b="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&lt;1/2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Otherwise, select if larger than all previous elements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Selecting</m:t>
                        </m:r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  ≥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0" smtClean="0">
                            <a:latin typeface="Cambria Math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b="0">
                                <a:latin typeface="Cambria Math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nd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0" smtClean="0">
                            <a:latin typeface="Cambria Math" charset="0"/>
                          </a:rPr>
                          <m:t>&lt;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 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5"/>
                <a:ext cx="10160000" cy="5236031"/>
              </a:xfrm>
              <a:blipFill>
                <a:blip r:embed="rId2"/>
                <a:stretch>
                  <a:fillRect l="-624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06201" y="3265717"/>
            <a:ext cx="4138963" cy="3469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6064" y="3408947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064" y="3408947"/>
                <a:ext cx="77540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70524" y="3364840"/>
                <a:ext cx="775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524" y="3364840"/>
                <a:ext cx="77540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9183189" y="2860766"/>
            <a:ext cx="26125" cy="73152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41599" y="5333847"/>
                <a:ext cx="2128925" cy="646331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Tight</a:t>
                </a:r>
                <a:r>
                  <a:rPr lang="en-US" dirty="0"/>
                  <a:t> </a:t>
                </a:r>
                <a:r>
                  <a:rPr lang="en-US" dirty="0" err="1"/>
                  <a:t>approx</a:t>
                </a:r>
                <a:r>
                  <a:rPr lang="en-US" dirty="0"/>
                  <a:t>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Alg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1/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599" y="5333847"/>
                <a:ext cx="2128925" cy="646331"/>
              </a:xfrm>
              <a:prstGeom prst="rect">
                <a:avLst/>
              </a:prstGeom>
              <a:blipFill>
                <a:blip r:embed="rId5"/>
                <a:stretch>
                  <a:fillRect l="-588" t="-1887" r="-4118" b="-11321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0114356" y="1772189"/>
            <a:ext cx="45719" cy="65314"/>
          </a:xfrm>
          <a:prstGeom prst="ellipse">
            <a:avLst/>
          </a:prstGeom>
          <a:ln w="66675"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30222" y="2185849"/>
            <a:ext cx="45719" cy="65314"/>
          </a:xfrm>
          <a:prstGeom prst="ellipse">
            <a:avLst/>
          </a:prstGeom>
          <a:ln w="66675"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676833" y="2564670"/>
            <a:ext cx="45719" cy="65314"/>
          </a:xfrm>
          <a:prstGeom prst="ellipse">
            <a:avLst/>
          </a:prstGeom>
          <a:ln w="66675"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6599" y="2834638"/>
            <a:ext cx="45719" cy="65314"/>
          </a:xfrm>
          <a:prstGeom prst="ellipse">
            <a:avLst/>
          </a:prstGeom>
          <a:ln w="66675"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49512" y="1269657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512" y="1269657"/>
                <a:ext cx="4789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68008" y="1675636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008" y="1675636"/>
                <a:ext cx="478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40037" y="2044968"/>
                <a:ext cx="469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37" y="2044968"/>
                <a:ext cx="4690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09803" y="2367527"/>
                <a:ext cx="473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803" y="2367527"/>
                <a:ext cx="473591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57042" y="3627905"/>
                <a:ext cx="1017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=1/2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042" y="3627905"/>
                <a:ext cx="101745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40F6739-517F-AEB2-D665-940C4AFB4626}"/>
              </a:ext>
            </a:extLst>
          </p:cNvPr>
          <p:cNvSpPr txBox="1"/>
          <p:nvPr/>
        </p:nvSpPr>
        <p:spPr>
          <a:xfrm>
            <a:off x="7197641" y="4131618"/>
            <a:ext cx="4238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Applications in online algorithms and pricing mechanisms</a:t>
            </a:r>
          </a:p>
        </p:txBody>
      </p:sp>
    </p:spTree>
    <p:extLst>
      <p:ext uri="{BB962C8B-B14F-4D97-AF65-F5344CB8AC3E}">
        <p14:creationId xmlns:p14="http://schemas.microsoft.com/office/powerpoint/2010/main" val="9391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1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Worst-Case Arrivals?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9680" y="1465215"/>
                <a:ext cx="9690645" cy="51441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Don’t know the “scale” of the problem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Sequence of increasing elements, and then all zeroes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Select at random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b="0" dirty="0"/>
                  <a:t> success probability</a:t>
                </a:r>
              </a:p>
              <a:p>
                <a:endParaRPr lang="en-US" sz="1000" dirty="0"/>
              </a:p>
              <a:p>
                <a:r>
                  <a:rPr lang="en-US" dirty="0"/>
                  <a:t>Why Random Order?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Mathematically necessary and makes sense intuitively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Weaker assumption than </a:t>
                </a:r>
                <a:r>
                  <a:rPr lang="en-US" b="0" dirty="0" err="1"/>
                  <a:t>iid</a:t>
                </a:r>
                <a:r>
                  <a:rPr lang="en-US" b="0" dirty="0"/>
                  <a:t> values from unknown </a:t>
                </a:r>
                <a:r>
                  <a:rPr lang="en-US" b="0" dirty="0" err="1"/>
                  <a:t>distrib</a:t>
                </a:r>
                <a:endParaRPr lang="en-US" b="0" dirty="0"/>
              </a:p>
              <a:p>
                <a:endParaRPr lang="en-US" sz="1000" dirty="0"/>
              </a:p>
              <a:p>
                <a:r>
                  <a:rPr lang="en-US" dirty="0"/>
                  <a:t>Generalizations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Packing linear/integer programs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Combinatorial problems, </a:t>
                </a:r>
                <a:r>
                  <a:rPr lang="en-US" b="0" dirty="0" err="1"/>
                  <a:t>e.g</a:t>
                </a:r>
                <a:r>
                  <a:rPr lang="en-US" b="0" dirty="0"/>
                  <a:t>, Matchings, Matroids, Facility Location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0" y="1465215"/>
                <a:ext cx="9690645" cy="5144132"/>
              </a:xfrm>
              <a:blipFill>
                <a:blip r:embed="rId2"/>
                <a:stretch>
                  <a:fillRect l="-654"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915929" y="1145171"/>
            <a:ext cx="4161074" cy="2184048"/>
            <a:chOff x="7915929" y="1145171"/>
            <a:chExt cx="4161074" cy="218404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127451" y="2834640"/>
              <a:ext cx="3548787" cy="2612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915929" y="2933761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929" y="2933761"/>
                  <a:ext cx="77540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301598" y="2959887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1598" y="2959887"/>
                  <a:ext cx="77540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8173173" y="2508066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756649" y="2151010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396727" y="1772189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67140" y="1493511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533199" y="1145171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1129934" y="2719242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894607" y="2718446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360712" y="2714886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59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50A4-87EA-1921-2C8A-C185DAF2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to Outliers?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E1EC2-8EB6-ED02-4300-CD3BBF40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AA88F4-3665-E276-AED3-1D1557A2DA77}"/>
              </a:ext>
            </a:extLst>
          </p:cNvPr>
          <p:cNvCxnSpPr/>
          <p:nvPr/>
        </p:nvCxnSpPr>
        <p:spPr>
          <a:xfrm>
            <a:off x="2633978" y="2447596"/>
            <a:ext cx="746760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9732941-38CA-A169-E43D-515F3148764F}"/>
              </a:ext>
            </a:extLst>
          </p:cNvPr>
          <p:cNvSpPr/>
          <p:nvPr/>
        </p:nvSpPr>
        <p:spPr>
          <a:xfrm>
            <a:off x="2786378" y="2218996"/>
            <a:ext cx="1524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6346E-DB36-A7D0-7B83-41B1A96F2D84}"/>
                  </a:ext>
                </a:extLst>
              </p:cNvPr>
              <p:cNvSpPr txBox="1"/>
              <p:nvPr/>
            </p:nvSpPr>
            <p:spPr>
              <a:xfrm>
                <a:off x="1245500" y="3072663"/>
                <a:ext cx="4459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elements arrive in random/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Unif</m:t>
                    </m:r>
                    <m:r>
                      <a:rPr lang="en-US" i="1">
                        <a:latin typeface="Cambria Math" charset="0"/>
                      </a:rPr>
                      <m:t>[0,1]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order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6346E-DB36-A7D0-7B83-41B1A96F2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00" y="3072663"/>
                <a:ext cx="4459875" cy="369332"/>
              </a:xfrm>
              <a:prstGeom prst="rect">
                <a:avLst/>
              </a:prstGeom>
              <a:blipFill>
                <a:blip r:embed="rId2"/>
                <a:stretch>
                  <a:fillRect l="-850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3569714-9988-4B3E-8DD4-FF0465F00AD9}"/>
              </a:ext>
            </a:extLst>
          </p:cNvPr>
          <p:cNvSpPr/>
          <p:nvPr/>
        </p:nvSpPr>
        <p:spPr>
          <a:xfrm>
            <a:off x="9796778" y="2218996"/>
            <a:ext cx="152400" cy="457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691FF-6730-9502-5FFE-5A880D68B983}"/>
              </a:ext>
            </a:extLst>
          </p:cNvPr>
          <p:cNvSpPr txBox="1"/>
          <p:nvPr/>
        </p:nvSpPr>
        <p:spPr>
          <a:xfrm>
            <a:off x="8703429" y="2919598"/>
            <a:ext cx="233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secretary problem in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worst-case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5F6A34-F121-F5C9-39AB-2057FD6EB3BD}"/>
                  </a:ext>
                </a:extLst>
              </p:cNvPr>
              <p:cNvSpPr txBox="1"/>
              <p:nvPr/>
            </p:nvSpPr>
            <p:spPr>
              <a:xfrm>
                <a:off x="8347304" y="3609863"/>
                <a:ext cx="3246081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prob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of picking the best item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5F6A34-F121-F5C9-39AB-2057FD6EB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304" y="3609863"/>
                <a:ext cx="3246081" cy="484941"/>
              </a:xfrm>
              <a:prstGeom prst="rect">
                <a:avLst/>
              </a:prstGeom>
              <a:blipFill>
                <a:blip r:embed="rId3"/>
                <a:stretch>
                  <a:fillRect l="-1563" r="-781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082E2221-AC42-48E8-D974-79B564AA6E97}"/>
              </a:ext>
            </a:extLst>
          </p:cNvPr>
          <p:cNvSpPr/>
          <p:nvPr/>
        </p:nvSpPr>
        <p:spPr>
          <a:xfrm rot="10800000">
            <a:off x="6250462" y="2499140"/>
            <a:ext cx="427597" cy="5554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677676-2F69-CE7E-52AB-CA0A56DF1A74}"/>
                  </a:ext>
                </a:extLst>
              </p:cNvPr>
              <p:cNvSpPr txBox="1"/>
              <p:nvPr/>
            </p:nvSpPr>
            <p:spPr>
              <a:xfrm>
                <a:off x="1451297" y="3500474"/>
                <a:ext cx="2847254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of picking best item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677676-2F69-CE7E-52AB-CA0A56DF1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297" y="3500474"/>
                <a:ext cx="2847254" cy="484941"/>
              </a:xfrm>
              <a:prstGeom prst="rect">
                <a:avLst/>
              </a:prstGeom>
              <a:blipFill>
                <a:blip r:embed="rId4"/>
                <a:stretch>
                  <a:fillRect l="-1778" r="-88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1025FC7-0E4C-C684-3483-15252CE4BA70}"/>
              </a:ext>
            </a:extLst>
          </p:cNvPr>
          <p:cNvSpPr txBox="1"/>
          <p:nvPr/>
        </p:nvSpPr>
        <p:spPr>
          <a:xfrm>
            <a:off x="1882623" y="4569884"/>
            <a:ext cx="8895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What if some elements come in random order, others in adversarial order?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C73F8-8B3F-F06C-A8B1-3C52D45C9A8C}"/>
              </a:ext>
            </a:extLst>
          </p:cNvPr>
          <p:cNvSpPr txBox="1"/>
          <p:nvPr/>
        </p:nvSpPr>
        <p:spPr>
          <a:xfrm>
            <a:off x="3743172" y="5154353"/>
            <a:ext cx="509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Existing algorithms over-fit to the model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“Byzantine” Secretary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566814"/>
                <a:ext cx="8565060" cy="50117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Mixed arrivals: </a:t>
                </a:r>
                <a:r>
                  <a:rPr lang="en-US" dirty="0">
                    <a:solidFill>
                      <a:schemeClr val="tx2"/>
                    </a:solidFill>
                  </a:rPr>
                  <a:t>Red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dirty="0"/>
                  <a:t> vs </a:t>
                </a:r>
                <a:r>
                  <a:rPr lang="en-US" dirty="0">
                    <a:solidFill>
                      <a:srgbClr val="01873D"/>
                    </a:solidFill>
                  </a:rPr>
                  <a:t>Green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1873D"/>
                    </a:solidFill>
                  </a:rPr>
                  <a:t> </a:t>
                </a:r>
                <a:r>
                  <a:rPr lang="en-US" dirty="0"/>
                  <a:t>elements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All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𝑛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charset="0"/>
                          </a:rPr>
                          <m:t>𝑅</m:t>
                        </m:r>
                      </m:e>
                    </m:d>
                    <m:r>
                      <a:rPr lang="en-US" b="0" i="1">
                        <a:latin typeface="Cambria Math" charset="0"/>
                      </a:rPr>
                      <m:t>+|</m:t>
                    </m:r>
                    <m:r>
                      <a:rPr lang="en-US" b="0" i="1">
                        <a:latin typeface="Cambria Math" charset="0"/>
                      </a:rPr>
                      <m:t>𝐺</m:t>
                    </m:r>
                    <m:r>
                      <a:rPr lang="en-US" b="0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b="0" dirty="0"/>
                  <a:t> values are adversarial</a:t>
                </a:r>
                <a:endParaRPr lang="en-US" dirty="0">
                  <a:solidFill>
                    <a:srgbClr val="01873D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</a:rPr>
                  <a:t>Red</a:t>
                </a:r>
                <a:r>
                  <a:rPr lang="en-US" b="0" dirty="0">
                    <a:solidFill>
                      <a:schemeClr val="tx2"/>
                    </a:solidFill>
                  </a:rPr>
                  <a:t> </a:t>
                </a:r>
                <a:r>
                  <a:rPr lang="en-US" b="0" dirty="0"/>
                  <a:t>elements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𝑅</m:t>
                    </m:r>
                    <m:r>
                      <a:rPr lang="en-US" b="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b="0" dirty="0"/>
                  <a:t>at adversarial times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>
                    <a:solidFill>
                      <a:srgbClr val="01873D"/>
                    </a:solidFill>
                  </a:rPr>
                  <a:t>Green</a:t>
                </a:r>
                <a:r>
                  <a:rPr lang="en-US" b="0" dirty="0">
                    <a:solidFill>
                      <a:srgbClr val="01873D"/>
                    </a:solidFill>
                  </a:rPr>
                  <a:t> </a:t>
                </a:r>
                <a:r>
                  <a:rPr lang="en-US" b="0" dirty="0"/>
                  <a:t>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b="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t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~</m:t>
                    </m:r>
                    <m:r>
                      <a:rPr lang="en-US" b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>
                        <a:latin typeface="Cambria Math" charset="0"/>
                      </a:rPr>
                      <m:t>Unif</m:t>
                    </m:r>
                    <m:r>
                      <a:rPr lang="en-US" b="0" i="1">
                        <a:latin typeface="Cambria Math" charset="0"/>
                      </a:rPr>
                      <m:t>[0,1]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Elements </a:t>
                </a:r>
                <a:r>
                  <a:rPr lang="en-US" b="0" u="sng" dirty="0"/>
                  <a:t>do not</a:t>
                </a:r>
                <a:r>
                  <a:rPr lang="en-US" b="0" dirty="0"/>
                  <a:t> reveal their color</a:t>
                </a:r>
              </a:p>
              <a:p>
                <a:endParaRPr lang="en-US" sz="1000" dirty="0"/>
              </a:p>
              <a:p>
                <a:endParaRPr lang="en-US" sz="1000" dirty="0"/>
              </a:p>
              <a:p>
                <a:r>
                  <a:rPr lang="en-US" dirty="0" err="1"/>
                  <a:t>Dynkin’s</a:t>
                </a:r>
                <a:r>
                  <a:rPr lang="en-US" dirty="0"/>
                  <a:t> algorithm is NOT robust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One large red in the beginning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566814"/>
                <a:ext cx="8565060" cy="5011787"/>
              </a:xfrm>
              <a:blipFill>
                <a:blip r:embed="rId2"/>
                <a:stretch>
                  <a:fillRect l="-741"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836064" y="2603851"/>
            <a:ext cx="4809865" cy="1605505"/>
            <a:chOff x="6836064" y="2603851"/>
            <a:chExt cx="4809865" cy="160550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106201" y="3696794"/>
              <a:ext cx="4138963" cy="3469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36064" y="3840024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6064" y="3840024"/>
                  <a:ext cx="77540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870524" y="3795917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0524" y="3795917"/>
                  <a:ext cx="77540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9183189" y="3291843"/>
              <a:ext cx="26125" cy="73152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273323" y="3470359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991779" y="3078475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814741" y="3444234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533197" y="3052350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929333" y="2603851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/>
            <p:cNvSpPr/>
            <p:nvPr/>
          </p:nvSpPr>
          <p:spPr>
            <a:xfrm>
              <a:off x="7550567" y="3060498"/>
              <a:ext cx="121804" cy="166581"/>
            </a:xfrm>
            <a:prstGeom prst="triangle">
              <a:avLst/>
            </a:prstGeom>
            <a:solidFill>
              <a:srgbClr val="018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/>
            <p:cNvSpPr/>
            <p:nvPr/>
          </p:nvSpPr>
          <p:spPr>
            <a:xfrm>
              <a:off x="9457746" y="2769253"/>
              <a:ext cx="121804" cy="166581"/>
            </a:xfrm>
            <a:prstGeom prst="triangle">
              <a:avLst/>
            </a:prstGeom>
            <a:solidFill>
              <a:srgbClr val="018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/>
            <p:cNvSpPr/>
            <p:nvPr/>
          </p:nvSpPr>
          <p:spPr>
            <a:xfrm>
              <a:off x="10285062" y="3391423"/>
              <a:ext cx="121804" cy="166581"/>
            </a:xfrm>
            <a:prstGeom prst="triangle">
              <a:avLst/>
            </a:prstGeom>
            <a:solidFill>
              <a:srgbClr val="018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/>
            <p:cNvSpPr/>
            <p:nvPr/>
          </p:nvSpPr>
          <p:spPr>
            <a:xfrm>
              <a:off x="8577762" y="3248292"/>
              <a:ext cx="121804" cy="166581"/>
            </a:xfrm>
            <a:prstGeom prst="triangle">
              <a:avLst/>
            </a:prstGeom>
            <a:solidFill>
              <a:srgbClr val="018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078587" y="760544"/>
            <a:ext cx="3592650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Byzantine General’s Problem</a:t>
            </a:r>
            <a:r>
              <a:rPr lang="en-US" sz="2000" b="1" dirty="0"/>
              <a:t>:</a:t>
            </a:r>
          </a:p>
          <a:p>
            <a:pPr algn="ctr"/>
            <a:r>
              <a:rPr lang="en-US" sz="1600" b="1" dirty="0"/>
              <a:t>[Pease-</a:t>
            </a:r>
            <a:r>
              <a:rPr lang="en-US" sz="1600" b="1" dirty="0" err="1"/>
              <a:t>Shostak</a:t>
            </a:r>
            <a:r>
              <a:rPr lang="en-US" sz="1600" b="1" dirty="0"/>
              <a:t>-</a:t>
            </a:r>
            <a:r>
              <a:rPr lang="en-US" sz="1600" b="1" dirty="0" err="1"/>
              <a:t>Lamport</a:t>
            </a:r>
            <a:r>
              <a:rPr lang="en-US" sz="1600" b="1" dirty="0"/>
              <a:t> JACM’80]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1622" y="5567010"/>
            <a:ext cx="3836118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Q</a:t>
            </a:r>
            <a:r>
              <a:rPr lang="en-US" sz="2000" dirty="0"/>
              <a:t>: What’s the right benchmark?</a:t>
            </a:r>
          </a:p>
        </p:txBody>
      </p:sp>
    </p:spTree>
    <p:extLst>
      <p:ext uri="{BB962C8B-B14F-4D97-AF65-F5344CB8AC3E}">
        <p14:creationId xmlns:p14="http://schemas.microsoft.com/office/powerpoint/2010/main" val="7927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9681" y="1465214"/>
                <a:ext cx="7833176" cy="50117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Max value?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Overall Max: All green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b="0" dirty="0"/>
                  <a:t> are zero, back to adversarial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b="0" dirty="0"/>
                  <a:t>Max Green: One non-zero green &amp; increasing reds 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charset="0"/>
                      </a:rPr>
                      <m:t>Θ</m:t>
                    </m:r>
                    <m:r>
                      <a:rPr lang="en-US" b="0">
                        <a:latin typeface="Cambria Math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>
                            <a:latin typeface="Cambria Math" charset="0"/>
                          </a:rPr>
                          <m:t>|</m:t>
                        </m:r>
                        <m:r>
                          <a:rPr lang="en-US" b="0" i="1" dirty="0">
                            <a:latin typeface="Cambria Math" charset="0"/>
                          </a:rPr>
                          <m:t>𝑅</m:t>
                        </m:r>
                        <m:r>
                          <a:rPr lang="en-US" b="0" i="1" dirty="0">
                            <a:latin typeface="Cambria Math" charset="0"/>
                          </a:rPr>
                          <m:t>|</m:t>
                        </m:r>
                      </m:den>
                    </m:f>
                    <m:r>
                      <a:rPr lang="en-US" b="0" i="1">
                        <a:latin typeface="Cambria Math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Possible Assumptions:</a:t>
                </a:r>
              </a:p>
              <a:p>
                <a:r>
                  <a:rPr lang="en-US" dirty="0"/>
                  <a:t>(a) </a:t>
                </a:r>
                <a:r>
                  <a:rPr lang="en-US" b="0" dirty="0"/>
                  <a:t>Given poly(n)-</a:t>
                </a:r>
                <a:r>
                  <a:rPr lang="en-US" b="0" dirty="0" err="1"/>
                  <a:t>approx</a:t>
                </a:r>
                <a:r>
                  <a:rPr lang="en-US" b="0" dirty="0"/>
                  <a:t> to Max Green: Idea on problem “scale”</a:t>
                </a:r>
                <a:endParaRPr lang="en-US" dirty="0"/>
              </a:p>
              <a:p>
                <a:endParaRPr lang="en-US" sz="1050" dirty="0"/>
              </a:p>
              <a:p>
                <a:r>
                  <a:rPr lang="en-US" dirty="0"/>
                  <a:t>(b) </a:t>
                </a:r>
                <a:r>
                  <a:rPr lang="en-US" b="0" dirty="0"/>
                  <a:t>2</a:t>
                </a:r>
                <a:r>
                  <a:rPr lang="en-US" b="0" baseline="30000" dirty="0"/>
                  <a:t>nd</a:t>
                </a:r>
                <a:r>
                  <a:rPr lang="en-US" b="0" dirty="0"/>
                  <a:t>-Max Green: Other similar benchmarks, e.g., digital auctions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b="0" dirty="0"/>
              </a:p>
              <a:p>
                <a:endParaRPr lang="en-US" b="0" dirty="0"/>
              </a:p>
              <a:p>
                <a:pPr marL="342900" indent="-342900">
                  <a:buFont typeface="Arial" charset="0"/>
                  <a:buChar char="•"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9681" y="1465214"/>
                <a:ext cx="7833176" cy="5011787"/>
              </a:xfrm>
              <a:blipFill>
                <a:blip r:embed="rId2"/>
                <a:stretch>
                  <a:fillRect l="-809"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927142" y="1388866"/>
            <a:ext cx="4809865" cy="2590795"/>
            <a:chOff x="6914442" y="2036566"/>
            <a:chExt cx="4809865" cy="259079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184579" y="4114799"/>
              <a:ext cx="4138963" cy="3469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914442" y="4258029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442" y="4258029"/>
                  <a:ext cx="77540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948902" y="4213922"/>
                  <a:ext cx="775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8902" y="4213922"/>
                  <a:ext cx="77540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7729036" y="3762101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25575" y="3457297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070157" y="3130728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14892" y="2852050"/>
              <a:ext cx="45719" cy="65314"/>
            </a:xfrm>
            <a:prstGeom prst="ellipse">
              <a:avLst/>
            </a:prstGeom>
            <a:ln w="66675"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/>
            <p:cNvSpPr/>
            <p:nvPr/>
          </p:nvSpPr>
          <p:spPr>
            <a:xfrm>
              <a:off x="8520729" y="2430032"/>
              <a:ext cx="121804" cy="166581"/>
            </a:xfrm>
            <a:prstGeom prst="triangle">
              <a:avLst/>
            </a:prstGeom>
            <a:solidFill>
              <a:srgbClr val="018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33921" y="2036566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4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463040" y="2052464"/>
                <a:ext cx="8770163" cy="6964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Thm</a:t>
                </a:r>
                <a:r>
                  <a:rPr lang="en-US" sz="1600" cap="all" dirty="0"/>
                  <a:t> [</a:t>
                </a:r>
                <a:r>
                  <a:rPr lang="en-US" sz="1600" dirty="0" err="1"/>
                  <a:t>Bradac</a:t>
                </a:r>
                <a:r>
                  <a:rPr lang="en-US" sz="1600" dirty="0"/>
                  <a:t>-Gupta-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-</a:t>
                </a:r>
                <a:r>
                  <a:rPr lang="en-US" sz="1600" dirty="0" err="1"/>
                  <a:t>Zuzic</a:t>
                </a:r>
                <a:r>
                  <a:rPr lang="en-US" sz="1600" dirty="0"/>
                  <a:t> ITCS’20, Argue-Gupta-Molinaro-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 SODA’22</a:t>
                </a:r>
                <a:r>
                  <a:rPr lang="en-US" sz="1600" cap="all" dirty="0"/>
                  <a:t>]</a:t>
                </a:r>
                <a:r>
                  <a:rPr lang="en-US" sz="1600" cap="small" dirty="0"/>
                  <a:t>:  </a:t>
                </a:r>
                <a:br>
                  <a:rPr lang="en-US" sz="1600" cap="small" dirty="0"/>
                </a:br>
                <a:r>
                  <a:rPr lang="en-US" b="0" dirty="0"/>
                  <a:t>For single item value maximization,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O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charset="0"/>
                      </a:rPr>
                      <m:t>lo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dirty="0">
                            <a:latin typeface="Cambria Math" charset="0"/>
                          </a:rPr>
                          <m:t>g</m:t>
                        </m:r>
                      </m:e>
                      <m:sup>
                        <m:r>
                          <a:rPr lang="en-US" b="0" dirty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b="0" dirty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charset="0"/>
                      </a:rPr>
                      <m:t>n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approx.</a:t>
                </a: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2052464"/>
                <a:ext cx="8770163" cy="696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C409980-5706-3D7F-0D36-9338B487E1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3040" y="4218797"/>
                <a:ext cx="8687957" cy="7707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/>
                  <a:t>Thm </a:t>
                </a:r>
                <a:r>
                  <a:rPr lang="en-US" sz="1600" cap="all" dirty="0"/>
                  <a:t>[</a:t>
                </a:r>
                <a:r>
                  <a:rPr lang="en-US" sz="1600" dirty="0"/>
                  <a:t>Argue-Gupta-Molinaro-</a:t>
                </a:r>
                <a:r>
                  <a:rPr lang="en-US" sz="1600" dirty="0">
                    <a:solidFill>
                      <a:srgbClr val="0000FF"/>
                    </a:solidFill>
                  </a:rPr>
                  <a:t>S</a:t>
                </a:r>
                <a:r>
                  <a:rPr lang="en-US" sz="1600" dirty="0"/>
                  <a:t> SODA’22</a:t>
                </a:r>
                <a:r>
                  <a:rPr lang="en-US" sz="1600" cap="all" dirty="0"/>
                  <a:t>]</a:t>
                </a:r>
                <a:r>
                  <a:rPr lang="en-US" sz="1600" cap="small" dirty="0"/>
                  <a:t>: </a:t>
                </a:r>
                <a:r>
                  <a:rPr lang="en-US" sz="1600" b="0" cap="small" dirty="0"/>
                  <a:t> </a:t>
                </a:r>
                <a:br>
                  <a:rPr lang="en-US" sz="1600" b="0" cap="small" dirty="0"/>
                </a:br>
                <a:r>
                  <a:rPr lang="en-US" b="0" dirty="0"/>
                  <a:t>For Packing Integer Programs,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b="0" dirty="0"/>
                  <a:t> approx when budget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C409980-5706-3D7F-0D36-9338B487E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4218797"/>
                <a:ext cx="8687957" cy="770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A4795CB-B3E8-58F2-D7AE-DF666F3895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3040" y="5272663"/>
                <a:ext cx="9900717" cy="4836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Remark</a:t>
                </a:r>
                <a:r>
                  <a:rPr lang="en-US" b="0" dirty="0"/>
                  <a:t>: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b="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b="0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even in purely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01873D"/>
                    </a:solidFill>
                  </a:rPr>
                  <a:t>stochastic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b="0" dirty="0"/>
                  <a:t>model.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A4795CB-B3E8-58F2-D7AE-DF666F389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5272663"/>
                <a:ext cx="9900717" cy="483679"/>
              </a:xfrm>
              <a:prstGeom prst="rect">
                <a:avLst/>
              </a:prstGeom>
              <a:blipFill>
                <a:blip r:embed="rId5"/>
                <a:stretch>
                  <a:fillRect l="-641" t="-7692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9F80B3-C2E1-364C-6A5E-5A0EC03B24B6}"/>
                  </a:ext>
                </a:extLst>
              </p:cNvPr>
              <p:cNvSpPr txBox="1"/>
              <p:nvPr/>
            </p:nvSpPr>
            <p:spPr>
              <a:xfrm>
                <a:off x="8223427" y="3511544"/>
                <a:ext cx="3385273" cy="651269"/>
              </a:xfrm>
              <a:prstGeom prst="rect">
                <a:avLst/>
              </a:prstGeom>
              <a:noFill/>
              <a:ln w="15875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1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tx1"/>
                    </a:solidFill>
                  </a:rPr>
                  <a:t>           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9F80B3-C2E1-364C-6A5E-5A0EC03B2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27" y="3511544"/>
                <a:ext cx="3385273" cy="651269"/>
              </a:xfrm>
              <a:prstGeom prst="rect">
                <a:avLst/>
              </a:prstGeom>
              <a:blipFill>
                <a:blip r:embed="rId6"/>
                <a:stretch>
                  <a:fillRect l="-1493" t="-64151" b="-50943"/>
                </a:stretch>
              </a:blipFill>
              <a:ln w="158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512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1852" y="1752601"/>
                <a:ext cx="10160000" cy="43735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Motivation:  Robust Secretary Problem</a:t>
                </a:r>
              </a:p>
              <a:p>
                <a:endParaRPr lang="en-US" cap="small" dirty="0"/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tx2"/>
                    </a:solidFill>
                  </a:rPr>
                  <a:t>Single-Item: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</a:rPr>
                      <m:t>𝐎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dirty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𝐥𝐨𝐠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dirty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𝐧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cap="small" dirty="0">
                    <a:solidFill>
                      <a:schemeClr val="tx2"/>
                    </a:solidFill>
                  </a:rPr>
                  <a:t> </a:t>
                </a:r>
                <a:r>
                  <a:rPr lang="en-US" cap="small" dirty="0" err="1">
                    <a:solidFill>
                      <a:schemeClr val="tx2"/>
                    </a:solidFill>
                  </a:rPr>
                  <a:t>approx</a:t>
                </a:r>
                <a:endParaRPr lang="en-US" cap="small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cap="small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Packing Integer Programs: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1"/>
                        </a:solidFill>
                        <a:latin typeface="Cambria Math" charset="0"/>
                      </a:rPr>
                      <m:t>𝐎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>
                    <a:solidFill>
                      <a:schemeClr val="accent1"/>
                    </a:solidFill>
                  </a:rPr>
                  <a:t> approx for Large Budget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cap="small" dirty="0">
                    <a:solidFill>
                      <a:schemeClr val="accent1"/>
                    </a:solidFill>
                  </a:rPr>
                  <a:t>Other Results and Open Problems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852" y="1752601"/>
                <a:ext cx="10160000" cy="4373563"/>
              </a:xfrm>
              <a:blipFill>
                <a:blip r:embed="rId3"/>
                <a:stretch>
                  <a:fillRect l="-499" t="-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68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15827</TotalTime>
  <Words>2008</Words>
  <Application>Microsoft Macintosh PowerPoint</Application>
  <PresentationFormat>Widescreen</PresentationFormat>
  <Paragraphs>359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Cambria Math</vt:lpstr>
      <vt:lpstr>CMR9</vt:lpstr>
      <vt:lpstr>Gill Sans MT</vt:lpstr>
      <vt:lpstr>Essential</vt:lpstr>
      <vt:lpstr>Robust Secretary Algorithms</vt:lpstr>
      <vt:lpstr>Worst-Case vs stochastic</vt:lpstr>
      <vt:lpstr>The Secretary Problem</vt:lpstr>
      <vt:lpstr>Why not Worst-Case Arrivals?</vt:lpstr>
      <vt:lpstr>Robustness to Outliers?</vt:lpstr>
      <vt:lpstr>“Byzantine” Secretary</vt:lpstr>
      <vt:lpstr>Benchmark</vt:lpstr>
      <vt:lpstr>Main results</vt:lpstr>
      <vt:lpstr>OUTLINE</vt:lpstr>
      <vt:lpstr>Approach: Refine the Scale</vt:lpstr>
      <vt:lpstr>One Checkpoint: O(log⁡n) approximation</vt:lpstr>
      <vt:lpstr>Two Checkpoints: O(loglog⁡n) approx</vt:lpstr>
      <vt:lpstr>Multiple Checkpoints: O(〖log〗^∗⁡n )^2  approx</vt:lpstr>
      <vt:lpstr>OUTLINE</vt:lpstr>
      <vt:lpstr>Integer program secretary model</vt:lpstr>
      <vt:lpstr>Primal-dual algorithm with learning</vt:lpstr>
      <vt:lpstr>starting point: stochastic model</vt:lpstr>
      <vt:lpstr>... now byzantine model</vt:lpstr>
      <vt:lpstr>estimating Scale γ^∗</vt:lpstr>
      <vt:lpstr>total value of the algorithm</vt:lpstr>
      <vt:lpstr>OUTLINE</vt:lpstr>
      <vt:lpstr>Other Robust Secretary Results</vt:lpstr>
      <vt:lpstr>Robust Prophet Algorithms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&amp; Adaptivity Gaps for stochastic probing</dc:title>
  <dc:creator>BSS</dc:creator>
  <cp:lastModifiedBy>Singla, Sahil</cp:lastModifiedBy>
  <cp:revision>1464</cp:revision>
  <cp:lastPrinted>2018-11-17T15:33:17Z</cp:lastPrinted>
  <dcterms:created xsi:type="dcterms:W3CDTF">2015-11-14T19:49:18Z</dcterms:created>
  <dcterms:modified xsi:type="dcterms:W3CDTF">2022-09-02T14:44:35Z</dcterms:modified>
</cp:coreProperties>
</file>