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8" r:id="rId3"/>
    <p:sldId id="359" r:id="rId4"/>
    <p:sldId id="361" r:id="rId5"/>
    <p:sldId id="370" r:id="rId6"/>
    <p:sldId id="337" r:id="rId7"/>
    <p:sldId id="358" r:id="rId8"/>
    <p:sldId id="345" r:id="rId9"/>
    <p:sldId id="369" r:id="rId10"/>
    <p:sldId id="363" r:id="rId11"/>
    <p:sldId id="371" r:id="rId12"/>
    <p:sldId id="364" r:id="rId13"/>
    <p:sldId id="365" r:id="rId14"/>
    <p:sldId id="372" r:id="rId15"/>
    <p:sldId id="350" r:id="rId16"/>
    <p:sldId id="366" r:id="rId17"/>
    <p:sldId id="368" r:id="rId18"/>
    <p:sldId id="26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187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8" autoAdjust="0"/>
    <p:restoredTop sz="95673" autoAdjust="0"/>
  </p:normalViewPr>
  <p:slideViewPr>
    <p:cSldViewPr snapToGrid="0" snapToObjects="1">
      <p:cViewPr varScale="1">
        <p:scale>
          <a:sx n="94" d="100"/>
          <a:sy n="94" d="100"/>
        </p:scale>
        <p:origin x="51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4482D-CC87-604F-92BD-3653B08C45F6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C5E39-C420-3C45-85D6-23A41863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610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198CE-4EF4-524C-9451-BD50AA458A87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E2C7E-B071-8C44-8A96-EE2EED350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033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33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79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314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88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47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03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7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96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28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73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22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4DBE8-D942-CE43-9569-AB613CC22392}" type="datetime4">
              <a:rPr lang="en-IN" smtClean="0"/>
              <a:t>04 October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D40C-F28A-554C-AF27-A0D02650F384}" type="datetime4">
              <a:rPr lang="en-IN" smtClean="0"/>
              <a:t>04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DB83-64D2-2740-8BBC-94C4B69BF1A1}" type="datetime4">
              <a:rPr lang="en-IN" smtClean="0"/>
              <a:t>04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681" y="1465215"/>
            <a:ext cx="10160000" cy="47715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5BD6-5E87-2742-818C-B2E8437E4429}" type="datetime4">
              <a:rPr lang="en-IN" smtClean="0"/>
              <a:t>04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37706" y="6477002"/>
            <a:ext cx="1754295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788155" y="6431091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/ </a:t>
            </a:r>
            <a:r>
              <a:rPr lang="en-US" sz="2400" b="1" baseline="0" dirty="0">
                <a:solidFill>
                  <a:srgbClr val="C00000"/>
                </a:solidFill>
              </a:rPr>
              <a:t>18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8327-B4B0-7647-82F0-BBBB56DCB682}" type="datetime4">
              <a:rPr lang="en-IN" smtClean="0"/>
              <a:t>04 October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F404-658F-DC46-A1FB-07410F3E9028}" type="datetime4">
              <a:rPr lang="en-IN" smtClean="0"/>
              <a:t>04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10C4-7CB5-AA49-BD1B-0ED4B7377034}" type="datetime4">
              <a:rPr lang="en-IN" smtClean="0"/>
              <a:t>04 October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7D2C-5158-214C-BE5E-037D0682BB00}" type="datetime4">
              <a:rPr lang="en-IN" smtClean="0"/>
              <a:t>04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C91-9BDF-7E43-99AA-2E2FA1B6BBD6}" type="datetime4">
              <a:rPr lang="en-IN" smtClean="0"/>
              <a:t>04 October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7FD-1165-F042-ADB9-C35BFBAC8F26}" type="datetime4">
              <a:rPr lang="en-IN" smtClean="0"/>
              <a:t>04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1159-7969-2D4C-9E52-72E6BB41C6B7}" type="datetime4">
              <a:rPr lang="en-IN" smtClean="0"/>
              <a:t>04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3026"/>
            <a:ext cx="9930163" cy="10448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F817626-6E1C-434F-8A46-361AFACE6120}" type="datetime4">
              <a:rPr lang="en-IN" smtClean="0"/>
              <a:t>04 October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94459" y="6468608"/>
            <a:ext cx="1754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41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19" Type="http://schemas.openxmlformats.org/officeDocument/2006/relationships/image" Target="../media/image35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ublicdomainpictures.net/view-image.php?image=73293&amp;picture=cartoon-tortoise-clipart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12" Type="http://schemas.openxmlformats.org/officeDocument/2006/relationships/hyperlink" Target="http://www.toonworkshop.de/gratis/clipart/cartoon/ostern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reestockphotos.biz/stockphoto/11520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png"/><Relationship Id="rId10" Type="http://schemas.openxmlformats.org/officeDocument/2006/relationships/hyperlink" Target="https://commons.wikimedia.org/wiki/File:Cow_cartoon_04.svg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7.png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9.png"/><Relationship Id="rId3" Type="http://schemas.openxmlformats.org/officeDocument/2006/relationships/image" Target="../media/image11.png"/><Relationship Id="rId7" Type="http://schemas.openxmlformats.org/officeDocument/2006/relationships/hyperlink" Target="http://www.publicdomainpictures.net/view-image.php?image=73293&amp;picture=cartoon-tortoise-clipart" TargetMode="Externa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hyperlink" Target="http://www.toonworkshop.de/gratis/clipart/cartoon/ostern/" TargetMode="External"/><Relationship Id="rId5" Type="http://schemas.openxmlformats.org/officeDocument/2006/relationships/hyperlink" Target="http://www.freestockphotos.biz/stockphoto/11520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5.png"/><Relationship Id="rId9" Type="http://schemas.openxmlformats.org/officeDocument/2006/relationships/hyperlink" Target="https://commons.wikimedia.org/wiki/File:Cow_cartoon_04.svg" TargetMode="Externa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3" Type="http://schemas.openxmlformats.org/officeDocument/2006/relationships/image" Target="../media/image12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4.jpeg"/><Relationship Id="rId1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0.png"/><Relationship Id="rId4" Type="http://schemas.openxmlformats.org/officeDocument/2006/relationships/image" Target="../media/image15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0533" y="762991"/>
            <a:ext cx="9144000" cy="2201370"/>
          </a:xfrm>
        </p:spPr>
        <p:txBody>
          <a:bodyPr/>
          <a:lstStyle/>
          <a:p>
            <a:pPr algn="ctr"/>
            <a:r>
              <a:rPr lang="en-US" sz="3200" dirty="0"/>
              <a:t>Improved Truthful Combinatorial Auctions with Submodular Bidders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2188" y="3489921"/>
            <a:ext cx="10344931" cy="1989439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/>
              <a:t>Sahil</a:t>
            </a:r>
            <a:r>
              <a:rPr lang="en-US" sz="2400" dirty="0"/>
              <a:t> </a:t>
            </a:r>
            <a:r>
              <a:rPr lang="en-US" sz="2400" dirty="0" err="1"/>
              <a:t>singla</a:t>
            </a:r>
            <a:r>
              <a:rPr lang="en-US" sz="2400" dirty="0"/>
              <a:t>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 Institute for Advanced Study   and   Princeton University </a:t>
            </a:r>
          </a:p>
          <a:p>
            <a:pPr algn="ctr"/>
            <a:endParaRPr lang="en-US" sz="1800" dirty="0"/>
          </a:p>
          <a:p>
            <a:pPr algn="ctr"/>
            <a:r>
              <a:rPr lang="en-US" sz="1700" dirty="0">
                <a:solidFill>
                  <a:schemeClr val="tx1"/>
                </a:solidFill>
              </a:rPr>
              <a:t>Joint work with </a:t>
            </a:r>
            <a:r>
              <a:rPr lang="en-US" sz="1700" dirty="0" err="1"/>
              <a:t>Sepehr</a:t>
            </a:r>
            <a:r>
              <a:rPr lang="en-US" sz="1700" dirty="0"/>
              <a:t> </a:t>
            </a:r>
            <a:r>
              <a:rPr lang="en-US" sz="1700" dirty="0" err="1"/>
              <a:t>Assadi</a:t>
            </a:r>
            <a:endParaRPr lang="en-US" sz="1700" dirty="0"/>
          </a:p>
        </p:txBody>
      </p:sp>
      <p:sp>
        <p:nvSpPr>
          <p:cNvPr id="5" name="TextBox 4"/>
          <p:cNvSpPr txBox="1"/>
          <p:nvPr/>
        </p:nvSpPr>
        <p:spPr>
          <a:xfrm>
            <a:off x="5062939" y="2817763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October 4</a:t>
            </a:r>
            <a:r>
              <a:rPr lang="en-US" b="1" baseline="30000" dirty="0"/>
              <a:t>th</a:t>
            </a:r>
            <a:r>
              <a:rPr lang="en-US" b="1" dirty="0"/>
              <a:t>, 2019</a:t>
            </a:r>
          </a:p>
        </p:txBody>
      </p:sp>
      <p:sp>
        <p:nvSpPr>
          <p:cNvPr id="4" name="AutoShape 4" descr="Image result for naveen garg iit">
            <a:extLst>
              <a:ext uri="{FF2B5EF4-FFF2-40B4-BE49-F238E27FC236}">
                <a16:creationId xmlns:a16="http://schemas.microsoft.com/office/drawing/2014/main" id="{D89F8113-1A2A-4C4E-9D9F-CCC2361712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naveen garg iit">
            <a:extLst>
              <a:ext uri="{FF2B5EF4-FFF2-40B4-BE49-F238E27FC236}">
                <a16:creationId xmlns:a16="http://schemas.microsoft.com/office/drawing/2014/main" id="{05BFF35A-E4A8-4C15-A49B-25B30518D6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2" descr="Image result for sepehr assadi">
            <a:extLst>
              <a:ext uri="{FF2B5EF4-FFF2-40B4-BE49-F238E27FC236}">
                <a16:creationId xmlns:a16="http://schemas.microsoft.com/office/drawing/2014/main" id="{06A3C50E-A10E-410E-8986-9D67EBCA03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07" r="6810"/>
          <a:stretch/>
        </p:blipFill>
        <p:spPr bwMode="auto">
          <a:xfrm>
            <a:off x="9008429" y="4639185"/>
            <a:ext cx="1486851" cy="167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4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F80F06-6987-4A8E-8CE9-2D56DB1F6F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/>
                  <a:t>With constant probability, run VCG on </a:t>
                </a:r>
                <a:r>
                  <a:rPr lang="en-US" b="0" u="sng" dirty="0"/>
                  <a:t>entire</a:t>
                </a:r>
                <a:r>
                  <a:rPr lang="en-US" b="0" dirty="0"/>
                  <a:t> bundle.  Otherwise,</a:t>
                </a:r>
              </a:p>
              <a:p>
                <a:endParaRPr lang="en-US" sz="10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Randomly partition bidders into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b="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10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Ignore bidders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but ask them their valuations</a:t>
                </a:r>
              </a:p>
              <a:p>
                <a:pPr marL="914400" lvl="1" indent="-457200">
                  <a:buFont typeface="Wingdings" panose="05000000000000000000" pitchFamily="2" charset="2"/>
                  <a:buChar char="Ø"/>
                </a:pPr>
                <a:r>
                  <a:rPr lang="en-US" dirty="0"/>
                  <a:t>Gives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approx</a:t>
                </a:r>
                <a:r>
                  <a:rPr lang="en-US" dirty="0"/>
                  <a:t> to OPT by concentration (VCG takes care of corner cases)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sz="1000" dirty="0"/>
              </a:p>
              <a:p>
                <a:pPr marL="457200" indent="-457200"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dirty="0"/>
                  <a:t>Optimal supporting prices are 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OPT</m:t>
                            </m:r>
                          </m:num>
                          <m:den>
                            <m:r>
                              <a:rPr lang="en-US" b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m</m:t>
                            </m:r>
                          </m:den>
                        </m:f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OPT</m:t>
                        </m:r>
                      </m:e>
                    </m:d>
                  </m:oMath>
                </a14:m>
                <a:endParaRPr lang="en-US" b="0" dirty="0"/>
              </a:p>
              <a:p>
                <a:pPr marL="914400" lvl="1" indent="-45720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r>
                  <a:rPr lang="en-US" b="0" dirty="0"/>
                  <a:t>A</a:t>
                </a:r>
                <a:r>
                  <a:rPr lang="en-US" dirty="0"/>
                  <a:t>fter exponential bucketing, guess the optimal prices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𝐪</m:t>
                    </m:r>
                  </m:oMath>
                </a14:m>
                <a:r>
                  <a:rPr lang="en-US" dirty="0"/>
                  <a:t> w</a:t>
                </a:r>
                <a:r>
                  <a:rPr lang="en-US" dirty="0" err="1"/>
                  <a:t>.p.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den>
                    </m:f>
                  </m:oMath>
                </a14:m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10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Run FPA with prices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𝐪</m:t>
                        </m:r>
                      </m:num>
                      <m:den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dirty="0"/>
                  <a:t>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𝐍</m:t>
                        </m:r>
                      </m:e>
                      <m:sub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F80F06-6987-4A8E-8CE9-2D56DB1F6F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0" t="-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94E93-9A91-4254-81BF-0E5839662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tle 1">
                <a:extLst>
                  <a:ext uri="{FF2B5EF4-FFF2-40B4-BE49-F238E27FC236}">
                    <a16:creationId xmlns:a16="http://schemas.microsoft.com/office/drawing/2014/main" id="{353FDE33-B571-44E8-B995-E483E0BB05E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600" y="73026"/>
                <a:ext cx="10434320" cy="1044874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algn="l" defTabSz="914400" rtl="0" eaLnBrk="1" latinLnBrk="0" hangingPunct="1">
                  <a:spcBef>
                    <a:spcPct val="0"/>
                  </a:spcBef>
                  <a:buNone/>
                  <a:defRPr sz="2800" kern="1200" cap="all" spc="-60" baseline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𝐎</m:t>
                    </m:r>
                    <m:d>
                      <m:dPr>
                        <m:ctrlPr>
                          <a:rPr lang="en-US" b="1" i="1" cap="none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1" i="1" cap="none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 i="0" cap="none">
                                <a:latin typeface="Cambria Math" panose="02040503050406030204" pitchFamily="18" charset="0"/>
                              </a:rPr>
                              <m:t>𝐥𝐨𝐠</m:t>
                            </m:r>
                          </m:fName>
                          <m:e>
                            <m:r>
                              <a:rPr lang="en-US" b="1" i="0" cap="none" smtClean="0">
                                <a:latin typeface="Cambria Math" panose="02040503050406030204" pitchFamily="18" charset="0"/>
                              </a:rPr>
                              <m:t>𝐦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/>
                  <a:t> Approximation</a:t>
                </a:r>
              </a:p>
            </p:txBody>
          </p:sp>
        </mc:Choice>
        <mc:Fallback xmlns="">
          <p:sp>
            <p:nvSpPr>
              <p:cNvPr id="6" name="Title 1">
                <a:extLst>
                  <a:ext uri="{FF2B5EF4-FFF2-40B4-BE49-F238E27FC236}">
                    <a16:creationId xmlns:a16="http://schemas.microsoft.com/office/drawing/2014/main" id="{353FDE33-B571-44E8-B995-E483E0BB05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73026"/>
                <a:ext cx="10434320" cy="1044874"/>
              </a:xfrm>
              <a:prstGeom prst="rect">
                <a:avLst/>
              </a:prstGeom>
              <a:blipFill>
                <a:blip r:embed="rId3"/>
                <a:stretch>
                  <a:fillRect b="-16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5C744F64-BC78-48E9-A6C0-EF7BA03FF622}"/>
              </a:ext>
            </a:extLst>
          </p:cNvPr>
          <p:cNvSpPr txBox="1"/>
          <p:nvPr/>
        </p:nvSpPr>
        <p:spPr>
          <a:xfrm>
            <a:off x="6976278" y="5617444"/>
            <a:ext cx="4474043" cy="40011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cap="all" dirty="0"/>
              <a:t>Can we Learn Prices Better?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1E45BAF-29BE-4291-88CB-C81BE3D97748}"/>
              </a:ext>
            </a:extLst>
          </p:cNvPr>
          <p:cNvGrpSpPr/>
          <p:nvPr/>
        </p:nvGrpSpPr>
        <p:grpSpPr>
          <a:xfrm>
            <a:off x="8615393" y="1968276"/>
            <a:ext cx="2890839" cy="873406"/>
            <a:chOff x="7106201" y="2860766"/>
            <a:chExt cx="4138963" cy="873406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B9A3317-D905-4061-AAB0-ADF36759D1C8}"/>
                </a:ext>
              </a:extLst>
            </p:cNvPr>
            <p:cNvCxnSpPr/>
            <p:nvPr/>
          </p:nvCxnSpPr>
          <p:spPr>
            <a:xfrm flipV="1">
              <a:off x="7106201" y="3265717"/>
              <a:ext cx="4138963" cy="34697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1C582FA8-2EAF-4AFD-8FB6-805683AD5C63}"/>
                    </a:ext>
                  </a:extLst>
                </p:cNvPr>
                <p:cNvSpPr txBox="1"/>
                <p:nvPr/>
              </p:nvSpPr>
              <p:spPr>
                <a:xfrm>
                  <a:off x="7857172" y="3345861"/>
                  <a:ext cx="73479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1C582FA8-2EAF-4AFD-8FB6-805683AD5C6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7172" y="3345861"/>
                  <a:ext cx="73479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1E4ADB9A-EAC4-4E41-B765-8B6681E3A643}"/>
                    </a:ext>
                  </a:extLst>
                </p:cNvPr>
                <p:cNvSpPr txBox="1"/>
                <p:nvPr/>
              </p:nvSpPr>
              <p:spPr>
                <a:xfrm>
                  <a:off x="9897581" y="3364840"/>
                  <a:ext cx="72717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1E4ADB9A-EAC4-4E41-B765-8B6681E3A64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97581" y="3364840"/>
                  <a:ext cx="727179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9C58714-D01E-4D90-868D-8FC5285C9FCE}"/>
                </a:ext>
              </a:extLst>
            </p:cNvPr>
            <p:cNvCxnSpPr/>
            <p:nvPr/>
          </p:nvCxnSpPr>
          <p:spPr>
            <a:xfrm>
              <a:off x="9183189" y="2860766"/>
              <a:ext cx="26125" cy="73152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281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852" y="1752601"/>
            <a:ext cx="10160000" cy="4373563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Introduction: Truthful Combinatorial Auctions</a:t>
            </a:r>
          </a:p>
          <a:p>
            <a:endParaRPr lang="en-US" cap="small" dirty="0"/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Preliminaries: Fixed-Price Auctions</a:t>
            </a:r>
          </a:p>
          <a:p>
            <a:pPr marL="342900" indent="-342900">
              <a:buFont typeface="Arial"/>
              <a:buChar char="•"/>
            </a:pPr>
            <a:endParaRPr lang="en-US" cap="small" dirty="0">
              <a:solidFill>
                <a:schemeClr val="tx2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tx2"/>
                </a:solidFill>
              </a:rPr>
              <a:t>Our Price-Learning Mechanism</a:t>
            </a:r>
          </a:p>
          <a:p>
            <a:endParaRPr lang="en-US" cap="small" dirty="0">
              <a:solidFill>
                <a:schemeClr val="tx2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Analysis: Learnable-or-</a:t>
            </a:r>
            <a:r>
              <a:rPr lang="en-US" cap="small" dirty="0" err="1">
                <a:solidFill>
                  <a:schemeClr val="accent1"/>
                </a:solidFill>
              </a:rPr>
              <a:t>Allocatable</a:t>
            </a:r>
            <a:r>
              <a:rPr lang="en-US" cap="small" dirty="0">
                <a:solidFill>
                  <a:schemeClr val="accent1"/>
                </a:solidFill>
              </a:rPr>
              <a:t> Lemma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00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39EFC-0CC8-44EE-8AC3-A6E35757B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026"/>
            <a:ext cx="7396479" cy="1044874"/>
          </a:xfrm>
        </p:spPr>
        <p:txBody>
          <a:bodyPr/>
          <a:lstStyle/>
          <a:p>
            <a:r>
              <a:rPr lang="en-US" dirty="0"/>
              <a:t>Our Price-Learning Mechanism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C6974F-D72D-4245-940B-D4CF94D8C7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9681" y="1465215"/>
                <a:ext cx="10160000" cy="3779645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After rescaling, assume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OPT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b="0" dirty="0"/>
                  <a:t> after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b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b="0" dirty="0"/>
                  <a:t>. Now,</a:t>
                </a:r>
              </a:p>
              <a:p>
                <a:endParaRPr lang="en-US" sz="1000" b="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0" u="sng" dirty="0"/>
                  <a:t>Randomly</a:t>
                </a:r>
                <a:r>
                  <a:rPr lang="en-US" b="0" dirty="0"/>
                  <a:t> partition bidders into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b="0" dirty="0"/>
                  <a:t> </a:t>
                </a:r>
                <a:r>
                  <a:rPr lang="en-US" dirty="0">
                    <a:solidFill>
                      <a:schemeClr val="tx2"/>
                    </a:solidFill>
                  </a:rPr>
                  <a:t>groups</a:t>
                </a:r>
                <a:r>
                  <a:rPr lang="en-US" b="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β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endParaRPr lang="en-US" b="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0" dirty="0"/>
                  <a:t>Initialize all prices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𝐩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10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0" dirty="0"/>
                  <a:t>Offer next random group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b="0" dirty="0"/>
                  <a:t> items at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𝐩</m:t>
                    </m:r>
                  </m:oMath>
                </a14:m>
                <a:r>
                  <a:rPr lang="en-US" b="0" dirty="0"/>
                  <a:t>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With a </a:t>
                </a:r>
                <a:r>
                  <a:rPr lang="en-US" u="sng" dirty="0"/>
                  <a:t>small probability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1/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β</m:t>
                    </m:r>
                  </m:oMath>
                </a14:m>
                <a:r>
                  <a:rPr lang="en-US" dirty="0"/>
                  <a:t> this is the final allocation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b="0" dirty="0"/>
                  <a:t>Otherw</a:t>
                </a:r>
                <a:r>
                  <a:rPr lang="en-US" dirty="0"/>
                  <a:t>ise, </a:t>
                </a:r>
                <a:r>
                  <a:rPr lang="en-US" b="1" dirty="0">
                    <a:solidFill>
                      <a:schemeClr val="tx2"/>
                    </a:solidFill>
                  </a:rPr>
                  <a:t>increase prices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 panose="02040503050406030204" pitchFamily="18" charset="0"/>
                      </a:rPr>
                      <m:t>𝐩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of </a:t>
                </a:r>
                <a:r>
                  <a:rPr lang="en-US" u="sng" dirty="0"/>
                  <a:t>sold items</a:t>
                </a:r>
                <a:r>
                  <a:rPr lang="en-US" dirty="0"/>
                  <a:t> and continue</a:t>
                </a:r>
                <a:endParaRPr lang="en-US" b="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10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0" dirty="0"/>
                  <a:t>Finally, offer items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β</m:t>
                        </m:r>
                        <m:r>
                          <a:rPr lang="en-US" b="0" i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b="0" dirty="0"/>
                  <a:t> at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𝐩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C6974F-D72D-4245-940B-D4CF94D8C7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9681" y="1465215"/>
                <a:ext cx="10160000" cy="3779645"/>
              </a:xfrm>
              <a:blipFill>
                <a:blip r:embed="rId2"/>
                <a:stretch>
                  <a:fillRect l="-600" t="-645" b="-1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D6088-E52F-4C30-84CB-F43C1B71F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58EEF14-766B-44D5-93C5-71082BE08493}"/>
                  </a:ext>
                </a:extLst>
              </p:cNvPr>
              <p:cNvSpPr txBox="1"/>
              <p:nvPr/>
            </p:nvSpPr>
            <p:spPr>
              <a:xfrm>
                <a:off x="9076045" y="1293300"/>
                <a:ext cx="13769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≔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loglog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58EEF14-766B-44D5-93C5-71082BE08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6045" y="1293300"/>
                <a:ext cx="1376980" cy="276999"/>
              </a:xfrm>
              <a:prstGeom prst="rect">
                <a:avLst/>
              </a:prstGeom>
              <a:blipFill>
                <a:blip r:embed="rId3"/>
                <a:stretch>
                  <a:fillRect l="-7965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D7E45741-6627-491A-9BA0-8872F39639AF}"/>
              </a:ext>
            </a:extLst>
          </p:cNvPr>
          <p:cNvSpPr txBox="1"/>
          <p:nvPr/>
        </p:nvSpPr>
        <p:spPr>
          <a:xfrm>
            <a:off x="9086198" y="3727102"/>
            <a:ext cx="1368213" cy="369332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Allocatable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E1266-F146-4783-B342-7D5D2CCEB446}"/>
              </a:ext>
            </a:extLst>
          </p:cNvPr>
          <p:cNvSpPr txBox="1"/>
          <p:nvPr/>
        </p:nvSpPr>
        <p:spPr>
          <a:xfrm>
            <a:off x="9142077" y="4218582"/>
            <a:ext cx="1256453" cy="369332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Learnable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023EE6-8C2E-442C-A080-EB974D35E0EC}"/>
              </a:ext>
            </a:extLst>
          </p:cNvPr>
          <p:cNvSpPr txBox="1"/>
          <p:nvPr/>
        </p:nvSpPr>
        <p:spPr>
          <a:xfrm>
            <a:off x="2971580" y="5721033"/>
            <a:ext cx="38588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cap="all" dirty="0"/>
              <a:t>How to increase prices?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661CD68-E51A-4F89-BCB3-30EF8E8E34A4}"/>
              </a:ext>
            </a:extLst>
          </p:cNvPr>
          <p:cNvGrpSpPr/>
          <p:nvPr/>
        </p:nvGrpSpPr>
        <p:grpSpPr>
          <a:xfrm>
            <a:off x="8289155" y="2866080"/>
            <a:ext cx="3376336" cy="736680"/>
            <a:chOff x="7367459" y="3567425"/>
            <a:chExt cx="4343807" cy="1083898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395948B-020A-4DAF-8967-E66A006127DB}"/>
                </a:ext>
              </a:extLst>
            </p:cNvPr>
            <p:cNvCxnSpPr/>
            <p:nvPr/>
          </p:nvCxnSpPr>
          <p:spPr>
            <a:xfrm flipV="1">
              <a:off x="7367459" y="3972376"/>
              <a:ext cx="4138963" cy="34697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F7DD48B3-CC28-4350-A9A3-6F68FAC9412B}"/>
                    </a:ext>
                  </a:extLst>
                </p:cNvPr>
                <p:cNvSpPr txBox="1"/>
                <p:nvPr/>
              </p:nvSpPr>
              <p:spPr>
                <a:xfrm>
                  <a:off x="7540398" y="4071499"/>
                  <a:ext cx="653430" cy="54340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F7DD48B3-CC28-4350-A9A3-6F68FAC9412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40398" y="4071499"/>
                  <a:ext cx="653430" cy="54340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0C70BF7-810A-49FF-9748-A8B3A04F1556}"/>
                    </a:ext>
                  </a:extLst>
                </p:cNvPr>
                <p:cNvSpPr txBox="1"/>
                <p:nvPr/>
              </p:nvSpPr>
              <p:spPr>
                <a:xfrm>
                  <a:off x="10764242" y="4071499"/>
                  <a:ext cx="947024" cy="5798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β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0C70BF7-810A-49FF-9748-A8B3A04F15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64242" y="4071499"/>
                  <a:ext cx="947024" cy="579824"/>
                </a:xfrm>
                <a:prstGeom prst="rect">
                  <a:avLst/>
                </a:prstGeom>
                <a:blipFill>
                  <a:blip r:embed="rId5"/>
                  <a:stretch>
                    <a:fillRect b="-923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3C9A0DF-8D81-43D5-BE15-43D2985620A0}"/>
                </a:ext>
              </a:extLst>
            </p:cNvPr>
            <p:cNvCxnSpPr/>
            <p:nvPr/>
          </p:nvCxnSpPr>
          <p:spPr>
            <a:xfrm>
              <a:off x="9444447" y="3567425"/>
              <a:ext cx="26125" cy="73152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84BFC4F-D2E3-4393-B0EB-D9AF4D871EF3}"/>
                </a:ext>
              </a:extLst>
            </p:cNvPr>
            <p:cNvCxnSpPr/>
            <p:nvPr/>
          </p:nvCxnSpPr>
          <p:spPr>
            <a:xfrm>
              <a:off x="8366766" y="3607879"/>
              <a:ext cx="26125" cy="73152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C15019-303C-468D-90A3-109F4F64DD1B}"/>
                </a:ext>
              </a:extLst>
            </p:cNvPr>
            <p:cNvCxnSpPr/>
            <p:nvPr/>
          </p:nvCxnSpPr>
          <p:spPr>
            <a:xfrm>
              <a:off x="10522128" y="3581754"/>
              <a:ext cx="26125" cy="73152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7CE735F2-5EA8-4143-B2D3-91B9F7063A3B}"/>
              </a:ext>
            </a:extLst>
          </p:cNvPr>
          <p:cNvSpPr txBox="1"/>
          <p:nvPr/>
        </p:nvSpPr>
        <p:spPr>
          <a:xfrm>
            <a:off x="8927935" y="1987108"/>
            <a:ext cx="1684736" cy="584775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Relation to </a:t>
            </a:r>
            <a:r>
              <a:rPr lang="en-US" sz="1600" b="1" dirty="0"/>
              <a:t>Secretary Prob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85FADC-B3E3-435B-A00D-4F179FA8D931}"/>
              </a:ext>
            </a:extLst>
          </p:cNvPr>
          <p:cNvSpPr/>
          <p:nvPr/>
        </p:nvSpPr>
        <p:spPr>
          <a:xfrm>
            <a:off x="6911431" y="4792233"/>
            <a:ext cx="4137569" cy="646331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Take Away</a:t>
            </a:r>
            <a:r>
              <a:rPr lang="en-US" dirty="0"/>
              <a:t>: Use Fixed Price Auctions </a:t>
            </a:r>
            <a:br>
              <a:rPr lang="en-US" dirty="0"/>
            </a:br>
            <a:r>
              <a:rPr lang="en-US" dirty="0"/>
              <a:t>as “proxy” to learn prices</a:t>
            </a:r>
          </a:p>
        </p:txBody>
      </p:sp>
    </p:spTree>
    <p:extLst>
      <p:ext uri="{BB962C8B-B14F-4D97-AF65-F5344CB8AC3E}">
        <p14:creationId xmlns:p14="http://schemas.microsoft.com/office/powerpoint/2010/main" val="205484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B39EE-C468-4BEC-BDE6-579ABBF1A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Price-Tree to Increase Prices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89467C-62F7-4F2B-82FF-A56B3E7056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9681" y="1465215"/>
                <a:ext cx="7496981" cy="4694665"/>
              </a:xfrm>
            </p:spPr>
            <p:txBody>
              <a:bodyPr>
                <a:normAutofit/>
              </a:bodyPr>
              <a:lstStyle/>
              <a:p>
                <a:pPr marL="342913" indent="-342913">
                  <a:buFont typeface="Arial" panose="020B0604020202020204" pitchFamily="34" charset="0"/>
                  <a:buChar char="•"/>
                </a:pPr>
                <a:r>
                  <a:rPr lang="en-US" b="0" dirty="0"/>
                  <a:t>Recall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>
                        <a:latin typeface="Cambria Math" panose="02040503050406030204" pitchFamily="18" charset="0"/>
                      </a:rPr>
                      <m:t>OPT</m:t>
                    </m:r>
                    <m:r>
                      <a:rPr lang="en-US" b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b="0" dirty="0"/>
                  <a:t>. Define</a:t>
                </a:r>
                <a:r>
                  <a:rPr lang="en-US" dirty="0"/>
                  <a:t>  </a:t>
                </a:r>
                <a:r>
                  <a:rPr lang="en-US" b="0" dirty="0"/>
                  <a:t>Bin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b="0">
                        <a:latin typeface="Cambria Math" panose="02040503050406030204" pitchFamily="18" charset="0"/>
                      </a:rPr>
                      <m:t>=[</m:t>
                    </m:r>
                    <m:sSup>
                      <m:sSup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b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i</m:t>
                        </m:r>
                      </m:sup>
                    </m:sSup>
                    <m:r>
                      <a:rPr lang="en-US" b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000" dirty="0"/>
              </a:p>
              <a:p>
                <a:pPr marL="342913" indent="-342913">
                  <a:buFont typeface="Arial" panose="020B0604020202020204" pitchFamily="34" charset="0"/>
                  <a:buChar char="•"/>
                </a:pPr>
                <a:endParaRPr lang="en-US" sz="1000" b="0" dirty="0"/>
              </a:p>
              <a:p>
                <a:pPr marL="342913" indent="-342913">
                  <a:spcBef>
                    <a:spcPts val="12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dirty="0"/>
                  <a:t>For level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dirty="0"/>
                  <a:t>,  subdivide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into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b="0" dirty="0"/>
                  <a:t> </a:t>
                </a:r>
                <a:r>
                  <a:rPr lang="en-US" dirty="0"/>
                  <a:t>pieces</a:t>
                </a:r>
              </a:p>
              <a:p>
                <a:pPr marL="800113" lvl="1" indent="-342913"/>
                <a:r>
                  <a:rPr lang="en-US" dirty="0"/>
                  <a:t>Run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en-US" dirty="0"/>
                  <a:t> FPAs</a:t>
                </a:r>
              </a:p>
              <a:p>
                <a:pPr marL="800113" lvl="1" indent="-342913">
                  <a:spcAft>
                    <a:spcPts val="600"/>
                  </a:spcAft>
                </a:pPr>
                <a:r>
                  <a:rPr lang="en-US" dirty="0"/>
                  <a:t>Items priced at lowest bin’s price</a:t>
                </a:r>
              </a:p>
              <a:p>
                <a:pPr marL="342931" indent="-342913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Move items for level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b="0" dirty="0"/>
                  <a:t> to </a:t>
                </a:r>
                <a:endParaRPr lang="en-US" dirty="0"/>
              </a:p>
              <a:p>
                <a:pPr marL="800131" lvl="1" indent="-342913">
                  <a:spcBef>
                    <a:spcPts val="0"/>
                  </a:spcBef>
                </a:pPr>
                <a:r>
                  <a:rPr lang="en-US" dirty="0"/>
                  <a:t>Subtree of their </a:t>
                </a:r>
                <a:r>
                  <a:rPr lang="en-US" u="sng" dirty="0"/>
                  <a:t>highest sold</a:t>
                </a:r>
                <a:r>
                  <a:rPr lang="en-US" dirty="0"/>
                  <a:t> bin</a:t>
                </a:r>
              </a:p>
              <a:p>
                <a:pPr marL="342913" indent="-342913">
                  <a:buFont typeface="Arial" panose="020B0604020202020204" pitchFamily="34" charset="0"/>
                  <a:buChar char="•"/>
                </a:pPr>
                <a:endParaRPr lang="en-US" sz="1000" dirty="0"/>
              </a:p>
              <a:p>
                <a:pPr>
                  <a:spcAft>
                    <a:spcPts val="0"/>
                  </a:spcAft>
                </a:pPr>
                <a:r>
                  <a:rPr lang="en-US" dirty="0"/>
                  <a:t>Proof Idea: </a:t>
                </a:r>
              </a:p>
              <a:p>
                <a:pPr marL="800131" lvl="1" indent="-342913"/>
                <a:r>
                  <a:rPr lang="en-US" dirty="0"/>
                  <a:t>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i</m:t>
                        </m:r>
                      </m:sup>
                    </m:sSup>
                    <m:r>
                      <a:rPr lang="en-US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be </a:t>
                </a:r>
                <a:r>
                  <a:rPr lang="en-US" u="sng" dirty="0"/>
                  <a:t>correctly classified</a:t>
                </a:r>
                <a:r>
                  <a:rPr lang="en-US" dirty="0"/>
                  <a:t> items by iteration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endParaRPr lang="en-US" dirty="0"/>
              </a:p>
              <a:p>
                <a:pPr marL="800131" lvl="1" indent="-342913"/>
                <a:r>
                  <a:rPr lang="en-US" dirty="0"/>
                  <a:t>Argue either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dirty="0">
                        <a:latin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i</m:t>
                        </m:r>
                      </m:sup>
                    </m:sSup>
                  </m:oMath>
                </a14:m>
                <a:r>
                  <a:rPr lang="en-US" dirty="0"/>
                  <a:t> or already a </a:t>
                </a:r>
                <a:r>
                  <a:rPr lang="en-US" u="sng" dirty="0"/>
                  <a:t>good</a:t>
                </a:r>
                <a:r>
                  <a:rPr lang="en-US" dirty="0"/>
                  <a:t> allocation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89467C-62F7-4F2B-82FF-A56B3E7056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9681" y="1465215"/>
                <a:ext cx="7496981" cy="4694665"/>
              </a:xfrm>
              <a:blipFill>
                <a:blip r:embed="rId3"/>
                <a:stretch>
                  <a:fillRect l="-813" t="-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306C8D-F02A-46C2-8C53-54C0C8877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5BA20D8-70BD-4A5B-919C-E5147D745968}"/>
              </a:ext>
            </a:extLst>
          </p:cNvPr>
          <p:cNvGrpSpPr/>
          <p:nvPr/>
        </p:nvGrpSpPr>
        <p:grpSpPr>
          <a:xfrm>
            <a:off x="6518268" y="2082747"/>
            <a:ext cx="4917528" cy="2479282"/>
            <a:chOff x="6778480" y="1441638"/>
            <a:chExt cx="4917528" cy="247928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0074E76-FC9F-4099-BC64-D878BB44DCFE}"/>
                </a:ext>
              </a:extLst>
            </p:cNvPr>
            <p:cNvSpPr/>
            <p:nvPr/>
          </p:nvSpPr>
          <p:spPr>
            <a:xfrm>
              <a:off x="9053232" y="182378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00B1183-761C-4960-B76B-B417112C5979}"/>
                </a:ext>
              </a:extLst>
            </p:cNvPr>
            <p:cNvSpPr/>
            <p:nvPr/>
          </p:nvSpPr>
          <p:spPr>
            <a:xfrm>
              <a:off x="7955952" y="244862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9E87A1F-2CD3-4459-B383-7AD64DB7EB85}"/>
                </a:ext>
              </a:extLst>
            </p:cNvPr>
            <p:cNvSpPr/>
            <p:nvPr/>
          </p:nvSpPr>
          <p:spPr>
            <a:xfrm>
              <a:off x="7351432" y="296678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E8853FA-CEE4-4521-92B1-379420765F58}"/>
                </a:ext>
              </a:extLst>
            </p:cNvPr>
            <p:cNvSpPr/>
            <p:nvPr/>
          </p:nvSpPr>
          <p:spPr>
            <a:xfrm>
              <a:off x="7087272" y="339350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DA91430-FF96-4695-A939-B51EC3E3F28A}"/>
                </a:ext>
              </a:extLst>
            </p:cNvPr>
            <p:cNvSpPr/>
            <p:nvPr/>
          </p:nvSpPr>
          <p:spPr>
            <a:xfrm>
              <a:off x="7635912" y="339858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A6FBA4E-F6B4-4053-A825-18FB017BA333}"/>
                </a:ext>
              </a:extLst>
            </p:cNvPr>
            <p:cNvCxnSpPr>
              <a:stCxn id="6" idx="7"/>
              <a:endCxn id="5" idx="3"/>
            </p:cNvCxnSpPr>
            <p:nvPr/>
          </p:nvCxnSpPr>
          <p:spPr>
            <a:xfrm flipV="1">
              <a:off x="8107714" y="1949533"/>
              <a:ext cx="971556" cy="5206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606BA81-DCC2-4F22-B036-F0B8BC0DBE8D}"/>
                </a:ext>
              </a:extLst>
            </p:cNvPr>
            <p:cNvCxnSpPr>
              <a:stCxn id="7" idx="7"/>
              <a:endCxn id="6" idx="3"/>
            </p:cNvCxnSpPr>
            <p:nvPr/>
          </p:nvCxnSpPr>
          <p:spPr>
            <a:xfrm flipV="1">
              <a:off x="7503194" y="2574373"/>
              <a:ext cx="478796" cy="4139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14B5C7B-C3C0-4697-B8E3-D618C5C3A9E3}"/>
                </a:ext>
              </a:extLst>
            </p:cNvPr>
            <p:cNvCxnSpPr>
              <a:stCxn id="8" idx="7"/>
              <a:endCxn id="7" idx="3"/>
            </p:cNvCxnSpPr>
            <p:nvPr/>
          </p:nvCxnSpPr>
          <p:spPr>
            <a:xfrm flipV="1">
              <a:off x="7239034" y="3092533"/>
              <a:ext cx="138436" cy="3225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7EEA566-D389-46A7-91E5-6D620FFCBAFF}"/>
                </a:ext>
              </a:extLst>
            </p:cNvPr>
            <p:cNvCxnSpPr>
              <a:stCxn id="9" idx="1"/>
              <a:endCxn id="7" idx="5"/>
            </p:cNvCxnSpPr>
            <p:nvPr/>
          </p:nvCxnSpPr>
          <p:spPr>
            <a:xfrm flipH="1" flipV="1">
              <a:off x="7503194" y="3092533"/>
              <a:ext cx="158756" cy="327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6BD4A33-560C-4604-AAD8-652E3CC4A3E0}"/>
                </a:ext>
              </a:extLst>
            </p:cNvPr>
            <p:cNvSpPr/>
            <p:nvPr/>
          </p:nvSpPr>
          <p:spPr>
            <a:xfrm>
              <a:off x="8514752" y="293122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3EAFF32-E8F0-4983-BE27-2E88FBC78200}"/>
                </a:ext>
              </a:extLst>
            </p:cNvPr>
            <p:cNvSpPr/>
            <p:nvPr/>
          </p:nvSpPr>
          <p:spPr>
            <a:xfrm>
              <a:off x="8250592" y="335794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519AD42-1ABE-47B3-9AD7-B0D65769B1DF}"/>
                </a:ext>
              </a:extLst>
            </p:cNvPr>
            <p:cNvSpPr/>
            <p:nvPr/>
          </p:nvSpPr>
          <p:spPr>
            <a:xfrm>
              <a:off x="8799232" y="336302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6729F97-BA9B-44C2-A189-C12C72F98535}"/>
                </a:ext>
              </a:extLst>
            </p:cNvPr>
            <p:cNvCxnSpPr>
              <a:stCxn id="19" idx="7"/>
              <a:endCxn id="18" idx="3"/>
            </p:cNvCxnSpPr>
            <p:nvPr/>
          </p:nvCxnSpPr>
          <p:spPr>
            <a:xfrm flipV="1">
              <a:off x="8402354" y="3056973"/>
              <a:ext cx="138436" cy="3225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D063B14-1BC9-498D-9539-76A0C60F2764}"/>
                </a:ext>
              </a:extLst>
            </p:cNvPr>
            <p:cNvCxnSpPr>
              <a:stCxn id="20" idx="1"/>
              <a:endCxn id="18" idx="5"/>
            </p:cNvCxnSpPr>
            <p:nvPr/>
          </p:nvCxnSpPr>
          <p:spPr>
            <a:xfrm flipH="1" flipV="1">
              <a:off x="8666514" y="3056973"/>
              <a:ext cx="158756" cy="327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1441A4E-8841-44C7-AFFC-341E156338BD}"/>
                </a:ext>
              </a:extLst>
            </p:cNvPr>
            <p:cNvCxnSpPr>
              <a:stCxn id="6" idx="5"/>
              <a:endCxn id="18" idx="1"/>
            </p:cNvCxnSpPr>
            <p:nvPr/>
          </p:nvCxnSpPr>
          <p:spPr>
            <a:xfrm>
              <a:off x="8107714" y="2574373"/>
              <a:ext cx="433076" cy="3784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DAFC180-080B-48B6-B651-772EB3289463}"/>
                </a:ext>
              </a:extLst>
            </p:cNvPr>
            <p:cNvSpPr/>
            <p:nvPr/>
          </p:nvSpPr>
          <p:spPr>
            <a:xfrm>
              <a:off x="10328312" y="241306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4FDE4BC-E212-4D66-B75C-7C062CAF6989}"/>
                </a:ext>
              </a:extLst>
            </p:cNvPr>
            <p:cNvSpPr/>
            <p:nvPr/>
          </p:nvSpPr>
          <p:spPr>
            <a:xfrm>
              <a:off x="9723792" y="293122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BF28D41-6C5C-4C18-A86C-4D4907A5D65B}"/>
                </a:ext>
              </a:extLst>
            </p:cNvPr>
            <p:cNvSpPr/>
            <p:nvPr/>
          </p:nvSpPr>
          <p:spPr>
            <a:xfrm>
              <a:off x="9459632" y="335794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569A49E-4665-42EF-92B5-CCC3BE9A5AD9}"/>
                </a:ext>
              </a:extLst>
            </p:cNvPr>
            <p:cNvSpPr/>
            <p:nvPr/>
          </p:nvSpPr>
          <p:spPr>
            <a:xfrm>
              <a:off x="10008272" y="336302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6C70CDC-9868-426B-A809-CAD62CEDF62B}"/>
                </a:ext>
              </a:extLst>
            </p:cNvPr>
            <p:cNvCxnSpPr>
              <a:stCxn id="26" idx="7"/>
              <a:endCxn id="25" idx="3"/>
            </p:cNvCxnSpPr>
            <p:nvPr/>
          </p:nvCxnSpPr>
          <p:spPr>
            <a:xfrm flipV="1">
              <a:off x="9875554" y="2538813"/>
              <a:ext cx="478796" cy="4139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B6661E5-7E35-4EA4-88D0-E16EE0776874}"/>
                </a:ext>
              </a:extLst>
            </p:cNvPr>
            <p:cNvCxnSpPr>
              <a:stCxn id="27" idx="7"/>
              <a:endCxn id="26" idx="3"/>
            </p:cNvCxnSpPr>
            <p:nvPr/>
          </p:nvCxnSpPr>
          <p:spPr>
            <a:xfrm flipV="1">
              <a:off x="9611394" y="3056973"/>
              <a:ext cx="138436" cy="3225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BDD9C1A-6DA6-46BB-B5F9-3C562CB74016}"/>
                </a:ext>
              </a:extLst>
            </p:cNvPr>
            <p:cNvCxnSpPr>
              <a:stCxn id="28" idx="1"/>
              <a:endCxn id="26" idx="5"/>
            </p:cNvCxnSpPr>
            <p:nvPr/>
          </p:nvCxnSpPr>
          <p:spPr>
            <a:xfrm flipH="1" flipV="1">
              <a:off x="9875554" y="3056973"/>
              <a:ext cx="158756" cy="327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A19B9AC-C514-4F0F-BF18-D5DEA483F567}"/>
                </a:ext>
              </a:extLst>
            </p:cNvPr>
            <p:cNvSpPr/>
            <p:nvPr/>
          </p:nvSpPr>
          <p:spPr>
            <a:xfrm>
              <a:off x="10887112" y="289566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170EFA5-088E-4EE8-AF68-AA36782527CE}"/>
                </a:ext>
              </a:extLst>
            </p:cNvPr>
            <p:cNvSpPr/>
            <p:nvPr/>
          </p:nvSpPr>
          <p:spPr>
            <a:xfrm>
              <a:off x="10622952" y="332238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BBA64DC-1490-4D6D-BF23-B0D0DA76E8C2}"/>
                </a:ext>
              </a:extLst>
            </p:cNvPr>
            <p:cNvSpPr/>
            <p:nvPr/>
          </p:nvSpPr>
          <p:spPr>
            <a:xfrm>
              <a:off x="11171592" y="332746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22FA4C7-FF70-4272-9738-612EF100D0F3}"/>
                </a:ext>
              </a:extLst>
            </p:cNvPr>
            <p:cNvCxnSpPr>
              <a:stCxn id="33" idx="7"/>
              <a:endCxn id="32" idx="3"/>
            </p:cNvCxnSpPr>
            <p:nvPr/>
          </p:nvCxnSpPr>
          <p:spPr>
            <a:xfrm flipV="1">
              <a:off x="10774714" y="3021413"/>
              <a:ext cx="138436" cy="3225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74EB82B-960F-4DD1-BA62-C89E4351827F}"/>
                </a:ext>
              </a:extLst>
            </p:cNvPr>
            <p:cNvCxnSpPr>
              <a:stCxn id="34" idx="1"/>
              <a:endCxn id="32" idx="5"/>
            </p:cNvCxnSpPr>
            <p:nvPr/>
          </p:nvCxnSpPr>
          <p:spPr>
            <a:xfrm flipH="1" flipV="1">
              <a:off x="11038874" y="3021413"/>
              <a:ext cx="158756" cy="327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1A955DB-7912-4554-B55D-1C9B5DDF30FC}"/>
                </a:ext>
              </a:extLst>
            </p:cNvPr>
            <p:cNvCxnSpPr>
              <a:stCxn id="25" idx="5"/>
              <a:endCxn id="32" idx="1"/>
            </p:cNvCxnSpPr>
            <p:nvPr/>
          </p:nvCxnSpPr>
          <p:spPr>
            <a:xfrm>
              <a:off x="10480074" y="2538813"/>
              <a:ext cx="433076" cy="3784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D1D1294-FB05-401B-8A9C-5FE71DEF7E93}"/>
                </a:ext>
              </a:extLst>
            </p:cNvPr>
            <p:cNvCxnSpPr>
              <a:stCxn id="25" idx="0"/>
              <a:endCxn id="5" idx="5"/>
            </p:cNvCxnSpPr>
            <p:nvPr/>
          </p:nvCxnSpPr>
          <p:spPr>
            <a:xfrm flipH="1" flipV="1">
              <a:off x="9204994" y="1949533"/>
              <a:ext cx="1212218" cy="463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A0F5810F-4954-4BD5-A6C4-F33D9F0DEF83}"/>
                    </a:ext>
                  </a:extLst>
                </p:cNvPr>
                <p:cNvSpPr txBox="1"/>
                <p:nvPr/>
              </p:nvSpPr>
              <p:spPr>
                <a:xfrm>
                  <a:off x="7981990" y="1441638"/>
                  <a:ext cx="2905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A0F5810F-4954-4BD5-A6C4-F33D9F0DEF8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81990" y="1441638"/>
                  <a:ext cx="2905122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5E4E44FC-2A24-4981-9E1F-BE005C8B5607}"/>
                    </a:ext>
                  </a:extLst>
                </p:cNvPr>
                <p:cNvSpPr txBox="1"/>
                <p:nvPr/>
              </p:nvSpPr>
              <p:spPr>
                <a:xfrm>
                  <a:off x="6949793" y="2045806"/>
                  <a:ext cx="171672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5E4E44FC-2A24-4981-9E1F-BE005C8B56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49793" y="2045806"/>
                  <a:ext cx="1716721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AF2141CC-44C7-455B-8A1A-2663B0E622DC}"/>
                    </a:ext>
                  </a:extLst>
                </p:cNvPr>
                <p:cNvSpPr txBox="1"/>
                <p:nvPr/>
              </p:nvSpPr>
              <p:spPr>
                <a:xfrm>
                  <a:off x="10038655" y="2002903"/>
                  <a:ext cx="135000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AF2141CC-44C7-455B-8A1A-2663B0E622D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38655" y="2002903"/>
                  <a:ext cx="1350004" cy="369332"/>
                </a:xfrm>
                <a:prstGeom prst="rect">
                  <a:avLst/>
                </a:prstGeom>
                <a:blipFill>
                  <a:blip r:embed="rId6"/>
                  <a:stretch>
                    <a:fillRect r="-2252"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D45D64D2-1458-48D1-9D75-46D06B764F82}"/>
                    </a:ext>
                  </a:extLst>
                </p:cNvPr>
                <p:cNvSpPr/>
                <p:nvPr/>
              </p:nvSpPr>
              <p:spPr>
                <a:xfrm>
                  <a:off x="6778480" y="2599242"/>
                  <a:ext cx="82900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D45D64D2-1458-48D1-9D75-46D06B764F8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78480" y="2599242"/>
                  <a:ext cx="829008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F5893344-C062-454A-807D-04E80B4B42D8}"/>
                    </a:ext>
                  </a:extLst>
                </p:cNvPr>
                <p:cNvSpPr/>
                <p:nvPr/>
              </p:nvSpPr>
              <p:spPr>
                <a:xfrm>
                  <a:off x="8347727" y="2566476"/>
                  <a:ext cx="8244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i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F5893344-C062-454A-807D-04E80B4B42D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7727" y="2566476"/>
                  <a:ext cx="82445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2734F07D-7BA1-4625-8E99-5C63B81A9058}"/>
                    </a:ext>
                  </a:extLst>
                </p:cNvPr>
                <p:cNvSpPr/>
                <p:nvPr/>
              </p:nvSpPr>
              <p:spPr>
                <a:xfrm>
                  <a:off x="6799960" y="3471494"/>
                  <a:ext cx="4929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2734F07D-7BA1-4625-8E99-5C63B81A905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99960" y="3471494"/>
                  <a:ext cx="492955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CE0CBB50-4B2D-4B85-B794-DF553FA56383}"/>
                    </a:ext>
                  </a:extLst>
                </p:cNvPr>
                <p:cNvSpPr/>
                <p:nvPr/>
              </p:nvSpPr>
              <p:spPr>
                <a:xfrm>
                  <a:off x="9323945" y="2566476"/>
                  <a:ext cx="83433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en-US" i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CE0CBB50-4B2D-4B85-B794-DF553FA5638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23945" y="2566476"/>
                  <a:ext cx="834331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F81316F7-C889-4840-ADF0-0F9C953A6F4D}"/>
                    </a:ext>
                  </a:extLst>
                </p:cNvPr>
                <p:cNvSpPr/>
                <p:nvPr/>
              </p:nvSpPr>
              <p:spPr>
                <a:xfrm>
                  <a:off x="10832078" y="2573118"/>
                  <a:ext cx="83433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  <m:r>
                          <a:rPr lang="en-US" i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F81316F7-C889-4840-ADF0-0F9C953A6F4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32078" y="2573118"/>
                  <a:ext cx="834331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EA318187-FDE6-41D4-AAF2-83A082680797}"/>
                    </a:ext>
                  </a:extLst>
                </p:cNvPr>
                <p:cNvSpPr/>
                <p:nvPr/>
              </p:nvSpPr>
              <p:spPr>
                <a:xfrm>
                  <a:off x="7429880" y="3476574"/>
                  <a:ext cx="4982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EA318187-FDE6-41D4-AAF2-83A08268079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29880" y="3476574"/>
                  <a:ext cx="498278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509B50CB-441E-40BA-8A75-14DF1C77FC4C}"/>
                    </a:ext>
                  </a:extLst>
                </p:cNvPr>
                <p:cNvSpPr/>
                <p:nvPr/>
              </p:nvSpPr>
              <p:spPr>
                <a:xfrm>
                  <a:off x="8080120" y="3471494"/>
                  <a:ext cx="4982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509B50CB-441E-40BA-8A75-14DF1C77FC4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80120" y="3471494"/>
                  <a:ext cx="498278" cy="369332"/>
                </a:xfrm>
                <a:prstGeom prst="rect">
                  <a:avLst/>
                </a:prstGeom>
                <a:blipFill>
                  <a:blip r:embed="rId13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8863C85B-550E-4A34-8A39-55D157DB13BF}"/>
                    </a:ext>
                  </a:extLst>
                </p:cNvPr>
                <p:cNvSpPr/>
                <p:nvPr/>
              </p:nvSpPr>
              <p:spPr>
                <a:xfrm>
                  <a:off x="8720200" y="3496894"/>
                  <a:ext cx="4929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8863C85B-550E-4A34-8A39-55D157DB13B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0200" y="3496894"/>
                  <a:ext cx="492955" cy="369332"/>
                </a:xfrm>
                <a:prstGeom prst="rect">
                  <a:avLst/>
                </a:prstGeom>
                <a:blipFill>
                  <a:blip r:embed="rId14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1E331B2E-7A22-4D81-B8C7-18E70854D962}"/>
                    </a:ext>
                  </a:extLst>
                </p:cNvPr>
                <p:cNvSpPr/>
                <p:nvPr/>
              </p:nvSpPr>
              <p:spPr>
                <a:xfrm>
                  <a:off x="9272410" y="3516028"/>
                  <a:ext cx="4982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1E331B2E-7A22-4D81-B8C7-18E70854D96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72410" y="3516028"/>
                  <a:ext cx="498278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93D2C2A0-3855-49CF-9C5E-2C37600C5E0C}"/>
                    </a:ext>
                  </a:extLst>
                </p:cNvPr>
                <p:cNvSpPr/>
                <p:nvPr/>
              </p:nvSpPr>
              <p:spPr>
                <a:xfrm>
                  <a:off x="9907410" y="3531268"/>
                  <a:ext cx="4982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93D2C2A0-3855-49CF-9C5E-2C37600C5E0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7410" y="3531268"/>
                  <a:ext cx="498278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FA10B05B-AD2E-4196-AD37-4F473F59BA03}"/>
                    </a:ext>
                  </a:extLst>
                </p:cNvPr>
                <p:cNvSpPr/>
                <p:nvPr/>
              </p:nvSpPr>
              <p:spPr>
                <a:xfrm>
                  <a:off x="10557650" y="3526188"/>
                  <a:ext cx="4982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FA10B05B-AD2E-4196-AD37-4F473F59BA0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57650" y="3526188"/>
                  <a:ext cx="498278" cy="369332"/>
                </a:xfrm>
                <a:prstGeom prst="rect">
                  <a:avLst/>
                </a:prstGeom>
                <a:blipFill>
                  <a:blip r:embed="rId17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6A1D56DA-66D6-4CB1-BBFD-DFA0BC8D449D}"/>
                    </a:ext>
                  </a:extLst>
                </p:cNvPr>
                <p:cNvSpPr/>
                <p:nvPr/>
              </p:nvSpPr>
              <p:spPr>
                <a:xfrm>
                  <a:off x="11197730" y="3551588"/>
                  <a:ext cx="4982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6A1D56DA-66D6-4CB1-BBFD-DFA0BC8D44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97730" y="3551588"/>
                  <a:ext cx="498278" cy="369332"/>
                </a:xfrm>
                <a:prstGeom prst="rect">
                  <a:avLst/>
                </a:prstGeom>
                <a:blipFill>
                  <a:blip r:embed="rId18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37A7C82C-A6FD-4E76-9261-8F6247CDC6BE}"/>
              </a:ext>
            </a:extLst>
          </p:cNvPr>
          <p:cNvSpPr/>
          <p:nvPr/>
        </p:nvSpPr>
        <p:spPr>
          <a:xfrm>
            <a:off x="8731406" y="2200669"/>
            <a:ext cx="1511038" cy="2346960"/>
          </a:xfrm>
          <a:custGeom>
            <a:avLst/>
            <a:gdLst>
              <a:gd name="connsiteX0" fmla="*/ 96502 w 1511038"/>
              <a:gd name="connsiteY0" fmla="*/ 0 h 2346960"/>
              <a:gd name="connsiteX1" fmla="*/ 147302 w 1511038"/>
              <a:gd name="connsiteY1" fmla="*/ 289560 h 2346960"/>
              <a:gd name="connsiteX2" fmla="*/ 1493502 w 1511038"/>
              <a:gd name="connsiteY2" fmla="*/ 863600 h 2346960"/>
              <a:gd name="connsiteX3" fmla="*/ 888982 w 1511038"/>
              <a:gd name="connsiteY3" fmla="*/ 1478280 h 2346960"/>
              <a:gd name="connsiteX4" fmla="*/ 513062 w 1511038"/>
              <a:gd name="connsiteY4" fmla="*/ 1788160 h 2346960"/>
              <a:gd name="connsiteX5" fmla="*/ 640062 w 1511038"/>
              <a:gd name="connsiteY5" fmla="*/ 2346960 h 234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1038" h="2346960">
                <a:moveTo>
                  <a:pt x="96502" y="0"/>
                </a:moveTo>
                <a:cubicBezTo>
                  <a:pt x="5485" y="72813"/>
                  <a:pt x="-85531" y="145627"/>
                  <a:pt x="147302" y="289560"/>
                </a:cubicBezTo>
                <a:cubicBezTo>
                  <a:pt x="380135" y="433493"/>
                  <a:pt x="1369889" y="665480"/>
                  <a:pt x="1493502" y="863600"/>
                </a:cubicBezTo>
                <a:cubicBezTo>
                  <a:pt x="1617115" y="1061720"/>
                  <a:pt x="1052389" y="1324187"/>
                  <a:pt x="888982" y="1478280"/>
                </a:cubicBezTo>
                <a:cubicBezTo>
                  <a:pt x="725575" y="1632373"/>
                  <a:pt x="554549" y="1643380"/>
                  <a:pt x="513062" y="1788160"/>
                </a:cubicBezTo>
                <a:cubicBezTo>
                  <a:pt x="471575" y="1932940"/>
                  <a:pt x="592649" y="2331720"/>
                  <a:pt x="640062" y="234696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641F79D8-F838-4477-B424-9797A0E0432A}"/>
                  </a:ext>
                </a:extLst>
              </p:cNvPr>
              <p:cNvSpPr txBox="1"/>
              <p:nvPr/>
            </p:nvSpPr>
            <p:spPr>
              <a:xfrm>
                <a:off x="8522137" y="5147958"/>
                <a:ext cx="2047256" cy="369332"/>
              </a:xfrm>
              <a:prstGeom prst="rect">
                <a:avLst/>
              </a:prstGeom>
              <a:noFill/>
              <a:ln w="15875"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Notice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q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i="0" dirty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e>
                    </m:d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≈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641F79D8-F838-4477-B424-9797A0E043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2137" y="5147958"/>
                <a:ext cx="2047256" cy="369332"/>
              </a:xfrm>
              <a:prstGeom prst="rect">
                <a:avLst/>
              </a:prstGeom>
              <a:blipFill>
                <a:blip r:embed="rId19"/>
                <a:stretch>
                  <a:fillRect l="-2360" t="-6250" b="-20313"/>
                </a:stretch>
              </a:blipFill>
              <a:ln w="15875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10A7176-9854-4F6B-9440-C83841200C23}"/>
                  </a:ext>
                </a:extLst>
              </p:cNvPr>
              <p:cNvSpPr txBox="1"/>
              <p:nvPr/>
            </p:nvSpPr>
            <p:spPr>
              <a:xfrm>
                <a:off x="9480898" y="1446264"/>
                <a:ext cx="13500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height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β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10A7176-9854-4F6B-9440-C83841200C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0898" y="1446264"/>
                <a:ext cx="1350004" cy="369332"/>
              </a:xfrm>
              <a:prstGeom prst="rect">
                <a:avLst/>
              </a:prstGeom>
              <a:blipFill>
                <a:blip r:embed="rId20"/>
                <a:stretch>
                  <a:fillRect l="-360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612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1" grpId="0" animBg="1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852" y="1752601"/>
            <a:ext cx="10160000" cy="4373563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Introduction: Truthful Combinatorial Auctions</a:t>
            </a:r>
          </a:p>
          <a:p>
            <a:endParaRPr lang="en-US" cap="small" dirty="0"/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Preliminaries: Fixed-Price Auctions </a:t>
            </a:r>
          </a:p>
          <a:p>
            <a:pPr marL="342900" indent="-342900">
              <a:buFont typeface="Arial"/>
              <a:buChar char="•"/>
            </a:pPr>
            <a:endParaRPr lang="en-US" cap="small" dirty="0">
              <a:solidFill>
                <a:schemeClr val="tx2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Our Price-Learning Mechanism</a:t>
            </a:r>
          </a:p>
          <a:p>
            <a:endParaRPr lang="en-US" cap="small" dirty="0">
              <a:solidFill>
                <a:schemeClr val="tx2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tx2"/>
                </a:solidFill>
              </a:rPr>
              <a:t>Analysis: Learnable-or-</a:t>
            </a:r>
            <a:r>
              <a:rPr lang="en-US" cap="small" dirty="0" err="1">
                <a:solidFill>
                  <a:schemeClr val="tx2"/>
                </a:solidFill>
              </a:rPr>
              <a:t>Allocatable</a:t>
            </a:r>
            <a:r>
              <a:rPr lang="en-US" cap="small" dirty="0">
                <a:solidFill>
                  <a:schemeClr val="tx2"/>
                </a:solidFill>
              </a:rPr>
              <a:t> Lemma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60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8061-BA22-492B-88E7-58825B947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Lemma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8F66F2-DF6C-4860-B111-D84FEA3D92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950020" y="4088409"/>
                <a:ext cx="9799319" cy="1699401"/>
              </a:xfrm>
            </p:spPr>
            <p:txBody>
              <a:bodyPr>
                <a:normAutofit/>
              </a:bodyPr>
              <a:lstStyle/>
              <a:p>
                <a:r>
                  <a:rPr lang="en-US" cap="small" dirty="0"/>
                  <a:t>Proof in Two Steps: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0" dirty="0"/>
                  <a:t>Show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p>
                        </m:sSup>
                        <m:d>
                          <m:d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dirty="0">
                                <a:latin typeface="Cambria Math" panose="02040503050406030204" pitchFamily="18" charset="0"/>
                              </a:rPr>
                              <m:t>sold</m:t>
                            </m:r>
                          </m:e>
                        </m:d>
                      </m:e>
                    </m:d>
                    <m:r>
                      <a:rPr lang="en-US" b="0" dirty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dirty="0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b="0" dirty="0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b="0" dirty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dirty="0">
                            <a:latin typeface="Cambria Math" panose="02040503050406030204" pitchFamily="18" charset="0"/>
                          </a:rPr>
                          <m:t>FP</m:t>
                        </m:r>
                        <m:sSup>
                          <m:sSup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dirty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p>
                        </m:sSup>
                      </m:e>
                    </m:d>
                    <m:r>
                      <a:rPr lang="en-US" b="0" i="0" dirty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dirty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dirty="0">
                            <a:latin typeface="Cambria Math" panose="02040503050406030204" pitchFamily="18" charset="0"/>
                          </a:rPr>
                          <m:t>i</m:t>
                        </m:r>
                      </m:sup>
                    </m:sSup>
                    <m:d>
                      <m:d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p>
                        </m:sSup>
                      </m:e>
                    </m:d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0" dirty="0"/>
                  <a:t>	      </a:t>
                </a:r>
                <a:r>
                  <a:rPr lang="en-US" dirty="0"/>
                  <a:t>(Mostly sold)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0" dirty="0"/>
                  <a:t>Show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dirty="0"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p>
                        </m:sSup>
                        <m:d>
                          <m:d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dirty="0">
                                <a:latin typeface="Cambria Math" panose="02040503050406030204" pitchFamily="18" charset="0"/>
                              </a:rPr>
                              <m:t>sold</m:t>
                            </m:r>
                          </m:e>
                        </m:d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≈</m:t>
                    </m:r>
                    <m:r>
                      <m:rPr>
                        <m:sty m:val="p"/>
                      </m:rPr>
                      <a:rPr lang="en-US" b="0" dirty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dirty="0"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p>
                        </m:sSup>
                        <m:d>
                          <m:d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dirty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 b="0" dirty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a:rPr lang="en-US" b="0" dirty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b="0" i="1" dirty="0">
                        <a:latin typeface="Cambria Math" panose="02040503050406030204" pitchFamily="18" charset="0"/>
                      </a:rPr>
                      <m:t>≈</m:t>
                    </m:r>
                    <m:r>
                      <m:rPr>
                        <m:sty m:val="p"/>
                      </m:rPr>
                      <a:rPr lang="en-US" b="0" dirty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dirty="0"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lang="en-US" b="0" dirty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d>
                          <m:d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dirty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 b="0" dirty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a:rPr lang="en-US" b="0" dirty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p>
                            </m:sSup>
                          </m:e>
                        </m:d>
                      </m:e>
                    </m:d>
                  </m:oMath>
                </a14:m>
                <a:r>
                  <a:rPr lang="en-US" dirty="0"/>
                  <a:t>	(Losses)</a:t>
                </a:r>
              </a:p>
              <a:p>
                <a:pPr marL="342900" indent="-342900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8F66F2-DF6C-4860-B111-D84FEA3D92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50020" y="4088409"/>
                <a:ext cx="9799319" cy="1699401"/>
              </a:xfrm>
              <a:blipFill>
                <a:blip r:embed="rId2"/>
                <a:stretch>
                  <a:fillRect l="-685" t="-17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083E6D-E223-4371-A82B-C3C31CE25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46A540DB-583D-49A6-9217-FB98F2DF794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8922" y="1788125"/>
                <a:ext cx="9607518" cy="1407486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LEMMA [Assadi-</a:t>
                </a:r>
                <a:r>
                  <a:rPr lang="en-US" dirty="0">
                    <a:solidFill>
                      <a:schemeClr val="tx2"/>
                    </a:solidFill>
                  </a:rPr>
                  <a:t>S</a:t>
                </a:r>
                <a:r>
                  <a:rPr lang="en-US" dirty="0"/>
                  <a:t>’19]</a:t>
                </a:r>
                <a:r>
                  <a:rPr lang="en-US" cap="small" dirty="0"/>
                  <a:t>:  For iteration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∈[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cap="small" dirty="0"/>
                  <a:t>, conditioned on first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cap="small" dirty="0"/>
                  <a:t> iterations</a:t>
                </a:r>
              </a:p>
              <a:p>
                <a:pPr marL="514350" indent="-514350">
                  <a:buFont typeface="+mj-lt"/>
                  <a:buAutoNum type="romanLcPeriod"/>
                </a:pPr>
                <a:r>
                  <a:rPr lang="en-US" b="0" dirty="0"/>
                  <a:t>Either</a:t>
                </a:r>
                <a:r>
                  <a:rPr lang="en-US" b="0" cap="small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a:rPr lang="en-US" b="0" i="0" dirty="0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i</m:t>
                        </m:r>
                      </m:sup>
                    </m:sSup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p>
                        </m:sSup>
                      </m:e>
                    </m:d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OPT</m:t>
                        </m:r>
                      </m:num>
                      <m:den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β</m:t>
                        </m:r>
                      </m:den>
                    </m:f>
                  </m:oMath>
                </a14:m>
                <a:r>
                  <a:rPr lang="en-US" b="0" dirty="0"/>
                  <a:t>		  </a:t>
                </a:r>
                <a:r>
                  <a:rPr lang="en-US" dirty="0"/>
                  <a:t>(LEARNABLE)</a:t>
                </a:r>
              </a:p>
              <a:p>
                <a:pPr marL="457200" indent="-457200">
                  <a:buFont typeface="+mj-lt"/>
                  <a:buAutoNum type="romanLcPeriod"/>
                </a:pPr>
                <a:r>
                  <a:rPr lang="en-US" b="0" dirty="0"/>
                  <a:t> Or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FP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p>
                        </m:sSup>
                      </m:e>
                    </m:d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OPT</m:t>
                        </m:r>
                      </m:num>
                      <m:den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1000 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p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0" dirty="0"/>
                  <a:t>				</a:t>
                </a:r>
                <a:r>
                  <a:rPr lang="en-US" dirty="0"/>
                  <a:t>(ALLOCATABLE)</a:t>
                </a: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46A540DB-583D-49A6-9217-FB98F2DF79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922" y="1788125"/>
                <a:ext cx="9607518" cy="1407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535C094-68A1-4E55-9325-062D2369EF13}"/>
                  </a:ext>
                </a:extLst>
              </p:cNvPr>
              <p:cNvSpPr/>
              <p:nvPr/>
            </p:nvSpPr>
            <p:spPr>
              <a:xfrm>
                <a:off x="6385672" y="785822"/>
                <a:ext cx="4663328" cy="664156"/>
              </a:xfrm>
              <a:prstGeom prst="rect">
                <a:avLst/>
              </a:prstGeom>
              <a:ln w="15875">
                <a:solidFill>
                  <a:schemeClr val="tx2"/>
                </a:solidFill>
              </a:ln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i="0" dirty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i="0" dirty="0">
                            <a:latin typeface="Cambria Math" panose="02040503050406030204" pitchFamily="18" charset="0"/>
                          </a:rPr>
                          <m:t>i</m:t>
                        </m:r>
                      </m:sup>
                    </m:sSup>
                    <m:r>
                      <a:rPr lang="en-US" i="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are </a:t>
                </a:r>
                <a:r>
                  <a:rPr lang="en-US" u="sng" dirty="0"/>
                  <a:t>correctly classified</a:t>
                </a:r>
                <a:r>
                  <a:rPr lang="en-US" b="1" dirty="0"/>
                  <a:t> </a:t>
                </a:r>
                <a:r>
                  <a:rPr lang="en-US" dirty="0"/>
                  <a:t>items till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i="0" dirty="0">
                            <a:latin typeface="Cambria Math" panose="02040503050406030204" pitchFamily="18" charset="0"/>
                          </a:rPr>
                          <m:t>i</m:t>
                        </m:r>
                      </m:sup>
                    </m:sSup>
                    <m:r>
                      <a:rPr lang="en-US" i="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are </a:t>
                </a:r>
                <a:r>
                  <a:rPr lang="en-US" u="sng" dirty="0"/>
                  <a:t>optimal support prices</a:t>
                </a:r>
                <a:r>
                  <a:rPr lang="en-US" dirty="0"/>
                  <a:t> ignoring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535C094-68A1-4E55-9325-062D2369EF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672" y="785822"/>
                <a:ext cx="4663328" cy="664156"/>
              </a:xfrm>
              <a:prstGeom prst="rect">
                <a:avLst/>
              </a:prstGeom>
              <a:blipFill>
                <a:blip r:embed="rId4"/>
                <a:stretch>
                  <a:fillRect l="-781" t="-2679" b="-11607"/>
                </a:stretch>
              </a:blipFill>
              <a:ln w="15875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F9AA311-F29A-45A1-8645-3383A4D60432}"/>
                  </a:ext>
                </a:extLst>
              </p:cNvPr>
              <p:cNvSpPr txBox="1"/>
              <p:nvPr/>
            </p:nvSpPr>
            <p:spPr>
              <a:xfrm>
                <a:off x="8531602" y="3672788"/>
                <a:ext cx="2526159" cy="646331"/>
              </a:xfrm>
              <a:prstGeom prst="rect">
                <a:avLst/>
              </a:prstGeom>
              <a:noFill/>
              <a:ln w="15875"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sold</m:t>
                    </m:r>
                  </m:oMath>
                </a14:m>
                <a:r>
                  <a:rPr lang="en-US" dirty="0"/>
                  <a:t> = set of items sold in this iteration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F9AA311-F29A-45A1-8645-3383A4D60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1602" y="3672788"/>
                <a:ext cx="2526159" cy="646331"/>
              </a:xfrm>
              <a:prstGeom prst="rect">
                <a:avLst/>
              </a:prstGeom>
              <a:blipFill>
                <a:blip r:embed="rId5"/>
                <a:stretch>
                  <a:fillRect t="-3636" r="-3597" b="-10909"/>
                </a:stretch>
              </a:blipFill>
              <a:ln w="15875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B11B1926-8ED0-48EE-8A38-1503D4BADE92}"/>
              </a:ext>
            </a:extLst>
          </p:cNvPr>
          <p:cNvSpPr/>
          <p:nvPr/>
        </p:nvSpPr>
        <p:spPr>
          <a:xfrm>
            <a:off x="1259312" y="3293589"/>
            <a:ext cx="6985528" cy="400110"/>
          </a:xfrm>
          <a:prstGeom prst="rect">
            <a:avLst/>
          </a:prstGeom>
          <a:ln w="158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Take Away</a:t>
            </a:r>
            <a:r>
              <a:rPr lang="en-US" sz="2000" dirty="0"/>
              <a:t>: Either prices can be improved or already good.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CDB2AC-8853-49C3-9267-7FC037340FFE}"/>
              </a:ext>
            </a:extLst>
          </p:cNvPr>
          <p:cNvSpPr txBox="1"/>
          <p:nvPr/>
        </p:nvSpPr>
        <p:spPr>
          <a:xfrm>
            <a:off x="90041" y="4515079"/>
            <a:ext cx="1779399" cy="52322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Crucially uses random arrival order</a:t>
            </a:r>
          </a:p>
        </p:txBody>
      </p:sp>
    </p:spTree>
    <p:extLst>
      <p:ext uri="{BB962C8B-B14F-4D97-AF65-F5344CB8AC3E}">
        <p14:creationId xmlns:p14="http://schemas.microsoft.com/office/powerpoint/2010/main" val="379943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6629B-51EC-4E44-9B5D-BC47CE1DE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Learnable or Allocatable Proof Idea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B8D2E2-7301-480B-A4D8-C8C9817BBF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Step 1 (Mostly purchased): 	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p>
                        </m:sSup>
                        <m:d>
                          <m:d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dirty="0">
                                <a:latin typeface="Cambria Math" panose="02040503050406030204" pitchFamily="18" charset="0"/>
                              </a:rPr>
                              <m:t>sold</m:t>
                            </m:r>
                          </m:e>
                        </m:d>
                      </m:e>
                    </m:d>
                    <m:r>
                      <a:rPr lang="en-US" b="0" i="0" dirty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dirty="0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b="0" i="0" dirty="0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b="0" i="0" dirty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dirty="0">
                            <a:latin typeface="Cambria Math" panose="02040503050406030204" pitchFamily="18" charset="0"/>
                          </a:rPr>
                          <m:t>FP</m:t>
                        </m:r>
                        <m:sSup>
                          <m:sSup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p>
                        </m:sSup>
                      </m:e>
                    </m:d>
                    <m:r>
                      <a:rPr lang="en-US" b="0" i="0" dirty="0">
                        <a:latin typeface="Cambria Math" panose="02040503050406030204" pitchFamily="18" charset="0"/>
                      </a:rPr>
                      <m:t>≥ </m:t>
                    </m:r>
                    <m:sSup>
                      <m:sSup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dirty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dirty="0">
                            <a:latin typeface="Cambria Math" panose="02040503050406030204" pitchFamily="18" charset="0"/>
                          </a:rPr>
                          <m:t>i</m:t>
                        </m:r>
                      </m:sup>
                    </m:sSup>
                    <m:d>
                      <m:d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b="0" dirty="0"/>
                  <a:t>Assume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dirty="0">
                            <a:latin typeface="Cambria Math" panose="02040503050406030204" pitchFamily="18" charset="0"/>
                          </a:rPr>
                          <m:t>FP</m:t>
                        </m:r>
                        <m:sSup>
                          <m:sSup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b="0" dirty="0"/>
                  <a:t> is small, i.e., not allocatable because current prices small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b="0" dirty="0"/>
                  <a:t>Most items will be sold:</a:t>
                </a:r>
              </a:p>
              <a:p>
                <a:pPr marL="800100" lvl="1" indent="-342900">
                  <a:spcBef>
                    <a:spcPts val="0"/>
                  </a:spcBef>
                </a:pPr>
                <a:r>
                  <a:rPr lang="en-US" dirty="0"/>
                  <a:t>If not,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i="0" dirty="0">
                            <a:latin typeface="Cambria Math" panose="02040503050406030204" pitchFamily="18" charset="0"/>
                          </a:rPr>
                          <m:t>β</m:t>
                        </m:r>
                      </m:den>
                    </m:f>
                  </m:oMath>
                </a14:m>
                <a:r>
                  <a:rPr lang="en-US" dirty="0"/>
                  <a:t> chance </a:t>
                </a:r>
                <a:r>
                  <a:rPr lang="en-US" u="sng" dirty="0"/>
                  <a:t>correct</a:t>
                </a:r>
                <a:r>
                  <a:rPr lang="en-US" dirty="0"/>
                  <a:t> bidder arrives</a:t>
                </a:r>
                <a:endParaRPr lang="en-US" b="0" dirty="0"/>
              </a:p>
              <a:p>
                <a:endParaRPr lang="en-US" sz="1100" dirty="0"/>
              </a:p>
              <a:p>
                <a:r>
                  <a:rPr lang="en-US" dirty="0"/>
                  <a:t>Step 2 (Losses): 	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p>
                        </m:sSup>
                        <m:d>
                          <m:d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dirty="0">
                                <a:latin typeface="Cambria Math" panose="02040503050406030204" pitchFamily="18" charset="0"/>
                              </a:rPr>
                              <m:t>sold</m:t>
                            </m:r>
                          </m:e>
                        </m:d>
                      </m:e>
                    </m:d>
                    <m:r>
                      <a:rPr lang="en-US" b="0" i="0" dirty="0">
                        <a:latin typeface="Cambria Math" panose="02040503050406030204" pitchFamily="18" charset="0"/>
                      </a:rPr>
                      <m:t>≈</m:t>
                    </m:r>
                    <m:r>
                      <m:rPr>
                        <m:sty m:val="p"/>
                      </m:rPr>
                      <a:rPr lang="en-US" b="0" i="0" dirty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p>
                        </m:sSup>
                        <m:d>
                          <m:d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dirty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 b="0" i="0" dirty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a:rPr lang="en-US" b="0" i="0" dirty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b="0" i="0" dirty="0">
                        <a:latin typeface="Cambria Math" panose="02040503050406030204" pitchFamily="18" charset="0"/>
                      </a:rPr>
                      <m:t>≈</m:t>
                    </m:r>
                    <m:r>
                      <m:rPr>
                        <m:sty m:val="p"/>
                      </m:rPr>
                      <a:rPr lang="en-US" b="0" i="0" dirty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lang="en-US" b="0" i="0" dirty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d>
                          <m:d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dirty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 b="0" i="0" dirty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a:rPr lang="en-US" b="0" i="0" dirty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p>
                            </m:sSup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p>
                        </m:sSup>
                        <m:d>
                          <m:d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dirty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 b="0" i="0" dirty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a:rPr lang="en-US" b="0" i="0" dirty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b="0" i="0" dirty="0">
                        <a:latin typeface="Cambria Math" panose="02040503050406030204" pitchFamily="18" charset="0"/>
                      </a:rPr>
                      <m:t>≥</m:t>
                    </m:r>
                    <m:r>
                      <m:rPr>
                        <m:sty m:val="p"/>
                      </m:rPr>
                      <a:rPr lang="en-US" b="0" i="0" dirty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p>
                        </m:sSup>
                        <m:d>
                          <m:d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dirty="0">
                                <a:latin typeface="Cambria Math" panose="02040503050406030204" pitchFamily="18" charset="0"/>
                              </a:rPr>
                              <m:t>sold</m:t>
                            </m:r>
                          </m:e>
                        </m:d>
                      </m:e>
                    </m:d>
                    <m:r>
                      <a:rPr lang="en-US" b="0" i="0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>
                            <a:latin typeface="Cambria Math" panose="02040503050406030204" pitchFamily="18" charset="0"/>
                          </a:rPr>
                          <m:t>OPT</m:t>
                        </m:r>
                      </m:num>
                      <m:den>
                        <m:r>
                          <a:rPr lang="en-US" b="0" i="0" dirty="0">
                            <a:latin typeface="Cambria Math" panose="02040503050406030204" pitchFamily="18" charset="0"/>
                          </a:rPr>
                          <m:t>10 </m:t>
                        </m:r>
                        <m:r>
                          <m:rPr>
                            <m:sty m:val="p"/>
                          </m:rPr>
                          <a:rPr lang="en-US" b="0" i="0" dirty="0">
                            <a:latin typeface="Cambria Math" panose="02040503050406030204" pitchFamily="18" charset="0"/>
                          </a:rPr>
                          <m:t>β</m:t>
                        </m:r>
                      </m:den>
                    </m:f>
                  </m:oMath>
                </a14:m>
                <a:endParaRPr lang="en-US" dirty="0"/>
              </a:p>
              <a:p>
                <a:pPr marL="914400" lvl="1" indent="-457200"/>
                <a:r>
                  <a:rPr lang="en-US" dirty="0"/>
                  <a:t>What if items </a:t>
                </a:r>
                <a:r>
                  <a:rPr lang="en-US" u="sng" dirty="0"/>
                  <a:t>resold</a:t>
                </a:r>
                <a:r>
                  <a:rPr lang="en-US" dirty="0"/>
                  <a:t>? Ignoring odd/even bins creates a large price gap</a:t>
                </a:r>
              </a:p>
              <a:p>
                <a:pPr marL="914400" lvl="1" indent="-457200"/>
                <a:endParaRPr lang="en-US" sz="11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lang="en-US" b="0" i="0" dirty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d>
                          <m:d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dirty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 b="0" i="0" dirty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a:rPr lang="en-US" b="0" i="0" dirty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b="0" i="0" dirty="0">
                        <a:latin typeface="Cambria Math" panose="02040503050406030204" pitchFamily="18" charset="0"/>
                      </a:rPr>
                      <m:t>≥</m:t>
                    </m:r>
                    <m:r>
                      <m:rPr>
                        <m:sty m:val="p"/>
                      </m:rPr>
                      <a:rPr lang="en-US" b="0" i="0" dirty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p>
                        </m:sSup>
                        <m:d>
                          <m:d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dirty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 b="0" i="0" dirty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a:rPr lang="en-US" b="0" i="0" dirty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b="0" i="0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>
                            <a:latin typeface="Cambria Math" panose="02040503050406030204" pitchFamily="18" charset="0"/>
                          </a:rPr>
                          <m:t>OPT</m:t>
                        </m:r>
                      </m:num>
                      <m:den>
                        <m:r>
                          <a:rPr lang="en-US" b="0" i="0" dirty="0">
                            <a:latin typeface="Cambria Math" panose="02040503050406030204" pitchFamily="18" charset="0"/>
                          </a:rPr>
                          <m:t>10 </m:t>
                        </m:r>
                        <m:r>
                          <m:rPr>
                            <m:sty m:val="p"/>
                          </m:rPr>
                          <a:rPr lang="en-US" b="0" i="0" dirty="0">
                            <a:latin typeface="Cambria Math" panose="02040503050406030204" pitchFamily="18" charset="0"/>
                          </a:rPr>
                          <m:t>β</m:t>
                        </m:r>
                      </m:den>
                    </m:f>
                  </m:oMath>
                </a14:m>
                <a:endParaRPr lang="en-US" dirty="0"/>
              </a:p>
              <a:p>
                <a:pPr marL="800100" lvl="1" indent="-342900"/>
                <a:r>
                  <a:rPr lang="en-US" dirty="0"/>
                  <a:t>Some </a:t>
                </a:r>
                <a:r>
                  <a:rPr lang="en-US" u="sng" dirty="0"/>
                  <a:t>bidders ignored</a:t>
                </a:r>
                <a:r>
                  <a:rPr lang="en-US" dirty="0"/>
                  <a:t>? Remove items to bidders in group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B8D2E2-7301-480B-A4D8-C8C9817BBF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00" t="-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AA5601-F2C0-4A06-A640-5703525A0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9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1E9C1-715F-46B8-BA89-DC7CFE366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Wrapping 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F90C80-38F0-451D-9616-C12EA6C93F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9681" y="1465215"/>
                <a:ext cx="10160000" cy="4270105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romanLcPeriod"/>
                </a:pPr>
                <a:r>
                  <a:rPr lang="en-US" b="0" dirty="0"/>
                  <a:t>Either  </a:t>
                </a:r>
                <a:r>
                  <a:rPr lang="en-US" b="0" cap="small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lang="en-US" b="0" i="0" dirty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d>
                          <m:d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dirty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 b="0" i="0" dirty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a:rPr lang="en-US" b="0" i="0" dirty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b="0" i="0" dirty="0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dirty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dirty="0">
                            <a:latin typeface="Cambria Math" panose="02040503050406030204" pitchFamily="18" charset="0"/>
                          </a:rPr>
                          <m:t>i</m:t>
                        </m:r>
                      </m:sup>
                    </m:sSup>
                    <m:d>
                      <m:d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p>
                        </m:sSup>
                      </m:e>
                    </m:d>
                    <m:r>
                      <a:rPr lang="en-US" b="0" i="0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>
                            <a:latin typeface="Cambria Math" panose="02040503050406030204" pitchFamily="18" charset="0"/>
                          </a:rPr>
                          <m:t>OPT</m:t>
                        </m:r>
                      </m:num>
                      <m:den>
                        <m:r>
                          <a:rPr lang="en-US" b="0" i="0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b="0" i="0" dirty="0">
                            <a:latin typeface="Cambria Math" panose="02040503050406030204" pitchFamily="18" charset="0"/>
                          </a:rPr>
                          <m:t>β</m:t>
                        </m:r>
                      </m:den>
                    </m:f>
                  </m:oMath>
                </a14:m>
                <a:r>
                  <a:rPr lang="en-US" b="0" dirty="0"/>
                  <a:t>		  (LEARNABLE)</a:t>
                </a:r>
              </a:p>
              <a:p>
                <a:pPr marL="457200" indent="-457200">
                  <a:buFont typeface="+mj-lt"/>
                  <a:buAutoNum type="romanLcPeriod"/>
                </a:pPr>
                <a:r>
                  <a:rPr lang="en-US" b="0" dirty="0"/>
                  <a:t> Or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dirty="0">
                            <a:latin typeface="Cambria Math" panose="02040503050406030204" pitchFamily="18" charset="0"/>
                          </a:rPr>
                          <m:t>FP</m:t>
                        </m:r>
                        <m:sSup>
                          <m:sSup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p>
                        </m:sSup>
                      </m:e>
                    </m:d>
                    <m:r>
                      <a:rPr lang="en-US" b="0" i="0" dirty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>
                            <a:latin typeface="Cambria Math" panose="02040503050406030204" pitchFamily="18" charset="0"/>
                          </a:rPr>
                          <m:t>OPT</m:t>
                        </m:r>
                      </m:num>
                      <m:den>
                        <m:r>
                          <a:rPr lang="en-US" b="0" i="0" dirty="0">
                            <a:latin typeface="Cambria Math" panose="02040503050406030204" pitchFamily="18" charset="0"/>
                          </a:rPr>
                          <m:t>1000 </m:t>
                        </m:r>
                        <m:sSup>
                          <m:sSup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p>
                            <m:r>
                              <a:rPr lang="en-US" b="0" i="0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0" dirty="0"/>
                  <a:t>			(ALLOCATABLE)</a:t>
                </a:r>
              </a:p>
              <a:p>
                <a:endParaRPr lang="en-US" sz="1000" dirty="0"/>
              </a:p>
              <a:p>
                <a:pPr marL="342900" indent="-342900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cap="small" dirty="0"/>
                  <a:t>If always Learnable,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panose="02040503050406030204" pitchFamily="18" charset="0"/>
                              </a:rPr>
                              <m:t>β</m:t>
                            </m:r>
                            <m:r>
                              <a:rPr lang="en-US" b="0" i="0" dirty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d>
                          <m:d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dirty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 b="0" i="0" dirty="0">
                                    <a:latin typeface="Cambria Math" panose="02040503050406030204" pitchFamily="18" charset="0"/>
                                  </a:rPr>
                                  <m:t>β</m:t>
                                </m:r>
                                <m:r>
                                  <a:rPr lang="en-US" b="0" i="0" dirty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b="0" i="0" dirty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dirty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0" dirty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dirty="0">
                        <a:latin typeface="Cambria Math" panose="02040503050406030204" pitchFamily="18" charset="0"/>
                      </a:rPr>
                      <m:t>OPT</m:t>
                    </m:r>
                    <m:r>
                      <a:rPr lang="en-US" b="0" i="0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cap="small" dirty="0"/>
              </a:p>
              <a:p>
                <a:pPr marL="914400" lvl="1" indent="-457200"/>
                <a:r>
                  <a:rPr lang="en-US" dirty="0"/>
                  <a:t>Run FPA with prices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β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a:rPr lang="en-US" i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β</m:t>
                        </m:r>
                        <m:r>
                          <a:rPr lang="en-US" i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endParaRPr lang="en-US" dirty="0"/>
              </a:p>
              <a:p>
                <a:pPr marL="914400" lvl="1" indent="-457200"/>
                <a:r>
                  <a:rPr lang="en-US" dirty="0"/>
                  <a:t>Since prices learnt within factor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αβ</m:t>
                    </m:r>
                  </m:oMath>
                </a14:m>
                <a:r>
                  <a:rPr lang="en-US" b="0" dirty="0"/>
                  <a:t>, done by folklore lemma</a:t>
                </a:r>
              </a:p>
              <a:p>
                <a:pPr marL="457200" indent="-457200"/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cap="small" dirty="0"/>
                  <a:t>If ever Allocatable, inductively argue we are Done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F90C80-38F0-451D-9616-C12EA6C93F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9681" y="1465215"/>
                <a:ext cx="10160000" cy="4270105"/>
              </a:xfrm>
              <a:blipFill>
                <a:blip r:embed="rId2"/>
                <a:stretch>
                  <a:fillRect l="-5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158E72-C01F-480A-8DC1-AACDD41E3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83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74770" y="1683013"/>
                <a:ext cx="10129103" cy="4917141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charset="0"/>
                  <a:buChar char="•"/>
                </a:pPr>
                <a:r>
                  <a:rPr lang="en-US" dirty="0"/>
                  <a:t>Getting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>
                        <a:latin typeface="Cambria Math" charset="0"/>
                      </a:rPr>
                      <m:t>O</m:t>
                    </m:r>
                    <m:sSup>
                      <m:sSup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charset="0"/>
                              </a:rPr>
                              <m:t>loglog</m:t>
                            </m:r>
                            <m:r>
                              <a:rPr lang="en-US" b="0" i="0" dirty="0">
                                <a:latin typeface="Cambria Math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</m:d>
                      </m:e>
                      <m:sup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b="0" dirty="0"/>
                  <a:t> </a:t>
                </a:r>
                <a:r>
                  <a:rPr lang="en-US" dirty="0"/>
                  <a:t>approx. truthful mechanism </a:t>
                </a:r>
              </a:p>
              <a:p>
                <a:pPr marL="800100" lvl="1" indent="-342900">
                  <a:buFont typeface="Arial" charset="0"/>
                  <a:buChar char="•"/>
                </a:pPr>
                <a:r>
                  <a:rPr lang="en-US" dirty="0"/>
                  <a:t>Use Fixed Price Auctions as “proxy” to learn prices</a:t>
                </a:r>
              </a:p>
              <a:p>
                <a:pPr marL="800100" lvl="1" indent="-342900">
                  <a:buFont typeface="Arial" charset="0"/>
                  <a:buChar char="•"/>
                </a:pPr>
                <a:r>
                  <a:rPr lang="en-US" dirty="0"/>
                  <a:t>Use a Price-Tree to update prices for Fixed Price Auctions</a:t>
                </a:r>
              </a:p>
              <a:p>
                <a:pPr marL="800100" lvl="1" indent="-342900">
                  <a:buFont typeface="Arial" charset="0"/>
                  <a:buChar char="•"/>
                </a:pPr>
                <a:r>
                  <a:rPr lang="en-US" dirty="0"/>
                  <a:t>Main tool: Learnable-or-</a:t>
                </a:r>
                <a:r>
                  <a:rPr lang="en-US" dirty="0" err="1"/>
                  <a:t>Allocatable</a:t>
                </a:r>
                <a:r>
                  <a:rPr lang="en-US" dirty="0"/>
                  <a:t> Lemma</a:t>
                </a:r>
              </a:p>
              <a:p>
                <a:pPr marL="342900" indent="-342900">
                  <a:buFont typeface="Arial" charset="0"/>
                  <a:buChar char="•"/>
                </a:pPr>
                <a:endParaRPr lang="en-US" cap="small" dirty="0"/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dirty="0"/>
                  <a:t>What is the optimal approximation ratio?</a:t>
                </a:r>
              </a:p>
              <a:p>
                <a:pPr marL="800100" lvl="1" indent="-342900">
                  <a:buFont typeface="Arial" charset="0"/>
                  <a:buChar char="•"/>
                </a:pPr>
                <a:r>
                  <a:rPr lang="en-US" dirty="0"/>
                  <a:t>We know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>
                        <a:latin typeface="Cambria Math" charset="0"/>
                      </a:rPr>
                      <m:t>O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charset="0"/>
                              </a:rPr>
                              <m:t>loglog</m:t>
                            </m:r>
                            <m:r>
                              <a:rPr lang="en-US" b="0" i="0" dirty="0">
                                <a:latin typeface="Cambria Math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</m:d>
                      </m:e>
                      <m:sup>
                        <m:r>
                          <a:rPr lang="en-US" b="0" i="0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is not optimal</a:t>
                </a:r>
              </a:p>
              <a:p>
                <a:pPr marL="800100" lvl="1" indent="-342900">
                  <a:buFont typeface="Arial" charset="0"/>
                  <a:buChar char="•"/>
                </a:pPr>
                <a:r>
                  <a:rPr lang="en-US" dirty="0"/>
                  <a:t>Extend to </a:t>
                </a:r>
                <a:r>
                  <a:rPr lang="en-US" dirty="0" err="1"/>
                  <a:t>subadditive</a:t>
                </a:r>
                <a:r>
                  <a:rPr lang="en-US" dirty="0"/>
                  <a:t> valuations?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74770" y="1683013"/>
                <a:ext cx="10129103" cy="4917141"/>
              </a:xfrm>
              <a:blipFill>
                <a:blip r:embed="rId3"/>
                <a:stretch>
                  <a:fillRect l="-542" t="-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025924" y="5180612"/>
            <a:ext cx="2607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cap="all" dirty="0"/>
              <a:t>Questions</a:t>
            </a:r>
            <a:r>
              <a:rPr lang="en-US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0310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33391" y="1510088"/>
                <a:ext cx="7747660" cy="3092203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/>
                  <a:t>indivisible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2"/>
                    </a:solidFill>
                  </a:rPr>
                  <a:t>non-identical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b="0" dirty="0">
                    <a:solidFill>
                      <a:schemeClr val="tx1"/>
                    </a:solidFill>
                  </a:rPr>
                  <a:t>items: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{1,2,…,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b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b="0" dirty="0"/>
                  <a:t> bidders with </a:t>
                </a:r>
                <a:r>
                  <a:rPr lang="en-US" dirty="0">
                    <a:solidFill>
                      <a:schemeClr val="tx2"/>
                    </a:solidFill>
                  </a:rPr>
                  <a:t>private</a:t>
                </a:r>
                <a:r>
                  <a:rPr lang="en-US" b="0" dirty="0"/>
                  <a:t> </a:t>
                </a:r>
                <a:r>
                  <a:rPr lang="en-US" dirty="0"/>
                  <a:t>combinatorial</a:t>
                </a:r>
                <a:r>
                  <a:rPr lang="en-US" b="0" dirty="0"/>
                  <a:t> valuations</a:t>
                </a:r>
                <a:br>
                  <a:rPr lang="en-US" b="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]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ℛ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≥0</m:t>
                        </m:r>
                      </m:sub>
                    </m:sSub>
                  </m:oMath>
                </a14:m>
                <a:endParaRPr lang="en-US" b="0" dirty="0"/>
              </a:p>
              <a:p>
                <a:endParaRPr lang="en-US" sz="1000" dirty="0"/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dirty="0"/>
                  <a:t>Goal:   </a:t>
                </a:r>
                <a:r>
                  <a:rPr lang="en-US" b="0" dirty="0"/>
                  <a:t>Allocate items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b="0" dirty="0"/>
                  <a:t> to maximize</a:t>
                </a:r>
                <a:br>
                  <a:rPr lang="en-US" b="0" dirty="0"/>
                </a:br>
                <a:r>
                  <a:rPr lang="en-US" dirty="0"/>
                  <a:t>			</a:t>
                </a:r>
                <a:r>
                  <a:rPr lang="en-US" dirty="0">
                    <a:solidFill>
                      <a:schemeClr val="tx2"/>
                    </a:solidFill>
                  </a:rPr>
                  <a:t>Welfare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9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b="0" dirty="0"/>
              </a:p>
              <a:p>
                <a:pPr marL="342900" indent="-342900">
                  <a:buFont typeface="Arial" charset="0"/>
                  <a:buChar char="•"/>
                </a:pPr>
                <a:endParaRPr lang="en-US" sz="1000" dirty="0"/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dirty="0"/>
                  <a:t>Examples of Bidder Valuations: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3391" y="1510088"/>
                <a:ext cx="7747660" cy="3092203"/>
              </a:xfrm>
              <a:blipFill>
                <a:blip r:embed="rId3"/>
                <a:stretch>
                  <a:fillRect l="-708" t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73026"/>
            <a:ext cx="10901680" cy="10448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Combinatorial Auctions: Welfare Maximization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B23E0E7-A61F-4BC5-AA0E-CA935099BB51}"/>
                  </a:ext>
                </a:extLst>
              </p:cNvPr>
              <p:cNvSpPr txBox="1"/>
              <p:nvPr/>
            </p:nvSpPr>
            <p:spPr>
              <a:xfrm>
                <a:off x="10728960" y="4501341"/>
                <a:ext cx="10110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dirty="0"/>
                  <a:t> items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B23E0E7-A61F-4BC5-AA0E-CA935099BB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8960" y="4501341"/>
                <a:ext cx="1011027" cy="369332"/>
              </a:xfrm>
              <a:prstGeom prst="rect">
                <a:avLst/>
              </a:prstGeom>
              <a:blipFill>
                <a:blip r:embed="rId4"/>
                <a:stretch>
                  <a:fillRect t="-8197" r="-301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>
            <a:extLst>
              <a:ext uri="{FF2B5EF4-FFF2-40B4-BE49-F238E27FC236}">
                <a16:creationId xmlns:a16="http://schemas.microsoft.com/office/drawing/2014/main" id="{2D4C7C11-A568-4D6C-A546-78E321244196}"/>
              </a:ext>
            </a:extLst>
          </p:cNvPr>
          <p:cNvSpPr/>
          <p:nvPr/>
        </p:nvSpPr>
        <p:spPr>
          <a:xfrm>
            <a:off x="11134625" y="2807485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BA779D5-36C7-425D-AB73-E252A0F7BFC6}"/>
              </a:ext>
            </a:extLst>
          </p:cNvPr>
          <p:cNvSpPr/>
          <p:nvPr/>
        </p:nvSpPr>
        <p:spPr>
          <a:xfrm>
            <a:off x="11134625" y="3208670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5708CE2-B02D-4A9E-B486-8592672C31EE}"/>
              </a:ext>
            </a:extLst>
          </p:cNvPr>
          <p:cNvSpPr/>
          <p:nvPr/>
        </p:nvSpPr>
        <p:spPr>
          <a:xfrm>
            <a:off x="11134625" y="3653410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1A0938D-5A6C-489C-99C7-C8E6BF606777}"/>
              </a:ext>
            </a:extLst>
          </p:cNvPr>
          <p:cNvSpPr/>
          <p:nvPr/>
        </p:nvSpPr>
        <p:spPr>
          <a:xfrm>
            <a:off x="11134625" y="4073400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9B37F5C-4821-4130-BBB9-9CDEB0E5DFC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852340" y="3823270"/>
            <a:ext cx="684842" cy="68655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0C7A121-B99E-4502-9DEB-927D1941ED3A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650861" y="2079409"/>
            <a:ext cx="942201" cy="51629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915CB02-809B-426D-89B3-DD945575543E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8632865" y="2865414"/>
            <a:ext cx="942200" cy="66542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B4FBBA5-DC54-49C1-B37F-5F50BCD93463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2"/>
              </a:ext>
            </a:extLst>
          </a:blip>
          <a:srcRect r="23316"/>
          <a:stretch/>
        </p:blipFill>
        <p:spPr>
          <a:xfrm>
            <a:off x="8832669" y="4809813"/>
            <a:ext cx="684842" cy="8930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7DC0B09-087C-47F6-8A9C-5461EF2CE637}"/>
                  </a:ext>
                </a:extLst>
              </p:cNvPr>
              <p:cNvSpPr txBox="1"/>
              <p:nvPr/>
            </p:nvSpPr>
            <p:spPr>
              <a:xfrm>
                <a:off x="8650862" y="5910406"/>
                <a:ext cx="12602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dirty="0"/>
                  <a:t> bidders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7DC0B09-087C-47F6-8A9C-5461EF2CE6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0862" y="5910406"/>
                <a:ext cx="1260218" cy="369332"/>
              </a:xfrm>
              <a:prstGeom prst="rect">
                <a:avLst/>
              </a:prstGeom>
              <a:blipFill>
                <a:blip r:embed="rId1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065A175E-4FD9-4B18-AAE8-3C79D99A45BA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599" y="4442324"/>
            <a:ext cx="2415578" cy="195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33390" y="1510089"/>
                <a:ext cx="9134889" cy="4400318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charset="0"/>
                  <a:buChar char="•"/>
                </a:pPr>
                <a:r>
                  <a:rPr lang="en-US" dirty="0"/>
                  <a:t>Suppose valuations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𝐯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chemeClr val="tx2"/>
                    </a:solidFill>
                  </a:rPr>
                  <a:t>given</a:t>
                </a:r>
                <a:r>
                  <a:rPr lang="en-US" dirty="0"/>
                  <a:t>, can we </a:t>
                </a:r>
                <a:r>
                  <a:rPr lang="en-US" dirty="0">
                    <a:solidFill>
                      <a:schemeClr val="tx2"/>
                    </a:solidFill>
                  </a:rPr>
                  <a:t>efficiently</a:t>
                </a:r>
                <a:r>
                  <a:rPr lang="en-US" dirty="0"/>
                  <a:t> maximize welfare?</a:t>
                </a:r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b="0" dirty="0"/>
                  <a:t>Easy for </a:t>
                </a:r>
                <a:r>
                  <a:rPr lang="en-US" b="0" u="sng" dirty="0"/>
                  <a:t>additive</a:t>
                </a:r>
                <a:r>
                  <a:rPr lang="en-US" b="0" dirty="0"/>
                  <a:t>, otherwise how are valuations given?</a:t>
                </a:r>
                <a:endParaRPr lang="en-US" b="0" u="sng" dirty="0"/>
              </a:p>
              <a:p>
                <a:pPr marL="342900" indent="-342900">
                  <a:buFont typeface="Arial" charset="0"/>
                  <a:buChar char="•"/>
                </a:pPr>
                <a:endParaRPr lang="en-US" sz="1000" dirty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US" dirty="0"/>
                  <a:t>Value Oracle</a:t>
                </a:r>
                <a:r>
                  <a:rPr lang="en-US" b="0" dirty="0"/>
                  <a:t>: query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800100" lvl="1" indent="-342900">
                  <a:buFont typeface="Arial" charset="0"/>
                  <a:buChar char="•"/>
                </a:pPr>
                <a:r>
                  <a:rPr lang="en-US" sz="1800" dirty="0"/>
                  <a:t>Greedy gives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½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approx</a:t>
                </a:r>
                <a:r>
                  <a:rPr lang="en-US" sz="1800" dirty="0"/>
                  <a:t> for </a:t>
                </a:r>
                <a:r>
                  <a:rPr lang="en-US" sz="1800" b="1" dirty="0"/>
                  <a:t>submodular</a:t>
                </a:r>
                <a:endParaRPr lang="en-US" sz="1800" dirty="0"/>
              </a:p>
              <a:p>
                <a:pPr marL="800100" lvl="1" indent="-342900">
                  <a:spcBef>
                    <a:spcPts val="0"/>
                  </a:spcBef>
                  <a:buFont typeface="Arial" charset="0"/>
                  <a:buChar char="•"/>
                </a:pPr>
                <a:r>
                  <a:rPr lang="en-US" sz="1800" dirty="0"/>
                  <a:t>Continuous greedy gives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den>
                    </m:f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approx</a:t>
                </a:r>
                <a:r>
                  <a:rPr lang="en-US" sz="1800" dirty="0"/>
                  <a:t> (this is tight)</a:t>
                </a:r>
              </a:p>
              <a:p>
                <a:pPr marL="800100" lvl="1" indent="-342900">
                  <a:buFont typeface="Arial" charset="0"/>
                  <a:buChar char="•"/>
                </a:pPr>
                <a:endParaRPr lang="en-US" sz="1000" dirty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US" dirty="0"/>
                  <a:t>Demand Oracle</a:t>
                </a:r>
                <a:r>
                  <a:rPr lang="en-US" b="0" dirty="0"/>
                  <a:t>: (can simulate value oracle)</a:t>
                </a:r>
              </a:p>
              <a:p>
                <a:pPr lvl="1" indent="0">
                  <a:buNone/>
                </a:pPr>
                <a:r>
                  <a:rPr lang="en-US" dirty="0"/>
                  <a:t>For </a:t>
                </a:r>
                <a:r>
                  <a:rPr lang="en-US" u="sng" dirty="0"/>
                  <a:t>additive prices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𝐩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:[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]→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ℛ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≥0</m:t>
                        </m:r>
                      </m:sub>
                    </m:sSub>
                  </m:oMath>
                </a14:m>
                <a:r>
                  <a:rPr lang="en-US" dirty="0"/>
                  <a:t>, query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smtClean="0">
                        <a:latin typeface="Cambria Math" panose="02040503050406030204" pitchFamily="18" charset="0"/>
                      </a:rPr>
                      <m:t>argma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</m:sSub>
                    <m:r>
                      <a:rPr lang="en-US" i="0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d>
                    <m:r>
                      <a:rPr lang="en-US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d>
                    <m:r>
                      <a:rPr lang="en-US" i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marL="800100" lvl="1" indent="-342900">
                  <a:buFont typeface="Arial" charset="0"/>
                  <a:buChar char="•"/>
                </a:pPr>
                <a:r>
                  <a:rPr lang="en-US" sz="1800" dirty="0"/>
                  <a:t>Known </a:t>
                </a:r>
                <a14:m>
                  <m:oMath xmlns:m="http://schemas.openxmlformats.org/officeDocument/2006/math">
                    <m:r>
                      <a:rPr lang="en-US" sz="1800" i="0" smtClean="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800" i="0" smtClean="0">
                            <a:latin typeface="Cambria Math" panose="02040503050406030204" pitchFamily="18" charset="0"/>
                          </a:rPr>
                          <m:t>e</m:t>
                        </m:r>
                      </m:den>
                    </m:f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ϵ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approx</a:t>
                </a:r>
                <a:r>
                  <a:rPr lang="en-US" sz="1800" dirty="0"/>
                  <a:t> for </a:t>
                </a:r>
                <a:r>
                  <a:rPr lang="en-US" sz="1800" b="1" dirty="0" err="1"/>
                  <a:t>submod</a:t>
                </a:r>
                <a:r>
                  <a:rPr lang="en-US" sz="1800" b="1" dirty="0"/>
                  <a:t>.</a:t>
                </a:r>
                <a:r>
                  <a:rPr lang="en-US" sz="1800" dirty="0"/>
                  <a:t> (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1800" i="0" smtClean="0">
                        <a:latin typeface="Cambria Math" panose="02040503050406030204" pitchFamily="18" charset="0"/>
                      </a:rPr>
                      <m:t>1−</m:t>
                    </m:r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sz="1800" dirty="0"/>
                  <a:t> is hard)</a:t>
                </a:r>
              </a:p>
              <a:p>
                <a:pPr marL="800100" lvl="1" indent="-342900">
                  <a:spcBef>
                    <a:spcPts val="0"/>
                  </a:spcBef>
                  <a:buFont typeface="Arial" charset="0"/>
                  <a:buChar char="•"/>
                </a:pPr>
                <a:r>
                  <a:rPr lang="en-US" sz="1800" dirty="0"/>
                  <a:t>Tight </a:t>
                </a:r>
                <a14:m>
                  <m:oMath xmlns:m="http://schemas.openxmlformats.org/officeDocument/2006/math">
                    <m:r>
                      <a:rPr lang="en-US" sz="1800" i="0" smtClean="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800" i="0" smtClean="0">
                            <a:latin typeface="Cambria Math" panose="02040503050406030204" pitchFamily="18" charset="0"/>
                          </a:rPr>
                          <m:t>e</m:t>
                        </m:r>
                      </m:den>
                    </m:f>
                  </m:oMath>
                </a14:m>
                <a:r>
                  <a:rPr lang="en-US" sz="1800" dirty="0"/>
                  <a:t> for </a:t>
                </a:r>
                <a:r>
                  <a:rPr lang="en-US" sz="1800" b="1" dirty="0"/>
                  <a:t>XOS</a:t>
                </a:r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/>
                  <a:t> for </a:t>
                </a:r>
                <a:r>
                  <a:rPr lang="en-US" sz="1800" b="1" dirty="0" err="1"/>
                  <a:t>subadditive</a:t>
                </a:r>
                <a:r>
                  <a:rPr lang="en-US" sz="1800" dirty="0"/>
                  <a:t> bidders</a:t>
                </a:r>
              </a:p>
              <a:p>
                <a:endParaRPr lang="en-US" sz="1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3390" y="1510089"/>
                <a:ext cx="9134889" cy="4400318"/>
              </a:xfrm>
              <a:blipFill>
                <a:blip r:embed="rId3"/>
                <a:stretch>
                  <a:fillRect l="-600" t="-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73026"/>
            <a:ext cx="9930163" cy="10448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Purely Algorithmic Question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49034CB-A62C-4869-AC3D-9E720868C2EF}"/>
              </a:ext>
            </a:extLst>
          </p:cNvPr>
          <p:cNvSpPr/>
          <p:nvPr/>
        </p:nvSpPr>
        <p:spPr>
          <a:xfrm>
            <a:off x="11134625" y="2807485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2266A5F-FBFE-4AD5-B484-FE9569B75DC2}"/>
              </a:ext>
            </a:extLst>
          </p:cNvPr>
          <p:cNvSpPr/>
          <p:nvPr/>
        </p:nvSpPr>
        <p:spPr>
          <a:xfrm>
            <a:off x="11134625" y="3208670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2F37583-056B-4C51-A0E0-A98B3F61B421}"/>
              </a:ext>
            </a:extLst>
          </p:cNvPr>
          <p:cNvSpPr/>
          <p:nvPr/>
        </p:nvSpPr>
        <p:spPr>
          <a:xfrm>
            <a:off x="11134625" y="3653410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BBA935B-4F90-4FED-81A0-D45F9FB01651}"/>
              </a:ext>
            </a:extLst>
          </p:cNvPr>
          <p:cNvSpPr/>
          <p:nvPr/>
        </p:nvSpPr>
        <p:spPr>
          <a:xfrm>
            <a:off x="11134625" y="4073400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F6D098-E360-49E9-AE6F-DA726BDB7A6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852340" y="3823270"/>
            <a:ext cx="684842" cy="6865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8898F54-2FD0-4AA5-B4BB-98E77F77F4F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8650861" y="2079409"/>
            <a:ext cx="942201" cy="516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549CE6D-449E-4535-8776-00BCF757711A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8632865" y="2865414"/>
            <a:ext cx="942200" cy="6654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8E0750F-02C2-45AB-867C-E11160E0FB3C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rcRect r="23316"/>
          <a:stretch/>
        </p:blipFill>
        <p:spPr>
          <a:xfrm>
            <a:off x="8832669" y="4809813"/>
            <a:ext cx="684842" cy="8930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4612F08-F0C8-49EE-BD4A-90C94F3A3F43}"/>
                  </a:ext>
                </a:extLst>
              </p:cNvPr>
              <p:cNvSpPr txBox="1"/>
              <p:nvPr/>
            </p:nvSpPr>
            <p:spPr>
              <a:xfrm>
                <a:off x="10728960" y="4501341"/>
                <a:ext cx="10110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dirty="0"/>
                  <a:t> items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4612F08-F0C8-49EE-BD4A-90C94F3A3F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8960" y="4501341"/>
                <a:ext cx="1011027" cy="369332"/>
              </a:xfrm>
              <a:prstGeom prst="rect">
                <a:avLst/>
              </a:prstGeom>
              <a:blipFill>
                <a:blip r:embed="rId12"/>
                <a:stretch>
                  <a:fillRect t="-8197" r="-301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671422-DD2D-4DAE-9612-166576DE2BF1}"/>
                  </a:ext>
                </a:extLst>
              </p:cNvPr>
              <p:cNvSpPr txBox="1"/>
              <p:nvPr/>
            </p:nvSpPr>
            <p:spPr>
              <a:xfrm>
                <a:off x="8650862" y="5910406"/>
                <a:ext cx="12602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dirty="0"/>
                  <a:t> bidders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671422-DD2D-4DAE-9612-166576DE2B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0862" y="5910406"/>
                <a:ext cx="1260218" cy="369332"/>
              </a:xfrm>
              <a:prstGeom prst="rect">
                <a:avLst/>
              </a:prstGeom>
              <a:blipFill>
                <a:blip r:embed="rId1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F946EC8E-3817-4D58-8095-9B82F5B44BDD}"/>
              </a:ext>
            </a:extLst>
          </p:cNvPr>
          <p:cNvSpPr/>
          <p:nvPr/>
        </p:nvSpPr>
        <p:spPr>
          <a:xfrm>
            <a:off x="353187" y="5251514"/>
            <a:ext cx="92525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u="sng" dirty="0">
                <a:solidFill>
                  <a:srgbClr val="FF9900"/>
                </a:solidFill>
              </a:rPr>
              <a:t>Feige’06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F113D87-37D4-4E20-A4B9-9078C9B79E67}"/>
              </a:ext>
            </a:extLst>
          </p:cNvPr>
          <p:cNvSpPr/>
          <p:nvPr/>
        </p:nvSpPr>
        <p:spPr>
          <a:xfrm>
            <a:off x="38227" y="4868779"/>
            <a:ext cx="1696875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u="sng" dirty="0">
                <a:solidFill>
                  <a:srgbClr val="FF9900"/>
                </a:solidFill>
              </a:rPr>
              <a:t>Feige-Vondrak’06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5700D2C-5641-4DA3-87B2-67FA3523E16D}"/>
              </a:ext>
            </a:extLst>
          </p:cNvPr>
          <p:cNvSpPr/>
          <p:nvPr/>
        </p:nvSpPr>
        <p:spPr>
          <a:xfrm>
            <a:off x="299813" y="3394678"/>
            <a:ext cx="115025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u="sng" dirty="0">
                <a:solidFill>
                  <a:srgbClr val="FF9900"/>
                </a:solidFill>
              </a:rPr>
              <a:t>Vondrak’08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17F6274-6249-4858-9DF2-868D82D571E3}"/>
              </a:ext>
            </a:extLst>
          </p:cNvPr>
          <p:cNvSpPr/>
          <p:nvPr/>
        </p:nvSpPr>
        <p:spPr>
          <a:xfrm>
            <a:off x="3094026" y="5910406"/>
            <a:ext cx="4549702" cy="400110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2000" b="1" cap="small" dirty="0"/>
              <a:t>How to Handle </a:t>
            </a:r>
            <a:r>
              <a:rPr lang="en-US" sz="2000" b="1" cap="small" dirty="0">
                <a:solidFill>
                  <a:srgbClr val="C00000"/>
                </a:solidFill>
              </a:rPr>
              <a:t>Strategic</a:t>
            </a:r>
            <a:r>
              <a:rPr lang="en-US" sz="2000" b="1" cap="small" dirty="0"/>
              <a:t> Bidders?</a:t>
            </a:r>
          </a:p>
        </p:txBody>
      </p:sp>
    </p:spTree>
    <p:extLst>
      <p:ext uri="{BB962C8B-B14F-4D97-AF65-F5344CB8AC3E}">
        <p14:creationId xmlns:p14="http://schemas.microsoft.com/office/powerpoint/2010/main" val="330296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33390" y="1510088"/>
                <a:ext cx="7599279" cy="5083751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b="0" dirty="0">
                    <a:solidFill>
                      <a:schemeClr val="tx1"/>
                    </a:solidFill>
                  </a:rPr>
                  <a:t> indivisible non-identical items: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{1,2,…,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b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b="0" dirty="0"/>
                  <a:t> </a:t>
                </a:r>
                <a:r>
                  <a:rPr lang="en-US" dirty="0">
                    <a:solidFill>
                      <a:srgbClr val="C00000"/>
                    </a:solidFill>
                  </a:rPr>
                  <a:t>strategic</a:t>
                </a:r>
                <a:r>
                  <a:rPr lang="en-US" b="0" dirty="0"/>
                  <a:t> buyers with </a:t>
                </a:r>
                <a:r>
                  <a:rPr lang="en-US" dirty="0">
                    <a:solidFill>
                      <a:schemeClr val="tx2"/>
                    </a:solidFill>
                  </a:rPr>
                  <a:t>private</a:t>
                </a:r>
                <a:r>
                  <a:rPr lang="en-US" b="0" dirty="0"/>
                  <a:t> valuations: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]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ℛ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≥0</m:t>
                        </m:r>
                      </m:sub>
                    </m:sSub>
                  </m:oMath>
                </a14:m>
                <a:endParaRPr lang="en-US" sz="1000" dirty="0"/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dirty="0"/>
                  <a:t>Goal: </a:t>
                </a:r>
                <a:r>
                  <a:rPr lang="en-US" b="0" dirty="0"/>
                  <a:t>Design a “</a:t>
                </a:r>
                <a:r>
                  <a:rPr lang="en-US" dirty="0">
                    <a:solidFill>
                      <a:schemeClr val="tx2"/>
                    </a:solidFill>
                  </a:rPr>
                  <a:t>truthful mechanism</a:t>
                </a:r>
                <a:r>
                  <a:rPr lang="en-US" b="0" dirty="0"/>
                  <a:t>” that allocates items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b="0" dirty="0"/>
                  <a:t> to maximize welfare: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9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b="0" i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b="0" i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b="0" dirty="0"/>
              </a:p>
              <a:p>
                <a:pPr marL="342900" indent="-342900">
                  <a:buFont typeface="Arial" charset="0"/>
                  <a:buChar char="•"/>
                </a:pPr>
                <a:endParaRPr lang="en-US" sz="1000" dirty="0"/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dirty="0"/>
                  <a:t>Deterministic Mechanism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d>
                          <m:d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</m:d>
                        <m:r>
                          <a:rPr lang="en-US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en-US" b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𝐯</m:t>
                        </m:r>
                        <m:r>
                          <a:rPr lang="en-US" b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b="0" dirty="0"/>
                  <a:t>Given valuations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𝐯</m:t>
                    </m:r>
                  </m:oMath>
                </a14:m>
                <a:r>
                  <a:rPr lang="en-US" b="0" dirty="0"/>
                  <a:t>, returns </a:t>
                </a:r>
                <a:r>
                  <a:rPr lang="en-US" b="0" u="sng" dirty="0"/>
                  <a:t>allocations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𝐯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 and </a:t>
                </a:r>
                <a:r>
                  <a:rPr lang="en-US" b="0" u="sng" dirty="0"/>
                  <a:t>payments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𝐯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/>
              </a:p>
              <a:p>
                <a:pPr marL="800100" lvl="1" indent="-342900">
                  <a:spcBef>
                    <a:spcPts val="0"/>
                  </a:spcBef>
                  <a:buFont typeface="Arial" charset="0"/>
                  <a:buChar char="•"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Truthful</a:t>
                </a:r>
                <a:r>
                  <a:rPr lang="en-US" sz="180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v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  <m:r>
                              <a:rPr lang="en-US" sz="1800" b="0" i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1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1" i="0" smtClean="0">
                                    <a:latin typeface="Cambria Math" panose="02040503050406030204" pitchFamily="18" charset="0"/>
                                  </a:rPr>
                                  <m:t>𝐯</m:t>
                                </m:r>
                              </m:e>
                              <m:sub>
                                <m:r>
                                  <a:rPr lang="en-US" sz="1800" b="1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1" i="0" smtClean="0"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sz="1800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0" smtClean="0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  <m:sub>
                            <m:r>
                              <a:rPr lang="en-US" sz="1800" b="1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1" i="0" smtClean="0">
                                <a:latin typeface="Cambria Math" panose="02040503050406030204" pitchFamily="18" charset="0"/>
                              </a:rPr>
                              <m:t>𝐢</m:t>
                            </m:r>
                          </m:sub>
                        </m:sSub>
                      </m:e>
                    </m:d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i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i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 i="0">
                                    <a:latin typeface="Cambria Math" panose="02040503050406030204" pitchFamily="18" charset="0"/>
                                  </a:rPr>
                                  <m:t>v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1800" i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  <m:r>
                              <a:rPr lang="en-US" sz="1800" b="0" i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  <m:r>
                              <a:rPr lang="en-US" sz="1800" i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18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1" i="0">
                                    <a:latin typeface="Cambria Math" panose="02040503050406030204" pitchFamily="18" charset="0"/>
                                  </a:rPr>
                                  <m:t>𝐯</m:t>
                                </m:r>
                              </m:e>
                              <m:sub>
                                <m:r>
                                  <a:rPr lang="en-US" sz="1800" b="1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1" i="0"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1800" i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i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i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i="0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800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sz="1800" b="0" i="0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sz="1800" i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0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  <m:sub>
                            <m:r>
                              <a:rPr lang="en-US" sz="1800" b="1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1" i="0">
                                <a:latin typeface="Cambria Math" panose="02040503050406030204" pitchFamily="18" charset="0"/>
                              </a:rPr>
                              <m:t>𝐢</m:t>
                            </m:r>
                          </m:sub>
                        </m:sSub>
                      </m:e>
                    </m:d>
                  </m:oMath>
                </a14:m>
                <a:endParaRPr lang="en-US" sz="1800" dirty="0"/>
              </a:p>
              <a:p>
                <a:pPr marL="342900" indent="-342900">
                  <a:buFont typeface="Arial" charset="0"/>
                  <a:buChar char="•"/>
                </a:pPr>
                <a:endParaRPr lang="en-US" sz="1000" dirty="0"/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dirty="0"/>
                  <a:t>Randomized Truthful Mechanisms:</a:t>
                </a:r>
              </a:p>
              <a:p>
                <a:pPr marL="800100" lvl="1" indent="-342900">
                  <a:spcBef>
                    <a:spcPts val="0"/>
                  </a:spcBef>
                  <a:buFont typeface="Arial" charset="0"/>
                  <a:buChar char="•"/>
                </a:pPr>
                <a:r>
                  <a:rPr lang="en-US" sz="1800" b="1" u="sng" dirty="0">
                    <a:solidFill>
                      <a:schemeClr val="tx2"/>
                    </a:solidFill>
                  </a:rPr>
                  <a:t>Universally Truthful</a:t>
                </a:r>
                <a:r>
                  <a:rPr lang="en-US" sz="1800" dirty="0"/>
                  <a:t>: Distribution over </a:t>
                </a:r>
                <a:r>
                  <a:rPr lang="en-US" sz="1800" dirty="0" err="1"/>
                  <a:t>determ</a:t>
                </a:r>
                <a:r>
                  <a:rPr lang="en-US" sz="1800" dirty="0"/>
                  <a:t> truthful mech</a:t>
                </a:r>
              </a:p>
              <a:p>
                <a:pPr marL="800100" lvl="1" indent="-342900">
                  <a:buFont typeface="Arial" charset="0"/>
                  <a:buChar char="•"/>
                </a:pPr>
                <a:r>
                  <a:rPr lang="en-US" sz="1800" u="sng" dirty="0"/>
                  <a:t>Truthful in Expectation</a:t>
                </a:r>
                <a:r>
                  <a:rPr lang="en-US" sz="1800" dirty="0"/>
                  <a:t>: Bidders maximize expected utility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3390" y="1510088"/>
                <a:ext cx="7599279" cy="5083751"/>
              </a:xfrm>
              <a:blipFill>
                <a:blip r:embed="rId3"/>
                <a:stretch>
                  <a:fillRect l="-722" t="-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62866"/>
            <a:ext cx="9930163" cy="10448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Truthful Combinatorial Auctions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71F5832-7092-49E4-BEF0-84816B3C0336}"/>
              </a:ext>
            </a:extLst>
          </p:cNvPr>
          <p:cNvSpPr/>
          <p:nvPr/>
        </p:nvSpPr>
        <p:spPr>
          <a:xfrm>
            <a:off x="11134625" y="2807485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0E5B0E9-1E9C-41BD-B76D-C421FEDD523D}"/>
              </a:ext>
            </a:extLst>
          </p:cNvPr>
          <p:cNvSpPr/>
          <p:nvPr/>
        </p:nvSpPr>
        <p:spPr>
          <a:xfrm>
            <a:off x="11134625" y="3208670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36B23DE-82AB-4B30-B306-7222CB357DFE}"/>
              </a:ext>
            </a:extLst>
          </p:cNvPr>
          <p:cNvSpPr/>
          <p:nvPr/>
        </p:nvSpPr>
        <p:spPr>
          <a:xfrm>
            <a:off x="11134625" y="3653410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F344FB8-A1B7-4E16-9330-C2D5A42932A8}"/>
              </a:ext>
            </a:extLst>
          </p:cNvPr>
          <p:cNvSpPr/>
          <p:nvPr/>
        </p:nvSpPr>
        <p:spPr>
          <a:xfrm>
            <a:off x="11134625" y="4073400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81633FE-2BB2-4E38-9A8B-9FD0FA56639C}"/>
                  </a:ext>
                </a:extLst>
              </p:cNvPr>
              <p:cNvSpPr txBox="1"/>
              <p:nvPr/>
            </p:nvSpPr>
            <p:spPr>
              <a:xfrm>
                <a:off x="10728960" y="4501341"/>
                <a:ext cx="10110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dirty="0"/>
                  <a:t> items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81633FE-2BB2-4E38-9A8B-9FD0FA5663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8960" y="4501341"/>
                <a:ext cx="1011027" cy="369332"/>
              </a:xfrm>
              <a:prstGeom prst="rect">
                <a:avLst/>
              </a:prstGeom>
              <a:blipFill>
                <a:blip r:embed="rId12"/>
                <a:stretch>
                  <a:fillRect t="-8197" r="-301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79EEAAE-23F9-4A60-BAD7-B393B0A7E74A}"/>
                  </a:ext>
                </a:extLst>
              </p:cNvPr>
              <p:cNvSpPr txBox="1"/>
              <p:nvPr/>
            </p:nvSpPr>
            <p:spPr>
              <a:xfrm>
                <a:off x="8650862" y="5910406"/>
                <a:ext cx="12602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dirty="0"/>
                  <a:t> bidders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79EEAAE-23F9-4A60-BAD7-B393B0A7E7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0862" y="5910406"/>
                <a:ext cx="1260218" cy="369332"/>
              </a:xfrm>
              <a:prstGeom prst="rect">
                <a:avLst/>
              </a:prstGeom>
              <a:blipFill>
                <a:blip r:embed="rId1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Picture 24">
            <a:extLst>
              <a:ext uri="{FF2B5EF4-FFF2-40B4-BE49-F238E27FC236}">
                <a16:creationId xmlns:a16="http://schemas.microsoft.com/office/drawing/2014/main" id="{81324FF7-C2E7-48F3-A768-C5C36AE70B6D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0865" y="1638958"/>
            <a:ext cx="892419" cy="104487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A60A5D4-1C38-49B1-9E0A-5C661E5552CD}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756" y="3024052"/>
            <a:ext cx="702430" cy="124096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50222CD-A77F-4D65-BF31-E4947FF4733B}"/>
              </a:ext>
            </a:extLst>
          </p:cNvPr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669" y="4625553"/>
            <a:ext cx="807134" cy="110430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5D17C34-E3E2-49A7-8D44-99C18F067339}"/>
              </a:ext>
            </a:extLst>
          </p:cNvPr>
          <p:cNvSpPr/>
          <p:nvPr/>
        </p:nvSpPr>
        <p:spPr>
          <a:xfrm>
            <a:off x="275951" y="4111123"/>
            <a:ext cx="1171849" cy="523220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No incentive</a:t>
            </a:r>
            <a:br>
              <a:rPr lang="en-US" sz="1400" dirty="0"/>
            </a:br>
            <a:r>
              <a:rPr lang="en-US" sz="1400" dirty="0"/>
              <a:t>to lie</a:t>
            </a:r>
          </a:p>
        </p:txBody>
      </p:sp>
    </p:spTree>
    <p:extLst>
      <p:ext uri="{BB962C8B-B14F-4D97-AF65-F5344CB8AC3E}">
        <p14:creationId xmlns:p14="http://schemas.microsoft.com/office/powerpoint/2010/main" val="244395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33390" y="1520249"/>
                <a:ext cx="9256809" cy="3566443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charset="0"/>
                  <a:buChar char="•"/>
                </a:pPr>
                <a:r>
                  <a:rPr lang="en-US" dirty="0" err="1"/>
                  <a:t>Vickrey</a:t>
                </a:r>
                <a:r>
                  <a:rPr lang="en-US" dirty="0"/>
                  <a:t>-Clarke-Groves Mechanism: </a:t>
                </a:r>
                <a:r>
                  <a:rPr lang="en-US" b="0" dirty="0"/>
                  <a:t>Given valuations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𝐯</m:t>
                    </m:r>
                  </m:oMath>
                </a14:m>
                <a:endParaRPr lang="en-US" dirty="0"/>
              </a:p>
              <a:p>
                <a:pPr marL="800100" lvl="1" indent="-342900">
                  <a:buFont typeface="Arial" charset="0"/>
                  <a:buChar char="•"/>
                </a:pPr>
                <a:r>
                  <a:rPr lang="en-US" u="sng" dirty="0"/>
                  <a:t>Allocation</a:t>
                </a:r>
                <a:r>
                  <a:rPr lang="en-US" dirty="0"/>
                  <a:t>:  </a:t>
                </a:r>
                <a:r>
                  <a:rPr lang="en-US" sz="1800" dirty="0"/>
                  <a:t>Welfare-maximizing allocation, i.e.,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argmax</m:t>
                    </m:r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9"/>
                          </m:rPr>
                          <a:rPr lang="en-US" sz="180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sz="180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sz="180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sz="1800" dirty="0"/>
              </a:p>
              <a:p>
                <a:pPr marL="800100" lvl="1" indent="-342900">
                  <a:buFont typeface="Arial" charset="0"/>
                  <a:buChar char="•"/>
                </a:pPr>
                <a:r>
                  <a:rPr lang="en-US" u="sng" dirty="0"/>
                  <a:t>Payment</a:t>
                </a:r>
                <a:r>
                  <a:rPr lang="en-US" dirty="0"/>
                  <a:t>: </a:t>
                </a:r>
                <a:br>
                  <a:rPr lang="en-US" dirty="0"/>
                </a:br>
                <a:r>
                  <a:rPr lang="en-US" dirty="0"/>
                  <a:t>	 </a:t>
                </a:r>
                <a:r>
                  <a:rPr lang="en-US" sz="1800" dirty="0"/>
                  <a:t>Optimal welfare of </a:t>
                </a:r>
                <a:r>
                  <a:rPr lang="en-US" sz="1800" b="1" dirty="0"/>
                  <a:t>others</a:t>
                </a:r>
                <a:r>
                  <a:rPr lang="en-US" sz="1800" dirty="0"/>
                  <a:t> </a:t>
                </a:r>
                <a:r>
                  <a:rPr lang="en-US" sz="1800" b="1" dirty="0">
                    <a:solidFill>
                      <a:schemeClr val="tx2"/>
                    </a:solidFill>
                  </a:rPr>
                  <a:t>without</a:t>
                </a:r>
                <a:r>
                  <a:rPr lang="en-US" sz="1800" dirty="0"/>
                  <a:t> you – Optimal welfare of </a:t>
                </a:r>
                <a:r>
                  <a:rPr lang="en-US" sz="1800" b="1" dirty="0"/>
                  <a:t>others</a:t>
                </a:r>
                <a:r>
                  <a:rPr lang="en-US" sz="1800" dirty="0"/>
                  <a:t> </a:t>
                </a:r>
                <a:r>
                  <a:rPr lang="en-US" sz="1800" b="1" dirty="0">
                    <a:solidFill>
                      <a:schemeClr val="tx2"/>
                    </a:solidFill>
                  </a:rPr>
                  <a:t>with</a:t>
                </a:r>
                <a:r>
                  <a:rPr lang="en-US" sz="1800" dirty="0"/>
                  <a:t> you</a:t>
                </a:r>
              </a:p>
              <a:p>
                <a:pPr marL="800100" lvl="1" indent="-342900">
                  <a:buFont typeface="Arial" charset="0"/>
                  <a:buChar char="•"/>
                </a:pPr>
                <a:r>
                  <a:rPr lang="en-US" dirty="0"/>
                  <a:t>Easy to show </a:t>
                </a:r>
                <a:r>
                  <a:rPr lang="en-US" u="sng" dirty="0"/>
                  <a:t>truthfulness</a:t>
                </a:r>
              </a:p>
              <a:p>
                <a:endParaRPr lang="en-US" sz="1000" dirty="0"/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dirty="0"/>
                  <a:t>What about efficiency?</a:t>
                </a:r>
              </a:p>
              <a:p>
                <a:pPr marL="800100" lvl="1" indent="-342900">
                  <a:buFont typeface="Arial" charset="0"/>
                  <a:buChar char="•"/>
                </a:pPr>
                <a:r>
                  <a:rPr lang="en-US" dirty="0"/>
                  <a:t>Possible for additive or unit-demand valuations</a:t>
                </a:r>
              </a:p>
              <a:p>
                <a:pPr marL="800100" lvl="1" indent="-342900">
                  <a:buFont typeface="Arial" charset="0"/>
                  <a:buChar char="•"/>
                </a:pPr>
                <a:r>
                  <a:rPr lang="en-US" u="sng" dirty="0"/>
                  <a:t>Not possible</a:t>
                </a:r>
                <a:r>
                  <a:rPr lang="en-US" dirty="0"/>
                  <a:t> for submodular valuations</a:t>
                </a:r>
              </a:p>
              <a:p>
                <a:pPr>
                  <a:buFont typeface="Arial" charset="0"/>
                  <a:buChar char="•"/>
                </a:pPr>
                <a:endParaRPr lang="en-US" sz="1000" dirty="0">
                  <a:solidFill>
                    <a:schemeClr val="tx1"/>
                  </a:solidFill>
                </a:endParaRPr>
              </a:p>
              <a:p>
                <a:pPr>
                  <a:buFont typeface="Arial" charset="0"/>
                  <a:buChar char="•"/>
                </a:pPr>
                <a:endParaRPr lang="en-US" sz="1000" dirty="0"/>
              </a:p>
              <a:p>
                <a:endParaRPr lang="en-US" sz="1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3390" y="1520249"/>
                <a:ext cx="9256809" cy="3566443"/>
              </a:xfrm>
              <a:blipFill>
                <a:blip r:embed="rId3"/>
                <a:stretch>
                  <a:fillRect l="-592" t="-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62866"/>
            <a:ext cx="9930163" cy="10448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VCG Mechanism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42C8DA8-0B3D-4ABD-8F82-C988F7170FE8}"/>
              </a:ext>
            </a:extLst>
          </p:cNvPr>
          <p:cNvSpPr/>
          <p:nvPr/>
        </p:nvSpPr>
        <p:spPr>
          <a:xfrm>
            <a:off x="1937994" y="5299146"/>
            <a:ext cx="8653806" cy="400110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2000" b="1" cap="small" dirty="0"/>
              <a:t>Find a </a:t>
            </a:r>
            <a:r>
              <a:rPr lang="en-US" sz="2000" b="1" cap="small" dirty="0">
                <a:solidFill>
                  <a:schemeClr val="tx2"/>
                </a:solidFill>
              </a:rPr>
              <a:t>Truthful</a:t>
            </a:r>
            <a:r>
              <a:rPr lang="en-US" sz="2000" b="1" cap="small" dirty="0"/>
              <a:t> and </a:t>
            </a:r>
            <a:r>
              <a:rPr lang="en-US" sz="2000" b="1" cap="small" dirty="0">
                <a:solidFill>
                  <a:schemeClr val="tx2"/>
                </a:solidFill>
              </a:rPr>
              <a:t>Efficient</a:t>
            </a:r>
            <a:r>
              <a:rPr lang="en-US" sz="2000" b="1" cap="small" dirty="0"/>
              <a:t> Mechanism that Approximates Welfare?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9D87BD6-27F2-4869-8A16-7B68CBDBE66B}"/>
              </a:ext>
            </a:extLst>
          </p:cNvPr>
          <p:cNvSpPr/>
          <p:nvPr/>
        </p:nvSpPr>
        <p:spPr>
          <a:xfrm>
            <a:off x="7916271" y="1010730"/>
            <a:ext cx="2859412" cy="338554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Generalizes 2</a:t>
            </a:r>
            <a:r>
              <a:rPr lang="en-US" sz="1600" baseline="30000" dirty="0"/>
              <a:t>nd</a:t>
            </a:r>
            <a:r>
              <a:rPr lang="en-US" sz="1600" dirty="0"/>
              <a:t>-price Auction</a:t>
            </a:r>
          </a:p>
        </p:txBody>
      </p:sp>
    </p:spTree>
    <p:extLst>
      <p:ext uri="{BB962C8B-B14F-4D97-AF65-F5344CB8AC3E}">
        <p14:creationId xmlns:p14="http://schemas.microsoft.com/office/powerpoint/2010/main" val="292516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33391" y="1510089"/>
                <a:ext cx="8819929" cy="3031431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Value</a:t>
                </a:r>
                <a:r>
                  <a:rPr lang="en-US" b="0" dirty="0"/>
                  <a:t> </a:t>
                </a:r>
                <a:r>
                  <a:rPr lang="en-US" dirty="0"/>
                  <a:t>Oracle: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Ω</m:t>
                        </m:r>
                        <m:r>
                          <a:rPr lang="en-US" b="0" i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p>
                    <m:r>
                      <a:rPr lang="en-US" b="0" i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		</a:t>
                </a:r>
                <a:r>
                  <a:rPr lang="en-US" sz="1800" b="0" u="sng" dirty="0">
                    <a:solidFill>
                      <a:srgbClr val="FF9900"/>
                    </a:solidFill>
                  </a:rPr>
                  <a:t>Dobzinski-Vondrak’12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Demand Oracle:</a:t>
                </a:r>
                <a:endParaRPr lang="en-US" b="0" dirty="0"/>
              </a:p>
              <a:p>
                <a:pPr marL="800113" lvl="1" indent="-342913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lo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approx.  		</a:t>
                </a:r>
                <a:r>
                  <a:rPr lang="en-US" sz="1800" u="sng" dirty="0">
                    <a:solidFill>
                      <a:srgbClr val="FF9900"/>
                    </a:solidFill>
                  </a:rPr>
                  <a:t>Dobzinski-Nisan-Schapira’05</a:t>
                </a:r>
                <a:endParaRPr lang="en-US" u="sng" dirty="0">
                  <a:solidFill>
                    <a:srgbClr val="FF9900"/>
                  </a:solidFill>
                </a:endParaRPr>
              </a:p>
              <a:p>
                <a:pPr marL="800113" lvl="1" indent="-342913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loglog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approx.	</a:t>
                </a:r>
                <a:r>
                  <a:rPr lang="en-US" sz="1800" u="sng" dirty="0">
                    <a:solidFill>
                      <a:srgbClr val="FF9900"/>
                    </a:solidFill>
                  </a:rPr>
                  <a:t>Dobzinski’07</a:t>
                </a:r>
                <a:endParaRPr lang="en-US" dirty="0"/>
              </a:p>
              <a:p>
                <a:pPr marL="800113" lvl="1" indent="-342913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approx.			</a:t>
                </a:r>
                <a:r>
                  <a:rPr lang="en-US" sz="1800" u="sng" dirty="0">
                    <a:solidFill>
                      <a:srgbClr val="FF9900"/>
                    </a:solidFill>
                  </a:rPr>
                  <a:t>Krysta-Vocking’12</a:t>
                </a:r>
                <a:endParaRPr lang="en-US" dirty="0"/>
              </a:p>
              <a:p>
                <a:pPr marL="800113" lvl="1" indent="-342913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</m:t>
                        </m:r>
                      </m:e>
                    </m:rad>
                    <m:r>
                      <a:rPr lang="en-US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approx.		</a:t>
                </a:r>
                <a:r>
                  <a:rPr lang="en-US" sz="1800" u="sng" dirty="0">
                    <a:solidFill>
                      <a:srgbClr val="FF9900"/>
                    </a:solidFill>
                  </a:rPr>
                  <a:t>Dobzinski’16</a:t>
                </a:r>
                <a:endParaRPr lang="en-US" sz="1800" dirty="0"/>
              </a:p>
              <a:p>
                <a:pPr marL="342913" indent="-342913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7433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3391" y="1510089"/>
                <a:ext cx="8819929" cy="3031431"/>
              </a:xfrm>
              <a:blipFill>
                <a:blip r:embed="rId3"/>
                <a:stretch>
                  <a:fillRect l="-622" t="-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62866"/>
            <a:ext cx="9930163" cy="10448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What is Known?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722FED7-E06B-447D-9527-24C3D882DDB9}"/>
                  </a:ext>
                </a:extLst>
              </p:cNvPr>
              <p:cNvSpPr/>
              <p:nvPr/>
            </p:nvSpPr>
            <p:spPr>
              <a:xfrm>
                <a:off x="8153400" y="3914342"/>
                <a:ext cx="3393301" cy="369332"/>
              </a:xfrm>
              <a:prstGeom prst="rect">
                <a:avLst/>
              </a:prstGeom>
              <a:ln w="15875">
                <a:solidFill>
                  <a:schemeClr val="tx2"/>
                </a:solidFill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cap="all" dirty="0"/>
                  <a:t>can we get </a:t>
                </a:r>
                <a14:m>
                  <m:oMath xmlns:m="http://schemas.openxmlformats.org/officeDocument/2006/math">
                    <m:r>
                      <a:rPr lang="en-US" b="1" i="0" cap="all" smtClean="0">
                        <a:latin typeface="Cambria Math" panose="02040503050406030204" pitchFamily="18" charset="0"/>
                      </a:rPr>
                      <m:t>𝐎</m:t>
                    </m:r>
                    <m:r>
                      <a:rPr lang="en-US" b="1" i="0" cap="all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0" cap="all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0" cap="all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cap="all" dirty="0"/>
                  <a:t> approx?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722FED7-E06B-447D-9527-24C3D882DD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3914342"/>
                <a:ext cx="3393301" cy="369332"/>
              </a:xfrm>
              <a:prstGeom prst="rect">
                <a:avLst/>
              </a:prstGeom>
              <a:blipFill>
                <a:blip r:embed="rId4"/>
                <a:stretch>
                  <a:fillRect l="-1073" t="-6250" r="-716" b="-20313"/>
                </a:stretch>
              </a:blipFill>
              <a:ln w="15875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D04DB03C-CBFE-4EDF-A354-A0E95108D40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27480" y="4616556"/>
                <a:ext cx="9672320" cy="722485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cap="all" dirty="0" err="1"/>
                  <a:t>Thm</a:t>
                </a:r>
                <a:r>
                  <a:rPr lang="en-US" cap="all" dirty="0"/>
                  <a:t> [</a:t>
                </a:r>
                <a:r>
                  <a:rPr lang="en-US" dirty="0"/>
                  <a:t>Assadi-</a:t>
                </a:r>
                <a:r>
                  <a:rPr lang="en-US" dirty="0">
                    <a:solidFill>
                      <a:schemeClr val="tx2"/>
                    </a:solidFill>
                  </a:rPr>
                  <a:t>S</a:t>
                </a:r>
                <a:r>
                  <a:rPr lang="en-US" dirty="0"/>
                  <a:t>’19</a:t>
                </a:r>
                <a:r>
                  <a:rPr lang="en-US" cap="all" dirty="0"/>
                  <a:t>]</a:t>
                </a:r>
                <a:r>
                  <a:rPr lang="en-US" cap="small" dirty="0"/>
                  <a:t>:  For Submodular Valuations, a Poly Time Universally Truthful Mechanism with 	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dirty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loglog</m:t>
                            </m:r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 approx</a:t>
                </a: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D04DB03C-CBFE-4EDF-A354-A0E95108D4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480" y="4616556"/>
                <a:ext cx="9672320" cy="7224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3AC736E-C89D-4366-86EB-72335DB1E0AE}"/>
              </a:ext>
            </a:extLst>
          </p:cNvPr>
          <p:cNvSpPr txBox="1">
            <a:spLocks/>
          </p:cNvSpPr>
          <p:nvPr/>
        </p:nvSpPr>
        <p:spPr>
          <a:xfrm>
            <a:off x="1579155" y="5444543"/>
            <a:ext cx="6574245" cy="478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Remark: </a:t>
            </a:r>
            <a:r>
              <a:rPr lang="en-US" b="0" dirty="0"/>
              <a:t>Also holds for XOS valuations.</a:t>
            </a:r>
          </a:p>
        </p:txBody>
      </p:sp>
    </p:spTree>
    <p:extLst>
      <p:ext uri="{BB962C8B-B14F-4D97-AF65-F5344CB8AC3E}">
        <p14:creationId xmlns:p14="http://schemas.microsoft.com/office/powerpoint/2010/main" val="128485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852" y="1752601"/>
            <a:ext cx="10160000" cy="4373563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Introduction: Truthful Combinatorial Auctions</a:t>
            </a:r>
          </a:p>
          <a:p>
            <a:endParaRPr lang="en-US" cap="small" dirty="0"/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tx2"/>
                </a:solidFill>
              </a:rPr>
              <a:t>Preliminaries: Fixed-Price Auctions</a:t>
            </a:r>
          </a:p>
          <a:p>
            <a:pPr marL="342900" indent="-342900">
              <a:buFont typeface="Arial"/>
              <a:buChar char="•"/>
            </a:pPr>
            <a:endParaRPr lang="en-US" cap="small" dirty="0">
              <a:solidFill>
                <a:schemeClr val="tx2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Our Price-Learning Mechanism</a:t>
            </a:r>
          </a:p>
          <a:p>
            <a:endParaRPr lang="en-US" cap="small" dirty="0">
              <a:solidFill>
                <a:schemeClr val="tx2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Analysis: Learnable-or-</a:t>
            </a:r>
            <a:r>
              <a:rPr lang="en-US" cap="small" dirty="0" err="1">
                <a:solidFill>
                  <a:schemeClr val="accent1"/>
                </a:solidFill>
              </a:rPr>
              <a:t>Allocatable</a:t>
            </a:r>
            <a:r>
              <a:rPr lang="en-US" cap="small" dirty="0">
                <a:solidFill>
                  <a:schemeClr val="accent1"/>
                </a:solidFill>
              </a:rPr>
              <a:t> Lemma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66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52884-5787-4CCC-A7E2-11C77798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026"/>
            <a:ext cx="10434320" cy="1044874"/>
          </a:xfrm>
        </p:spPr>
        <p:txBody>
          <a:bodyPr/>
          <a:lstStyle/>
          <a:p>
            <a:r>
              <a:rPr lang="en-US" dirty="0"/>
              <a:t>Supporting Prices &amp; Fixed-Price Auctions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2C745-9F45-4786-92C1-8E7DA7C9E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8186" y="6477002"/>
            <a:ext cx="1754295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E75ACBBE-FF5D-496C-9073-2F1D5651CD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33390" y="1520248"/>
                <a:ext cx="9810529" cy="3249872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charset="0"/>
                  <a:buChar char="•"/>
                </a:pPr>
                <a:r>
                  <a:rPr lang="en-US" b="0" dirty="0"/>
                  <a:t>Submodular/XOS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b="0" dirty="0"/>
                  <a:t> implies there exist </a:t>
                </a:r>
                <a:r>
                  <a:rPr lang="en-US" u="sng" dirty="0"/>
                  <a:t>additive</a:t>
                </a:r>
                <a:r>
                  <a:rPr lang="en-US" b="0" dirty="0"/>
                  <a:t> functions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k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i</m:t>
                        </m:r>
                      </m:sup>
                    </m:sSubSup>
                  </m:oMath>
                </a14:m>
                <a:r>
                  <a:rPr lang="en-US" b="0" dirty="0"/>
                  <a:t> </a:t>
                </a:r>
                <a:r>
                  <a:rPr lang="en-US" b="0" dirty="0" err="1"/>
                  <a:t>s.t.</a:t>
                </a:r>
                <a:endParaRPr lang="en-US" b="0" dirty="0"/>
              </a:p>
              <a:p>
                <a:pPr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)=</m:t>
                      </m:r>
                      <m:limLow>
                        <m:limLow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max</m:t>
                          </m:r>
                        </m:e>
                        <m:li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</m:lim>
                      </m:limLow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{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sup>
                      </m:sSubSup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  <a:p>
                <a:pPr>
                  <a:buFont typeface="Arial" charset="0"/>
                  <a:buChar char="•"/>
                </a:pPr>
                <a:endParaRPr lang="en-US" sz="10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Fixed-Price Auction (FPA)</a:t>
                </a:r>
                <a:endParaRPr lang="en-US" dirty="0">
                  <a:solidFill>
                    <a:schemeClr val="tx2"/>
                  </a:solidFill>
                </a:endParaRPr>
              </a:p>
              <a:p>
                <a:pPr marL="800100" lvl="1" indent="-342900"/>
                <a:r>
                  <a:rPr lang="en-US" dirty="0"/>
                  <a:t>Set fixed prices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𝐩</m:t>
                    </m:r>
                  </m:oMath>
                </a14:m>
                <a:endParaRPr lang="en-US" b="1" dirty="0"/>
              </a:p>
              <a:p>
                <a:pPr marL="800100" lvl="1" indent="-342900"/>
                <a:r>
                  <a:rPr lang="en-US" dirty="0"/>
                  <a:t>Bidders arrive in </a:t>
                </a:r>
                <a:r>
                  <a:rPr lang="en-US" u="sng" dirty="0"/>
                  <a:t>adversarial order</a:t>
                </a:r>
                <a:r>
                  <a:rPr lang="en-US" dirty="0"/>
                  <a:t> and select best subset of remaining items: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arg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ma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⊆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Remaining</m:t>
                        </m:r>
                      </m:sub>
                    </m:sSub>
                    <m:r>
                      <a:rPr lang="en-US" i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1800" dirty="0"/>
              </a:p>
              <a:p>
                <a:pPr marL="800100" lvl="1" indent="-342900"/>
                <a:r>
                  <a:rPr lang="en-US" dirty="0"/>
                  <a:t>Clearly </a:t>
                </a:r>
                <a:r>
                  <a:rPr lang="en-US" u="sng" dirty="0"/>
                  <a:t>truthful</a:t>
                </a:r>
                <a:r>
                  <a:rPr lang="en-US" dirty="0"/>
                  <a:t> and </a:t>
                </a:r>
                <a:r>
                  <a:rPr lang="en-US" u="sng" dirty="0"/>
                  <a:t>efficient</a:t>
                </a:r>
                <a:r>
                  <a:rPr lang="en-US" dirty="0"/>
                  <a:t> given 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 panose="02040503050406030204" pitchFamily="18" charset="0"/>
                      </a:rPr>
                      <m:t>𝐩</m:t>
                    </m:r>
                  </m:oMath>
                </a14:m>
                <a:endParaRPr lang="en-US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342900" indent="-342900"/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E75ACBBE-FF5D-496C-9073-2F1D5651CD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3390" y="1520248"/>
                <a:ext cx="9810529" cy="3249872"/>
              </a:xfrm>
              <a:blipFill>
                <a:blip r:embed="rId2"/>
                <a:stretch>
                  <a:fillRect l="-559" t="-1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ontent Placeholder 2">
                <a:extLst>
                  <a:ext uri="{FF2B5EF4-FFF2-40B4-BE49-F238E27FC236}">
                    <a16:creationId xmlns:a16="http://schemas.microsoft.com/office/drawing/2014/main" id="{96EE80D6-E024-4147-B25F-0533A0E9534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71600" y="4976509"/>
                <a:ext cx="9096586" cy="722485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LEMMA [</a:t>
                </a:r>
                <a:r>
                  <a:rPr lang="en-US" dirty="0">
                    <a:solidFill>
                      <a:schemeClr val="tx2"/>
                    </a:solidFill>
                  </a:rPr>
                  <a:t>Folklore</a:t>
                </a:r>
                <a:r>
                  <a:rPr lang="en-US" dirty="0"/>
                  <a:t>]</a:t>
                </a:r>
                <a:r>
                  <a:rPr lang="en-US" cap="small" dirty="0"/>
                  <a:t>:  If an Allocation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cap="small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cap="small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cap="small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a:rPr lang="en-US" b="0" cap="small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cap="small">
                            <a:latin typeface="Cambria Math" panose="02040503050406030204" pitchFamily="18" charset="0"/>
                          </a:rPr>
                          <m:t>, …,</m:t>
                        </m:r>
                        <m:sSub>
                          <m:sSubPr>
                            <m:ctrlPr>
                              <a:rPr lang="en-US" b="0" i="1" cap="small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cap="small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cap="small" dirty="0"/>
                  <a:t> has Supporting Prices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𝐪</m:t>
                    </m:r>
                  </m:oMath>
                </a14:m>
                <a:r>
                  <a:rPr lang="en-US" cap="small" dirty="0"/>
                  <a:t> then FPA with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𝐩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=½⋅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𝐪</m:t>
                    </m:r>
                  </m:oMath>
                </a14:m>
                <a:r>
                  <a:rPr lang="en-US" cap="small" dirty="0"/>
                  <a:t> has welfare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½</m:t>
                    </m:r>
                    <m:r>
                      <a:rPr lang="en-US" b="0">
                        <a:latin typeface="Cambria Math" panose="02040503050406030204" pitchFamily="18" charset="0"/>
                      </a:rPr>
                      <m:t>⋅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 dirty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d>
                          <m:d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dirty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dirty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b="0" dirty="0"/>
                  <a:t>.</a:t>
                </a:r>
              </a:p>
            </p:txBody>
          </p:sp>
        </mc:Choice>
        <mc:Fallback xmlns="">
          <p:sp>
            <p:nvSpPr>
              <p:cNvPr id="36" name="Content Placeholder 2">
                <a:extLst>
                  <a:ext uri="{FF2B5EF4-FFF2-40B4-BE49-F238E27FC236}">
                    <a16:creationId xmlns:a16="http://schemas.microsoft.com/office/drawing/2014/main" id="{96EE80D6-E024-4147-B25F-0533A0E953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76509"/>
                <a:ext cx="9096586" cy="722485"/>
              </a:xfrm>
              <a:prstGeom prst="rect">
                <a:avLst/>
              </a:prstGeom>
              <a:blipFill>
                <a:blip r:embed="rId3"/>
                <a:stretch>
                  <a:fillRect t="-8497" b="-66013"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1D0D4A9-5CA0-481F-A807-B8E45D489D84}"/>
                  </a:ext>
                </a:extLst>
              </p:cNvPr>
              <p:cNvSpPr txBox="1"/>
              <p:nvPr/>
            </p:nvSpPr>
            <p:spPr>
              <a:xfrm>
                <a:off x="7752080" y="2109986"/>
                <a:ext cx="2487506" cy="805029"/>
              </a:xfrm>
              <a:prstGeom prst="rect">
                <a:avLst/>
              </a:prstGeom>
              <a:noFill/>
              <a:ln w="15875"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u="sng" dirty="0"/>
                  <a:t>Supporting price</a:t>
                </a:r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arg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max</m:t>
                          </m:r>
                        </m:e>
                        <m:lim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k</m:t>
                          </m:r>
                        </m:lim>
                      </m:limLow>
                      <m:r>
                        <a:rPr lang="en-US">
                          <a:latin typeface="Cambria Math" panose="02040503050406030204" pitchFamily="18" charset="0"/>
                        </a:rPr>
                        <m:t>{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k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i</m:t>
                          </m:r>
                        </m:sup>
                      </m:sSub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1D0D4A9-5CA0-481F-A807-B8E45D489D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080" y="2109986"/>
                <a:ext cx="2487506" cy="805029"/>
              </a:xfrm>
              <a:prstGeom prst="rect">
                <a:avLst/>
              </a:prstGeom>
              <a:blipFill>
                <a:blip r:embed="rId4"/>
                <a:stretch>
                  <a:fillRect l="-1946" t="-2963"/>
                </a:stretch>
              </a:blipFill>
              <a:ln w="15875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8F6E9798-F2C0-426B-86D2-EC1BD11F801E}"/>
              </a:ext>
            </a:extLst>
          </p:cNvPr>
          <p:cNvSpPr/>
          <p:nvPr/>
        </p:nvSpPr>
        <p:spPr>
          <a:xfrm>
            <a:off x="1846580" y="5903332"/>
            <a:ext cx="8854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Take Away</a:t>
            </a:r>
            <a:r>
              <a:rPr lang="en-US" dirty="0"/>
              <a:t>: If we know optimum supporting prices, we are done! </a:t>
            </a:r>
          </a:p>
        </p:txBody>
      </p:sp>
    </p:spTree>
    <p:extLst>
      <p:ext uri="{BB962C8B-B14F-4D97-AF65-F5344CB8AC3E}">
        <p14:creationId xmlns:p14="http://schemas.microsoft.com/office/powerpoint/2010/main" val="375936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8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9CEB5-C811-430F-9542-4D6009959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the Folklore Lemma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D13B1D-5F82-4760-BD86-C180098F34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9681" y="2570480"/>
                <a:ext cx="8950959" cy="3666289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Idea: 	</a:t>
                </a:r>
                <a:r>
                  <a:rPr lang="en-US" b="0" dirty="0"/>
                  <a:t>Welfare = Revenue + Utility</a:t>
                </a:r>
              </a:p>
              <a:p>
                <a:r>
                  <a:rPr lang="en-US" b="0" dirty="0"/>
                  <a:t> 	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d>
                          <m:d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p</m:t>
                        </m:r>
                        <m:d>
                          <m:d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r>
                          <a:rPr lang="en-US" b="0" i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d>
                          <m:d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  <m:r>
                          <a:rPr lang="en-US" b="0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p</m:t>
                        </m:r>
                        <m:d>
                          <m:d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  <m:r>
                          <a:rPr lang="en-US" b="0" i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  <a:p>
                <a:endParaRPr lang="en-US" sz="1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b="0" dirty="0"/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b="0" dirty="0"/>
                  <a:t> be items eventually sold</a:t>
                </a:r>
                <a:r>
                  <a:rPr lang="en-US" dirty="0"/>
                  <a:t>:     Revenue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=½⋅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q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>
                        <a:latin typeface="Cambria Math" panose="02040503050406030204" pitchFamily="18" charset="0"/>
                      </a:rPr>
                      <m:t>½⋅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q</m:t>
                        </m:r>
                        <m:r>
                          <a:rPr lang="en-US" b="0" i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b="0" i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Utility</a:t>
                </a:r>
                <a:r>
                  <a:rPr lang="en-US" b="0" dirty="0"/>
                  <a:t>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b="0" dirty="0"/>
                  <a:t> is 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∩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</m:acc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0" smtClean="0">
                        <a:latin typeface="Cambria Math" panose="02040503050406030204" pitchFamily="18" charset="0"/>
                      </a:rPr>
                      <m:t>½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q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i="0" smtClean="0">
                            <a:latin typeface="Cambria Math" panose="02040503050406030204" pitchFamily="18" charset="0"/>
                          </a:rPr>
                          <m:t>∩</m:t>
                        </m:r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</m:acc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i="0" dirty="0">
                  <a:latin typeface="Cambria Math" panose="02040503050406030204" pitchFamily="18" charset="0"/>
                </a:endParaRPr>
              </a:p>
              <a:p>
                <a:r>
                  <a:rPr lang="en-US" b="0" i="0" dirty="0">
                    <a:latin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q</m:t>
                    </m:r>
                    <m:d>
                      <m:d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b="0" i="0">
                            <a:latin typeface="Cambria Math" panose="02040503050406030204" pitchFamily="18" charset="0"/>
                          </a:rPr>
                          <m:t>∩</m:t>
                        </m:r>
                        <m:acc>
                          <m:accPr>
                            <m:chr m:val="̅"/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b="0" i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</m:acc>
                      </m:e>
                    </m:d>
                    <m:r>
                      <a:rPr lang="en-US" b="0" i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½</m:t>
                    </m:r>
                    <m:r>
                      <a:rPr lang="en-US" b="0" i="0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b="0" i="0">
                        <a:latin typeface="Cambria Math" panose="02040503050406030204" pitchFamily="18" charset="0"/>
                      </a:rPr>
                      <m:t>q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i="0">
                            <a:latin typeface="Cambria Math" panose="02040503050406030204" pitchFamily="18" charset="0"/>
                          </a:rPr>
                          <m:t>∩</m:t>
                        </m:r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</m:acc>
                      </m:e>
                    </m:d>
                  </m:oMath>
                </a14:m>
                <a:r>
                  <a:rPr lang="en-US" b="0" dirty="0"/>
                  <a:t>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0" smtClean="0">
                        <a:latin typeface="Cambria Math" panose="02040503050406030204" pitchFamily="18" charset="0"/>
                      </a:rPr>
                      <m:t>½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q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i="0" smtClean="0">
                            <a:latin typeface="Cambria Math" panose="02040503050406030204" pitchFamily="18" charset="0"/>
                          </a:rPr>
                          <m:t>∩</m:t>
                        </m:r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Total Welfare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i="0" smtClean="0">
                        <a:latin typeface="Cambria Math" panose="02040503050406030204" pitchFamily="18" charset="0"/>
                      </a:rPr>
                      <m:t>½⋅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q</m:t>
                        </m:r>
                        <m:r>
                          <a:rPr lang="en-US" b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b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½</m:t>
                    </m:r>
                    <m:r>
                      <a:rPr lang="en-US" b="0">
                        <a:latin typeface="Cambria Math" panose="02040503050406030204" pitchFamily="18" charset="0"/>
                      </a:rPr>
                      <m:t>⋅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q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i="0" smtClean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i="0" smtClean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  <m:r>
                              <a:rPr lang="en-US" i="0" smtClean="0">
                                <a:latin typeface="Cambria Math" panose="02040503050406030204" pitchFamily="18" charset="0"/>
                              </a:rPr>
                              <m:t>∩</m:t>
                            </m:r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i="0" smtClean="0"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</m:acc>
                          </m:e>
                        </m:d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½</m:t>
                    </m:r>
                    <m:r>
                      <a:rPr lang="en-US" b="0">
                        <a:latin typeface="Cambria Math" panose="02040503050406030204" pitchFamily="18" charset="0"/>
                      </a:rPr>
                      <m:t>⋅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q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D13B1D-5F82-4760-BD86-C180098F34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9681" y="2570480"/>
                <a:ext cx="8950959" cy="3666289"/>
              </a:xfrm>
              <a:blipFill>
                <a:blip r:embed="rId2"/>
                <a:stretch>
                  <a:fillRect l="-613" t="-1331" b="-8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68484B-BE7A-4E24-93F2-E460241C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6FE37307-ABC3-4A8E-8CA6-4F982E98F66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47800" y="1536787"/>
                <a:ext cx="9042400" cy="722485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LEMMA [</a:t>
                </a:r>
                <a:r>
                  <a:rPr lang="en-US" dirty="0">
                    <a:solidFill>
                      <a:schemeClr val="tx2"/>
                    </a:solidFill>
                  </a:rPr>
                  <a:t>Folklore</a:t>
                </a:r>
                <a:r>
                  <a:rPr lang="en-US" dirty="0"/>
                  <a:t>]</a:t>
                </a:r>
                <a:r>
                  <a:rPr lang="en-US" cap="small" dirty="0"/>
                  <a:t>:  If an Allocation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cap="small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cap="small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a:rPr lang="en-US" b="0" i="0" cap="small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0" cap="small" smtClean="0">
                            <a:latin typeface="Cambria Math" panose="02040503050406030204" pitchFamily="18" charset="0"/>
                          </a:rPr>
                          <m:t>, …,</m:t>
                        </m:r>
                        <m:sSub>
                          <m:sSubPr>
                            <m:ctrlP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cap="small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cap="small" dirty="0"/>
                  <a:t> has Supporting Prices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𝐪</m:t>
                    </m:r>
                  </m:oMath>
                </a14:m>
                <a:r>
                  <a:rPr lang="en-US" cap="small" dirty="0"/>
                  <a:t> then FPA with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𝐩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=½⋅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𝐪</m:t>
                    </m:r>
                  </m:oMath>
                </a14:m>
                <a:r>
                  <a:rPr lang="en-US" cap="small" dirty="0"/>
                  <a:t> has welfare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½</m:t>
                    </m:r>
                    <m:r>
                      <a:rPr lang="en-US" b="0">
                        <a:latin typeface="Cambria Math" panose="02040503050406030204" pitchFamily="18" charset="0"/>
                      </a:rPr>
                      <m:t>⋅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 dirty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dirty="0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d>
                          <m:d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dirty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dirty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</m:e>
                    </m:nary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½</m:t>
                    </m:r>
                    <m:r>
                      <a:rPr lang="en-US" b="0">
                        <a:latin typeface="Cambria Math" panose="02040503050406030204" pitchFamily="18" charset="0"/>
                      </a:rPr>
                      <m:t>⋅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 dirty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b="0" dirty="0">
                            <a:latin typeface="Cambria Math" panose="02040503050406030204" pitchFamily="18" charset="0"/>
                          </a:rPr>
                          <m:t>q</m:t>
                        </m:r>
                        <m:d>
                          <m:d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dirty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dirty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b="0" dirty="0"/>
                  <a:t>.</a:t>
                </a: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6FE37307-ABC3-4A8E-8CA6-4F982E98F6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536787"/>
                <a:ext cx="9042400" cy="722485"/>
              </a:xfrm>
              <a:prstGeom prst="rect">
                <a:avLst/>
              </a:prstGeom>
              <a:blipFill>
                <a:blip r:embed="rId3"/>
                <a:stretch>
                  <a:fillRect t="-8497" b="-66013"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CC43252A-26D5-4243-B37E-49AA1515C517}"/>
              </a:ext>
            </a:extLst>
          </p:cNvPr>
          <p:cNvSpPr txBox="1"/>
          <p:nvPr/>
        </p:nvSpPr>
        <p:spPr>
          <a:xfrm>
            <a:off x="9659730" y="57109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Q.E.D.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6E6E2CA-2D2D-463F-A818-C43D7BCA0DCF}"/>
                  </a:ext>
                </a:extLst>
              </p:cNvPr>
              <p:cNvSpPr/>
              <p:nvPr/>
            </p:nvSpPr>
            <p:spPr>
              <a:xfrm>
                <a:off x="8319293" y="3279894"/>
                <a:ext cx="2623026" cy="369332"/>
              </a:xfrm>
              <a:prstGeom prst="rect">
                <a:avLst/>
              </a:prstGeom>
              <a:ln w="158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cap="small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cap="small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cap="small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a:rPr lang="en-US" cap="small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cap="small">
                            <a:latin typeface="Cambria Math" panose="02040503050406030204" pitchFamily="18" charset="0"/>
                          </a:rPr>
                          <m:t>, …,</m:t>
                        </m:r>
                        <m:sSub>
                          <m:sSubPr>
                            <m:ctrlPr>
                              <a:rPr lang="en-US" i="1" cap="small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cap="small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n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partitions </a:t>
                </a:r>
                <a14:m>
                  <m:oMath xmlns:m="http://schemas.openxmlformats.org/officeDocument/2006/math">
                    <m:r>
                      <a:rPr lang="en-US" i="0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i="0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6E6E2CA-2D2D-463F-A818-C43D7BCA0D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9293" y="3279894"/>
                <a:ext cx="2623026" cy="369332"/>
              </a:xfrm>
              <a:prstGeom prst="rect">
                <a:avLst/>
              </a:prstGeom>
              <a:blipFill>
                <a:blip r:embed="rId4"/>
                <a:stretch>
                  <a:fillRect t="-6250" b="-20313"/>
                </a:stretch>
              </a:blipFill>
              <a:ln w="158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364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26985</TotalTime>
  <Words>997</Words>
  <Application>Microsoft Office PowerPoint</Application>
  <PresentationFormat>Widescreen</PresentationFormat>
  <Paragraphs>252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Cambria Math</vt:lpstr>
      <vt:lpstr>Wingdings</vt:lpstr>
      <vt:lpstr>Essential</vt:lpstr>
      <vt:lpstr>Improved Truthful Combinatorial Auctions with Submodular Bidders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OUTLINE</vt:lpstr>
      <vt:lpstr>Supporting Prices &amp; Fixed-Price Auctions</vt:lpstr>
      <vt:lpstr>Proving the Folklore Lemma</vt:lpstr>
      <vt:lpstr>PowerPoint Presentation</vt:lpstr>
      <vt:lpstr>OUTLINE</vt:lpstr>
      <vt:lpstr>Our Price-Learning Mechanism</vt:lpstr>
      <vt:lpstr>A Price-Tree to Increase Prices</vt:lpstr>
      <vt:lpstr>OUTLINE</vt:lpstr>
      <vt:lpstr>Main Lemma</vt:lpstr>
      <vt:lpstr>Learnable or Allocatable Proof Idea</vt:lpstr>
      <vt:lpstr>Wrapping Up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 &amp; Adaptivity Gaps for stochastic probing</dc:title>
  <dc:creator>BSS</dc:creator>
  <cp:lastModifiedBy>Sahil Singla</cp:lastModifiedBy>
  <cp:revision>1845</cp:revision>
  <cp:lastPrinted>2018-11-17T15:33:17Z</cp:lastPrinted>
  <dcterms:created xsi:type="dcterms:W3CDTF">2015-11-14T19:49:18Z</dcterms:created>
  <dcterms:modified xsi:type="dcterms:W3CDTF">2019-10-04T22:46:44Z</dcterms:modified>
</cp:coreProperties>
</file>