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8" r:id="rId3"/>
    <p:sldId id="359" r:id="rId4"/>
    <p:sldId id="361" r:id="rId5"/>
    <p:sldId id="337" r:id="rId6"/>
    <p:sldId id="358" r:id="rId7"/>
    <p:sldId id="345" r:id="rId8"/>
    <p:sldId id="377" r:id="rId9"/>
    <p:sldId id="363" r:id="rId10"/>
    <p:sldId id="380" r:id="rId11"/>
    <p:sldId id="371" r:id="rId12"/>
    <p:sldId id="364" r:id="rId13"/>
    <p:sldId id="350" r:id="rId14"/>
    <p:sldId id="381" r:id="rId15"/>
    <p:sldId id="260" r:id="rId16"/>
    <p:sldId id="373" r:id="rId17"/>
    <p:sldId id="382" r:id="rId18"/>
    <p:sldId id="369" r:id="rId19"/>
    <p:sldId id="3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18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8" autoAdjust="0"/>
    <p:restoredTop sz="95673" autoAdjust="0"/>
  </p:normalViewPr>
  <p:slideViewPr>
    <p:cSldViewPr snapToGrid="0" snapToObjects="1">
      <p:cViewPr>
        <p:scale>
          <a:sx n="83" d="100"/>
          <a:sy n="83" d="100"/>
        </p:scale>
        <p:origin x="56" y="10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4482D-CC87-604F-92BD-3653B08C45F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5E39-C420-3C45-85D6-23A41863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1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198CE-4EF4-524C-9451-BD50AA458A8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2C7E-B071-8C44-8A96-EE2EED350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033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0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6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2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73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88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BE8-D942-CE43-9569-AB613CC22392}" type="datetime4">
              <a:rPr lang="en-IN" smtClean="0"/>
              <a:t>23 December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D40C-F28A-554C-AF27-A0D02650F384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B83-64D2-2740-8BBC-94C4B69BF1A1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81" y="1465215"/>
            <a:ext cx="10160000" cy="4771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BD6-5E87-2742-818C-B2E8437E4429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03272" y="6452235"/>
            <a:ext cx="943160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327-B4B0-7647-82F0-BBBB56DCB682}" type="datetime4">
              <a:rPr lang="en-IN" smtClean="0"/>
              <a:t>23 December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F404-658F-DC46-A1FB-07410F3E9028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10C4-7CB5-AA49-BD1B-0ED4B7377034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D2C-5158-214C-BE5E-037D0682BB00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C91-9BDF-7E43-99AA-2E2FA1B6BBD6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7FD-1165-F042-ADB9-C35BFBAC8F26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159-7969-2D4C-9E52-72E6BB41C6B7}" type="datetime4">
              <a:rPr lang="en-IN" smtClean="0"/>
              <a:t>23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302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817626-6E1C-434F-8A46-361AFACE6120}" type="datetime4">
              <a:rPr lang="en-IN" smtClean="0"/>
              <a:t>23 December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4459" y="6468608"/>
            <a:ext cx="1754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7" Type="http://schemas.openxmlformats.org/officeDocument/2006/relationships/image" Target="../media/image320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34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6.png"/><Relationship Id="rId5" Type="http://schemas.openxmlformats.org/officeDocument/2006/relationships/image" Target="../media/image30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0.png"/><Relationship Id="rId9" Type="http://schemas.openxmlformats.org/officeDocument/2006/relationships/image" Target="../media/image340.png"/><Relationship Id="rId1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2.png"/><Relationship Id="rId10" Type="http://schemas.openxmlformats.org/officeDocument/2006/relationships/image" Target="../media/image51.png"/><Relationship Id="rId4" Type="http://schemas.openxmlformats.org/officeDocument/2006/relationships/image" Target="../media/image47.png"/><Relationship Id="rId9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1.png"/><Relationship Id="rId7" Type="http://schemas.openxmlformats.org/officeDocument/2006/relationships/image" Target="../media/image320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6.png"/><Relationship Id="rId5" Type="http://schemas.openxmlformats.org/officeDocument/2006/relationships/image" Target="../media/image30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0.png"/><Relationship Id="rId4" Type="http://schemas.openxmlformats.org/officeDocument/2006/relationships/image" Target="../media/image290.png"/><Relationship Id="rId9" Type="http://schemas.openxmlformats.org/officeDocument/2006/relationships/image" Target="../media/image340.png"/><Relationship Id="rId1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domainpictures.net/view-image.php?image=73293&amp;picture=cartoon-tortoise-clipart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hyperlink" Target="http://www.toonworkshop.de/gratis/clipart/cartoon/oster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stockphotos.biz/stockphoto/11520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png"/><Relationship Id="rId10" Type="http://schemas.openxmlformats.org/officeDocument/2006/relationships/hyperlink" Target="https://commons.wikimedia.org/wiki/File:Cow_cartoon_04.svg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hyperlink" Target="http://www.publicdomainpictures.net/view-image.php?image=73293&amp;picture=cartoon-tortoise-clipart" TargetMode="Externa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hyperlink" Target="http://www.toonworkshop.de/gratis/clipart/cartoon/ostern/" TargetMode="External"/><Relationship Id="rId5" Type="http://schemas.openxmlformats.org/officeDocument/2006/relationships/hyperlink" Target="http://www.freestockphotos.biz/stockphoto/11520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png"/><Relationship Id="rId9" Type="http://schemas.openxmlformats.org/officeDocument/2006/relationships/hyperlink" Target="https://commons.wikimedia.org/wiki/File:Cow_cartoon_04.sv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533" y="762991"/>
            <a:ext cx="9144000" cy="2201370"/>
          </a:xfrm>
        </p:spPr>
        <p:txBody>
          <a:bodyPr/>
          <a:lstStyle/>
          <a:p>
            <a:pPr algn="ctr"/>
            <a:r>
              <a:rPr lang="en-US" sz="2800" dirty="0"/>
              <a:t>Improved Truthful Mechanisms for </a:t>
            </a:r>
            <a:r>
              <a:rPr lang="en-US" sz="2800" dirty="0" err="1"/>
              <a:t>Subadditive</a:t>
            </a:r>
            <a:r>
              <a:rPr lang="en-US" sz="2800" dirty="0"/>
              <a:t> Combinatorial Auctions: Breaking the Logarithmic Barrier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2188" y="3092765"/>
            <a:ext cx="10344931" cy="1989439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/>
              <a:t>Sahil</a:t>
            </a:r>
            <a:r>
              <a:rPr lang="en-US" sz="2400" dirty="0"/>
              <a:t> </a:t>
            </a:r>
            <a:r>
              <a:rPr lang="en-US" sz="2400" dirty="0" err="1"/>
              <a:t>singla</a:t>
            </a:r>
            <a:r>
              <a:rPr lang="en-US" sz="2400" dirty="0"/>
              <a:t>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Institute for Advanced Study   and   Princeton University </a:t>
            </a:r>
          </a:p>
          <a:p>
            <a:pPr algn="ctr"/>
            <a:endParaRPr lang="en-US" sz="1050" dirty="0"/>
          </a:p>
          <a:p>
            <a:pPr algn="ctr"/>
            <a:r>
              <a:rPr lang="en-US" sz="1700" dirty="0">
                <a:solidFill>
                  <a:schemeClr val="tx1"/>
                </a:solidFill>
              </a:rPr>
              <a:t>Joint with </a:t>
            </a:r>
            <a:r>
              <a:rPr lang="en-US" sz="1700" dirty="0" err="1"/>
              <a:t>Sepehr</a:t>
            </a:r>
            <a:r>
              <a:rPr lang="en-US" sz="1700" dirty="0"/>
              <a:t> </a:t>
            </a:r>
            <a:r>
              <a:rPr lang="en-US" sz="1700" dirty="0" err="1"/>
              <a:t>Assadi</a:t>
            </a:r>
            <a:r>
              <a:rPr lang="en-US" sz="1700" dirty="0"/>
              <a:t> </a:t>
            </a:r>
            <a:r>
              <a:rPr lang="en-US" sz="1700" dirty="0">
                <a:solidFill>
                  <a:schemeClr val="tx1"/>
                </a:solidFill>
              </a:rPr>
              <a:t>and</a:t>
            </a:r>
            <a:r>
              <a:rPr lang="en-US" sz="1700" dirty="0"/>
              <a:t> Thomas </a:t>
            </a:r>
            <a:r>
              <a:rPr lang="en-US" sz="1700" dirty="0" err="1"/>
              <a:t>Kesselheim</a:t>
            </a:r>
            <a:endParaRPr lang="en-US" sz="1700" dirty="0"/>
          </a:p>
        </p:txBody>
      </p:sp>
      <p:sp>
        <p:nvSpPr>
          <p:cNvPr id="5" name="TextBox 4"/>
          <p:cNvSpPr txBox="1"/>
          <p:nvPr/>
        </p:nvSpPr>
        <p:spPr>
          <a:xfrm>
            <a:off x="5256903" y="2669987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Jan 10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</p:txBody>
      </p:sp>
      <p:sp>
        <p:nvSpPr>
          <p:cNvPr id="6" name="AutoShape 6" descr="Image result for naveen garg iit">
            <a:extLst>
              <a:ext uri="{FF2B5EF4-FFF2-40B4-BE49-F238E27FC236}">
                <a16:creationId xmlns:a16="http://schemas.microsoft.com/office/drawing/2014/main" id="{05BFF35A-E4A8-4C15-A49B-25B30518D6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Image result for sepehr assadi">
            <a:extLst>
              <a:ext uri="{FF2B5EF4-FFF2-40B4-BE49-F238E27FC236}">
                <a16:creationId xmlns:a16="http://schemas.microsoft.com/office/drawing/2014/main" id="{06A3C50E-A10E-410E-8986-9D67EBCA03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7" r="6810"/>
          <a:stretch/>
        </p:blipFill>
        <p:spPr bwMode="auto">
          <a:xfrm>
            <a:off x="3576088" y="4834413"/>
            <a:ext cx="1486851" cy="16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48515864-9B8C-4480-9968-10E5D74902B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298" y="4834413"/>
            <a:ext cx="1486851" cy="167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2884-5787-4CCC-A7E2-11C77798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026"/>
            <a:ext cx="10434320" cy="1044874"/>
          </a:xfrm>
        </p:spPr>
        <p:txBody>
          <a:bodyPr/>
          <a:lstStyle/>
          <a:p>
            <a:r>
              <a:rPr lang="en-US" dirty="0"/>
              <a:t>FPA for </a:t>
            </a:r>
            <a:r>
              <a:rPr lang="en-US" dirty="0" err="1"/>
              <a:t>Subadditive</a:t>
            </a:r>
            <a:r>
              <a:rPr lang="en-US" dirty="0"/>
              <a:t>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2C745-9F45-4786-92C1-8E7DA7C9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5869" y="6480172"/>
            <a:ext cx="10260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51B6E3E-F6DE-4322-8180-7C549EF0CD9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2" y="1701766"/>
                <a:ext cx="9954406" cy="128362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/>
                  <a:t>LEMMA [Dutting-Kesselheim-Lucier’20]</a:t>
                </a:r>
                <a:r>
                  <a:rPr lang="en-US" cap="small" dirty="0"/>
                  <a:t>:  </a:t>
                </a:r>
                <a:r>
                  <a:rPr lang="en-US" b="0" dirty="0"/>
                  <a:t>For any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, there exist prices </a:t>
                </a:r>
                <a14:m>
                  <m:oMath xmlns:m="http://schemas.openxmlformats.org/officeDocument/2006/math">
                    <m:r>
                      <a:rPr lang="en-US" b="1" i="0" cap="small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0" i="1" cap="small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b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and a distribution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  <m:sup>
                            <m:r>
                              <a:rPr lang="en-US" b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sup>
                    </m:sSup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such that for any sold items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⊆</m:t>
                          </m:r>
                          <m:sSubSup>
                            <m:sSubSupPr>
                              <m:ctrlPr>
                                <a:rPr lang="en-US" b="0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sub>
                      </m:sSub>
                      <m:sSub>
                        <m:sSubPr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∖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</m:d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𝐩</m:t>
                      </m:r>
                      <m:d>
                        <m:d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den>
                      </m:f>
                      <m:sSub>
                        <m:sSubPr>
                          <m:ctrlPr>
                            <a:rPr lang="en-US" b="0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d>
                        <m:dPr>
                          <m:ctrlPr>
                            <a:rPr lang="en-US" b="0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51B6E3E-F6DE-4322-8180-7C549EF0C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2" y="1701766"/>
                <a:ext cx="9954406" cy="12836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D324AC4-D264-409A-ADC7-273CC8236E67}"/>
              </a:ext>
            </a:extLst>
          </p:cNvPr>
          <p:cNvGrpSpPr/>
          <p:nvPr/>
        </p:nvGrpSpPr>
        <p:grpSpPr>
          <a:xfrm>
            <a:off x="3882376" y="2856758"/>
            <a:ext cx="2617258" cy="590507"/>
            <a:chOff x="2512358" y="5935104"/>
            <a:chExt cx="2743132" cy="590507"/>
          </a:xfrm>
        </p:grpSpPr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FB4EAC24-2EF0-4C2C-8759-12AF9F37C192}"/>
                </a:ext>
              </a:extLst>
            </p:cNvPr>
            <p:cNvSpPr/>
            <p:nvPr/>
          </p:nvSpPr>
          <p:spPr>
            <a:xfrm rot="5400000">
              <a:off x="3740759" y="4706703"/>
              <a:ext cx="286330" cy="2743132"/>
            </a:xfrm>
            <a:prstGeom prst="rightBrac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8C5F86D-4E5F-49F0-B140-52D222FAF2F8}"/>
                    </a:ext>
                  </a:extLst>
                </p:cNvPr>
                <p:cNvSpPr/>
                <p:nvPr/>
              </p:nvSpPr>
              <p:spPr>
                <a:xfrm>
                  <a:off x="3411124" y="6156279"/>
                  <a:ext cx="127882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Utilit</m:t>
                        </m:r>
                        <m:sSub>
                          <m:sSubPr>
                            <m:ctrlPr>
                              <a:rPr lang="en-US" b="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8C5F86D-4E5F-49F0-B140-52D222FAF2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1124" y="6156279"/>
                  <a:ext cx="127882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FD00686-BA64-4089-A837-D0D331F6A105}"/>
                  </a:ext>
                </a:extLst>
              </p:cNvPr>
              <p:cNvSpPr/>
              <p:nvPr/>
            </p:nvSpPr>
            <p:spPr>
              <a:xfrm>
                <a:off x="1474884" y="4224951"/>
                <a:ext cx="9084137" cy="1169551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/>
                  <a:t>Take-Aways</a:t>
                </a:r>
                <a:r>
                  <a:rPr lang="en-US" sz="2000" dirty="0"/>
                  <a:t>: 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dirty="0"/>
                  <a:t>Exist prices </a:t>
                </a:r>
                <a:r>
                  <a:rPr lang="en-US" sz="2000" dirty="0" err="1"/>
                  <a:t>s.t.</a:t>
                </a:r>
                <a:r>
                  <a:rPr lang="en-US" sz="2000" dirty="0"/>
                  <a:t> either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000" dirty="0"/>
                  <a:t> has a large utility or items already sold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sz="2000" dirty="0"/>
                  <a:t>Prices </a:t>
                </a:r>
                <a:r>
                  <a:rPr lang="en-US" sz="2000" b="1" dirty="0">
                    <a:solidFill>
                      <a:schemeClr val="tx2"/>
                    </a:solidFill>
                  </a:rPr>
                  <a:t>not robust</a:t>
                </a:r>
                <a:r>
                  <a:rPr lang="en-US" sz="2000" dirty="0"/>
                  <a:t>: We lose additively for incorrectly priced items (in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FD00686-BA64-4089-A837-D0D331F6A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84" y="4224951"/>
                <a:ext cx="9084137" cy="1169551"/>
              </a:xfrm>
              <a:prstGeom prst="rect">
                <a:avLst/>
              </a:prstGeom>
              <a:blipFill>
                <a:blip r:embed="rId4"/>
                <a:stretch>
                  <a:fillRect l="-738" t="-2083" b="-8854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DE44ACA-5873-4D17-8E96-BC1BF446E5B9}"/>
                  </a:ext>
                </a:extLst>
              </p:cNvPr>
              <p:cNvSpPr/>
              <p:nvPr/>
            </p:nvSpPr>
            <p:spPr>
              <a:xfrm>
                <a:off x="8250034" y="3166647"/>
                <a:ext cx="2974128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loglog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:r>
                  <a:rPr lang="en-US" dirty="0" err="1"/>
                  <a:t>subadd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submodular</a:t>
                </a: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DE44ACA-5873-4D17-8E96-BC1BF446E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034" y="3166647"/>
                <a:ext cx="2974128" cy="646331"/>
              </a:xfrm>
              <a:prstGeom prst="rect">
                <a:avLst/>
              </a:prstGeom>
              <a:blipFill>
                <a:blip r:embed="rId5"/>
                <a:stretch>
                  <a:fillRect t="-3670" r="-204" b="-11927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CEBE55D9-989B-4FCE-A49A-1244D105FE82}"/>
              </a:ext>
            </a:extLst>
          </p:cNvPr>
          <p:cNvGrpSpPr/>
          <p:nvPr/>
        </p:nvGrpSpPr>
        <p:grpSpPr>
          <a:xfrm>
            <a:off x="6711043" y="2854899"/>
            <a:ext cx="905551" cy="590506"/>
            <a:chOff x="3943217" y="5935105"/>
            <a:chExt cx="1598691" cy="590506"/>
          </a:xfrm>
        </p:grpSpPr>
        <p:sp>
          <p:nvSpPr>
            <p:cNvPr id="26" name="Right Brace 25">
              <a:extLst>
                <a:ext uri="{FF2B5EF4-FFF2-40B4-BE49-F238E27FC236}">
                  <a16:creationId xmlns:a16="http://schemas.microsoft.com/office/drawing/2014/main" id="{F9F9BBA0-B907-49E2-B474-264A3553D426}"/>
                </a:ext>
              </a:extLst>
            </p:cNvPr>
            <p:cNvSpPr/>
            <p:nvPr/>
          </p:nvSpPr>
          <p:spPr>
            <a:xfrm rot="5400000">
              <a:off x="4436083" y="5572031"/>
              <a:ext cx="284733" cy="1010881"/>
            </a:xfrm>
            <a:prstGeom prst="rightBrac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A1D4441F-A37F-4C7D-B9DC-21EA9AD110C5}"/>
                    </a:ext>
                  </a:extLst>
                </p:cNvPr>
                <p:cNvSpPr/>
                <p:nvPr/>
              </p:nvSpPr>
              <p:spPr>
                <a:xfrm>
                  <a:off x="3943217" y="6158139"/>
                  <a:ext cx="1598691" cy="36747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ev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A1D4441F-A37F-4C7D-B9DC-21EA9AD110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3217" y="6158139"/>
                  <a:ext cx="1598691" cy="367472"/>
                </a:xfrm>
                <a:prstGeom prst="rect">
                  <a:avLst/>
                </a:prstGeom>
                <a:blipFill>
                  <a:blip r:embed="rId6"/>
                  <a:stretch>
                    <a:fillRect r="-1351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E23AA51-149F-41DF-8E75-FC684CB7EB59}"/>
                  </a:ext>
                </a:extLst>
              </p:cNvPr>
              <p:cNvSpPr/>
              <p:nvPr/>
            </p:nvSpPr>
            <p:spPr>
              <a:xfrm>
                <a:off x="8132541" y="1168631"/>
                <a:ext cx="3100787" cy="369332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/>
                  <a:t>be optimal allocation</a:t>
                </a: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E23AA51-149F-41DF-8E75-FC684CB7E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541" y="1168631"/>
                <a:ext cx="3100787" cy="369332"/>
              </a:xfrm>
              <a:prstGeom prst="rect">
                <a:avLst/>
              </a:prstGeom>
              <a:blipFill>
                <a:blip r:embed="rId7"/>
                <a:stretch>
                  <a:fillRect l="-1367" t="-7937" r="-1367" b="-22222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34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160000" cy="4373563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Introduction: Truthful Combinatorial Auctions</a:t>
            </a:r>
          </a:p>
          <a:p>
            <a:endParaRPr lang="en-US" cap="small" dirty="0"/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Posted-Price Mechanisms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Our Binary-Search Mechanism</a:t>
            </a:r>
          </a:p>
          <a:p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endParaRPr lang="en-US" cap="small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0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9EFC-0CC8-44EE-8AC3-A6E35757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810"/>
            <a:ext cx="7396479" cy="1044874"/>
          </a:xfrm>
        </p:spPr>
        <p:txBody>
          <a:bodyPr/>
          <a:lstStyle/>
          <a:p>
            <a:r>
              <a:rPr lang="en-US" dirty="0"/>
              <a:t>Our Binary-Search Mechanism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C6974F-D72D-4245-940B-D4CF94D8C7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0671" y="1465216"/>
                <a:ext cx="6886196" cy="3498582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/>
                  <a:t>Assume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OPT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dirty="0"/>
                  <a:t> is given.</a:t>
                </a:r>
                <a:br>
                  <a:rPr lang="en-US" b="0" dirty="0"/>
                </a:br>
                <a:r>
                  <a:rPr lang="en-US" b="0" dirty="0"/>
                  <a:t>Since all item prices 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1,…, 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</m:oMath>
                </a14:m>
                <a:r>
                  <a:rPr lang="en-US" b="0" dirty="0"/>
                  <a:t>, define</a:t>
                </a:r>
                <a:r>
                  <a:rPr lang="en-US" dirty="0"/>
                  <a:t> </a:t>
                </a:r>
                <a:r>
                  <a:rPr lang="en-US" b="0" dirty="0"/>
                  <a:t>Bin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r>
                      <a:rPr lang="en-US" b="0">
                        <a:latin typeface="Cambria Math" panose="02040503050406030204" pitchFamily="18" charset="0"/>
                      </a:rPr>
                      <m:t>=[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j</m:t>
                        </m:r>
                      </m:sup>
                    </m:sSup>
                    <m:r>
                      <a:rPr lang="en-US" b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endParaRPr lang="en-US" sz="1600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Randomly partition bidders into </a:t>
                </a:r>
                <a:r>
                  <a:rPr lang="en-US" dirty="0">
                    <a:solidFill>
                      <a:schemeClr val="tx2"/>
                    </a:solidFill>
                  </a:rPr>
                  <a:t>rounds</a:t>
                </a:r>
                <a:r>
                  <a:rPr lang="en-US" b="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We do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b="0" dirty="0"/>
                  <a:t> FPAs in rounds, and one of them is </a:t>
                </a:r>
                <a:r>
                  <a:rPr lang="en-US" dirty="0">
                    <a:solidFill>
                      <a:schemeClr val="tx2"/>
                    </a:solidFill>
                  </a:rPr>
                  <a:t>randomly</a:t>
                </a:r>
                <a:r>
                  <a:rPr lang="en-US" b="0" dirty="0"/>
                  <a:t> the </a:t>
                </a:r>
                <a:r>
                  <a:rPr lang="en-US" dirty="0">
                    <a:solidFill>
                      <a:schemeClr val="tx2"/>
                    </a:solidFill>
                  </a:rPr>
                  <a:t>final</a:t>
                </a:r>
                <a:r>
                  <a:rPr lang="en-US" b="0" dirty="0"/>
                  <a:t> allocation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In round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 (tree level), offer items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at binary </a:t>
                </a:r>
                <a:br>
                  <a:rPr lang="en-US" b="0" dirty="0"/>
                </a:br>
                <a:r>
                  <a:rPr lang="en-US" b="0" dirty="0"/>
                  <a:t>search prices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C6974F-D72D-4245-940B-D4CF94D8C7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0671" y="1465216"/>
                <a:ext cx="6886196" cy="3498582"/>
              </a:xfrm>
              <a:blipFill>
                <a:blip r:embed="rId2"/>
                <a:stretch>
                  <a:fillRect l="-973" t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D6088-E52F-4C30-84CB-F43C1B71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85FADC-B3E3-435B-A00D-4F179FA8D931}"/>
              </a:ext>
            </a:extLst>
          </p:cNvPr>
          <p:cNvSpPr/>
          <p:nvPr/>
        </p:nvSpPr>
        <p:spPr>
          <a:xfrm>
            <a:off x="2738794" y="5123509"/>
            <a:ext cx="2788184" cy="646331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Take-Away</a:t>
            </a:r>
            <a:r>
              <a:rPr lang="en-US" dirty="0"/>
              <a:t>: Use FPAs </a:t>
            </a:r>
            <a:br>
              <a:rPr lang="en-US" dirty="0"/>
            </a:br>
            <a:r>
              <a:rPr lang="en-US" dirty="0"/>
              <a:t>as “proxy” to learn prices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07B35B0-8A31-495C-A8D8-CEC8BD5D55C6}"/>
              </a:ext>
            </a:extLst>
          </p:cNvPr>
          <p:cNvGrpSpPr/>
          <p:nvPr/>
        </p:nvGrpSpPr>
        <p:grpSpPr>
          <a:xfrm>
            <a:off x="7000041" y="2682272"/>
            <a:ext cx="4917528" cy="2479282"/>
            <a:chOff x="6778480" y="1441638"/>
            <a:chExt cx="4917528" cy="247928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583D29-E21C-4C3B-B67D-25CA4434EB1D}"/>
                </a:ext>
              </a:extLst>
            </p:cNvPr>
            <p:cNvSpPr/>
            <p:nvPr/>
          </p:nvSpPr>
          <p:spPr>
            <a:xfrm>
              <a:off x="9053232" y="18237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C378437-EA0F-4575-B5F8-53C13F07D93D}"/>
                </a:ext>
              </a:extLst>
            </p:cNvPr>
            <p:cNvSpPr/>
            <p:nvPr/>
          </p:nvSpPr>
          <p:spPr>
            <a:xfrm>
              <a:off x="7955952" y="24486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D05167A-5F31-4610-86E8-BD70F7DF989E}"/>
                </a:ext>
              </a:extLst>
            </p:cNvPr>
            <p:cNvSpPr/>
            <p:nvPr/>
          </p:nvSpPr>
          <p:spPr>
            <a:xfrm>
              <a:off x="7351432" y="29667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170E13F-DC24-4EE3-AADE-6E45C5F4825F}"/>
                </a:ext>
              </a:extLst>
            </p:cNvPr>
            <p:cNvSpPr/>
            <p:nvPr/>
          </p:nvSpPr>
          <p:spPr>
            <a:xfrm>
              <a:off x="7087272" y="339350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A480EE5-B66D-4EDA-9EA0-214D54E6CDDF}"/>
                </a:ext>
              </a:extLst>
            </p:cNvPr>
            <p:cNvSpPr/>
            <p:nvPr/>
          </p:nvSpPr>
          <p:spPr>
            <a:xfrm>
              <a:off x="7635912" y="33985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B0BA273-D2BD-413C-AF6B-FF2A287F6884}"/>
                </a:ext>
              </a:extLst>
            </p:cNvPr>
            <p:cNvCxnSpPr>
              <a:stCxn id="21" idx="7"/>
              <a:endCxn id="20" idx="3"/>
            </p:cNvCxnSpPr>
            <p:nvPr/>
          </p:nvCxnSpPr>
          <p:spPr>
            <a:xfrm flipV="1">
              <a:off x="8107714" y="1949533"/>
              <a:ext cx="971556" cy="520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4610297-CFC3-4A3D-9E09-F0B2F4B155A6}"/>
                </a:ext>
              </a:extLst>
            </p:cNvPr>
            <p:cNvCxnSpPr>
              <a:stCxn id="22" idx="7"/>
              <a:endCxn id="21" idx="3"/>
            </p:cNvCxnSpPr>
            <p:nvPr/>
          </p:nvCxnSpPr>
          <p:spPr>
            <a:xfrm flipV="1">
              <a:off x="7503194" y="2574373"/>
              <a:ext cx="478796" cy="413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E84599A-BDBA-4757-8D79-93A9C55A6896}"/>
                </a:ext>
              </a:extLst>
            </p:cNvPr>
            <p:cNvCxnSpPr>
              <a:stCxn id="23" idx="7"/>
              <a:endCxn id="22" idx="3"/>
            </p:cNvCxnSpPr>
            <p:nvPr/>
          </p:nvCxnSpPr>
          <p:spPr>
            <a:xfrm flipV="1">
              <a:off x="7239034" y="309253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8FE09BE-BD33-4F88-9047-3DEE6DF4C745}"/>
                </a:ext>
              </a:extLst>
            </p:cNvPr>
            <p:cNvCxnSpPr>
              <a:stCxn id="24" idx="1"/>
              <a:endCxn id="22" idx="5"/>
            </p:cNvCxnSpPr>
            <p:nvPr/>
          </p:nvCxnSpPr>
          <p:spPr>
            <a:xfrm flipH="1" flipV="1">
              <a:off x="7503194" y="309253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B6E10C-8B8A-4A67-A476-AC96075F44DE}"/>
                </a:ext>
              </a:extLst>
            </p:cNvPr>
            <p:cNvSpPr/>
            <p:nvPr/>
          </p:nvSpPr>
          <p:spPr>
            <a:xfrm>
              <a:off x="8514752" y="29312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57B1B9EA-F82B-4057-A57C-95D3C6A573C4}"/>
                </a:ext>
              </a:extLst>
            </p:cNvPr>
            <p:cNvSpPr/>
            <p:nvPr/>
          </p:nvSpPr>
          <p:spPr>
            <a:xfrm>
              <a:off x="8250592" y="335794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6502646-643D-451B-81EC-50CC02D6ADD8}"/>
                </a:ext>
              </a:extLst>
            </p:cNvPr>
            <p:cNvSpPr/>
            <p:nvPr/>
          </p:nvSpPr>
          <p:spPr>
            <a:xfrm>
              <a:off x="8799232" y="33630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4A7525-996F-4396-BD85-1DEA437271C1}"/>
                </a:ext>
              </a:extLst>
            </p:cNvPr>
            <p:cNvCxnSpPr>
              <a:stCxn id="30" idx="7"/>
              <a:endCxn id="29" idx="3"/>
            </p:cNvCxnSpPr>
            <p:nvPr/>
          </p:nvCxnSpPr>
          <p:spPr>
            <a:xfrm flipV="1">
              <a:off x="8402354" y="305697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A35AD62-950A-4F88-A4D2-EBA40B39E850}"/>
                </a:ext>
              </a:extLst>
            </p:cNvPr>
            <p:cNvCxnSpPr>
              <a:stCxn id="31" idx="1"/>
              <a:endCxn id="29" idx="5"/>
            </p:cNvCxnSpPr>
            <p:nvPr/>
          </p:nvCxnSpPr>
          <p:spPr>
            <a:xfrm flipH="1" flipV="1">
              <a:off x="8666514" y="305697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E21DDD1-F51C-4B05-B0B2-0E16E99FE998}"/>
                </a:ext>
              </a:extLst>
            </p:cNvPr>
            <p:cNvCxnSpPr>
              <a:stCxn id="21" idx="5"/>
              <a:endCxn id="29" idx="1"/>
            </p:cNvCxnSpPr>
            <p:nvPr/>
          </p:nvCxnSpPr>
          <p:spPr>
            <a:xfrm>
              <a:off x="8107714" y="2574373"/>
              <a:ext cx="433076" cy="378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DF9BBEE-0534-4020-A413-085D8696F35E}"/>
                </a:ext>
              </a:extLst>
            </p:cNvPr>
            <p:cNvSpPr/>
            <p:nvPr/>
          </p:nvSpPr>
          <p:spPr>
            <a:xfrm>
              <a:off x="10328312" y="24130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AD8E59C-BDE3-450B-A872-CA0E63B3C559}"/>
                </a:ext>
              </a:extLst>
            </p:cNvPr>
            <p:cNvSpPr/>
            <p:nvPr/>
          </p:nvSpPr>
          <p:spPr>
            <a:xfrm>
              <a:off x="9723792" y="29312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6C7840B-0A33-4C0B-8B7F-63FC2314353B}"/>
                </a:ext>
              </a:extLst>
            </p:cNvPr>
            <p:cNvSpPr/>
            <p:nvPr/>
          </p:nvSpPr>
          <p:spPr>
            <a:xfrm>
              <a:off x="9459632" y="335794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9BE495E-A6E4-4E6E-82C6-1C6A74887922}"/>
                </a:ext>
              </a:extLst>
            </p:cNvPr>
            <p:cNvSpPr/>
            <p:nvPr/>
          </p:nvSpPr>
          <p:spPr>
            <a:xfrm>
              <a:off x="10008272" y="33630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7C35CC5-302C-44E3-B5A9-84524ED5B291}"/>
                </a:ext>
              </a:extLst>
            </p:cNvPr>
            <p:cNvCxnSpPr>
              <a:stCxn id="36" idx="7"/>
              <a:endCxn id="35" idx="3"/>
            </p:cNvCxnSpPr>
            <p:nvPr/>
          </p:nvCxnSpPr>
          <p:spPr>
            <a:xfrm flipV="1">
              <a:off x="9875554" y="2538813"/>
              <a:ext cx="478796" cy="413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D46490A-EEBF-4D29-BD92-9C5D1925C61D}"/>
                </a:ext>
              </a:extLst>
            </p:cNvPr>
            <p:cNvCxnSpPr>
              <a:stCxn id="37" idx="7"/>
              <a:endCxn id="36" idx="3"/>
            </p:cNvCxnSpPr>
            <p:nvPr/>
          </p:nvCxnSpPr>
          <p:spPr>
            <a:xfrm flipV="1">
              <a:off x="9611394" y="305697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0BBE8D2-1224-4022-8D45-9A63A2841407}"/>
                </a:ext>
              </a:extLst>
            </p:cNvPr>
            <p:cNvCxnSpPr>
              <a:stCxn id="38" idx="1"/>
              <a:endCxn id="36" idx="5"/>
            </p:cNvCxnSpPr>
            <p:nvPr/>
          </p:nvCxnSpPr>
          <p:spPr>
            <a:xfrm flipH="1" flipV="1">
              <a:off x="9875554" y="305697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D5F6767-34CB-4FB1-94BC-D7B5B489E69A}"/>
                </a:ext>
              </a:extLst>
            </p:cNvPr>
            <p:cNvSpPr/>
            <p:nvPr/>
          </p:nvSpPr>
          <p:spPr>
            <a:xfrm>
              <a:off x="10887112" y="28956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B5DDDF3-D429-4039-8108-A59148522AB5}"/>
                </a:ext>
              </a:extLst>
            </p:cNvPr>
            <p:cNvSpPr/>
            <p:nvPr/>
          </p:nvSpPr>
          <p:spPr>
            <a:xfrm>
              <a:off x="10622952" y="33223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992CD60-8623-4696-B323-F9D8C84360C6}"/>
                </a:ext>
              </a:extLst>
            </p:cNvPr>
            <p:cNvSpPr/>
            <p:nvPr/>
          </p:nvSpPr>
          <p:spPr>
            <a:xfrm>
              <a:off x="11171592" y="33274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01650C-0F0E-4E77-B914-8B917151CC0B}"/>
                </a:ext>
              </a:extLst>
            </p:cNvPr>
            <p:cNvCxnSpPr>
              <a:stCxn id="43" idx="7"/>
              <a:endCxn id="42" idx="3"/>
            </p:cNvCxnSpPr>
            <p:nvPr/>
          </p:nvCxnSpPr>
          <p:spPr>
            <a:xfrm flipV="1">
              <a:off x="10774714" y="302141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C224E03-2C65-4018-B8DB-76DDED542CAE}"/>
                </a:ext>
              </a:extLst>
            </p:cNvPr>
            <p:cNvCxnSpPr>
              <a:stCxn id="44" idx="1"/>
              <a:endCxn id="42" idx="5"/>
            </p:cNvCxnSpPr>
            <p:nvPr/>
          </p:nvCxnSpPr>
          <p:spPr>
            <a:xfrm flipH="1" flipV="1">
              <a:off x="11038874" y="302141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FA06BF1-73F4-4BA2-A27E-527E3171DB3B}"/>
                </a:ext>
              </a:extLst>
            </p:cNvPr>
            <p:cNvCxnSpPr>
              <a:stCxn id="35" idx="5"/>
              <a:endCxn id="42" idx="1"/>
            </p:cNvCxnSpPr>
            <p:nvPr/>
          </p:nvCxnSpPr>
          <p:spPr>
            <a:xfrm>
              <a:off x="10480074" y="2538813"/>
              <a:ext cx="433076" cy="378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ADB4C2B-5806-43DC-9605-EED501DC5C6A}"/>
                </a:ext>
              </a:extLst>
            </p:cNvPr>
            <p:cNvCxnSpPr>
              <a:stCxn id="35" idx="0"/>
              <a:endCxn id="20" idx="5"/>
            </p:cNvCxnSpPr>
            <p:nvPr/>
          </p:nvCxnSpPr>
          <p:spPr>
            <a:xfrm flipH="1" flipV="1">
              <a:off x="9204994" y="1949533"/>
              <a:ext cx="1212218" cy="463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0E1CA5E-B823-4256-960C-F5FB1D609B78}"/>
                    </a:ext>
                  </a:extLst>
                </p:cNvPr>
                <p:cNvSpPr txBox="1"/>
                <p:nvPr/>
              </p:nvSpPr>
              <p:spPr>
                <a:xfrm>
                  <a:off x="7981990" y="1441638"/>
                  <a:ext cx="290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0F5810F-4954-4BD5-A6C4-F33D9F0DEF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1990" y="1441638"/>
                  <a:ext cx="290512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CCDDB956-F552-4A4A-B2F5-6A72BB43211A}"/>
                    </a:ext>
                  </a:extLst>
                </p:cNvPr>
                <p:cNvSpPr txBox="1"/>
                <p:nvPr/>
              </p:nvSpPr>
              <p:spPr>
                <a:xfrm>
                  <a:off x="6949793" y="2045806"/>
                  <a:ext cx="171672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E4E44FC-2A24-4981-9E1F-BE005C8B5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9793" y="2045806"/>
                  <a:ext cx="171672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FFE51488-25B1-4B17-AA53-B56304736933}"/>
                    </a:ext>
                  </a:extLst>
                </p:cNvPr>
                <p:cNvSpPr txBox="1"/>
                <p:nvPr/>
              </p:nvSpPr>
              <p:spPr>
                <a:xfrm>
                  <a:off x="10038655" y="2002903"/>
                  <a:ext cx="1350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F2141CC-44C7-455B-8A1A-2663B0E622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8655" y="2002903"/>
                  <a:ext cx="1350004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2252"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D37298C-B0D0-4CD8-B85B-024B54F86AD5}"/>
                    </a:ext>
                  </a:extLst>
                </p:cNvPr>
                <p:cNvSpPr/>
                <p:nvPr/>
              </p:nvSpPr>
              <p:spPr>
                <a:xfrm>
                  <a:off x="6778480" y="2599242"/>
                  <a:ext cx="8290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45D64D2-1458-48D1-9D75-46D06B764F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8480" y="2599242"/>
                  <a:ext cx="82900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99413C28-D972-4FD0-9178-2414483AD711}"/>
                    </a:ext>
                  </a:extLst>
                </p:cNvPr>
                <p:cNvSpPr/>
                <p:nvPr/>
              </p:nvSpPr>
              <p:spPr>
                <a:xfrm>
                  <a:off x="8347727" y="2566476"/>
                  <a:ext cx="8244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F5893344-C062-454A-807D-04E80B4B42D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7727" y="2566476"/>
                  <a:ext cx="82445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73B5C8A-58AD-445D-9517-D389E2530BC4}"/>
                    </a:ext>
                  </a:extLst>
                </p:cNvPr>
                <p:cNvSpPr/>
                <p:nvPr/>
              </p:nvSpPr>
              <p:spPr>
                <a:xfrm>
                  <a:off x="6799960" y="3471494"/>
                  <a:ext cx="49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734F07D-7BA1-4625-8E99-5C63B81A90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960" y="3471494"/>
                  <a:ext cx="49295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81C38A1A-B7B3-4EDF-B4FB-3E3A5E66567E}"/>
                    </a:ext>
                  </a:extLst>
                </p:cNvPr>
                <p:cNvSpPr/>
                <p:nvPr/>
              </p:nvSpPr>
              <p:spPr>
                <a:xfrm>
                  <a:off x="9323945" y="2566476"/>
                  <a:ext cx="8343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E0CBB50-4B2D-4B85-B794-DF553FA5638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3945" y="2566476"/>
                  <a:ext cx="834331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31EE0019-4A11-437A-A169-8B58C4BAD86A}"/>
                    </a:ext>
                  </a:extLst>
                </p:cNvPr>
                <p:cNvSpPr/>
                <p:nvPr/>
              </p:nvSpPr>
              <p:spPr>
                <a:xfrm>
                  <a:off x="10832078" y="2573118"/>
                  <a:ext cx="8343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81316F7-C889-4840-ADF0-0F9C953A6F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2078" y="2573118"/>
                  <a:ext cx="834331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FD63382C-A8E0-4EA6-841C-B33BE95DDE0E}"/>
                    </a:ext>
                  </a:extLst>
                </p:cNvPr>
                <p:cNvSpPr/>
                <p:nvPr/>
              </p:nvSpPr>
              <p:spPr>
                <a:xfrm>
                  <a:off x="7429880" y="3476574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A318187-FDE6-41D4-AAF2-83A0826807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9880" y="3476574"/>
                  <a:ext cx="49827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9ED492FE-5DB9-4BEB-9E5C-F1F628950942}"/>
                    </a:ext>
                  </a:extLst>
                </p:cNvPr>
                <p:cNvSpPr/>
                <p:nvPr/>
              </p:nvSpPr>
              <p:spPr>
                <a:xfrm>
                  <a:off x="8080120" y="3471494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509B50CB-441E-40BA-8A75-14DF1C77FC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120" y="3471494"/>
                  <a:ext cx="498278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90DED2C5-6831-4AEE-A8F1-EA353AFD03D7}"/>
                    </a:ext>
                  </a:extLst>
                </p:cNvPr>
                <p:cNvSpPr/>
                <p:nvPr/>
              </p:nvSpPr>
              <p:spPr>
                <a:xfrm>
                  <a:off x="8720200" y="3496894"/>
                  <a:ext cx="49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863C85B-550E-4A34-8A39-55D157DB13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0200" y="3496894"/>
                  <a:ext cx="492955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5CE97602-D004-4408-902C-78E30AA1B053}"/>
                    </a:ext>
                  </a:extLst>
                </p:cNvPr>
                <p:cNvSpPr/>
                <p:nvPr/>
              </p:nvSpPr>
              <p:spPr>
                <a:xfrm>
                  <a:off x="9272410" y="351602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E331B2E-7A22-4D81-B8C7-18E70854D9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2410" y="3516028"/>
                  <a:ext cx="498278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9257F684-E90E-4209-A141-43C3696D5D02}"/>
                    </a:ext>
                  </a:extLst>
                </p:cNvPr>
                <p:cNvSpPr/>
                <p:nvPr/>
              </p:nvSpPr>
              <p:spPr>
                <a:xfrm>
                  <a:off x="9907410" y="353126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3D2C2A0-3855-49CF-9C5E-2C37600C5E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7410" y="3531268"/>
                  <a:ext cx="49827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9EABE9E4-2A2F-48AB-9504-D90EDE95DD01}"/>
                    </a:ext>
                  </a:extLst>
                </p:cNvPr>
                <p:cNvSpPr/>
                <p:nvPr/>
              </p:nvSpPr>
              <p:spPr>
                <a:xfrm>
                  <a:off x="10557650" y="352618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A10B05B-AD2E-4196-AD37-4F473F59B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57650" y="3526188"/>
                  <a:ext cx="498278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34086767-FA0E-4522-A118-C8AEB523533B}"/>
                    </a:ext>
                  </a:extLst>
                </p:cNvPr>
                <p:cNvSpPr/>
                <p:nvPr/>
              </p:nvSpPr>
              <p:spPr>
                <a:xfrm>
                  <a:off x="11197730" y="355158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A1D56DA-66D6-4CB1-BBFD-DFA0BC8D44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97730" y="3551588"/>
                  <a:ext cx="498278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2C8F51A8-AD15-4C7B-A23C-C60300D42FFD}"/>
              </a:ext>
            </a:extLst>
          </p:cNvPr>
          <p:cNvSpPr/>
          <p:nvPr/>
        </p:nvSpPr>
        <p:spPr>
          <a:xfrm>
            <a:off x="9213179" y="2800194"/>
            <a:ext cx="1511038" cy="2346960"/>
          </a:xfrm>
          <a:custGeom>
            <a:avLst/>
            <a:gdLst>
              <a:gd name="connsiteX0" fmla="*/ 96502 w 1511038"/>
              <a:gd name="connsiteY0" fmla="*/ 0 h 2346960"/>
              <a:gd name="connsiteX1" fmla="*/ 147302 w 1511038"/>
              <a:gd name="connsiteY1" fmla="*/ 289560 h 2346960"/>
              <a:gd name="connsiteX2" fmla="*/ 1493502 w 1511038"/>
              <a:gd name="connsiteY2" fmla="*/ 863600 h 2346960"/>
              <a:gd name="connsiteX3" fmla="*/ 888982 w 1511038"/>
              <a:gd name="connsiteY3" fmla="*/ 1478280 h 2346960"/>
              <a:gd name="connsiteX4" fmla="*/ 513062 w 1511038"/>
              <a:gd name="connsiteY4" fmla="*/ 1788160 h 2346960"/>
              <a:gd name="connsiteX5" fmla="*/ 640062 w 1511038"/>
              <a:gd name="connsiteY5" fmla="*/ 2346960 h 2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038" h="2346960">
                <a:moveTo>
                  <a:pt x="96502" y="0"/>
                </a:moveTo>
                <a:cubicBezTo>
                  <a:pt x="5485" y="72813"/>
                  <a:pt x="-85531" y="145627"/>
                  <a:pt x="147302" y="289560"/>
                </a:cubicBezTo>
                <a:cubicBezTo>
                  <a:pt x="380135" y="433493"/>
                  <a:pt x="1369889" y="665480"/>
                  <a:pt x="1493502" y="863600"/>
                </a:cubicBezTo>
                <a:cubicBezTo>
                  <a:pt x="1617115" y="1061720"/>
                  <a:pt x="1052389" y="1324187"/>
                  <a:pt x="888982" y="1478280"/>
                </a:cubicBezTo>
                <a:cubicBezTo>
                  <a:pt x="725575" y="1632373"/>
                  <a:pt x="554549" y="1643380"/>
                  <a:pt x="513062" y="1788160"/>
                </a:cubicBezTo>
                <a:cubicBezTo>
                  <a:pt x="471575" y="1932940"/>
                  <a:pt x="592649" y="2331720"/>
                  <a:pt x="640062" y="234696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DFD45BD-0736-4BA5-AAD6-1201851B951C}"/>
                  </a:ext>
                </a:extLst>
              </p:cNvPr>
              <p:cNvSpPr txBox="1"/>
              <p:nvPr/>
            </p:nvSpPr>
            <p:spPr>
              <a:xfrm>
                <a:off x="8713092" y="1230538"/>
                <a:ext cx="16255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>
                        <a:latin typeface="Cambria Math" panose="02040503050406030204" pitchFamily="18" charset="0"/>
                      </a:rPr>
                      <m:t>loglog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9DFD45BD-0736-4BA5-AAD6-1201851B9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092" y="1230538"/>
                <a:ext cx="1625535" cy="369332"/>
              </a:xfrm>
              <a:prstGeom prst="rect">
                <a:avLst/>
              </a:prstGeom>
              <a:blipFill>
                <a:blip r:embed="rId19"/>
                <a:stretch>
                  <a:fillRect l="-112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B7B7CD07-AAFD-4791-9D18-989C1421A0DB}"/>
              </a:ext>
            </a:extLst>
          </p:cNvPr>
          <p:cNvSpPr txBox="1"/>
          <p:nvPr/>
        </p:nvSpPr>
        <p:spPr>
          <a:xfrm>
            <a:off x="8226527" y="1879407"/>
            <a:ext cx="2838966" cy="36933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Binary search on prices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CB2F1F1-E624-4D83-AA9A-0B402CE685F7}"/>
              </a:ext>
            </a:extLst>
          </p:cNvPr>
          <p:cNvSpPr txBox="1"/>
          <p:nvPr/>
        </p:nvSpPr>
        <p:spPr>
          <a:xfrm>
            <a:off x="7804133" y="5530140"/>
            <a:ext cx="3858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small" dirty="0"/>
              <a:t>Each item has its own path</a:t>
            </a:r>
          </a:p>
        </p:txBody>
      </p:sp>
    </p:spTree>
    <p:extLst>
      <p:ext uri="{BB962C8B-B14F-4D97-AF65-F5344CB8AC3E}">
        <p14:creationId xmlns:p14="http://schemas.microsoft.com/office/powerpoint/2010/main" val="205484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4" grpId="0" animBg="1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8061-BA22-492B-88E7-58825B94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Lemma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83E6D-E223-4371-A82B-C3C31CE2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11B1926-8ED0-48EE-8A38-1503D4BADE92}"/>
                  </a:ext>
                </a:extLst>
              </p:cNvPr>
              <p:cNvSpPr/>
              <p:nvPr/>
            </p:nvSpPr>
            <p:spPr>
              <a:xfrm>
                <a:off x="1212808" y="2894218"/>
                <a:ext cx="9448517" cy="40011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/>
                  <a:t>Take-Away</a:t>
                </a:r>
                <a:r>
                  <a:rPr lang="en-US" sz="2000" dirty="0"/>
                  <a:t>: Either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000" dirty="0"/>
                  <a:t> has a large utility or these items sold at a “good” price</a:t>
                </a: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11B1926-8ED0-48EE-8A38-1503D4BADE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808" y="2894218"/>
                <a:ext cx="9448517" cy="400110"/>
              </a:xfrm>
              <a:prstGeom prst="rect">
                <a:avLst/>
              </a:prstGeom>
              <a:blipFill>
                <a:blip r:embed="rId2"/>
                <a:stretch>
                  <a:fillRect t="-7692" b="-29231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D817A0EC-F3F3-4BF9-97ED-BAF6FB9CDF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4513287"/>
                <a:ext cx="10160000" cy="1380102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cap="small" dirty="0"/>
                  <a:t>Proof:</a:t>
                </a:r>
                <a:r>
                  <a:rPr lang="en-US" dirty="0"/>
                  <a:t> </a:t>
                </a:r>
                <a:r>
                  <a:rPr lang="en-US" b="0" dirty="0"/>
                  <a:t>Summing over all bidders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dirty="0"/>
                  <a:t>,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pt-BR" b="0" i="0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pt-BR" b="0" i="0" dirty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Utilit</m:t>
                              </m:r>
                              <m:sSub>
                                <m:sSubPr>
                                  <m:ctrlPr>
                                    <a:rPr lang="en-US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Rev</m:t>
                              </m:r>
                              <m: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  <m:sup>
                                  <m: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en-US" b="0" i="0" dirty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α</m:t>
                          </m:r>
                          <m:sSup>
                            <m:sSupPr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  <m: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ctrlPr>
                            <a:rPr lang="pt-BR" b="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pt-BR" b="0" i="0" dirty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pt-BR" b="0" i="0" dirty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  <m:sup>
                                  <m:r>
                                    <a:rPr lang="en-US" b="0" i="0" dirty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>
                  <a:spcAft>
                    <a:spcPts val="0"/>
                  </a:spcAft>
                </a:pPr>
                <a:endParaRPr lang="en-US" cap="small" dirty="0"/>
              </a:p>
            </p:txBody>
          </p:sp>
        </mc:Choice>
        <mc:Fallback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D817A0EC-F3F3-4BF9-97ED-BAF6FB9CDF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4513287"/>
                <a:ext cx="10160000" cy="1380102"/>
              </a:xfrm>
              <a:blipFill>
                <a:blip r:embed="rId3"/>
                <a:stretch>
                  <a:fillRect l="-600" t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A0804198-B27B-4B7A-81D4-054BBC1D3A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1" y="3822150"/>
                <a:ext cx="9930162" cy="46516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/>
                  <a:t>Corollary</a:t>
                </a:r>
                <a:r>
                  <a:rPr lang="en-US" cap="small" dirty="0"/>
                  <a:t>:  For </a:t>
                </a:r>
                <a:r>
                  <a:rPr lang="en-US" cap="small" dirty="0" err="1"/>
                  <a:t>Subadditive</a:t>
                </a:r>
                <a:r>
                  <a:rPr lang="en-US" cap="small" dirty="0"/>
                  <a:t> Valuations, we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loglog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approx</a:t>
                </a: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A0804198-B27B-4B7A-81D4-054BBC1D3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1" y="3822150"/>
                <a:ext cx="9930162" cy="4651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EAA40219-1E18-4223-A0D9-42EF3CEA29AC}"/>
              </a:ext>
            </a:extLst>
          </p:cNvPr>
          <p:cNvGrpSpPr/>
          <p:nvPr/>
        </p:nvGrpSpPr>
        <p:grpSpPr>
          <a:xfrm>
            <a:off x="7823200" y="5749962"/>
            <a:ext cx="1123492" cy="655662"/>
            <a:chOff x="6773598" y="5937919"/>
            <a:chExt cx="1123492" cy="655662"/>
          </a:xfrm>
        </p:grpSpPr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0EE7D2C0-166B-4A54-8DE0-28EF5B6CC28C}"/>
                </a:ext>
              </a:extLst>
            </p:cNvPr>
            <p:cNvSpPr/>
            <p:nvPr/>
          </p:nvSpPr>
          <p:spPr>
            <a:xfrm rot="5400000">
              <a:off x="7192179" y="5519338"/>
              <a:ext cx="286330" cy="1123492"/>
            </a:xfrm>
            <a:prstGeom prst="rightBrac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F9E12CB4-718A-49D8-8092-1EDA443F41F7}"/>
                    </a:ext>
                  </a:extLst>
                </p:cNvPr>
                <p:cNvSpPr/>
                <p:nvPr/>
              </p:nvSpPr>
              <p:spPr>
                <a:xfrm>
                  <a:off x="7001759" y="6224249"/>
                  <a:ext cx="6671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OPT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F9E12CB4-718A-49D8-8092-1EDA443F41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1759" y="6224249"/>
                  <a:ext cx="66716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77A4287-AAA5-47EB-A9D2-E85ABF3DADCF}"/>
              </a:ext>
            </a:extLst>
          </p:cNvPr>
          <p:cNvGrpSpPr/>
          <p:nvPr/>
        </p:nvGrpSpPr>
        <p:grpSpPr>
          <a:xfrm>
            <a:off x="3638071" y="5671485"/>
            <a:ext cx="2652111" cy="692670"/>
            <a:chOff x="2603379" y="5935104"/>
            <a:chExt cx="2652111" cy="692670"/>
          </a:xfrm>
        </p:grpSpPr>
        <p:sp>
          <p:nvSpPr>
            <p:cNvPr id="14" name="Right Brace 13">
              <a:extLst>
                <a:ext uri="{FF2B5EF4-FFF2-40B4-BE49-F238E27FC236}">
                  <a16:creationId xmlns:a16="http://schemas.microsoft.com/office/drawing/2014/main" id="{D18EDFFE-3091-4063-BA43-C61A0FF3C4DA}"/>
                </a:ext>
              </a:extLst>
            </p:cNvPr>
            <p:cNvSpPr/>
            <p:nvPr/>
          </p:nvSpPr>
          <p:spPr>
            <a:xfrm rot="5400000">
              <a:off x="3786270" y="4752213"/>
              <a:ext cx="286330" cy="2652111"/>
            </a:xfrm>
            <a:prstGeom prst="rightBrac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27302473-06A8-47E4-AFB6-B4B887CC8615}"/>
                    </a:ext>
                  </a:extLst>
                </p:cNvPr>
                <p:cNvSpPr/>
                <p:nvPr/>
              </p:nvSpPr>
              <p:spPr>
                <a:xfrm>
                  <a:off x="3411124" y="6258442"/>
                  <a:ext cx="16058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otal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elfare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27302473-06A8-47E4-AFB6-B4B887CC861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1124" y="6258442"/>
                  <a:ext cx="160582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2FE78F-0DF4-4A1E-ADE8-DCBA92F281D1}"/>
                  </a:ext>
                </a:extLst>
              </p:cNvPr>
              <p:cNvSpPr/>
              <p:nvPr/>
            </p:nvSpPr>
            <p:spPr>
              <a:xfrm>
                <a:off x="816307" y="5115507"/>
                <a:ext cx="2315128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Recall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partitions</a:t>
                </a:r>
              </a:p>
              <a:p>
                <a:pPr algn="ctr"/>
                <a:r>
                  <a:rPr lang="en-US" dirty="0"/>
                  <a:t>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2FE78F-0DF4-4A1E-ADE8-DCBA92F28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307" y="5115507"/>
                <a:ext cx="2315128" cy="646331"/>
              </a:xfrm>
              <a:prstGeom prst="rect">
                <a:avLst/>
              </a:prstGeom>
              <a:blipFill>
                <a:blip r:embed="rId9"/>
                <a:stretch>
                  <a:fillRect l="-2089" t="-3670" b="-11927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8E6B527E-0CB9-47A1-B1D9-550990E832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1" y="1339070"/>
                <a:ext cx="9930163" cy="118905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LEMMA [Assadi-Kesselheim-</a:t>
                </a:r>
                <a:r>
                  <a:rPr lang="en-US" dirty="0">
                    <a:solidFill>
                      <a:schemeClr val="tx2"/>
                    </a:solidFill>
                  </a:rPr>
                  <a:t>S</a:t>
                </a:r>
                <a:r>
                  <a:rPr lang="en-US" dirty="0"/>
                  <a:t>’21]</a:t>
                </a:r>
                <a:r>
                  <a:rPr lang="en-US" cap="small" dirty="0"/>
                  <a:t>:  For any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cap="small" dirty="0"/>
                  <a:t>,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Utilit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Rev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 smtClean="0"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  <m:r>
                                    <a:rPr lang="en-US" b="0" i="0" dirty="0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b="0" dirty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  <m:sup>
                          <m:r>
                            <a:rPr lang="en-US" b="0" dirty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b="0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8E6B527E-0CB9-47A1-B1D9-550990E83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1" y="1339070"/>
                <a:ext cx="9930163" cy="11890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DB9873B-DB68-4677-9ECC-C2629889F90C}"/>
                  </a:ext>
                </a:extLst>
              </p:cNvPr>
              <p:cNvSpPr/>
              <p:nvPr/>
            </p:nvSpPr>
            <p:spPr>
              <a:xfrm>
                <a:off x="5160118" y="524575"/>
                <a:ext cx="3680816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func>
                      </m:e>
                    </m:fun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:r>
                  <a:rPr lang="en-US" dirty="0" err="1"/>
                  <a:t>subadditive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func>
                      </m:e>
                    </m:fun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DB9873B-DB68-4677-9ECC-C2629889F9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18" y="524575"/>
                <a:ext cx="3680816" cy="646331"/>
              </a:xfrm>
              <a:prstGeom prst="rect">
                <a:avLst/>
              </a:prstGeom>
              <a:blipFill>
                <a:blip r:embed="rId11"/>
                <a:stretch>
                  <a:fillRect l="-824" t="-3670" r="-494" b="-9174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E945B3E8-C196-43A7-990C-69FA5A7E9F4F}"/>
              </a:ext>
            </a:extLst>
          </p:cNvPr>
          <p:cNvSpPr txBox="1"/>
          <p:nvPr/>
        </p:nvSpPr>
        <p:spPr>
          <a:xfrm>
            <a:off x="8783783" y="1717377"/>
            <a:ext cx="2347870" cy="5847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Crucially use bidders arrive in random rounds</a:t>
            </a:r>
          </a:p>
        </p:txBody>
      </p:sp>
    </p:spTree>
    <p:extLst>
      <p:ext uri="{BB962C8B-B14F-4D97-AF65-F5344CB8AC3E}">
        <p14:creationId xmlns:p14="http://schemas.microsoft.com/office/powerpoint/2010/main" val="379943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83E6D-E223-4371-A82B-C3C31CE2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A540DB-583D-49A6-9217-FB98F2DF794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1" y="1339070"/>
                <a:ext cx="9930163" cy="118905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LEMMA [Assadi-Kesselheim-</a:t>
                </a:r>
                <a:r>
                  <a:rPr lang="en-US" dirty="0">
                    <a:solidFill>
                      <a:schemeClr val="tx2"/>
                    </a:solidFill>
                  </a:rPr>
                  <a:t>S</a:t>
                </a:r>
                <a:r>
                  <a:rPr lang="en-US" dirty="0"/>
                  <a:t>’21]</a:t>
                </a:r>
                <a:r>
                  <a:rPr lang="en-US" cap="small" dirty="0"/>
                  <a:t>:  For any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cap="small" dirty="0"/>
                  <a:t>,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Utilit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Rev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dirty="0" smtClean="0">
                                      <a:latin typeface="Cambria Math" panose="02040503050406030204" pitchFamily="18" charset="0"/>
                                    </a:rPr>
                                    <m:t>β</m:t>
                                  </m:r>
                                  <m:r>
                                    <a:rPr lang="en-US" b="0" i="0" dirty="0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b="0" dirty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  <m:sup>
                          <m:r>
                            <a:rPr lang="en-US" b="0" dirty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b="0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46A540DB-583D-49A6-9217-FB98F2DF7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1" y="1339070"/>
                <a:ext cx="9930163" cy="1189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35C094-68A1-4E55-9325-062D2369EF13}"/>
                  </a:ext>
                </a:extLst>
              </p:cNvPr>
              <p:cNvSpPr/>
              <p:nvPr/>
            </p:nvSpPr>
            <p:spPr>
              <a:xfrm>
                <a:off x="5160118" y="524575"/>
                <a:ext cx="3680816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func>
                      </m:e>
                    </m:fun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:r>
                  <a:rPr lang="en-US" dirty="0" err="1"/>
                  <a:t>subadditive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β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func>
                      </m:e>
                    </m:fun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535C094-68A1-4E55-9325-062D2369EF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18" y="524575"/>
                <a:ext cx="3680816" cy="646331"/>
              </a:xfrm>
              <a:prstGeom prst="rect">
                <a:avLst/>
              </a:prstGeom>
              <a:blipFill>
                <a:blip r:embed="rId3"/>
                <a:stretch>
                  <a:fillRect l="-824" t="-3670" r="-494" b="-9174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A8CDB2AC-8853-49C3-9267-7FC037340FFE}"/>
              </a:ext>
            </a:extLst>
          </p:cNvPr>
          <p:cNvSpPr txBox="1"/>
          <p:nvPr/>
        </p:nvSpPr>
        <p:spPr>
          <a:xfrm>
            <a:off x="8783783" y="1717377"/>
            <a:ext cx="2347870" cy="5847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Crucially use bidders arrive in random rounds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D817A0EC-F3F3-4BF9-97ED-BAF6FB9CDF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8881" y="2739537"/>
                <a:ext cx="7812053" cy="3005705"/>
              </a:xfrm>
            </p:spPr>
            <p:txBody>
              <a:bodyPr>
                <a:normAutofit lnSpcReduction="10000"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en-US" cap="small" dirty="0"/>
                  <a:t>Proof Idea:</a:t>
                </a:r>
                <a:r>
                  <a:rPr lang="en-US" dirty="0"/>
                  <a:t> </a:t>
                </a:r>
                <a:r>
                  <a:rPr lang="en-US" b="0" dirty="0"/>
                  <a:t>Condition on rounds in which bidders except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 arrive. Consider path of any item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b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b="0" dirty="0"/>
                  <a:t>. We are in one of 3 cases:</a:t>
                </a:r>
              </a:p>
              <a:p>
                <a:pPr marL="457200" indent="-4572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b="0" dirty="0"/>
                  <a:t>Item </a:t>
                </a:r>
                <a:r>
                  <a:rPr lang="en-US" dirty="0">
                    <a:solidFill>
                      <a:schemeClr val="tx2"/>
                    </a:solidFill>
                  </a:rPr>
                  <a:t>correctly</a:t>
                </a:r>
                <a:r>
                  <a:rPr lang="en-US" b="0" dirty="0"/>
                  <a:t> priced at leaf: 		 </a:t>
                </a:r>
              </a:p>
              <a:p>
                <a:pPr marL="914400" lvl="1" indent="-457200">
                  <a:spcAft>
                    <a:spcPts val="400"/>
                  </a:spcAft>
                </a:pPr>
                <a:r>
                  <a:rPr lang="en-US" b="0" dirty="0"/>
                  <a:t>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 could arrive in last round and buy this item</a:t>
                </a:r>
              </a:p>
              <a:p>
                <a:pPr marL="457200" indent="-4572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b="0" dirty="0"/>
                  <a:t>Item </a:t>
                </a:r>
                <a:r>
                  <a:rPr lang="en-US" dirty="0">
                    <a:solidFill>
                      <a:schemeClr val="tx2"/>
                    </a:solidFill>
                  </a:rPr>
                  <a:t>lost</a:t>
                </a:r>
                <a:r>
                  <a:rPr lang="en-US" b="0" dirty="0"/>
                  <a:t> because sold earlier at a higher price:   	  </a:t>
                </a:r>
              </a:p>
              <a:p>
                <a:pPr marL="914400" lvl="1" indent="-457200">
                  <a:spcAft>
                    <a:spcPts val="400"/>
                  </a:spcAft>
                </a:pPr>
                <a:r>
                  <a:rPr lang="en-US" b="0" dirty="0"/>
                  <a:t>We already get large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Rev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pPr marL="457200" indent="-4572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b="0" dirty="0"/>
                  <a:t>Item </a:t>
                </a:r>
                <a:r>
                  <a:rPr lang="en-US" dirty="0">
                    <a:solidFill>
                      <a:schemeClr val="tx2"/>
                    </a:solidFill>
                  </a:rPr>
                  <a:t>lost</a:t>
                </a:r>
                <a:r>
                  <a:rPr lang="en-US" b="0" dirty="0"/>
                  <a:t> because not sold even at a lower price:  </a:t>
                </a:r>
              </a:p>
              <a:p>
                <a:pPr marL="914400" lvl="1" indent="-457200">
                  <a:spcAft>
                    <a:spcPts val="400"/>
                  </a:spcAft>
                </a:pPr>
                <a:r>
                  <a:rPr lang="en-US" b="0" dirty="0"/>
                  <a:t>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 could arrive in this round and buy this item</a:t>
                </a:r>
              </a:p>
            </p:txBody>
          </p:sp>
        </mc:Choice>
        <mc:Fallback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D817A0EC-F3F3-4BF9-97ED-BAF6FB9CDF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881" y="2739537"/>
                <a:ext cx="7812053" cy="3005705"/>
              </a:xfrm>
              <a:blipFill>
                <a:blip r:embed="rId4"/>
                <a:stretch>
                  <a:fillRect l="-859" t="-1826" b="-2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93894B0-57B3-4027-BA84-678BC07A5D18}"/>
              </a:ext>
            </a:extLst>
          </p:cNvPr>
          <p:cNvGrpSpPr/>
          <p:nvPr/>
        </p:nvGrpSpPr>
        <p:grpSpPr>
          <a:xfrm>
            <a:off x="8011674" y="3188615"/>
            <a:ext cx="3820160" cy="2151653"/>
            <a:chOff x="7569714" y="3142643"/>
            <a:chExt cx="4262120" cy="2242986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9F22DA7-3B0F-47F4-989D-87C4C34E0A57}"/>
                </a:ext>
              </a:extLst>
            </p:cNvPr>
            <p:cNvGrpSpPr/>
            <p:nvPr/>
          </p:nvGrpSpPr>
          <p:grpSpPr>
            <a:xfrm>
              <a:off x="7569714" y="3406871"/>
              <a:ext cx="4262120" cy="1722120"/>
              <a:chOff x="7087272" y="1823788"/>
              <a:chExt cx="4262120" cy="172212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D12D251-FE74-471D-8396-136F03BE7F96}"/>
                  </a:ext>
                </a:extLst>
              </p:cNvPr>
              <p:cNvSpPr/>
              <p:nvPr/>
            </p:nvSpPr>
            <p:spPr>
              <a:xfrm>
                <a:off x="9053232" y="182378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E12A41CF-001A-4816-80F6-7044B5FFE5F9}"/>
                  </a:ext>
                </a:extLst>
              </p:cNvPr>
              <p:cNvSpPr/>
              <p:nvPr/>
            </p:nvSpPr>
            <p:spPr>
              <a:xfrm>
                <a:off x="7955952" y="244862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1BACB3A6-6B4F-43D4-ADAD-B7316F0186A7}"/>
                  </a:ext>
                </a:extLst>
              </p:cNvPr>
              <p:cNvSpPr/>
              <p:nvPr/>
            </p:nvSpPr>
            <p:spPr>
              <a:xfrm>
                <a:off x="7351432" y="296678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BEF6D64B-8D58-40D3-BF79-C9CD3337AFCD}"/>
                  </a:ext>
                </a:extLst>
              </p:cNvPr>
              <p:cNvSpPr/>
              <p:nvPr/>
            </p:nvSpPr>
            <p:spPr>
              <a:xfrm>
                <a:off x="7087272" y="339350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70CF6A72-6B26-4B61-8E51-3598C3A0B79D}"/>
                  </a:ext>
                </a:extLst>
              </p:cNvPr>
              <p:cNvSpPr/>
              <p:nvPr/>
            </p:nvSpPr>
            <p:spPr>
              <a:xfrm>
                <a:off x="7635912" y="339858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56A2EE5-1C81-4E1B-AB92-036124D71B5F}"/>
                  </a:ext>
                </a:extLst>
              </p:cNvPr>
              <p:cNvCxnSpPr>
                <a:stCxn id="66" idx="7"/>
                <a:endCxn id="65" idx="3"/>
              </p:cNvCxnSpPr>
              <p:nvPr/>
            </p:nvCxnSpPr>
            <p:spPr>
              <a:xfrm flipV="1">
                <a:off x="8107714" y="1949533"/>
                <a:ext cx="971556" cy="5206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6196D8AC-F983-4372-9E59-BEEBAEAE92F2}"/>
                  </a:ext>
                </a:extLst>
              </p:cNvPr>
              <p:cNvCxnSpPr>
                <a:stCxn id="67" idx="7"/>
                <a:endCxn id="66" idx="3"/>
              </p:cNvCxnSpPr>
              <p:nvPr/>
            </p:nvCxnSpPr>
            <p:spPr>
              <a:xfrm flipV="1">
                <a:off x="7503194" y="2574373"/>
                <a:ext cx="478796" cy="4139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08668B95-5FD1-46A5-A85B-B1EB1C1046E4}"/>
                  </a:ext>
                </a:extLst>
              </p:cNvPr>
              <p:cNvCxnSpPr>
                <a:stCxn id="68" idx="7"/>
                <a:endCxn id="67" idx="3"/>
              </p:cNvCxnSpPr>
              <p:nvPr/>
            </p:nvCxnSpPr>
            <p:spPr>
              <a:xfrm flipV="1">
                <a:off x="7239034" y="3092533"/>
                <a:ext cx="138436" cy="322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57E87E3-4026-4E8E-B462-9E0E61D73B22}"/>
                  </a:ext>
                </a:extLst>
              </p:cNvPr>
              <p:cNvCxnSpPr>
                <a:stCxn id="69" idx="1"/>
                <a:endCxn id="67" idx="5"/>
              </p:cNvCxnSpPr>
              <p:nvPr/>
            </p:nvCxnSpPr>
            <p:spPr>
              <a:xfrm flipH="1" flipV="1">
                <a:off x="7503194" y="3092533"/>
                <a:ext cx="158756" cy="3276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5C2165B-C889-4EBB-804F-91BE80D8372C}"/>
                  </a:ext>
                </a:extLst>
              </p:cNvPr>
              <p:cNvSpPr/>
              <p:nvPr/>
            </p:nvSpPr>
            <p:spPr>
              <a:xfrm>
                <a:off x="8514752" y="293122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F81AC87E-6F6C-4095-A8FA-CE6926FD48DC}"/>
                  </a:ext>
                </a:extLst>
              </p:cNvPr>
              <p:cNvSpPr/>
              <p:nvPr/>
            </p:nvSpPr>
            <p:spPr>
              <a:xfrm>
                <a:off x="8250592" y="335794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C5B0068-625C-46D0-8260-5BA6D3EA5495}"/>
                  </a:ext>
                </a:extLst>
              </p:cNvPr>
              <p:cNvSpPr/>
              <p:nvPr/>
            </p:nvSpPr>
            <p:spPr>
              <a:xfrm>
                <a:off x="8799232" y="336302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F48FC0AD-DFE0-447D-870E-B11E49DA7E17}"/>
                  </a:ext>
                </a:extLst>
              </p:cNvPr>
              <p:cNvCxnSpPr>
                <a:stCxn id="75" idx="7"/>
                <a:endCxn id="74" idx="3"/>
              </p:cNvCxnSpPr>
              <p:nvPr/>
            </p:nvCxnSpPr>
            <p:spPr>
              <a:xfrm flipV="1">
                <a:off x="8402354" y="3056973"/>
                <a:ext cx="138436" cy="322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EF12294D-49A9-45E9-A8A5-EA5D0C8DA95D}"/>
                  </a:ext>
                </a:extLst>
              </p:cNvPr>
              <p:cNvCxnSpPr>
                <a:stCxn id="76" idx="1"/>
                <a:endCxn id="74" idx="5"/>
              </p:cNvCxnSpPr>
              <p:nvPr/>
            </p:nvCxnSpPr>
            <p:spPr>
              <a:xfrm flipH="1" flipV="1">
                <a:off x="8666514" y="3056973"/>
                <a:ext cx="158756" cy="3276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E78349F0-8D8A-4586-9B85-FBF6C5E7B00E}"/>
                  </a:ext>
                </a:extLst>
              </p:cNvPr>
              <p:cNvCxnSpPr>
                <a:stCxn id="66" idx="5"/>
                <a:endCxn id="74" idx="1"/>
              </p:cNvCxnSpPr>
              <p:nvPr/>
            </p:nvCxnSpPr>
            <p:spPr>
              <a:xfrm>
                <a:off x="8107714" y="2574373"/>
                <a:ext cx="433076" cy="3784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FFAEABC4-6486-4D51-A5C9-C06B7CD9A255}"/>
                  </a:ext>
                </a:extLst>
              </p:cNvPr>
              <p:cNvSpPr/>
              <p:nvPr/>
            </p:nvSpPr>
            <p:spPr>
              <a:xfrm>
                <a:off x="10328312" y="241306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942E29D-5EAC-45DE-A46F-2DBD81D9656F}"/>
                  </a:ext>
                </a:extLst>
              </p:cNvPr>
              <p:cNvSpPr/>
              <p:nvPr/>
            </p:nvSpPr>
            <p:spPr>
              <a:xfrm>
                <a:off x="9723792" y="293122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F58B5D2F-E550-4127-9E01-12C38AF9D4C4}"/>
                  </a:ext>
                </a:extLst>
              </p:cNvPr>
              <p:cNvSpPr/>
              <p:nvPr/>
            </p:nvSpPr>
            <p:spPr>
              <a:xfrm>
                <a:off x="9459632" y="335794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F2DD4815-FD60-42C3-9D65-77129D8536D0}"/>
                  </a:ext>
                </a:extLst>
              </p:cNvPr>
              <p:cNvSpPr/>
              <p:nvPr/>
            </p:nvSpPr>
            <p:spPr>
              <a:xfrm>
                <a:off x="10008272" y="336302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14E9294B-F476-4634-9C2B-6AA8AF0BDD88}"/>
                  </a:ext>
                </a:extLst>
              </p:cNvPr>
              <p:cNvCxnSpPr>
                <a:stCxn id="81" idx="7"/>
                <a:endCxn id="80" idx="3"/>
              </p:cNvCxnSpPr>
              <p:nvPr/>
            </p:nvCxnSpPr>
            <p:spPr>
              <a:xfrm flipV="1">
                <a:off x="9875554" y="2538813"/>
                <a:ext cx="478796" cy="4139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163118CE-58F5-4095-8388-26354A028BCE}"/>
                  </a:ext>
                </a:extLst>
              </p:cNvPr>
              <p:cNvCxnSpPr>
                <a:stCxn id="82" idx="7"/>
                <a:endCxn id="81" idx="3"/>
              </p:cNvCxnSpPr>
              <p:nvPr/>
            </p:nvCxnSpPr>
            <p:spPr>
              <a:xfrm flipV="1">
                <a:off x="9611394" y="3056973"/>
                <a:ext cx="138436" cy="322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3311152-5997-4217-8120-BA04601322FB}"/>
                  </a:ext>
                </a:extLst>
              </p:cNvPr>
              <p:cNvCxnSpPr>
                <a:stCxn id="83" idx="1"/>
                <a:endCxn id="81" idx="5"/>
              </p:cNvCxnSpPr>
              <p:nvPr/>
            </p:nvCxnSpPr>
            <p:spPr>
              <a:xfrm flipH="1" flipV="1">
                <a:off x="9875554" y="3056973"/>
                <a:ext cx="158756" cy="3276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CD625EC-7CB4-42F3-BC5C-8E26ACE39345}"/>
                  </a:ext>
                </a:extLst>
              </p:cNvPr>
              <p:cNvSpPr/>
              <p:nvPr/>
            </p:nvSpPr>
            <p:spPr>
              <a:xfrm>
                <a:off x="10887112" y="289566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45DA41C-6730-422D-88D4-1BB9880B3A34}"/>
                  </a:ext>
                </a:extLst>
              </p:cNvPr>
              <p:cNvSpPr/>
              <p:nvPr/>
            </p:nvSpPr>
            <p:spPr>
              <a:xfrm>
                <a:off x="10622952" y="332238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EB546A42-B103-488F-A82C-F90648D2ACF8}"/>
                  </a:ext>
                </a:extLst>
              </p:cNvPr>
              <p:cNvSpPr/>
              <p:nvPr/>
            </p:nvSpPr>
            <p:spPr>
              <a:xfrm>
                <a:off x="11171592" y="3327468"/>
                <a:ext cx="177800" cy="14732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40AB07AF-1CC7-40E9-936B-E1D12ED8A500}"/>
                  </a:ext>
                </a:extLst>
              </p:cNvPr>
              <p:cNvCxnSpPr>
                <a:stCxn id="88" idx="7"/>
                <a:endCxn id="87" idx="3"/>
              </p:cNvCxnSpPr>
              <p:nvPr/>
            </p:nvCxnSpPr>
            <p:spPr>
              <a:xfrm flipV="1">
                <a:off x="10774714" y="3021413"/>
                <a:ext cx="138436" cy="3225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D40B5FC-9E5F-4CF7-9300-896C76AEB277}"/>
                  </a:ext>
                </a:extLst>
              </p:cNvPr>
              <p:cNvCxnSpPr>
                <a:stCxn id="89" idx="1"/>
                <a:endCxn id="87" idx="5"/>
              </p:cNvCxnSpPr>
              <p:nvPr/>
            </p:nvCxnSpPr>
            <p:spPr>
              <a:xfrm flipH="1" flipV="1">
                <a:off x="11038874" y="3021413"/>
                <a:ext cx="158756" cy="3276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16B61AF0-4251-4578-BF5C-81F8CB0A9E18}"/>
                  </a:ext>
                </a:extLst>
              </p:cNvPr>
              <p:cNvCxnSpPr>
                <a:stCxn id="80" idx="5"/>
                <a:endCxn id="87" idx="1"/>
              </p:cNvCxnSpPr>
              <p:nvPr/>
            </p:nvCxnSpPr>
            <p:spPr>
              <a:xfrm>
                <a:off x="10480074" y="2538813"/>
                <a:ext cx="433076" cy="3784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C5D6B639-7C37-4423-8417-E888A32A296F}"/>
                  </a:ext>
                </a:extLst>
              </p:cNvPr>
              <p:cNvCxnSpPr>
                <a:stCxn id="80" idx="0"/>
                <a:endCxn id="65" idx="5"/>
              </p:cNvCxnSpPr>
              <p:nvPr/>
            </p:nvCxnSpPr>
            <p:spPr>
              <a:xfrm flipH="1" flipV="1">
                <a:off x="9204994" y="1949533"/>
                <a:ext cx="1212218" cy="46353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3489947E-0E6B-4CA1-B0C2-C28E3C403502}"/>
                </a:ext>
              </a:extLst>
            </p:cNvPr>
            <p:cNvSpPr/>
            <p:nvPr/>
          </p:nvSpPr>
          <p:spPr>
            <a:xfrm>
              <a:off x="9474060" y="3142643"/>
              <a:ext cx="1511038" cy="2242986"/>
            </a:xfrm>
            <a:custGeom>
              <a:avLst/>
              <a:gdLst>
                <a:gd name="connsiteX0" fmla="*/ 96502 w 1511038"/>
                <a:gd name="connsiteY0" fmla="*/ 0 h 2346960"/>
                <a:gd name="connsiteX1" fmla="*/ 147302 w 1511038"/>
                <a:gd name="connsiteY1" fmla="*/ 289560 h 2346960"/>
                <a:gd name="connsiteX2" fmla="*/ 1493502 w 1511038"/>
                <a:gd name="connsiteY2" fmla="*/ 863600 h 2346960"/>
                <a:gd name="connsiteX3" fmla="*/ 888982 w 1511038"/>
                <a:gd name="connsiteY3" fmla="*/ 1478280 h 2346960"/>
                <a:gd name="connsiteX4" fmla="*/ 513062 w 1511038"/>
                <a:gd name="connsiteY4" fmla="*/ 1788160 h 2346960"/>
                <a:gd name="connsiteX5" fmla="*/ 640062 w 1511038"/>
                <a:gd name="connsiteY5" fmla="*/ 2346960 h 2346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1038" h="2346960">
                  <a:moveTo>
                    <a:pt x="96502" y="0"/>
                  </a:moveTo>
                  <a:cubicBezTo>
                    <a:pt x="5485" y="72813"/>
                    <a:pt x="-85531" y="145627"/>
                    <a:pt x="147302" y="289560"/>
                  </a:cubicBezTo>
                  <a:cubicBezTo>
                    <a:pt x="380135" y="433493"/>
                    <a:pt x="1369889" y="665480"/>
                    <a:pt x="1493502" y="863600"/>
                  </a:cubicBezTo>
                  <a:cubicBezTo>
                    <a:pt x="1617115" y="1061720"/>
                    <a:pt x="1052389" y="1324187"/>
                    <a:pt x="888982" y="1478280"/>
                  </a:cubicBezTo>
                  <a:cubicBezTo>
                    <a:pt x="725575" y="1632373"/>
                    <a:pt x="554549" y="1643380"/>
                    <a:pt x="513062" y="1788160"/>
                  </a:cubicBezTo>
                  <a:cubicBezTo>
                    <a:pt x="471575" y="1932940"/>
                    <a:pt x="592649" y="2331720"/>
                    <a:pt x="640062" y="2346960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70975B9-3C63-4787-B5A6-45EA8E19DCB2}"/>
              </a:ext>
            </a:extLst>
          </p:cNvPr>
          <p:cNvSpPr/>
          <p:nvPr/>
        </p:nvSpPr>
        <p:spPr>
          <a:xfrm>
            <a:off x="1465903" y="5911853"/>
            <a:ext cx="60917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Finally, combine with </a:t>
            </a:r>
            <a:r>
              <a:rPr lang="en-US" sz="2000" u="sng" dirty="0" err="1">
                <a:solidFill>
                  <a:srgbClr val="FF9900"/>
                </a:solidFill>
              </a:rPr>
              <a:t>Dutting</a:t>
            </a:r>
            <a:r>
              <a:rPr lang="en-US" sz="2000" u="sng" dirty="0">
                <a:solidFill>
                  <a:srgbClr val="FF9900"/>
                </a:solidFill>
              </a:rPr>
              <a:t>, </a:t>
            </a:r>
            <a:r>
              <a:rPr lang="en-US" sz="2000" u="sng" dirty="0" err="1">
                <a:solidFill>
                  <a:srgbClr val="FF9900"/>
                </a:solidFill>
              </a:rPr>
              <a:t>Kesselheim</a:t>
            </a:r>
            <a:r>
              <a:rPr lang="en-US" sz="2000" u="sng" dirty="0">
                <a:solidFill>
                  <a:srgbClr val="FF9900"/>
                </a:solidFill>
              </a:rPr>
              <a:t>, Lucier’20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818293-A6DA-424B-BBC3-B87783CB524E}"/>
                  </a:ext>
                </a:extLst>
              </p:cNvPr>
              <p:cNvSpPr/>
              <p:nvPr/>
            </p:nvSpPr>
            <p:spPr>
              <a:xfrm>
                <a:off x="8204784" y="5681561"/>
                <a:ext cx="3460377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/>
                  <a:t>Take-Away</a:t>
                </a:r>
                <a:r>
                  <a:rPr lang="en-US" dirty="0"/>
                  <a:t>: Suffices to give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dirty="0"/>
                  <a:t> chance of picking any item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AC818293-A6DA-424B-BBC3-B87783CB5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784" y="5681561"/>
                <a:ext cx="3460377" cy="646331"/>
              </a:xfrm>
              <a:prstGeom prst="rect">
                <a:avLst/>
              </a:prstGeom>
              <a:blipFill>
                <a:blip r:embed="rId5"/>
                <a:stretch>
                  <a:fillRect l="-350" t="-3670" b="-11927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le 1">
            <a:extLst>
              <a:ext uri="{FF2B5EF4-FFF2-40B4-BE49-F238E27FC236}">
                <a16:creationId xmlns:a16="http://schemas.microsoft.com/office/drawing/2014/main" id="{269CB79A-FB37-46A9-A2C1-9E0E02C9D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026"/>
            <a:ext cx="9930163" cy="1044874"/>
          </a:xfrm>
        </p:spPr>
        <p:txBody>
          <a:bodyPr/>
          <a:lstStyle/>
          <a:p>
            <a:r>
              <a:rPr lang="en-US" dirty="0"/>
              <a:t>Main Lemma</a:t>
            </a:r>
          </a:p>
        </p:txBody>
      </p:sp>
    </p:spTree>
    <p:extLst>
      <p:ext uri="{BB962C8B-B14F-4D97-AF65-F5344CB8AC3E}">
        <p14:creationId xmlns:p14="http://schemas.microsoft.com/office/powerpoint/2010/main" val="30677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34"/>
            <a:ext cx="9930163" cy="1044874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4770" y="1683013"/>
                <a:ext cx="10129103" cy="3848119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Universally Truthful Mechanism: </a:t>
                </a:r>
              </a:p>
              <a:p>
                <a:pPr marL="800100" lvl="1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charset="0"/>
                      </a:rPr>
                      <m:t>O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>
                                <a:latin typeface="Cambria Math" charset="0"/>
                              </a:rPr>
                              <m:t>loglog</m:t>
                            </m:r>
                            <m:r>
                              <a:rPr lang="en-US" b="0" i="0" dirty="0"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approx. for </a:t>
                </a:r>
                <a:r>
                  <a:rPr lang="en-US" dirty="0" err="1"/>
                  <a:t>subadd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charset="0"/>
                      </a:rPr>
                      <m:t>O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charset="0"/>
                              </a:rPr>
                              <m:t>loglog</m:t>
                            </m:r>
                            <m:r>
                              <a:rPr lang="en-US" b="0" dirty="0">
                                <a:latin typeface="Cambria Math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approx. for </a:t>
                </a:r>
                <a:r>
                  <a:rPr lang="en-US" dirty="0" err="1"/>
                  <a:t>submod</a:t>
                </a:r>
                <a:r>
                  <a:rPr lang="en-US" dirty="0"/>
                  <a:t>/XOS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Secretary problem based Posted-price mechanisms 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Binary search using Fixed Price Auctions to update prices</a:t>
                </a:r>
              </a:p>
              <a:p>
                <a:pPr lvl="1" indent="0">
                  <a:buNone/>
                </a:pPr>
                <a:endParaRPr lang="en-US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Open Problems: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Can we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approx, even for </a:t>
                </a:r>
                <a:r>
                  <a:rPr lang="en-US" dirty="0" err="1"/>
                  <a:t>submod</a:t>
                </a:r>
                <a:r>
                  <a:rPr lang="en-US" dirty="0"/>
                  <a:t> bidders?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Can we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 deterministically, even for </a:t>
                </a:r>
                <a:r>
                  <a:rPr lang="en-US" dirty="0" err="1"/>
                  <a:t>submod</a:t>
                </a:r>
                <a:r>
                  <a:rPr lang="en-US" dirty="0"/>
                  <a:t> bidders?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Do there exist FPA prices that give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approx</a:t>
                </a:r>
                <a:r>
                  <a:rPr lang="en-US" dirty="0"/>
                  <a:t> for </a:t>
                </a:r>
                <a:r>
                  <a:rPr lang="en-US" dirty="0" err="1"/>
                  <a:t>subadd</a:t>
                </a:r>
                <a:r>
                  <a:rPr lang="en-US" dirty="0"/>
                  <a:t> bidders?</a:t>
                </a:r>
              </a:p>
              <a:p>
                <a:pPr marL="800100" lvl="1" indent="-342900">
                  <a:buFont typeface="Arial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4770" y="1683013"/>
                <a:ext cx="10129103" cy="3848119"/>
              </a:xfrm>
              <a:blipFill>
                <a:blip r:embed="rId3"/>
                <a:stretch>
                  <a:fillRect l="-542" t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32324" y="5531132"/>
            <a:ext cx="2607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/>
              <a:t>Thank You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310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D3A1-2EB8-4F80-BDA3-75C1B59A4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881" y="2915919"/>
            <a:ext cx="3576319" cy="995681"/>
          </a:xfrm>
        </p:spPr>
        <p:txBody>
          <a:bodyPr>
            <a:noAutofit/>
          </a:bodyPr>
          <a:lstStyle/>
          <a:p>
            <a:r>
              <a:rPr lang="en-US" sz="2600" dirty="0"/>
              <a:t>FURTHER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77F95-1C4D-4527-84F2-6DF44BB3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5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2884-5787-4CCC-A7E2-11C77798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026"/>
            <a:ext cx="10434320" cy="1044874"/>
          </a:xfrm>
        </p:spPr>
        <p:txBody>
          <a:bodyPr/>
          <a:lstStyle/>
          <a:p>
            <a:r>
              <a:rPr lang="en-US" dirty="0"/>
              <a:t>FPA for </a:t>
            </a:r>
            <a:r>
              <a:rPr lang="en-US" dirty="0" err="1"/>
              <a:t>Subadditive</a:t>
            </a:r>
            <a:r>
              <a:rPr lang="en-US" dirty="0"/>
              <a:t>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2C745-9F45-4786-92C1-8E7DA7C9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5869" y="6480172"/>
            <a:ext cx="10260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51B6E3E-F6DE-4322-8180-7C549EF0CD9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2" y="1701766"/>
                <a:ext cx="9954406" cy="128362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/>
                  <a:t>LEMMA [Dutting-Kesselheim-Lucier’20]</a:t>
                </a:r>
                <a:r>
                  <a:rPr lang="en-US" cap="small" dirty="0"/>
                  <a:t>:  </a:t>
                </a:r>
                <a:r>
                  <a:rPr lang="en-US" b="0" dirty="0"/>
                  <a:t>For any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, there exist prices </a:t>
                </a:r>
                <a14:m>
                  <m:oMath xmlns:m="http://schemas.openxmlformats.org/officeDocument/2006/math">
                    <m:r>
                      <a:rPr lang="en-US" b="1" i="0" cap="small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0" i="1" cap="small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b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and a distribution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  <m:sup>
                            <m:r>
                              <a:rPr lang="en-US" b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sup>
                    </m:sSup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such that for any sold items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⊆</m:t>
                    </m:r>
                    <m:sSubSup>
                      <m:sSubSupPr>
                        <m:ctrlPr>
                          <a:rPr lang="en-US" b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⊆</m:t>
                          </m:r>
                          <m:sSubSup>
                            <m:sSubSupPr>
                              <m:ctrlPr>
                                <a:rPr lang="en-US" b="0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sub>
                      </m:sSub>
                      <m:sSub>
                        <m:sSubPr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∖</m:t>
                              </m:r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</m:d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dirty="0">
                          <a:latin typeface="Cambria Math" panose="02040503050406030204" pitchFamily="18" charset="0"/>
                        </a:rPr>
                        <m:t>𝐩</m:t>
                      </m:r>
                      <m:d>
                        <m:d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dirty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0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den>
                      </m:f>
                      <m:sSub>
                        <m:sSubPr>
                          <m:ctrlPr>
                            <a:rPr lang="en-US" b="0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d>
                        <m:dPr>
                          <m:ctrlPr>
                            <a:rPr lang="en-US" b="0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US" b="0" i="0" dirty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51B6E3E-F6DE-4322-8180-7C549EF0C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2" y="1701766"/>
                <a:ext cx="9954406" cy="12836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ED324AC4-D264-409A-ADC7-273CC8236E67}"/>
              </a:ext>
            </a:extLst>
          </p:cNvPr>
          <p:cNvGrpSpPr/>
          <p:nvPr/>
        </p:nvGrpSpPr>
        <p:grpSpPr>
          <a:xfrm>
            <a:off x="3882376" y="2856758"/>
            <a:ext cx="2617258" cy="590507"/>
            <a:chOff x="2512358" y="5935104"/>
            <a:chExt cx="2743132" cy="590507"/>
          </a:xfrm>
        </p:grpSpPr>
        <p:sp>
          <p:nvSpPr>
            <p:cNvPr id="10" name="Right Brace 9">
              <a:extLst>
                <a:ext uri="{FF2B5EF4-FFF2-40B4-BE49-F238E27FC236}">
                  <a16:creationId xmlns:a16="http://schemas.microsoft.com/office/drawing/2014/main" id="{FB4EAC24-2EF0-4C2C-8759-12AF9F37C192}"/>
                </a:ext>
              </a:extLst>
            </p:cNvPr>
            <p:cNvSpPr/>
            <p:nvPr/>
          </p:nvSpPr>
          <p:spPr>
            <a:xfrm rot="5400000">
              <a:off x="3740759" y="4706703"/>
              <a:ext cx="286330" cy="2743132"/>
            </a:xfrm>
            <a:prstGeom prst="rightBrac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8C5F86D-4E5F-49F0-B140-52D222FAF2F8}"/>
                    </a:ext>
                  </a:extLst>
                </p:cNvPr>
                <p:cNvSpPr/>
                <p:nvPr/>
              </p:nvSpPr>
              <p:spPr>
                <a:xfrm>
                  <a:off x="3411124" y="6156279"/>
                  <a:ext cx="127882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Utilit</m:t>
                        </m:r>
                        <m:sSub>
                          <m:sSubPr>
                            <m:ctrlPr>
                              <a:rPr lang="en-US" b="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8C5F86D-4E5F-49F0-B140-52D222FAF2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1124" y="6156279"/>
                  <a:ext cx="1278822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FD00686-BA64-4089-A837-D0D331F6A105}"/>
                  </a:ext>
                </a:extLst>
              </p:cNvPr>
              <p:cNvSpPr/>
              <p:nvPr/>
            </p:nvSpPr>
            <p:spPr>
              <a:xfrm>
                <a:off x="1501864" y="3517851"/>
                <a:ext cx="9455611" cy="1015663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Takeaways</a:t>
                </a:r>
                <a:r>
                  <a:rPr lang="en-US" sz="2000" dirty="0"/>
                  <a:t>: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Exist prices </a:t>
                </a:r>
                <a:r>
                  <a:rPr lang="en-US" sz="2000" dirty="0" err="1"/>
                  <a:t>s.t.</a:t>
                </a:r>
                <a:r>
                  <a:rPr lang="en-US" sz="2000" dirty="0"/>
                  <a:t> either bidder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000" dirty="0"/>
                  <a:t> has a large utility or items already sold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Prices </a:t>
                </a:r>
                <a:r>
                  <a:rPr lang="en-US" sz="2000" b="1" dirty="0">
                    <a:solidFill>
                      <a:schemeClr val="tx2"/>
                    </a:solidFill>
                  </a:rPr>
                  <a:t>not robust</a:t>
                </a:r>
                <a:r>
                  <a:rPr lang="en-US" sz="2000" dirty="0"/>
                  <a:t>: We lose additively for incorrectly priced items (in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FD00686-BA64-4089-A837-D0D331F6A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864" y="3517851"/>
                <a:ext cx="9455611" cy="1015663"/>
              </a:xfrm>
              <a:prstGeom prst="rect">
                <a:avLst/>
              </a:prstGeom>
              <a:blipFill>
                <a:blip r:embed="rId4"/>
                <a:stretch>
                  <a:fillRect l="-645" t="-2395" b="-10180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25C1CF85-8FDD-4D15-B2A3-4CC4E83D96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78921" y="4905120"/>
                <a:ext cx="9954406" cy="50640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cap="all" dirty="0"/>
                  <a:t>Corollary</a:t>
                </a:r>
                <a:r>
                  <a:rPr lang="en-US" cap="small" dirty="0"/>
                  <a:t>:  </a:t>
                </a:r>
                <a:r>
                  <a:rPr lang="en-US" b="0" dirty="0"/>
                  <a:t>Exist prices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 err="1"/>
                  <a:t>s.t.</a:t>
                </a:r>
                <a:r>
                  <a:rPr lang="en-US" b="0" dirty="0"/>
                  <a:t> FPA gives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loglog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approx</a:t>
                </a:r>
                <a:r>
                  <a:rPr lang="en-US" b="0" dirty="0"/>
                  <a:t> for </a:t>
                </a:r>
                <a:r>
                  <a:rPr lang="en-US" b="0" dirty="0" err="1"/>
                  <a:t>subadditive</a:t>
                </a:r>
                <a:r>
                  <a:rPr lang="en-US" b="0" dirty="0"/>
                  <a:t> bidders</a:t>
                </a:r>
              </a:p>
            </p:txBody>
          </p:sp>
        </mc:Choice>
        <mc:Fallback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25C1CF85-8FDD-4D15-B2A3-4CC4E83D9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21" y="4905120"/>
                <a:ext cx="9954406" cy="5064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DE44ACA-5873-4D17-8E96-BC1BF446E5B9}"/>
                  </a:ext>
                </a:extLst>
              </p:cNvPr>
              <p:cNvSpPr/>
              <p:nvPr/>
            </p:nvSpPr>
            <p:spPr>
              <a:xfrm>
                <a:off x="8250034" y="3064482"/>
                <a:ext cx="2974128" cy="646331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loglog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:r>
                  <a:rPr lang="en-US" dirty="0" err="1"/>
                  <a:t>subadd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submodular</a:t>
                </a: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DE44ACA-5873-4D17-8E96-BC1BF446E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034" y="3064482"/>
                <a:ext cx="2974128" cy="646331"/>
              </a:xfrm>
              <a:prstGeom prst="rect">
                <a:avLst/>
              </a:prstGeom>
              <a:blipFill>
                <a:blip r:embed="rId6"/>
                <a:stretch>
                  <a:fillRect t="-4587" r="-204" b="-11927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CEBE55D9-989B-4FCE-A49A-1244D105FE82}"/>
              </a:ext>
            </a:extLst>
          </p:cNvPr>
          <p:cNvGrpSpPr/>
          <p:nvPr/>
        </p:nvGrpSpPr>
        <p:grpSpPr>
          <a:xfrm>
            <a:off x="6711043" y="2854899"/>
            <a:ext cx="905551" cy="590506"/>
            <a:chOff x="3943217" y="5935105"/>
            <a:chExt cx="1598691" cy="590506"/>
          </a:xfrm>
        </p:grpSpPr>
        <p:sp>
          <p:nvSpPr>
            <p:cNvPr id="26" name="Right Brace 25">
              <a:extLst>
                <a:ext uri="{FF2B5EF4-FFF2-40B4-BE49-F238E27FC236}">
                  <a16:creationId xmlns:a16="http://schemas.microsoft.com/office/drawing/2014/main" id="{F9F9BBA0-B907-49E2-B474-264A3553D426}"/>
                </a:ext>
              </a:extLst>
            </p:cNvPr>
            <p:cNvSpPr/>
            <p:nvPr/>
          </p:nvSpPr>
          <p:spPr>
            <a:xfrm rot="5400000">
              <a:off x="4436083" y="5572031"/>
              <a:ext cx="284733" cy="1010881"/>
            </a:xfrm>
            <a:prstGeom prst="rightBrac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A1D4441F-A37F-4C7D-B9DC-21EA9AD110C5}"/>
                    </a:ext>
                  </a:extLst>
                </p:cNvPr>
                <p:cNvSpPr/>
                <p:nvPr/>
              </p:nvSpPr>
              <p:spPr>
                <a:xfrm>
                  <a:off x="3943217" y="6158139"/>
                  <a:ext cx="1598691" cy="36747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ev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A1D4441F-A37F-4C7D-B9DC-21EA9AD110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3217" y="6158139"/>
                  <a:ext cx="1598691" cy="367472"/>
                </a:xfrm>
                <a:prstGeom prst="rect">
                  <a:avLst/>
                </a:prstGeom>
                <a:blipFill>
                  <a:blip r:embed="rId7"/>
                  <a:stretch>
                    <a:fillRect r="-1351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B61EAEB-C11F-43E0-9B16-C0E0C2754F39}"/>
                  </a:ext>
                </a:extLst>
              </p:cNvPr>
              <p:cNvSpPr/>
              <p:nvPr/>
            </p:nvSpPr>
            <p:spPr>
              <a:xfrm>
                <a:off x="1328180" y="5565763"/>
                <a:ext cx="9895982" cy="400110"/>
              </a:xfrm>
              <a:prstGeom prst="rect">
                <a:avLst/>
              </a:prstGeom>
              <a:ln w="158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Proof Idea: </a:t>
                </a:r>
                <a:r>
                  <a:rPr lang="en-US" sz="2000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sz="2000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partitions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sz="2000" dirty="0"/>
                  <a:t> items, use above lemma to set item prices</a:t>
                </a: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B61EAEB-C11F-43E0-9B16-C0E0C2754F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180" y="5565763"/>
                <a:ext cx="9895982" cy="400110"/>
              </a:xfrm>
              <a:prstGeom prst="rect">
                <a:avLst/>
              </a:prstGeom>
              <a:blipFill>
                <a:blip r:embed="rId8"/>
                <a:stretch>
                  <a:fillRect l="-678" t="-7576" b="-25758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E23AA51-149F-41DF-8E75-FC684CB7EB59}"/>
                  </a:ext>
                </a:extLst>
              </p:cNvPr>
              <p:cNvSpPr/>
              <p:nvPr/>
            </p:nvSpPr>
            <p:spPr>
              <a:xfrm>
                <a:off x="8132541" y="1168631"/>
                <a:ext cx="3100787" cy="369332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/>
                  <a:t>be optimal allocation</a:t>
                </a: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E23AA51-149F-41DF-8E75-FC684CB7EB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541" y="1168631"/>
                <a:ext cx="3100787" cy="369332"/>
              </a:xfrm>
              <a:prstGeom prst="rect">
                <a:avLst/>
              </a:prstGeom>
              <a:blipFill>
                <a:blip r:embed="rId9"/>
                <a:stretch>
                  <a:fillRect l="-1367" t="-7937" r="-1367" b="-22222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CEB5-C811-430F-9542-4D6009959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the Folklore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13B1D-5F82-4760-BD86-C180098F34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2570480"/>
                <a:ext cx="8950959" cy="3666289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Idea: 	</a:t>
                </a:r>
                <a:r>
                  <a:rPr lang="en-US" b="0" dirty="0"/>
                  <a:t>Welfare = Revenue + Utility</a:t>
                </a:r>
              </a:p>
              <a:p>
                <a:r>
                  <a:rPr lang="en-US" b="0" dirty="0"/>
                  <a:t> 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  <m:r>
                          <a:rPr lang="en-US" b="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b="0" dirty="0"/>
                  <a:t> be items eventually sold</a:t>
                </a:r>
                <a:r>
                  <a:rPr lang="en-US" dirty="0"/>
                  <a:t>:     Revenue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=½⋅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½⋅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Utility</a:t>
                </a:r>
                <a:r>
                  <a:rPr lang="en-US" b="0" dirty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b="0" dirty="0"/>
                  <a:t> is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i="0" dirty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  <m:r>
                      <a:rPr lang="en-US" b="0" i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</m:oMath>
                </a14:m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0" smtClean="0">
                            <a:latin typeface="Cambria Math" panose="02040503050406030204" pitchFamily="18" charset="0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Total Welfare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0" smtClean="0">
                        <a:latin typeface="Cambria Math" panose="02040503050406030204" pitchFamily="18" charset="0"/>
                      </a:rPr>
                      <m:t>½⋅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en-US" i="0" smtClean="0">
                                <a:latin typeface="Cambria Math" panose="02040503050406030204" pitchFamily="18" charset="0"/>
                              </a:rPr>
                              <m:t>∩</m:t>
                            </m:r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</m:acc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13B1D-5F82-4760-BD86-C180098F34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2570480"/>
                <a:ext cx="8950959" cy="3666289"/>
              </a:xfrm>
              <a:blipFill>
                <a:blip r:embed="rId2"/>
                <a:stretch>
                  <a:fillRect l="-613" t="-1331" b="-8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8484B-BE7A-4E24-93F2-E460241C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FE37307-ABC3-4A8E-8CA6-4F982E98F6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47800" y="1536787"/>
                <a:ext cx="9042400" cy="72248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LEMMA [</a:t>
                </a:r>
                <a:r>
                  <a:rPr lang="en-US" dirty="0">
                    <a:solidFill>
                      <a:schemeClr val="tx2"/>
                    </a:solidFill>
                  </a:rPr>
                  <a:t>Folklore</a:t>
                </a:r>
                <a:r>
                  <a:rPr lang="en-US" dirty="0"/>
                  <a:t>]</a:t>
                </a:r>
                <a:r>
                  <a:rPr lang="en-US" cap="small" dirty="0"/>
                  <a:t>:  If an Allocation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cap="small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cap="small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b="0" i="0" cap="small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cap="small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cap="small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cap="small" dirty="0"/>
                  <a:t> has Supporting Prices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cap="small" dirty="0"/>
                  <a:t> then FPA with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=½⋅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𝐪</m:t>
                    </m:r>
                  </m:oMath>
                </a14:m>
                <a:r>
                  <a:rPr lang="en-US" cap="small" dirty="0"/>
                  <a:t> has welfare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½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q</m:t>
                        </m:r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dirty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FE37307-ABC3-4A8E-8CA6-4F982E98F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536787"/>
                <a:ext cx="9042400" cy="722485"/>
              </a:xfrm>
              <a:prstGeom prst="rect">
                <a:avLst/>
              </a:prstGeom>
              <a:blipFill>
                <a:blip r:embed="rId3"/>
                <a:stretch>
                  <a:fillRect t="-8497" b="-66013"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C43252A-26D5-4243-B37E-49AA1515C517}"/>
              </a:ext>
            </a:extLst>
          </p:cNvPr>
          <p:cNvSpPr txBox="1"/>
          <p:nvPr/>
        </p:nvSpPr>
        <p:spPr>
          <a:xfrm>
            <a:off x="9659730" y="57109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Q.E.D.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6E6E2CA-2D2D-463F-A818-C43D7BCA0DCF}"/>
                  </a:ext>
                </a:extLst>
              </p:cNvPr>
              <p:cNvSpPr/>
              <p:nvPr/>
            </p:nvSpPr>
            <p:spPr>
              <a:xfrm>
                <a:off x="8319293" y="3279894"/>
                <a:ext cx="2623026" cy="369332"/>
              </a:xfrm>
              <a:prstGeom prst="rect">
                <a:avLst/>
              </a:prstGeom>
              <a:ln w="158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cap="small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cap="small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cap="small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cap="small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cap="small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i="1" cap="small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cap="small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partitions </a:t>
                </a:r>
                <a14:m>
                  <m:oMath xmlns:m="http://schemas.openxmlformats.org/officeDocument/2006/math">
                    <m:r>
                      <a:rPr lang="en-US" i="0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0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6E6E2CA-2D2D-463F-A818-C43D7BCA0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293" y="3279894"/>
                <a:ext cx="2623026" cy="369332"/>
              </a:xfrm>
              <a:prstGeom prst="rect">
                <a:avLst/>
              </a:prstGeom>
              <a:blipFill>
                <a:blip r:embed="rId4"/>
                <a:stretch>
                  <a:fillRect t="-6250" b="-20313"/>
                </a:stretch>
              </a:blipFill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6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39EE-C468-4BEC-BDE6-579ABBF1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for Item Prices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89467C-62F7-4F2B-82FF-A56B3E7056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658255"/>
                <a:ext cx="7496981" cy="3995785"/>
              </a:xfrm>
            </p:spPr>
            <p:txBody>
              <a:bodyPr>
                <a:normAutofit/>
              </a:bodyPr>
              <a:lstStyle/>
              <a:p>
                <a:pPr marL="342913" indent="-342913">
                  <a:buFont typeface="Arial" panose="020B0604020202020204" pitchFamily="34" charset="0"/>
                  <a:buChar char="•"/>
                </a:pPr>
                <a:r>
                  <a:rPr lang="en-US" b="0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OPT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dirty="0"/>
                  <a:t>. Define</a:t>
                </a:r>
                <a:r>
                  <a:rPr lang="en-US" dirty="0"/>
                  <a:t> </a:t>
                </a:r>
                <a:r>
                  <a:rPr lang="en-US" b="0" dirty="0"/>
                  <a:t>Bin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r>
                      <a:rPr lang="en-US" b="0">
                        <a:latin typeface="Cambria Math" panose="02040503050406030204" pitchFamily="18" charset="0"/>
                      </a:rPr>
                      <m:t>=[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j</m:t>
                        </m:r>
                      </m:sup>
                    </m:sSup>
                    <m:r>
                      <a:rPr lang="en-US" b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000" dirty="0"/>
              </a:p>
              <a:p>
                <a:pPr marL="342913" indent="-342913">
                  <a:buFont typeface="Arial" panose="020B0604020202020204" pitchFamily="34" charset="0"/>
                  <a:buChar char="•"/>
                </a:pPr>
                <a:endParaRPr lang="en-US" sz="1000" b="0" dirty="0"/>
              </a:p>
              <a:p>
                <a:pPr marL="342913" indent="-342913">
                  <a:spcBef>
                    <a:spcPts val="12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For level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dirty="0"/>
                  <a:t>,  subdivide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into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pieces</a:t>
                </a:r>
              </a:p>
              <a:p>
                <a:pPr marL="800113" lvl="1" indent="-342913"/>
                <a:r>
                  <a:rPr lang="en-US" dirty="0"/>
                  <a:t>Run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FPAs</a:t>
                </a:r>
              </a:p>
              <a:p>
                <a:pPr marL="800113" lvl="1" indent="-342913">
                  <a:spcAft>
                    <a:spcPts val="600"/>
                  </a:spcAft>
                </a:pPr>
                <a:r>
                  <a:rPr lang="en-US" dirty="0"/>
                  <a:t>Items priced at lowest bin’s price</a:t>
                </a:r>
              </a:p>
              <a:p>
                <a:pPr marL="800113" lvl="1" indent="-342913">
                  <a:spcAft>
                    <a:spcPts val="600"/>
                  </a:spcAft>
                </a:pPr>
                <a:endParaRPr lang="en-US" dirty="0"/>
              </a:p>
              <a:p>
                <a:pPr marL="342931" indent="-342913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At level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 move items to </a:t>
                </a:r>
              </a:p>
              <a:p>
                <a:pPr marL="800131" lvl="1" indent="-342913">
                  <a:spcBef>
                    <a:spcPts val="0"/>
                  </a:spcBef>
                </a:pPr>
                <a:r>
                  <a:rPr lang="en-US" dirty="0"/>
                  <a:t>Subtree of their </a:t>
                </a:r>
                <a:r>
                  <a:rPr lang="en-US" u="sng" dirty="0"/>
                  <a:t>highest sold</a:t>
                </a:r>
                <a:r>
                  <a:rPr lang="en-US" dirty="0"/>
                  <a:t> bin</a:t>
                </a:r>
              </a:p>
              <a:p>
                <a:pPr marL="342913" indent="-342913">
                  <a:buFont typeface="Arial" panose="020B0604020202020204" pitchFamily="34" charset="0"/>
                  <a:buChar char="•"/>
                </a:pPr>
                <a:endParaRPr lang="en-US" sz="1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89467C-62F7-4F2B-82FF-A56B3E7056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658255"/>
                <a:ext cx="7496981" cy="3995785"/>
              </a:xfrm>
              <a:blipFill>
                <a:blip r:embed="rId3"/>
                <a:stretch>
                  <a:fillRect l="-732" t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06C8D-F02A-46C2-8C53-54C0C887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5BA20D8-70BD-4A5B-919C-E5147D745968}"/>
              </a:ext>
            </a:extLst>
          </p:cNvPr>
          <p:cNvGrpSpPr/>
          <p:nvPr/>
        </p:nvGrpSpPr>
        <p:grpSpPr>
          <a:xfrm>
            <a:off x="6604969" y="2458441"/>
            <a:ext cx="4917528" cy="2479282"/>
            <a:chOff x="6778480" y="1441638"/>
            <a:chExt cx="4917528" cy="247928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0074E76-FC9F-4099-BC64-D878BB44DCFE}"/>
                </a:ext>
              </a:extLst>
            </p:cNvPr>
            <p:cNvSpPr/>
            <p:nvPr/>
          </p:nvSpPr>
          <p:spPr>
            <a:xfrm>
              <a:off x="9053232" y="18237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00B1183-761C-4960-B76B-B417112C5979}"/>
                </a:ext>
              </a:extLst>
            </p:cNvPr>
            <p:cNvSpPr/>
            <p:nvPr/>
          </p:nvSpPr>
          <p:spPr>
            <a:xfrm>
              <a:off x="7955952" y="24486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E87A1F-2CD3-4459-B383-7AD64DB7EB85}"/>
                </a:ext>
              </a:extLst>
            </p:cNvPr>
            <p:cNvSpPr/>
            <p:nvPr/>
          </p:nvSpPr>
          <p:spPr>
            <a:xfrm>
              <a:off x="7351432" y="29667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E8853FA-CEE4-4521-92B1-379420765F58}"/>
                </a:ext>
              </a:extLst>
            </p:cNvPr>
            <p:cNvSpPr/>
            <p:nvPr/>
          </p:nvSpPr>
          <p:spPr>
            <a:xfrm>
              <a:off x="7087272" y="339350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DA91430-FF96-4695-A939-B51EC3E3F28A}"/>
                </a:ext>
              </a:extLst>
            </p:cNvPr>
            <p:cNvSpPr/>
            <p:nvPr/>
          </p:nvSpPr>
          <p:spPr>
            <a:xfrm>
              <a:off x="7635912" y="33985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A6FBA4E-F6B4-4053-A825-18FB017BA333}"/>
                </a:ext>
              </a:extLst>
            </p:cNvPr>
            <p:cNvCxnSpPr>
              <a:stCxn id="6" idx="7"/>
              <a:endCxn id="5" idx="3"/>
            </p:cNvCxnSpPr>
            <p:nvPr/>
          </p:nvCxnSpPr>
          <p:spPr>
            <a:xfrm flipV="1">
              <a:off x="8107714" y="1949533"/>
              <a:ext cx="971556" cy="5206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606BA81-DCC2-4F22-B036-F0B8BC0DBE8D}"/>
                </a:ext>
              </a:extLst>
            </p:cNvPr>
            <p:cNvCxnSpPr>
              <a:stCxn id="7" idx="7"/>
              <a:endCxn id="6" idx="3"/>
            </p:cNvCxnSpPr>
            <p:nvPr/>
          </p:nvCxnSpPr>
          <p:spPr>
            <a:xfrm flipV="1">
              <a:off x="7503194" y="2574373"/>
              <a:ext cx="478796" cy="413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14B5C7B-C3C0-4697-B8E3-D618C5C3A9E3}"/>
                </a:ext>
              </a:extLst>
            </p:cNvPr>
            <p:cNvCxnSpPr>
              <a:stCxn id="8" idx="7"/>
              <a:endCxn id="7" idx="3"/>
            </p:cNvCxnSpPr>
            <p:nvPr/>
          </p:nvCxnSpPr>
          <p:spPr>
            <a:xfrm flipV="1">
              <a:off x="7239034" y="309253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7EEA566-D389-46A7-91E5-6D620FFCBAFF}"/>
                </a:ext>
              </a:extLst>
            </p:cNvPr>
            <p:cNvCxnSpPr>
              <a:stCxn id="9" idx="1"/>
              <a:endCxn id="7" idx="5"/>
            </p:cNvCxnSpPr>
            <p:nvPr/>
          </p:nvCxnSpPr>
          <p:spPr>
            <a:xfrm flipH="1" flipV="1">
              <a:off x="7503194" y="309253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6BD4A33-560C-4604-AAD8-652E3CC4A3E0}"/>
                </a:ext>
              </a:extLst>
            </p:cNvPr>
            <p:cNvSpPr/>
            <p:nvPr/>
          </p:nvSpPr>
          <p:spPr>
            <a:xfrm>
              <a:off x="8514752" y="29312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3EAFF32-E8F0-4983-BE27-2E88FBC78200}"/>
                </a:ext>
              </a:extLst>
            </p:cNvPr>
            <p:cNvSpPr/>
            <p:nvPr/>
          </p:nvSpPr>
          <p:spPr>
            <a:xfrm>
              <a:off x="8250592" y="335794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519AD42-1ABE-47B3-9AD7-B0D65769B1DF}"/>
                </a:ext>
              </a:extLst>
            </p:cNvPr>
            <p:cNvSpPr/>
            <p:nvPr/>
          </p:nvSpPr>
          <p:spPr>
            <a:xfrm>
              <a:off x="8799232" y="33630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6729F97-BA9B-44C2-A189-C12C72F98535}"/>
                </a:ext>
              </a:extLst>
            </p:cNvPr>
            <p:cNvCxnSpPr>
              <a:stCxn id="19" idx="7"/>
              <a:endCxn id="18" idx="3"/>
            </p:cNvCxnSpPr>
            <p:nvPr/>
          </p:nvCxnSpPr>
          <p:spPr>
            <a:xfrm flipV="1">
              <a:off x="8402354" y="305697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D063B14-1BC9-498D-9539-76A0C60F2764}"/>
                </a:ext>
              </a:extLst>
            </p:cNvPr>
            <p:cNvCxnSpPr>
              <a:stCxn id="20" idx="1"/>
              <a:endCxn id="18" idx="5"/>
            </p:cNvCxnSpPr>
            <p:nvPr/>
          </p:nvCxnSpPr>
          <p:spPr>
            <a:xfrm flipH="1" flipV="1">
              <a:off x="8666514" y="305697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1441A4E-8841-44C7-AFFC-341E156338BD}"/>
                </a:ext>
              </a:extLst>
            </p:cNvPr>
            <p:cNvCxnSpPr>
              <a:stCxn id="6" idx="5"/>
              <a:endCxn id="18" idx="1"/>
            </p:cNvCxnSpPr>
            <p:nvPr/>
          </p:nvCxnSpPr>
          <p:spPr>
            <a:xfrm>
              <a:off x="8107714" y="2574373"/>
              <a:ext cx="433076" cy="378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DAFC180-080B-48B6-B651-772EB3289463}"/>
                </a:ext>
              </a:extLst>
            </p:cNvPr>
            <p:cNvSpPr/>
            <p:nvPr/>
          </p:nvSpPr>
          <p:spPr>
            <a:xfrm>
              <a:off x="10328312" y="24130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FDE4BC-E212-4D66-B75C-7C062CAF6989}"/>
                </a:ext>
              </a:extLst>
            </p:cNvPr>
            <p:cNvSpPr/>
            <p:nvPr/>
          </p:nvSpPr>
          <p:spPr>
            <a:xfrm>
              <a:off x="9723792" y="29312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BF28D41-6C5C-4C18-A86C-4D4907A5D65B}"/>
                </a:ext>
              </a:extLst>
            </p:cNvPr>
            <p:cNvSpPr/>
            <p:nvPr/>
          </p:nvSpPr>
          <p:spPr>
            <a:xfrm>
              <a:off x="9459632" y="335794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569A49E-4665-42EF-92B5-CCC3BE9A5AD9}"/>
                </a:ext>
              </a:extLst>
            </p:cNvPr>
            <p:cNvSpPr/>
            <p:nvPr/>
          </p:nvSpPr>
          <p:spPr>
            <a:xfrm>
              <a:off x="10008272" y="336302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6C70CDC-9868-426B-A809-CAD62CEDF62B}"/>
                </a:ext>
              </a:extLst>
            </p:cNvPr>
            <p:cNvCxnSpPr>
              <a:stCxn id="26" idx="7"/>
              <a:endCxn id="25" idx="3"/>
            </p:cNvCxnSpPr>
            <p:nvPr/>
          </p:nvCxnSpPr>
          <p:spPr>
            <a:xfrm flipV="1">
              <a:off x="9875554" y="2538813"/>
              <a:ext cx="478796" cy="413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B6661E5-7E35-4EA4-88D0-E16EE0776874}"/>
                </a:ext>
              </a:extLst>
            </p:cNvPr>
            <p:cNvCxnSpPr>
              <a:stCxn id="27" idx="7"/>
              <a:endCxn id="26" idx="3"/>
            </p:cNvCxnSpPr>
            <p:nvPr/>
          </p:nvCxnSpPr>
          <p:spPr>
            <a:xfrm flipV="1">
              <a:off x="9611394" y="305697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BDD9C1A-6DA6-46BB-B5F9-3C562CB74016}"/>
                </a:ext>
              </a:extLst>
            </p:cNvPr>
            <p:cNvCxnSpPr>
              <a:stCxn id="28" idx="1"/>
              <a:endCxn id="26" idx="5"/>
            </p:cNvCxnSpPr>
            <p:nvPr/>
          </p:nvCxnSpPr>
          <p:spPr>
            <a:xfrm flipH="1" flipV="1">
              <a:off x="9875554" y="305697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A19B9AC-C514-4F0F-BF18-D5DEA483F567}"/>
                </a:ext>
              </a:extLst>
            </p:cNvPr>
            <p:cNvSpPr/>
            <p:nvPr/>
          </p:nvSpPr>
          <p:spPr>
            <a:xfrm>
              <a:off x="10887112" y="28956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170EFA5-088E-4EE8-AF68-AA36782527CE}"/>
                </a:ext>
              </a:extLst>
            </p:cNvPr>
            <p:cNvSpPr/>
            <p:nvPr/>
          </p:nvSpPr>
          <p:spPr>
            <a:xfrm>
              <a:off x="10622952" y="332238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BBA64DC-1490-4D6D-BF23-B0D0DA76E8C2}"/>
                </a:ext>
              </a:extLst>
            </p:cNvPr>
            <p:cNvSpPr/>
            <p:nvPr/>
          </p:nvSpPr>
          <p:spPr>
            <a:xfrm>
              <a:off x="11171592" y="3327468"/>
              <a:ext cx="177800" cy="147320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22FA4C7-FF70-4272-9738-612EF100D0F3}"/>
                </a:ext>
              </a:extLst>
            </p:cNvPr>
            <p:cNvCxnSpPr>
              <a:stCxn id="33" idx="7"/>
              <a:endCxn id="32" idx="3"/>
            </p:cNvCxnSpPr>
            <p:nvPr/>
          </p:nvCxnSpPr>
          <p:spPr>
            <a:xfrm flipV="1">
              <a:off x="10774714" y="3021413"/>
              <a:ext cx="138436" cy="3225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74EB82B-960F-4DD1-BA62-C89E4351827F}"/>
                </a:ext>
              </a:extLst>
            </p:cNvPr>
            <p:cNvCxnSpPr>
              <a:stCxn id="34" idx="1"/>
              <a:endCxn id="32" idx="5"/>
            </p:cNvCxnSpPr>
            <p:nvPr/>
          </p:nvCxnSpPr>
          <p:spPr>
            <a:xfrm flipH="1" flipV="1">
              <a:off x="11038874" y="3021413"/>
              <a:ext cx="158756" cy="327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1A955DB-7912-4554-B55D-1C9B5DDF30FC}"/>
                </a:ext>
              </a:extLst>
            </p:cNvPr>
            <p:cNvCxnSpPr>
              <a:stCxn id="25" idx="5"/>
              <a:endCxn id="32" idx="1"/>
            </p:cNvCxnSpPr>
            <p:nvPr/>
          </p:nvCxnSpPr>
          <p:spPr>
            <a:xfrm>
              <a:off x="10480074" y="2538813"/>
              <a:ext cx="433076" cy="3784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D1D1294-FB05-401B-8A9C-5FE71DEF7E93}"/>
                </a:ext>
              </a:extLst>
            </p:cNvPr>
            <p:cNvCxnSpPr>
              <a:stCxn id="25" idx="0"/>
              <a:endCxn id="5" idx="5"/>
            </p:cNvCxnSpPr>
            <p:nvPr/>
          </p:nvCxnSpPr>
          <p:spPr>
            <a:xfrm flipH="1" flipV="1">
              <a:off x="9204994" y="1949533"/>
              <a:ext cx="1212218" cy="4635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0F5810F-4954-4BD5-A6C4-F33D9F0DEF83}"/>
                    </a:ext>
                  </a:extLst>
                </p:cNvPr>
                <p:cNvSpPr txBox="1"/>
                <p:nvPr/>
              </p:nvSpPr>
              <p:spPr>
                <a:xfrm>
                  <a:off x="7981990" y="1441638"/>
                  <a:ext cx="290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0F5810F-4954-4BD5-A6C4-F33D9F0DEF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1990" y="1441638"/>
                  <a:ext cx="2905122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E4E44FC-2A24-4981-9E1F-BE005C8B5607}"/>
                    </a:ext>
                  </a:extLst>
                </p:cNvPr>
                <p:cNvSpPr txBox="1"/>
                <p:nvPr/>
              </p:nvSpPr>
              <p:spPr>
                <a:xfrm>
                  <a:off x="6949793" y="2045806"/>
                  <a:ext cx="171672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E4E44FC-2A24-4981-9E1F-BE005C8B5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9793" y="2045806"/>
                  <a:ext cx="171672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F2141CC-44C7-455B-8A1A-2663B0E622DC}"/>
                    </a:ext>
                  </a:extLst>
                </p:cNvPr>
                <p:cNvSpPr txBox="1"/>
                <p:nvPr/>
              </p:nvSpPr>
              <p:spPr>
                <a:xfrm>
                  <a:off x="10038655" y="2002903"/>
                  <a:ext cx="1350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F2141CC-44C7-455B-8A1A-2663B0E622D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8655" y="2002903"/>
                  <a:ext cx="1350004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2252"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45D64D2-1458-48D1-9D75-46D06B764F82}"/>
                    </a:ext>
                  </a:extLst>
                </p:cNvPr>
                <p:cNvSpPr/>
                <p:nvPr/>
              </p:nvSpPr>
              <p:spPr>
                <a:xfrm>
                  <a:off x="6778480" y="2599242"/>
                  <a:ext cx="8290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D45D64D2-1458-48D1-9D75-46D06B764F8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8480" y="2599242"/>
                  <a:ext cx="829008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F5893344-C062-454A-807D-04E80B4B42D8}"/>
                    </a:ext>
                  </a:extLst>
                </p:cNvPr>
                <p:cNvSpPr/>
                <p:nvPr/>
              </p:nvSpPr>
              <p:spPr>
                <a:xfrm>
                  <a:off x="8347727" y="2566476"/>
                  <a:ext cx="82445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F5893344-C062-454A-807D-04E80B4B42D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7727" y="2566476"/>
                  <a:ext cx="82445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734F07D-7BA1-4625-8E99-5C63B81A9058}"/>
                    </a:ext>
                  </a:extLst>
                </p:cNvPr>
                <p:cNvSpPr/>
                <p:nvPr/>
              </p:nvSpPr>
              <p:spPr>
                <a:xfrm>
                  <a:off x="6799960" y="3471494"/>
                  <a:ext cx="49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734F07D-7BA1-4625-8E99-5C63B81A90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960" y="3471494"/>
                  <a:ext cx="49295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E0CBB50-4B2D-4B85-B794-DF553FA56383}"/>
                    </a:ext>
                  </a:extLst>
                </p:cNvPr>
                <p:cNvSpPr/>
                <p:nvPr/>
              </p:nvSpPr>
              <p:spPr>
                <a:xfrm>
                  <a:off x="9323945" y="2566476"/>
                  <a:ext cx="8343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CE0CBB50-4B2D-4B85-B794-DF553FA5638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3945" y="2566476"/>
                  <a:ext cx="834331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81316F7-C889-4840-ADF0-0F9C953A6F4D}"/>
                    </a:ext>
                  </a:extLst>
                </p:cNvPr>
                <p:cNvSpPr/>
                <p:nvPr/>
              </p:nvSpPr>
              <p:spPr>
                <a:xfrm>
                  <a:off x="10832078" y="2573118"/>
                  <a:ext cx="8343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  <m:r>
                          <a:rPr lang="en-US" i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F81316F7-C889-4840-ADF0-0F9C953A6F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2078" y="2573118"/>
                  <a:ext cx="834331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A318187-FDE6-41D4-AAF2-83A082680797}"/>
                    </a:ext>
                  </a:extLst>
                </p:cNvPr>
                <p:cNvSpPr/>
                <p:nvPr/>
              </p:nvSpPr>
              <p:spPr>
                <a:xfrm>
                  <a:off x="7429880" y="3476574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A318187-FDE6-41D4-AAF2-83A0826807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9880" y="3476574"/>
                  <a:ext cx="49827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509B50CB-441E-40BA-8A75-14DF1C77FC4C}"/>
                    </a:ext>
                  </a:extLst>
                </p:cNvPr>
                <p:cNvSpPr/>
                <p:nvPr/>
              </p:nvSpPr>
              <p:spPr>
                <a:xfrm>
                  <a:off x="8080120" y="3471494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509B50CB-441E-40BA-8A75-14DF1C77FC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120" y="3471494"/>
                  <a:ext cx="498278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863C85B-550E-4A34-8A39-55D157DB13BF}"/>
                    </a:ext>
                  </a:extLst>
                </p:cNvPr>
                <p:cNvSpPr/>
                <p:nvPr/>
              </p:nvSpPr>
              <p:spPr>
                <a:xfrm>
                  <a:off x="8720200" y="3496894"/>
                  <a:ext cx="49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863C85B-550E-4A34-8A39-55D157DB13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0200" y="3496894"/>
                  <a:ext cx="492955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E331B2E-7A22-4D81-B8C7-18E70854D962}"/>
                    </a:ext>
                  </a:extLst>
                </p:cNvPr>
                <p:cNvSpPr/>
                <p:nvPr/>
              </p:nvSpPr>
              <p:spPr>
                <a:xfrm>
                  <a:off x="9272410" y="351602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1E331B2E-7A22-4D81-B8C7-18E70854D96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2410" y="3516028"/>
                  <a:ext cx="498278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3D2C2A0-3855-49CF-9C5E-2C37600C5E0C}"/>
                    </a:ext>
                  </a:extLst>
                </p:cNvPr>
                <p:cNvSpPr/>
                <p:nvPr/>
              </p:nvSpPr>
              <p:spPr>
                <a:xfrm>
                  <a:off x="9907410" y="353126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3D2C2A0-3855-49CF-9C5E-2C37600C5E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7410" y="3531268"/>
                  <a:ext cx="49827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A10B05B-AD2E-4196-AD37-4F473F59BA03}"/>
                    </a:ext>
                  </a:extLst>
                </p:cNvPr>
                <p:cNvSpPr/>
                <p:nvPr/>
              </p:nvSpPr>
              <p:spPr>
                <a:xfrm>
                  <a:off x="10557650" y="352618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A10B05B-AD2E-4196-AD37-4F473F59B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57650" y="3526188"/>
                  <a:ext cx="498278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A1D56DA-66D6-4CB1-BBFD-DFA0BC8D449D}"/>
                    </a:ext>
                  </a:extLst>
                </p:cNvPr>
                <p:cNvSpPr/>
                <p:nvPr/>
              </p:nvSpPr>
              <p:spPr>
                <a:xfrm>
                  <a:off x="11197730" y="3551588"/>
                  <a:ext cx="4982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6A1D56DA-66D6-4CB1-BBFD-DFA0BC8D44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97730" y="3551588"/>
                  <a:ext cx="498278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7A7C82C-A6FD-4E76-9261-8F6247CDC6BE}"/>
              </a:ext>
            </a:extLst>
          </p:cNvPr>
          <p:cNvSpPr/>
          <p:nvPr/>
        </p:nvSpPr>
        <p:spPr>
          <a:xfrm>
            <a:off x="8818107" y="2576363"/>
            <a:ext cx="1511038" cy="2346960"/>
          </a:xfrm>
          <a:custGeom>
            <a:avLst/>
            <a:gdLst>
              <a:gd name="connsiteX0" fmla="*/ 96502 w 1511038"/>
              <a:gd name="connsiteY0" fmla="*/ 0 h 2346960"/>
              <a:gd name="connsiteX1" fmla="*/ 147302 w 1511038"/>
              <a:gd name="connsiteY1" fmla="*/ 289560 h 2346960"/>
              <a:gd name="connsiteX2" fmla="*/ 1493502 w 1511038"/>
              <a:gd name="connsiteY2" fmla="*/ 863600 h 2346960"/>
              <a:gd name="connsiteX3" fmla="*/ 888982 w 1511038"/>
              <a:gd name="connsiteY3" fmla="*/ 1478280 h 2346960"/>
              <a:gd name="connsiteX4" fmla="*/ 513062 w 1511038"/>
              <a:gd name="connsiteY4" fmla="*/ 1788160 h 2346960"/>
              <a:gd name="connsiteX5" fmla="*/ 640062 w 1511038"/>
              <a:gd name="connsiteY5" fmla="*/ 2346960 h 2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038" h="2346960">
                <a:moveTo>
                  <a:pt x="96502" y="0"/>
                </a:moveTo>
                <a:cubicBezTo>
                  <a:pt x="5485" y="72813"/>
                  <a:pt x="-85531" y="145627"/>
                  <a:pt x="147302" y="289560"/>
                </a:cubicBezTo>
                <a:cubicBezTo>
                  <a:pt x="380135" y="433493"/>
                  <a:pt x="1369889" y="665480"/>
                  <a:pt x="1493502" y="863600"/>
                </a:cubicBezTo>
                <a:cubicBezTo>
                  <a:pt x="1617115" y="1061720"/>
                  <a:pt x="1052389" y="1324187"/>
                  <a:pt x="888982" y="1478280"/>
                </a:cubicBezTo>
                <a:cubicBezTo>
                  <a:pt x="725575" y="1632373"/>
                  <a:pt x="554549" y="1643380"/>
                  <a:pt x="513062" y="1788160"/>
                </a:cubicBezTo>
                <a:cubicBezTo>
                  <a:pt x="471575" y="1932940"/>
                  <a:pt x="592649" y="2331720"/>
                  <a:pt x="640062" y="234696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A7176-9854-4F6B-9440-C83841200C23}"/>
                  </a:ext>
                </a:extLst>
              </p:cNvPr>
              <p:cNvSpPr txBox="1"/>
              <p:nvPr/>
            </p:nvSpPr>
            <p:spPr>
              <a:xfrm>
                <a:off x="9567599" y="1821958"/>
                <a:ext cx="1350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10A7176-9854-4F6B-9440-C83841200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599" y="1821958"/>
                <a:ext cx="1350004" cy="369332"/>
              </a:xfrm>
              <a:prstGeom prst="rect">
                <a:avLst/>
              </a:prstGeom>
              <a:blipFill>
                <a:blip r:embed="rId19"/>
                <a:stretch>
                  <a:fillRect l="-360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EDFFC30A-4FA6-498B-B0E9-8210EA90730A}"/>
              </a:ext>
            </a:extLst>
          </p:cNvPr>
          <p:cNvSpPr txBox="1"/>
          <p:nvPr/>
        </p:nvSpPr>
        <p:spPr>
          <a:xfrm>
            <a:off x="8376182" y="967985"/>
            <a:ext cx="2838966" cy="369332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Binary search on prices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5F57FD4-88D6-4D9A-BD49-C2486CFC6F11}"/>
              </a:ext>
            </a:extLst>
          </p:cNvPr>
          <p:cNvSpPr txBox="1"/>
          <p:nvPr/>
        </p:nvSpPr>
        <p:spPr>
          <a:xfrm>
            <a:off x="7316998" y="5421082"/>
            <a:ext cx="3858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small" dirty="0"/>
              <a:t>Each item has its own Path</a:t>
            </a:r>
          </a:p>
        </p:txBody>
      </p:sp>
    </p:spTree>
    <p:extLst>
      <p:ext uri="{BB962C8B-B14F-4D97-AF65-F5344CB8AC3E}">
        <p14:creationId xmlns:p14="http://schemas.microsoft.com/office/powerpoint/2010/main" val="278848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1" y="1510088"/>
                <a:ext cx="7747660" cy="309220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indivisible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</a:rPr>
                  <a:t>non-identical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b="0" dirty="0">
                    <a:solidFill>
                      <a:schemeClr val="tx1"/>
                    </a:solidFill>
                  </a:rPr>
                  <a:t>items: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{1,2,…,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bidders with </a:t>
                </a:r>
                <a:r>
                  <a:rPr lang="en-US" dirty="0">
                    <a:solidFill>
                      <a:schemeClr val="tx2"/>
                    </a:solidFill>
                  </a:rPr>
                  <a:t>private</a:t>
                </a:r>
                <a:r>
                  <a:rPr lang="en-US" b="0" dirty="0"/>
                  <a:t> </a:t>
                </a:r>
                <a:r>
                  <a:rPr lang="en-US" dirty="0"/>
                  <a:t>combinatorial</a:t>
                </a:r>
                <a:r>
                  <a:rPr lang="en-US" b="0" dirty="0"/>
                  <a:t> valuations</a:t>
                </a:r>
                <a:br>
                  <a:rPr lang="en-US" b="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</m:sSub>
                  </m:oMath>
                </a14:m>
                <a:endParaRPr lang="en-US" b="0" dirty="0"/>
              </a:p>
              <a:p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Goal:   </a:t>
                </a:r>
                <a:r>
                  <a:rPr lang="en-US" b="0" dirty="0"/>
                  <a:t>Allocate items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b="0" dirty="0"/>
                  <a:t> to maximize</a:t>
                </a:r>
                <a:br>
                  <a:rPr lang="en-US" b="0" dirty="0"/>
                </a:br>
                <a:r>
                  <a:rPr lang="en-US" dirty="0"/>
                  <a:t>			</a:t>
                </a:r>
                <a:r>
                  <a:rPr lang="en-US" dirty="0">
                    <a:solidFill>
                      <a:schemeClr val="tx2"/>
                    </a:solidFill>
                  </a:rPr>
                  <a:t>Welfare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9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342900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Examples of Bidder Valuations: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1" y="1510088"/>
                <a:ext cx="7747660" cy="3092203"/>
              </a:xfrm>
              <a:blipFill>
                <a:blip r:embed="rId3"/>
                <a:stretch>
                  <a:fillRect l="-708"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73026"/>
            <a:ext cx="10901680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Combinatorial Auctions: Welfare Maximization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B23E0E7-A61F-4BC5-AA0E-CA935099BB51}"/>
                  </a:ext>
                </a:extLst>
              </p:cNvPr>
              <p:cNvSpPr txBox="1"/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B23E0E7-A61F-4BC5-AA0E-CA935099B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blipFill>
                <a:blip r:embed="rId4"/>
                <a:stretch>
                  <a:fillRect t="-8197" r="-30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2D4C7C11-A568-4D6C-A546-78E321244196}"/>
              </a:ext>
            </a:extLst>
          </p:cNvPr>
          <p:cNvSpPr/>
          <p:nvPr/>
        </p:nvSpPr>
        <p:spPr>
          <a:xfrm>
            <a:off x="11134625" y="2807485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BA779D5-36C7-425D-AB73-E252A0F7BFC6}"/>
              </a:ext>
            </a:extLst>
          </p:cNvPr>
          <p:cNvSpPr/>
          <p:nvPr/>
        </p:nvSpPr>
        <p:spPr>
          <a:xfrm>
            <a:off x="11134625" y="320867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5708CE2-B02D-4A9E-B486-8592672C31EE}"/>
              </a:ext>
            </a:extLst>
          </p:cNvPr>
          <p:cNvSpPr/>
          <p:nvPr/>
        </p:nvSpPr>
        <p:spPr>
          <a:xfrm>
            <a:off x="11134625" y="365341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1A0938D-5A6C-489C-99C7-C8E6BF606777}"/>
              </a:ext>
            </a:extLst>
          </p:cNvPr>
          <p:cNvSpPr/>
          <p:nvPr/>
        </p:nvSpPr>
        <p:spPr>
          <a:xfrm>
            <a:off x="11134625" y="407340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9B37F5C-4821-4130-BBB9-9CDEB0E5DFC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852340" y="3823270"/>
            <a:ext cx="684842" cy="68655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0C7A121-B99E-4502-9DEB-927D1941ED3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650861" y="2079409"/>
            <a:ext cx="942201" cy="51629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915CB02-809B-426D-89B3-DD945575543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8632865" y="2865414"/>
            <a:ext cx="942200" cy="66542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B4FBBA5-DC54-49C1-B37F-5F50BCD9346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rcRect r="23316"/>
          <a:stretch/>
        </p:blipFill>
        <p:spPr>
          <a:xfrm>
            <a:off x="8832669" y="4809813"/>
            <a:ext cx="684842" cy="893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DC0B09-087C-47F6-8A9C-5461EF2CE637}"/>
                  </a:ext>
                </a:extLst>
              </p:cNvPr>
              <p:cNvSpPr txBox="1"/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bidders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DC0B09-087C-47F6-8A9C-5461EF2CE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065A175E-4FD9-4B18-AAE8-3C79D99A45BA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599" y="4442324"/>
            <a:ext cx="2415578" cy="19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0" y="1510089"/>
                <a:ext cx="9134889" cy="440031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:r>
                  <a:rPr lang="en-US" dirty="0"/>
                  <a:t>Suppose valuations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tx2"/>
                    </a:solidFill>
                  </a:rPr>
                  <a:t>given</a:t>
                </a:r>
                <a:r>
                  <a:rPr lang="en-US" dirty="0"/>
                  <a:t>, can we maximize welfare in </a:t>
                </a:r>
                <a:r>
                  <a:rPr lang="en-US" dirty="0">
                    <a:solidFill>
                      <a:schemeClr val="tx2"/>
                    </a:solidFill>
                  </a:rPr>
                  <a:t>polytime</a:t>
                </a:r>
                <a:r>
                  <a:rPr lang="en-US" dirty="0"/>
                  <a:t>?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b="0" dirty="0"/>
                  <a:t>Easy for </a:t>
                </a:r>
                <a:r>
                  <a:rPr lang="en-US" b="0" u="sng" dirty="0"/>
                  <a:t>additive</a:t>
                </a:r>
                <a:r>
                  <a:rPr lang="en-US" b="0" dirty="0"/>
                  <a:t>, otherwise how are valuations given?</a:t>
                </a:r>
                <a:endParaRPr lang="en-US" b="0" u="sng" dirty="0"/>
              </a:p>
              <a:p>
                <a:pPr marL="342900" indent="-342900">
                  <a:buFont typeface="Arial" charset="0"/>
                  <a:buChar char="•"/>
                </a:pPr>
                <a:endParaRPr lang="en-US" sz="1000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dirty="0"/>
                  <a:t>Value Oracle</a:t>
                </a:r>
                <a:r>
                  <a:rPr lang="en-US" b="0" dirty="0"/>
                  <a:t>: query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Greedy gives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approx</a:t>
                </a:r>
                <a:r>
                  <a:rPr lang="en-US" dirty="0"/>
                  <a:t> for </a:t>
                </a:r>
                <a:r>
                  <a:rPr lang="en-US" b="1" dirty="0"/>
                  <a:t>submodular</a:t>
                </a:r>
                <a:endParaRPr lang="en-US" dirty="0"/>
              </a:p>
              <a:p>
                <a:pPr marL="800100" lvl="1" indent="-342900">
                  <a:buFont typeface="Arial" charset="0"/>
                  <a:buChar char="•"/>
                </a:pPr>
                <a:endParaRPr lang="en-US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en-US" dirty="0"/>
                  <a:t>Demand Oracle</a:t>
                </a:r>
                <a:r>
                  <a:rPr lang="en-US" b="0" dirty="0"/>
                  <a:t>: (can simulate value oracle)</a:t>
                </a:r>
                <a:endParaRPr lang="en-US" dirty="0"/>
              </a:p>
              <a:p>
                <a:pPr marL="800100" lvl="1" indent="-342900"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dirty="0"/>
                  <a:t>Tight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approx</a:t>
                </a:r>
                <a:r>
                  <a:rPr lang="en-US" dirty="0"/>
                  <a:t> for </a:t>
                </a:r>
                <a:r>
                  <a:rPr lang="en-US" b="1" dirty="0"/>
                  <a:t>XOS</a:t>
                </a:r>
                <a:endParaRPr lang="en-US" dirty="0"/>
              </a:p>
              <a:p>
                <a:pPr marL="800100" lvl="1" indent="-342900">
                  <a:spcBef>
                    <a:spcPts val="0"/>
                  </a:spcBef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approx for </a:t>
                </a:r>
                <a:r>
                  <a:rPr lang="en-US" b="1" dirty="0" err="1"/>
                  <a:t>subadditive</a:t>
                </a:r>
                <a:r>
                  <a:rPr lang="en-US" dirty="0"/>
                  <a:t> bidders</a:t>
                </a:r>
              </a:p>
              <a:p>
                <a:endParaRPr lang="en-US" sz="1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0" y="1510089"/>
                <a:ext cx="9134889" cy="4400318"/>
              </a:xfrm>
              <a:blipFill>
                <a:blip r:embed="rId3"/>
                <a:stretch>
                  <a:fillRect l="-600" t="-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7302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Purely Algorithmic Question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49034CB-A62C-4869-AC3D-9E720868C2EF}"/>
              </a:ext>
            </a:extLst>
          </p:cNvPr>
          <p:cNvSpPr/>
          <p:nvPr/>
        </p:nvSpPr>
        <p:spPr>
          <a:xfrm>
            <a:off x="11134625" y="2807485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2266A5F-FBFE-4AD5-B484-FE9569B75DC2}"/>
              </a:ext>
            </a:extLst>
          </p:cNvPr>
          <p:cNvSpPr/>
          <p:nvPr/>
        </p:nvSpPr>
        <p:spPr>
          <a:xfrm>
            <a:off x="11134625" y="320867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B2F37583-056B-4C51-A0E0-A98B3F61B421}"/>
              </a:ext>
            </a:extLst>
          </p:cNvPr>
          <p:cNvSpPr/>
          <p:nvPr/>
        </p:nvSpPr>
        <p:spPr>
          <a:xfrm>
            <a:off x="11134625" y="365341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BBA935B-4F90-4FED-81A0-D45F9FB01651}"/>
              </a:ext>
            </a:extLst>
          </p:cNvPr>
          <p:cNvSpPr/>
          <p:nvPr/>
        </p:nvSpPr>
        <p:spPr>
          <a:xfrm>
            <a:off x="11134625" y="407340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F6D098-E360-49E9-AE6F-DA726BDB7A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52340" y="3823270"/>
            <a:ext cx="684842" cy="6865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898F54-2FD0-4AA5-B4BB-98E77F77F4F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650861" y="2079409"/>
            <a:ext cx="942201" cy="516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49CE6D-449E-4535-8776-00BCF757711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632865" y="2865414"/>
            <a:ext cx="942200" cy="6654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E0750F-02C2-45AB-867C-E11160E0FB3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r="23316"/>
          <a:stretch/>
        </p:blipFill>
        <p:spPr>
          <a:xfrm>
            <a:off x="8832669" y="4809813"/>
            <a:ext cx="684842" cy="893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612F08-F0C8-49EE-BD4A-90C94F3A3F43}"/>
                  </a:ext>
                </a:extLst>
              </p:cNvPr>
              <p:cNvSpPr txBox="1"/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612F08-F0C8-49EE-BD4A-90C94F3A3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0" y="4501341"/>
                <a:ext cx="1011027" cy="369332"/>
              </a:xfrm>
              <a:prstGeom prst="rect">
                <a:avLst/>
              </a:prstGeom>
              <a:blipFill>
                <a:blip r:embed="rId12"/>
                <a:stretch>
                  <a:fillRect t="-8197" r="-30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71422-DD2D-4DAE-9612-166576DE2BF1}"/>
                  </a:ext>
                </a:extLst>
              </p:cNvPr>
              <p:cNvSpPr txBox="1"/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bidders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671422-DD2D-4DAE-9612-166576DE2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0862" y="5910406"/>
                <a:ext cx="1260218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F946EC8E-3817-4D58-8095-9B82F5B44BDD}"/>
              </a:ext>
            </a:extLst>
          </p:cNvPr>
          <p:cNvSpPr/>
          <p:nvPr/>
        </p:nvSpPr>
        <p:spPr>
          <a:xfrm>
            <a:off x="409734" y="433052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9900"/>
                </a:solidFill>
              </a:rPr>
              <a:t>Feige’06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7F6274-6249-4858-9DF2-868D82D571E3}"/>
              </a:ext>
            </a:extLst>
          </p:cNvPr>
          <p:cNvSpPr/>
          <p:nvPr/>
        </p:nvSpPr>
        <p:spPr>
          <a:xfrm>
            <a:off x="3215653" y="5256182"/>
            <a:ext cx="4549702" cy="400110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000" b="1" cap="small" dirty="0"/>
              <a:t>How to Handle </a:t>
            </a:r>
            <a:r>
              <a:rPr lang="en-US" sz="2000" b="1" cap="small" dirty="0">
                <a:solidFill>
                  <a:srgbClr val="C00000"/>
                </a:solidFill>
              </a:rPr>
              <a:t>Strategic</a:t>
            </a:r>
            <a:r>
              <a:rPr lang="en-US" sz="2000" b="1" cap="small" dirty="0"/>
              <a:t> Bidders?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3E98D4-21F0-44F2-82D3-E2B3C4C7D7E6}"/>
              </a:ext>
            </a:extLst>
          </p:cNvPr>
          <p:cNvSpPr/>
          <p:nvPr/>
        </p:nvSpPr>
        <p:spPr>
          <a:xfrm>
            <a:off x="304277" y="2802556"/>
            <a:ext cx="12234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solidFill>
                  <a:srgbClr val="FF9900"/>
                </a:solidFill>
              </a:rPr>
              <a:t>Lehmann-</a:t>
            </a:r>
            <a:br>
              <a:rPr lang="en-US" u="sng" dirty="0">
                <a:solidFill>
                  <a:srgbClr val="FF9900"/>
                </a:solidFill>
              </a:rPr>
            </a:br>
            <a:r>
              <a:rPr lang="en-US" u="sng" dirty="0">
                <a:solidFill>
                  <a:srgbClr val="FF9900"/>
                </a:solidFill>
              </a:rPr>
              <a:t>Lehmann-</a:t>
            </a:r>
            <a:br>
              <a:rPr lang="en-US" u="sng" dirty="0">
                <a:solidFill>
                  <a:srgbClr val="FF9900"/>
                </a:solidFill>
              </a:rPr>
            </a:br>
            <a:r>
              <a:rPr lang="en-US" u="sng" dirty="0">
                <a:solidFill>
                  <a:srgbClr val="FF9900"/>
                </a:solidFill>
              </a:rPr>
              <a:t>Nisan’06</a:t>
            </a:r>
          </a:p>
        </p:txBody>
      </p:sp>
    </p:spTree>
    <p:extLst>
      <p:ext uri="{BB962C8B-B14F-4D97-AF65-F5344CB8AC3E}">
        <p14:creationId xmlns:p14="http://schemas.microsoft.com/office/powerpoint/2010/main" val="33029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7901" y="1510089"/>
                <a:ext cx="8166315" cy="440031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indivisible non-identical items: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{1,2,…,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>
                    <a:solidFill>
                      <a:srgbClr val="C00000"/>
                    </a:solidFill>
                  </a:rPr>
                  <a:t>strategic</a:t>
                </a:r>
                <a:r>
                  <a:rPr lang="en-US" b="0" dirty="0"/>
                  <a:t> bidders with </a:t>
                </a:r>
                <a:r>
                  <a:rPr lang="en-US" dirty="0">
                    <a:solidFill>
                      <a:schemeClr val="tx2"/>
                    </a:solidFill>
                  </a:rPr>
                  <a:t>private</a:t>
                </a:r>
                <a:r>
                  <a:rPr lang="en-US" b="0" dirty="0"/>
                  <a:t> valuations: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]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</m:sSub>
                  </m:oMath>
                </a14:m>
                <a:endParaRPr lang="en-US" sz="1000" dirty="0"/>
              </a:p>
              <a:p>
                <a:pPr marL="342900" indent="-342900">
                  <a:spcAft>
                    <a:spcPts val="0"/>
                  </a:spcAft>
                  <a:buFont typeface="Arial" charset="0"/>
                  <a:buChar char="•"/>
                </a:pPr>
                <a:endParaRPr lang="en-US" dirty="0"/>
              </a:p>
              <a:p>
                <a:pPr marL="342900" indent="-342900"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US" b="0" dirty="0"/>
                  <a:t>Randomized “</a:t>
                </a:r>
                <a:r>
                  <a:rPr lang="en-US" dirty="0">
                    <a:solidFill>
                      <a:schemeClr val="tx2"/>
                    </a:solidFill>
                  </a:rPr>
                  <a:t>truthful mechanism</a:t>
                </a:r>
                <a:r>
                  <a:rPr lang="en-US" b="0" dirty="0"/>
                  <a:t>” that given valuations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b="0" dirty="0"/>
                  <a:t>:</a:t>
                </a:r>
              </a:p>
              <a:p>
                <a:pPr marL="800100" lvl="1" indent="-342900">
                  <a:spcAft>
                    <a:spcPts val="1200"/>
                  </a:spcAft>
                  <a:buFont typeface="Arial" charset="0"/>
                  <a:buChar char="•"/>
                </a:pPr>
                <a:r>
                  <a:rPr lang="en-US" b="0" dirty="0"/>
                  <a:t>Returns </a:t>
                </a:r>
                <a:r>
                  <a:rPr lang="en-US" b="0" u="sng" dirty="0"/>
                  <a:t>allocations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b="0" dirty="0"/>
                  <a:t> and </a:t>
                </a:r>
                <a:r>
                  <a:rPr lang="en-US" b="0" u="sng" dirty="0"/>
                  <a:t>payments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US" b="0" u="sng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b="1" dirty="0"/>
                  <a:t>Goal</a:t>
                </a:r>
                <a:r>
                  <a:rPr lang="en-US" dirty="0"/>
                  <a:t>: M</a:t>
                </a:r>
                <a:r>
                  <a:rPr lang="en-US" b="0" dirty="0"/>
                  <a:t>aximize </a:t>
                </a:r>
                <a:r>
                  <a:rPr lang="en-US" b="1" dirty="0">
                    <a:solidFill>
                      <a:schemeClr val="tx2"/>
                    </a:solidFill>
                  </a:rPr>
                  <a:t>welfare</a:t>
                </a:r>
                <a:r>
                  <a:rPr lang="en-US" b="0" dirty="0"/>
                  <a:t>: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9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dirty="0"/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Bidders maximize </a:t>
                </a:r>
                <a:r>
                  <a:rPr lang="en-US" b="1" dirty="0">
                    <a:solidFill>
                      <a:schemeClr val="tx2"/>
                    </a:solidFill>
                  </a:rPr>
                  <a:t>utility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sz="1000" dirty="0"/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dirty="0" err="1"/>
                  <a:t>Vickrey</a:t>
                </a:r>
                <a:r>
                  <a:rPr lang="en-US" dirty="0"/>
                  <a:t>-Clarke-Groves Mechanism</a:t>
                </a:r>
              </a:p>
              <a:p>
                <a:pPr marL="800100" lvl="1" indent="-342900">
                  <a:buFont typeface="Arial" charset="0"/>
                  <a:buChar char="•"/>
                </a:pPr>
                <a:r>
                  <a:rPr lang="en-US" dirty="0"/>
                  <a:t>Truthful and optimal welfare, but not polytime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7901" y="1510089"/>
                <a:ext cx="8166315" cy="4400318"/>
              </a:xfrm>
              <a:blipFill>
                <a:blip r:embed="rId3"/>
                <a:stretch>
                  <a:fillRect l="-672" t="-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6286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Truthful Combinatorial Auctions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71F5832-7092-49E4-BEF0-84816B3C0336}"/>
              </a:ext>
            </a:extLst>
          </p:cNvPr>
          <p:cNvSpPr/>
          <p:nvPr/>
        </p:nvSpPr>
        <p:spPr>
          <a:xfrm>
            <a:off x="11134625" y="2197885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E5B0E9-1E9C-41BD-B76D-C421FEDD523D}"/>
              </a:ext>
            </a:extLst>
          </p:cNvPr>
          <p:cNvSpPr/>
          <p:nvPr/>
        </p:nvSpPr>
        <p:spPr>
          <a:xfrm>
            <a:off x="11134625" y="259907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36B23DE-82AB-4B30-B306-7222CB357DFE}"/>
              </a:ext>
            </a:extLst>
          </p:cNvPr>
          <p:cNvSpPr/>
          <p:nvPr/>
        </p:nvSpPr>
        <p:spPr>
          <a:xfrm>
            <a:off x="11134625" y="304381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344FB8-A1B7-4E16-9330-C2D5A42932A8}"/>
              </a:ext>
            </a:extLst>
          </p:cNvPr>
          <p:cNvSpPr/>
          <p:nvPr/>
        </p:nvSpPr>
        <p:spPr>
          <a:xfrm>
            <a:off x="11134625" y="3463800"/>
            <a:ext cx="177800" cy="1473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1633FE-2BB2-4E38-9A8B-9FD0FA56639C}"/>
                  </a:ext>
                </a:extLst>
              </p:cNvPr>
              <p:cNvSpPr txBox="1"/>
              <p:nvPr/>
            </p:nvSpPr>
            <p:spPr>
              <a:xfrm>
                <a:off x="10728960" y="3891741"/>
                <a:ext cx="10110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 items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1633FE-2BB2-4E38-9A8B-9FD0FA566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0" y="3891741"/>
                <a:ext cx="1011027" cy="369332"/>
              </a:xfrm>
              <a:prstGeom prst="rect">
                <a:avLst/>
              </a:prstGeom>
              <a:blipFill>
                <a:blip r:embed="rId4"/>
                <a:stretch>
                  <a:fillRect t="-8197" r="-301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79EEAAE-23F9-4A60-BAD7-B393B0A7E74A}"/>
                  </a:ext>
                </a:extLst>
              </p:cNvPr>
              <p:cNvSpPr txBox="1"/>
              <p:nvPr/>
            </p:nvSpPr>
            <p:spPr>
              <a:xfrm>
                <a:off x="8755694" y="5300806"/>
                <a:ext cx="12602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dirty="0"/>
                  <a:t> bidders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79EEAAE-23F9-4A60-BAD7-B393B0A7E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694" y="5300806"/>
                <a:ext cx="1260218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>
            <a:extLst>
              <a:ext uri="{FF2B5EF4-FFF2-40B4-BE49-F238E27FC236}">
                <a16:creationId xmlns:a16="http://schemas.microsoft.com/office/drawing/2014/main" id="{81324FF7-C2E7-48F3-A768-C5C36AE70B6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697" y="1029358"/>
            <a:ext cx="892419" cy="104487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A60A5D4-1C38-49B1-9E0A-5C661E5552C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588" y="2414452"/>
            <a:ext cx="702430" cy="12409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50222CD-A77F-4D65-BF31-E4947FF4733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501" y="4015953"/>
            <a:ext cx="807134" cy="110430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5D17C34-E3E2-49A7-8D44-99C18F067339}"/>
              </a:ext>
            </a:extLst>
          </p:cNvPr>
          <p:cNvSpPr/>
          <p:nvPr/>
        </p:nvSpPr>
        <p:spPr>
          <a:xfrm>
            <a:off x="6293843" y="3764196"/>
            <a:ext cx="1246051" cy="553998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/>
              <a:t>No incentive</a:t>
            </a:r>
            <a:br>
              <a:rPr lang="en-US" sz="1500" dirty="0"/>
            </a:br>
            <a:r>
              <a:rPr lang="en-US" sz="1500" dirty="0"/>
              <a:t>to lie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96719F-32C1-45B4-9DD7-1680E0680ED0}"/>
              </a:ext>
            </a:extLst>
          </p:cNvPr>
          <p:cNvSpPr/>
          <p:nvPr/>
        </p:nvSpPr>
        <p:spPr>
          <a:xfrm>
            <a:off x="1322092" y="5835867"/>
            <a:ext cx="8555757" cy="400110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cap="small" dirty="0"/>
              <a:t>Any </a:t>
            </a:r>
            <a:r>
              <a:rPr lang="en-US" sz="2000" b="1" cap="small" dirty="0">
                <a:solidFill>
                  <a:schemeClr val="tx2"/>
                </a:solidFill>
              </a:rPr>
              <a:t>Truthful</a:t>
            </a:r>
            <a:r>
              <a:rPr lang="en-US" sz="2000" b="1" cap="small" dirty="0"/>
              <a:t> and </a:t>
            </a:r>
            <a:r>
              <a:rPr lang="en-US" sz="2000" b="1" cap="small" dirty="0">
                <a:solidFill>
                  <a:schemeClr val="tx2"/>
                </a:solidFill>
              </a:rPr>
              <a:t>Polytime</a:t>
            </a:r>
            <a:r>
              <a:rPr lang="en-US" sz="2000" b="1" cap="small" dirty="0"/>
              <a:t> Mechanism that </a:t>
            </a:r>
            <a:r>
              <a:rPr lang="en-US" sz="2000" b="1" cap="small" dirty="0">
                <a:solidFill>
                  <a:schemeClr val="tx2"/>
                </a:solidFill>
              </a:rPr>
              <a:t>Approximates</a:t>
            </a:r>
            <a:r>
              <a:rPr lang="en-US" sz="2000" b="1" cap="small" dirty="0"/>
              <a:t> Welfare?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790673-A9C0-40B4-A9A2-36789D882829}"/>
              </a:ext>
            </a:extLst>
          </p:cNvPr>
          <p:cNvSpPr/>
          <p:nvPr/>
        </p:nvSpPr>
        <p:spPr>
          <a:xfrm>
            <a:off x="5737467" y="4689883"/>
            <a:ext cx="2859412" cy="338554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Generalizes 2</a:t>
            </a:r>
            <a:r>
              <a:rPr lang="en-US" sz="1600" baseline="30000" dirty="0"/>
              <a:t>nd</a:t>
            </a:r>
            <a:r>
              <a:rPr lang="en-US" sz="1600" dirty="0"/>
              <a:t>-price Auction</a:t>
            </a:r>
          </a:p>
        </p:txBody>
      </p:sp>
    </p:spTree>
    <p:extLst>
      <p:ext uri="{BB962C8B-B14F-4D97-AF65-F5344CB8AC3E}">
        <p14:creationId xmlns:p14="http://schemas.microsoft.com/office/powerpoint/2010/main" val="24439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3391" y="1510089"/>
                <a:ext cx="8819929" cy="3031431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Value</a:t>
                </a:r>
                <a:r>
                  <a:rPr lang="en-US" b="0" dirty="0"/>
                  <a:t> </a:t>
                </a:r>
                <a:r>
                  <a:rPr lang="en-US" dirty="0"/>
                  <a:t>Oracle: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US" b="0" i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		</a:t>
                </a:r>
                <a:r>
                  <a:rPr lang="en-US" sz="1800" b="0" u="sng" dirty="0">
                    <a:solidFill>
                      <a:srgbClr val="FF9900"/>
                    </a:solidFill>
                  </a:rPr>
                  <a:t>Dobzinski-Vondrak’12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Demand Oracle for Submodular:</a:t>
                </a:r>
                <a:endParaRPr lang="en-US" b="0" dirty="0"/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  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Dobzinski-Nisan-Schapira’05</a:t>
                </a:r>
                <a:endParaRPr lang="en-US" u="sng" dirty="0">
                  <a:solidFill>
                    <a:srgbClr val="FF9900"/>
                  </a:solidFill>
                </a:endParaRPr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Dobzinski’07</a:t>
                </a:r>
                <a:endParaRPr lang="en-US" dirty="0"/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	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Krysta-Vocking’12</a:t>
                </a:r>
                <a:endParaRPr lang="en-US" dirty="0"/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approx.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Dobzinski’16</a:t>
                </a:r>
              </a:p>
              <a:p>
                <a:pPr marL="800113" lvl="1" indent="-342913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loglog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approx.		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Assadi-</a:t>
                </a:r>
                <a:r>
                  <a:rPr lang="en-US" sz="1800" b="1" u="sng" dirty="0">
                    <a:solidFill>
                      <a:schemeClr val="tx2"/>
                    </a:solidFill>
                  </a:rPr>
                  <a:t>S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’19</a:t>
                </a:r>
                <a:endParaRPr lang="en-US" dirty="0"/>
              </a:p>
              <a:p>
                <a:pPr marL="800113" lvl="1" indent="-342913"/>
                <a:endParaRPr lang="en-US" sz="1800" dirty="0"/>
              </a:p>
              <a:p>
                <a:pPr marL="342913" indent="-342913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7433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1" y="1510089"/>
                <a:ext cx="8819929" cy="3031431"/>
              </a:xfrm>
              <a:blipFill>
                <a:blip r:embed="rId3"/>
                <a:stretch>
                  <a:fillRect l="-622" t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6286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Known?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22FED7-E06B-447D-9527-24C3D882DDB9}"/>
                  </a:ext>
                </a:extLst>
              </p:cNvPr>
              <p:cNvSpPr/>
              <p:nvPr/>
            </p:nvSpPr>
            <p:spPr>
              <a:xfrm>
                <a:off x="7726136" y="3846394"/>
                <a:ext cx="3393301" cy="369332"/>
              </a:xfrm>
              <a:prstGeom prst="rect">
                <a:avLst/>
              </a:prstGeom>
              <a:ln w="158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cap="all" dirty="0"/>
                  <a:t>can we get </a:t>
                </a:r>
                <a14:m>
                  <m:oMath xmlns:m="http://schemas.openxmlformats.org/officeDocument/2006/math"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cap="all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cap="all" dirty="0"/>
                  <a:t> approx?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722FED7-E06B-447D-9527-24C3D882DD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136" y="3846394"/>
                <a:ext cx="3393301" cy="369332"/>
              </a:xfrm>
              <a:prstGeom prst="rect">
                <a:avLst/>
              </a:prstGeom>
              <a:blipFill>
                <a:blip r:embed="rId4"/>
                <a:stretch>
                  <a:fillRect l="-1077" t="-9836" r="-1077" b="-24590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04DB03C-CBFE-4EDF-A354-A0E95108D4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7480" y="4616556"/>
                <a:ext cx="8901664" cy="72248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/>
                  <a:t>T</a:t>
                </a:r>
                <a:r>
                  <a:rPr lang="en-US" cap="small" dirty="0"/>
                  <a:t>HM</a:t>
                </a:r>
                <a:r>
                  <a:rPr lang="en-US" cap="all" dirty="0"/>
                  <a:t> [</a:t>
                </a:r>
                <a:r>
                  <a:rPr lang="en-US" dirty="0"/>
                  <a:t>Assadi-Kesselheim-</a:t>
                </a:r>
                <a:r>
                  <a:rPr lang="en-US" dirty="0">
                    <a:solidFill>
                      <a:schemeClr val="tx2"/>
                    </a:solidFill>
                  </a:rPr>
                  <a:t>S</a:t>
                </a:r>
                <a:r>
                  <a:rPr lang="en-US" dirty="0"/>
                  <a:t>’21</a:t>
                </a:r>
                <a:r>
                  <a:rPr lang="en-US" cap="all" dirty="0"/>
                  <a:t>]</a:t>
                </a:r>
                <a:r>
                  <a:rPr lang="en-US" cap="small" dirty="0"/>
                  <a:t>:  For </a:t>
                </a:r>
                <a:r>
                  <a:rPr lang="en-US" cap="small" dirty="0" err="1"/>
                  <a:t>Subadditive</a:t>
                </a:r>
                <a:r>
                  <a:rPr lang="en-US" cap="small" dirty="0"/>
                  <a:t> Bidders, a Polytime Universally Truthful Mechanism with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loglog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approx</a:t>
                </a:r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04DB03C-CBFE-4EDF-A354-A0E95108D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480" y="4616556"/>
                <a:ext cx="8901664" cy="7224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3AC736E-C89D-4366-86EB-72335DB1E0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79155" y="5444543"/>
                <a:ext cx="8008190" cy="4786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Remark: </a:t>
                </a:r>
                <a:r>
                  <a:rPr lang="en-US" b="0" dirty="0"/>
                  <a:t>For Submodular/XOS valuations we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dirty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loglog</m:t>
                            </m:r>
                            <m:r>
                              <a:rPr lang="en-US" b="0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dirty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approx.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3AC736E-C89D-4366-86EB-72335DB1E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55" y="5444543"/>
                <a:ext cx="8008190" cy="478647"/>
              </a:xfrm>
              <a:prstGeom prst="rect">
                <a:avLst/>
              </a:prstGeom>
              <a:blipFill>
                <a:blip r:embed="rId6"/>
                <a:stretch>
                  <a:fillRect l="-685" t="-6329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A49A35-E251-4FF6-B696-1A1DEE9A641D}"/>
              </a:ext>
            </a:extLst>
          </p:cNvPr>
          <p:cNvSpPr txBox="1">
            <a:spLocks/>
          </p:cNvSpPr>
          <p:nvPr/>
        </p:nvSpPr>
        <p:spPr>
          <a:xfrm>
            <a:off x="9176525" y="2854347"/>
            <a:ext cx="1782083" cy="342918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cap="all" dirty="0" err="1"/>
              <a:t>Subadditive</a:t>
            </a:r>
            <a:endParaRPr lang="en-US" sz="1800" b="0" cap="all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344605A-DD5C-49F0-95BD-64E4E1C15BE1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7981553" y="3025806"/>
            <a:ext cx="11949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8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10160000" cy="4373563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Introduction: Truthful Combinatorial Auctions</a:t>
            </a:r>
          </a:p>
          <a:p>
            <a:endParaRPr lang="en-US" cap="small" dirty="0"/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Posted-Price Mechanisms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Our Binary-Search Mechanism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endParaRPr lang="en-US" cap="small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6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2884-5787-4CCC-A7E2-11C77798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026"/>
            <a:ext cx="10434320" cy="1044874"/>
          </a:xfrm>
        </p:spPr>
        <p:txBody>
          <a:bodyPr/>
          <a:lstStyle/>
          <a:p>
            <a:r>
              <a:rPr lang="en-US" dirty="0"/>
              <a:t>Fixed-Price Auctions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2C745-9F45-4786-92C1-8E7DA7C9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5869" y="6480172"/>
            <a:ext cx="10260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75ACBBE-FF5D-496C-9073-2F1D5651CD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3390" y="1520247"/>
                <a:ext cx="9810529" cy="312564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Fixed-Price Auction (FPA)</a:t>
                </a:r>
                <a:endParaRPr lang="en-US" dirty="0">
                  <a:solidFill>
                    <a:schemeClr val="tx2"/>
                  </a:solidFill>
                </a:endParaRPr>
              </a:p>
              <a:p>
                <a:pPr marL="800100" lvl="1" indent="-342900"/>
                <a:r>
                  <a:rPr lang="en-US" dirty="0"/>
                  <a:t>Set fixed prices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1" i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  <m:sub>
                        <m:r>
                          <a:rPr lang="en-US" i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bSup>
                  </m:oMath>
                </a14:m>
                <a:endParaRPr lang="en-US" b="1" dirty="0"/>
              </a:p>
              <a:p>
                <a:pPr marL="800100" lvl="1" indent="-342900"/>
                <a:r>
                  <a:rPr lang="en-US" dirty="0"/>
                  <a:t>Bidders arrive in </a:t>
                </a:r>
                <a:r>
                  <a:rPr lang="en-US" u="sng" dirty="0"/>
                  <a:t>adversarial order</a:t>
                </a:r>
                <a:r>
                  <a:rPr lang="en-US" dirty="0"/>
                  <a:t> and select best subset of </a:t>
                </a:r>
                <a:r>
                  <a:rPr lang="en-US" u="sng" dirty="0"/>
                  <a:t>remaining</a:t>
                </a:r>
                <a:r>
                  <a:rPr lang="en-US" dirty="0"/>
                  <a:t> items:</a:t>
                </a:r>
                <a:br>
                  <a:rPr lang="en-US" dirty="0"/>
                </a:b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arg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ma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⊆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Remaining</m:t>
                        </m:r>
                      </m:sub>
                    </m:sSub>
                    <m:r>
                      <a:rPr lang="en-US" i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800100" lvl="1" indent="-342900"/>
                <a:r>
                  <a:rPr lang="en-US" u="sng" dirty="0"/>
                  <a:t>Truthful</a:t>
                </a:r>
                <a:r>
                  <a:rPr lang="en-US" dirty="0"/>
                  <a:t> since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r>
                  <a:rPr lang="en-US" dirty="0"/>
                  <a:t> fixed and </a:t>
                </a:r>
                <a:r>
                  <a:rPr lang="en-US" u="sng" dirty="0"/>
                  <a:t>Polytime</a:t>
                </a:r>
                <a:r>
                  <a:rPr lang="en-US" dirty="0"/>
                  <a:t> due to Demand Oracle</a:t>
                </a:r>
              </a:p>
              <a:p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For single-item auction, FPA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b="0" dirty="0"/>
                      <m:t>2</m:t>
                    </m:r>
                    <m:r>
                      <m:rPr>
                        <m:nor/>
                      </m:rPr>
                      <a:rPr lang="en-US" b="0" baseline="30000" dirty="0"/>
                      <m:t>nd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}+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ϵ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dirty="0"/>
                  <a:t>gives optimal welfare</a:t>
                </a:r>
              </a:p>
              <a:p>
                <a:endParaRPr lang="en-US" sz="10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75ACBBE-FF5D-496C-9073-2F1D5651CD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390" y="1520247"/>
                <a:ext cx="9810529" cy="3125643"/>
              </a:xfrm>
              <a:blipFill>
                <a:blip r:embed="rId2"/>
                <a:stretch>
                  <a:fillRect l="-559" t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96EE80D6-E024-4147-B25F-0533A0E95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5314" y="4574179"/>
                <a:ext cx="4314744" cy="122491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cap="small" dirty="0"/>
                  <a:t>LEMMA:  </a:t>
                </a:r>
                <a:r>
                  <a:rPr lang="en-US" b="0" dirty="0"/>
                  <a:t>Exist prices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 err="1"/>
                  <a:t>s.t.</a:t>
                </a:r>
                <a:r>
                  <a:rPr lang="en-US" b="0" dirty="0"/>
                  <a:t> FPA gives</a:t>
                </a:r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/>
                  <a:t> approx for </a:t>
                </a:r>
                <a:r>
                  <a:rPr lang="en-US" b="0" dirty="0" err="1"/>
                  <a:t>Submod</a:t>
                </a:r>
                <a:r>
                  <a:rPr lang="en-US" b="0" dirty="0"/>
                  <a:t>/XOS</a:t>
                </a:r>
                <a:endParaRPr lang="en-US" b="0" dirty="0">
                  <a:solidFill>
                    <a:schemeClr val="tx2"/>
                  </a:solidFill>
                </a:endParaRPr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loglog</m:t>
                        </m:r>
                        <m:r>
                          <a:rPr lang="en-US" b="0" i="0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approx</a:t>
                </a:r>
                <a:r>
                  <a:rPr lang="en-US" b="0" dirty="0"/>
                  <a:t> for </a:t>
                </a:r>
                <a:r>
                  <a:rPr lang="en-US" b="0" dirty="0" err="1"/>
                  <a:t>Subadd</a:t>
                </a:r>
                <a:r>
                  <a:rPr lang="en-US" b="0" dirty="0"/>
                  <a:t>	</a:t>
                </a:r>
              </a:p>
            </p:txBody>
          </p:sp>
        </mc:Choice>
        <mc:Fallback>
          <p:sp>
            <p:nvSpPr>
              <p:cNvPr id="36" name="Content Placeholder 2">
                <a:extLst>
                  <a:ext uri="{FF2B5EF4-FFF2-40B4-BE49-F238E27FC236}">
                    <a16:creationId xmlns:a16="http://schemas.microsoft.com/office/drawing/2014/main" id="{96EE80D6-E024-4147-B25F-0533A0E95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314" y="4574179"/>
                <a:ext cx="4314744" cy="1224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663E3982-CFC8-4D72-B7AA-190243AB5B5E}"/>
              </a:ext>
            </a:extLst>
          </p:cNvPr>
          <p:cNvSpPr/>
          <p:nvPr/>
        </p:nvSpPr>
        <p:spPr>
          <a:xfrm>
            <a:off x="6950452" y="5848812"/>
            <a:ext cx="3771225" cy="369332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cap="all" dirty="0"/>
              <a:t>How to Learn Such Prices?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F7341-C7D7-4DB5-91B8-9D37705D6F9F}"/>
              </a:ext>
            </a:extLst>
          </p:cNvPr>
          <p:cNvSpPr/>
          <p:nvPr/>
        </p:nvSpPr>
        <p:spPr>
          <a:xfrm>
            <a:off x="7241172" y="4131536"/>
            <a:ext cx="3480505" cy="646331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cap="all" dirty="0"/>
              <a:t>Do Prices Always</a:t>
            </a:r>
          </a:p>
          <a:p>
            <a:pPr algn="ctr"/>
            <a:r>
              <a:rPr lang="en-US" b="1" cap="all" dirty="0">
                <a:solidFill>
                  <a:schemeClr val="tx2"/>
                </a:solidFill>
              </a:rPr>
              <a:t>Exist</a:t>
            </a:r>
            <a:r>
              <a:rPr lang="en-US" b="1" cap="all" dirty="0"/>
              <a:t> with High Welfare?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7FB1F5-D734-486B-B95F-C902384C5409}"/>
              </a:ext>
            </a:extLst>
          </p:cNvPr>
          <p:cNvSpPr/>
          <p:nvPr/>
        </p:nvSpPr>
        <p:spPr>
          <a:xfrm>
            <a:off x="6091260" y="5309237"/>
            <a:ext cx="3309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err="1">
                <a:solidFill>
                  <a:srgbClr val="FF9900"/>
                </a:solidFill>
              </a:rPr>
              <a:t>Dutting</a:t>
            </a:r>
            <a:r>
              <a:rPr lang="en-US" u="sng" dirty="0">
                <a:solidFill>
                  <a:srgbClr val="FF9900"/>
                </a:solidFill>
              </a:rPr>
              <a:t>, </a:t>
            </a:r>
            <a:r>
              <a:rPr lang="en-US" u="sng" dirty="0" err="1">
                <a:solidFill>
                  <a:srgbClr val="FF9900"/>
                </a:solidFill>
              </a:rPr>
              <a:t>Kesselheim</a:t>
            </a:r>
            <a:r>
              <a:rPr lang="en-US" u="sng" dirty="0">
                <a:solidFill>
                  <a:srgbClr val="FF9900"/>
                </a:solidFill>
              </a:rPr>
              <a:t>, Lucier’20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E4FD6E-B44A-4D2A-B7F2-4F206F1C519F}"/>
              </a:ext>
            </a:extLst>
          </p:cNvPr>
          <p:cNvSpPr/>
          <p:nvPr/>
        </p:nvSpPr>
        <p:spPr>
          <a:xfrm>
            <a:off x="6903491" y="4939905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9900"/>
                </a:solidFill>
              </a:rPr>
              <a:t>Folklore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98477D0-CD12-4EEF-8064-1D8887369A94}"/>
                  </a:ext>
                </a:extLst>
              </p:cNvPr>
              <p:cNvSpPr/>
              <p:nvPr/>
            </p:nvSpPr>
            <p:spPr>
              <a:xfrm>
                <a:off x="7380699" y="1725059"/>
                <a:ext cx="3340978" cy="369332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cap="all" smtClean="0">
                          <a:latin typeface="Cambria Math" panose="02040503050406030204" pitchFamily="18" charset="0"/>
                        </a:rPr>
                        <m:t>𝐖𝐞𝐥𝐟𝐚𝐫𝐞</m:t>
                      </m:r>
                      <m:r>
                        <a:rPr lang="en-US" b="1" i="0" cap="all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cap="all" smtClean="0">
                          <a:latin typeface="Cambria Math" panose="02040503050406030204" pitchFamily="18" charset="0"/>
                        </a:rPr>
                        <m:t>𝐑𝐞𝐯𝐞𝐧𝐮𝐞</m:t>
                      </m:r>
                      <m:r>
                        <a:rPr lang="en-US" b="1" i="0" cap="all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0" cap="all" smtClean="0">
                          <a:latin typeface="Cambria Math" panose="02040503050406030204" pitchFamily="18" charset="0"/>
                        </a:rPr>
                        <m:t>𝐔𝐭𝐢𝐥𝐢𝐭𝐲</m:t>
                      </m:r>
                    </m:oMath>
                  </m:oMathPara>
                </a14:m>
                <a:endParaRPr lang="en-US" b="1" cap="all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98477D0-CD12-4EEF-8064-1D8887369A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699" y="1725059"/>
                <a:ext cx="3340978" cy="369332"/>
              </a:xfrm>
              <a:prstGeom prst="rect">
                <a:avLst/>
              </a:prstGeom>
              <a:blipFill>
                <a:blip r:embed="rId4"/>
                <a:stretch>
                  <a:fillRect b="-10938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36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2" grpId="0" animBg="1"/>
      <p:bldP spid="14" grpId="0" animBg="1"/>
      <p:bldP spid="3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ED2C-FF55-4645-9CFA-37502A9E8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Single Item Welfare Maximization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56E22B-6666-4D70-8FDE-65C2C1F0C5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Offline Algorithm: </a:t>
                </a:r>
                <a:r>
                  <a:rPr lang="en-US" b="0" dirty="0"/>
                  <a:t>Run 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-price auction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Online Algorithm: </a:t>
                </a:r>
                <a:r>
                  <a:rPr lang="en-US" b="0" dirty="0"/>
                  <a:t>Secretary-problem based mechanism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Randomly partition bidders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0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Ignore bidders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but ask them their values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price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/>
                  <a:t>. Run FPA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Gives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approx</a:t>
                </a:r>
                <a:r>
                  <a:rPr lang="en-US" dirty="0"/>
                  <a:t>:</a:t>
                </a:r>
              </a:p>
              <a:p>
                <a:pPr lvl="1" indent="0">
                  <a:buNone/>
                </a:pPr>
                <a:r>
                  <a:rPr lang="en-US" dirty="0"/>
                  <a:t>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¼</m:t>
                    </m:r>
                  </m:oMath>
                </a14:m>
                <a:r>
                  <a:rPr lang="en-US" dirty="0"/>
                  <a:t>, both 2</a:t>
                </a:r>
                <a:r>
                  <a:rPr lang="en-US" baseline="30000" dirty="0"/>
                  <a:t>nd</a:t>
                </a:r>
                <a:r>
                  <a:rPr lang="en-US" dirty="0"/>
                  <a:t>-highest bidder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highest bidder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56E22B-6666-4D70-8FDE-65C2C1F0C5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EEF92-FBEA-4745-A1D4-84C14F5C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A470CA-7A08-4932-9FC2-CB0975BCD74D}"/>
              </a:ext>
            </a:extLst>
          </p:cNvPr>
          <p:cNvGrpSpPr/>
          <p:nvPr/>
        </p:nvGrpSpPr>
        <p:grpSpPr>
          <a:xfrm>
            <a:off x="8518842" y="2853555"/>
            <a:ext cx="2890839" cy="873406"/>
            <a:chOff x="7106201" y="2860766"/>
            <a:chExt cx="4138963" cy="873406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D7129E0-8E2E-4CB7-8D2A-C7ADC01B9AD2}"/>
                </a:ext>
              </a:extLst>
            </p:cNvPr>
            <p:cNvCxnSpPr/>
            <p:nvPr/>
          </p:nvCxnSpPr>
          <p:spPr>
            <a:xfrm flipV="1">
              <a:off x="7106201" y="3265717"/>
              <a:ext cx="4138963" cy="3469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99F723D-A2F6-444B-98CD-A63C40CB77C3}"/>
                    </a:ext>
                  </a:extLst>
                </p:cNvPr>
                <p:cNvSpPr txBox="1"/>
                <p:nvPr/>
              </p:nvSpPr>
              <p:spPr>
                <a:xfrm>
                  <a:off x="7857172" y="3345861"/>
                  <a:ext cx="7347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C582FA8-2EAF-4AFD-8FB6-805683AD5C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172" y="3345861"/>
                  <a:ext cx="73479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D1D6FA6-732C-48F0-BD6B-AFC9B972F33C}"/>
                    </a:ext>
                  </a:extLst>
                </p:cNvPr>
                <p:cNvSpPr txBox="1"/>
                <p:nvPr/>
              </p:nvSpPr>
              <p:spPr>
                <a:xfrm>
                  <a:off x="9897581" y="3364840"/>
                  <a:ext cx="7271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4ADB9A-EAC4-4E41-B765-8B6681E3A6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7581" y="3364840"/>
                  <a:ext cx="727179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E4C87E-A476-4D9B-810B-0EA0E24E724C}"/>
                </a:ext>
              </a:extLst>
            </p:cNvPr>
            <p:cNvCxnSpPr/>
            <p:nvPr/>
          </p:nvCxnSpPr>
          <p:spPr>
            <a:xfrm>
              <a:off x="9183189" y="2860766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734D896D-9F97-4D45-B4D4-FE4DB304B296}"/>
              </a:ext>
            </a:extLst>
          </p:cNvPr>
          <p:cNvSpPr/>
          <p:nvPr/>
        </p:nvSpPr>
        <p:spPr>
          <a:xfrm>
            <a:off x="7180309" y="5661316"/>
            <a:ext cx="3891002" cy="369332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cap="all" dirty="0"/>
              <a:t>How to Sell Multiple Items?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552E6F-D1F2-42E8-A984-BC98EEF0E061}"/>
              </a:ext>
            </a:extLst>
          </p:cNvPr>
          <p:cNvSpPr/>
          <p:nvPr/>
        </p:nvSpPr>
        <p:spPr>
          <a:xfrm>
            <a:off x="335003" y="3172963"/>
            <a:ext cx="1246051" cy="553998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500" dirty="0"/>
              <a:t>No incentive</a:t>
            </a:r>
            <a:br>
              <a:rPr lang="en-US" sz="1500" dirty="0"/>
            </a:br>
            <a:r>
              <a:rPr lang="en-US" sz="1500" dirty="0"/>
              <a:t>to lie</a:t>
            </a:r>
          </a:p>
        </p:txBody>
      </p:sp>
    </p:spTree>
    <p:extLst>
      <p:ext uri="{BB962C8B-B14F-4D97-AF65-F5344CB8AC3E}">
        <p14:creationId xmlns:p14="http://schemas.microsoft.com/office/powerpoint/2010/main" val="14284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F80F06-6987-4A8E-8CE9-2D56DB1F6F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3427" y="1465216"/>
                <a:ext cx="10596751" cy="3336662"/>
              </a:xfrm>
            </p:spPr>
            <p:txBody>
              <a:bodyPr>
                <a:normAutofit/>
              </a:bodyPr>
              <a:lstStyle/>
              <a:p>
                <a:r>
                  <a:rPr lang="en-US" b="0" dirty="0"/>
                  <a:t>With constant probability, run 2</a:t>
                </a:r>
                <a:r>
                  <a:rPr lang="en-US" b="0" baseline="30000" dirty="0"/>
                  <a:t>nd</a:t>
                </a:r>
                <a:r>
                  <a:rPr lang="en-US" b="0" dirty="0"/>
                  <a:t> price auction on the </a:t>
                </a:r>
                <a:r>
                  <a:rPr lang="en-US" b="0" u="sng" dirty="0"/>
                  <a:t>entire</a:t>
                </a:r>
                <a:r>
                  <a:rPr lang="en-US" b="0" dirty="0"/>
                  <a:t> bundle.  Otherwise,</a:t>
                </a: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Randomly partition bidders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Ignore bidders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 but ask them their valuations</a:t>
                </a:r>
              </a:p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dirty="0"/>
                  <a:t>Gives </a:t>
                </a:r>
                <a:r>
                  <a:rPr lang="en-US" b="1" dirty="0">
                    <a:solidFill>
                      <a:schemeClr val="tx2"/>
                    </a:solidFill>
                  </a:rPr>
                  <a:t>estimate</a:t>
                </a:r>
                <a:r>
                  <a:rPr lang="en-US" dirty="0"/>
                  <a:t> of OPT by concentration (2</a:t>
                </a:r>
                <a:r>
                  <a:rPr lang="en-US" baseline="30000" dirty="0"/>
                  <a:t>nd</a:t>
                </a:r>
                <a:r>
                  <a:rPr lang="en-US" dirty="0"/>
                  <a:t> price auction handles corner cases)</a:t>
                </a:r>
                <a:endParaRPr lang="en-US" sz="500" dirty="0"/>
              </a:p>
              <a:p>
                <a:pPr marL="457200" indent="-457200"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b="0" dirty="0"/>
                  <a:t>Optimal prices are in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OPT</m:t>
                            </m:r>
                          </m:num>
                          <m:den>
                            <m:r>
                              <a:rPr lang="en-US" b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OPT</m:t>
                        </m:r>
                      </m:e>
                    </m:d>
                  </m:oMath>
                </a14:m>
                <a:endParaRPr lang="en-US" b="0" dirty="0"/>
              </a:p>
              <a:p>
                <a:pPr marL="914400" lvl="1" indent="-45720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b="0" dirty="0"/>
                  <a:t>A</a:t>
                </a:r>
                <a:r>
                  <a:rPr lang="en-US" dirty="0"/>
                  <a:t>fter exponential bucketing, </a:t>
                </a:r>
                <a:r>
                  <a:rPr lang="en-US" b="1" dirty="0">
                    <a:solidFill>
                      <a:schemeClr val="tx2"/>
                    </a:solidFill>
                  </a:rPr>
                  <a:t>guess prices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r>
                  <a:rPr lang="en-US" dirty="0"/>
                  <a:t> w</a:t>
                </a:r>
                <a:r>
                  <a:rPr lang="en-US" dirty="0" err="1"/>
                  <a:t>.p.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Run FPA with prices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F80F06-6987-4A8E-8CE9-2D56DB1F6F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3427" y="1465216"/>
                <a:ext cx="10596751" cy="3336662"/>
              </a:xfrm>
              <a:blipFill>
                <a:blip r:embed="rId2"/>
                <a:stretch>
                  <a:fillRect l="-633" t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94E93-9A91-4254-81BF-0E583966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E45BAF-29BE-4291-88CB-C81BE3D97748}"/>
              </a:ext>
            </a:extLst>
          </p:cNvPr>
          <p:cNvGrpSpPr/>
          <p:nvPr/>
        </p:nvGrpSpPr>
        <p:grpSpPr>
          <a:xfrm>
            <a:off x="8615393" y="2008916"/>
            <a:ext cx="2890839" cy="873406"/>
            <a:chOff x="7106201" y="2860766"/>
            <a:chExt cx="4138963" cy="87340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B9A3317-D905-4061-AAB0-ADF36759D1C8}"/>
                </a:ext>
              </a:extLst>
            </p:cNvPr>
            <p:cNvCxnSpPr/>
            <p:nvPr/>
          </p:nvCxnSpPr>
          <p:spPr>
            <a:xfrm flipV="1">
              <a:off x="7106201" y="3265717"/>
              <a:ext cx="4138963" cy="3469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C582FA8-2EAF-4AFD-8FB6-805683AD5C63}"/>
                    </a:ext>
                  </a:extLst>
                </p:cNvPr>
                <p:cNvSpPr txBox="1"/>
                <p:nvPr/>
              </p:nvSpPr>
              <p:spPr>
                <a:xfrm>
                  <a:off x="7857172" y="3345861"/>
                  <a:ext cx="7347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1C582FA8-2EAF-4AFD-8FB6-805683AD5C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7172" y="3345861"/>
                  <a:ext cx="73479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4ADB9A-EAC4-4E41-B765-8B6681E3A643}"/>
                    </a:ext>
                  </a:extLst>
                </p:cNvPr>
                <p:cNvSpPr txBox="1"/>
                <p:nvPr/>
              </p:nvSpPr>
              <p:spPr>
                <a:xfrm>
                  <a:off x="9897581" y="3364840"/>
                  <a:ext cx="7271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4ADB9A-EAC4-4E41-B765-8B6681E3A6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7581" y="3364840"/>
                  <a:ext cx="727179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9C58714-D01E-4D90-868D-8FC5285C9FCE}"/>
                </a:ext>
              </a:extLst>
            </p:cNvPr>
            <p:cNvCxnSpPr/>
            <p:nvPr/>
          </p:nvCxnSpPr>
          <p:spPr>
            <a:xfrm>
              <a:off x="9183189" y="2860766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744F64-BC78-48E9-A6C0-EF7BA03FF622}"/>
                  </a:ext>
                </a:extLst>
              </p:cNvPr>
              <p:cNvSpPr txBox="1"/>
              <p:nvPr/>
            </p:nvSpPr>
            <p:spPr>
              <a:xfrm>
                <a:off x="1089896" y="4888880"/>
                <a:ext cx="4275540" cy="1118255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en-US" sz="2000" b="1" cap="small" dirty="0"/>
                  <a:t>Challenges</a:t>
                </a:r>
                <a:r>
                  <a:rPr lang="en-US" b="1" cap="small" dirty="0"/>
                  <a:t>:</a:t>
                </a:r>
              </a:p>
              <a:p>
                <a:pPr marL="342900" indent="-3429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2000" dirty="0"/>
                  <a:t>All prices </a:t>
                </a:r>
                <a:r>
                  <a:rPr lang="en-US" sz="2000" b="1" cap="all" dirty="0">
                    <a:solidFill>
                      <a:schemeClr val="tx2"/>
                    </a:solidFill>
                  </a:rPr>
                  <a:t>not</a:t>
                </a:r>
                <a:r>
                  <a:rPr lang="en-US" sz="2000" dirty="0"/>
                  <a:t> correctly guessed</a:t>
                </a:r>
              </a:p>
              <a:p>
                <a:pPr marL="342900" indent="-3429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2000" dirty="0"/>
                  <a:t>We only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approx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744F64-BC78-48E9-A6C0-EF7BA03FF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896" y="4888880"/>
                <a:ext cx="4275540" cy="1118255"/>
              </a:xfrm>
              <a:prstGeom prst="rect">
                <a:avLst/>
              </a:prstGeom>
              <a:blipFill>
                <a:blip r:embed="rId6"/>
                <a:stretch>
                  <a:fillRect l="-1569" t="-2732" b="-9290"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0046BF-E94E-4C0A-A333-0BCEBC5A5CBC}"/>
                  </a:ext>
                </a:extLst>
              </p:cNvPr>
              <p:cNvSpPr/>
              <p:nvPr/>
            </p:nvSpPr>
            <p:spPr>
              <a:xfrm>
                <a:off x="5485504" y="4925824"/>
                <a:ext cx="5079515" cy="1157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en-US" sz="2000" b="1" cap="small" dirty="0"/>
                  <a:t>For </a:t>
                </a:r>
                <a:r>
                  <a:rPr lang="en-US" sz="2000" b="1" cap="small" dirty="0" err="1"/>
                  <a:t>Submod</a:t>
                </a:r>
                <a:r>
                  <a:rPr lang="en-US" sz="2000" b="1" cap="small" dirty="0"/>
                  <a:t>/XOS,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dirty="0">
                                    <a:latin typeface="Cambria Math" panose="02040503050406030204" pitchFamily="18" charset="0"/>
                                  </a:rPr>
                                  <m:t>loglog</m:t>
                                </m:r>
                                <m:r>
                                  <a:rPr lang="en-US" sz="2000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dirty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e>
                            </m:d>
                          </m:e>
                          <m:sup>
                            <m:r>
                              <a:rPr lang="en-US" sz="2000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b="1" cap="small" dirty="0"/>
                  <a:t> approx:</a:t>
                </a:r>
                <a:endParaRPr lang="en-US" b="1" cap="small" dirty="0"/>
              </a:p>
              <a:p>
                <a:pPr marL="342900" indent="-3429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2000" dirty="0"/>
                  <a:t>Prices already robust</a:t>
                </a:r>
                <a:endParaRPr lang="en-US" sz="2000" u="sng" dirty="0">
                  <a:solidFill>
                    <a:srgbClr val="FF9900"/>
                  </a:solidFill>
                </a:endParaRPr>
              </a:p>
              <a:p>
                <a:pPr marL="342900" indent="-342900">
                  <a:spcAft>
                    <a:spcPts val="400"/>
                  </a:spcAft>
                  <a:buFont typeface="+mj-lt"/>
                  <a:buAutoNum type="arabicPeriod"/>
                </a:pPr>
                <a:r>
                  <a:rPr lang="en-US" sz="2000" dirty="0"/>
                  <a:t>Learn prices in rounds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0046BF-E94E-4C0A-A333-0BCEBC5A5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504" y="4925824"/>
                <a:ext cx="5079515" cy="1157881"/>
              </a:xfrm>
              <a:prstGeom prst="rect">
                <a:avLst/>
              </a:prstGeom>
              <a:blipFill>
                <a:blip r:embed="rId7"/>
                <a:stretch>
                  <a:fillRect l="-1321" t="-1053" b="-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14DDB-B2E2-45B9-95E1-7AE09187CD00}"/>
              </a:ext>
            </a:extLst>
          </p:cNvPr>
          <p:cNvCxnSpPr>
            <a:cxnSpLocks/>
          </p:cNvCxnSpPr>
          <p:nvPr/>
        </p:nvCxnSpPr>
        <p:spPr>
          <a:xfrm>
            <a:off x="5353632" y="4935054"/>
            <a:ext cx="0" cy="11662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C81BD0A-D66A-4E2B-9876-DE7E1416AFEA}"/>
              </a:ext>
            </a:extLst>
          </p:cNvPr>
          <p:cNvSpPr/>
          <p:nvPr/>
        </p:nvSpPr>
        <p:spPr>
          <a:xfrm>
            <a:off x="8647595" y="3913658"/>
            <a:ext cx="2873414" cy="646331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cap="all" dirty="0"/>
              <a:t>How to Handle</a:t>
            </a:r>
            <a:br>
              <a:rPr lang="en-US" b="1" cap="all" dirty="0"/>
            </a:br>
            <a:r>
              <a:rPr lang="en-US" b="1" cap="all" dirty="0" err="1"/>
              <a:t>Subadditive</a:t>
            </a:r>
            <a:r>
              <a:rPr lang="en-US" b="1" cap="all" dirty="0"/>
              <a:t> values?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itle 1">
                <a:extLst>
                  <a:ext uri="{FF2B5EF4-FFF2-40B4-BE49-F238E27FC236}">
                    <a16:creationId xmlns:a16="http://schemas.microsoft.com/office/drawing/2014/main" id="{4EA34D98-7862-4B00-95D3-240856A33A1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09600" y="73026"/>
                <a:ext cx="10596751" cy="1044874"/>
              </a:xfrm>
            </p:spPr>
            <p:txBody>
              <a:bodyPr/>
              <a:lstStyle/>
              <a:p>
                <a:r>
                  <a:rPr lang="en-US" dirty="0"/>
                  <a:t>Warm-up: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acc>
                    <m:d>
                      <m:dPr>
                        <m:ctrlPr>
                          <a:rPr lang="en-US" b="1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1" i="1" cap="none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cap="none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fName>
                          <m:e>
                            <m:r>
                              <a:rPr lang="en-US" b="1" cap="none"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Approx</a:t>
                </a:r>
                <a:r>
                  <a:rPr lang="en-US" dirty="0"/>
                  <a:t> for Multiple Items</a:t>
                </a:r>
              </a:p>
            </p:txBody>
          </p:sp>
        </mc:Choice>
        <mc:Fallback>
          <p:sp>
            <p:nvSpPr>
              <p:cNvPr id="24" name="Title 1">
                <a:extLst>
                  <a:ext uri="{FF2B5EF4-FFF2-40B4-BE49-F238E27FC236}">
                    <a16:creationId xmlns:a16="http://schemas.microsoft.com/office/drawing/2014/main" id="{4EA34D98-7862-4B00-95D3-240856A33A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09600" y="73026"/>
                <a:ext cx="10596751" cy="1044874"/>
              </a:xfrm>
              <a:blipFill>
                <a:blip r:embed="rId8"/>
                <a:stretch>
                  <a:fillRect l="-1151" b="-16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10396C3D-5349-41DF-B291-6B32BF93AEB0}"/>
              </a:ext>
            </a:extLst>
          </p:cNvPr>
          <p:cNvSpPr/>
          <p:nvPr/>
        </p:nvSpPr>
        <p:spPr>
          <a:xfrm>
            <a:off x="9076365" y="5425638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9900"/>
                </a:solidFill>
              </a:rPr>
              <a:t>Assadi-</a:t>
            </a:r>
            <a:r>
              <a:rPr lang="en-US" u="sng" dirty="0">
                <a:solidFill>
                  <a:schemeClr val="tx2"/>
                </a:solidFill>
              </a:rPr>
              <a:t>S</a:t>
            </a:r>
            <a:r>
              <a:rPr lang="en-US" u="sng" dirty="0">
                <a:solidFill>
                  <a:srgbClr val="FF9900"/>
                </a:solidFill>
              </a:rPr>
              <a:t>’19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1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21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50594</TotalTime>
  <Words>1689</Words>
  <Application>Microsoft Office PowerPoint</Application>
  <PresentationFormat>Widescreen</PresentationFormat>
  <Paragraphs>278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Cambria Math</vt:lpstr>
      <vt:lpstr>Wingdings</vt:lpstr>
      <vt:lpstr>Essential</vt:lpstr>
      <vt:lpstr>Improved Truthful Mechanisms for Subadditive Combinatorial Auctions: Breaking the Logarithmic Barrier</vt:lpstr>
      <vt:lpstr>PowerPoint Presentation</vt:lpstr>
      <vt:lpstr>PowerPoint Presentation</vt:lpstr>
      <vt:lpstr>PowerPoint Presentation</vt:lpstr>
      <vt:lpstr>PowerPoint Presentation</vt:lpstr>
      <vt:lpstr>OUTLINE</vt:lpstr>
      <vt:lpstr>Fixed-Price Auctions</vt:lpstr>
      <vt:lpstr>Warm-up: Single Item Welfare Maximization</vt:lpstr>
      <vt:lpstr>Warm-up: O ̃(log⁡m ) Approx for Multiple Items</vt:lpstr>
      <vt:lpstr>FPA for Subadditive Values</vt:lpstr>
      <vt:lpstr>OUTLINE</vt:lpstr>
      <vt:lpstr>Our Binary-Search Mechanism</vt:lpstr>
      <vt:lpstr>Main Lemma</vt:lpstr>
      <vt:lpstr>Main Lemma</vt:lpstr>
      <vt:lpstr>Conclusion</vt:lpstr>
      <vt:lpstr>PowerPoint Presentation</vt:lpstr>
      <vt:lpstr>FPA for Subadditive Values</vt:lpstr>
      <vt:lpstr>Proving the Folklore Lemma</vt:lpstr>
      <vt:lpstr>Binary Search for Item Prices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&amp; Adaptivity Gaps for stochastic probing</dc:title>
  <dc:creator>BSS</dc:creator>
  <cp:lastModifiedBy>Sahil Singla</cp:lastModifiedBy>
  <cp:revision>2089</cp:revision>
  <cp:lastPrinted>2018-11-17T15:33:17Z</cp:lastPrinted>
  <dcterms:created xsi:type="dcterms:W3CDTF">2015-11-14T19:49:18Z</dcterms:created>
  <dcterms:modified xsi:type="dcterms:W3CDTF">2021-01-05T20:54:10Z</dcterms:modified>
</cp:coreProperties>
</file>