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20"/>
  </p:notesMasterIdLst>
  <p:handoutMasterIdLst>
    <p:handoutMasterId r:id="rId21"/>
  </p:handoutMasterIdLst>
  <p:sldIdLst>
    <p:sldId id="256" r:id="rId2"/>
    <p:sldId id="427" r:id="rId3"/>
    <p:sldId id="384" r:id="rId4"/>
    <p:sldId id="413" r:id="rId5"/>
    <p:sldId id="428" r:id="rId6"/>
    <p:sldId id="436" r:id="rId7"/>
    <p:sldId id="411" r:id="rId8"/>
    <p:sldId id="443" r:id="rId9"/>
    <p:sldId id="430" r:id="rId10"/>
    <p:sldId id="431" r:id="rId11"/>
    <p:sldId id="429" r:id="rId12"/>
    <p:sldId id="444" r:id="rId13"/>
    <p:sldId id="435" r:id="rId14"/>
    <p:sldId id="445" r:id="rId15"/>
    <p:sldId id="439" r:id="rId16"/>
    <p:sldId id="433" r:id="rId17"/>
    <p:sldId id="434" r:id="rId18"/>
    <p:sldId id="44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18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1" autoAdjust="0"/>
    <p:restoredTop sz="91497" autoAdjust="0"/>
  </p:normalViewPr>
  <p:slideViewPr>
    <p:cSldViewPr snapToGrid="0" snapToObjects="1">
      <p:cViewPr varScale="1">
        <p:scale>
          <a:sx n="117" d="100"/>
          <a:sy n="117" d="100"/>
        </p:scale>
        <p:origin x="74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4482D-CC87-604F-92BD-3653B08C45F6}" type="datetimeFigureOut">
              <a:rPr lang="en-US" smtClean="0"/>
              <a:t>11/9/22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C5E39-C420-3C45-85D6-23A41863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610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198CE-4EF4-524C-9451-BD50AA458A87}" type="datetimeFigureOut">
              <a:rPr lang="en-US" smtClean="0"/>
              <a:t>11/9/22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2C7E-B071-8C44-8A96-EE2EED350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033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3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7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77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3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67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97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0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18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4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DBE8-D942-CE43-9569-AB613CC22392}" type="datetime4">
              <a:rPr lang="en-IN" smtClean="0"/>
              <a:t>9 November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D40C-F28A-554C-AF27-A0D02650F384}" type="datetime4">
              <a:rPr lang="en-IN" smtClean="0"/>
              <a:t>9 November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DB83-64D2-2740-8BBC-94C4B69BF1A1}" type="datetime4">
              <a:rPr lang="en-IN" smtClean="0"/>
              <a:t>9 November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681" y="1465215"/>
            <a:ext cx="10160000" cy="47715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5BD6-5E87-2742-818C-B2E8437E4429}" type="datetime4">
              <a:rPr lang="en-IN" smtClean="0"/>
              <a:t>9 November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03272" y="6452235"/>
            <a:ext cx="94316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8327-B4B0-7647-82F0-BBBB56DCB682}" type="datetime4">
              <a:rPr lang="en-IN" smtClean="0"/>
              <a:t>9 November 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F404-658F-DC46-A1FB-07410F3E9028}" type="datetime4">
              <a:rPr lang="en-IN" smtClean="0"/>
              <a:t>9 November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0C4-7CB5-AA49-BD1B-0ED4B7377034}" type="datetime4">
              <a:rPr lang="en-IN" smtClean="0"/>
              <a:t>9 November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7D2C-5158-214C-BE5E-037D0682BB00}" type="datetime4">
              <a:rPr lang="en-IN" smtClean="0"/>
              <a:t>9 November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3C91-9BDF-7E43-99AA-2E2FA1B6BBD6}" type="datetime4">
              <a:rPr lang="en-IN" smtClean="0"/>
              <a:t>9 November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17FD-1165-F042-ADB9-C35BFBAC8F26}" type="datetime4">
              <a:rPr lang="en-IN" smtClean="0"/>
              <a:t>9 November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1159-7969-2D4C-9E52-72E6BB41C6B7}" type="datetime4">
              <a:rPr lang="en-IN" smtClean="0"/>
              <a:t>9 November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3026"/>
            <a:ext cx="9930163" cy="1044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F817626-6E1C-434F-8A46-361AFACE6120}" type="datetime4">
              <a:rPr lang="en-IN" smtClean="0"/>
              <a:t>9 November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94459" y="6468608"/>
            <a:ext cx="1754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6.png"/><Relationship Id="rId4" Type="http://schemas.openxmlformats.org/officeDocument/2006/relationships/image" Target="../media/image3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9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45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5" Type="http://schemas.openxmlformats.org/officeDocument/2006/relationships/image" Target="../media/image5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39.png"/><Relationship Id="rId1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15" Type="http://schemas.openxmlformats.org/officeDocument/2006/relationships/image" Target="../media/image17.png"/><Relationship Id="rId4" Type="http://schemas.openxmlformats.org/officeDocument/2006/relationships/image" Target="../media/image7.tiff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0.png"/><Relationship Id="rId21" Type="http://schemas.openxmlformats.org/officeDocument/2006/relationships/hyperlink" Target="https://en.wikipedia.org/wiki/Markov_decision_process" TargetMode="External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9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988" y="400963"/>
            <a:ext cx="9940026" cy="2201370"/>
          </a:xfrm>
        </p:spPr>
        <p:txBody>
          <a:bodyPr/>
          <a:lstStyle/>
          <a:p>
            <a:pPr algn="ctr"/>
            <a:r>
              <a:rPr lang="en-US" sz="3200" dirty="0"/>
              <a:t>Bandit Algorithms for Multi-stage Stochastic Optimization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078" y="2688556"/>
            <a:ext cx="9746906" cy="982538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2400" dirty="0"/>
              <a:t>Sahil </a:t>
            </a:r>
            <a:r>
              <a:rPr lang="en-US" sz="2400" dirty="0" err="1"/>
              <a:t>singla</a:t>
            </a:r>
            <a:r>
              <a:rPr lang="en-US" sz="2400" dirty="0"/>
              <a:t>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Georgia Tech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560" y="2276031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Nov 10</a:t>
            </a:r>
            <a:r>
              <a:rPr lang="en-US" b="1" baseline="30000" dirty="0"/>
              <a:t>th</a:t>
            </a:r>
            <a:r>
              <a:rPr lang="en-US" b="1" dirty="0"/>
              <a:t>, 2022</a:t>
            </a:r>
          </a:p>
        </p:txBody>
      </p:sp>
      <p:sp>
        <p:nvSpPr>
          <p:cNvPr id="6" name="AutoShape 6" descr="Image result for naveen garg iit">
            <a:extLst>
              <a:ext uri="{FF2B5EF4-FFF2-40B4-BE49-F238E27FC236}">
                <a16:creationId xmlns:a16="http://schemas.microsoft.com/office/drawing/2014/main" id="{05BFF35A-E4A8-4C15-A49B-25B30518D6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68522" y="334537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homas Kesselheim | Simons Institute for the Theory of Computing">
            <a:extLst>
              <a:ext uri="{FF2B5EF4-FFF2-40B4-BE49-F238E27FC236}">
                <a16:creationId xmlns:a16="http://schemas.microsoft.com/office/drawing/2014/main" id="{DC716F68-382D-4D0C-BEB5-605DF718B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61" y="4327913"/>
            <a:ext cx="1636499" cy="210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yed Khashaiar Gatmiry – MPI SWS">
            <a:extLst>
              <a:ext uri="{FF2B5EF4-FFF2-40B4-BE49-F238E27FC236}">
                <a16:creationId xmlns:a16="http://schemas.microsoft.com/office/drawing/2014/main" id="{1963BB82-3C67-4653-9D49-5F8AD38A2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761" y="4145356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0F84EE-D7B7-4C65-8628-97AE8B7D32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79" t="5813" r="11340" b="13625"/>
          <a:stretch/>
        </p:blipFill>
        <p:spPr>
          <a:xfrm>
            <a:off x="8929566" y="4327913"/>
            <a:ext cx="1604850" cy="2103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1BFC31-80E4-04B8-95F7-4C447AA0D96D}"/>
              </a:ext>
            </a:extLst>
          </p:cNvPr>
          <p:cNvSpPr txBox="1"/>
          <p:nvPr/>
        </p:nvSpPr>
        <p:spPr>
          <a:xfrm>
            <a:off x="4820628" y="3874957"/>
            <a:ext cx="267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Thomas </a:t>
            </a:r>
            <a:r>
              <a:rPr lang="en-US" b="1" dirty="0" err="1"/>
              <a:t>Kesselheim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C02567-32BE-C87B-58EE-DD8BE23610AA}"/>
              </a:ext>
            </a:extLst>
          </p:cNvPr>
          <p:cNvSpPr txBox="1"/>
          <p:nvPr/>
        </p:nvSpPr>
        <p:spPr>
          <a:xfrm>
            <a:off x="8958995" y="3885715"/>
            <a:ext cx="156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Yifan</a:t>
            </a:r>
            <a:r>
              <a:rPr lang="en-US" b="1" dirty="0"/>
              <a:t> Wang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A6BB07-7F03-EC8D-C2B1-66CD08A2BF94}"/>
              </a:ext>
            </a:extLst>
          </p:cNvPr>
          <p:cNvSpPr txBox="1"/>
          <p:nvPr/>
        </p:nvSpPr>
        <p:spPr>
          <a:xfrm>
            <a:off x="1421638" y="3857252"/>
            <a:ext cx="231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Khashyar</a:t>
            </a:r>
            <a:r>
              <a:rPr lang="en-US" b="1" dirty="0"/>
              <a:t> </a:t>
            </a:r>
            <a:r>
              <a:rPr lang="en-US" b="1" dirty="0" err="1"/>
              <a:t>Gatmiry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4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42614-1752-C2C4-F7EF-28844D3D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PAC Learning to Online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3E314A-6854-78F7-6750-2C5620E14B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14548" y="4486613"/>
                <a:ext cx="9491930" cy="877771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Doubling trick</a:t>
                </a:r>
                <a:r>
                  <a:rPr lang="en-US" sz="1800" b="0" dirty="0"/>
                  <a:t>:  After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p>
                  </m:oMath>
                </a14:m>
                <a:r>
                  <a:rPr lang="en-US" sz="1800" b="0" dirty="0"/>
                  <a:t> days we recompute a policy and run it for the next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800" b="0"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p>
                  </m:oMath>
                </a14:m>
                <a:r>
                  <a:rPr lang="en-US" sz="1800" b="0" dirty="0"/>
                  <a:t> days.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3E314A-6854-78F7-6750-2C5620E14B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4548" y="4486613"/>
                <a:ext cx="9491930" cy="877771"/>
              </a:xfrm>
              <a:blipFill>
                <a:blip r:embed="rId2"/>
                <a:stretch>
                  <a:fillRect l="-535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AC372-7B98-817F-4D98-4CEC7034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5119DC1-9075-7760-1BEB-80F0D99CA3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6679" y="1977479"/>
                <a:ext cx="10057335" cy="44436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all" dirty="0"/>
                  <a:t>T</a:t>
                </a:r>
                <a:r>
                  <a:rPr lang="en-US" cap="small" dirty="0"/>
                  <a:t>HM: </a:t>
                </a:r>
                <a:r>
                  <a:rPr lang="en-US" b="0" dirty="0"/>
                  <a:t> For </a:t>
                </a:r>
                <a:r>
                  <a:rPr lang="en-US" dirty="0">
                    <a:solidFill>
                      <a:schemeClr val="tx2"/>
                    </a:solidFill>
                  </a:rPr>
                  <a:t>Strongly Monotone</a:t>
                </a:r>
                <a:r>
                  <a:rPr lang="en-US" b="0" dirty="0"/>
                  <a:t> Pbs,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samples suffice to learn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b="0" dirty="0"/>
                  <a:t>-optimal policies.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5119DC1-9075-7760-1BEB-80F0D99CA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679" y="1977479"/>
                <a:ext cx="10057335" cy="4443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03BA60D-EC92-14C5-0F99-1E5F7040FF4B}"/>
              </a:ext>
            </a:extLst>
          </p:cNvPr>
          <p:cNvSpPr txBox="1"/>
          <p:nvPr/>
        </p:nvSpPr>
        <p:spPr>
          <a:xfrm>
            <a:off x="546100" y="1228380"/>
            <a:ext cx="2865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u="sng" dirty="0">
                <a:solidFill>
                  <a:srgbClr val="FF9900"/>
                </a:solidFill>
              </a:rPr>
              <a:t>Guo-Huang-Tang-Zhang COLT’21, STOC’19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98E23DB-1770-40AE-AD84-7DF9396024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6679" y="5395760"/>
                <a:ext cx="10057335" cy="52199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all" dirty="0" err="1"/>
                  <a:t>Thm</a:t>
                </a:r>
                <a:r>
                  <a:rPr lang="en-US" cap="all" dirty="0"/>
                  <a:t> (GK</a:t>
                </a:r>
                <a:r>
                  <a:rPr lang="en-US" cap="all" dirty="0">
                    <a:solidFill>
                      <a:schemeClr val="tx2"/>
                    </a:solidFill>
                  </a:rPr>
                  <a:t>S</a:t>
                </a:r>
                <a:r>
                  <a:rPr lang="en-US" cap="all" dirty="0"/>
                  <a:t>W’22)</a:t>
                </a:r>
                <a:r>
                  <a:rPr lang="en-US" cap="small" dirty="0"/>
                  <a:t>:  </a:t>
                </a:r>
                <a:r>
                  <a:rPr lang="en-US" b="0" dirty="0"/>
                  <a:t>For full-feedback stochastic Prophet </a:t>
                </a:r>
                <a:r>
                  <a:rPr lang="en-US" b="0" dirty="0" err="1"/>
                  <a:t>Ineq</a:t>
                </a:r>
                <a:r>
                  <a:rPr lang="en-US" b="0" dirty="0"/>
                  <a:t>.,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cap="all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cap="all" dirty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r>
                      <a:rPr lang="en-US" b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rad>
                    <m:r>
                      <a:rPr lang="en-US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regret in polytime.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98E23DB-1770-40AE-AD84-7DF939602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679" y="5395760"/>
                <a:ext cx="10057335" cy="521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4136F57-9E94-4030-AB70-D143146B46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6678" y="3625205"/>
                <a:ext cx="10057335" cy="80915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all" dirty="0"/>
                  <a:t>Corollary</a:t>
                </a:r>
                <a:r>
                  <a:rPr lang="en-US" cap="small" dirty="0"/>
                  <a:t>:  </a:t>
                </a:r>
                <a:r>
                  <a:rPr lang="en-US" b="0" dirty="0"/>
                  <a:t>For full-feedback stochastic Prophet </a:t>
                </a:r>
                <a:r>
                  <a:rPr lang="en-US" b="0" dirty="0" err="1"/>
                  <a:t>Ineq</a:t>
                </a:r>
                <a:r>
                  <a:rPr lang="en-US" b="0" dirty="0"/>
                  <a:t>./Pandora’s Box/Single-item-auction, we get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cap="all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cap="all" dirty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r>
                      <a:rPr lang="en-US" b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nT</m:t>
                        </m:r>
                      </m:e>
                    </m:rad>
                    <m:r>
                      <a:rPr lang="en-US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regret in polytime.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4136F57-9E94-4030-AB70-D143146B4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678" y="3625205"/>
                <a:ext cx="10057335" cy="8091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7E463C-22CD-4ACB-94B2-D2C0C04F3A50}"/>
              </a:ext>
            </a:extLst>
          </p:cNvPr>
          <p:cNvSpPr txBox="1">
            <a:spLocks/>
          </p:cNvSpPr>
          <p:nvPr/>
        </p:nvSpPr>
        <p:spPr>
          <a:xfrm>
            <a:off x="1503314" y="2547404"/>
            <a:ext cx="9492064" cy="877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Proof idea</a:t>
            </a:r>
            <a:r>
              <a:rPr lang="en-US" sz="1800" b="0" dirty="0"/>
              <a:t>:     Run the optimal policy on the </a:t>
            </a:r>
            <a:r>
              <a:rPr lang="en-US" sz="1800" dirty="0"/>
              <a:t>Product-Empirical</a:t>
            </a:r>
            <a:r>
              <a:rPr lang="en-US" sz="1800" b="0" dirty="0"/>
              <a:t> distribution. 	     	     	         Carefully envelope this distribution to bound Total-Variation distance.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598C5F4-9AC6-4D34-811E-F7744FB532FB}"/>
                  </a:ext>
                </a:extLst>
              </p:cNvPr>
              <p:cNvSpPr/>
              <p:nvPr/>
            </p:nvSpPr>
            <p:spPr>
              <a:xfrm>
                <a:off x="3730691" y="1495899"/>
                <a:ext cx="3740910" cy="376770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OPT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OPT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598C5F4-9AC6-4D34-811E-F7744FB53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691" y="1495899"/>
                <a:ext cx="3740910" cy="376770"/>
              </a:xfrm>
              <a:prstGeom prst="rect">
                <a:avLst/>
              </a:prstGeom>
              <a:blipFill>
                <a:blip r:embed="rId6"/>
                <a:stretch>
                  <a:fillRect l="-972" t="-3077" r="-162" b="-21538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9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 animBg="1"/>
      <p:bldP spid="8" grpId="0" animBg="1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2" y="1752601"/>
            <a:ext cx="10160000" cy="46021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400" cap="small" dirty="0">
                <a:solidFill>
                  <a:schemeClr val="accent1"/>
                </a:solidFill>
              </a:rPr>
              <a:t>Introduction: Online Learning for Stochastic Optimization</a:t>
            </a:r>
          </a:p>
          <a:p>
            <a:endParaRPr lang="en-US" sz="1200" cap="small" dirty="0">
              <a:solidFill>
                <a:schemeClr val="accent1"/>
              </a:solidFill>
            </a:endParaRPr>
          </a:p>
          <a:p>
            <a:r>
              <a:rPr lang="en-US" sz="2400" cap="small" dirty="0">
                <a:solidFill>
                  <a:schemeClr val="accent1"/>
                </a:solidFill>
              </a:rPr>
              <a:t>Preliminaries: Full Feedback</a:t>
            </a:r>
          </a:p>
          <a:p>
            <a:endParaRPr lang="en-US" sz="1200" cap="small" dirty="0">
              <a:solidFill>
                <a:schemeClr val="accent1"/>
              </a:solidFill>
            </a:endParaRPr>
          </a:p>
          <a:p>
            <a:r>
              <a:rPr lang="en-US" sz="2400" cap="small" dirty="0">
                <a:solidFill>
                  <a:schemeClr val="tx2"/>
                </a:solidFill>
              </a:rPr>
              <a:t>Bandit Feedback: Prophet Inequality</a:t>
            </a:r>
          </a:p>
          <a:p>
            <a:endParaRPr lang="en-US" sz="1200" cap="small" dirty="0">
              <a:solidFill>
                <a:schemeClr val="accent1"/>
              </a:solidFill>
            </a:endParaRPr>
          </a:p>
          <a:p>
            <a:r>
              <a:rPr lang="en-US" sz="2400" cap="small" dirty="0">
                <a:solidFill>
                  <a:schemeClr val="accent1"/>
                </a:solidFill>
              </a:rPr>
              <a:t>Further Results and Open Questions</a:t>
            </a:r>
          </a:p>
          <a:p>
            <a:endParaRPr lang="en-US" sz="2400" cap="small" dirty="0">
              <a:solidFill>
                <a:schemeClr val="accent1"/>
              </a:solidFill>
            </a:endParaRPr>
          </a:p>
          <a:p>
            <a:endParaRPr lang="en-US" sz="2400" cap="small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33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3459-B690-7DDA-38EB-10BD987C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026"/>
            <a:ext cx="11143129" cy="1044874"/>
          </a:xfrm>
        </p:spPr>
        <p:txBody>
          <a:bodyPr/>
          <a:lstStyle/>
          <a:p>
            <a:r>
              <a:rPr lang="en-US" dirty="0"/>
              <a:t>Online Learning with Bandit Feedback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849BF3-3525-A0C2-B0D4-67293858B7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4112" y="1474006"/>
                <a:ext cx="9841452" cy="507202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Online Learning for Stochastic Optimization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Repeated game over T days. We play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Alg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b="0" dirty="0"/>
                  <a:t> on day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Bandit Feedback: Random reward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Alg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Minimize expected </a:t>
                </a:r>
                <a:r>
                  <a:rPr lang="en-US" dirty="0">
                    <a:solidFill>
                      <a:schemeClr val="tx2"/>
                    </a:solidFill>
                  </a:rPr>
                  <a:t>regret</a:t>
                </a:r>
                <a:r>
                  <a:rPr lang="en-US" b="0" dirty="0"/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Opt</m:t>
                            </m:r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Alg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bSup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bSup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r>
                  <a:rPr lang="en-US" b="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050" b="0" dirty="0"/>
              </a:p>
              <a:p>
                <a:endParaRPr lang="en-US" sz="400" b="0" dirty="0"/>
              </a:p>
              <a:p>
                <a:r>
                  <a:rPr lang="en-US" dirty="0"/>
                  <a:t>Reduction to Full-Feedback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tx2"/>
                    </a:solidFill>
                  </a:rPr>
                  <a:t>Assume</a:t>
                </a:r>
                <a:r>
                  <a:rPr lang="en-US" b="0" dirty="0"/>
                  <a:t> for 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b="0" dirty="0"/>
                  <a:t> we have a policy with </a:t>
                </a:r>
                <a:r>
                  <a:rPr lang="en-US" b="0" dirty="0" err="1"/>
                  <a:t>i.i.d.</a:t>
                </a:r>
                <a:r>
                  <a:rPr lang="en-US" b="0" dirty="0"/>
                  <a:t> reward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b="0" dirty="0"/>
                  <a:t>Explore: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b="0" dirty="0"/>
                  <a:t> samples from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b="0" dirty="0"/>
                  <a:t>. So, regret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b="0" dirty="0"/>
                  <a:t>Exploit: Best-policy on the learnt Product-Empirical distribution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b="0" dirty="0"/>
                  <a:t> </a:t>
                </a:r>
                <a:r>
                  <a:rPr lang="en-US" b="0" u="sng" dirty="0">
                    <a:solidFill>
                      <a:srgbClr val="FF9900"/>
                    </a:solidFill>
                  </a:rPr>
                  <a:t>Guo-Huang-Tang-Zhang’21</a:t>
                </a:r>
                <a:r>
                  <a:rPr lang="en-US" b="0" dirty="0"/>
                  <a:t> implies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US" b="0" dirty="0"/>
                  <a:t> regret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849BF3-3525-A0C2-B0D4-67293858B7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4112" y="1474006"/>
                <a:ext cx="9841452" cy="5072021"/>
              </a:xfrm>
              <a:blipFill>
                <a:blip r:embed="rId2"/>
                <a:stretch>
                  <a:fillRect l="-644" t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2AD8C-463A-2D1E-8525-8878A564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7FF9C16-A5DB-4D74-AC3A-EEC2D2A4F30E}"/>
                  </a:ext>
                </a:extLst>
              </p:cNvPr>
              <p:cNvSpPr/>
              <p:nvPr/>
            </p:nvSpPr>
            <p:spPr>
              <a:xfrm>
                <a:off x="9580761" y="5325263"/>
                <a:ext cx="1790105" cy="672428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/>
                  <a:t>Can we get 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b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rad>
                    <m:r>
                      <a:rPr lang="en-US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regret?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7FF9C16-A5DB-4D74-AC3A-EEC2D2A4F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761" y="5325263"/>
                <a:ext cx="1790105" cy="672428"/>
              </a:xfrm>
              <a:prstGeom prst="rect">
                <a:avLst/>
              </a:prstGeom>
              <a:blipFill>
                <a:blip r:embed="rId3"/>
                <a:stretch>
                  <a:fillRect t="-5455" r="-1399" b="-10909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B0E52E-8CEE-47A9-ABA4-5D56EABDAE1A}"/>
                  </a:ext>
                </a:extLst>
              </p:cNvPr>
              <p:cNvSpPr/>
              <p:nvPr/>
            </p:nvSpPr>
            <p:spPr>
              <a:xfrm>
                <a:off x="8065163" y="3327480"/>
                <a:ext cx="2917722" cy="369332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/>
                  <a:t>Can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𝐨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regret?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B0E52E-8CEE-47A9-ABA4-5D56EABDA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163" y="3327480"/>
                <a:ext cx="2917722" cy="369332"/>
              </a:xfrm>
              <a:prstGeom prst="rect">
                <a:avLst/>
              </a:prstGeom>
              <a:blipFill>
                <a:blip r:embed="rId4"/>
                <a:stretch>
                  <a:fillRect l="-862" t="-6452" r="-862" b="-25806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3BCE167F-4A92-4F5C-7632-9E7F910FD36C}"/>
              </a:ext>
            </a:extLst>
          </p:cNvPr>
          <p:cNvSpPr/>
          <p:nvPr/>
        </p:nvSpPr>
        <p:spPr>
          <a:xfrm>
            <a:off x="86958" y="4087324"/>
            <a:ext cx="1245855" cy="58477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Not true</a:t>
            </a:r>
          </a:p>
          <a:p>
            <a:pPr algn="ctr"/>
            <a:r>
              <a:rPr lang="en-US" sz="1600" dirty="0"/>
              <a:t>for auctions</a:t>
            </a:r>
          </a:p>
        </p:txBody>
      </p:sp>
    </p:spTree>
    <p:extLst>
      <p:ext uri="{BB962C8B-B14F-4D97-AF65-F5344CB8AC3E}">
        <p14:creationId xmlns:p14="http://schemas.microsoft.com/office/powerpoint/2010/main" val="392409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D5994-55E4-A052-06A8-94D187826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Prophet Inequality with Bandit Feedback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519774-1DFF-55C5-2F30-E2786B0B69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4111" y="1465215"/>
                <a:ext cx="9244776" cy="477155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Model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Repeated game over T days: decreasing thresholds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≥…≥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Reward is the first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Goal is to minimize regret: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Total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reward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Alg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Challenges even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boxes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We don’t see who gets selected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Reward function not </a:t>
                </a:r>
                <a:r>
                  <a:rPr lang="en-US" b="0" dirty="0" err="1"/>
                  <a:t>Lipshitz</a:t>
                </a:r>
                <a:r>
                  <a:rPr lang="en-US" b="0" dirty="0"/>
                  <a:t>, continuous, </a:t>
                </a:r>
                <a:br>
                  <a:rPr lang="en-US" b="0" dirty="0"/>
                </a:br>
                <a:r>
                  <a:rPr lang="en-US" b="0" dirty="0"/>
                  <a:t>or concave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519774-1DFF-55C5-2F30-E2786B0B69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4111" y="1465215"/>
                <a:ext cx="9244776" cy="4771554"/>
              </a:xfrm>
              <a:blipFill>
                <a:blip r:embed="rId2"/>
                <a:stretch>
                  <a:fillRect l="-686" t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DE30C-EE37-C7E8-173F-C6C402D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E7B462-B5FE-4E6C-B1D9-24A3E07EEA2D}"/>
              </a:ext>
            </a:extLst>
          </p:cNvPr>
          <p:cNvGrpSpPr/>
          <p:nvPr/>
        </p:nvGrpSpPr>
        <p:grpSpPr>
          <a:xfrm>
            <a:off x="7104894" y="3410283"/>
            <a:ext cx="3948107" cy="2757088"/>
            <a:chOff x="7289408" y="2405570"/>
            <a:chExt cx="3948107" cy="275708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A627AC6-008A-4F05-A4BB-17D5EA784CAB}"/>
                </a:ext>
              </a:extLst>
            </p:cNvPr>
            <p:cNvCxnSpPr/>
            <p:nvPr/>
          </p:nvCxnSpPr>
          <p:spPr>
            <a:xfrm flipV="1">
              <a:off x="7796872" y="2654887"/>
              <a:ext cx="0" cy="208320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FC24FF9-521D-4209-8458-A0E9252243DD}"/>
                </a:ext>
              </a:extLst>
            </p:cNvPr>
            <p:cNvGrpSpPr/>
            <p:nvPr/>
          </p:nvGrpSpPr>
          <p:grpSpPr>
            <a:xfrm>
              <a:off x="7796873" y="3072869"/>
              <a:ext cx="2936528" cy="1665226"/>
              <a:chOff x="7603235" y="3072869"/>
              <a:chExt cx="3671205" cy="1665226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C7610A7-42DE-4631-91AF-A2C0A91F6E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3235" y="4738095"/>
                <a:ext cx="3671205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ED6EA1A-541D-4491-8D91-CD889BB1C4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3235" y="4326827"/>
                <a:ext cx="3671205" cy="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127B379-8D53-496F-9CEE-1A54D340A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3235" y="3908839"/>
                <a:ext cx="3671205" cy="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609B531-5160-41A1-AFD4-DAEB457D8D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3235" y="3499475"/>
                <a:ext cx="3671205" cy="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9687880-1580-4704-8B37-77C8F70113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3235" y="3072869"/>
                <a:ext cx="3671205" cy="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3AEDAAB-CEAA-44D4-9221-788FD33B07AB}"/>
                </a:ext>
              </a:extLst>
            </p:cNvPr>
            <p:cNvSpPr/>
            <p:nvPr/>
          </p:nvSpPr>
          <p:spPr>
            <a:xfrm>
              <a:off x="10167728" y="4714343"/>
              <a:ext cx="38419" cy="42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78E84E3-5C18-42E9-9E2A-9AE66C96CB8B}"/>
                </a:ext>
              </a:extLst>
            </p:cNvPr>
            <p:cNvCxnSpPr/>
            <p:nvPr/>
          </p:nvCxnSpPr>
          <p:spPr>
            <a:xfrm>
              <a:off x="8972743" y="4645232"/>
              <a:ext cx="0" cy="185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7B2E5C7-A033-4540-AA17-DB6DEAE496DE}"/>
                </a:ext>
              </a:extLst>
            </p:cNvPr>
            <p:cNvCxnSpPr/>
            <p:nvPr/>
          </p:nvCxnSpPr>
          <p:spPr>
            <a:xfrm>
              <a:off x="10186938" y="4661218"/>
              <a:ext cx="0" cy="185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4848D47-B747-4FCB-918A-0A2691019CB5}"/>
                </a:ext>
              </a:extLst>
            </p:cNvPr>
            <p:cNvSpPr/>
            <p:nvPr/>
          </p:nvSpPr>
          <p:spPr>
            <a:xfrm>
              <a:off x="8953533" y="3699889"/>
              <a:ext cx="38419" cy="42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8492FE-5618-4DF2-A431-7169520F7953}"/>
                </a:ext>
              </a:extLst>
            </p:cNvPr>
            <p:cNvSpPr txBox="1"/>
            <p:nvPr/>
          </p:nvSpPr>
          <p:spPr>
            <a:xfrm>
              <a:off x="7289408" y="2405570"/>
              <a:ext cx="1213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Thresholds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08ADE8-2463-4FC5-8EA1-A31969C92427}"/>
                </a:ext>
              </a:extLst>
            </p:cNvPr>
            <p:cNvSpPr txBox="1"/>
            <p:nvPr/>
          </p:nvSpPr>
          <p:spPr>
            <a:xfrm>
              <a:off x="10540166" y="4803788"/>
              <a:ext cx="6973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0436936-360C-4594-9CE5-D0FFA69901EA}"/>
                    </a:ext>
                  </a:extLst>
                </p:cNvPr>
                <p:cNvSpPr txBox="1"/>
                <p:nvPr/>
              </p:nvSpPr>
              <p:spPr>
                <a:xfrm>
                  <a:off x="7421313" y="4581500"/>
                  <a:ext cx="371488" cy="28718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0436936-360C-4594-9CE5-D0FFA69901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1313" y="4581500"/>
                  <a:ext cx="371488" cy="28718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F1A995-33BA-42EB-B166-C40D8BADE89D}"/>
                    </a:ext>
                  </a:extLst>
                </p:cNvPr>
                <p:cNvSpPr txBox="1"/>
                <p:nvPr/>
              </p:nvSpPr>
              <p:spPr>
                <a:xfrm>
                  <a:off x="8794962" y="4803788"/>
                  <a:ext cx="371488" cy="28718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F1A995-33BA-42EB-B166-C40D8BADE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4962" y="4803788"/>
                  <a:ext cx="371488" cy="2871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1A11E17-B604-47CD-BC8E-945D644DDB14}"/>
                    </a:ext>
                  </a:extLst>
                </p:cNvPr>
                <p:cNvSpPr txBox="1"/>
                <p:nvPr/>
              </p:nvSpPr>
              <p:spPr>
                <a:xfrm>
                  <a:off x="9984332" y="4875477"/>
                  <a:ext cx="371488" cy="28718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1A11E17-B604-47CD-BC8E-945D644DDB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4332" y="4875477"/>
                  <a:ext cx="371488" cy="28718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B0C7763-1C39-4941-AE65-138C530AA61A}"/>
                    </a:ext>
                  </a:extLst>
                </p:cNvPr>
                <p:cNvSpPr txBox="1"/>
                <p:nvPr/>
              </p:nvSpPr>
              <p:spPr>
                <a:xfrm>
                  <a:off x="7377104" y="2995720"/>
                  <a:ext cx="371488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B0C7763-1C39-4941-AE65-138C530AA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7104" y="2995720"/>
                  <a:ext cx="37148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391EF9E-229F-44D4-BA68-B2EDC30A3732}"/>
                    </a:ext>
                  </a:extLst>
                </p:cNvPr>
                <p:cNvSpPr txBox="1"/>
                <p:nvPr/>
              </p:nvSpPr>
              <p:spPr>
                <a:xfrm>
                  <a:off x="7827825" y="3532875"/>
                  <a:ext cx="116056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smtClean="0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391EF9E-229F-44D4-BA68-B2EDC30A37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7825" y="3532875"/>
                  <a:ext cx="1160560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18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CBBDEE6-83F3-4A25-8C55-8CFEFB90CBAD}"/>
                  </a:ext>
                </a:extLst>
              </p:cNvPr>
              <p:cNvSpPr/>
              <p:nvPr/>
            </p:nvSpPr>
            <p:spPr>
              <a:xfrm>
                <a:off x="3261267" y="5665931"/>
                <a:ext cx="3330603" cy="429156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/>
                  <a:t>Can we get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</m:acc>
                    <m:r>
                      <a:rPr lang="en-US" sz="2000" b="1" i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</m:rad>
                    <m:r>
                      <a:rPr lang="en-US" sz="2000" b="1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 regret?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CBBDEE6-83F3-4A25-8C55-8CFEFB90C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267" y="5665931"/>
                <a:ext cx="3330603" cy="429156"/>
              </a:xfrm>
              <a:prstGeom prst="rect">
                <a:avLst/>
              </a:prstGeom>
              <a:blipFill>
                <a:blip r:embed="rId8"/>
                <a:stretch>
                  <a:fillRect l="-729" t="-1351" r="-729" b="-2027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C7D3CC1B-5AD6-4A18-BF30-156F2D9452AC}"/>
              </a:ext>
            </a:extLst>
          </p:cNvPr>
          <p:cNvSpPr/>
          <p:nvPr/>
        </p:nvSpPr>
        <p:spPr>
          <a:xfrm>
            <a:off x="8786946" y="5012984"/>
            <a:ext cx="38419" cy="42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882684-7E78-4B82-B764-9E86B85C3CFC}"/>
                  </a:ext>
                </a:extLst>
              </p:cNvPr>
              <p:cNvSpPr txBox="1"/>
              <p:nvPr/>
            </p:nvSpPr>
            <p:spPr>
              <a:xfrm>
                <a:off x="8407275" y="4824454"/>
                <a:ext cx="37148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τ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882684-7E78-4B82-B764-9E86B85C3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275" y="4824454"/>
                <a:ext cx="37148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6C86BC3C-DBC6-1026-EC7E-7A0547E2C067}"/>
              </a:ext>
            </a:extLst>
          </p:cNvPr>
          <p:cNvSpPr/>
          <p:nvPr/>
        </p:nvSpPr>
        <p:spPr>
          <a:xfrm>
            <a:off x="8756611" y="2516213"/>
            <a:ext cx="2198038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Interesting partial-</a:t>
            </a:r>
          </a:p>
          <a:p>
            <a:pPr algn="ctr"/>
            <a:r>
              <a:rPr lang="en-US" b="1" dirty="0"/>
              <a:t>feedback models</a:t>
            </a:r>
          </a:p>
        </p:txBody>
      </p:sp>
    </p:spTree>
    <p:extLst>
      <p:ext uri="{BB962C8B-B14F-4D97-AF65-F5344CB8AC3E}">
        <p14:creationId xmlns:p14="http://schemas.microsoft.com/office/powerpoint/2010/main" val="85527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C0FA9EC-8398-4CD7-D51C-FC252874A10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Two Boxes: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</m:rad>
                    <m:r>
                      <a:rPr lang="en-US" sz="28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regret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C0FA9EC-8398-4CD7-D51C-FC252874A1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28" b="-16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95AD21-1637-ED77-884F-0A244C459B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5133" y="1465215"/>
                <a:ext cx="8921625" cy="2275614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Run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func>
                  </m:oMath>
                </a14:m>
                <a:r>
                  <a:rPr lang="en-US" b="0" dirty="0"/>
                  <a:t> phases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b="0" dirty="0"/>
                  <a:t>-</a:t>
                </a:r>
                <a:r>
                  <a:rPr lang="en-US" b="0" dirty="0" err="1"/>
                  <a:t>th</a:t>
                </a:r>
                <a:r>
                  <a:rPr lang="en-US" b="0" dirty="0"/>
                  <a:t> phase of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rad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Invariant</a:t>
                </a:r>
                <a:r>
                  <a:rPr lang="en-US" b="0" dirty="0"/>
                  <a:t>: At the end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b="0" dirty="0"/>
                  <a:t>-</a:t>
                </a:r>
                <a:r>
                  <a:rPr lang="en-US" b="0" dirty="0" err="1"/>
                  <a:t>th</a:t>
                </a:r>
                <a:r>
                  <a:rPr lang="en-US" b="0" dirty="0"/>
                  <a:t> phase, output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such that</a:t>
                </a:r>
              </a:p>
              <a:p>
                <a:pPr marL="914400" lvl="1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914400" lvl="1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Per-day regret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τ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95AD21-1637-ED77-884F-0A244C459B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5133" y="1465215"/>
                <a:ext cx="8921625" cy="2275614"/>
              </a:xfrm>
              <a:blipFill>
                <a:blip r:embed="rId4"/>
                <a:stretch>
                  <a:fillRect l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A14B5-3DFC-5F5D-DF71-A6CBABCE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DD3D5F-758F-F928-E292-D25C111B8650}"/>
              </a:ext>
            </a:extLst>
          </p:cNvPr>
          <p:cNvGrpSpPr/>
          <p:nvPr/>
        </p:nvGrpSpPr>
        <p:grpSpPr>
          <a:xfrm>
            <a:off x="7192590" y="3659600"/>
            <a:ext cx="3860411" cy="2507771"/>
            <a:chOff x="7377104" y="2654887"/>
            <a:chExt cx="3860411" cy="250777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D0EFA20-1395-FF37-F63D-872A85D9DDD5}"/>
                </a:ext>
              </a:extLst>
            </p:cNvPr>
            <p:cNvCxnSpPr/>
            <p:nvPr/>
          </p:nvCxnSpPr>
          <p:spPr>
            <a:xfrm flipV="1">
              <a:off x="7796872" y="2654887"/>
              <a:ext cx="0" cy="208320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AA77FFF-50D5-D68B-48FC-F42A8DF06059}"/>
                </a:ext>
              </a:extLst>
            </p:cNvPr>
            <p:cNvGrpSpPr/>
            <p:nvPr/>
          </p:nvGrpSpPr>
          <p:grpSpPr>
            <a:xfrm>
              <a:off x="7796873" y="3072869"/>
              <a:ext cx="2936528" cy="1665226"/>
              <a:chOff x="7603235" y="3072869"/>
              <a:chExt cx="3671205" cy="1665226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B682180-2AD6-C845-A595-B47EB69FE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3235" y="4738095"/>
                <a:ext cx="3671205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25DF0B8-E293-1492-2CFA-E4ED7279F5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3235" y="4326827"/>
                <a:ext cx="3671205" cy="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487231F-710F-8D4D-B5F0-EA028A70EE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3235" y="3908839"/>
                <a:ext cx="3671205" cy="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0F73BE-8FD9-910D-2F67-B8DBCAE786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3235" y="3499475"/>
                <a:ext cx="3671205" cy="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3F8195D-4FE3-97A2-DF85-039036A0E7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3235" y="3072869"/>
                <a:ext cx="3671205" cy="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1BC7F91-587B-3900-7C4E-4CF65A9DD665}"/>
                </a:ext>
              </a:extLst>
            </p:cNvPr>
            <p:cNvSpPr/>
            <p:nvPr/>
          </p:nvSpPr>
          <p:spPr>
            <a:xfrm>
              <a:off x="10167728" y="4714343"/>
              <a:ext cx="38419" cy="42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418E5C-4149-7E9E-E6F4-F0AA6A5390BC}"/>
                </a:ext>
              </a:extLst>
            </p:cNvPr>
            <p:cNvCxnSpPr/>
            <p:nvPr/>
          </p:nvCxnSpPr>
          <p:spPr>
            <a:xfrm>
              <a:off x="8972743" y="4645232"/>
              <a:ext cx="0" cy="185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595D70-7F77-50BA-DDCF-2F3958B0E227}"/>
                </a:ext>
              </a:extLst>
            </p:cNvPr>
            <p:cNvCxnSpPr/>
            <p:nvPr/>
          </p:nvCxnSpPr>
          <p:spPr>
            <a:xfrm>
              <a:off x="10186938" y="4661218"/>
              <a:ext cx="0" cy="185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EBDF61A-3704-32A1-18F5-0F2DC0187D19}"/>
                </a:ext>
              </a:extLst>
            </p:cNvPr>
            <p:cNvSpPr/>
            <p:nvPr/>
          </p:nvSpPr>
          <p:spPr>
            <a:xfrm>
              <a:off x="8953533" y="3699889"/>
              <a:ext cx="38419" cy="42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1D43FD-BBA1-A511-DCAC-BD8FFECE8F23}"/>
                </a:ext>
              </a:extLst>
            </p:cNvPr>
            <p:cNvSpPr txBox="1"/>
            <p:nvPr/>
          </p:nvSpPr>
          <p:spPr>
            <a:xfrm>
              <a:off x="10540166" y="4803788"/>
              <a:ext cx="6973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D68F0E5-A1BF-8776-44C2-1DF9D4F3BC99}"/>
                    </a:ext>
                  </a:extLst>
                </p:cNvPr>
                <p:cNvSpPr txBox="1"/>
                <p:nvPr/>
              </p:nvSpPr>
              <p:spPr>
                <a:xfrm>
                  <a:off x="7421313" y="4581500"/>
                  <a:ext cx="371488" cy="28718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D68F0E5-A1BF-8776-44C2-1DF9D4F3BC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1313" y="4581500"/>
                  <a:ext cx="371488" cy="28718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FDE0336-CA10-C0FE-CCB9-92806557E0A9}"/>
                    </a:ext>
                  </a:extLst>
                </p:cNvPr>
                <p:cNvSpPr txBox="1"/>
                <p:nvPr/>
              </p:nvSpPr>
              <p:spPr>
                <a:xfrm>
                  <a:off x="8794962" y="4803788"/>
                  <a:ext cx="371488" cy="28718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FDE0336-CA10-C0FE-CCB9-92806557E0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4962" y="4803788"/>
                  <a:ext cx="371488" cy="28718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0EBB2D5-C972-4F37-8918-AAC73510959F}"/>
                    </a:ext>
                  </a:extLst>
                </p:cNvPr>
                <p:cNvSpPr txBox="1"/>
                <p:nvPr/>
              </p:nvSpPr>
              <p:spPr>
                <a:xfrm>
                  <a:off x="9984332" y="4875477"/>
                  <a:ext cx="371488" cy="28718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0EBB2D5-C972-4F37-8918-AAC7351095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4332" y="4875477"/>
                  <a:ext cx="371488" cy="28718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5C7CF44-4BFC-75AC-B6D2-97F1807C752E}"/>
                    </a:ext>
                  </a:extLst>
                </p:cNvPr>
                <p:cNvSpPr txBox="1"/>
                <p:nvPr/>
              </p:nvSpPr>
              <p:spPr>
                <a:xfrm>
                  <a:off x="7377104" y="2995720"/>
                  <a:ext cx="371488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5C7CF44-4BFC-75AC-B6D2-97F1807C7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7104" y="2995720"/>
                  <a:ext cx="371488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19E773E-05F7-6950-A24E-249B605095B4}"/>
                    </a:ext>
                  </a:extLst>
                </p:cNvPr>
                <p:cNvSpPr txBox="1"/>
                <p:nvPr/>
              </p:nvSpPr>
              <p:spPr>
                <a:xfrm>
                  <a:off x="7827825" y="3532875"/>
                  <a:ext cx="116056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smtClean="0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19E773E-05F7-6950-A24E-249B605095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7825" y="3532875"/>
                  <a:ext cx="1160560" cy="338554"/>
                </a:xfrm>
                <a:prstGeom prst="rect">
                  <a:avLst/>
                </a:prstGeom>
                <a:blipFill>
                  <a:blip r:embed="rId9"/>
                  <a:stretch>
                    <a:fillRect b="-18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ight Bracket 26">
            <a:extLst>
              <a:ext uri="{FF2B5EF4-FFF2-40B4-BE49-F238E27FC236}">
                <a16:creationId xmlns:a16="http://schemas.microsoft.com/office/drawing/2014/main" id="{95D122EB-A0C9-E9CC-60C1-544F2F3D23E5}"/>
              </a:ext>
            </a:extLst>
          </p:cNvPr>
          <p:cNvSpPr/>
          <p:nvPr/>
        </p:nvSpPr>
        <p:spPr>
          <a:xfrm>
            <a:off x="8829528" y="4524507"/>
            <a:ext cx="122486" cy="623103"/>
          </a:xfrm>
          <a:prstGeom prst="rightBracket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CE59918-631E-A5DE-56B1-5D1521366450}"/>
                  </a:ext>
                </a:extLst>
              </p:cNvPr>
              <p:cNvSpPr txBox="1"/>
              <p:nvPr/>
            </p:nvSpPr>
            <p:spPr>
              <a:xfrm>
                <a:off x="8885988" y="4894381"/>
                <a:ext cx="38316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CE59918-631E-A5DE-56B1-5D1521366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988" y="4894381"/>
                <a:ext cx="383162" cy="400110"/>
              </a:xfrm>
              <a:prstGeom prst="rect">
                <a:avLst/>
              </a:prstGeom>
              <a:blipFill>
                <a:blip r:embed="rId10"/>
                <a:stretch>
                  <a:fillRect r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7C73BC7-B0B3-4E60-04A6-1E7C0DB33490}"/>
                  </a:ext>
                </a:extLst>
              </p:cNvPr>
              <p:cNvSpPr txBox="1"/>
              <p:nvPr/>
            </p:nvSpPr>
            <p:spPr>
              <a:xfrm>
                <a:off x="8859093" y="4222024"/>
                <a:ext cx="4136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7C73BC7-B0B3-4E60-04A6-1E7C0DB33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093" y="4222024"/>
                <a:ext cx="413695" cy="400110"/>
              </a:xfrm>
              <a:prstGeom prst="rect">
                <a:avLst/>
              </a:prstGeom>
              <a:blipFill>
                <a:blip r:embed="rId11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EA7F620C-CACA-53F3-A027-0344C389B26E}"/>
              </a:ext>
            </a:extLst>
          </p:cNvPr>
          <p:cNvSpPr/>
          <p:nvPr/>
        </p:nvSpPr>
        <p:spPr>
          <a:xfrm>
            <a:off x="8786946" y="5012984"/>
            <a:ext cx="38419" cy="42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95E0029-FA2B-6C2E-41D0-C5F5CF8840B2}"/>
                  </a:ext>
                </a:extLst>
              </p:cNvPr>
              <p:cNvSpPr txBox="1"/>
              <p:nvPr/>
            </p:nvSpPr>
            <p:spPr>
              <a:xfrm>
                <a:off x="8407275" y="4824454"/>
                <a:ext cx="37148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τ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95E0029-FA2B-6C2E-41D0-C5F5CF884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275" y="4824454"/>
                <a:ext cx="37148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A08A705-A5EB-B2CC-26B2-83E17892CB17}"/>
                  </a:ext>
                </a:extLst>
              </p:cNvPr>
              <p:cNvSpPr/>
              <p:nvPr/>
            </p:nvSpPr>
            <p:spPr>
              <a:xfrm>
                <a:off x="7800270" y="2581250"/>
                <a:ext cx="3549241" cy="544060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We don’t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A08A705-A5EB-B2CC-26B2-83E17892C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270" y="2581250"/>
                <a:ext cx="3549241" cy="544060"/>
              </a:xfrm>
              <a:prstGeom prst="rect">
                <a:avLst/>
              </a:prstGeom>
              <a:blipFill>
                <a:blip r:embed="rId13"/>
                <a:stretch>
                  <a:fillRect l="-355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2120963C-51CC-CD2A-A9A5-E9C0B3BF79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5210" y="3336755"/>
                <a:ext cx="6009447" cy="23595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US" dirty="0"/>
                  <a:t>Proof idea</a:t>
                </a:r>
                <a:r>
                  <a:rPr lang="en-US" b="0" dirty="0"/>
                  <a:t>: </a:t>
                </a:r>
              </a:p>
              <a:p>
                <a:pPr>
                  <a:spcAft>
                    <a:spcPts val="0"/>
                  </a:spcAft>
                </a:pPr>
                <a:r>
                  <a:rPr lang="en-US" b="0" dirty="0"/>
                  <a:t>  Define a </a:t>
                </a:r>
                <a:r>
                  <a:rPr lang="en-US" dirty="0">
                    <a:solidFill>
                      <a:schemeClr val="tx2"/>
                    </a:solidFill>
                  </a:rPr>
                  <a:t>bounding</a:t>
                </a:r>
                <a:r>
                  <a:rPr lang="en-US" b="0" dirty="0"/>
                  <a:t>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</m:d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s.t.</a:t>
                </a:r>
                <a:endParaRPr lang="en-US" b="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0" dirty="0"/>
                  <a:t>Per-day regret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≤|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b="0" dirty="0"/>
                  <a:t>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τ</m:t>
                    </m:r>
                    <m:r>
                      <a:rPr lang="en-US" b="0" i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914400" lvl="1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dirty="0"/>
                  <a:t>Can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</m:d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s.t.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|≤</m:t>
                    </m:r>
                    <m:f>
                      <m:f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b="0" dirty="0"/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 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</m:d>
                    <m:r>
                      <a:rPr lang="en-US" b="0" i="0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b="0" dirty="0"/>
                  <a:t> to get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2120963C-51CC-CD2A-A9A5-E9C0B3BF7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10" y="3336755"/>
                <a:ext cx="6009447" cy="2359573"/>
              </a:xfrm>
              <a:prstGeom prst="rect">
                <a:avLst/>
              </a:prstGeom>
              <a:blipFill>
                <a:blip r:embed="rId14"/>
                <a:stretch>
                  <a:fillRect l="-1053" t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9EE048-18CB-E49F-C371-894E1C8C736D}"/>
                  </a:ext>
                </a:extLst>
              </p:cNvPr>
              <p:cNvSpPr txBox="1"/>
              <p:nvPr/>
            </p:nvSpPr>
            <p:spPr>
              <a:xfrm>
                <a:off x="1839246" y="5561728"/>
                <a:ext cx="3796235" cy="369332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))⋅(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τ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9EE048-18CB-E49F-C371-894E1C8C7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246" y="5561728"/>
                <a:ext cx="3796235" cy="369332"/>
              </a:xfrm>
              <a:prstGeom prst="rect">
                <a:avLst/>
              </a:prstGeom>
              <a:blipFill>
                <a:blip r:embed="rId15"/>
                <a:stretch>
                  <a:fillRect b="-9375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5E9F88D-9163-6218-9C49-A86BE1184D98}"/>
              </a:ext>
            </a:extLst>
          </p:cNvPr>
          <p:cNvSpPr txBox="1"/>
          <p:nvPr/>
        </p:nvSpPr>
        <p:spPr>
          <a:xfrm>
            <a:off x="7104894" y="3410283"/>
            <a:ext cx="1213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Thresholds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E7BB06-D295-092E-5BA1-2D716D4F5864}"/>
                  </a:ext>
                </a:extLst>
              </p:cNvPr>
              <p:cNvSpPr txBox="1"/>
              <p:nvPr/>
            </p:nvSpPr>
            <p:spPr>
              <a:xfrm>
                <a:off x="5381396" y="6072011"/>
                <a:ext cx="40568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Learnable playing thresholds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E7BB06-D295-092E-5BA1-2D716D4F5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396" y="6072011"/>
                <a:ext cx="4056894" cy="369332"/>
              </a:xfrm>
              <a:prstGeom prst="rect">
                <a:avLst/>
              </a:prstGeom>
              <a:blipFill>
                <a:blip r:embed="rId16"/>
                <a:stretch>
                  <a:fillRect l="-124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EB33AD-B898-8D47-0461-085AF5555112}"/>
                  </a:ext>
                </a:extLst>
              </p:cNvPr>
              <p:cNvSpPr txBox="1"/>
              <p:nvPr/>
            </p:nvSpPr>
            <p:spPr>
              <a:xfrm>
                <a:off x="2468382" y="6040371"/>
                <a:ext cx="3243298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b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EB33AD-B898-8D47-0461-085AF5555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382" y="6040371"/>
                <a:ext cx="3243298" cy="369332"/>
              </a:xfrm>
              <a:prstGeom prst="rect">
                <a:avLst/>
              </a:prstGeom>
              <a:blipFill>
                <a:blip r:embed="rId17"/>
                <a:stretch>
                  <a:fillRect b="-1333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11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2" grpId="0" animBg="1"/>
      <p:bldP spid="35" grpId="0" animBg="1"/>
      <p:bldP spid="24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441464-11C2-B1E5-EB5D-4E5698174D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en-US" sz="2800" b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</m:rad>
                    <m:r>
                      <a:rPr lang="en-US" sz="28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regret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441464-11C2-B1E5-EB5D-4E5698174D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6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4C9FF-D00B-03E4-020A-4781BAF31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726" y="1747928"/>
            <a:ext cx="1617232" cy="613742"/>
          </a:xfrm>
        </p:spPr>
        <p:txBody>
          <a:bodyPr>
            <a:normAutofit/>
          </a:bodyPr>
          <a:lstStyle/>
          <a:p>
            <a:r>
              <a:rPr lang="en-US" dirty="0"/>
              <a:t>Takeaways: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9A2F5-678A-2828-29AF-71395E3E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82404A7-8815-4267-8741-527EA891D9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2435" y="2900583"/>
                <a:ext cx="10256351" cy="52199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all" dirty="0"/>
                  <a:t>Thm (GK</a:t>
                </a:r>
                <a:r>
                  <a:rPr lang="en-US" cap="all" dirty="0">
                    <a:solidFill>
                      <a:schemeClr val="tx2"/>
                    </a:solidFill>
                  </a:rPr>
                  <a:t>S</a:t>
                </a:r>
                <a:r>
                  <a:rPr lang="en-US" cap="all" dirty="0"/>
                  <a:t>W’22)</a:t>
                </a:r>
                <a:r>
                  <a:rPr lang="en-US" cap="small" dirty="0"/>
                  <a:t>:  </a:t>
                </a:r>
                <a:r>
                  <a:rPr lang="en-US" b="0" dirty="0"/>
                  <a:t>For bandit-feedback stochastic Prophet </a:t>
                </a:r>
                <a:r>
                  <a:rPr lang="en-US" b="0" dirty="0" err="1"/>
                  <a:t>Ineq</a:t>
                </a:r>
                <a:r>
                  <a:rPr lang="en-US" b="0" dirty="0"/>
                  <a:t>.: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cap="all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cap="all" dirty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r>
                      <a:rPr lang="en-US" b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b="0" dirty="0"/>
                  <a:t> regret.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82404A7-8815-4267-8741-527EA891D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35" y="2900583"/>
                <a:ext cx="10256351" cy="521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072803B-4EBA-60E8-BACD-12FF03472B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93014" y="3741268"/>
                <a:ext cx="6736079" cy="19686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  Maintain and update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∋</m:t>
                    </m:r>
                    <m:sSubSup>
                      <m:sSubSupPr>
                        <m:ctrlPr>
                          <a:rPr lang="en-US" b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lang="en-US" b="0" i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0" dirty="0"/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sz="1100" b="0" dirty="0"/>
              </a:p>
              <a:p>
                <a:r>
                  <a:rPr lang="en-US" b="0" dirty="0"/>
                  <a:t>  New challenges when updating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 probability of reaching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 could be very small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Need to be careful about errors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072803B-4EBA-60E8-BACD-12FF03472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014" y="3741268"/>
                <a:ext cx="6736079" cy="1968649"/>
              </a:xfrm>
              <a:prstGeom prst="rect">
                <a:avLst/>
              </a:prstGeom>
              <a:blipFill>
                <a:blip r:embed="rId4"/>
                <a:stretch>
                  <a:fillRect t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2655776-990F-F7D8-398C-4EDB9D755C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8076" y="1618322"/>
                <a:ext cx="8150710" cy="13076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Refine interval without incurring too much regret</a:t>
                </a:r>
              </a:p>
              <a:p>
                <a:r>
                  <a:rPr lang="en-US" b="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b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</m:d>
                  </m:oMath>
                </a14:m>
                <a:r>
                  <a:rPr lang="en-US" b="0" dirty="0"/>
                  <a:t> that bounds regret and can be learnt with small regret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2655776-990F-F7D8-398C-4EDB9D755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076" y="1618322"/>
                <a:ext cx="8150710" cy="1307611"/>
              </a:xfrm>
              <a:prstGeom prst="rect">
                <a:avLst/>
              </a:prstGeom>
              <a:blipFill>
                <a:blip r:embed="rId5"/>
                <a:stretch>
                  <a:fillRect l="-778" t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2D0004-0B5C-DBF3-F0A6-4419CB7B24D9}"/>
              </a:ext>
            </a:extLst>
          </p:cNvPr>
          <p:cNvSpPr txBox="1">
            <a:spLocks/>
          </p:cNvSpPr>
          <p:nvPr/>
        </p:nvSpPr>
        <p:spPr>
          <a:xfrm>
            <a:off x="1278369" y="3763122"/>
            <a:ext cx="1617232" cy="575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Proof idea:</a:t>
            </a:r>
            <a:r>
              <a:rPr lang="en-US" b="0" dirty="0"/>
              <a:t> 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1159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2" y="1752601"/>
            <a:ext cx="10160000" cy="46021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400" cap="small" dirty="0">
                <a:solidFill>
                  <a:schemeClr val="accent1"/>
                </a:solidFill>
              </a:rPr>
              <a:t>Introduction: Online Learning for Stochastic Optimization</a:t>
            </a:r>
          </a:p>
          <a:p>
            <a:endParaRPr lang="en-US" sz="1200" cap="small" dirty="0">
              <a:solidFill>
                <a:schemeClr val="accent1"/>
              </a:solidFill>
            </a:endParaRPr>
          </a:p>
          <a:p>
            <a:r>
              <a:rPr lang="en-US" sz="2400" cap="small" dirty="0">
                <a:solidFill>
                  <a:schemeClr val="accent1"/>
                </a:solidFill>
              </a:rPr>
              <a:t>Preliminaries: Full Feedback</a:t>
            </a:r>
          </a:p>
          <a:p>
            <a:endParaRPr lang="en-US" sz="1200" cap="small" dirty="0">
              <a:solidFill>
                <a:schemeClr val="accent1"/>
              </a:solidFill>
            </a:endParaRPr>
          </a:p>
          <a:p>
            <a:r>
              <a:rPr lang="en-US" sz="2400" cap="small" dirty="0">
                <a:solidFill>
                  <a:schemeClr val="accent1"/>
                </a:solidFill>
              </a:rPr>
              <a:t>Bandit Feedback: Prophet Inequality</a:t>
            </a:r>
          </a:p>
          <a:p>
            <a:endParaRPr lang="en-US" sz="1200" cap="small" dirty="0">
              <a:solidFill>
                <a:schemeClr val="accent1"/>
              </a:solidFill>
            </a:endParaRPr>
          </a:p>
          <a:p>
            <a:r>
              <a:rPr lang="en-US" sz="2400" cap="small" dirty="0">
                <a:solidFill>
                  <a:schemeClr val="tx2"/>
                </a:solidFill>
              </a:rPr>
              <a:t>Further Results and Open Questions</a:t>
            </a:r>
          </a:p>
          <a:p>
            <a:endParaRPr lang="en-US" sz="2400" cap="small" dirty="0">
              <a:solidFill>
                <a:schemeClr val="accent1"/>
              </a:solidFill>
            </a:endParaRPr>
          </a:p>
          <a:p>
            <a:endParaRPr lang="en-US" sz="2400" cap="small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68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FD768-8FE1-41AE-BFFB-EAF7745F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Pandora’s Box with Bandit Feedback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DD9186-0637-5125-151A-4BE84116BE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1" y="1597512"/>
                <a:ext cx="8260079" cy="3501368"/>
              </a:xfrm>
            </p:spPr>
            <p:txBody>
              <a:bodyPr/>
              <a:lstStyle/>
              <a:p>
                <a:r>
                  <a:rPr lang="en-US" b="0" dirty="0"/>
                  <a:t>Interview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b="0" dirty="0"/>
                  <a:t> candidates. Hire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:pPr>
                  <a:spcAft>
                    <a:spcPts val="0"/>
                  </a:spcAft>
                </a:pPr>
                <a:r>
                  <a:rPr lang="en-US" sz="1800" b="0" dirty="0"/>
                  <a:t>      </a:t>
                </a:r>
                <a:r>
                  <a:rPr lang="en-US" b="0" dirty="0"/>
                  <a:t>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b="0" dirty="0"/>
                  <a:t> :   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b="0" dirty="0"/>
                  <a:t> from known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b="0" dirty="0"/>
                  <a:t>      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b="0" dirty="0"/>
                  <a:t>  : 	  known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b="0" dirty="0"/>
                  <a:t> to interview</a:t>
                </a:r>
              </a:p>
              <a:p>
                <a:endParaRPr lang="en-US" sz="900" b="0" dirty="0"/>
              </a:p>
              <a:p>
                <a:r>
                  <a:rPr lang="en-US" dirty="0"/>
                  <a:t>Goal: </a:t>
                </a:r>
                <a:r>
                  <a:rPr lang="en-US" b="0" dirty="0"/>
                  <a:t>Polytime adaptive interview </a:t>
                </a:r>
                <a:r>
                  <a:rPr lang="en-US" dirty="0">
                    <a:solidFill>
                      <a:schemeClr val="tx2"/>
                    </a:solidFill>
                  </a:rPr>
                  <a:t>policy</a:t>
                </a:r>
                <a:r>
                  <a:rPr lang="en-US" b="0" dirty="0"/>
                  <a:t> to maximize expected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800" b="0" dirty="0"/>
                  <a:t>	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2200" b="0">
                                <a:latin typeface="Cambria Math" panose="02040503050406030204" pitchFamily="18" charset="0"/>
                              </a:rPr>
                              <m:t>Interviewed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func>
                    <m:r>
                      <a:rPr lang="en-US" sz="2200" b="0" i="0">
                        <a:latin typeface="Cambria Math" charset="0"/>
                      </a:rPr>
                      <m:t>  −</m:t>
                    </m:r>
                    <m:nary>
                      <m:naryPr>
                        <m:chr m:val="∑"/>
                        <m:supHide m:val="on"/>
                        <m:ctrlPr>
                          <a:rPr lang="pt-BR" sz="22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Interviewed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</m:oMath>
                </a14:m>
                <a:endParaRPr lang="en-US" sz="2200" b="0" dirty="0"/>
              </a:p>
              <a:p>
                <a:endParaRPr lang="en-US" sz="900" dirty="0"/>
              </a:p>
              <a:p>
                <a:r>
                  <a:rPr lang="en-US" b="0" dirty="0"/>
                  <a:t>Optimal policy is polytime computable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DD9186-0637-5125-151A-4BE84116BE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1597512"/>
                <a:ext cx="8260079" cy="3501368"/>
              </a:xfrm>
              <a:blipFill>
                <a:blip r:embed="rId3"/>
                <a:stretch>
                  <a:fillRect l="-76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EFD30-E493-6278-D44A-184187B18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017EDEA-185B-48AB-A2CF-9501C8D393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9234" y="4880914"/>
                <a:ext cx="10240448" cy="52199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all" dirty="0"/>
                  <a:t>Thm (GK</a:t>
                </a:r>
                <a:r>
                  <a:rPr lang="en-US" cap="all" dirty="0">
                    <a:solidFill>
                      <a:schemeClr val="tx2"/>
                    </a:solidFill>
                  </a:rPr>
                  <a:t>S</a:t>
                </a:r>
                <a:r>
                  <a:rPr lang="en-US" cap="all" dirty="0"/>
                  <a:t>W’22)</a:t>
                </a:r>
                <a:r>
                  <a:rPr lang="en-US" cap="small" dirty="0"/>
                  <a:t>:  </a:t>
                </a:r>
                <a:r>
                  <a:rPr lang="en-US" b="0" dirty="0"/>
                  <a:t>For bandit-feedback stochastic Pandora’s Box.: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cap="all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cap="all" dirty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r>
                      <a:rPr lang="en-US" b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b="0" dirty="0"/>
                  <a:t> regret.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017EDEA-185B-48AB-A2CF-9501C8D39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34" y="4880914"/>
                <a:ext cx="10240448" cy="521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BC64C48-FD5A-ED9C-A5B8-478737F3314D}"/>
              </a:ext>
            </a:extLst>
          </p:cNvPr>
          <p:cNvSpPr/>
          <p:nvPr/>
        </p:nvSpPr>
        <p:spPr>
          <a:xfrm>
            <a:off x="6083449" y="4277481"/>
            <a:ext cx="1514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FF9900"/>
                </a:solidFill>
              </a:rPr>
              <a:t>Weitzman’79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AC5178A-CD5B-43A3-4723-C245BEFD80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9880" y="5623836"/>
                <a:ext cx="10240447" cy="5751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Proof idea:</a:t>
                </a:r>
                <a:r>
                  <a:rPr lang="en-US" b="0" dirty="0"/>
                  <a:t> Intervals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on Weitzman’s indices and bounding functions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</m:d>
                  </m:oMath>
                </a14:m>
                <a:r>
                  <a:rPr lang="en-US" b="0" dirty="0"/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AC5178A-CD5B-43A3-4723-C245BEFD8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880" y="5623836"/>
                <a:ext cx="10240447" cy="575199"/>
              </a:xfrm>
              <a:prstGeom prst="rect">
                <a:avLst/>
              </a:prstGeom>
              <a:blipFill>
                <a:blip r:embed="rId5"/>
                <a:stretch>
                  <a:fillRect l="-620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01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DD486-14F1-4F26-194F-062F35EF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Open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150E2-E309-99A4-7F35-AEE6E55537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0" y="1465215"/>
                <a:ext cx="9930163" cy="43912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Summary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Online Learning for stochastic problems on Product Distributions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Full-feedback: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ra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regret for Strongly Monotone problems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Bandit-feedback: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b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rad>
                    <m:r>
                      <a:rPr lang="en-US" b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regret for Prophet </a:t>
                </a:r>
                <a:r>
                  <a:rPr lang="en-US" b="0" dirty="0" err="1"/>
                  <a:t>Ineq</a:t>
                </a:r>
                <a:r>
                  <a:rPr lang="en-US" b="0" dirty="0"/>
                  <a:t>, Pandora’s Box, SPPMs.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1200" dirty="0"/>
              </a:p>
              <a:p>
                <a:r>
                  <a:rPr lang="en-US" dirty="0"/>
                  <a:t>Open Problems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0" dirty="0"/>
                  <a:t>Tight dependency on n? Partial-feedback between Bandit &amp; Full-Feedback?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0" dirty="0"/>
                  <a:t>Can we be robust to errors in feedback?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0" dirty="0"/>
                  <a:t>More general techniques for Bandit Stochastic Optimization, e.g., stochastic pbs with approximations?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150E2-E309-99A4-7F35-AEE6E55537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0" y="1465215"/>
                <a:ext cx="9930163" cy="4391299"/>
              </a:xfrm>
              <a:blipFill>
                <a:blip r:embed="rId3"/>
                <a:stretch>
                  <a:fillRect l="-639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91F03-BB48-D1F9-3819-6FD08E54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40919F-D2DF-A98D-6D1C-D781509E1549}"/>
              </a:ext>
            </a:extLst>
          </p:cNvPr>
          <p:cNvSpPr txBox="1"/>
          <p:nvPr/>
        </p:nvSpPr>
        <p:spPr>
          <a:xfrm>
            <a:off x="8770754" y="5485302"/>
            <a:ext cx="260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cap="small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8886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0B4D2-E474-4E7F-9C1C-64294D5D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Optimization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A110A1-B4F7-491E-9901-E5D31E093B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1" y="1465215"/>
                <a:ext cx="8001895" cy="477155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Stochastic Optimization on Product Distributions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>
                    <a:solidFill>
                      <a:schemeClr val="tx2"/>
                    </a:solidFill>
                  </a:rPr>
                  <a:t>independent</a:t>
                </a:r>
                <a:r>
                  <a:rPr lang="en-US" b="0" dirty="0"/>
                  <a:t> distributions: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Design an algorithm/policy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Alg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Goal: Maximize a given objective in expectation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Alg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/>
              </a:p>
              <a:p>
                <a:endParaRPr lang="en-US" sz="1000" dirty="0"/>
              </a:p>
              <a:p>
                <a:r>
                  <a:rPr lang="en-US" dirty="0"/>
                  <a:t>Examples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Prophet Inequality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Pandora’s Box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Auctions: Myerson’s Single-Item, Sequential Posted Pricing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Stochastic Probing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A110A1-B4F7-491E-9901-E5D31E093B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1465215"/>
                <a:ext cx="8001895" cy="4771554"/>
              </a:xfrm>
              <a:blipFill>
                <a:blip r:embed="rId2"/>
                <a:stretch>
                  <a:fillRect l="-792" t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D1266-6CBA-4B50-B286-E375A807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576A38-0ACA-273A-C74A-0E6C9D80E662}"/>
              </a:ext>
            </a:extLst>
          </p:cNvPr>
          <p:cNvSpPr/>
          <p:nvPr/>
        </p:nvSpPr>
        <p:spPr>
          <a:xfrm>
            <a:off x="7704431" y="3747084"/>
            <a:ext cx="2890535" cy="646331"/>
          </a:xfrm>
          <a:prstGeom prst="rect">
            <a:avLst/>
          </a:prstGeom>
          <a:ln w="15875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What if the distributions </a:t>
            </a:r>
          </a:p>
          <a:p>
            <a:pPr algn="ctr"/>
            <a:r>
              <a:rPr lang="en-US" b="1" dirty="0"/>
              <a:t>are unknown?</a:t>
            </a:r>
          </a:p>
        </p:txBody>
      </p:sp>
    </p:spTree>
    <p:extLst>
      <p:ext uri="{BB962C8B-B14F-4D97-AF65-F5344CB8AC3E}">
        <p14:creationId xmlns:p14="http://schemas.microsoft.com/office/powerpoint/2010/main" val="233756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AA86-0716-429B-8931-4DAC6767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Prophet Inequality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AA457-E084-4D0A-BAE7-0E3C57296D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0" y="1465215"/>
                <a:ext cx="7039289" cy="2843016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n independent distributions: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b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See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b="0" dirty="0"/>
                  <a:t> one-by-one: immediately select/reject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Select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b="0" dirty="0"/>
                  <a:t> to maximize value</a:t>
                </a:r>
              </a:p>
              <a:p>
                <a:endParaRPr lang="en-US" sz="1000" dirty="0"/>
              </a:p>
              <a:p>
                <a:r>
                  <a:rPr lang="en-US" b="0" dirty="0"/>
                  <a:t>Generalizations to matroid, matching, …</a:t>
                </a:r>
              </a:p>
              <a:p>
                <a:r>
                  <a:rPr lang="en-US" b="0" dirty="0"/>
                  <a:t>Applications in mechanism design, online algorithms, … </a:t>
                </a:r>
              </a:p>
              <a:p>
                <a:endParaRPr lang="en-US" sz="1000" dirty="0"/>
              </a:p>
              <a:p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AA457-E084-4D0A-BAE7-0E3C57296D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0" y="1465215"/>
                <a:ext cx="7039289" cy="2843016"/>
              </a:xfrm>
              <a:blipFill>
                <a:blip r:embed="rId3"/>
                <a:stretch>
                  <a:fillRect l="-901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AB28D-23DF-4A90-ACE6-3523F0B7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A03B27D-C8D8-4ABA-8A3D-50B7E8135919}"/>
              </a:ext>
            </a:extLst>
          </p:cNvPr>
          <p:cNvGrpSpPr/>
          <p:nvPr/>
        </p:nvGrpSpPr>
        <p:grpSpPr>
          <a:xfrm>
            <a:off x="2479362" y="4744843"/>
            <a:ext cx="853234" cy="1096479"/>
            <a:chOff x="2011517" y="4870553"/>
            <a:chExt cx="1166021" cy="135972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1783BED-E767-4B2A-AED6-CCD4E45F0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1517" y="5296143"/>
              <a:ext cx="1046476" cy="93413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87DD2BB-3039-4515-B2BB-B80A70725DFF}"/>
                </a:ext>
              </a:extLst>
            </p:cNvPr>
            <p:cNvSpPr txBox="1"/>
            <p:nvPr/>
          </p:nvSpPr>
          <p:spPr>
            <a:xfrm>
              <a:off x="2362730" y="4870553"/>
              <a:ext cx="814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="1" baseline="-25000" dirty="0"/>
                <a:t>1</a:t>
              </a:r>
              <a:endParaRPr lang="en-US" b="1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2A60F7F-D28B-42C0-89AC-DBC8D05B2322}"/>
              </a:ext>
            </a:extLst>
          </p:cNvPr>
          <p:cNvGrpSpPr/>
          <p:nvPr/>
        </p:nvGrpSpPr>
        <p:grpSpPr>
          <a:xfrm>
            <a:off x="5843138" y="4744020"/>
            <a:ext cx="765757" cy="1093045"/>
            <a:chOff x="5165435" y="4870553"/>
            <a:chExt cx="1046476" cy="135546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6CB319F-4575-44CF-8233-97DBBC650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5435" y="5291884"/>
              <a:ext cx="1046476" cy="93413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F73A623-C6CE-43A4-8DBF-2ABA0CFA8F8F}"/>
                </a:ext>
              </a:extLst>
            </p:cNvPr>
            <p:cNvSpPr txBox="1"/>
            <p:nvPr/>
          </p:nvSpPr>
          <p:spPr>
            <a:xfrm>
              <a:off x="5495574" y="4870553"/>
              <a:ext cx="683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X</a:t>
              </a:r>
              <a:r>
                <a:rPr lang="en-US" b="1" baseline="-25000"/>
                <a:t>3</a:t>
              </a:r>
              <a:endParaRPr lang="en-US" b="1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561F6E4-E573-406F-BC14-1FFFF1455063}"/>
              </a:ext>
            </a:extLst>
          </p:cNvPr>
          <p:cNvGrpSpPr/>
          <p:nvPr/>
        </p:nvGrpSpPr>
        <p:grpSpPr>
          <a:xfrm>
            <a:off x="5922925" y="4755739"/>
            <a:ext cx="1001138" cy="1245031"/>
            <a:chOff x="3962747" y="3139923"/>
            <a:chExt cx="1368145" cy="154393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D4C07C7-EE4E-41DA-835B-BC19B3EC1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1994" y="3538961"/>
              <a:ext cx="1140839" cy="11448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C26E6D3-7378-4775-ACA6-B77BA2DA4279}"/>
                    </a:ext>
                  </a:extLst>
                </p:cNvPr>
                <p:cNvSpPr txBox="1"/>
                <p:nvPr/>
              </p:nvSpPr>
              <p:spPr>
                <a:xfrm>
                  <a:off x="3962747" y="3139923"/>
                  <a:ext cx="1368145" cy="4580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X</a:t>
                  </a:r>
                  <a:r>
                    <a:rPr lang="en-US" b="1" baseline="-25000" dirty="0"/>
                    <a:t>3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b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𝟐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C26E6D3-7378-4775-ACA6-B77BA2DA42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747" y="3139923"/>
                  <a:ext cx="1368145" cy="458001"/>
                </a:xfrm>
                <a:prstGeom prst="rect">
                  <a:avLst/>
                </a:prstGeom>
                <a:blipFill>
                  <a:blip r:embed="rId13"/>
                  <a:stretch>
                    <a:fillRect l="-548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5874D19-15C4-4DF3-B997-237B89B25E50}"/>
              </a:ext>
            </a:extLst>
          </p:cNvPr>
          <p:cNvGrpSpPr/>
          <p:nvPr/>
        </p:nvGrpSpPr>
        <p:grpSpPr>
          <a:xfrm>
            <a:off x="4201806" y="4742797"/>
            <a:ext cx="765757" cy="1093045"/>
            <a:chOff x="5165435" y="4870553"/>
            <a:chExt cx="1046476" cy="13554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3E3BEF9-9AF5-4A17-8741-6140B4690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5435" y="5291884"/>
              <a:ext cx="1046476" cy="93413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4FA5A05-EFCA-42E4-8A68-08FED3325BBE}"/>
                </a:ext>
              </a:extLst>
            </p:cNvPr>
            <p:cNvSpPr txBox="1"/>
            <p:nvPr/>
          </p:nvSpPr>
          <p:spPr>
            <a:xfrm>
              <a:off x="5495574" y="4870553"/>
              <a:ext cx="683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="1" baseline="-25000" dirty="0"/>
                <a:t>2</a:t>
              </a:r>
              <a:endParaRPr lang="en-US" b="1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7DCBE2B-526A-42E1-9B27-7492C48C9D99}"/>
              </a:ext>
            </a:extLst>
          </p:cNvPr>
          <p:cNvGrpSpPr/>
          <p:nvPr/>
        </p:nvGrpSpPr>
        <p:grpSpPr>
          <a:xfrm>
            <a:off x="7453638" y="4785207"/>
            <a:ext cx="765757" cy="1093045"/>
            <a:chOff x="5165435" y="4870553"/>
            <a:chExt cx="1046476" cy="135546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26B754D-B1A7-4453-9227-386810FD7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5435" y="5291884"/>
              <a:ext cx="1046476" cy="93413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A65D62D-587D-432F-84AC-6497AD14C2A2}"/>
                </a:ext>
              </a:extLst>
            </p:cNvPr>
            <p:cNvSpPr txBox="1"/>
            <p:nvPr/>
          </p:nvSpPr>
          <p:spPr>
            <a:xfrm>
              <a:off x="5495574" y="4870553"/>
              <a:ext cx="683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="1" baseline="-25000" dirty="0"/>
                <a:t>4</a:t>
              </a:r>
              <a:endParaRPr lang="en-US" b="1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E5EA107-6C00-4CDF-AFDB-774408149A08}"/>
              </a:ext>
            </a:extLst>
          </p:cNvPr>
          <p:cNvSpPr txBox="1"/>
          <p:nvPr/>
        </p:nvSpPr>
        <p:spPr>
          <a:xfrm>
            <a:off x="4012237" y="4355276"/>
            <a:ext cx="133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tx2"/>
                </a:solidFill>
              </a:rPr>
              <a:t>Selected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E9B3460-81E7-4B7F-9DD7-55A7A8049498}"/>
              </a:ext>
            </a:extLst>
          </p:cNvPr>
          <p:cNvSpPr/>
          <p:nvPr/>
        </p:nvSpPr>
        <p:spPr>
          <a:xfrm>
            <a:off x="4012237" y="4739555"/>
            <a:ext cx="1133398" cy="1385017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5AB8D85-2317-401B-82B3-4BD16D8048E0}"/>
              </a:ext>
            </a:extLst>
          </p:cNvPr>
          <p:cNvGrpSpPr/>
          <p:nvPr/>
        </p:nvGrpSpPr>
        <p:grpSpPr>
          <a:xfrm>
            <a:off x="4159892" y="4769875"/>
            <a:ext cx="947040" cy="1212500"/>
            <a:chOff x="3868618" y="3180264"/>
            <a:chExt cx="1294215" cy="1503596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B976588-94F4-4A19-A281-08C489537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1994" y="3538961"/>
              <a:ext cx="1140839" cy="11448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57C7108B-3B06-420E-BE38-C3CBF35D93D0}"/>
                    </a:ext>
                  </a:extLst>
                </p:cNvPr>
                <p:cNvSpPr txBox="1"/>
                <p:nvPr/>
              </p:nvSpPr>
              <p:spPr>
                <a:xfrm>
                  <a:off x="3868618" y="3180264"/>
                  <a:ext cx="1225850" cy="4580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X</a:t>
                  </a:r>
                  <a:r>
                    <a:rPr lang="en-US" b="1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b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𝟔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57C7108B-3B06-420E-BE38-C3CBF35D93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618" y="3180264"/>
                  <a:ext cx="1225850" cy="458001"/>
                </a:xfrm>
                <a:prstGeom prst="rect">
                  <a:avLst/>
                </a:prstGeom>
                <a:blipFill>
                  <a:blip r:embed="rId14"/>
                  <a:stretch>
                    <a:fillRect l="-5405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C6FA814-7F39-4BB4-8D45-4C55D3EE1A7B}"/>
              </a:ext>
            </a:extLst>
          </p:cNvPr>
          <p:cNvGrpSpPr/>
          <p:nvPr/>
        </p:nvGrpSpPr>
        <p:grpSpPr>
          <a:xfrm>
            <a:off x="2642168" y="4707479"/>
            <a:ext cx="868321" cy="1242394"/>
            <a:chOff x="3976194" y="3183534"/>
            <a:chExt cx="1186639" cy="1540667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10998E9-6FFB-4757-A470-FFE039509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1994" y="3579302"/>
              <a:ext cx="1140839" cy="11448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D981679-3177-4C9A-86E6-6657E92F8F99}"/>
                    </a:ext>
                  </a:extLst>
                </p:cNvPr>
                <p:cNvSpPr txBox="1"/>
                <p:nvPr/>
              </p:nvSpPr>
              <p:spPr>
                <a:xfrm>
                  <a:off x="3976194" y="3183534"/>
                  <a:ext cx="1040806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X</a:t>
                  </a:r>
                  <a:r>
                    <a:rPr lang="en-US" b="1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a14:m>
                  <a:r>
                    <a:rPr lang="en-US" b="1" dirty="0"/>
                    <a:t>4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D981679-3177-4C9A-86E6-6657E92F8F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6194" y="3183534"/>
                  <a:ext cx="1040806" cy="369333"/>
                </a:xfrm>
                <a:prstGeom prst="rect">
                  <a:avLst/>
                </a:prstGeom>
                <a:blipFill>
                  <a:blip r:embed="rId15"/>
                  <a:stretch>
                    <a:fillRect l="-7258" t="-10204" r="-1613" b="-551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D01BA2D-C7A8-4918-9E2E-A5CF405FD2FD}"/>
              </a:ext>
            </a:extLst>
          </p:cNvPr>
          <p:cNvGrpSpPr/>
          <p:nvPr/>
        </p:nvGrpSpPr>
        <p:grpSpPr>
          <a:xfrm>
            <a:off x="7538725" y="4747822"/>
            <a:ext cx="964463" cy="1261444"/>
            <a:chOff x="3976193" y="3146463"/>
            <a:chExt cx="1318026" cy="1564291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79498C4-B272-47F2-9737-F643991CE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1994" y="3565855"/>
              <a:ext cx="1140839" cy="11448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9028EDF-41E0-41A4-B17C-0932733C2785}"/>
                    </a:ext>
                  </a:extLst>
                </p:cNvPr>
                <p:cNvSpPr txBox="1"/>
                <p:nvPr/>
              </p:nvSpPr>
              <p:spPr>
                <a:xfrm>
                  <a:off x="3976193" y="3146463"/>
                  <a:ext cx="1318026" cy="4580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X</a:t>
                  </a:r>
                  <a:r>
                    <a:rPr lang="en-US" b="1" baseline="-25000" dirty="0"/>
                    <a:t>4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a14:m>
                  <a:r>
                    <a:rPr lang="en-US" b="1" dirty="0"/>
                    <a:t>10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9028EDF-41E0-41A4-B17C-0932733C27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6193" y="3146463"/>
                  <a:ext cx="1318026" cy="458001"/>
                </a:xfrm>
                <a:prstGeom prst="rect">
                  <a:avLst/>
                </a:prstGeom>
                <a:blipFill>
                  <a:blip r:embed="rId16"/>
                  <a:stretch>
                    <a:fillRect l="-5696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68BB60D-4F61-472E-9F50-E52BE8BF6EBA}"/>
                  </a:ext>
                </a:extLst>
              </p:cNvPr>
              <p:cNvSpPr/>
              <p:nvPr/>
            </p:nvSpPr>
            <p:spPr>
              <a:xfrm>
                <a:off x="5915060" y="4101860"/>
                <a:ext cx="1623665" cy="369332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Value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68BB60D-4F61-472E-9F50-E52BE8BF6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060" y="4101860"/>
                <a:ext cx="1623665" cy="369332"/>
              </a:xfrm>
              <a:prstGeom prst="rect">
                <a:avLst/>
              </a:prstGeom>
              <a:blipFill>
                <a:blip r:embed="rId17"/>
                <a:stretch>
                  <a:fillRect t="-10000" b="-2666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9142E7C0-67E4-4449-B2DC-13DE2A3A2E5C}"/>
              </a:ext>
            </a:extLst>
          </p:cNvPr>
          <p:cNvSpPr/>
          <p:nvPr/>
        </p:nvSpPr>
        <p:spPr>
          <a:xfrm>
            <a:off x="8584686" y="3032665"/>
            <a:ext cx="1877437" cy="646331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What is the </a:t>
            </a:r>
          </a:p>
          <a:p>
            <a:pPr algn="ctr"/>
            <a:r>
              <a:rPr lang="en-US" b="1" dirty="0"/>
              <a:t>optimal policy?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9C1002-4216-5586-9700-9FEC9341462A}"/>
              </a:ext>
            </a:extLst>
          </p:cNvPr>
          <p:cNvSpPr txBox="1"/>
          <p:nvPr/>
        </p:nvSpPr>
        <p:spPr>
          <a:xfrm>
            <a:off x="7572240" y="1563730"/>
            <a:ext cx="390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FF9900"/>
                </a:solidFill>
              </a:rPr>
              <a:t>Krengel-Sucheston-Garling’78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1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AA86-0716-429B-8931-4DAC6767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AA457-E084-4D0A-BAE7-0E3C57296D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1420" y="1405945"/>
                <a:ext cx="5716452" cy="438704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Prophet Inequality:   </a:t>
                </a:r>
                <a:r>
                  <a:rPr lang="en-US" b="0" dirty="0"/>
                  <a:t>Reverse dynamic program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b="0" dirty="0"/>
                  <a:t>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b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b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lang="en-US" b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b="0" dirty="0"/>
                  <a:t>Policy: Set </a:t>
                </a:r>
                <a:r>
                  <a:rPr lang="en-US" dirty="0">
                    <a:solidFill>
                      <a:schemeClr val="tx2"/>
                    </a:solidFill>
                  </a:rPr>
                  <a:t>thresholds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b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b="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r>
                  <a:rPr lang="en-US" dirty="0"/>
                  <a:t>Generally: </a:t>
                </a:r>
                <a:r>
                  <a:rPr lang="en-US" b="0" dirty="0"/>
                  <a:t>A Markov Decision Process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Can solve optimally, ignoring computation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Many techniques to efficiently find (approximately-)optimal policies</a:t>
                </a:r>
              </a:p>
              <a:p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AA457-E084-4D0A-BAE7-0E3C57296D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1420" y="1405945"/>
                <a:ext cx="5716452" cy="4387048"/>
              </a:xfrm>
              <a:blipFill>
                <a:blip r:embed="rId3"/>
                <a:stretch>
                  <a:fillRect l="-885" t="-576" r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AB28D-23DF-4A90-ACE6-3523F0B7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DE0B6F-AF68-21F2-4AD6-7D4D528D39FF}"/>
              </a:ext>
            </a:extLst>
          </p:cNvPr>
          <p:cNvSpPr/>
          <p:nvPr/>
        </p:nvSpPr>
        <p:spPr>
          <a:xfrm>
            <a:off x="1792073" y="5684743"/>
            <a:ext cx="4455066" cy="369332"/>
          </a:xfrm>
          <a:prstGeom prst="rect">
            <a:avLst/>
          </a:prstGeom>
          <a:ln w="15875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What if the distributions are unknown?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A55211-28BF-4A9A-39FC-3E32DCE2364D}"/>
              </a:ext>
            </a:extLst>
          </p:cNvPr>
          <p:cNvGrpSpPr/>
          <p:nvPr/>
        </p:nvGrpSpPr>
        <p:grpSpPr>
          <a:xfrm>
            <a:off x="6604004" y="676629"/>
            <a:ext cx="5150962" cy="2708949"/>
            <a:chOff x="5570994" y="2395575"/>
            <a:chExt cx="6129737" cy="290323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73865CD-2E80-D823-EE6E-1EC54DC29E18}"/>
                </a:ext>
              </a:extLst>
            </p:cNvPr>
            <p:cNvCxnSpPr/>
            <p:nvPr/>
          </p:nvCxnSpPr>
          <p:spPr>
            <a:xfrm flipV="1">
              <a:off x="6802006" y="2696571"/>
              <a:ext cx="0" cy="223261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3C8A666-7914-E4DB-EA16-471EEBA4613A}"/>
                </a:ext>
              </a:extLst>
            </p:cNvPr>
            <p:cNvCxnSpPr>
              <a:cxnSpLocks/>
            </p:cNvCxnSpPr>
            <p:nvPr/>
          </p:nvCxnSpPr>
          <p:spPr>
            <a:xfrm>
              <a:off x="6802006" y="4929185"/>
              <a:ext cx="43688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6CB817-9E6F-5E74-F9DB-6634FFB0A338}"/>
                </a:ext>
              </a:extLst>
            </p:cNvPr>
            <p:cNvCxnSpPr/>
            <p:nvPr/>
          </p:nvCxnSpPr>
          <p:spPr>
            <a:xfrm>
              <a:off x="6802006" y="4488421"/>
              <a:ext cx="4368800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FA090F-E4FF-62A8-20F5-4FEB2E89873E}"/>
                </a:ext>
              </a:extLst>
            </p:cNvPr>
            <p:cNvCxnSpPr/>
            <p:nvPr/>
          </p:nvCxnSpPr>
          <p:spPr>
            <a:xfrm>
              <a:off x="6802006" y="4040455"/>
              <a:ext cx="4368800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4003675-B60A-53EF-BB38-BA695A8CBC0F}"/>
                </a:ext>
              </a:extLst>
            </p:cNvPr>
            <p:cNvCxnSpPr/>
            <p:nvPr/>
          </p:nvCxnSpPr>
          <p:spPr>
            <a:xfrm>
              <a:off x="6802006" y="3601732"/>
              <a:ext cx="4368800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46F2D9E-0A5C-3130-D6A7-3DA9EF0DA0B5}"/>
                </a:ext>
              </a:extLst>
            </p:cNvPr>
            <p:cNvCxnSpPr/>
            <p:nvPr/>
          </p:nvCxnSpPr>
          <p:spPr>
            <a:xfrm>
              <a:off x="6802006" y="3144530"/>
              <a:ext cx="4368800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C30B1B-D1FF-8AD9-001E-99452239533A}"/>
                </a:ext>
              </a:extLst>
            </p:cNvPr>
            <p:cNvSpPr/>
            <p:nvPr/>
          </p:nvSpPr>
          <p:spPr>
            <a:xfrm>
              <a:off x="10535164" y="4874170"/>
              <a:ext cx="54406" cy="762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7FCE46-BFBA-62BB-F14D-9198F184A2F6}"/>
                </a:ext>
              </a:extLst>
            </p:cNvPr>
            <p:cNvSpPr/>
            <p:nvPr/>
          </p:nvSpPr>
          <p:spPr>
            <a:xfrm>
              <a:off x="10039004" y="457081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3625FC8-154D-8856-716A-2F3BD5A8A0CA}"/>
                </a:ext>
              </a:extLst>
            </p:cNvPr>
            <p:cNvCxnSpPr/>
            <p:nvPr/>
          </p:nvCxnSpPr>
          <p:spPr>
            <a:xfrm>
              <a:off x="7273060" y="4822203"/>
              <a:ext cx="0" cy="199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C832668-445C-63C8-F9AF-57783930A38A}"/>
                </a:ext>
              </a:extLst>
            </p:cNvPr>
            <p:cNvCxnSpPr/>
            <p:nvPr/>
          </p:nvCxnSpPr>
          <p:spPr>
            <a:xfrm>
              <a:off x="7785678" y="4829662"/>
              <a:ext cx="0" cy="199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61861AA-9C94-3547-075C-33ADF049CFDA}"/>
                </a:ext>
              </a:extLst>
            </p:cNvPr>
            <p:cNvCxnSpPr/>
            <p:nvPr/>
          </p:nvCxnSpPr>
          <p:spPr>
            <a:xfrm>
              <a:off x="8201314" y="4829662"/>
              <a:ext cx="0" cy="199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560AAB0-B082-05A8-15EB-E5B69F57CED0}"/>
                </a:ext>
              </a:extLst>
            </p:cNvPr>
            <p:cNvCxnSpPr/>
            <p:nvPr/>
          </p:nvCxnSpPr>
          <p:spPr>
            <a:xfrm>
              <a:off x="8713932" y="4837121"/>
              <a:ext cx="0" cy="199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3B05A26-887C-22C0-C7FC-A750768F05BD}"/>
                </a:ext>
              </a:extLst>
            </p:cNvPr>
            <p:cNvCxnSpPr/>
            <p:nvPr/>
          </p:nvCxnSpPr>
          <p:spPr>
            <a:xfrm>
              <a:off x="9133610" y="4830099"/>
              <a:ext cx="0" cy="199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C7679AA-0F17-28CF-23EC-C8EF4B9C48FB}"/>
                </a:ext>
              </a:extLst>
            </p:cNvPr>
            <p:cNvCxnSpPr/>
            <p:nvPr/>
          </p:nvCxnSpPr>
          <p:spPr>
            <a:xfrm>
              <a:off x="9646228" y="4846794"/>
              <a:ext cx="0" cy="199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0ABB38E-B4F7-0931-130E-9FAE22025EE8}"/>
                </a:ext>
              </a:extLst>
            </p:cNvPr>
            <p:cNvCxnSpPr/>
            <p:nvPr/>
          </p:nvCxnSpPr>
          <p:spPr>
            <a:xfrm>
              <a:off x="10061864" y="4846794"/>
              <a:ext cx="0" cy="199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8980DCE-DD41-B8B5-3F97-9E1C7E182A71}"/>
                </a:ext>
              </a:extLst>
            </p:cNvPr>
            <p:cNvCxnSpPr/>
            <p:nvPr/>
          </p:nvCxnSpPr>
          <p:spPr>
            <a:xfrm>
              <a:off x="10574482" y="4854253"/>
              <a:ext cx="0" cy="199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0F4F13B-69EE-808E-538E-FC4F1E69B8B0}"/>
                </a:ext>
              </a:extLst>
            </p:cNvPr>
            <p:cNvSpPr/>
            <p:nvPr/>
          </p:nvSpPr>
          <p:spPr>
            <a:xfrm>
              <a:off x="9633413" y="428563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825E559-A7C5-B60C-578F-108EEFC24FF1}"/>
                </a:ext>
              </a:extLst>
            </p:cNvPr>
            <p:cNvSpPr/>
            <p:nvPr/>
          </p:nvSpPr>
          <p:spPr>
            <a:xfrm>
              <a:off x="9143654" y="418981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442B2EE-F827-E6DE-DF69-90A029A17D2E}"/>
                </a:ext>
              </a:extLst>
            </p:cNvPr>
            <p:cNvSpPr/>
            <p:nvPr/>
          </p:nvSpPr>
          <p:spPr>
            <a:xfrm>
              <a:off x="8691072" y="409400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5E29C8-5A6A-99B0-F329-E1D0E44FD1FB}"/>
                </a:ext>
              </a:extLst>
            </p:cNvPr>
            <p:cNvSpPr/>
            <p:nvPr/>
          </p:nvSpPr>
          <p:spPr>
            <a:xfrm>
              <a:off x="8201314" y="343496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3985ABA-AE64-10F2-AEC7-F111A6CBA120}"/>
                </a:ext>
              </a:extLst>
            </p:cNvPr>
            <p:cNvSpPr/>
            <p:nvPr/>
          </p:nvSpPr>
          <p:spPr>
            <a:xfrm>
              <a:off x="7754161" y="335748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B43CE1D-E48F-7E3A-14C3-852091869A58}"/>
                </a:ext>
              </a:extLst>
            </p:cNvPr>
            <p:cNvSpPr/>
            <p:nvPr/>
          </p:nvSpPr>
          <p:spPr>
            <a:xfrm>
              <a:off x="7232364" y="3289822"/>
              <a:ext cx="54406" cy="489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9000DD-F437-8032-9D87-719F4EF1DD79}"/>
                </a:ext>
              </a:extLst>
            </p:cNvPr>
            <p:cNvSpPr txBox="1"/>
            <p:nvPr/>
          </p:nvSpPr>
          <p:spPr>
            <a:xfrm>
              <a:off x="5570994" y="2395575"/>
              <a:ext cx="1508383" cy="329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Thresholds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305074-B525-0A43-F675-BBDBA391F868}"/>
                </a:ext>
              </a:extLst>
            </p:cNvPr>
            <p:cNvSpPr txBox="1"/>
            <p:nvPr/>
          </p:nvSpPr>
          <p:spPr>
            <a:xfrm>
              <a:off x="10870873" y="4961748"/>
              <a:ext cx="829858" cy="329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82799A6-E9F3-4379-C853-B383B1ED91C4}"/>
                    </a:ext>
                  </a:extLst>
                </p:cNvPr>
                <p:cNvSpPr txBox="1"/>
                <p:nvPr/>
              </p:nvSpPr>
              <p:spPr>
                <a:xfrm>
                  <a:off x="6359929" y="2976092"/>
                  <a:ext cx="442077" cy="3298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82799A6-E9F3-4379-C853-B383B1ED91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9929" y="2976092"/>
                  <a:ext cx="442077" cy="32985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13FBE0C-86D7-B983-D325-3C04D9F111A2}"/>
                    </a:ext>
                  </a:extLst>
                </p:cNvPr>
                <p:cNvSpPr txBox="1"/>
                <p:nvPr/>
              </p:nvSpPr>
              <p:spPr>
                <a:xfrm>
                  <a:off x="6355084" y="4761359"/>
                  <a:ext cx="442077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BDC798-F27D-4965-AE1B-C3EFE8F8BE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5084" y="4761359"/>
                  <a:ext cx="442077" cy="30777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DD5D00D-A1B6-3388-730E-44A1A3C036E4}"/>
                    </a:ext>
                  </a:extLst>
                </p:cNvPr>
                <p:cNvSpPr txBox="1"/>
                <p:nvPr/>
              </p:nvSpPr>
              <p:spPr>
                <a:xfrm>
                  <a:off x="7049891" y="4964690"/>
                  <a:ext cx="442077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FBEB752C-C3AA-4D80-92BE-029532CB61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9891" y="4964690"/>
                  <a:ext cx="442077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BAD9D09-7431-E903-2C25-876467F8B638}"/>
                    </a:ext>
                  </a:extLst>
                </p:cNvPr>
                <p:cNvSpPr txBox="1"/>
                <p:nvPr/>
              </p:nvSpPr>
              <p:spPr>
                <a:xfrm>
                  <a:off x="7544403" y="4974448"/>
                  <a:ext cx="442077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772F9673-D96F-4544-AF7A-7D2E8AA1DA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4403" y="4974448"/>
                  <a:ext cx="442077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414C384-6F63-4803-E40A-394D431F13AD}"/>
                    </a:ext>
                  </a:extLst>
                </p:cNvPr>
                <p:cNvSpPr txBox="1"/>
                <p:nvPr/>
              </p:nvSpPr>
              <p:spPr>
                <a:xfrm>
                  <a:off x="7967864" y="4991036"/>
                  <a:ext cx="442077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AF1D423B-85DB-43B6-A356-0F4E881E69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7864" y="4991036"/>
                  <a:ext cx="442077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9B62A6A-D50C-4572-1548-4DDE6069C557}"/>
                    </a:ext>
                  </a:extLst>
                </p:cNvPr>
                <p:cNvSpPr txBox="1"/>
                <p:nvPr/>
              </p:nvSpPr>
              <p:spPr>
                <a:xfrm>
                  <a:off x="9781905" y="4991036"/>
                  <a:ext cx="713953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DEEAECC5-5961-4102-BB7D-F27FA1F67F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1905" y="4991036"/>
                  <a:ext cx="713953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622E9E2-1175-EB10-953D-8AAE12B99487}"/>
                    </a:ext>
                  </a:extLst>
                </p:cNvPr>
                <p:cNvSpPr txBox="1"/>
                <p:nvPr/>
              </p:nvSpPr>
              <p:spPr>
                <a:xfrm>
                  <a:off x="10350173" y="4988094"/>
                  <a:ext cx="442077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AAD4ECA-FFA8-410A-8222-B81408D26E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0173" y="4988094"/>
                  <a:ext cx="442077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4" name="Picture 43" descr="Diagram, venn diagram&#10;&#10;Description automatically generated">
            <a:extLst>
              <a:ext uri="{FF2B5EF4-FFF2-40B4-BE49-F238E27FC236}">
                <a16:creationId xmlns:a16="http://schemas.microsoft.com/office/drawing/2014/main" id="{2C5B4E93-22B1-9A5A-A633-4BABBFEA719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l="6163" t="3730" r="7821" b="7332"/>
          <a:stretch/>
        </p:blipFill>
        <p:spPr>
          <a:xfrm>
            <a:off x="8084573" y="3393400"/>
            <a:ext cx="2903179" cy="240145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E001F1B-DD6D-1C2C-8F1A-4EBD9DA9665A}"/>
              </a:ext>
            </a:extLst>
          </p:cNvPr>
          <p:cNvSpPr/>
          <p:nvPr/>
        </p:nvSpPr>
        <p:spPr>
          <a:xfrm>
            <a:off x="8180459" y="5819482"/>
            <a:ext cx="2997359" cy="369332"/>
          </a:xfrm>
          <a:prstGeom prst="rect">
            <a:avLst/>
          </a:prstGeom>
          <a:ln w="15875">
            <a:noFill/>
          </a:ln>
        </p:spPr>
        <p:txBody>
          <a:bodyPr wrap="none">
            <a:spAutoFit/>
          </a:bodyPr>
          <a:lstStyle/>
          <a:p>
            <a:r>
              <a:rPr lang="en-US" b="1" dirty="0"/>
              <a:t>States,  Actions, Rewards</a:t>
            </a:r>
          </a:p>
        </p:txBody>
      </p:sp>
    </p:spTree>
    <p:extLst>
      <p:ext uri="{BB962C8B-B14F-4D97-AF65-F5344CB8AC3E}">
        <p14:creationId xmlns:p14="http://schemas.microsoft.com/office/powerpoint/2010/main" val="339368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3459-B690-7DDA-38EB-10BD987C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143129" cy="1044874"/>
          </a:xfrm>
        </p:spPr>
        <p:txBody>
          <a:bodyPr/>
          <a:lstStyle/>
          <a:p>
            <a:r>
              <a:rPr lang="en-US" dirty="0"/>
              <a:t>Unknown Distributions: Learning Optimal Policy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849BF3-3525-A0C2-B0D4-67293858B7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0" y="1474007"/>
                <a:ext cx="7953487" cy="477155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Online Learning for Stochastic Optimization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Repeated game over T days. We play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Alg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b="0" dirty="0"/>
                  <a:t> on day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Random reward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Alg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Want to minimize expected </a:t>
                </a:r>
                <a:r>
                  <a:rPr lang="en-US" dirty="0">
                    <a:solidFill>
                      <a:schemeClr val="tx2"/>
                    </a:solidFill>
                  </a:rPr>
                  <a:t>regret</a:t>
                </a:r>
                <a:r>
                  <a:rPr lang="en-US" b="0" dirty="0"/>
                  <a:t>: </a:t>
                </a:r>
              </a:p>
              <a:p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Opt</m:t>
                            </m:r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Alg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bSup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bSup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r>
                  <a:rPr lang="en-US" b="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/>
              </a:p>
              <a:p>
                <a:r>
                  <a:rPr lang="en-US" dirty="0"/>
                  <a:t>Other Models for Unknown Distributions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b="0" dirty="0"/>
                  <a:t>Competitive ratio from samples: Compare to hindsight optimum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b="0" dirty="0"/>
                  <a:t>Learning parametrized distributions like Gaussian or Exponential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b="0" dirty="0"/>
                  <a:t>PAC model: How many samples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OPT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849BF3-3525-A0C2-B0D4-67293858B7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0" y="1474007"/>
                <a:ext cx="7953487" cy="4771554"/>
              </a:xfrm>
              <a:blipFill>
                <a:blip r:embed="rId2"/>
                <a:stretch>
                  <a:fillRect l="-797" t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2AD8C-463A-2D1E-8525-8878A564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B148E5-CBCB-1A24-7F83-E6A147CAAE09}"/>
                  </a:ext>
                </a:extLst>
              </p:cNvPr>
              <p:cNvSpPr/>
              <p:nvPr/>
            </p:nvSpPr>
            <p:spPr>
              <a:xfrm>
                <a:off x="8382652" y="3640630"/>
                <a:ext cx="2917722" cy="369332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/>
                  <a:t>Can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𝐨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regret?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B148E5-CBCB-1A24-7F83-E6A147CAA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652" y="3640630"/>
                <a:ext cx="2917722" cy="369332"/>
              </a:xfrm>
              <a:prstGeom prst="rect">
                <a:avLst/>
              </a:prstGeom>
              <a:blipFill>
                <a:blip r:embed="rId3"/>
                <a:stretch>
                  <a:fillRect l="-862" t="-6452" r="-862" b="-22581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095D11-376C-4D42-934E-D952BE7E4B23}"/>
                  </a:ext>
                </a:extLst>
              </p:cNvPr>
              <p:cNvSpPr/>
              <p:nvPr/>
            </p:nvSpPr>
            <p:spPr>
              <a:xfrm>
                <a:off x="8273143" y="1840840"/>
                <a:ext cx="3113825" cy="976421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200"/>
                  </a:spcAft>
                </a:pPr>
                <a:r>
                  <a:rPr lang="en-US" b="1" dirty="0"/>
                  <a:t>Feedback: </a:t>
                </a:r>
              </a:p>
              <a:p>
                <a:pPr marL="285750" indent="-28575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Full: 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  <a:p>
                <a:pPr marL="285750" indent="-28575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Bandit: Only reward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095D11-376C-4D42-934E-D952BE7E4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3" y="1840840"/>
                <a:ext cx="3113825" cy="976421"/>
              </a:xfrm>
              <a:prstGeom prst="rect">
                <a:avLst/>
              </a:prstGeom>
              <a:blipFill>
                <a:blip r:embed="rId4"/>
                <a:stretch>
                  <a:fillRect l="-1210" t="-1266" b="-7595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82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F470-A96A-E12F-1518-073F9FCEC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026"/>
            <a:ext cx="10513807" cy="1044874"/>
          </a:xfrm>
        </p:spPr>
        <p:txBody>
          <a:bodyPr/>
          <a:lstStyle/>
          <a:p>
            <a:r>
              <a:rPr lang="en-US" dirty="0"/>
              <a:t>Stochastic vs. Adversarial Online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D935D1-DB86-DB6E-DF73-251B798C5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2965" y="1658009"/>
                <a:ext cx="10160000" cy="207489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Stochastic: 	</a:t>
                </a:r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b="0" dirty="0"/>
                  <a:t> drawn </a:t>
                </a:r>
                <a:r>
                  <a:rPr lang="en-US" b="0" dirty="0" err="1"/>
                  <a:t>i.i.d.</a:t>
                </a:r>
                <a:r>
                  <a:rPr lang="en-US" b="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Opt</m:t>
                            </m:r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Alg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bSup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bSup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Adversarial:  	</a:t>
                </a:r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b="0" dirty="0"/>
                  <a:t> chosen </a:t>
                </a:r>
                <a:r>
                  <a:rPr lang="en-US" b="0" dirty="0" err="1"/>
                  <a:t>adversarially</a:t>
                </a:r>
                <a:endParaRPr lang="en-US" dirty="0"/>
              </a:p>
              <a:p>
                <a:r>
                  <a:rPr lang="en-US" b="0" dirty="0"/>
                  <a:t> 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Alg</m:t>
                        </m:r>
                      </m:lim>
                    </m:limLow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Alg</m:t>
                            </m:r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bSup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bSup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bSup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Alg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bSup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bSup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D935D1-DB86-DB6E-DF73-251B798C5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2965" y="1658009"/>
                <a:ext cx="10160000" cy="2074895"/>
              </a:xfrm>
              <a:blipFill>
                <a:blip r:embed="rId2"/>
                <a:stretch>
                  <a:fillRect l="-624" t="-610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25B0C-0B11-DC02-0835-9FB59D86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7FBFC90-121D-9D15-FB97-38E2ABAD56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3502" y="4141694"/>
                <a:ext cx="9461947" cy="76379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all" dirty="0"/>
                  <a:t>Lemma (GK</a:t>
                </a:r>
                <a:r>
                  <a:rPr lang="en-US" cap="all" dirty="0">
                    <a:solidFill>
                      <a:schemeClr val="tx2"/>
                    </a:solidFill>
                  </a:rPr>
                  <a:t>S</a:t>
                </a:r>
                <a:r>
                  <a:rPr lang="en-US" cap="all" dirty="0"/>
                  <a:t>W’22)</a:t>
                </a:r>
                <a:r>
                  <a:rPr lang="en-US" cap="small" dirty="0"/>
                  <a:t>:  </a:t>
                </a:r>
                <a:r>
                  <a:rPr lang="en-US" b="0" dirty="0"/>
                  <a:t>For Prophet </a:t>
                </a:r>
                <a:r>
                  <a:rPr lang="en-US" b="0" dirty="0" err="1"/>
                  <a:t>Ineq</a:t>
                </a:r>
                <a:r>
                  <a:rPr lang="en-US" b="0" dirty="0"/>
                  <a:t>., any full-feedback online algorithm incurs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regret in adversarial setting.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7FBFC90-121D-9D15-FB97-38E2ABAD5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502" y="4141694"/>
                <a:ext cx="9461947" cy="763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A0057D6-627F-8BFE-1110-C9999DAB73AE}"/>
                  </a:ext>
                </a:extLst>
              </p:cNvPr>
              <p:cNvSpPr/>
              <p:nvPr/>
            </p:nvSpPr>
            <p:spPr>
              <a:xfrm>
                <a:off x="3089696" y="5377646"/>
                <a:ext cx="6012608" cy="400110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Can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𝐨</m:t>
                        </m:r>
                      </m:e>
                      <m:sub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 regret for stochastic settings?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A0057D6-627F-8BFE-1110-C9999DAB7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696" y="5377646"/>
                <a:ext cx="6012608" cy="400110"/>
              </a:xfrm>
              <a:prstGeom prst="rect">
                <a:avLst/>
              </a:prstGeom>
              <a:blipFill>
                <a:blip r:embed="rId4"/>
                <a:stretch>
                  <a:fillRect l="-840" t="-5714" b="-2000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41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2" y="1752601"/>
            <a:ext cx="10160000" cy="46021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400" cap="small" dirty="0">
                <a:solidFill>
                  <a:schemeClr val="accent1"/>
                </a:solidFill>
              </a:rPr>
              <a:t>Introduction: Online Learning for Stochastic Optimization</a:t>
            </a:r>
          </a:p>
          <a:p>
            <a:endParaRPr lang="en-US" sz="1200" cap="small" dirty="0">
              <a:solidFill>
                <a:schemeClr val="accent1"/>
              </a:solidFill>
            </a:endParaRPr>
          </a:p>
          <a:p>
            <a:r>
              <a:rPr lang="en-US" sz="2400" cap="small" dirty="0">
                <a:solidFill>
                  <a:schemeClr val="tx2"/>
                </a:solidFill>
              </a:rPr>
              <a:t>Preliminaries: Full Feedback</a:t>
            </a:r>
          </a:p>
          <a:p>
            <a:endParaRPr lang="en-US" sz="1200" cap="small" dirty="0">
              <a:solidFill>
                <a:schemeClr val="accent1"/>
              </a:solidFill>
            </a:endParaRPr>
          </a:p>
          <a:p>
            <a:r>
              <a:rPr lang="en-US" sz="2400" cap="small" dirty="0">
                <a:solidFill>
                  <a:schemeClr val="accent1"/>
                </a:solidFill>
              </a:rPr>
              <a:t>Bandit Feedback: Prophet Inequality</a:t>
            </a:r>
          </a:p>
          <a:p>
            <a:endParaRPr lang="en-US" sz="1200" cap="small" dirty="0">
              <a:solidFill>
                <a:schemeClr val="accent1"/>
              </a:solidFill>
            </a:endParaRPr>
          </a:p>
          <a:p>
            <a:r>
              <a:rPr lang="en-US" sz="2400" cap="small" dirty="0">
                <a:solidFill>
                  <a:schemeClr val="accent1"/>
                </a:solidFill>
              </a:rPr>
              <a:t>Further Results and Open Questions</a:t>
            </a:r>
          </a:p>
          <a:p>
            <a:endParaRPr lang="en-US" sz="2400" cap="small" dirty="0">
              <a:solidFill>
                <a:schemeClr val="accent1"/>
              </a:solidFill>
            </a:endParaRPr>
          </a:p>
          <a:p>
            <a:endParaRPr lang="en-US" sz="2400" cap="small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75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A3E26-9D94-4091-B7CA-68CC7142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Online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F206B0-830F-4F53-A5FA-0178196890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0" y="2866913"/>
                <a:ext cx="5977929" cy="2216075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b="0" dirty="0"/>
                  <a:t> with probability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Bernoulli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=0.5±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rad>
                      </m:den>
                    </m:f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We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samples to learn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&gt;0.5</m:t>
                    </m:r>
                  </m:oMath>
                </a14:m>
                <a:r>
                  <a:rPr lang="en-US" b="0" dirty="0"/>
                  <a:t> or not.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F206B0-830F-4F53-A5FA-0178196890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0" y="2866913"/>
                <a:ext cx="5977929" cy="2216075"/>
              </a:xfrm>
              <a:blipFill>
                <a:blip r:embed="rId2"/>
                <a:stretch>
                  <a:fillRect l="-847" t="-1136" r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B050D-2030-46A0-836C-FA05892C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F36AEBF-F299-49A7-8066-D8DD481FF2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9907" y="1667437"/>
                <a:ext cx="10148043" cy="52726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all" dirty="0"/>
                  <a:t>Observation</a:t>
                </a:r>
                <a:r>
                  <a:rPr lang="en-US" cap="small" dirty="0"/>
                  <a:t>:  </a:t>
                </a:r>
                <a:r>
                  <a:rPr lang="en-US" b="0" dirty="0"/>
                  <a:t>For full-feedback stochastic Prophet </a:t>
                </a:r>
                <a:r>
                  <a:rPr lang="en-US" b="0" dirty="0" err="1"/>
                  <a:t>Ineq</a:t>
                </a:r>
                <a:r>
                  <a:rPr lang="en-US" b="0" dirty="0"/>
                  <a:t>., any algo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rad>
                    <m:r>
                      <a:rPr lang="en-US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regret.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F36AEBF-F299-49A7-8066-D8DD481FF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907" y="1667437"/>
                <a:ext cx="10148043" cy="5272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9B6437-9803-4CB3-BA54-949AFAAD31EE}"/>
                  </a:ext>
                </a:extLst>
              </p:cNvPr>
              <p:cNvSpPr/>
              <p:nvPr/>
            </p:nvSpPr>
            <p:spPr>
              <a:xfrm>
                <a:off x="2145413" y="5299814"/>
                <a:ext cx="6209693" cy="443391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Can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 cap="all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 cap="all" dirty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</m:acc>
                      </m:e>
                      <m:sub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</m:rad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 regret for stochastic settings?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9B6437-9803-4CB3-BA54-949AFAAD3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413" y="5299814"/>
                <a:ext cx="6209693" cy="443391"/>
              </a:xfrm>
              <a:prstGeom prst="rect">
                <a:avLst/>
              </a:prstGeom>
              <a:blipFill>
                <a:blip r:embed="rId4"/>
                <a:stretch>
                  <a:fillRect l="-978" t="-1316" b="-17105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FF62C490-C762-4A04-BBE3-DE25535F1022}"/>
              </a:ext>
            </a:extLst>
          </p:cNvPr>
          <p:cNvGrpSpPr/>
          <p:nvPr/>
        </p:nvGrpSpPr>
        <p:grpSpPr>
          <a:xfrm>
            <a:off x="6663768" y="2475629"/>
            <a:ext cx="4573747" cy="2687029"/>
            <a:chOff x="6663768" y="2475629"/>
            <a:chExt cx="4573747" cy="268702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1E5FD48-7222-45C0-9132-3545DAC6F49F}"/>
                </a:ext>
              </a:extLst>
            </p:cNvPr>
            <p:cNvCxnSpPr/>
            <p:nvPr/>
          </p:nvCxnSpPr>
          <p:spPr>
            <a:xfrm flipV="1">
              <a:off x="7796872" y="2654887"/>
              <a:ext cx="0" cy="208320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1A61E29-78FF-40A7-A028-50847D9632CA}"/>
                </a:ext>
              </a:extLst>
            </p:cNvPr>
            <p:cNvGrpSpPr/>
            <p:nvPr/>
          </p:nvGrpSpPr>
          <p:grpSpPr>
            <a:xfrm>
              <a:off x="7796873" y="3072869"/>
              <a:ext cx="2936528" cy="1665226"/>
              <a:chOff x="7603235" y="3072869"/>
              <a:chExt cx="3671205" cy="1665226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77751397-9F93-4923-8AC8-74AB927820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3235" y="4738095"/>
                <a:ext cx="3671205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2941CC2-EFEA-4F43-9E69-0E46366F79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3235" y="4326827"/>
                <a:ext cx="3671205" cy="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01E3906-6CB0-485D-AF47-014D58E95F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3235" y="3908839"/>
                <a:ext cx="3671205" cy="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AF86B07-E195-4B2F-AFBE-0FFC6512C8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3235" y="3499475"/>
                <a:ext cx="3671205" cy="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6032F2E-1482-4D48-A8DE-388345A77B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3235" y="3072869"/>
                <a:ext cx="3671205" cy="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3769778-09AE-482D-A556-61DDF16B9F40}"/>
                </a:ext>
              </a:extLst>
            </p:cNvPr>
            <p:cNvSpPr/>
            <p:nvPr/>
          </p:nvSpPr>
          <p:spPr>
            <a:xfrm>
              <a:off x="10167728" y="4714343"/>
              <a:ext cx="38419" cy="42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9EFD8CB-679C-4B61-AE89-2891A1ABE53A}"/>
                </a:ext>
              </a:extLst>
            </p:cNvPr>
            <p:cNvCxnSpPr/>
            <p:nvPr/>
          </p:nvCxnSpPr>
          <p:spPr>
            <a:xfrm>
              <a:off x="8972743" y="4645232"/>
              <a:ext cx="0" cy="185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709D9C-D81A-4188-81C7-63D7B7577F57}"/>
                </a:ext>
              </a:extLst>
            </p:cNvPr>
            <p:cNvCxnSpPr/>
            <p:nvPr/>
          </p:nvCxnSpPr>
          <p:spPr>
            <a:xfrm>
              <a:off x="10186938" y="4661218"/>
              <a:ext cx="0" cy="185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6464F3D-DFF8-4EC9-A2F6-8FCA031ED95C}"/>
                </a:ext>
              </a:extLst>
            </p:cNvPr>
            <p:cNvSpPr/>
            <p:nvPr/>
          </p:nvSpPr>
          <p:spPr>
            <a:xfrm>
              <a:off x="8953533" y="3796707"/>
              <a:ext cx="38419" cy="42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3633E80-5C29-4A1B-BF54-6741BF390D99}"/>
                </a:ext>
              </a:extLst>
            </p:cNvPr>
            <p:cNvSpPr txBox="1"/>
            <p:nvPr/>
          </p:nvSpPr>
          <p:spPr>
            <a:xfrm>
              <a:off x="6663768" y="2475629"/>
              <a:ext cx="11809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Thresholds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095CFB-75B2-4897-9682-1FD4BA941F30}"/>
                </a:ext>
              </a:extLst>
            </p:cNvPr>
            <p:cNvSpPr txBox="1"/>
            <p:nvPr/>
          </p:nvSpPr>
          <p:spPr>
            <a:xfrm>
              <a:off x="10540166" y="4803788"/>
              <a:ext cx="6973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3140B37-3235-4C3D-9369-A9F910927335}"/>
                    </a:ext>
                  </a:extLst>
                </p:cNvPr>
                <p:cNvSpPr txBox="1"/>
                <p:nvPr/>
              </p:nvSpPr>
              <p:spPr>
                <a:xfrm>
                  <a:off x="7421313" y="4581500"/>
                  <a:ext cx="371488" cy="28718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3140B37-3235-4C3D-9369-A9F9109273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1313" y="4581500"/>
                  <a:ext cx="371488" cy="28718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EC66808-BB54-4820-B3C6-4D49B1ADE7C1}"/>
                    </a:ext>
                  </a:extLst>
                </p:cNvPr>
                <p:cNvSpPr txBox="1"/>
                <p:nvPr/>
              </p:nvSpPr>
              <p:spPr>
                <a:xfrm>
                  <a:off x="8794962" y="4803788"/>
                  <a:ext cx="371488" cy="28718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EC66808-BB54-4820-B3C6-4D49B1ADE7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4962" y="4803788"/>
                  <a:ext cx="371488" cy="28718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456A023-5A8D-4E3E-9353-DB4C1EBA14C3}"/>
                    </a:ext>
                  </a:extLst>
                </p:cNvPr>
                <p:cNvSpPr txBox="1"/>
                <p:nvPr/>
              </p:nvSpPr>
              <p:spPr>
                <a:xfrm>
                  <a:off x="9984332" y="4875477"/>
                  <a:ext cx="371488" cy="28718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456A023-5A8D-4E3E-9353-DB4C1EBA14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4332" y="4875477"/>
                  <a:ext cx="371488" cy="28718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1AFD91C-FA1A-4DAA-A9B9-6E38757D6701}"/>
                    </a:ext>
                  </a:extLst>
                </p:cNvPr>
                <p:cNvSpPr txBox="1"/>
                <p:nvPr/>
              </p:nvSpPr>
              <p:spPr>
                <a:xfrm>
                  <a:off x="7377104" y="2947907"/>
                  <a:ext cx="371488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1AFD91C-FA1A-4DAA-A9B9-6E38757D67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7104" y="2947907"/>
                  <a:ext cx="371488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6B64D9F-67FA-4969-B623-1634AA3CDD4D}"/>
                    </a:ext>
                  </a:extLst>
                </p:cNvPr>
                <p:cNvSpPr txBox="1"/>
                <p:nvPr/>
              </p:nvSpPr>
              <p:spPr>
                <a:xfrm>
                  <a:off x="8304923" y="3629693"/>
                  <a:ext cx="37148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6B64D9F-67FA-4969-B623-1634AA3CDD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4923" y="3629693"/>
                  <a:ext cx="371488" cy="338554"/>
                </a:xfrm>
                <a:prstGeom prst="rect">
                  <a:avLst/>
                </a:prstGeom>
                <a:blipFill>
                  <a:blip r:embed="rId9"/>
                  <a:stretch>
                    <a:fillRect r="-77419" b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3499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89D97-BBCC-112F-041E-9227F166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Feedback Online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63CE3F-9AC6-C9C5-A2F4-BEED7CC36B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54657" y="1744912"/>
                <a:ext cx="6818554" cy="34295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Just Discretize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0" dirty="0"/>
                  <a:t>Discretize to assume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b="0" dirty="0"/>
                  <a:t> has poly(T) support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b="0" dirty="0"/>
                  <a:t>: often incurs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b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rad>
                    <m:r>
                      <a:rPr lang="en-US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regret.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0" dirty="0"/>
                  <a:t>For many stochastic problems, this reduces the number of policies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0" dirty="0"/>
                  <a:t>Run Multiplicative Weights to get regret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(#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experts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63CE3F-9AC6-C9C5-A2F4-BEED7CC36B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4657" y="1744912"/>
                <a:ext cx="6818554" cy="3429516"/>
              </a:xfrm>
              <a:blipFill>
                <a:blip r:embed="rId2"/>
                <a:stretch>
                  <a:fillRect l="-1117" t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71AFC-5A88-0C79-CC3B-053CF036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AC174E-8943-F7DA-D5F0-CB17CE928FB5}"/>
              </a:ext>
            </a:extLst>
          </p:cNvPr>
          <p:cNvSpPr/>
          <p:nvPr/>
        </p:nvSpPr>
        <p:spPr>
          <a:xfrm>
            <a:off x="3242016" y="5138473"/>
            <a:ext cx="5279009" cy="400110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/>
              <a:t>Can we make it computationally efficient?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494954-4224-450E-868A-5A9CD772EE84}"/>
              </a:ext>
            </a:extLst>
          </p:cNvPr>
          <p:cNvSpPr/>
          <p:nvPr/>
        </p:nvSpPr>
        <p:spPr>
          <a:xfrm>
            <a:off x="8521025" y="1802698"/>
            <a:ext cx="2860566" cy="923330"/>
          </a:xfrm>
          <a:prstGeom prst="rect">
            <a:avLst/>
          </a:prstGeom>
          <a:ln w="158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Examples: </a:t>
            </a:r>
            <a:r>
              <a:rPr lang="en-US" dirty="0"/>
              <a:t>Prophet </a:t>
            </a:r>
            <a:r>
              <a:rPr lang="en-US" dirty="0" err="1"/>
              <a:t>Ineq</a:t>
            </a:r>
            <a:r>
              <a:rPr lang="en-US" dirty="0"/>
              <a:t>., Pandora’s Box, Auctions, Stochastic Probing,….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19F7F4-75F1-CE99-C2EF-69689C8580B9}"/>
              </a:ext>
            </a:extLst>
          </p:cNvPr>
          <p:cNvSpPr/>
          <p:nvPr/>
        </p:nvSpPr>
        <p:spPr>
          <a:xfrm>
            <a:off x="218058" y="2990616"/>
            <a:ext cx="1377301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Not true</a:t>
            </a:r>
          </a:p>
          <a:p>
            <a:pPr algn="ctr"/>
            <a:r>
              <a:rPr lang="en-US" dirty="0"/>
              <a:t>for auctions</a:t>
            </a:r>
          </a:p>
        </p:txBody>
      </p:sp>
    </p:spTree>
    <p:extLst>
      <p:ext uri="{BB962C8B-B14F-4D97-AF65-F5344CB8AC3E}">
        <p14:creationId xmlns:p14="http://schemas.microsoft.com/office/powerpoint/2010/main" val="147532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84350</TotalTime>
  <Words>1411</Words>
  <Application>Microsoft Macintosh PowerPoint</Application>
  <PresentationFormat>Widescreen</PresentationFormat>
  <Paragraphs>259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Cambria Math</vt:lpstr>
      <vt:lpstr>Essential</vt:lpstr>
      <vt:lpstr>Bandit Algorithms for Multi-stage Stochastic Optimization</vt:lpstr>
      <vt:lpstr>Stochastic Optimization</vt:lpstr>
      <vt:lpstr>Prophet Inequality</vt:lpstr>
      <vt:lpstr>Optimal Policy</vt:lpstr>
      <vt:lpstr>Unknown Distributions: Learning Optimal Policy</vt:lpstr>
      <vt:lpstr>Stochastic vs. Adversarial Online Learning</vt:lpstr>
      <vt:lpstr>OUTLINE</vt:lpstr>
      <vt:lpstr>Stochastic Online Learning</vt:lpstr>
      <vt:lpstr>Full Feedback Online Learning</vt:lpstr>
      <vt:lpstr>From PAC Learning to Online Learning</vt:lpstr>
      <vt:lpstr>OUTLINE</vt:lpstr>
      <vt:lpstr>Online Learning with Bandit Feedback</vt:lpstr>
      <vt:lpstr>Prophet Inequality with Bandit Feedback</vt:lpstr>
      <vt:lpstr>Two Boxes: O(√T) regret</vt:lpstr>
      <vt:lpstr>O_n (√T) regret</vt:lpstr>
      <vt:lpstr>OUTLINE</vt:lpstr>
      <vt:lpstr>Pandora’s Box with Bandit Feedback</vt:lpstr>
      <vt:lpstr>Summary and Open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 &amp; Adaptivity Gaps for stochastic probing</dc:title>
  <dc:creator>BSS</dc:creator>
  <cp:lastModifiedBy>Singla, Sahil</cp:lastModifiedBy>
  <cp:revision>2743</cp:revision>
  <cp:lastPrinted>2018-11-17T15:33:17Z</cp:lastPrinted>
  <dcterms:created xsi:type="dcterms:W3CDTF">2015-11-14T19:49:18Z</dcterms:created>
  <dcterms:modified xsi:type="dcterms:W3CDTF">2022-11-11T19:07:42Z</dcterms:modified>
</cp:coreProperties>
</file>