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73" r:id="rId3"/>
    <p:sldId id="257" r:id="rId4"/>
    <p:sldId id="279" r:id="rId5"/>
    <p:sldId id="278" r:id="rId6"/>
    <p:sldId id="258" r:id="rId7"/>
    <p:sldId id="272" r:id="rId8"/>
    <p:sldId id="274" r:id="rId9"/>
    <p:sldId id="275" r:id="rId10"/>
    <p:sldId id="259" r:id="rId11"/>
    <p:sldId id="260" r:id="rId12"/>
    <p:sldId id="261" r:id="rId13"/>
    <p:sldId id="263" r:id="rId14"/>
    <p:sldId id="264" r:id="rId15"/>
    <p:sldId id="283" r:id="rId16"/>
    <p:sldId id="288" r:id="rId17"/>
    <p:sldId id="282" r:id="rId18"/>
    <p:sldId id="285" r:id="rId19"/>
    <p:sldId id="267" r:id="rId20"/>
    <p:sldId id="265" r:id="rId21"/>
    <p:sldId id="284" r:id="rId22"/>
    <p:sldId id="289" r:id="rId23"/>
    <p:sldId id="295" r:id="rId24"/>
    <p:sldId id="290" r:id="rId25"/>
    <p:sldId id="281" r:id="rId26"/>
    <p:sldId id="266" r:id="rId27"/>
    <p:sldId id="286" r:id="rId28"/>
    <p:sldId id="292" r:id="rId29"/>
    <p:sldId id="291" r:id="rId30"/>
    <p:sldId id="293" r:id="rId31"/>
    <p:sldId id="287" r:id="rId32"/>
    <p:sldId id="271" r:id="rId33"/>
    <p:sldId id="277" r:id="rId34"/>
    <p:sldId id="294" r:id="rId35"/>
    <p:sldId id="276" r:id="rId36"/>
    <p:sldId id="270" r:id="rId37"/>
    <p:sldId id="2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FAFF88"/>
    <a:srgbClr val="F7FF69"/>
    <a:srgbClr val="00E4E8"/>
    <a:srgbClr val="250824"/>
    <a:srgbClr val="350C33"/>
    <a:srgbClr val="221435"/>
    <a:srgbClr val="1D0835"/>
    <a:srgbClr val="241735"/>
    <a:srgbClr val="2E0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92"/>
    <p:restoredTop sz="94698"/>
  </p:normalViewPr>
  <p:slideViewPr>
    <p:cSldViewPr snapToGrid="0" snapToObjects="1">
      <p:cViewPr varScale="1">
        <p:scale>
          <a:sx n="83" d="100"/>
          <a:sy n="83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5C5A9-2375-4742-B05D-766293FFDB43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7EF85-D89A-BA4E-9C3C-D33C56104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2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027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622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0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05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9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51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53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81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17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EF85-D89A-BA4E-9C3C-D33C5610436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63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9544-1C75-9247-B6FA-891072495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D88D7-2AAD-3F47-A4F9-ECE13FDC3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743-21AA-124B-9518-4978DD0A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3EAD7-6A69-9B49-AD3C-780122C2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C15C0-090E-9C44-9D1B-80109B8A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29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1691-2A28-694F-BA76-A3306C2E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D4303-664E-6345-AE0F-1AD007E14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5A317-F228-FB44-BC7C-7061B7FC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F94E4-B65A-ED4C-BF46-752AD406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B0678-2F79-E145-8A01-5BA4790C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28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D5317-7F82-3441-B49A-24E811191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29D0F-E07C-2047-82DD-096EF7320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E9D36-C19A-9E4F-A25D-1D1A7729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64C80-C14C-2B45-82F0-1D540EE8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A2B1E-894F-F043-8C19-132E58CC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7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6C48-CDAC-C248-A9F6-0532DB92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8F8C3-7537-3F44-96A3-DB6DB48CA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56E8F-237D-1149-B5A3-5AA8C739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5BB6B-2307-BA49-B4FB-F3632B71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C4D8-A859-CA45-9DAF-87C66FFFC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83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41DED-CF82-144A-873D-B15E2AB4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58688-6037-EF4F-98CA-9330E7A32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18622-CDB7-F943-9D10-6AEFF9CE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E470-CA4F-384B-BFF5-F3C25FFC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63335-44C1-264D-A0AB-A3BAFD7E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7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8DAA-58D7-7C4F-B968-49061FC3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3FD3-6627-7E47-BEF3-BE4A3372E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C7E43-9239-2644-B73E-6AFF0265C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8F719-DD4A-7B49-979B-E0F465AD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C8D70-EB10-3E48-98C1-D06E7391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3C53E-2922-C842-8C25-0C99F4BA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1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0D4D-4F5B-F140-AEC4-754E4DEA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37AD1-D7C6-B74F-B7D9-1A1AF7926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0B47B-93F2-2746-BC6D-5CE6E27EA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2BFA6-E141-994C-B733-64AC2DC7B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3E019-DDC9-224B-BEE6-3C9BC2D304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118D3-5BAF-E049-975D-89FAA38D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FED59-9BC3-EB41-B87D-5FAD0B26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147F6-BF27-0E43-ADDD-B7DAEFD1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93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FDF4F-24CF-9F40-AB53-70557AA0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8B2EE-B83C-F945-812E-311D08C5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079C6-4EE6-E046-8FC9-ECA3234E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0308B-FFDA-C14D-9B58-8CA33ADB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1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D88DF2-0D37-3246-B376-FF2FFA48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E9B84-676B-2242-B06D-74774223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0186D-711C-9949-B30C-CFA96A7C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69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D1E5-B7EC-6A4A-8885-BC8480031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59000-5340-514D-9406-DEF782E7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1FEC5-7BF8-CF42-B94E-3F54469A4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A9F6F-FA18-2D40-B1D5-6868DA299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1A000-EC30-674B-AEF9-194C3D73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1A0CA-AA40-304C-B3D0-54702CF4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47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33BF-7231-E840-8980-9A286863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46919-2849-AD49-A4B3-F8D2A374F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07FEF-A0CE-5C40-B286-A8C4F9CB3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A91BD-7AE0-4045-B87F-CA46192C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1F65D-C3CC-B74B-B86B-3FCF38A8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D2F1D-41FE-3C44-9712-FC7FFD19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25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9F7BE-0E87-EC4B-B509-FB61C995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95E1D-3AB0-104A-83E0-BFD961FD9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2A5F7-0083-A542-91EE-2A21593AC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E078D-C284-B547-8BDE-B3D5DBF0A2AD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19F6B-72FD-C644-B7F8-9BF3B6E53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6FB9-65C3-9A4F-8404-96EBC171E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96ED-EB11-D644-A220-D694A8EF0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96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8.tiff"/><Relationship Id="rId7" Type="http://schemas.openxmlformats.org/officeDocument/2006/relationships/image" Target="../media/image3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tiff"/><Relationship Id="rId4" Type="http://schemas.openxmlformats.org/officeDocument/2006/relationships/image" Target="../media/image7.tiff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6D3B-5BB1-164C-87B4-621748F70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2317"/>
            <a:ext cx="12192000" cy="238760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Helvetica" pitchFamily="2" charset="0"/>
              </a:rPr>
              <a:t>Approximation Schemes for a Unit-Demand Buyer with Independent Items via Symmetries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B10E7-C385-F244-8A78-C3BC2084D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79765"/>
            <a:ext cx="12192000" cy="165576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9193"/>
                </a:solidFill>
                <a:latin typeface="Helvetica" pitchFamily="2" charset="0"/>
              </a:rPr>
              <a:t>Pravesh Kothari, 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Divyarthi Mohan,</a:t>
            </a:r>
            <a:r>
              <a:rPr lang="en-GB" sz="2800" dirty="0">
                <a:solidFill>
                  <a:srgbClr val="009193"/>
                </a:solidFill>
                <a:latin typeface="Helvetica" pitchFamily="2" charset="0"/>
              </a:rPr>
              <a:t> Ariel Schvartzman, </a:t>
            </a:r>
          </a:p>
          <a:p>
            <a:r>
              <a:rPr lang="en-GB" sz="2800" dirty="0">
                <a:solidFill>
                  <a:srgbClr val="009193"/>
                </a:solidFill>
                <a:latin typeface="Helvetica" pitchFamily="2" charset="0"/>
              </a:rPr>
              <a:t>Sahil Singla, S. Matthew Weinberg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32C4E-F805-6749-86BB-C1087693353F}"/>
              </a:ext>
            </a:extLst>
          </p:cNvPr>
          <p:cNvSpPr txBox="1"/>
          <p:nvPr/>
        </p:nvSpPr>
        <p:spPr>
          <a:xfrm>
            <a:off x="5326398" y="5335527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FOCS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F3A71-60C4-3544-8705-183718F3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63" y="5922602"/>
            <a:ext cx="633473" cy="633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9E50F-0B04-F54A-9E2B-5D058C6C0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964" y="5707674"/>
            <a:ext cx="633473" cy="8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7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Maximizing Revenue is Hard!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41537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009193"/>
                    </a:solidFill>
                    <a:latin typeface="Helvetica" pitchFamily="2" charset="0"/>
                  </a:rPr>
                  <a:t>Unit-Demand.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If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have support size 3 or larger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can’t find optimal mechanism in polynomial time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unless PH collapses.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US" b="0" dirty="0">
                  <a:solidFill>
                    <a:schemeClr val="bg1"/>
                  </a:solidFill>
                  <a:effectLst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rgbClr val="009193"/>
                  </a:solidFill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9193"/>
                    </a:solidFill>
                    <a:latin typeface="Helvetica" pitchFamily="2" charset="0"/>
                  </a:rPr>
                  <a:t>Additive.</a:t>
                </a:r>
                <a:r>
                  <a:rPr lang="en-US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If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have support size 2 or larger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can’t find optimal mechanism in polynomial time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unless ZPP ⊇P</a:t>
                </a:r>
                <a:r>
                  <a:rPr lang="en-US" baseline="30000" dirty="0">
                    <a:solidFill>
                      <a:schemeClr val="bg1"/>
                    </a:solidFill>
                    <a:latin typeface="Helvetica" pitchFamily="2" charset="0"/>
                  </a:rPr>
                  <a:t>#P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41537"/>
                <a:ext cx="10515600" cy="4351338"/>
              </a:xfrm>
              <a:blipFill>
                <a:blip r:embed="rId3"/>
                <a:stretch>
                  <a:fillRect l="-1086" t="-23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D1B98AF-1D16-D748-ACF8-FB5CC11AB710}"/>
              </a:ext>
            </a:extLst>
          </p:cNvPr>
          <p:cNvSpPr/>
          <p:nvPr/>
        </p:nvSpPr>
        <p:spPr>
          <a:xfrm>
            <a:off x="838200" y="16029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rage"/>
              </a:rPr>
              <a:t>[Chen et al. 2015] 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5039B-4418-1B49-B423-731C34FDA268}"/>
              </a:ext>
            </a:extLst>
          </p:cNvPr>
          <p:cNvSpPr/>
          <p:nvPr/>
        </p:nvSpPr>
        <p:spPr>
          <a:xfrm>
            <a:off x="838200" y="448484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rage"/>
              </a:rPr>
              <a:t>[Daskalakis et al. 2014] 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19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Approximation!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7120-8C94-5A40-B9BB-80F14F8F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9689"/>
            <a:ext cx="10515600" cy="922221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Unit-Demand.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Finding a mechanism that gets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¼-approximation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to the optimal revenue is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poly-time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solvable.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45730-8676-1B40-A6CE-73A4277FEE43}"/>
              </a:ext>
            </a:extLst>
          </p:cNvPr>
          <p:cNvSpPr/>
          <p:nvPr/>
        </p:nvSpPr>
        <p:spPr>
          <a:xfrm>
            <a:off x="838200" y="155108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[Chawla et al. 2007, Chawla et al. 2010] 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9475C-2E92-FC4F-AE3A-BC700B592946}"/>
              </a:ext>
            </a:extLst>
          </p:cNvPr>
          <p:cNvSpPr/>
          <p:nvPr/>
        </p:nvSpPr>
        <p:spPr>
          <a:xfrm>
            <a:off x="838200" y="3067050"/>
            <a:ext cx="79952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[Li and Yao 2013, Hart and Nisan 2012,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Babaioff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2014, Yao 2015, Rubinstein and Weinberg 2015, Chawla and Miller 2016, Cai and Zhao 2017,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Babaioff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2017, ... ] 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57A190B-8C81-DE46-A709-879FC99F0A2D}"/>
                  </a:ext>
                </a:extLst>
              </p:cNvPr>
              <p:cNvSpPr/>
              <p:nvPr/>
            </p:nvSpPr>
            <p:spPr>
              <a:xfrm>
                <a:off x="838200" y="4882932"/>
                <a:ext cx="1070610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b="1" dirty="0">
                    <a:solidFill>
                      <a:srgbClr val="009193"/>
                    </a:solidFill>
                    <a:latin typeface="Helvetica" pitchFamily="2" charset="0"/>
                  </a:rPr>
                  <a:t>Additive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. Finding a mechanism that gets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O(1)-approximation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to the optimal revenue is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poly-time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solvable.</a:t>
                </a:r>
              </a:p>
              <a:p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	       Finding a mechanism that gets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(1-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) approximation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to the optimal revenue is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 exponential time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solvable.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57A190B-8C81-DE46-A709-879FC99F0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82932"/>
                <a:ext cx="10706100" cy="1815882"/>
              </a:xfrm>
              <a:prstGeom prst="rect">
                <a:avLst/>
              </a:prstGeom>
              <a:blipFill>
                <a:blip r:embed="rId4"/>
                <a:stretch>
                  <a:fillRect l="-1066" t="-3497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84CC4B1-3A82-E746-9211-96D742287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615" y="273807"/>
            <a:ext cx="1815882" cy="1815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AA29B-8A1E-CB4F-AADC-C0E3DEFF6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103" y="5100235"/>
            <a:ext cx="1257005" cy="12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Main Result - QPTAS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587CC-3BA3-2F44-A089-FA06FE2CD99A}"/>
              </a:ext>
            </a:extLst>
          </p:cNvPr>
          <p:cNvSpPr txBox="1"/>
          <p:nvPr/>
        </p:nvSpPr>
        <p:spPr>
          <a:xfrm>
            <a:off x="838200" y="1863305"/>
            <a:ext cx="3223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Can we do better?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F9A627-D6D3-B449-845A-FD1610A57C29}"/>
                  </a:ext>
                </a:extLst>
              </p:cNvPr>
              <p:cNvSpPr txBox="1"/>
              <p:nvPr/>
            </p:nvSpPr>
            <p:spPr>
              <a:xfrm>
                <a:off x="838200" y="3985403"/>
                <a:ext cx="10714007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rgbClr val="009193"/>
                    </a:solidFill>
                    <a:latin typeface="Helvetica" pitchFamily="2" charset="0"/>
                  </a:rPr>
                  <a:t>Unit-Demand.</a:t>
                </a:r>
                <a:r>
                  <a:rPr lang="en-GB" sz="28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We can find a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(1-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) approximation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to the optimal mechanism in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quasi-polynomial time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endParaRPr lang="en-GB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F9A627-D6D3-B449-845A-FD1610A57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85403"/>
                <a:ext cx="10714007" cy="1231106"/>
              </a:xfrm>
              <a:prstGeom prst="rect">
                <a:avLst/>
              </a:prstGeom>
              <a:blipFill>
                <a:blip r:embed="rId2"/>
                <a:stretch>
                  <a:fillRect l="-1065" t="-5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2027E3-B70C-744F-9F44-3A617ABFFDA0}"/>
              </a:ext>
            </a:extLst>
          </p:cNvPr>
          <p:cNvSpPr txBox="1"/>
          <p:nvPr/>
        </p:nvSpPr>
        <p:spPr>
          <a:xfrm>
            <a:off x="838200" y="3429000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[This paper]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6B166-FE84-144F-B52F-053012C74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59" y="1509171"/>
            <a:ext cx="1231487" cy="1231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D4050-6464-CC46-985D-41F10A59FF69}"/>
              </a:ext>
            </a:extLst>
          </p:cNvPr>
          <p:cNvSpPr txBox="1"/>
          <p:nvPr/>
        </p:nvSpPr>
        <p:spPr>
          <a:xfrm>
            <a:off x="3052827" y="5660571"/>
            <a:ext cx="608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Note: The Distributions can be </a:t>
            </a:r>
            <a:r>
              <a:rPr lang="en-GB" sz="2400" dirty="0">
                <a:solidFill>
                  <a:srgbClr val="FFFF00"/>
                </a:solidFill>
                <a:latin typeface="Helvetica" pitchFamily="2" charset="0"/>
              </a:rPr>
              <a:t>Unbounded</a:t>
            </a:r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27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Roadmap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5C572E-8D28-184A-9176-4B4456B16629}"/>
              </a:ext>
            </a:extLst>
          </p:cNvPr>
          <p:cNvSpPr/>
          <p:nvPr/>
        </p:nvSpPr>
        <p:spPr>
          <a:xfrm>
            <a:off x="838200" y="2428336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Unbounded Distributions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338A1D-A014-CE4C-B750-0F4440ECEED9}"/>
              </a:ext>
            </a:extLst>
          </p:cNvPr>
          <p:cNvSpPr/>
          <p:nvPr/>
        </p:nvSpPr>
        <p:spPr>
          <a:xfrm>
            <a:off x="3919912" y="4794759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Bounded* Distributions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E0A76C-1F2E-7F40-A203-B610E81EDBB9}"/>
              </a:ext>
            </a:extLst>
          </p:cNvPr>
          <p:cNvSpPr/>
          <p:nvPr/>
        </p:nvSpPr>
        <p:spPr>
          <a:xfrm>
            <a:off x="7142672" y="2428336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Symmetric Distributions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ED14A-5C41-D947-98AD-B40FD70E2BFB}"/>
              </a:ext>
            </a:extLst>
          </p:cNvPr>
          <p:cNvSpPr txBox="1"/>
          <p:nvPr/>
        </p:nvSpPr>
        <p:spPr>
          <a:xfrm>
            <a:off x="1971240" y="398727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Helvetica" pitchFamily="2" charset="0"/>
              </a:rPr>
              <a:t>Reduction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75528-1E4A-BA4F-857E-100F416D5670}"/>
              </a:ext>
            </a:extLst>
          </p:cNvPr>
          <p:cNvSpPr txBox="1"/>
          <p:nvPr/>
        </p:nvSpPr>
        <p:spPr>
          <a:xfrm>
            <a:off x="8730937" y="398727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Helvetica" pitchFamily="2" charset="0"/>
              </a:rPr>
              <a:t>Symmetrize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52B6640F-487E-074A-B9FB-460487873CCE}"/>
              </a:ext>
            </a:extLst>
          </p:cNvPr>
          <p:cNvSpPr/>
          <p:nvPr/>
        </p:nvSpPr>
        <p:spPr>
          <a:xfrm>
            <a:off x="10744540" y="2089712"/>
            <a:ext cx="838956" cy="838956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454AD0-7214-1F4B-AB53-16F57CEE63DD}"/>
              </a:ext>
            </a:extLst>
          </p:cNvPr>
          <p:cNvCxnSpPr>
            <a:cxnSpLocks/>
          </p:cNvCxnSpPr>
          <p:nvPr/>
        </p:nvCxnSpPr>
        <p:spPr>
          <a:xfrm>
            <a:off x="2943764" y="3611547"/>
            <a:ext cx="976148" cy="1025031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2B3AE2-6DD7-DF4E-AA2B-5C86CDDDE64D}"/>
              </a:ext>
            </a:extLst>
          </p:cNvPr>
          <p:cNvCxnSpPr>
            <a:cxnSpLocks/>
          </p:cNvCxnSpPr>
          <p:nvPr/>
        </p:nvCxnSpPr>
        <p:spPr>
          <a:xfrm flipV="1">
            <a:off x="8272090" y="3611547"/>
            <a:ext cx="976146" cy="1025031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DD70254-714D-B041-A482-FB632FFD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520" y="3000091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1505 L 0.08216 0.16459 " pathEditMode="relative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7120-8C94-5A40-B9BB-80F14F8F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52" y="1779594"/>
            <a:ext cx="11136493" cy="1649406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>
                <a:solidFill>
                  <a:schemeClr val="accent2"/>
                </a:solidFill>
                <a:latin typeface="Helvetica" pitchFamily="2" charset="0"/>
              </a:rPr>
              <a:t>Polytime reduction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from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(1-</a:t>
            </a:r>
            <a:r>
              <a:rPr lang="el-GR" dirty="0">
                <a:solidFill>
                  <a:srgbClr val="FFFF00"/>
                </a:solidFill>
                <a:latin typeface="Helvetica" pitchFamily="2" charset="0"/>
              </a:rPr>
              <a:t>ε)-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approximation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for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 unbounded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distributions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to an additive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O(poly(</a:t>
            </a:r>
            <a:r>
              <a:rPr lang="el-GR" dirty="0">
                <a:solidFill>
                  <a:srgbClr val="FFFF00"/>
                </a:solidFill>
                <a:latin typeface="Helvetica" pitchFamily="2" charset="0"/>
              </a:rPr>
              <a:t>ε))-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approximation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for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 almost-bounded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distributions.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73F11-50E9-5747-8667-6965B5F1882D}"/>
              </a:ext>
            </a:extLst>
          </p:cNvPr>
          <p:cNvSpPr/>
          <p:nvPr/>
        </p:nvSpPr>
        <p:spPr>
          <a:xfrm>
            <a:off x="1971675" y="3389477"/>
            <a:ext cx="2219325" cy="7471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</a:rPr>
              <a:t>Unbounded Distributions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578267-E0B5-7A48-8DDB-2DF1FB545CC8}"/>
              </a:ext>
            </a:extLst>
          </p:cNvPr>
          <p:cNvSpPr/>
          <p:nvPr/>
        </p:nvSpPr>
        <p:spPr>
          <a:xfrm>
            <a:off x="7705724" y="3389477"/>
            <a:ext cx="2219325" cy="7471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</a:rPr>
              <a:t>Almost-Bounded Distributions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12A425-6686-9F4E-9BD3-26A7F90E4FBE}"/>
              </a:ext>
            </a:extLst>
          </p:cNvPr>
          <p:cNvCxnSpPr>
            <a:cxnSpLocks/>
          </p:cNvCxnSpPr>
          <p:nvPr/>
        </p:nvCxnSpPr>
        <p:spPr>
          <a:xfrm>
            <a:off x="4624387" y="3811123"/>
            <a:ext cx="2943225" cy="0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664A6-F176-1A40-A575-F08649C3B404}"/>
              </a:ext>
            </a:extLst>
          </p:cNvPr>
          <p:cNvSpPr/>
          <p:nvPr/>
        </p:nvSpPr>
        <p:spPr>
          <a:xfrm>
            <a:off x="2554301" y="4271513"/>
            <a:ext cx="1054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(1-</a:t>
            </a:r>
            <a:r>
              <a:rPr lang="el-GR" dirty="0">
                <a:solidFill>
                  <a:srgbClr val="FFFF00"/>
                </a:solidFill>
              </a:rPr>
              <a:t>ε)</a:t>
            </a:r>
            <a:r>
              <a:rPr lang="en-US" dirty="0">
                <a:solidFill>
                  <a:srgbClr val="FFFF00"/>
                </a:solidFill>
              </a:rPr>
              <a:t> OPT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6C0BBB-96EC-AA49-B6FD-D9817927365D}"/>
              </a:ext>
            </a:extLst>
          </p:cNvPr>
          <p:cNvSpPr/>
          <p:nvPr/>
        </p:nvSpPr>
        <p:spPr>
          <a:xfrm>
            <a:off x="7973360" y="4299531"/>
            <a:ext cx="168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OPT - O(poly(</a:t>
            </a:r>
            <a:r>
              <a:rPr lang="el-GR" dirty="0">
                <a:solidFill>
                  <a:srgbClr val="FFFF00"/>
                </a:solidFill>
              </a:rPr>
              <a:t>ε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l-GR" dirty="0">
                <a:solidFill>
                  <a:srgbClr val="FFFF00"/>
                </a:solidFill>
              </a:rPr>
              <a:t>)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44834-524B-3D40-AA61-98392E337357}"/>
              </a:ext>
            </a:extLst>
          </p:cNvPr>
          <p:cNvSpPr txBox="1"/>
          <p:nvPr/>
        </p:nvSpPr>
        <p:spPr>
          <a:xfrm>
            <a:off x="217306" y="5850255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[This paper]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FAF07-D11B-FD4E-837E-BF85DF705626}"/>
              </a:ext>
            </a:extLst>
          </p:cNvPr>
          <p:cNvSpPr txBox="1"/>
          <p:nvPr/>
        </p:nvSpPr>
        <p:spPr>
          <a:xfrm>
            <a:off x="217306" y="6206371"/>
            <a:ext cx="117573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009193"/>
                </a:solidFill>
                <a:latin typeface="Helvetica" pitchFamily="2" charset="0"/>
              </a:rPr>
              <a:t>Sub-Additive (Unit-Demand).</a:t>
            </a:r>
            <a:r>
              <a:rPr lang="en-GB" sz="2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GB" sz="2600" dirty="0">
                <a:solidFill>
                  <a:schemeClr val="accent2"/>
                </a:solidFill>
                <a:latin typeface="Helvetica" pitchFamily="2" charset="0"/>
              </a:rPr>
              <a:t>True Reduction</a:t>
            </a:r>
            <a:r>
              <a:rPr lang="en-GB" sz="2600" dirty="0">
                <a:solidFill>
                  <a:schemeClr val="bg1"/>
                </a:solidFill>
                <a:latin typeface="Helvetica" pitchFamily="2" charset="0"/>
              </a:rPr>
              <a:t> to </a:t>
            </a:r>
            <a:r>
              <a:rPr lang="en-GB" sz="2600" dirty="0">
                <a:solidFill>
                  <a:srgbClr val="FFFF00"/>
                </a:solidFill>
                <a:latin typeface="Helvetica" pitchFamily="2" charset="0"/>
              </a:rPr>
              <a:t>Almost-Bounded</a:t>
            </a:r>
            <a:r>
              <a:rPr lang="en-GB" sz="2600" dirty="0">
                <a:solidFill>
                  <a:schemeClr val="bg1"/>
                </a:solidFill>
                <a:latin typeface="Helvetica" pitchFamily="2" charset="0"/>
              </a:rPr>
              <a:t> Distribution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36AFA-ABF3-2143-A798-24F98C55CE4C}"/>
              </a:ext>
            </a:extLst>
          </p:cNvPr>
          <p:cNvSpPr txBox="1"/>
          <p:nvPr/>
        </p:nvSpPr>
        <p:spPr>
          <a:xfrm>
            <a:off x="217306" y="5307455"/>
            <a:ext cx="84786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009193"/>
                </a:solidFill>
                <a:latin typeface="Helvetica" pitchFamily="2" charset="0"/>
              </a:rPr>
              <a:t>Additive.</a:t>
            </a:r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 </a:t>
            </a:r>
            <a:r>
              <a:rPr lang="en-GB" sz="2600" dirty="0">
                <a:solidFill>
                  <a:schemeClr val="accent2"/>
                </a:solidFill>
                <a:latin typeface="Helvetica" pitchFamily="2" charset="0"/>
              </a:rPr>
              <a:t>“Almost”-Reduction</a:t>
            </a:r>
            <a:r>
              <a:rPr lang="en-GB" sz="2600" dirty="0">
                <a:solidFill>
                  <a:schemeClr val="bg1"/>
                </a:solidFill>
                <a:latin typeface="Helvetica" pitchFamily="2" charset="0"/>
              </a:rPr>
              <a:t> to a </a:t>
            </a:r>
            <a:r>
              <a:rPr lang="en-GB" sz="2600" dirty="0">
                <a:solidFill>
                  <a:srgbClr val="FFFF00"/>
                </a:solidFill>
                <a:latin typeface="Helvetica" pitchFamily="2" charset="0"/>
              </a:rPr>
              <a:t>Bounded</a:t>
            </a:r>
            <a:r>
              <a:rPr lang="en-GB" sz="2600" dirty="0">
                <a:solidFill>
                  <a:schemeClr val="bg1"/>
                </a:solidFill>
                <a:latin typeface="Helvetica" pitchFamily="2" charset="0"/>
              </a:rPr>
              <a:t> Distribution</a:t>
            </a:r>
            <a:endParaRPr lang="en-GB" sz="26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9AF6E-4139-344D-9C75-8633594BE0DA}"/>
              </a:ext>
            </a:extLst>
          </p:cNvPr>
          <p:cNvSpPr/>
          <p:nvPr/>
        </p:nvSpPr>
        <p:spPr>
          <a:xfrm>
            <a:off x="217306" y="4898565"/>
            <a:ext cx="279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Babaioff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2017]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50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Challenge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49FD7FD-1154-6D4F-900F-AF634E4497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7650" y="2144385"/>
                <a:ext cx="11696700" cy="3056265"/>
              </a:xfrm>
            </p:spPr>
            <p:txBody>
              <a:bodyPr/>
              <a:lstStyle/>
              <a:p>
                <a:pPr fontAlgn="base"/>
                <a:endParaRPr lang="en-US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fontAlgn="base"/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Consider n </a:t>
                </a:r>
                <a:r>
                  <a:rPr lang="en-US" dirty="0" err="1">
                    <a:solidFill>
                      <a:schemeClr val="bg1"/>
                    </a:solidFill>
                    <a:latin typeface="Helvetica" pitchFamily="2" charset="0"/>
                  </a:rPr>
                  <a:t>i.i.d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. items are U[0, 1] wp 1-1/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, and have value H</a:t>
                </a:r>
                <a:r>
                  <a:rPr lang="el-GR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wp 1/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pPr lvl="1" fontAlgn="base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Focusing the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core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: set price ~1, get revenue ~1. </a:t>
                </a:r>
              </a:p>
              <a:p>
                <a:pPr lvl="1" fontAlgn="base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Focusing the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tail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: set price H</a:t>
                </a:r>
                <a:r>
                  <a:rPr lang="el-GR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for all item, get revenue O(H/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l-GR" dirty="0">
                    <a:solidFill>
                      <a:schemeClr val="bg1"/>
                    </a:solidFill>
                    <a:latin typeface="Helvetica" pitchFamily="2" charset="0"/>
                  </a:rPr>
                  <a:t>). </a:t>
                </a:r>
              </a:p>
              <a:p>
                <a:pPr lvl="1" fontAlgn="base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If both quantities comparable, won't get better than O(1)-appx doing one.</a:t>
                </a:r>
              </a:p>
              <a:p>
                <a:pPr lvl="1" fontAlgn="base">
                  <a:buFont typeface="Courier New" panose="02070309020205020404" pitchFamily="49" charset="0"/>
                  <a:buChar char="o"/>
                </a:pP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Both is tricky!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fontAlgn="base"/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49FD7FD-1154-6D4F-900F-AF634E4497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7650" y="2144385"/>
                <a:ext cx="11696700" cy="3056265"/>
              </a:xfrm>
              <a:blipFill>
                <a:blip r:embed="rId2"/>
                <a:stretch>
                  <a:fillRect l="-868" r="-4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6011F3C-6935-3A4F-A866-A45445DB02A0}"/>
              </a:ext>
            </a:extLst>
          </p:cNvPr>
          <p:cNvSpPr/>
          <p:nvPr/>
        </p:nvSpPr>
        <p:spPr>
          <a:xfrm>
            <a:off x="247650" y="5392737"/>
            <a:ext cx="10401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FF00"/>
                </a:solidFill>
                <a:latin typeface="Helvetica" pitchFamily="2" charset="0"/>
              </a:rPr>
              <a:t>Almost-bounded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 distributions have a bounded interval support except for one high value. </a:t>
            </a:r>
            <a:r>
              <a:rPr lang="en-GB" sz="2800" dirty="0" err="1">
                <a:solidFill>
                  <a:schemeClr val="bg1"/>
                </a:solidFill>
                <a:latin typeface="Helvetica" pitchFamily="2" charset="0"/>
              </a:rPr>
              <a:t>Eg.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 [0,1] U {H}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448DBB-F843-0D43-B6C6-ACFA5F492DCB}"/>
                  </a:ext>
                </a:extLst>
              </p:cNvPr>
              <p:cNvSpPr/>
              <p:nvPr/>
            </p:nvSpPr>
            <p:spPr>
              <a:xfrm>
                <a:off x="247650" y="1621165"/>
                <a:ext cx="94841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 fontAlgn="base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Helvetica" pitchFamily="2" charset="0"/>
                  </a:rPr>
                  <a:t>Can’t ignore high-valued buyers if we want (1-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l-GR" sz="2800" dirty="0">
                    <a:solidFill>
                      <a:schemeClr val="bg1"/>
                    </a:solidFill>
                    <a:latin typeface="Helvetica" pitchFamily="2" charset="0"/>
                  </a:rPr>
                  <a:t>) </a:t>
                </a:r>
                <a:r>
                  <a:rPr lang="en-US" sz="2800" dirty="0">
                    <a:solidFill>
                      <a:schemeClr val="bg1"/>
                    </a:solidFill>
                    <a:latin typeface="Helvetica" pitchFamily="2" charset="0"/>
                  </a:rPr>
                  <a:t>of OPT.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448DBB-F843-0D43-B6C6-ACFA5F492D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1621165"/>
                <a:ext cx="9484135" cy="523220"/>
              </a:xfrm>
              <a:prstGeom prst="rect">
                <a:avLst/>
              </a:prstGeom>
              <a:blipFill>
                <a:blip r:embed="rId3"/>
                <a:stretch>
                  <a:fillRect l="-1071" t="-11905" r="-268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18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Take-Away 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73F11-50E9-5747-8667-6965B5F1882D}"/>
              </a:ext>
            </a:extLst>
          </p:cNvPr>
          <p:cNvSpPr/>
          <p:nvPr/>
        </p:nvSpPr>
        <p:spPr>
          <a:xfrm>
            <a:off x="2007263" y="2281384"/>
            <a:ext cx="2219325" cy="7471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</a:rPr>
              <a:t>Unbounded Distributions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578267-E0B5-7A48-8DDB-2DF1FB545CC8}"/>
              </a:ext>
            </a:extLst>
          </p:cNvPr>
          <p:cNvSpPr/>
          <p:nvPr/>
        </p:nvSpPr>
        <p:spPr>
          <a:xfrm>
            <a:off x="7741312" y="2281384"/>
            <a:ext cx="2219325" cy="7471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</a:rPr>
              <a:t>Almost-Bounded Distributions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12A425-6686-9F4E-9BD3-26A7F90E4FBE}"/>
              </a:ext>
            </a:extLst>
          </p:cNvPr>
          <p:cNvCxnSpPr>
            <a:cxnSpLocks/>
          </p:cNvCxnSpPr>
          <p:nvPr/>
        </p:nvCxnSpPr>
        <p:spPr>
          <a:xfrm>
            <a:off x="4659975" y="2703030"/>
            <a:ext cx="2943225" cy="0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664A6-F176-1A40-A575-F08649C3B404}"/>
              </a:ext>
            </a:extLst>
          </p:cNvPr>
          <p:cNvSpPr/>
          <p:nvPr/>
        </p:nvSpPr>
        <p:spPr>
          <a:xfrm>
            <a:off x="2589889" y="3163420"/>
            <a:ext cx="1054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(1-</a:t>
            </a:r>
            <a:r>
              <a:rPr lang="el-GR" dirty="0">
                <a:solidFill>
                  <a:srgbClr val="FFFF00"/>
                </a:solidFill>
              </a:rPr>
              <a:t>ε)</a:t>
            </a:r>
            <a:r>
              <a:rPr lang="en-US" dirty="0">
                <a:solidFill>
                  <a:srgbClr val="FFFF00"/>
                </a:solidFill>
              </a:rPr>
              <a:t> OPT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6C0BBB-96EC-AA49-B6FD-D9817927365D}"/>
              </a:ext>
            </a:extLst>
          </p:cNvPr>
          <p:cNvSpPr/>
          <p:nvPr/>
        </p:nvSpPr>
        <p:spPr>
          <a:xfrm>
            <a:off x="8008948" y="3191438"/>
            <a:ext cx="168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OPT - O(poly(</a:t>
            </a:r>
            <a:r>
              <a:rPr lang="el-GR" dirty="0">
                <a:solidFill>
                  <a:srgbClr val="FFFF00"/>
                </a:solidFill>
              </a:rPr>
              <a:t>ε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l-GR" dirty="0">
                <a:solidFill>
                  <a:srgbClr val="FFFF00"/>
                </a:solidFill>
              </a:rPr>
              <a:t>)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856419-41AA-144E-BDC9-482E8759D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308F6-67F1-3949-8BA6-D4130CBE72EF}"/>
              </a:ext>
            </a:extLst>
          </p:cNvPr>
          <p:cNvSpPr txBox="1"/>
          <p:nvPr/>
        </p:nvSpPr>
        <p:spPr>
          <a:xfrm>
            <a:off x="1493630" y="4576479"/>
            <a:ext cx="9341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Can’t ignore </a:t>
            </a:r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high-valued</a:t>
            </a:r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 buyers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But can capture them with </a:t>
            </a:r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one high number!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60DDB-3664-344D-A033-937336FCEEB5}"/>
              </a:ext>
            </a:extLst>
          </p:cNvPr>
          <p:cNvSpPr txBox="1"/>
          <p:nvPr/>
        </p:nvSpPr>
        <p:spPr>
          <a:xfrm>
            <a:off x="5469065" y="2254824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  <a:latin typeface="Helvetica" pitchFamily="2" charset="0"/>
              </a:rPr>
              <a:t>Poly-time</a:t>
            </a:r>
          </a:p>
        </p:txBody>
      </p:sp>
    </p:spTree>
    <p:extLst>
      <p:ext uri="{BB962C8B-B14F-4D97-AF65-F5344CB8AC3E}">
        <p14:creationId xmlns:p14="http://schemas.microsoft.com/office/powerpoint/2010/main" val="58162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Roadmap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5C572E-8D28-184A-9176-4B4456B16629}"/>
              </a:ext>
            </a:extLst>
          </p:cNvPr>
          <p:cNvSpPr/>
          <p:nvPr/>
        </p:nvSpPr>
        <p:spPr>
          <a:xfrm>
            <a:off x="838200" y="2428336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Unbounded Distributions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338A1D-A014-CE4C-B750-0F4440ECEED9}"/>
              </a:ext>
            </a:extLst>
          </p:cNvPr>
          <p:cNvSpPr/>
          <p:nvPr/>
        </p:nvSpPr>
        <p:spPr>
          <a:xfrm>
            <a:off x="3919912" y="4794759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Bounded* Distributions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E0A76C-1F2E-7F40-A203-B610E81EDBB9}"/>
              </a:ext>
            </a:extLst>
          </p:cNvPr>
          <p:cNvSpPr/>
          <p:nvPr/>
        </p:nvSpPr>
        <p:spPr>
          <a:xfrm>
            <a:off x="7142672" y="2428336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Symmetric Distributions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ED14A-5C41-D947-98AD-B40FD70E2BFB}"/>
              </a:ext>
            </a:extLst>
          </p:cNvPr>
          <p:cNvSpPr txBox="1"/>
          <p:nvPr/>
        </p:nvSpPr>
        <p:spPr>
          <a:xfrm>
            <a:off x="1971240" y="398727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Helvetica" pitchFamily="2" charset="0"/>
              </a:rPr>
              <a:t>Reduction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75528-1E4A-BA4F-857E-100F416D5670}"/>
              </a:ext>
            </a:extLst>
          </p:cNvPr>
          <p:cNvSpPr txBox="1"/>
          <p:nvPr/>
        </p:nvSpPr>
        <p:spPr>
          <a:xfrm>
            <a:off x="8730937" y="398727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Helvetica" pitchFamily="2" charset="0"/>
              </a:rPr>
              <a:t>Symmetrize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52B6640F-487E-074A-B9FB-460487873CCE}"/>
              </a:ext>
            </a:extLst>
          </p:cNvPr>
          <p:cNvSpPr/>
          <p:nvPr/>
        </p:nvSpPr>
        <p:spPr>
          <a:xfrm>
            <a:off x="10744540" y="2089712"/>
            <a:ext cx="838956" cy="838956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454AD0-7214-1F4B-AB53-16F57CEE63DD}"/>
              </a:ext>
            </a:extLst>
          </p:cNvPr>
          <p:cNvCxnSpPr>
            <a:cxnSpLocks/>
          </p:cNvCxnSpPr>
          <p:nvPr/>
        </p:nvCxnSpPr>
        <p:spPr>
          <a:xfrm>
            <a:off x="2943764" y="3611547"/>
            <a:ext cx="976148" cy="1025031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2B3AE2-6DD7-DF4E-AA2B-5C86CDDDE64D}"/>
              </a:ext>
            </a:extLst>
          </p:cNvPr>
          <p:cNvCxnSpPr>
            <a:cxnSpLocks/>
          </p:cNvCxnSpPr>
          <p:nvPr/>
        </p:nvCxnSpPr>
        <p:spPr>
          <a:xfrm flipV="1">
            <a:off x="8272090" y="3611547"/>
            <a:ext cx="976146" cy="1025031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DD70254-714D-B041-A482-FB632FFD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38" y="2942477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2338 L 0.08164 0.17292 " pathEditMode="relative" ptsTypes="AA">
                                      <p:cBhvr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Bounded Distribution – Are we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7120-8C94-5A40-B9BB-80F14F8F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n independent items. Item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takes value 2 wp 1/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and 1 ow.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There are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2</a:t>
            </a:r>
            <a:r>
              <a:rPr lang="en-US" baseline="30000" dirty="0">
                <a:solidFill>
                  <a:srgbClr val="FFFF00"/>
                </a:solidFill>
                <a:latin typeface="Helvetica" pitchFamily="2" charset="0"/>
              </a:rPr>
              <a:t>n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many different types of buyer.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25D55-399C-F245-A3FB-4B29D7E26786}"/>
              </a:ext>
            </a:extLst>
          </p:cNvPr>
          <p:cNvSpPr txBox="1"/>
          <p:nvPr/>
        </p:nvSpPr>
        <p:spPr>
          <a:xfrm>
            <a:off x="1522376" y="5290458"/>
            <a:ext cx="9147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Q. Is there a PTAS for Bounded Distributions?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7F5B-7662-324B-8865-729D442BE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776" y="4851400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Distributions are Solvable!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F19790-2F9E-D443-A360-A43E992D11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[Daskalakis and Weinberg 2012]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D on n items </a:t>
                </a:r>
                <a:r>
                  <a:rPr lang="en-US" dirty="0" err="1">
                    <a:solidFill>
                      <a:schemeClr val="bg1"/>
                    </a:solidFill>
                    <a:latin typeface="Helvetica" pitchFamily="2" charset="0"/>
                  </a:rPr>
                  <a:t>s.t.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can partition into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s groups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where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items in the same group are </a:t>
                </a:r>
                <a:r>
                  <a:rPr lang="en-US" dirty="0" err="1">
                    <a:solidFill>
                      <a:srgbClr val="FFFF00"/>
                    </a:solidFill>
                    <a:latin typeface="Helvetica" pitchFamily="2" charset="0"/>
                  </a:rPr>
                  <a:t>i.i.d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each with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support size at most c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, then can find the optimal mechanism in time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O(</a:t>
                </a:r>
                <a:r>
                  <a:rPr lang="en-US" dirty="0" err="1">
                    <a:solidFill>
                      <a:srgbClr val="FFFF00"/>
                    </a:solidFill>
                    <a:latin typeface="Helvetica" pitchFamily="2" charset="0"/>
                  </a:rPr>
                  <a:t>n</a:t>
                </a:r>
                <a:r>
                  <a:rPr lang="en-US" baseline="30000" dirty="0" err="1">
                    <a:solidFill>
                      <a:srgbClr val="FFFF00"/>
                    </a:solidFill>
                    <a:latin typeface="Helvetica" pitchFamily="2" charset="0"/>
                  </a:rPr>
                  <a:t>cs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)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F19790-2F9E-D443-A360-A43E992D11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284241-CBF4-3E42-9D6D-862E913FFA8E}"/>
              </a:ext>
            </a:extLst>
          </p:cNvPr>
          <p:cNvSpPr txBox="1"/>
          <p:nvPr/>
        </p:nvSpPr>
        <p:spPr>
          <a:xfrm>
            <a:off x="2781631" y="4614530"/>
            <a:ext cx="6628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Optimal mechanism in poly-time!</a:t>
            </a:r>
          </a:p>
        </p:txBody>
      </p:sp>
    </p:spTree>
    <p:extLst>
      <p:ext uri="{BB962C8B-B14F-4D97-AF65-F5344CB8AC3E}">
        <p14:creationId xmlns:p14="http://schemas.microsoft.com/office/powerpoint/2010/main" val="30114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D291-A454-6547-BBD4-80C79E8C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084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How to Maximize Revenue?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5F36D-0CBD-F149-A0B6-0BDBBD1C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66" y="3378445"/>
            <a:ext cx="2177347" cy="217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AEC17-2B65-9248-B6B4-0BD61142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025" y="3686397"/>
            <a:ext cx="1051703" cy="105170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C0DBE1-0E1A-2F45-BA65-0E952D77BFEA}"/>
              </a:ext>
            </a:extLst>
          </p:cNvPr>
          <p:cNvCxnSpPr/>
          <p:nvPr/>
        </p:nvCxnSpPr>
        <p:spPr>
          <a:xfrm flipH="1">
            <a:off x="4512354" y="4269943"/>
            <a:ext cx="2881223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FC1F7A-51F5-B447-A175-468D92F25CBE}"/>
              </a:ext>
            </a:extLst>
          </p:cNvPr>
          <p:cNvCxnSpPr>
            <a:cxnSpLocks/>
          </p:cNvCxnSpPr>
          <p:nvPr/>
        </p:nvCxnSpPr>
        <p:spPr>
          <a:xfrm>
            <a:off x="4433977" y="5154356"/>
            <a:ext cx="2881223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893E424-71CF-574B-A324-A55517EAA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713" y="4776789"/>
            <a:ext cx="1286523" cy="1286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41348A-B815-D748-8122-81B77C475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87" y="3378446"/>
            <a:ext cx="2177347" cy="2177347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E9967F7C-656F-2440-B588-B852A6F42EC3}"/>
              </a:ext>
            </a:extLst>
          </p:cNvPr>
          <p:cNvSpPr/>
          <p:nvPr/>
        </p:nvSpPr>
        <p:spPr>
          <a:xfrm rot="5400000">
            <a:off x="883243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C475A733-953C-F74A-8A9E-F2594F53B946}"/>
              </a:ext>
            </a:extLst>
          </p:cNvPr>
          <p:cNvSpPr/>
          <p:nvPr/>
        </p:nvSpPr>
        <p:spPr>
          <a:xfrm rot="16200000">
            <a:off x="901531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341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88" y="1677841"/>
                <a:ext cx="7296150" cy="4962278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A distribution D is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symmetric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with respect to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permutation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if 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) = 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1)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2)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).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This reduces the problem size! 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Can group together “equivalent” types of buyers and treat them similarly.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8" y="1677841"/>
                <a:ext cx="7296150" cy="4962278"/>
              </a:xfrm>
              <a:blipFill>
                <a:blip r:embed="rId2"/>
                <a:stretch>
                  <a:fillRect l="-1391" t="-2302" r="-2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EF3674-05BB-F045-B5A8-459843A8F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438" y="4407146"/>
            <a:ext cx="1537764" cy="1537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D5170-514B-C046-9718-F9B753D5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438" y="1511153"/>
            <a:ext cx="1537764" cy="15377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63B33E-61B5-4540-9E85-1E9A3605E034}"/>
              </a:ext>
            </a:extLst>
          </p:cNvPr>
          <p:cNvSpPr/>
          <p:nvPr/>
        </p:nvSpPr>
        <p:spPr>
          <a:xfrm>
            <a:off x="9411697" y="1802981"/>
            <a:ext cx="15728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latin typeface="Helvetica" pitchFamily="2" charset="0"/>
              </a:rPr>
              <a:t>⚽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5</a:t>
            </a:r>
          </a:p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🏀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8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D80991-0332-5E47-86D4-B6651FD5B958}"/>
              </a:ext>
            </a:extLst>
          </p:cNvPr>
          <p:cNvSpPr/>
          <p:nvPr/>
        </p:nvSpPr>
        <p:spPr>
          <a:xfrm>
            <a:off x="9411697" y="4698975"/>
            <a:ext cx="15728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latin typeface="Helvetica" pitchFamily="2" charset="0"/>
              </a:rPr>
              <a:t>⚽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8</a:t>
            </a:r>
          </a:p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🏀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5</a:t>
            </a:r>
            <a:endParaRPr lang="en-GB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77384C-C40B-6742-A2CA-6B6DF8B135F5}"/>
              </a:ext>
            </a:extLst>
          </p:cNvPr>
          <p:cNvSpPr/>
          <p:nvPr/>
        </p:nvSpPr>
        <p:spPr>
          <a:xfrm>
            <a:off x="9411697" y="1802981"/>
            <a:ext cx="15728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latin typeface="Helvetica" pitchFamily="2" charset="0"/>
              </a:rPr>
              <a:t>⚽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x</a:t>
            </a:r>
          </a:p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🏀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y</a:t>
            </a:r>
            <a:endParaRPr lang="en-GB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B35A9-1751-0240-8085-D1D4CA3A38BD}"/>
              </a:ext>
            </a:extLst>
          </p:cNvPr>
          <p:cNvSpPr/>
          <p:nvPr/>
        </p:nvSpPr>
        <p:spPr>
          <a:xfrm>
            <a:off x="9411697" y="4698974"/>
            <a:ext cx="15728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latin typeface="Helvetica" pitchFamily="2" charset="0"/>
              </a:rPr>
              <a:t>⚽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y</a:t>
            </a:r>
          </a:p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🏀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) = x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70D8FC-B93D-CC4B-80E9-ACCA87CC4930}"/>
              </a:ext>
            </a:extLst>
          </p:cNvPr>
          <p:cNvSpPr txBox="1"/>
          <p:nvPr/>
        </p:nvSpPr>
        <p:spPr>
          <a:xfrm>
            <a:off x="8311876" y="3429000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Swap </a:t>
            </a:r>
            <a:r>
              <a:rPr lang="en-US" sz="2800" dirty="0">
                <a:latin typeface="Helvetica" pitchFamily="2" charset="0"/>
              </a:rPr>
              <a:t>⚽ 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🏀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35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7120-8C94-5A40-B9BB-80F14F8F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eg.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Selling n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i.i.d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 ⚽s, each v(⚽) ~ U {1, 2}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There are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2</a:t>
            </a:r>
            <a:r>
              <a:rPr lang="en-US" baseline="30000" dirty="0">
                <a:solidFill>
                  <a:srgbClr val="FFFF00"/>
                </a:solidFill>
                <a:latin typeface="Helvetica" pitchFamily="2" charset="0"/>
              </a:rPr>
              <a:t>n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many different types of buyers.</a:t>
            </a: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Only need to know how many items are valued at 1 and 2.</a:t>
            </a: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One representative r(k) for all of types with exactly k number of 1.</a:t>
            </a: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Number of representatives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O(n)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Distributions are Solvable!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F19790-2F9E-D443-A360-A43E992D11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[Daskalakis and Weinberg 2012]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D on n items </a:t>
                </a:r>
                <a:r>
                  <a:rPr lang="en-US" dirty="0" err="1">
                    <a:solidFill>
                      <a:schemeClr val="bg1"/>
                    </a:solidFill>
                    <a:latin typeface="Helvetica" pitchFamily="2" charset="0"/>
                  </a:rPr>
                  <a:t>s.t.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can partition into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s groups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where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items in the same group are </a:t>
                </a:r>
                <a:r>
                  <a:rPr lang="en-US" dirty="0" err="1">
                    <a:solidFill>
                      <a:srgbClr val="FFFF00"/>
                    </a:solidFill>
                    <a:latin typeface="Helvetica" pitchFamily="2" charset="0"/>
                  </a:rPr>
                  <a:t>i.i.d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each with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support size at most c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, then can find the optimal mechanism in time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O(</a:t>
                </a:r>
                <a:r>
                  <a:rPr lang="en-US" dirty="0" err="1">
                    <a:solidFill>
                      <a:srgbClr val="FFFF00"/>
                    </a:solidFill>
                    <a:latin typeface="Helvetica" pitchFamily="2" charset="0"/>
                  </a:rPr>
                  <a:t>n</a:t>
                </a:r>
                <a:r>
                  <a:rPr lang="en-US" baseline="30000" dirty="0" err="1">
                    <a:solidFill>
                      <a:srgbClr val="FFFF00"/>
                    </a:solidFill>
                    <a:latin typeface="Helvetica" pitchFamily="2" charset="0"/>
                  </a:rPr>
                  <a:t>cs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)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endParaRPr lang="en-US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Because number of representatives is O(</a:t>
                </a:r>
                <a:r>
                  <a:rPr lang="en-US" dirty="0" err="1">
                    <a:solidFill>
                      <a:schemeClr val="bg1"/>
                    </a:solidFill>
                    <a:latin typeface="Helvetica" pitchFamily="2" charset="0"/>
                  </a:rPr>
                  <a:t>n</a:t>
                </a:r>
                <a:r>
                  <a:rPr lang="en-US" baseline="30000" dirty="0" err="1">
                    <a:solidFill>
                      <a:schemeClr val="bg1"/>
                    </a:solidFill>
                    <a:latin typeface="Helvetica" pitchFamily="2" charset="0"/>
                  </a:rPr>
                  <a:t>cs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) --- In each group, number of items with value x is at most n items. There are c different values.</a:t>
                </a: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F19790-2F9E-D443-A360-A43E992D11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54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Distributions are Solvable!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F19790-2F9E-D443-A360-A43E992D11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itchFamily="2" charset="0"/>
                  </a:rPr>
                  <a:t>[Daskalakis and Weinberg 2012]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D on n items </a:t>
                </a:r>
                <a:r>
                  <a:rPr lang="en-US" dirty="0" err="1">
                    <a:solidFill>
                      <a:schemeClr val="bg1"/>
                    </a:solidFill>
                    <a:latin typeface="Helvetica" pitchFamily="2" charset="0"/>
                  </a:rPr>
                  <a:t>s.t.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can partition into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s groups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where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items in the same group are </a:t>
                </a:r>
                <a:r>
                  <a:rPr lang="en-US" dirty="0" err="1">
                    <a:solidFill>
                      <a:srgbClr val="FFFF00"/>
                    </a:solidFill>
                    <a:latin typeface="Helvetica" pitchFamily="2" charset="0"/>
                  </a:rPr>
                  <a:t>i.i.d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.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 each with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support size at most c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, then can find the optimal mechanism in time 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O(</a:t>
                </a:r>
                <a:r>
                  <a:rPr lang="en-US" dirty="0" err="1">
                    <a:solidFill>
                      <a:srgbClr val="FFFF00"/>
                    </a:solidFill>
                    <a:latin typeface="Helvetica" pitchFamily="2" charset="0"/>
                  </a:rPr>
                  <a:t>n</a:t>
                </a:r>
                <a:r>
                  <a:rPr lang="en-US" baseline="30000" dirty="0" err="1">
                    <a:solidFill>
                      <a:srgbClr val="FFFF00"/>
                    </a:solidFill>
                    <a:latin typeface="Helvetica" pitchFamily="2" charset="0"/>
                  </a:rPr>
                  <a:t>cs</a:t>
                </a:r>
                <a:r>
                  <a:rPr lang="en-US" dirty="0">
                    <a:solidFill>
                      <a:srgbClr val="FFFF00"/>
                    </a:solidFill>
                    <a:latin typeface="Helvetica" pitchFamily="2" charset="0"/>
                  </a:rPr>
                  <a:t>)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Marginals have small support</a:t>
                </a: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Few distinct Marginals </a:t>
                </a: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US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F19790-2F9E-D443-A360-A43E992D11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75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 Take-Away II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01B7E7-A561-EC4C-ABE3-BFCB91514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891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Bounded product distributions are a mystery</a:t>
            </a: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Symmetries are awesome!</a:t>
            </a:r>
          </a:p>
        </p:txBody>
      </p:sp>
    </p:spTree>
    <p:extLst>
      <p:ext uri="{BB962C8B-B14F-4D97-AF65-F5344CB8AC3E}">
        <p14:creationId xmlns:p14="http://schemas.microsoft.com/office/powerpoint/2010/main" val="3214405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Roadmap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5C572E-8D28-184A-9176-4B4456B16629}"/>
              </a:ext>
            </a:extLst>
          </p:cNvPr>
          <p:cNvSpPr/>
          <p:nvPr/>
        </p:nvSpPr>
        <p:spPr>
          <a:xfrm>
            <a:off x="838200" y="2428336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Unbounded Distributions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338A1D-A014-CE4C-B750-0F4440ECEED9}"/>
              </a:ext>
            </a:extLst>
          </p:cNvPr>
          <p:cNvSpPr/>
          <p:nvPr/>
        </p:nvSpPr>
        <p:spPr>
          <a:xfrm>
            <a:off x="3919912" y="4794759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Bounded* Distributions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E0A76C-1F2E-7F40-A203-B610E81EDBB9}"/>
              </a:ext>
            </a:extLst>
          </p:cNvPr>
          <p:cNvSpPr/>
          <p:nvPr/>
        </p:nvSpPr>
        <p:spPr>
          <a:xfrm>
            <a:off x="7142672" y="2428336"/>
            <a:ext cx="4211128" cy="1000664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Symmetric Distributions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ED14A-5C41-D947-98AD-B40FD70E2BFB}"/>
              </a:ext>
            </a:extLst>
          </p:cNvPr>
          <p:cNvSpPr txBox="1"/>
          <p:nvPr/>
        </p:nvSpPr>
        <p:spPr>
          <a:xfrm>
            <a:off x="1971240" y="398727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Helvetica" pitchFamily="2" charset="0"/>
              </a:rPr>
              <a:t>Reduction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75528-1E4A-BA4F-857E-100F416D5670}"/>
              </a:ext>
            </a:extLst>
          </p:cNvPr>
          <p:cNvSpPr txBox="1"/>
          <p:nvPr/>
        </p:nvSpPr>
        <p:spPr>
          <a:xfrm>
            <a:off x="8730937" y="3987276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FF00"/>
                </a:solidFill>
                <a:latin typeface="Helvetica" pitchFamily="2" charset="0"/>
              </a:rPr>
              <a:t>Symmetrize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52B6640F-487E-074A-B9FB-460487873CCE}"/>
              </a:ext>
            </a:extLst>
          </p:cNvPr>
          <p:cNvSpPr/>
          <p:nvPr/>
        </p:nvSpPr>
        <p:spPr>
          <a:xfrm>
            <a:off x="10744540" y="2089712"/>
            <a:ext cx="838956" cy="838956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454AD0-7214-1F4B-AB53-16F57CEE63DD}"/>
              </a:ext>
            </a:extLst>
          </p:cNvPr>
          <p:cNvCxnSpPr>
            <a:cxnSpLocks/>
          </p:cNvCxnSpPr>
          <p:nvPr/>
        </p:nvCxnSpPr>
        <p:spPr>
          <a:xfrm>
            <a:off x="2943764" y="3611547"/>
            <a:ext cx="976148" cy="1025031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2B3AE2-6DD7-DF4E-AA2B-5C86CDDDE64D}"/>
              </a:ext>
            </a:extLst>
          </p:cNvPr>
          <p:cNvCxnSpPr>
            <a:cxnSpLocks/>
          </p:cNvCxnSpPr>
          <p:nvPr/>
        </p:nvCxnSpPr>
        <p:spPr>
          <a:xfrm flipV="1">
            <a:off x="8272090" y="3611547"/>
            <a:ext cx="976146" cy="1025031"/>
          </a:xfrm>
          <a:prstGeom prst="straightConnector1">
            <a:avLst/>
          </a:prstGeom>
          <a:ln w="63500">
            <a:solidFill>
              <a:srgbClr val="00919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DD70254-714D-B041-A482-FB632FFD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850" y="4128578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2.59259E-6 L 0.08828 -0.14954 " pathEditMode="relative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Symmetrize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2F743-35F4-0B46-82F0-91AC0624DFF3}"/>
              </a:ext>
            </a:extLst>
          </p:cNvPr>
          <p:cNvSpPr/>
          <p:nvPr/>
        </p:nvSpPr>
        <p:spPr>
          <a:xfrm>
            <a:off x="6381131" y="1328104"/>
            <a:ext cx="5333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Any Bounded* Unit-Demand</a:t>
            </a:r>
            <a:endParaRPr lang="en-GB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6A08A-9A86-D746-9837-B6FE89E7E0B4}"/>
              </a:ext>
            </a:extLst>
          </p:cNvPr>
          <p:cNvSpPr/>
          <p:nvPr/>
        </p:nvSpPr>
        <p:spPr>
          <a:xfrm>
            <a:off x="6381131" y="3184885"/>
            <a:ext cx="51042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Bounded* Unit-Demand</a:t>
            </a:r>
          </a:p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Symmetric, small supports,</a:t>
            </a:r>
          </a:p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small # marginals</a:t>
            </a:r>
            <a:endParaRPr lang="en-GB" sz="3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507528-2B7F-324F-8656-315D12227A01}"/>
              </a:ext>
            </a:extLst>
          </p:cNvPr>
          <p:cNvCxnSpPr>
            <a:cxnSpLocks/>
          </p:cNvCxnSpPr>
          <p:nvPr/>
        </p:nvCxnSpPr>
        <p:spPr>
          <a:xfrm flipH="1">
            <a:off x="9105035" y="2268729"/>
            <a:ext cx="1419" cy="750362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E5E11B-E831-7C41-B4A4-328051221AF6}"/>
              </a:ext>
            </a:extLst>
          </p:cNvPr>
          <p:cNvSpPr/>
          <p:nvPr/>
        </p:nvSpPr>
        <p:spPr>
          <a:xfrm>
            <a:off x="6295714" y="1132114"/>
            <a:ext cx="5618642" cy="1002957"/>
          </a:xfrm>
          <a:prstGeom prst="round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867D1B-BABF-A540-8DAC-F503B9F3C4A1}"/>
              </a:ext>
            </a:extLst>
          </p:cNvPr>
          <p:cNvSpPr/>
          <p:nvPr/>
        </p:nvSpPr>
        <p:spPr>
          <a:xfrm>
            <a:off x="6295714" y="3040861"/>
            <a:ext cx="5618642" cy="1857709"/>
          </a:xfrm>
          <a:prstGeom prst="round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4A35FB-D10F-294E-BFBC-276E7DC5B9AC}"/>
                  </a:ext>
                </a:extLst>
              </p:cNvPr>
              <p:cNvSpPr txBox="1"/>
              <p:nvPr/>
            </p:nvSpPr>
            <p:spPr>
              <a:xfrm rot="5400000">
                <a:off x="8704683" y="2357357"/>
                <a:ext cx="4571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GB" sz="2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4A35FB-D10F-294E-BFBC-276E7DC5B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704683" y="2357357"/>
                <a:ext cx="45717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8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Challenge – Preserve Revenue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801B7E7-A561-EC4C-ABE3-BFCB91514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3200" dirty="0">
                    <a:solidFill>
                      <a:schemeClr val="bg1"/>
                    </a:solidFill>
                  </a:rPr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are “close”, “similar” etc.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How much revenue do we get using mechanism M?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M can be </a:t>
                </a:r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Optimal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, but gets </a:t>
                </a:r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0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revenue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801B7E7-A561-EC4C-ABE3-BFCB91514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3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8364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Revenue of “Close”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801B7E7-A561-EC4C-ABE3-BFCB91514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: 100 </a:t>
                </a:r>
                <a:r>
                  <a:rPr lang="en-GB" sz="3200" dirty="0" err="1">
                    <a:solidFill>
                      <a:schemeClr val="bg1"/>
                    </a:solidFill>
                    <a:latin typeface="Helvetica" pitchFamily="2" charset="0"/>
                  </a:rPr>
                  <a:t>w.p.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½ and 0 </a:t>
                </a:r>
                <a:r>
                  <a:rPr lang="en-GB" sz="3200" dirty="0" err="1">
                    <a:solidFill>
                      <a:schemeClr val="bg1"/>
                    </a:solidFill>
                    <a:latin typeface="Helvetica" pitchFamily="2" charset="0"/>
                  </a:rPr>
                  <a:t>o.w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: 99  </a:t>
                </a:r>
                <a:r>
                  <a:rPr lang="en-GB" sz="3200" dirty="0" err="1">
                    <a:solidFill>
                      <a:schemeClr val="bg1"/>
                    </a:solidFill>
                    <a:latin typeface="Helvetica" pitchFamily="2" charset="0"/>
                  </a:rPr>
                  <a:t>w.p.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½ and 0 </a:t>
                </a:r>
                <a:r>
                  <a:rPr lang="en-GB" sz="3200" dirty="0" err="1">
                    <a:solidFill>
                      <a:schemeClr val="bg1"/>
                    </a:solidFill>
                    <a:latin typeface="Helvetica" pitchFamily="2" charset="0"/>
                  </a:rPr>
                  <a:t>o.w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pPr marL="0" indent="0">
                  <a:buNone/>
                </a:pPr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Mechanism M: Set price 100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M is </a:t>
                </a:r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Optimal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. Gets 50 Revenue</a:t>
                </a:r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M gets </a:t>
                </a:r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0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revenue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801B7E7-A561-EC4C-ABE3-BFCB91514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3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2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2A4960-47ED-334A-A9A7-FF00D5EF30C5}"/>
              </a:ext>
            </a:extLst>
          </p:cNvPr>
          <p:cNvSpPr/>
          <p:nvPr/>
        </p:nvSpPr>
        <p:spPr>
          <a:xfrm>
            <a:off x="928328" y="3437634"/>
            <a:ext cx="3776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OPT Mechanism M’</a:t>
            </a:r>
            <a:endParaRPr lang="en-GB" sz="3200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EE1ECC-3575-2E47-9307-8687B0236A15}"/>
              </a:ext>
            </a:extLst>
          </p:cNvPr>
          <p:cNvSpPr/>
          <p:nvPr/>
        </p:nvSpPr>
        <p:spPr>
          <a:xfrm>
            <a:off x="1323051" y="5516746"/>
            <a:ext cx="2986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Helvetica" pitchFamily="2" charset="0"/>
              </a:rPr>
              <a:t>Discount prices</a:t>
            </a:r>
            <a:endParaRPr lang="en-GB" sz="3200" dirty="0">
              <a:solidFill>
                <a:schemeClr val="accent2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1D8271-6F0F-854A-9DE5-A2E7028D43B2}"/>
              </a:ext>
            </a:extLst>
          </p:cNvPr>
          <p:cNvCxnSpPr>
            <a:cxnSpLocks/>
          </p:cNvCxnSpPr>
          <p:nvPr/>
        </p:nvCxnSpPr>
        <p:spPr>
          <a:xfrm flipH="1">
            <a:off x="5028105" y="3783393"/>
            <a:ext cx="953602" cy="0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21AB39-3238-E846-9A89-2F3930AF50BA}"/>
              </a:ext>
            </a:extLst>
          </p:cNvPr>
          <p:cNvCxnSpPr>
            <a:cxnSpLocks/>
          </p:cNvCxnSpPr>
          <p:nvPr/>
        </p:nvCxnSpPr>
        <p:spPr>
          <a:xfrm>
            <a:off x="2816408" y="4426244"/>
            <a:ext cx="0" cy="733585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B963D30-467E-9543-B842-00EE97BF3FB1}"/>
              </a:ext>
            </a:extLst>
          </p:cNvPr>
          <p:cNvSpPr txBox="1"/>
          <p:nvPr/>
        </p:nvSpPr>
        <p:spPr>
          <a:xfrm>
            <a:off x="6381131" y="5516746"/>
            <a:ext cx="471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Almost Optimal Revenue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0AACD3-19B3-AC4F-B927-F01452A297FE}"/>
              </a:ext>
            </a:extLst>
          </p:cNvPr>
          <p:cNvCxnSpPr>
            <a:cxnSpLocks/>
          </p:cNvCxnSpPr>
          <p:nvPr/>
        </p:nvCxnSpPr>
        <p:spPr>
          <a:xfrm>
            <a:off x="5129028" y="5809134"/>
            <a:ext cx="896221" cy="0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62693BA-B1AA-AD42-9E8D-1258101D3D32}"/>
              </a:ext>
            </a:extLst>
          </p:cNvPr>
          <p:cNvSpPr/>
          <p:nvPr/>
        </p:nvSpPr>
        <p:spPr>
          <a:xfrm>
            <a:off x="6381131" y="1328104"/>
            <a:ext cx="5333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Any Bounded* Unit-Demand</a:t>
            </a:r>
            <a:endParaRPr lang="en-GB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64F14-0359-9A43-9CD9-C4AB4D48B8A8}"/>
              </a:ext>
            </a:extLst>
          </p:cNvPr>
          <p:cNvSpPr/>
          <p:nvPr/>
        </p:nvSpPr>
        <p:spPr>
          <a:xfrm>
            <a:off x="6381131" y="3184885"/>
            <a:ext cx="51042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Bounded* Unit-Demand</a:t>
            </a:r>
          </a:p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Symmetric, small supports,</a:t>
            </a:r>
          </a:p>
          <a:p>
            <a:r>
              <a:rPr lang="en-US" sz="3200" dirty="0">
                <a:solidFill>
                  <a:srgbClr val="FFFF00"/>
                </a:solidFill>
                <a:latin typeface="Helvetica" pitchFamily="2" charset="0"/>
              </a:rPr>
              <a:t>small # marginals</a:t>
            </a:r>
            <a:endParaRPr lang="en-GB" sz="3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8DF885-D415-6749-A452-DE33EF0AB2BA}"/>
              </a:ext>
            </a:extLst>
          </p:cNvPr>
          <p:cNvCxnSpPr>
            <a:cxnSpLocks/>
          </p:cNvCxnSpPr>
          <p:nvPr/>
        </p:nvCxnSpPr>
        <p:spPr>
          <a:xfrm flipH="1">
            <a:off x="9105035" y="2268729"/>
            <a:ext cx="1419" cy="750362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34DBC29-8390-9044-B08F-6233AFB17045}"/>
              </a:ext>
            </a:extLst>
          </p:cNvPr>
          <p:cNvSpPr/>
          <p:nvPr/>
        </p:nvSpPr>
        <p:spPr>
          <a:xfrm>
            <a:off x="6295714" y="1132114"/>
            <a:ext cx="5618642" cy="1002957"/>
          </a:xfrm>
          <a:prstGeom prst="round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16468DF-2233-2F4A-9124-5908A04B5754}"/>
              </a:ext>
            </a:extLst>
          </p:cNvPr>
          <p:cNvSpPr/>
          <p:nvPr/>
        </p:nvSpPr>
        <p:spPr>
          <a:xfrm>
            <a:off x="6295714" y="3040861"/>
            <a:ext cx="5618642" cy="1857709"/>
          </a:xfrm>
          <a:prstGeom prst="round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D1D3EB7-1280-BF43-88DF-1CF4419ECCEF}"/>
              </a:ext>
            </a:extLst>
          </p:cNvPr>
          <p:cNvSpPr/>
          <p:nvPr/>
        </p:nvSpPr>
        <p:spPr>
          <a:xfrm>
            <a:off x="792200" y="3228542"/>
            <a:ext cx="3997899" cy="1002957"/>
          </a:xfrm>
          <a:prstGeom prst="round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7795CB8-8DA4-D149-89EF-89F5ECEB6DCB}"/>
              </a:ext>
            </a:extLst>
          </p:cNvPr>
          <p:cNvSpPr/>
          <p:nvPr/>
        </p:nvSpPr>
        <p:spPr>
          <a:xfrm>
            <a:off x="792200" y="5307654"/>
            <a:ext cx="3997899" cy="1002957"/>
          </a:xfrm>
          <a:prstGeom prst="round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455829-7B7A-D84C-A75D-5C6F3A6A6132}"/>
                  </a:ext>
                </a:extLst>
              </p:cNvPr>
              <p:cNvSpPr txBox="1"/>
              <p:nvPr/>
            </p:nvSpPr>
            <p:spPr>
              <a:xfrm rot="5400000">
                <a:off x="8704683" y="2357357"/>
                <a:ext cx="4571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GB" sz="2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455829-7B7A-D84C-A75D-5C6F3A6A6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704683" y="2357357"/>
                <a:ext cx="45717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003-C523-F74A-BF4E-B0AC0A66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Selling a Single Item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DD417C-DE9B-9A4B-8D91-F285ACA8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287" y="3378446"/>
            <a:ext cx="2177347" cy="2177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4E02CB-C6A6-8D42-B441-8D227247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66" y="3378445"/>
            <a:ext cx="2177347" cy="2177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040B53-4379-F442-8876-D5032F814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713" y="3256248"/>
            <a:ext cx="1318404" cy="131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72F9DB-2216-784C-9746-28C4A6F87BB8}"/>
                  </a:ext>
                </a:extLst>
              </p:cNvPr>
              <p:cNvSpPr txBox="1"/>
              <p:nvPr/>
            </p:nvSpPr>
            <p:spPr>
              <a:xfrm>
                <a:off x="7934513" y="4174730"/>
                <a:ext cx="10817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/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72F9DB-2216-784C-9746-28C4A6F8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513" y="4174730"/>
                <a:ext cx="1081771" cy="584775"/>
              </a:xfrm>
              <a:prstGeom prst="rect">
                <a:avLst/>
              </a:prstGeom>
              <a:blipFill>
                <a:blip r:embed="rId5"/>
                <a:stretch>
                  <a:fillRect l="-13953" t="-1276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iangle 5">
            <a:extLst>
              <a:ext uri="{FF2B5EF4-FFF2-40B4-BE49-F238E27FC236}">
                <a16:creationId xmlns:a16="http://schemas.microsoft.com/office/drawing/2014/main" id="{12C71D43-5E07-6749-A421-B01453E7B9D6}"/>
              </a:ext>
            </a:extLst>
          </p:cNvPr>
          <p:cNvSpPr/>
          <p:nvPr/>
        </p:nvSpPr>
        <p:spPr>
          <a:xfrm rot="5400000">
            <a:off x="883243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07D206F-FDD7-5348-A527-4508EE09BFC6}"/>
              </a:ext>
            </a:extLst>
          </p:cNvPr>
          <p:cNvSpPr/>
          <p:nvPr/>
        </p:nvSpPr>
        <p:spPr>
          <a:xfrm rot="16200000">
            <a:off x="901531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111E5-09F0-1B47-9384-670D1B61CD77}"/>
              </a:ext>
            </a:extLst>
          </p:cNvPr>
          <p:cNvSpPr/>
          <p:nvPr/>
        </p:nvSpPr>
        <p:spPr>
          <a:xfrm>
            <a:off x="6861783" y="417473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v(</a:t>
            </a:r>
            <a:r>
              <a:rPr lang="en-US" sz="3200" dirty="0">
                <a:latin typeface="Helvetica" pitchFamily="2" charset="0"/>
              </a:rPr>
              <a:t>⚽</a:t>
            </a:r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)</a:t>
            </a:r>
            <a:endParaRPr lang="en-GB" sz="3200" dirty="0"/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5C9E5307-9654-5143-8F5A-DC7858EA9EFF}"/>
              </a:ext>
            </a:extLst>
          </p:cNvPr>
          <p:cNvSpPr/>
          <p:nvPr/>
        </p:nvSpPr>
        <p:spPr>
          <a:xfrm>
            <a:off x="9969285" y="2298017"/>
            <a:ext cx="1743405" cy="1325562"/>
          </a:xfrm>
          <a:prstGeom prst="wedgeEllipseCallou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v(</a:t>
            </a:r>
            <a:r>
              <a:rPr lang="en-US" sz="2000" b="1" dirty="0">
                <a:solidFill>
                  <a:schemeClr val="tx1"/>
                </a:solidFill>
              </a:rPr>
              <a:t>⚽</a:t>
            </a:r>
            <a:r>
              <a:rPr lang="en-GB" sz="2000" b="1" dirty="0">
                <a:solidFill>
                  <a:schemeClr val="tx1"/>
                </a:solidFill>
              </a:rPr>
              <a:t>)= </a:t>
            </a:r>
            <a:r>
              <a:rPr lang="en-GB" sz="2000" b="1" dirty="0">
                <a:solidFill>
                  <a:srgbClr val="009193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69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7" grpId="0" animBg="1"/>
      <p:bldP spid="8" grpId="0"/>
      <p:bldP spid="8" grpId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 Take-Away III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01B7E7-A561-EC4C-ABE3-BFCB91514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322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Symmetric distributions are special</a:t>
            </a: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Helvetica" pitchFamily="2" charset="0"/>
              </a:rPr>
              <a:t>Careful transformation to symmetric distributions</a:t>
            </a: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sz="3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151CE-DBA0-284E-8E8D-71337949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838" y="2838450"/>
            <a:ext cx="2574324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51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Main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C1015F-7D46-E845-8783-4B8D43EF82C1}"/>
                  </a:ext>
                </a:extLst>
              </p:cNvPr>
              <p:cNvSpPr txBox="1"/>
              <p:nvPr/>
            </p:nvSpPr>
            <p:spPr>
              <a:xfrm>
                <a:off x="838200" y="2247091"/>
                <a:ext cx="10714007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rgbClr val="009193"/>
                    </a:solidFill>
                    <a:latin typeface="Helvetica" pitchFamily="2" charset="0"/>
                  </a:rPr>
                  <a:t>Unit-Demand.</a:t>
                </a:r>
                <a:r>
                  <a:rPr lang="en-GB" sz="28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We can find a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(1-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) approximation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to the optimal mechanism in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quasi-polynomial time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endParaRPr lang="en-GB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C1015F-7D46-E845-8783-4B8D43EF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47091"/>
                <a:ext cx="10714007" cy="1231106"/>
              </a:xfrm>
              <a:prstGeom prst="rect">
                <a:avLst/>
              </a:prstGeom>
              <a:blipFill>
                <a:blip r:embed="rId2"/>
                <a:stretch>
                  <a:fillRect l="-1065" t="-5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5B5656C-A89E-B84D-BA8B-B2F2F1BF8996}"/>
              </a:ext>
            </a:extLst>
          </p:cNvPr>
          <p:cNvSpPr txBox="1"/>
          <p:nvPr/>
        </p:nvSpPr>
        <p:spPr>
          <a:xfrm>
            <a:off x="838200" y="1690688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[This paper]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AEC2E75-BF4E-664A-B3D7-89FC5FA5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6" y="3828597"/>
            <a:ext cx="10515600" cy="2289175"/>
          </a:xfrm>
        </p:spPr>
        <p:txBody>
          <a:bodyPr>
            <a:normAutofit/>
          </a:bodyPr>
          <a:lstStyle/>
          <a:p>
            <a:pPr marL="0" indent="0">
              <a:buSzPct val="75000"/>
              <a:buNone/>
            </a:pPr>
            <a:r>
              <a:rPr lang="en-GB" b="1" dirty="0">
                <a:solidFill>
                  <a:schemeClr val="accent2"/>
                </a:solidFill>
                <a:latin typeface="Helvetica" pitchFamily="2" charset="0"/>
              </a:rPr>
              <a:t>Key Step 1.</a:t>
            </a:r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 Reducing Unbounded Distributions to 		       	    Bounded* Distributions</a:t>
            </a:r>
          </a:p>
          <a:p>
            <a:pPr marL="0" indent="0">
              <a:buSzPct val="75000"/>
              <a:buNone/>
            </a:pPr>
            <a:endParaRPr lang="en-GB" sz="3200" b="1" dirty="0">
              <a:solidFill>
                <a:srgbClr val="FFFF00"/>
              </a:solidFill>
              <a:latin typeface="Helvetica" pitchFamily="2" charset="0"/>
            </a:endParaRPr>
          </a:p>
          <a:p>
            <a:pPr marL="0" indent="0">
              <a:buSzPct val="75000"/>
              <a:buNone/>
            </a:pPr>
            <a:r>
              <a:rPr lang="en-GB" b="1" dirty="0">
                <a:solidFill>
                  <a:schemeClr val="accent2"/>
                </a:solidFill>
                <a:latin typeface="Helvetica" pitchFamily="2" charset="0"/>
              </a:rPr>
              <a:t>Key Step 2.</a:t>
            </a:r>
            <a:r>
              <a:rPr lang="en-GB" sz="3200" b="1" dirty="0">
                <a:solidFill>
                  <a:schemeClr val="accent2"/>
                </a:solidFill>
                <a:latin typeface="Helvetica" pitchFamily="2" charset="0"/>
              </a:rPr>
              <a:t> </a:t>
            </a:r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Symmetrizing Bounded*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2811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Menu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5845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A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Menu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is a collections of all possible distinct outcomes (a(v),p(v)) of a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Mechanism.</a:t>
                </a: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Menu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 Truthful Mechanism.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Since v prefers (a(v),p(v)) over any other (a(w),p(w)).</a:t>
                </a: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Menu Complexity is the number of distinct outcomes, i.e. size of the menu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584575"/>
              </a:xfrm>
              <a:blipFill>
                <a:blip r:embed="rId2"/>
                <a:stretch>
                  <a:fillRect l="-965" t="-4255" r="-15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35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Menu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7120-8C94-5A40-B9BB-80F14F8F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674"/>
            <a:ext cx="10515600" cy="5203825"/>
          </a:xfrm>
        </p:spPr>
        <p:txBody>
          <a:bodyPr>
            <a:normAutofit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Generalization of Menu Complexity.</a:t>
            </a:r>
          </a:p>
          <a:p>
            <a:pPr marL="0" indent="0" fontAlgn="base">
              <a:buNone/>
            </a:pP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Given a group </a:t>
            </a:r>
            <a:r>
              <a:rPr lang="el-GR" dirty="0">
                <a:solidFill>
                  <a:schemeClr val="bg1"/>
                </a:solidFill>
                <a:latin typeface="Helvetica" pitchFamily="2" charset="0"/>
              </a:rPr>
              <a:t>Σ,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and an allocation, price pair (a, p), also offer (</a:t>
            </a:r>
            <a:r>
              <a:rPr lang="el-GR" dirty="0">
                <a:solidFill>
                  <a:schemeClr val="bg1"/>
                </a:solidFill>
                <a:latin typeface="Helvetica" pitchFamily="2" charset="0"/>
              </a:rPr>
              <a:t>σ(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a), p) for all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permutations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l-GR" dirty="0">
                <a:solidFill>
                  <a:schemeClr val="bg1"/>
                </a:solidFill>
                <a:latin typeface="Helvetica" pitchFamily="2" charset="0"/>
              </a:rPr>
              <a:t>σ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in </a:t>
            </a:r>
            <a:r>
              <a:rPr lang="el-GR" dirty="0">
                <a:solidFill>
                  <a:schemeClr val="bg1"/>
                </a:solidFill>
                <a:latin typeface="Helvetica" pitchFamily="2" charset="0"/>
              </a:rPr>
              <a:t>Σ. 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fontAlgn="base"/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fontAlgn="base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List a 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more compact menu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. But offer all the corresponding permutations.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Symmetric Menu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3674"/>
                <a:ext cx="10515600" cy="5203825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Symmetric Menu Complexity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Menu Complexity</a:t>
                </a:r>
              </a:p>
              <a:p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E.g.</a:t>
                </a:r>
              </a:p>
              <a:p>
                <a:pPr marL="0" indent="0">
                  <a:buNone/>
                </a:pP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	(</a:t>
                </a:r>
                <a:r>
                  <a:rPr lang="en-GB" dirty="0" err="1">
                    <a:solidFill>
                      <a:schemeClr val="bg1"/>
                    </a:solidFill>
                    <a:latin typeface="Helvetica" pitchFamily="2" charset="0"/>
                  </a:rPr>
                  <a:t>i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) Menu-</a:t>
                </a:r>
                <a:r>
                  <a:rPr lang="en-GB" dirty="0">
                    <a:solidFill>
                      <a:srgbClr val="009193"/>
                    </a:solidFill>
                    <a:latin typeface="Helvetica" pitchFamily="2" charset="0"/>
                  </a:rPr>
                  <a:t>“take exactly one item and pay price 1”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has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menu complexity </a:t>
                </a:r>
                <a:r>
                  <a:rPr lang="en-GB" dirty="0">
                    <a:solidFill>
                      <a:schemeClr val="accent2"/>
                    </a:solidFill>
                    <a:latin typeface="Helvetica" pitchFamily="2" charset="0"/>
                  </a:rPr>
                  <a:t>n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 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and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symmetric menu complexity </a:t>
                </a:r>
                <a:r>
                  <a:rPr lang="en-GB" dirty="0">
                    <a:solidFill>
                      <a:schemeClr val="accent2"/>
                    </a:solidFill>
                    <a:latin typeface="Helvetica" pitchFamily="2" charset="0"/>
                  </a:rPr>
                  <a:t>1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	(ii) Menu-</a:t>
                </a:r>
                <a:r>
                  <a:rPr lang="en-GB" dirty="0">
                    <a:solidFill>
                      <a:srgbClr val="009193"/>
                    </a:solidFill>
                    <a:latin typeface="Helvetica" pitchFamily="2" charset="0"/>
                  </a:rPr>
                  <a:t>“take any subset  S of items  and pay price |S|”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 has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menu complexity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2"/>
                    </a:solidFill>
                    <a:latin typeface="Helvetica" pitchFamily="2" charset="0"/>
                  </a:rPr>
                  <a:t> 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and </a:t>
                </a:r>
                <a:r>
                  <a:rPr lang="en-GB" dirty="0">
                    <a:solidFill>
                      <a:srgbClr val="FFFF00"/>
                    </a:solidFill>
                    <a:latin typeface="Helvetica" pitchFamily="2" charset="0"/>
                  </a:rPr>
                  <a:t>symmetric menu complexity </a:t>
                </a:r>
                <a:r>
                  <a:rPr lang="en-GB" dirty="0">
                    <a:solidFill>
                      <a:schemeClr val="accent2"/>
                    </a:solidFill>
                    <a:latin typeface="Helvetica" pitchFamily="2" charset="0"/>
                  </a:rPr>
                  <a:t>n</a:t>
                </a:r>
                <a:r>
                  <a:rPr lang="en-GB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D7120-8C94-5A40-B9BB-80F14F8F0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3674"/>
                <a:ext cx="10515600" cy="5203825"/>
              </a:xfrm>
              <a:blipFill>
                <a:blip r:embed="rId2"/>
                <a:stretch>
                  <a:fillRect l="-1086" t="-1703" r="-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759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Main Result – Part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F9A627-D6D3-B449-845A-FD1610A57C29}"/>
                  </a:ext>
                </a:extLst>
              </p:cNvPr>
              <p:cNvSpPr txBox="1"/>
              <p:nvPr/>
            </p:nvSpPr>
            <p:spPr>
              <a:xfrm>
                <a:off x="838200" y="3429000"/>
                <a:ext cx="10714007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rgbClr val="009193"/>
                    </a:solidFill>
                    <a:latin typeface="Helvetica" pitchFamily="2" charset="0"/>
                  </a:rPr>
                  <a:t>Unit-Demand.</a:t>
                </a:r>
                <a:r>
                  <a:rPr lang="en-GB" sz="2800" b="1" dirty="0">
                    <a:solidFill>
                      <a:schemeClr val="bg1"/>
                    </a:solidFill>
                    <a:latin typeface="Helvetica" pitchFamily="2" charset="0"/>
                  </a:rPr>
                  <a:t> 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There is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(1-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) approximate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 menu with </a:t>
                </a:r>
                <a:r>
                  <a:rPr lang="en-GB" sz="2800" dirty="0">
                    <a:solidFill>
                      <a:srgbClr val="FFFF00"/>
                    </a:solidFill>
                    <a:latin typeface="Helvetica" pitchFamily="2" charset="0"/>
                  </a:rPr>
                  <a:t>quasi-polynomial symmetric menu complexity</a:t>
                </a:r>
                <a:r>
                  <a:rPr lang="en-GB" sz="28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endParaRPr lang="en-GB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F9A627-D6D3-B449-845A-FD1610A57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29000"/>
                <a:ext cx="10714007" cy="1231106"/>
              </a:xfrm>
              <a:prstGeom prst="rect">
                <a:avLst/>
              </a:prstGeom>
              <a:blipFill>
                <a:blip r:embed="rId2"/>
                <a:stretch>
                  <a:fillRect l="-1065" t="-5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2027E3-B70C-744F-9F44-3A617ABFFDA0}"/>
              </a:ext>
            </a:extLst>
          </p:cNvPr>
          <p:cNvSpPr txBox="1"/>
          <p:nvPr/>
        </p:nvSpPr>
        <p:spPr>
          <a:xfrm>
            <a:off x="838200" y="2872597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[This paper]</a:t>
            </a:r>
          </a:p>
        </p:txBody>
      </p:sp>
    </p:spTree>
    <p:extLst>
      <p:ext uri="{BB962C8B-B14F-4D97-AF65-F5344CB8AC3E}">
        <p14:creationId xmlns:p14="http://schemas.microsoft.com/office/powerpoint/2010/main" val="3746023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More Results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8B84DD-05DD-6D46-AD0A-27C3131CB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Additive. 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Approximate Selling Separately has linear SMC.</a:t>
            </a: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Unit-Demand </a:t>
            </a:r>
            <a:r>
              <a:rPr lang="en-GB" b="1" dirty="0" err="1">
                <a:solidFill>
                  <a:srgbClr val="009193"/>
                </a:solidFill>
                <a:latin typeface="Helvetica" pitchFamily="2" charset="0"/>
              </a:rPr>
              <a:t>i.i.d</a:t>
            </a:r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.</a:t>
            </a:r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PTAS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&amp; Poly SMC.</a:t>
            </a:r>
            <a:endParaRPr lang="en-GB" dirty="0">
              <a:solidFill>
                <a:srgbClr val="009193"/>
              </a:solidFill>
              <a:latin typeface="Helvetica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Additive </a:t>
            </a:r>
            <a:r>
              <a:rPr lang="en-GB" b="1" dirty="0" err="1">
                <a:solidFill>
                  <a:srgbClr val="009193"/>
                </a:solidFill>
                <a:latin typeface="Helvetica" pitchFamily="2" charset="0"/>
              </a:rPr>
              <a:t>i.i.d</a:t>
            </a:r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.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QPTAS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&amp; Quasi-poly SMC.</a:t>
            </a:r>
          </a:p>
          <a:p>
            <a:endParaRPr lang="en-GB" b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Additive, Small support.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QPTAS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&amp; Quasi-poly SMC. (Distinct Marginals)</a:t>
            </a: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GB" b="1" dirty="0">
                <a:solidFill>
                  <a:srgbClr val="009193"/>
                </a:solidFill>
                <a:latin typeface="Helvetica" pitchFamily="2" charset="0"/>
              </a:rPr>
              <a:t>Sub-Additive.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Finite time &amp; SMC</a:t>
            </a: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147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D7120-8C94-5A40-B9BB-80F14F8F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099"/>
            <a:ext cx="10515600" cy="2740913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First sub-exponential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upper-bound for a general class of distributions!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A </a:t>
            </a:r>
            <a:r>
              <a:rPr lang="en-GB" dirty="0">
                <a:solidFill>
                  <a:schemeClr val="accent2"/>
                </a:solidFill>
                <a:latin typeface="Helvetica" pitchFamily="2" charset="0"/>
              </a:rPr>
              <a:t>true reduction 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of unbounded distributions to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almost-bounded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distributions for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sub-additive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buyers.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Can exploit </a:t>
            </a:r>
            <a:r>
              <a:rPr lang="en-GB" dirty="0">
                <a:solidFill>
                  <a:srgbClr val="FFFF00"/>
                </a:solidFill>
                <a:latin typeface="Helvetica" pitchFamily="2" charset="0"/>
              </a:rPr>
              <a:t>symmetries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in seemingly asymmetric distributions.</a:t>
            </a:r>
          </a:p>
          <a:p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Symmetric Menu Complexity.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3B80F-2B2B-1646-96CB-6CC293557F1A}"/>
              </a:ext>
            </a:extLst>
          </p:cNvPr>
          <p:cNvSpPr txBox="1"/>
          <p:nvPr/>
        </p:nvSpPr>
        <p:spPr>
          <a:xfrm>
            <a:off x="9142938" y="4875662"/>
            <a:ext cx="236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9193"/>
                </a:solidFill>
                <a:latin typeface="Helvetica" pitchFamily="2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FB386-AD9B-0643-B363-99AE268A7495}"/>
              </a:ext>
            </a:extLst>
          </p:cNvPr>
          <p:cNvSpPr/>
          <p:nvPr/>
        </p:nvSpPr>
        <p:spPr>
          <a:xfrm>
            <a:off x="838200" y="4398609"/>
            <a:ext cx="32797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009193"/>
                </a:solidFill>
                <a:latin typeface="Helvetica" pitchFamily="2" charset="0"/>
              </a:rPr>
              <a:t>Future Work</a:t>
            </a:r>
            <a:endParaRPr lang="en-GB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7D328-837B-6F4F-A519-D60EE086917B}"/>
              </a:ext>
            </a:extLst>
          </p:cNvPr>
          <p:cNvSpPr/>
          <p:nvPr/>
        </p:nvSpPr>
        <p:spPr>
          <a:xfrm>
            <a:off x="838200" y="5331646"/>
            <a:ext cx="7659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Can we get Sub-E</a:t>
            </a:r>
            <a:r>
              <a:rPr lang="en-GB" sz="2800">
                <a:solidFill>
                  <a:schemeClr val="bg1"/>
                </a:solidFill>
                <a:latin typeface="Helvetica" pitchFamily="2" charset="0"/>
              </a:rPr>
              <a:t>xpTAS</a:t>
            </a: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 for additive?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Can we get a PTAS for unit-demand?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Generalize to multiple bidders?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8188EC-F3EA-EE4F-9007-013049266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16" y="5460437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003-C523-F74A-BF4E-B0AC0A66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Truthful Mechanism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DD417C-DE9B-9A4B-8D91-F285ACA8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287" y="3378446"/>
            <a:ext cx="2177347" cy="2177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4E02CB-C6A6-8D42-B441-8D227247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66" y="3378445"/>
            <a:ext cx="2177347" cy="2177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72F9DB-2216-784C-9746-28C4A6F87BB8}"/>
                  </a:ext>
                </a:extLst>
              </p:cNvPr>
              <p:cNvSpPr txBox="1"/>
              <p:nvPr/>
            </p:nvSpPr>
            <p:spPr>
              <a:xfrm>
                <a:off x="7934513" y="4174730"/>
                <a:ext cx="10817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/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72F9DB-2216-784C-9746-28C4A6F8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513" y="4174730"/>
                <a:ext cx="1081771" cy="584775"/>
              </a:xfrm>
              <a:prstGeom prst="rect">
                <a:avLst/>
              </a:prstGeom>
              <a:blipFill>
                <a:blip r:embed="rId4"/>
                <a:stretch>
                  <a:fillRect l="-13953" t="-1276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iangle 5">
            <a:extLst>
              <a:ext uri="{FF2B5EF4-FFF2-40B4-BE49-F238E27FC236}">
                <a16:creationId xmlns:a16="http://schemas.microsoft.com/office/drawing/2014/main" id="{12C71D43-5E07-6749-A421-B01453E7B9D6}"/>
              </a:ext>
            </a:extLst>
          </p:cNvPr>
          <p:cNvSpPr/>
          <p:nvPr/>
        </p:nvSpPr>
        <p:spPr>
          <a:xfrm rot="5400000">
            <a:off x="883243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07D206F-FDD7-5348-A527-4508EE09BFC6}"/>
              </a:ext>
            </a:extLst>
          </p:cNvPr>
          <p:cNvSpPr/>
          <p:nvPr/>
        </p:nvSpPr>
        <p:spPr>
          <a:xfrm rot="16200000">
            <a:off x="901531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111E5-09F0-1B47-9384-670D1B61CD77}"/>
              </a:ext>
            </a:extLst>
          </p:cNvPr>
          <p:cNvSpPr/>
          <p:nvPr/>
        </p:nvSpPr>
        <p:spPr>
          <a:xfrm>
            <a:off x="6327646" y="4174730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v = v(</a:t>
            </a:r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⚽</a:t>
            </a:r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)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D6354C-5FC7-4D47-824D-3D112B46FFDE}"/>
              </a:ext>
            </a:extLst>
          </p:cNvPr>
          <p:cNvSpPr txBox="1"/>
          <p:nvPr/>
        </p:nvSpPr>
        <p:spPr>
          <a:xfrm>
            <a:off x="2190924" y="5738046"/>
            <a:ext cx="781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Q. Find an Optimal Truthful Mechanism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5C9E5307-9654-5143-8F5A-DC7858EA9EFF}"/>
              </a:ext>
            </a:extLst>
          </p:cNvPr>
          <p:cNvSpPr/>
          <p:nvPr/>
        </p:nvSpPr>
        <p:spPr>
          <a:xfrm>
            <a:off x="9969285" y="2298017"/>
            <a:ext cx="1743405" cy="1325562"/>
          </a:xfrm>
          <a:prstGeom prst="wedgeEllipseCallou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</a:rPr>
              <a:t>f(v)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F5E914-2005-AC4E-A710-A8D0C727B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713" y="3256248"/>
            <a:ext cx="1318404" cy="1318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49F4CF-612B-7B4F-BFF7-264E521E3888}"/>
              </a:ext>
            </a:extLst>
          </p:cNvPr>
          <p:cNvSpPr txBox="1"/>
          <p:nvPr/>
        </p:nvSpPr>
        <p:spPr>
          <a:xfrm>
            <a:off x="2684902" y="1627540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FFFF00"/>
                </a:solidFill>
                <a:latin typeface="Helvetica" pitchFamily="2" charset="0"/>
              </a:rPr>
              <a:t>Mechanism M’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25668B-B20E-974F-AB94-863AA01F6C49}"/>
              </a:ext>
            </a:extLst>
          </p:cNvPr>
          <p:cNvSpPr txBox="1"/>
          <p:nvPr/>
        </p:nvSpPr>
        <p:spPr>
          <a:xfrm>
            <a:off x="7035815" y="1635023"/>
            <a:ext cx="3730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FFFF00"/>
                </a:solidFill>
                <a:latin typeface="Helvetica" pitchFamily="2" charset="0"/>
              </a:rPr>
              <a:t>Truthful Mechanism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9F41F-2A6D-354D-89A1-AA5F6E8902EA}"/>
              </a:ext>
            </a:extLst>
          </p:cNvPr>
          <p:cNvSpPr txBox="1"/>
          <p:nvPr/>
        </p:nvSpPr>
        <p:spPr>
          <a:xfrm>
            <a:off x="8731632" y="273302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F8085-B805-B549-A83B-54580C66154C}"/>
              </a:ext>
            </a:extLst>
          </p:cNvPr>
          <p:cNvSpPr txBox="1"/>
          <p:nvPr/>
        </p:nvSpPr>
        <p:spPr>
          <a:xfrm>
            <a:off x="5775086" y="1665800"/>
            <a:ext cx="628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 pitchFamily="2" charset="0"/>
              </a:rPr>
              <a:t>f(v)</a:t>
            </a: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889A62E6-BBAB-9A46-A14C-BE228DE7714C}"/>
              </a:ext>
            </a:extLst>
          </p:cNvPr>
          <p:cNvSpPr/>
          <p:nvPr/>
        </p:nvSpPr>
        <p:spPr>
          <a:xfrm>
            <a:off x="9969098" y="2298017"/>
            <a:ext cx="1743405" cy="1325562"/>
          </a:xfrm>
          <a:prstGeom prst="wedgeEllipseCallou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9193"/>
                </a:solidFill>
              </a:rPr>
              <a:t>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6168FE-2546-A94C-B6C8-5BD401B89839}"/>
              </a:ext>
            </a:extLst>
          </p:cNvPr>
          <p:cNvCxnSpPr/>
          <p:nvPr/>
        </p:nvCxnSpPr>
        <p:spPr>
          <a:xfrm flipV="1">
            <a:off x="8900909" y="2145620"/>
            <a:ext cx="0" cy="435011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51FF8B-46EE-DA4A-9683-FED65D386BB2}"/>
              </a:ext>
            </a:extLst>
          </p:cNvPr>
          <p:cNvSpPr/>
          <p:nvPr/>
        </p:nvSpPr>
        <p:spPr>
          <a:xfrm>
            <a:off x="8639299" y="2702548"/>
            <a:ext cx="523220" cy="523220"/>
          </a:xfrm>
          <a:prstGeom prst="ellipse">
            <a:avLst/>
          </a:prstGeom>
          <a:noFill/>
          <a:ln w="508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9A94D74-9B85-1240-85F6-129B72EB30C0}"/>
              </a:ext>
            </a:extLst>
          </p:cNvPr>
          <p:cNvSpPr/>
          <p:nvPr/>
        </p:nvSpPr>
        <p:spPr>
          <a:xfrm>
            <a:off x="5765815" y="1580819"/>
            <a:ext cx="657654" cy="657654"/>
          </a:xfrm>
          <a:prstGeom prst="ellipse">
            <a:avLst/>
          </a:prstGeom>
          <a:noFill/>
          <a:ln w="508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597E291-747B-5E45-8B1A-731FF057236F}"/>
              </a:ext>
            </a:extLst>
          </p:cNvPr>
          <p:cNvCxnSpPr>
            <a:cxnSpLocks/>
          </p:cNvCxnSpPr>
          <p:nvPr/>
        </p:nvCxnSpPr>
        <p:spPr>
          <a:xfrm flipH="1">
            <a:off x="6512639" y="1909646"/>
            <a:ext cx="475987" cy="0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6ECC56-B04F-BE4F-936A-9E7EB6F9AD0C}"/>
              </a:ext>
            </a:extLst>
          </p:cNvPr>
          <p:cNvCxnSpPr>
            <a:cxnSpLocks/>
          </p:cNvCxnSpPr>
          <p:nvPr/>
        </p:nvCxnSpPr>
        <p:spPr>
          <a:xfrm flipH="1">
            <a:off x="5147059" y="1909646"/>
            <a:ext cx="475987" cy="0"/>
          </a:xfrm>
          <a:prstGeom prst="straightConnector1">
            <a:avLst/>
          </a:prstGeom>
          <a:ln w="50800">
            <a:solidFill>
              <a:srgbClr val="0091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1D34C1-6A62-B44E-854A-F9EA7047FD38}"/>
              </a:ext>
            </a:extLst>
          </p:cNvPr>
          <p:cNvSpPr txBox="1"/>
          <p:nvPr/>
        </p:nvSpPr>
        <p:spPr>
          <a:xfrm>
            <a:off x="8457305" y="769709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Helvetica" pitchFamily="2" charset="0"/>
              </a:rPr>
              <a:t>No incentive to lie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088FF-16CE-0B47-AE69-041A1395D75B}"/>
              </a:ext>
            </a:extLst>
          </p:cNvPr>
          <p:cNvSpPr/>
          <p:nvPr/>
        </p:nvSpPr>
        <p:spPr>
          <a:xfrm>
            <a:off x="8457305" y="769709"/>
            <a:ext cx="3023585" cy="523220"/>
          </a:xfrm>
          <a:prstGeom prst="rect">
            <a:avLst/>
          </a:prstGeom>
          <a:noFill/>
          <a:ln w="508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2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3" grpId="0"/>
      <p:bldP spid="14" grpId="0"/>
      <p:bldP spid="4" grpId="0"/>
      <p:bldP spid="5" grpId="0"/>
      <p:bldP spid="16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D003-C523-F74A-BF4E-B0AC0A66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Selling a Single Item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73164-5BB8-8644-AB8C-38821C740E40}"/>
              </a:ext>
            </a:extLst>
          </p:cNvPr>
          <p:cNvSpPr txBox="1"/>
          <p:nvPr/>
        </p:nvSpPr>
        <p:spPr>
          <a:xfrm>
            <a:off x="1216296" y="4917957"/>
            <a:ext cx="9759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Helvetica" pitchFamily="2" charset="0"/>
              </a:rPr>
              <a:t>[Myerson 1981] </a:t>
            </a:r>
            <a:r>
              <a:rPr lang="en-GB" sz="4400" dirty="0">
                <a:solidFill>
                  <a:srgbClr val="FFFF00"/>
                </a:solidFill>
                <a:latin typeface="Helvetica" pitchFamily="2" charset="0"/>
              </a:rPr>
              <a:t>p* = argmax p(1-</a:t>
            </a:r>
            <a:r>
              <a:rPr lang="en-GB" sz="4400" i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 </a:t>
            </a:r>
            <a:r>
              <a:rPr lang="en-GB" sz="4400" dirty="0">
                <a:solidFill>
                  <a:srgbClr val="FFFF00"/>
                </a:solidFill>
                <a:latin typeface="Helvetica" pitchFamily="2" charset="0"/>
              </a:rPr>
              <a:t>(p))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87AD1C-8E6B-9B44-9BDC-6151AEF82158}"/>
                  </a:ext>
                </a:extLst>
              </p:cNvPr>
              <p:cNvSpPr txBox="1"/>
              <p:nvPr/>
            </p:nvSpPr>
            <p:spPr>
              <a:xfrm>
                <a:off x="592214" y="1855580"/>
                <a:ext cx="9224192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Input: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Distribution F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Output: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Truthful Mechanism M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Objective: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Maximize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(price paid)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(p(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))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87AD1C-8E6B-9B44-9BDC-6151AEF82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14" y="1855580"/>
                <a:ext cx="9224192" cy="2554545"/>
              </a:xfrm>
              <a:prstGeom prst="rect">
                <a:avLst/>
              </a:prstGeom>
              <a:blipFill>
                <a:blip r:embed="rId2"/>
                <a:stretch>
                  <a:fillRect l="-1651" t="-2475" r="-688" b="-6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B5E54BD-2F49-EF4E-882E-733CAC6E8C5A}"/>
              </a:ext>
            </a:extLst>
          </p:cNvPr>
          <p:cNvSpPr txBox="1"/>
          <p:nvPr/>
        </p:nvSpPr>
        <p:spPr>
          <a:xfrm>
            <a:off x="7905523" y="2845277"/>
            <a:ext cx="3448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9193"/>
                </a:solidFill>
                <a:latin typeface="Helvetica" pitchFamily="2" charset="0"/>
              </a:rPr>
              <a:t>M(v)=(a(v),p(v)) (allocation, price)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9300EC-4E42-AA42-BBB4-635442715F8A}"/>
                  </a:ext>
                </a:extLst>
              </p:cNvPr>
              <p:cNvSpPr txBox="1"/>
              <p:nvPr/>
            </p:nvSpPr>
            <p:spPr>
              <a:xfrm>
                <a:off x="4138987" y="5902841"/>
                <a:ext cx="39140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M(v)=(1,p*) </a:t>
                </a:r>
                <a:r>
                  <a:rPr lang="en-GB" sz="3200" dirty="0" err="1">
                    <a:solidFill>
                      <a:srgbClr val="009193"/>
                    </a:solidFill>
                    <a:latin typeface="Helvetica" pitchFamily="2" charset="0"/>
                  </a:rPr>
                  <a:t>iff</a:t>
                </a:r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 v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 p*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9300EC-4E42-AA42-BBB4-635442715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987" y="5902841"/>
                <a:ext cx="3914020" cy="584775"/>
              </a:xfrm>
              <a:prstGeom prst="rect">
                <a:avLst/>
              </a:prstGeom>
              <a:blipFill>
                <a:blip r:embed="rId3"/>
                <a:stretch>
                  <a:fillRect l="-3236" t="-12766" r="-323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C766240F-519A-1745-A34A-30B0F444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432" y="270701"/>
            <a:ext cx="2177347" cy="2177347"/>
          </a:xfrm>
          <a:prstGeom prst="rect">
            <a:avLst/>
          </a:prstGeom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CF910E49-D282-BD42-8038-0BC18A6580DB}"/>
              </a:ext>
            </a:extLst>
          </p:cNvPr>
          <p:cNvSpPr/>
          <p:nvPr/>
        </p:nvSpPr>
        <p:spPr>
          <a:xfrm rot="5400000">
            <a:off x="9637577" y="671242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0CEA1A18-AE42-B143-A8D2-43DC2C60CC56}"/>
              </a:ext>
            </a:extLst>
          </p:cNvPr>
          <p:cNvSpPr/>
          <p:nvPr/>
        </p:nvSpPr>
        <p:spPr>
          <a:xfrm rot="16200000">
            <a:off x="9820457" y="671242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6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Selling Multiple Items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54AE8A-0FD9-7840-94F5-96363814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66" y="3378445"/>
            <a:ext cx="2177347" cy="2177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A544F3-5506-404A-8915-605D0A9DD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76" y="3807916"/>
            <a:ext cx="1318404" cy="13184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B2599-1FB3-214C-85A6-BE467AC0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982" y="2597046"/>
            <a:ext cx="1318404" cy="1318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799CFD-0F79-0549-B74B-84AEA13ED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982" y="5093724"/>
            <a:ext cx="1318404" cy="131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3E23C4-8238-364D-871F-082E9081C1C3}"/>
                  </a:ext>
                </a:extLst>
              </p:cNvPr>
              <p:cNvSpPr txBox="1"/>
              <p:nvPr/>
            </p:nvSpPr>
            <p:spPr>
              <a:xfrm>
                <a:off x="6681116" y="2142304"/>
                <a:ext cx="1936171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v(</a:t>
                </a:r>
                <a:r>
                  <a:rPr lang="en-US" sz="3200" dirty="0">
                    <a:latin typeface="Helvetica" pitchFamily="2" charset="0"/>
                  </a:rPr>
                  <a:t>⚽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v(</a:t>
                </a:r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⚾)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v(🏀)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3E23C4-8238-364D-871F-082E9081C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16" y="2142304"/>
                <a:ext cx="1936171" cy="2554545"/>
              </a:xfrm>
              <a:prstGeom prst="rect">
                <a:avLst/>
              </a:prstGeom>
              <a:blipFill>
                <a:blip r:embed="rId7"/>
                <a:stretch>
                  <a:fillRect l="-7143" t="-2970" b="-6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F687E29-81D6-B94B-A99F-E4E3F8A19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7287" y="3378446"/>
            <a:ext cx="2177347" cy="2177347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6F08571A-CA59-3E41-9A2D-2178C876D360}"/>
              </a:ext>
            </a:extLst>
          </p:cNvPr>
          <p:cNvSpPr/>
          <p:nvPr/>
        </p:nvSpPr>
        <p:spPr>
          <a:xfrm rot="5400000">
            <a:off x="883243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87735F1-20D3-044B-BDD4-C94C91F2462B}"/>
              </a:ext>
            </a:extLst>
          </p:cNvPr>
          <p:cNvSpPr/>
          <p:nvPr/>
        </p:nvSpPr>
        <p:spPr>
          <a:xfrm rot="16200000">
            <a:off x="901531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22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Valuation for Multiple Items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34E22-D708-9D4F-B852-15AB70F9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150" y="2605389"/>
            <a:ext cx="2898049" cy="2898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3E23C4-8238-364D-871F-082E9081C1C3}"/>
                  </a:ext>
                </a:extLst>
              </p:cNvPr>
              <p:cNvSpPr txBox="1"/>
              <p:nvPr/>
            </p:nvSpPr>
            <p:spPr>
              <a:xfrm>
                <a:off x="6145813" y="2777140"/>
                <a:ext cx="2820337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= v(</a:t>
                </a:r>
                <a:r>
                  <a:rPr lang="en-US" sz="3200" dirty="0">
                    <a:latin typeface="Helvetica" pitchFamily="2" charset="0"/>
                  </a:rPr>
                  <a:t>⚽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= v(</a:t>
                </a:r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⚾)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 = v(🏀)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3E23C4-8238-364D-871F-082E9081C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813" y="2777140"/>
                <a:ext cx="2820337" cy="2554545"/>
              </a:xfrm>
              <a:prstGeom prst="rect">
                <a:avLst/>
              </a:prstGeom>
              <a:blipFill>
                <a:blip r:embed="rId4"/>
                <a:stretch>
                  <a:fillRect t="-2970" b="-6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7F1EF14-EB8A-E64D-9A23-19941E418B18}"/>
                  </a:ext>
                </a:extLst>
              </p:cNvPr>
              <p:cNvSpPr/>
              <p:nvPr/>
            </p:nvSpPr>
            <p:spPr>
              <a:xfrm>
                <a:off x="327801" y="4301676"/>
                <a:ext cx="5365631" cy="2191199"/>
              </a:xfrm>
              <a:prstGeom prst="roundRect">
                <a:avLst/>
              </a:prstGeom>
              <a:solidFill>
                <a:srgbClr val="009193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latin typeface="Helvetica" pitchFamily="2" charset="0"/>
                  </a:rPr>
                  <a:t>Additive</a:t>
                </a:r>
              </a:p>
              <a:p>
                <a:pPr algn="ctr"/>
                <a:endParaRPr lang="en-GB" dirty="0"/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v(</a:t>
                </a:r>
                <a:r>
                  <a:rPr lang="en-US" sz="3200" dirty="0">
                    <a:latin typeface="Helvetica" pitchFamily="2" charset="0"/>
                  </a:rPr>
                  <a:t>⚽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,</a:t>
                </a:r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⚾,🏀)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32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32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3200" dirty="0"/>
              </a:p>
              <a:p>
                <a:pPr algn="ctr"/>
                <a:endParaRPr lang="en-GB" dirty="0"/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7F1EF14-EB8A-E64D-9A23-19941E418B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01" y="4301676"/>
                <a:ext cx="5365631" cy="21911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8A74084-CE57-194B-9CCA-3F745DD2DDC2}"/>
                  </a:ext>
                </a:extLst>
              </p:cNvPr>
              <p:cNvSpPr/>
              <p:nvPr/>
            </p:nvSpPr>
            <p:spPr>
              <a:xfrm>
                <a:off x="327800" y="1900582"/>
                <a:ext cx="5365631" cy="2191199"/>
              </a:xfrm>
              <a:prstGeom prst="roundRect">
                <a:avLst/>
              </a:prstGeom>
              <a:solidFill>
                <a:srgbClr val="009193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latin typeface="Helvetica" pitchFamily="2" charset="0"/>
                  </a:rPr>
                  <a:t>Unit-Demand</a:t>
                </a:r>
              </a:p>
              <a:p>
                <a:pPr algn="ctr"/>
                <a:endParaRPr lang="en-GB" dirty="0"/>
              </a:p>
              <a:p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v(</a:t>
                </a:r>
                <a:r>
                  <a:rPr lang="en-US" sz="3200" dirty="0">
                    <a:latin typeface="Helvetica" pitchFamily="2" charset="0"/>
                  </a:rPr>
                  <a:t>⚽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,</a:t>
                </a:r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⚾,🏀)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sz="3200" dirty="0"/>
              </a:p>
              <a:p>
                <a:pPr algn="ctr"/>
                <a:endParaRPr lang="en-GB" dirty="0"/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8A74084-CE57-194B-9CCA-3F745DD2D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00" y="1900582"/>
                <a:ext cx="5365631" cy="219119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riangle 7">
            <a:extLst>
              <a:ext uri="{FF2B5EF4-FFF2-40B4-BE49-F238E27FC236}">
                <a16:creationId xmlns:a16="http://schemas.microsoft.com/office/drawing/2014/main" id="{76448ACD-0A32-1248-8BFC-F381DFC2CB9A}"/>
              </a:ext>
            </a:extLst>
          </p:cNvPr>
          <p:cNvSpPr/>
          <p:nvPr/>
        </p:nvSpPr>
        <p:spPr>
          <a:xfrm rot="5400000">
            <a:off x="9263185" y="3139688"/>
            <a:ext cx="365853" cy="36326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C2D439C-C949-D148-A627-E149E1F9F56A}"/>
              </a:ext>
            </a:extLst>
          </p:cNvPr>
          <p:cNvSpPr/>
          <p:nvPr/>
        </p:nvSpPr>
        <p:spPr>
          <a:xfrm rot="16200000">
            <a:off x="9446066" y="3139686"/>
            <a:ext cx="365855" cy="363266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27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Selling n Independent Items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54AE8A-0FD9-7840-94F5-96363814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66" y="3378445"/>
            <a:ext cx="2177347" cy="2177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A544F3-5506-404A-8915-605D0A9DD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653" y="3475584"/>
            <a:ext cx="1318404" cy="13184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B2599-1FB3-214C-85A6-BE467AC0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37" y="2398382"/>
            <a:ext cx="1318404" cy="1318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799CFD-0F79-0549-B74B-84AEA13ED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682" y="5314590"/>
            <a:ext cx="1318404" cy="131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3E23C4-8238-364D-871F-082E9081C1C3}"/>
                  </a:ext>
                </a:extLst>
              </p:cNvPr>
              <p:cNvSpPr txBox="1"/>
              <p:nvPr/>
            </p:nvSpPr>
            <p:spPr>
              <a:xfrm>
                <a:off x="5773208" y="2142304"/>
                <a:ext cx="2844079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= v(</a:t>
                </a:r>
                <a:r>
                  <a:rPr lang="en-US" sz="3200" dirty="0">
                    <a:latin typeface="Helvetica" pitchFamily="2" charset="0"/>
                  </a:rPr>
                  <a:t>⚽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= v(</a:t>
                </a:r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⚾)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Helvetica" pitchFamily="2" charset="0"/>
                  </a:rPr>
                  <a:t>= v(🏀)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3E23C4-8238-364D-871F-082E9081C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208" y="2142304"/>
                <a:ext cx="2844079" cy="3539430"/>
              </a:xfrm>
              <a:prstGeom prst="rect">
                <a:avLst/>
              </a:prstGeom>
              <a:blipFill>
                <a:blip r:embed="rId6"/>
                <a:stretch>
                  <a:fillRect l="-5333" t="-2151" b="-4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8BB2945-4309-9144-AB35-CB1A772F2108}"/>
              </a:ext>
            </a:extLst>
          </p:cNvPr>
          <p:cNvSpPr txBox="1"/>
          <p:nvPr/>
        </p:nvSpPr>
        <p:spPr>
          <a:xfrm>
            <a:off x="4298228" y="4894001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6E983-369A-3E4B-B808-DA1E343EFDAC}"/>
              </a:ext>
            </a:extLst>
          </p:cNvPr>
          <p:cNvSpPr txBox="1"/>
          <p:nvPr/>
        </p:nvSpPr>
        <p:spPr>
          <a:xfrm>
            <a:off x="4403006" y="4644553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6DCF0-7ABF-C741-A2A4-08E7FD685BDF}"/>
              </a:ext>
            </a:extLst>
          </p:cNvPr>
          <p:cNvSpPr txBox="1"/>
          <p:nvPr/>
        </p:nvSpPr>
        <p:spPr>
          <a:xfrm>
            <a:off x="4446902" y="4407114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C9CA2F-9269-EB42-8294-8DCE28C5F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7287" y="3378446"/>
            <a:ext cx="2177347" cy="2177347"/>
          </a:xfrm>
          <a:prstGeom prst="rect">
            <a:avLst/>
          </a:prstGeom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CB549893-B3CB-094E-996D-46E43BE432D9}"/>
              </a:ext>
            </a:extLst>
          </p:cNvPr>
          <p:cNvSpPr/>
          <p:nvPr/>
        </p:nvSpPr>
        <p:spPr>
          <a:xfrm rot="5400000">
            <a:off x="883243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BD8B0E70-A16F-F240-AE32-5EB8ED495F50}"/>
              </a:ext>
            </a:extLst>
          </p:cNvPr>
          <p:cNvSpPr/>
          <p:nvPr/>
        </p:nvSpPr>
        <p:spPr>
          <a:xfrm rot="16200000">
            <a:off x="9015312" y="37789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3ACA5-7D9C-054C-B358-020E5F7DA0D4}"/>
              </a:ext>
            </a:extLst>
          </p:cNvPr>
          <p:cNvSpPr txBox="1"/>
          <p:nvPr/>
        </p:nvSpPr>
        <p:spPr>
          <a:xfrm>
            <a:off x="8754484" y="5529393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Unit-Demand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DBE5A9-9405-7B47-89B5-F70FB30AE12E}"/>
                  </a:ext>
                </a:extLst>
              </p:cNvPr>
              <p:cNvSpPr/>
              <p:nvPr/>
            </p:nvSpPr>
            <p:spPr>
              <a:xfrm>
                <a:off x="6301765" y="5811909"/>
                <a:ext cx="17869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 ~  </a:t>
                </a:r>
                <a14:m>
                  <m:oMath xmlns:m="http://schemas.openxmlformats.org/officeDocument/2006/math">
                    <m:r>
                      <a:rPr lang="el-GR" sz="3200" i="1" dirty="0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sSub>
                      <m:sSubPr>
                        <m:ctrlPr>
                          <a:rPr lang="el-GR" sz="320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3200" dirty="0">
                  <a:solidFill>
                    <a:srgbClr val="009193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DBE5A9-9405-7B47-89B5-F70FB30AE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765" y="5811909"/>
                <a:ext cx="1786964" cy="584775"/>
              </a:xfrm>
              <a:prstGeom prst="rect">
                <a:avLst/>
              </a:prstGeom>
              <a:blipFill>
                <a:blip r:embed="rId9"/>
                <a:stretch>
                  <a:fillRect t="-12766" b="-31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80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0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D81-465F-7F49-8E83-17BD906B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9193"/>
                </a:solidFill>
                <a:latin typeface="Helvetica" pitchFamily="2" charset="0"/>
              </a:rPr>
              <a:t>Selling n Items – Computational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ABDCB1-6D38-104D-A215-E550D93D8DE8}"/>
                  </a:ext>
                </a:extLst>
              </p:cNvPr>
              <p:cNvSpPr txBox="1"/>
              <p:nvPr/>
            </p:nvSpPr>
            <p:spPr>
              <a:xfrm>
                <a:off x="637962" y="2121575"/>
                <a:ext cx="7194823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Input: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n Independent Distributions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.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Output: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Truthful Mechanism M. </a:t>
                </a:r>
              </a:p>
              <a:p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(M(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)= (a(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),p(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sz="3200" dirty="0">
                    <a:solidFill>
                      <a:srgbClr val="009193"/>
                    </a:solidFill>
                    <a:latin typeface="Helvetica" pitchFamily="2" charset="0"/>
                  </a:rPr>
                  <a:t>))</a:t>
                </a:r>
              </a:p>
              <a:p>
                <a:endParaRPr lang="en-GB" sz="3200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GB" sz="3200" dirty="0">
                    <a:solidFill>
                      <a:srgbClr val="FFFF00"/>
                    </a:solidFill>
                    <a:latin typeface="Helvetica" pitchFamily="2" charset="0"/>
                  </a:rPr>
                  <a:t>Objective:</a:t>
                </a:r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 Maximize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(p(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GB" sz="3200" dirty="0">
                    <a:solidFill>
                      <a:schemeClr val="bg1"/>
                    </a:solidFill>
                    <a:latin typeface="Helvetica" pitchFamily="2" charset="0"/>
                  </a:rPr>
                  <a:t>))</a:t>
                </a:r>
              </a:p>
              <a:p>
                <a:endParaRPr lang="en-GB" sz="28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ABDCB1-6D38-104D-A215-E550D93D8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62" y="2121575"/>
                <a:ext cx="7194823" cy="3477875"/>
              </a:xfrm>
              <a:prstGeom prst="rect">
                <a:avLst/>
              </a:prstGeom>
              <a:blipFill>
                <a:blip r:embed="rId2"/>
                <a:stretch>
                  <a:fillRect l="-1937" t="-2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8F6DD28-16C9-5F4E-8017-A5CD54AD8B0F}"/>
              </a:ext>
            </a:extLst>
          </p:cNvPr>
          <p:cNvSpPr txBox="1"/>
          <p:nvPr/>
        </p:nvSpPr>
        <p:spPr>
          <a:xfrm>
            <a:off x="1262126" y="5606777"/>
            <a:ext cx="9744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Helvetica" pitchFamily="2" charset="0"/>
              </a:rPr>
              <a:t>Q.  Find Optimal Truthful Mechanism in poly-time</a:t>
            </a:r>
          </a:p>
        </p:txBody>
      </p:sp>
      <p:sp>
        <p:nvSpPr>
          <p:cNvPr id="20" name="&quot;No&quot; Symbol 19">
            <a:extLst>
              <a:ext uri="{FF2B5EF4-FFF2-40B4-BE49-F238E27FC236}">
                <a16:creationId xmlns:a16="http://schemas.microsoft.com/office/drawing/2014/main" id="{80970665-CF79-8F49-BC70-1D5FDF3E8373}"/>
              </a:ext>
            </a:extLst>
          </p:cNvPr>
          <p:cNvSpPr/>
          <p:nvPr/>
        </p:nvSpPr>
        <p:spPr>
          <a:xfrm>
            <a:off x="3076461" y="873806"/>
            <a:ext cx="5624423" cy="5499543"/>
          </a:xfrm>
          <a:prstGeom prst="noSmoking">
            <a:avLst/>
          </a:prstGeom>
          <a:solidFill>
            <a:srgbClr val="C00000">
              <a:alpha val="62000"/>
            </a:srgbClr>
          </a:solidFill>
          <a:ln w="127000">
            <a:solidFill>
              <a:schemeClr val="tx1"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F6190-ED11-084B-98F6-F77B0F9CA4AD}"/>
              </a:ext>
            </a:extLst>
          </p:cNvPr>
          <p:cNvSpPr txBox="1"/>
          <p:nvPr/>
        </p:nvSpPr>
        <p:spPr>
          <a:xfrm rot="2637689">
            <a:off x="4747116" y="3233305"/>
            <a:ext cx="26276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latin typeface="Helvetica" pitchFamily="2" charset="0"/>
              </a:rPr>
              <a:t>HARD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9BAF4-A98A-2647-BD8B-361D95A7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17" y="1930646"/>
            <a:ext cx="2177347" cy="2177347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2D8B95BB-9133-674D-8839-C3CC0869B59F}"/>
              </a:ext>
            </a:extLst>
          </p:cNvPr>
          <p:cNvSpPr/>
          <p:nvPr/>
        </p:nvSpPr>
        <p:spPr>
          <a:xfrm rot="5400000">
            <a:off x="9481562" y="23311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66DB578-270F-E045-B852-4E63312A3512}"/>
              </a:ext>
            </a:extLst>
          </p:cNvPr>
          <p:cNvSpPr/>
          <p:nvPr/>
        </p:nvSpPr>
        <p:spPr>
          <a:xfrm rot="16200000">
            <a:off x="9664442" y="2331187"/>
            <a:ext cx="274872" cy="27292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05F28-B016-9A4F-82AE-4A83EDFC3DE9}"/>
              </a:ext>
            </a:extLst>
          </p:cNvPr>
          <p:cNvSpPr txBox="1"/>
          <p:nvPr/>
        </p:nvSpPr>
        <p:spPr>
          <a:xfrm>
            <a:off x="9460518" y="4052859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9193"/>
                </a:solidFill>
                <a:latin typeface="Helvetica" pitchFamily="2" charset="0"/>
              </a:rPr>
              <a:t>Unit-Demand</a:t>
            </a:r>
          </a:p>
        </p:txBody>
      </p:sp>
    </p:spTree>
    <p:extLst>
      <p:ext uri="{BB962C8B-B14F-4D97-AF65-F5344CB8AC3E}">
        <p14:creationId xmlns:p14="http://schemas.microsoft.com/office/powerpoint/2010/main" val="123108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11095</TotalTime>
  <Words>1828</Words>
  <Application>Microsoft Macintosh PowerPoint</Application>
  <PresentationFormat>Widescreen</PresentationFormat>
  <Paragraphs>289</Paragraphs>
  <Slides>37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Average</vt:lpstr>
      <vt:lpstr>Calibri</vt:lpstr>
      <vt:lpstr>Calibri Light</vt:lpstr>
      <vt:lpstr>Cambria Math</vt:lpstr>
      <vt:lpstr>Courier New</vt:lpstr>
      <vt:lpstr>Helvetica</vt:lpstr>
      <vt:lpstr>Office Theme</vt:lpstr>
      <vt:lpstr>Approximation Schemes for a Unit-Demand Buyer with Independent Items via Symmetries</vt:lpstr>
      <vt:lpstr>How to Maximize Revenue?</vt:lpstr>
      <vt:lpstr>Selling a Single Item</vt:lpstr>
      <vt:lpstr>Truthful Mechanism</vt:lpstr>
      <vt:lpstr>Selling a Single Item</vt:lpstr>
      <vt:lpstr>Selling Multiple Items</vt:lpstr>
      <vt:lpstr>Valuation for Multiple Items</vt:lpstr>
      <vt:lpstr>Selling n Independent Items</vt:lpstr>
      <vt:lpstr>Selling n Items – Computational Problem</vt:lpstr>
      <vt:lpstr>Maximizing Revenue is Hard!</vt:lpstr>
      <vt:lpstr>Approximation!</vt:lpstr>
      <vt:lpstr>Main Result - QPTAS</vt:lpstr>
      <vt:lpstr>Roadmap</vt:lpstr>
      <vt:lpstr>Reduction</vt:lpstr>
      <vt:lpstr>Challenge</vt:lpstr>
      <vt:lpstr>Take-Away I</vt:lpstr>
      <vt:lpstr>Roadmap</vt:lpstr>
      <vt:lpstr>Bounded Distribution – Are we done?</vt:lpstr>
      <vt:lpstr>Symmetric Distributions are Solvable!</vt:lpstr>
      <vt:lpstr>Symmetric Distributions</vt:lpstr>
      <vt:lpstr>Symmetric Distributions</vt:lpstr>
      <vt:lpstr>Symmetric Distributions are Solvable!</vt:lpstr>
      <vt:lpstr>Symmetric Distributions are Solvable!</vt:lpstr>
      <vt:lpstr> Take-Away II</vt:lpstr>
      <vt:lpstr>Roadmap</vt:lpstr>
      <vt:lpstr>Symmetrize</vt:lpstr>
      <vt:lpstr>Challenge – Preserve Revenue</vt:lpstr>
      <vt:lpstr>Revenue of “Close” Distributions</vt:lpstr>
      <vt:lpstr>Symmetrize</vt:lpstr>
      <vt:lpstr> Take-Away III</vt:lpstr>
      <vt:lpstr>Main Result</vt:lpstr>
      <vt:lpstr>Menu Complexity</vt:lpstr>
      <vt:lpstr>Symmetric Menu Complexity</vt:lpstr>
      <vt:lpstr>Symmetric Menu Complexity</vt:lpstr>
      <vt:lpstr>Main Result – Part 2</vt:lpstr>
      <vt:lpstr>More Results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Divyarthi Mohan</dc:creator>
  <cp:lastModifiedBy>Divyarthi Mohan</cp:lastModifiedBy>
  <cp:revision>144</cp:revision>
  <dcterms:created xsi:type="dcterms:W3CDTF">2019-10-28T14:59:30Z</dcterms:created>
  <dcterms:modified xsi:type="dcterms:W3CDTF">2019-11-10T06:11:51Z</dcterms:modified>
</cp:coreProperties>
</file>