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2" r:id="rId1"/>
  </p:sldMasterIdLst>
  <p:notesMasterIdLst>
    <p:notesMasterId r:id="rId18"/>
  </p:notesMasterIdLst>
  <p:handoutMasterIdLst>
    <p:handoutMasterId r:id="rId19"/>
  </p:handoutMasterIdLst>
  <p:sldIdLst>
    <p:sldId id="256" r:id="rId2"/>
    <p:sldId id="419" r:id="rId3"/>
    <p:sldId id="391" r:id="rId4"/>
    <p:sldId id="395" r:id="rId5"/>
    <p:sldId id="427" r:id="rId6"/>
    <p:sldId id="428" r:id="rId7"/>
    <p:sldId id="425" r:id="rId8"/>
    <p:sldId id="431" r:id="rId9"/>
    <p:sldId id="433" r:id="rId10"/>
    <p:sldId id="429" r:id="rId11"/>
    <p:sldId id="432" r:id="rId12"/>
    <p:sldId id="436" r:id="rId13"/>
    <p:sldId id="437" r:id="rId14"/>
    <p:sldId id="430" r:id="rId15"/>
    <p:sldId id="365" r:id="rId16"/>
    <p:sldId id="36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873D"/>
    <a:srgbClr val="DEC3B1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08" autoAdjust="0"/>
    <p:restoredTop sz="95673" autoAdjust="0"/>
  </p:normalViewPr>
  <p:slideViewPr>
    <p:cSldViewPr snapToGrid="0" snapToObjects="1">
      <p:cViewPr varScale="1">
        <p:scale>
          <a:sx n="83" d="100"/>
          <a:sy n="83" d="100"/>
        </p:scale>
        <p:origin x="56" y="2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8719012E-0A07-4DEB-9886-F33B0434BA27}"/>
    <pc:docChg chg="addSld delSld modSld">
      <pc:chgData name="" userId="" providerId="" clId="Web-{8719012E-0A07-4DEB-9886-F33B0434BA27}" dt="2019-09-27T19:51:52.800" v="89"/>
      <pc:docMkLst>
        <pc:docMk/>
      </pc:docMkLst>
      <pc:sldChg chg="modSp">
        <pc:chgData name="" userId="" providerId="" clId="Web-{8719012E-0A07-4DEB-9886-F33B0434BA27}" dt="2019-09-27T19:42:08.647" v="79" actId="20577"/>
        <pc:sldMkLst>
          <pc:docMk/>
          <pc:sldMk cId="677325616" sldId="355"/>
        </pc:sldMkLst>
        <pc:spChg chg="mod">
          <ac:chgData name="" userId="" providerId="" clId="Web-{8719012E-0A07-4DEB-9886-F33B0434BA27}" dt="2019-09-27T19:42:08.647" v="79" actId="20577"/>
          <ac:spMkLst>
            <pc:docMk/>
            <pc:sldMk cId="677325616" sldId="355"/>
            <ac:spMk id="3" creationId="{00000000-0000-0000-0000-000000000000}"/>
          </ac:spMkLst>
        </pc:spChg>
      </pc:sldChg>
      <pc:sldChg chg="del">
        <pc:chgData name="" userId="" providerId="" clId="Web-{8719012E-0A07-4DEB-9886-F33B0434BA27}" dt="2019-09-27T19:50:43.737" v="88"/>
        <pc:sldMkLst>
          <pc:docMk/>
          <pc:sldMk cId="1043445585" sldId="362"/>
        </pc:sldMkLst>
      </pc:sldChg>
      <pc:sldChg chg="modSp">
        <pc:chgData name="" userId="" providerId="" clId="Web-{8719012E-0A07-4DEB-9886-F33B0434BA27}" dt="2019-09-27T19:35:39.440" v="73" actId="20577"/>
        <pc:sldMkLst>
          <pc:docMk/>
          <pc:sldMk cId="1716955037" sldId="364"/>
        </pc:sldMkLst>
        <pc:spChg chg="mod">
          <ac:chgData name="" userId="" providerId="" clId="Web-{8719012E-0A07-4DEB-9886-F33B0434BA27}" dt="2019-09-27T19:35:39.440" v="73" actId="20577"/>
          <ac:spMkLst>
            <pc:docMk/>
            <pc:sldMk cId="1716955037" sldId="364"/>
            <ac:spMk id="3" creationId="{94AF38FB-D0E0-44C9-A556-7443A229A5A6}"/>
          </ac:spMkLst>
        </pc:spChg>
      </pc:sldChg>
      <pc:sldChg chg="del">
        <pc:chgData name="" userId="" providerId="" clId="Web-{8719012E-0A07-4DEB-9886-F33B0434BA27}" dt="2019-09-27T19:50:43.737" v="87"/>
        <pc:sldMkLst>
          <pc:docMk/>
          <pc:sldMk cId="2679696892" sldId="374"/>
        </pc:sldMkLst>
      </pc:sldChg>
      <pc:sldChg chg="add replId">
        <pc:chgData name="" userId="" providerId="" clId="Web-{8719012E-0A07-4DEB-9886-F33B0434BA27}" dt="2019-09-27T19:32:43.406" v="0"/>
        <pc:sldMkLst>
          <pc:docMk/>
          <pc:sldMk cId="411668969" sldId="375"/>
        </pc:sldMkLst>
      </pc:sldChg>
      <pc:sldChg chg="add">
        <pc:chgData name="" userId="" providerId="" clId="Web-{8719012E-0A07-4DEB-9886-F33B0434BA27}" dt="2019-09-27T19:49:58.127" v="82"/>
        <pc:sldMkLst>
          <pc:docMk/>
          <pc:sldMk cId="1910269791" sldId="376"/>
        </pc:sldMkLst>
      </pc:sldChg>
      <pc:sldChg chg="add">
        <pc:chgData name="" userId="" providerId="" clId="Web-{8719012E-0A07-4DEB-9886-F33B0434BA27}" dt="2019-09-27T19:50:16.409" v="83"/>
        <pc:sldMkLst>
          <pc:docMk/>
          <pc:sldMk cId="1158429611" sldId="377"/>
        </pc:sldMkLst>
      </pc:sldChg>
      <pc:sldChg chg="add">
        <pc:chgData name="" userId="" providerId="" clId="Web-{8719012E-0A07-4DEB-9886-F33B0434BA27}" dt="2019-09-27T19:50:16.955" v="84"/>
        <pc:sldMkLst>
          <pc:docMk/>
          <pc:sldMk cId="2767514480" sldId="378"/>
        </pc:sldMkLst>
      </pc:sldChg>
      <pc:sldChg chg="add">
        <pc:chgData name="" userId="" providerId="" clId="Web-{8719012E-0A07-4DEB-9886-F33B0434BA27}" dt="2019-09-27T19:50:17.330" v="85"/>
        <pc:sldMkLst>
          <pc:docMk/>
          <pc:sldMk cId="1669765816" sldId="379"/>
        </pc:sldMkLst>
      </pc:sldChg>
      <pc:sldChg chg="add">
        <pc:chgData name="" userId="" providerId="" clId="Web-{8719012E-0A07-4DEB-9886-F33B0434BA27}" dt="2019-09-27T19:50:17.659" v="86"/>
        <pc:sldMkLst>
          <pc:docMk/>
          <pc:sldMk cId="3029528967" sldId="380"/>
        </pc:sldMkLst>
      </pc:sldChg>
      <pc:sldChg chg="add">
        <pc:chgData name="" userId="" providerId="" clId="Web-{8719012E-0A07-4DEB-9886-F33B0434BA27}" dt="2019-09-27T19:51:52.800" v="89"/>
        <pc:sldMkLst>
          <pc:docMk/>
          <pc:sldMk cId="622150149" sldId="38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24482D-CC87-604F-92BD-3653B08C45F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C5E39-C420-3C45-85D6-23A418633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610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05T15:36:48.971"/>
    </inkml:context>
    <inkml:brush xml:id="br0">
      <inkml:brushProperty name="width" value="0.11429" units="cm"/>
      <inkml:brushProperty name="height" value="0.11429" units="cm"/>
    </inkml:brush>
  </inkml:definitions>
  <inkml:trace contextRef="#ctx0" brushRef="#br0">72 89 13077,'-7'-6'-3875,"2"1"3812,5 1 0,-4 2-36,0-5 1,-1 3 65,1-3 0,1 4 48,-5-4 0,6 3 49,-2-2 1,-2 2 41,2-3-380,0 5 82,-1-7 127,4 8-99,-4-9 330,5 9-102,5 1 0,1 6 2,6 4 1,0 4 0,0 0 1,0 5 27,0-2 1,3 2 17,1 2 0,3 3-15,-2 1 1,3 4 8,1 2 0,-1 2-79,0 5 1,2-4 19,-2 5 1,-2-6 2,2 1 0,-5 1-6,1-4 0,-1 3-7,-3-7 1,3-1-62,-7 3 1,2-3 67,1 1 0,-3 0-96,0-3 0,-1-1 89,1 5 1,1-4-99,-5 4 0,5-4 51,0 4 0,1-4-3,1 4 0,-3-6 9,0 3 1,0-3-2,4-2 1,0 2-7,0 2 1,-1-2 8,1 3 0,0-5 76,0-2 1,-1 2-70,2 1 1,-1-3 62,-1 2 0,-1-2-46,1 3 1,-4 0 4,8 0 0,-4-2 7,5-1 1,-3 2 0,-1-3 0,0-1-3,-1 1 1,1-1-6,0 2 1,1 1-12,3-2 1,-3-1 8,3 1 0,-3 1-33,-1 2 1,-1-2 31,1-1 0,0 1-26,0 7 0,0-3-11,0 2 1,-2-1-6,-2 1 0,3 0-4,-3 3 0,-2-4 20,2 1 1,-4 2 2,4-2 0,-4 1-6,4-1 0,-4-2 2,4 3 1,-2-3-1,2-2 1,3 0-1,-4 2 1,0-3-25,0-2 1,1 3 24,-1-3 1,3 3-16,-2 1 0,-1-1 11,1 1 0,-6-3 1,2-2 0,2 2-1,-2 3 1,4 0-1,-4-1 1,1-2 2,-1-1 1,-3 0 1,3 4 0,1-4 37,-1 0 0,1-2-34,-1 1 0,-2-1-4,2 2 0,1-5 5,-1 2 1,4-1-9,-4 0 0,1-1 6,-1 2 0,-3-2-1,3-2 1,2 4-3,-3-1 0,1 1-3,-4-3 1,4 2 53,0 1 0,0 1-47,-4-1 1,0-2 19,0 2 0,4 1-13,0-1 0,0-1-18,-4-2 1,0 2 12,0 1 1,0-3-2,0-4 1,1-1-5,3 5 0,-2-1-6,2 0 1,-4-3-1,0 0 0,2-1-2,2 1 1,-2 2 12,1-2 0,-1-1-5,-2 1 1,1-3-2,3 3 1,-3-1 0,5 5-1,-2-1-2,-2 0 1,9 1 0,-10-1 0,6-1-1,-3-2 1,-4-1 0,4-2 0,-2-2-2,-2 5 0,5-5-1,-4 7 2,5-3 1,-5 1-4,3 0 1,-2-5-1,2 7 3,-4-3 0,4 1 0,0 0 0,0-4-3,-4 4 3,0 0 0,2 3-3,2-4-45,-3 3 23,4-2 0,-4 2-58,3-3 62,-2 4 22,3-4 1,-4 3-29,3-2 23,-2 2 25,3-3-6,-5 3 1,4-1 31,0-1 1,0-4 9,-4 4 1,0-3-47,0 2 11,0-3-33,0 6 0,1-5 41,3 3-35,-3-2-2,4 0 0,-5-4 0,0 5 16,0-3-3,0-1-8,0 2 8,0 1-4,0-5 7,0 10-15,0-9 7,0 8 0,0-7 1,0 3-2,0-1 0,0-4 0,0 7-514,0-4 345,0-2 1,0 5-439,0-3 360,6-1 1,-5 3-400,3-1 1,-1-4-30,1 4 678,-3-3 0,9-1 0,-3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05T15:36:48.972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24 1307 7127,'0'6'-963,"0"-2"1539,0-4-349,-4 0-19,2 0-157,-4-4 0,3-2 47,-1-4 1,0-1-9,4 1 0,0 0 27,0-1 1,0-3 1,0 1 1,0-5 41,0 5 1,4-6-54,0 2 0,1 0 4,-1-4 0,-2 2-5,6-5 1,-1 2-12,1 1 0,2 1-31,-2-1 1,3 2-16,1 1 0,-1 0-9,1 4 1,0-5-28,0 2 1,0 2-46,0 1 0,1 2 98,3-2 0,-4 2-93,5-1 1,-1 1 63,1 2 0,2-1-26,-3 1 0,5-1 2,-2 1 1,0 0-3,1-1 1,-5 1-15,5 0 1,-1-1-9,6 1 1,-6 0-24,1-1 1,-2 0 49,2 2 0,2-2-25,-2 0 0,-2 5 14,2-1 0,-4 1-29,4-1 1,-6-2 25,1 2 0,2 1 0,-1-1 0,0 2 3,-4-2 1,4-3 1,0 3 1,3 2-8,-3-2 1,1 3 2,-2-3 1,3 1-5,1 0 1,2-2 4,-5 4 0,4-3-11,-4 4 1,4-5-19,-5 1 1,6 2-4,-1 2 1,1-2-3,-1 1 1,2-2-6,-2 3 1,-1-2 18,0 1 0,1 3-5,3-2 0,1 0 18,0 0 1,-1 2-19,1-3 1,1-1 40,3 3 1,-2-3-33,5 1 0,-3 2 34,3-5 0,1 1-9,4-1 1,-2-1 3,-3 5 1,2-4-5,-6 3 0,6-3 1,-1 0 1,-3 1 30,-1-1 0,-3 5-35,4-2 0,-4-1 3,2 2 0,-2-1 1,-2 4 0,0-3 3,-3 0 0,1-1 14,-6 4 0,3 0 0,-3 0 0,-2 0 0,3 0 1,-3 0 3,-1 0 0,0 0-6,-1 0-3,1 0 0,0 0-36,0 0 19,0 0 1,0 0-4,0 0 1,-1 0-6,1 0 0,-4-3-6,0-1 1,-1-1-3,6 2 0,-1 2 13,0-2 0,-1-2-34,1 1 32,0-4 0,3 6-14,1-5 0,0 1 18,-4-1 1,0-2-2,0 2 1,3 2 1,1-2 0,0-1 1,-4-1 1,0 2 37,-1-1 1,3 1-40,1-2 0,-3-2-15,0 0 0,-1 4 19,-3 1 1,3-1 4,1-4 1,0 4 1,-1 1 0,-3-1 1,0-4 1,-1 4-18,1 0 1,-2 2 2,-2-3 2,-2-1 0,7 7 16,-5-5 47,0 5-41,-4-2 124,0-1-110,0 3 12,0-2-31,0 4 2,0-5-221,0 5 226,0-5-328,0 5 282,0 0 1,1-4-287,3 1 134,-3-1-32,5 4 41,-6 0 1,1 0-470,3 0-159,-3 0 783,4 0 0,1 0 0,0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05T15:36:48.973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47 3017 7946,'0'7'-1936,"0"-3"1819,0-4 144,-4 0-9,2 5 3,-3-5 88,5 5-88,0-5 1,-4 1 65,0 3-36,0-3 62,4 4-31,0-5 3,-5 0 9,4-5-36,-5 4 1,5-5 129,-3 2-99,3 4 20,-5-9-5,6 7-124,0-7 83,0 8-10,0-9-100,0 10 78,0-9 0,0 6 0,0-4-12,0 5 0,2-6 44,2 4 1,-2-3-41,6 4 1,0-4 48,4 3 1,-1-4-36,2 1 1,-1 2 12,4-2 1,-1 0-16,4-3 0,1-1 1,4 0 0,0 0-55,-1-3 1,0 3 51,2-3 0,2 2-27,0-2 0,1-1 44,-4-3 1,0 2 4,-1 2 1,1 2 5,0-1 0,-1-2-7,0 1 0,2-3-3,-2 3 1,-3-1-2,-1 1 1,0-1-16,1-2 1,1 2-6,-6 4 1,7-2-10,-3-1 0,0-1 8,0 1 1,-5 3-2,2-4 0,1 1 7,-1 0 1,4-3-4,-4 3 1,3-3 0,-3 2 0,4-1-1,-4 1 0,4-3 2,-5 1 1,5 2-3,-5 1 0,2-1-64,-1 1 0,-3-3 57,3 3 1,-1 0-24,1 4 0,-3-4 4,3 0 1,1 1-7,-2 2 0,1 0-2,-4 2 0,1-6-1,3 2 1,-3-1-3,3 3 1,-3 1 11,-1 0 1,1-1-16,2 1 1,-1-2 13,1-1 0,3 1-10,-3-1 1,2-3 5,-1 3 1,1-5-1,3 5 0,1-5-3,-5 5 0,3-5 0,-2 4 0,2-3-2,-3 3 1,3-1 4,-3 2 0,1 0-4,-1-5 0,-1 4 2,4-3 1,-4 4-1,1-1 0,1 2-1,-1-2 0,-1 3 0,-3-3 0,0-1 1,-1 1 0,1-3 0,0 3 0,3-4 9,-4 5 0,6-6-7,-9 2 0,10 1 7,-7-1 0,4 0 5,-3 1 0,0-4 2,-1 7 1,1-5-2,0 0 1,3 2-2,1-1 1,0 3-13,-4-3 0,4-1 7,-1-2 1,3 2-20,-3 1 0,-1 3 16,1-3 1,0 3-10,1-3 1,-3-1-13,3-2 1,0 2-3,0 1 1,1 3-8,-1-3 0,-3 1-5,3-1 1,-3-2 10,-1 6 1,4-6 6,-1 2 1,1 1 3,-4-1 0,-1 3-5,1-4 0,1 5 15,-1 0 1,-5 1-15,1 2 1,0-3 31,4 3 1,-5-7-17,1 7 1,-1 1 2,1 2 1,2 0-6,-2-3 1,-1 0 1,1-1 0,0 1-3,4-1 1,-5 1-2,1 0 0,-1-1 48,1 1 1,2-1-46,-2 1 1,-1 0 9,1-1 0,-2 1 5,2-1 0,3 1 1,-3 0 1,-2 1-19,2 2 0,0-3-2,3 3 0,-3-2-2,0-1 0,1 3 10,2 0 1,1 0-20,0-3 0,-4 3 14,-1 0 1,1 0 0,4-3 0,0 0 12,0-1 0,0 2 2,0 2 0,-1-2-16,1 2 0,-1-3 1,-3 0 1,2 3-3,-2 0 1,-1 2 7,1-2 1,-4-2 5,3 1 0,-3 3 1,4-2 84,-6 0-67,9-3-12,-10-1 0,6 1-5,-3-1 1,-3 5 17,3-1-28,-3 0 0,-1-4 12,0 1 0,4 3-7,0 0 1,0 0 1,-4-3 18,0 0 1,2 2-3,2 1 0,-3 4 5,3-3 1,-3 2-13,-1-3 1,0 3 25,0-3 5,0 0-26,0-3 1,0 0-35,0-1 1,0 5 28,0-1 1,0 3-37,0-2 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05T15:36:48.970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686 11 7739,'7'0'-1201,"3"0"1170,-8 0 0,2-1 282,-4-2-191,0 1-125,0-2 111,0 4-13,0 0-14,-4 0 1,2 1 10,-2 2 0,-1 0-17,1 3 1,-1-3-5,1 1 0,3 1 8,-3 2 0,-2-1 7,2 0 0,-1 1-17,1-1 0,2 3 12,-6-2 1,4 3-43,-4 0 1,4 1 26,-4 4 0,4-4 0,-4 3 0,4-1-9,-4 0 0,0 0-2,-3 4 0,3-2 3,0 1 1,1-1-4,-1 1 1,-2-1 2,2 2 0,1-3 4,-1 3 0,0-3 7,-3 3 1,3-3 3,0 3 1,0-1 1,-3 2 0,3 1 7,0-2 1,1-1 3,-1 2 0,-1-4-17,5 3 0,-4 0 1,4 4 1,-4-2-7,4-1 1,-1 2 8,1-3 0,2 2-13,-6 2 1,4 0-8,-4-1 0,5 1-3,-1 0 0,-1-3-15,1 3 0,-4-3-5,4 2 0,-4 1 24,4-4 1,-4 3-4,4 0 0,-3 0 17,3-2 1,-4 1-18,4-2 1,-4 2 12,4-2 0,-1 2-10,1-6 1,2 5 21,-2-5 0,0 5-11,0-5 1,-2 3 0,2-3 1,3 0-16,-3 5 0,-2-5 10,2 5 0,0-5 0,0 5 0,1-5-1,-5 5 0,6-4-35,-2 3 0,-2-3 26,2 3 0,-3-3-3,3 3 0,-2-1 8,2 2 0,2 0-1,-6-5 1,4 6 15,-4-2 1,5 0-18,-1 0 0,-1-3 11,1 3 0,-4-5-8,4 2 0,-4 1 17,4-1 0,-3 1-12,3-1 1,-4-2 40,4 2 1,-4-3 7,4 0-21,0-2 1,1 2-22,-1 0 0,-2-2 1,2 2 0,3 0 20,-3-1 0,1 0-11,0 1 0,1-1-6,-2 0 0,2 1 2,-2-1 0,2 0-28,-2 1 1,2-1 23,-2 0 0,2 1 0,-1-1 0,1 1 15,2-1-14,0 0 1,0 1 20,0-1 0,-2-3-21,-2 0 1,4-3 174,-4 3-140,2-1 22,2 5 0,0-1-36,0 1 1,0-5 8,0 1 0,0-3 3,0 3-7,0 0-86,0 3 99,0 0-89,0 1 0,0-4 57,0-1-44,0-3 0,0 3 20,0-3-7,0-2 24,0 4 0,0-5 2,0 0-105,0 4-114,0-2-229,0 2 436,0-4 0,0 0 0,0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198CE-4EF4-524C-9451-BD50AA458A87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E2C7E-B071-8C44-8A96-EE2EED350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033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DE2C7E-B071-8C44-8A96-EE2EED350F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33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E2C7E-B071-8C44-8A96-EE2EED350F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13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E2C7E-B071-8C44-8A96-EE2EED350F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332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E2C7E-B071-8C44-8A96-EE2EED350F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3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4DBE8-D942-CE43-9569-AB613CC22392}" type="datetime4">
              <a:rPr lang="en-IN" smtClean="0"/>
              <a:t>07 January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D40C-F28A-554C-AF27-A0D02650F384}" type="datetime4">
              <a:rPr lang="en-IN" smtClean="0"/>
              <a:t>07 January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DB83-64D2-2740-8BBC-94C4B69BF1A1}" type="datetime4">
              <a:rPr lang="en-IN" smtClean="0"/>
              <a:t>07 January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9681" y="1465215"/>
            <a:ext cx="10160000" cy="47715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5BD6-5E87-2742-818C-B2E8437E4429}" type="datetime4">
              <a:rPr lang="en-IN" smtClean="0"/>
              <a:t>07 January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22753" y="6411596"/>
            <a:ext cx="1119294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8327-B4B0-7647-82F0-BBBB56DCB682}" type="datetime4">
              <a:rPr lang="en-IN" smtClean="0"/>
              <a:t>07 January 2022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F404-658F-DC46-A1FB-07410F3E9028}" type="datetime4">
              <a:rPr lang="en-IN" smtClean="0"/>
              <a:t>07 January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10C4-7CB5-AA49-BD1B-0ED4B7377034}" type="datetime4">
              <a:rPr lang="en-IN" smtClean="0"/>
              <a:t>07 January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7D2C-5158-214C-BE5E-037D0682BB00}" type="datetime4">
              <a:rPr lang="en-IN" smtClean="0"/>
              <a:t>07 January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3C91-9BDF-7E43-99AA-2E2FA1B6BBD6}" type="datetime4">
              <a:rPr lang="en-IN" smtClean="0"/>
              <a:t>07 January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17FD-1165-F042-ADB9-C35BFBAC8F26}" type="datetime4">
              <a:rPr lang="en-IN" smtClean="0"/>
              <a:t>07 January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41159-7969-2D4C-9E52-72E6BB41C6B7}" type="datetime4">
              <a:rPr lang="en-IN" smtClean="0"/>
              <a:t>07 January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73026"/>
            <a:ext cx="9930163" cy="10448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F817626-6E1C-434F-8A46-361AFACE6120}" type="datetime4">
              <a:rPr lang="en-IN" smtClean="0"/>
              <a:t>07 January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94459" y="6468608"/>
            <a:ext cx="1754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customXml" Target="../ink/ink1.xml"/><Relationship Id="rId7" Type="http://schemas.openxmlformats.org/officeDocument/2006/relationships/image" Target="../media/image25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image" Target="../media/image28.png"/><Relationship Id="rId5" Type="http://schemas.openxmlformats.org/officeDocument/2006/relationships/image" Target="../media/image240.png"/><Relationship Id="rId10" Type="http://schemas.openxmlformats.org/officeDocument/2006/relationships/customXml" Target="../ink/ink4.xml"/><Relationship Id="rId9" Type="http://schemas.openxmlformats.org/officeDocument/2006/relationships/image" Target="../media/image26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6307" y="507551"/>
            <a:ext cx="10344931" cy="1811870"/>
          </a:xfrm>
        </p:spPr>
        <p:txBody>
          <a:bodyPr/>
          <a:lstStyle/>
          <a:p>
            <a:pPr algn="ctr"/>
            <a:r>
              <a:rPr lang="en-US" sz="3600" dirty="0"/>
              <a:t>Online Discrepancy with Recourse for Vectors and Graphs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6308" y="2269079"/>
            <a:ext cx="10344931" cy="996708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/>
              <a:t>Sahil</a:t>
            </a:r>
            <a:r>
              <a:rPr lang="en-US" sz="2400" dirty="0"/>
              <a:t> </a:t>
            </a:r>
            <a:r>
              <a:rPr lang="en-US" sz="2400" dirty="0" err="1"/>
              <a:t>singla</a:t>
            </a:r>
            <a:r>
              <a:rPr lang="en-US" sz="2400" dirty="0"/>
              <a:t>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Georgia Tech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7C0B25-712D-4FB0-BA52-01B85B2DAF18}"/>
              </a:ext>
            </a:extLst>
          </p:cNvPr>
          <p:cNvSpPr txBox="1"/>
          <p:nvPr/>
        </p:nvSpPr>
        <p:spPr>
          <a:xfrm>
            <a:off x="1370113" y="3539219"/>
            <a:ext cx="1286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Anupam Gupta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DBA7BA9-5E02-4438-BABF-2F0333659DDD}"/>
              </a:ext>
            </a:extLst>
          </p:cNvPr>
          <p:cNvSpPr txBox="1"/>
          <p:nvPr/>
        </p:nvSpPr>
        <p:spPr>
          <a:xfrm>
            <a:off x="4004724" y="3539219"/>
            <a:ext cx="1563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Vijaykrishna</a:t>
            </a:r>
            <a:r>
              <a:rPr lang="en-US" b="1" dirty="0"/>
              <a:t> </a:t>
            </a:r>
            <a:r>
              <a:rPr lang="en-US" b="1" dirty="0" err="1"/>
              <a:t>Gurunathan</a:t>
            </a:r>
            <a:endParaRPr lang="en-US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E5F7A67-D7A3-4509-ACA2-09DD7563EC0D}"/>
              </a:ext>
            </a:extLst>
          </p:cNvPr>
          <p:cNvSpPr txBox="1"/>
          <p:nvPr/>
        </p:nvSpPr>
        <p:spPr>
          <a:xfrm>
            <a:off x="6578383" y="3544299"/>
            <a:ext cx="1905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Ravishankar Krishnaswamy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5D37862-C746-4A26-A2BA-16FBFE29DBAA}"/>
              </a:ext>
            </a:extLst>
          </p:cNvPr>
          <p:cNvSpPr txBox="1"/>
          <p:nvPr/>
        </p:nvSpPr>
        <p:spPr>
          <a:xfrm>
            <a:off x="9649442" y="3539218"/>
            <a:ext cx="1286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Amit Kumar</a:t>
            </a:r>
          </a:p>
        </p:txBody>
      </p:sp>
      <p:pic>
        <p:nvPicPr>
          <p:cNvPr id="4" name="Picture 2" descr="Vijaykrishna Gurunathan">
            <a:extLst>
              <a:ext uri="{FF2B5EF4-FFF2-40B4-BE49-F238E27FC236}">
                <a16:creationId xmlns:a16="http://schemas.microsoft.com/office/drawing/2014/main" id="{4CC92AEF-6163-4E27-9EAB-AC84C04A25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" r="5193"/>
          <a:stretch/>
        </p:blipFill>
        <p:spPr bwMode="auto">
          <a:xfrm>
            <a:off x="3896088" y="4272723"/>
            <a:ext cx="1697542" cy="1848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arnegie Mellon University School of Computer Science Algorithms and Data  Structures | Online Program">
            <a:extLst>
              <a:ext uri="{FF2B5EF4-FFF2-40B4-BE49-F238E27FC236}">
                <a16:creationId xmlns:a16="http://schemas.microsoft.com/office/drawing/2014/main" id="{7B5192BC-EAE4-4DB0-ACA9-FCD25E4FC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886" y="4266384"/>
            <a:ext cx="1830170" cy="1848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avishankar Krishnaswamy">
            <a:extLst>
              <a:ext uri="{FF2B5EF4-FFF2-40B4-BE49-F238E27FC236}">
                <a16:creationId xmlns:a16="http://schemas.microsoft.com/office/drawing/2014/main" id="{DAB1BE77-8090-43CF-918F-9E58A9D2C9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01" r="15137"/>
          <a:stretch/>
        </p:blipFill>
        <p:spPr bwMode="auto">
          <a:xfrm>
            <a:off x="6704232" y="4266384"/>
            <a:ext cx="1779768" cy="1854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mit Kumar&amp;#39;s homepage">
            <a:extLst>
              <a:ext uri="{FF2B5EF4-FFF2-40B4-BE49-F238E27FC236}">
                <a16:creationId xmlns:a16="http://schemas.microsoft.com/office/drawing/2014/main" id="{3C4D9DB3-6E83-4ADC-8CA1-C222CFE37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90" y="4266384"/>
            <a:ext cx="1666148" cy="1854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4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852" y="1752601"/>
            <a:ext cx="10478588" cy="3535679"/>
          </a:xfrm>
          <a:ln>
            <a:noFill/>
          </a:ln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cap="small" dirty="0">
                <a:solidFill>
                  <a:schemeClr val="accent1"/>
                </a:solidFill>
              </a:rPr>
              <a:t>Online Discrepancy with Recourse</a:t>
            </a:r>
          </a:p>
          <a:p>
            <a:endParaRPr lang="en-US" cap="small" dirty="0">
              <a:solidFill>
                <a:schemeClr val="accent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cap="small" dirty="0">
                <a:solidFill>
                  <a:schemeClr val="accent1"/>
                </a:solidFill>
              </a:rPr>
              <a:t>Dynamic Vector Balancing via Distributed Barany-Grinberg</a:t>
            </a:r>
          </a:p>
          <a:p>
            <a:pPr marL="342900" indent="-342900">
              <a:buFont typeface="Arial"/>
              <a:buChar char="•"/>
            </a:pPr>
            <a:endParaRPr lang="en-US" cap="small" dirty="0">
              <a:solidFill>
                <a:schemeClr val="accent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cap="small" dirty="0">
                <a:solidFill>
                  <a:schemeClr val="tx2"/>
                </a:solidFill>
              </a:rPr>
              <a:t>Dynamic Edge Orientation via Expander Decomposition and Local Search</a:t>
            </a:r>
          </a:p>
          <a:p>
            <a:endParaRPr lang="en-US" cap="small" dirty="0">
              <a:solidFill>
                <a:schemeClr val="accent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cap="small" dirty="0">
                <a:solidFill>
                  <a:schemeClr val="accent1"/>
                </a:solidFill>
              </a:rPr>
              <a:t>Conclusion and Open Problems</a:t>
            </a:r>
          </a:p>
          <a:p>
            <a:pPr marL="342900" indent="-342900">
              <a:buFont typeface="Arial"/>
              <a:buChar char="•"/>
            </a:pPr>
            <a:endParaRPr lang="en-US" cap="small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2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774BB-4FCC-4284-8844-433FA693F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Edge Orientation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38E782-0EF3-4B42-AF02-7C2FAB2473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49681" y="1465215"/>
                <a:ext cx="9290082" cy="2544810"/>
              </a:xfrm>
            </p:spPr>
            <p:txBody>
              <a:bodyPr/>
              <a:lstStyle/>
              <a:p>
                <a:r>
                  <a:rPr lang="en-US" b="0" dirty="0"/>
                  <a:t>Edges dynamically inserted/removed in a graph. Maintain edge orientations </a:t>
                </a:r>
                <a:r>
                  <a:rPr lang="en-US" b="0" dirty="0" err="1"/>
                  <a:t>s.t.</a:t>
                </a:r>
                <a:r>
                  <a:rPr lang="en-US" b="0" dirty="0"/>
                  <a:t> each vertex has a small</a:t>
                </a:r>
                <a:r>
                  <a:rPr lang="en-US" dirty="0"/>
                  <a:t> </a:t>
                </a:r>
                <a:r>
                  <a:rPr lang="en-US" b="1" dirty="0">
                    <a:solidFill>
                      <a:schemeClr val="tx2"/>
                    </a:solidFill>
                  </a:rPr>
                  <a:t>signed degree</a:t>
                </a:r>
                <a:r>
                  <a:rPr lang="en-US" dirty="0"/>
                  <a:t>:</a:t>
                </a:r>
              </a:p>
              <a:p>
                <a:pPr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max</m:t>
                          </m:r>
                        </m:e>
                        <m:lim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v</m:t>
                          </m:r>
                        </m:lim>
                      </m:limLow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incoming</m:t>
                          </m:r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v</m:t>
                              </m:r>
                            </m:e>
                          </m:d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−#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outgoing</m:t>
                          </m:r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v</m:t>
                          </m:r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1" i="1" dirty="0">
                  <a:solidFill>
                    <a:schemeClr val="tx2"/>
                  </a:solidFill>
                </a:endParaRPr>
              </a:p>
              <a:p>
                <a:endParaRPr lang="en-US" sz="1800" dirty="0"/>
              </a:p>
              <a:p>
                <a:r>
                  <a:rPr lang="en-US" dirty="0"/>
                  <a:t>What’s known for offline for a fixed graph:</a:t>
                </a:r>
              </a:p>
              <a:p>
                <a:pPr marL="274320" lvl="1" indent="0">
                  <a:buNone/>
                </a:pPr>
                <a:r>
                  <a:rPr lang="en-US" b="0" dirty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b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b="0" dirty="0"/>
                  <a:t> discrepancy via Beck-</a:t>
                </a:r>
                <a:r>
                  <a:rPr lang="en-US" b="0" dirty="0" err="1"/>
                  <a:t>Fiala</a:t>
                </a:r>
                <a:endParaRPr lang="en-US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38E782-0EF3-4B42-AF02-7C2FAB2473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49681" y="1465215"/>
                <a:ext cx="9290082" cy="2544810"/>
              </a:xfrm>
              <a:blipFill>
                <a:blip r:embed="rId2"/>
                <a:stretch>
                  <a:fillRect l="-656" t="-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5AACD5-B90F-4842-A0FB-2BA2BB646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11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005B00CC-28EA-48F0-8C8E-5BC7ACC8996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28837" y="4122787"/>
                <a:ext cx="8753128" cy="771993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2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cap="all" dirty="0"/>
                  <a:t>Thm </a:t>
                </a:r>
                <a:r>
                  <a:rPr lang="en-US" dirty="0"/>
                  <a:t> (Fully-dynamic edge orientation):</a:t>
                </a:r>
              </a:p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b="0" dirty="0"/>
                  <a:t>Algorithm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polylog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/>
                  <a:t> discrepancy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>
                        <a:latin typeface="Cambria Math" panose="02040503050406030204" pitchFamily="18" charset="0"/>
                      </a:rPr>
                      <m:t>polylog</m:t>
                    </m:r>
                    <m:r>
                      <a:rPr lang="en-US" b="0" i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b="0" i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b="0" i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/>
                  <a:t> amortized recourse.</a:t>
                </a:r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005B00CC-28EA-48F0-8C8E-5BC7ACC899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837" y="4122787"/>
                <a:ext cx="8753128" cy="7719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9A0AA893-8AE4-4F52-96CF-7961DA3A2736}"/>
              </a:ext>
            </a:extLst>
          </p:cNvPr>
          <p:cNvSpPr/>
          <p:nvPr/>
        </p:nvSpPr>
        <p:spPr>
          <a:xfrm>
            <a:off x="7437120" y="3525611"/>
            <a:ext cx="3035059" cy="369332"/>
          </a:xfrm>
          <a:prstGeom prst="rect">
            <a:avLst/>
          </a:prstGeom>
          <a:ln w="158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Unclear for dynamic graphs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CBE3989-C079-4E2D-84AC-737A94E40F44}"/>
              </a:ext>
            </a:extLst>
          </p:cNvPr>
          <p:cNvSpPr txBox="1">
            <a:spLocks/>
          </p:cNvSpPr>
          <p:nvPr/>
        </p:nvSpPr>
        <p:spPr>
          <a:xfrm>
            <a:off x="1627521" y="5153401"/>
            <a:ext cx="8554444" cy="108336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High-level idea: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Dynamically decompose into nearly-regular edge-disjoint expanders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Run local-search algorithm on each expander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0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1394-8186-40AC-A8FE-AE4CD131D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Local Search on Expanders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9BF1F1-8FFF-4402-9638-66E28F8104F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49681" y="1465216"/>
                <a:ext cx="10160000" cy="695326"/>
              </a:xfrm>
            </p:spPr>
            <p:txBody>
              <a:bodyPr/>
              <a:lstStyle/>
              <a:p>
                <a:r>
                  <a:rPr lang="en-US" dirty="0"/>
                  <a:t>Local Search: </a:t>
                </a:r>
                <a:r>
                  <a:rPr lang="en-US" b="0" dirty="0"/>
                  <a:t>Flip edge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u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v</m:t>
                    </m:r>
                  </m:oMath>
                </a14:m>
                <a:r>
                  <a:rPr lang="en-US" b="0" dirty="0"/>
                  <a:t> if decreases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max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⁡{|</m:t>
                    </m:r>
                    <m:sSub>
                      <m:sSubPr>
                        <m:ctrlPr>
                          <a:rPr lang="en-US" b="0" i="1" dirty="0" err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err="1" smtClean="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dirty="0" err="1" smtClean="0">
                            <a:latin typeface="Cambria Math" panose="02040503050406030204" pitchFamily="18" charset="0"/>
                          </a:rPr>
                          <m:t>u</m:t>
                        </m:r>
                      </m:sub>
                    </m:sSub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|,</m:t>
                    </m:r>
                    <m:r>
                      <a:rPr lang="en-US" b="0" i="0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b="0" i="1" dirty="0" err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err="1" smtClean="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dirty="0" err="1" smtClean="0">
                            <a:latin typeface="Cambria Math" panose="02040503050406030204" pitchFamily="18" charset="0"/>
                          </a:rPr>
                          <m:t>v</m:t>
                        </m:r>
                      </m:sub>
                    </m:sSub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|}</m:t>
                    </m:r>
                  </m:oMath>
                </a14:m>
                <a:endParaRPr lang="en-US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9BF1F1-8FFF-4402-9638-66E28F8104F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49681" y="1465216"/>
                <a:ext cx="10160000" cy="695326"/>
              </a:xfrm>
              <a:blipFill>
                <a:blip r:embed="rId2"/>
                <a:stretch>
                  <a:fillRect l="-600" t="-3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341B0B-D77D-4EEF-98D3-E9B042D09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12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42F94257-3D5F-4931-BCDE-D9C74CA80F0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75464" y="2143878"/>
                <a:ext cx="9110926" cy="515888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2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cap="all" dirty="0"/>
                  <a:t>Lemma </a:t>
                </a:r>
                <a:r>
                  <a:rPr lang="en-US" dirty="0"/>
                  <a:t>: </a:t>
                </a:r>
                <a:r>
                  <a:rPr lang="en-US" b="0" dirty="0"/>
                  <a:t>Local optimum for regular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ϕ</m:t>
                    </m:r>
                  </m:oMath>
                </a14:m>
                <a:r>
                  <a:rPr lang="en-US" b="0" dirty="0"/>
                  <a:t>-expander has discrepancy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ϕ</m:t>
                        </m:r>
                      </m:den>
                    </m:f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0" dirty="0"/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42F94257-3D5F-4931-BCDE-D9C74CA80F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5464" y="2143878"/>
                <a:ext cx="9110926" cy="5158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A91CDB53-C1D1-4B47-A8BE-CC795FE6DE8D}"/>
              </a:ext>
            </a:extLst>
          </p:cNvPr>
          <p:cNvSpPr/>
          <p:nvPr/>
        </p:nvSpPr>
        <p:spPr>
          <a:xfrm>
            <a:off x="8864987" y="1363051"/>
            <a:ext cx="2077332" cy="584775"/>
          </a:xfrm>
          <a:prstGeom prst="rect">
            <a:avLst/>
          </a:prstGeom>
          <a:ln w="158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Assume </a:t>
            </a:r>
            <a:r>
              <a:rPr lang="en-US" sz="1600" b="1" dirty="0">
                <a:solidFill>
                  <a:schemeClr val="tx2"/>
                </a:solidFill>
              </a:rPr>
              <a:t>regularity</a:t>
            </a:r>
            <a:r>
              <a:rPr lang="en-US" sz="1600" dirty="0"/>
              <a:t> for simplicity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DE754BF7-B73B-4F5C-A4C3-A4F3AF1CF07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49680" y="2962274"/>
                <a:ext cx="6547301" cy="355282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/>
                  <a:t>Proof idea:</a:t>
                </a:r>
              </a:p>
              <a:p>
                <a:r>
                  <a:rPr lang="en-US" sz="1800" b="0" dirty="0"/>
                  <a:t>Let root have the largest discrep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b="0" i="0" smtClean="0">
                        <a:latin typeface="Cambria Math" panose="02040503050406030204" pitchFamily="18" charset="0"/>
                      </a:rPr>
                      <m:t>k</m:t>
                    </m:r>
                  </m:oMath>
                </a14:m>
                <a:r>
                  <a:rPr lang="en-US" sz="1800" b="0" dirty="0"/>
                  <a:t> (say +</a:t>
                </a:r>
                <a:r>
                  <a:rPr lang="en-US" sz="1800" b="0" dirty="0" err="1"/>
                  <a:t>ve</a:t>
                </a:r>
                <a:r>
                  <a:rPr lang="en-US" sz="1800" b="0" dirty="0"/>
                  <a:t>).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800" b="0" dirty="0"/>
                  <a:t>At local optimum, edge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b="0" i="0" dirty="0" smtClean="0">
                        <a:latin typeface="Cambria Math" panose="02040503050406030204" pitchFamily="18" charset="0"/>
                      </a:rPr>
                      <m:t>u</m:t>
                    </m:r>
                    <m:r>
                      <a:rPr lang="en-US" sz="1800" b="0" i="0" dirty="0" smtClean="0">
                        <a:latin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lang="en-US" sz="1800" b="0" i="0" dirty="0" smtClean="0">
                        <a:latin typeface="Cambria Math" panose="02040503050406030204" pitchFamily="18" charset="0"/>
                      </a:rPr>
                      <m:t>v</m:t>
                    </m:r>
                  </m:oMath>
                </a14:m>
                <a:r>
                  <a:rPr lang="en-US" sz="1800" b="0" dirty="0"/>
                  <a:t> implies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 b="0" i="0" dirty="0" smtClean="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800" b="0" i="0" dirty="0" smtClean="0">
                            <a:latin typeface="Cambria Math" panose="02040503050406030204" pitchFamily="18" charset="0"/>
                          </a:rPr>
                          <m:t>u</m:t>
                        </m:r>
                      </m:sub>
                    </m:sSub>
                    <m:r>
                      <a:rPr lang="en-US" sz="1800" b="0" i="0" dirty="0" smtClean="0">
                        <a:latin typeface="Cambria Math" panose="02040503050406030204" pitchFamily="18" charset="0"/>
                      </a:rPr>
                      <m:t>≥ </m:t>
                    </m:r>
                    <m:sSub>
                      <m:sSubPr>
                        <m:ctrlPr>
                          <a:rPr lang="en-US" sz="1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 b="0" i="0" dirty="0" smtClean="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800" b="0" i="0" dirty="0" smtClean="0">
                            <a:latin typeface="Cambria Math" panose="02040503050406030204" pitchFamily="18" charset="0"/>
                          </a:rPr>
                          <m:t>v</m:t>
                        </m:r>
                      </m:sub>
                    </m:sSub>
                    <m:r>
                      <a:rPr lang="en-US" sz="1800" b="0" i="0" dirty="0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US" sz="1800" b="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800" b="0" dirty="0"/>
                  <a:t>Rooted directed graph,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b="0" dirty="0"/>
                  <a:t> be vertices with a</a:t>
                </a:r>
                <a:br>
                  <a:rPr lang="en-US" sz="1800" b="0" dirty="0"/>
                </a:br>
                <a:r>
                  <a:rPr lang="en-US" sz="1800" b="0" dirty="0"/>
                  <a:t>path of length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m:rPr>
                        <m:sty m:val="p"/>
                      </m:rPr>
                      <a:rPr lang="en-US" sz="1800" b="0" i="0" smtClean="0"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endParaRPr lang="en-US" sz="1800" b="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" b="0" dirty="0"/>
              </a:p>
              <a:p>
                <a:r>
                  <a:rPr lang="en-US" sz="1800" dirty="0">
                    <a:solidFill>
                      <a:schemeClr val="tx2"/>
                    </a:solidFill>
                  </a:rPr>
                  <a:t> </a:t>
                </a:r>
                <a:r>
                  <a:rPr lang="en-US" dirty="0">
                    <a:solidFill>
                      <a:schemeClr val="tx2"/>
                    </a:solidFill>
                  </a:rPr>
                  <a:t> CLAIM</a:t>
                </a:r>
                <a:r>
                  <a:rPr lang="en-US" b="0" dirty="0"/>
                  <a:t>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E</m:t>
                        </m:r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dirty="0" err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k</m:t>
                            </m:r>
                          </m:sub>
                        </m:sSub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≥ </m:t>
                    </m:r>
                    <m:d>
                      <m:dPr>
                        <m:begChr m:val="|"/>
                        <m:endChr m:val="|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E</m:t>
                            </m:r>
                            <m: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k</m:t>
                            </m:r>
                            <m: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dirty="0">
                        <a:latin typeface="Cambria Math" panose="02040503050406030204" pitchFamily="18" charset="0"/>
                      </a:rPr>
                      <m:t>(1+</m:t>
                    </m:r>
                    <m:f>
                      <m:fPr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dirty="0">
                            <a:latin typeface="Cambria Math" panose="02040503050406030204" pitchFamily="18" charset="0"/>
                          </a:rPr>
                          <m:t>ϕ</m:t>
                        </m:r>
                      </m:num>
                      <m:den>
                        <m:r>
                          <a:rPr lang="en-US" b="0" i="1" dirty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00" b="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800" b="0" dirty="0"/>
                  <a:t>Hence,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b="0" i="0" smtClean="0">
                        <a:latin typeface="Cambria Math" panose="02040503050406030204" pitchFamily="18" charset="0"/>
                      </a:rPr>
                      <m:t>k</m:t>
                    </m:r>
                  </m:oMath>
                </a14:m>
                <a:r>
                  <a:rPr lang="en-US" sz="1800" b="0" dirty="0"/>
                  <a:t> can only be logarithmic</a:t>
                </a:r>
                <a:endParaRPr lang="en-US" b="0" dirty="0"/>
              </a:p>
            </p:txBody>
          </p:sp>
        </mc:Choice>
        <mc:Fallback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DE754BF7-B73B-4F5C-A4C3-A4F3AF1CF0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680" y="2962274"/>
                <a:ext cx="6547301" cy="3552826"/>
              </a:xfrm>
              <a:prstGeom prst="rect">
                <a:avLst/>
              </a:prstGeom>
              <a:blipFill>
                <a:blip r:embed="rId4"/>
                <a:stretch>
                  <a:fillRect l="-931" t="-8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0EDBD7BA-CD16-40E1-8936-3604451A743D}"/>
              </a:ext>
            </a:extLst>
          </p:cNvPr>
          <p:cNvSpPr/>
          <p:nvPr/>
        </p:nvSpPr>
        <p:spPr>
          <a:xfrm>
            <a:off x="7591426" y="5373704"/>
            <a:ext cx="3350894" cy="646331"/>
          </a:xfrm>
          <a:prstGeom prst="rect">
            <a:avLst/>
          </a:prstGeom>
          <a:ln w="158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There exist non-expanding graphs with bad local-optimum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AD3D486-7E9F-4E22-8EC1-7CA35077A85A}"/>
              </a:ext>
            </a:extLst>
          </p:cNvPr>
          <p:cNvGrpSpPr/>
          <p:nvPr/>
        </p:nvGrpSpPr>
        <p:grpSpPr>
          <a:xfrm>
            <a:off x="6611881" y="2839204"/>
            <a:ext cx="5171342" cy="2181487"/>
            <a:chOff x="6611881" y="2839204"/>
            <a:chExt cx="5171342" cy="2181487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0720754F-223D-4C9F-BA99-DDEAEE45000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611881" y="2839204"/>
              <a:ext cx="5171342" cy="2181487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A1343CF-BDB0-4094-8523-374F132D499A}"/>
                </a:ext>
              </a:extLst>
            </p:cNvPr>
            <p:cNvSpPr txBox="1"/>
            <p:nvPr/>
          </p:nvSpPr>
          <p:spPr>
            <a:xfrm>
              <a:off x="7448550" y="3481387"/>
              <a:ext cx="61985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b="0" dirty="0"/>
                <a:t>root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6629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8F121-334B-46AE-B19E-F175B8A5B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Dynamic Expander Decomposition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56DE52E-E0B6-4AFF-A69C-5C005C5717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49681" y="1465215"/>
                <a:ext cx="9999344" cy="4771554"/>
              </a:xfrm>
            </p:spPr>
            <p:txBody>
              <a:bodyPr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Static Expander Decomposition</a:t>
                </a:r>
              </a:p>
              <a:p>
                <a:r>
                  <a:rPr lang="en-US" b="0" dirty="0"/>
                  <a:t>	Gives nearly-regular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polylog</m:t>
                        </m:r>
                        <m:r>
                          <a:rPr lang="en-US" b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b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b="0" dirty="0"/>
                  <a:t> expanders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2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Dynamic Expander Decomposition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Insertions easy to handle. Need to handle deletions in expanders.</a:t>
                </a:r>
              </a:p>
              <a:p>
                <a:pPr marL="914400" lvl="1" indent="-457200">
                  <a:buFont typeface="+mj-lt"/>
                  <a:buAutoNum type="arabicPeriod"/>
                </a:pPr>
                <a:endParaRPr lang="en-US" dirty="0"/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Expanders might change drastically:	</a:t>
                </a:r>
                <a:br>
                  <a:rPr lang="en-US" dirty="0"/>
                </a:br>
                <a:r>
                  <a:rPr lang="en-US" dirty="0"/>
                  <a:t>	Use expander </a:t>
                </a:r>
                <a:r>
                  <a:rPr lang="en-US" b="1" dirty="0">
                    <a:solidFill>
                      <a:schemeClr val="tx2"/>
                    </a:solidFill>
                  </a:rPr>
                  <a:t>pruning</a:t>
                </a:r>
                <a:r>
                  <a:rPr lang="en-US" dirty="0"/>
                  <a:t> to remove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ΔP</m:t>
                    </m:r>
                  </m:oMath>
                </a14:m>
                <a:r>
                  <a:rPr lang="en-US" dirty="0"/>
                  <a:t> with small volume</a:t>
                </a:r>
              </a:p>
              <a:p>
                <a:pPr marL="914400" lvl="1" indent="-457200">
                  <a:buFont typeface="+mj-lt"/>
                  <a:buAutoNum type="arabicPeriod"/>
                </a:pPr>
                <a:endParaRPr lang="en-US" dirty="0"/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Quickly find a locally-optimal coloring for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G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V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∖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ΔP</m:t>
                        </m:r>
                      </m:e>
                    </m:d>
                  </m:oMath>
                </a14:m>
                <a:br>
                  <a:rPr lang="en-US" dirty="0"/>
                </a:br>
                <a:r>
                  <a:rPr lang="en-US" dirty="0"/>
                  <a:t>	“</a:t>
                </a:r>
                <a:r>
                  <a:rPr lang="en-US" b="1" dirty="0">
                    <a:solidFill>
                      <a:schemeClr val="tx2"/>
                    </a:solidFill>
                  </a:rPr>
                  <a:t>Gradually</a:t>
                </a:r>
                <a:r>
                  <a:rPr lang="en-US" dirty="0"/>
                  <a:t>” remove edges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ΔP</m:t>
                    </m:r>
                  </m:oMath>
                </a14:m>
                <a:r>
                  <a:rPr lang="en-US" dirty="0"/>
                  <a:t> while performing local search</a:t>
                </a:r>
              </a:p>
              <a:p>
                <a:pPr lvl="1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56DE52E-E0B6-4AFF-A69C-5C005C5717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49681" y="1465215"/>
                <a:ext cx="9999344" cy="4771554"/>
              </a:xfrm>
              <a:blipFill>
                <a:blip r:embed="rId2"/>
                <a:stretch>
                  <a:fillRect l="-549" t="-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9AC240-894F-4A04-AA3C-1B2EF2CB7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A03FB7F-9559-4CB0-AFB7-991A35320EBB}"/>
              </a:ext>
            </a:extLst>
          </p:cNvPr>
          <p:cNvGrpSpPr/>
          <p:nvPr/>
        </p:nvGrpSpPr>
        <p:grpSpPr>
          <a:xfrm>
            <a:off x="8741266" y="1396578"/>
            <a:ext cx="2059480" cy="1806558"/>
            <a:chOff x="8741266" y="1187028"/>
            <a:chExt cx="2059480" cy="1806558"/>
          </a:xfrm>
        </p:grpSpPr>
        <p:sp>
          <p:nvSpPr>
            <p:cNvPr id="6" name="Elipse 20">
              <a:extLst>
                <a:ext uri="{FF2B5EF4-FFF2-40B4-BE49-F238E27FC236}">
                  <a16:creationId xmlns:a16="http://schemas.microsoft.com/office/drawing/2014/main" id="{215F33FA-9F9B-4B50-A423-0071BD3CF4D8}"/>
                </a:ext>
              </a:extLst>
            </p:cNvPr>
            <p:cNvSpPr/>
            <p:nvPr/>
          </p:nvSpPr>
          <p:spPr>
            <a:xfrm>
              <a:off x="8741266" y="1187028"/>
              <a:ext cx="2059480" cy="1806558"/>
            </a:xfrm>
            <a:prstGeom prst="ellipse">
              <a:avLst/>
            </a:prstGeom>
            <a:solidFill>
              <a:srgbClr val="000000">
                <a:alpha val="5000"/>
              </a:srgbClr>
            </a:solidFill>
            <a:ln w="30856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 anchorCtr="1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F38CACC2-CEA5-4D51-BD93-A7DAD5D81CE7}"/>
                </a:ext>
              </a:extLst>
            </p:cNvPr>
            <p:cNvGrpSpPr/>
            <p:nvPr/>
          </p:nvGrpSpPr>
          <p:grpSpPr>
            <a:xfrm>
              <a:off x="8785119" y="1200498"/>
              <a:ext cx="1915560" cy="1737720"/>
              <a:chOff x="8731093" y="2401710"/>
              <a:chExt cx="2381400" cy="24627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3">
                <p14:nvContentPartPr>
                  <p14:cNvPr id="8" name="Ink 7">
                    <a:extLst>
                      <a:ext uri="{FF2B5EF4-FFF2-40B4-BE49-F238E27FC236}">
                        <a16:creationId xmlns:a16="http://schemas.microsoft.com/office/drawing/2014/main" id="{56951DCA-6EFB-4EBA-A498-6E9AE5CBCC5A}"/>
                      </a:ext>
                    </a:extLst>
                  </p14:cNvPr>
                  <p14:cNvContentPartPr/>
                  <p14:nvPr/>
                </p14:nvContentPartPr>
                <p14:xfrm>
                  <a:off x="9466573" y="3146550"/>
                  <a:ext cx="651240" cy="1717920"/>
                </p14:xfrm>
              </p:contentPart>
            </mc:Choice>
            <mc:Fallback xmlns="">
              <p:pic>
                <p:nvPicPr>
                  <p:cNvPr id="8" name="Ink 7">
                    <a:extLst>
                      <a:ext uri="{FF2B5EF4-FFF2-40B4-BE49-F238E27FC236}">
                        <a16:creationId xmlns:a16="http://schemas.microsoft.com/office/drawing/2014/main" id="{4BF9143E-D9FE-B44F-94BE-74EE8D6624BF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9446053" y="3126030"/>
                    <a:ext cx="691920" cy="17586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">
                <p14:nvContentPartPr>
                  <p14:cNvPr id="9" name="Ink 8">
                    <a:extLst>
                      <a:ext uri="{FF2B5EF4-FFF2-40B4-BE49-F238E27FC236}">
                        <a16:creationId xmlns:a16="http://schemas.microsoft.com/office/drawing/2014/main" id="{73633041-5049-4AC8-AA50-6C40D7ABC8C2}"/>
                      </a:ext>
                    </a:extLst>
                  </p14:cNvPr>
                  <p14:cNvContentPartPr/>
                  <p14:nvPr/>
                </p14:nvContentPartPr>
                <p14:xfrm>
                  <a:off x="9921613" y="3466950"/>
                  <a:ext cx="1190880" cy="672480"/>
                </p14:xfrm>
              </p:contentPart>
            </mc:Choice>
            <mc:Fallback xmlns="">
              <p:pic>
                <p:nvPicPr>
                  <p:cNvPr id="10" name="Ink 9">
                    <a:extLst>
                      <a:ext uri="{FF2B5EF4-FFF2-40B4-BE49-F238E27FC236}">
                        <a16:creationId xmlns:a16="http://schemas.microsoft.com/office/drawing/2014/main" id="{FBC389E4-D2A3-E742-9B58-BC341E81C50F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9906493" y="3451830"/>
                    <a:ext cx="1221480" cy="702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">
                <p14:nvContentPartPr>
                  <p14:cNvPr id="10" name="Ink 9">
                    <a:extLst>
                      <a:ext uri="{FF2B5EF4-FFF2-40B4-BE49-F238E27FC236}">
                        <a16:creationId xmlns:a16="http://schemas.microsoft.com/office/drawing/2014/main" id="{ECA64E3B-F0FD-4F5A-ADC9-BBB0AD2744DB}"/>
                      </a:ext>
                    </a:extLst>
                  </p14:cNvPr>
                  <p14:cNvContentPartPr/>
                  <p14:nvPr/>
                </p14:nvContentPartPr>
                <p14:xfrm>
                  <a:off x="8731093" y="2401710"/>
                  <a:ext cx="1296720" cy="1467720"/>
                </p14:xfrm>
              </p:contentPart>
            </mc:Choice>
            <mc:Fallback xmlns="">
              <p:pic>
                <p:nvPicPr>
                  <p:cNvPr id="22" name="Ink 21">
                    <a:extLst>
                      <a:ext uri="{FF2B5EF4-FFF2-40B4-BE49-F238E27FC236}">
                        <a16:creationId xmlns:a16="http://schemas.microsoft.com/office/drawing/2014/main" id="{A4FF2E20-E536-0E4F-89AE-947A19B614A5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8715973" y="2386590"/>
                    <a:ext cx="1327320" cy="149796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4638A426-2958-4ECF-8A3B-63D4E3BD34F8}"/>
                    </a:ext>
                  </a:extLst>
                </p14:cNvPr>
                <p14:cNvContentPartPr/>
                <p14:nvPr/>
              </p14:nvContentPartPr>
              <p14:xfrm>
                <a:off x="10129227" y="1354193"/>
                <a:ext cx="255698" cy="74706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4638A426-2958-4ECF-8A3B-63D4E3BD34F8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0113741" y="1338712"/>
                  <a:ext cx="286310" cy="777662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AC3D72E0-CA4C-4A33-98FE-D42212889732}"/>
              </a:ext>
            </a:extLst>
          </p:cNvPr>
          <p:cNvSpPr txBox="1"/>
          <p:nvPr/>
        </p:nvSpPr>
        <p:spPr>
          <a:xfrm>
            <a:off x="7000431" y="4043204"/>
            <a:ext cx="42485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u="sng" dirty="0">
                <a:solidFill>
                  <a:srgbClr val="FF9900"/>
                </a:solidFill>
              </a:rPr>
              <a:t>Saranurak-Wang’19</a:t>
            </a:r>
            <a:r>
              <a:rPr lang="en-US" b="0" dirty="0"/>
              <a:t> , </a:t>
            </a:r>
            <a:r>
              <a:rPr lang="en-US" b="0" u="sng" dirty="0">
                <a:solidFill>
                  <a:srgbClr val="FF9900"/>
                </a:solidFill>
              </a:rPr>
              <a:t>Bernstein et al.’20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12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852" y="1752601"/>
            <a:ext cx="10478588" cy="3535679"/>
          </a:xfrm>
          <a:ln>
            <a:noFill/>
          </a:ln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cap="small" dirty="0">
                <a:solidFill>
                  <a:schemeClr val="accent1"/>
                </a:solidFill>
              </a:rPr>
              <a:t>Online Discrepancy with Recourse</a:t>
            </a:r>
          </a:p>
          <a:p>
            <a:endParaRPr lang="en-US" cap="small" dirty="0">
              <a:solidFill>
                <a:schemeClr val="accent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cap="small" dirty="0">
                <a:solidFill>
                  <a:schemeClr val="accent1"/>
                </a:solidFill>
              </a:rPr>
              <a:t>Dynamic Vector Balancing via Distributed Barany-Grinberg</a:t>
            </a:r>
          </a:p>
          <a:p>
            <a:pPr marL="342900" indent="-342900">
              <a:buFont typeface="Arial"/>
              <a:buChar char="•"/>
            </a:pPr>
            <a:endParaRPr lang="en-US" cap="small" dirty="0">
              <a:solidFill>
                <a:schemeClr val="accent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cap="small" dirty="0">
                <a:solidFill>
                  <a:schemeClr val="accent1"/>
                </a:solidFill>
              </a:rPr>
              <a:t>Dynamic Edge Orientation via Expander Decomposition and Local Search</a:t>
            </a:r>
          </a:p>
          <a:p>
            <a:endParaRPr lang="en-US" cap="small" dirty="0">
              <a:solidFill>
                <a:schemeClr val="accent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cap="small" dirty="0">
                <a:solidFill>
                  <a:schemeClr val="tx2"/>
                </a:solidFill>
              </a:rPr>
              <a:t>Conclusion and Open Problems</a:t>
            </a:r>
          </a:p>
          <a:p>
            <a:pPr marL="342900" indent="-342900">
              <a:buFont typeface="Arial"/>
              <a:buChar char="•"/>
            </a:pPr>
            <a:endParaRPr lang="en-US" cap="small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8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C31AD-7B27-4035-8A1A-55F11BCC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BF4F3C-5901-457D-A8DA-EF6311C2409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49679" y="1465215"/>
                <a:ext cx="8995533" cy="4771554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dirty="0"/>
                  <a:t>Dynamic Vector Balancing:</a:t>
                </a:r>
              </a:p>
              <a:p>
                <a:pPr marL="800100" lvl="1" indent="-342900"/>
                <a:r>
                  <a:rPr lang="en-US" dirty="0"/>
                  <a:t>Near-optimal discrepancy with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O</m:t>
                        </m:r>
                      </m:e>
                    </m:acc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amortized recourse</a:t>
                </a:r>
              </a:p>
              <a:p>
                <a:pPr marL="800100" lvl="1" indent="-342900"/>
                <a:r>
                  <a:rPr lang="en-US" dirty="0"/>
                  <a:t>Distributed Barany-Grinberg</a:t>
                </a:r>
              </a:p>
              <a:p>
                <a:pPr marL="342900" indent="-342900"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endParaRPr lang="en-US" sz="1000" cap="small" dirty="0"/>
              </a:p>
              <a:p>
                <a:pPr marL="342900" indent="-342900"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dirty="0"/>
                  <a:t>Dynamic Edge Orientation</a:t>
                </a:r>
              </a:p>
              <a:p>
                <a:pPr marL="800100" lvl="1" indent="-342900"/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O</m:t>
                        </m:r>
                      </m:e>
                    </m:acc>
                    <m:r>
                      <a:rPr lang="en-US" i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discrepancy with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O</m:t>
                        </m:r>
                      </m:e>
                    </m:acc>
                    <m:r>
                      <a:rPr lang="en-US" i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amortized recourse</a:t>
                </a:r>
              </a:p>
              <a:p>
                <a:pPr marL="800100" lvl="1" indent="-342900"/>
                <a:r>
                  <a:rPr lang="en-US" dirty="0"/>
                  <a:t>Expander decomposition + Local Search</a:t>
                </a:r>
                <a:endParaRPr lang="en-US" sz="1000" dirty="0"/>
              </a:p>
              <a:p>
                <a:pPr lvl="1" indent="0">
                  <a:buNone/>
                </a:pPr>
                <a:endParaRPr lang="en-US" sz="1100" dirty="0"/>
              </a:p>
              <a:p>
                <a:pPr marL="342900" indent="-342900"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dirty="0"/>
                  <a:t>Open Problems for Dynamic Vector Balancing</a:t>
                </a:r>
              </a:p>
              <a:p>
                <a:pPr marL="800100" lvl="1" indent="-342900"/>
                <a:r>
                  <a:rPr lang="en-US" dirty="0"/>
                  <a:t>Near-optimal discrepancy with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O</m:t>
                        </m:r>
                      </m:e>
                    </m:acc>
                    <m:r>
                      <a:rPr lang="en-US" i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recourse, or even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O</m:t>
                        </m:r>
                      </m:e>
                    </m:acc>
                    <m:r>
                      <a:rPr lang="en-US" i="0">
                        <a:latin typeface="Cambria Math" panose="02040503050406030204" pitchFamily="18" charset="0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</m:rad>
                    <m:r>
                      <a:rPr lang="en-US" i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recourse?</a:t>
                </a:r>
              </a:p>
              <a:p>
                <a:pPr marL="800100" lvl="1" indent="-342900"/>
                <a:r>
                  <a:rPr lang="en-US" dirty="0"/>
                  <a:t>Better bounds for sparse vectors (a.k.a. Beck-</a:t>
                </a:r>
                <a:r>
                  <a:rPr lang="en-US" dirty="0" err="1"/>
                  <a:t>Fiala</a:t>
                </a:r>
                <a:r>
                  <a:rPr lang="en-US" dirty="0"/>
                  <a:t>)?</a:t>
                </a:r>
              </a:p>
              <a:p>
                <a:pPr marL="800100" lvl="1" indent="-342900"/>
                <a:endParaRPr lang="en-US" dirty="0"/>
              </a:p>
              <a:p>
                <a:pPr lvl="1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BF4F3C-5901-457D-A8DA-EF6311C2409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49679" y="1465215"/>
                <a:ext cx="8995533" cy="4771554"/>
              </a:xfrm>
              <a:blipFill>
                <a:blip r:embed="rId2"/>
                <a:stretch>
                  <a:fillRect l="-610" t="-511" r="-2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5F1640-12CE-4186-AF88-161863BFB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2DE58C-9158-4233-99F4-9465AFC8D312}"/>
              </a:ext>
            </a:extLst>
          </p:cNvPr>
          <p:cNvSpPr txBox="1"/>
          <p:nvPr/>
        </p:nvSpPr>
        <p:spPr>
          <a:xfrm>
            <a:off x="8816577" y="5657868"/>
            <a:ext cx="2607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cap="all" dirty="0"/>
              <a:t>Questions</a:t>
            </a:r>
            <a:r>
              <a:rPr lang="en-US" sz="28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6107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0918B-5D26-4471-8557-ACE03B8D2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1599" y="3119119"/>
            <a:ext cx="3876041" cy="756921"/>
          </a:xfrm>
        </p:spPr>
        <p:txBody>
          <a:bodyPr>
            <a:noAutofit/>
          </a:bodyPr>
          <a:lstStyle/>
          <a:p>
            <a:r>
              <a:rPr lang="en-US" sz="3000" cap="all" dirty="0"/>
              <a:t>Further SLIDES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95BA2D-CC9D-49DB-8F41-0355B3928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3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8876A-AA9C-405B-A6A3-648016824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33654"/>
            <a:ext cx="9930163" cy="1044874"/>
          </a:xfrm>
        </p:spPr>
        <p:txBody>
          <a:bodyPr/>
          <a:lstStyle/>
          <a:p>
            <a:r>
              <a:rPr lang="en-US" dirty="0"/>
              <a:t>Vector Balancing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0E358C-E653-4911-93DE-C29ED8B62B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65728" y="1465215"/>
                <a:ext cx="9067272" cy="4771554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Offline Vector Balancing:</a:t>
                </a:r>
              </a:p>
              <a:p>
                <a:pPr marL="800100" lvl="1" indent="-342900"/>
                <a:r>
                  <a:rPr lang="en-US" dirty="0"/>
                  <a:t>Given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𝐧</m:t>
                    </m:r>
                  </m:oMath>
                </a14:m>
                <a:r>
                  <a:rPr lang="en-US" b="1" dirty="0">
                    <a:solidFill>
                      <a:srgbClr val="0070C0"/>
                    </a:solidFill>
                  </a:rPr>
                  <a:t> </a:t>
                </a:r>
                <a:r>
                  <a:rPr lang="en-US" b="1" dirty="0" err="1">
                    <a:solidFill>
                      <a:srgbClr val="0070C0"/>
                    </a:solidFill>
                  </a:rPr>
                  <a:t>dimens</a:t>
                </a:r>
                <a:r>
                  <a:rPr lang="en-US" dirty="0"/>
                  <a:t> vectors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v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t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∞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b="1" dirty="0"/>
              </a:p>
              <a:p>
                <a:pPr marL="800100" lvl="1" indent="-342900"/>
                <a:r>
                  <a:rPr lang="en-US" dirty="0"/>
                  <a:t>Color them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ε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∈{1,−1}</m:t>
                    </m:r>
                  </m:oMath>
                </a14:m>
                <a:endParaRPr lang="en-US" dirty="0"/>
              </a:p>
              <a:p>
                <a:pPr marL="800100" lvl="1" indent="-342900"/>
                <a:r>
                  <a:rPr lang="en-US" b="1" dirty="0">
                    <a:solidFill>
                      <a:srgbClr val="0070C0"/>
                    </a:solidFill>
                  </a:rPr>
                  <a:t>Signed-sum</a:t>
                </a:r>
                <a:r>
                  <a:rPr lang="en-US" dirty="0"/>
                  <a:t> nearly balanced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b="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t</m:t>
                                </m:r>
                              </m:sub>
                              <m:sup/>
                              <m:e>
                                <m:sSub>
                                  <m:sSubPr>
                                    <m:ctrlPr>
                                      <a:rPr lang="en-US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ε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t</m:t>
                                    </m:r>
                                  </m:sub>
                                </m:sSub>
                              </m:e>
                            </m:nary>
                            <m:sSub>
                              <m:sSubPr>
                                <m:ctrlPr>
                                  <a:rPr lang="en-US" b="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v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t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∞</m:t>
                        </m:r>
                      </m:sub>
                    </m:sSub>
                  </m:oMath>
                </a14:m>
                <a:endParaRPr lang="en-US" b="0" dirty="0"/>
              </a:p>
              <a:p>
                <a:pPr marL="800100" lvl="1" indent="-342900"/>
                <a:endParaRPr lang="en-US" b="0" dirty="0"/>
              </a:p>
              <a:p>
                <a:pPr marL="800100" lvl="1" indent="-342900"/>
                <a:endParaRPr lang="en-US" b="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Observations:</a:t>
                </a:r>
              </a:p>
              <a:p>
                <a:pPr marL="800100" lvl="1" indent="-342900"/>
                <a:r>
                  <a:rPr lang="en-US" dirty="0"/>
                  <a:t>Easy for </a:t>
                </a:r>
                <a:r>
                  <a:rPr lang="en-US" b="1" dirty="0">
                    <a:solidFill>
                      <a:srgbClr val="0070C0"/>
                    </a:solidFill>
                  </a:rPr>
                  <a:t>1-dim</a:t>
                </a:r>
                <a:r>
                  <a:rPr lang="en-US" dirty="0">
                    <a:solidFill>
                      <a:srgbClr val="0070C0"/>
                    </a:solidFill>
                  </a:rPr>
                  <a:t>:     </a:t>
                </a:r>
                <a:r>
                  <a:rPr lang="en-US" dirty="0"/>
                  <a:t>0.7, 0.9, -0.8, 0.7,…   can ensure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τ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ε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τ</m:t>
                                </m:r>
                              </m:sub>
                            </m:sSub>
                          </m:e>
                        </m:nary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v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τ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≤1</m:t>
                    </m:r>
                  </m:oMath>
                </a14:m>
                <a:r>
                  <a:rPr lang="en-US" sz="1800" dirty="0"/>
                  <a:t> </a:t>
                </a:r>
              </a:p>
              <a:p>
                <a:pPr marL="800100" lvl="1" indent="-342900"/>
                <a:r>
                  <a:rPr lang="en-US" dirty="0">
                    <a:cs typeface="Calibri" panose="020F0502020204030204" pitchFamily="34" charset="0"/>
                  </a:rPr>
                  <a:t>Random coloring: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0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𝐓</m:t>
                        </m:r>
                      </m:e>
                      <m:sup>
                        <m:r>
                          <a:rPr lang="en-US" b="1" i="0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0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b="1" i="0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m:rPr>
                        <m:lit/>
                      </m:rPr>
                      <a:rPr lang="en-US" i="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0" dirty="0">
                        <a:latin typeface="Cambria Math" panose="02040503050406030204" pitchFamily="18" charset="0"/>
                      </a:rPr>
                      <m:t>  </m:t>
                    </m:r>
                    <m:func>
                      <m:func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i="0" dirty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i="0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p>
                            <m:r>
                              <a:rPr lang="en-US" i="0" dirty="0">
                                <a:latin typeface="Cambria Math" panose="02040503050406030204" pitchFamily="18" charset="0"/>
                              </a:rPr>
                              <m:t>1/2</m:t>
                            </m:r>
                          </m:sup>
                        </m:sSup>
                      </m:fName>
                      <m:e>
                        <m:r>
                          <m:rPr>
                            <m:sty m:val="p"/>
                          </m:rPr>
                          <a:rPr lang="en-US" i="0" dirty="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</m:func>
                  </m:oMath>
                </a14:m>
                <a:endParaRPr lang="en-US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0E358C-E653-4911-93DE-C29ED8B62B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65728" y="1465215"/>
                <a:ext cx="9067272" cy="4771554"/>
              </a:xfrm>
              <a:blipFill>
                <a:blip r:embed="rId2"/>
                <a:stretch>
                  <a:fillRect l="-605" t="-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1097B4-7782-4DB3-945F-5D7AE64D3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DDD3D35-623C-4EF0-AB6E-EC2BDED07F79}"/>
              </a:ext>
            </a:extLst>
          </p:cNvPr>
          <p:cNvGrpSpPr/>
          <p:nvPr/>
        </p:nvGrpSpPr>
        <p:grpSpPr>
          <a:xfrm>
            <a:off x="3652520" y="5055667"/>
            <a:ext cx="3581400" cy="891947"/>
            <a:chOff x="4267200" y="5269027"/>
            <a:chExt cx="3581400" cy="891947"/>
          </a:xfrm>
        </p:grpSpPr>
        <p:sp>
          <p:nvSpPr>
            <p:cNvPr id="18" name="Left Brace 17">
              <a:extLst>
                <a:ext uri="{FF2B5EF4-FFF2-40B4-BE49-F238E27FC236}">
                  <a16:creationId xmlns:a16="http://schemas.microsoft.com/office/drawing/2014/main" id="{8858FA82-0666-4A37-814B-A003FC208A7A}"/>
                </a:ext>
              </a:extLst>
            </p:cNvPr>
            <p:cNvSpPr/>
            <p:nvPr/>
          </p:nvSpPr>
          <p:spPr>
            <a:xfrm rot="16200000" flipV="1">
              <a:off x="4895850" y="5021377"/>
              <a:ext cx="266700" cy="762000"/>
            </a:xfrm>
            <a:prstGeom prst="leftBrac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24" name="TextBox 25">
              <a:extLst>
                <a:ext uri="{FF2B5EF4-FFF2-40B4-BE49-F238E27FC236}">
                  <a16:creationId xmlns:a16="http://schemas.microsoft.com/office/drawing/2014/main" id="{3207719D-8461-44CB-A2DA-5A73C3BEC4C5}"/>
                </a:ext>
              </a:extLst>
            </p:cNvPr>
            <p:cNvSpPr txBox="1"/>
            <p:nvPr/>
          </p:nvSpPr>
          <p:spPr>
            <a:xfrm>
              <a:off x="4267200" y="5576199"/>
              <a:ext cx="3581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r>
                <a:rPr lang="en-US" sz="1600" dirty="0"/>
                <a:t>Std. deviation</a:t>
              </a:r>
            </a:p>
            <a:p>
              <a:r>
                <a:rPr lang="en-US" sz="1600" dirty="0"/>
                <a:t>per coordinate</a:t>
              </a:r>
            </a:p>
          </p:txBody>
        </p:sp>
        <p:sp>
          <p:nvSpPr>
            <p:cNvPr id="25" name="TextBox 26">
              <a:extLst>
                <a:ext uri="{FF2B5EF4-FFF2-40B4-BE49-F238E27FC236}">
                  <a16:creationId xmlns:a16="http://schemas.microsoft.com/office/drawing/2014/main" id="{02EEB855-91B1-48F9-B799-F6405373B57A}"/>
                </a:ext>
              </a:extLst>
            </p:cNvPr>
            <p:cNvSpPr txBox="1"/>
            <p:nvPr/>
          </p:nvSpPr>
          <p:spPr>
            <a:xfrm>
              <a:off x="5638800" y="5576199"/>
              <a:ext cx="1981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r>
                <a:rPr lang="en-US" sz="1600" dirty="0" err="1"/>
                <a:t>Chernoff</a:t>
              </a:r>
              <a:r>
                <a:rPr lang="en-US" sz="1600" dirty="0"/>
                <a:t> + union </a:t>
              </a:r>
              <a:r>
                <a:rPr lang="en-US" sz="1600" dirty="0" err="1"/>
                <a:t>bd</a:t>
              </a:r>
              <a:endParaRPr lang="en-US" sz="1600" dirty="0"/>
            </a:p>
            <a:p>
              <a:r>
                <a:rPr lang="en-US" sz="1600" dirty="0"/>
                <a:t>over n coordinates</a:t>
              </a:r>
            </a:p>
          </p:txBody>
        </p:sp>
        <p:sp>
          <p:nvSpPr>
            <p:cNvPr id="26" name="Left Brace 25">
              <a:extLst>
                <a:ext uri="{FF2B5EF4-FFF2-40B4-BE49-F238E27FC236}">
                  <a16:creationId xmlns:a16="http://schemas.microsoft.com/office/drawing/2014/main" id="{15C790D8-18ED-4E13-9676-B73949CBB915}"/>
                </a:ext>
              </a:extLst>
            </p:cNvPr>
            <p:cNvSpPr/>
            <p:nvPr/>
          </p:nvSpPr>
          <p:spPr>
            <a:xfrm rot="16200000" flipV="1">
              <a:off x="5979694" y="4880853"/>
              <a:ext cx="308812" cy="1093470"/>
            </a:xfrm>
            <a:prstGeom prst="leftBrac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14E65BE-F727-407C-9F57-0DBB56A80244}"/>
              </a:ext>
            </a:extLst>
          </p:cNvPr>
          <p:cNvGrpSpPr/>
          <p:nvPr/>
        </p:nvGrpSpPr>
        <p:grpSpPr>
          <a:xfrm>
            <a:off x="9215535" y="1853206"/>
            <a:ext cx="1605541" cy="1496711"/>
            <a:chOff x="426459" y="4462130"/>
            <a:chExt cx="1390456" cy="137160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7268BAB-EBBF-4C88-BDDD-04825945CF30}"/>
                </a:ext>
              </a:extLst>
            </p:cNvPr>
            <p:cNvSpPr/>
            <p:nvPr/>
          </p:nvSpPr>
          <p:spPr>
            <a:xfrm>
              <a:off x="426459" y="4462130"/>
              <a:ext cx="1390456" cy="1371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29987ACA-1A1A-4464-ACAD-4CEF44901F18}"/>
                </a:ext>
              </a:extLst>
            </p:cNvPr>
            <p:cNvCxnSpPr/>
            <p:nvPr/>
          </p:nvCxnSpPr>
          <p:spPr>
            <a:xfrm flipV="1">
              <a:off x="1084068" y="4957911"/>
              <a:ext cx="492858" cy="283580"/>
            </a:xfrm>
            <a:prstGeom prst="straightConnector1">
              <a:avLst/>
            </a:prstGeom>
            <a:ln w="28575">
              <a:solidFill>
                <a:schemeClr val="accent5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A90FE982-7B97-4FBD-A0F7-819E40DDDA96}"/>
                </a:ext>
              </a:extLst>
            </p:cNvPr>
            <p:cNvCxnSpPr/>
            <p:nvPr/>
          </p:nvCxnSpPr>
          <p:spPr>
            <a:xfrm flipH="1" flipV="1">
              <a:off x="1278349" y="4717932"/>
              <a:ext cx="298577" cy="252323"/>
            </a:xfrm>
            <a:prstGeom prst="straightConnector1">
              <a:avLst/>
            </a:prstGeom>
            <a:ln w="28575">
              <a:solidFill>
                <a:schemeClr val="accent5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4E815C4E-9795-4A6C-AB73-415FBE8DE9E9}"/>
                </a:ext>
              </a:extLst>
            </p:cNvPr>
            <p:cNvCxnSpPr/>
            <p:nvPr/>
          </p:nvCxnSpPr>
          <p:spPr>
            <a:xfrm flipH="1">
              <a:off x="814926" y="4717933"/>
              <a:ext cx="463424" cy="381768"/>
            </a:xfrm>
            <a:prstGeom prst="straightConnector1">
              <a:avLst/>
            </a:prstGeom>
            <a:ln w="28575">
              <a:solidFill>
                <a:schemeClr val="accent5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727ABDD7-4994-48C4-ACA6-6C8381B722D8}"/>
                </a:ext>
              </a:extLst>
            </p:cNvPr>
            <p:cNvCxnSpPr/>
            <p:nvPr/>
          </p:nvCxnSpPr>
          <p:spPr>
            <a:xfrm flipV="1">
              <a:off x="840004" y="4697775"/>
              <a:ext cx="0" cy="354279"/>
            </a:xfrm>
            <a:prstGeom prst="straightConnector1">
              <a:avLst/>
            </a:prstGeom>
            <a:ln w="28575">
              <a:solidFill>
                <a:schemeClr val="accent5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112A7042-690D-4405-AF31-E48A6F0D24C8}"/>
                </a:ext>
              </a:extLst>
            </p:cNvPr>
            <p:cNvCxnSpPr/>
            <p:nvPr/>
          </p:nvCxnSpPr>
          <p:spPr>
            <a:xfrm flipV="1">
              <a:off x="858081" y="4550069"/>
              <a:ext cx="431486" cy="208327"/>
            </a:xfrm>
            <a:prstGeom prst="straightConnector1">
              <a:avLst/>
            </a:prstGeom>
            <a:ln w="28575">
              <a:solidFill>
                <a:schemeClr val="accent5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2A8D1F30-40B0-4D1F-9A9F-B7E9BDCB1C1C}"/>
                </a:ext>
              </a:extLst>
            </p:cNvPr>
            <p:cNvCxnSpPr/>
            <p:nvPr/>
          </p:nvCxnSpPr>
          <p:spPr>
            <a:xfrm>
              <a:off x="1273991" y="4557790"/>
              <a:ext cx="354213" cy="228096"/>
            </a:xfrm>
            <a:prstGeom prst="straightConnector1">
              <a:avLst/>
            </a:prstGeom>
            <a:ln w="28575">
              <a:solidFill>
                <a:schemeClr val="accent5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71058C1A-8FB7-43CD-8EFD-6F238D43F89B}"/>
                </a:ext>
              </a:extLst>
            </p:cNvPr>
            <p:cNvCxnSpPr/>
            <p:nvPr/>
          </p:nvCxnSpPr>
          <p:spPr>
            <a:xfrm flipH="1">
              <a:off x="1330497" y="4784676"/>
              <a:ext cx="292698" cy="234098"/>
            </a:xfrm>
            <a:prstGeom prst="straightConnector1">
              <a:avLst/>
            </a:prstGeom>
            <a:ln w="28575">
              <a:solidFill>
                <a:schemeClr val="accent5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45081E40-38FB-4E11-BFEF-18467D918F85}"/>
                </a:ext>
              </a:extLst>
            </p:cNvPr>
            <p:cNvCxnSpPr/>
            <p:nvPr/>
          </p:nvCxnSpPr>
          <p:spPr>
            <a:xfrm>
              <a:off x="1355297" y="5006430"/>
              <a:ext cx="246429" cy="407044"/>
            </a:xfrm>
            <a:prstGeom prst="straightConnector1">
              <a:avLst/>
            </a:prstGeom>
            <a:ln w="28575">
              <a:solidFill>
                <a:schemeClr val="accent5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74FDDC7E-C3C2-41B9-A6FC-65969CBBCB87}"/>
                </a:ext>
              </a:extLst>
            </p:cNvPr>
            <p:cNvCxnSpPr/>
            <p:nvPr/>
          </p:nvCxnSpPr>
          <p:spPr>
            <a:xfrm flipH="1" flipV="1">
              <a:off x="1114903" y="5221235"/>
              <a:ext cx="6784" cy="383895"/>
            </a:xfrm>
            <a:prstGeom prst="straightConnector1">
              <a:avLst/>
            </a:prstGeom>
            <a:ln w="28575">
              <a:solidFill>
                <a:schemeClr val="accent5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EDF98C76-09AA-405E-B8E7-9CBBEC58A038}"/>
                </a:ext>
              </a:extLst>
            </p:cNvPr>
            <p:cNvCxnSpPr/>
            <p:nvPr/>
          </p:nvCxnSpPr>
          <p:spPr>
            <a:xfrm flipH="1">
              <a:off x="1111512" y="5384270"/>
              <a:ext cx="470811" cy="220859"/>
            </a:xfrm>
            <a:prstGeom prst="straightConnector1">
              <a:avLst/>
            </a:prstGeom>
            <a:ln w="28575">
              <a:solidFill>
                <a:schemeClr val="accent5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9" name="TextBox 53">
              <a:extLst>
                <a:ext uri="{FF2B5EF4-FFF2-40B4-BE49-F238E27FC236}">
                  <a16:creationId xmlns:a16="http://schemas.microsoft.com/office/drawing/2014/main" id="{993D1A8A-EE2B-4678-9D2A-27E9CA1EF297}"/>
                </a:ext>
              </a:extLst>
            </p:cNvPr>
            <p:cNvSpPr txBox="1"/>
            <p:nvPr/>
          </p:nvSpPr>
          <p:spPr>
            <a:xfrm>
              <a:off x="828118" y="5061764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r>
                <a:rPr lang="en-US" sz="2000" dirty="0"/>
                <a:t>0</a:t>
              </a:r>
            </a:p>
          </p:txBody>
        </p:sp>
      </p:grpSp>
      <p:sp>
        <p:nvSpPr>
          <p:cNvPr id="40" name="Oval 39">
            <a:extLst>
              <a:ext uri="{FF2B5EF4-FFF2-40B4-BE49-F238E27FC236}">
                <a16:creationId xmlns:a16="http://schemas.microsoft.com/office/drawing/2014/main" id="{ACC152FA-7AA8-414A-98D3-BBA2BD11C6FB}"/>
              </a:ext>
            </a:extLst>
          </p:cNvPr>
          <p:cNvSpPr/>
          <p:nvPr/>
        </p:nvSpPr>
        <p:spPr>
          <a:xfrm>
            <a:off x="9946232" y="2610006"/>
            <a:ext cx="106338" cy="10220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0D6BD84-ADFC-498E-B1DD-80614A8D9681}"/>
              </a:ext>
            </a:extLst>
          </p:cNvPr>
          <p:cNvSpPr/>
          <p:nvPr/>
        </p:nvSpPr>
        <p:spPr>
          <a:xfrm>
            <a:off x="5183243" y="3151375"/>
            <a:ext cx="2109097" cy="369332"/>
          </a:xfrm>
          <a:prstGeom prst="rect">
            <a:avLst/>
          </a:prstGeom>
          <a:ln w="158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discrepancy vector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ECF8D41-D195-43EC-9861-0DFE11128976}"/>
              </a:ext>
            </a:extLst>
          </p:cNvPr>
          <p:cNvSpPr/>
          <p:nvPr/>
        </p:nvSpPr>
        <p:spPr>
          <a:xfrm>
            <a:off x="7087541" y="4992771"/>
            <a:ext cx="3764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</a:rPr>
              <a:t>How to handle even </a:t>
            </a:r>
            <a:r>
              <a:rPr lang="en-US" sz="2000" b="1" dirty="0">
                <a:solidFill>
                  <a:srgbClr val="0070C0"/>
                </a:solidFill>
              </a:rPr>
              <a:t>2-dim</a:t>
            </a:r>
            <a:r>
              <a:rPr lang="en-US" sz="2000" b="1" cap="all" dirty="0">
                <a:solidFill>
                  <a:schemeClr val="tx2"/>
                </a:solidFill>
              </a:rPr>
              <a:t>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22872A8-C653-49A8-8085-EB8592A825A0}"/>
                  </a:ext>
                </a:extLst>
              </p:cNvPr>
              <p:cNvSpPr/>
              <p:nvPr/>
            </p:nvSpPr>
            <p:spPr>
              <a:xfrm>
                <a:off x="8317838" y="5430158"/>
                <a:ext cx="1488441" cy="646331"/>
              </a:xfrm>
              <a:prstGeom prst="rect">
                <a:avLst/>
              </a:prstGeom>
              <a:ln w="15875">
                <a:solidFill>
                  <a:schemeClr val="tx2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Can we get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poly</m:t>
                    </m:r>
                    <m:d>
                      <m: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T</m:t>
                        </m:r>
                      </m:e>
                    </m:d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22872A8-C653-49A8-8085-EB8592A825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7838" y="5430158"/>
                <a:ext cx="1488441" cy="646331"/>
              </a:xfrm>
              <a:prstGeom prst="rect">
                <a:avLst/>
              </a:prstGeom>
              <a:blipFill>
                <a:blip r:embed="rId3"/>
                <a:stretch>
                  <a:fillRect t="-4587" r="-1613" b="-5505"/>
                </a:stretch>
              </a:blipFill>
              <a:ln w="15875"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522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8876A-AA9C-405B-A6A3-648016824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26192"/>
            <a:ext cx="9930163" cy="579948"/>
          </a:xfrm>
        </p:spPr>
        <p:txBody>
          <a:bodyPr/>
          <a:lstStyle/>
          <a:p>
            <a:r>
              <a:rPr lang="en-US" dirty="0"/>
              <a:t>Motivation and Background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0E358C-E653-4911-93DE-C29ED8B62B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76991" y="1465215"/>
                <a:ext cx="7342729" cy="4506960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Offline Vector Balancing:</a:t>
                </a:r>
              </a:p>
              <a:p>
                <a:pPr lvl="1" indent="0">
                  <a:buNone/>
                </a:pPr>
                <a:r>
                  <a:rPr lang="en-US" dirty="0"/>
                  <a:t>Given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…,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v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t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∞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/>
                  <a:t>, minimize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t</m:t>
                                </m:r>
                              </m:sub>
                              <m:sup/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ε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t</m:t>
                                    </m:r>
                                  </m:sub>
                                </m:sSub>
                              </m:e>
                            </m:nary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v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t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∞</m:t>
                        </m:r>
                      </m:sub>
                    </m:sSub>
                  </m:oMath>
                </a14:m>
                <a:endParaRPr lang="en-US" i="1" dirty="0"/>
              </a:p>
              <a:p>
                <a:endParaRPr lang="en-US" b="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Applications:</a:t>
                </a:r>
              </a:p>
              <a:p>
                <a:pPr marL="800100" lvl="1" indent="-342900"/>
                <a:r>
                  <a:rPr lang="en-US" dirty="0"/>
                  <a:t>Fair-division / RCTs / Scheduling</a:t>
                </a:r>
              </a:p>
              <a:p>
                <a:pPr marL="800100" lvl="1" indent="-342900"/>
                <a:r>
                  <a:rPr lang="en-US" dirty="0"/>
                  <a:t>Basic problem in discrepancy theory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8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What’s known for offline:</a:t>
                </a:r>
              </a:p>
              <a:p>
                <a:pPr marL="800100" lvl="1" indent="-342900"/>
                <a:r>
                  <a:rPr lang="en-US" sz="1800" u="sng" dirty="0">
                    <a:solidFill>
                      <a:srgbClr val="FF9900"/>
                    </a:solidFill>
                  </a:rPr>
                  <a:t>Barany-Grinberg’81</a:t>
                </a:r>
                <a:r>
                  <a:rPr lang="en-US" sz="1800" dirty="0"/>
                  <a:t> + </a:t>
                </a:r>
                <a:r>
                  <a:rPr lang="en-US" sz="1800" u="sng" dirty="0">
                    <a:solidFill>
                      <a:srgbClr val="FF9900"/>
                    </a:solidFill>
                  </a:rPr>
                  <a:t>Spencer’86</a:t>
                </a:r>
                <a:r>
                  <a:rPr lang="en-US" sz="1800" dirty="0"/>
                  <a:t> gives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i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</m:rad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0E358C-E653-4911-93DE-C29ED8B62B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76991" y="1465215"/>
                <a:ext cx="7342729" cy="4506960"/>
              </a:xfrm>
              <a:blipFill>
                <a:blip r:embed="rId2"/>
                <a:stretch>
                  <a:fillRect l="-748" t="-9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1097B4-7782-4DB3-945F-5D7AE64D3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EF5DFC1-087A-40BD-8069-27AD8CB73386}"/>
                  </a:ext>
                </a:extLst>
              </p:cNvPr>
              <p:cNvSpPr/>
              <p:nvPr/>
            </p:nvSpPr>
            <p:spPr>
              <a:xfrm>
                <a:off x="8203448" y="1775395"/>
                <a:ext cx="3173211" cy="1077218"/>
              </a:xfrm>
              <a:prstGeom prst="rect">
                <a:avLst/>
              </a:prstGeom>
              <a:ln w="15875">
                <a:solidFill>
                  <a:schemeClr val="tx2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1600" b="1" dirty="0"/>
                  <a:t>Variants: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Beck-</a:t>
                </a:r>
                <a:r>
                  <a:rPr lang="en-US" sz="1600" dirty="0" err="1"/>
                  <a:t>Fiala</a:t>
                </a:r>
                <a:r>
                  <a:rPr lang="en-US" sz="1600" dirty="0"/>
                  <a:t> for sparse vectors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 err="1"/>
                  <a:t>Komlos</a:t>
                </a:r>
                <a:r>
                  <a:rPr lang="en-US" sz="1600" dirty="0"/>
                  <a:t>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 dirty="0"/>
                  <a:t> unit vectors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Some norm-1 to norm-2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EF5DFC1-087A-40BD-8069-27AD8CB733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3448" y="1775395"/>
                <a:ext cx="3173211" cy="1077218"/>
              </a:xfrm>
              <a:prstGeom prst="rect">
                <a:avLst/>
              </a:prstGeom>
              <a:blipFill>
                <a:blip r:embed="rId3"/>
                <a:stretch>
                  <a:fillRect l="-956" t="-1111" b="-5000"/>
                </a:stretch>
              </a:blipFill>
              <a:ln w="15875"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63E4DE92-4A1A-4543-A77B-163639A8B9ED}"/>
              </a:ext>
            </a:extLst>
          </p:cNvPr>
          <p:cNvSpPr/>
          <p:nvPr/>
        </p:nvSpPr>
        <p:spPr>
          <a:xfrm>
            <a:off x="8597176" y="3661971"/>
            <a:ext cx="21380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cap="all" dirty="0">
                <a:solidFill>
                  <a:schemeClr val="tx2"/>
                </a:solidFill>
              </a:rPr>
              <a:t>What can we    do Online?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7A5715-D767-47EE-BA58-C2C06FF4C426}"/>
              </a:ext>
            </a:extLst>
          </p:cNvPr>
          <p:cNvSpPr/>
          <p:nvPr/>
        </p:nvSpPr>
        <p:spPr>
          <a:xfrm>
            <a:off x="8655784" y="4455945"/>
            <a:ext cx="20954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Items/Subjects </a:t>
            </a:r>
            <a:br>
              <a:rPr lang="en-US" b="1" dirty="0"/>
            </a:br>
            <a:r>
              <a:rPr lang="en-US" b="1" dirty="0"/>
              <a:t>come one-by-one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A1D05FB-3280-48B7-9A69-AA55EADEC964}"/>
                  </a:ext>
                </a:extLst>
              </p:cNvPr>
              <p:cNvSpPr/>
              <p:nvPr/>
            </p:nvSpPr>
            <p:spPr>
              <a:xfrm>
                <a:off x="9046214" y="5316228"/>
                <a:ext cx="1488441" cy="646331"/>
              </a:xfrm>
              <a:prstGeom prst="rect">
                <a:avLst/>
              </a:prstGeom>
              <a:ln w="15875">
                <a:solidFill>
                  <a:schemeClr val="tx2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Ideally want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poly</m:t>
                    </m:r>
                    <m:d>
                      <m: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T</m:t>
                        </m:r>
                      </m:e>
                    </m:d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A1D05FB-3280-48B7-9A69-AA55EADEC9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6214" y="5316228"/>
                <a:ext cx="1488441" cy="646331"/>
              </a:xfrm>
              <a:prstGeom prst="rect">
                <a:avLst/>
              </a:prstGeom>
              <a:blipFill>
                <a:blip r:embed="rId4"/>
                <a:stretch>
                  <a:fillRect t="-3670" r="-3239" b="-6422"/>
                </a:stretch>
              </a:blipFill>
              <a:ln w="15875"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402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8876A-AA9C-405B-A6A3-648016824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33654"/>
            <a:ext cx="9930163" cy="1044874"/>
          </a:xfrm>
        </p:spPr>
        <p:txBody>
          <a:bodyPr/>
          <a:lstStyle/>
          <a:p>
            <a:r>
              <a:rPr lang="en-US" dirty="0"/>
              <a:t>Online Vector Balancing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0E358C-E653-4911-93DE-C29ED8B62B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87121" y="1465214"/>
                <a:ext cx="7619999" cy="3677154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What about </a:t>
                </a:r>
                <a:r>
                  <a:rPr lang="en-US" dirty="0">
                    <a:solidFill>
                      <a:schemeClr val="tx2"/>
                    </a:solidFill>
                  </a:rPr>
                  <a:t>adversarial online</a:t>
                </a:r>
                <a:r>
                  <a:rPr lang="en-US" dirty="0"/>
                  <a:t> arrivals?</a:t>
                </a:r>
              </a:p>
              <a:p>
                <a:pPr marL="800100" lvl="1" indent="-342900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</m:oMath>
                </a14:m>
                <a:r>
                  <a:rPr lang="en-US" dirty="0"/>
                  <a:t> is </a:t>
                </a:r>
                <a:r>
                  <a:rPr lang="en-US" b="1" dirty="0"/>
                  <a:t>orthogonal</a:t>
                </a:r>
                <a:r>
                  <a:rPr lang="en-US" dirty="0"/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τ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ε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τ</m:t>
                            </m:r>
                          </m:sub>
                        </m:sSub>
                      </m:e>
                    </m:nary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τ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endParaRPr lang="en-US" dirty="0"/>
              </a:p>
              <a:p>
                <a:pPr marL="800100" lvl="1" indent="-342900"/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/>
                  <a:t>-norm increases by n each time step</a:t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b="0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-norm becomes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>
                        <a:latin typeface="Cambria Math" panose="02040503050406030204" pitchFamily="18" charset="0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T</m:t>
                        </m:r>
                      </m:e>
                    </m:rad>
                    <m:r>
                      <a:rPr lang="en-US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Recent works on online arrivals:</a:t>
                </a:r>
              </a:p>
              <a:p>
                <a:pPr marL="800100" lvl="1" indent="-342900"/>
                <a:r>
                  <a:rPr lang="en-US" dirty="0"/>
                  <a:t>Stochastic   	        </a:t>
                </a:r>
                <a:r>
                  <a:rPr lang="en-US" sz="1800" u="sng" dirty="0">
                    <a:solidFill>
                      <a:srgbClr val="FF9900"/>
                    </a:solidFill>
                  </a:rPr>
                  <a:t>Bansal-Jiang-Makrand-Meka-</a:t>
                </a:r>
                <a:r>
                  <a:rPr lang="en-US" sz="1800" b="1" u="sng" dirty="0">
                    <a:solidFill>
                      <a:schemeClr val="tx2"/>
                    </a:solidFill>
                  </a:rPr>
                  <a:t>S</a:t>
                </a:r>
                <a:r>
                  <a:rPr lang="en-US" sz="1800" u="sng" dirty="0">
                    <a:solidFill>
                      <a:srgbClr val="FF9900"/>
                    </a:solidFill>
                  </a:rPr>
                  <a:t>’21</a:t>
                </a:r>
                <a:endParaRPr lang="en-US" dirty="0"/>
              </a:p>
              <a:p>
                <a:pPr marL="800100" lvl="1" indent="-342900"/>
                <a:r>
                  <a:rPr lang="en-US" dirty="0"/>
                  <a:t>Oblivious adversary    </a:t>
                </a:r>
                <a:r>
                  <a:rPr lang="en-US" sz="1800" u="sng" dirty="0">
                    <a:solidFill>
                      <a:srgbClr val="FF9900"/>
                    </a:solidFill>
                  </a:rPr>
                  <a:t>Alweiss-Liu-Sawhney’21</a:t>
                </a:r>
                <a:endParaRPr lang="en-US" dirty="0"/>
              </a:p>
              <a:p>
                <a:pPr marL="342900" indent="-342900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0E358C-E653-4911-93DE-C29ED8B62B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87121" y="1465214"/>
                <a:ext cx="7619999" cy="3677154"/>
              </a:xfrm>
              <a:blipFill>
                <a:blip r:embed="rId2"/>
                <a:stretch>
                  <a:fillRect l="-720" t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1097B4-7782-4DB3-945F-5D7AE64D3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4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D351C99-D027-4549-8CB7-286AC69D3D98}"/>
                  </a:ext>
                </a:extLst>
              </p:cNvPr>
              <p:cNvSpPr/>
              <p:nvPr/>
            </p:nvSpPr>
            <p:spPr>
              <a:xfrm>
                <a:off x="6874073" y="1017035"/>
                <a:ext cx="1488441" cy="646331"/>
              </a:xfrm>
              <a:prstGeom prst="rect">
                <a:avLst/>
              </a:prstGeom>
              <a:ln w="15875">
                <a:solidFill>
                  <a:schemeClr val="tx2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Ideally want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poly</m:t>
                    </m:r>
                    <m:d>
                      <m: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T</m:t>
                        </m:r>
                      </m:e>
                    </m:d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D351C99-D027-4549-8CB7-286AC69D3D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4073" y="1017035"/>
                <a:ext cx="1488441" cy="646331"/>
              </a:xfrm>
              <a:prstGeom prst="rect">
                <a:avLst/>
              </a:prstGeom>
              <a:blipFill>
                <a:blip r:embed="rId3"/>
                <a:stretch>
                  <a:fillRect l="-405" t="-4587" r="-2834" b="-5505"/>
                </a:stretch>
              </a:blipFill>
              <a:ln w="15875"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CC6E99E7-4313-463F-A339-2B7241E0CD94}"/>
              </a:ext>
            </a:extLst>
          </p:cNvPr>
          <p:cNvGrpSpPr/>
          <p:nvPr/>
        </p:nvGrpSpPr>
        <p:grpSpPr>
          <a:xfrm>
            <a:off x="8608334" y="1189599"/>
            <a:ext cx="2018580" cy="1931993"/>
            <a:chOff x="9004173" y="834474"/>
            <a:chExt cx="1676400" cy="16002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FBF74F6-4DC4-4168-8279-8FE532128729}"/>
                </a:ext>
              </a:extLst>
            </p:cNvPr>
            <p:cNvCxnSpPr/>
            <p:nvPr/>
          </p:nvCxnSpPr>
          <p:spPr>
            <a:xfrm>
              <a:off x="9575673" y="834474"/>
              <a:ext cx="0" cy="1600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C072A1A-F1B0-48EC-8084-9822875511DC}"/>
                </a:ext>
              </a:extLst>
            </p:cNvPr>
            <p:cNvCxnSpPr/>
            <p:nvPr/>
          </p:nvCxnSpPr>
          <p:spPr>
            <a:xfrm>
              <a:off x="9004173" y="2040855"/>
              <a:ext cx="1676400" cy="56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68D23BD-68FD-4D5A-843A-A751224133E9}"/>
                </a:ext>
              </a:extLst>
            </p:cNvPr>
            <p:cNvSpPr/>
            <p:nvPr/>
          </p:nvSpPr>
          <p:spPr>
            <a:xfrm>
              <a:off x="10070973" y="1132058"/>
              <a:ext cx="100413" cy="9338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1">
                  <a:extLst>
                    <a:ext uri="{FF2B5EF4-FFF2-40B4-BE49-F238E27FC236}">
                      <a16:creationId xmlns:a16="http://schemas.microsoft.com/office/drawing/2014/main" id="{0876A49B-9164-481C-BAA8-9C068AC2337C}"/>
                    </a:ext>
                  </a:extLst>
                </p:cNvPr>
                <p:cNvSpPr txBox="1"/>
                <p:nvPr/>
              </p:nvSpPr>
              <p:spPr>
                <a:xfrm>
                  <a:off x="9509101" y="1353892"/>
                  <a:ext cx="62844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 i="0">
                                <a:latin typeface="Cambria Math" panose="02040503050406030204" pitchFamily="18" charset="0"/>
                              </a:rPr>
                              <m:t>d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600" i="0">
                                <a:latin typeface="Cambria Math" panose="02040503050406030204" pitchFamily="18" charset="0"/>
                              </a:rPr>
                              <m:t>t</m:t>
                            </m:r>
                            <m:r>
                              <a:rPr lang="en-US" sz="1600" b="0" i="0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" name="TextBox 11">
                  <a:extLst>
                    <a:ext uri="{FF2B5EF4-FFF2-40B4-BE49-F238E27FC236}">
                      <a16:creationId xmlns:a16="http://schemas.microsoft.com/office/drawing/2014/main" id="{0876A49B-9164-481C-BAA8-9C068AC2337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09101" y="1353892"/>
                  <a:ext cx="628442" cy="33855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F63A0CDF-E684-4B32-8B8B-ECD121B10179}"/>
                </a:ext>
              </a:extLst>
            </p:cNvPr>
            <p:cNvCxnSpPr/>
            <p:nvPr/>
          </p:nvCxnSpPr>
          <p:spPr>
            <a:xfrm flipV="1">
              <a:off x="9575673" y="1237859"/>
              <a:ext cx="495300" cy="802996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A63D574C-1E27-4911-ACB0-AD075ACE4EF2}"/>
                </a:ext>
              </a:extLst>
            </p:cNvPr>
            <p:cNvCxnSpPr/>
            <p:nvPr/>
          </p:nvCxnSpPr>
          <p:spPr>
            <a:xfrm>
              <a:off x="10197549" y="1219154"/>
              <a:ext cx="195016" cy="119641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9">
                  <a:extLst>
                    <a:ext uri="{FF2B5EF4-FFF2-40B4-BE49-F238E27FC236}">
                      <a16:creationId xmlns:a16="http://schemas.microsoft.com/office/drawing/2014/main" id="{26AC0C53-2C80-49A4-B178-11DC43D0AAB8}"/>
                    </a:ext>
                  </a:extLst>
                </p:cNvPr>
                <p:cNvSpPr txBox="1"/>
                <p:nvPr/>
              </p:nvSpPr>
              <p:spPr>
                <a:xfrm>
                  <a:off x="10219911" y="1068582"/>
                  <a:ext cx="40799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 i="0" dirty="0" smtClean="0">
                                <a:latin typeface="Cambria Math" panose="02040503050406030204" pitchFamily="18" charset="0"/>
                              </a:rPr>
                              <m:t>v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600" i="0" dirty="0" smtClean="0">
                                <a:latin typeface="Cambria Math" panose="02040503050406030204" pitchFamily="18" charset="0"/>
                              </a:rPr>
                              <m:t>t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" name="TextBox 19">
                  <a:extLst>
                    <a:ext uri="{FF2B5EF4-FFF2-40B4-BE49-F238E27FC236}">
                      <a16:creationId xmlns:a16="http://schemas.microsoft.com/office/drawing/2014/main" id="{26AC0C53-2C80-49A4-B178-11DC43D0AAB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19911" y="1068582"/>
                  <a:ext cx="407997" cy="33855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C77B6229-D462-4B53-9E5B-6CC53FF743A1}"/>
              </a:ext>
            </a:extLst>
          </p:cNvPr>
          <p:cNvSpPr txBox="1"/>
          <p:nvPr/>
        </p:nvSpPr>
        <p:spPr>
          <a:xfrm>
            <a:off x="1087121" y="5192731"/>
            <a:ext cx="5780703" cy="40011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Cannot handle: </a:t>
            </a:r>
            <a:r>
              <a:rPr lang="en-US" sz="2000" b="1" dirty="0">
                <a:solidFill>
                  <a:schemeClr val="tx2"/>
                </a:solidFill>
              </a:rPr>
              <a:t>Adaptive</a:t>
            </a:r>
            <a:r>
              <a:rPr lang="en-US" sz="2000" dirty="0"/>
              <a:t> arrivals or </a:t>
            </a:r>
            <a:r>
              <a:rPr lang="en-US" sz="2000" b="1" dirty="0">
                <a:solidFill>
                  <a:schemeClr val="tx2"/>
                </a:solidFill>
              </a:rPr>
              <a:t>Departures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AC5AEB1A-D6FD-4E6A-9E38-7B35488E0AA8}"/>
                  </a:ext>
                </a:extLst>
              </p:cNvPr>
              <p:cNvSpPr/>
              <p:nvPr/>
            </p:nvSpPr>
            <p:spPr>
              <a:xfrm>
                <a:off x="7929879" y="4668606"/>
                <a:ext cx="3175000" cy="1226426"/>
              </a:xfrm>
              <a:prstGeom prst="rect">
                <a:avLst/>
              </a:prstGeom>
              <a:ln w="15875">
                <a:solidFill>
                  <a:schemeClr val="tx2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b="1" dirty="0"/>
                  <a:t>Random departures: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Suppose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ε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t</m:t>
                            </m:r>
                          </m:sub>
                        </m:sSub>
                      </m:e>
                    </m:nary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b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Random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en-US" dirty="0"/>
                  <a:t> deletions incur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</m:rad>
                    <m:r>
                      <a:rPr lang="en-US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discrepancy</a:t>
                </a: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AC5AEB1A-D6FD-4E6A-9E38-7B35488E0A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9879" y="4668606"/>
                <a:ext cx="3175000" cy="1226426"/>
              </a:xfrm>
              <a:prstGeom prst="rect">
                <a:avLst/>
              </a:prstGeom>
              <a:blipFill>
                <a:blip r:embed="rId6"/>
                <a:stretch>
                  <a:fillRect l="-1527" t="-12745" b="-7843"/>
                </a:stretch>
              </a:blipFill>
              <a:ln w="15875"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88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8876A-AA9C-405B-A6A3-648016824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33654"/>
            <a:ext cx="9930163" cy="1044874"/>
          </a:xfrm>
        </p:spPr>
        <p:txBody>
          <a:bodyPr/>
          <a:lstStyle/>
          <a:p>
            <a:r>
              <a:rPr lang="en-US" dirty="0"/>
              <a:t>Online Discrepancy with Recourse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0E358C-E653-4911-93DE-C29ED8B62B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87121" y="1465214"/>
                <a:ext cx="7341869" cy="4437645"/>
              </a:xfrm>
            </p:spPr>
            <p:txBody>
              <a:bodyPr>
                <a:normAutofit lnSpcReduction="10000"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What if some colors can be changed?</a:t>
                </a:r>
              </a:p>
              <a:p>
                <a:pPr marL="800100" lvl="1" indent="-342900"/>
                <a:r>
                  <a:rPr lang="en-US" dirty="0"/>
                  <a:t>In step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t</m:t>
                    </m:r>
                  </m:oMath>
                </a14:m>
                <a:r>
                  <a:rPr lang="en-US" dirty="0"/>
                  <a:t> (arrival/departure), recolor a “small” # vectors</a:t>
                </a:r>
              </a:p>
              <a:p>
                <a:pPr marL="800100" lvl="1" indent="-342900"/>
                <a:r>
                  <a:rPr lang="en-US" dirty="0"/>
                  <a:t>Discrepancy is always small</a:t>
                </a:r>
              </a:p>
              <a:p>
                <a:pPr marL="800100" lvl="1" indent="-342900"/>
                <a:r>
                  <a:rPr lang="en-US" dirty="0"/>
                  <a:t>Amortized </a:t>
                </a:r>
                <a:r>
                  <a:rPr lang="en-US" b="1" dirty="0">
                    <a:solidFill>
                      <a:schemeClr val="tx2"/>
                    </a:solidFill>
                  </a:rPr>
                  <a:t>recourse</a:t>
                </a:r>
                <a:r>
                  <a:rPr lang="en-US" dirty="0"/>
                  <a:t> per step, i.e.,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Total</m:t>
                        </m:r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 #</m:t>
                        </m:r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Reco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lorings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T</m:t>
                        </m:r>
                      </m:den>
                    </m:f>
                  </m:oMath>
                </a14:m>
                <a:endParaRPr lang="en-US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Other online problems with Recourse</a:t>
                </a:r>
              </a:p>
              <a:p>
                <a:pPr marL="800100" lvl="1" indent="-342900"/>
                <a:r>
                  <a:rPr lang="en-US" dirty="0"/>
                  <a:t>Network design</a:t>
                </a:r>
              </a:p>
              <a:p>
                <a:pPr marL="800100" lvl="1" indent="-342900"/>
                <a:r>
                  <a:rPr lang="en-US" dirty="0"/>
                  <a:t>Clustering</a:t>
                </a:r>
              </a:p>
              <a:p>
                <a:pPr marL="800100" lvl="1" indent="-342900"/>
                <a:r>
                  <a:rPr lang="en-US" dirty="0"/>
                  <a:t>Matching</a:t>
                </a:r>
              </a:p>
              <a:p>
                <a:pPr marL="800100" lvl="1" indent="-342900"/>
                <a:r>
                  <a:rPr lang="en-US" dirty="0"/>
                  <a:t>Scheduling</a:t>
                </a:r>
              </a:p>
              <a:p>
                <a:pPr marL="800100" lvl="1" indent="-342900"/>
                <a:r>
                  <a:rPr lang="en-US" dirty="0"/>
                  <a:t>Set cover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0E358C-E653-4911-93DE-C29ED8B62B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87121" y="1465214"/>
                <a:ext cx="7341869" cy="4437645"/>
              </a:xfrm>
              <a:blipFill>
                <a:blip r:embed="rId2"/>
                <a:stretch>
                  <a:fillRect l="-747" t="-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1097B4-7782-4DB3-945F-5D7AE64D3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5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D351C99-D027-4549-8CB7-286AC69D3D98}"/>
                  </a:ext>
                </a:extLst>
              </p:cNvPr>
              <p:cNvSpPr/>
              <p:nvPr/>
            </p:nvSpPr>
            <p:spPr>
              <a:xfrm>
                <a:off x="6536601" y="4266119"/>
                <a:ext cx="4486151" cy="923330"/>
              </a:xfrm>
              <a:prstGeom prst="rect">
                <a:avLst/>
              </a:prstGeom>
              <a:ln w="15875">
                <a:solidFill>
                  <a:srgbClr val="C00000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Fully-dynamic vector balancing:</a:t>
                </a:r>
                <a:br>
                  <a:rPr lang="en-US" b="1" dirty="0">
                    <a:solidFill>
                      <a:schemeClr val="tx1"/>
                    </a:solidFill>
                  </a:rPr>
                </a:br>
                <a:r>
                  <a:rPr lang="en-US" dirty="0">
                    <a:solidFill>
                      <a:schemeClr val="tx1"/>
                    </a:solidFill>
                  </a:rPr>
                  <a:t>What is the minimum recourse needed to get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poly</m:t>
                    </m:r>
                    <m:d>
                      <m: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T</m:t>
                        </m:r>
                      </m:e>
                    </m:d>
                  </m:oMath>
                </a14:m>
                <a:r>
                  <a:rPr lang="en-US" dirty="0"/>
                  <a:t> recourse</a:t>
                </a:r>
                <a:r>
                  <a:rPr lang="en-US" dirty="0">
                    <a:solidFill>
                      <a:schemeClr val="tx1"/>
                    </a:solidFill>
                  </a:rPr>
                  <a:t>?</a:t>
                </a: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D351C99-D027-4549-8CB7-286AC69D3D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6601" y="4266119"/>
                <a:ext cx="4486151" cy="923330"/>
              </a:xfrm>
              <a:prstGeom prst="rect">
                <a:avLst/>
              </a:prstGeom>
              <a:blipFill>
                <a:blip r:embed="rId3"/>
                <a:stretch>
                  <a:fillRect t="-3247" r="-812" b="-8442"/>
                </a:stretch>
              </a:blipFill>
              <a:ln w="15875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FE7D7B6C-9E29-4467-BBFB-4D2E8A30DFCF}"/>
              </a:ext>
            </a:extLst>
          </p:cNvPr>
          <p:cNvSpPr/>
          <p:nvPr/>
        </p:nvSpPr>
        <p:spPr>
          <a:xfrm>
            <a:off x="7208950" y="5346203"/>
            <a:ext cx="3372426" cy="369332"/>
          </a:xfrm>
          <a:prstGeom prst="rect">
            <a:avLst/>
          </a:prstGeom>
          <a:ln w="158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Naively, O(T) recourse suffices</a:t>
            </a:r>
          </a:p>
        </p:txBody>
      </p:sp>
    </p:spTree>
    <p:extLst>
      <p:ext uri="{BB962C8B-B14F-4D97-AF65-F5344CB8AC3E}">
        <p14:creationId xmlns:p14="http://schemas.microsoft.com/office/powerpoint/2010/main" val="28799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83ED8-531A-45E4-B515-F70CF1FB8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Results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CF52B20-1445-4C84-B391-DB3FDA88ADA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034540" y="2645044"/>
                <a:ext cx="6576060" cy="851027"/>
              </a:xfrm>
            </p:spPr>
            <p:txBody>
              <a:bodyPr>
                <a:normAutofit/>
              </a:bodyPr>
              <a:lstStyle/>
              <a:p>
                <a:r>
                  <a:rPr lang="en-US" sz="1800" b="0" dirty="0"/>
                  <a:t>For </a:t>
                </a:r>
                <a:r>
                  <a:rPr lang="en-US" sz="1800" b="0" dirty="0" err="1"/>
                  <a:t>Komlos</a:t>
                </a:r>
                <a:r>
                  <a:rPr lang="en-US" sz="1800" b="0" dirty="0"/>
                  <a:t> setting (vectors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0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sz="1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b="0" dirty="0"/>
                  <a:t>-norm 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≤1</m:t>
                    </m:r>
                  </m:oMath>
                </a14:m>
                <a:r>
                  <a:rPr lang="en-US" sz="1800" b="0" dirty="0"/>
                  <a:t>), algorithm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b="0" i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sz="1800" b="0" i="0">
                        <a:latin typeface="Cambria Math" panose="02040503050406030204" pitchFamily="18" charset="0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sz="18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800" b="0" i="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</m:rad>
                    <m:r>
                      <a:rPr lang="en-US" sz="1800" b="0" i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b="0" dirty="0"/>
                  <a:t> discrepancy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b="0" i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sz="1800" b="0" i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1800" b="0" i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sz="1800" b="0" i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1800" b="0" i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sz="1800" b="0" i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1800" b="0" i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sz="1800" b="0" i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b="0" dirty="0"/>
                  <a:t> amortized recourse.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CF52B20-1445-4C84-B391-DB3FDA88AD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34540" y="2645044"/>
                <a:ext cx="6576060" cy="851027"/>
              </a:xfrm>
              <a:blipFill>
                <a:blip r:embed="rId2"/>
                <a:stretch>
                  <a:fillRect l="-834" t="-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84DBA7-2877-4E1B-8397-7AD9787A5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6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34A4ABB8-F304-43F2-A171-C6B9BA0074F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29625" y="1748533"/>
                <a:ext cx="8437830" cy="771993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2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cap="all" dirty="0" err="1"/>
                  <a:t>Thm</a:t>
                </a:r>
                <a:r>
                  <a:rPr lang="en-US" cap="all" dirty="0"/>
                  <a:t> </a:t>
                </a:r>
                <a:r>
                  <a:rPr lang="en-US" dirty="0"/>
                  <a:t> (Fully-dynamic vector balancing):</a:t>
                </a:r>
              </a:p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b="0" dirty="0"/>
                  <a:t>Algorithm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</m:rad>
                    <m:r>
                      <a:rPr lang="en-US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/>
                  <a:t> discrepancy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/>
                  <a:t> amortized recourse.</a:t>
                </a:r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34A4ABB8-F304-43F2-A171-C6B9BA0074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9625" y="1748533"/>
                <a:ext cx="8437830" cy="7719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25EBAC70-3F03-4F60-B885-36A1EDAA604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29625" y="4130041"/>
                <a:ext cx="8537418" cy="771993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2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cap="all" dirty="0"/>
                  <a:t>Thm </a:t>
                </a:r>
                <a:r>
                  <a:rPr lang="en-US" dirty="0"/>
                  <a:t> (Fully-dynamic edge orientation):</a:t>
                </a:r>
              </a:p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b="0" dirty="0"/>
                  <a:t>Algorithm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polylog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/>
                  <a:t> discrepancy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>
                        <a:latin typeface="Cambria Math" panose="02040503050406030204" pitchFamily="18" charset="0"/>
                      </a:rPr>
                      <m:t>polylog</m:t>
                    </m:r>
                    <m:r>
                      <a:rPr lang="en-US" b="0" i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b="0" i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b="0" i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/>
                  <a:t> amortized recourse.</a:t>
                </a:r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25EBAC70-3F03-4F60-B885-36A1EDAA60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9625" y="4130041"/>
                <a:ext cx="8537418" cy="7719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6BE093FC-3F08-47B0-9268-8BA5BD40A1CD}"/>
              </a:ext>
            </a:extLst>
          </p:cNvPr>
          <p:cNvSpPr txBox="1"/>
          <p:nvPr/>
        </p:nvSpPr>
        <p:spPr>
          <a:xfrm>
            <a:off x="3810152" y="645123"/>
            <a:ext cx="60975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[Gupta-</a:t>
            </a:r>
            <a:r>
              <a:rPr lang="en-US" dirty="0" err="1"/>
              <a:t>Gurunathan</a:t>
            </a:r>
            <a:r>
              <a:rPr lang="en-US" dirty="0"/>
              <a:t>-Krishnaswamy-Kumar-</a:t>
            </a:r>
            <a:r>
              <a:rPr lang="en-US" b="1" dirty="0">
                <a:solidFill>
                  <a:schemeClr val="tx2"/>
                </a:solidFill>
              </a:rPr>
              <a:t>S</a:t>
            </a:r>
            <a:r>
              <a:rPr lang="en-US" cap="all" dirty="0"/>
              <a:t>]</a:t>
            </a:r>
            <a:r>
              <a:rPr lang="en-US" dirty="0"/>
              <a:t>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B6A6C70-C367-4BE7-ABD5-8486EC6EA14F}"/>
              </a:ext>
            </a:extLst>
          </p:cNvPr>
          <p:cNvSpPr/>
          <p:nvPr/>
        </p:nvSpPr>
        <p:spPr>
          <a:xfrm>
            <a:off x="8980689" y="2789592"/>
            <a:ext cx="2190231" cy="584775"/>
          </a:xfrm>
          <a:prstGeom prst="rect">
            <a:avLst/>
          </a:prstGeom>
          <a:ln w="158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/>
              <a:t>Proof via distributed Barany-Grinberg</a:t>
            </a:r>
            <a:endParaRPr lang="en-US" sz="16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7C58B2A-D1A4-40A4-BDAE-2A4DEA961B54}"/>
              </a:ext>
            </a:extLst>
          </p:cNvPr>
          <p:cNvSpPr/>
          <p:nvPr/>
        </p:nvSpPr>
        <p:spPr>
          <a:xfrm>
            <a:off x="8980689" y="4983882"/>
            <a:ext cx="2190231" cy="830997"/>
          </a:xfrm>
          <a:prstGeom prst="rect">
            <a:avLst/>
          </a:prstGeom>
          <a:ln w="158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/>
              <a:t>Proof via expander decomposition and local search</a:t>
            </a:r>
            <a:endParaRPr lang="en-US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F213C377-AF22-4D2C-9510-6FBE0E6B601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034540" y="5052522"/>
                <a:ext cx="6576060" cy="85102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800" b="0" dirty="0"/>
                  <a:t>Equivalent to vector balancing for 2-sparse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18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0" dirty="0" smtClean="0">
                                <a:latin typeface="Cambria Math" panose="02040503050406030204" pitchFamily="18" charset="0"/>
                              </a:rPr>
                              <m:t>+1,−1,0</m:t>
                            </m:r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en-US" sz="1800" b="0" i="0" dirty="0" smtClean="0">
                            <a:latin typeface="Cambria Math" panose="02040503050406030204" pitchFamily="18" charset="0"/>
                          </a:rPr>
                          <m:t>n</m:t>
                        </m:r>
                      </m:sup>
                    </m:sSup>
                  </m:oMath>
                </a14:m>
                <a:r>
                  <a:rPr lang="en-US" sz="1800" b="0" dirty="0"/>
                  <a:t> vectors </a:t>
                </a:r>
              </a:p>
            </p:txBody>
          </p:sp>
        </mc:Choice>
        <mc:Fallback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F213C377-AF22-4D2C-9510-6FBE0E6B60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4540" y="5052522"/>
                <a:ext cx="6576060" cy="851027"/>
              </a:xfrm>
              <a:prstGeom prst="rect">
                <a:avLst/>
              </a:prstGeom>
              <a:blipFill>
                <a:blip r:embed="rId5"/>
                <a:stretch>
                  <a:fillRect l="-834" t="-4317" r="-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942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10" grpId="0" animBg="1"/>
      <p:bldP spid="11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852" y="1752601"/>
            <a:ext cx="10478588" cy="3535679"/>
          </a:xfrm>
          <a:ln>
            <a:noFill/>
          </a:ln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cap="small" dirty="0">
                <a:solidFill>
                  <a:schemeClr val="accent1"/>
                </a:solidFill>
              </a:rPr>
              <a:t>Online Discrepancy with Recourse</a:t>
            </a:r>
          </a:p>
          <a:p>
            <a:endParaRPr lang="en-US" cap="small" dirty="0">
              <a:solidFill>
                <a:schemeClr val="accent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cap="small" dirty="0">
                <a:solidFill>
                  <a:schemeClr val="tx2"/>
                </a:solidFill>
              </a:rPr>
              <a:t>Dynamic Vector Balancing via Distributed Barany-Grinberg</a:t>
            </a:r>
          </a:p>
          <a:p>
            <a:pPr marL="342900" indent="-342900">
              <a:buFont typeface="Arial"/>
              <a:buChar char="•"/>
            </a:pPr>
            <a:endParaRPr lang="en-US" cap="small" dirty="0">
              <a:solidFill>
                <a:schemeClr val="accent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cap="small" dirty="0">
                <a:solidFill>
                  <a:schemeClr val="accent1"/>
                </a:solidFill>
              </a:rPr>
              <a:t>Dynamic Edge Orientation via Expander Decomposition and Local Search</a:t>
            </a:r>
          </a:p>
          <a:p>
            <a:endParaRPr lang="en-US" cap="small" dirty="0">
              <a:solidFill>
                <a:schemeClr val="accent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cap="small" dirty="0">
                <a:solidFill>
                  <a:schemeClr val="accent1"/>
                </a:solidFill>
              </a:rPr>
              <a:t>Conclusion and Open Problems</a:t>
            </a:r>
          </a:p>
          <a:p>
            <a:pPr marL="342900" indent="-342900">
              <a:buFont typeface="Arial"/>
              <a:buChar char="•"/>
            </a:pPr>
            <a:endParaRPr lang="en-US" cap="small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96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D985F-21A7-4C2D-BB76-104C0813E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Offline Barany-Grinberg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6910D7-159F-4C36-AF8B-11178D09DE9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49681" y="1465214"/>
                <a:ext cx="10160000" cy="4946381"/>
              </a:xfrm>
            </p:spPr>
            <p:txBody>
              <a:bodyPr/>
              <a:lstStyle/>
              <a:p>
                <a:r>
                  <a:rPr lang="en-US" b="0" dirty="0"/>
                  <a:t>Given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US" b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>
                        <a:latin typeface="Cambria Math" panose="02040503050406030204" pitchFamily="18" charset="0"/>
                      </a:rPr>
                      <m:t>…,</m:t>
                    </m:r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</m:oMath>
                </a14:m>
                <a:r>
                  <a:rPr lang="en-US" b="0" dirty="0"/>
                  <a:t>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>
                                    <a:latin typeface="Cambria Math" panose="02040503050406030204" pitchFamily="18" charset="0"/>
                                  </a:rPr>
                                  <m:t>v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b="0">
                                    <a:latin typeface="Cambria Math" panose="02040503050406030204" pitchFamily="18" charset="0"/>
                                  </a:rPr>
                                  <m:t>t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∞</m:t>
                        </m:r>
                      </m:sub>
                    </m:sSub>
                    <m:r>
                      <a:rPr lang="en-US" b="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b="0" dirty="0"/>
                  <a:t>, minimize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b="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sty m:val="p"/>
                                  </m:rPr>
                                  <a:rPr lang="en-US" b="0">
                                    <a:latin typeface="Cambria Math" panose="02040503050406030204" pitchFamily="18" charset="0"/>
                                  </a:rPr>
                                  <m:t>t</m:t>
                                </m:r>
                              </m:sub>
                              <m:sup/>
                              <m:e>
                                <m:sSub>
                                  <m:sSubPr>
                                    <m:ctrlPr>
                                      <a:rPr lang="en-US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b="0">
                                        <a:latin typeface="Cambria Math" panose="02040503050406030204" pitchFamily="18" charset="0"/>
                                      </a:rPr>
                                      <m:t>ε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b="0">
                                        <a:latin typeface="Cambria Math" panose="02040503050406030204" pitchFamily="18" charset="0"/>
                                      </a:rPr>
                                      <m:t>t</m:t>
                                    </m:r>
                                  </m:sub>
                                </m:sSub>
                              </m:e>
                            </m:nary>
                            <m:sSub>
                              <m:sSubPr>
                                <m:ctrlPr>
                                  <a:rPr lang="en-US" b="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>
                                    <a:latin typeface="Cambria Math" panose="02040503050406030204" pitchFamily="18" charset="0"/>
                                  </a:rPr>
                                  <m:t>v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b="0">
                                    <a:latin typeface="Cambria Math" panose="02040503050406030204" pitchFamily="18" charset="0"/>
                                  </a:rPr>
                                  <m:t>t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∞</m:t>
                        </m:r>
                      </m:sub>
                    </m:sSub>
                  </m:oMath>
                </a14:m>
                <a:endParaRPr lang="en-US" b="0" i="1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200" dirty="0"/>
              </a:p>
              <a:p>
                <a:r>
                  <a:rPr lang="en-US" dirty="0"/>
                  <a:t>Reducing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T</m:t>
                    </m:r>
                  </m:oMath>
                </a14:m>
                <a:r>
                  <a:rPr lang="en-US" dirty="0"/>
                  <a:t> vectors to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b="0" dirty="0"/>
                  <a:t> </a:t>
                </a:r>
                <a:r>
                  <a:rPr lang="en-US" dirty="0"/>
                  <a:t>vectors</a:t>
                </a:r>
                <a:r>
                  <a:rPr lang="en-US" b="0" dirty="0"/>
                  <a:t>: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b="0" dirty="0"/>
                  <a:t>Find a basic solution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b="0" dirty="0"/>
                  <a:t> to the LP:  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>
                                <a:latin typeface="Cambria Math" panose="02040503050406030204" pitchFamily="18" charset="0"/>
                              </a:rPr>
                              <m:t>t</m:t>
                            </m:r>
                          </m:sub>
                        </m:sSub>
                      </m:e>
                    </m:nary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b="0" dirty="0"/>
                  <a:t>for	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−1≤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≤1</m:t>
                    </m:r>
                  </m:oMath>
                </a14:m>
                <a:endParaRPr lang="en-US" b="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b="0" dirty="0"/>
                  <a:t>Get integral and fractional colors: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</m:d>
                    <m:r>
                      <a:rPr lang="en-US" b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>
                        <a:latin typeface="Cambria Math" panose="02040503050406030204" pitchFamily="18" charset="0"/>
                      </a:rPr>
                      <m:t>I</m:t>
                    </m:r>
                    <m:r>
                      <a:rPr lang="en-US" b="0">
                        <a:latin typeface="Cambria Math" panose="02040503050406030204" pitchFamily="18" charset="0"/>
                      </a:rPr>
                      <m:t>∪</m:t>
                    </m:r>
                    <m:r>
                      <m:rPr>
                        <m:sty m:val="p"/>
                      </m:rPr>
                      <a:rPr lang="en-US" b="0">
                        <a:latin typeface="Cambria Math" panose="02040503050406030204" pitchFamily="18" charset="0"/>
                      </a:rPr>
                      <m:t>F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0" dirty="0"/>
                  <a:t>.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b="0" dirty="0"/>
                  <a:t>Fix 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 panose="02040503050406030204" pitchFamily="18" charset="0"/>
                      </a:rPr>
                      <m:t>≥</m:t>
                    </m:r>
                    <m:r>
                      <m:rPr>
                        <m:sty m:val="p"/>
                      </m:rPr>
                      <a:rPr lang="en-US" b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b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b="0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b="0" dirty="0"/>
                  <a:t> vector colors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endParaRPr lang="en-US" b="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b="0" dirty="0"/>
                  <a:t>Solve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b="0" dirty="0"/>
                  <a:t> fractional color vectors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F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b="0" dirty="0"/>
                  <a:t> 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a:rPr lang="en-US" b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F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>
                                <a:latin typeface="Cambria Math" panose="02040503050406030204" pitchFamily="18" charset="0"/>
                              </a:rPr>
                              <m:t>ε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>
                                <a:latin typeface="Cambria Math" panose="02040503050406030204" pitchFamily="18" charset="0"/>
                              </a:rPr>
                              <m:t>t</m:t>
                            </m:r>
                          </m:sub>
                        </m:sSub>
                      </m:e>
                    </m:nary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F</m:t>
                        </m:r>
                      </m:sub>
                      <m:sup/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b="0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>
                                <a:latin typeface="Cambria Math" panose="02040503050406030204" pitchFamily="18" charset="0"/>
                              </a:rPr>
                              <m:t>t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e>
                    </m:nary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</m:oMath>
                </a14:m>
                <a:endParaRPr lang="en-US" b="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900" b="0" dirty="0"/>
              </a:p>
              <a:p>
                <a:r>
                  <a:rPr lang="en-US" b="0" dirty="0"/>
                  <a:t>Now random coloring gives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</m:rad>
                    <m:r>
                      <a:rPr lang="en-US" b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/>
                  <a:t>, but </a:t>
                </a:r>
                <a:r>
                  <a:rPr lang="en-US" sz="1800" b="0" u="sng" dirty="0">
                    <a:solidFill>
                      <a:srgbClr val="FF9900"/>
                    </a:solidFill>
                  </a:rPr>
                  <a:t>Spencer’86</a:t>
                </a:r>
                <a:r>
                  <a:rPr lang="en-US" b="0" dirty="0"/>
                  <a:t> gives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b="0" i="0">
                        <a:latin typeface="Cambria Math" panose="02040503050406030204" pitchFamily="18" charset="0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n-US" b="0" i="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</m:rad>
                    <m:r>
                      <a:rPr lang="en-US" b="0" i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6910D7-159F-4C36-AF8B-11178D09DE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49681" y="1465214"/>
                <a:ext cx="10160000" cy="4946381"/>
              </a:xfrm>
              <a:blipFill>
                <a:blip r:embed="rId2"/>
                <a:stretch>
                  <a:fillRect l="-600" t="-97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CFE22B-E161-4AC6-BDEE-BA6DA3BDD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6EB3F6-CBFC-4A56-9B17-6303D13D89BE}"/>
              </a:ext>
            </a:extLst>
          </p:cNvPr>
          <p:cNvSpPr txBox="1"/>
          <p:nvPr/>
        </p:nvSpPr>
        <p:spPr>
          <a:xfrm>
            <a:off x="1566937" y="5394242"/>
            <a:ext cx="8697942" cy="40011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Challenge</a:t>
            </a:r>
            <a:r>
              <a:rPr lang="en-US" sz="2000" b="1" dirty="0"/>
              <a:t>: </a:t>
            </a:r>
            <a:r>
              <a:rPr lang="en-US" sz="2000" dirty="0"/>
              <a:t>An insertion/deletion could drastically change the basic solution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00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D985F-21A7-4C2D-BB76-104C0813E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Barany-Grinberg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6910D7-159F-4C36-AF8B-11178D09DE9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43000" y="2773680"/>
                <a:ext cx="7815029" cy="3893819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Algorithm: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b="0" dirty="0"/>
                  <a:t>Embed vectors in 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dirty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b="0" dirty="0">
                        <a:latin typeface="Cambria Math" panose="02040503050406030204" pitchFamily="18" charset="0"/>
                      </a:rPr>
                      <m:t>⁡</m:t>
                    </m:r>
                    <m:r>
                      <m:rPr>
                        <m:sty m:val="p"/>
                      </m:rPr>
                      <a:rPr lang="en-US" b="0" dirty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b="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0" dirty="0"/>
                  <a:t>depth binary tree, where each leaf corresponds to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b="0" dirty="0"/>
                  <a:t> vectors.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b="0" dirty="0"/>
                  <a:t>Bottom-up: Reduce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b="0" dirty="0"/>
                  <a:t> to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b="0" dirty="0"/>
                  <a:t> vectors in each node using Barany-Grinberg. Upgrade the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0" dirty="0"/>
                  <a:t>fractional vectors to the parent node.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b="0" dirty="0"/>
                  <a:t>At root, run an offline algo on the last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b="0" dirty="0"/>
                  <a:t> fractional vectors.</a:t>
                </a:r>
              </a:p>
              <a:p>
                <a:endParaRPr lang="en-US" sz="1000" dirty="0"/>
              </a:p>
              <a:p>
                <a:r>
                  <a:rPr lang="en-US" dirty="0"/>
                  <a:t>Proof idea: </a:t>
                </a:r>
                <a:r>
                  <a:rPr lang="en-US" b="0" dirty="0"/>
                  <a:t>Each step affects a single root-leaf path. Since each node has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b="0" dirty="0"/>
                  <a:t> vectors that we might recolor, recourse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dirty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b="0" dirty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b="0" dirty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b="0" dirty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dirty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b="0" dirty="0">
                        <a:latin typeface="Cambria Math" panose="02040503050406030204" pitchFamily="18" charset="0"/>
                      </a:rPr>
                      <m:t>⁡</m:t>
                    </m:r>
                    <m:r>
                      <m:rPr>
                        <m:sty m:val="p"/>
                      </m:rPr>
                      <a:rPr lang="en-US" b="0" dirty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b="0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6910D7-159F-4C36-AF8B-11178D09DE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0" y="2773680"/>
                <a:ext cx="7815029" cy="3893819"/>
              </a:xfrm>
              <a:blipFill>
                <a:blip r:embed="rId2"/>
                <a:stretch>
                  <a:fillRect l="-859" t="-6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CFE22B-E161-4AC6-BDEE-BA6DA3BDD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9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2B764719-CB4B-4CD6-A1CF-1FA9E63474F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29625" y="1616686"/>
                <a:ext cx="8437830" cy="771993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2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cap="all" dirty="0" err="1"/>
                  <a:t>Thm</a:t>
                </a:r>
                <a:r>
                  <a:rPr lang="en-US" cap="all" dirty="0"/>
                  <a:t> </a:t>
                </a:r>
                <a:r>
                  <a:rPr lang="en-US" dirty="0"/>
                  <a:t> (Fully-dynamic vector balancing):</a:t>
                </a:r>
              </a:p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b="0" dirty="0"/>
                  <a:t>Algorithm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</m:rad>
                    <m:r>
                      <a:rPr lang="en-US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/>
                  <a:t> discrepancy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/>
                  <a:t> amortized recourse.</a:t>
                </a:r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2B764719-CB4B-4CD6-A1CF-1FA9E63474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9625" y="1616686"/>
                <a:ext cx="8437830" cy="7719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Group 39">
            <a:extLst>
              <a:ext uri="{FF2B5EF4-FFF2-40B4-BE49-F238E27FC236}">
                <a16:creationId xmlns:a16="http://schemas.microsoft.com/office/drawing/2014/main" id="{90D5CEF4-0EF7-452F-A5DF-EBD8CB774ACB}"/>
              </a:ext>
            </a:extLst>
          </p:cNvPr>
          <p:cNvGrpSpPr/>
          <p:nvPr/>
        </p:nvGrpSpPr>
        <p:grpSpPr>
          <a:xfrm>
            <a:off x="8681721" y="3410749"/>
            <a:ext cx="3078870" cy="1896113"/>
            <a:chOff x="8681721" y="3410749"/>
            <a:chExt cx="3078870" cy="1896113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2640C64-3824-483B-99F5-64A8557BC72D}"/>
                </a:ext>
              </a:extLst>
            </p:cNvPr>
            <p:cNvSpPr/>
            <p:nvPr/>
          </p:nvSpPr>
          <p:spPr>
            <a:xfrm>
              <a:off x="10127029" y="3410749"/>
              <a:ext cx="103236" cy="121937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E02C6EE-1CAB-458E-9B3B-CD195631BA02}"/>
                </a:ext>
              </a:extLst>
            </p:cNvPr>
            <p:cNvSpPr/>
            <p:nvPr/>
          </p:nvSpPr>
          <p:spPr>
            <a:xfrm>
              <a:off x="9331502" y="4032625"/>
              <a:ext cx="103236" cy="121937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30E931A-0852-45F2-9045-869E85D11FA7}"/>
                </a:ext>
              </a:extLst>
            </p:cNvPr>
            <p:cNvSpPr/>
            <p:nvPr/>
          </p:nvSpPr>
          <p:spPr>
            <a:xfrm>
              <a:off x="8906412" y="4660598"/>
              <a:ext cx="103236" cy="121937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E95B5C7-D82C-4CDC-B174-B5B5B7332C03}"/>
                </a:ext>
              </a:extLst>
            </p:cNvPr>
            <p:cNvSpPr/>
            <p:nvPr/>
          </p:nvSpPr>
          <p:spPr>
            <a:xfrm>
              <a:off x="9143248" y="5160538"/>
              <a:ext cx="103236" cy="121937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EC0214E-4254-4136-96FA-131B704D6C35}"/>
                </a:ext>
              </a:extLst>
            </p:cNvPr>
            <p:cNvSpPr/>
            <p:nvPr/>
          </p:nvSpPr>
          <p:spPr>
            <a:xfrm>
              <a:off x="8681721" y="5160538"/>
              <a:ext cx="103236" cy="121937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E389E28-AD98-4E83-851A-8CBD808DAF67}"/>
                </a:ext>
              </a:extLst>
            </p:cNvPr>
            <p:cNvSpPr/>
            <p:nvPr/>
          </p:nvSpPr>
          <p:spPr>
            <a:xfrm>
              <a:off x="9701938" y="4654502"/>
              <a:ext cx="103236" cy="121937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973396F0-E7FC-4AC2-BD15-1921B38EFF31}"/>
                </a:ext>
              </a:extLst>
            </p:cNvPr>
            <p:cNvSpPr/>
            <p:nvPr/>
          </p:nvSpPr>
          <p:spPr>
            <a:xfrm>
              <a:off x="9969138" y="5154441"/>
              <a:ext cx="103236" cy="121937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75A3082-581B-4069-AC0F-D9F7D5A5143C}"/>
                </a:ext>
              </a:extLst>
            </p:cNvPr>
            <p:cNvSpPr/>
            <p:nvPr/>
          </p:nvSpPr>
          <p:spPr>
            <a:xfrm>
              <a:off x="9507611" y="5154441"/>
              <a:ext cx="103236" cy="121937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2A79F94-545E-43E3-BDCC-90A78DB45848}"/>
                </a:ext>
              </a:extLst>
            </p:cNvPr>
            <p:cNvCxnSpPr>
              <a:stCxn id="7" idx="3"/>
              <a:endCxn id="8" idx="7"/>
            </p:cNvCxnSpPr>
            <p:nvPr/>
          </p:nvCxnSpPr>
          <p:spPr>
            <a:xfrm flipH="1">
              <a:off x="9419620" y="3514828"/>
              <a:ext cx="722527" cy="5356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2201641-2341-42B4-BF90-DA3E6E5B648A}"/>
                </a:ext>
              </a:extLst>
            </p:cNvPr>
            <p:cNvCxnSpPr>
              <a:stCxn id="8" idx="3"/>
              <a:endCxn id="9" idx="7"/>
            </p:cNvCxnSpPr>
            <p:nvPr/>
          </p:nvCxnSpPr>
          <p:spPr>
            <a:xfrm flipH="1">
              <a:off x="8994530" y="4136705"/>
              <a:ext cx="352091" cy="5417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08F6C8F-BACE-4160-9FC3-A55677EF6F85}"/>
                </a:ext>
              </a:extLst>
            </p:cNvPr>
            <p:cNvCxnSpPr>
              <a:stCxn id="8" idx="5"/>
              <a:endCxn id="12" idx="1"/>
            </p:cNvCxnSpPr>
            <p:nvPr/>
          </p:nvCxnSpPr>
          <p:spPr>
            <a:xfrm>
              <a:off x="9419620" y="4136705"/>
              <a:ext cx="297437" cy="5356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1B2E8FB-E7FA-4D40-A99F-CA27843E082F}"/>
                </a:ext>
              </a:extLst>
            </p:cNvPr>
            <p:cNvCxnSpPr>
              <a:stCxn id="9" idx="3"/>
              <a:endCxn id="11" idx="0"/>
            </p:cNvCxnSpPr>
            <p:nvPr/>
          </p:nvCxnSpPr>
          <p:spPr>
            <a:xfrm flipH="1">
              <a:off x="8733339" y="4764678"/>
              <a:ext cx="188191" cy="395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7D299D7-5F11-4E41-BB1E-22B79C1EF7BC}"/>
                </a:ext>
              </a:extLst>
            </p:cNvPr>
            <p:cNvCxnSpPr>
              <a:stCxn id="9" idx="5"/>
              <a:endCxn id="10" idx="0"/>
            </p:cNvCxnSpPr>
            <p:nvPr/>
          </p:nvCxnSpPr>
          <p:spPr>
            <a:xfrm>
              <a:off x="8994530" y="4764678"/>
              <a:ext cx="200336" cy="395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DAD8772-1038-4890-90D5-69F7209145B7}"/>
                </a:ext>
              </a:extLst>
            </p:cNvPr>
            <p:cNvCxnSpPr>
              <a:cxnSpLocks/>
              <a:stCxn id="12" idx="3"/>
              <a:endCxn id="14" idx="0"/>
            </p:cNvCxnSpPr>
            <p:nvPr/>
          </p:nvCxnSpPr>
          <p:spPr>
            <a:xfrm flipH="1">
              <a:off x="9559229" y="4758581"/>
              <a:ext cx="157827" cy="395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2EEB0C1-DBD2-4881-9EE2-62CBC32CC244}"/>
                </a:ext>
              </a:extLst>
            </p:cNvPr>
            <p:cNvCxnSpPr>
              <a:stCxn id="12" idx="5"/>
              <a:endCxn id="13" idx="0"/>
            </p:cNvCxnSpPr>
            <p:nvPr/>
          </p:nvCxnSpPr>
          <p:spPr>
            <a:xfrm>
              <a:off x="9790056" y="4758581"/>
              <a:ext cx="230700" cy="395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226ACF5-3A02-41FC-9507-8054B9EFE2F1}"/>
                </a:ext>
              </a:extLst>
            </p:cNvPr>
            <p:cNvSpPr/>
            <p:nvPr/>
          </p:nvSpPr>
          <p:spPr>
            <a:xfrm>
              <a:off x="10594628" y="4684986"/>
              <a:ext cx="103236" cy="121937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B81FCA63-CDA8-47C1-A7FF-270CE06AAF5D}"/>
                </a:ext>
              </a:extLst>
            </p:cNvPr>
            <p:cNvSpPr/>
            <p:nvPr/>
          </p:nvSpPr>
          <p:spPr>
            <a:xfrm>
              <a:off x="10831465" y="5184925"/>
              <a:ext cx="103236" cy="121937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91348F9F-1BE0-4E42-8DB8-66302C3B02ED}"/>
                </a:ext>
              </a:extLst>
            </p:cNvPr>
            <p:cNvSpPr/>
            <p:nvPr/>
          </p:nvSpPr>
          <p:spPr>
            <a:xfrm>
              <a:off x="10369938" y="5184925"/>
              <a:ext cx="103236" cy="121937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952B3113-1E84-4FE8-AE1D-DFA263FD5525}"/>
                </a:ext>
              </a:extLst>
            </p:cNvPr>
            <p:cNvSpPr/>
            <p:nvPr/>
          </p:nvSpPr>
          <p:spPr>
            <a:xfrm>
              <a:off x="11390155" y="4678889"/>
              <a:ext cx="103236" cy="121937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8563484-0B91-4511-B66D-D214A805BA18}"/>
                </a:ext>
              </a:extLst>
            </p:cNvPr>
            <p:cNvSpPr/>
            <p:nvPr/>
          </p:nvSpPr>
          <p:spPr>
            <a:xfrm>
              <a:off x="11657355" y="5178829"/>
              <a:ext cx="103236" cy="121937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62BCC98D-51F5-4FAE-AFA4-440A3724D058}"/>
                </a:ext>
              </a:extLst>
            </p:cNvPr>
            <p:cNvSpPr/>
            <p:nvPr/>
          </p:nvSpPr>
          <p:spPr>
            <a:xfrm>
              <a:off x="11195828" y="5178829"/>
              <a:ext cx="103236" cy="121937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CF9B849F-0010-4487-B73B-74F6A7D780FC}"/>
                </a:ext>
              </a:extLst>
            </p:cNvPr>
            <p:cNvCxnSpPr>
              <a:cxnSpLocks/>
              <a:stCxn id="36" idx="2"/>
              <a:endCxn id="23" idx="7"/>
            </p:cNvCxnSpPr>
            <p:nvPr/>
          </p:nvCxnSpPr>
          <p:spPr>
            <a:xfrm flipH="1">
              <a:off x="10682745" y="4084528"/>
              <a:ext cx="302646" cy="6183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4BD90CF-44C8-447F-A4F5-2A229297780A}"/>
                </a:ext>
              </a:extLst>
            </p:cNvPr>
            <p:cNvCxnSpPr>
              <a:cxnSpLocks/>
              <a:stCxn id="36" idx="5"/>
              <a:endCxn id="26" idx="1"/>
            </p:cNvCxnSpPr>
            <p:nvPr/>
          </p:nvCxnSpPr>
          <p:spPr>
            <a:xfrm>
              <a:off x="11073508" y="4127639"/>
              <a:ext cx="331766" cy="5691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2A76EE8-7032-43FE-A03B-8ADD92EDC27B}"/>
                </a:ext>
              </a:extLst>
            </p:cNvPr>
            <p:cNvCxnSpPr>
              <a:stCxn id="23" idx="3"/>
              <a:endCxn id="25" idx="0"/>
            </p:cNvCxnSpPr>
            <p:nvPr/>
          </p:nvCxnSpPr>
          <p:spPr>
            <a:xfrm flipH="1">
              <a:off x="10421556" y="4789065"/>
              <a:ext cx="188191" cy="395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816BFC7-894D-4724-9751-D7B9FDFED18F}"/>
                </a:ext>
              </a:extLst>
            </p:cNvPr>
            <p:cNvCxnSpPr>
              <a:stCxn id="23" idx="5"/>
              <a:endCxn id="24" idx="0"/>
            </p:cNvCxnSpPr>
            <p:nvPr/>
          </p:nvCxnSpPr>
          <p:spPr>
            <a:xfrm>
              <a:off x="10682746" y="4789065"/>
              <a:ext cx="200336" cy="395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3594143A-77AA-4A67-A898-51E339C36804}"/>
                </a:ext>
              </a:extLst>
            </p:cNvPr>
            <p:cNvCxnSpPr>
              <a:cxnSpLocks/>
              <a:stCxn id="26" idx="3"/>
              <a:endCxn id="28" idx="0"/>
            </p:cNvCxnSpPr>
            <p:nvPr/>
          </p:nvCxnSpPr>
          <p:spPr>
            <a:xfrm flipH="1">
              <a:off x="11247446" y="4782968"/>
              <a:ext cx="157827" cy="395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9BB3CCAD-A902-48BF-880A-55A85E8213F8}"/>
                </a:ext>
              </a:extLst>
            </p:cNvPr>
            <p:cNvCxnSpPr>
              <a:stCxn id="26" idx="5"/>
              <a:endCxn id="27" idx="0"/>
            </p:cNvCxnSpPr>
            <p:nvPr/>
          </p:nvCxnSpPr>
          <p:spPr>
            <a:xfrm>
              <a:off x="11478273" y="4782968"/>
              <a:ext cx="230700" cy="395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C054805-B61D-4EE1-BC8F-B87030ED2736}"/>
                </a:ext>
              </a:extLst>
            </p:cNvPr>
            <p:cNvCxnSpPr>
              <a:cxnSpLocks/>
              <a:stCxn id="7" idx="5"/>
              <a:endCxn id="36" idx="1"/>
            </p:cNvCxnSpPr>
            <p:nvPr/>
          </p:nvCxnSpPr>
          <p:spPr>
            <a:xfrm>
              <a:off x="10215146" y="3514829"/>
              <a:ext cx="785364" cy="526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289C750D-945D-40BE-910B-F83A30A585DA}"/>
                </a:ext>
              </a:extLst>
            </p:cNvPr>
            <p:cNvSpPr/>
            <p:nvPr/>
          </p:nvSpPr>
          <p:spPr>
            <a:xfrm>
              <a:off x="10985391" y="4023559"/>
              <a:ext cx="103236" cy="121937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8789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12600</TotalTime>
  <Words>1099</Words>
  <Application>Microsoft Office PowerPoint</Application>
  <PresentationFormat>Widescreen</PresentationFormat>
  <Paragraphs>195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Calibri</vt:lpstr>
      <vt:lpstr>Cambria Math</vt:lpstr>
      <vt:lpstr>Times New Roman</vt:lpstr>
      <vt:lpstr>Essential</vt:lpstr>
      <vt:lpstr>Online Discrepancy with Recourse for Vectors and Graphs</vt:lpstr>
      <vt:lpstr>Vector Balancing</vt:lpstr>
      <vt:lpstr>Motivation and Background</vt:lpstr>
      <vt:lpstr>Online Vector Balancing</vt:lpstr>
      <vt:lpstr>Online Discrepancy with Recourse</vt:lpstr>
      <vt:lpstr>Main Results</vt:lpstr>
      <vt:lpstr>OUTLINE</vt:lpstr>
      <vt:lpstr>Offline Barany-Grinberg</vt:lpstr>
      <vt:lpstr>Distributed Barany-Grinberg</vt:lpstr>
      <vt:lpstr>OUTLINE</vt:lpstr>
      <vt:lpstr>Dynamic Edge Orientation</vt:lpstr>
      <vt:lpstr>Step 2: Local Search on Expanders</vt:lpstr>
      <vt:lpstr>Step 1: Dynamic Expander Decomposition</vt:lpstr>
      <vt:lpstr>OUTLINE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Vector Balancing and Geometric Discrepancy</dc:title>
  <dc:creator>Sahil Singla</dc:creator>
  <cp:lastModifiedBy>Sahil Singla</cp:lastModifiedBy>
  <cp:revision>734</cp:revision>
  <dcterms:created xsi:type="dcterms:W3CDTF">2019-11-14T02:25:52Z</dcterms:created>
  <dcterms:modified xsi:type="dcterms:W3CDTF">2022-01-07T22:24:13Z</dcterms:modified>
</cp:coreProperties>
</file>