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41"/>
  </p:notesMasterIdLst>
  <p:handoutMasterIdLst>
    <p:handoutMasterId r:id="rId42"/>
  </p:handoutMasterIdLst>
  <p:sldIdLst>
    <p:sldId id="256" r:id="rId2"/>
    <p:sldId id="411" r:id="rId3"/>
    <p:sldId id="382" r:id="rId4"/>
    <p:sldId id="423" r:id="rId5"/>
    <p:sldId id="425" r:id="rId6"/>
    <p:sldId id="348" r:id="rId7"/>
    <p:sldId id="351" r:id="rId8"/>
    <p:sldId id="373" r:id="rId9"/>
    <p:sldId id="383" r:id="rId10"/>
    <p:sldId id="385" r:id="rId11"/>
    <p:sldId id="386" r:id="rId12"/>
    <p:sldId id="387" r:id="rId13"/>
    <p:sldId id="388" r:id="rId14"/>
    <p:sldId id="441" r:id="rId15"/>
    <p:sldId id="389" r:id="rId16"/>
    <p:sldId id="390" r:id="rId17"/>
    <p:sldId id="391" r:id="rId18"/>
    <p:sldId id="392" r:id="rId19"/>
    <p:sldId id="428" r:id="rId20"/>
    <p:sldId id="394" r:id="rId21"/>
    <p:sldId id="430" r:id="rId22"/>
    <p:sldId id="417" r:id="rId23"/>
    <p:sldId id="438" r:id="rId24"/>
    <p:sldId id="396" r:id="rId25"/>
    <p:sldId id="439" r:id="rId26"/>
    <p:sldId id="400" r:id="rId27"/>
    <p:sldId id="434" r:id="rId28"/>
    <p:sldId id="402" r:id="rId29"/>
    <p:sldId id="403" r:id="rId30"/>
    <p:sldId id="404" r:id="rId31"/>
    <p:sldId id="405" r:id="rId32"/>
    <p:sldId id="406" r:id="rId33"/>
    <p:sldId id="407" r:id="rId34"/>
    <p:sldId id="418" r:id="rId35"/>
    <p:sldId id="414" r:id="rId36"/>
    <p:sldId id="409" r:id="rId37"/>
    <p:sldId id="261" r:id="rId38"/>
    <p:sldId id="262" r:id="rId39"/>
    <p:sldId id="42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580DF93-4636-844F-BDF5-403B61179D45}">
          <p14:sldIdLst>
            <p14:sldId id="256"/>
            <p14:sldId id="411"/>
            <p14:sldId id="382"/>
            <p14:sldId id="423"/>
            <p14:sldId id="425"/>
            <p14:sldId id="348"/>
            <p14:sldId id="351"/>
            <p14:sldId id="373"/>
            <p14:sldId id="383"/>
            <p14:sldId id="385"/>
            <p14:sldId id="386"/>
            <p14:sldId id="387"/>
            <p14:sldId id="388"/>
            <p14:sldId id="441"/>
            <p14:sldId id="389"/>
            <p14:sldId id="390"/>
            <p14:sldId id="391"/>
            <p14:sldId id="392"/>
            <p14:sldId id="428"/>
            <p14:sldId id="394"/>
            <p14:sldId id="430"/>
            <p14:sldId id="417"/>
            <p14:sldId id="438"/>
            <p14:sldId id="396"/>
            <p14:sldId id="439"/>
            <p14:sldId id="400"/>
            <p14:sldId id="434"/>
            <p14:sldId id="402"/>
            <p14:sldId id="403"/>
            <p14:sldId id="404"/>
            <p14:sldId id="405"/>
            <p14:sldId id="406"/>
            <p14:sldId id="407"/>
            <p14:sldId id="418"/>
            <p14:sldId id="414"/>
            <p14:sldId id="409"/>
            <p14:sldId id="261"/>
            <p14:sldId id="262"/>
            <p14:sldId id="4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73D"/>
    <a:srgbClr val="02EA6A"/>
    <a:srgbClr val="005F2B"/>
    <a:srgbClr val="E2CDCC"/>
    <a:srgbClr val="E3CDCC"/>
    <a:srgbClr val="CCC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8" autoAdjust="0"/>
    <p:restoredTop sz="95673" autoAdjust="0"/>
  </p:normalViewPr>
  <p:slideViewPr>
    <p:cSldViewPr snapToGrid="0" snapToObjects="1">
      <p:cViewPr>
        <p:scale>
          <a:sx n="96" d="100"/>
          <a:sy n="96" d="100"/>
        </p:scale>
        <p:origin x="100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CB915-F1EB-1E42-9FC0-E13A2473E773}" type="doc">
      <dgm:prSet loTypeId="urn:microsoft.com/office/officeart/2009/layout/CirclePictureHierarchy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56F26A-EA5B-0847-8F9A-2F0B416733C2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E3F9C4B8-BF16-4D47-88DD-3D6BAF663ACB}" type="parTrans" cxnId="{94CDE04A-9AFE-9D4B-95B6-3E6405C916E4}">
      <dgm:prSet/>
      <dgm:spPr/>
      <dgm:t>
        <a:bodyPr/>
        <a:lstStyle/>
        <a:p>
          <a:endParaRPr lang="en-US"/>
        </a:p>
      </dgm:t>
    </dgm:pt>
    <dgm:pt modelId="{8B154213-15B4-3B4D-B8B8-FCBF3A9AA72B}" type="sibTrans" cxnId="{94CDE04A-9AFE-9D4B-95B6-3E6405C916E4}">
      <dgm:prSet/>
      <dgm:spPr/>
      <dgm:t>
        <a:bodyPr/>
        <a:lstStyle/>
        <a:p>
          <a:endParaRPr lang="en-US"/>
        </a:p>
      </dgm:t>
    </dgm:pt>
    <dgm:pt modelId="{27516E90-F486-0C4C-93F3-F84D31574F59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08E44DE5-47B9-564B-BC7F-4639408C0D36}" type="parTrans" cxnId="{F64D184B-BD61-744B-82F3-A359498F9E91}">
      <dgm:prSet/>
      <dgm:spPr/>
      <dgm:t>
        <a:bodyPr/>
        <a:lstStyle/>
        <a:p>
          <a:endParaRPr lang="en-US"/>
        </a:p>
      </dgm:t>
    </dgm:pt>
    <dgm:pt modelId="{4AC48832-0D59-3847-9B34-15AB32D6994B}" type="sibTrans" cxnId="{F64D184B-BD61-744B-82F3-A359498F9E91}">
      <dgm:prSet/>
      <dgm:spPr/>
      <dgm:t>
        <a:bodyPr/>
        <a:lstStyle/>
        <a:p>
          <a:endParaRPr lang="en-US"/>
        </a:p>
      </dgm:t>
    </dgm:pt>
    <dgm:pt modelId="{FEB0D1AB-959B-CB43-91A6-1B6E9668E53E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1A68376D-D571-E246-ABD7-A746E770B575}" type="parTrans" cxnId="{D1199270-D438-C54D-984B-E59FE0BD29F3}">
      <dgm:prSet/>
      <dgm:spPr/>
      <dgm:t>
        <a:bodyPr/>
        <a:lstStyle/>
        <a:p>
          <a:endParaRPr lang="en-US"/>
        </a:p>
      </dgm:t>
    </dgm:pt>
    <dgm:pt modelId="{95E9B854-B9FE-CE49-9F57-56D067CE76BD}" type="sibTrans" cxnId="{D1199270-D438-C54D-984B-E59FE0BD29F3}">
      <dgm:prSet/>
      <dgm:spPr/>
      <dgm:t>
        <a:bodyPr/>
        <a:lstStyle/>
        <a:p>
          <a:endParaRPr lang="en-US"/>
        </a:p>
      </dgm:t>
    </dgm:pt>
    <dgm:pt modelId="{843B1324-980F-3540-8B9D-6A82CBE0F07F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3C635575-2ED4-B04E-94A5-832013B5C9AD}" type="parTrans" cxnId="{C886BFB6-F28B-244F-9BCA-97BEF1A0CB35}">
      <dgm:prSet/>
      <dgm:spPr/>
      <dgm:t>
        <a:bodyPr/>
        <a:lstStyle/>
        <a:p>
          <a:endParaRPr lang="en-US"/>
        </a:p>
      </dgm:t>
    </dgm:pt>
    <dgm:pt modelId="{58695AE7-92AC-A44C-BA9B-C143A05033CE}" type="sibTrans" cxnId="{C886BFB6-F28B-244F-9BCA-97BEF1A0CB35}">
      <dgm:prSet/>
      <dgm:spPr/>
      <dgm:t>
        <a:bodyPr/>
        <a:lstStyle/>
        <a:p>
          <a:endParaRPr lang="en-US"/>
        </a:p>
      </dgm:t>
    </dgm:pt>
    <dgm:pt modelId="{DFED3F99-3599-8746-8683-EB4736506E48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E03C2CB1-02E7-E44B-B7CA-2A4A3DC2846C}" type="parTrans" cxnId="{52D2E90A-4B38-EB45-B315-03023E7E1E92}">
      <dgm:prSet/>
      <dgm:spPr/>
      <dgm:t>
        <a:bodyPr/>
        <a:lstStyle/>
        <a:p>
          <a:endParaRPr lang="en-US"/>
        </a:p>
      </dgm:t>
    </dgm:pt>
    <dgm:pt modelId="{1CEF7856-5523-574A-BE4B-F5DF3C23FDE2}" type="sibTrans" cxnId="{52D2E90A-4B38-EB45-B315-03023E7E1E92}">
      <dgm:prSet/>
      <dgm:spPr/>
      <dgm:t>
        <a:bodyPr/>
        <a:lstStyle/>
        <a:p>
          <a:endParaRPr lang="en-US"/>
        </a:p>
      </dgm:t>
    </dgm:pt>
    <dgm:pt modelId="{9AF95099-A797-014E-BEAC-004ECACFE3CF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8C32E0A6-274A-404F-A148-B1EE5010FEDE}" type="parTrans" cxnId="{BD061CF7-76B9-FA44-881D-9A8AD263E29B}">
      <dgm:prSet/>
      <dgm:spPr/>
      <dgm:t>
        <a:bodyPr/>
        <a:lstStyle/>
        <a:p>
          <a:endParaRPr lang="en-US"/>
        </a:p>
      </dgm:t>
    </dgm:pt>
    <dgm:pt modelId="{21C5B5B1-1F1E-1745-B04F-2A3DCF9ED1B2}" type="sibTrans" cxnId="{BD061CF7-76B9-FA44-881D-9A8AD263E29B}">
      <dgm:prSet/>
      <dgm:spPr/>
      <dgm:t>
        <a:bodyPr/>
        <a:lstStyle/>
        <a:p>
          <a:endParaRPr lang="en-US"/>
        </a:p>
      </dgm:t>
    </dgm:pt>
    <dgm:pt modelId="{6B6D525C-FB92-5A4E-96E1-7FE6BB8218E6}">
      <dgm:prSet phldrT="[Text]" phldr="1"/>
      <dgm:spPr/>
      <dgm:t>
        <a:bodyPr/>
        <a:lstStyle/>
        <a:p>
          <a:endParaRPr lang="en-US" dirty="0"/>
        </a:p>
      </dgm:t>
    </dgm:pt>
    <dgm:pt modelId="{858CF79D-2327-0D4C-BE68-C43F3BBCB433}" type="sibTrans" cxnId="{3F763EB7-06D7-6C4E-BC59-1919E1DEC79F}">
      <dgm:prSet/>
      <dgm:spPr/>
      <dgm:t>
        <a:bodyPr/>
        <a:lstStyle/>
        <a:p>
          <a:endParaRPr lang="en-US"/>
        </a:p>
      </dgm:t>
    </dgm:pt>
    <dgm:pt modelId="{C233A23E-5027-E042-B0DD-F8536B78FF7D}" type="parTrans" cxnId="{3F763EB7-06D7-6C4E-BC59-1919E1DEC79F}">
      <dgm:prSet/>
      <dgm:spPr/>
      <dgm:t>
        <a:bodyPr/>
        <a:lstStyle/>
        <a:p>
          <a:endParaRPr lang="en-US"/>
        </a:p>
      </dgm:t>
    </dgm:pt>
    <dgm:pt modelId="{848DF519-9234-F949-ABE5-B7B092032473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91216C7E-AE57-094D-9979-0E159E7527C2}" type="parTrans" cxnId="{F32EB14B-817A-3841-B06A-69AA61497050}">
      <dgm:prSet/>
      <dgm:spPr/>
      <dgm:t>
        <a:bodyPr/>
        <a:lstStyle/>
        <a:p>
          <a:endParaRPr lang="en-US"/>
        </a:p>
      </dgm:t>
    </dgm:pt>
    <dgm:pt modelId="{71164E90-D9FA-A64C-8C54-538429F00EB7}" type="sibTrans" cxnId="{F32EB14B-817A-3841-B06A-69AA61497050}">
      <dgm:prSet/>
      <dgm:spPr/>
      <dgm:t>
        <a:bodyPr/>
        <a:lstStyle/>
        <a:p>
          <a:endParaRPr lang="en-US"/>
        </a:p>
      </dgm:t>
    </dgm:pt>
    <dgm:pt modelId="{731C9872-B39C-8447-A054-BD59D0DD4923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D2DFA519-E81D-2040-8438-D951ACC27CCA}" type="parTrans" cxnId="{0A99ABBA-3C5F-C845-BC2F-5473D14C7BBA}">
      <dgm:prSet/>
      <dgm:spPr/>
      <dgm:t>
        <a:bodyPr/>
        <a:lstStyle/>
        <a:p>
          <a:endParaRPr lang="en-US"/>
        </a:p>
      </dgm:t>
    </dgm:pt>
    <dgm:pt modelId="{0CFEE5B1-B873-3747-926F-8387AFE0334D}" type="sibTrans" cxnId="{0A99ABBA-3C5F-C845-BC2F-5473D14C7BBA}">
      <dgm:prSet/>
      <dgm:spPr/>
      <dgm:t>
        <a:bodyPr/>
        <a:lstStyle/>
        <a:p>
          <a:endParaRPr lang="en-US"/>
        </a:p>
      </dgm:t>
    </dgm:pt>
    <dgm:pt modelId="{E756C772-19CE-6146-B1E6-80F94BE3EB9D}" type="pres">
      <dgm:prSet presAssocID="{81FCB915-F1EB-1E42-9FC0-E13A2473E7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82CC51-BFDB-0D4B-B8DF-AC9927663C2E}" type="pres">
      <dgm:prSet presAssocID="{6B6D525C-FB92-5A4E-96E1-7FE6BB8218E6}" presName="hierRoot1" presStyleCnt="0"/>
      <dgm:spPr/>
    </dgm:pt>
    <dgm:pt modelId="{142AE442-B86E-0244-9E2C-581E4E345048}" type="pres">
      <dgm:prSet presAssocID="{6B6D525C-FB92-5A4E-96E1-7FE6BB8218E6}" presName="composite" presStyleCnt="0"/>
      <dgm:spPr/>
    </dgm:pt>
    <dgm:pt modelId="{D4567E9A-14E6-5E47-859E-0D65DD477010}" type="pres">
      <dgm:prSet presAssocID="{6B6D525C-FB92-5A4E-96E1-7FE6BB8218E6}" presName="image" presStyleLbl="node0" presStyleIdx="0" presStyleCnt="1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5BBE578C-52CC-9947-8C5F-2615E19C55C5}" type="pres">
      <dgm:prSet presAssocID="{6B6D525C-FB92-5A4E-96E1-7FE6BB8218E6}" presName="text" presStyleLbl="revTx" presStyleIdx="0" presStyleCnt="9" custLinFactNeighborX="-60221" custLinFactNeighborY="-817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B49E2-56AE-8446-96AA-C5DC957BEBFE}" type="pres">
      <dgm:prSet presAssocID="{6B6D525C-FB92-5A4E-96E1-7FE6BB8218E6}" presName="hierChild2" presStyleCnt="0"/>
      <dgm:spPr/>
    </dgm:pt>
    <dgm:pt modelId="{2C024483-E888-454E-B4C3-C5AC0EE724DF}" type="pres">
      <dgm:prSet presAssocID="{08E44DE5-47B9-564B-BC7F-4639408C0D3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0D31F23-B5AD-944B-833D-3FF84E67D62F}" type="pres">
      <dgm:prSet presAssocID="{27516E90-F486-0C4C-93F3-F84D31574F59}" presName="hierRoot2" presStyleCnt="0"/>
      <dgm:spPr/>
    </dgm:pt>
    <dgm:pt modelId="{417B684C-158F-5E48-8445-8F0D25748076}" type="pres">
      <dgm:prSet presAssocID="{27516E90-F486-0C4C-93F3-F84D31574F59}" presName="composite2" presStyleCnt="0"/>
      <dgm:spPr/>
    </dgm:pt>
    <dgm:pt modelId="{E840E5AB-CE98-8C44-8360-9CAB54D90F64}" type="pres">
      <dgm:prSet presAssocID="{27516E90-F486-0C4C-93F3-F84D31574F59}" presName="image2" presStyleLbl="node2" presStyleIdx="0" presStyleCnt="2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64A24FD6-C4EC-6844-8BE1-1730122DC6D0}" type="pres">
      <dgm:prSet presAssocID="{27516E90-F486-0C4C-93F3-F84D31574F59}" presName="text2" presStyleLbl="revTx" presStyleIdx="1" presStyleCnt="9" custLinFactNeighborX="51872" custLinFactNeighborY="-98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A252A0-2E5C-2E45-BE24-E4EB8CFEF657}" type="pres">
      <dgm:prSet presAssocID="{27516E90-F486-0C4C-93F3-F84D31574F59}" presName="hierChild3" presStyleCnt="0"/>
      <dgm:spPr/>
    </dgm:pt>
    <dgm:pt modelId="{82B5CEE1-24B7-9A4C-A20C-714D27514F3C}" type="pres">
      <dgm:prSet presAssocID="{8C32E0A6-274A-404F-A148-B1EE5010FEDE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D5B8BB0-4300-EA45-9836-7D7832344581}" type="pres">
      <dgm:prSet presAssocID="{9AF95099-A797-014E-BEAC-004ECACFE3CF}" presName="hierRoot3" presStyleCnt="0"/>
      <dgm:spPr/>
    </dgm:pt>
    <dgm:pt modelId="{8B7E9A84-B8E6-0647-BB49-378B54C3181B}" type="pres">
      <dgm:prSet presAssocID="{9AF95099-A797-014E-BEAC-004ECACFE3CF}" presName="composite3" presStyleCnt="0"/>
      <dgm:spPr/>
    </dgm:pt>
    <dgm:pt modelId="{76313BAB-A6B2-624D-9F63-689F6C672512}" type="pres">
      <dgm:prSet presAssocID="{9AF95099-A797-014E-BEAC-004ECACFE3CF}" presName="image3" presStyleLbl="node3" presStyleIdx="0" presStyleCnt="4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56A77C4F-1D37-5B44-8645-705D040B65CE}" type="pres">
      <dgm:prSet presAssocID="{9AF95099-A797-014E-BEAC-004ECACFE3CF}" presName="text3" presStyleLbl="revTx" presStyleIdx="2" presStyleCnt="9" custScaleX="115326" custLinFactNeighborX="-74162" custLinFactNeighborY="-961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B4CFFE-FE26-8B48-9A3E-6FC6A9E49928}" type="pres">
      <dgm:prSet presAssocID="{9AF95099-A797-014E-BEAC-004ECACFE3CF}" presName="hierChild4" presStyleCnt="0"/>
      <dgm:spPr/>
    </dgm:pt>
    <dgm:pt modelId="{12353EC5-61F9-0E4B-9728-5E183B982EF5}" type="pres">
      <dgm:prSet presAssocID="{E03C2CB1-02E7-E44B-B7CA-2A4A3DC2846C}" presName="Name17" presStyleLbl="parChTrans1D3" presStyleIdx="1" presStyleCnt="4"/>
      <dgm:spPr/>
      <dgm:t>
        <a:bodyPr/>
        <a:lstStyle/>
        <a:p>
          <a:endParaRPr lang="en-US"/>
        </a:p>
      </dgm:t>
    </dgm:pt>
    <dgm:pt modelId="{E5B63781-E132-E348-A10E-67312EBF6667}" type="pres">
      <dgm:prSet presAssocID="{DFED3F99-3599-8746-8683-EB4736506E48}" presName="hierRoot3" presStyleCnt="0"/>
      <dgm:spPr/>
    </dgm:pt>
    <dgm:pt modelId="{7A142AF2-6BDF-2A4C-A6B7-0AA271874846}" type="pres">
      <dgm:prSet presAssocID="{DFED3F99-3599-8746-8683-EB4736506E48}" presName="composite3" presStyleCnt="0"/>
      <dgm:spPr/>
    </dgm:pt>
    <dgm:pt modelId="{328B3FE1-C4B3-5C4D-9DB2-69CD5B4B2F85}" type="pres">
      <dgm:prSet presAssocID="{DFED3F99-3599-8746-8683-EB4736506E48}" presName="image3" presStyleLbl="node3" presStyleIdx="1" presStyleCnt="4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114ED42-63C6-8941-9FBE-F9313F642CC5}" type="pres">
      <dgm:prSet presAssocID="{DFED3F99-3599-8746-8683-EB4736506E48}" presName="text3" presStyleLbl="revTx" presStyleIdx="3" presStyleCnt="9" custLinFactNeighborX="-40217" custLinFactNeighborY="-961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FED21D-86C9-E148-8FC9-FFA6D4ABC069}" type="pres">
      <dgm:prSet presAssocID="{DFED3F99-3599-8746-8683-EB4736506E48}" presName="hierChild4" presStyleCnt="0"/>
      <dgm:spPr/>
    </dgm:pt>
    <dgm:pt modelId="{AA970F08-15E1-CE49-B1CB-B6D65EBEAF4A}" type="pres">
      <dgm:prSet presAssocID="{91216C7E-AE57-094D-9979-0E159E7527C2}" presName="Name23" presStyleLbl="parChTrans1D4" presStyleIdx="0" presStyleCnt="2"/>
      <dgm:spPr/>
      <dgm:t>
        <a:bodyPr/>
        <a:lstStyle/>
        <a:p>
          <a:endParaRPr lang="en-US"/>
        </a:p>
      </dgm:t>
    </dgm:pt>
    <dgm:pt modelId="{B6FBF0D6-2B0B-EF49-92DE-F4BC760C0D65}" type="pres">
      <dgm:prSet presAssocID="{848DF519-9234-F949-ABE5-B7B092032473}" presName="hierRoot4" presStyleCnt="0"/>
      <dgm:spPr/>
    </dgm:pt>
    <dgm:pt modelId="{6699ABC4-6C81-7643-96B9-024B13C20995}" type="pres">
      <dgm:prSet presAssocID="{848DF519-9234-F949-ABE5-B7B092032473}" presName="composite4" presStyleCnt="0"/>
      <dgm:spPr/>
    </dgm:pt>
    <dgm:pt modelId="{32F1E614-AAC0-A943-A82E-6AD29E06DEE2}" type="pres">
      <dgm:prSet presAssocID="{848DF519-9234-F949-ABE5-B7B092032473}" presName="image4" presStyleLbl="node4" presStyleIdx="0" presStyleCnt="2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C61E93C-6AAA-6949-BA08-4956C93D452C}" type="pres">
      <dgm:prSet presAssocID="{848DF519-9234-F949-ABE5-B7B092032473}" presName="text4" presStyleLbl="revTx" presStyleIdx="4" presStyleCnt="9" custLinFactNeighborX="-57848" custLinFactNeighborY="-995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6B14FC-64D9-3649-A610-821F4B6D8095}" type="pres">
      <dgm:prSet presAssocID="{848DF519-9234-F949-ABE5-B7B092032473}" presName="hierChild5" presStyleCnt="0"/>
      <dgm:spPr/>
    </dgm:pt>
    <dgm:pt modelId="{3F00C935-E7E2-1D45-9565-A0EF08B9FB53}" type="pres">
      <dgm:prSet presAssocID="{D2DFA519-E81D-2040-8438-D951ACC27CCA}" presName="Name23" presStyleLbl="parChTrans1D4" presStyleIdx="1" presStyleCnt="2"/>
      <dgm:spPr/>
      <dgm:t>
        <a:bodyPr/>
        <a:lstStyle/>
        <a:p>
          <a:endParaRPr lang="en-US"/>
        </a:p>
      </dgm:t>
    </dgm:pt>
    <dgm:pt modelId="{08F481DB-3848-D549-94CD-1A3985315595}" type="pres">
      <dgm:prSet presAssocID="{731C9872-B39C-8447-A054-BD59D0DD4923}" presName="hierRoot4" presStyleCnt="0"/>
      <dgm:spPr/>
    </dgm:pt>
    <dgm:pt modelId="{F33EDCFA-FF28-3045-8A2E-53CC576A902A}" type="pres">
      <dgm:prSet presAssocID="{731C9872-B39C-8447-A054-BD59D0DD4923}" presName="composite4" presStyleCnt="0"/>
      <dgm:spPr/>
    </dgm:pt>
    <dgm:pt modelId="{00C5835D-F248-FC46-A0C3-D8DE3DEDEFCD}" type="pres">
      <dgm:prSet presAssocID="{731C9872-B39C-8447-A054-BD59D0DD4923}" presName="image4" presStyleLbl="node4" presStyleIdx="1" presStyleCnt="2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679C904-DBB8-0145-8314-C0908174F0B0}" type="pres">
      <dgm:prSet presAssocID="{731C9872-B39C-8447-A054-BD59D0DD4923}" presName="text4" presStyleLbl="revTx" presStyleIdx="5" presStyleCnt="9" custLinFactNeighborX="-56792" custLinFactNeighborY="-97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225E46-7AAD-AE47-9193-4A5569B64BDF}" type="pres">
      <dgm:prSet presAssocID="{731C9872-B39C-8447-A054-BD59D0DD4923}" presName="hierChild5" presStyleCnt="0"/>
      <dgm:spPr/>
    </dgm:pt>
    <dgm:pt modelId="{7157695A-34DB-E941-AB58-61D7362F9CBE}" type="pres">
      <dgm:prSet presAssocID="{E3F9C4B8-BF16-4D47-88DD-3D6BAF663AC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529D32E-AB5F-744F-B9C2-BBA3AA18BE71}" type="pres">
      <dgm:prSet presAssocID="{5C56F26A-EA5B-0847-8F9A-2F0B416733C2}" presName="hierRoot2" presStyleCnt="0"/>
      <dgm:spPr/>
    </dgm:pt>
    <dgm:pt modelId="{1EB1A93A-127E-3C4B-925C-141E492802D5}" type="pres">
      <dgm:prSet presAssocID="{5C56F26A-EA5B-0847-8F9A-2F0B416733C2}" presName="composite2" presStyleCnt="0"/>
      <dgm:spPr/>
    </dgm:pt>
    <dgm:pt modelId="{0DA73D66-3FAF-D644-91D2-879EEBBFEBF4}" type="pres">
      <dgm:prSet presAssocID="{5C56F26A-EA5B-0847-8F9A-2F0B416733C2}" presName="image2" presStyleLbl="node2" presStyleIdx="1" presStyleCnt="2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58EF62B-CCA2-B24F-8752-B1EB9D5946F6}" type="pres">
      <dgm:prSet presAssocID="{5C56F26A-EA5B-0847-8F9A-2F0B416733C2}" presName="text2" presStyleLbl="revTx" presStyleIdx="6" presStyleCnt="9" custLinFactX="-48079" custLinFactNeighborX="-100000" custLinFactNeighborY="-96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456645-3F0B-6043-82A7-024F494721AE}" type="pres">
      <dgm:prSet presAssocID="{5C56F26A-EA5B-0847-8F9A-2F0B416733C2}" presName="hierChild3" presStyleCnt="0"/>
      <dgm:spPr/>
    </dgm:pt>
    <dgm:pt modelId="{3ADAACFA-7379-A24F-81B7-361059889DA4}" type="pres">
      <dgm:prSet presAssocID="{3C635575-2ED4-B04E-94A5-832013B5C9AD}" presName="Name17" presStyleLbl="parChTrans1D3" presStyleIdx="2" presStyleCnt="4"/>
      <dgm:spPr/>
      <dgm:t>
        <a:bodyPr/>
        <a:lstStyle/>
        <a:p>
          <a:endParaRPr lang="en-US"/>
        </a:p>
      </dgm:t>
    </dgm:pt>
    <dgm:pt modelId="{97FCEA24-EE80-EA47-B88A-111BC49B1B99}" type="pres">
      <dgm:prSet presAssocID="{843B1324-980F-3540-8B9D-6A82CBE0F07F}" presName="hierRoot3" presStyleCnt="0"/>
      <dgm:spPr/>
    </dgm:pt>
    <dgm:pt modelId="{AF17B1A1-E89B-804A-AFAC-850919B74C30}" type="pres">
      <dgm:prSet presAssocID="{843B1324-980F-3540-8B9D-6A82CBE0F07F}" presName="composite3" presStyleCnt="0"/>
      <dgm:spPr/>
    </dgm:pt>
    <dgm:pt modelId="{089C4378-D1CD-FD4E-982E-A9CEB5868E7A}" type="pres">
      <dgm:prSet presAssocID="{843B1324-980F-3540-8B9D-6A82CBE0F07F}" presName="image3" presStyleLbl="node3" presStyleIdx="2" presStyleCnt="4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13A724A2-9FB6-3E46-B275-F17793886598}" type="pres">
      <dgm:prSet presAssocID="{843B1324-980F-3540-8B9D-6A82CBE0F07F}" presName="text3" presStyleLbl="revTx" presStyleIdx="7" presStyleCnt="9" custLinFactY="-2819" custLinFactNeighborX="-3977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D67A86-DD51-7A45-992F-801CFC1E74EA}" type="pres">
      <dgm:prSet presAssocID="{843B1324-980F-3540-8B9D-6A82CBE0F07F}" presName="hierChild4" presStyleCnt="0"/>
      <dgm:spPr/>
    </dgm:pt>
    <dgm:pt modelId="{F109AE70-A1F4-5D42-BE1D-EC8D79391DF3}" type="pres">
      <dgm:prSet presAssocID="{1A68376D-D571-E246-ABD7-A746E770B575}" presName="Name17" presStyleLbl="parChTrans1D3" presStyleIdx="3" presStyleCnt="4"/>
      <dgm:spPr/>
      <dgm:t>
        <a:bodyPr/>
        <a:lstStyle/>
        <a:p>
          <a:endParaRPr lang="en-US"/>
        </a:p>
      </dgm:t>
    </dgm:pt>
    <dgm:pt modelId="{4480477E-3320-9F44-ACE8-102015A4200A}" type="pres">
      <dgm:prSet presAssocID="{FEB0D1AB-959B-CB43-91A6-1B6E9668E53E}" presName="hierRoot3" presStyleCnt="0"/>
      <dgm:spPr/>
    </dgm:pt>
    <dgm:pt modelId="{E38E55BC-4870-B142-B0CC-8DD568635325}" type="pres">
      <dgm:prSet presAssocID="{FEB0D1AB-959B-CB43-91A6-1B6E9668E53E}" presName="composite3" presStyleCnt="0"/>
      <dgm:spPr/>
    </dgm:pt>
    <dgm:pt modelId="{EE4C2757-1C52-F34E-8BE5-222CE28445E6}" type="pres">
      <dgm:prSet presAssocID="{FEB0D1AB-959B-CB43-91A6-1B6E9668E53E}" presName="image3" presStyleLbl="node3" presStyleIdx="3" presStyleCnt="4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35BBA7B4-0C72-7744-A5B3-F40365A13699}" type="pres">
      <dgm:prSet presAssocID="{FEB0D1AB-959B-CB43-91A6-1B6E9668E53E}" presName="text3" presStyleLbl="revTx" presStyleIdx="8" presStyleCnt="9" custLinFactY="-201" custLinFactNeighborX="-6865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4B2D12-B06D-9944-944E-AB194587C8E8}" type="pres">
      <dgm:prSet presAssocID="{FEB0D1AB-959B-CB43-91A6-1B6E9668E53E}" presName="hierChild4" presStyleCnt="0"/>
      <dgm:spPr/>
    </dgm:pt>
  </dgm:ptLst>
  <dgm:cxnLst>
    <dgm:cxn modelId="{6EC24D1D-7952-E04B-BB42-EE019BC570BB}" type="presOf" srcId="{E3F9C4B8-BF16-4D47-88DD-3D6BAF663ACB}" destId="{7157695A-34DB-E941-AB58-61D7362F9CBE}" srcOrd="0" destOrd="0" presId="urn:microsoft.com/office/officeart/2009/layout/CirclePictureHierarchy"/>
    <dgm:cxn modelId="{C886BFB6-F28B-244F-9BCA-97BEF1A0CB35}" srcId="{5C56F26A-EA5B-0847-8F9A-2F0B416733C2}" destId="{843B1324-980F-3540-8B9D-6A82CBE0F07F}" srcOrd="0" destOrd="0" parTransId="{3C635575-2ED4-B04E-94A5-832013B5C9AD}" sibTransId="{58695AE7-92AC-A44C-BA9B-C143A05033CE}"/>
    <dgm:cxn modelId="{8FE21010-4C10-F54E-9B30-1A7E1671EA27}" type="presOf" srcId="{81FCB915-F1EB-1E42-9FC0-E13A2473E773}" destId="{E756C772-19CE-6146-B1E6-80F94BE3EB9D}" srcOrd="0" destOrd="0" presId="urn:microsoft.com/office/officeart/2009/layout/CirclePictureHierarchy"/>
    <dgm:cxn modelId="{E88D7659-ED21-AE4F-95F6-1EC2DD988D61}" type="presOf" srcId="{5C56F26A-EA5B-0847-8F9A-2F0B416733C2}" destId="{858EF62B-CCA2-B24F-8752-B1EB9D5946F6}" srcOrd="0" destOrd="0" presId="urn:microsoft.com/office/officeart/2009/layout/CirclePictureHierarchy"/>
    <dgm:cxn modelId="{94CDE04A-9AFE-9D4B-95B6-3E6405C916E4}" srcId="{6B6D525C-FB92-5A4E-96E1-7FE6BB8218E6}" destId="{5C56F26A-EA5B-0847-8F9A-2F0B416733C2}" srcOrd="1" destOrd="0" parTransId="{E3F9C4B8-BF16-4D47-88DD-3D6BAF663ACB}" sibTransId="{8B154213-15B4-3B4D-B8B8-FCBF3A9AA72B}"/>
    <dgm:cxn modelId="{1C89E00E-2897-A048-898B-03F4511CCD13}" type="presOf" srcId="{27516E90-F486-0C4C-93F3-F84D31574F59}" destId="{64A24FD6-C4EC-6844-8BE1-1730122DC6D0}" srcOrd="0" destOrd="0" presId="urn:microsoft.com/office/officeart/2009/layout/CirclePictureHierarchy"/>
    <dgm:cxn modelId="{1BBDBD70-2EFE-D14C-8214-7CC823722C33}" type="presOf" srcId="{DFED3F99-3599-8746-8683-EB4736506E48}" destId="{8114ED42-63C6-8941-9FBE-F9313F642CC5}" srcOrd="0" destOrd="0" presId="urn:microsoft.com/office/officeart/2009/layout/CirclePictureHierarchy"/>
    <dgm:cxn modelId="{4B987FB7-B728-5043-A632-E54F8B18A127}" type="presOf" srcId="{FEB0D1AB-959B-CB43-91A6-1B6E9668E53E}" destId="{35BBA7B4-0C72-7744-A5B3-F40365A13699}" srcOrd="0" destOrd="0" presId="urn:microsoft.com/office/officeart/2009/layout/CirclePictureHierarchy"/>
    <dgm:cxn modelId="{17A3E120-533F-0A4F-8C35-543284B5A529}" type="presOf" srcId="{8C32E0A6-274A-404F-A148-B1EE5010FEDE}" destId="{82B5CEE1-24B7-9A4C-A20C-714D27514F3C}" srcOrd="0" destOrd="0" presId="urn:microsoft.com/office/officeart/2009/layout/CirclePictureHierarchy"/>
    <dgm:cxn modelId="{CD78F24A-C34C-694D-ADB6-D687B47900F0}" type="presOf" srcId="{08E44DE5-47B9-564B-BC7F-4639408C0D36}" destId="{2C024483-E888-454E-B4C3-C5AC0EE724DF}" srcOrd="0" destOrd="0" presId="urn:microsoft.com/office/officeart/2009/layout/CirclePictureHierarchy"/>
    <dgm:cxn modelId="{3F763EB7-06D7-6C4E-BC59-1919E1DEC79F}" srcId="{81FCB915-F1EB-1E42-9FC0-E13A2473E773}" destId="{6B6D525C-FB92-5A4E-96E1-7FE6BB8218E6}" srcOrd="0" destOrd="0" parTransId="{C233A23E-5027-E042-B0DD-F8536B78FF7D}" sibTransId="{858CF79D-2327-0D4C-BE68-C43F3BBCB433}"/>
    <dgm:cxn modelId="{C8A59959-FC64-E245-9981-ADABA15DA8C7}" type="presOf" srcId="{1A68376D-D571-E246-ABD7-A746E770B575}" destId="{F109AE70-A1F4-5D42-BE1D-EC8D79391DF3}" srcOrd="0" destOrd="0" presId="urn:microsoft.com/office/officeart/2009/layout/CirclePictureHierarchy"/>
    <dgm:cxn modelId="{52D2E90A-4B38-EB45-B315-03023E7E1E92}" srcId="{27516E90-F486-0C4C-93F3-F84D31574F59}" destId="{DFED3F99-3599-8746-8683-EB4736506E48}" srcOrd="1" destOrd="0" parTransId="{E03C2CB1-02E7-E44B-B7CA-2A4A3DC2846C}" sibTransId="{1CEF7856-5523-574A-BE4B-F5DF3C23FDE2}"/>
    <dgm:cxn modelId="{0A99ABBA-3C5F-C845-BC2F-5473D14C7BBA}" srcId="{DFED3F99-3599-8746-8683-EB4736506E48}" destId="{731C9872-B39C-8447-A054-BD59D0DD4923}" srcOrd="1" destOrd="0" parTransId="{D2DFA519-E81D-2040-8438-D951ACC27CCA}" sibTransId="{0CFEE5B1-B873-3747-926F-8387AFE0334D}"/>
    <dgm:cxn modelId="{4DA683AF-02BB-BB43-8B32-70FFE0D9AF6C}" type="presOf" srcId="{E03C2CB1-02E7-E44B-B7CA-2A4A3DC2846C}" destId="{12353EC5-61F9-0E4B-9728-5E183B982EF5}" srcOrd="0" destOrd="0" presId="urn:microsoft.com/office/officeart/2009/layout/CirclePictureHierarchy"/>
    <dgm:cxn modelId="{D1199270-D438-C54D-984B-E59FE0BD29F3}" srcId="{5C56F26A-EA5B-0847-8F9A-2F0B416733C2}" destId="{FEB0D1AB-959B-CB43-91A6-1B6E9668E53E}" srcOrd="1" destOrd="0" parTransId="{1A68376D-D571-E246-ABD7-A746E770B575}" sibTransId="{95E9B854-B9FE-CE49-9F57-56D067CE76BD}"/>
    <dgm:cxn modelId="{F32EB14B-817A-3841-B06A-69AA61497050}" srcId="{DFED3F99-3599-8746-8683-EB4736506E48}" destId="{848DF519-9234-F949-ABE5-B7B092032473}" srcOrd="0" destOrd="0" parTransId="{91216C7E-AE57-094D-9979-0E159E7527C2}" sibTransId="{71164E90-D9FA-A64C-8C54-538429F00EB7}"/>
    <dgm:cxn modelId="{FCA885DD-95BE-1E4E-B977-EB95858B6498}" type="presOf" srcId="{91216C7E-AE57-094D-9979-0E159E7527C2}" destId="{AA970F08-15E1-CE49-B1CB-B6D65EBEAF4A}" srcOrd="0" destOrd="0" presId="urn:microsoft.com/office/officeart/2009/layout/CirclePictureHierarchy"/>
    <dgm:cxn modelId="{06036E9B-7494-7C42-83AE-346577C610B3}" type="presOf" srcId="{731C9872-B39C-8447-A054-BD59D0DD4923}" destId="{9679C904-DBB8-0145-8314-C0908174F0B0}" srcOrd="0" destOrd="0" presId="urn:microsoft.com/office/officeart/2009/layout/CirclePictureHierarchy"/>
    <dgm:cxn modelId="{0BBEF0A7-8A35-D047-8FF9-4AC4C4B527F5}" type="presOf" srcId="{D2DFA519-E81D-2040-8438-D951ACC27CCA}" destId="{3F00C935-E7E2-1D45-9565-A0EF08B9FB53}" srcOrd="0" destOrd="0" presId="urn:microsoft.com/office/officeart/2009/layout/CirclePictureHierarchy"/>
    <dgm:cxn modelId="{F64D184B-BD61-744B-82F3-A359498F9E91}" srcId="{6B6D525C-FB92-5A4E-96E1-7FE6BB8218E6}" destId="{27516E90-F486-0C4C-93F3-F84D31574F59}" srcOrd="0" destOrd="0" parTransId="{08E44DE5-47B9-564B-BC7F-4639408C0D36}" sibTransId="{4AC48832-0D59-3847-9B34-15AB32D6994B}"/>
    <dgm:cxn modelId="{2CB1F176-19BA-8646-8477-DAC14C7DFDA7}" type="presOf" srcId="{3C635575-2ED4-B04E-94A5-832013B5C9AD}" destId="{3ADAACFA-7379-A24F-81B7-361059889DA4}" srcOrd="0" destOrd="0" presId="urn:microsoft.com/office/officeart/2009/layout/CirclePictureHierarchy"/>
    <dgm:cxn modelId="{3FE1D858-75C4-374E-8815-FA843ED9F015}" type="presOf" srcId="{6B6D525C-FB92-5A4E-96E1-7FE6BB8218E6}" destId="{5BBE578C-52CC-9947-8C5F-2615E19C55C5}" srcOrd="0" destOrd="0" presId="urn:microsoft.com/office/officeart/2009/layout/CirclePictureHierarchy"/>
    <dgm:cxn modelId="{24EB61BF-518C-0E4C-A4FF-24C672D15972}" type="presOf" srcId="{848DF519-9234-F949-ABE5-B7B092032473}" destId="{CC61E93C-6AAA-6949-BA08-4956C93D452C}" srcOrd="0" destOrd="0" presId="urn:microsoft.com/office/officeart/2009/layout/CirclePictureHierarchy"/>
    <dgm:cxn modelId="{502BC192-578A-4345-85DE-27C9BE956128}" type="presOf" srcId="{843B1324-980F-3540-8B9D-6A82CBE0F07F}" destId="{13A724A2-9FB6-3E46-B275-F17793886598}" srcOrd="0" destOrd="0" presId="urn:microsoft.com/office/officeart/2009/layout/CirclePictureHierarchy"/>
    <dgm:cxn modelId="{4CC8B381-5EEF-8B44-9093-B8FC96D9E66E}" type="presOf" srcId="{9AF95099-A797-014E-BEAC-004ECACFE3CF}" destId="{56A77C4F-1D37-5B44-8645-705D040B65CE}" srcOrd="0" destOrd="0" presId="urn:microsoft.com/office/officeart/2009/layout/CirclePictureHierarchy"/>
    <dgm:cxn modelId="{BD061CF7-76B9-FA44-881D-9A8AD263E29B}" srcId="{27516E90-F486-0C4C-93F3-F84D31574F59}" destId="{9AF95099-A797-014E-BEAC-004ECACFE3CF}" srcOrd="0" destOrd="0" parTransId="{8C32E0A6-274A-404F-A148-B1EE5010FEDE}" sibTransId="{21C5B5B1-1F1E-1745-B04F-2A3DCF9ED1B2}"/>
    <dgm:cxn modelId="{B9B9DE81-CE24-6948-A8F2-DB0C2FA287AF}" type="presParOf" srcId="{E756C772-19CE-6146-B1E6-80F94BE3EB9D}" destId="{DD82CC51-BFDB-0D4B-B8DF-AC9927663C2E}" srcOrd="0" destOrd="0" presId="urn:microsoft.com/office/officeart/2009/layout/CirclePictureHierarchy"/>
    <dgm:cxn modelId="{D6B8C339-FFBD-0147-81CC-BD91E4B03551}" type="presParOf" srcId="{DD82CC51-BFDB-0D4B-B8DF-AC9927663C2E}" destId="{142AE442-B86E-0244-9E2C-581E4E345048}" srcOrd="0" destOrd="0" presId="urn:microsoft.com/office/officeart/2009/layout/CirclePictureHierarchy"/>
    <dgm:cxn modelId="{CC3050DD-A484-FB40-A171-EC2801FBB393}" type="presParOf" srcId="{142AE442-B86E-0244-9E2C-581E4E345048}" destId="{D4567E9A-14E6-5E47-859E-0D65DD477010}" srcOrd="0" destOrd="0" presId="urn:microsoft.com/office/officeart/2009/layout/CirclePictureHierarchy"/>
    <dgm:cxn modelId="{B8239C1A-1251-6241-BCA9-9B7C9CD4E563}" type="presParOf" srcId="{142AE442-B86E-0244-9E2C-581E4E345048}" destId="{5BBE578C-52CC-9947-8C5F-2615E19C55C5}" srcOrd="1" destOrd="0" presId="urn:microsoft.com/office/officeart/2009/layout/CirclePictureHierarchy"/>
    <dgm:cxn modelId="{22BE5039-0DFE-154C-BC69-33C6196144E2}" type="presParOf" srcId="{DD82CC51-BFDB-0D4B-B8DF-AC9927663C2E}" destId="{BA0B49E2-56AE-8446-96AA-C5DC957BEBFE}" srcOrd="1" destOrd="0" presId="urn:microsoft.com/office/officeart/2009/layout/CirclePictureHierarchy"/>
    <dgm:cxn modelId="{F0EBE8BF-213A-1541-B1C8-528984028F29}" type="presParOf" srcId="{BA0B49E2-56AE-8446-96AA-C5DC957BEBFE}" destId="{2C024483-E888-454E-B4C3-C5AC0EE724DF}" srcOrd="0" destOrd="0" presId="urn:microsoft.com/office/officeart/2009/layout/CirclePictureHierarchy"/>
    <dgm:cxn modelId="{CFC5544B-6448-C143-A81D-2FD3E78B977C}" type="presParOf" srcId="{BA0B49E2-56AE-8446-96AA-C5DC957BEBFE}" destId="{80D31F23-B5AD-944B-833D-3FF84E67D62F}" srcOrd="1" destOrd="0" presId="urn:microsoft.com/office/officeart/2009/layout/CirclePictureHierarchy"/>
    <dgm:cxn modelId="{E4CC19CE-DFEC-4A42-AEE7-C5B1F38BEAE2}" type="presParOf" srcId="{80D31F23-B5AD-944B-833D-3FF84E67D62F}" destId="{417B684C-158F-5E48-8445-8F0D25748076}" srcOrd="0" destOrd="0" presId="urn:microsoft.com/office/officeart/2009/layout/CirclePictureHierarchy"/>
    <dgm:cxn modelId="{E0FB9F4C-2BFE-4842-BD52-19EA39F5D66F}" type="presParOf" srcId="{417B684C-158F-5E48-8445-8F0D25748076}" destId="{E840E5AB-CE98-8C44-8360-9CAB54D90F64}" srcOrd="0" destOrd="0" presId="urn:microsoft.com/office/officeart/2009/layout/CirclePictureHierarchy"/>
    <dgm:cxn modelId="{D07E340B-2FE5-DC47-9E32-EB621B5B8FA1}" type="presParOf" srcId="{417B684C-158F-5E48-8445-8F0D25748076}" destId="{64A24FD6-C4EC-6844-8BE1-1730122DC6D0}" srcOrd="1" destOrd="0" presId="urn:microsoft.com/office/officeart/2009/layout/CirclePictureHierarchy"/>
    <dgm:cxn modelId="{54AFEAC6-F015-2043-83CE-B74CD16E177E}" type="presParOf" srcId="{80D31F23-B5AD-944B-833D-3FF84E67D62F}" destId="{09A252A0-2E5C-2E45-BE24-E4EB8CFEF657}" srcOrd="1" destOrd="0" presId="urn:microsoft.com/office/officeart/2009/layout/CirclePictureHierarchy"/>
    <dgm:cxn modelId="{A869E6E4-9581-7A45-81A6-FA67F976B3E1}" type="presParOf" srcId="{09A252A0-2E5C-2E45-BE24-E4EB8CFEF657}" destId="{82B5CEE1-24B7-9A4C-A20C-714D27514F3C}" srcOrd="0" destOrd="0" presId="urn:microsoft.com/office/officeart/2009/layout/CirclePictureHierarchy"/>
    <dgm:cxn modelId="{9ABB1AAB-74CE-5248-8A9E-E30DCFCB41C3}" type="presParOf" srcId="{09A252A0-2E5C-2E45-BE24-E4EB8CFEF657}" destId="{0D5B8BB0-4300-EA45-9836-7D7832344581}" srcOrd="1" destOrd="0" presId="urn:microsoft.com/office/officeart/2009/layout/CirclePictureHierarchy"/>
    <dgm:cxn modelId="{4DD5547B-C01C-E040-94D8-0D6092CA285A}" type="presParOf" srcId="{0D5B8BB0-4300-EA45-9836-7D7832344581}" destId="{8B7E9A84-B8E6-0647-BB49-378B54C3181B}" srcOrd="0" destOrd="0" presId="urn:microsoft.com/office/officeart/2009/layout/CirclePictureHierarchy"/>
    <dgm:cxn modelId="{A7A95380-CB5B-4C41-B1C3-866A11C74862}" type="presParOf" srcId="{8B7E9A84-B8E6-0647-BB49-378B54C3181B}" destId="{76313BAB-A6B2-624D-9F63-689F6C672512}" srcOrd="0" destOrd="0" presId="urn:microsoft.com/office/officeart/2009/layout/CirclePictureHierarchy"/>
    <dgm:cxn modelId="{30E6EB9F-C94C-CE4E-BDE1-D4E80E421704}" type="presParOf" srcId="{8B7E9A84-B8E6-0647-BB49-378B54C3181B}" destId="{56A77C4F-1D37-5B44-8645-705D040B65CE}" srcOrd="1" destOrd="0" presId="urn:microsoft.com/office/officeart/2009/layout/CirclePictureHierarchy"/>
    <dgm:cxn modelId="{E9C611B6-873C-3A42-A852-ECB980B440B3}" type="presParOf" srcId="{0D5B8BB0-4300-EA45-9836-7D7832344581}" destId="{69B4CFFE-FE26-8B48-9A3E-6FC6A9E49928}" srcOrd="1" destOrd="0" presId="urn:microsoft.com/office/officeart/2009/layout/CirclePictureHierarchy"/>
    <dgm:cxn modelId="{5560A13D-32E4-5D45-BF8F-A694ECDADEA6}" type="presParOf" srcId="{09A252A0-2E5C-2E45-BE24-E4EB8CFEF657}" destId="{12353EC5-61F9-0E4B-9728-5E183B982EF5}" srcOrd="2" destOrd="0" presId="urn:microsoft.com/office/officeart/2009/layout/CirclePictureHierarchy"/>
    <dgm:cxn modelId="{7482FBC7-B021-8E4C-B295-A86A93817553}" type="presParOf" srcId="{09A252A0-2E5C-2E45-BE24-E4EB8CFEF657}" destId="{E5B63781-E132-E348-A10E-67312EBF6667}" srcOrd="3" destOrd="0" presId="urn:microsoft.com/office/officeart/2009/layout/CirclePictureHierarchy"/>
    <dgm:cxn modelId="{126533A5-B6F9-3C45-90F2-3CEA4290BDC2}" type="presParOf" srcId="{E5B63781-E132-E348-A10E-67312EBF6667}" destId="{7A142AF2-6BDF-2A4C-A6B7-0AA271874846}" srcOrd="0" destOrd="0" presId="urn:microsoft.com/office/officeart/2009/layout/CirclePictureHierarchy"/>
    <dgm:cxn modelId="{3ACE3C28-172B-654C-9383-CA0054B8882C}" type="presParOf" srcId="{7A142AF2-6BDF-2A4C-A6B7-0AA271874846}" destId="{328B3FE1-C4B3-5C4D-9DB2-69CD5B4B2F85}" srcOrd="0" destOrd="0" presId="urn:microsoft.com/office/officeart/2009/layout/CirclePictureHierarchy"/>
    <dgm:cxn modelId="{B4C5A11B-E8FC-B448-8F36-F4A58CBC43C6}" type="presParOf" srcId="{7A142AF2-6BDF-2A4C-A6B7-0AA271874846}" destId="{8114ED42-63C6-8941-9FBE-F9313F642CC5}" srcOrd="1" destOrd="0" presId="urn:microsoft.com/office/officeart/2009/layout/CirclePictureHierarchy"/>
    <dgm:cxn modelId="{B43DBE3E-6EFC-B24A-B06E-5D334CE5E6EA}" type="presParOf" srcId="{E5B63781-E132-E348-A10E-67312EBF6667}" destId="{0FFED21D-86C9-E148-8FC9-FFA6D4ABC069}" srcOrd="1" destOrd="0" presId="urn:microsoft.com/office/officeart/2009/layout/CirclePictureHierarchy"/>
    <dgm:cxn modelId="{8D40263B-02A4-6C4B-A467-BAA1C84328A5}" type="presParOf" srcId="{0FFED21D-86C9-E148-8FC9-FFA6D4ABC069}" destId="{AA970F08-15E1-CE49-B1CB-B6D65EBEAF4A}" srcOrd="0" destOrd="0" presId="urn:microsoft.com/office/officeart/2009/layout/CirclePictureHierarchy"/>
    <dgm:cxn modelId="{83560BA5-8CC1-AF4A-8B24-440C82A756C2}" type="presParOf" srcId="{0FFED21D-86C9-E148-8FC9-FFA6D4ABC069}" destId="{B6FBF0D6-2B0B-EF49-92DE-F4BC760C0D65}" srcOrd="1" destOrd="0" presId="urn:microsoft.com/office/officeart/2009/layout/CirclePictureHierarchy"/>
    <dgm:cxn modelId="{C2856840-139B-D146-87E8-07F2D6FD1BBA}" type="presParOf" srcId="{B6FBF0D6-2B0B-EF49-92DE-F4BC760C0D65}" destId="{6699ABC4-6C81-7643-96B9-024B13C20995}" srcOrd="0" destOrd="0" presId="urn:microsoft.com/office/officeart/2009/layout/CirclePictureHierarchy"/>
    <dgm:cxn modelId="{507F792B-23C6-9F40-9118-2893F38213A3}" type="presParOf" srcId="{6699ABC4-6C81-7643-96B9-024B13C20995}" destId="{32F1E614-AAC0-A943-A82E-6AD29E06DEE2}" srcOrd="0" destOrd="0" presId="urn:microsoft.com/office/officeart/2009/layout/CirclePictureHierarchy"/>
    <dgm:cxn modelId="{F165694A-E2CC-3C4C-8577-D48CDD404A74}" type="presParOf" srcId="{6699ABC4-6C81-7643-96B9-024B13C20995}" destId="{CC61E93C-6AAA-6949-BA08-4956C93D452C}" srcOrd="1" destOrd="0" presId="urn:microsoft.com/office/officeart/2009/layout/CirclePictureHierarchy"/>
    <dgm:cxn modelId="{3E413C01-7560-D24D-95B3-08C91D437BA5}" type="presParOf" srcId="{B6FBF0D6-2B0B-EF49-92DE-F4BC760C0D65}" destId="{266B14FC-64D9-3649-A610-821F4B6D8095}" srcOrd="1" destOrd="0" presId="urn:microsoft.com/office/officeart/2009/layout/CirclePictureHierarchy"/>
    <dgm:cxn modelId="{F311B6D1-DAB8-454C-9739-0270229784D0}" type="presParOf" srcId="{0FFED21D-86C9-E148-8FC9-FFA6D4ABC069}" destId="{3F00C935-E7E2-1D45-9565-A0EF08B9FB53}" srcOrd="2" destOrd="0" presId="urn:microsoft.com/office/officeart/2009/layout/CirclePictureHierarchy"/>
    <dgm:cxn modelId="{A9706B3E-4783-0448-93D2-5BA71E6E9B57}" type="presParOf" srcId="{0FFED21D-86C9-E148-8FC9-FFA6D4ABC069}" destId="{08F481DB-3848-D549-94CD-1A3985315595}" srcOrd="3" destOrd="0" presId="urn:microsoft.com/office/officeart/2009/layout/CirclePictureHierarchy"/>
    <dgm:cxn modelId="{200FEB56-A699-2142-A6EC-64FE065C25A6}" type="presParOf" srcId="{08F481DB-3848-D549-94CD-1A3985315595}" destId="{F33EDCFA-FF28-3045-8A2E-53CC576A902A}" srcOrd="0" destOrd="0" presId="urn:microsoft.com/office/officeart/2009/layout/CirclePictureHierarchy"/>
    <dgm:cxn modelId="{0598AAD6-8E05-074A-BC33-5C590365AF7C}" type="presParOf" srcId="{F33EDCFA-FF28-3045-8A2E-53CC576A902A}" destId="{00C5835D-F248-FC46-A0C3-D8DE3DEDEFCD}" srcOrd="0" destOrd="0" presId="urn:microsoft.com/office/officeart/2009/layout/CirclePictureHierarchy"/>
    <dgm:cxn modelId="{6B595168-977C-2342-BCD5-162049A2F45E}" type="presParOf" srcId="{F33EDCFA-FF28-3045-8A2E-53CC576A902A}" destId="{9679C904-DBB8-0145-8314-C0908174F0B0}" srcOrd="1" destOrd="0" presId="urn:microsoft.com/office/officeart/2009/layout/CirclePictureHierarchy"/>
    <dgm:cxn modelId="{A70ADDB7-247D-314C-923B-3043B31E600F}" type="presParOf" srcId="{08F481DB-3848-D549-94CD-1A3985315595}" destId="{58225E46-7AAD-AE47-9193-4A5569B64BDF}" srcOrd="1" destOrd="0" presId="urn:microsoft.com/office/officeart/2009/layout/CirclePictureHierarchy"/>
    <dgm:cxn modelId="{63889A55-2118-2D45-ADDC-60E18D67576A}" type="presParOf" srcId="{BA0B49E2-56AE-8446-96AA-C5DC957BEBFE}" destId="{7157695A-34DB-E941-AB58-61D7362F9CBE}" srcOrd="2" destOrd="0" presId="urn:microsoft.com/office/officeart/2009/layout/CirclePictureHierarchy"/>
    <dgm:cxn modelId="{B31E4FA9-CFBF-F940-9DAC-5DE7BDD357E3}" type="presParOf" srcId="{BA0B49E2-56AE-8446-96AA-C5DC957BEBFE}" destId="{B529D32E-AB5F-744F-B9C2-BBA3AA18BE71}" srcOrd="3" destOrd="0" presId="urn:microsoft.com/office/officeart/2009/layout/CirclePictureHierarchy"/>
    <dgm:cxn modelId="{B8467921-6892-374B-9556-7CD88AC9A985}" type="presParOf" srcId="{B529D32E-AB5F-744F-B9C2-BBA3AA18BE71}" destId="{1EB1A93A-127E-3C4B-925C-141E492802D5}" srcOrd="0" destOrd="0" presId="urn:microsoft.com/office/officeart/2009/layout/CirclePictureHierarchy"/>
    <dgm:cxn modelId="{6C83BD51-A9D6-D249-9B10-F8E92B7AA563}" type="presParOf" srcId="{1EB1A93A-127E-3C4B-925C-141E492802D5}" destId="{0DA73D66-3FAF-D644-91D2-879EEBBFEBF4}" srcOrd="0" destOrd="0" presId="urn:microsoft.com/office/officeart/2009/layout/CirclePictureHierarchy"/>
    <dgm:cxn modelId="{C3AAD25E-A614-774C-A29E-E90EC61D153F}" type="presParOf" srcId="{1EB1A93A-127E-3C4B-925C-141E492802D5}" destId="{858EF62B-CCA2-B24F-8752-B1EB9D5946F6}" srcOrd="1" destOrd="0" presId="urn:microsoft.com/office/officeart/2009/layout/CirclePictureHierarchy"/>
    <dgm:cxn modelId="{F7AC5F2E-E8EE-6448-965F-7F46496D14A9}" type="presParOf" srcId="{B529D32E-AB5F-744F-B9C2-BBA3AA18BE71}" destId="{F8456645-3F0B-6043-82A7-024F494721AE}" srcOrd="1" destOrd="0" presId="urn:microsoft.com/office/officeart/2009/layout/CirclePictureHierarchy"/>
    <dgm:cxn modelId="{3E7D56EB-CF1A-F347-8154-06D8430D2FFD}" type="presParOf" srcId="{F8456645-3F0B-6043-82A7-024F494721AE}" destId="{3ADAACFA-7379-A24F-81B7-361059889DA4}" srcOrd="0" destOrd="0" presId="urn:microsoft.com/office/officeart/2009/layout/CirclePictureHierarchy"/>
    <dgm:cxn modelId="{07462668-F05B-7344-AAEE-32B52D870D55}" type="presParOf" srcId="{F8456645-3F0B-6043-82A7-024F494721AE}" destId="{97FCEA24-EE80-EA47-B88A-111BC49B1B99}" srcOrd="1" destOrd="0" presId="urn:microsoft.com/office/officeart/2009/layout/CirclePictureHierarchy"/>
    <dgm:cxn modelId="{A0BC2E3F-C72C-2145-98F6-BFC09D819CC4}" type="presParOf" srcId="{97FCEA24-EE80-EA47-B88A-111BC49B1B99}" destId="{AF17B1A1-E89B-804A-AFAC-850919B74C30}" srcOrd="0" destOrd="0" presId="urn:microsoft.com/office/officeart/2009/layout/CirclePictureHierarchy"/>
    <dgm:cxn modelId="{B1F305B5-B84E-1D41-9128-BD3B7F5C27AA}" type="presParOf" srcId="{AF17B1A1-E89B-804A-AFAC-850919B74C30}" destId="{089C4378-D1CD-FD4E-982E-A9CEB5868E7A}" srcOrd="0" destOrd="0" presId="urn:microsoft.com/office/officeart/2009/layout/CirclePictureHierarchy"/>
    <dgm:cxn modelId="{C14EF310-ED01-C141-8F99-B83151453AB7}" type="presParOf" srcId="{AF17B1A1-E89B-804A-AFAC-850919B74C30}" destId="{13A724A2-9FB6-3E46-B275-F17793886598}" srcOrd="1" destOrd="0" presId="urn:microsoft.com/office/officeart/2009/layout/CirclePictureHierarchy"/>
    <dgm:cxn modelId="{127E471C-3827-8649-9167-88DD91843D3F}" type="presParOf" srcId="{97FCEA24-EE80-EA47-B88A-111BC49B1B99}" destId="{50D67A86-DD51-7A45-992F-801CFC1E74EA}" srcOrd="1" destOrd="0" presId="urn:microsoft.com/office/officeart/2009/layout/CirclePictureHierarchy"/>
    <dgm:cxn modelId="{925230A4-366C-7B4C-815C-2562884D6CF9}" type="presParOf" srcId="{F8456645-3F0B-6043-82A7-024F494721AE}" destId="{F109AE70-A1F4-5D42-BE1D-EC8D79391DF3}" srcOrd="2" destOrd="0" presId="urn:microsoft.com/office/officeart/2009/layout/CirclePictureHierarchy"/>
    <dgm:cxn modelId="{BFD07F55-828D-0044-BA0E-C1EA61CFBBC7}" type="presParOf" srcId="{F8456645-3F0B-6043-82A7-024F494721AE}" destId="{4480477E-3320-9F44-ACE8-102015A4200A}" srcOrd="3" destOrd="0" presId="urn:microsoft.com/office/officeart/2009/layout/CirclePictureHierarchy"/>
    <dgm:cxn modelId="{BA17A6D7-2D87-9C4F-AF65-DDC4DF46F0A2}" type="presParOf" srcId="{4480477E-3320-9F44-ACE8-102015A4200A}" destId="{E38E55BC-4870-B142-B0CC-8DD568635325}" srcOrd="0" destOrd="0" presId="urn:microsoft.com/office/officeart/2009/layout/CirclePictureHierarchy"/>
    <dgm:cxn modelId="{D4952716-54B5-3142-9A4F-242C56C1E0D5}" type="presParOf" srcId="{E38E55BC-4870-B142-B0CC-8DD568635325}" destId="{EE4C2757-1C52-F34E-8BE5-222CE28445E6}" srcOrd="0" destOrd="0" presId="urn:microsoft.com/office/officeart/2009/layout/CirclePictureHierarchy"/>
    <dgm:cxn modelId="{B859FA67-A04C-D146-9270-D3937C62049F}" type="presParOf" srcId="{E38E55BC-4870-B142-B0CC-8DD568635325}" destId="{35BBA7B4-0C72-7744-A5B3-F40365A13699}" srcOrd="1" destOrd="0" presId="urn:microsoft.com/office/officeart/2009/layout/CirclePictureHierarchy"/>
    <dgm:cxn modelId="{3FC95918-63AD-8E4B-BD06-B35680D12E4B}" type="presParOf" srcId="{4480477E-3320-9F44-ACE8-102015A4200A}" destId="{394B2D12-B06D-9944-944E-AB194587C8E8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FCB915-F1EB-1E42-9FC0-E13A2473E773}" type="doc">
      <dgm:prSet loTypeId="urn:microsoft.com/office/officeart/2009/layout/CirclePictureHierarchy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56F26A-EA5B-0847-8F9A-2F0B416733C2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E3F9C4B8-BF16-4D47-88DD-3D6BAF663ACB}" type="parTrans" cxnId="{94CDE04A-9AFE-9D4B-95B6-3E6405C916E4}">
      <dgm:prSet/>
      <dgm:spPr/>
      <dgm:t>
        <a:bodyPr/>
        <a:lstStyle/>
        <a:p>
          <a:endParaRPr lang="en-US"/>
        </a:p>
      </dgm:t>
    </dgm:pt>
    <dgm:pt modelId="{8B154213-15B4-3B4D-B8B8-FCBF3A9AA72B}" type="sibTrans" cxnId="{94CDE04A-9AFE-9D4B-95B6-3E6405C916E4}">
      <dgm:prSet/>
      <dgm:spPr/>
      <dgm:t>
        <a:bodyPr/>
        <a:lstStyle/>
        <a:p>
          <a:endParaRPr lang="en-US"/>
        </a:p>
      </dgm:t>
    </dgm:pt>
    <dgm:pt modelId="{27516E90-F486-0C4C-93F3-F84D31574F59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08E44DE5-47B9-564B-BC7F-4639408C0D36}" type="parTrans" cxnId="{F64D184B-BD61-744B-82F3-A359498F9E91}">
      <dgm:prSet/>
      <dgm:spPr/>
      <dgm:t>
        <a:bodyPr/>
        <a:lstStyle/>
        <a:p>
          <a:endParaRPr lang="en-US"/>
        </a:p>
      </dgm:t>
    </dgm:pt>
    <dgm:pt modelId="{4AC48832-0D59-3847-9B34-15AB32D6994B}" type="sibTrans" cxnId="{F64D184B-BD61-744B-82F3-A359498F9E91}">
      <dgm:prSet/>
      <dgm:spPr/>
      <dgm:t>
        <a:bodyPr/>
        <a:lstStyle/>
        <a:p>
          <a:endParaRPr lang="en-US"/>
        </a:p>
      </dgm:t>
    </dgm:pt>
    <dgm:pt modelId="{FEB0D1AB-959B-CB43-91A6-1B6E9668E53E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1A68376D-D571-E246-ABD7-A746E770B575}" type="parTrans" cxnId="{D1199270-D438-C54D-984B-E59FE0BD29F3}">
      <dgm:prSet/>
      <dgm:spPr/>
      <dgm:t>
        <a:bodyPr/>
        <a:lstStyle/>
        <a:p>
          <a:endParaRPr lang="en-US"/>
        </a:p>
      </dgm:t>
    </dgm:pt>
    <dgm:pt modelId="{95E9B854-B9FE-CE49-9F57-56D067CE76BD}" type="sibTrans" cxnId="{D1199270-D438-C54D-984B-E59FE0BD29F3}">
      <dgm:prSet/>
      <dgm:spPr/>
      <dgm:t>
        <a:bodyPr/>
        <a:lstStyle/>
        <a:p>
          <a:endParaRPr lang="en-US"/>
        </a:p>
      </dgm:t>
    </dgm:pt>
    <dgm:pt modelId="{843B1324-980F-3540-8B9D-6A82CBE0F07F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3C635575-2ED4-B04E-94A5-832013B5C9AD}" type="parTrans" cxnId="{C886BFB6-F28B-244F-9BCA-97BEF1A0CB35}">
      <dgm:prSet/>
      <dgm:spPr/>
      <dgm:t>
        <a:bodyPr/>
        <a:lstStyle/>
        <a:p>
          <a:endParaRPr lang="en-US"/>
        </a:p>
      </dgm:t>
    </dgm:pt>
    <dgm:pt modelId="{58695AE7-92AC-A44C-BA9B-C143A05033CE}" type="sibTrans" cxnId="{C886BFB6-F28B-244F-9BCA-97BEF1A0CB35}">
      <dgm:prSet/>
      <dgm:spPr/>
      <dgm:t>
        <a:bodyPr/>
        <a:lstStyle/>
        <a:p>
          <a:endParaRPr lang="en-US"/>
        </a:p>
      </dgm:t>
    </dgm:pt>
    <dgm:pt modelId="{DFED3F99-3599-8746-8683-EB4736506E48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E03C2CB1-02E7-E44B-B7CA-2A4A3DC2846C}" type="parTrans" cxnId="{52D2E90A-4B38-EB45-B315-03023E7E1E92}">
      <dgm:prSet/>
      <dgm:spPr/>
      <dgm:t>
        <a:bodyPr/>
        <a:lstStyle/>
        <a:p>
          <a:endParaRPr lang="en-US"/>
        </a:p>
      </dgm:t>
    </dgm:pt>
    <dgm:pt modelId="{1CEF7856-5523-574A-BE4B-F5DF3C23FDE2}" type="sibTrans" cxnId="{52D2E90A-4B38-EB45-B315-03023E7E1E92}">
      <dgm:prSet/>
      <dgm:spPr/>
      <dgm:t>
        <a:bodyPr/>
        <a:lstStyle/>
        <a:p>
          <a:endParaRPr lang="en-US"/>
        </a:p>
      </dgm:t>
    </dgm:pt>
    <dgm:pt modelId="{9AF95099-A797-014E-BEAC-004ECACFE3CF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8C32E0A6-274A-404F-A148-B1EE5010FEDE}" type="parTrans" cxnId="{BD061CF7-76B9-FA44-881D-9A8AD263E29B}">
      <dgm:prSet/>
      <dgm:spPr/>
      <dgm:t>
        <a:bodyPr/>
        <a:lstStyle/>
        <a:p>
          <a:endParaRPr lang="en-US"/>
        </a:p>
      </dgm:t>
    </dgm:pt>
    <dgm:pt modelId="{21C5B5B1-1F1E-1745-B04F-2A3DCF9ED1B2}" type="sibTrans" cxnId="{BD061CF7-76B9-FA44-881D-9A8AD263E29B}">
      <dgm:prSet/>
      <dgm:spPr/>
      <dgm:t>
        <a:bodyPr/>
        <a:lstStyle/>
        <a:p>
          <a:endParaRPr lang="en-US"/>
        </a:p>
      </dgm:t>
    </dgm:pt>
    <dgm:pt modelId="{6B6D525C-FB92-5A4E-96E1-7FE6BB8218E6}">
      <dgm:prSet phldrT="[Text]" phldr="1"/>
      <dgm:spPr/>
      <dgm:t>
        <a:bodyPr/>
        <a:lstStyle/>
        <a:p>
          <a:endParaRPr lang="en-US" dirty="0"/>
        </a:p>
      </dgm:t>
    </dgm:pt>
    <dgm:pt modelId="{858CF79D-2327-0D4C-BE68-C43F3BBCB433}" type="sibTrans" cxnId="{3F763EB7-06D7-6C4E-BC59-1919E1DEC79F}">
      <dgm:prSet/>
      <dgm:spPr/>
      <dgm:t>
        <a:bodyPr/>
        <a:lstStyle/>
        <a:p>
          <a:endParaRPr lang="en-US"/>
        </a:p>
      </dgm:t>
    </dgm:pt>
    <dgm:pt modelId="{C233A23E-5027-E042-B0DD-F8536B78FF7D}" type="parTrans" cxnId="{3F763EB7-06D7-6C4E-BC59-1919E1DEC79F}">
      <dgm:prSet/>
      <dgm:spPr/>
      <dgm:t>
        <a:bodyPr/>
        <a:lstStyle/>
        <a:p>
          <a:endParaRPr lang="en-US"/>
        </a:p>
      </dgm:t>
    </dgm:pt>
    <dgm:pt modelId="{848DF519-9234-F949-ABE5-B7B092032473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91216C7E-AE57-094D-9979-0E159E7527C2}" type="parTrans" cxnId="{F32EB14B-817A-3841-B06A-69AA61497050}">
      <dgm:prSet/>
      <dgm:spPr/>
      <dgm:t>
        <a:bodyPr/>
        <a:lstStyle/>
        <a:p>
          <a:endParaRPr lang="en-US"/>
        </a:p>
      </dgm:t>
    </dgm:pt>
    <dgm:pt modelId="{71164E90-D9FA-A64C-8C54-538429F00EB7}" type="sibTrans" cxnId="{F32EB14B-817A-3841-B06A-69AA61497050}">
      <dgm:prSet/>
      <dgm:spPr/>
      <dgm:t>
        <a:bodyPr/>
        <a:lstStyle/>
        <a:p>
          <a:endParaRPr lang="en-US"/>
        </a:p>
      </dgm:t>
    </dgm:pt>
    <dgm:pt modelId="{731C9872-B39C-8447-A054-BD59D0DD4923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D2DFA519-E81D-2040-8438-D951ACC27CCA}" type="parTrans" cxnId="{0A99ABBA-3C5F-C845-BC2F-5473D14C7BBA}">
      <dgm:prSet/>
      <dgm:spPr/>
      <dgm:t>
        <a:bodyPr/>
        <a:lstStyle/>
        <a:p>
          <a:endParaRPr lang="en-US"/>
        </a:p>
      </dgm:t>
    </dgm:pt>
    <dgm:pt modelId="{0CFEE5B1-B873-3747-926F-8387AFE0334D}" type="sibTrans" cxnId="{0A99ABBA-3C5F-C845-BC2F-5473D14C7BBA}">
      <dgm:prSet/>
      <dgm:spPr/>
      <dgm:t>
        <a:bodyPr/>
        <a:lstStyle/>
        <a:p>
          <a:endParaRPr lang="en-US"/>
        </a:p>
      </dgm:t>
    </dgm:pt>
    <dgm:pt modelId="{E756C772-19CE-6146-B1E6-80F94BE3EB9D}" type="pres">
      <dgm:prSet presAssocID="{81FCB915-F1EB-1E42-9FC0-E13A2473E7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82CC51-BFDB-0D4B-B8DF-AC9927663C2E}" type="pres">
      <dgm:prSet presAssocID="{6B6D525C-FB92-5A4E-96E1-7FE6BB8218E6}" presName="hierRoot1" presStyleCnt="0"/>
      <dgm:spPr/>
    </dgm:pt>
    <dgm:pt modelId="{142AE442-B86E-0244-9E2C-581E4E345048}" type="pres">
      <dgm:prSet presAssocID="{6B6D525C-FB92-5A4E-96E1-7FE6BB8218E6}" presName="composite" presStyleCnt="0"/>
      <dgm:spPr/>
    </dgm:pt>
    <dgm:pt modelId="{D4567E9A-14E6-5E47-859E-0D65DD477010}" type="pres">
      <dgm:prSet presAssocID="{6B6D525C-FB92-5A4E-96E1-7FE6BB8218E6}" presName="image" presStyleLbl="node0" presStyleIdx="0" presStyleCnt="1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5BBE578C-52CC-9947-8C5F-2615E19C55C5}" type="pres">
      <dgm:prSet presAssocID="{6B6D525C-FB92-5A4E-96E1-7FE6BB8218E6}" presName="text" presStyleLbl="revTx" presStyleIdx="0" presStyleCnt="9" custLinFactNeighborX="-60221" custLinFactNeighborY="-817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B49E2-56AE-8446-96AA-C5DC957BEBFE}" type="pres">
      <dgm:prSet presAssocID="{6B6D525C-FB92-5A4E-96E1-7FE6BB8218E6}" presName="hierChild2" presStyleCnt="0"/>
      <dgm:spPr/>
    </dgm:pt>
    <dgm:pt modelId="{2C024483-E888-454E-B4C3-C5AC0EE724DF}" type="pres">
      <dgm:prSet presAssocID="{08E44DE5-47B9-564B-BC7F-4639408C0D3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0D31F23-B5AD-944B-833D-3FF84E67D62F}" type="pres">
      <dgm:prSet presAssocID="{27516E90-F486-0C4C-93F3-F84D31574F59}" presName="hierRoot2" presStyleCnt="0"/>
      <dgm:spPr/>
    </dgm:pt>
    <dgm:pt modelId="{417B684C-158F-5E48-8445-8F0D25748076}" type="pres">
      <dgm:prSet presAssocID="{27516E90-F486-0C4C-93F3-F84D31574F59}" presName="composite2" presStyleCnt="0"/>
      <dgm:spPr/>
    </dgm:pt>
    <dgm:pt modelId="{E840E5AB-CE98-8C44-8360-9CAB54D90F64}" type="pres">
      <dgm:prSet presAssocID="{27516E90-F486-0C4C-93F3-F84D31574F59}" presName="image2" presStyleLbl="node2" presStyleIdx="0" presStyleCnt="2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64A24FD6-C4EC-6844-8BE1-1730122DC6D0}" type="pres">
      <dgm:prSet presAssocID="{27516E90-F486-0C4C-93F3-F84D31574F59}" presName="text2" presStyleLbl="revTx" presStyleIdx="1" presStyleCnt="9" custLinFactNeighborX="51872" custLinFactNeighborY="-98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A252A0-2E5C-2E45-BE24-E4EB8CFEF657}" type="pres">
      <dgm:prSet presAssocID="{27516E90-F486-0C4C-93F3-F84D31574F59}" presName="hierChild3" presStyleCnt="0"/>
      <dgm:spPr/>
    </dgm:pt>
    <dgm:pt modelId="{82B5CEE1-24B7-9A4C-A20C-714D27514F3C}" type="pres">
      <dgm:prSet presAssocID="{8C32E0A6-274A-404F-A148-B1EE5010FEDE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D5B8BB0-4300-EA45-9836-7D7832344581}" type="pres">
      <dgm:prSet presAssocID="{9AF95099-A797-014E-BEAC-004ECACFE3CF}" presName="hierRoot3" presStyleCnt="0"/>
      <dgm:spPr/>
    </dgm:pt>
    <dgm:pt modelId="{8B7E9A84-B8E6-0647-BB49-378B54C3181B}" type="pres">
      <dgm:prSet presAssocID="{9AF95099-A797-014E-BEAC-004ECACFE3CF}" presName="composite3" presStyleCnt="0"/>
      <dgm:spPr/>
    </dgm:pt>
    <dgm:pt modelId="{76313BAB-A6B2-624D-9F63-689F6C672512}" type="pres">
      <dgm:prSet presAssocID="{9AF95099-A797-014E-BEAC-004ECACFE3CF}" presName="image3" presStyleLbl="node3" presStyleIdx="0" presStyleCnt="4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56A77C4F-1D37-5B44-8645-705D040B65CE}" type="pres">
      <dgm:prSet presAssocID="{9AF95099-A797-014E-BEAC-004ECACFE3CF}" presName="text3" presStyleLbl="revTx" presStyleIdx="2" presStyleCnt="9" custScaleX="115326" custLinFactNeighborX="-74162" custLinFactNeighborY="-961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B4CFFE-FE26-8B48-9A3E-6FC6A9E49928}" type="pres">
      <dgm:prSet presAssocID="{9AF95099-A797-014E-BEAC-004ECACFE3CF}" presName="hierChild4" presStyleCnt="0"/>
      <dgm:spPr/>
    </dgm:pt>
    <dgm:pt modelId="{12353EC5-61F9-0E4B-9728-5E183B982EF5}" type="pres">
      <dgm:prSet presAssocID="{E03C2CB1-02E7-E44B-B7CA-2A4A3DC2846C}" presName="Name17" presStyleLbl="parChTrans1D3" presStyleIdx="1" presStyleCnt="4"/>
      <dgm:spPr/>
      <dgm:t>
        <a:bodyPr/>
        <a:lstStyle/>
        <a:p>
          <a:endParaRPr lang="en-US"/>
        </a:p>
      </dgm:t>
    </dgm:pt>
    <dgm:pt modelId="{E5B63781-E132-E348-A10E-67312EBF6667}" type="pres">
      <dgm:prSet presAssocID="{DFED3F99-3599-8746-8683-EB4736506E48}" presName="hierRoot3" presStyleCnt="0"/>
      <dgm:spPr/>
    </dgm:pt>
    <dgm:pt modelId="{7A142AF2-6BDF-2A4C-A6B7-0AA271874846}" type="pres">
      <dgm:prSet presAssocID="{DFED3F99-3599-8746-8683-EB4736506E48}" presName="composite3" presStyleCnt="0"/>
      <dgm:spPr/>
    </dgm:pt>
    <dgm:pt modelId="{328B3FE1-C4B3-5C4D-9DB2-69CD5B4B2F85}" type="pres">
      <dgm:prSet presAssocID="{DFED3F99-3599-8746-8683-EB4736506E48}" presName="image3" presStyleLbl="node3" presStyleIdx="1" presStyleCnt="4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114ED42-63C6-8941-9FBE-F9313F642CC5}" type="pres">
      <dgm:prSet presAssocID="{DFED3F99-3599-8746-8683-EB4736506E48}" presName="text3" presStyleLbl="revTx" presStyleIdx="3" presStyleCnt="9" custLinFactNeighborX="-40217" custLinFactNeighborY="-961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FED21D-86C9-E148-8FC9-FFA6D4ABC069}" type="pres">
      <dgm:prSet presAssocID="{DFED3F99-3599-8746-8683-EB4736506E48}" presName="hierChild4" presStyleCnt="0"/>
      <dgm:spPr/>
    </dgm:pt>
    <dgm:pt modelId="{AA970F08-15E1-CE49-B1CB-B6D65EBEAF4A}" type="pres">
      <dgm:prSet presAssocID="{91216C7E-AE57-094D-9979-0E159E7527C2}" presName="Name23" presStyleLbl="parChTrans1D4" presStyleIdx="0" presStyleCnt="2"/>
      <dgm:spPr/>
      <dgm:t>
        <a:bodyPr/>
        <a:lstStyle/>
        <a:p>
          <a:endParaRPr lang="en-US"/>
        </a:p>
      </dgm:t>
    </dgm:pt>
    <dgm:pt modelId="{B6FBF0D6-2B0B-EF49-92DE-F4BC760C0D65}" type="pres">
      <dgm:prSet presAssocID="{848DF519-9234-F949-ABE5-B7B092032473}" presName="hierRoot4" presStyleCnt="0"/>
      <dgm:spPr/>
    </dgm:pt>
    <dgm:pt modelId="{6699ABC4-6C81-7643-96B9-024B13C20995}" type="pres">
      <dgm:prSet presAssocID="{848DF519-9234-F949-ABE5-B7B092032473}" presName="composite4" presStyleCnt="0"/>
      <dgm:spPr/>
    </dgm:pt>
    <dgm:pt modelId="{32F1E614-AAC0-A943-A82E-6AD29E06DEE2}" type="pres">
      <dgm:prSet presAssocID="{848DF519-9234-F949-ABE5-B7B092032473}" presName="image4" presStyleLbl="node4" presStyleIdx="0" presStyleCnt="2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C61E93C-6AAA-6949-BA08-4956C93D452C}" type="pres">
      <dgm:prSet presAssocID="{848DF519-9234-F949-ABE5-B7B092032473}" presName="text4" presStyleLbl="revTx" presStyleIdx="4" presStyleCnt="9" custLinFactNeighborX="-57848" custLinFactNeighborY="-995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6B14FC-64D9-3649-A610-821F4B6D8095}" type="pres">
      <dgm:prSet presAssocID="{848DF519-9234-F949-ABE5-B7B092032473}" presName="hierChild5" presStyleCnt="0"/>
      <dgm:spPr/>
    </dgm:pt>
    <dgm:pt modelId="{3F00C935-E7E2-1D45-9565-A0EF08B9FB53}" type="pres">
      <dgm:prSet presAssocID="{D2DFA519-E81D-2040-8438-D951ACC27CCA}" presName="Name23" presStyleLbl="parChTrans1D4" presStyleIdx="1" presStyleCnt="2"/>
      <dgm:spPr/>
      <dgm:t>
        <a:bodyPr/>
        <a:lstStyle/>
        <a:p>
          <a:endParaRPr lang="en-US"/>
        </a:p>
      </dgm:t>
    </dgm:pt>
    <dgm:pt modelId="{08F481DB-3848-D549-94CD-1A3985315595}" type="pres">
      <dgm:prSet presAssocID="{731C9872-B39C-8447-A054-BD59D0DD4923}" presName="hierRoot4" presStyleCnt="0"/>
      <dgm:spPr/>
    </dgm:pt>
    <dgm:pt modelId="{F33EDCFA-FF28-3045-8A2E-53CC576A902A}" type="pres">
      <dgm:prSet presAssocID="{731C9872-B39C-8447-A054-BD59D0DD4923}" presName="composite4" presStyleCnt="0"/>
      <dgm:spPr/>
    </dgm:pt>
    <dgm:pt modelId="{00C5835D-F248-FC46-A0C3-D8DE3DEDEFCD}" type="pres">
      <dgm:prSet presAssocID="{731C9872-B39C-8447-A054-BD59D0DD4923}" presName="image4" presStyleLbl="node4" presStyleIdx="1" presStyleCnt="2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679C904-DBB8-0145-8314-C0908174F0B0}" type="pres">
      <dgm:prSet presAssocID="{731C9872-B39C-8447-A054-BD59D0DD4923}" presName="text4" presStyleLbl="revTx" presStyleIdx="5" presStyleCnt="9" custLinFactNeighborX="-56792" custLinFactNeighborY="-97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225E46-7AAD-AE47-9193-4A5569B64BDF}" type="pres">
      <dgm:prSet presAssocID="{731C9872-B39C-8447-A054-BD59D0DD4923}" presName="hierChild5" presStyleCnt="0"/>
      <dgm:spPr/>
    </dgm:pt>
    <dgm:pt modelId="{7157695A-34DB-E941-AB58-61D7362F9CBE}" type="pres">
      <dgm:prSet presAssocID="{E3F9C4B8-BF16-4D47-88DD-3D6BAF663AC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529D32E-AB5F-744F-B9C2-BBA3AA18BE71}" type="pres">
      <dgm:prSet presAssocID="{5C56F26A-EA5B-0847-8F9A-2F0B416733C2}" presName="hierRoot2" presStyleCnt="0"/>
      <dgm:spPr/>
    </dgm:pt>
    <dgm:pt modelId="{1EB1A93A-127E-3C4B-925C-141E492802D5}" type="pres">
      <dgm:prSet presAssocID="{5C56F26A-EA5B-0847-8F9A-2F0B416733C2}" presName="composite2" presStyleCnt="0"/>
      <dgm:spPr/>
    </dgm:pt>
    <dgm:pt modelId="{0DA73D66-3FAF-D644-91D2-879EEBBFEBF4}" type="pres">
      <dgm:prSet presAssocID="{5C56F26A-EA5B-0847-8F9A-2F0B416733C2}" presName="image2" presStyleLbl="node2" presStyleIdx="1" presStyleCnt="2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58EF62B-CCA2-B24F-8752-B1EB9D5946F6}" type="pres">
      <dgm:prSet presAssocID="{5C56F26A-EA5B-0847-8F9A-2F0B416733C2}" presName="text2" presStyleLbl="revTx" presStyleIdx="6" presStyleCnt="9" custLinFactX="-48079" custLinFactNeighborX="-100000" custLinFactNeighborY="-96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456645-3F0B-6043-82A7-024F494721AE}" type="pres">
      <dgm:prSet presAssocID="{5C56F26A-EA5B-0847-8F9A-2F0B416733C2}" presName="hierChild3" presStyleCnt="0"/>
      <dgm:spPr/>
    </dgm:pt>
    <dgm:pt modelId="{3ADAACFA-7379-A24F-81B7-361059889DA4}" type="pres">
      <dgm:prSet presAssocID="{3C635575-2ED4-B04E-94A5-832013B5C9AD}" presName="Name17" presStyleLbl="parChTrans1D3" presStyleIdx="2" presStyleCnt="4"/>
      <dgm:spPr/>
      <dgm:t>
        <a:bodyPr/>
        <a:lstStyle/>
        <a:p>
          <a:endParaRPr lang="en-US"/>
        </a:p>
      </dgm:t>
    </dgm:pt>
    <dgm:pt modelId="{97FCEA24-EE80-EA47-B88A-111BC49B1B99}" type="pres">
      <dgm:prSet presAssocID="{843B1324-980F-3540-8B9D-6A82CBE0F07F}" presName="hierRoot3" presStyleCnt="0"/>
      <dgm:spPr/>
    </dgm:pt>
    <dgm:pt modelId="{AF17B1A1-E89B-804A-AFAC-850919B74C30}" type="pres">
      <dgm:prSet presAssocID="{843B1324-980F-3540-8B9D-6A82CBE0F07F}" presName="composite3" presStyleCnt="0"/>
      <dgm:spPr/>
    </dgm:pt>
    <dgm:pt modelId="{089C4378-D1CD-FD4E-982E-A9CEB5868E7A}" type="pres">
      <dgm:prSet presAssocID="{843B1324-980F-3540-8B9D-6A82CBE0F07F}" presName="image3" presStyleLbl="node3" presStyleIdx="2" presStyleCnt="4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13A724A2-9FB6-3E46-B275-F17793886598}" type="pres">
      <dgm:prSet presAssocID="{843B1324-980F-3540-8B9D-6A82CBE0F07F}" presName="text3" presStyleLbl="revTx" presStyleIdx="7" presStyleCnt="9" custLinFactY="-2819" custLinFactNeighborX="-3977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D67A86-DD51-7A45-992F-801CFC1E74EA}" type="pres">
      <dgm:prSet presAssocID="{843B1324-980F-3540-8B9D-6A82CBE0F07F}" presName="hierChild4" presStyleCnt="0"/>
      <dgm:spPr/>
    </dgm:pt>
    <dgm:pt modelId="{F109AE70-A1F4-5D42-BE1D-EC8D79391DF3}" type="pres">
      <dgm:prSet presAssocID="{1A68376D-D571-E246-ABD7-A746E770B575}" presName="Name17" presStyleLbl="parChTrans1D3" presStyleIdx="3" presStyleCnt="4"/>
      <dgm:spPr/>
      <dgm:t>
        <a:bodyPr/>
        <a:lstStyle/>
        <a:p>
          <a:endParaRPr lang="en-US"/>
        </a:p>
      </dgm:t>
    </dgm:pt>
    <dgm:pt modelId="{4480477E-3320-9F44-ACE8-102015A4200A}" type="pres">
      <dgm:prSet presAssocID="{FEB0D1AB-959B-CB43-91A6-1B6E9668E53E}" presName="hierRoot3" presStyleCnt="0"/>
      <dgm:spPr/>
    </dgm:pt>
    <dgm:pt modelId="{E38E55BC-4870-B142-B0CC-8DD568635325}" type="pres">
      <dgm:prSet presAssocID="{FEB0D1AB-959B-CB43-91A6-1B6E9668E53E}" presName="composite3" presStyleCnt="0"/>
      <dgm:spPr/>
    </dgm:pt>
    <dgm:pt modelId="{EE4C2757-1C52-F34E-8BE5-222CE28445E6}" type="pres">
      <dgm:prSet presAssocID="{FEB0D1AB-959B-CB43-91A6-1B6E9668E53E}" presName="image3" presStyleLbl="node3" presStyleIdx="3" presStyleCnt="4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35BBA7B4-0C72-7744-A5B3-F40365A13699}" type="pres">
      <dgm:prSet presAssocID="{FEB0D1AB-959B-CB43-91A6-1B6E9668E53E}" presName="text3" presStyleLbl="revTx" presStyleIdx="8" presStyleCnt="9" custLinFactY="-201" custLinFactNeighborX="-6865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4B2D12-B06D-9944-944E-AB194587C8E8}" type="pres">
      <dgm:prSet presAssocID="{FEB0D1AB-959B-CB43-91A6-1B6E9668E53E}" presName="hierChild4" presStyleCnt="0"/>
      <dgm:spPr/>
    </dgm:pt>
  </dgm:ptLst>
  <dgm:cxnLst>
    <dgm:cxn modelId="{3F763EB7-06D7-6C4E-BC59-1919E1DEC79F}" srcId="{81FCB915-F1EB-1E42-9FC0-E13A2473E773}" destId="{6B6D525C-FB92-5A4E-96E1-7FE6BB8218E6}" srcOrd="0" destOrd="0" parTransId="{C233A23E-5027-E042-B0DD-F8536B78FF7D}" sibTransId="{858CF79D-2327-0D4C-BE68-C43F3BBCB433}"/>
    <dgm:cxn modelId="{1C89E00E-2897-A048-898B-03F4511CCD13}" type="presOf" srcId="{27516E90-F486-0C4C-93F3-F84D31574F59}" destId="{64A24FD6-C4EC-6844-8BE1-1730122DC6D0}" srcOrd="0" destOrd="0" presId="urn:microsoft.com/office/officeart/2009/layout/CirclePictureHierarchy"/>
    <dgm:cxn modelId="{0A99ABBA-3C5F-C845-BC2F-5473D14C7BBA}" srcId="{DFED3F99-3599-8746-8683-EB4736506E48}" destId="{731C9872-B39C-8447-A054-BD59D0DD4923}" srcOrd="1" destOrd="0" parTransId="{D2DFA519-E81D-2040-8438-D951ACC27CCA}" sibTransId="{0CFEE5B1-B873-3747-926F-8387AFE0334D}"/>
    <dgm:cxn modelId="{6EC24D1D-7952-E04B-BB42-EE019BC570BB}" type="presOf" srcId="{E3F9C4B8-BF16-4D47-88DD-3D6BAF663ACB}" destId="{7157695A-34DB-E941-AB58-61D7362F9CBE}" srcOrd="0" destOrd="0" presId="urn:microsoft.com/office/officeart/2009/layout/CirclePictureHierarchy"/>
    <dgm:cxn modelId="{2CB1F176-19BA-8646-8477-DAC14C7DFDA7}" type="presOf" srcId="{3C635575-2ED4-B04E-94A5-832013B5C9AD}" destId="{3ADAACFA-7379-A24F-81B7-361059889DA4}" srcOrd="0" destOrd="0" presId="urn:microsoft.com/office/officeart/2009/layout/CirclePictureHierarchy"/>
    <dgm:cxn modelId="{502BC192-578A-4345-85DE-27C9BE956128}" type="presOf" srcId="{843B1324-980F-3540-8B9D-6A82CBE0F07F}" destId="{13A724A2-9FB6-3E46-B275-F17793886598}" srcOrd="0" destOrd="0" presId="urn:microsoft.com/office/officeart/2009/layout/CirclePictureHierarchy"/>
    <dgm:cxn modelId="{F64D184B-BD61-744B-82F3-A359498F9E91}" srcId="{6B6D525C-FB92-5A4E-96E1-7FE6BB8218E6}" destId="{27516E90-F486-0C4C-93F3-F84D31574F59}" srcOrd="0" destOrd="0" parTransId="{08E44DE5-47B9-564B-BC7F-4639408C0D36}" sibTransId="{4AC48832-0D59-3847-9B34-15AB32D6994B}"/>
    <dgm:cxn modelId="{06036E9B-7494-7C42-83AE-346577C610B3}" type="presOf" srcId="{731C9872-B39C-8447-A054-BD59D0DD4923}" destId="{9679C904-DBB8-0145-8314-C0908174F0B0}" srcOrd="0" destOrd="0" presId="urn:microsoft.com/office/officeart/2009/layout/CirclePictureHierarchy"/>
    <dgm:cxn modelId="{C8A59959-FC64-E245-9981-ADABA15DA8C7}" type="presOf" srcId="{1A68376D-D571-E246-ABD7-A746E770B575}" destId="{F109AE70-A1F4-5D42-BE1D-EC8D79391DF3}" srcOrd="0" destOrd="0" presId="urn:microsoft.com/office/officeart/2009/layout/CirclePictureHierarchy"/>
    <dgm:cxn modelId="{C886BFB6-F28B-244F-9BCA-97BEF1A0CB35}" srcId="{5C56F26A-EA5B-0847-8F9A-2F0B416733C2}" destId="{843B1324-980F-3540-8B9D-6A82CBE0F07F}" srcOrd="0" destOrd="0" parTransId="{3C635575-2ED4-B04E-94A5-832013B5C9AD}" sibTransId="{58695AE7-92AC-A44C-BA9B-C143A05033CE}"/>
    <dgm:cxn modelId="{3FE1D858-75C4-374E-8815-FA843ED9F015}" type="presOf" srcId="{6B6D525C-FB92-5A4E-96E1-7FE6BB8218E6}" destId="{5BBE578C-52CC-9947-8C5F-2615E19C55C5}" srcOrd="0" destOrd="0" presId="urn:microsoft.com/office/officeart/2009/layout/CirclePictureHierarchy"/>
    <dgm:cxn modelId="{4B987FB7-B728-5043-A632-E54F8B18A127}" type="presOf" srcId="{FEB0D1AB-959B-CB43-91A6-1B6E9668E53E}" destId="{35BBA7B4-0C72-7744-A5B3-F40365A13699}" srcOrd="0" destOrd="0" presId="urn:microsoft.com/office/officeart/2009/layout/CirclePictureHierarchy"/>
    <dgm:cxn modelId="{52D2E90A-4B38-EB45-B315-03023E7E1E92}" srcId="{27516E90-F486-0C4C-93F3-F84D31574F59}" destId="{DFED3F99-3599-8746-8683-EB4736506E48}" srcOrd="1" destOrd="0" parTransId="{E03C2CB1-02E7-E44B-B7CA-2A4A3DC2846C}" sibTransId="{1CEF7856-5523-574A-BE4B-F5DF3C23FDE2}"/>
    <dgm:cxn modelId="{8FE21010-4C10-F54E-9B30-1A7E1671EA27}" type="presOf" srcId="{81FCB915-F1EB-1E42-9FC0-E13A2473E773}" destId="{E756C772-19CE-6146-B1E6-80F94BE3EB9D}" srcOrd="0" destOrd="0" presId="urn:microsoft.com/office/officeart/2009/layout/CirclePictureHierarchy"/>
    <dgm:cxn modelId="{4DA683AF-02BB-BB43-8B32-70FFE0D9AF6C}" type="presOf" srcId="{E03C2CB1-02E7-E44B-B7CA-2A4A3DC2846C}" destId="{12353EC5-61F9-0E4B-9728-5E183B982EF5}" srcOrd="0" destOrd="0" presId="urn:microsoft.com/office/officeart/2009/layout/CirclePictureHierarchy"/>
    <dgm:cxn modelId="{94CDE04A-9AFE-9D4B-95B6-3E6405C916E4}" srcId="{6B6D525C-FB92-5A4E-96E1-7FE6BB8218E6}" destId="{5C56F26A-EA5B-0847-8F9A-2F0B416733C2}" srcOrd="1" destOrd="0" parTransId="{E3F9C4B8-BF16-4D47-88DD-3D6BAF663ACB}" sibTransId="{8B154213-15B4-3B4D-B8B8-FCBF3A9AA72B}"/>
    <dgm:cxn modelId="{BD061CF7-76B9-FA44-881D-9A8AD263E29B}" srcId="{27516E90-F486-0C4C-93F3-F84D31574F59}" destId="{9AF95099-A797-014E-BEAC-004ECACFE3CF}" srcOrd="0" destOrd="0" parTransId="{8C32E0A6-274A-404F-A148-B1EE5010FEDE}" sibTransId="{21C5B5B1-1F1E-1745-B04F-2A3DCF9ED1B2}"/>
    <dgm:cxn modelId="{FCA885DD-95BE-1E4E-B977-EB95858B6498}" type="presOf" srcId="{91216C7E-AE57-094D-9979-0E159E7527C2}" destId="{AA970F08-15E1-CE49-B1CB-B6D65EBEAF4A}" srcOrd="0" destOrd="0" presId="urn:microsoft.com/office/officeart/2009/layout/CirclePictureHierarchy"/>
    <dgm:cxn modelId="{E88D7659-ED21-AE4F-95F6-1EC2DD988D61}" type="presOf" srcId="{5C56F26A-EA5B-0847-8F9A-2F0B416733C2}" destId="{858EF62B-CCA2-B24F-8752-B1EB9D5946F6}" srcOrd="0" destOrd="0" presId="urn:microsoft.com/office/officeart/2009/layout/CirclePictureHierarchy"/>
    <dgm:cxn modelId="{0BBEF0A7-8A35-D047-8FF9-4AC4C4B527F5}" type="presOf" srcId="{D2DFA519-E81D-2040-8438-D951ACC27CCA}" destId="{3F00C935-E7E2-1D45-9565-A0EF08B9FB53}" srcOrd="0" destOrd="0" presId="urn:microsoft.com/office/officeart/2009/layout/CirclePictureHierarchy"/>
    <dgm:cxn modelId="{1BBDBD70-2EFE-D14C-8214-7CC823722C33}" type="presOf" srcId="{DFED3F99-3599-8746-8683-EB4736506E48}" destId="{8114ED42-63C6-8941-9FBE-F9313F642CC5}" srcOrd="0" destOrd="0" presId="urn:microsoft.com/office/officeart/2009/layout/CirclePictureHierarchy"/>
    <dgm:cxn modelId="{17A3E120-533F-0A4F-8C35-543284B5A529}" type="presOf" srcId="{8C32E0A6-274A-404F-A148-B1EE5010FEDE}" destId="{82B5CEE1-24B7-9A4C-A20C-714D27514F3C}" srcOrd="0" destOrd="0" presId="urn:microsoft.com/office/officeart/2009/layout/CirclePictureHierarchy"/>
    <dgm:cxn modelId="{4CC8B381-5EEF-8B44-9093-B8FC96D9E66E}" type="presOf" srcId="{9AF95099-A797-014E-BEAC-004ECACFE3CF}" destId="{56A77C4F-1D37-5B44-8645-705D040B65CE}" srcOrd="0" destOrd="0" presId="urn:microsoft.com/office/officeart/2009/layout/CirclePictureHierarchy"/>
    <dgm:cxn modelId="{24EB61BF-518C-0E4C-A4FF-24C672D15972}" type="presOf" srcId="{848DF519-9234-F949-ABE5-B7B092032473}" destId="{CC61E93C-6AAA-6949-BA08-4956C93D452C}" srcOrd="0" destOrd="0" presId="urn:microsoft.com/office/officeart/2009/layout/CirclePictureHierarchy"/>
    <dgm:cxn modelId="{D1199270-D438-C54D-984B-E59FE0BD29F3}" srcId="{5C56F26A-EA5B-0847-8F9A-2F0B416733C2}" destId="{FEB0D1AB-959B-CB43-91A6-1B6E9668E53E}" srcOrd="1" destOrd="0" parTransId="{1A68376D-D571-E246-ABD7-A746E770B575}" sibTransId="{95E9B854-B9FE-CE49-9F57-56D067CE76BD}"/>
    <dgm:cxn modelId="{CD78F24A-C34C-694D-ADB6-D687B47900F0}" type="presOf" srcId="{08E44DE5-47B9-564B-BC7F-4639408C0D36}" destId="{2C024483-E888-454E-B4C3-C5AC0EE724DF}" srcOrd="0" destOrd="0" presId="urn:microsoft.com/office/officeart/2009/layout/CirclePictureHierarchy"/>
    <dgm:cxn modelId="{F32EB14B-817A-3841-B06A-69AA61497050}" srcId="{DFED3F99-3599-8746-8683-EB4736506E48}" destId="{848DF519-9234-F949-ABE5-B7B092032473}" srcOrd="0" destOrd="0" parTransId="{91216C7E-AE57-094D-9979-0E159E7527C2}" sibTransId="{71164E90-D9FA-A64C-8C54-538429F00EB7}"/>
    <dgm:cxn modelId="{B9B9DE81-CE24-6948-A8F2-DB0C2FA287AF}" type="presParOf" srcId="{E756C772-19CE-6146-B1E6-80F94BE3EB9D}" destId="{DD82CC51-BFDB-0D4B-B8DF-AC9927663C2E}" srcOrd="0" destOrd="0" presId="urn:microsoft.com/office/officeart/2009/layout/CirclePictureHierarchy"/>
    <dgm:cxn modelId="{D6B8C339-FFBD-0147-81CC-BD91E4B03551}" type="presParOf" srcId="{DD82CC51-BFDB-0D4B-B8DF-AC9927663C2E}" destId="{142AE442-B86E-0244-9E2C-581E4E345048}" srcOrd="0" destOrd="0" presId="urn:microsoft.com/office/officeart/2009/layout/CirclePictureHierarchy"/>
    <dgm:cxn modelId="{CC3050DD-A484-FB40-A171-EC2801FBB393}" type="presParOf" srcId="{142AE442-B86E-0244-9E2C-581E4E345048}" destId="{D4567E9A-14E6-5E47-859E-0D65DD477010}" srcOrd="0" destOrd="0" presId="urn:microsoft.com/office/officeart/2009/layout/CirclePictureHierarchy"/>
    <dgm:cxn modelId="{B8239C1A-1251-6241-BCA9-9B7C9CD4E563}" type="presParOf" srcId="{142AE442-B86E-0244-9E2C-581E4E345048}" destId="{5BBE578C-52CC-9947-8C5F-2615E19C55C5}" srcOrd="1" destOrd="0" presId="urn:microsoft.com/office/officeart/2009/layout/CirclePictureHierarchy"/>
    <dgm:cxn modelId="{22BE5039-0DFE-154C-BC69-33C6196144E2}" type="presParOf" srcId="{DD82CC51-BFDB-0D4B-B8DF-AC9927663C2E}" destId="{BA0B49E2-56AE-8446-96AA-C5DC957BEBFE}" srcOrd="1" destOrd="0" presId="urn:microsoft.com/office/officeart/2009/layout/CirclePictureHierarchy"/>
    <dgm:cxn modelId="{F0EBE8BF-213A-1541-B1C8-528984028F29}" type="presParOf" srcId="{BA0B49E2-56AE-8446-96AA-C5DC957BEBFE}" destId="{2C024483-E888-454E-B4C3-C5AC0EE724DF}" srcOrd="0" destOrd="0" presId="urn:microsoft.com/office/officeart/2009/layout/CirclePictureHierarchy"/>
    <dgm:cxn modelId="{CFC5544B-6448-C143-A81D-2FD3E78B977C}" type="presParOf" srcId="{BA0B49E2-56AE-8446-96AA-C5DC957BEBFE}" destId="{80D31F23-B5AD-944B-833D-3FF84E67D62F}" srcOrd="1" destOrd="0" presId="urn:microsoft.com/office/officeart/2009/layout/CirclePictureHierarchy"/>
    <dgm:cxn modelId="{E4CC19CE-DFEC-4A42-AEE7-C5B1F38BEAE2}" type="presParOf" srcId="{80D31F23-B5AD-944B-833D-3FF84E67D62F}" destId="{417B684C-158F-5E48-8445-8F0D25748076}" srcOrd="0" destOrd="0" presId="urn:microsoft.com/office/officeart/2009/layout/CirclePictureHierarchy"/>
    <dgm:cxn modelId="{E0FB9F4C-2BFE-4842-BD52-19EA39F5D66F}" type="presParOf" srcId="{417B684C-158F-5E48-8445-8F0D25748076}" destId="{E840E5AB-CE98-8C44-8360-9CAB54D90F64}" srcOrd="0" destOrd="0" presId="urn:microsoft.com/office/officeart/2009/layout/CirclePictureHierarchy"/>
    <dgm:cxn modelId="{D07E340B-2FE5-DC47-9E32-EB621B5B8FA1}" type="presParOf" srcId="{417B684C-158F-5E48-8445-8F0D25748076}" destId="{64A24FD6-C4EC-6844-8BE1-1730122DC6D0}" srcOrd="1" destOrd="0" presId="urn:microsoft.com/office/officeart/2009/layout/CirclePictureHierarchy"/>
    <dgm:cxn modelId="{54AFEAC6-F015-2043-83CE-B74CD16E177E}" type="presParOf" srcId="{80D31F23-B5AD-944B-833D-3FF84E67D62F}" destId="{09A252A0-2E5C-2E45-BE24-E4EB8CFEF657}" srcOrd="1" destOrd="0" presId="urn:microsoft.com/office/officeart/2009/layout/CirclePictureHierarchy"/>
    <dgm:cxn modelId="{A869E6E4-9581-7A45-81A6-FA67F976B3E1}" type="presParOf" srcId="{09A252A0-2E5C-2E45-BE24-E4EB8CFEF657}" destId="{82B5CEE1-24B7-9A4C-A20C-714D27514F3C}" srcOrd="0" destOrd="0" presId="urn:microsoft.com/office/officeart/2009/layout/CirclePictureHierarchy"/>
    <dgm:cxn modelId="{9ABB1AAB-74CE-5248-8A9E-E30DCFCB41C3}" type="presParOf" srcId="{09A252A0-2E5C-2E45-BE24-E4EB8CFEF657}" destId="{0D5B8BB0-4300-EA45-9836-7D7832344581}" srcOrd="1" destOrd="0" presId="urn:microsoft.com/office/officeart/2009/layout/CirclePictureHierarchy"/>
    <dgm:cxn modelId="{4DD5547B-C01C-E040-94D8-0D6092CA285A}" type="presParOf" srcId="{0D5B8BB0-4300-EA45-9836-7D7832344581}" destId="{8B7E9A84-B8E6-0647-BB49-378B54C3181B}" srcOrd="0" destOrd="0" presId="urn:microsoft.com/office/officeart/2009/layout/CirclePictureHierarchy"/>
    <dgm:cxn modelId="{A7A95380-CB5B-4C41-B1C3-866A11C74862}" type="presParOf" srcId="{8B7E9A84-B8E6-0647-BB49-378B54C3181B}" destId="{76313BAB-A6B2-624D-9F63-689F6C672512}" srcOrd="0" destOrd="0" presId="urn:microsoft.com/office/officeart/2009/layout/CirclePictureHierarchy"/>
    <dgm:cxn modelId="{30E6EB9F-C94C-CE4E-BDE1-D4E80E421704}" type="presParOf" srcId="{8B7E9A84-B8E6-0647-BB49-378B54C3181B}" destId="{56A77C4F-1D37-5B44-8645-705D040B65CE}" srcOrd="1" destOrd="0" presId="urn:microsoft.com/office/officeart/2009/layout/CirclePictureHierarchy"/>
    <dgm:cxn modelId="{E9C611B6-873C-3A42-A852-ECB980B440B3}" type="presParOf" srcId="{0D5B8BB0-4300-EA45-9836-7D7832344581}" destId="{69B4CFFE-FE26-8B48-9A3E-6FC6A9E49928}" srcOrd="1" destOrd="0" presId="urn:microsoft.com/office/officeart/2009/layout/CirclePictureHierarchy"/>
    <dgm:cxn modelId="{5560A13D-32E4-5D45-BF8F-A694ECDADEA6}" type="presParOf" srcId="{09A252A0-2E5C-2E45-BE24-E4EB8CFEF657}" destId="{12353EC5-61F9-0E4B-9728-5E183B982EF5}" srcOrd="2" destOrd="0" presId="urn:microsoft.com/office/officeart/2009/layout/CirclePictureHierarchy"/>
    <dgm:cxn modelId="{7482FBC7-B021-8E4C-B295-A86A93817553}" type="presParOf" srcId="{09A252A0-2E5C-2E45-BE24-E4EB8CFEF657}" destId="{E5B63781-E132-E348-A10E-67312EBF6667}" srcOrd="3" destOrd="0" presId="urn:microsoft.com/office/officeart/2009/layout/CirclePictureHierarchy"/>
    <dgm:cxn modelId="{126533A5-B6F9-3C45-90F2-3CEA4290BDC2}" type="presParOf" srcId="{E5B63781-E132-E348-A10E-67312EBF6667}" destId="{7A142AF2-6BDF-2A4C-A6B7-0AA271874846}" srcOrd="0" destOrd="0" presId="urn:microsoft.com/office/officeart/2009/layout/CirclePictureHierarchy"/>
    <dgm:cxn modelId="{3ACE3C28-172B-654C-9383-CA0054B8882C}" type="presParOf" srcId="{7A142AF2-6BDF-2A4C-A6B7-0AA271874846}" destId="{328B3FE1-C4B3-5C4D-9DB2-69CD5B4B2F85}" srcOrd="0" destOrd="0" presId="urn:microsoft.com/office/officeart/2009/layout/CirclePictureHierarchy"/>
    <dgm:cxn modelId="{B4C5A11B-E8FC-B448-8F36-F4A58CBC43C6}" type="presParOf" srcId="{7A142AF2-6BDF-2A4C-A6B7-0AA271874846}" destId="{8114ED42-63C6-8941-9FBE-F9313F642CC5}" srcOrd="1" destOrd="0" presId="urn:microsoft.com/office/officeart/2009/layout/CirclePictureHierarchy"/>
    <dgm:cxn modelId="{B43DBE3E-6EFC-B24A-B06E-5D334CE5E6EA}" type="presParOf" srcId="{E5B63781-E132-E348-A10E-67312EBF6667}" destId="{0FFED21D-86C9-E148-8FC9-FFA6D4ABC069}" srcOrd="1" destOrd="0" presId="urn:microsoft.com/office/officeart/2009/layout/CirclePictureHierarchy"/>
    <dgm:cxn modelId="{8D40263B-02A4-6C4B-A467-BAA1C84328A5}" type="presParOf" srcId="{0FFED21D-86C9-E148-8FC9-FFA6D4ABC069}" destId="{AA970F08-15E1-CE49-B1CB-B6D65EBEAF4A}" srcOrd="0" destOrd="0" presId="urn:microsoft.com/office/officeart/2009/layout/CirclePictureHierarchy"/>
    <dgm:cxn modelId="{83560BA5-8CC1-AF4A-8B24-440C82A756C2}" type="presParOf" srcId="{0FFED21D-86C9-E148-8FC9-FFA6D4ABC069}" destId="{B6FBF0D6-2B0B-EF49-92DE-F4BC760C0D65}" srcOrd="1" destOrd="0" presId="urn:microsoft.com/office/officeart/2009/layout/CirclePictureHierarchy"/>
    <dgm:cxn modelId="{C2856840-139B-D146-87E8-07F2D6FD1BBA}" type="presParOf" srcId="{B6FBF0D6-2B0B-EF49-92DE-F4BC760C0D65}" destId="{6699ABC4-6C81-7643-96B9-024B13C20995}" srcOrd="0" destOrd="0" presId="urn:microsoft.com/office/officeart/2009/layout/CirclePictureHierarchy"/>
    <dgm:cxn modelId="{507F792B-23C6-9F40-9118-2893F38213A3}" type="presParOf" srcId="{6699ABC4-6C81-7643-96B9-024B13C20995}" destId="{32F1E614-AAC0-A943-A82E-6AD29E06DEE2}" srcOrd="0" destOrd="0" presId="urn:microsoft.com/office/officeart/2009/layout/CirclePictureHierarchy"/>
    <dgm:cxn modelId="{F165694A-E2CC-3C4C-8577-D48CDD404A74}" type="presParOf" srcId="{6699ABC4-6C81-7643-96B9-024B13C20995}" destId="{CC61E93C-6AAA-6949-BA08-4956C93D452C}" srcOrd="1" destOrd="0" presId="urn:microsoft.com/office/officeart/2009/layout/CirclePictureHierarchy"/>
    <dgm:cxn modelId="{3E413C01-7560-D24D-95B3-08C91D437BA5}" type="presParOf" srcId="{B6FBF0D6-2B0B-EF49-92DE-F4BC760C0D65}" destId="{266B14FC-64D9-3649-A610-821F4B6D8095}" srcOrd="1" destOrd="0" presId="urn:microsoft.com/office/officeart/2009/layout/CirclePictureHierarchy"/>
    <dgm:cxn modelId="{F311B6D1-DAB8-454C-9739-0270229784D0}" type="presParOf" srcId="{0FFED21D-86C9-E148-8FC9-FFA6D4ABC069}" destId="{3F00C935-E7E2-1D45-9565-A0EF08B9FB53}" srcOrd="2" destOrd="0" presId="urn:microsoft.com/office/officeart/2009/layout/CirclePictureHierarchy"/>
    <dgm:cxn modelId="{A9706B3E-4783-0448-93D2-5BA71E6E9B57}" type="presParOf" srcId="{0FFED21D-86C9-E148-8FC9-FFA6D4ABC069}" destId="{08F481DB-3848-D549-94CD-1A3985315595}" srcOrd="3" destOrd="0" presId="urn:microsoft.com/office/officeart/2009/layout/CirclePictureHierarchy"/>
    <dgm:cxn modelId="{200FEB56-A699-2142-A6EC-64FE065C25A6}" type="presParOf" srcId="{08F481DB-3848-D549-94CD-1A3985315595}" destId="{F33EDCFA-FF28-3045-8A2E-53CC576A902A}" srcOrd="0" destOrd="0" presId="urn:microsoft.com/office/officeart/2009/layout/CirclePictureHierarchy"/>
    <dgm:cxn modelId="{0598AAD6-8E05-074A-BC33-5C590365AF7C}" type="presParOf" srcId="{F33EDCFA-FF28-3045-8A2E-53CC576A902A}" destId="{00C5835D-F248-FC46-A0C3-D8DE3DEDEFCD}" srcOrd="0" destOrd="0" presId="urn:microsoft.com/office/officeart/2009/layout/CirclePictureHierarchy"/>
    <dgm:cxn modelId="{6B595168-977C-2342-BCD5-162049A2F45E}" type="presParOf" srcId="{F33EDCFA-FF28-3045-8A2E-53CC576A902A}" destId="{9679C904-DBB8-0145-8314-C0908174F0B0}" srcOrd="1" destOrd="0" presId="urn:microsoft.com/office/officeart/2009/layout/CirclePictureHierarchy"/>
    <dgm:cxn modelId="{A70ADDB7-247D-314C-923B-3043B31E600F}" type="presParOf" srcId="{08F481DB-3848-D549-94CD-1A3985315595}" destId="{58225E46-7AAD-AE47-9193-4A5569B64BDF}" srcOrd="1" destOrd="0" presId="urn:microsoft.com/office/officeart/2009/layout/CirclePictureHierarchy"/>
    <dgm:cxn modelId="{63889A55-2118-2D45-ADDC-60E18D67576A}" type="presParOf" srcId="{BA0B49E2-56AE-8446-96AA-C5DC957BEBFE}" destId="{7157695A-34DB-E941-AB58-61D7362F9CBE}" srcOrd="2" destOrd="0" presId="urn:microsoft.com/office/officeart/2009/layout/CirclePictureHierarchy"/>
    <dgm:cxn modelId="{B31E4FA9-CFBF-F940-9DAC-5DE7BDD357E3}" type="presParOf" srcId="{BA0B49E2-56AE-8446-96AA-C5DC957BEBFE}" destId="{B529D32E-AB5F-744F-B9C2-BBA3AA18BE71}" srcOrd="3" destOrd="0" presId="urn:microsoft.com/office/officeart/2009/layout/CirclePictureHierarchy"/>
    <dgm:cxn modelId="{B8467921-6892-374B-9556-7CD88AC9A985}" type="presParOf" srcId="{B529D32E-AB5F-744F-B9C2-BBA3AA18BE71}" destId="{1EB1A93A-127E-3C4B-925C-141E492802D5}" srcOrd="0" destOrd="0" presId="urn:microsoft.com/office/officeart/2009/layout/CirclePictureHierarchy"/>
    <dgm:cxn modelId="{6C83BD51-A9D6-D249-9B10-F8E92B7AA563}" type="presParOf" srcId="{1EB1A93A-127E-3C4B-925C-141E492802D5}" destId="{0DA73D66-3FAF-D644-91D2-879EEBBFEBF4}" srcOrd="0" destOrd="0" presId="urn:microsoft.com/office/officeart/2009/layout/CirclePictureHierarchy"/>
    <dgm:cxn modelId="{C3AAD25E-A614-774C-A29E-E90EC61D153F}" type="presParOf" srcId="{1EB1A93A-127E-3C4B-925C-141E492802D5}" destId="{858EF62B-CCA2-B24F-8752-B1EB9D5946F6}" srcOrd="1" destOrd="0" presId="urn:microsoft.com/office/officeart/2009/layout/CirclePictureHierarchy"/>
    <dgm:cxn modelId="{F7AC5F2E-E8EE-6448-965F-7F46496D14A9}" type="presParOf" srcId="{B529D32E-AB5F-744F-B9C2-BBA3AA18BE71}" destId="{F8456645-3F0B-6043-82A7-024F494721AE}" srcOrd="1" destOrd="0" presId="urn:microsoft.com/office/officeart/2009/layout/CirclePictureHierarchy"/>
    <dgm:cxn modelId="{3E7D56EB-CF1A-F347-8154-06D8430D2FFD}" type="presParOf" srcId="{F8456645-3F0B-6043-82A7-024F494721AE}" destId="{3ADAACFA-7379-A24F-81B7-361059889DA4}" srcOrd="0" destOrd="0" presId="urn:microsoft.com/office/officeart/2009/layout/CirclePictureHierarchy"/>
    <dgm:cxn modelId="{07462668-F05B-7344-AAEE-32B52D870D55}" type="presParOf" srcId="{F8456645-3F0B-6043-82A7-024F494721AE}" destId="{97FCEA24-EE80-EA47-B88A-111BC49B1B99}" srcOrd="1" destOrd="0" presId="urn:microsoft.com/office/officeart/2009/layout/CirclePictureHierarchy"/>
    <dgm:cxn modelId="{A0BC2E3F-C72C-2145-98F6-BFC09D819CC4}" type="presParOf" srcId="{97FCEA24-EE80-EA47-B88A-111BC49B1B99}" destId="{AF17B1A1-E89B-804A-AFAC-850919B74C30}" srcOrd="0" destOrd="0" presId="urn:microsoft.com/office/officeart/2009/layout/CirclePictureHierarchy"/>
    <dgm:cxn modelId="{B1F305B5-B84E-1D41-9128-BD3B7F5C27AA}" type="presParOf" srcId="{AF17B1A1-E89B-804A-AFAC-850919B74C30}" destId="{089C4378-D1CD-FD4E-982E-A9CEB5868E7A}" srcOrd="0" destOrd="0" presId="urn:microsoft.com/office/officeart/2009/layout/CirclePictureHierarchy"/>
    <dgm:cxn modelId="{C14EF310-ED01-C141-8F99-B83151453AB7}" type="presParOf" srcId="{AF17B1A1-E89B-804A-AFAC-850919B74C30}" destId="{13A724A2-9FB6-3E46-B275-F17793886598}" srcOrd="1" destOrd="0" presId="urn:microsoft.com/office/officeart/2009/layout/CirclePictureHierarchy"/>
    <dgm:cxn modelId="{127E471C-3827-8649-9167-88DD91843D3F}" type="presParOf" srcId="{97FCEA24-EE80-EA47-B88A-111BC49B1B99}" destId="{50D67A86-DD51-7A45-992F-801CFC1E74EA}" srcOrd="1" destOrd="0" presId="urn:microsoft.com/office/officeart/2009/layout/CirclePictureHierarchy"/>
    <dgm:cxn modelId="{925230A4-366C-7B4C-815C-2562884D6CF9}" type="presParOf" srcId="{F8456645-3F0B-6043-82A7-024F494721AE}" destId="{F109AE70-A1F4-5D42-BE1D-EC8D79391DF3}" srcOrd="2" destOrd="0" presId="urn:microsoft.com/office/officeart/2009/layout/CirclePictureHierarchy"/>
    <dgm:cxn modelId="{BFD07F55-828D-0044-BA0E-C1EA61CFBBC7}" type="presParOf" srcId="{F8456645-3F0B-6043-82A7-024F494721AE}" destId="{4480477E-3320-9F44-ACE8-102015A4200A}" srcOrd="3" destOrd="0" presId="urn:microsoft.com/office/officeart/2009/layout/CirclePictureHierarchy"/>
    <dgm:cxn modelId="{BA17A6D7-2D87-9C4F-AF65-DDC4DF46F0A2}" type="presParOf" srcId="{4480477E-3320-9F44-ACE8-102015A4200A}" destId="{E38E55BC-4870-B142-B0CC-8DD568635325}" srcOrd="0" destOrd="0" presId="urn:microsoft.com/office/officeart/2009/layout/CirclePictureHierarchy"/>
    <dgm:cxn modelId="{D4952716-54B5-3142-9A4F-242C56C1E0D5}" type="presParOf" srcId="{E38E55BC-4870-B142-B0CC-8DD568635325}" destId="{EE4C2757-1C52-F34E-8BE5-222CE28445E6}" srcOrd="0" destOrd="0" presId="urn:microsoft.com/office/officeart/2009/layout/CirclePictureHierarchy"/>
    <dgm:cxn modelId="{B859FA67-A04C-D146-9270-D3937C62049F}" type="presParOf" srcId="{E38E55BC-4870-B142-B0CC-8DD568635325}" destId="{35BBA7B4-0C72-7744-A5B3-F40365A13699}" srcOrd="1" destOrd="0" presId="urn:microsoft.com/office/officeart/2009/layout/CirclePictureHierarchy"/>
    <dgm:cxn modelId="{3FC95918-63AD-8E4B-BD06-B35680D12E4B}" type="presParOf" srcId="{4480477E-3320-9F44-ACE8-102015A4200A}" destId="{394B2D12-B06D-9944-944E-AB194587C8E8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FCB915-F1EB-1E42-9FC0-E13A2473E773}" type="doc">
      <dgm:prSet loTypeId="urn:microsoft.com/office/officeart/2009/layout/CirclePictureHierarchy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56F26A-EA5B-0847-8F9A-2F0B416733C2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E3F9C4B8-BF16-4D47-88DD-3D6BAF663ACB}" type="parTrans" cxnId="{94CDE04A-9AFE-9D4B-95B6-3E6405C916E4}">
      <dgm:prSet/>
      <dgm:spPr/>
      <dgm:t>
        <a:bodyPr/>
        <a:lstStyle/>
        <a:p>
          <a:endParaRPr lang="en-US"/>
        </a:p>
      </dgm:t>
    </dgm:pt>
    <dgm:pt modelId="{8B154213-15B4-3B4D-B8B8-FCBF3A9AA72B}" type="sibTrans" cxnId="{94CDE04A-9AFE-9D4B-95B6-3E6405C916E4}">
      <dgm:prSet/>
      <dgm:spPr/>
      <dgm:t>
        <a:bodyPr/>
        <a:lstStyle/>
        <a:p>
          <a:endParaRPr lang="en-US"/>
        </a:p>
      </dgm:t>
    </dgm:pt>
    <dgm:pt modelId="{27516E90-F486-0C4C-93F3-F84D31574F59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08E44DE5-47B9-564B-BC7F-4639408C0D36}" type="parTrans" cxnId="{F64D184B-BD61-744B-82F3-A359498F9E91}">
      <dgm:prSet/>
      <dgm:spPr/>
      <dgm:t>
        <a:bodyPr/>
        <a:lstStyle/>
        <a:p>
          <a:endParaRPr lang="en-US"/>
        </a:p>
      </dgm:t>
    </dgm:pt>
    <dgm:pt modelId="{4AC48832-0D59-3847-9B34-15AB32D6994B}" type="sibTrans" cxnId="{F64D184B-BD61-744B-82F3-A359498F9E91}">
      <dgm:prSet/>
      <dgm:spPr/>
      <dgm:t>
        <a:bodyPr/>
        <a:lstStyle/>
        <a:p>
          <a:endParaRPr lang="en-US"/>
        </a:p>
      </dgm:t>
    </dgm:pt>
    <dgm:pt modelId="{FEB0D1AB-959B-CB43-91A6-1B6E9668E53E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1A68376D-D571-E246-ABD7-A746E770B575}" type="parTrans" cxnId="{D1199270-D438-C54D-984B-E59FE0BD29F3}">
      <dgm:prSet/>
      <dgm:spPr/>
      <dgm:t>
        <a:bodyPr/>
        <a:lstStyle/>
        <a:p>
          <a:endParaRPr lang="en-US"/>
        </a:p>
      </dgm:t>
    </dgm:pt>
    <dgm:pt modelId="{95E9B854-B9FE-CE49-9F57-56D067CE76BD}" type="sibTrans" cxnId="{D1199270-D438-C54D-984B-E59FE0BD29F3}">
      <dgm:prSet/>
      <dgm:spPr/>
      <dgm:t>
        <a:bodyPr/>
        <a:lstStyle/>
        <a:p>
          <a:endParaRPr lang="en-US"/>
        </a:p>
      </dgm:t>
    </dgm:pt>
    <dgm:pt modelId="{843B1324-980F-3540-8B9D-6A82CBE0F07F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3C635575-2ED4-B04E-94A5-832013B5C9AD}" type="parTrans" cxnId="{C886BFB6-F28B-244F-9BCA-97BEF1A0CB35}">
      <dgm:prSet/>
      <dgm:spPr/>
      <dgm:t>
        <a:bodyPr/>
        <a:lstStyle/>
        <a:p>
          <a:endParaRPr lang="en-US"/>
        </a:p>
      </dgm:t>
    </dgm:pt>
    <dgm:pt modelId="{58695AE7-92AC-A44C-BA9B-C143A05033CE}" type="sibTrans" cxnId="{C886BFB6-F28B-244F-9BCA-97BEF1A0CB35}">
      <dgm:prSet/>
      <dgm:spPr/>
      <dgm:t>
        <a:bodyPr/>
        <a:lstStyle/>
        <a:p>
          <a:endParaRPr lang="en-US"/>
        </a:p>
      </dgm:t>
    </dgm:pt>
    <dgm:pt modelId="{DFED3F99-3599-8746-8683-EB4736506E48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E03C2CB1-02E7-E44B-B7CA-2A4A3DC2846C}" type="parTrans" cxnId="{52D2E90A-4B38-EB45-B315-03023E7E1E92}">
      <dgm:prSet/>
      <dgm:spPr/>
      <dgm:t>
        <a:bodyPr/>
        <a:lstStyle/>
        <a:p>
          <a:endParaRPr lang="en-US"/>
        </a:p>
      </dgm:t>
    </dgm:pt>
    <dgm:pt modelId="{1CEF7856-5523-574A-BE4B-F5DF3C23FDE2}" type="sibTrans" cxnId="{52D2E90A-4B38-EB45-B315-03023E7E1E92}">
      <dgm:prSet/>
      <dgm:spPr/>
      <dgm:t>
        <a:bodyPr/>
        <a:lstStyle/>
        <a:p>
          <a:endParaRPr lang="en-US"/>
        </a:p>
      </dgm:t>
    </dgm:pt>
    <dgm:pt modelId="{9AF95099-A797-014E-BEAC-004ECACFE3CF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8C32E0A6-274A-404F-A148-B1EE5010FEDE}" type="parTrans" cxnId="{BD061CF7-76B9-FA44-881D-9A8AD263E29B}">
      <dgm:prSet/>
      <dgm:spPr/>
      <dgm:t>
        <a:bodyPr/>
        <a:lstStyle/>
        <a:p>
          <a:endParaRPr lang="en-US"/>
        </a:p>
      </dgm:t>
    </dgm:pt>
    <dgm:pt modelId="{21C5B5B1-1F1E-1745-B04F-2A3DCF9ED1B2}" type="sibTrans" cxnId="{BD061CF7-76B9-FA44-881D-9A8AD263E29B}">
      <dgm:prSet/>
      <dgm:spPr/>
      <dgm:t>
        <a:bodyPr/>
        <a:lstStyle/>
        <a:p>
          <a:endParaRPr lang="en-US"/>
        </a:p>
      </dgm:t>
    </dgm:pt>
    <dgm:pt modelId="{6B6D525C-FB92-5A4E-96E1-7FE6BB8218E6}">
      <dgm:prSet phldrT="[Text]" phldr="1"/>
      <dgm:spPr/>
      <dgm:t>
        <a:bodyPr/>
        <a:lstStyle/>
        <a:p>
          <a:endParaRPr lang="en-US" dirty="0"/>
        </a:p>
      </dgm:t>
    </dgm:pt>
    <dgm:pt modelId="{858CF79D-2327-0D4C-BE68-C43F3BBCB433}" type="sibTrans" cxnId="{3F763EB7-06D7-6C4E-BC59-1919E1DEC79F}">
      <dgm:prSet/>
      <dgm:spPr/>
      <dgm:t>
        <a:bodyPr/>
        <a:lstStyle/>
        <a:p>
          <a:endParaRPr lang="en-US"/>
        </a:p>
      </dgm:t>
    </dgm:pt>
    <dgm:pt modelId="{C233A23E-5027-E042-B0DD-F8536B78FF7D}" type="parTrans" cxnId="{3F763EB7-06D7-6C4E-BC59-1919E1DEC79F}">
      <dgm:prSet/>
      <dgm:spPr/>
      <dgm:t>
        <a:bodyPr/>
        <a:lstStyle/>
        <a:p>
          <a:endParaRPr lang="en-US"/>
        </a:p>
      </dgm:t>
    </dgm:pt>
    <dgm:pt modelId="{848DF519-9234-F949-ABE5-B7B092032473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91216C7E-AE57-094D-9979-0E159E7527C2}" type="parTrans" cxnId="{F32EB14B-817A-3841-B06A-69AA61497050}">
      <dgm:prSet/>
      <dgm:spPr/>
      <dgm:t>
        <a:bodyPr/>
        <a:lstStyle/>
        <a:p>
          <a:endParaRPr lang="en-US"/>
        </a:p>
      </dgm:t>
    </dgm:pt>
    <dgm:pt modelId="{71164E90-D9FA-A64C-8C54-538429F00EB7}" type="sibTrans" cxnId="{F32EB14B-817A-3841-B06A-69AA61497050}">
      <dgm:prSet/>
      <dgm:spPr/>
      <dgm:t>
        <a:bodyPr/>
        <a:lstStyle/>
        <a:p>
          <a:endParaRPr lang="en-US"/>
        </a:p>
      </dgm:t>
    </dgm:pt>
    <dgm:pt modelId="{731C9872-B39C-8447-A054-BD59D0DD4923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D2DFA519-E81D-2040-8438-D951ACC27CCA}" type="parTrans" cxnId="{0A99ABBA-3C5F-C845-BC2F-5473D14C7BBA}">
      <dgm:prSet/>
      <dgm:spPr/>
      <dgm:t>
        <a:bodyPr/>
        <a:lstStyle/>
        <a:p>
          <a:endParaRPr lang="en-US"/>
        </a:p>
      </dgm:t>
    </dgm:pt>
    <dgm:pt modelId="{0CFEE5B1-B873-3747-926F-8387AFE0334D}" type="sibTrans" cxnId="{0A99ABBA-3C5F-C845-BC2F-5473D14C7BBA}">
      <dgm:prSet/>
      <dgm:spPr/>
      <dgm:t>
        <a:bodyPr/>
        <a:lstStyle/>
        <a:p>
          <a:endParaRPr lang="en-US"/>
        </a:p>
      </dgm:t>
    </dgm:pt>
    <dgm:pt modelId="{E756C772-19CE-6146-B1E6-80F94BE3EB9D}" type="pres">
      <dgm:prSet presAssocID="{81FCB915-F1EB-1E42-9FC0-E13A2473E7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82CC51-BFDB-0D4B-B8DF-AC9927663C2E}" type="pres">
      <dgm:prSet presAssocID="{6B6D525C-FB92-5A4E-96E1-7FE6BB8218E6}" presName="hierRoot1" presStyleCnt="0"/>
      <dgm:spPr/>
    </dgm:pt>
    <dgm:pt modelId="{142AE442-B86E-0244-9E2C-581E4E345048}" type="pres">
      <dgm:prSet presAssocID="{6B6D525C-FB92-5A4E-96E1-7FE6BB8218E6}" presName="composite" presStyleCnt="0"/>
      <dgm:spPr/>
    </dgm:pt>
    <dgm:pt modelId="{D4567E9A-14E6-5E47-859E-0D65DD477010}" type="pres">
      <dgm:prSet presAssocID="{6B6D525C-FB92-5A4E-96E1-7FE6BB8218E6}" presName="image" presStyleLbl="node0" presStyleIdx="0" presStyleCnt="1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5BBE578C-52CC-9947-8C5F-2615E19C55C5}" type="pres">
      <dgm:prSet presAssocID="{6B6D525C-FB92-5A4E-96E1-7FE6BB8218E6}" presName="text" presStyleLbl="revTx" presStyleIdx="0" presStyleCnt="9" custLinFactNeighborX="-60221" custLinFactNeighborY="-817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B49E2-56AE-8446-96AA-C5DC957BEBFE}" type="pres">
      <dgm:prSet presAssocID="{6B6D525C-FB92-5A4E-96E1-7FE6BB8218E6}" presName="hierChild2" presStyleCnt="0"/>
      <dgm:spPr/>
    </dgm:pt>
    <dgm:pt modelId="{2C024483-E888-454E-B4C3-C5AC0EE724DF}" type="pres">
      <dgm:prSet presAssocID="{08E44DE5-47B9-564B-BC7F-4639408C0D3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0D31F23-B5AD-944B-833D-3FF84E67D62F}" type="pres">
      <dgm:prSet presAssocID="{27516E90-F486-0C4C-93F3-F84D31574F59}" presName="hierRoot2" presStyleCnt="0"/>
      <dgm:spPr/>
    </dgm:pt>
    <dgm:pt modelId="{417B684C-158F-5E48-8445-8F0D25748076}" type="pres">
      <dgm:prSet presAssocID="{27516E90-F486-0C4C-93F3-F84D31574F59}" presName="composite2" presStyleCnt="0"/>
      <dgm:spPr/>
    </dgm:pt>
    <dgm:pt modelId="{E840E5AB-CE98-8C44-8360-9CAB54D90F64}" type="pres">
      <dgm:prSet presAssocID="{27516E90-F486-0C4C-93F3-F84D31574F59}" presName="image2" presStyleLbl="node2" presStyleIdx="0" presStyleCnt="2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64A24FD6-C4EC-6844-8BE1-1730122DC6D0}" type="pres">
      <dgm:prSet presAssocID="{27516E90-F486-0C4C-93F3-F84D31574F59}" presName="text2" presStyleLbl="revTx" presStyleIdx="1" presStyleCnt="9" custLinFactNeighborX="51872" custLinFactNeighborY="-98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A252A0-2E5C-2E45-BE24-E4EB8CFEF657}" type="pres">
      <dgm:prSet presAssocID="{27516E90-F486-0C4C-93F3-F84D31574F59}" presName="hierChild3" presStyleCnt="0"/>
      <dgm:spPr/>
    </dgm:pt>
    <dgm:pt modelId="{82B5CEE1-24B7-9A4C-A20C-714D27514F3C}" type="pres">
      <dgm:prSet presAssocID="{8C32E0A6-274A-404F-A148-B1EE5010FEDE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D5B8BB0-4300-EA45-9836-7D7832344581}" type="pres">
      <dgm:prSet presAssocID="{9AF95099-A797-014E-BEAC-004ECACFE3CF}" presName="hierRoot3" presStyleCnt="0"/>
      <dgm:spPr/>
    </dgm:pt>
    <dgm:pt modelId="{8B7E9A84-B8E6-0647-BB49-378B54C3181B}" type="pres">
      <dgm:prSet presAssocID="{9AF95099-A797-014E-BEAC-004ECACFE3CF}" presName="composite3" presStyleCnt="0"/>
      <dgm:spPr/>
    </dgm:pt>
    <dgm:pt modelId="{76313BAB-A6B2-624D-9F63-689F6C672512}" type="pres">
      <dgm:prSet presAssocID="{9AF95099-A797-014E-BEAC-004ECACFE3CF}" presName="image3" presStyleLbl="node3" presStyleIdx="0" presStyleCnt="4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56A77C4F-1D37-5B44-8645-705D040B65CE}" type="pres">
      <dgm:prSet presAssocID="{9AF95099-A797-014E-BEAC-004ECACFE3CF}" presName="text3" presStyleLbl="revTx" presStyleIdx="2" presStyleCnt="9" custScaleX="115326" custLinFactNeighborX="-74162" custLinFactNeighborY="-961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B4CFFE-FE26-8B48-9A3E-6FC6A9E49928}" type="pres">
      <dgm:prSet presAssocID="{9AF95099-A797-014E-BEAC-004ECACFE3CF}" presName="hierChild4" presStyleCnt="0"/>
      <dgm:spPr/>
    </dgm:pt>
    <dgm:pt modelId="{12353EC5-61F9-0E4B-9728-5E183B982EF5}" type="pres">
      <dgm:prSet presAssocID="{E03C2CB1-02E7-E44B-B7CA-2A4A3DC2846C}" presName="Name17" presStyleLbl="parChTrans1D3" presStyleIdx="1" presStyleCnt="4"/>
      <dgm:spPr/>
      <dgm:t>
        <a:bodyPr/>
        <a:lstStyle/>
        <a:p>
          <a:endParaRPr lang="en-US"/>
        </a:p>
      </dgm:t>
    </dgm:pt>
    <dgm:pt modelId="{E5B63781-E132-E348-A10E-67312EBF6667}" type="pres">
      <dgm:prSet presAssocID="{DFED3F99-3599-8746-8683-EB4736506E48}" presName="hierRoot3" presStyleCnt="0"/>
      <dgm:spPr/>
    </dgm:pt>
    <dgm:pt modelId="{7A142AF2-6BDF-2A4C-A6B7-0AA271874846}" type="pres">
      <dgm:prSet presAssocID="{DFED3F99-3599-8746-8683-EB4736506E48}" presName="composite3" presStyleCnt="0"/>
      <dgm:spPr/>
    </dgm:pt>
    <dgm:pt modelId="{328B3FE1-C4B3-5C4D-9DB2-69CD5B4B2F85}" type="pres">
      <dgm:prSet presAssocID="{DFED3F99-3599-8746-8683-EB4736506E48}" presName="image3" presStyleLbl="node3" presStyleIdx="1" presStyleCnt="4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114ED42-63C6-8941-9FBE-F9313F642CC5}" type="pres">
      <dgm:prSet presAssocID="{DFED3F99-3599-8746-8683-EB4736506E48}" presName="text3" presStyleLbl="revTx" presStyleIdx="3" presStyleCnt="9" custLinFactNeighborX="-40217" custLinFactNeighborY="-961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FED21D-86C9-E148-8FC9-FFA6D4ABC069}" type="pres">
      <dgm:prSet presAssocID="{DFED3F99-3599-8746-8683-EB4736506E48}" presName="hierChild4" presStyleCnt="0"/>
      <dgm:spPr/>
    </dgm:pt>
    <dgm:pt modelId="{AA970F08-15E1-CE49-B1CB-B6D65EBEAF4A}" type="pres">
      <dgm:prSet presAssocID="{91216C7E-AE57-094D-9979-0E159E7527C2}" presName="Name23" presStyleLbl="parChTrans1D4" presStyleIdx="0" presStyleCnt="2"/>
      <dgm:spPr/>
      <dgm:t>
        <a:bodyPr/>
        <a:lstStyle/>
        <a:p>
          <a:endParaRPr lang="en-US"/>
        </a:p>
      </dgm:t>
    </dgm:pt>
    <dgm:pt modelId="{B6FBF0D6-2B0B-EF49-92DE-F4BC760C0D65}" type="pres">
      <dgm:prSet presAssocID="{848DF519-9234-F949-ABE5-B7B092032473}" presName="hierRoot4" presStyleCnt="0"/>
      <dgm:spPr/>
    </dgm:pt>
    <dgm:pt modelId="{6699ABC4-6C81-7643-96B9-024B13C20995}" type="pres">
      <dgm:prSet presAssocID="{848DF519-9234-F949-ABE5-B7B092032473}" presName="composite4" presStyleCnt="0"/>
      <dgm:spPr/>
    </dgm:pt>
    <dgm:pt modelId="{32F1E614-AAC0-A943-A82E-6AD29E06DEE2}" type="pres">
      <dgm:prSet presAssocID="{848DF519-9234-F949-ABE5-B7B092032473}" presName="image4" presStyleLbl="node4" presStyleIdx="0" presStyleCnt="2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C61E93C-6AAA-6949-BA08-4956C93D452C}" type="pres">
      <dgm:prSet presAssocID="{848DF519-9234-F949-ABE5-B7B092032473}" presName="text4" presStyleLbl="revTx" presStyleIdx="4" presStyleCnt="9" custLinFactNeighborX="-57848" custLinFactNeighborY="-995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6B14FC-64D9-3649-A610-821F4B6D8095}" type="pres">
      <dgm:prSet presAssocID="{848DF519-9234-F949-ABE5-B7B092032473}" presName="hierChild5" presStyleCnt="0"/>
      <dgm:spPr/>
    </dgm:pt>
    <dgm:pt modelId="{3F00C935-E7E2-1D45-9565-A0EF08B9FB53}" type="pres">
      <dgm:prSet presAssocID="{D2DFA519-E81D-2040-8438-D951ACC27CCA}" presName="Name23" presStyleLbl="parChTrans1D4" presStyleIdx="1" presStyleCnt="2"/>
      <dgm:spPr/>
      <dgm:t>
        <a:bodyPr/>
        <a:lstStyle/>
        <a:p>
          <a:endParaRPr lang="en-US"/>
        </a:p>
      </dgm:t>
    </dgm:pt>
    <dgm:pt modelId="{08F481DB-3848-D549-94CD-1A3985315595}" type="pres">
      <dgm:prSet presAssocID="{731C9872-B39C-8447-A054-BD59D0DD4923}" presName="hierRoot4" presStyleCnt="0"/>
      <dgm:spPr/>
    </dgm:pt>
    <dgm:pt modelId="{F33EDCFA-FF28-3045-8A2E-53CC576A902A}" type="pres">
      <dgm:prSet presAssocID="{731C9872-B39C-8447-A054-BD59D0DD4923}" presName="composite4" presStyleCnt="0"/>
      <dgm:spPr/>
    </dgm:pt>
    <dgm:pt modelId="{00C5835D-F248-FC46-A0C3-D8DE3DEDEFCD}" type="pres">
      <dgm:prSet presAssocID="{731C9872-B39C-8447-A054-BD59D0DD4923}" presName="image4" presStyleLbl="node4" presStyleIdx="1" presStyleCnt="2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679C904-DBB8-0145-8314-C0908174F0B0}" type="pres">
      <dgm:prSet presAssocID="{731C9872-B39C-8447-A054-BD59D0DD4923}" presName="text4" presStyleLbl="revTx" presStyleIdx="5" presStyleCnt="9" custLinFactNeighborX="-56792" custLinFactNeighborY="-97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225E46-7AAD-AE47-9193-4A5569B64BDF}" type="pres">
      <dgm:prSet presAssocID="{731C9872-B39C-8447-A054-BD59D0DD4923}" presName="hierChild5" presStyleCnt="0"/>
      <dgm:spPr/>
    </dgm:pt>
    <dgm:pt modelId="{7157695A-34DB-E941-AB58-61D7362F9CBE}" type="pres">
      <dgm:prSet presAssocID="{E3F9C4B8-BF16-4D47-88DD-3D6BAF663AC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529D32E-AB5F-744F-B9C2-BBA3AA18BE71}" type="pres">
      <dgm:prSet presAssocID="{5C56F26A-EA5B-0847-8F9A-2F0B416733C2}" presName="hierRoot2" presStyleCnt="0"/>
      <dgm:spPr/>
    </dgm:pt>
    <dgm:pt modelId="{1EB1A93A-127E-3C4B-925C-141E492802D5}" type="pres">
      <dgm:prSet presAssocID="{5C56F26A-EA5B-0847-8F9A-2F0B416733C2}" presName="composite2" presStyleCnt="0"/>
      <dgm:spPr/>
    </dgm:pt>
    <dgm:pt modelId="{0DA73D66-3FAF-D644-91D2-879EEBBFEBF4}" type="pres">
      <dgm:prSet presAssocID="{5C56F26A-EA5B-0847-8F9A-2F0B416733C2}" presName="image2" presStyleLbl="node2" presStyleIdx="1" presStyleCnt="2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58EF62B-CCA2-B24F-8752-B1EB9D5946F6}" type="pres">
      <dgm:prSet presAssocID="{5C56F26A-EA5B-0847-8F9A-2F0B416733C2}" presName="text2" presStyleLbl="revTx" presStyleIdx="6" presStyleCnt="9" custLinFactX="-48079" custLinFactNeighborX="-100000" custLinFactNeighborY="-96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456645-3F0B-6043-82A7-024F494721AE}" type="pres">
      <dgm:prSet presAssocID="{5C56F26A-EA5B-0847-8F9A-2F0B416733C2}" presName="hierChild3" presStyleCnt="0"/>
      <dgm:spPr/>
    </dgm:pt>
    <dgm:pt modelId="{3ADAACFA-7379-A24F-81B7-361059889DA4}" type="pres">
      <dgm:prSet presAssocID="{3C635575-2ED4-B04E-94A5-832013B5C9AD}" presName="Name17" presStyleLbl="parChTrans1D3" presStyleIdx="2" presStyleCnt="4"/>
      <dgm:spPr/>
      <dgm:t>
        <a:bodyPr/>
        <a:lstStyle/>
        <a:p>
          <a:endParaRPr lang="en-US"/>
        </a:p>
      </dgm:t>
    </dgm:pt>
    <dgm:pt modelId="{97FCEA24-EE80-EA47-B88A-111BC49B1B99}" type="pres">
      <dgm:prSet presAssocID="{843B1324-980F-3540-8B9D-6A82CBE0F07F}" presName="hierRoot3" presStyleCnt="0"/>
      <dgm:spPr/>
    </dgm:pt>
    <dgm:pt modelId="{AF17B1A1-E89B-804A-AFAC-850919B74C30}" type="pres">
      <dgm:prSet presAssocID="{843B1324-980F-3540-8B9D-6A82CBE0F07F}" presName="composite3" presStyleCnt="0"/>
      <dgm:spPr/>
    </dgm:pt>
    <dgm:pt modelId="{089C4378-D1CD-FD4E-982E-A9CEB5868E7A}" type="pres">
      <dgm:prSet presAssocID="{843B1324-980F-3540-8B9D-6A82CBE0F07F}" presName="image3" presStyleLbl="node3" presStyleIdx="2" presStyleCnt="4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13A724A2-9FB6-3E46-B275-F17793886598}" type="pres">
      <dgm:prSet presAssocID="{843B1324-980F-3540-8B9D-6A82CBE0F07F}" presName="text3" presStyleLbl="revTx" presStyleIdx="7" presStyleCnt="9" custLinFactY="-2819" custLinFactNeighborX="-3977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D67A86-DD51-7A45-992F-801CFC1E74EA}" type="pres">
      <dgm:prSet presAssocID="{843B1324-980F-3540-8B9D-6A82CBE0F07F}" presName="hierChild4" presStyleCnt="0"/>
      <dgm:spPr/>
    </dgm:pt>
    <dgm:pt modelId="{F109AE70-A1F4-5D42-BE1D-EC8D79391DF3}" type="pres">
      <dgm:prSet presAssocID="{1A68376D-D571-E246-ABD7-A746E770B575}" presName="Name17" presStyleLbl="parChTrans1D3" presStyleIdx="3" presStyleCnt="4"/>
      <dgm:spPr/>
      <dgm:t>
        <a:bodyPr/>
        <a:lstStyle/>
        <a:p>
          <a:endParaRPr lang="en-US"/>
        </a:p>
      </dgm:t>
    </dgm:pt>
    <dgm:pt modelId="{4480477E-3320-9F44-ACE8-102015A4200A}" type="pres">
      <dgm:prSet presAssocID="{FEB0D1AB-959B-CB43-91A6-1B6E9668E53E}" presName="hierRoot3" presStyleCnt="0"/>
      <dgm:spPr/>
    </dgm:pt>
    <dgm:pt modelId="{E38E55BC-4870-B142-B0CC-8DD568635325}" type="pres">
      <dgm:prSet presAssocID="{FEB0D1AB-959B-CB43-91A6-1B6E9668E53E}" presName="composite3" presStyleCnt="0"/>
      <dgm:spPr/>
    </dgm:pt>
    <dgm:pt modelId="{EE4C2757-1C52-F34E-8BE5-222CE28445E6}" type="pres">
      <dgm:prSet presAssocID="{FEB0D1AB-959B-CB43-91A6-1B6E9668E53E}" presName="image3" presStyleLbl="node3" presStyleIdx="3" presStyleCnt="4" custLinFactNeighborX="31365"/>
      <dgm:spPr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35BBA7B4-0C72-7744-A5B3-F40365A13699}" type="pres">
      <dgm:prSet presAssocID="{FEB0D1AB-959B-CB43-91A6-1B6E9668E53E}" presName="text3" presStyleLbl="revTx" presStyleIdx="8" presStyleCnt="9" custLinFactY="-201" custLinFactNeighborX="-6865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4B2D12-B06D-9944-944E-AB194587C8E8}" type="pres">
      <dgm:prSet presAssocID="{FEB0D1AB-959B-CB43-91A6-1B6E9668E53E}" presName="hierChild4" presStyleCnt="0"/>
      <dgm:spPr/>
    </dgm:pt>
  </dgm:ptLst>
  <dgm:cxnLst>
    <dgm:cxn modelId="{3F763EB7-06D7-6C4E-BC59-1919E1DEC79F}" srcId="{81FCB915-F1EB-1E42-9FC0-E13A2473E773}" destId="{6B6D525C-FB92-5A4E-96E1-7FE6BB8218E6}" srcOrd="0" destOrd="0" parTransId="{C233A23E-5027-E042-B0DD-F8536B78FF7D}" sibTransId="{858CF79D-2327-0D4C-BE68-C43F3BBCB433}"/>
    <dgm:cxn modelId="{0A99ABBA-3C5F-C845-BC2F-5473D14C7BBA}" srcId="{DFED3F99-3599-8746-8683-EB4736506E48}" destId="{731C9872-B39C-8447-A054-BD59D0DD4923}" srcOrd="1" destOrd="0" parTransId="{D2DFA519-E81D-2040-8438-D951ACC27CCA}" sibTransId="{0CFEE5B1-B873-3747-926F-8387AFE0334D}"/>
    <dgm:cxn modelId="{F64D184B-BD61-744B-82F3-A359498F9E91}" srcId="{6B6D525C-FB92-5A4E-96E1-7FE6BB8218E6}" destId="{27516E90-F486-0C4C-93F3-F84D31574F59}" srcOrd="0" destOrd="0" parTransId="{08E44DE5-47B9-564B-BC7F-4639408C0D36}" sibTransId="{4AC48832-0D59-3847-9B34-15AB32D6994B}"/>
    <dgm:cxn modelId="{6B303369-EE3C-9B49-A8F2-203F9CAD962D}" type="presOf" srcId="{08E44DE5-47B9-564B-BC7F-4639408C0D36}" destId="{2C024483-E888-454E-B4C3-C5AC0EE724DF}" srcOrd="0" destOrd="0" presId="urn:microsoft.com/office/officeart/2009/layout/CirclePictureHierarchy"/>
    <dgm:cxn modelId="{C886BFB6-F28B-244F-9BCA-97BEF1A0CB35}" srcId="{5C56F26A-EA5B-0847-8F9A-2F0B416733C2}" destId="{843B1324-980F-3540-8B9D-6A82CBE0F07F}" srcOrd="0" destOrd="0" parTransId="{3C635575-2ED4-B04E-94A5-832013B5C9AD}" sibTransId="{58695AE7-92AC-A44C-BA9B-C143A05033CE}"/>
    <dgm:cxn modelId="{1C5792FE-CC21-5D4C-BB78-07DBF466CAF3}" type="presOf" srcId="{E3F9C4B8-BF16-4D47-88DD-3D6BAF663ACB}" destId="{7157695A-34DB-E941-AB58-61D7362F9CBE}" srcOrd="0" destOrd="0" presId="urn:microsoft.com/office/officeart/2009/layout/CirclePictureHierarchy"/>
    <dgm:cxn modelId="{6A99CB95-8D3E-D944-A831-8C157E292A26}" type="presOf" srcId="{E03C2CB1-02E7-E44B-B7CA-2A4A3DC2846C}" destId="{12353EC5-61F9-0E4B-9728-5E183B982EF5}" srcOrd="0" destOrd="0" presId="urn:microsoft.com/office/officeart/2009/layout/CirclePictureHierarchy"/>
    <dgm:cxn modelId="{C6FC9B1E-B21F-8744-B48E-65D02C82B22F}" type="presOf" srcId="{1A68376D-D571-E246-ABD7-A746E770B575}" destId="{F109AE70-A1F4-5D42-BE1D-EC8D79391DF3}" srcOrd="0" destOrd="0" presId="urn:microsoft.com/office/officeart/2009/layout/CirclePictureHierarchy"/>
    <dgm:cxn modelId="{04D3C1C3-A913-6E40-BF82-F98593E14E8A}" type="presOf" srcId="{3C635575-2ED4-B04E-94A5-832013B5C9AD}" destId="{3ADAACFA-7379-A24F-81B7-361059889DA4}" srcOrd="0" destOrd="0" presId="urn:microsoft.com/office/officeart/2009/layout/CirclePictureHierarchy"/>
    <dgm:cxn modelId="{C4A1F829-2EAA-CC40-A272-5A80EF9EC716}" type="presOf" srcId="{91216C7E-AE57-094D-9979-0E159E7527C2}" destId="{AA970F08-15E1-CE49-B1CB-B6D65EBEAF4A}" srcOrd="0" destOrd="0" presId="urn:microsoft.com/office/officeart/2009/layout/CirclePictureHierarchy"/>
    <dgm:cxn modelId="{3D113713-1868-D443-B53B-F3C317FF3569}" type="presOf" srcId="{8C32E0A6-274A-404F-A148-B1EE5010FEDE}" destId="{82B5CEE1-24B7-9A4C-A20C-714D27514F3C}" srcOrd="0" destOrd="0" presId="urn:microsoft.com/office/officeart/2009/layout/CirclePictureHierarchy"/>
    <dgm:cxn modelId="{52D2E90A-4B38-EB45-B315-03023E7E1E92}" srcId="{27516E90-F486-0C4C-93F3-F84D31574F59}" destId="{DFED3F99-3599-8746-8683-EB4736506E48}" srcOrd="1" destOrd="0" parTransId="{E03C2CB1-02E7-E44B-B7CA-2A4A3DC2846C}" sibTransId="{1CEF7856-5523-574A-BE4B-F5DF3C23FDE2}"/>
    <dgm:cxn modelId="{C6DC8E5F-E62C-6243-8E60-60023E7475F7}" type="presOf" srcId="{D2DFA519-E81D-2040-8438-D951ACC27CCA}" destId="{3F00C935-E7E2-1D45-9565-A0EF08B9FB53}" srcOrd="0" destOrd="0" presId="urn:microsoft.com/office/officeart/2009/layout/CirclePictureHierarchy"/>
    <dgm:cxn modelId="{74662309-BB2A-2340-A5FE-BDB2CB1D15AF}" type="presOf" srcId="{27516E90-F486-0C4C-93F3-F84D31574F59}" destId="{64A24FD6-C4EC-6844-8BE1-1730122DC6D0}" srcOrd="0" destOrd="0" presId="urn:microsoft.com/office/officeart/2009/layout/CirclePictureHierarchy"/>
    <dgm:cxn modelId="{E39BC328-BA6A-1A48-9767-9AACABD492B1}" type="presOf" srcId="{81FCB915-F1EB-1E42-9FC0-E13A2473E773}" destId="{E756C772-19CE-6146-B1E6-80F94BE3EB9D}" srcOrd="0" destOrd="0" presId="urn:microsoft.com/office/officeart/2009/layout/CirclePictureHierarchy"/>
    <dgm:cxn modelId="{6EC3A777-FD8B-7D4D-B5E6-76FA51484E9B}" type="presOf" srcId="{9AF95099-A797-014E-BEAC-004ECACFE3CF}" destId="{56A77C4F-1D37-5B44-8645-705D040B65CE}" srcOrd="0" destOrd="0" presId="urn:microsoft.com/office/officeart/2009/layout/CirclePictureHierarchy"/>
    <dgm:cxn modelId="{D3246A63-11A0-0C4F-9F35-DF6E2560268A}" type="presOf" srcId="{DFED3F99-3599-8746-8683-EB4736506E48}" destId="{8114ED42-63C6-8941-9FBE-F9313F642CC5}" srcOrd="0" destOrd="0" presId="urn:microsoft.com/office/officeart/2009/layout/CirclePictureHierarchy"/>
    <dgm:cxn modelId="{BD061CF7-76B9-FA44-881D-9A8AD263E29B}" srcId="{27516E90-F486-0C4C-93F3-F84D31574F59}" destId="{9AF95099-A797-014E-BEAC-004ECACFE3CF}" srcOrd="0" destOrd="0" parTransId="{8C32E0A6-274A-404F-A148-B1EE5010FEDE}" sibTransId="{21C5B5B1-1F1E-1745-B04F-2A3DCF9ED1B2}"/>
    <dgm:cxn modelId="{94CDE04A-9AFE-9D4B-95B6-3E6405C916E4}" srcId="{6B6D525C-FB92-5A4E-96E1-7FE6BB8218E6}" destId="{5C56F26A-EA5B-0847-8F9A-2F0B416733C2}" srcOrd="1" destOrd="0" parTransId="{E3F9C4B8-BF16-4D47-88DD-3D6BAF663ACB}" sibTransId="{8B154213-15B4-3B4D-B8B8-FCBF3A9AA72B}"/>
    <dgm:cxn modelId="{61454DC9-511E-4740-8EC7-5A8153B4C847}" type="presOf" srcId="{843B1324-980F-3540-8B9D-6A82CBE0F07F}" destId="{13A724A2-9FB6-3E46-B275-F17793886598}" srcOrd="0" destOrd="0" presId="urn:microsoft.com/office/officeart/2009/layout/CirclePictureHierarchy"/>
    <dgm:cxn modelId="{9CEA3710-60EB-234C-9F77-3431FD4266A7}" type="presOf" srcId="{6B6D525C-FB92-5A4E-96E1-7FE6BB8218E6}" destId="{5BBE578C-52CC-9947-8C5F-2615E19C55C5}" srcOrd="0" destOrd="0" presId="urn:microsoft.com/office/officeart/2009/layout/CirclePictureHierarchy"/>
    <dgm:cxn modelId="{FF0BB1E2-9083-9148-B3E1-1A27AD5E3369}" type="presOf" srcId="{731C9872-B39C-8447-A054-BD59D0DD4923}" destId="{9679C904-DBB8-0145-8314-C0908174F0B0}" srcOrd="0" destOrd="0" presId="urn:microsoft.com/office/officeart/2009/layout/CirclePictureHierarchy"/>
    <dgm:cxn modelId="{65349A75-8713-E140-BEA4-B8DDE59CBE1D}" type="presOf" srcId="{FEB0D1AB-959B-CB43-91A6-1B6E9668E53E}" destId="{35BBA7B4-0C72-7744-A5B3-F40365A13699}" srcOrd="0" destOrd="0" presId="urn:microsoft.com/office/officeart/2009/layout/CirclePictureHierarchy"/>
    <dgm:cxn modelId="{57845925-969C-C84F-B8FD-57D514F7E485}" type="presOf" srcId="{5C56F26A-EA5B-0847-8F9A-2F0B416733C2}" destId="{858EF62B-CCA2-B24F-8752-B1EB9D5946F6}" srcOrd="0" destOrd="0" presId="urn:microsoft.com/office/officeart/2009/layout/CirclePictureHierarchy"/>
    <dgm:cxn modelId="{D1199270-D438-C54D-984B-E59FE0BD29F3}" srcId="{5C56F26A-EA5B-0847-8F9A-2F0B416733C2}" destId="{FEB0D1AB-959B-CB43-91A6-1B6E9668E53E}" srcOrd="1" destOrd="0" parTransId="{1A68376D-D571-E246-ABD7-A746E770B575}" sibTransId="{95E9B854-B9FE-CE49-9F57-56D067CE76BD}"/>
    <dgm:cxn modelId="{76B557B1-ECFF-E944-B895-2A2432E9DAD3}" type="presOf" srcId="{848DF519-9234-F949-ABE5-B7B092032473}" destId="{CC61E93C-6AAA-6949-BA08-4956C93D452C}" srcOrd="0" destOrd="0" presId="urn:microsoft.com/office/officeart/2009/layout/CirclePictureHierarchy"/>
    <dgm:cxn modelId="{F32EB14B-817A-3841-B06A-69AA61497050}" srcId="{DFED3F99-3599-8746-8683-EB4736506E48}" destId="{848DF519-9234-F949-ABE5-B7B092032473}" srcOrd="0" destOrd="0" parTransId="{91216C7E-AE57-094D-9979-0E159E7527C2}" sibTransId="{71164E90-D9FA-A64C-8C54-538429F00EB7}"/>
    <dgm:cxn modelId="{FCDB226C-BF68-7B48-98B1-C837EC3E8BB7}" type="presParOf" srcId="{E756C772-19CE-6146-B1E6-80F94BE3EB9D}" destId="{DD82CC51-BFDB-0D4B-B8DF-AC9927663C2E}" srcOrd="0" destOrd="0" presId="urn:microsoft.com/office/officeart/2009/layout/CirclePictureHierarchy"/>
    <dgm:cxn modelId="{7DD56BA8-49A9-D144-A18A-226D4CFBEFF1}" type="presParOf" srcId="{DD82CC51-BFDB-0D4B-B8DF-AC9927663C2E}" destId="{142AE442-B86E-0244-9E2C-581E4E345048}" srcOrd="0" destOrd="0" presId="urn:microsoft.com/office/officeart/2009/layout/CirclePictureHierarchy"/>
    <dgm:cxn modelId="{295CC981-05AE-AA45-BF57-9DDFA538E027}" type="presParOf" srcId="{142AE442-B86E-0244-9E2C-581E4E345048}" destId="{D4567E9A-14E6-5E47-859E-0D65DD477010}" srcOrd="0" destOrd="0" presId="urn:microsoft.com/office/officeart/2009/layout/CirclePictureHierarchy"/>
    <dgm:cxn modelId="{471EDFD8-92C9-2949-BBD8-4F11A786DB50}" type="presParOf" srcId="{142AE442-B86E-0244-9E2C-581E4E345048}" destId="{5BBE578C-52CC-9947-8C5F-2615E19C55C5}" srcOrd="1" destOrd="0" presId="urn:microsoft.com/office/officeart/2009/layout/CirclePictureHierarchy"/>
    <dgm:cxn modelId="{35E0DCDE-F8D4-4642-9B6B-C9905C64544E}" type="presParOf" srcId="{DD82CC51-BFDB-0D4B-B8DF-AC9927663C2E}" destId="{BA0B49E2-56AE-8446-96AA-C5DC957BEBFE}" srcOrd="1" destOrd="0" presId="urn:microsoft.com/office/officeart/2009/layout/CirclePictureHierarchy"/>
    <dgm:cxn modelId="{DC3198A6-E542-504F-B24D-5AD9A9E7E167}" type="presParOf" srcId="{BA0B49E2-56AE-8446-96AA-C5DC957BEBFE}" destId="{2C024483-E888-454E-B4C3-C5AC0EE724DF}" srcOrd="0" destOrd="0" presId="urn:microsoft.com/office/officeart/2009/layout/CirclePictureHierarchy"/>
    <dgm:cxn modelId="{27C89E1B-E0A4-084C-BA71-071D46AD2C95}" type="presParOf" srcId="{BA0B49E2-56AE-8446-96AA-C5DC957BEBFE}" destId="{80D31F23-B5AD-944B-833D-3FF84E67D62F}" srcOrd="1" destOrd="0" presId="urn:microsoft.com/office/officeart/2009/layout/CirclePictureHierarchy"/>
    <dgm:cxn modelId="{4CB9E72D-41AD-124E-8CEA-0F6EF1303FFA}" type="presParOf" srcId="{80D31F23-B5AD-944B-833D-3FF84E67D62F}" destId="{417B684C-158F-5E48-8445-8F0D25748076}" srcOrd="0" destOrd="0" presId="urn:microsoft.com/office/officeart/2009/layout/CirclePictureHierarchy"/>
    <dgm:cxn modelId="{EBCFF99A-E523-364B-91A9-AFFC7B7534B2}" type="presParOf" srcId="{417B684C-158F-5E48-8445-8F0D25748076}" destId="{E840E5AB-CE98-8C44-8360-9CAB54D90F64}" srcOrd="0" destOrd="0" presId="urn:microsoft.com/office/officeart/2009/layout/CirclePictureHierarchy"/>
    <dgm:cxn modelId="{635816F6-41BB-1743-AB8C-76D16215AB6A}" type="presParOf" srcId="{417B684C-158F-5E48-8445-8F0D25748076}" destId="{64A24FD6-C4EC-6844-8BE1-1730122DC6D0}" srcOrd="1" destOrd="0" presId="urn:microsoft.com/office/officeart/2009/layout/CirclePictureHierarchy"/>
    <dgm:cxn modelId="{1F339E42-67C6-FD41-9A71-E086B4573F8D}" type="presParOf" srcId="{80D31F23-B5AD-944B-833D-3FF84E67D62F}" destId="{09A252A0-2E5C-2E45-BE24-E4EB8CFEF657}" srcOrd="1" destOrd="0" presId="urn:microsoft.com/office/officeart/2009/layout/CirclePictureHierarchy"/>
    <dgm:cxn modelId="{221FE530-D0F5-CB4B-8521-D03C4EE2E880}" type="presParOf" srcId="{09A252A0-2E5C-2E45-BE24-E4EB8CFEF657}" destId="{82B5CEE1-24B7-9A4C-A20C-714D27514F3C}" srcOrd="0" destOrd="0" presId="urn:microsoft.com/office/officeart/2009/layout/CirclePictureHierarchy"/>
    <dgm:cxn modelId="{F8C67A43-572A-9144-B669-CDD6D6AE357B}" type="presParOf" srcId="{09A252A0-2E5C-2E45-BE24-E4EB8CFEF657}" destId="{0D5B8BB0-4300-EA45-9836-7D7832344581}" srcOrd="1" destOrd="0" presId="urn:microsoft.com/office/officeart/2009/layout/CirclePictureHierarchy"/>
    <dgm:cxn modelId="{6B13B546-0E0B-8140-8F2A-62AE3269F297}" type="presParOf" srcId="{0D5B8BB0-4300-EA45-9836-7D7832344581}" destId="{8B7E9A84-B8E6-0647-BB49-378B54C3181B}" srcOrd="0" destOrd="0" presId="urn:microsoft.com/office/officeart/2009/layout/CirclePictureHierarchy"/>
    <dgm:cxn modelId="{83E98922-CF24-C54F-A14F-CF2C98D46D27}" type="presParOf" srcId="{8B7E9A84-B8E6-0647-BB49-378B54C3181B}" destId="{76313BAB-A6B2-624D-9F63-689F6C672512}" srcOrd="0" destOrd="0" presId="urn:microsoft.com/office/officeart/2009/layout/CirclePictureHierarchy"/>
    <dgm:cxn modelId="{424F8F47-779C-5148-AB88-AB5F9901F62A}" type="presParOf" srcId="{8B7E9A84-B8E6-0647-BB49-378B54C3181B}" destId="{56A77C4F-1D37-5B44-8645-705D040B65CE}" srcOrd="1" destOrd="0" presId="urn:microsoft.com/office/officeart/2009/layout/CirclePictureHierarchy"/>
    <dgm:cxn modelId="{24101562-49BB-8440-BF03-37AF35968E99}" type="presParOf" srcId="{0D5B8BB0-4300-EA45-9836-7D7832344581}" destId="{69B4CFFE-FE26-8B48-9A3E-6FC6A9E49928}" srcOrd="1" destOrd="0" presId="urn:microsoft.com/office/officeart/2009/layout/CirclePictureHierarchy"/>
    <dgm:cxn modelId="{DEBC9A5C-AFE3-5041-A9DE-AB0BA9B6909D}" type="presParOf" srcId="{09A252A0-2E5C-2E45-BE24-E4EB8CFEF657}" destId="{12353EC5-61F9-0E4B-9728-5E183B982EF5}" srcOrd="2" destOrd="0" presId="urn:microsoft.com/office/officeart/2009/layout/CirclePictureHierarchy"/>
    <dgm:cxn modelId="{25853C82-673F-7741-B6A9-062F52F46CCB}" type="presParOf" srcId="{09A252A0-2E5C-2E45-BE24-E4EB8CFEF657}" destId="{E5B63781-E132-E348-A10E-67312EBF6667}" srcOrd="3" destOrd="0" presId="urn:microsoft.com/office/officeart/2009/layout/CirclePictureHierarchy"/>
    <dgm:cxn modelId="{0447E511-7689-4D47-8DDB-3A1856EFAFCC}" type="presParOf" srcId="{E5B63781-E132-E348-A10E-67312EBF6667}" destId="{7A142AF2-6BDF-2A4C-A6B7-0AA271874846}" srcOrd="0" destOrd="0" presId="urn:microsoft.com/office/officeart/2009/layout/CirclePictureHierarchy"/>
    <dgm:cxn modelId="{40A4E241-3D14-EB40-A35F-1A1FFC72B2B4}" type="presParOf" srcId="{7A142AF2-6BDF-2A4C-A6B7-0AA271874846}" destId="{328B3FE1-C4B3-5C4D-9DB2-69CD5B4B2F85}" srcOrd="0" destOrd="0" presId="urn:microsoft.com/office/officeart/2009/layout/CirclePictureHierarchy"/>
    <dgm:cxn modelId="{70C013B1-3E4F-B444-B13F-C9C3FBC12727}" type="presParOf" srcId="{7A142AF2-6BDF-2A4C-A6B7-0AA271874846}" destId="{8114ED42-63C6-8941-9FBE-F9313F642CC5}" srcOrd="1" destOrd="0" presId="urn:microsoft.com/office/officeart/2009/layout/CirclePictureHierarchy"/>
    <dgm:cxn modelId="{482794F9-8B7E-E747-A6BF-75F7610163E7}" type="presParOf" srcId="{E5B63781-E132-E348-A10E-67312EBF6667}" destId="{0FFED21D-86C9-E148-8FC9-FFA6D4ABC069}" srcOrd="1" destOrd="0" presId="urn:microsoft.com/office/officeart/2009/layout/CirclePictureHierarchy"/>
    <dgm:cxn modelId="{5073EADF-D723-D440-96E9-905BCFBE819D}" type="presParOf" srcId="{0FFED21D-86C9-E148-8FC9-FFA6D4ABC069}" destId="{AA970F08-15E1-CE49-B1CB-B6D65EBEAF4A}" srcOrd="0" destOrd="0" presId="urn:microsoft.com/office/officeart/2009/layout/CirclePictureHierarchy"/>
    <dgm:cxn modelId="{7EA2F1B4-80E1-0541-8F3C-1786BCB7B41C}" type="presParOf" srcId="{0FFED21D-86C9-E148-8FC9-FFA6D4ABC069}" destId="{B6FBF0D6-2B0B-EF49-92DE-F4BC760C0D65}" srcOrd="1" destOrd="0" presId="urn:microsoft.com/office/officeart/2009/layout/CirclePictureHierarchy"/>
    <dgm:cxn modelId="{016CED1F-7731-914D-B99A-050C3EFEF1B6}" type="presParOf" srcId="{B6FBF0D6-2B0B-EF49-92DE-F4BC760C0D65}" destId="{6699ABC4-6C81-7643-96B9-024B13C20995}" srcOrd="0" destOrd="0" presId="urn:microsoft.com/office/officeart/2009/layout/CirclePictureHierarchy"/>
    <dgm:cxn modelId="{387ADC7E-3408-E348-B2AA-74C320AC79BB}" type="presParOf" srcId="{6699ABC4-6C81-7643-96B9-024B13C20995}" destId="{32F1E614-AAC0-A943-A82E-6AD29E06DEE2}" srcOrd="0" destOrd="0" presId="urn:microsoft.com/office/officeart/2009/layout/CirclePictureHierarchy"/>
    <dgm:cxn modelId="{15D5F31A-3185-E34B-BF13-F5C94DA87043}" type="presParOf" srcId="{6699ABC4-6C81-7643-96B9-024B13C20995}" destId="{CC61E93C-6AAA-6949-BA08-4956C93D452C}" srcOrd="1" destOrd="0" presId="urn:microsoft.com/office/officeart/2009/layout/CirclePictureHierarchy"/>
    <dgm:cxn modelId="{15191441-CBB1-DB4E-832E-54194D1EA7E4}" type="presParOf" srcId="{B6FBF0D6-2B0B-EF49-92DE-F4BC760C0D65}" destId="{266B14FC-64D9-3649-A610-821F4B6D8095}" srcOrd="1" destOrd="0" presId="urn:microsoft.com/office/officeart/2009/layout/CirclePictureHierarchy"/>
    <dgm:cxn modelId="{C573864A-5539-6847-9361-EFD38F62F6E5}" type="presParOf" srcId="{0FFED21D-86C9-E148-8FC9-FFA6D4ABC069}" destId="{3F00C935-E7E2-1D45-9565-A0EF08B9FB53}" srcOrd="2" destOrd="0" presId="urn:microsoft.com/office/officeart/2009/layout/CirclePictureHierarchy"/>
    <dgm:cxn modelId="{D909B442-9D35-C045-9D26-81A9BE0EA205}" type="presParOf" srcId="{0FFED21D-86C9-E148-8FC9-FFA6D4ABC069}" destId="{08F481DB-3848-D549-94CD-1A3985315595}" srcOrd="3" destOrd="0" presId="urn:microsoft.com/office/officeart/2009/layout/CirclePictureHierarchy"/>
    <dgm:cxn modelId="{51BDD259-AD2E-C844-8080-CA9C0382B1FE}" type="presParOf" srcId="{08F481DB-3848-D549-94CD-1A3985315595}" destId="{F33EDCFA-FF28-3045-8A2E-53CC576A902A}" srcOrd="0" destOrd="0" presId="urn:microsoft.com/office/officeart/2009/layout/CirclePictureHierarchy"/>
    <dgm:cxn modelId="{3F43EAB9-1FFC-2047-AF77-5993BDD04167}" type="presParOf" srcId="{F33EDCFA-FF28-3045-8A2E-53CC576A902A}" destId="{00C5835D-F248-FC46-A0C3-D8DE3DEDEFCD}" srcOrd="0" destOrd="0" presId="urn:microsoft.com/office/officeart/2009/layout/CirclePictureHierarchy"/>
    <dgm:cxn modelId="{715F4CC2-6AC6-A946-BA55-72EED90A1E40}" type="presParOf" srcId="{F33EDCFA-FF28-3045-8A2E-53CC576A902A}" destId="{9679C904-DBB8-0145-8314-C0908174F0B0}" srcOrd="1" destOrd="0" presId="urn:microsoft.com/office/officeart/2009/layout/CirclePictureHierarchy"/>
    <dgm:cxn modelId="{BBBCDE07-B238-7241-99E0-5CE6EC5A2F3D}" type="presParOf" srcId="{08F481DB-3848-D549-94CD-1A3985315595}" destId="{58225E46-7AAD-AE47-9193-4A5569B64BDF}" srcOrd="1" destOrd="0" presId="urn:microsoft.com/office/officeart/2009/layout/CirclePictureHierarchy"/>
    <dgm:cxn modelId="{B5DB1606-2C94-7C4E-B640-49441F7005D0}" type="presParOf" srcId="{BA0B49E2-56AE-8446-96AA-C5DC957BEBFE}" destId="{7157695A-34DB-E941-AB58-61D7362F9CBE}" srcOrd="2" destOrd="0" presId="urn:microsoft.com/office/officeart/2009/layout/CirclePictureHierarchy"/>
    <dgm:cxn modelId="{6D746C89-1903-6941-BE67-97ADB82CA3B1}" type="presParOf" srcId="{BA0B49E2-56AE-8446-96AA-C5DC957BEBFE}" destId="{B529D32E-AB5F-744F-B9C2-BBA3AA18BE71}" srcOrd="3" destOrd="0" presId="urn:microsoft.com/office/officeart/2009/layout/CirclePictureHierarchy"/>
    <dgm:cxn modelId="{4D33A76C-A8D8-FB48-8A9E-0203BC01117E}" type="presParOf" srcId="{B529D32E-AB5F-744F-B9C2-BBA3AA18BE71}" destId="{1EB1A93A-127E-3C4B-925C-141E492802D5}" srcOrd="0" destOrd="0" presId="urn:microsoft.com/office/officeart/2009/layout/CirclePictureHierarchy"/>
    <dgm:cxn modelId="{4C76A463-17DA-2441-8A30-B87C7187D1AE}" type="presParOf" srcId="{1EB1A93A-127E-3C4B-925C-141E492802D5}" destId="{0DA73D66-3FAF-D644-91D2-879EEBBFEBF4}" srcOrd="0" destOrd="0" presId="urn:microsoft.com/office/officeart/2009/layout/CirclePictureHierarchy"/>
    <dgm:cxn modelId="{E74983CB-401E-814C-910C-8418CF8BD9E3}" type="presParOf" srcId="{1EB1A93A-127E-3C4B-925C-141E492802D5}" destId="{858EF62B-CCA2-B24F-8752-B1EB9D5946F6}" srcOrd="1" destOrd="0" presId="urn:microsoft.com/office/officeart/2009/layout/CirclePictureHierarchy"/>
    <dgm:cxn modelId="{BF3BD40D-CD37-7443-A692-4CB5D8D59CD6}" type="presParOf" srcId="{B529D32E-AB5F-744F-B9C2-BBA3AA18BE71}" destId="{F8456645-3F0B-6043-82A7-024F494721AE}" srcOrd="1" destOrd="0" presId="urn:microsoft.com/office/officeart/2009/layout/CirclePictureHierarchy"/>
    <dgm:cxn modelId="{7D93B996-AEB4-EC46-BF5D-195CC69C32D4}" type="presParOf" srcId="{F8456645-3F0B-6043-82A7-024F494721AE}" destId="{3ADAACFA-7379-A24F-81B7-361059889DA4}" srcOrd="0" destOrd="0" presId="urn:microsoft.com/office/officeart/2009/layout/CirclePictureHierarchy"/>
    <dgm:cxn modelId="{4FB5C369-3424-A547-A4E1-EE108497AF25}" type="presParOf" srcId="{F8456645-3F0B-6043-82A7-024F494721AE}" destId="{97FCEA24-EE80-EA47-B88A-111BC49B1B99}" srcOrd="1" destOrd="0" presId="urn:microsoft.com/office/officeart/2009/layout/CirclePictureHierarchy"/>
    <dgm:cxn modelId="{7848B155-E9EA-804E-BE30-3F02F94579EB}" type="presParOf" srcId="{97FCEA24-EE80-EA47-B88A-111BC49B1B99}" destId="{AF17B1A1-E89B-804A-AFAC-850919B74C30}" srcOrd="0" destOrd="0" presId="urn:microsoft.com/office/officeart/2009/layout/CirclePictureHierarchy"/>
    <dgm:cxn modelId="{C906A298-1FFC-9A4B-A143-41EB959A05C9}" type="presParOf" srcId="{AF17B1A1-E89B-804A-AFAC-850919B74C30}" destId="{089C4378-D1CD-FD4E-982E-A9CEB5868E7A}" srcOrd="0" destOrd="0" presId="urn:microsoft.com/office/officeart/2009/layout/CirclePictureHierarchy"/>
    <dgm:cxn modelId="{AB0B9060-EF3C-374E-9555-91B5FCD8CB3C}" type="presParOf" srcId="{AF17B1A1-E89B-804A-AFAC-850919B74C30}" destId="{13A724A2-9FB6-3E46-B275-F17793886598}" srcOrd="1" destOrd="0" presId="urn:microsoft.com/office/officeart/2009/layout/CirclePictureHierarchy"/>
    <dgm:cxn modelId="{708F9431-0FAE-8F4E-B839-BA0BE27E099B}" type="presParOf" srcId="{97FCEA24-EE80-EA47-B88A-111BC49B1B99}" destId="{50D67A86-DD51-7A45-992F-801CFC1E74EA}" srcOrd="1" destOrd="0" presId="urn:microsoft.com/office/officeart/2009/layout/CirclePictureHierarchy"/>
    <dgm:cxn modelId="{20280B26-2EC6-D14F-894B-B6B9EDA76A01}" type="presParOf" srcId="{F8456645-3F0B-6043-82A7-024F494721AE}" destId="{F109AE70-A1F4-5D42-BE1D-EC8D79391DF3}" srcOrd="2" destOrd="0" presId="urn:microsoft.com/office/officeart/2009/layout/CirclePictureHierarchy"/>
    <dgm:cxn modelId="{AA40BF20-4AEF-144E-88DB-F8BD093D6CC6}" type="presParOf" srcId="{F8456645-3F0B-6043-82A7-024F494721AE}" destId="{4480477E-3320-9F44-ACE8-102015A4200A}" srcOrd="3" destOrd="0" presId="urn:microsoft.com/office/officeart/2009/layout/CirclePictureHierarchy"/>
    <dgm:cxn modelId="{D150EB85-830D-F34A-9229-8AAEB7AC44EB}" type="presParOf" srcId="{4480477E-3320-9F44-ACE8-102015A4200A}" destId="{E38E55BC-4870-B142-B0CC-8DD568635325}" srcOrd="0" destOrd="0" presId="urn:microsoft.com/office/officeart/2009/layout/CirclePictureHierarchy"/>
    <dgm:cxn modelId="{FE7C43FF-777B-354B-8B9E-A540C0A1BA42}" type="presParOf" srcId="{E38E55BC-4870-B142-B0CC-8DD568635325}" destId="{EE4C2757-1C52-F34E-8BE5-222CE28445E6}" srcOrd="0" destOrd="0" presId="urn:microsoft.com/office/officeart/2009/layout/CirclePictureHierarchy"/>
    <dgm:cxn modelId="{8CE546F2-C731-374E-9AB9-9C761ABC63E9}" type="presParOf" srcId="{E38E55BC-4870-B142-B0CC-8DD568635325}" destId="{35BBA7B4-0C72-7744-A5B3-F40365A13699}" srcOrd="1" destOrd="0" presId="urn:microsoft.com/office/officeart/2009/layout/CirclePictureHierarchy"/>
    <dgm:cxn modelId="{661BC004-935F-9C43-95A0-812AD7E81DFE}" type="presParOf" srcId="{4480477E-3320-9F44-ACE8-102015A4200A}" destId="{394B2D12-B06D-9944-944E-AB194587C8E8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9AE70-A1F4-5D42-BE1D-EC8D79391DF3}">
      <dsp:nvSpPr>
        <dsp:cNvPr id="0" name=""/>
        <dsp:cNvSpPr/>
      </dsp:nvSpPr>
      <dsp:spPr>
        <a:xfrm>
          <a:off x="3534869" y="1324249"/>
          <a:ext cx="622625" cy="142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84"/>
              </a:lnTo>
              <a:lnTo>
                <a:pt x="622625" y="71884"/>
              </a:lnTo>
              <a:lnTo>
                <a:pt x="622625" y="14263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AACFA-7379-A24F-81B7-361059889DA4}">
      <dsp:nvSpPr>
        <dsp:cNvPr id="0" name=""/>
        <dsp:cNvSpPr/>
      </dsp:nvSpPr>
      <dsp:spPr>
        <a:xfrm>
          <a:off x="2912244" y="1324249"/>
          <a:ext cx="622625" cy="142637"/>
        </a:xfrm>
        <a:custGeom>
          <a:avLst/>
          <a:gdLst/>
          <a:ahLst/>
          <a:cxnLst/>
          <a:rect l="0" t="0" r="0" b="0"/>
          <a:pathLst>
            <a:path>
              <a:moveTo>
                <a:pt x="622625" y="0"/>
              </a:moveTo>
              <a:lnTo>
                <a:pt x="622625" y="71884"/>
              </a:lnTo>
              <a:lnTo>
                <a:pt x="0" y="71884"/>
              </a:lnTo>
              <a:lnTo>
                <a:pt x="0" y="14263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7695A-34DB-E941-AB58-61D7362F9CBE}">
      <dsp:nvSpPr>
        <dsp:cNvPr id="0" name=""/>
        <dsp:cNvSpPr/>
      </dsp:nvSpPr>
      <dsp:spPr>
        <a:xfrm>
          <a:off x="2276605" y="728792"/>
          <a:ext cx="1258264" cy="142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84"/>
              </a:lnTo>
              <a:lnTo>
                <a:pt x="1258264" y="71884"/>
              </a:lnTo>
              <a:lnTo>
                <a:pt x="1258264" y="14263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0C935-E7E2-1D45-9565-A0EF08B9FB53}">
      <dsp:nvSpPr>
        <dsp:cNvPr id="0" name=""/>
        <dsp:cNvSpPr/>
      </dsp:nvSpPr>
      <dsp:spPr>
        <a:xfrm>
          <a:off x="1666992" y="1919705"/>
          <a:ext cx="480599" cy="142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84"/>
              </a:lnTo>
              <a:lnTo>
                <a:pt x="480599" y="71884"/>
              </a:lnTo>
              <a:lnTo>
                <a:pt x="480599" y="14263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70F08-15E1-CE49-B1CB-B6D65EBEAF4A}">
      <dsp:nvSpPr>
        <dsp:cNvPr id="0" name=""/>
        <dsp:cNvSpPr/>
      </dsp:nvSpPr>
      <dsp:spPr>
        <a:xfrm>
          <a:off x="902339" y="1919705"/>
          <a:ext cx="764652" cy="142637"/>
        </a:xfrm>
        <a:custGeom>
          <a:avLst/>
          <a:gdLst/>
          <a:ahLst/>
          <a:cxnLst/>
          <a:rect l="0" t="0" r="0" b="0"/>
          <a:pathLst>
            <a:path>
              <a:moveTo>
                <a:pt x="764652" y="0"/>
              </a:moveTo>
              <a:lnTo>
                <a:pt x="764652" y="71884"/>
              </a:lnTo>
              <a:lnTo>
                <a:pt x="0" y="71884"/>
              </a:lnTo>
              <a:lnTo>
                <a:pt x="0" y="14263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53EC5-61F9-0E4B-9728-5E183B982EF5}">
      <dsp:nvSpPr>
        <dsp:cNvPr id="0" name=""/>
        <dsp:cNvSpPr/>
      </dsp:nvSpPr>
      <dsp:spPr>
        <a:xfrm>
          <a:off x="1018341" y="1324249"/>
          <a:ext cx="648650" cy="142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84"/>
              </a:lnTo>
              <a:lnTo>
                <a:pt x="648650" y="71884"/>
              </a:lnTo>
              <a:lnTo>
                <a:pt x="648650" y="14263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5CEE1-24B7-9A4C-A20C-714D27514F3C}">
      <dsp:nvSpPr>
        <dsp:cNvPr id="0" name=""/>
        <dsp:cNvSpPr/>
      </dsp:nvSpPr>
      <dsp:spPr>
        <a:xfrm>
          <a:off x="227664" y="1324249"/>
          <a:ext cx="790677" cy="142637"/>
        </a:xfrm>
        <a:custGeom>
          <a:avLst/>
          <a:gdLst/>
          <a:ahLst/>
          <a:cxnLst/>
          <a:rect l="0" t="0" r="0" b="0"/>
          <a:pathLst>
            <a:path>
              <a:moveTo>
                <a:pt x="790677" y="0"/>
              </a:moveTo>
              <a:lnTo>
                <a:pt x="790677" y="71884"/>
              </a:lnTo>
              <a:lnTo>
                <a:pt x="0" y="71884"/>
              </a:lnTo>
              <a:lnTo>
                <a:pt x="0" y="14263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24483-E888-454E-B4C3-C5AC0EE724DF}">
      <dsp:nvSpPr>
        <dsp:cNvPr id="0" name=""/>
        <dsp:cNvSpPr/>
      </dsp:nvSpPr>
      <dsp:spPr>
        <a:xfrm>
          <a:off x="1018341" y="728792"/>
          <a:ext cx="1258264" cy="142637"/>
        </a:xfrm>
        <a:custGeom>
          <a:avLst/>
          <a:gdLst/>
          <a:ahLst/>
          <a:cxnLst/>
          <a:rect l="0" t="0" r="0" b="0"/>
          <a:pathLst>
            <a:path>
              <a:moveTo>
                <a:pt x="1258264" y="0"/>
              </a:moveTo>
              <a:lnTo>
                <a:pt x="1258264" y="71884"/>
              </a:lnTo>
              <a:lnTo>
                <a:pt x="0" y="71884"/>
              </a:lnTo>
              <a:lnTo>
                <a:pt x="0" y="14263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67E9A-14E6-5E47-859E-0D65DD477010}">
      <dsp:nvSpPr>
        <dsp:cNvPr id="0" name=""/>
        <dsp:cNvSpPr/>
      </dsp:nvSpPr>
      <dsp:spPr>
        <a:xfrm>
          <a:off x="2050196" y="275973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BE578C-52CC-9947-8C5F-2615E19C55C5}">
      <dsp:nvSpPr>
        <dsp:cNvPr id="0" name=""/>
        <dsp:cNvSpPr/>
      </dsp:nvSpPr>
      <dsp:spPr>
        <a:xfrm>
          <a:off x="1951950" y="0"/>
          <a:ext cx="679228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951950" y="0"/>
        <a:ext cx="679228" cy="452818"/>
      </dsp:txXfrm>
    </dsp:sp>
    <dsp:sp modelId="{E840E5AB-CE98-8C44-8360-9CAB54D90F64}">
      <dsp:nvSpPr>
        <dsp:cNvPr id="0" name=""/>
        <dsp:cNvSpPr/>
      </dsp:nvSpPr>
      <dsp:spPr>
        <a:xfrm>
          <a:off x="791932" y="871430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A24FD6-C4EC-6844-8BE1-1730122DC6D0}">
      <dsp:nvSpPr>
        <dsp:cNvPr id="0" name=""/>
        <dsp:cNvSpPr/>
      </dsp:nvSpPr>
      <dsp:spPr>
        <a:xfrm>
          <a:off x="1455053" y="423497"/>
          <a:ext cx="679228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1455053" y="423497"/>
        <a:ext cx="679228" cy="452818"/>
      </dsp:txXfrm>
    </dsp:sp>
    <dsp:sp modelId="{76313BAB-A6B2-624D-9F63-689F6C672512}">
      <dsp:nvSpPr>
        <dsp:cNvPr id="0" name=""/>
        <dsp:cNvSpPr/>
      </dsp:nvSpPr>
      <dsp:spPr>
        <a:xfrm>
          <a:off x="1255" y="1466886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A77C4F-1D37-5B44-8645-705D040B65CE}">
      <dsp:nvSpPr>
        <dsp:cNvPr id="0" name=""/>
        <dsp:cNvSpPr/>
      </dsp:nvSpPr>
      <dsp:spPr>
        <a:xfrm>
          <a:off x="0" y="1030283"/>
          <a:ext cx="783326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0" y="1030283"/>
        <a:ext cx="783326" cy="452818"/>
      </dsp:txXfrm>
    </dsp:sp>
    <dsp:sp modelId="{328B3FE1-C4B3-5C4D-9DB2-69CD5B4B2F85}">
      <dsp:nvSpPr>
        <dsp:cNvPr id="0" name=""/>
        <dsp:cNvSpPr/>
      </dsp:nvSpPr>
      <dsp:spPr>
        <a:xfrm>
          <a:off x="1440582" y="1466886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14ED42-63C6-8941-9FBE-F9313F642CC5}">
      <dsp:nvSpPr>
        <dsp:cNvPr id="0" name=""/>
        <dsp:cNvSpPr/>
      </dsp:nvSpPr>
      <dsp:spPr>
        <a:xfrm>
          <a:off x="1478209" y="1030279"/>
          <a:ext cx="679228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1478209" y="1030279"/>
        <a:ext cx="679228" cy="452818"/>
      </dsp:txXfrm>
    </dsp:sp>
    <dsp:sp modelId="{32F1E614-AAC0-A943-A82E-6AD29E06DEE2}">
      <dsp:nvSpPr>
        <dsp:cNvPr id="0" name=""/>
        <dsp:cNvSpPr/>
      </dsp:nvSpPr>
      <dsp:spPr>
        <a:xfrm>
          <a:off x="675930" y="2062343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61E93C-6AAA-6949-BA08-4956C93D452C}">
      <dsp:nvSpPr>
        <dsp:cNvPr id="0" name=""/>
        <dsp:cNvSpPr/>
      </dsp:nvSpPr>
      <dsp:spPr>
        <a:xfrm>
          <a:off x="735829" y="1610208"/>
          <a:ext cx="679228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735829" y="1610208"/>
        <a:ext cx="679228" cy="452818"/>
      </dsp:txXfrm>
    </dsp:sp>
    <dsp:sp modelId="{00C5835D-F248-FC46-A0C3-D8DE3DEDEFCD}">
      <dsp:nvSpPr>
        <dsp:cNvPr id="0" name=""/>
        <dsp:cNvSpPr/>
      </dsp:nvSpPr>
      <dsp:spPr>
        <a:xfrm>
          <a:off x="1921182" y="2062343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79C904-DBB8-0145-8314-C0908174F0B0}">
      <dsp:nvSpPr>
        <dsp:cNvPr id="0" name=""/>
        <dsp:cNvSpPr/>
      </dsp:nvSpPr>
      <dsp:spPr>
        <a:xfrm>
          <a:off x="1988253" y="1617861"/>
          <a:ext cx="679228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1988253" y="1617861"/>
        <a:ext cx="679228" cy="452818"/>
      </dsp:txXfrm>
    </dsp:sp>
    <dsp:sp modelId="{0DA73D66-3FAF-D644-91D2-879EEBBFEBF4}">
      <dsp:nvSpPr>
        <dsp:cNvPr id="0" name=""/>
        <dsp:cNvSpPr/>
      </dsp:nvSpPr>
      <dsp:spPr>
        <a:xfrm>
          <a:off x="3308460" y="871430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8EF62B-CCA2-B24F-8752-B1EB9D5946F6}">
      <dsp:nvSpPr>
        <dsp:cNvPr id="0" name=""/>
        <dsp:cNvSpPr/>
      </dsp:nvSpPr>
      <dsp:spPr>
        <a:xfrm>
          <a:off x="2613458" y="433798"/>
          <a:ext cx="679228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2613458" y="433798"/>
        <a:ext cx="679228" cy="452818"/>
      </dsp:txXfrm>
    </dsp:sp>
    <dsp:sp modelId="{089C4378-D1CD-FD4E-982E-A9CEB5868E7A}">
      <dsp:nvSpPr>
        <dsp:cNvPr id="0" name=""/>
        <dsp:cNvSpPr/>
      </dsp:nvSpPr>
      <dsp:spPr>
        <a:xfrm>
          <a:off x="2685834" y="1466886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A724A2-9FB6-3E46-B275-F17793886598}">
      <dsp:nvSpPr>
        <dsp:cNvPr id="0" name=""/>
        <dsp:cNvSpPr/>
      </dsp:nvSpPr>
      <dsp:spPr>
        <a:xfrm>
          <a:off x="2726490" y="1000171"/>
          <a:ext cx="679228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2726490" y="1000171"/>
        <a:ext cx="679228" cy="452818"/>
      </dsp:txXfrm>
    </dsp:sp>
    <dsp:sp modelId="{EE4C2757-1C52-F34E-8BE5-222CE28445E6}">
      <dsp:nvSpPr>
        <dsp:cNvPr id="0" name=""/>
        <dsp:cNvSpPr/>
      </dsp:nvSpPr>
      <dsp:spPr>
        <a:xfrm>
          <a:off x="3931086" y="1466886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BBA7B4-0C72-7744-A5B3-F40365A13699}">
      <dsp:nvSpPr>
        <dsp:cNvPr id="0" name=""/>
        <dsp:cNvSpPr/>
      </dsp:nvSpPr>
      <dsp:spPr>
        <a:xfrm>
          <a:off x="3775540" y="1012025"/>
          <a:ext cx="679228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3775540" y="1012025"/>
        <a:ext cx="679228" cy="452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9AE70-A1F4-5D42-BE1D-EC8D79391DF3}">
      <dsp:nvSpPr>
        <dsp:cNvPr id="0" name=""/>
        <dsp:cNvSpPr/>
      </dsp:nvSpPr>
      <dsp:spPr>
        <a:xfrm>
          <a:off x="3534869" y="1324249"/>
          <a:ext cx="622625" cy="142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84"/>
              </a:lnTo>
              <a:lnTo>
                <a:pt x="622625" y="71884"/>
              </a:lnTo>
              <a:lnTo>
                <a:pt x="622625" y="14263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AACFA-7379-A24F-81B7-361059889DA4}">
      <dsp:nvSpPr>
        <dsp:cNvPr id="0" name=""/>
        <dsp:cNvSpPr/>
      </dsp:nvSpPr>
      <dsp:spPr>
        <a:xfrm>
          <a:off x="2912244" y="1324249"/>
          <a:ext cx="622625" cy="142637"/>
        </a:xfrm>
        <a:custGeom>
          <a:avLst/>
          <a:gdLst/>
          <a:ahLst/>
          <a:cxnLst/>
          <a:rect l="0" t="0" r="0" b="0"/>
          <a:pathLst>
            <a:path>
              <a:moveTo>
                <a:pt x="622625" y="0"/>
              </a:moveTo>
              <a:lnTo>
                <a:pt x="622625" y="71884"/>
              </a:lnTo>
              <a:lnTo>
                <a:pt x="0" y="71884"/>
              </a:lnTo>
              <a:lnTo>
                <a:pt x="0" y="14263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7695A-34DB-E941-AB58-61D7362F9CBE}">
      <dsp:nvSpPr>
        <dsp:cNvPr id="0" name=""/>
        <dsp:cNvSpPr/>
      </dsp:nvSpPr>
      <dsp:spPr>
        <a:xfrm>
          <a:off x="2276605" y="728792"/>
          <a:ext cx="1258264" cy="142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84"/>
              </a:lnTo>
              <a:lnTo>
                <a:pt x="1258264" y="71884"/>
              </a:lnTo>
              <a:lnTo>
                <a:pt x="1258264" y="14263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0C935-E7E2-1D45-9565-A0EF08B9FB53}">
      <dsp:nvSpPr>
        <dsp:cNvPr id="0" name=""/>
        <dsp:cNvSpPr/>
      </dsp:nvSpPr>
      <dsp:spPr>
        <a:xfrm>
          <a:off x="1666992" y="1919705"/>
          <a:ext cx="480599" cy="142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84"/>
              </a:lnTo>
              <a:lnTo>
                <a:pt x="480599" y="71884"/>
              </a:lnTo>
              <a:lnTo>
                <a:pt x="480599" y="14263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70F08-15E1-CE49-B1CB-B6D65EBEAF4A}">
      <dsp:nvSpPr>
        <dsp:cNvPr id="0" name=""/>
        <dsp:cNvSpPr/>
      </dsp:nvSpPr>
      <dsp:spPr>
        <a:xfrm>
          <a:off x="902339" y="1919705"/>
          <a:ext cx="764652" cy="142637"/>
        </a:xfrm>
        <a:custGeom>
          <a:avLst/>
          <a:gdLst/>
          <a:ahLst/>
          <a:cxnLst/>
          <a:rect l="0" t="0" r="0" b="0"/>
          <a:pathLst>
            <a:path>
              <a:moveTo>
                <a:pt x="764652" y="0"/>
              </a:moveTo>
              <a:lnTo>
                <a:pt x="764652" y="71884"/>
              </a:lnTo>
              <a:lnTo>
                <a:pt x="0" y="71884"/>
              </a:lnTo>
              <a:lnTo>
                <a:pt x="0" y="14263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53EC5-61F9-0E4B-9728-5E183B982EF5}">
      <dsp:nvSpPr>
        <dsp:cNvPr id="0" name=""/>
        <dsp:cNvSpPr/>
      </dsp:nvSpPr>
      <dsp:spPr>
        <a:xfrm>
          <a:off x="1018341" y="1324249"/>
          <a:ext cx="648650" cy="142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84"/>
              </a:lnTo>
              <a:lnTo>
                <a:pt x="648650" y="71884"/>
              </a:lnTo>
              <a:lnTo>
                <a:pt x="648650" y="14263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5CEE1-24B7-9A4C-A20C-714D27514F3C}">
      <dsp:nvSpPr>
        <dsp:cNvPr id="0" name=""/>
        <dsp:cNvSpPr/>
      </dsp:nvSpPr>
      <dsp:spPr>
        <a:xfrm>
          <a:off x="227664" y="1324249"/>
          <a:ext cx="790677" cy="142637"/>
        </a:xfrm>
        <a:custGeom>
          <a:avLst/>
          <a:gdLst/>
          <a:ahLst/>
          <a:cxnLst/>
          <a:rect l="0" t="0" r="0" b="0"/>
          <a:pathLst>
            <a:path>
              <a:moveTo>
                <a:pt x="790677" y="0"/>
              </a:moveTo>
              <a:lnTo>
                <a:pt x="790677" y="71884"/>
              </a:lnTo>
              <a:lnTo>
                <a:pt x="0" y="71884"/>
              </a:lnTo>
              <a:lnTo>
                <a:pt x="0" y="14263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24483-E888-454E-B4C3-C5AC0EE724DF}">
      <dsp:nvSpPr>
        <dsp:cNvPr id="0" name=""/>
        <dsp:cNvSpPr/>
      </dsp:nvSpPr>
      <dsp:spPr>
        <a:xfrm>
          <a:off x="1018341" y="728792"/>
          <a:ext cx="1258264" cy="142637"/>
        </a:xfrm>
        <a:custGeom>
          <a:avLst/>
          <a:gdLst/>
          <a:ahLst/>
          <a:cxnLst/>
          <a:rect l="0" t="0" r="0" b="0"/>
          <a:pathLst>
            <a:path>
              <a:moveTo>
                <a:pt x="1258264" y="0"/>
              </a:moveTo>
              <a:lnTo>
                <a:pt x="1258264" y="71884"/>
              </a:lnTo>
              <a:lnTo>
                <a:pt x="0" y="71884"/>
              </a:lnTo>
              <a:lnTo>
                <a:pt x="0" y="14263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67E9A-14E6-5E47-859E-0D65DD477010}">
      <dsp:nvSpPr>
        <dsp:cNvPr id="0" name=""/>
        <dsp:cNvSpPr/>
      </dsp:nvSpPr>
      <dsp:spPr>
        <a:xfrm>
          <a:off x="2050196" y="275973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BE578C-52CC-9947-8C5F-2615E19C55C5}">
      <dsp:nvSpPr>
        <dsp:cNvPr id="0" name=""/>
        <dsp:cNvSpPr/>
      </dsp:nvSpPr>
      <dsp:spPr>
        <a:xfrm>
          <a:off x="1951950" y="0"/>
          <a:ext cx="679228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951950" y="0"/>
        <a:ext cx="679228" cy="452818"/>
      </dsp:txXfrm>
    </dsp:sp>
    <dsp:sp modelId="{E840E5AB-CE98-8C44-8360-9CAB54D90F64}">
      <dsp:nvSpPr>
        <dsp:cNvPr id="0" name=""/>
        <dsp:cNvSpPr/>
      </dsp:nvSpPr>
      <dsp:spPr>
        <a:xfrm>
          <a:off x="791932" y="871430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A24FD6-C4EC-6844-8BE1-1730122DC6D0}">
      <dsp:nvSpPr>
        <dsp:cNvPr id="0" name=""/>
        <dsp:cNvSpPr/>
      </dsp:nvSpPr>
      <dsp:spPr>
        <a:xfrm>
          <a:off x="1455053" y="423497"/>
          <a:ext cx="679228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1455053" y="423497"/>
        <a:ext cx="679228" cy="452818"/>
      </dsp:txXfrm>
    </dsp:sp>
    <dsp:sp modelId="{76313BAB-A6B2-624D-9F63-689F6C672512}">
      <dsp:nvSpPr>
        <dsp:cNvPr id="0" name=""/>
        <dsp:cNvSpPr/>
      </dsp:nvSpPr>
      <dsp:spPr>
        <a:xfrm>
          <a:off x="1255" y="1466886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A77C4F-1D37-5B44-8645-705D040B65CE}">
      <dsp:nvSpPr>
        <dsp:cNvPr id="0" name=""/>
        <dsp:cNvSpPr/>
      </dsp:nvSpPr>
      <dsp:spPr>
        <a:xfrm>
          <a:off x="0" y="1030283"/>
          <a:ext cx="783326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0" y="1030283"/>
        <a:ext cx="783326" cy="452818"/>
      </dsp:txXfrm>
    </dsp:sp>
    <dsp:sp modelId="{328B3FE1-C4B3-5C4D-9DB2-69CD5B4B2F85}">
      <dsp:nvSpPr>
        <dsp:cNvPr id="0" name=""/>
        <dsp:cNvSpPr/>
      </dsp:nvSpPr>
      <dsp:spPr>
        <a:xfrm>
          <a:off x="1440582" y="1466886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14ED42-63C6-8941-9FBE-F9313F642CC5}">
      <dsp:nvSpPr>
        <dsp:cNvPr id="0" name=""/>
        <dsp:cNvSpPr/>
      </dsp:nvSpPr>
      <dsp:spPr>
        <a:xfrm>
          <a:off x="1478209" y="1030279"/>
          <a:ext cx="679228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1478209" y="1030279"/>
        <a:ext cx="679228" cy="452818"/>
      </dsp:txXfrm>
    </dsp:sp>
    <dsp:sp modelId="{32F1E614-AAC0-A943-A82E-6AD29E06DEE2}">
      <dsp:nvSpPr>
        <dsp:cNvPr id="0" name=""/>
        <dsp:cNvSpPr/>
      </dsp:nvSpPr>
      <dsp:spPr>
        <a:xfrm>
          <a:off x="675930" y="2062343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61E93C-6AAA-6949-BA08-4956C93D452C}">
      <dsp:nvSpPr>
        <dsp:cNvPr id="0" name=""/>
        <dsp:cNvSpPr/>
      </dsp:nvSpPr>
      <dsp:spPr>
        <a:xfrm>
          <a:off x="735829" y="1610208"/>
          <a:ext cx="679228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735829" y="1610208"/>
        <a:ext cx="679228" cy="452818"/>
      </dsp:txXfrm>
    </dsp:sp>
    <dsp:sp modelId="{00C5835D-F248-FC46-A0C3-D8DE3DEDEFCD}">
      <dsp:nvSpPr>
        <dsp:cNvPr id="0" name=""/>
        <dsp:cNvSpPr/>
      </dsp:nvSpPr>
      <dsp:spPr>
        <a:xfrm>
          <a:off x="1921182" y="2062343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79C904-DBB8-0145-8314-C0908174F0B0}">
      <dsp:nvSpPr>
        <dsp:cNvPr id="0" name=""/>
        <dsp:cNvSpPr/>
      </dsp:nvSpPr>
      <dsp:spPr>
        <a:xfrm>
          <a:off x="1988253" y="1617861"/>
          <a:ext cx="679228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1988253" y="1617861"/>
        <a:ext cx="679228" cy="452818"/>
      </dsp:txXfrm>
    </dsp:sp>
    <dsp:sp modelId="{0DA73D66-3FAF-D644-91D2-879EEBBFEBF4}">
      <dsp:nvSpPr>
        <dsp:cNvPr id="0" name=""/>
        <dsp:cNvSpPr/>
      </dsp:nvSpPr>
      <dsp:spPr>
        <a:xfrm>
          <a:off x="3308460" y="871430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8EF62B-CCA2-B24F-8752-B1EB9D5946F6}">
      <dsp:nvSpPr>
        <dsp:cNvPr id="0" name=""/>
        <dsp:cNvSpPr/>
      </dsp:nvSpPr>
      <dsp:spPr>
        <a:xfrm>
          <a:off x="2613458" y="433798"/>
          <a:ext cx="679228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2613458" y="433798"/>
        <a:ext cx="679228" cy="452818"/>
      </dsp:txXfrm>
    </dsp:sp>
    <dsp:sp modelId="{089C4378-D1CD-FD4E-982E-A9CEB5868E7A}">
      <dsp:nvSpPr>
        <dsp:cNvPr id="0" name=""/>
        <dsp:cNvSpPr/>
      </dsp:nvSpPr>
      <dsp:spPr>
        <a:xfrm>
          <a:off x="2685834" y="1466886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A724A2-9FB6-3E46-B275-F17793886598}">
      <dsp:nvSpPr>
        <dsp:cNvPr id="0" name=""/>
        <dsp:cNvSpPr/>
      </dsp:nvSpPr>
      <dsp:spPr>
        <a:xfrm>
          <a:off x="2726490" y="1000171"/>
          <a:ext cx="679228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2726490" y="1000171"/>
        <a:ext cx="679228" cy="452818"/>
      </dsp:txXfrm>
    </dsp:sp>
    <dsp:sp modelId="{EE4C2757-1C52-F34E-8BE5-222CE28445E6}">
      <dsp:nvSpPr>
        <dsp:cNvPr id="0" name=""/>
        <dsp:cNvSpPr/>
      </dsp:nvSpPr>
      <dsp:spPr>
        <a:xfrm>
          <a:off x="3931086" y="1466886"/>
          <a:ext cx="452818" cy="45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BBA7B4-0C72-7744-A5B3-F40365A13699}">
      <dsp:nvSpPr>
        <dsp:cNvPr id="0" name=""/>
        <dsp:cNvSpPr/>
      </dsp:nvSpPr>
      <dsp:spPr>
        <a:xfrm>
          <a:off x="3775540" y="1012025"/>
          <a:ext cx="679228" cy="45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3775540" y="1012025"/>
        <a:ext cx="679228" cy="452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4482D-CC87-604F-92BD-3653B08C45F6}" type="datetimeFigureOut">
              <a:rPr lang="en-US" smtClean="0"/>
              <a:t>2/2/18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C5E39-C420-3C45-85D6-23A41863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1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198CE-4EF4-524C-9451-BD50AA458A87}" type="datetimeFigureOut">
              <a:rPr lang="en-US" smtClean="0"/>
              <a:t>2/2/18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2C7E-B071-8C44-8A96-EE2EED350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3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54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40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51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41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0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60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3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6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1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5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9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8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11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9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7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BE8-D942-CE43-9569-AB613CC22392}" type="datetime4">
              <a:rPr lang="en-IN" smtClean="0"/>
              <a:t>2 February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7626-6E1C-434F-8A46-361AFACE6120}" type="datetime4">
              <a:rPr lang="en-IN" smtClean="0"/>
              <a:t>2 February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7626-6E1C-434F-8A46-361AFACE6120}" type="datetime4">
              <a:rPr lang="en-IN" smtClean="0"/>
              <a:t>2 February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7626-6E1C-434F-8A46-361AFACE6120}" type="datetime4">
              <a:rPr lang="en-IN" smtClean="0"/>
              <a:t>2 February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7626-6E1C-434F-8A46-361AFACE6120}" type="datetime4">
              <a:rPr lang="en-IN" smtClean="0"/>
              <a:t>2 February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7626-6E1C-434F-8A46-361AFACE6120}" type="datetime4">
              <a:rPr lang="en-IN" smtClean="0"/>
              <a:t>2 February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D40C-F28A-554C-AF27-A0D02650F384}" type="datetime4">
              <a:rPr lang="en-IN" smtClean="0"/>
              <a:t>2 February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B83-64D2-2740-8BBC-94C4B69BF1A1}" type="datetime4">
              <a:rPr lang="en-IN" smtClean="0"/>
              <a:t>2 February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6589199" cy="759523"/>
          </a:xfrm>
        </p:spPr>
        <p:txBody>
          <a:bodyPr>
            <a:normAutofit/>
          </a:bodyPr>
          <a:lstStyle>
            <a:lvl1pPr>
              <a:defRPr sz="3200" b="1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734495"/>
            <a:ext cx="6591985" cy="3777622"/>
          </a:xfrm>
        </p:spPr>
        <p:txBody>
          <a:bodyPr/>
          <a:lstStyle>
            <a:lvl1pPr>
              <a:defRPr sz="2000" b="1" cap="small" baseline="0">
                <a:solidFill>
                  <a:schemeClr val="tx1"/>
                </a:solidFill>
              </a:defRPr>
            </a:lvl1pPr>
            <a:lvl2pPr>
              <a:defRPr sz="1800" b="0" baseline="0"/>
            </a:lvl2pPr>
            <a:lvl3pPr>
              <a:defRPr sz="1600" b="0" baseline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5BD6-5E87-2742-818C-B2E8437E4429}" type="datetime4">
              <a:rPr lang="en-IN" smtClean="0"/>
              <a:t>2 February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8327-B4B0-7647-82F0-BBBB56DCB682}" type="datetime4">
              <a:rPr lang="en-IN" smtClean="0"/>
              <a:t>2 February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F404-658F-DC46-A1FB-07410F3E9028}" type="datetime4">
              <a:rPr lang="en-IN" smtClean="0"/>
              <a:t>2 February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0C4-7CB5-AA49-BD1B-0ED4B7377034}" type="datetime4">
              <a:rPr lang="en-IN" smtClean="0"/>
              <a:t>2 February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7D2C-5158-214C-BE5E-037D0682BB00}" type="datetime4">
              <a:rPr lang="en-IN" smtClean="0"/>
              <a:t>2 February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3C91-9BDF-7E43-99AA-2E2FA1B6BBD6}" type="datetime4">
              <a:rPr lang="en-IN" smtClean="0"/>
              <a:t>2 February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7FD-1165-F042-ADB9-C35BFBAC8F26}" type="datetime4">
              <a:rPr lang="en-IN" smtClean="0"/>
              <a:t>2 February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1159-7969-2D4C-9E52-72E6BB41C6B7}" type="datetime4">
              <a:rPr lang="en-IN" smtClean="0"/>
              <a:t>2 February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0985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17626-6E1C-434F-8A46-361AFACE6120}" type="datetime4">
              <a:rPr lang="en-IN" smtClean="0"/>
              <a:t>2 February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5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8.png"/><Relationship Id="rId13" Type="http://schemas.openxmlformats.org/officeDocument/2006/relationships/image" Target="../media/image140.png"/><Relationship Id="rId14" Type="http://schemas.openxmlformats.org/officeDocument/2006/relationships/hyperlink" Target="http://www.cs.cmu.edu/~ssingla/papers/PriceOfInformation.pdf" TargetMode="External"/><Relationship Id="rId15" Type="http://schemas.openxmlformats.org/officeDocument/2006/relationships/image" Target="../media/image1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41.png"/><Relationship Id="rId4" Type="http://schemas.openxmlformats.org/officeDocument/2006/relationships/image" Target="../media/image50.png"/><Relationship Id="rId5" Type="http://schemas.openxmlformats.org/officeDocument/2006/relationships/image" Target="../media/image61.png"/><Relationship Id="rId6" Type="http://schemas.openxmlformats.org/officeDocument/2006/relationships/image" Target="../media/image141.png"/><Relationship Id="rId7" Type="http://schemas.openxmlformats.org/officeDocument/2006/relationships/image" Target="../media/image6.tiff"/><Relationship Id="rId8" Type="http://schemas.openxmlformats.org/officeDocument/2006/relationships/image" Target="../media/image9.png"/><Relationship Id="rId9" Type="http://schemas.openxmlformats.org/officeDocument/2006/relationships/image" Target="../media/image16.png"/><Relationship Id="rId10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4" Type="http://schemas.openxmlformats.org/officeDocument/2006/relationships/image" Target="../media/image170.png"/><Relationship Id="rId5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4" Type="http://schemas.openxmlformats.org/officeDocument/2006/relationships/image" Target="../media/image221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31.png"/><Relationship Id="rId5" Type="http://schemas.openxmlformats.org/officeDocument/2006/relationships/image" Target="../media/image241.png"/><Relationship Id="rId6" Type="http://schemas.openxmlformats.org/officeDocument/2006/relationships/image" Target="../media/image24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microsoft.com/office/2007/relationships/hdphoto" Target="../media/hdphoto1.wdp"/><Relationship Id="rId7" Type="http://schemas.openxmlformats.org/officeDocument/2006/relationships/image" Target="../media/image6.tiff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tiff"/><Relationship Id="rId12" Type="http://schemas.openxmlformats.org/officeDocument/2006/relationships/image" Target="../media/image29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hyperlink" Target="http://arxiv.org/abs/1603.07682" TargetMode="External"/><Relationship Id="rId7" Type="http://schemas.openxmlformats.org/officeDocument/2006/relationships/image" Target="../media/image300.png"/><Relationship Id="rId8" Type="http://schemas.openxmlformats.org/officeDocument/2006/relationships/image" Target="../media/image26.png"/><Relationship Id="rId9" Type="http://schemas.openxmlformats.org/officeDocument/2006/relationships/image" Target="../media/image28.png"/><Relationship Id="rId10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4" Type="http://schemas.openxmlformats.org/officeDocument/2006/relationships/image" Target="../media/image320.png"/><Relationship Id="rId5" Type="http://schemas.openxmlformats.org/officeDocument/2006/relationships/image" Target="../media/image33.png"/><Relationship Id="rId6" Type="http://schemas.openxmlformats.org/officeDocument/2006/relationships/image" Target="../media/image330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6.tiff"/><Relationship Id="rId5" Type="http://schemas.openxmlformats.org/officeDocument/2006/relationships/image" Target="../media/image400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hyperlink" Target="http://epubs.siam.org/doi/pdf/10.1137/S089548010240834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sa" TargetMode="External"/><Relationship Id="rId4" Type="http://schemas.openxmlformats.org/officeDocument/2006/relationships/image" Target="../media/image46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hyperlink" Target="as" TargetMode="Externa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.xml"/><Relationship Id="rId12" Type="http://schemas.openxmlformats.org/officeDocument/2006/relationships/image" Target="../media/image61.png"/><Relationship Id="rId13" Type="http://schemas.openxmlformats.org/officeDocument/2006/relationships/image" Target="../media/image70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1.xml"/><Relationship Id="rId10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4" Type="http://schemas.openxmlformats.org/officeDocument/2006/relationships/image" Target="../media/image160.png"/><Relationship Id="rId5" Type="http://schemas.openxmlformats.org/officeDocument/2006/relationships/image" Target="../media/image170.png"/><Relationship Id="rId6" Type="http://schemas.openxmlformats.org/officeDocument/2006/relationships/image" Target="../media/image15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0" Type="http://schemas.openxmlformats.org/officeDocument/2006/relationships/image" Target="../media/image120.png"/><Relationship Id="rId11" Type="http://schemas.openxmlformats.org/officeDocument/2006/relationships/image" Target="../media/image130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4" Type="http://schemas.openxmlformats.org/officeDocument/2006/relationships/image" Target="../media/image49.png"/><Relationship Id="rId5" Type="http://schemas.openxmlformats.org/officeDocument/2006/relationships/image" Target="../media/image54.png"/><Relationship Id="rId6" Type="http://schemas.openxmlformats.org/officeDocument/2006/relationships/image" Target="../media/image220.png"/><Relationship Id="rId7" Type="http://schemas.openxmlformats.org/officeDocument/2006/relationships/image" Target="../media/image230.png"/><Relationship Id="rId8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0" Type="http://schemas.openxmlformats.org/officeDocument/2006/relationships/image" Target="../media/image120.png"/><Relationship Id="rId11" Type="http://schemas.openxmlformats.org/officeDocument/2006/relationships/image" Target="../media/image130.png"/><Relationship Id="rId1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hyperlink" Target="http://ieeexplore.ieee.org/xpl/articleDetails.jsp?arnumber=6895139" TargetMode="External"/><Relationship Id="rId12" Type="http://schemas.openxmlformats.org/officeDocument/2006/relationships/hyperlink" Target="http://dl.acm.org/citation.cfm?id=256755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sciencedirect.com/science/article/pii/S0166531614000649" TargetMode="External"/><Relationship Id="rId4" Type="http://schemas.openxmlformats.org/officeDocument/2006/relationships/hyperlink" Target="http://epubs.siam.org/doi/pdf/10.1137/S0895480102408341" TargetMode="External"/><Relationship Id="rId5" Type="http://schemas.openxmlformats.org/officeDocument/2006/relationships/hyperlink" Target="http://arxiv.org/abs/1608.00673" TargetMode="External"/><Relationship Id="rId6" Type="http://schemas.openxmlformats.org/officeDocument/2006/relationships/hyperlink" Target="http://www.cs.cmu.edu/~ssingla/papers/GNS-SODA16.pdf" TargetMode="External"/><Relationship Id="rId7" Type="http://schemas.openxmlformats.org/officeDocument/2006/relationships/hyperlink" Target="http://arxiv.org/abs/1512.06271" TargetMode="External"/><Relationship Id="rId8" Type="http://schemas.openxmlformats.org/officeDocument/2006/relationships/hyperlink" Target="http://www.cs.cmu.edu/~euiwoonl/2-phase-matching.pdf" TargetMode="External"/><Relationship Id="rId9" Type="http://schemas.openxmlformats.org/officeDocument/2006/relationships/hyperlink" Target="http://arxiv.org/abs/1611.00665" TargetMode="External"/><Relationship Id="rId10" Type="http://schemas.openxmlformats.org/officeDocument/2006/relationships/hyperlink" Target="http://www.cs.cmu.edu/~ssingla/papers/PriceOfInformation.pdf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.xml"/><Relationship Id="rId12" Type="http://schemas.openxmlformats.org/officeDocument/2006/relationships/image" Target="../media/image61.png"/><Relationship Id="rId13" Type="http://schemas.openxmlformats.org/officeDocument/2006/relationships/image" Target="../media/image70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1.xml"/><Relationship Id="rId10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815" y="1163785"/>
            <a:ext cx="7687089" cy="1938912"/>
          </a:xfrm>
        </p:spPr>
        <p:txBody>
          <a:bodyPr>
            <a:normAutofit/>
          </a:bodyPr>
          <a:lstStyle/>
          <a:p>
            <a:pPr algn="ctr"/>
            <a:r>
              <a:rPr lang="en-US" sz="3600" b="1" cap="all" dirty="0" smtClean="0">
                <a:solidFill>
                  <a:schemeClr val="tx1"/>
                </a:solidFill>
              </a:rPr>
              <a:t>Probing Algorithms for combinatorial optimization Under Uncertainty</a:t>
            </a:r>
            <a:endParaRPr lang="en-US" sz="3600" b="1" cap="all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495" y="4349654"/>
            <a:ext cx="8501449" cy="2128419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err="1" smtClean="0">
                <a:solidFill>
                  <a:schemeClr val="accent1"/>
                </a:solidFill>
              </a:rPr>
              <a:t>Sahil</a:t>
            </a:r>
            <a:r>
              <a:rPr lang="en-US" sz="2400" b="1" cap="all" dirty="0" smtClean="0">
                <a:solidFill>
                  <a:schemeClr val="accent1"/>
                </a:solidFill>
              </a:rPr>
              <a:t> Singla</a:t>
            </a:r>
            <a:r>
              <a:rPr lang="en-US" sz="2400" b="1" cap="all" dirty="0" smtClean="0"/>
              <a:t> </a:t>
            </a:r>
          </a:p>
          <a:p>
            <a:pPr algn="ctr"/>
            <a:r>
              <a:rPr lang="en-US" sz="1500" b="1" cap="small" dirty="0" smtClean="0">
                <a:solidFill>
                  <a:schemeClr val="tx1"/>
                </a:solidFill>
              </a:rPr>
              <a:t>(Carnegie Mellon University)</a:t>
            </a:r>
          </a:p>
          <a:p>
            <a:pPr algn="ctr"/>
            <a:endParaRPr lang="en-US" sz="1500" b="1" cap="small" dirty="0">
              <a:solidFill>
                <a:schemeClr val="tx1"/>
              </a:solidFill>
            </a:endParaRPr>
          </a:p>
          <a:p>
            <a:pPr algn="ctr"/>
            <a:endParaRPr lang="en-US" sz="1000" b="1" cap="small" dirty="0" smtClean="0">
              <a:solidFill>
                <a:schemeClr val="tx1"/>
              </a:solidFill>
            </a:endParaRPr>
          </a:p>
          <a:p>
            <a:pPr algn="ctr"/>
            <a:r>
              <a:rPr lang="en-US" sz="1700" b="1" cap="small" dirty="0" smtClean="0">
                <a:solidFill>
                  <a:schemeClr val="tx1"/>
                </a:solidFill>
              </a:rPr>
              <a:t>        Joint </a:t>
            </a:r>
            <a:r>
              <a:rPr lang="en-US" sz="1700" b="1" cap="small" dirty="0">
                <a:solidFill>
                  <a:schemeClr val="tx1"/>
                </a:solidFill>
              </a:rPr>
              <a:t>Work (</a:t>
            </a:r>
            <a:r>
              <a:rPr lang="en-US" sz="1700" b="1" cap="small" dirty="0" smtClean="0">
                <a:solidFill>
                  <a:schemeClr val="tx1"/>
                </a:solidFill>
              </a:rPr>
              <a:t>Partly) With </a:t>
            </a:r>
            <a:r>
              <a:rPr lang="en-US" sz="1700" b="1" cap="small" dirty="0" smtClean="0">
                <a:solidFill>
                  <a:schemeClr val="accent1"/>
                </a:solidFill>
              </a:rPr>
              <a:t>ANUPAM GUPTA </a:t>
            </a:r>
            <a:r>
              <a:rPr lang="en-US" sz="1700" b="1" cap="small" dirty="0" smtClean="0">
                <a:solidFill>
                  <a:schemeClr val="tx1"/>
                </a:solidFill>
              </a:rPr>
              <a:t>and </a:t>
            </a:r>
            <a:r>
              <a:rPr lang="en-US" sz="1700" b="1" cap="small" dirty="0" smtClean="0">
                <a:solidFill>
                  <a:schemeClr val="accent1"/>
                </a:solidFill>
              </a:rPr>
              <a:t>VISWANATH NAGARAJAN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2858" y="3380059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(2</a:t>
            </a:r>
            <a:r>
              <a:rPr lang="en-US" b="1" baseline="30000" dirty="0" smtClean="0"/>
              <a:t>nd</a:t>
            </a:r>
            <a:r>
              <a:rPr lang="en-US" b="1" dirty="0" smtClean="0"/>
              <a:t> Feb, 2018)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6504644" y="3340201"/>
            <a:ext cx="2503429" cy="2196417"/>
            <a:chOff x="6551226" y="2585648"/>
            <a:chExt cx="2503429" cy="21964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21005" t="9312" r="20159" b="8995"/>
            <a:stretch/>
          </p:blipFill>
          <p:spPr>
            <a:xfrm>
              <a:off x="8035052" y="2585648"/>
              <a:ext cx="339693" cy="4716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226" y="2779322"/>
              <a:ext cx="2503429" cy="2002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7347761" y="4230964"/>
            <a:ext cx="1186639" cy="1506866"/>
            <a:chOff x="3976194" y="3203888"/>
            <a:chExt cx="1186639" cy="150686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1994" y="3565855"/>
              <a:ext cx="1140839" cy="11448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3976194" y="3203888"/>
                  <a:ext cx="10408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X</a:t>
                  </a:r>
                  <a:r>
                    <a:rPr lang="en-US" b="1" baseline="-25000" dirty="0" smtClean="0"/>
                    <a:t>4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a14:m>
                  <a:r>
                    <a:rPr lang="en-US" b="1" dirty="0" smtClean="0"/>
                    <a:t>9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6194" y="3203888"/>
                  <a:ext cx="1040806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67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5731961" y="4209017"/>
            <a:ext cx="1200086" cy="1520313"/>
            <a:chOff x="3962747" y="3163547"/>
            <a:chExt cx="1200086" cy="1520313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1994" y="3538961"/>
              <a:ext cx="1140839" cy="11448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962747" y="3163547"/>
                  <a:ext cx="10408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X</a:t>
                  </a:r>
                  <a:r>
                    <a:rPr lang="en-US" b="1" baseline="-25000" dirty="0"/>
                    <a:t>3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b="1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𝟐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747" y="3163547"/>
                  <a:ext cx="104080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263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3968926" y="4202388"/>
            <a:ext cx="1294215" cy="1479972"/>
            <a:chOff x="3868618" y="3203888"/>
            <a:chExt cx="1294215" cy="1479972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1994" y="3538961"/>
              <a:ext cx="1140839" cy="11448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868618" y="3203888"/>
                  <a:ext cx="10408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X</a:t>
                  </a:r>
                  <a:r>
                    <a:rPr lang="en-US" b="1" baseline="-25000" dirty="0" smtClean="0"/>
                    <a:t>2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b="1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𝟔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618" y="3203888"/>
                  <a:ext cx="104080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94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smtClean="0"/>
              <a:t>1: </a:t>
            </a:r>
            <a:r>
              <a:rPr lang="en-US" dirty="0"/>
              <a:t>Pandora’s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942415" y="1639149"/>
                <a:ext cx="6828098" cy="23536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1600" dirty="0" smtClean="0">
                    <a:solidFill>
                      <a:schemeClr val="tx1"/>
                    </a:solidFill>
                  </a:rPr>
                  <a:t>Given</a:t>
                </a:r>
                <a:r>
                  <a:rPr lang="en-US" sz="16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chemeClr val="accent1"/>
                    </a:solidFill>
                  </a:rPr>
                  <a:t>independent</a:t>
                </a:r>
                <a:r>
                  <a:rPr lang="en-US" sz="1600" dirty="0" smtClean="0"/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distributions on </a:t>
                </a:r>
                <a:r>
                  <a:rPr lang="en-US" sz="1600" b="1" dirty="0" smtClean="0">
                    <a:solidFill>
                      <a:schemeClr val="accent1"/>
                    </a:solidFill>
                  </a:rPr>
                  <a:t>values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charset="0"/>
                      </a:rPr>
                      <m:t>, .. , 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Given probing </a:t>
                </a:r>
                <a:r>
                  <a:rPr lang="en-US" sz="1600" b="1" dirty="0">
                    <a:solidFill>
                      <a:schemeClr val="accent1"/>
                    </a:solidFill>
                  </a:rPr>
                  <a:t>prices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600" b="1" dirty="0">
                    <a:solidFill>
                      <a:schemeClr val="accent1"/>
                    </a:solidFill>
                  </a:rPr>
                  <a:t>Adaptively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𝑃𝑟𝑜𝑏𝑒𝑑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⊆{1,2,…,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}</m:t>
                    </m:r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Maximize Expected Utility</a:t>
                </a:r>
              </a:p>
              <a:p>
                <a:pPr marL="8572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𝑃𝑟𝑜𝑏𝑒𝑑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{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}</m:t>
                          </m:r>
                        </m:e>
                      </m:func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  − </m:t>
                      </m:r>
                      <m:nary>
                        <m:naryPr>
                          <m:chr m:val="∑"/>
                          <m:ctrlPr>
                            <a:rPr lang="mr-IN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𝑃𝑟𝑜𝑏𝑒𝑑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415" y="1639149"/>
                <a:ext cx="6828098" cy="2353674"/>
              </a:xfrm>
              <a:prstGeom prst="rect">
                <a:avLst/>
              </a:prstGeom>
              <a:blipFill rotWithShape="0">
                <a:blip r:embed="rId6"/>
                <a:stretch>
                  <a:fillRect l="-804" t="-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044634" y="2090174"/>
            <a:ext cx="1641796" cy="27699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Price of Information</a:t>
            </a:r>
            <a:endParaRPr lang="en-US" sz="12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5629596" y="4223265"/>
            <a:ext cx="1046476" cy="1355461"/>
            <a:chOff x="5165435" y="4870553"/>
            <a:chExt cx="1046476" cy="135546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65435" y="5291884"/>
              <a:ext cx="1046476" cy="9341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299137" y="4870553"/>
                  <a:ext cx="91277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X</a:t>
                  </a:r>
                  <a:r>
                    <a:rPr lang="en-US" b="1" baseline="-25000" dirty="0" smtClean="0"/>
                    <a:t>3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</m:oMath>
                  </a14:m>
                  <a:r>
                    <a:rPr lang="en-US" b="1" dirty="0" smtClean="0"/>
                    <a:t>2</a:t>
                  </a:r>
                  <a:endParaRPr lang="en-US" b="1" dirty="0"/>
                </a:p>
                <a:p>
                  <a:endParaRPr lang="en-US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137" y="4870553"/>
                  <a:ext cx="912774" cy="6463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333" t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3862814" y="4222042"/>
            <a:ext cx="1518954" cy="1355461"/>
            <a:chOff x="5039985" y="4870553"/>
            <a:chExt cx="1518954" cy="13554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039985" y="4870553"/>
                  <a:ext cx="15189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X</a:t>
                  </a:r>
                  <a:r>
                    <a:rPr lang="en-US" b="1" baseline="-25000" dirty="0"/>
                    <a:t>2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</m:oMath>
                  </a14:m>
                  <a:r>
                    <a:rPr lang="en-US" b="1" dirty="0" err="1"/>
                    <a:t>Exp</a:t>
                  </a:r>
                  <a:r>
                    <a:rPr lang="en-US" b="1" dirty="0"/>
                    <a:t>(</a:t>
                  </a:r>
                  <a:r>
                    <a:rPr lang="en-US" b="1" dirty="0" smtClean="0"/>
                    <a:t>0.5</a:t>
                  </a:r>
                  <a:r>
                    <a:rPr lang="en-US" b="1" dirty="0"/>
                    <a:t>)</a:t>
                  </a: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9985" y="4870553"/>
                  <a:ext cx="151895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614" t="-10000" r="-120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65435" y="5291884"/>
              <a:ext cx="1046476" cy="934130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7044634" y="4264452"/>
            <a:ext cx="1641796" cy="1355461"/>
            <a:chOff x="4969973" y="4870553"/>
            <a:chExt cx="1641796" cy="1355461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65435" y="5291884"/>
              <a:ext cx="1046476" cy="9341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969973" y="4870553"/>
                  <a:ext cx="16417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X</a:t>
                  </a:r>
                  <a:r>
                    <a:rPr lang="en-US" b="1" baseline="-25000" dirty="0" smtClean="0"/>
                    <a:t>4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</m:oMath>
                  </a14:m>
                  <a:r>
                    <a:rPr lang="en-US" b="1" dirty="0" err="1"/>
                    <a:t>Unif</a:t>
                  </a:r>
                  <a:r>
                    <a:rPr lang="en-US" b="1" dirty="0"/>
                    <a:t>(0,1</a:t>
                  </a:r>
                  <a:r>
                    <a:rPr lang="en-US" b="1" dirty="0" smtClean="0"/>
                    <a:t>0</a:t>
                  </a:r>
                  <a:r>
                    <a:rPr lang="en-US" b="1" dirty="0"/>
                    <a:t>)</a:t>
                  </a: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9973" y="4870553"/>
                  <a:ext cx="164179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346" t="-10000" r="-185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/>
          <p:cNvSpPr txBox="1"/>
          <p:nvPr/>
        </p:nvSpPr>
        <p:spPr>
          <a:xfrm>
            <a:off x="3362390" y="553962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small" dirty="0" smtClean="0">
                <a:solidFill>
                  <a:schemeClr val="accent1"/>
                </a:solidFill>
              </a:rPr>
              <a:t>Picked</a:t>
            </a:r>
            <a:endParaRPr lang="en-US" b="1" cap="small" dirty="0">
              <a:solidFill>
                <a:schemeClr val="accent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792695" y="4135602"/>
            <a:ext cx="1548891" cy="17175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2451203" y="4196591"/>
            <a:ext cx="1186639" cy="1481844"/>
            <a:chOff x="3976194" y="3242357"/>
            <a:chExt cx="1186639" cy="1481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976194" y="3242357"/>
                  <a:ext cx="10408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X</a:t>
                  </a:r>
                  <a:r>
                    <a:rPr lang="en-US" b="1" baseline="-25000" dirty="0" smtClean="0"/>
                    <a:t>1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</m:oMath>
                  </a14:m>
                  <a:r>
                    <a:rPr lang="en-US" b="1" dirty="0" smtClean="0"/>
                    <a:t>4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6194" y="3242357"/>
                  <a:ext cx="1040806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678" t="-91803" b="-1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1994" y="3579302"/>
              <a:ext cx="1140839" cy="1144899"/>
            </a:xfrm>
            <a:prstGeom prst="rect">
              <a:avLst/>
            </a:prstGeom>
          </p:spPr>
        </p:pic>
      </p:grpSp>
      <p:sp>
        <p:nvSpPr>
          <p:cNvPr id="61" name="Rectangle 60"/>
          <p:cNvSpPr/>
          <p:nvPr/>
        </p:nvSpPr>
        <p:spPr>
          <a:xfrm>
            <a:off x="7064790" y="3628614"/>
            <a:ext cx="906017" cy="46166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Price of </a:t>
            </a:r>
            <a:r>
              <a:rPr lang="en-US" sz="1200" dirty="0">
                <a:latin typeface="Cambria Math" charset="0"/>
              </a:rPr>
              <a:t>1 </a:t>
            </a:r>
            <a:endParaRPr lang="en-US" sz="1200" dirty="0" smtClean="0">
              <a:latin typeface="Cambria Math" charset="0"/>
            </a:endParaRPr>
          </a:p>
          <a:p>
            <a:pPr algn="ctr"/>
            <a:r>
              <a:rPr lang="en-US" sz="1200" b="1" dirty="0" smtClean="0"/>
              <a:t>per-box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258884" y="4681622"/>
                <a:ext cx="891591" cy="461665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Value =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charset="0"/>
                      </a:rPr>
                      <m:t>𝟔</m:t>
                    </m:r>
                  </m:oMath>
                </a14:m>
                <a:endParaRPr lang="en-US" sz="1200" b="1" dirty="0" smtClean="0"/>
              </a:p>
              <a:p>
                <a:pPr algn="ctr"/>
                <a:r>
                  <a:rPr lang="en-US" sz="1200" b="1" dirty="0" smtClean="0"/>
                  <a:t> Price =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charset="0"/>
                      </a:rPr>
                      <m:t>𝟑</m:t>
                    </m:r>
                  </m:oMath>
                </a14:m>
                <a:endParaRPr lang="en-US" sz="1200" b="1" dirty="0" smtClean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884" y="4681622"/>
                <a:ext cx="891591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7692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2053380" y="4223265"/>
            <a:ext cx="1687056" cy="1359720"/>
            <a:chOff x="1799079" y="4870553"/>
            <a:chExt cx="1687056" cy="135972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11517" y="5296143"/>
              <a:ext cx="1046476" cy="9341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799079" y="4870553"/>
                  <a:ext cx="1687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X</a:t>
                  </a:r>
                  <a:r>
                    <a:rPr lang="en-US" b="1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</m:oMath>
                  </a14:m>
                  <a:r>
                    <a:rPr lang="en-US" b="1" dirty="0" err="1"/>
                    <a:t>Unif</a:t>
                  </a:r>
                  <a:r>
                    <a:rPr lang="en-US" b="1" dirty="0"/>
                    <a:t>(0,1</a:t>
                  </a:r>
                  <a:r>
                    <a:rPr lang="en-US" b="1" dirty="0" smtClean="0"/>
                    <a:t>0</a:t>
                  </a:r>
                  <a:r>
                    <a:rPr lang="en-US" b="1" dirty="0"/>
                    <a:t>)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9079" y="4870553"/>
                  <a:ext cx="1687056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249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Content Placeholder 2"/>
          <p:cNvSpPr txBox="1">
            <a:spLocks/>
          </p:cNvSpPr>
          <p:nvPr/>
        </p:nvSpPr>
        <p:spPr>
          <a:xfrm>
            <a:off x="1913903" y="6020203"/>
            <a:ext cx="6828098" cy="77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b="1" kern="1200" cap="sm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cap="none" dirty="0" smtClean="0">
                <a:solidFill>
                  <a:schemeClr val="tx1"/>
                </a:solidFill>
              </a:rPr>
              <a:t>Weitzman’79</a:t>
            </a:r>
            <a:r>
              <a:rPr lang="en-US" sz="1800" b="0" cap="none" dirty="0" smtClean="0">
                <a:solidFill>
                  <a:schemeClr val="tx1"/>
                </a:solidFill>
              </a:rPr>
              <a:t> gave</a:t>
            </a:r>
            <a:r>
              <a:rPr lang="en-US" sz="1800" b="0" cap="none" dirty="0" smtClean="0"/>
              <a:t> </a:t>
            </a:r>
            <a:r>
              <a:rPr lang="en-US" sz="1800" cap="none" dirty="0" smtClean="0">
                <a:solidFill>
                  <a:schemeClr val="accent1"/>
                </a:solidFill>
              </a:rPr>
              <a:t>optimal</a:t>
            </a:r>
            <a:r>
              <a:rPr lang="en-US" sz="1800" cap="none" dirty="0" smtClean="0"/>
              <a:t> </a:t>
            </a:r>
            <a:r>
              <a:rPr lang="en-US" sz="1800" b="0" cap="none" dirty="0" smtClean="0">
                <a:solidFill>
                  <a:schemeClr val="tx1"/>
                </a:solidFill>
              </a:rPr>
              <a:t>policy</a:t>
            </a:r>
            <a:r>
              <a:rPr lang="en-US" sz="1800" b="0" cap="none" dirty="0" smtClean="0"/>
              <a:t/>
            </a:r>
            <a:br>
              <a:rPr lang="en-US" sz="1800" b="0" cap="none" dirty="0" smtClean="0"/>
            </a:br>
            <a:r>
              <a:rPr lang="en-US" sz="1200" b="0" dirty="0"/>
              <a:t>[</a:t>
            </a:r>
            <a:r>
              <a:rPr lang="en-US" sz="1200" b="0" dirty="0" smtClean="0">
                <a:hlinkClick r:id="rId14"/>
              </a:rPr>
              <a:t>Optimal </a:t>
            </a:r>
            <a:r>
              <a:rPr lang="en-US" sz="1200" b="0" dirty="0">
                <a:hlinkClick r:id="rId14"/>
              </a:rPr>
              <a:t>Search for the Best </a:t>
            </a:r>
            <a:r>
              <a:rPr lang="en-US" sz="1200" b="0" dirty="0" smtClean="0">
                <a:hlinkClick r:id="rId14"/>
              </a:rPr>
              <a:t>Alternative</a:t>
            </a:r>
            <a:r>
              <a:rPr lang="en-US" sz="1200" b="0" dirty="0" smtClean="0"/>
              <a:t>]</a:t>
            </a:r>
            <a:endParaRPr lang="en-US" sz="1200" b="0" cap="none" dirty="0" smtClean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17922" y="6010894"/>
            <a:ext cx="293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chemeClr val="accent1"/>
                </a:solidFill>
              </a:rPr>
              <a:t>How to Generalize</a:t>
            </a:r>
            <a:r>
              <a:rPr lang="en-US" sz="2400" b="1" dirty="0" smtClean="0">
                <a:solidFill>
                  <a:schemeClr val="accent1"/>
                </a:solidFill>
              </a:rPr>
              <a:t>?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255293" y="4688360"/>
                <a:ext cx="891590" cy="461665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Value =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charset="0"/>
                      </a:rPr>
                      <m:t>𝟐</m:t>
                    </m:r>
                  </m:oMath>
                </a14:m>
                <a:endParaRPr lang="en-US" sz="1200" b="1" dirty="0" smtClean="0"/>
              </a:p>
              <a:p>
                <a:pPr algn="ctr"/>
                <a:r>
                  <a:rPr lang="en-US" sz="1200" b="1" dirty="0" smtClean="0"/>
                  <a:t> Price =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charset="0"/>
                      </a:rPr>
                      <m:t>𝟏</m:t>
                    </m:r>
                  </m:oMath>
                </a14:m>
                <a:endParaRPr lang="en-US" sz="1200" b="1" dirty="0" smtClean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293" y="4688360"/>
                <a:ext cx="891590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7692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252288" y="4688716"/>
                <a:ext cx="891591" cy="461665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/>
                  <a:t>Value =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charset="0"/>
                      </a:rPr>
                      <m:t>𝟔</m:t>
                    </m:r>
                  </m:oMath>
                </a14:m>
                <a:endParaRPr lang="en-US" sz="1200" b="1" dirty="0" smtClean="0"/>
              </a:p>
              <a:p>
                <a:pPr algn="ctr"/>
                <a:r>
                  <a:rPr lang="en-US" sz="1200" b="1" dirty="0" smtClean="0"/>
                  <a:t> Price =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charset="0"/>
                      </a:rPr>
                      <m:t>𝟐</m:t>
                    </m:r>
                  </m:oMath>
                </a14:m>
                <a:endParaRPr lang="en-US" sz="1200" b="1" dirty="0" smtClean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288" y="4688716"/>
                <a:ext cx="891591" cy="461665"/>
              </a:xfrm>
              <a:prstGeom prst="rect">
                <a:avLst/>
              </a:prstGeom>
              <a:blipFill rotWithShape="0">
                <a:blip r:embed="rId16"/>
                <a:stretch>
                  <a:fillRect b="-7692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14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61" grpId="0" animBg="1"/>
      <p:bldP spid="62" grpId="0" animBg="1"/>
      <p:bldP spid="63" grpId="0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6729242" cy="1280890"/>
          </a:xfrm>
        </p:spPr>
        <p:txBody>
          <a:bodyPr/>
          <a:lstStyle/>
          <a:p>
            <a:r>
              <a:rPr lang="en-US" dirty="0" smtClean="0"/>
              <a:t>Max-/Min-Weight Spanning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42415" y="1639148"/>
                <a:ext cx="6591985" cy="4813166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Given distributions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on edge </a:t>
                </a:r>
                <a:r>
                  <a:rPr lang="en-US" sz="1600" b="1" dirty="0" smtClean="0">
                    <a:solidFill>
                      <a:schemeClr val="accent1"/>
                    </a:solidFill>
                  </a:rPr>
                  <a:t>values/costs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charset="0"/>
                      </a:rPr>
                      <m:t>, .. , 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Given probing </a:t>
                </a:r>
                <a:r>
                  <a:rPr lang="en-US" sz="1600" b="1" dirty="0">
                    <a:solidFill>
                      <a:schemeClr val="accent1"/>
                    </a:solidFill>
                  </a:rPr>
                  <a:t>prices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600" b="1" dirty="0">
                    <a:solidFill>
                      <a:schemeClr val="accent1"/>
                    </a:solidFill>
                  </a:rPr>
                  <a:t>Adaptively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find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𝑃𝑟𝑜𝑏𝑒𝑑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⊆{1,2,…,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}</m:t>
                    </m:r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Utility Maximization Problem</a:t>
                </a:r>
              </a:p>
              <a:p>
                <a:pPr lvl="1"/>
                <a:r>
                  <a:rPr lang="en-US" sz="1600" b="1" dirty="0" smtClean="0">
                    <a:solidFill>
                      <a:schemeClr val="accent1"/>
                    </a:solidFill>
                  </a:rPr>
                  <a:t>Packing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forest: </a:t>
                </a:r>
                <a:r>
                  <a:rPr lang="en-US" sz="16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dirty="0">
                        <a:solidFill>
                          <a:schemeClr val="tx1"/>
                        </a:solidFill>
                        <a:latin typeface="Cambria Math" charset="0"/>
                      </a:rPr>
                      <m:t>ℑ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/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𝑆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⊆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𝑃𝑟𝑜𝑏𝑒𝑑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 &amp; 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𝑆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 ∈</m:t>
                                </m:r>
                                <m:r>
                                  <a:rPr lang="en-US" sz="160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1600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ℑ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{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mr-IN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}</m:t>
                        </m:r>
                      </m:e>
                    </m:func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− </m:t>
                    </m:r>
                    <m:nary>
                      <m:naryPr>
                        <m:chr m:val="∑"/>
                        <m:ctrlPr>
                          <a:rPr lang="mr-IN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𝑃𝑟𝑜𝑏𝑒𝑑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endParaRPr lang="en-US" sz="1000" dirty="0">
                  <a:solidFill>
                    <a:schemeClr val="tx1"/>
                  </a:solidFill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Disutility Minimization Problem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600" b="1" dirty="0" smtClean="0">
                    <a:solidFill>
                      <a:schemeClr val="accent1"/>
                    </a:solidFill>
                  </a:rPr>
                  <a:t>Covering</a:t>
                </a:r>
                <a:r>
                  <a:rPr lang="en-US" sz="16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spanning-tree: </a:t>
                </a:r>
                <a:r>
                  <a:rPr lang="en-US" sz="16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dirty="0">
                        <a:solidFill>
                          <a:schemeClr val="tx1"/>
                        </a:solidFill>
                        <a:latin typeface="Cambria Math" charset="0"/>
                      </a:rPr>
                      <m:t>ℑ</m:t>
                    </m:r>
                    <m:r>
                      <a:rPr lang="en-US" sz="1600" dirty="0">
                        <a:solidFill>
                          <a:schemeClr val="tx1"/>
                        </a:solidFill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/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min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𝑆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⊆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𝑃𝑟𝑜𝑏𝑒𝑑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 &amp; 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𝑆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 ∈</m:t>
                                </m:r>
                                <m:r>
                                  <a:rPr lang="en-US" sz="160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1600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ℑ</m:t>
                                </m:r>
                                <m:r>
                                  <a:rPr lang="en-US" sz="1600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′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{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mr-IN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}</m:t>
                        </m:r>
                      </m:e>
                    </m:func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+ </m:t>
                    </m:r>
                    <m:nary>
                      <m:naryPr>
                        <m:chr m:val="∑"/>
                        <m:ctrlPr>
                          <a:rPr lang="mr-IN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𝑃𝑟𝑜𝑏𝑒𝑑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2415" y="1639148"/>
                <a:ext cx="6591985" cy="4813166"/>
              </a:xfrm>
              <a:blipFill rotWithShape="0">
                <a:blip r:embed="rId2"/>
                <a:stretch>
                  <a:fillRect l="-833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044634" y="2090174"/>
            <a:ext cx="1641796" cy="27699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Price of Information</a:t>
            </a:r>
            <a:endParaRPr lang="en-US" sz="1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6449484" y="2920038"/>
            <a:ext cx="2407177" cy="1760999"/>
            <a:chOff x="6449484" y="2920038"/>
            <a:chExt cx="2407177" cy="1760999"/>
          </a:xfrm>
        </p:grpSpPr>
        <p:sp>
          <p:nvSpPr>
            <p:cNvPr id="19" name="TextBox 18"/>
            <p:cNvSpPr txBox="1"/>
            <p:nvPr/>
          </p:nvSpPr>
          <p:spPr>
            <a:xfrm>
              <a:off x="6493803" y="4336705"/>
              <a:ext cx="22605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Captures </a:t>
              </a:r>
              <a:r>
                <a:rPr lang="en-US" sz="1400" b="1" dirty="0" smtClean="0"/>
                <a:t>Pandora’s Box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49484" y="2920038"/>
              <a:ext cx="2407177" cy="176099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990059" y="3691732"/>
              <a:ext cx="1174168" cy="952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6932907" y="3520280"/>
              <a:ext cx="1320510" cy="323786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928139" y="3281803"/>
              <a:ext cx="1320510" cy="726349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909087" y="3053643"/>
              <a:ext cx="1339562" cy="115238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6843717" y="3614738"/>
              <a:ext cx="171450" cy="15716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139119" y="3624259"/>
              <a:ext cx="171450" cy="15716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38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772394"/>
            <a:ext cx="6995599" cy="1280890"/>
          </a:xfrm>
        </p:spPr>
        <p:txBody>
          <a:bodyPr/>
          <a:lstStyle/>
          <a:p>
            <a:r>
              <a:rPr lang="en-US" dirty="0" smtClean="0"/>
              <a:t>Price of Information (</a:t>
            </a:r>
            <a:r>
              <a:rPr lang="en-US" dirty="0" err="1" smtClean="0"/>
              <a:t>PoI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42415" y="1638715"/>
                <a:ext cx="6460180" cy="4762085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sz="1600" dirty="0" smtClean="0">
                    <a:solidFill>
                      <a:schemeClr val="tx1"/>
                    </a:solidFill>
                  </a:rPr>
                  <a:t>Given distributions </a:t>
                </a:r>
                <a:r>
                  <a:rPr lang="en-US" sz="1600" dirty="0">
                    <a:solidFill>
                      <a:schemeClr val="tx1"/>
                    </a:solidFill>
                  </a:rPr>
                  <a:t>on </a:t>
                </a:r>
                <a:r>
                  <a:rPr lang="en-US" sz="1600" b="1" dirty="0" smtClean="0">
                    <a:solidFill>
                      <a:schemeClr val="accent1"/>
                    </a:solidFill>
                  </a:rPr>
                  <a:t>values/costs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charset="0"/>
                      </a:rPr>
                      <m:t>, .. , 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Given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probing </a:t>
                </a:r>
                <a:r>
                  <a:rPr lang="en-US" sz="1600" b="1" dirty="0">
                    <a:solidFill>
                      <a:schemeClr val="accent1"/>
                    </a:solidFill>
                  </a:rPr>
                  <a:t>p</a:t>
                </a:r>
                <a:r>
                  <a:rPr lang="en-US" sz="1600" b="1" dirty="0" smtClean="0">
                    <a:solidFill>
                      <a:schemeClr val="accent1"/>
                    </a:solidFill>
                  </a:rPr>
                  <a:t>rices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600" b="1" dirty="0">
                    <a:solidFill>
                      <a:schemeClr val="accent1"/>
                    </a:solidFill>
                  </a:rPr>
                  <a:t>Adaptively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𝑟𝑜𝑏𝑒</m:t>
                    </m:r>
                    <m:r>
                      <a:rPr lang="en-US" sz="1600" b="0" i="1">
                        <a:solidFill>
                          <a:schemeClr val="tx1"/>
                        </a:solidFill>
                        <a:latin typeface="Cambria Math" charset="0"/>
                      </a:rPr>
                      <m:t>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⊆{1,2,…,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}</m:t>
                    </m:r>
                  </m:oMath>
                </a14:m>
                <a:endParaRPr lang="en-US" sz="1000" b="0" dirty="0" smtClean="0">
                  <a:solidFill>
                    <a:schemeClr val="tx1"/>
                  </a:solidFill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Utility Maximization Problem</a:t>
                </a:r>
              </a:p>
              <a:p>
                <a:pPr lvl="1"/>
                <a:r>
                  <a:rPr lang="en-US" sz="1600" b="1" dirty="0" smtClean="0">
                    <a:solidFill>
                      <a:schemeClr val="accent1"/>
                    </a:solidFill>
                  </a:rPr>
                  <a:t>Packing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problems: 	</a:t>
                </a:r>
                <a14:m>
                  <m:oMath xmlns:m="http://schemas.openxmlformats.org/officeDocument/2006/math">
                    <m:r>
                      <a:rPr lang="en-US" sz="1600" dirty="0">
                        <a:solidFill>
                          <a:schemeClr val="tx1"/>
                        </a:solidFill>
                        <a:latin typeface="Cambria Math" charset="0"/>
                      </a:rPr>
                      <m:t>ℑ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6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𝑆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⊆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𝑃𝑟𝑜𝑏𝑒𝑑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 &amp; 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𝑆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 ∈</m:t>
                                </m:r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1600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ℑ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{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mr-IN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}</m:t>
                        </m:r>
                      </m:e>
                    </m:func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− </m:t>
                    </m:r>
                    <m:nary>
                      <m:naryPr>
                        <m:chr m:val="∑"/>
                        <m:ctrlPr>
                          <a:rPr lang="mr-IN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𝑃𝑟𝑜𝑏𝑒𝑑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sz="1000" dirty="0" smtClean="0"/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Disutility </a:t>
                </a:r>
                <a:r>
                  <a:rPr lang="en-US" dirty="0"/>
                  <a:t>Minimization Problem</a:t>
                </a:r>
                <a:endParaRPr lang="en-US" b="0" dirty="0"/>
              </a:p>
              <a:p>
                <a:pPr lvl="1"/>
                <a:r>
                  <a:rPr lang="en-US" sz="1600" b="1" dirty="0" smtClean="0">
                    <a:solidFill>
                      <a:schemeClr val="accent1"/>
                    </a:solidFill>
                  </a:rPr>
                  <a:t>Covering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problems: </a:t>
                </a:r>
                <a:r>
                  <a:rPr lang="en-US" sz="16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dirty="0">
                        <a:solidFill>
                          <a:schemeClr val="tx1"/>
                        </a:solidFill>
                        <a:latin typeface="Cambria Math" charset="0"/>
                      </a:rPr>
                      <m:t>ℑ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/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in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𝑆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⊆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𝑃𝑟𝑜𝑏𝑒𝑑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 &amp; 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𝑆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 ∈</m:t>
                                </m:r>
                                <m:r>
                                  <a:rPr lang="en-US" sz="160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1600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ℑ</m:t>
                                </m:r>
                                <m:r>
                                  <a:rPr lang="en-US" sz="1600" b="0" i="0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′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{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mr-IN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}</m:t>
                        </m:r>
                      </m:e>
                    </m:func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mr-IN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𝑃𝑟𝑜𝑏𝑒𝑑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2415" y="1638715"/>
                <a:ext cx="6460180" cy="4762085"/>
              </a:xfrm>
              <a:blipFill rotWithShape="0">
                <a:blip r:embed="rId4"/>
                <a:stretch>
                  <a:fillRect l="-850" t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8173" y="3337803"/>
            <a:ext cx="2767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b="1" dirty="0" smtClean="0"/>
              <a:t>Examples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Max </a:t>
            </a:r>
            <a:r>
              <a:rPr lang="en-US" sz="1400" dirty="0" err="1" smtClean="0"/>
              <a:t>Matroid</a:t>
            </a:r>
            <a:endParaRPr lang="en-US" sz="1400" dirty="0"/>
          </a:p>
          <a:p>
            <a:pPr marL="742950" lvl="1" indent="-285750">
              <a:buFont typeface="Arial" charset="0"/>
              <a:buChar char="•"/>
            </a:pPr>
            <a:r>
              <a:rPr lang="en-US" sz="1400" dirty="0"/>
              <a:t>Maximum Matching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Knapsack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48174" y="4620223"/>
            <a:ext cx="27926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b="1" dirty="0" smtClean="0"/>
              <a:t>Examples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Min </a:t>
            </a:r>
            <a:r>
              <a:rPr lang="en-US" sz="1400" dirty="0" err="1"/>
              <a:t>Matroid</a:t>
            </a:r>
            <a:r>
              <a:rPr lang="en-US" sz="1400" dirty="0"/>
              <a:t> Basis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Vertex/Set Cover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/>
              <a:t>Feedback Vertex </a:t>
            </a:r>
            <a:r>
              <a:rPr lang="en-US" sz="1400" dirty="0" smtClean="0"/>
              <a:t>Set</a:t>
            </a:r>
            <a:endParaRPr lang="en-US" sz="1400" dirty="0"/>
          </a:p>
          <a:p>
            <a:pPr marL="742950" lvl="1" indent="-285750">
              <a:buFont typeface="Arial" charset="0"/>
              <a:buChar char="•"/>
            </a:pPr>
            <a:r>
              <a:rPr lang="en-US" sz="1400" dirty="0"/>
              <a:t>Facility Location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Prize-Collecting </a:t>
            </a:r>
            <a:r>
              <a:rPr lang="en-US" sz="1400" dirty="0"/>
              <a:t>Steiner </a:t>
            </a:r>
            <a:r>
              <a:rPr lang="en-US" sz="1400" dirty="0" smtClean="0"/>
              <a:t>Tree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381506" y="5450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44634" y="2090174"/>
            <a:ext cx="1641796" cy="27699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Price of Information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11074" y="6076709"/>
                <a:ext cx="2540195" cy="62023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err="1" smtClean="0">
                    <a:solidFill>
                      <a:schemeClr val="accent1"/>
                    </a:solidFill>
                  </a:rPr>
                  <a:t>Semiadditive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functions: 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mr-IN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nary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h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074" y="6076709"/>
                <a:ext cx="2540195" cy="620234"/>
              </a:xfrm>
              <a:prstGeom prst="rect">
                <a:avLst/>
              </a:prstGeom>
              <a:blipFill rotWithShape="0">
                <a:blip r:embed="rId5"/>
                <a:stretch>
                  <a:fillRect t="-13462" r="-1914" b="-8942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4097437" y="5237942"/>
            <a:ext cx="879677" cy="89127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46597" y="3507113"/>
                <a:ext cx="1375120" cy="523220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dirty="0" smtClean="0">
                        <a:latin typeface="Cambria Math" charset="0"/>
                      </a:rPr>
                      <m:t>B</m:t>
                    </m:r>
                    <m:r>
                      <a:rPr lang="en-US" sz="1400" b="0" i="1" dirty="0" smtClean="0">
                        <a:latin typeface="Cambria Math" charset="0"/>
                      </a:rPr>
                      <m:t>⊆</m:t>
                    </m:r>
                    <m:r>
                      <a:rPr lang="en-US" sz="1400" b="0" i="1" dirty="0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1400" dirty="0" smtClean="0"/>
                  <a:t>  &amp;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charset="0"/>
                      </a:rPr>
                      <m:t>𝐴</m:t>
                    </m:r>
                    <m:r>
                      <a:rPr lang="en-US" sz="1400" b="0" i="1" smtClean="0">
                        <a:latin typeface="Cambria Math" charset="0"/>
                      </a:rPr>
                      <m:t>∈</m:t>
                    </m:r>
                    <m:r>
                      <a:rPr lang="en-US" sz="1400" dirty="0">
                        <a:latin typeface="Cambria Math" charset="0"/>
                      </a:rPr>
                      <m:t>ℑ</m:t>
                    </m:r>
                  </m:oMath>
                </a14:m>
                <a:endParaRPr lang="en-US" sz="14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1" i="1" cap="small">
                        <a:latin typeface="Cambria Math" charset="0"/>
                      </a:rPr>
                      <m:t>⟹</m:t>
                    </m:r>
                  </m:oMath>
                </a14:m>
                <a:r>
                  <a:rPr lang="en-US" sz="1400" cap="small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dirty="0" smtClean="0">
                        <a:latin typeface="Cambria Math" charset="0"/>
                      </a:rPr>
                      <m:t>B</m:t>
                    </m:r>
                    <m:r>
                      <a:rPr lang="en-US" sz="1400" b="0" i="1" dirty="0" smtClean="0">
                        <a:latin typeface="Cambria Math" charset="0"/>
                      </a:rPr>
                      <m:t>∈</m:t>
                    </m:r>
                    <m:r>
                      <a:rPr lang="en-US" sz="1400" dirty="0">
                        <a:latin typeface="Cambria Math" charset="0"/>
                      </a:rPr>
                      <m:t>ℑ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97" y="3507113"/>
                <a:ext cx="137512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4642" y="5231153"/>
                <a:ext cx="1429495" cy="523220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dirty="0" smtClean="0">
                        <a:latin typeface="Cambria Math" charset="0"/>
                      </a:rPr>
                      <m:t>B</m:t>
                    </m:r>
                    <m:r>
                      <a:rPr lang="en-US" sz="1400" b="0" i="1" dirty="0" smtClean="0">
                        <a:latin typeface="Cambria Math" charset="0"/>
                      </a:rPr>
                      <m:t>⊆</m:t>
                    </m:r>
                    <m:r>
                      <a:rPr lang="en-US" sz="1400" b="0" i="1" dirty="0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1400" dirty="0" smtClean="0"/>
                  <a:t>  &amp;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charset="0"/>
                      </a:rPr>
                      <m:t>𝐵</m:t>
                    </m:r>
                    <m:r>
                      <a:rPr lang="en-US" sz="1400" b="0" i="1" smtClean="0">
                        <a:latin typeface="Cambria Math" charset="0"/>
                      </a:rPr>
                      <m:t>∈</m:t>
                    </m:r>
                    <m:r>
                      <a:rPr lang="en-US" sz="1400" dirty="0">
                        <a:latin typeface="Cambria Math" charset="0"/>
                      </a:rPr>
                      <m:t>ℑ</m:t>
                    </m:r>
                    <m:r>
                      <a:rPr lang="en-US" sz="1400" b="0" i="0" dirty="0" smtClean="0">
                        <a:latin typeface="Cambria Math" charset="0"/>
                      </a:rPr>
                      <m:t>′</m:t>
                    </m:r>
                  </m:oMath>
                </a14:m>
                <a:endParaRPr lang="en-US" sz="14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1" i="1" cap="small">
                        <a:latin typeface="Cambria Math" charset="0"/>
                      </a:rPr>
                      <m:t>⟹</m:t>
                    </m:r>
                  </m:oMath>
                </a14:m>
                <a:r>
                  <a:rPr lang="en-US" sz="1400" cap="small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dirty="0" smtClean="0">
                        <a:latin typeface="Cambria Math" charset="0"/>
                      </a:rPr>
                      <m:t>A</m:t>
                    </m:r>
                    <m:r>
                      <a:rPr lang="en-US" sz="1400" b="0" i="1" dirty="0" smtClean="0">
                        <a:latin typeface="Cambria Math" charset="0"/>
                      </a:rPr>
                      <m:t>∈</m:t>
                    </m:r>
                    <m:r>
                      <a:rPr lang="en-US" sz="1400" dirty="0">
                        <a:latin typeface="Cambria Math" charset="0"/>
                      </a:rPr>
                      <m:t>ℑ</m:t>
                    </m:r>
                    <m:r>
                      <a:rPr lang="en-US" sz="1400" b="0" i="0" dirty="0" smtClean="0">
                        <a:latin typeface="Cambria Math" charset="0"/>
                      </a:rPr>
                      <m:t>′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42" y="5231153"/>
                <a:ext cx="1429495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136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6660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4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577920" y="1853448"/>
                <a:ext cx="6069694" cy="1028297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cap="all" dirty="0" smtClean="0"/>
                  <a:t>ThM</a:t>
                </a:r>
                <a:r>
                  <a:rPr lang="en-US" cap="all" dirty="0"/>
                  <a:t> [</a:t>
                </a:r>
                <a:r>
                  <a:rPr lang="en-US" cap="all" dirty="0" smtClean="0">
                    <a:solidFill>
                      <a:schemeClr val="accent1"/>
                    </a:solidFill>
                  </a:rPr>
                  <a:t>S-</a:t>
                </a:r>
                <a:r>
                  <a:rPr lang="en-US" cap="all" dirty="0" smtClean="0"/>
                  <a:t>SODA18</a:t>
                </a:r>
                <a:r>
                  <a:rPr lang="en-US" cap="all" dirty="0"/>
                  <a:t>]:</a:t>
                </a:r>
                <a:r>
                  <a:rPr lang="en-US" dirty="0" smtClean="0"/>
                  <a:t>  For a Packing/Covering Problem: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 </a:t>
                </a:r>
                <a:r>
                  <a:rPr lang="en-US" dirty="0" smtClean="0"/>
                  <a:t> 	</a:t>
                </a:r>
                <a14:m>
                  <m:oMath xmlns:m="http://schemas.openxmlformats.org/officeDocument/2006/math">
                    <m:r>
                      <a:rPr lang="en-US" b="1" i="1" cap="small" smtClean="0">
                        <a:solidFill>
                          <a:schemeClr val="tx1"/>
                        </a:solidFill>
                        <a:latin typeface="Cambria Math" charset="0"/>
                      </a:rPr>
                      <m:t>𝜶</m:t>
                    </m:r>
                  </m:oMath>
                </a14:m>
                <a:r>
                  <a:rPr lang="mr-IN" cap="small" dirty="0" smtClean="0">
                    <a:solidFill>
                      <a:schemeClr val="tx1"/>
                    </a:solidFill>
                  </a:rPr>
                  <a:t>–</a:t>
                </a:r>
                <a:r>
                  <a:rPr lang="en-US" cap="small" dirty="0" err="1" smtClean="0">
                    <a:solidFill>
                      <a:schemeClr val="tx1"/>
                    </a:solidFill>
                  </a:rPr>
                  <a:t>approx</a:t>
                </a:r>
                <a:r>
                  <a:rPr lang="en-US" cap="small" dirty="0" smtClean="0"/>
                  <a:t> </a:t>
                </a:r>
                <a:r>
                  <a:rPr lang="en-US" cap="small" dirty="0" smtClean="0">
                    <a:solidFill>
                      <a:schemeClr val="accent1"/>
                    </a:solidFill>
                  </a:rPr>
                  <a:t>Frugal </a:t>
                </a:r>
                <a:r>
                  <a:rPr lang="en-US" cap="small" dirty="0" err="1" smtClean="0"/>
                  <a:t>alg</a:t>
                </a:r>
                <a:r>
                  <a:rPr lang="en-US" cap="small" dirty="0" smtClean="0"/>
                  <a:t> in </a:t>
                </a:r>
                <a:r>
                  <a:rPr lang="en-US" cap="small" dirty="0" smtClean="0">
                    <a:solidFill>
                      <a:schemeClr val="accent1"/>
                    </a:solidFill>
                  </a:rPr>
                  <a:t>Free-Info </a:t>
                </a:r>
                <a:r>
                  <a:rPr lang="en-US" cap="small" dirty="0" smtClean="0"/>
                  <a:t>World </a:t>
                </a:r>
                <a:br>
                  <a:rPr lang="en-US" cap="small" dirty="0" smtClean="0"/>
                </a:br>
                <a:r>
                  <a:rPr lang="en-US" cap="small" dirty="0" smtClean="0"/>
                  <a:t>  </a:t>
                </a:r>
                <a14:m>
                  <m:oMath xmlns:m="http://schemas.openxmlformats.org/officeDocument/2006/math">
                    <m:r>
                      <a:rPr lang="en-US" b="1" i="1" cap="small" smtClean="0">
                        <a:latin typeface="Cambria Math" charset="0"/>
                      </a:rPr>
                      <m:t>⟹</m:t>
                    </m:r>
                  </m:oMath>
                </a14:m>
                <a:r>
                  <a:rPr lang="en-US" cap="small" dirty="0" smtClean="0"/>
                  <a:t> 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𝜶</m:t>
                    </m:r>
                  </m:oMath>
                </a14:m>
                <a:r>
                  <a:rPr lang="mr-IN" dirty="0">
                    <a:solidFill>
                      <a:schemeClr val="tx1"/>
                    </a:solidFill>
                  </a:rPr>
                  <a:t>–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approx</a:t>
                </a:r>
                <a:r>
                  <a:rPr lang="en-US" dirty="0" smtClean="0"/>
                  <a:t> Strategy in 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PoI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World</a:t>
                </a:r>
                <a:endParaRPr lang="en-US" cap="small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7920" y="1853448"/>
                <a:ext cx="6069694" cy="10282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39379004"/>
                  </p:ext>
                </p:extLst>
              </p:nvPr>
            </p:nvGraphicFramePr>
            <p:xfrm>
              <a:off x="2885595" y="3249201"/>
              <a:ext cx="5155833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378"/>
                    <a:gridCol w="1730455"/>
                  </a:tblGrid>
                  <a:tr h="276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Problem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err="1" smtClean="0"/>
                            <a:t>Approx</a:t>
                          </a:r>
                          <a:r>
                            <a:rPr lang="en-US" sz="1600" dirty="0" smtClean="0"/>
                            <a:t> Ratio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276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Max/Min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</a:rPr>
                            <a:t> Basis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276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Max Matching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276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Max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-system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276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Max Knapsack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276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Min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Vertex-/Set-Cover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min{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</a:rPr>
                            <a:t>f,log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 n}</a:t>
                          </a:r>
                        </a:p>
                      </a:txBody>
                      <a:tcPr/>
                    </a:tc>
                  </a:tr>
                  <a:tr h="276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Min Facility Location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1.861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276997">
                    <a:tc>
                      <a:txBody>
                        <a:bodyPr/>
                        <a:lstStyle/>
                        <a:p>
                          <a:pPr marL="0" marR="0" lvl="1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Min Prize Collecting Steiner 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276997">
                    <a:tc>
                      <a:txBody>
                        <a:bodyPr/>
                        <a:lstStyle/>
                        <a:p>
                          <a:pPr marL="0" marR="0" lvl="1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Feedback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</a:rPr>
                            <a:t> Vertex Set</a:t>
                          </a:r>
                          <a:endParaRPr 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O(log n)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39379004"/>
                  </p:ext>
                </p:extLst>
              </p:nvPr>
            </p:nvGraphicFramePr>
            <p:xfrm>
              <a:off x="2885595" y="3249201"/>
              <a:ext cx="5155833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378"/>
                    <a:gridCol w="1730455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Problem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err="1" smtClean="0"/>
                            <a:t>Approx</a:t>
                          </a:r>
                          <a:r>
                            <a:rPr lang="en-US" sz="1600" dirty="0" smtClean="0"/>
                            <a:t> Ratio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Max/Min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</a:rPr>
                            <a:t> Basis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Max Matching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8" t="-305455" r="-51155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8592" t="-305455" r="-1408" b="-5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Max Knapsack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Min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Vertex-/Set-Cover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min{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</a:rPr>
                            <a:t>f,log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 n}</a:t>
                          </a: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Min Facility Location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1.861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1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Min Prize Collecting Steiner 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1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Feedback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</a:rPr>
                            <a:t> Vertex Set</a:t>
                          </a:r>
                          <a:endParaRPr lang="en-US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O(log n)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5049" y="2105986"/>
                <a:ext cx="1271824" cy="73866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dirty="0" smtClean="0"/>
                  <a:t>Think of </a:t>
                </a:r>
                <a:r>
                  <a:rPr lang="en-US" sz="1400" b="1" dirty="0" smtClean="0"/>
                  <a:t>Max </a:t>
                </a:r>
                <a:r>
                  <a:rPr lang="en-US" sz="1400" b="1" dirty="0" err="1" smtClean="0"/>
                  <a:t>Wt</a:t>
                </a:r>
                <a:r>
                  <a:rPr lang="en-US" sz="1400" b="1" dirty="0" smtClean="0"/>
                  <a:t> Matching </a:t>
                </a:r>
                <a:r>
                  <a:rPr lang="en-US" sz="14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charset="0"/>
                      </a:rPr>
                      <m:t>𝛼</m:t>
                    </m:r>
                    <m:r>
                      <a:rPr lang="en-US" sz="1400" b="0" i="1" smtClean="0">
                        <a:latin typeface="Cambria Math" charset="0"/>
                      </a:rPr>
                      <m:t>=2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049" y="2105986"/>
                <a:ext cx="1271824" cy="738664"/>
              </a:xfrm>
              <a:prstGeom prst="rect">
                <a:avLst/>
              </a:prstGeom>
              <a:blipFill rotWithShape="0">
                <a:blip r:embed="rId4"/>
                <a:stretch>
                  <a:fillRect l="-948" r="-4265" b="-6452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2856" y="1399776"/>
                <a:ext cx="1719821" cy="30777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b="1" cap="small" dirty="0" smtClean="0">
                    <a:solidFill>
                      <a:schemeClr val="tx1"/>
                    </a:solidFill>
                  </a:rPr>
                  <a:t>Frugal </a:t>
                </a:r>
                <a14:m>
                  <m:oMath xmlns:m="http://schemas.openxmlformats.org/officeDocument/2006/math">
                    <m:r>
                      <a:rPr lang="en-US" sz="1400" b="1" i="1" cap="small" smtClean="0">
                        <a:solidFill>
                          <a:schemeClr val="tx1"/>
                        </a:solidFill>
                        <a:latin typeface="Cambria Math" charset="0"/>
                      </a:rPr>
                      <m:t>≈</m:t>
                    </m:r>
                  </m:oMath>
                </a14:m>
                <a:r>
                  <a:rPr lang="en-US" sz="1400" b="1" cap="small" dirty="0" smtClean="0">
                    <a:solidFill>
                      <a:schemeClr val="tx1"/>
                    </a:solidFill>
                  </a:rPr>
                  <a:t> “Greedy”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56" y="1399776"/>
                <a:ext cx="171982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704" t="-1923" b="-17308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37162" y="6250187"/>
            <a:ext cx="260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chemeClr val="accent1"/>
                </a:solidFill>
              </a:rPr>
              <a:t>How to Prove</a:t>
            </a:r>
            <a:r>
              <a:rPr lang="en-US" sz="2400" b="1" dirty="0" smtClean="0">
                <a:solidFill>
                  <a:schemeClr val="accent1"/>
                </a:solidFill>
              </a:rPr>
              <a:t>?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7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42415" y="1615738"/>
            <a:ext cx="6830882" cy="4837314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a Probing Problem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Pandora’s box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Finding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best box</a:t>
            </a: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Price of Information (Model 1)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What is the General Model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Using a Frugal Algorithm to Design a Strategy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Extension</a:t>
            </a:r>
            <a:r>
              <a:rPr lang="en-US" b="1" dirty="0">
                <a:solidFill>
                  <a:schemeClr val="accent1"/>
                </a:solidFill>
              </a:rPr>
              <a:t>: Multistage </a:t>
            </a:r>
            <a:r>
              <a:rPr lang="en-US" b="1" dirty="0" smtClean="0">
                <a:solidFill>
                  <a:schemeClr val="accent1"/>
                </a:solidFill>
              </a:rPr>
              <a:t>Probing</a:t>
            </a:r>
            <a:endParaRPr lang="en-US" sz="800" b="1" dirty="0">
              <a:solidFill>
                <a:schemeClr val="accent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Constrained Stochastic Probing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(Model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2)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Adaptivity Gap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Bounding the Adaptivity Gap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Extension: Both Prices and Constraints</a:t>
            </a: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Beyond Probing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Problems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Optimal Stopping Theory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Two-Stage vs Multi-Stage Optimization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Known vs Unknown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Distributions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Arial"/>
              <a:buChar char="•"/>
            </a:pPr>
            <a:endParaRPr lang="en-US" cap="smal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cap="sm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9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772394"/>
            <a:ext cx="3986042" cy="1280890"/>
          </a:xfrm>
        </p:spPr>
        <p:txBody>
          <a:bodyPr/>
          <a:lstStyle/>
          <a:p>
            <a:r>
              <a:rPr lang="en-US" dirty="0"/>
              <a:t>Pandora’s Box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42415" y="1742180"/>
                <a:ext cx="7115086" cy="511582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lphaLcParenR"/>
                </a:pPr>
                <a:r>
                  <a:rPr lang="en-US" sz="1800" b="0" cap="none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cap="none" dirty="0" smtClean="0">
                    <a:solidFill>
                      <a:schemeClr val="tx1"/>
                    </a:solidFill>
                  </a:rPr>
                  <a:t>I.I.D.</a:t>
                </a:r>
                <a:r>
                  <a:rPr lang="en-US" sz="1800" b="0" cap="none" dirty="0" smtClean="0">
                    <a:solidFill>
                      <a:schemeClr val="tx1"/>
                    </a:solidFill>
                  </a:rPr>
                  <a:t> each with price </a:t>
                </a:r>
                <a14:m>
                  <m:oMath xmlns:m="http://schemas.openxmlformats.org/officeDocument/2006/math">
                    <m:r>
                      <a:rPr lang="en-US" sz="1800" b="1" i="1" cap="none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𝟏</m:t>
                    </m:r>
                  </m:oMath>
                </a14:m>
                <a:r>
                  <a:rPr lang="en-US" sz="1800" b="1" cap="none" dirty="0" smtClean="0">
                    <a:solidFill>
                      <a:schemeClr val="tx1"/>
                    </a:solidFill>
                  </a:rPr>
                  <a:t>		</a:t>
                </a:r>
                <a:br>
                  <a:rPr lang="en-US" sz="1800" b="1" cap="none" dirty="0" smtClean="0">
                    <a:solidFill>
                      <a:schemeClr val="tx1"/>
                    </a:solidFill>
                  </a:rPr>
                </a:br>
                <a:r>
                  <a:rPr lang="en-US" sz="1800" b="1" cap="none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sz="1800" cap="none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sz="1800" b="1" i="1" cap="none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  <m:r>
                      <a:rPr lang="en-US" sz="1800" i="1" cap="none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sz="1800" b="1" i="1" cap="none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sz="1800" i="1" cap="none">
                        <a:solidFill>
                          <a:schemeClr val="tx1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𝟏𝟎𝟎𝟎</m:t>
                        </m:r>
                      </m:sub>
                    </m:sSub>
                    <m:r>
                      <a:rPr lang="en-US" sz="1800" i="1" cap="none">
                        <a:solidFill>
                          <a:schemeClr val="tx1"/>
                        </a:solidFill>
                        <a:latin typeface="Cambria Math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mr-IN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eqArrPr>
                          <m:e>
                            <m:r>
                              <a:rPr lang="en-US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𝟐𝟎𝟎</m:t>
                            </m:r>
                            <m:r>
                              <a:rPr lang="en-US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1800" b="0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w</m:t>
                            </m:r>
                            <m:r>
                              <a:rPr lang="en-US" sz="1800" b="0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1800" b="0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p</m:t>
                            </m:r>
                            <m:r>
                              <a:rPr lang="en-US" sz="1800" b="0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en-US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𝟎</m:t>
                            </m:r>
                            <m:r>
                              <a:rPr lang="en-US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en-US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𝟎𝟏</m:t>
                            </m:r>
                          </m:e>
                          <m:e>
                            <m:r>
                              <a:rPr lang="en-US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𝟎</m:t>
                            </m:r>
                            <m:r>
                              <a:rPr lang="en-US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1800" b="0" i="0" cap="none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1800" b="0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  <m:r>
                      <a:rPr lang="en-US" sz="1800" b="0" i="1" cap="none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1800" cap="none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br>
                  <a:rPr lang="en-US" sz="1800" cap="none" dirty="0" smtClean="0">
                    <a:solidFill>
                      <a:schemeClr val="tx1"/>
                    </a:solidFill>
                    <a:latin typeface="+mj-lt"/>
                  </a:rPr>
                </a:br>
                <a:endParaRPr lang="en-US" sz="1800" cap="none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457200" indent="-457200">
                  <a:buFont typeface="+mj-lt"/>
                  <a:buAutoNum type="alphaLcParenR"/>
                </a:pPr>
                <a:endParaRPr lang="en-US" sz="1000" cap="none" dirty="0" smtClean="0">
                  <a:latin typeface="+mj-lt"/>
                </a:endParaRPr>
              </a:p>
              <a:p>
                <a:pPr marL="457200" indent="-457200">
                  <a:buFont typeface="+mj-lt"/>
                  <a:buAutoNum type="alphaLcParenR"/>
                </a:pPr>
                <a:endParaRPr lang="en-US" sz="1000" cap="none" dirty="0" smtClean="0">
                  <a:latin typeface="+mj-lt"/>
                </a:endParaRP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US" sz="1800" b="0" cap="non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cap="none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0" cap="none" dirty="0" smtClean="0">
                    <a:solidFill>
                      <a:schemeClr val="tx1"/>
                    </a:solidFill>
                    <a:latin typeface="+mj-lt"/>
                  </a:rPr>
                  <a:t> has price </a:t>
                </a:r>
                <a14:m>
                  <m:oMath xmlns:m="http://schemas.openxmlformats.org/officeDocument/2006/math">
                    <m:r>
                      <a:rPr lang="en-US" sz="1800" b="1" i="1" cap="none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𝟏𝟗𝟖</m:t>
                    </m:r>
                    <m:r>
                      <a:rPr lang="en-US" sz="1800" b="0" i="1" cap="none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1800" b="0" cap="none" dirty="0" smtClean="0">
                    <a:solidFill>
                      <a:schemeClr val="tx1"/>
                    </a:solidFill>
                    <a:latin typeface="+mj-lt"/>
                  </a:rPr>
                  <a:t>and others have price </a:t>
                </a:r>
                <a14:m>
                  <m:oMath xmlns:m="http://schemas.openxmlformats.org/officeDocument/2006/math">
                    <m:r>
                      <a:rPr lang="en-US" sz="1800" b="1" i="1" cap="none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𝟏</m:t>
                    </m:r>
                  </m:oMath>
                </a14:m>
                <a:r>
                  <a:rPr lang="en-US" sz="1800" b="0" cap="none" dirty="0" smtClean="0">
                    <a:solidFill>
                      <a:schemeClr val="tx1"/>
                    </a:solidFill>
                    <a:latin typeface="+mj-lt"/>
                  </a:rPr>
                  <a:t/>
                </a:r>
                <a:br>
                  <a:rPr lang="en-US" sz="1800" b="0" cap="none" dirty="0" smtClean="0">
                    <a:solidFill>
                      <a:schemeClr val="tx1"/>
                    </a:solidFill>
                    <a:latin typeface="+mj-lt"/>
                  </a:rPr>
                </a:br>
                <a:r>
                  <a:rPr lang="en-US" sz="1800" b="0" cap="none" dirty="0" smtClean="0">
                    <a:solidFill>
                      <a:schemeClr val="tx1"/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  <m:r>
                      <a:rPr lang="en-US" sz="1800" i="1" cap="none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1800" b="1" i="0" cap="none" smtClean="0">
                        <a:solidFill>
                          <a:schemeClr val="tx1"/>
                        </a:solidFill>
                        <a:latin typeface="Cambria Math" charset="0"/>
                      </a:rPr>
                      <m:t>𝟐𝟎𝟎</m:t>
                    </m:r>
                    <m:r>
                      <a:rPr lang="en-US" sz="1800" b="0" i="0" cap="none" smtClean="0">
                        <a:solidFill>
                          <a:schemeClr val="tx1"/>
                        </a:solidFill>
                        <a:latin typeface="Cambria Math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cap="none">
                        <a:solidFill>
                          <a:schemeClr val="tx1"/>
                        </a:solidFill>
                        <a:latin typeface="Cambria Math" charset="0"/>
                      </a:rPr>
                      <m:t>w</m:t>
                    </m:r>
                    <m:r>
                      <a:rPr lang="en-US" sz="1800" b="0" cap="none">
                        <a:solidFill>
                          <a:schemeClr val="tx1"/>
                        </a:solidFill>
                        <a:latin typeface="Cambria Math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1800" b="0" cap="none">
                        <a:solidFill>
                          <a:schemeClr val="tx1"/>
                        </a:solidFill>
                        <a:latin typeface="Cambria Math" charset="0"/>
                      </a:rPr>
                      <m:t>p</m:t>
                    </m:r>
                    <m:r>
                      <a:rPr lang="en-US" sz="1800" b="0" cap="none">
                        <a:solidFill>
                          <a:schemeClr val="tx1"/>
                        </a:solidFill>
                        <a:latin typeface="Cambria Math" charset="0"/>
                      </a:rPr>
                      <m:t>.</m:t>
                    </m:r>
                    <m:r>
                      <a:rPr lang="en-US" sz="1800" i="1" cap="none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1800" b="1" i="1" cap="none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1800" i="1" cap="none">
                        <a:solidFill>
                          <a:schemeClr val="tx1"/>
                        </a:solidFill>
                        <a:latin typeface="Cambria Math" charset="0"/>
                      </a:rPr>
                      <m:t>𝟏</m:t>
                    </m:r>
                  </m:oMath>
                </a14:m>
                <a:r>
                  <a:rPr lang="en-US" sz="1800" cap="none" dirty="0">
                    <a:solidFill>
                      <a:schemeClr val="tx1"/>
                    </a:solidFill>
                  </a:rPr>
                  <a:t>   </a:t>
                </a:r>
                <a:r>
                  <a:rPr lang="en-US" sz="1800" b="0" cap="none" dirty="0" smtClean="0">
                    <a:solidFill>
                      <a:schemeClr val="tx1"/>
                    </a:solidFill>
                  </a:rPr>
                  <a:t>&amp;</a:t>
                </a:r>
                <a:r>
                  <a:rPr lang="en-US" sz="1800" cap="none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sz="1800" i="1" cap="none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𝟑</m:t>
                        </m:r>
                      </m:sub>
                    </m:sSub>
                    <m:r>
                      <a:rPr lang="en-US" sz="1800" i="1" cap="none">
                        <a:solidFill>
                          <a:schemeClr val="tx1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𝟏𝟎𝟎𝟎</m:t>
                        </m:r>
                      </m:sub>
                    </m:sSub>
                    <m:r>
                      <a:rPr lang="en-US" sz="1800" i="1" cap="none">
                        <a:solidFill>
                          <a:schemeClr val="tx1"/>
                        </a:solidFill>
                        <a:latin typeface="Cambria Math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mr-IN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eqArrPr>
                          <m:e>
                            <m:r>
                              <a:rPr lang="en-US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𝟐𝟎𝟎</m:t>
                            </m:r>
                            <m:r>
                              <a:rPr lang="en-US" sz="1800" b="1" i="1" cap="none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w</m:t>
                            </m:r>
                            <m:r>
                              <a:rPr lang="en-US" sz="1800" b="0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1800" b="0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p</m:t>
                            </m:r>
                            <m:r>
                              <a:rPr lang="en-US" sz="1800" b="0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en-US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𝟎</m:t>
                            </m:r>
                            <m:r>
                              <a:rPr lang="en-US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en-US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𝟎𝟏</m:t>
                            </m:r>
                          </m:e>
                          <m:e>
                            <m:r>
                              <a:rPr lang="en-US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𝟎</m:t>
                            </m:r>
                            <m:r>
                              <a:rPr lang="en-US" sz="1800" i="1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1800" b="1" i="1" cap="none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1800" b="0" cap="non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1800" b="0" cap="none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lphaLcParenR"/>
                </a:pPr>
                <a:endParaRPr lang="en-US" sz="1000" b="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lphaLcParenR"/>
                </a:pPr>
                <a:endParaRPr lang="en-US" sz="1000" b="0" dirty="0" smtClean="0"/>
              </a:p>
              <a:p>
                <a:pPr marL="457200" indent="-457200">
                  <a:buFont typeface="+mj-lt"/>
                  <a:buAutoNum type="alphaLcParenR"/>
                </a:pPr>
                <a:endParaRPr lang="en-US" sz="1000" b="0" dirty="0" smtClean="0"/>
              </a:p>
              <a:p>
                <a:pPr marL="342900" lvl="1" indent="-342900">
                  <a:buFont typeface="Arial" charset="0"/>
                  <a:buChar char="•"/>
                </a:pPr>
                <a:r>
                  <a:rPr lang="en-US" sz="2000" b="1" cap="small" dirty="0" smtClean="0">
                    <a:solidFill>
                      <a:schemeClr val="tx1"/>
                    </a:solidFill>
                    <a:latin typeface="+mj-lt"/>
                  </a:rPr>
                  <a:t>Weitzman’s</a:t>
                </a:r>
                <a:r>
                  <a:rPr lang="en-US" sz="2000" b="1" cap="small" dirty="0" smtClean="0">
                    <a:latin typeface="+mj-lt"/>
                  </a:rPr>
                  <a:t> </a:t>
                </a:r>
                <a:r>
                  <a:rPr lang="en-US" sz="2000" b="1" cap="small" dirty="0">
                    <a:solidFill>
                      <a:schemeClr val="accent1"/>
                    </a:solidFill>
                    <a:latin typeface="+mj-lt"/>
                  </a:rPr>
                  <a:t>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cap="small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1" i="1" cap="small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𝝉</m:t>
                        </m:r>
                      </m:e>
                      <m:sub>
                        <m:r>
                          <a:rPr lang="en-US" sz="2000" b="1" i="1" cap="small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cap="small" dirty="0" smtClean="0">
                    <a:solidFill>
                      <a:schemeClr val="tx1"/>
                    </a:solidFill>
                    <a:latin typeface="+mj-lt"/>
                  </a:rPr>
                  <a:t> is solution to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685800" lvl="2" indent="-285750"/>
                <a:r>
                  <a:rPr lang="en-US" dirty="0" smtClean="0">
                    <a:solidFill>
                      <a:schemeClr val="tx1"/>
                    </a:solidFill>
                  </a:rPr>
                  <a:t>Open in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decreasing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index &amp; stop when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first active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2415" y="1742180"/>
                <a:ext cx="7115086" cy="5115820"/>
              </a:xfrm>
              <a:blipFill rotWithShape="0">
                <a:blip r:embed="rId2"/>
                <a:stretch>
                  <a:fillRect l="-771" t="-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820914" y="427512"/>
                <a:ext cx="2684313" cy="1533208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200" dirty="0"/>
                  <a:t>Given </a:t>
                </a:r>
                <a:r>
                  <a:rPr lang="en-US" sz="1200" dirty="0" smtClean="0">
                    <a:solidFill>
                      <a:schemeClr val="accent1"/>
                    </a:solidFill>
                  </a:rPr>
                  <a:t>Distributions</a:t>
                </a:r>
                <a:r>
                  <a:rPr lang="en-US" sz="1200" dirty="0" smtClean="0"/>
                  <a:t>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200" i="1" dirty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200" i="1" dirty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2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200" i="1" dirty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200" i="1" dirty="0">
                        <a:latin typeface="Cambria Math" charset="0"/>
                      </a:rPr>
                      <m:t>, .. , </m:t>
                    </m:r>
                    <m:sSub>
                      <m:sSubPr>
                        <m:ctrlPr>
                          <a:rPr lang="en-US" sz="12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200" i="1" dirty="0" err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200" i="1" dirty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200" dirty="0"/>
              </a:p>
              <a:p>
                <a:pPr marL="0" indent="0">
                  <a:buNone/>
                </a:pPr>
                <a:r>
                  <a:rPr lang="en-US" sz="1200" dirty="0"/>
                  <a:t>Given </a:t>
                </a:r>
                <a:r>
                  <a:rPr lang="en-US" sz="1200" dirty="0" smtClean="0"/>
                  <a:t>Probing </a:t>
                </a:r>
                <a:r>
                  <a:rPr lang="en-US" sz="1200" b="1" dirty="0" smtClean="0">
                    <a:solidFill>
                      <a:schemeClr val="accent1"/>
                    </a:solidFill>
                  </a:rPr>
                  <a:t>Prices</a:t>
                </a:r>
                <a:r>
                  <a:rPr lang="en-US" sz="1200" dirty="0"/>
                  <a:t>: </a:t>
                </a:r>
                <a14:m>
                  <m:oMath xmlns:m="http://schemas.openxmlformats.org/officeDocument/2006/math">
                    <m:r>
                      <a:rPr lang="en-US" sz="120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1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2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2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1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200" dirty="0"/>
              </a:p>
              <a:p>
                <a:pPr marL="0" indent="0">
                  <a:buNone/>
                </a:pPr>
                <a:r>
                  <a:rPr lang="en-US" sz="1200" b="1" dirty="0">
                    <a:solidFill>
                      <a:schemeClr val="accent1"/>
                    </a:solidFill>
                  </a:rPr>
                  <a:t>Adaptively</a:t>
                </a:r>
                <a:r>
                  <a:rPr lang="en-US" sz="12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200" dirty="0"/>
                  <a:t>find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charset="0"/>
                      </a:rPr>
                      <m:t>𝑃𝑟𝑜𝑏𝑒𝑑</m:t>
                    </m:r>
                    <m:r>
                      <a:rPr lang="en-US" sz="1200" i="1">
                        <a:latin typeface="Cambria Math" charset="0"/>
                      </a:rPr>
                      <m:t>⊆{1,2,…,</m:t>
                    </m:r>
                    <m:r>
                      <a:rPr lang="en-US" sz="1200" i="1">
                        <a:latin typeface="Cambria Math" charset="0"/>
                      </a:rPr>
                      <m:t>𝑛</m:t>
                    </m:r>
                    <m:r>
                      <a:rPr lang="en-US" sz="1200" i="1">
                        <a:latin typeface="Cambria Math" charset="0"/>
                      </a:rPr>
                      <m:t>}</m:t>
                    </m:r>
                  </m:oMath>
                </a14:m>
                <a:endParaRPr lang="en-US" sz="1200" dirty="0"/>
              </a:p>
              <a:p>
                <a:pPr marL="0" indent="0">
                  <a:buNone/>
                </a:pPr>
                <a:r>
                  <a:rPr lang="en-US" sz="1200" dirty="0" smtClean="0"/>
                  <a:t>Maximize </a:t>
                </a:r>
                <a:r>
                  <a:rPr lang="en-US" sz="1200" b="1" dirty="0" smtClean="0">
                    <a:solidFill>
                      <a:schemeClr val="tx1"/>
                    </a:solidFill>
                  </a:rPr>
                  <a:t>Expected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b="1" dirty="0" smtClean="0">
                    <a:solidFill>
                      <a:schemeClr val="accent1"/>
                    </a:solidFill>
                  </a:rPr>
                  <a:t>Utility</a:t>
                </a:r>
              </a:p>
              <a:p>
                <a:pPr marL="857250" lvl="2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00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00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000" smtClean="0">
                                  <a:latin typeface="Cambria Math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00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000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1000" i="1" smtClean="0">
                                  <a:latin typeface="Cambria Math" charset="0"/>
                                </a:rPr>
                                <m:t>𝑃𝑟𝑜𝑏𝑒𝑑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1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00" i="1" smtClean="0">
                                  <a:latin typeface="Cambria Math" charset="0"/>
                                </a:rPr>
                                <m:t>{</m:t>
                              </m:r>
                              <m:r>
                                <a:rPr lang="en-US" sz="100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00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000" i="1" smtClean="0">
                              <a:latin typeface="Cambria Math" charset="0"/>
                            </a:rPr>
                            <m:t>}</m:t>
                          </m:r>
                        </m:e>
                      </m:func>
                      <m:r>
                        <a:rPr lang="en-US" sz="1000" i="1" smtClean="0">
                          <a:latin typeface="Cambria Math" charset="0"/>
                        </a:rPr>
                        <m:t>  − </m:t>
                      </m:r>
                      <m:nary>
                        <m:naryPr>
                          <m:chr m:val="∑"/>
                          <m:ctrlPr>
                            <a:rPr lang="mr-IN" sz="10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00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100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sz="1000" i="1" smtClean="0">
                              <a:latin typeface="Cambria Math" charset="0"/>
                            </a:rPr>
                            <m:t>𝑃𝑟𝑜𝑏𝑒𝑑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00" i="1" smtClean="0">
                                  <a:latin typeface="Cambria Math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00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000" i="1" smtClean="0">
                              <a:latin typeface="Cambria Math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914" y="427512"/>
                <a:ext cx="2684313" cy="1533208"/>
              </a:xfrm>
              <a:prstGeom prst="rect">
                <a:avLst/>
              </a:prstGeom>
              <a:blipFill rotWithShape="0">
                <a:blip r:embed="rId3"/>
                <a:stretch>
                  <a:fillRect t="-787" r="-6109" b="-37795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413841" y="2673223"/>
                <a:ext cx="6317679" cy="10208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0" cap="none" dirty="0" smtClean="0">
                    <a:solidFill>
                      <a:schemeClr val="tx1"/>
                    </a:solidFill>
                  </a:rPr>
                  <a:t>Simple</a:t>
                </a:r>
                <a:r>
                  <a:rPr lang="en-US" sz="1800" cap="none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cap="none" dirty="0" smtClean="0">
                    <a:solidFill>
                      <a:schemeClr val="accent1"/>
                    </a:solidFill>
                  </a:rPr>
                  <a:t>Stopping </a:t>
                </a:r>
                <a:r>
                  <a:rPr lang="en-US" sz="1800" b="0" cap="none" dirty="0" smtClean="0">
                    <a:solidFill>
                      <a:schemeClr val="tx1"/>
                    </a:solidFill>
                  </a:rPr>
                  <a:t>rule: </a:t>
                </a:r>
                <a:r>
                  <a:rPr lang="en-US" sz="1800" i="1" dirty="0" smtClean="0">
                    <a:solidFill>
                      <a:schemeClr val="tx1"/>
                    </a:solidFill>
                    <a:latin typeface="Cambria Math" charset="0"/>
                  </a:rPr>
                  <a:t/>
                </a:r>
                <a:br>
                  <a:rPr lang="en-US" sz="1800" i="1" dirty="0" smtClean="0">
                    <a:solidFill>
                      <a:schemeClr val="tx1"/>
                    </a:solidFill>
                    <a:latin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∀</m:t>
                      </m:r>
                      <m:r>
                        <a:rPr lang="en-US" sz="18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𝒊</m:t>
                      </m:r>
                      <m:r>
                        <a:rPr lang="en-US" sz="18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: </m:t>
                      </m:r>
                      <m:r>
                        <a:rPr lang="en-US" sz="18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𝑀𝑎𝑟𝑔𝑖𝑛𝑎𝑙</m:t>
                          </m:r>
                          <m:r>
                            <a:rPr lang="en-US" sz="1800" b="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1800" b="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1800" b="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d>
                      <m:r>
                        <a:rPr lang="en-US" sz="1800" b="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1800" b="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𝐸</m:t>
                      </m:r>
                      <m:sSup>
                        <m:sSupPr>
                          <m:ctrlPr>
                            <a:rPr lang="en-US" sz="1800" b="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ctrlPr>
                                <a:rPr lang="en-US" sz="1800" b="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sz="1800" b="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800" b="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𝑐𝑢𝑟𝑟𝑒𝑛𝑡</m:t>
                              </m:r>
                            </m:e>
                          </m:d>
                        </m:e>
                        <m:sup>
                          <m:r>
                            <a:rPr lang="en-US" sz="1800" b="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lang="en-US" sz="1800" b="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]≤</m:t>
                      </m:r>
                      <m:sSub>
                        <m:sSubPr>
                          <m:ctrlPr>
                            <a:rPr lang="en-US" sz="1800" b="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en-US" sz="1800" b="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cap="none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457200" indent="-457200">
                  <a:buFont typeface="+mj-lt"/>
                  <a:buAutoNum type="alphaLcParenR"/>
                </a:pPr>
                <a:endParaRPr lang="en-US" sz="1000" cap="none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41" y="2673223"/>
                <a:ext cx="6317679" cy="1020802"/>
              </a:xfrm>
              <a:prstGeom prst="rect">
                <a:avLst/>
              </a:prstGeom>
              <a:blipFill rotWithShape="0">
                <a:blip r:embed="rId4"/>
                <a:stretch>
                  <a:fillRect l="-869" t="-7186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2413841" y="4503588"/>
                <a:ext cx="6317679" cy="10208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0" cap="none" dirty="0" smtClean="0">
                    <a:solidFill>
                      <a:schemeClr val="tx1"/>
                    </a:solidFill>
                  </a:rPr>
                  <a:t>Naïve </a:t>
                </a:r>
                <a:r>
                  <a:rPr lang="en-US" sz="1800" cap="none" dirty="0" smtClean="0">
                    <a:solidFill>
                      <a:schemeClr val="accent1"/>
                    </a:solidFill>
                  </a:rPr>
                  <a:t>greedy</a:t>
                </a:r>
                <a:r>
                  <a:rPr lang="en-US" sz="1800" b="0" cap="non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1800" b="0" cap="none" dirty="0" smtClean="0">
                    <a:solidFill>
                      <a:schemeClr val="tx1"/>
                    </a:solidFill>
                  </a:rPr>
                  <a:t>order</a:t>
                </a:r>
                <a:r>
                  <a:rPr lang="en-US" sz="1800" cap="none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800" dirty="0" smtClean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1800" b="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1800" b="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𝐸</m:t>
                      </m:r>
                      <m:sSup>
                        <m:sSupPr>
                          <m:ctrlPr>
                            <a:rPr lang="en-US" sz="1800" b="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ctrlPr>
                                <a:rPr lang="en-US" sz="1800" b="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sz="1800" b="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800" b="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𝑐𝑢𝑟𝑟𝑒𝑛𝑡</m:t>
                              </m:r>
                            </m:e>
                          </m:d>
                        </m:e>
                        <m:sup>
                          <m:r>
                            <a:rPr lang="en-US" sz="1800" b="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lang="en-US" sz="1800" b="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]</m:t>
                      </m:r>
                      <m:r>
                        <a:rPr lang="en-US" sz="1800" b="0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41" y="4503588"/>
                <a:ext cx="6317679" cy="1020802"/>
              </a:xfrm>
              <a:prstGeom prst="rect">
                <a:avLst/>
              </a:prstGeom>
              <a:blipFill rotWithShape="0">
                <a:blip r:embed="rId5"/>
                <a:stretch>
                  <a:fillRect l="-869" t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02107" y="2342375"/>
                <a:ext cx="1270091" cy="307777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smtClean="0"/>
                  <a:t>E[Opt]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charset="0"/>
                      </a:rPr>
                      <m:t>≈</m:t>
                    </m:r>
                    <m:r>
                      <a:rPr lang="en-US" sz="1400" b="1" i="1" smtClean="0">
                        <a:latin typeface="Cambria Math" charset="0"/>
                      </a:rPr>
                      <m:t>𝟏𝟎𝟎</m:t>
                    </m:r>
                  </m:oMath>
                </a14:m>
                <a:endParaRPr lang="en-US" sz="1400" b="1" dirty="0" smtClean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7" y="2342375"/>
                <a:ext cx="127009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948" t="-1887" b="-16981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304123" y="4521578"/>
            <a:ext cx="1037463" cy="30777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smtClean="0"/>
              <a:t>Not Good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2715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772394"/>
            <a:ext cx="6995599" cy="766120"/>
          </a:xfrm>
        </p:spPr>
        <p:txBody>
          <a:bodyPr/>
          <a:lstStyle/>
          <a:p>
            <a:r>
              <a:rPr lang="en-US" dirty="0" smtClean="0"/>
              <a:t>Proof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14905" y="3354695"/>
                <a:ext cx="7545968" cy="18169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Three Steps: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E[Optimal </a:t>
                </a:r>
                <a:r>
                  <a:rPr lang="en-US" sz="1800" dirty="0" err="1" smtClean="0">
                    <a:solidFill>
                      <a:schemeClr val="accent1"/>
                    </a:solidFill>
                  </a:rPr>
                  <a:t>Adap</a:t>
                </a:r>
                <a:r>
                  <a:rPr lang="en-US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1800" dirty="0" smtClean="0"/>
                  <a:t>in </a:t>
                </a:r>
                <a:r>
                  <a:rPr lang="en-US" sz="1800" dirty="0" err="1" smtClean="0"/>
                  <a:t>PoI</a:t>
                </a:r>
                <a:r>
                  <a:rPr lang="en-US" sz="1800" dirty="0" smtClean="0"/>
                  <a:t>] 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sz="1800" dirty="0" smtClean="0"/>
                  <a:t> 	E[Optimal </a:t>
                </a:r>
                <a:r>
                  <a:rPr lang="en-US" sz="1800" dirty="0" err="1" smtClean="0">
                    <a:solidFill>
                      <a:schemeClr val="accent1"/>
                    </a:solidFill>
                  </a:rPr>
                  <a:t>Surrog</a:t>
                </a:r>
                <a:r>
                  <a:rPr lang="en-US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1800" dirty="0" smtClean="0"/>
                  <a:t>in Free-Info]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 smtClean="0"/>
                  <a:t>Optimal </a:t>
                </a:r>
                <a:r>
                  <a:rPr lang="en-US" sz="1800" dirty="0" err="1">
                    <a:solidFill>
                      <a:schemeClr val="accent1"/>
                    </a:solidFill>
                  </a:rPr>
                  <a:t>Surrog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800" dirty="0"/>
                  <a:t>in </a:t>
                </a:r>
                <a:r>
                  <a:rPr lang="en-US" sz="1800" dirty="0" smtClean="0"/>
                  <a:t>Free-Info 	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sz="1800" dirty="0" smtClean="0"/>
                  <a:t> 	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𝜶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 ×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1800" dirty="0" smtClean="0">
                    <a:solidFill>
                      <a:schemeClr val="accent1"/>
                    </a:solidFill>
                  </a:rPr>
                  <a:t>Frugal </a:t>
                </a:r>
                <a:r>
                  <a:rPr lang="en-US" sz="1800" dirty="0" err="1" smtClean="0">
                    <a:solidFill>
                      <a:schemeClr val="accent1"/>
                    </a:solidFill>
                  </a:rPr>
                  <a:t>Alg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/>
                  <a:t>in </a:t>
                </a:r>
                <a:r>
                  <a:rPr lang="en-US" sz="1800" dirty="0" smtClean="0"/>
                  <a:t>Free-Info)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E[Frugal 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Alg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/>
                  <a:t>in </a:t>
                </a:r>
                <a:r>
                  <a:rPr lang="en-US" sz="1800" dirty="0" smtClean="0">
                    <a:solidFill>
                      <a:schemeClr val="accent1"/>
                    </a:solidFill>
                  </a:rPr>
                  <a:t>Free-Info</a:t>
                </a:r>
                <a:r>
                  <a:rPr lang="en-US" sz="1800" dirty="0" smtClean="0"/>
                  <a:t>]	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	E[Frugal </a:t>
                </a:r>
                <a:r>
                  <a:rPr lang="en-US" sz="1800" dirty="0" smtClean="0">
                    <a:solidFill>
                      <a:schemeClr val="accent1"/>
                    </a:solidFill>
                  </a:rPr>
                  <a:t>Strategy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/>
                  <a:t>in </a:t>
                </a:r>
                <a:r>
                  <a:rPr lang="en-US" sz="1800" dirty="0" err="1" smtClean="0">
                    <a:solidFill>
                      <a:schemeClr val="accent1"/>
                    </a:solidFill>
                  </a:rPr>
                  <a:t>PoI</a:t>
                </a:r>
                <a:r>
                  <a:rPr lang="en-US" sz="1800" dirty="0" smtClean="0"/>
                  <a:t>]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4905" y="3354695"/>
                <a:ext cx="7545968" cy="1816927"/>
              </a:xfrm>
              <a:blipFill rotWithShape="0">
                <a:blip r:embed="rId4"/>
                <a:stretch>
                  <a:fillRect l="-728" t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1518513" y="1853448"/>
                <a:ext cx="6873134" cy="1028297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itchFamily="34" charset="0"/>
                  <a:buNone/>
                  <a:defRPr sz="2000" b="1" kern="1200" cap="sm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2000" b="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800" b="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800" b="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cap="all" dirty="0" err="1"/>
                  <a:t>ThM</a:t>
                </a:r>
                <a:r>
                  <a:rPr lang="en-US" cap="all" dirty="0"/>
                  <a:t> </a:t>
                </a:r>
                <a:r>
                  <a:rPr lang="en-US" cap="all" dirty="0" smtClean="0"/>
                  <a:t>[</a:t>
                </a:r>
                <a:r>
                  <a:rPr lang="en-US" cap="all" dirty="0">
                    <a:solidFill>
                      <a:schemeClr val="accent1"/>
                    </a:solidFill>
                  </a:rPr>
                  <a:t>S-</a:t>
                </a:r>
                <a:r>
                  <a:rPr lang="en-US" cap="all" dirty="0"/>
                  <a:t>SODA18] </a:t>
                </a:r>
                <a:r>
                  <a:rPr lang="en-US" cap="all" dirty="0" smtClean="0"/>
                  <a:t>(</a:t>
                </a:r>
                <a:r>
                  <a:rPr lang="en-US" dirty="0" smtClean="0"/>
                  <a:t>Utility Maximization)</a:t>
                </a:r>
                <a:r>
                  <a:rPr lang="en-US" cap="all" dirty="0" smtClean="0"/>
                  <a:t>:</a:t>
                </a:r>
                <a:r>
                  <a:rPr lang="en-US" dirty="0" smtClean="0"/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𝜶</m:t>
                    </m:r>
                  </m:oMath>
                </a14:m>
                <a:r>
                  <a:rPr lang="mr-IN" dirty="0"/>
                  <a:t>–</a:t>
                </a:r>
                <a:r>
                  <a:rPr lang="en-US" dirty="0" err="1"/>
                  <a:t>approx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Frugal </a:t>
                </a:r>
                <a:r>
                  <a:rPr lang="en-US" dirty="0" err="1"/>
                  <a:t>alg</a:t>
                </a:r>
                <a:r>
                  <a:rPr lang="en-US" dirty="0"/>
                  <a:t> in </a:t>
                </a:r>
                <a:r>
                  <a:rPr lang="en-US" dirty="0">
                    <a:solidFill>
                      <a:schemeClr val="accent1"/>
                    </a:solidFill>
                  </a:rPr>
                  <a:t>Free-Info </a:t>
                </a:r>
                <a:r>
                  <a:rPr lang="en-US" dirty="0"/>
                  <a:t>World </a:t>
                </a:r>
                <a:br>
                  <a:rPr lang="en-US" dirty="0"/>
                </a:b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⟹</m:t>
                    </m:r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𝜶</m:t>
                    </m:r>
                  </m:oMath>
                </a14:m>
                <a:r>
                  <a:rPr lang="mr-IN" dirty="0"/>
                  <a:t>–</a:t>
                </a:r>
                <a:r>
                  <a:rPr lang="en-US" dirty="0" err="1"/>
                  <a:t>approx</a:t>
                </a:r>
                <a:r>
                  <a:rPr lang="en-US" dirty="0"/>
                  <a:t> Strategy in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PoI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World</a:t>
                </a: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13" y="1853448"/>
                <a:ext cx="6873134" cy="10282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526789" y="5343899"/>
                <a:ext cx="7355961" cy="5937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1800" dirty="0" smtClean="0"/>
                  <a:t> 		</a:t>
                </a:r>
                <a:r>
                  <a:rPr lang="en-US" sz="1800" dirty="0">
                    <a:solidFill>
                      <a:schemeClr val="tx1"/>
                    </a:solidFill>
                  </a:rPr>
                  <a:t> E[Optimal </a:t>
                </a:r>
                <a:r>
                  <a:rPr lang="en-US" sz="1800" dirty="0" err="1">
                    <a:solidFill>
                      <a:schemeClr val="accent1"/>
                    </a:solidFill>
                  </a:rPr>
                  <a:t>Adap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800" dirty="0"/>
                  <a:t>in </a:t>
                </a:r>
                <a:r>
                  <a:rPr lang="en-US" sz="1800" dirty="0" err="1"/>
                  <a:t>PoI</a:t>
                </a:r>
                <a:r>
                  <a:rPr lang="en-US" sz="1800" dirty="0"/>
                  <a:t>] </a:t>
                </a:r>
                <a:r>
                  <a:rPr lang="en-US" sz="1800" dirty="0" smtClean="0"/>
                  <a:t>	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sz="1800" dirty="0" smtClean="0"/>
                  <a:t> 	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charset="0"/>
                      </a:rPr>
                      <m:t>𝜶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charset="0"/>
                      </a:rPr>
                      <m:t> ×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E[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Frugal Strategy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/>
                  <a:t>in 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PoI</a:t>
                </a:r>
                <a:r>
                  <a:rPr lang="en-US" sz="1800" dirty="0"/>
                  <a:t>]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789" y="5343899"/>
                <a:ext cx="7355961" cy="593766"/>
              </a:xfrm>
              <a:prstGeom prst="rect">
                <a:avLst/>
              </a:prstGeom>
              <a:blipFill rotWithShape="0">
                <a:blip r:embed="rId6"/>
                <a:stretch>
                  <a:fillRect t="-58763" b="-40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70689" y="3800927"/>
            <a:ext cx="901209" cy="27699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b="1" smtClean="0"/>
              <a:t>Surrogate</a:t>
            </a:r>
            <a:endParaRPr lang="en-US" sz="12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736168" y="4175398"/>
            <a:ext cx="639919" cy="27699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b="1" smtClean="0"/>
              <a:t>Frugal</a:t>
            </a:r>
            <a:endParaRPr lang="en-US" sz="12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648913" y="4628243"/>
            <a:ext cx="797013" cy="27699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Strategy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2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</a:t>
            </a:r>
            <a:r>
              <a:rPr lang="en-US" sz="2800" dirty="0" smtClean="0"/>
              <a:t>1: Surrogate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42415" y="1730632"/>
                <a:ext cx="7016390" cy="4943299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 smtClean="0"/>
                  <a:t>Utility Maximization Problem</a:t>
                </a:r>
              </a:p>
              <a:p>
                <a:pPr lvl="1"/>
                <a:r>
                  <a:rPr lang="en-US" b="1" dirty="0" smtClean="0">
                    <a:solidFill>
                      <a:schemeClr val="accent1"/>
                    </a:solidFill>
                  </a:rPr>
                  <a:t>Index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endParaRPr lang="en-US" dirty="0"/>
              </a:p>
              <a:p>
                <a:pPr lvl="1"/>
                <a:r>
                  <a:rPr lang="en-US" b="1" dirty="0" smtClean="0">
                    <a:solidFill>
                      <a:schemeClr val="accent1"/>
                    </a:solidFill>
                  </a:rPr>
                  <a:t>Surrogate Value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>
                  <a:buFont typeface="Arial" charset="0"/>
                  <a:buChar char="•"/>
                </a:pPr>
                <a:endParaRPr lang="en-US" sz="11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		</a:t>
                </a:r>
                <a:r>
                  <a:rPr lang="en-US" sz="1800" b="0" cap="none" dirty="0" smtClean="0">
                    <a:solidFill>
                      <a:schemeClr val="tx1"/>
                    </a:solidFill>
                  </a:rPr>
                  <a:t>Pandora’s Box</a:t>
                </a:r>
                <a:r>
                  <a:rPr lang="en-US" sz="1800" b="0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cap="none" smtClean="0">
                        <a:solidFill>
                          <a:schemeClr val="tx1"/>
                        </a:solidFill>
                        <a:latin typeface="Cambria Math" charset="0"/>
                      </a:rPr>
                      <m:t>E</m:t>
                    </m:r>
                    <m:r>
                      <a:rPr lang="en-US" b="0" i="0" cap="none" smtClean="0">
                        <a:solidFill>
                          <a:schemeClr val="tx1"/>
                        </a:solidFill>
                        <a:latin typeface="Cambria Math" charset="0"/>
                      </a:rPr>
                      <m:t>[</m:t>
                    </m:r>
                    <m:r>
                      <a:rPr lang="en-US" b="0" i="1" cap="none" smtClean="0">
                        <a:solidFill>
                          <a:schemeClr val="tx1"/>
                        </a:solidFill>
                        <a:latin typeface="Cambria Math" charset="0"/>
                      </a:rPr>
                      <m:t>𝑂𝑝𝑡</m:t>
                    </m:r>
                    <m:r>
                      <a:rPr lang="en-US" b="0" i="1" cap="none" smtClean="0">
                        <a:solidFill>
                          <a:schemeClr val="tx1"/>
                        </a:solidFill>
                        <a:latin typeface="Cambria Math" charset="0"/>
                      </a:rPr>
                      <m:t>]≤</m:t>
                    </m:r>
                    <m:r>
                      <m:rPr>
                        <m:sty m:val="p"/>
                      </m:rPr>
                      <a:rPr lang="en-US" b="0" i="0" cap="none" smtClean="0">
                        <a:solidFill>
                          <a:schemeClr val="tx1"/>
                        </a:solidFill>
                        <a:latin typeface="Cambria Math" charset="0"/>
                      </a:rPr>
                      <m:t>E</m:t>
                    </m:r>
                    <m:r>
                      <a:rPr lang="en-US" b="0" i="1" cap="none" smtClean="0">
                        <a:solidFill>
                          <a:schemeClr val="tx1"/>
                        </a:solidFill>
                        <a:latin typeface="Cambria Math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cap="none" smtClean="0">
                        <a:solidFill>
                          <a:schemeClr val="tx1"/>
                        </a:solidFill>
                        <a:latin typeface="Cambria Math" charset="0"/>
                      </a:rPr>
                      <m:t>max</m:t>
                    </m:r>
                    <m:r>
                      <a:rPr lang="en-US" b="0" i="1" cap="none" smtClean="0">
                        <a:solidFill>
                          <a:schemeClr val="tx1"/>
                        </a:solidFill>
                        <a:latin typeface="Cambria Math" charset="0"/>
                      </a:rPr>
                      <m:t>{</m:t>
                    </m:r>
                    <m:sSub>
                      <m:sSubPr>
                        <m:ctrlPr>
                          <a:rPr lang="en-US" b="0" i="1" cap="none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b="0" i="1" cap="none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cap="none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cap="none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b="0" i="1" cap="none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cap="none" smtClean="0">
                        <a:solidFill>
                          <a:schemeClr val="tx1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cap="none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b="0" i="1" cap="none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cap="none" smtClean="0">
                        <a:solidFill>
                          <a:schemeClr val="tx1"/>
                        </a:solidFill>
                        <a:latin typeface="Cambria Math" charset="0"/>
                      </a:rPr>
                      <m:t>}]</m:t>
                    </m:r>
                  </m:oMath>
                </a14:m>
                <a:endParaRPr lang="en-US" sz="1000" b="0" dirty="0" smtClean="0">
                  <a:solidFill>
                    <a:schemeClr val="tx1"/>
                  </a:solidFill>
                </a:endParaRPr>
              </a:p>
              <a:p>
                <a:pPr marL="0" lvl="1" indent="0">
                  <a:buNone/>
                </a:pPr>
                <a:r>
                  <a:rPr lang="en-US" cap="small" dirty="0" smtClean="0">
                    <a:solidFill>
                      <a:schemeClr val="tx1"/>
                    </a:solidFill>
                  </a:rPr>
                  <a:t> 	</a:t>
                </a:r>
                <a:r>
                  <a:rPr lang="en-US" cap="small" dirty="0">
                    <a:solidFill>
                      <a:schemeClr val="tx1"/>
                    </a:solidFill>
                  </a:rPr>
                  <a:t>	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Lemma (Step 1)</a:t>
                </a:r>
                <a:r>
                  <a:rPr lang="en-US" cap="small" dirty="0" smtClean="0">
                    <a:solidFill>
                      <a:schemeClr val="tx1"/>
                    </a:solidFill>
                  </a:rPr>
                  <a:t>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[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𝑝𝑡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]≤</m:t>
                    </m:r>
                    <m:r>
                      <m:rPr>
                        <m:sty m:val="p"/>
                      </m:rPr>
                      <a:rPr lang="en-US" sz="2000" b="0" i="0">
                        <a:solidFill>
                          <a:schemeClr val="tx1"/>
                        </a:solidFill>
                        <a:latin typeface="Cambria Math" charset="0"/>
                      </a:rPr>
                      <m:t>E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charset="0"/>
                      </a:rPr>
                      <m:t>[</m:t>
                    </m:r>
                    <m:limLow>
                      <m:limLow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max</m:t>
                        </m:r>
                      </m:e>
                      <m:lim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eqArr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&amp; </m:t>
                            </m:r>
                          </m:e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</m:t>
                            </m:r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∈</m:t>
                            </m:r>
                            <m:r>
                              <a:rPr lang="en-US" sz="2000" b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000" b="0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ℑ</m:t>
                            </m:r>
                          </m:e>
                        </m:eqArr>
                      </m:lim>
                    </m:limLow>
                    <m:r>
                      <a:rPr lang="en-US" sz="2000" b="0" i="1">
                        <a:solidFill>
                          <a:schemeClr val="tx1"/>
                        </a:solidFill>
                        <a:latin typeface="Cambria Math" charset="0"/>
                      </a:rPr>
                      <m:t>⁡{</m:t>
                    </m:r>
                    <m:nary>
                      <m:naryPr>
                        <m:chr m:val="∑"/>
                        <m:ctrlPr>
                          <a:rPr lang="mr-IN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sub>
                      <m:sup>
                        <m:r>
                          <a:rPr lang="mr-IN" sz="2000" b="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nary>
                    <m:r>
                      <a:rPr lang="en-US" sz="2000" b="0" i="1">
                        <a:solidFill>
                          <a:schemeClr val="tx1"/>
                        </a:solidFill>
                        <a:latin typeface="Cambria Math" charset="0"/>
                      </a:rPr>
                      <m:t>}]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342900" lvl="1" indent="-342900">
                  <a:buFont typeface="Arial" charset="0"/>
                  <a:buChar char="•"/>
                </a:pPr>
                <a:endParaRPr lang="en-US" sz="1000" dirty="0" smtClean="0"/>
              </a:p>
              <a:p>
                <a:pPr marL="342900" lvl="1" indent="-342900">
                  <a:buFont typeface="Arial" charset="0"/>
                  <a:buChar char="•"/>
                </a:pPr>
                <a:r>
                  <a:rPr lang="en-US" sz="2000" b="1" cap="small" dirty="0" smtClean="0">
                    <a:solidFill>
                      <a:schemeClr val="tx1"/>
                    </a:solidFill>
                  </a:rPr>
                  <a:t>Example:		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Single </a:t>
                </a:r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ox</a:t>
                </a:r>
                <a:r>
                  <a:rPr lang="en-US" b="1" cap="small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1" cap="small" dirty="0" smtClean="0">
                  <a:solidFill>
                    <a:schemeClr val="tx1"/>
                  </a:solidFill>
                </a:endParaRPr>
              </a:p>
              <a:p>
                <a:pPr marL="685800" lvl="2" indent="-285750"/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𝐸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[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𝑝𝑡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]=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800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685800" lvl="2" indent="-285750"/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E</m:t>
                        </m:r>
                        <m: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]=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]</m:t>
                        </m:r>
                      </m:e>
                    </m:func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Font typeface="Arial" charset="0"/>
                  <a:buChar char="•"/>
                </a:pPr>
                <a:endParaRPr lang="en-US" sz="1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2415" y="1730632"/>
                <a:ext cx="7016390" cy="4943299"/>
              </a:xfrm>
              <a:blipFill rotWithShape="0">
                <a:blip r:embed="rId2"/>
                <a:stretch>
                  <a:fillRect l="-782" t="-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950823" y="651558"/>
                <a:ext cx="4007982" cy="856607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1. E[Optimal </a:t>
                </a:r>
                <a:r>
                  <a:rPr lang="en-US" sz="1000" dirty="0" err="1">
                    <a:solidFill>
                      <a:schemeClr val="accent1"/>
                    </a:solidFill>
                  </a:rPr>
                  <a:t>Adap</a:t>
                </a:r>
                <a:r>
                  <a:rPr lang="en-US" sz="1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000" dirty="0"/>
                  <a:t>in </a:t>
                </a:r>
                <a:r>
                  <a:rPr lang="en-US" sz="1000" dirty="0" err="1"/>
                  <a:t>PoI</a:t>
                </a:r>
                <a:r>
                  <a:rPr lang="en-US" sz="1000" dirty="0"/>
                  <a:t>] </a:t>
                </a:r>
                <a:r>
                  <a:rPr lang="en-US" sz="1000" dirty="0" smtClean="0"/>
                  <a:t>	</a:t>
                </a:r>
                <a14:m>
                  <m:oMath xmlns:m="http://schemas.openxmlformats.org/officeDocument/2006/math">
                    <m:r>
                      <a:rPr lang="en-US" sz="1000" i="1" dirty="0"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sz="1000" dirty="0"/>
                  <a:t> </a:t>
                </a:r>
                <a:r>
                  <a:rPr lang="en-US" sz="1000" dirty="0" smtClean="0"/>
                  <a:t> E[Optimal </a:t>
                </a:r>
                <a:r>
                  <a:rPr lang="en-US" sz="1000" dirty="0" err="1">
                    <a:solidFill>
                      <a:schemeClr val="accent1"/>
                    </a:solidFill>
                  </a:rPr>
                  <a:t>Surrog</a:t>
                </a:r>
                <a:r>
                  <a:rPr lang="en-US" sz="1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000" dirty="0"/>
                  <a:t>in Free-Info]</a:t>
                </a:r>
              </a:p>
              <a:p>
                <a:pPr marL="0" indent="0">
                  <a:buNone/>
                </a:pP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2. Optimal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Surrog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Free-Info </a:t>
                </a: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0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0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charset="0"/>
                      </a:rPr>
                      <m:t>𝜶</m:t>
                    </m:r>
                    <m:r>
                      <a:rPr lang="en-US" sz="10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charset="0"/>
                      </a:rPr>
                      <m:t> ×</m:t>
                    </m:r>
                  </m:oMath>
                </a14:m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(Frugal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Alg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Free-Info) </a:t>
                </a:r>
              </a:p>
              <a:p>
                <a:pPr marL="0" indent="0">
                  <a:buNone/>
                </a:pP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3. E[Frugal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Alg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Free-Info</a:t>
                </a: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]	</a:t>
                </a:r>
                <a14:m>
                  <m:oMath xmlns:m="http://schemas.openxmlformats.org/officeDocument/2006/math">
                    <m:r>
                      <a:rPr lang="en-US" sz="10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E[Frugal 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Strategy in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PoI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23" y="651558"/>
                <a:ext cx="4007982" cy="8566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02096" y="3289459"/>
                <a:ext cx="3133935" cy="276999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[</m:t>
                    </m:r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𝑝𝑡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]≤</m:t>
                    </m:r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𝐸</m:t>
                    </m:r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1200">
                        <a:solidFill>
                          <a:schemeClr val="tx1"/>
                        </a:solidFill>
                        <a:latin typeface="Cambria Math" charset="0"/>
                      </a:rPr>
                      <m:t>max</m:t>
                    </m:r>
                    <m:r>
                      <a:rPr lang="en-US" sz="1200" i="1">
                        <a:solidFill>
                          <a:schemeClr val="tx1"/>
                        </a:solidFill>
                        <a:latin typeface="Cambria Math" charset="0"/>
                      </a:rPr>
                      <m:t>{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200" i="1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200" i="1">
                        <a:solidFill>
                          <a:schemeClr val="tx1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sz="1200" i="1">
                        <a:solidFill>
                          <a:schemeClr val="tx1"/>
                        </a:solidFill>
                        <a:latin typeface="Cambria Math" charset="0"/>
                      </a:rPr>
                      <m:t>}]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096" y="3289459"/>
                <a:ext cx="3133935" cy="276999"/>
              </a:xfrm>
              <a:prstGeom prst="rect">
                <a:avLst/>
              </a:prstGeom>
              <a:blipFill rotWithShape="0">
                <a:blip r:embed="rId4"/>
                <a:stretch>
                  <a:fillRect b="-1489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919458" y="2364932"/>
            <a:ext cx="1280817" cy="46166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Similar </a:t>
            </a:r>
            <a:r>
              <a:rPr lang="en-US" sz="1200" dirty="0" err="1" smtClean="0"/>
              <a:t>defn</a:t>
            </a:r>
            <a:r>
              <a:rPr lang="en-US" sz="1200" dirty="0" smtClean="0"/>
              <a:t> for </a:t>
            </a:r>
            <a:r>
              <a:rPr lang="en-US" sz="1200" dirty="0"/>
              <a:t>disutility </a:t>
            </a:r>
            <a:r>
              <a:rPr lang="en-US" sz="1200" dirty="0" smtClean="0"/>
              <a:t>min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523022" y="2100128"/>
            <a:ext cx="2330472" cy="975947"/>
            <a:chOff x="6251555" y="1800085"/>
            <a:chExt cx="2330472" cy="97594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89555" y="1800085"/>
              <a:ext cx="752431" cy="671653"/>
            </a:xfrm>
            <a:prstGeom prst="rect">
              <a:avLst/>
            </a:prstGeom>
            <a:noFill/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1555" y="1800085"/>
              <a:ext cx="752431" cy="671653"/>
            </a:xfrm>
            <a:prstGeom prst="rect">
              <a:avLst/>
            </a:prstGeom>
          </p:spPr>
        </p:pic>
        <p:sp>
          <p:nvSpPr>
            <p:cNvPr id="23" name="Right Arrow 22"/>
            <p:cNvSpPr/>
            <p:nvPr/>
          </p:nvSpPr>
          <p:spPr>
            <a:xfrm>
              <a:off x="7115175" y="2114544"/>
              <a:ext cx="674380" cy="100019"/>
            </a:xfrm>
            <a:prstGeom prst="rightArrow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295898" y="2382891"/>
                  <a:ext cx="7192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5898" y="2382891"/>
                  <a:ext cx="719261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862766" y="2406700"/>
                  <a:ext cx="7192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2766" y="2406700"/>
                  <a:ext cx="719261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436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42415" y="1805964"/>
                <a:ext cx="7201585" cy="4369205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Lemma[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’18]:	 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 charset="0"/>
                      </a:rPr>
                      <m:t>𝐄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[</m:t>
                    </m:r>
                    <m:r>
                      <a:rPr lang="en-US" sz="1800" b="0" i="1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𝑝𝑡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]≤</m:t>
                    </m:r>
                    <m:r>
                      <a:rPr lang="en-US" sz="1800" b="1" i="0">
                        <a:solidFill>
                          <a:schemeClr val="tx1"/>
                        </a:solidFill>
                        <a:latin typeface="Cambria Math" charset="0"/>
                      </a:rPr>
                      <m:t>𝐄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charset="0"/>
                      </a:rPr>
                      <m:t>[</m:t>
                    </m:r>
                    <m:limLow>
                      <m:limLow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max</m:t>
                        </m:r>
                      </m:e>
                      <m:lim>
                        <m:eqArr>
                          <m:eqArr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&amp; 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∈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ℑ</m:t>
                            </m:r>
                          </m:e>
                        </m:eqArr>
                      </m:lim>
                    </m:limLow>
                    <m:r>
                      <a:rPr lang="en-US" sz="1800" i="1">
                        <a:solidFill>
                          <a:schemeClr val="tx1"/>
                        </a:solidFill>
                        <a:latin typeface="Cambria Math" charset="0"/>
                      </a:rPr>
                      <m:t>⁡{</m:t>
                    </m:r>
                    <m:nary>
                      <m:naryPr>
                        <m:chr m:val="∑"/>
                        <m:supHide m:val="on"/>
                        <m:ctrlPr>
                          <a:rPr lang="mr-IN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nary>
                    <m:r>
                      <a:rPr lang="en-US" sz="1800" i="1">
                        <a:solidFill>
                          <a:schemeClr val="tx1"/>
                        </a:solidFill>
                        <a:latin typeface="Cambria Math" charset="0"/>
                      </a:rPr>
                      <m:t>}] </m:t>
                    </m:r>
                  </m:oMath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1400"/>
                  </a:spcBef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Proof: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sz="15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500" dirty="0" smtClean="0">
                    <a:solidFill>
                      <a:schemeClr val="tx1"/>
                    </a:solidFill>
                  </a:rPr>
                </a:br>
                <a:r>
                  <a:rPr lang="en-US" sz="1800" b="0" cap="none" dirty="0" smtClean="0">
                    <a:solidFill>
                      <a:schemeClr val="tx1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sz="1800" b="1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0" cap="none" dirty="0" smtClean="0">
                    <a:solidFill>
                      <a:schemeClr val="tx1"/>
                    </a:solidFill>
                    <a:latin typeface="+mj-lt"/>
                  </a:rPr>
                  <a:t> be </a:t>
                </a:r>
                <a:r>
                  <a:rPr lang="en-US" sz="1800" cap="none" dirty="0"/>
                  <a:t>Opt picking </a:t>
                </a:r>
                <a:r>
                  <a:rPr lang="en-US" sz="1800" b="0" cap="none" dirty="0" smtClean="0">
                    <a:solidFill>
                      <a:schemeClr val="tx1"/>
                    </a:solidFill>
                    <a:latin typeface="+mj-lt"/>
                  </a:rPr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𝟏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0" cap="none" dirty="0" smtClean="0">
                    <a:solidFill>
                      <a:schemeClr val="tx1"/>
                    </a:solidFill>
                    <a:latin typeface="+mj-lt"/>
                  </a:rPr>
                  <a:t> be </a:t>
                </a:r>
                <a:r>
                  <a:rPr lang="en-US" sz="1800" cap="none" dirty="0" smtClean="0">
                    <a:solidFill>
                      <a:schemeClr val="tx1"/>
                    </a:solidFill>
                    <a:latin typeface="+mj-lt"/>
                  </a:rPr>
                  <a:t>Opt probing</a:t>
                </a:r>
                <a:endParaRPr lang="en-US" sz="1800" b="0" cap="none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𝑂𝑝𝑡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  =   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mr-IN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mr-IN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𝟏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mr-IN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1700" b="1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𝐄</m:t>
                      </m:r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[</m:t>
                      </m:r>
                      <m:nary>
                        <m:naryPr>
                          <m:chr m:val="∑"/>
                          <m:supHide m:val="on"/>
                          <m:ctrlPr>
                            <a:rPr lang="mr-IN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700" b="1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700" b="1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700" b="1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nary>
                      <m:r>
                        <a:rPr lang="en-US" sz="17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)]   ≤    </m:t>
                      </m:r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𝐸</m:t>
                      </m:r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[</m:t>
                      </m:r>
                      <m:limLow>
                        <m:limLowPr>
                          <m:ctrlPr>
                            <a:rPr lang="en-US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max</m:t>
                          </m:r>
                        </m:e>
                        <m:lim>
                          <m:eqArr>
                            <m:eqArrPr>
                              <m:ctrlP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&amp; </m:t>
                              </m:r>
                            </m:e>
                            <m:e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𝑆</m:t>
                              </m:r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∈</m:t>
                              </m:r>
                              <m:r>
                                <a:rPr lang="en-US" sz="170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1700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ℑ</m:t>
                              </m:r>
                            </m:e>
                          </m:eqArr>
                        </m:lim>
                      </m:limLow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⁡{</m:t>
                      </m:r>
                      <m:nary>
                        <m:naryPr>
                          <m:chr m:val="∑"/>
                          <m:supHide m:val="on"/>
                          <m:ctrlPr>
                            <a:rPr lang="mr-IN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∈</m:t>
                          </m:r>
                          <m:r>
                            <a:rPr lang="en-US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7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nary>
                      <m:r>
                        <a:rPr lang="en-US" sz="17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}]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2415" y="1805964"/>
                <a:ext cx="7201585" cy="4369205"/>
              </a:xfrm>
              <a:blipFill rotWithShape="0">
                <a:blip r:embed="rId4"/>
                <a:stretch>
                  <a:fillRect l="-762" t="-9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3242" y="5586345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Q.E.D.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5502" y="2158566"/>
                <a:ext cx="1472114" cy="461665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0">
                          <a:latin typeface="Cambria Math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200" i="1"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12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 smtClean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𝑌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200" i="1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12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latin typeface="Cambria Math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02" y="2158566"/>
                <a:ext cx="14721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465374" y="5979338"/>
            <a:ext cx="667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This proof is an extension of </a:t>
            </a:r>
            <a:r>
              <a:rPr lang="en-US" sz="1600" b="1" i="1" dirty="0" smtClean="0"/>
              <a:t>Kleinberg-Waggoner-Weyl’16</a:t>
            </a:r>
          </a:p>
          <a:p>
            <a:r>
              <a:rPr lang="en-US" sz="1200" i="1" dirty="0" smtClean="0"/>
              <a:t>	 	            </a:t>
            </a:r>
            <a:r>
              <a:rPr lang="en-US" sz="1200" dirty="0" smtClean="0"/>
              <a:t>[</a:t>
            </a:r>
            <a:r>
              <a:rPr lang="en-US" sz="1200" dirty="0" smtClean="0">
                <a:hlinkClick r:id="rId6"/>
              </a:rPr>
              <a:t>Descending </a:t>
            </a:r>
            <a:r>
              <a:rPr lang="en-US" sz="1200" dirty="0">
                <a:hlinkClick r:id="rId6"/>
              </a:rPr>
              <a:t>Price Optimally Coordinates </a:t>
            </a:r>
            <a:r>
              <a:rPr lang="en-US" sz="1200" dirty="0" smtClean="0">
                <a:hlinkClick r:id="rId6"/>
              </a:rPr>
              <a:t>Search</a:t>
            </a:r>
            <a:r>
              <a:rPr lang="en-US" sz="1200" dirty="0" smtClean="0"/>
              <a:t>]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08718" y="4660260"/>
                <a:ext cx="1226879" cy="30777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200" dirty="0" smtClean="0"/>
                  <a:t>since</a:t>
                </a:r>
                <a:r>
                  <a:rPr lang="en-US" sz="12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200" b="1" i="1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sz="1200" b="1" i="1"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sz="1200" b="1" i="1" smtClean="0"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sz="14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charset="0"/>
                          </a:rPr>
                          <m:t>𝟏</m:t>
                        </m:r>
                      </m:e>
                      <m:sub>
                        <m:r>
                          <a:rPr lang="en-US" sz="1400" b="1" i="1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18" y="4660260"/>
                <a:ext cx="1226879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11321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4950823" y="651558"/>
                <a:ext cx="4007982" cy="856607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1. E[Optimal </a:t>
                </a:r>
                <a:r>
                  <a:rPr lang="en-US" sz="1000" dirty="0" err="1">
                    <a:solidFill>
                      <a:schemeClr val="accent1"/>
                    </a:solidFill>
                  </a:rPr>
                  <a:t>Adap</a:t>
                </a:r>
                <a:r>
                  <a:rPr lang="en-US" sz="1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000" dirty="0"/>
                  <a:t>in </a:t>
                </a:r>
                <a:r>
                  <a:rPr lang="en-US" sz="1000" dirty="0" err="1"/>
                  <a:t>PoI</a:t>
                </a:r>
                <a:r>
                  <a:rPr lang="en-US" sz="1000" dirty="0"/>
                  <a:t>] </a:t>
                </a:r>
                <a:r>
                  <a:rPr lang="en-US" sz="1000" dirty="0" smtClean="0"/>
                  <a:t>	</a:t>
                </a:r>
                <a14:m>
                  <m:oMath xmlns:m="http://schemas.openxmlformats.org/officeDocument/2006/math">
                    <m:r>
                      <a:rPr lang="en-US" sz="1000" i="1" dirty="0"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sz="1000" dirty="0"/>
                  <a:t> </a:t>
                </a:r>
                <a:r>
                  <a:rPr lang="en-US" sz="1000" dirty="0" smtClean="0"/>
                  <a:t> E[Optimal </a:t>
                </a:r>
                <a:r>
                  <a:rPr lang="en-US" sz="1000" dirty="0" err="1">
                    <a:solidFill>
                      <a:schemeClr val="accent1"/>
                    </a:solidFill>
                  </a:rPr>
                  <a:t>Surrog</a:t>
                </a:r>
                <a:r>
                  <a:rPr lang="en-US" sz="1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000" dirty="0"/>
                  <a:t>in Free-Info]</a:t>
                </a:r>
              </a:p>
              <a:p>
                <a:pPr marL="0" indent="0">
                  <a:buNone/>
                </a:pP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2. Optimal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Surrog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Free-Info </a:t>
                </a: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0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0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charset="0"/>
                      </a:rPr>
                      <m:t>𝜶</m:t>
                    </m:r>
                    <m:r>
                      <a:rPr lang="en-US" sz="10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charset="0"/>
                      </a:rPr>
                      <m:t> ×</m:t>
                    </m:r>
                  </m:oMath>
                </a14:m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(Frugal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Alg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Free-Info) </a:t>
                </a:r>
              </a:p>
              <a:p>
                <a:pPr marL="0" indent="0">
                  <a:buNone/>
                </a:pP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3. E[Frugal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Alg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Free-Info</a:t>
                </a: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]	</a:t>
                </a:r>
                <a14:m>
                  <m:oMath xmlns:m="http://schemas.openxmlformats.org/officeDocument/2006/math">
                    <m:r>
                      <a:rPr lang="en-US" sz="10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E[Frugal 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Strategy in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PoI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23" y="651558"/>
                <a:ext cx="4007982" cy="8566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6589199" cy="759523"/>
          </a:xfrm>
        </p:spPr>
        <p:txBody>
          <a:bodyPr>
            <a:normAutofit/>
          </a:bodyPr>
          <a:lstStyle/>
          <a:p>
            <a:r>
              <a:rPr lang="en-US" sz="2800" dirty="0"/>
              <a:t>Step </a:t>
            </a:r>
            <a:r>
              <a:rPr lang="en-US" sz="2800" dirty="0" smtClean="0"/>
              <a:t>1: Surrogate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523022" y="2100128"/>
            <a:ext cx="2330472" cy="975947"/>
            <a:chOff x="6251555" y="1800085"/>
            <a:chExt cx="2330472" cy="97594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89555" y="1800085"/>
              <a:ext cx="752431" cy="671653"/>
            </a:xfrm>
            <a:prstGeom prst="rect">
              <a:avLst/>
            </a:prstGeom>
            <a:noFill/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1555" y="1800085"/>
              <a:ext cx="752431" cy="671653"/>
            </a:xfrm>
            <a:prstGeom prst="rect">
              <a:avLst/>
            </a:prstGeom>
          </p:spPr>
        </p:pic>
        <p:sp>
          <p:nvSpPr>
            <p:cNvPr id="22" name="Right Arrow 21"/>
            <p:cNvSpPr/>
            <p:nvPr/>
          </p:nvSpPr>
          <p:spPr>
            <a:xfrm>
              <a:off x="7115175" y="2114544"/>
              <a:ext cx="674380" cy="100019"/>
            </a:xfrm>
            <a:prstGeom prst="rightArrow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295898" y="2382891"/>
                  <a:ext cx="7192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5898" y="2382891"/>
                  <a:ext cx="719261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862766" y="2406700"/>
                  <a:ext cx="7192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2766" y="2406700"/>
                  <a:ext cx="71926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91136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76164" y="1793265"/>
                <a:ext cx="7182641" cy="2054340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 smtClean="0"/>
                  <a:t> FRUGAL ALG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∃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marginal-value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≥0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In an iteration,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 charset="0"/>
                      </a:rPr>
                      <m:t>j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argmax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 charset="0"/>
                      </a:rPr>
                      <m:t>j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cannot</a:t>
                </a:r>
                <a:r>
                  <a:rPr lang="en-US" dirty="0">
                    <a:solidFill>
                      <a:schemeClr val="tx1"/>
                    </a:solidFill>
                  </a:rPr>
                  <a:t> be picked,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discard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j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forever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Else, 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 charset="0"/>
                      </a:rPr>
                      <m:t>j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irrevocably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𝑀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𝑀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6164" y="1793265"/>
                <a:ext cx="7182641" cy="2054340"/>
              </a:xfrm>
              <a:blipFill rotWithShape="0">
                <a:blip r:embed="rId3"/>
                <a:stretch>
                  <a:fillRect l="-763" t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795421" y="4357687"/>
                <a:ext cx="7265451" cy="19663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Observations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dirty="0"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sz="1600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>
                                <a:latin typeface="Cambria Math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600" i="1" dirty="0">
                            <a:latin typeface="Cambria Math" charset="0"/>
                          </a:rPr>
                          <m:t>, </m:t>
                        </m:r>
                        <m:r>
                          <a:rPr lang="en-US" sz="1600" i="1" dirty="0" err="1">
                            <a:latin typeface="Cambria Math" charset="0"/>
                          </a:rPr>
                          <m:t>𝑖</m:t>
                        </m:r>
                        <m:r>
                          <a:rPr lang="en-US" sz="1600" i="1" dirty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increasing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sz="1600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dirty="0"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sz="1600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>
                                <a:latin typeface="Cambria Math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600" i="1" dirty="0">
                            <a:latin typeface="Cambria Math" charset="0"/>
                          </a:rPr>
                          <m:t>, </m:t>
                        </m:r>
                        <m:r>
                          <a:rPr lang="en-US" sz="1600" i="1" dirty="0" err="1">
                            <a:latin typeface="Cambria Math" charset="0"/>
                          </a:rPr>
                          <m:t>𝑖</m:t>
                        </m:r>
                        <m:r>
                          <a:rPr lang="en-US" sz="1600" i="1" dirty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independent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/>
                  <a:t>of 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unseen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elements</a:t>
                </a:r>
              </a:p>
              <a:p>
                <a:pPr lvl="1"/>
                <a:r>
                  <a:rPr lang="en-US" sz="1600" dirty="0" smtClean="0">
                    <a:solidFill>
                      <a:schemeClr val="tx1"/>
                    </a:solidFill>
                  </a:rPr>
                  <a:t>Captures</a:t>
                </a:r>
                <a:r>
                  <a:rPr lang="en-US" sz="1600" dirty="0" smtClean="0"/>
                  <a:t> </a:t>
                </a:r>
                <a:r>
                  <a:rPr lang="en-US" sz="1600" b="1" dirty="0">
                    <a:solidFill>
                      <a:schemeClr val="accent1"/>
                    </a:solidFill>
                  </a:rPr>
                  <a:t>primal-dual</a:t>
                </a:r>
                <a:r>
                  <a:rPr lang="en-US" sz="1600" b="1" dirty="0"/>
                  <a:t>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algos</a:t>
                </a:r>
                <a:r>
                  <a:rPr lang="en-US" sz="1600" dirty="0">
                    <a:solidFill>
                      <a:schemeClr val="tx1"/>
                    </a:solidFill>
                  </a:rPr>
                  <a:t> without “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cleanup</a:t>
                </a:r>
                <a:r>
                  <a:rPr lang="en-US" sz="1600" dirty="0">
                    <a:solidFill>
                      <a:schemeClr val="tx1"/>
                    </a:solidFill>
                  </a:rPr>
                  <a:t>” phase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421" y="4357687"/>
                <a:ext cx="7265451" cy="1966357"/>
              </a:xfrm>
              <a:prstGeom prst="rect">
                <a:avLst/>
              </a:prstGeom>
              <a:blipFill rotWithShape="0">
                <a:blip r:embed="rId4"/>
                <a:stretch>
                  <a:fillRect l="-756" t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4966" y="2511883"/>
                <a:ext cx="1395625" cy="73866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dirty="0" smtClean="0"/>
                  <a:t>Think of </a:t>
                </a:r>
                <a:r>
                  <a:rPr lang="en-US" sz="1400" b="1" dirty="0" smtClean="0"/>
                  <a:t>max wt. matching</a:t>
                </a:r>
                <a:r>
                  <a:rPr lang="en-US" sz="1400" dirty="0" smtClean="0"/>
                  <a:t>: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charset="0"/>
                      </a:rPr>
                      <m:t>𝑔</m:t>
                    </m:r>
                    <m:r>
                      <a:rPr lang="en-US" sz="1400" i="1" dirty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1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400" b="1" i="1" dirty="0">
                            <a:latin typeface="Cambria Math" charset="0"/>
                          </a:rPr>
                          <m:t>𝒀</m:t>
                        </m:r>
                      </m:e>
                      <m:sub>
                        <m:r>
                          <a:rPr lang="en-US" sz="1400" i="1" dirty="0">
                            <a:latin typeface="Cambria Math" charset="0"/>
                          </a:rPr>
                          <m:t>𝑀</m:t>
                        </m:r>
                      </m:sub>
                    </m:sSub>
                    <m:r>
                      <a:rPr lang="en-US" sz="1400" i="1" dirty="0">
                        <a:latin typeface="Cambria Math" charset="0"/>
                      </a:rPr>
                      <m:t>,</m:t>
                    </m:r>
                    <m:r>
                      <a:rPr lang="en-US" sz="1400" i="1" dirty="0">
                        <a:latin typeface="Cambria Math" charset="0"/>
                      </a:rPr>
                      <m:t>𝑖</m:t>
                    </m:r>
                    <m:r>
                      <a:rPr lang="en-US" sz="1400" i="1" dirty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sz="1400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1400" i="1" dirty="0">
                        <a:latin typeface="Cambria Math" charset="0"/>
                      </a:rPr>
                      <m:t>)=</m:t>
                    </m:r>
                    <m:sSub>
                      <m:sSubPr>
                        <m:ctrlPr>
                          <a:rPr lang="en-US" sz="1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sz="1400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66" y="2511883"/>
                <a:ext cx="1395625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866" t="-813" r="-1299" b="-4878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-1397726" y="42323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950823" y="651558"/>
                <a:ext cx="4007982" cy="856607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1. E[Optimal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Adap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PoI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] </a:t>
                </a: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0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E[Optimal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Surrog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Free-Info]</a:t>
                </a:r>
              </a:p>
              <a:p>
                <a:pPr marL="0" indent="0">
                  <a:buNone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2. Optimal </a:t>
                </a:r>
                <a:r>
                  <a:rPr lang="en-US" sz="1000" dirty="0" err="1">
                    <a:solidFill>
                      <a:schemeClr val="tx1"/>
                    </a:solidFill>
                  </a:rPr>
                  <a:t>Surrog</a:t>
                </a:r>
                <a:r>
                  <a:rPr lang="en-US" sz="1000" dirty="0">
                    <a:solidFill>
                      <a:schemeClr val="tx1"/>
                    </a:solidFill>
                  </a:rPr>
                  <a:t> in Free-Info 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000" i="1" dirty="0">
                        <a:solidFill>
                          <a:schemeClr val="tx1"/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000" i="1">
                        <a:solidFill>
                          <a:schemeClr val="tx1"/>
                        </a:solidFill>
                        <a:latin typeface="Cambria Math" charset="0"/>
                      </a:rPr>
                      <m:t>𝜶</m:t>
                    </m:r>
                    <m:r>
                      <a:rPr lang="en-US" sz="1000" i="1">
                        <a:solidFill>
                          <a:schemeClr val="tx1"/>
                        </a:solidFill>
                        <a:latin typeface="Cambria Math" charset="0"/>
                      </a:rPr>
                      <m:t> ×</m:t>
                    </m:r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(Frugal </a:t>
                </a:r>
                <a:r>
                  <a:rPr lang="en-US" sz="1000" dirty="0" err="1">
                    <a:solidFill>
                      <a:schemeClr val="tx1"/>
                    </a:solidFill>
                  </a:rPr>
                  <a:t>Alg</a:t>
                </a:r>
                <a:r>
                  <a:rPr lang="en-US" sz="1000" dirty="0">
                    <a:solidFill>
                      <a:schemeClr val="tx1"/>
                    </a:solidFill>
                  </a:rPr>
                  <a:t> in Free-Info) </a:t>
                </a:r>
              </a:p>
              <a:p>
                <a:pPr marL="0" indent="0">
                  <a:buNone/>
                </a:pP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3. E[Frugal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Alg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Free-Info</a:t>
                </a: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]	</a:t>
                </a:r>
                <a14:m>
                  <m:oMath xmlns:m="http://schemas.openxmlformats.org/officeDocument/2006/math">
                    <m:r>
                      <a:rPr lang="en-US" sz="10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E[Frugal 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Strategy in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PoI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23" y="651558"/>
                <a:ext cx="4007982" cy="8566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6589199" cy="759523"/>
          </a:xfrm>
        </p:spPr>
        <p:txBody>
          <a:bodyPr>
            <a:normAutofit/>
          </a:bodyPr>
          <a:lstStyle/>
          <a:p>
            <a:r>
              <a:rPr lang="en-US" sz="2800" dirty="0"/>
              <a:t>Step </a:t>
            </a:r>
            <a:r>
              <a:rPr lang="en-US" sz="2800" dirty="0" smtClean="0"/>
              <a:t>2: Frugal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5122274" y="3547462"/>
            <a:ext cx="3836531" cy="1054236"/>
            <a:chOff x="5122274" y="3547462"/>
            <a:chExt cx="3836531" cy="10542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/>
                <p:cNvSpPr txBox="1">
                  <a:spLocks/>
                </p:cNvSpPr>
                <p:nvPr/>
              </p:nvSpPr>
              <p:spPr>
                <a:xfrm>
                  <a:off x="5122274" y="3845354"/>
                  <a:ext cx="3836531" cy="756344"/>
                </a:xfrm>
                <a:prstGeom prst="rect">
                  <a:avLst/>
                </a:prstGeom>
                <a:ln w="12700">
                  <a:solidFill>
                    <a:schemeClr val="accent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 3" charset="2"/>
                    <a:buChar char=""/>
                    <a:defRPr sz="2000" b="1" kern="1200" cap="small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 3" charset="2"/>
                    <a:buChar char=""/>
                    <a:defRPr sz="1800" b="0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 3" charset="2"/>
                    <a:buChar char=""/>
                    <a:defRPr sz="1600" b="0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 3" charset="2"/>
                    <a:buChar char=""/>
                    <a:defRPr sz="1200" b="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 3" charset="2"/>
                    <a:buChar char=""/>
                    <a:defRPr sz="1200" b="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 3" charset="2"/>
                    <a:buChar char=""/>
                    <a:defRPr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 3" charset="2"/>
                    <a:buChar char=""/>
                    <a:defRPr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 3" charset="2"/>
                    <a:buChar char=""/>
                    <a:defRPr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ts val="1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 3" charset="2"/>
                    <a:buChar char=""/>
                    <a:defRPr sz="1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400" dirty="0" smtClean="0">
                      <a:solidFill>
                        <a:schemeClr val="tx1"/>
                      </a:solidFill>
                    </a:rPr>
                    <a:t>Matroids:  	</a:t>
                  </a:r>
                  <a14:m>
                    <m:oMath xmlns:m="http://schemas.openxmlformats.org/officeDocument/2006/math"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𝑔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𝑌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marL="0" indent="0">
                    <a:spcBef>
                      <a:spcPts val="600"/>
                    </a:spcBef>
                    <a:buNone/>
                  </a:pPr>
                  <a:r>
                    <a:rPr lang="en-US" sz="1400" dirty="0" smtClean="0">
                      <a:solidFill>
                        <a:schemeClr val="tx1"/>
                      </a:solidFill>
                    </a:rPr>
                    <a:t>Set cover:  </a:t>
                  </a:r>
                  <a14:m>
                    <m:oMath xmlns:m="http://schemas.openxmlformats.org/officeDocument/2006/math"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𝑔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d>
                        <m:d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∪</m:t>
                                  </m:r>
                                </m:e>
                                <m:sub>
                                  <m: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𝑀</m:t>
                                  </m:r>
                                  <m: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∪</m:t>
                                  </m:r>
                                  <m: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∪</m:t>
                                  </m:r>
                                </m:e>
                                <m:sub>
                                  <m: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en-US" sz="1400" i="1" dirty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𝑀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400" b="1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⋅</m:t>
                      </m:r>
                      <m:sSub>
                        <m:sSubPr>
                          <m:ctrlPr>
                            <a:rPr lang="en-US" sz="14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mr-IN" sz="14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𝑌</m:t>
                              </m:r>
                            </m:den>
                          </m:f>
                        </m:e>
                        <m:sub>
                          <m:r>
                            <a:rPr lang="en-US" sz="14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sz="14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2274" y="3845354"/>
                  <a:ext cx="3836531" cy="7563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16" t="-794" b="-26984"/>
                  </a:stretch>
                </a:blipFill>
                <a:ln w="127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7274119" y="3547462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Examples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08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772394"/>
            <a:ext cx="7198800" cy="1280890"/>
          </a:xfrm>
        </p:spPr>
        <p:txBody>
          <a:bodyPr/>
          <a:lstStyle/>
          <a:p>
            <a:r>
              <a:rPr lang="en-US" dirty="0" smtClean="0"/>
              <a:t>Combinatorial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42415" y="1793263"/>
                <a:ext cx="6591985" cy="4965345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 smtClean="0"/>
                  <a:t>Given a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Finite </a:t>
                </a:r>
                <a:r>
                  <a:rPr lang="en-US" dirty="0" smtClean="0"/>
                  <a:t>Universe</a:t>
                </a:r>
                <a:r>
                  <a:rPr lang="en-US" i="0" dirty="0" smtClean="0">
                    <a:latin typeface="Cambria Math" charset="0"/>
                  </a:rPr>
                  <a:t/>
                </a:r>
                <a:br>
                  <a:rPr lang="en-US" i="0" dirty="0" smtClean="0">
                    <a:latin typeface="Cambria Math" charset="0"/>
                  </a:rPr>
                </a:b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charset="0"/>
                      </a:rPr>
                      <m:t>𝐕</m:t>
                    </m:r>
                    <m:r>
                      <a:rPr lang="en-US" b="1" i="0" dirty="0" smtClean="0">
                        <a:latin typeface="Cambria Math" charset="0"/>
                      </a:rPr>
                      <m:t>=</m:t>
                    </m:r>
                    <m:r>
                      <a:rPr lang="en-US" b="0" i="0" cap="none" dirty="0" smtClean="0">
                        <a:latin typeface="Cambria Math" charset="0"/>
                      </a:rPr>
                      <m:t>{1,2,..,</m:t>
                    </m:r>
                    <m:r>
                      <m:rPr>
                        <m:sty m:val="p"/>
                      </m:rPr>
                      <a:rPr lang="en-US" b="0" i="0" cap="none" dirty="0" smtClean="0">
                        <a:latin typeface="Cambria Math" charset="0"/>
                      </a:rPr>
                      <m:t>n</m:t>
                    </m:r>
                    <m:r>
                      <a:rPr lang="en-US" b="0" i="0" cap="none" dirty="0" smtClean="0">
                        <a:latin typeface="Cambria Math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Given an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Objective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Function </a:t>
                </a:r>
                <a:r>
                  <a:rPr lang="en-US" b="0" i="0" cap="none" dirty="0" smtClean="0">
                    <a:solidFill>
                      <a:schemeClr val="tx1"/>
                    </a:solidFill>
                    <a:latin typeface="Cambria Math" charset="0"/>
                  </a:rPr>
                  <a:t/>
                </a:r>
                <a:br>
                  <a:rPr lang="en-US" b="0" i="0" cap="none" dirty="0" smtClean="0">
                    <a:solidFill>
                      <a:schemeClr val="tx1"/>
                    </a:solidFill>
                    <a:latin typeface="Cambria Math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cap="none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f</m:t>
                    </m:r>
                    <m:r>
                      <a:rPr lang="en-US" b="0" i="0" cap="none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 :</m:t>
                    </m:r>
                    <m:sSup>
                      <m:sSupPr>
                        <m:ctrlPr>
                          <a:rPr lang="en-US" b="0" i="1" cap="none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0" cap="none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1" i="0" cap="none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𝐕</m:t>
                        </m:r>
                      </m:sup>
                    </m:sSup>
                    <m:r>
                      <a:rPr lang="en-US" b="0" i="0" cap="none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cap="none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R</m:t>
                    </m:r>
                  </m:oMath>
                </a14:m>
                <a:endParaRPr lang="en-US" b="0" cap="none" dirty="0" smtClean="0"/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Given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Constraints</a:t>
                </a:r>
                <a:r>
                  <a:rPr lang="en-US" cap="none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b="0" i="0" dirty="0" smtClean="0">
                    <a:latin typeface="Cambria Math" charset="0"/>
                  </a:rPr>
                  <a:t/>
                </a:r>
                <a:br>
                  <a:rPr lang="en-US" b="0" i="0" dirty="0" smtClean="0">
                    <a:latin typeface="Cambria Math" charset="0"/>
                  </a:rPr>
                </a:b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ℑ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⊆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𝐕</m:t>
                        </m:r>
                      </m:sup>
                    </m:sSup>
                  </m:oMath>
                </a14:m>
                <a:endParaRPr lang="en-US" b="0" cap="none" dirty="0"/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Select a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Solution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S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∈</m:t>
                    </m:r>
                    <m:r>
                      <a:rPr lang="en-US" b="0" dirty="0">
                        <a:solidFill>
                          <a:schemeClr val="tx1"/>
                        </a:solidFill>
                        <a:latin typeface="Cambria Math" charset="0"/>
                      </a:rPr>
                      <m:t>ℑ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s.t.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i="0" dirty="0" smtClean="0">
                    <a:solidFill>
                      <a:schemeClr val="tx1"/>
                    </a:solidFill>
                    <a:latin typeface="Cambria Math" charset="0"/>
                  </a:rPr>
                  <a:t/>
                </a:r>
                <a:br>
                  <a:rPr lang="en-US" b="1" i="0" dirty="0" smtClean="0">
                    <a:solidFill>
                      <a:schemeClr val="tx1"/>
                    </a:solidFill>
                    <a:latin typeface="Cambria Math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</a:rPr>
                      <m:t>m</m:t>
                    </m:r>
                    <m:r>
                      <m:rPr>
                        <m:nor/>
                      </m:rPr>
                      <a:rPr lang="en-US" smtClean="0">
                        <a:solidFill>
                          <a:schemeClr val="accent1"/>
                        </a:solidFill>
                      </a:rPr>
                      <m:t>ax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accent1"/>
                        </a:solidFill>
                      </a:rPr>
                      <m:t>/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chemeClr val="accent1"/>
                        </a:solidFill>
                      </a:rPr>
                      <m:t>m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chemeClr val="accent1"/>
                        </a:solidFill>
                      </a:rPr>
                      <m:t>in</m:t>
                    </m:r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    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𝐟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S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Examples:</a:t>
                </a:r>
              </a:p>
              <a:p>
                <a:pPr lvl="1" algn="just"/>
                <a:r>
                  <a:rPr lang="en-US" sz="1400" b="1" dirty="0" smtClean="0">
                    <a:solidFill>
                      <a:schemeClr val="tx1"/>
                    </a:solidFill>
                  </a:rPr>
                  <a:t>Maximization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: k elements, </a:t>
                </a:r>
                <a:r>
                  <a:rPr lang="en-US" sz="1400" b="0" dirty="0" smtClean="0">
                    <a:solidFill>
                      <a:schemeClr val="tx1"/>
                    </a:solidFill>
                  </a:rPr>
                  <a:t>Matching, Max cut,  Knapsack, (Bin) Packing, Orienteering, Welfare Max, SAT,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Increasing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Subseq</a:t>
                </a:r>
                <a:r>
                  <a:rPr lang="en-US" sz="1400" dirty="0">
                    <a:solidFill>
                      <a:schemeClr val="tx1"/>
                    </a:solidFill>
                  </a:rPr>
                  <a:t>,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Throughput Scheduling,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Submod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over Matroid</a:t>
                </a:r>
                <a:endParaRPr lang="en-US" sz="1400" b="0" dirty="0" smtClean="0">
                  <a:solidFill>
                    <a:schemeClr val="tx1"/>
                  </a:solidFill>
                </a:endParaRPr>
              </a:p>
              <a:p>
                <a:pPr lvl="1" algn="just"/>
                <a:r>
                  <a:rPr lang="en-US" sz="1400" b="1" dirty="0" smtClean="0">
                    <a:solidFill>
                      <a:schemeClr val="tx1"/>
                    </a:solidFill>
                  </a:rPr>
                  <a:t>Minimization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: MST, Vertex Cover</a:t>
                </a:r>
                <a:r>
                  <a:rPr lang="en-US" sz="1400" dirty="0">
                    <a:solidFill>
                      <a:schemeClr val="tx1"/>
                    </a:solidFill>
                  </a:rPr>
                  <a:t>, (Set) Covering,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Steiner Network, TSP, Facility </a:t>
                </a:r>
                <a:r>
                  <a:rPr lang="en-US" sz="1400" dirty="0">
                    <a:solidFill>
                      <a:schemeClr val="tx1"/>
                    </a:solidFill>
                  </a:rPr>
                  <a:t>Location, 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Makespan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Scheduling, Graph Coloring, Multiway/Sparsest/Multi cut, Clustering</a:t>
                </a:r>
                <a:endParaRPr lang="en-US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2415" y="1793263"/>
                <a:ext cx="6591985" cy="4965345"/>
              </a:xfrm>
              <a:blipFill rotWithShape="0">
                <a:blip r:embed="rId3"/>
                <a:stretch>
                  <a:fillRect l="-833" t="-613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93528" y="3464818"/>
            <a:ext cx="1441420" cy="30777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E.g., matching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504053" y="2759718"/>
            <a:ext cx="1829347" cy="30777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E.g</a:t>
            </a:r>
            <a:r>
              <a:rPr lang="en-US" sz="1400" dirty="0" smtClean="0"/>
              <a:t>, sum of weights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406979" y="2005992"/>
            <a:ext cx="2042546" cy="30777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E.g</a:t>
            </a:r>
            <a:r>
              <a:rPr lang="en-US" sz="1400" dirty="0" smtClean="0"/>
              <a:t>, edges in a graph</a:t>
            </a:r>
            <a:endParaRPr lang="en-US" sz="1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55027" y="4142525"/>
            <a:ext cx="2743199" cy="86679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b="1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What if Input Uncertain?</a:t>
            </a:r>
            <a:endParaRPr lang="en-US" sz="1400" b="0" dirty="0" smtClean="0"/>
          </a:p>
          <a:p>
            <a:pPr>
              <a:spcBef>
                <a:spcPts val="400"/>
              </a:spcBef>
            </a:pPr>
            <a:r>
              <a:rPr lang="en-US" sz="1400" b="0" cap="none" dirty="0" smtClean="0"/>
              <a:t>Certainty is expensive</a:t>
            </a:r>
          </a:p>
          <a:p>
            <a:pPr>
              <a:spcBef>
                <a:spcPts val="400"/>
              </a:spcBef>
            </a:pPr>
            <a:r>
              <a:rPr lang="en-US" sz="1400" b="0" cap="none" dirty="0"/>
              <a:t>Lack of future </a:t>
            </a:r>
            <a:r>
              <a:rPr lang="en-US" sz="1400" b="0" cap="none" dirty="0" smtClean="0"/>
              <a:t>knowledge</a:t>
            </a:r>
            <a:endParaRPr lang="en-US" sz="1400" b="0" cap="non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0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8920" y="1794847"/>
                <a:ext cx="7201585" cy="4695942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 smtClean="0"/>
                  <a:t>STRATEGY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To </a:t>
                </a:r>
                <a:r>
                  <a:rPr lang="en-US" dirty="0">
                    <a:solidFill>
                      <a:schemeClr val="tx1"/>
                    </a:solidFill>
                  </a:rPr>
                  <a:t>compute </a:t>
                </a:r>
                <a:r>
                  <a:rPr lang="en-US" b="1" dirty="0">
                    <a:solidFill>
                      <a:schemeClr val="tx1"/>
                    </a:solidFill>
                  </a:rPr>
                  <a:t>marginal </a:t>
                </a:r>
                <a:r>
                  <a:rPr lang="en-US" dirty="0" smtClean="0"/>
                  <a:t>use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index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for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unprobed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elements</a:t>
                </a:r>
                <a:endParaRPr lang="en-US" b="1" dirty="0" smtClean="0"/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In an </a:t>
                </a:r>
                <a:r>
                  <a:rPr lang="en-US" dirty="0">
                    <a:solidFill>
                      <a:schemeClr val="tx1"/>
                    </a:solidFill>
                  </a:rPr>
                  <a:t>iteration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 charset="0"/>
                      </a:rPr>
                      <m:t>j</m:t>
                    </m:r>
                    <m:r>
                      <a:rPr lang="en-US" dirty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argmax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 charset="0"/>
                      </a:rPr>
                      <m:t>j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cannot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be picked,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discard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 charset="0"/>
                      </a:rPr>
                      <m:t>j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forever</a:t>
                </a:r>
                <a:endParaRPr lang="en-US" dirty="0" smtClean="0"/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Else, 	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 charset="0"/>
                      </a:rPr>
                      <m:t>j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is </a:t>
                </a:r>
                <a:r>
                  <a:rPr lang="en-US" b="1" dirty="0">
                    <a:solidFill>
                      <a:schemeClr val="tx1"/>
                    </a:solidFill>
                  </a:rPr>
                  <a:t>probed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then</a:t>
                </a:r>
                <a:r>
                  <a:rPr lang="en-US" dirty="0" smtClean="0"/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 charset="0"/>
                      </a:rPr>
                      <m:t>j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𝑀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𝑀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𝑗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914400" lvl="2" indent="0">
                  <a:buNone/>
                </a:pPr>
                <a:r>
                  <a:rPr lang="en-US" dirty="0" smtClean="0"/>
                  <a:t>     		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else,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 charset="0"/>
                      </a:rPr>
                      <m:t>j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b="1" dirty="0">
                    <a:solidFill>
                      <a:schemeClr val="tx1"/>
                    </a:solidFill>
                  </a:rPr>
                  <a:t>unprobed</a:t>
                </a:r>
                <a:r>
                  <a:rPr lang="en-US" dirty="0">
                    <a:solidFill>
                      <a:schemeClr val="tx1"/>
                    </a:solidFill>
                  </a:rPr>
                  <a:t> then </a:t>
                </a:r>
                <a:r>
                  <a:rPr lang="en-US" b="1" dirty="0">
                    <a:solidFill>
                      <a:schemeClr val="accent1"/>
                    </a:solidFill>
                  </a:rPr>
                  <a:t>probe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 charset="0"/>
                      </a:rPr>
                      <m:t>j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000" dirty="0"/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Proof Idea</a:t>
                </a:r>
              </a:p>
              <a:p>
                <a:pPr lvl="1"/>
                <a:r>
                  <a:rPr lang="en-US" b="1" dirty="0" smtClean="0">
                    <a:solidFill>
                      <a:schemeClr val="accent1"/>
                    </a:solidFill>
                  </a:rPr>
                  <a:t>Couple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both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PoI</a:t>
                </a:r>
                <a:r>
                  <a:rPr lang="en-US" dirty="0">
                    <a:solidFill>
                      <a:schemeClr val="tx1"/>
                    </a:solidFill>
                  </a:rPr>
                  <a:t> &amp; </a:t>
                </a:r>
                <a:r>
                  <a:rPr lang="en-US" b="1" dirty="0">
                    <a:solidFill>
                      <a:schemeClr val="tx1"/>
                    </a:solidFill>
                  </a:rPr>
                  <a:t>Free-Info</a:t>
                </a:r>
                <a:r>
                  <a:rPr lang="en-US" dirty="0">
                    <a:solidFill>
                      <a:schemeClr val="tx1"/>
                    </a:solidFill>
                  </a:rPr>
                  <a:t> worlds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  Same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charset="0"/>
                      </a:rPr>
                      <m:t>𝐄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[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charset="0"/>
                      </a:rPr>
                      <m:t>𝚫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charset="0"/>
                      </a:rPr>
                      <m:t>𝐕𝐚𝐥𝐮𝐞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Although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no price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in Free-Info, they get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lower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value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8920" y="1794847"/>
                <a:ext cx="7201585" cy="4695942"/>
              </a:xfrm>
              <a:blipFill rotWithShape="0">
                <a:blip r:embed="rId2"/>
                <a:stretch>
                  <a:fillRect l="-761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59603" y="5680001"/>
                <a:ext cx="1392373" cy="30777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𝑌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603" y="5680001"/>
                <a:ext cx="1392373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39815" y="1946815"/>
                <a:ext cx="990124" cy="30777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charset="0"/>
                      </a:rPr>
                      <m:t>𝑔</m:t>
                    </m:r>
                    <m:r>
                      <a:rPr lang="en-US" sz="1400" i="1" dirty="0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1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400" b="1" i="1" dirty="0">
                            <a:latin typeface="Cambria Math" charset="0"/>
                          </a:rPr>
                          <m:t>𝒀</m:t>
                        </m:r>
                      </m:e>
                      <m:sub>
                        <m:r>
                          <a:rPr lang="en-US" sz="1400" i="1" dirty="0">
                            <a:latin typeface="Cambria Math" charset="0"/>
                          </a:rPr>
                          <m:t>𝑀</m:t>
                        </m:r>
                      </m:sub>
                    </m:sSub>
                    <m:r>
                      <a:rPr lang="en-US" sz="1400" i="1" dirty="0">
                        <a:latin typeface="Cambria Math" charset="0"/>
                      </a:rPr>
                      <m:t>,</m:t>
                    </m:r>
                    <m:r>
                      <a:rPr lang="en-US" sz="1400" i="1" dirty="0">
                        <a:latin typeface="Cambria Math" charset="0"/>
                      </a:rPr>
                      <m:t>𝑖</m:t>
                    </m:r>
                    <m:r>
                      <a:rPr lang="en-US" sz="1400" i="1" dirty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sz="1400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1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815" y="1946815"/>
                <a:ext cx="990124" cy="307777"/>
              </a:xfrm>
              <a:prstGeom prst="rect">
                <a:avLst/>
              </a:prstGeom>
              <a:blipFill rotWithShape="0">
                <a:blip r:embed="rId4"/>
                <a:stretch>
                  <a:fillRect r="-1220" b="-11321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6589199" cy="759523"/>
          </a:xfrm>
        </p:spPr>
        <p:txBody>
          <a:bodyPr>
            <a:normAutofit/>
          </a:bodyPr>
          <a:lstStyle/>
          <a:p>
            <a:r>
              <a:rPr lang="en-US" sz="2800" dirty="0"/>
              <a:t>Step </a:t>
            </a:r>
            <a:r>
              <a:rPr lang="en-US" sz="2800" dirty="0" smtClean="0"/>
              <a:t>3: Strategy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950823" y="651558"/>
                <a:ext cx="4007982" cy="856607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1. E[Optimal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Adap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PoI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] </a:t>
                </a: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0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E[Optimal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Surrog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Free-Info]</a:t>
                </a:r>
              </a:p>
              <a:p>
                <a:pPr marL="0" indent="0">
                  <a:buNone/>
                </a:pP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2. Optimal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Surrog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Free-Info </a:t>
                </a: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0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charset="0"/>
                      </a:rPr>
                      <m:t>≤</m:t>
                    </m:r>
                  </m:oMath>
                </a14:m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1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0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charset="0"/>
                      </a:rPr>
                      <m:t>𝜶</m:t>
                    </m:r>
                    <m:r>
                      <a:rPr lang="en-US" sz="10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charset="0"/>
                      </a:rPr>
                      <m:t> ×</m:t>
                    </m:r>
                  </m:oMath>
                </a14:m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(Frugal </a:t>
                </a:r>
                <a:r>
                  <a:rPr lang="en-US" sz="10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Alg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Free-Info) </a:t>
                </a:r>
              </a:p>
              <a:p>
                <a:pPr marL="0" indent="0">
                  <a:buNone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3. E[Frugal </a:t>
                </a:r>
                <a:r>
                  <a:rPr lang="en-US" sz="1000" dirty="0" err="1">
                    <a:solidFill>
                      <a:schemeClr val="tx1"/>
                    </a:solidFill>
                  </a:rPr>
                  <a:t>Alg</a:t>
                </a:r>
                <a:r>
                  <a:rPr lang="en-US" sz="1000" dirty="0">
                    <a:solidFill>
                      <a:schemeClr val="tx1"/>
                    </a:solidFill>
                  </a:rPr>
                  <a:t> in Free-Info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]	</a:t>
                </a:r>
                <a14:m>
                  <m:oMath xmlns:m="http://schemas.openxmlformats.org/officeDocument/2006/math">
                    <m:r>
                      <a:rPr lang="en-US" sz="1000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1000" dirty="0" smtClean="0">
                    <a:solidFill>
                      <a:schemeClr val="tx1"/>
                    </a:solidFill>
                  </a:rPr>
                  <a:t>  E[Frugal </a:t>
                </a:r>
                <a:r>
                  <a:rPr lang="en-US" sz="1000" dirty="0">
                    <a:solidFill>
                      <a:schemeClr val="tx1"/>
                    </a:solidFill>
                  </a:rPr>
                  <a:t>Strategy in </a:t>
                </a:r>
                <a:r>
                  <a:rPr lang="en-US" sz="1000" dirty="0" err="1">
                    <a:solidFill>
                      <a:schemeClr val="tx1"/>
                    </a:solidFill>
                  </a:rPr>
                  <a:t>PoI</a:t>
                </a:r>
                <a:r>
                  <a:rPr lang="en-US" sz="1000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23" y="651558"/>
                <a:ext cx="4007982" cy="8566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62045" y="618829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Q.E.D.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7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119897" y="1581978"/>
                <a:ext cx="6098270" cy="885417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cap="all" dirty="0" smtClean="0"/>
                  <a:t>ThM</a:t>
                </a:r>
                <a:r>
                  <a:rPr lang="en-US" sz="1800" cap="all" dirty="0"/>
                  <a:t> [</a:t>
                </a:r>
                <a:r>
                  <a:rPr lang="en-US" sz="1800" cap="all" dirty="0" smtClean="0">
                    <a:solidFill>
                      <a:schemeClr val="accent1"/>
                    </a:solidFill>
                  </a:rPr>
                  <a:t>S-</a:t>
                </a:r>
                <a:r>
                  <a:rPr lang="en-US" sz="1800" cap="all" dirty="0" smtClean="0"/>
                  <a:t>SODA18</a:t>
                </a:r>
                <a:r>
                  <a:rPr lang="en-US" sz="1800" cap="all" dirty="0"/>
                  <a:t>]:</a:t>
                </a:r>
                <a:r>
                  <a:rPr lang="en-US" sz="1800" dirty="0" smtClean="0"/>
                  <a:t>  For a Packing/Covering Problem: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/>
                  <a:t> </a:t>
                </a:r>
                <a:r>
                  <a:rPr lang="en-US" sz="1800" dirty="0" smtClean="0"/>
                  <a:t> 	</a:t>
                </a:r>
                <a14:m>
                  <m:oMath xmlns:m="http://schemas.openxmlformats.org/officeDocument/2006/math">
                    <m:r>
                      <a:rPr lang="en-US" sz="1800" b="1" i="1" cap="small" smtClean="0">
                        <a:solidFill>
                          <a:schemeClr val="tx1"/>
                        </a:solidFill>
                        <a:latin typeface="Cambria Math" charset="0"/>
                      </a:rPr>
                      <m:t>𝜶</m:t>
                    </m:r>
                  </m:oMath>
                </a14:m>
                <a:r>
                  <a:rPr lang="mr-IN" sz="1800" cap="small" dirty="0" smtClean="0">
                    <a:solidFill>
                      <a:schemeClr val="tx1"/>
                    </a:solidFill>
                  </a:rPr>
                  <a:t>–</a:t>
                </a:r>
                <a:r>
                  <a:rPr lang="en-US" sz="1800" cap="small" dirty="0" err="1" smtClean="0">
                    <a:solidFill>
                      <a:schemeClr val="tx1"/>
                    </a:solidFill>
                  </a:rPr>
                  <a:t>approx</a:t>
                </a:r>
                <a:r>
                  <a:rPr lang="en-US" sz="1800" cap="small" dirty="0" smtClean="0"/>
                  <a:t> </a:t>
                </a:r>
                <a:r>
                  <a:rPr lang="en-US" sz="1800" cap="small" dirty="0" smtClean="0">
                    <a:solidFill>
                      <a:schemeClr val="accent1"/>
                    </a:solidFill>
                  </a:rPr>
                  <a:t>Frugal </a:t>
                </a:r>
                <a:r>
                  <a:rPr lang="en-US" sz="1800" cap="small" dirty="0" err="1" smtClean="0"/>
                  <a:t>alg</a:t>
                </a:r>
                <a:r>
                  <a:rPr lang="en-US" sz="1800" cap="small" dirty="0" smtClean="0"/>
                  <a:t> in </a:t>
                </a:r>
                <a:r>
                  <a:rPr lang="en-US" sz="1800" cap="small" dirty="0" smtClean="0">
                    <a:solidFill>
                      <a:schemeClr val="accent1"/>
                    </a:solidFill>
                  </a:rPr>
                  <a:t>Free-Info </a:t>
                </a:r>
                <a:r>
                  <a:rPr lang="en-US" sz="1800" cap="small" dirty="0" smtClean="0"/>
                  <a:t>World </a:t>
                </a:r>
                <a:br>
                  <a:rPr lang="en-US" sz="1800" cap="small" dirty="0" smtClean="0"/>
                </a:br>
                <a:r>
                  <a:rPr lang="en-US" sz="1800" cap="small" dirty="0" smtClean="0"/>
                  <a:t>  </a:t>
                </a:r>
                <a14:m>
                  <m:oMath xmlns:m="http://schemas.openxmlformats.org/officeDocument/2006/math">
                    <m:r>
                      <a:rPr lang="en-US" sz="1800" b="1" i="1" cap="small" smtClean="0">
                        <a:latin typeface="Cambria Math" charset="0"/>
                      </a:rPr>
                      <m:t>⟹</m:t>
                    </m:r>
                  </m:oMath>
                </a14:m>
                <a:r>
                  <a:rPr lang="en-US" sz="1800" cap="small" dirty="0" smtClean="0"/>
                  <a:t> 	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𝜶</m:t>
                    </m:r>
                  </m:oMath>
                </a14:m>
                <a:r>
                  <a:rPr lang="mr-IN" sz="1800" dirty="0">
                    <a:solidFill>
                      <a:schemeClr val="tx1"/>
                    </a:solidFill>
                  </a:rPr>
                  <a:t>–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approx</a:t>
                </a:r>
                <a:r>
                  <a:rPr lang="en-US" sz="1800" dirty="0" smtClean="0"/>
                  <a:t> Strategy in </a:t>
                </a:r>
                <a:r>
                  <a:rPr lang="en-US" sz="1800" dirty="0" err="1" smtClean="0">
                    <a:solidFill>
                      <a:schemeClr val="accent1"/>
                    </a:solidFill>
                  </a:rPr>
                  <a:t>PoI</a:t>
                </a:r>
                <a:r>
                  <a:rPr lang="en-US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1800" dirty="0" smtClean="0"/>
                  <a:t>World</a:t>
                </a:r>
                <a:endParaRPr lang="en-US" sz="1800" cap="small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9897" y="1581978"/>
                <a:ext cx="6098270" cy="8854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94990935"/>
                  </p:ext>
                </p:extLst>
              </p:nvPr>
            </p:nvGraphicFramePr>
            <p:xfrm>
              <a:off x="2599844" y="2691973"/>
              <a:ext cx="5155833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378"/>
                    <a:gridCol w="1730455"/>
                  </a:tblGrid>
                  <a:tr h="276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Problem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Approx</a:t>
                          </a:r>
                          <a:r>
                            <a:rPr lang="en-US" sz="1400" dirty="0" smtClean="0"/>
                            <a:t> Ratio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276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Max/Min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Matroid</a:t>
                          </a:r>
                          <a:r>
                            <a:rPr lang="en-US" sz="1400" baseline="0" dirty="0" smtClean="0"/>
                            <a:t> Basis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276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Max Matching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276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Max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400" dirty="0" smtClean="0"/>
                            <a:t>-system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6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Max Knapsack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276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Min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Vertex-/Set-Cover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min{</a:t>
                          </a:r>
                          <a:r>
                            <a:rPr lang="en-US" sz="1400" dirty="0" err="1" smtClean="0"/>
                            <a:t>f,log</a:t>
                          </a:r>
                          <a:r>
                            <a:rPr lang="en-US" sz="1400" dirty="0" smtClean="0"/>
                            <a:t> n}</a:t>
                          </a:r>
                        </a:p>
                      </a:txBody>
                      <a:tcPr/>
                    </a:tc>
                  </a:tr>
                  <a:tr h="276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Min Facility Location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1.861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276997">
                    <a:tc>
                      <a:txBody>
                        <a:bodyPr/>
                        <a:lstStyle/>
                        <a:p>
                          <a:pPr marL="0" marR="0" lvl="1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Min Prize Collecting Steiner 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276997">
                    <a:tc>
                      <a:txBody>
                        <a:bodyPr/>
                        <a:lstStyle/>
                        <a:p>
                          <a:pPr marL="0" marR="0" lvl="1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Feedback</a:t>
                          </a:r>
                          <a:r>
                            <a:rPr lang="en-US" sz="1400" baseline="0" dirty="0" smtClean="0"/>
                            <a:t> Vertex Set</a:t>
                          </a:r>
                          <a:endParaRPr lang="en-US" sz="1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O(log n)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94990935"/>
                  </p:ext>
                </p:extLst>
              </p:nvPr>
            </p:nvGraphicFramePr>
            <p:xfrm>
              <a:off x="2599844" y="2691973"/>
              <a:ext cx="5155833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5378"/>
                    <a:gridCol w="1730455"/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Problem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Approx</a:t>
                          </a:r>
                          <a:r>
                            <a:rPr lang="en-US" sz="1400" dirty="0" smtClean="0"/>
                            <a:t> Ratio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Max/Min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err="1" smtClean="0"/>
                            <a:t>Matroid</a:t>
                          </a:r>
                          <a:r>
                            <a:rPr lang="en-US" sz="1400" baseline="0" dirty="0" smtClean="0"/>
                            <a:t> Basis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Max Matching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8" t="-302000" r="-51155" b="-5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8592" t="-302000" r="-1408" b="-5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Max Knapsack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Min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Vertex-/Set-Cover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min{</a:t>
                          </a:r>
                          <a:r>
                            <a:rPr lang="en-US" sz="1400" dirty="0" err="1" smtClean="0"/>
                            <a:t>f,log</a:t>
                          </a:r>
                          <a:r>
                            <a:rPr lang="en-US" sz="1400" dirty="0" smtClean="0"/>
                            <a:t> n}</a:t>
                          </a: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Min Facility Location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1.861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1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Min Prize Collecting Steiner 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1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Feedback</a:t>
                          </a:r>
                          <a:r>
                            <a:rPr lang="en-US" sz="1400" baseline="0" dirty="0" smtClean="0"/>
                            <a:t> Vertex Set</a:t>
                          </a:r>
                          <a:endParaRPr lang="en-US" sz="1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O(log n)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2077033" y="5914278"/>
            <a:ext cx="6098270" cy="400797"/>
          </a:xfrm>
          <a:prstGeom prst="rect">
            <a:avLst/>
          </a:prstGeom>
          <a:solidFill>
            <a:schemeClr val="bg1">
              <a:alpha val="2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None/>
              <a:defRPr sz="2000" b="1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cap="all" dirty="0"/>
              <a:t>Question</a:t>
            </a:r>
            <a:r>
              <a:rPr lang="en-US" sz="1800" dirty="0"/>
              <a:t>:  Beyond Frugal </a:t>
            </a:r>
            <a:r>
              <a:rPr lang="en-US" sz="1800" dirty="0" err="1"/>
              <a:t>Algos</a:t>
            </a:r>
            <a:r>
              <a:rPr lang="en-US" sz="1800" dirty="0"/>
              <a:t>, e.g., Shortest Path?</a:t>
            </a:r>
          </a:p>
        </p:txBody>
      </p:sp>
    </p:spTree>
    <p:extLst>
      <p:ext uri="{BB962C8B-B14F-4D97-AF65-F5344CB8AC3E}">
        <p14:creationId xmlns:p14="http://schemas.microsoft.com/office/powerpoint/2010/main" val="25190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6911415" cy="821275"/>
          </a:xfrm>
        </p:spPr>
        <p:txBody>
          <a:bodyPr>
            <a:normAutofit/>
          </a:bodyPr>
          <a:lstStyle/>
          <a:p>
            <a:r>
              <a:rPr lang="en-US" dirty="0"/>
              <a:t>Extension: </a:t>
            </a:r>
            <a:r>
              <a:rPr lang="en-US" dirty="0" smtClean="0"/>
              <a:t>Markovian Price of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28524" y="1793264"/>
                <a:ext cx="6114731" cy="4829605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 smtClean="0"/>
                  <a:t>What if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Multiple</a:t>
                </a:r>
                <a:r>
                  <a:rPr lang="en-US" dirty="0" smtClean="0"/>
                  <a:t> Probes to Find a Box Value?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Suppose Each Box has a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Markov Chain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1600" dirty="0" smtClean="0">
                    <a:solidFill>
                      <a:schemeClr val="tx1"/>
                    </a:solidFill>
                  </a:rPr>
                  <a:t>Directed acyclic graph</a:t>
                </a:r>
              </a:p>
              <a:p>
                <a:pPr lvl="1"/>
                <a:r>
                  <a:rPr lang="en-US" sz="1600" b="1" dirty="0" smtClean="0">
                    <a:solidFill>
                      <a:srgbClr val="00B050"/>
                    </a:solidFill>
                  </a:rPr>
                  <a:t>Start</a:t>
                </a:r>
                <a:r>
                  <a:rPr lang="en-US" sz="16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&amp; </a:t>
                </a:r>
                <a:r>
                  <a:rPr lang="en-US" sz="1600" b="1" dirty="0" smtClean="0">
                    <a:solidFill>
                      <a:srgbClr val="0070C0"/>
                    </a:solidFill>
                  </a:rPr>
                  <a:t>Destination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states</a:t>
                </a:r>
              </a:p>
              <a:p>
                <a:pPr lvl="1"/>
                <a:r>
                  <a:rPr lang="en-US" sz="1600" dirty="0" smtClean="0">
                    <a:solidFill>
                      <a:schemeClr val="tx1"/>
                    </a:solidFill>
                  </a:rPr>
                  <a:t>Each pull incurs a </a:t>
                </a:r>
                <a:r>
                  <a:rPr lang="en-US" sz="1600" b="1" dirty="0" smtClean="0">
                    <a:solidFill>
                      <a:schemeClr val="accent1"/>
                    </a:solidFill>
                  </a:rPr>
                  <a:t>price</a:t>
                </a:r>
              </a:p>
              <a:p>
                <a:pPr lvl="1"/>
                <a:r>
                  <a:rPr lang="en-US" sz="1600" dirty="0" smtClean="0">
                    <a:solidFill>
                      <a:schemeClr val="tx1"/>
                    </a:solidFill>
                  </a:rPr>
                  <a:t>Box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𝐏𝐫𝐞𝐩𝐚𝐫𝐞𝐝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if in destination</a:t>
                </a:r>
              </a:p>
              <a:p>
                <a:pPr lvl="1"/>
                <a:endParaRPr lang="en-US" sz="1000" dirty="0" smtClean="0">
                  <a:solidFill>
                    <a:schemeClr val="tx1"/>
                  </a:solidFill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Adaptively 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𝑆</m:t>
                    </m:r>
                    <m:r>
                      <a:rPr lang="en-US" i="1">
                        <a:latin typeface="Cambria Math" charset="0"/>
                      </a:rPr>
                      <m:t>⊆</m:t>
                    </m:r>
                    <m:r>
                      <a:rPr lang="en-US">
                        <a:solidFill>
                          <a:schemeClr val="accent1"/>
                        </a:solidFill>
                        <a:latin typeface="Cambria Math" charset="0"/>
                      </a:rPr>
                      <m:t>𝐏𝐫𝐞𝐩𝐚𝐫𝐞𝐝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𝑆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charset="0"/>
                      </a:rPr>
                      <m:t>𝐅𝐞𝐚𝐬𝐢𝐛𝐥𝐞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Max:</a:t>
                </a:r>
                <a:r>
                  <a:rPr lang="en-US" dirty="0" smtClean="0"/>
                  <a:t> 	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Value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Total pull prices</a:t>
                </a:r>
                <a:endParaRPr lang="en-US" dirty="0"/>
              </a:p>
              <a:p>
                <a:pPr lvl="1"/>
                <a:endParaRPr lang="en-US" sz="100" dirty="0" smtClean="0"/>
              </a:p>
            </p:txBody>
          </p:sp>
        </mc:Choice>
        <mc:Fallback xmlns="">
          <p:sp useBgFill="1"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8524" y="1793264"/>
                <a:ext cx="6114731" cy="4829605"/>
              </a:xfrm>
              <a:blipFill rotWithShape="0">
                <a:blip r:embed="rId3"/>
                <a:stretch>
                  <a:fillRect l="-897" t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477" y="1681134"/>
            <a:ext cx="858050" cy="765933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6406622" y="4351805"/>
            <a:ext cx="2407177" cy="1760999"/>
            <a:chOff x="6606194" y="2447067"/>
            <a:chExt cx="2407177" cy="1760999"/>
          </a:xfrm>
        </p:grpSpPr>
        <p:sp>
          <p:nvSpPr>
            <p:cNvPr id="29" name="Oval 28"/>
            <p:cNvSpPr/>
            <p:nvPr/>
          </p:nvSpPr>
          <p:spPr>
            <a:xfrm>
              <a:off x="7595189" y="2576005"/>
              <a:ext cx="308919" cy="28420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218439" y="3275409"/>
              <a:ext cx="308919" cy="28420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023570" y="3275408"/>
              <a:ext cx="308919" cy="28420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29" idx="5"/>
              <a:endCxn id="37" idx="0"/>
            </p:cNvCxnSpPr>
            <p:nvPr/>
          </p:nvCxnSpPr>
          <p:spPr>
            <a:xfrm>
              <a:off x="7858868" y="2818589"/>
              <a:ext cx="319162" cy="45681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7372899" y="2805486"/>
              <a:ext cx="259309" cy="46992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858868" y="2489906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Start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42218" y="3522061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70C0"/>
                  </a:solidFill>
                </a:rPr>
                <a:t>Dest</a:t>
              </a:r>
              <a:r>
                <a:rPr lang="en-US" b="1" dirty="0" smtClean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899924" y="3336773"/>
                  <a:ext cx="4587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9924" y="3336773"/>
                  <a:ext cx="45871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241051" y="3358544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1051" y="3358544"/>
                  <a:ext cx="37702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7352716" y="2491221"/>
                  <a:ext cx="6526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2716" y="2491221"/>
                  <a:ext cx="65267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6650513" y="3863734"/>
              <a:ext cx="22605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Captures </a:t>
              </a:r>
              <a:r>
                <a:rPr lang="en-US" sz="1400" b="1" dirty="0" smtClean="0"/>
                <a:t>Pandora’s Box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06194" y="2447067"/>
              <a:ext cx="2407177" cy="1760999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728868" y="2640563"/>
            <a:ext cx="3092650" cy="1409265"/>
            <a:chOff x="5933784" y="4294165"/>
            <a:chExt cx="3092650" cy="1409265"/>
          </a:xfrm>
        </p:grpSpPr>
        <p:sp>
          <p:nvSpPr>
            <p:cNvPr id="9" name="Oval 8"/>
            <p:cNvSpPr/>
            <p:nvPr/>
          </p:nvSpPr>
          <p:spPr>
            <a:xfrm>
              <a:off x="6456285" y="4825977"/>
              <a:ext cx="308919" cy="28420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192830" y="4475248"/>
              <a:ext cx="308919" cy="284205"/>
            </a:xfrm>
            <a:prstGeom prst="ellipse">
              <a:avLst/>
            </a:prstGeom>
            <a:solidFill>
              <a:srgbClr val="DEC3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192829" y="5158504"/>
              <a:ext cx="308919" cy="284205"/>
            </a:xfrm>
            <a:prstGeom prst="ellipse">
              <a:avLst/>
            </a:prstGeom>
            <a:solidFill>
              <a:srgbClr val="DEC3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878765" y="4613486"/>
              <a:ext cx="308919" cy="28420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957026" y="5171521"/>
              <a:ext cx="308919" cy="28420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9" idx="7"/>
            </p:cNvCxnSpPr>
            <p:nvPr/>
          </p:nvCxnSpPr>
          <p:spPr>
            <a:xfrm flipV="1">
              <a:off x="6719964" y="4613487"/>
              <a:ext cx="472865" cy="25411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  <a:endCxn id="12" idx="2"/>
            </p:cNvCxnSpPr>
            <p:nvPr/>
          </p:nvCxnSpPr>
          <p:spPr>
            <a:xfrm>
              <a:off x="7501749" y="4617351"/>
              <a:ext cx="377016" cy="13823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5"/>
              <a:endCxn id="11" idx="2"/>
            </p:cNvCxnSpPr>
            <p:nvPr/>
          </p:nvCxnSpPr>
          <p:spPr>
            <a:xfrm>
              <a:off x="6719964" y="5068561"/>
              <a:ext cx="472865" cy="23204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" idx="5"/>
              <a:endCxn id="13" idx="1"/>
            </p:cNvCxnSpPr>
            <p:nvPr/>
          </p:nvCxnSpPr>
          <p:spPr>
            <a:xfrm>
              <a:off x="7456509" y="4717832"/>
              <a:ext cx="545757" cy="49531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1" idx="6"/>
              <a:endCxn id="13" idx="2"/>
            </p:cNvCxnSpPr>
            <p:nvPr/>
          </p:nvCxnSpPr>
          <p:spPr>
            <a:xfrm>
              <a:off x="7501748" y="5300607"/>
              <a:ext cx="455278" cy="1301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396582" y="478152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-5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60819" y="4423462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-1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35345" y="5107424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-2</a:t>
              </a:r>
              <a:endParaRPr 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76545" y="4397406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+2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24313" y="5334098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+10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33784" y="4604628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Start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3891" y="4820081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70C0"/>
                  </a:solidFill>
                </a:rPr>
                <a:t>Dest</a:t>
              </a:r>
              <a:r>
                <a:rPr lang="en-US" b="1" dirty="0" smtClean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968119" y="4294165"/>
              <a:ext cx="3058315" cy="134622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41312" y="3076559"/>
            <a:ext cx="1134030" cy="46166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200" b="1" smtClean="0"/>
              <a:t>Multi-armed</a:t>
            </a:r>
          </a:p>
          <a:p>
            <a:pPr marL="0" lvl="1" algn="ctr"/>
            <a:r>
              <a:rPr lang="en-US" sz="1200" b="1" dirty="0" smtClean="0"/>
              <a:t>bandits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753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6911415" cy="821275"/>
          </a:xfrm>
        </p:spPr>
        <p:txBody>
          <a:bodyPr>
            <a:normAutofit/>
          </a:bodyPr>
          <a:lstStyle/>
          <a:p>
            <a:r>
              <a:rPr lang="en-US" dirty="0"/>
              <a:t>Extension: </a:t>
            </a:r>
            <a:r>
              <a:rPr lang="en-US" dirty="0" smtClean="0"/>
              <a:t>Markovian Price of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2277471" y="1853448"/>
                <a:ext cx="6069694" cy="1028297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itchFamily="34" charset="0"/>
                  <a:buNone/>
                  <a:defRPr sz="2000" b="1" kern="1200" cap="sm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2000" b="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800" b="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800" b="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cap="all" dirty="0" err="1" smtClean="0"/>
                  <a:t>ThM</a:t>
                </a:r>
                <a:r>
                  <a:rPr lang="en-US" cap="all" dirty="0"/>
                  <a:t> </a:t>
                </a:r>
                <a:r>
                  <a:rPr lang="en-US" cap="all" dirty="0" smtClean="0"/>
                  <a:t>[</a:t>
                </a:r>
                <a:r>
                  <a:rPr lang="en-US" cap="all" dirty="0"/>
                  <a:t>GJS</a:t>
                </a:r>
                <a:r>
                  <a:rPr lang="en-US" cap="all" dirty="0">
                    <a:solidFill>
                      <a:schemeClr val="accent1"/>
                    </a:solidFill>
                  </a:rPr>
                  <a:t>S</a:t>
                </a:r>
                <a:r>
                  <a:rPr lang="en-US" cap="all" dirty="0"/>
                  <a:t>’18</a:t>
                </a:r>
                <a:r>
                  <a:rPr lang="en-US" cap="all" dirty="0" smtClean="0"/>
                  <a:t>]:</a:t>
                </a:r>
                <a:r>
                  <a:rPr lang="en-US" dirty="0" smtClean="0"/>
                  <a:t>  For a Packing/Covering Problem: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 </a:t>
                </a:r>
                <a:r>
                  <a:rPr lang="en-US" dirty="0" smtClean="0"/>
                  <a:t> 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𝜶</m:t>
                    </m:r>
                  </m:oMath>
                </a14:m>
                <a:r>
                  <a:rPr lang="mr-IN" dirty="0" smtClean="0"/>
                  <a:t>–</a:t>
                </a:r>
                <a:r>
                  <a:rPr lang="en-US" dirty="0" err="1" smtClean="0"/>
                  <a:t>approx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Frugal </a:t>
                </a:r>
                <a:r>
                  <a:rPr lang="en-US" dirty="0" err="1" smtClean="0"/>
                  <a:t>alg</a:t>
                </a:r>
                <a:r>
                  <a:rPr lang="en-US" dirty="0" smtClean="0"/>
                  <a:t> in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Free-Info </a:t>
                </a:r>
                <a:r>
                  <a:rPr lang="en-US" dirty="0" smtClean="0"/>
                  <a:t>World </a:t>
                </a:r>
                <a:br>
                  <a:rPr lang="en-US" dirty="0" smtClean="0"/>
                </a:b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⟹</m:t>
                    </m:r>
                  </m:oMath>
                </a14:m>
                <a:r>
                  <a:rPr lang="en-US" dirty="0" smtClean="0"/>
                  <a:t> 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𝜶</m:t>
                    </m:r>
                  </m:oMath>
                </a14:m>
                <a:r>
                  <a:rPr lang="mr-IN" dirty="0"/>
                  <a:t>–</a:t>
                </a:r>
                <a:r>
                  <a:rPr lang="en-US" dirty="0" err="1" smtClean="0"/>
                  <a:t>approx</a:t>
                </a:r>
                <a:r>
                  <a:rPr lang="en-US" dirty="0" smtClean="0"/>
                  <a:t> Strategy in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Markovian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PoI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World</a:t>
                </a: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471" y="1853448"/>
                <a:ext cx="6069694" cy="10282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/>
          <p:cNvSpPr txBox="1">
            <a:spLocks/>
          </p:cNvSpPr>
          <p:nvPr/>
        </p:nvSpPr>
        <p:spPr>
          <a:xfrm>
            <a:off x="1800115" y="3025208"/>
            <a:ext cx="7056501" cy="3676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b="1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  <a:p>
            <a:pPr>
              <a:buFont typeface="Arial" charset="0"/>
              <a:buChar char="•"/>
            </a:pPr>
            <a:r>
              <a:rPr lang="en-US" dirty="0" smtClean="0"/>
              <a:t>Proof Idea</a:t>
            </a:r>
            <a:endParaRPr lang="en-US" sz="1000" dirty="0" smtClean="0"/>
          </a:p>
          <a:p>
            <a:pPr marL="685800" lvl="2" indent="-285750"/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dirty="0">
                <a:solidFill>
                  <a:schemeClr val="tx1"/>
                </a:solidFill>
              </a:rPr>
              <a:t>an index similar to </a:t>
            </a:r>
            <a:r>
              <a:rPr lang="en-US" b="1" dirty="0">
                <a:solidFill>
                  <a:schemeClr val="accent1"/>
                </a:solidFill>
              </a:rPr>
              <a:t>Gittins </a:t>
            </a:r>
            <a:r>
              <a:rPr lang="en-US" b="1" dirty="0" smtClean="0">
                <a:solidFill>
                  <a:schemeClr val="accent1"/>
                </a:solidFill>
              </a:rPr>
              <a:t>Index</a:t>
            </a:r>
            <a:r>
              <a:rPr lang="en-US" dirty="0" smtClean="0">
                <a:solidFill>
                  <a:schemeClr val="tx1"/>
                </a:solidFill>
              </a:rPr>
              <a:t> and play </a:t>
            </a:r>
            <a:r>
              <a:rPr lang="en-US" b="1" dirty="0" smtClean="0">
                <a:solidFill>
                  <a:schemeClr val="tx1"/>
                </a:solidFill>
              </a:rPr>
              <a:t>greedily</a:t>
            </a:r>
          </a:p>
          <a:p>
            <a:pPr marL="685800" lvl="2" indent="-285750"/>
            <a:r>
              <a:rPr lang="en-US" dirty="0">
                <a:solidFill>
                  <a:schemeClr val="tx1"/>
                </a:solidFill>
              </a:rPr>
              <a:t>A similar </a:t>
            </a:r>
            <a:r>
              <a:rPr lang="en-US" b="1" dirty="0">
                <a:solidFill>
                  <a:schemeClr val="tx1"/>
                </a:solidFill>
              </a:rPr>
              <a:t>three steps</a:t>
            </a:r>
            <a:r>
              <a:rPr lang="en-US" dirty="0">
                <a:solidFill>
                  <a:schemeClr val="tx1"/>
                </a:solidFill>
              </a:rPr>
              <a:t> proof</a:t>
            </a:r>
          </a:p>
          <a:p>
            <a:pPr marL="685800" lvl="2" indent="-285750"/>
            <a:r>
              <a:rPr lang="en-US" dirty="0" smtClean="0">
                <a:solidFill>
                  <a:schemeClr val="tx1"/>
                </a:solidFill>
              </a:rPr>
              <a:t>Define a </a:t>
            </a:r>
            <a:r>
              <a:rPr lang="en-US" b="1" dirty="0" smtClean="0">
                <a:solidFill>
                  <a:schemeClr val="tx1"/>
                </a:solidFill>
              </a:rPr>
              <a:t>surrogate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pb</a:t>
            </a:r>
            <a:r>
              <a:rPr lang="en-US" dirty="0" smtClean="0">
                <a:solidFill>
                  <a:schemeClr val="tx1"/>
                </a:solidFill>
              </a:rPr>
              <a:t>:  	Builds on  </a:t>
            </a:r>
            <a:r>
              <a:rPr lang="en-US" b="1" dirty="0" smtClean="0">
                <a:solidFill>
                  <a:schemeClr val="tx1"/>
                </a:solidFill>
              </a:rPr>
              <a:t>Dumitriu-Tetali-Winkler’03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sz="1400" dirty="0" smtClean="0">
                <a:solidFill>
                  <a:schemeClr val="tx1"/>
                </a:solidFill>
              </a:rPr>
              <a:t>	</a:t>
            </a:r>
            <a:r>
              <a:rPr lang="en-US" sz="1400" dirty="0" smtClean="0"/>
              <a:t>							        [</a:t>
            </a:r>
            <a:r>
              <a:rPr lang="en-US" sz="1400" dirty="0" smtClean="0">
                <a:hlinkClick r:id="rId4"/>
              </a:rPr>
              <a:t>On Playing Golf with Two Balls</a:t>
            </a:r>
            <a:r>
              <a:rPr lang="en-US" sz="1400" dirty="0" smtClean="0"/>
              <a:t>]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 smtClean="0"/>
              <a:t>Contribution:</a:t>
            </a:r>
            <a:r>
              <a:rPr lang="en-US" sz="1600" b="0" cap="none" dirty="0" smtClean="0"/>
              <a:t> </a:t>
            </a:r>
            <a:r>
              <a:rPr lang="en-US" sz="1800" b="0" cap="none" dirty="0" smtClean="0"/>
              <a:t>Extends Gittins index to </a:t>
            </a:r>
            <a:endParaRPr lang="en-US" sz="1800" b="0" cap="none" dirty="0"/>
          </a:p>
          <a:p>
            <a:pPr marL="685800" lvl="2" indent="-285750"/>
            <a:r>
              <a:rPr lang="en-US" dirty="0" smtClean="0">
                <a:solidFill>
                  <a:schemeClr val="tx1"/>
                </a:solidFill>
              </a:rPr>
              <a:t>Combinatorial setting</a:t>
            </a:r>
          </a:p>
          <a:p>
            <a:pPr marL="685800" lvl="2" indent="-285750"/>
            <a:r>
              <a:rPr lang="en-US" dirty="0" smtClean="0">
                <a:solidFill>
                  <a:schemeClr val="tx1"/>
                </a:solidFill>
              </a:rPr>
              <a:t>No </a:t>
            </a:r>
            <a:r>
              <a:rPr lang="en-US" dirty="0">
                <a:solidFill>
                  <a:schemeClr val="tx1"/>
                </a:solidFill>
              </a:rPr>
              <a:t>discounting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2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42415" y="1615738"/>
            <a:ext cx="6830882" cy="4863440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a Probing Problem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Pandora’s box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Finding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best box</a:t>
            </a: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Price of Information (Model 1)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the General Model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Using a Frugal Algorithm to Design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Strategy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Extension: Multistage Probing</a:t>
            </a:r>
            <a:endParaRPr lang="en-US" sz="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Constrained Stochastic Probing </a:t>
            </a:r>
            <a:r>
              <a:rPr lang="en-US" dirty="0">
                <a:solidFill>
                  <a:schemeClr val="tx1"/>
                </a:solidFill>
              </a:rPr>
              <a:t>(Model </a:t>
            </a:r>
            <a:r>
              <a:rPr lang="en-US" dirty="0" smtClean="0">
                <a:solidFill>
                  <a:schemeClr val="tx1"/>
                </a:solidFill>
              </a:rPr>
              <a:t>2)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What is Adaptivity </a:t>
            </a:r>
            <a:r>
              <a:rPr lang="en-US" b="1" dirty="0">
                <a:solidFill>
                  <a:schemeClr val="accent1"/>
                </a:solidFill>
              </a:rPr>
              <a:t>Gap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Bounding the Adaptivity Gap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Extension: Both Prices and Constraints</a:t>
            </a:r>
            <a:endParaRPr lang="en-US" sz="1000" b="1" dirty="0" smtClean="0">
              <a:solidFill>
                <a:schemeClr val="accent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Beyond Probing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Problems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Optimal Stopping Theory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Two-Stage vs Multi-Stage Optimization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Known vs Unknown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Distributions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42414" y="1793696"/>
                <a:ext cx="7201585" cy="5064304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dirty="0"/>
                  <a:t>Given </a:t>
                </a:r>
                <a:r>
                  <a:rPr lang="en-US" dirty="0">
                    <a:solidFill>
                      <a:schemeClr val="accent1"/>
                    </a:solidFill>
                  </a:rPr>
                  <a:t>Independent </a:t>
                </a:r>
                <a:r>
                  <a:rPr lang="en-US" dirty="0"/>
                  <a:t>Distributions on </a:t>
                </a:r>
                <a:r>
                  <a:rPr lang="en-US" dirty="0">
                    <a:solidFill>
                      <a:schemeClr val="accent1"/>
                    </a:solidFill>
                  </a:rPr>
                  <a:t>Values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chemeClr val="accent1"/>
                    </a:solidFill>
                  </a:rPr>
                  <a:t/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800" b="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 charset="0"/>
                      </a:rPr>
                      <m:t>, .. , </m:t>
                    </m:r>
                    <m:sSub>
                      <m:sSubPr>
                        <m:ctrlPr>
                          <a:rPr lang="en-US" sz="1800" b="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000" dirty="0"/>
              </a:p>
              <a:p>
                <a:pPr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dirty="0"/>
                  <a:t>Given </a:t>
                </a:r>
                <a:r>
                  <a:rPr lang="en-US" dirty="0">
                    <a:solidFill>
                      <a:schemeClr val="accent1"/>
                    </a:solidFill>
                  </a:rPr>
                  <a:t>Probing Prices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000" dirty="0"/>
              </a:p>
              <a:p>
                <a:pPr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</a:rPr>
                  <a:t>Adaptively</a:t>
                </a:r>
                <a:r>
                  <a:rPr lang="en-US" dirty="0"/>
                  <a:t> find 		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charset="0"/>
                      </a:rPr>
                      <m:t>𝑃𝑟𝑜𝑏𝑒𝑑</m:t>
                    </m:r>
                    <m:r>
                      <a:rPr lang="en-US" sz="1800" b="0" i="1">
                        <a:latin typeface="Cambria Math" charset="0"/>
                      </a:rPr>
                      <m:t>⊆{1,2,…,</m:t>
                    </m:r>
                    <m:r>
                      <a:rPr lang="en-US" sz="1800" b="0" i="1">
                        <a:latin typeface="Cambria Math" charset="0"/>
                      </a:rPr>
                      <m:t>𝑛</m:t>
                    </m:r>
                    <m:r>
                      <a:rPr lang="en-US" sz="1800" b="0" i="1">
                        <a:latin typeface="Cambria Math" charset="0"/>
                      </a:rPr>
                      <m:t>}</m:t>
                    </m:r>
                  </m:oMath>
                </a14:m>
                <a:endParaRPr lang="en-US" sz="1000" dirty="0"/>
              </a:p>
              <a:p>
                <a:pPr>
                  <a:spcAft>
                    <a:spcPts val="1200"/>
                  </a:spcAft>
                  <a:buFont typeface="Arial" charset="0"/>
                  <a:buChar char="•"/>
                </a:pPr>
                <a:endParaRPr lang="en-US" sz="500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dirty="0" smtClean="0"/>
                  <a:t>	Constraint</a:t>
                </a:r>
                <a:r>
                  <a:rPr lang="en-US" dirty="0"/>
                  <a:t>: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  </a:t>
                </a:r>
                <a:r>
                  <a:rPr lang="en-US" sz="1800" dirty="0" smtClean="0"/>
                  <a:t>Given </a:t>
                </a:r>
                <a:r>
                  <a:rPr lang="en-US" sz="1800" dirty="0" smtClean="0">
                    <a:solidFill>
                      <a:schemeClr val="accent1"/>
                    </a:solidFill>
                  </a:rPr>
                  <a:t>Price 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Budget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sz="1800" i="1" dirty="0" smtClean="0">
                    <a:latin typeface="Cambria Math" charset="0"/>
                  </a:rPr>
                  <a:t> 	</a:t>
                </a:r>
                <a:r>
                  <a:rPr lang="en-US" sz="1800" dirty="0" smtClean="0">
                    <a:latin typeface="Century Gothic" charset="0"/>
                    <a:ea typeface="Century Gothic" charset="0"/>
                    <a:cs typeface="Century Gothic" charset="0"/>
                  </a:rPr>
                  <a:t>(knapsack)</a:t>
                </a:r>
                <a:r>
                  <a:rPr lang="en-US" sz="1800" i="1" dirty="0" smtClean="0">
                    <a:latin typeface="Cambria Math" charset="0"/>
                  </a:rPr>
                  <a:t/>
                </a:r>
                <a:br>
                  <a:rPr lang="en-US" sz="1800" i="1" dirty="0" smtClean="0">
                    <a:latin typeface="Cambria Math" charset="0"/>
                  </a:rPr>
                </a:br>
                <a:r>
                  <a:rPr lang="en-US" sz="1800" i="1" dirty="0" smtClean="0">
                    <a:latin typeface="Cambria Math" charset="0"/>
                  </a:rPr>
                  <a:t> 				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mr-IN" sz="18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>
                            <a:latin typeface="Cambria Math" charset="0"/>
                          </a:rPr>
                          <m:t>𝑖</m:t>
                        </m:r>
                        <m:r>
                          <a:rPr lang="en-US" sz="1800" b="0" i="1">
                            <a:latin typeface="Cambria Math" charset="0"/>
                          </a:rPr>
                          <m:t>∈</m:t>
                        </m:r>
                        <m:r>
                          <a:rPr lang="en-US" sz="1800" b="0" i="1">
                            <a:latin typeface="Cambria Math" charset="0"/>
                          </a:rPr>
                          <m:t>𝑃𝑟𝑜𝑏𝑒𝑑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>
                            <a:latin typeface="Cambria Math" charset="0"/>
                          </a:rPr>
                          <m:t> </m:t>
                        </m:r>
                      </m:e>
                    </m:nary>
                    <m:r>
                      <a:rPr lang="en-US" sz="1800" b="0" i="1">
                        <a:latin typeface="Cambria Math" charset="0"/>
                      </a:rPr>
                      <m:t>≤</m:t>
                    </m:r>
                    <m:r>
                      <a:rPr lang="en-US" sz="1800" b="0" i="1">
                        <a:latin typeface="Cambria Math" charset="0"/>
                      </a:rPr>
                      <m:t>𝐵</m:t>
                    </m:r>
                  </m:oMath>
                </a14:m>
                <a:endParaRPr lang="en-US" sz="500" dirty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dirty="0" smtClean="0"/>
                  <a:t>	Objective</a:t>
                </a:r>
                <a:r>
                  <a:rPr lang="en-US" dirty="0"/>
                  <a:t>: 	Maximize </a:t>
                </a:r>
                <a:r>
                  <a:rPr lang="en-US" dirty="0">
                    <a:solidFill>
                      <a:schemeClr val="accent1"/>
                    </a:solidFill>
                  </a:rPr>
                  <a:t>Expected Value</a:t>
                </a:r>
              </a:p>
              <a:p>
                <a:pPr marL="857250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𝑃𝑟𝑜𝑏𝑒𝑑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{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2414" y="1793696"/>
                <a:ext cx="7201585" cy="5064304"/>
              </a:xfrm>
              <a:blipFill rotWithShape="0">
                <a:blip r:embed="rId2"/>
                <a:stretch>
                  <a:fillRect l="-762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6589199" cy="890151"/>
          </a:xfrm>
        </p:spPr>
        <p:txBody>
          <a:bodyPr/>
          <a:lstStyle/>
          <a:p>
            <a:r>
              <a:rPr lang="en-US" dirty="0" smtClean="0"/>
              <a:t>Model 2: Finding Best Box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9418" y="4599811"/>
            <a:ext cx="1792478" cy="52322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Constrained </a:t>
            </a:r>
          </a:p>
          <a:p>
            <a:pPr algn="ctr"/>
            <a:r>
              <a:rPr lang="en-US" sz="1400" b="1" dirty="0" smtClean="0"/>
              <a:t>Stochastic Probing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7043855" y="2166163"/>
                <a:ext cx="1643453" cy="502898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cap="none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i="1" cap="non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1400" i="1" cap="none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1400" i="1" cap="none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1400" i="1" cap="non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</m:t>
                              </m:r>
                              <m:r>
                                <a:rPr lang="en-US" sz="1400" i="1" cap="none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w</m:t>
                              </m:r>
                              <m: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p</m:t>
                              </m:r>
                              <m: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   </m:t>
                                  </m:r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55" y="2166163"/>
                <a:ext cx="1643453" cy="502898"/>
              </a:xfrm>
              <a:prstGeom prst="rect">
                <a:avLst/>
              </a:prstGeom>
              <a:blipFill rotWithShape="0">
                <a:blip r:embed="rId3"/>
                <a:stretch>
                  <a:fillRect l="-8456" t="-155294" b="-223529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2272937" y="3853543"/>
            <a:ext cx="6514803" cy="1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21979" y="5926453"/>
            <a:ext cx="293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smtClean="0">
                <a:solidFill>
                  <a:schemeClr val="accent1"/>
                </a:solidFill>
              </a:rPr>
              <a:t>How to Generalize</a:t>
            </a:r>
            <a:r>
              <a:rPr lang="en-US" sz="2400" b="1" dirty="0" smtClean="0">
                <a:solidFill>
                  <a:schemeClr val="accent1"/>
                </a:solidFill>
              </a:rPr>
              <a:t>?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5977084" y="2607703"/>
            <a:ext cx="3215177" cy="2202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b="1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1800" b="0" cap="none" dirty="0" smtClean="0"/>
              <a:t>Orienteering</a:t>
            </a:r>
            <a:endParaRPr lang="en-US" sz="1800" b="0" cap="none" dirty="0"/>
          </a:p>
          <a:p>
            <a:pPr>
              <a:buFont typeface="Arial" charset="0"/>
              <a:buChar char="•"/>
            </a:pPr>
            <a:r>
              <a:rPr lang="en-US" sz="1800" b="0" cap="none" dirty="0" smtClean="0"/>
              <a:t>Information (</a:t>
            </a:r>
            <a:r>
              <a:rPr lang="en-US" sz="1800" b="0" cap="none" dirty="0" err="1" smtClean="0"/>
              <a:t>submod</a:t>
            </a:r>
            <a:r>
              <a:rPr lang="en-US" sz="1800" b="0" cap="none" dirty="0" smtClean="0"/>
              <a:t>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cap="none" dirty="0" smtClean="0"/>
              <a:t>Problem: </a:t>
            </a:r>
            <a:r>
              <a:rPr lang="en-US" sz="1800" b="0" dirty="0" smtClean="0"/>
              <a:t>Sensor Placement </a:t>
            </a:r>
            <a:br>
              <a:rPr lang="en-US" sz="1800" b="0" dirty="0" smtClean="0"/>
            </a:br>
            <a:r>
              <a:rPr lang="en-US" sz="1400" b="0" cap="none" dirty="0" smtClean="0"/>
              <a:t>[</a:t>
            </a:r>
            <a:r>
              <a:rPr lang="en-US" sz="1400" b="0" cap="none" dirty="0" smtClean="0">
                <a:hlinkClick r:id="rId2" action="ppaction://hlinkfile"/>
              </a:rPr>
              <a:t>Guestrin-Krause-Singh’05</a:t>
            </a:r>
            <a:r>
              <a:rPr lang="en-US" sz="1400" b="0" cap="none" dirty="0" smtClean="0"/>
              <a:t>]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980844" y="2601938"/>
            <a:ext cx="2664822" cy="146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b="1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1800" b="0" cap="none" dirty="0"/>
              <a:t>Knapsack </a:t>
            </a:r>
            <a:r>
              <a:rPr lang="en-US" sz="1800" b="0" cap="none" dirty="0" smtClean="0"/>
              <a:t>Budget</a:t>
            </a:r>
            <a:endParaRPr lang="en-US" sz="1800" b="0" cap="none" dirty="0"/>
          </a:p>
          <a:p>
            <a:pPr>
              <a:buFont typeface="Arial" charset="0"/>
              <a:buChar char="•"/>
            </a:pPr>
            <a:r>
              <a:rPr lang="en-US" sz="1800" b="0" cap="none" dirty="0" smtClean="0"/>
              <a:t>Max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cap="none" dirty="0" smtClean="0"/>
              <a:t>Problem: </a:t>
            </a:r>
            <a:r>
              <a:rPr lang="en-US" sz="1800" b="0" dirty="0" smtClean="0"/>
              <a:t>Best Box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977084" y="2600111"/>
            <a:ext cx="2828346" cy="2202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b="1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1800" b="0" cap="none" dirty="0" smtClean="0"/>
              <a:t>Cardinality</a:t>
            </a:r>
            <a:endParaRPr lang="en-US" sz="1800" b="0" cap="none" dirty="0"/>
          </a:p>
          <a:p>
            <a:pPr>
              <a:buFont typeface="Arial" charset="0"/>
              <a:buChar char="•"/>
            </a:pPr>
            <a:r>
              <a:rPr lang="en-US" sz="1800" b="0" cap="none" dirty="0" smtClean="0"/>
              <a:t># </a:t>
            </a:r>
            <a:r>
              <a:rPr lang="en-US" sz="1800" b="0" cap="none" dirty="0" smtClean="0"/>
              <a:t>influenced people</a:t>
            </a:r>
            <a:endParaRPr lang="en-US" sz="1800" b="0" cap="none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800" cap="none" dirty="0" smtClean="0"/>
              <a:t>Problem: </a:t>
            </a:r>
            <a:r>
              <a:rPr lang="en-US" sz="1800" b="0" dirty="0" smtClean="0"/>
              <a:t>Influence Max </a:t>
            </a:r>
            <a:br>
              <a:rPr lang="en-US" sz="1800" b="0" dirty="0" smtClean="0"/>
            </a:br>
            <a:r>
              <a:rPr lang="en-US" sz="1400" b="0" cap="none" dirty="0" smtClean="0"/>
              <a:t>[</a:t>
            </a:r>
            <a:r>
              <a:rPr lang="en-US" sz="1400" b="0" cap="none" dirty="0" smtClean="0">
                <a:hlinkClick r:id="rId3" action="ppaction://hlinkfile"/>
              </a:rPr>
              <a:t>Kempe-Kleinberg-Tardos’00</a:t>
            </a:r>
            <a:r>
              <a:rPr lang="en-US" sz="1400" b="0" cap="none" dirty="0" smtClean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42415" y="1793696"/>
                <a:ext cx="6777515" cy="4547143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dirty="0" smtClean="0"/>
                  <a:t>Given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Probabilities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, .. ,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chemeClr val="accent1"/>
                    </a:solidFill>
                  </a:rPr>
                  <a:t> </a:t>
                </a:r>
                <a:br>
                  <a:rPr lang="en-US" sz="1600" b="1" dirty="0" smtClean="0">
                    <a:solidFill>
                      <a:schemeClr val="accent1"/>
                    </a:solidFill>
                  </a:rPr>
                </a:br>
                <a:r>
                  <a:rPr lang="en-US" sz="1600" b="1" dirty="0" smtClean="0">
                    <a:solidFill>
                      <a:schemeClr val="accent1"/>
                    </a:solidFill>
                  </a:rPr>
                  <a:t>		</a:t>
                </a:r>
                <a:r>
                  <a:rPr lang="en-US" sz="1600" b="0" cap="none" dirty="0" smtClean="0">
                    <a:latin typeface="+mj-lt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1600" b="0" i="1" cap="none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1600" b="0" cap="none" dirty="0" smtClean="0">
                    <a:latin typeface="+mj-lt"/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sz="1600" b="0" i="1" cap="none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1600" b="0" cap="none" dirty="0" smtClean="0">
                    <a:latin typeface="+mj-lt"/>
                  </a:rPr>
                  <a:t> </a:t>
                </a:r>
                <a:r>
                  <a:rPr lang="en-US" sz="1600" b="0" cap="none" dirty="0" err="1" smtClean="0">
                    <a:latin typeface="+mj-lt"/>
                  </a:rPr>
                  <a:t>w.p</a:t>
                </a:r>
                <a:r>
                  <a:rPr lang="en-US" sz="1600" b="0" cap="none" dirty="0" smtClean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cap="none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cap="none" smtClean="0">
                            <a:latin typeface="Cambria Math" charset="0"/>
                          </a:rPr>
                          <m:t>p</m:t>
                        </m:r>
                      </m:e>
                      <m:sub>
                        <m:r>
                          <a:rPr lang="en-US" sz="1600" b="0" i="1" cap="none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b="0" cap="none" dirty="0">
                  <a:latin typeface="+mj-lt"/>
                </a:endParaRPr>
              </a:p>
              <a:p>
                <a:pPr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dirty="0" smtClean="0"/>
                  <a:t>Given </a:t>
                </a:r>
                <a:r>
                  <a:rPr lang="en-US" dirty="0">
                    <a:solidFill>
                      <a:schemeClr val="accent1"/>
                    </a:solidFill>
                  </a:rPr>
                  <a:t>Packing</a:t>
                </a:r>
                <a:r>
                  <a:rPr lang="en-US" dirty="0"/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Constraints</a:t>
                </a:r>
                <a:endParaRPr lang="en-US" sz="1000" b="0" cap="none" dirty="0" smtClean="0"/>
              </a:p>
              <a:p>
                <a:pPr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dirty="0"/>
                  <a:t>Given </a:t>
                </a:r>
                <a:r>
                  <a:rPr lang="en-US" dirty="0">
                    <a:solidFill>
                      <a:schemeClr val="accent1"/>
                    </a:solidFill>
                  </a:rPr>
                  <a:t>Value</a:t>
                </a:r>
                <a:r>
                  <a:rPr lang="en-US" dirty="0"/>
                  <a:t> </a:t>
                </a:r>
                <a:r>
                  <a:rPr lang="en-US" dirty="0" smtClean="0"/>
                  <a:t>Fun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𝑓</m:t>
                    </m:r>
                    <m:r>
                      <a:rPr lang="en-US" b="0" i="1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b="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[</m:t>
                        </m:r>
                        <m:r>
                          <a:rPr lang="en-US" b="0" i="1">
                            <a:latin typeface="Cambria Math" charset="0"/>
                          </a:rPr>
                          <m:t>𝑛</m:t>
                        </m:r>
                        <m:r>
                          <a:rPr lang="en-US" b="0" i="1">
                            <a:latin typeface="Cambria Math" charset="0"/>
                          </a:rPr>
                          <m:t>]</m:t>
                        </m:r>
                      </m:sup>
                    </m:sSup>
                    <m:r>
                      <a:rPr lang="en-US" b="0" i="1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b="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dirty="0"/>
                  <a:t> 	</a:t>
                </a:r>
                <a:endParaRPr lang="en-US" sz="1000" dirty="0" smtClean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400"/>
                  </a:spcBef>
                  <a:spcAft>
                    <a:spcPts val="1200"/>
                  </a:spcAft>
                  <a:buNone/>
                </a:pPr>
                <a:endParaRPr lang="en-US" sz="100" dirty="0" smtClean="0">
                  <a:solidFill>
                    <a:schemeClr val="accent1"/>
                  </a:solidFill>
                </a:endParaRPr>
              </a:p>
              <a:p>
                <a:pPr marL="0" indent="0">
                  <a:spcBef>
                    <a:spcPts val="400"/>
                  </a:spcBef>
                  <a:spcAft>
                    <a:spcPts val="1200"/>
                  </a:spcAft>
                  <a:buNone/>
                </a:pPr>
                <a:r>
                  <a:rPr lang="en-US" sz="1800" b="0" cap="none" dirty="0" smtClean="0">
                    <a:latin typeface="+mj-lt"/>
                  </a:rPr>
                  <a:t>   </a:t>
                </a:r>
                <a:r>
                  <a:rPr lang="en-US" sz="1800" cap="none" dirty="0" smtClean="0">
                    <a:solidFill>
                      <a:schemeClr val="accent1"/>
                    </a:solidFill>
                    <a:latin typeface="+mj-lt"/>
                  </a:rPr>
                  <a:t>Adaptively</a:t>
                </a:r>
                <a:r>
                  <a:rPr lang="en-US" sz="1800" cap="none" dirty="0" smtClean="0">
                    <a:latin typeface="+mj-lt"/>
                  </a:rPr>
                  <a:t> </a:t>
                </a:r>
                <a:r>
                  <a:rPr lang="en-US" sz="1800" b="0" cap="none" dirty="0" smtClean="0">
                    <a:latin typeface="+mj-lt"/>
                  </a:rPr>
                  <a:t>find</a:t>
                </a:r>
                <a:r>
                  <a:rPr lang="en-US" sz="1800" cap="none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cap="none">
                        <a:latin typeface="Cambria Math" charset="0"/>
                      </a:rPr>
                      <m:t>𝑃𝑟𝑜𝑏𝑒𝑑</m:t>
                    </m:r>
                    <m:r>
                      <a:rPr lang="en-US" sz="1800" i="1" cap="none">
                        <a:latin typeface="Cambria Math" charset="0"/>
                      </a:rPr>
                      <m:t>⊆</m:t>
                    </m:r>
                    <m:r>
                      <a:rPr lang="en-US" sz="1800" b="1" i="1" cap="none" smtClean="0">
                        <a:latin typeface="Cambria Math" charset="0"/>
                      </a:rPr>
                      <m:t>[</m:t>
                    </m:r>
                    <m:r>
                      <a:rPr lang="en-US" sz="1800" b="0" i="1" cap="none" smtClean="0">
                        <a:latin typeface="Cambria Math" charset="0"/>
                      </a:rPr>
                      <m:t>𝑛</m:t>
                    </m:r>
                    <m:r>
                      <a:rPr lang="en-US" sz="1800" b="1" i="1" cap="none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1800" cap="none" dirty="0" smtClean="0">
                    <a:latin typeface="+mj-lt"/>
                  </a:rPr>
                  <a:t> </a:t>
                </a:r>
                <a:br>
                  <a:rPr lang="en-US" sz="1800" cap="none" dirty="0" smtClean="0">
                    <a:latin typeface="+mj-lt"/>
                  </a:rPr>
                </a:br>
                <a:r>
                  <a:rPr lang="en-US" sz="1800" cap="none" dirty="0" smtClean="0">
                    <a:latin typeface="+mj-lt"/>
                  </a:rPr>
                  <a:t>   </a:t>
                </a:r>
                <a:r>
                  <a:rPr lang="en-US" sz="1800" b="0" cap="none" dirty="0" smtClean="0">
                    <a:latin typeface="+mj-lt"/>
                  </a:rPr>
                  <a:t>satisfying constraints</a:t>
                </a:r>
              </a:p>
              <a:p>
                <a:pPr>
                  <a:spcBef>
                    <a:spcPts val="160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dirty="0" smtClean="0"/>
                  <a:t>Goal: </a:t>
                </a:r>
                <a:r>
                  <a:rPr lang="en-US" b="0" cap="none" dirty="0" smtClean="0"/>
                  <a:t>Maximize expected value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	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𝑃𝑟𝑜𝑏𝑒𝑑</m:t>
                    </m:r>
                    <m:r>
                      <a:rPr lang="en-US" i="1">
                        <a:latin typeface="Cambria Math" charset="0"/>
                      </a:rPr>
                      <m:t>∩</m:t>
                    </m:r>
                    <m:r>
                      <a:rPr lang="en-US" i="1">
                        <a:latin typeface="Cambria Math" charset="0"/>
                      </a:rPr>
                      <m:t>𝐴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2415" y="1793696"/>
                <a:ext cx="6777515" cy="4547143"/>
              </a:xfrm>
              <a:blipFill rotWithShape="0">
                <a:blip r:embed="rId4"/>
                <a:stretch>
                  <a:fillRect l="-810" t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7062876" cy="809271"/>
          </a:xfrm>
        </p:spPr>
        <p:txBody>
          <a:bodyPr>
            <a:normAutofit/>
          </a:bodyPr>
          <a:lstStyle/>
          <a:p>
            <a:r>
              <a:rPr lang="en-US" dirty="0" smtClean="0"/>
              <a:t>Constrained Stochastic </a:t>
            </a:r>
            <a:r>
              <a:rPr lang="en-US" dirty="0"/>
              <a:t>Probing</a:t>
            </a:r>
          </a:p>
        </p:txBody>
      </p:sp>
      <p:sp>
        <p:nvSpPr>
          <p:cNvPr id="7" name="Oval 6"/>
          <p:cNvSpPr/>
          <p:nvPr/>
        </p:nvSpPr>
        <p:spPr>
          <a:xfrm rot="19306733">
            <a:off x="7095707" y="4745262"/>
            <a:ext cx="817434" cy="1356924"/>
          </a:xfrm>
          <a:prstGeom prst="ellipse">
            <a:avLst/>
          </a:prstGeom>
          <a:solidFill>
            <a:srgbClr val="92D05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3099785">
            <a:off x="7627062" y="4824867"/>
            <a:ext cx="733710" cy="11553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64484" y="4521239"/>
            <a:ext cx="1793030" cy="1665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69941" y="4440586"/>
            <a:ext cx="53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[n]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15923" y="4883368"/>
            <a:ext cx="30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66530" y="4913101"/>
            <a:ext cx="100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Probed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74283" y="1844947"/>
                <a:ext cx="1313180" cy="461665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 smtClean="0"/>
                  <a:t>Probability that</a:t>
                </a:r>
                <a:br>
                  <a:rPr lang="en-US" sz="1200" dirty="0" smtClean="0"/>
                </a:b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1200" dirty="0" smtClean="0"/>
                  <a:t> is </a:t>
                </a:r>
                <a:r>
                  <a:rPr lang="en-US" sz="1200" b="1" dirty="0" smtClean="0">
                    <a:solidFill>
                      <a:schemeClr val="accent1"/>
                    </a:solidFill>
                  </a:rPr>
                  <a:t>active</a:t>
                </a:r>
                <a:endParaRPr lang="en-US" sz="12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283" y="1844947"/>
                <a:ext cx="131318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9091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5872163" y="2481943"/>
            <a:ext cx="30658" cy="15824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Adaptive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61814" y="4343118"/>
            <a:ext cx="6933992" cy="2109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b="1" kern="1200" cap="sm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Every </a:t>
            </a:r>
            <a:r>
              <a:rPr lang="en-US" dirty="0" smtClean="0">
                <a:solidFill>
                  <a:schemeClr val="accent1"/>
                </a:solidFill>
              </a:rPr>
              <a:t>Root-Leaf </a:t>
            </a:r>
            <a:r>
              <a:rPr lang="en-US" dirty="0" smtClean="0">
                <a:solidFill>
                  <a:schemeClr val="tx1"/>
                </a:solidFill>
              </a:rPr>
              <a:t>Path in Optimal </a:t>
            </a:r>
            <a:r>
              <a:rPr lang="en-US" dirty="0" smtClean="0">
                <a:solidFill>
                  <a:schemeClr val="accent1"/>
                </a:solidFill>
              </a:rPr>
              <a:t>Adaptive </a:t>
            </a:r>
            <a:r>
              <a:rPr lang="en-US" dirty="0" smtClean="0">
                <a:solidFill>
                  <a:schemeClr val="tx1"/>
                </a:solidFill>
              </a:rPr>
              <a:t>Strategy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No variable appears </a:t>
            </a:r>
            <a:r>
              <a:rPr lang="en-US" sz="1600" b="1" dirty="0" smtClean="0">
                <a:solidFill>
                  <a:schemeClr val="tx1"/>
                </a:solidFill>
              </a:rPr>
              <a:t>twice</a:t>
            </a:r>
            <a:r>
              <a:rPr lang="en-US" sz="1600" dirty="0" smtClean="0">
                <a:solidFill>
                  <a:schemeClr val="tx1"/>
                </a:solidFill>
              </a:rPr>
              <a:t> &amp; satisfies </a:t>
            </a:r>
            <a:r>
              <a:rPr lang="en-US" sz="1600" b="1" dirty="0" smtClean="0">
                <a:solidFill>
                  <a:schemeClr val="tx1"/>
                </a:solidFill>
              </a:rPr>
              <a:t>constraints</a:t>
            </a:r>
            <a:r>
              <a:rPr lang="en-US" sz="1600" dirty="0" smtClean="0">
                <a:solidFill>
                  <a:schemeClr val="tx1"/>
                </a:solidFill>
              </a:rPr>
              <a:t> in Model 2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Difficult to </a:t>
            </a:r>
            <a:r>
              <a:rPr lang="en-US" dirty="0" smtClean="0">
                <a:solidFill>
                  <a:schemeClr val="accent1"/>
                </a:solidFill>
              </a:rPr>
              <a:t>Find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Represent</a:t>
            </a:r>
            <a:r>
              <a:rPr lang="en-US" dirty="0" smtClean="0"/>
              <a:t>	</a:t>
            </a:r>
          </a:p>
          <a:p>
            <a:pPr lvl="1"/>
            <a:r>
              <a:rPr lang="en-US" sz="1600" b="0" cap="none" dirty="0" smtClean="0">
                <a:solidFill>
                  <a:schemeClr val="tx1"/>
                </a:solidFill>
              </a:rPr>
              <a:t>Can be </a:t>
            </a:r>
            <a:r>
              <a:rPr lang="en-US" sz="1600" b="1" cap="none" dirty="0" smtClean="0">
                <a:solidFill>
                  <a:schemeClr val="tx1"/>
                </a:solidFill>
              </a:rPr>
              <a:t>exponential</a:t>
            </a:r>
            <a:r>
              <a:rPr lang="en-US" sz="1600" b="0" cap="none" dirty="0" smtClean="0">
                <a:solidFill>
                  <a:schemeClr val="tx1"/>
                </a:solidFill>
              </a:rPr>
              <a:t> sized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712687" y="1468092"/>
            <a:ext cx="4941261" cy="2790004"/>
            <a:chOff x="2635197" y="1765492"/>
            <a:chExt cx="4941261" cy="279000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Content Placeholder 3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2654096" y="1765492"/>
                <a:ext cx="4922362" cy="2790004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</mc:Choice>
          <mc:Fallback xmlns="">
            <p:graphicFrame>
              <p:nvGraphicFramePr>
                <p:cNvPr id="6" name="Content Placeholder 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481405131"/>
                    </p:ext>
                  </p:extLst>
                </p:nvPr>
              </p:nvGraphicFramePr>
              <p:xfrm>
                <a:off x="2654096" y="1765492"/>
                <a:ext cx="4922362" cy="2790004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8" r:lo="rId9" r:qs="rId10" r:cs="rId11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4698783" y="2053284"/>
                  <a:ext cx="4897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8783" y="2053284"/>
                  <a:ext cx="489749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3440837" y="2636054"/>
                  <a:ext cx="4950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0837" y="2636054"/>
                  <a:ext cx="495071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2635197" y="3244072"/>
                  <a:ext cx="4950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5197" y="3244072"/>
                  <a:ext cx="495071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076267" y="3244072"/>
                  <a:ext cx="4950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267" y="3244072"/>
                  <a:ext cx="495071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3316850" y="3857336"/>
                  <a:ext cx="4950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6850" y="3857336"/>
                  <a:ext cx="495072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581494" y="3827580"/>
                  <a:ext cx="4950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1494" y="3827580"/>
                  <a:ext cx="495071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5936064" y="2640934"/>
                  <a:ext cx="4950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6064" y="2640934"/>
                  <a:ext cx="495072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321405" y="3244072"/>
                  <a:ext cx="4950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1405" y="3244072"/>
                  <a:ext cx="495071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6566543" y="3242394"/>
                  <a:ext cx="4950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543" y="3242394"/>
                  <a:ext cx="495071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1327593" y="2483329"/>
            <a:ext cx="116730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Adaptive </a:t>
            </a:r>
          </a:p>
          <a:p>
            <a:pPr algn="ctr"/>
            <a:r>
              <a:rPr lang="en-US" sz="1200" b="1" dirty="0" smtClean="0"/>
              <a:t>Decision Tree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7043855" y="1694671"/>
                <a:ext cx="1643453" cy="502898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cap="none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i="1" cap="non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1400" i="1" cap="none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1400" i="1" cap="none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1400" i="1" cap="non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</m:t>
                              </m:r>
                              <m:r>
                                <a:rPr lang="en-US" sz="1400" i="1" cap="none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w</m:t>
                              </m:r>
                              <m: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p</m:t>
                              </m:r>
                              <m: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   </m:t>
                                  </m:r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55" y="1694671"/>
                <a:ext cx="1643453" cy="502898"/>
              </a:xfrm>
              <a:prstGeom prst="rect">
                <a:avLst/>
              </a:prstGeom>
              <a:blipFill rotWithShape="0">
                <a:blip r:embed="rId20"/>
                <a:stretch>
                  <a:fillRect l="-8456" t="-157143" b="-227381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10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</a:t>
            </a:r>
            <a:r>
              <a:rPr lang="en-US" dirty="0" smtClean="0"/>
              <a:t>Non-Adaptive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1822914" y="1714500"/>
                <a:ext cx="6953586" cy="46236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Select a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Feasible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𝑃𝑟𝑜𝑏𝑒𝑑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the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Beginning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				</a:t>
                </a:r>
                <a:r>
                  <a:rPr lang="en-US" sz="1600" b="0" cap="none" dirty="0" smtClean="0">
                    <a:solidFill>
                      <a:schemeClr val="tx1"/>
                    </a:solidFill>
                  </a:rPr>
                  <a:t>max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E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~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[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𝑃𝑟𝑜𝑏𝑒𝑑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∩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	Benefits</a:t>
                </a:r>
                <a:r>
                  <a:rPr lang="en-US" dirty="0" smtClean="0"/>
                  <a:t>:</a:t>
                </a:r>
                <a:endParaRPr lang="en-US" sz="1600" b="0" cap="none" dirty="0" smtClean="0"/>
              </a:p>
              <a:p>
                <a:pPr lvl="1"/>
                <a:r>
                  <a:rPr lang="en-US" sz="1600" b="1" dirty="0" smtClean="0">
                    <a:solidFill>
                      <a:schemeClr val="tx1"/>
                    </a:solidFill>
                  </a:rPr>
                  <a:t>Represent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 Just output the set</a:t>
                </a:r>
              </a:p>
              <a:p>
                <a:pPr lvl="1"/>
                <a:r>
                  <a:rPr lang="en-US" sz="1600" b="1" dirty="0" smtClean="0">
                    <a:solidFill>
                      <a:schemeClr val="tx1"/>
                    </a:solidFill>
                  </a:rPr>
                  <a:t>Find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: This is submodular</a:t>
                </a:r>
                <a:br>
                  <a:rPr lang="en-US" sz="1600" dirty="0" smtClean="0">
                    <a:solidFill>
                      <a:schemeClr val="tx1"/>
                    </a:solidFill>
                  </a:rPr>
                </a:br>
                <a:r>
                  <a:rPr lang="en-US" sz="1600" dirty="0" smtClean="0">
                    <a:solidFill>
                      <a:schemeClr val="tx1"/>
                    </a:solidFill>
                  </a:rPr>
                  <a:t> 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g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E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~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</m:sub>
                    </m:sSub>
                    <m:r>
                      <a:rPr lang="en-US" sz="1600">
                        <a:solidFill>
                          <a:schemeClr val="tx1"/>
                        </a:solidFill>
                        <a:latin typeface="Cambria Math" charset="0"/>
                      </a:rPr>
                      <m:t>[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∩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</m:t>
                        </m:r>
                      </m:e>
                    </m:d>
                    <m:r>
                      <a:rPr lang="en-US" sz="1600" b="1" i="1">
                        <a:solidFill>
                          <a:schemeClr val="tx1"/>
                        </a:solidFill>
                        <a:latin typeface="Cambria Math" charset="0"/>
                      </a:rPr>
                      <m:t>]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>
                  <a:buFont typeface="Arial" charset="0"/>
                  <a:buChar char="•"/>
                </a:pPr>
                <a:endParaRPr lang="en-US" sz="500" b="1" dirty="0" smtClean="0">
                  <a:solidFill>
                    <a:schemeClr val="accent1"/>
                  </a:solidFill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Example:</a:t>
                </a:r>
                <a:r>
                  <a:rPr lang="en-US" dirty="0" smtClean="0"/>
                  <a:t> </a:t>
                </a:r>
                <a:r>
                  <a:rPr lang="en-US" sz="1600" b="0" cap="none" dirty="0" smtClean="0">
                    <a:solidFill>
                      <a:schemeClr val="tx1"/>
                    </a:solidFill>
                  </a:rPr>
                  <a:t>Can probe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≤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𝟐</m:t>
                    </m:r>
                  </m:oMath>
                </a14:m>
                <a:endParaRPr lang="en-US" sz="1600" b="1" dirty="0" smtClean="0"/>
              </a:p>
              <a:p>
                <a:pPr marL="457200" lvl="1" indent="0">
                  <a:buNone/>
                </a:pP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: 	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charset="0"/>
                      </a:rPr>
                      <m:t>𝟏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w.p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𝟎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.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𝟓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each</a:t>
                </a:r>
                <a:endParaRPr lang="en-US" sz="1600" dirty="0" smtClean="0"/>
              </a:p>
              <a:p>
                <a:pPr marL="457200" lvl="1" indent="0">
                  <a:buNone/>
                </a:pPr>
                <a:r>
                  <a:rPr lang="en-US" sz="1600" dirty="0" smtClean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: 	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charset="0"/>
                      </a:rPr>
                      <m:t>𝟏𝟎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w.p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charset="0"/>
                      </a:rPr>
                      <m:t>𝟎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charset="0"/>
                      </a:rPr>
                      <m:t>.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charset="0"/>
                      </a:rPr>
                      <m:t>𝟏</m:t>
                    </m:r>
                  </m:oMath>
                </a14:m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1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 smtClean="0">
                        <a:latin typeface="Cambria Math" charset="0"/>
                      </a:rPr>
                      <m:t>𝐄</m:t>
                    </m:r>
                    <m:r>
                      <a:rPr lang="en-US" sz="1600" b="1" smtClean="0">
                        <a:latin typeface="Cambria Math" charset="0"/>
                      </a:rPr>
                      <m:t>[</m:t>
                    </m:r>
                    <m:r>
                      <a:rPr lang="en-US" sz="1600" b="1">
                        <a:solidFill>
                          <a:srgbClr val="0070C0"/>
                        </a:solidFill>
                        <a:latin typeface="Cambria Math" charset="0"/>
                      </a:rPr>
                      <m:t>𝐀𝐃𝐀𝐏</m:t>
                    </m:r>
                    <m:r>
                      <a:rPr lang="en-US" sz="1600" b="1">
                        <a:latin typeface="Cambria Math" charset="0"/>
                      </a:rPr>
                      <m:t>]</m:t>
                    </m:r>
                    <m:r>
                      <m:rPr>
                        <m:nor/>
                      </m:rPr>
                      <a:rPr lang="en-US" sz="1600"/>
                      <m:t>=</m:t>
                    </m:r>
                    <m:f>
                      <m:fPr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99</m:t>
                            </m:r>
                          </m:num>
                          <m:den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1+</m:t>
                        </m:r>
                        <m:f>
                          <m:fPr>
                            <m:ctrlP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1+</m:t>
                        </m:r>
                        <m:f>
                          <m:fPr>
                            <m:ctrlP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𝟕𝟗𝟓</m:t>
                    </m:r>
                  </m:oMath>
                </a14:m>
                <a:endParaRPr lang="en-US" sz="1600" b="1" dirty="0" smtClean="0"/>
              </a:p>
              <a:p>
                <a:pPr marL="457200" lvl="1" indent="0">
                  <a:buNone/>
                </a:pPr>
                <a:r>
                  <a:rPr lang="en-US" sz="16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>
                        <a:latin typeface="Cambria Math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𝐍𝐀</m:t>
                        </m:r>
                      </m:e>
                    </m:d>
                    <m:r>
                      <m:rPr>
                        <m:nor/>
                      </m:rPr>
                      <a:rPr lang="en-US" sz="16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/>
                      <m:t>=</m:t>
                    </m:r>
                    <m:r>
                      <m:rPr>
                        <m:nor/>
                      </m:rPr>
                      <a:rPr lang="en-US" sz="1600" b="0" i="0" smtClean="0"/>
                      <m:t> </m:t>
                    </m:r>
                    <m:r>
                      <a:rPr lang="en-US" alt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endParaRPr lang="en-US" sz="1600" b="1" dirty="0"/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914" y="1714500"/>
                <a:ext cx="6953586" cy="4623669"/>
              </a:xfrm>
              <a:prstGeom prst="rect">
                <a:avLst/>
              </a:prstGeom>
              <a:blipFill rotWithShape="0">
                <a:blip r:embed="rId2"/>
                <a:stretch>
                  <a:fillRect l="-789" b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763041" y="4134963"/>
            <a:ext cx="2045469" cy="1134061"/>
            <a:chOff x="6763041" y="4919616"/>
            <a:chExt cx="2045469" cy="1134061"/>
          </a:xfrm>
        </p:grpSpPr>
        <p:grpSp>
          <p:nvGrpSpPr>
            <p:cNvPr id="10" name="Group 9"/>
            <p:cNvGrpSpPr/>
            <p:nvPr/>
          </p:nvGrpSpPr>
          <p:grpSpPr>
            <a:xfrm>
              <a:off x="7087525" y="5137048"/>
              <a:ext cx="1502962" cy="916629"/>
              <a:chOff x="6567653" y="2619316"/>
              <a:chExt cx="1502962" cy="91662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567653" y="2619316"/>
                <a:ext cx="1502962" cy="916629"/>
                <a:chOff x="6505047" y="2235003"/>
                <a:chExt cx="1502962" cy="916629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7055632" y="2235003"/>
                  <a:ext cx="308919" cy="284205"/>
                </a:xfrm>
                <a:prstGeom prst="ellipse">
                  <a:avLst/>
                </a:prstGeom>
                <a:solidFill>
                  <a:srgbClr val="DEC3B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7699090" y="2867427"/>
                  <a:ext cx="308919" cy="284205"/>
                </a:xfrm>
                <a:prstGeom prst="ellipse">
                  <a:avLst/>
                </a:prstGeom>
                <a:solidFill>
                  <a:srgbClr val="DEC3B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6505047" y="2856792"/>
                  <a:ext cx="308919" cy="284205"/>
                </a:xfrm>
                <a:prstGeom prst="ellipse">
                  <a:avLst/>
                </a:prstGeom>
                <a:solidFill>
                  <a:srgbClr val="DEC3B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6659507" y="2451998"/>
                  <a:ext cx="1084823" cy="457050"/>
                  <a:chOff x="6659507" y="2451998"/>
                  <a:chExt cx="1084823" cy="457050"/>
                </a:xfrm>
              </p:grpSpPr>
              <p:cxnSp>
                <p:nvCxnSpPr>
                  <p:cNvPr id="32" name="Straight Connector 31"/>
                  <p:cNvCxnSpPr>
                    <a:endCxn id="22" idx="0"/>
                  </p:cNvCxnSpPr>
                  <p:nvPr/>
                </p:nvCxnSpPr>
                <p:spPr>
                  <a:xfrm flipH="1">
                    <a:off x="6659507" y="2451998"/>
                    <a:ext cx="416850" cy="404794"/>
                  </a:xfrm>
                  <a:prstGeom prst="line">
                    <a:avLst/>
                  </a:prstGeom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>
                    <a:stCxn id="19" idx="5"/>
                    <a:endCxn id="20" idx="1"/>
                  </p:cNvCxnSpPr>
                  <p:nvPr/>
                </p:nvCxnSpPr>
                <p:spPr>
                  <a:xfrm>
                    <a:off x="7319311" y="2477587"/>
                    <a:ext cx="425019" cy="431461"/>
                  </a:xfrm>
                  <a:prstGeom prst="line">
                    <a:avLst/>
                  </a:prstGeom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6782765" y="2532228"/>
                  <a:ext cx="4331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tx2"/>
                      </a:solidFill>
                    </a:rPr>
                    <a:t>0.5</a:t>
                  </a:r>
                  <a:endParaRPr 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172076" y="2542892"/>
                  <a:ext cx="4331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tx2"/>
                      </a:solidFill>
                    </a:rPr>
                    <a:t>0.5</a:t>
                  </a:r>
                  <a:endParaRPr lang="en-US" sz="1400" b="1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6591772" y="2782230"/>
                <a:ext cx="4683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NO</a:t>
                </a:r>
                <a:endParaRPr lang="en-US" sz="14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496998" y="2768322"/>
                <a:ext cx="4812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YES</a:t>
                </a:r>
                <a:endParaRPr lang="en-US" sz="1400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278013" y="4919616"/>
                  <a:ext cx="48333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 smtClean="0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600" b="1" i="1" dirty="0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8013" y="4919616"/>
                  <a:ext cx="483337" cy="3385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763041" y="5538366"/>
                  <a:ext cx="2489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 smtClean="0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600" b="1" i="1" dirty="0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3041" y="5538366"/>
                  <a:ext cx="248938" cy="33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8780" b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8485300" y="5545049"/>
                  <a:ext cx="3232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 smtClean="0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600" b="1" i="1" dirty="0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5300" y="5545049"/>
                  <a:ext cx="323210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3208" b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43314" y="5982805"/>
                <a:ext cx="2890600" cy="379656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Examples with </a:t>
                </a:r>
                <a:r>
                  <a:rPr lang="en-US" sz="1400" b="1" dirty="0" smtClean="0">
                    <a:solidFill>
                      <a:srgbClr val="0070C0"/>
                    </a:solidFill>
                  </a:rPr>
                  <a:t>GAP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4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4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𝒆</m:t>
                        </m:r>
                      </m:num>
                      <m:den>
                        <m:r>
                          <a:rPr lang="en-US" sz="14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𝒆</m:t>
                        </m:r>
                        <m:r>
                          <a:rPr lang="en-US" sz="14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14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𝟏</m:t>
                        </m:r>
                      </m:den>
                    </m:f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≈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𝟏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.</m:t>
                    </m:r>
                    <m:r>
                      <a:rPr lang="en-US" sz="1400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𝟓𝟖</m:t>
                    </m:r>
                  </m:oMath>
                </a14:m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314" y="5982805"/>
                <a:ext cx="2890600" cy="379656"/>
              </a:xfrm>
              <a:prstGeom prst="rect">
                <a:avLst/>
              </a:prstGeom>
              <a:blipFill rotWithShape="0">
                <a:blip r:embed="rId6"/>
                <a:stretch>
                  <a:fillRect l="-420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 flipH="1">
            <a:off x="5743575" y="2619597"/>
            <a:ext cx="6877" cy="14666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5882477" y="2619597"/>
                <a:ext cx="3204371" cy="15810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Concern</a:t>
                </a:r>
                <a:r>
                  <a:rPr lang="en-US" dirty="0" smtClean="0"/>
                  <a:t>: </a:t>
                </a:r>
              </a:p>
              <a:p>
                <a:r>
                  <a:rPr lang="en-US" sz="1600" cap="none" dirty="0" smtClean="0">
                    <a:solidFill>
                      <a:schemeClr val="tx1"/>
                    </a:solidFill>
                  </a:rPr>
                  <a:t>Large </a:t>
                </a:r>
                <a:br>
                  <a:rPr lang="en-US" sz="1600" cap="none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cap="none" dirty="0">
                        <a:solidFill>
                          <a:srgbClr val="0070C0"/>
                        </a:solidFill>
                      </a:rPr>
                      <m:t>Adaptivity</m:t>
                    </m:r>
                    <m:r>
                      <a:rPr lang="en-US" sz="1600" b="1" i="0" cap="none" dirty="0" smtClean="0">
                        <a:solidFill>
                          <a:srgbClr val="0070C0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1600" b="1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𝐆𝐀𝐏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charset="0"/>
                      </a:rPr>
                      <m:t>:</m:t>
                    </m:r>
                    <m:r>
                      <a:rPr lang="en-US" sz="1600" b="1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>
                            <a:latin typeface="Cambria Math" charset="0"/>
                          </a:rPr>
                          <m:t>𝐄</m:t>
                        </m:r>
                        <m:r>
                          <a:rPr lang="en-US" sz="1600">
                            <a:latin typeface="Cambria Math" charset="0"/>
                          </a:rPr>
                          <m:t>[</m:t>
                        </m:r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𝐀𝐃𝐀𝐏</m:t>
                        </m:r>
                        <m:r>
                          <a:rPr lang="en-US" sz="1600">
                            <a:latin typeface="Cambria Math" charset="0"/>
                          </a:rPr>
                          <m:t>]</m:t>
                        </m:r>
                      </m:num>
                      <m:den>
                        <m:r>
                          <a:rPr lang="en-US" sz="1600">
                            <a:latin typeface="Cambria Math" charset="0"/>
                          </a:rPr>
                          <m:t>𝐄</m:t>
                        </m:r>
                        <m:r>
                          <a:rPr lang="en-US" sz="1600">
                            <a:latin typeface="Cambria Math" charset="0"/>
                          </a:rPr>
                          <m:t>[</m:t>
                        </m:r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𝐍𝐀</m:t>
                        </m:r>
                        <m:r>
                          <a:rPr lang="en-US" sz="1600">
                            <a:latin typeface="Cambria Math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1600" b="0" cap="none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477" y="2619597"/>
                <a:ext cx="3204371" cy="1581070"/>
              </a:xfrm>
              <a:prstGeom prst="rect">
                <a:avLst/>
              </a:prstGeom>
              <a:blipFill rotWithShape="0">
                <a:blip r:embed="rId7"/>
                <a:stretch>
                  <a:fillRect l="-2091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9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14048" y="1826605"/>
            <a:ext cx="4745591" cy="1160766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cap="all" dirty="0" err="1" smtClean="0"/>
              <a:t>Thm</a:t>
            </a:r>
            <a:r>
              <a:rPr lang="en-US" sz="1800" cap="all" dirty="0" smtClean="0"/>
              <a:t> [GN</a:t>
            </a:r>
            <a:r>
              <a:rPr lang="en-US" sz="1800" cap="all" dirty="0" smtClean="0">
                <a:solidFill>
                  <a:schemeClr val="accent1"/>
                </a:solidFill>
              </a:rPr>
              <a:t>S</a:t>
            </a:r>
            <a:r>
              <a:rPr lang="en-US" sz="1800" cap="all" dirty="0" smtClean="0"/>
              <a:t>-SODA16,17]</a:t>
            </a:r>
            <a:r>
              <a:rPr lang="en-US" sz="1800" cap="small" dirty="0" smtClean="0"/>
              <a:t>: Adaptivity Gap for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cap="small" dirty="0"/>
              <a:t>Constraints = </a:t>
            </a:r>
            <a:r>
              <a:rPr lang="en-US" sz="1800" cap="small" dirty="0">
                <a:solidFill>
                  <a:schemeClr val="accent1"/>
                </a:solidFill>
              </a:rPr>
              <a:t>Downward-Closed</a:t>
            </a:r>
            <a:endParaRPr lang="en-US" sz="1800" cap="small" dirty="0" smtClean="0">
              <a:solidFill>
                <a:schemeClr val="accent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cap="small" dirty="0"/>
              <a:t>Function </a:t>
            </a:r>
            <a:r>
              <a:rPr lang="en-US" sz="1800" cap="small" dirty="0" smtClean="0"/>
              <a:t>= </a:t>
            </a:r>
            <a:r>
              <a:rPr lang="en-US" sz="1800" cap="small" dirty="0">
                <a:solidFill>
                  <a:schemeClr val="accent1"/>
                </a:solidFill>
              </a:rPr>
              <a:t>Monotone Submodular</a:t>
            </a:r>
            <a:endParaRPr lang="en-US" sz="1800" cap="small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cap="small" dirty="0" smtClean="0"/>
              <a:t>is </a:t>
            </a:r>
            <a:r>
              <a:rPr lang="en-US" sz="1800" cap="small" dirty="0">
                <a:solidFill>
                  <a:schemeClr val="accent1"/>
                </a:solidFill>
              </a:rPr>
              <a:t>at most 3</a:t>
            </a:r>
            <a:r>
              <a:rPr lang="en-US" sz="1800" cap="small" dirty="0"/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13924" y="1752600"/>
            <a:ext cx="3017930" cy="1462992"/>
            <a:chOff x="5172091" y="1422884"/>
            <a:chExt cx="3017930" cy="1462992"/>
          </a:xfrm>
        </p:grpSpPr>
        <p:sp>
          <p:nvSpPr>
            <p:cNvPr id="8" name="Rectangle 7"/>
            <p:cNvSpPr/>
            <p:nvPr/>
          </p:nvSpPr>
          <p:spPr>
            <a:xfrm>
              <a:off x="5284754" y="1422884"/>
              <a:ext cx="915028" cy="42937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ADAP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3790" y="2341136"/>
              <a:ext cx="915028" cy="42937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NON-ADAP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74993" y="2341136"/>
              <a:ext cx="915028" cy="429375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ALGO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Left-Right Arrow 12"/>
            <p:cNvSpPr/>
            <p:nvPr/>
          </p:nvSpPr>
          <p:spPr>
            <a:xfrm rot="1313436" flipV="1">
              <a:off x="6227705" y="1882716"/>
              <a:ext cx="1466862" cy="142258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78624" y="1708061"/>
              <a:ext cx="172311" cy="26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5" name="Left-Right Arrow 14"/>
            <p:cNvSpPr/>
            <p:nvPr/>
          </p:nvSpPr>
          <p:spPr>
            <a:xfrm rot="16200000">
              <a:off x="5553385" y="2035035"/>
              <a:ext cx="447553" cy="110455"/>
            </a:xfrm>
            <a:prstGeom prst="leftRightArrow">
              <a:avLst/>
            </a:prstGeom>
            <a:solidFill>
              <a:srgbClr val="00B0F0"/>
            </a:solidFill>
            <a:effectLst>
              <a:glow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-Right Arrow 15"/>
            <p:cNvSpPr/>
            <p:nvPr/>
          </p:nvSpPr>
          <p:spPr>
            <a:xfrm>
              <a:off x="6308780" y="2472466"/>
              <a:ext cx="920641" cy="168551"/>
            </a:xfrm>
            <a:prstGeom prst="leftRightArrow">
              <a:avLst/>
            </a:prstGeom>
            <a:solidFill>
              <a:srgbClr val="00B0F0"/>
            </a:solidFill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72091" y="1961726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GAP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624148" y="2547322"/>
                  <a:ext cx="3802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𝜶</m:t>
                        </m:r>
                      </m:oMath>
                    </m:oMathPara>
                  </a14:m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4148" y="2547322"/>
                  <a:ext cx="380232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848867" y="1538617"/>
                  <a:ext cx="8082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𝜶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</m:oMath>
                  </a14:m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GAP</a:t>
                  </a:r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8867" y="1538617"/>
                  <a:ext cx="808235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5357" r="-3030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1552" y="3323432"/>
                <a:ext cx="789825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charset="0"/>
                  <a:buChar char="•"/>
                </a:pPr>
                <a:r>
                  <a:rPr lang="en-US" b="1" cap="small" dirty="0" smtClean="0"/>
                  <a:t>Downward-Closed</a:t>
                </a:r>
                <a:r>
                  <a:rPr lang="en-US" b="1" dirty="0" smtClean="0"/>
                  <a:t>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If a set can be probed then also any subset</a:t>
                </a:r>
              </a:p>
              <a:p>
                <a:pPr lvl="1"/>
                <a:r>
                  <a:rPr lang="en-US" b="1" dirty="0" smtClean="0">
                    <a:solidFill>
                      <a:schemeClr val="accent1"/>
                    </a:solidFill>
                  </a:rPr>
                  <a:t>	E.g</a:t>
                </a:r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  <a:r>
                  <a:rPr lang="en-US" dirty="0"/>
                  <a:t>, </a:t>
                </a:r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 smtClean="0"/>
                  <a:t>, matching, orienteering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b="1" cap="small" dirty="0" smtClean="0"/>
                  <a:t>Submodular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charset="0"/>
                      </a:rPr>
                      <m:t>S</m:t>
                    </m:r>
                    <m:r>
                      <a:rPr lang="en-US" b="0" i="1" dirty="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charset="0"/>
                      </a:rPr>
                      <m:t>T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e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S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e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f</m:t>
                    </m:r>
                    <m:r>
                      <a:rPr lang="en-US" b="0" i="0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T</m:t>
                    </m:r>
                    <m:r>
                      <a:rPr lang="en-US" b="0" i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>
                    <a:solidFill>
                      <a:schemeClr val="accent1"/>
                    </a:solidFill>
                  </a:rPr>
                  <a:t>	E.g</a:t>
                </a:r>
                <a:r>
                  <a:rPr lang="en-US" b="1" dirty="0">
                    <a:solidFill>
                      <a:schemeClr val="accent1"/>
                    </a:solidFill>
                  </a:rPr>
                  <a:t>.</a:t>
                </a:r>
                <a:r>
                  <a:rPr lang="en-US" dirty="0"/>
                  <a:t>, </a:t>
                </a:r>
                <a:r>
                  <a:rPr lang="en-US" dirty="0" smtClean="0"/>
                  <a:t>max, sum of top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52" y="3323432"/>
                <a:ext cx="7898256" cy="1754326"/>
              </a:xfrm>
              <a:prstGeom prst="rect">
                <a:avLst/>
              </a:prstGeom>
              <a:blipFill rotWithShape="0">
                <a:blip r:embed="rId12"/>
                <a:stretch>
                  <a:fillRect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6589199" cy="72228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Main Result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966393" y="4986129"/>
            <a:ext cx="3568007" cy="1176718"/>
          </a:xfrm>
          <a:ln w="127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Proof uses </a:t>
            </a:r>
            <a:r>
              <a:rPr lang="en-US" dirty="0">
                <a:solidFill>
                  <a:schemeClr val="accent1"/>
                </a:solidFill>
              </a:rPr>
              <a:t>Two </a:t>
            </a:r>
            <a:r>
              <a:rPr lang="en-US" dirty="0" smtClean="0">
                <a:solidFill>
                  <a:schemeClr val="accent1"/>
                </a:solidFill>
              </a:rPr>
              <a:t>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b="0" cap="none" dirty="0" smtClean="0">
                <a:solidFill>
                  <a:schemeClr val="tx1"/>
                </a:solidFill>
              </a:rPr>
              <a:t>Random </a:t>
            </a:r>
            <a:r>
              <a:rPr lang="en-US" sz="1800" cap="none" dirty="0" smtClean="0">
                <a:solidFill>
                  <a:schemeClr val="tx1"/>
                </a:solidFill>
              </a:rPr>
              <a:t>root-leaf </a:t>
            </a:r>
            <a:r>
              <a:rPr lang="en-US" sz="1800" b="0" cap="none" dirty="0" smtClean="0">
                <a:solidFill>
                  <a:schemeClr val="tx1"/>
                </a:solidFill>
              </a:rPr>
              <a:t>path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cap="none" dirty="0" smtClean="0">
                <a:solidFill>
                  <a:schemeClr val="tx1"/>
                </a:solidFill>
              </a:rPr>
              <a:t> Stem-by-stem </a:t>
            </a:r>
            <a:r>
              <a:rPr lang="en-US" sz="1800" b="0" cap="none" dirty="0" smtClean="0">
                <a:solidFill>
                  <a:schemeClr val="tx1"/>
                </a:solidFill>
              </a:rPr>
              <a:t>induction</a:t>
            </a:r>
            <a:endParaRPr lang="en-US" sz="1800" b="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6976377" cy="712022"/>
          </a:xfrm>
        </p:spPr>
        <p:txBody>
          <a:bodyPr>
            <a:noAutofit/>
          </a:bodyPr>
          <a:lstStyle/>
          <a:p>
            <a:r>
              <a:rPr lang="en-US" dirty="0" smtClean="0"/>
              <a:t>Motivation: Setting Up an Oil 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781994"/>
            <a:ext cx="7201585" cy="4689144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Set up </a:t>
            </a:r>
            <a:r>
              <a:rPr lang="en-US" dirty="0">
                <a:solidFill>
                  <a:schemeClr val="accent1"/>
                </a:solidFill>
              </a:rPr>
              <a:t>One</a:t>
            </a:r>
            <a:r>
              <a:rPr lang="en-US" dirty="0"/>
              <a:t> Oil Drill: 	</a:t>
            </a:r>
            <a:r>
              <a:rPr lang="en-US" b="0" cap="none" dirty="0"/>
              <a:t>Multiple potential </a:t>
            </a:r>
            <a:r>
              <a:rPr lang="en-US" b="0" cap="none" dirty="0" smtClean="0"/>
              <a:t>sites</a:t>
            </a:r>
            <a:endParaRPr lang="en-US" b="0" cap="none" dirty="0"/>
          </a:p>
          <a:p>
            <a:pPr>
              <a:buFont typeface="Arial" charset="0"/>
              <a:buChar char="•"/>
            </a:pPr>
            <a:r>
              <a:rPr lang="en-US" dirty="0"/>
              <a:t>Have </a:t>
            </a:r>
            <a:r>
              <a:rPr lang="en-US" dirty="0">
                <a:solidFill>
                  <a:schemeClr val="accent1"/>
                </a:solidFill>
              </a:rPr>
              <a:t>Estimates </a:t>
            </a:r>
            <a:r>
              <a:rPr lang="en-US" dirty="0"/>
              <a:t>on their Values:  </a:t>
            </a:r>
            <a:r>
              <a:rPr lang="en-US" b="0" cap="none" dirty="0"/>
              <a:t>Location, size, </a:t>
            </a:r>
            <a:r>
              <a:rPr lang="en-US" b="0" cap="none" dirty="0" smtClean="0"/>
              <a:t>surveys</a:t>
            </a:r>
            <a:endParaRPr lang="en-US" b="0" cap="none" dirty="0"/>
          </a:p>
          <a:p>
            <a:pPr>
              <a:buFont typeface="Arial" charset="0"/>
              <a:buChar char="•"/>
            </a:pPr>
            <a:r>
              <a:rPr lang="en-US" dirty="0" smtClean="0"/>
              <a:t>Conduct </a:t>
            </a:r>
            <a:r>
              <a:rPr lang="en-US" dirty="0" smtClean="0">
                <a:solidFill>
                  <a:schemeClr val="accent1"/>
                </a:solidFill>
              </a:rPr>
              <a:t>Inspections</a:t>
            </a:r>
            <a:r>
              <a:rPr lang="en-US" dirty="0" smtClean="0"/>
              <a:t> to Find Exact Value</a:t>
            </a:r>
          </a:p>
          <a:p>
            <a:pPr lvl="1"/>
            <a:r>
              <a:rPr lang="en-US" sz="1600" dirty="0" smtClean="0"/>
              <a:t>Pay price </a:t>
            </a:r>
            <a:r>
              <a:rPr lang="en-US" sz="1600" b="1" dirty="0" smtClean="0">
                <a:solidFill>
                  <a:schemeClr val="tx1"/>
                </a:solidFill>
              </a:rPr>
              <a:t>per site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Which </a:t>
            </a:r>
            <a:r>
              <a:rPr lang="en-US" dirty="0" smtClean="0">
                <a:solidFill>
                  <a:schemeClr val="tx1"/>
                </a:solidFill>
              </a:rPr>
              <a:t>Sites </a:t>
            </a:r>
            <a:r>
              <a:rPr lang="en-US" dirty="0" smtClean="0"/>
              <a:t>Should you Inspect?</a:t>
            </a:r>
          </a:p>
          <a:p>
            <a:pPr>
              <a:buFont typeface="Arial" charset="0"/>
              <a:buChar char="•"/>
            </a:pPr>
            <a:r>
              <a:rPr lang="en-US" dirty="0"/>
              <a:t>Objective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Maximize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b="1" dirty="0">
                <a:solidFill>
                  <a:schemeClr val="accent1"/>
                </a:solidFill>
              </a:rPr>
              <a:t>value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/>
              <a:t>of </a:t>
            </a:r>
            <a:r>
              <a:rPr lang="en-US" sz="1600" dirty="0" smtClean="0"/>
              <a:t>inspected site</a:t>
            </a:r>
            <a:endParaRPr lang="en-US" sz="1600" dirty="0"/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Minimize </a:t>
            </a:r>
            <a:r>
              <a:rPr lang="en-US" sz="1600" dirty="0"/>
              <a:t>total inspection </a:t>
            </a:r>
            <a:r>
              <a:rPr lang="en-US" sz="1600" b="1" dirty="0">
                <a:solidFill>
                  <a:schemeClr val="accent1"/>
                </a:solidFill>
              </a:rPr>
              <a:t>price</a:t>
            </a:r>
          </a:p>
          <a:p>
            <a:pPr>
              <a:buFont typeface="Arial" charset="0"/>
              <a:buChar char="•"/>
            </a:pPr>
            <a:endParaRPr lang="en-US" sz="500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Similar Examples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Purchase company/house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95576" y="6101806"/>
            <a:ext cx="2184929" cy="323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500" dirty="0" smtClean="0"/>
              <a:t>We study </a:t>
            </a:r>
            <a:r>
              <a:rPr lang="en-US" sz="1500" b="1" dirty="0" smtClean="0"/>
              <a:t>Two Models</a:t>
            </a:r>
            <a:endParaRPr lang="en-US" sz="15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495576" y="2967022"/>
            <a:ext cx="2269301" cy="2820478"/>
            <a:chOff x="6495576" y="2967022"/>
            <a:chExt cx="2269301" cy="28204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5576" y="3046195"/>
              <a:ext cx="2184930" cy="2741305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584746" y="2967022"/>
              <a:ext cx="1180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NY Times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10036" y="3004665"/>
            <a:ext cx="1723549" cy="46166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Could be in different</a:t>
            </a:r>
          </a:p>
          <a:p>
            <a:pPr algn="ctr"/>
            <a:r>
              <a:rPr lang="en-US" sz="1200" dirty="0" smtClean="0"/>
              <a:t>units, e.g., time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5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2674" y="2899333"/>
                <a:ext cx="5286200" cy="2200702"/>
              </a:xfrm>
            </p:spPr>
            <p:txBody>
              <a:bodyPr>
                <a:noAutofit/>
              </a:bodyPr>
              <a:lstStyle/>
              <a:p>
                <a:pPr marL="342900" lvl="1" indent="-342900">
                  <a:spcAft>
                    <a:spcPts val="600"/>
                  </a:spcAft>
                  <a:buClrTx/>
                  <a:buFont typeface="Arial" charset="0"/>
                  <a:buChar char="•"/>
                </a:pPr>
                <a:r>
                  <a:rPr lang="en-US" sz="2000" b="1" cap="small" dirty="0" smtClean="0">
                    <a:solidFill>
                      <a:schemeClr val="accent1"/>
                    </a:solidFill>
                    <a:latin typeface="+mj-lt"/>
                  </a:rPr>
                  <a:t>Random </a:t>
                </a:r>
                <a:r>
                  <a:rPr lang="en-US" sz="2000" b="1" cap="small" dirty="0">
                    <a:solidFill>
                      <a:schemeClr val="accent1"/>
                    </a:solidFill>
                    <a:latin typeface="+mj-lt"/>
                  </a:rPr>
                  <a:t>Path </a:t>
                </a:r>
                <a:r>
                  <a:rPr lang="en-US" sz="2000" b="1" cap="small" dirty="0">
                    <a:solidFill>
                      <a:schemeClr val="tx1"/>
                    </a:solidFill>
                    <a:latin typeface="+mj-lt"/>
                  </a:rPr>
                  <a:t>with</a:t>
                </a:r>
                <a:r>
                  <a:rPr lang="en-US" sz="2000" b="1" cap="small" dirty="0">
                    <a:latin typeface="+mj-lt"/>
                  </a:rPr>
                  <a:t> </a:t>
                </a:r>
                <a:r>
                  <a:rPr lang="en-US" sz="2000" b="1" cap="small" dirty="0">
                    <a:solidFill>
                      <a:srgbClr val="0070C0"/>
                    </a:solidFill>
                    <a:latin typeface="+mj-lt"/>
                  </a:rPr>
                  <a:t>ADAP </a:t>
                </a:r>
                <a:r>
                  <a:rPr lang="en-US" sz="2000" b="1" cap="small" dirty="0" smtClean="0">
                    <a:solidFill>
                      <a:schemeClr val="tx1"/>
                    </a:solidFill>
                    <a:latin typeface="+mj-lt"/>
                  </a:rPr>
                  <a:t>Probabilities</a:t>
                </a:r>
              </a:p>
              <a:p>
                <a:pPr marL="342900" lvl="1" indent="-342900">
                  <a:spcBef>
                    <a:spcPts val="400"/>
                  </a:spcBef>
                  <a:buClrTx/>
                  <a:buFont typeface="Arial" charset="0"/>
                  <a:buChar char="•"/>
                </a:pPr>
                <a:r>
                  <a:rPr lang="en-US" sz="2000" b="1" cap="small" dirty="0" smtClean="0">
                    <a:solidFill>
                      <a:schemeClr val="tx1"/>
                    </a:solidFill>
                    <a:latin typeface="+mj-lt"/>
                  </a:rPr>
                  <a:t>Example:</a:t>
                </a:r>
              </a:p>
              <a:p>
                <a:pPr marL="1028700" lvl="2" indent="-342900">
                  <a:spcBef>
                    <a:spcPts val="400"/>
                  </a:spcBef>
                  <a:buClrTx/>
                </a:pPr>
                <a:r>
                  <a:rPr lang="en-US" sz="1800" b="1" dirty="0" smtClean="0">
                    <a:solidFill>
                      <a:schemeClr val="accent1"/>
                    </a:solidFill>
                    <a:latin typeface="+mj-lt"/>
                  </a:rPr>
                  <a:t> Red path</a:t>
                </a:r>
                <a:r>
                  <a:rPr lang="en-US" sz="18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+mj-lt"/>
                  </a:rPr>
                  <a:t>prob</a:t>
                </a:r>
                <a:r>
                  <a:rPr lang="en-US" sz="1800" dirty="0" smtClean="0">
                    <a:solidFill>
                      <a:schemeClr val="tx1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0.7∗0.5∗0.7</m:t>
                    </m:r>
                  </m:oMath>
                </a14:m>
                <a:endParaRPr lang="en-US" sz="18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1028700" lvl="2" indent="-342900">
                  <a:spcAft>
                    <a:spcPts val="600"/>
                  </a:spcAft>
                  <a:buClrTx/>
                </a:pPr>
                <a:r>
                  <a:rPr lang="en-US" sz="1800" dirty="0" smtClean="0">
                    <a:solidFill>
                      <a:schemeClr val="accent1"/>
                    </a:solidFill>
                    <a:latin typeface="+mj-lt"/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+mj-lt"/>
                  </a:rPr>
                  <a:t>Here </a:t>
                </a:r>
                <a:r>
                  <a:rPr lang="en-US" sz="1800" b="1" dirty="0" smtClean="0">
                    <a:solidFill>
                      <a:srgbClr val="0070C0"/>
                    </a:solidFill>
                    <a:latin typeface="+mj-lt"/>
                  </a:rPr>
                  <a:t>ADAP</a:t>
                </a:r>
                <a:r>
                  <a:rPr lang="en-US" sz="1800" dirty="0" smtClean="0">
                    <a:solidFill>
                      <a:schemeClr val="tx1"/>
                    </a:solidFill>
                    <a:latin typeface="+mj-lt"/>
                  </a:rPr>
                  <a:t> gets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𝑚𝑎𝑥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{</m:t>
                    </m:r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}</m:t>
                    </m:r>
                  </m:oMath>
                </a14:m>
                <a:endParaRPr lang="en-US" sz="1800" dirty="0" smtClean="0">
                  <a:latin typeface="+mj-lt"/>
                </a:endParaRPr>
              </a:p>
              <a:p>
                <a:pPr marL="1028700" lvl="2" indent="-342900">
                  <a:spcAft>
                    <a:spcPts val="600"/>
                  </a:spcAft>
                  <a:buClrTx/>
                </a:pPr>
                <a:r>
                  <a:rPr lang="en-US" sz="1800" dirty="0" smtClean="0">
                    <a:solidFill>
                      <a:schemeClr val="accent1"/>
                    </a:solidFill>
                    <a:latin typeface="+mj-lt"/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+mj-lt"/>
                  </a:rPr>
                  <a:t>Here </a:t>
                </a:r>
                <a:r>
                  <a:rPr lang="en-US" sz="1800" b="1" dirty="0" smtClean="0">
                    <a:solidFill>
                      <a:srgbClr val="0070C0"/>
                    </a:solidFill>
                    <a:latin typeface="+mj-lt"/>
                  </a:rPr>
                  <a:t>NA</a:t>
                </a:r>
                <a:r>
                  <a:rPr lang="en-US" sz="1800" dirty="0" smtClean="0">
                    <a:solidFill>
                      <a:schemeClr val="tx1"/>
                    </a:solidFill>
                    <a:latin typeface="+mj-lt"/>
                  </a:rPr>
                  <a:t> gets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[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𝑚𝑎𝑥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{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}]</m:t>
                    </m:r>
                  </m:oMath>
                </a14:m>
                <a:endParaRPr lang="en-US" sz="1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2674" y="2899333"/>
                <a:ext cx="5286200" cy="2200702"/>
              </a:xfrm>
              <a:blipFill rotWithShape="0">
                <a:blip r:embed="rId3"/>
                <a:stretch>
                  <a:fillRect l="-103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48439" y="2606790"/>
            <a:ext cx="2888219" cy="1847485"/>
            <a:chOff x="5919649" y="2606790"/>
            <a:chExt cx="2888219" cy="1847485"/>
          </a:xfrm>
        </p:grpSpPr>
        <p:grpSp>
          <p:nvGrpSpPr>
            <p:cNvPr id="25" name="Group 24"/>
            <p:cNvGrpSpPr/>
            <p:nvPr/>
          </p:nvGrpSpPr>
          <p:grpSpPr>
            <a:xfrm>
              <a:off x="5919649" y="2606790"/>
              <a:ext cx="2666476" cy="1847485"/>
              <a:chOff x="5857043" y="2222477"/>
              <a:chExt cx="2666476" cy="184748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7018054" y="2222477"/>
                <a:ext cx="308919" cy="284205"/>
              </a:xfrm>
              <a:prstGeom prst="ellipse">
                <a:avLst/>
              </a:prstGeom>
              <a:solidFill>
                <a:srgbClr val="DEC3B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99506" y="2842375"/>
                <a:ext cx="308919" cy="284205"/>
              </a:xfrm>
              <a:prstGeom prst="ellipse">
                <a:avLst/>
              </a:prstGeom>
              <a:solidFill>
                <a:srgbClr val="DEC3B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367261" y="2856792"/>
                <a:ext cx="308919" cy="284205"/>
              </a:xfrm>
              <a:prstGeom prst="ellipse">
                <a:avLst/>
              </a:prstGeom>
              <a:solidFill>
                <a:srgbClr val="DEC3B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834763" y="3423148"/>
                <a:ext cx="308919" cy="284205"/>
              </a:xfrm>
              <a:prstGeom prst="ellipse">
                <a:avLst/>
              </a:prstGeom>
              <a:solidFill>
                <a:srgbClr val="DEC3B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6092860" y="2452490"/>
                <a:ext cx="2430659" cy="1617472"/>
                <a:chOff x="6092860" y="2452490"/>
                <a:chExt cx="2430659" cy="1617472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6630940" y="2465061"/>
                  <a:ext cx="432354" cy="433352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6092860" y="3099376"/>
                  <a:ext cx="306658" cy="344664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6737359" y="3665732"/>
                  <a:ext cx="142644" cy="40423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7099907" y="3646519"/>
                  <a:ext cx="222896" cy="41945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631044" y="3081315"/>
                  <a:ext cx="358179" cy="341833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7681150" y="3078200"/>
                  <a:ext cx="277378" cy="34860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8165340" y="3072496"/>
                  <a:ext cx="358179" cy="341833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7298172" y="2452490"/>
                  <a:ext cx="646574" cy="431506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/>
              <p:cNvSpPr txBox="1"/>
              <p:nvPr/>
            </p:nvSpPr>
            <p:spPr>
              <a:xfrm>
                <a:off x="6457943" y="2343838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</a:rPr>
                  <a:t>0.7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534346" y="2371512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</a:rPr>
                  <a:t>0.3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857043" y="298996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</a:rPr>
                  <a:t>0.5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731357" y="298996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</a:rPr>
                  <a:t>0.5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86475" y="363092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</a:rPr>
                  <a:t>0.3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7477651" y="336321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0.2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02601" y="334784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0.8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94235" y="40311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0.7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6040628" y="2669496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</a:t>
              </a:r>
              <a:endParaRPr lang="en-US" b="1" dirty="0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7913749" y="2643374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YES</a:t>
              </a:r>
              <a:endParaRPr lang="en-US" b="1" dirty="0"/>
            </a:p>
          </p:txBody>
        </p:sp>
      </p:grpSp>
      <p:sp>
        <p:nvSpPr>
          <p:cNvPr id="9" name="Freeform 8"/>
          <p:cNvSpPr/>
          <p:nvPr/>
        </p:nvSpPr>
        <p:spPr>
          <a:xfrm>
            <a:off x="6698754" y="2826330"/>
            <a:ext cx="682793" cy="1613656"/>
          </a:xfrm>
          <a:custGeom>
            <a:avLst/>
            <a:gdLst>
              <a:gd name="connsiteX0" fmla="*/ 652104 w 762940"/>
              <a:gd name="connsiteY0" fmla="*/ 0 h 1856509"/>
              <a:gd name="connsiteX1" fmla="*/ 940 w 762940"/>
              <a:gd name="connsiteY1" fmla="*/ 540327 h 1856509"/>
              <a:gd name="connsiteX2" fmla="*/ 513558 w 762940"/>
              <a:gd name="connsiteY2" fmla="*/ 1177636 h 1856509"/>
              <a:gd name="connsiteX3" fmla="*/ 762940 w 762940"/>
              <a:gd name="connsiteY3" fmla="*/ 1856509 h 185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40" h="1856509">
                <a:moveTo>
                  <a:pt x="652104" y="0"/>
                </a:moveTo>
                <a:cubicBezTo>
                  <a:pt x="338067" y="172027"/>
                  <a:pt x="24031" y="344054"/>
                  <a:pt x="940" y="540327"/>
                </a:cubicBezTo>
                <a:cubicBezTo>
                  <a:pt x="-22151" y="736600"/>
                  <a:pt x="386558" y="958272"/>
                  <a:pt x="513558" y="1177636"/>
                </a:cubicBezTo>
                <a:cubicBezTo>
                  <a:pt x="640558" y="1397000"/>
                  <a:pt x="762940" y="1856509"/>
                  <a:pt x="762940" y="1856509"/>
                </a:cubicBezTo>
              </a:path>
            </a:pathLst>
          </a:custGeom>
          <a:ln>
            <a:solidFill>
              <a:schemeClr val="accent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6589199" cy="65365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Proof Ideas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4839" y="2448515"/>
            <a:ext cx="4925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600"/>
              </a:spcAft>
              <a:buClrTx/>
              <a:buFont typeface="Arial" charset="0"/>
              <a:buChar char="•"/>
            </a:pPr>
            <a:r>
              <a:rPr lang="en-US" sz="2000" b="1" cap="small" dirty="0" smtClean="0"/>
              <a:t>Assume </a:t>
            </a:r>
            <a:r>
              <a:rPr lang="en-US" sz="2000" b="1" cap="small" dirty="0">
                <a:solidFill>
                  <a:srgbClr val="0070C0"/>
                </a:solidFill>
              </a:rPr>
              <a:t>Best</a:t>
            </a:r>
            <a:r>
              <a:rPr lang="en-US" sz="2000" b="1" cap="small" dirty="0"/>
              <a:t> </a:t>
            </a:r>
            <a:r>
              <a:rPr lang="en-US" sz="2000" b="1" cap="small" dirty="0">
                <a:solidFill>
                  <a:srgbClr val="0070C0"/>
                </a:solidFill>
              </a:rPr>
              <a:t>ADAP</a:t>
            </a:r>
            <a:r>
              <a:rPr lang="en-US" sz="2000" b="1" cap="small" dirty="0"/>
              <a:t> Strategy Known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/>
              <p:cNvSpPr txBox="1">
                <a:spLocks/>
              </p:cNvSpPr>
              <p:nvPr/>
            </p:nvSpPr>
            <p:spPr>
              <a:xfrm>
                <a:off x="1424592" y="5197202"/>
                <a:ext cx="7290323" cy="16143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>
                  <a:spcBef>
                    <a:spcPts val="600"/>
                  </a:spcBef>
                  <a:buClrTx/>
                  <a:buFont typeface="Arial" charset="0"/>
                  <a:buChar char="•"/>
                </a:pPr>
                <a:r>
                  <a:rPr lang="en-US" sz="2000" b="1" cap="small" dirty="0" smtClean="0">
                    <a:solidFill>
                      <a:schemeClr val="accent1"/>
                    </a:solidFill>
                  </a:rPr>
                  <a:t>Stem-by-Stem </a:t>
                </a:r>
                <a:r>
                  <a:rPr lang="en-US" sz="2000" b="1" cap="small" dirty="0" smtClean="0">
                    <a:solidFill>
                      <a:schemeClr val="tx1"/>
                    </a:solidFill>
                  </a:rPr>
                  <a:t>Induction</a:t>
                </a:r>
                <a:r>
                  <a:rPr lang="en-US" sz="2000" b="1" cap="small" dirty="0" smtClean="0"/>
                  <a:t>:   </a:t>
                </a:r>
                <a:r>
                  <a:rPr lang="en-US" sz="2000" b="1" cap="small" dirty="0" smtClean="0">
                    <a:solidFill>
                      <a:schemeClr val="tx1"/>
                    </a:solidFill>
                  </a:rPr>
                  <a:t>E[</a:t>
                </a:r>
                <a:r>
                  <a:rPr lang="en-US" sz="2000" b="1" cap="small" dirty="0" smtClean="0">
                    <a:solidFill>
                      <a:schemeClr val="accent1"/>
                    </a:solidFill>
                  </a:rPr>
                  <a:t>Random </a:t>
                </a:r>
                <a:r>
                  <a:rPr lang="en-US" sz="2000" b="1" cap="small" dirty="0">
                    <a:solidFill>
                      <a:schemeClr val="accent1"/>
                    </a:solidFill>
                  </a:rPr>
                  <a:t>Path</a:t>
                </a:r>
                <a:r>
                  <a:rPr lang="en-US" sz="2000" b="1" cap="small" dirty="0" smtClean="0">
                    <a:solidFill>
                      <a:schemeClr val="tx1"/>
                    </a:solidFill>
                  </a:rPr>
                  <a:t>]  </a:t>
                </a:r>
                <a14:m>
                  <m:oMath xmlns:m="http://schemas.openxmlformats.org/officeDocument/2006/math">
                    <m:r>
                      <a:rPr lang="en-US" sz="2000" i="1" cap="small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cap="small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1" i="1" cap="small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cap="small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𝟑</m:t>
                        </m:r>
                      </m:den>
                    </m:f>
                    <m:r>
                      <a:rPr lang="en-US" sz="2000" i="1" cap="small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b="1" cap="small" dirty="0">
                    <a:solidFill>
                      <a:srgbClr val="0070C0"/>
                    </a:solidFill>
                  </a:rPr>
                  <a:t>ADAP</a:t>
                </a:r>
              </a:p>
              <a:p>
                <a:pPr marL="342900" lvl="1" indent="-342900">
                  <a:spcBef>
                    <a:spcPts val="600"/>
                  </a:spcBef>
                  <a:buClrTx/>
                  <a:buFont typeface="Arial" charset="0"/>
                  <a:buChar char="•"/>
                </a:pPr>
                <a:r>
                  <a:rPr lang="en-US" sz="2000" b="1" cap="small" dirty="0">
                    <a:solidFill>
                      <a:schemeClr val="tx1"/>
                    </a:solidFill>
                  </a:rPr>
                  <a:t>Since</a:t>
                </a:r>
                <a:r>
                  <a:rPr lang="en-US" sz="2000" b="1" cap="small" dirty="0"/>
                  <a:t>    </a:t>
                </a:r>
                <a:r>
                  <a:rPr lang="en-US" sz="2000" b="1" cap="small" dirty="0" smtClean="0">
                    <a:solidFill>
                      <a:srgbClr val="0070C0"/>
                    </a:solidFill>
                  </a:rPr>
                  <a:t>NA</a:t>
                </a:r>
                <a:r>
                  <a:rPr lang="en-US" sz="2000" b="1" cap="small" dirty="0"/>
                  <a:t> </a:t>
                </a:r>
                <a14:m>
                  <m:oMath xmlns:m="http://schemas.openxmlformats.org/officeDocument/2006/math">
                    <m:r>
                      <a:rPr lang="en-US" sz="2000" b="1" cap="small">
                        <a:latin typeface="Cambria Math" charset="0"/>
                      </a:rPr>
                      <m:t>    </m:t>
                    </m:r>
                    <m:r>
                      <a:rPr lang="en-US" sz="2000" b="1" i="1" cap="small" smtClean="0">
                        <a:solidFill>
                          <a:schemeClr val="tx1"/>
                        </a:solidFill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sz="2000" b="1" cap="small" dirty="0">
                    <a:solidFill>
                      <a:schemeClr val="tx1"/>
                    </a:solidFill>
                  </a:rPr>
                  <a:t>   E[</a:t>
                </a:r>
                <a:r>
                  <a:rPr lang="en-US" sz="2000" b="1" cap="small" dirty="0">
                    <a:solidFill>
                      <a:schemeClr val="accent1"/>
                    </a:solidFill>
                  </a:rPr>
                  <a:t>Random Path</a:t>
                </a:r>
                <a:r>
                  <a:rPr lang="en-US" sz="2000" b="1" cap="small" dirty="0">
                    <a:solidFill>
                      <a:schemeClr val="tx1"/>
                    </a:solidFill>
                  </a:rPr>
                  <a:t>]</a:t>
                </a:r>
                <a:r>
                  <a:rPr lang="en-US" sz="16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Adaptivity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GAP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≤3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592" y="5197202"/>
                <a:ext cx="7290323" cy="1614382"/>
              </a:xfrm>
              <a:prstGeom prst="rect">
                <a:avLst/>
              </a:prstGeom>
              <a:blipFill rotWithShape="0">
                <a:blip r:embed="rId4"/>
                <a:stretch>
                  <a:fillRect l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 txBox="1">
                <a:spLocks/>
              </p:cNvSpPr>
              <p:nvPr/>
            </p:nvSpPr>
            <p:spPr>
              <a:xfrm>
                <a:off x="1280160" y="1893083"/>
                <a:ext cx="3866605" cy="390952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itchFamily="34" charset="0"/>
                  <a:buNone/>
                  <a:defRPr sz="2000" b="1" kern="1200" cap="sm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2000" b="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800" b="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800" b="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700" cap="all" dirty="0" err="1"/>
                  <a:t>Thm</a:t>
                </a:r>
                <a:r>
                  <a:rPr lang="en-US" sz="1700" cap="all" dirty="0"/>
                  <a:t> </a:t>
                </a:r>
                <a:r>
                  <a:rPr lang="en-US" sz="1700" cap="all" dirty="0" smtClean="0"/>
                  <a:t>[GN</a:t>
                </a:r>
                <a:r>
                  <a:rPr lang="en-US" sz="1700" cap="all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1700" cap="all" dirty="0"/>
                  <a:t>-</a:t>
                </a:r>
                <a:r>
                  <a:rPr lang="en-US" sz="1700" cap="all" dirty="0" smtClean="0"/>
                  <a:t>SODA17]: </a:t>
                </a:r>
                <a:r>
                  <a:rPr lang="en-US" sz="1700" cap="all" dirty="0" err="1" smtClean="0"/>
                  <a:t>Adap</a:t>
                </a:r>
                <a:r>
                  <a:rPr lang="en-US" sz="1700" cap="all" dirty="0" smtClean="0"/>
                  <a:t> </a:t>
                </a:r>
                <a:r>
                  <a:rPr lang="en-US" sz="1700" cap="all" dirty="0" smtClean="0">
                    <a:solidFill>
                      <a:srgbClr val="0070C0"/>
                    </a:solidFill>
                  </a:rPr>
                  <a:t>Gap</a:t>
                </a:r>
                <a:r>
                  <a:rPr lang="en-US" sz="1700" cap="all" dirty="0" smtClean="0"/>
                  <a:t> </a:t>
                </a:r>
                <a14:m>
                  <m:oMath xmlns:m="http://schemas.openxmlformats.org/officeDocument/2006/math">
                    <m:r>
                      <a:rPr lang="en-US" sz="1700" b="1" i="1" cap="all" smtClean="0">
                        <a:latin typeface="Cambria Math" charset="0"/>
                      </a:rPr>
                      <m:t>≤</m:t>
                    </m:r>
                    <m:r>
                      <a:rPr lang="en-US" sz="1700" b="1" i="1" cap="all" smtClean="0">
                        <a:latin typeface="Cambria Math" charset="0"/>
                      </a:rPr>
                      <m:t>𝟑</m:t>
                    </m:r>
                  </m:oMath>
                </a14:m>
                <a:endParaRPr lang="en-US" sz="1700" dirty="0" smtClean="0"/>
              </a:p>
            </p:txBody>
          </p:sp>
        </mc:Choice>
        <mc:Fallback xmlns="">
          <p:sp>
            <p:nvSpPr>
              <p:cNvPr id="5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" y="1893083"/>
                <a:ext cx="3866605" cy="3909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254157" y="1930092"/>
            <a:ext cx="3889843" cy="3539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1700" b="1" cap="small" dirty="0"/>
              <a:t>Only</a:t>
            </a:r>
            <a:r>
              <a:rPr lang="en-US" sz="1700" b="1" cap="small" dirty="0">
                <a:solidFill>
                  <a:srgbClr val="C00000"/>
                </a:solidFill>
              </a:rPr>
              <a:t> Existence</a:t>
            </a:r>
            <a:r>
              <a:rPr lang="en-US" sz="1700" b="1" cap="small" dirty="0"/>
              <a:t> of a </a:t>
            </a:r>
            <a:r>
              <a:rPr lang="en-US" sz="1700" b="1" cap="small" dirty="0" smtClean="0"/>
              <a:t>“Good</a:t>
            </a:r>
            <a:r>
              <a:rPr lang="en-US" sz="1700" b="1" cap="small" dirty="0"/>
              <a:t>” </a:t>
            </a:r>
            <a:r>
              <a:rPr lang="en-US" sz="1700" b="1" cap="small" dirty="0">
                <a:solidFill>
                  <a:srgbClr val="0070C0"/>
                </a:solidFill>
              </a:rPr>
              <a:t>NA-Path</a:t>
            </a:r>
            <a:endParaRPr lang="en-US" sz="1700" b="1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86931" y="2401884"/>
                <a:ext cx="4833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1" i="1" dirty="0" smtClean="0"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1600" b="1" i="1" dirty="0" smtClean="0">
                              <a:latin typeface="Cambria Math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931" y="2401884"/>
                <a:ext cx="483337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212716" y="3108316"/>
                <a:ext cx="4833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1" i="1" dirty="0" smtClean="0"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1600" b="1" i="1" dirty="0" smtClean="0">
                              <a:latin typeface="Cambria Math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716" y="3108316"/>
                <a:ext cx="483337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698246" y="3711794"/>
                <a:ext cx="4833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1" i="1" dirty="0" smtClean="0"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1600" b="1" i="1" dirty="0" smtClean="0">
                              <a:latin typeface="Cambria Math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46" y="3711794"/>
                <a:ext cx="483337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269581" y="3039843"/>
                <a:ext cx="4833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1" i="1" dirty="0" smtClean="0"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1600" b="1" i="1" dirty="0" smtClean="0">
                              <a:latin typeface="Cambria Math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581" y="3039843"/>
                <a:ext cx="483337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1060852" y="5052873"/>
            <a:ext cx="1067921" cy="2769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All-NO</a:t>
            </a:r>
            <a:r>
              <a:rPr lang="en-US" sz="1200" dirty="0" smtClean="0"/>
              <a:t> Path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7484381" y="6136599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Q.E.D.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06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0" grpId="0" animBg="1"/>
      <p:bldP spid="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6589199" cy="70734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Constrained Stochastic Probing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0"/>
              <p:cNvSpPr txBox="1">
                <a:spLocks noGrp="1"/>
              </p:cNvSpPr>
              <p:nvPr>
                <p:ph idx="1"/>
              </p:nvPr>
            </p:nvSpPr>
            <p:spPr>
              <a:xfrm>
                <a:off x="5908729" y="3847055"/>
                <a:ext cx="3181985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" indent="0">
                  <a:buNone/>
                </a:pPr>
                <a:r>
                  <a:rPr lang="en-US" sz="1700" b="1" cap="small" dirty="0" smtClean="0">
                    <a:solidFill>
                      <a:schemeClr val="tx1"/>
                    </a:solidFill>
                  </a:rPr>
                  <a:t>Subadditive</a:t>
                </a:r>
                <a:r>
                  <a:rPr lang="en-US" sz="1700" dirty="0">
                    <a:solidFill>
                      <a:schemeClr val="tx1"/>
                    </a:solidFill>
                  </a:rPr>
                  <a:t>: </a:t>
                </a:r>
                <a:r>
                  <a:rPr lang="en-US" sz="17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7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700" i="1" cap="none" dirty="0">
                        <a:solidFill>
                          <a:schemeClr val="tx1"/>
                        </a:solidFill>
                        <a:latin typeface="Cambria Math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1700" cap="none" dirty="0">
                        <a:solidFill>
                          <a:schemeClr val="tx1"/>
                        </a:solidFill>
                        <a:latin typeface="Cambria Math" charset="0"/>
                      </a:rPr>
                      <m:t>S</m:t>
                    </m:r>
                    <m:r>
                      <a:rPr lang="en-US" sz="1700" cap="none" dirty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r>
                      <a:rPr lang="en-US" sz="1700" i="1" cap="none" dirty="0">
                        <a:solidFill>
                          <a:schemeClr val="tx1"/>
                        </a:solidFill>
                        <a:latin typeface="Cambria Math" charset="0"/>
                      </a:rPr>
                      <m:t>∀</m:t>
                    </m:r>
                    <m:r>
                      <a:rPr lang="en-US" sz="1700" i="1" cap="none" dirty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1700" cap="none" dirty="0">
                    <a:solidFill>
                      <a:schemeClr val="tx1"/>
                    </a:solidFill>
                    <a:latin typeface="+mj-lt"/>
                  </a:rPr>
                  <a:t>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cap="none">
                        <a:solidFill>
                          <a:schemeClr val="tx1"/>
                        </a:solidFill>
                        <a:latin typeface="Cambria Math" charset="0"/>
                      </a:rPr>
                      <m:t>f</m:t>
                    </m:r>
                    <m:d>
                      <m:dPr>
                        <m:ctrlPr>
                          <a:rPr lang="en-US" sz="17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700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S</m:t>
                        </m:r>
                        <m:r>
                          <a:rPr lang="en-US" sz="1700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sz="1700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T</m:t>
                        </m:r>
                      </m:e>
                    </m:d>
                    <m:r>
                      <a:rPr lang="en-US" sz="1700" i="1" cap="none">
                        <a:solidFill>
                          <a:schemeClr val="tx1"/>
                        </a:solidFill>
                        <a:latin typeface="Cambria Math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700" cap="none">
                        <a:solidFill>
                          <a:schemeClr val="tx1"/>
                        </a:solidFill>
                        <a:latin typeface="Cambria Math" charset="0"/>
                      </a:rPr>
                      <m:t>f</m:t>
                    </m:r>
                    <m:d>
                      <m:dPr>
                        <m:ctrlPr>
                          <a:rPr lang="en-US" sz="1700" i="1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700" cap="none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S</m:t>
                        </m:r>
                      </m:e>
                    </m:d>
                    <m:r>
                      <a:rPr lang="en-US" sz="1700" cap="none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700" cap="none">
                        <a:solidFill>
                          <a:schemeClr val="tx1"/>
                        </a:solidFill>
                        <a:latin typeface="Cambria Math" charset="0"/>
                      </a:rPr>
                      <m:t>f</m:t>
                    </m:r>
                    <m:r>
                      <a:rPr lang="en-US" sz="1700" cap="none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700" cap="none">
                        <a:solidFill>
                          <a:schemeClr val="tx1"/>
                        </a:solidFill>
                        <a:latin typeface="Cambria Math" charset="0"/>
                      </a:rPr>
                      <m:t>T</m:t>
                    </m:r>
                    <m:r>
                      <a:rPr lang="en-US" sz="1700" cap="none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1700" b="1" cap="none" dirty="0" smtClean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6" name="Content Placeholder 1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8729" y="3847055"/>
                <a:ext cx="3181985" cy="615553"/>
              </a:xfrm>
              <a:prstGeom prst="rect">
                <a:avLst/>
              </a:prstGeom>
              <a:blipFill rotWithShape="0">
                <a:blip r:embed="rId2"/>
                <a:stretch>
                  <a:fillRect t="-1980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815606" y="1846624"/>
            <a:ext cx="3017930" cy="1462992"/>
            <a:chOff x="5172091" y="1422884"/>
            <a:chExt cx="3017930" cy="1462992"/>
          </a:xfrm>
        </p:grpSpPr>
        <p:sp>
          <p:nvSpPr>
            <p:cNvPr id="18" name="Rectangle 17"/>
            <p:cNvSpPr/>
            <p:nvPr/>
          </p:nvSpPr>
          <p:spPr>
            <a:xfrm>
              <a:off x="5284754" y="1422884"/>
              <a:ext cx="915028" cy="42937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ADAP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93790" y="2341136"/>
              <a:ext cx="915028" cy="429375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NON-ADAP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74993" y="2341136"/>
              <a:ext cx="915028" cy="429375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ALGO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Left-Right Arrow 21"/>
            <p:cNvSpPr/>
            <p:nvPr/>
          </p:nvSpPr>
          <p:spPr>
            <a:xfrm rot="1313436" flipV="1">
              <a:off x="6227705" y="1882716"/>
              <a:ext cx="1466862" cy="142258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78624" y="1708061"/>
              <a:ext cx="172311" cy="26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Left-Right Arrow 23"/>
            <p:cNvSpPr/>
            <p:nvPr/>
          </p:nvSpPr>
          <p:spPr>
            <a:xfrm rot="16200000">
              <a:off x="5553385" y="2035035"/>
              <a:ext cx="447553" cy="110455"/>
            </a:xfrm>
            <a:prstGeom prst="leftRightArrow">
              <a:avLst/>
            </a:prstGeom>
            <a:solidFill>
              <a:srgbClr val="00B0F0"/>
            </a:solidFill>
            <a:effectLst>
              <a:glow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eft-Right Arrow 24"/>
            <p:cNvSpPr/>
            <p:nvPr/>
          </p:nvSpPr>
          <p:spPr>
            <a:xfrm>
              <a:off x="6308780" y="2472466"/>
              <a:ext cx="920641" cy="168551"/>
            </a:xfrm>
            <a:prstGeom prst="leftRightArrow">
              <a:avLst/>
            </a:prstGeom>
            <a:solidFill>
              <a:srgbClr val="00B0F0"/>
            </a:solidFill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72091" y="1961726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GAP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624148" y="2547322"/>
                  <a:ext cx="3802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𝜶</m:t>
                        </m:r>
                      </m:oMath>
                    </m:oMathPara>
                  </a14:m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4148" y="2547322"/>
                  <a:ext cx="380232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848867" y="1538617"/>
                  <a:ext cx="8082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𝜶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</m:oMath>
                  </a14:m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GAP</a:t>
                  </a:r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8867" y="1538617"/>
                  <a:ext cx="808235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5357" r="-3030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1045387" y="3606998"/>
                <a:ext cx="4741643" cy="116537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cap="all" dirty="0"/>
                  <a:t>Question</a:t>
                </a:r>
                <a:r>
                  <a:rPr lang="en-US" sz="1800" cap="small" dirty="0"/>
                  <a:t>: </a:t>
                </a:r>
                <a:r>
                  <a:rPr lang="en-US" sz="1800" cap="small" dirty="0" smtClean="0"/>
                  <a:t> Adaptivity </a:t>
                </a:r>
                <a:r>
                  <a:rPr lang="en-US" sz="1800" cap="small" dirty="0"/>
                  <a:t>Gap for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1800" cap="small" dirty="0"/>
                  <a:t>Constraints 	= </a:t>
                </a:r>
                <a:r>
                  <a:rPr lang="en-US" sz="1800" cap="small" dirty="0">
                    <a:solidFill>
                      <a:schemeClr val="accent1"/>
                    </a:solidFill>
                  </a:rPr>
                  <a:t>Downward-Closed</a:t>
                </a:r>
              </a:p>
              <a:p>
                <a:pPr marL="342900" indent="-342900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1800" cap="small" dirty="0"/>
                  <a:t>Function 	</a:t>
                </a:r>
                <a:r>
                  <a:rPr lang="en-US" sz="1800" cap="small" dirty="0" smtClean="0"/>
                  <a:t>=</a:t>
                </a:r>
                <a:r>
                  <a:rPr lang="en-US" sz="1800" cap="small" dirty="0">
                    <a:solidFill>
                      <a:schemeClr val="accent1"/>
                    </a:solidFill>
                  </a:rPr>
                  <a:t> Subadditive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cap="small" dirty="0"/>
                  <a:t>is </a:t>
                </a:r>
                <a14:m>
                  <m:oMath xmlns:m="http://schemas.openxmlformats.org/officeDocument/2006/math">
                    <m:r>
                      <a:rPr lang="en-US" sz="1800" cap="small" dirty="0">
                        <a:solidFill>
                          <a:schemeClr val="accent1"/>
                        </a:solidFill>
                        <a:latin typeface="Cambria Math" charset="0"/>
                      </a:rPr>
                      <m:t>𝐩𝐨𝐥𝐲𝐥𝐨𝐠</m:t>
                    </m:r>
                    <m:d>
                      <m:dPr>
                        <m:ctrlPr>
                          <a:rPr lang="en-US" sz="1800" i="1" cap="small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cap="small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𝐧</m:t>
                        </m:r>
                      </m:e>
                    </m:d>
                  </m:oMath>
                </a14:m>
                <a:r>
                  <a:rPr lang="en-US" sz="1800" cap="small" dirty="0"/>
                  <a:t>?</a:t>
                </a:r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87" y="3606998"/>
                <a:ext cx="4741643" cy="1165374"/>
              </a:xfrm>
              <a:prstGeom prst="rect">
                <a:avLst/>
              </a:prstGeom>
              <a:blipFill rotWithShape="0">
                <a:blip r:embed="rId12"/>
                <a:stretch>
                  <a:fillRect b="-1333"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-627017" y="4428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014048" y="1912333"/>
            <a:ext cx="4745591" cy="1160766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cap="all" dirty="0" err="1" smtClean="0"/>
              <a:t>Thm</a:t>
            </a:r>
            <a:r>
              <a:rPr lang="en-US" sz="1800" cap="all" dirty="0" smtClean="0"/>
              <a:t> [GN</a:t>
            </a:r>
            <a:r>
              <a:rPr lang="en-US" sz="1800" cap="all" dirty="0" smtClean="0">
                <a:solidFill>
                  <a:schemeClr val="accent1"/>
                </a:solidFill>
              </a:rPr>
              <a:t>S</a:t>
            </a:r>
            <a:r>
              <a:rPr lang="en-US" sz="1800" cap="all" dirty="0" smtClean="0"/>
              <a:t>-SODA16,17]</a:t>
            </a:r>
            <a:r>
              <a:rPr lang="en-US" sz="1800" cap="small" dirty="0" smtClean="0"/>
              <a:t>: Adaptivity Gap for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cap="small" dirty="0"/>
              <a:t>Constraints </a:t>
            </a:r>
            <a:r>
              <a:rPr lang="en-US" sz="1800" cap="small" dirty="0" smtClean="0"/>
              <a:t>	= </a:t>
            </a:r>
            <a:r>
              <a:rPr lang="en-US" sz="1800" cap="small" dirty="0">
                <a:solidFill>
                  <a:schemeClr val="accent1"/>
                </a:solidFill>
              </a:rPr>
              <a:t>Downward-Closed</a:t>
            </a:r>
            <a:endParaRPr lang="en-US" sz="1800" cap="small" dirty="0" smtClean="0">
              <a:solidFill>
                <a:schemeClr val="accent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cap="small" dirty="0"/>
              <a:t>Function 	</a:t>
            </a:r>
            <a:r>
              <a:rPr lang="en-US" sz="1800" cap="small" dirty="0" smtClean="0"/>
              <a:t>= </a:t>
            </a:r>
            <a:r>
              <a:rPr lang="en-US" sz="1800" cap="small" dirty="0">
                <a:solidFill>
                  <a:schemeClr val="accent1"/>
                </a:solidFill>
              </a:rPr>
              <a:t>Monotone Submodular</a:t>
            </a:r>
            <a:endParaRPr lang="en-US" sz="1800" cap="small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cap="small" dirty="0" smtClean="0"/>
              <a:t>is </a:t>
            </a:r>
            <a:r>
              <a:rPr lang="en-US" sz="1800" cap="small" dirty="0">
                <a:solidFill>
                  <a:schemeClr val="accent1"/>
                </a:solidFill>
              </a:rPr>
              <a:t>at most 3</a:t>
            </a:r>
            <a:r>
              <a:rPr lang="en-US" sz="1800" cap="small" dirty="0"/>
              <a:t>.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065090" y="5315559"/>
            <a:ext cx="4741643" cy="756632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cap="all" dirty="0" smtClean="0"/>
              <a:t>Question</a:t>
            </a:r>
            <a:r>
              <a:rPr lang="en-US" sz="1800" cap="small" dirty="0"/>
              <a:t>: </a:t>
            </a:r>
            <a:r>
              <a:rPr lang="en-US" sz="1800" cap="small" dirty="0" smtClean="0"/>
              <a:t> What </a:t>
            </a:r>
            <a:r>
              <a:rPr lang="en-US" sz="1800" cap="small" dirty="0" smtClean="0">
                <a:solidFill>
                  <a:schemeClr val="accent1"/>
                </a:solidFill>
              </a:rPr>
              <a:t>Other Probing</a:t>
            </a:r>
            <a:r>
              <a:rPr lang="en-US" sz="1800" cap="small" dirty="0" smtClean="0"/>
              <a:t> Problems Have a </a:t>
            </a:r>
            <a:r>
              <a:rPr lang="en-US" sz="1800" cap="small" dirty="0" smtClean="0">
                <a:solidFill>
                  <a:schemeClr val="accent1"/>
                </a:solidFill>
              </a:rPr>
              <a:t>Small</a:t>
            </a:r>
            <a:r>
              <a:rPr lang="en-US" sz="1800" cap="small" dirty="0" smtClean="0"/>
              <a:t> Adaptivity Gap?</a:t>
            </a:r>
            <a:endParaRPr lang="en-US" sz="1800" cap="small" dirty="0"/>
          </a:p>
        </p:txBody>
      </p:sp>
    </p:spTree>
    <p:extLst>
      <p:ext uri="{BB962C8B-B14F-4D97-AF65-F5344CB8AC3E}">
        <p14:creationId xmlns:p14="http://schemas.microsoft.com/office/powerpoint/2010/main" val="9152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7013448" cy="87352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Extension: Both Prices &amp; Constraints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42415" y="1793264"/>
                <a:ext cx="7201585" cy="4848836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 smtClean="0"/>
                  <a:t>Consider Pandora’s Box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Besides Prices, Allowed to Probe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at most k </a:t>
                </a:r>
                <a:r>
                  <a:rPr lang="en-US" dirty="0" smtClean="0"/>
                  <a:t>items</a:t>
                </a:r>
              </a:p>
              <a:p>
                <a:pPr lvl="1"/>
                <a:r>
                  <a:rPr lang="en-US" b="1" dirty="0" smtClean="0">
                    <a:solidFill>
                      <a:schemeClr val="accent1"/>
                    </a:solidFill>
                  </a:rPr>
                  <a:t>Adaptively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charset="0"/>
                      </a:rPr>
                      <m:t>𝑃𝑟𝑜𝑏𝑒𝑑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b="0" i="1" dirty="0" smtClean="0">
                    <a:solidFill>
                      <a:schemeClr val="tx1"/>
                    </a:solidFill>
                    <a:latin typeface="Cambria Math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s.t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.</a:t>
                </a:r>
                <a:r>
                  <a:rPr lang="en-US" b="0" i="1" dirty="0">
                    <a:solidFill>
                      <a:schemeClr val="tx1"/>
                    </a:solidFill>
                    <a:latin typeface="Cambria Math" charset="0"/>
                  </a:rPr>
                  <a:t/>
                </a:r>
                <a:br>
                  <a:rPr lang="en-US" b="0" i="1" dirty="0">
                    <a:solidFill>
                      <a:schemeClr val="tx1"/>
                    </a:solidFill>
                    <a:latin typeface="Cambria Math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𝑃𝑟𝑜𝑏𝑒𝑑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Maximize</a:t>
                </a:r>
                <a:r>
                  <a:rPr lang="en-US" dirty="0" smtClean="0"/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Expected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Utility</a:t>
                </a:r>
              </a:p>
              <a:p>
                <a:pPr marL="8572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𝑃𝑟𝑜𝑏𝑒𝑑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{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}</m:t>
                          </m:r>
                        </m:e>
                      </m:func>
                      <m:r>
                        <a:rPr lang="en-US" sz="1800" i="1">
                          <a:latin typeface="Cambria Math" charset="0"/>
                        </a:rPr>
                        <m:t>  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 </m:t>
                      </m:r>
                      <m:nary>
                        <m:naryPr>
                          <m:chr m:val="∑"/>
                          <m:ctrlPr>
                            <a:rPr lang="mr-IN" sz="1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∈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𝑃𝑟𝑜𝑏𝑒𝑑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>
                  <a:buFont typeface="Arial" charset="0"/>
                  <a:buChar char="•"/>
                </a:pPr>
                <a:endParaRPr lang="en-US" sz="1000" dirty="0" smtClean="0"/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Use Small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Adaptivity Gap </a:t>
                </a:r>
                <a:r>
                  <a:rPr lang="en-US" dirty="0" smtClean="0"/>
                  <a:t>for </a:t>
                </a:r>
                <a:r>
                  <a:rPr lang="en-US" dirty="0" err="1" smtClean="0"/>
                  <a:t>Stoch</a:t>
                </a:r>
                <a:r>
                  <a:rPr lang="en-US" dirty="0" smtClean="0"/>
                  <a:t> Probing</a:t>
                </a:r>
              </a:p>
              <a:p>
                <a:pPr lvl="1"/>
                <a:r>
                  <a:rPr lang="en-US" sz="1600" dirty="0">
                    <a:solidFill>
                      <a:schemeClr val="tx1"/>
                    </a:solidFill>
                  </a:rPr>
                  <a:t>Find 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NA </a:t>
                </a:r>
                <a:r>
                  <a:rPr lang="en-US" sz="1600" b="1" dirty="0" err="1">
                    <a:solidFill>
                      <a:schemeClr val="tx1"/>
                    </a:solidFill>
                  </a:rPr>
                  <a:t>Soln</a:t>
                </a:r>
                <a:r>
                  <a:rPr lang="en-US" sz="1600" dirty="0">
                    <a:solidFill>
                      <a:schemeClr val="tx1"/>
                    </a:solidFill>
                  </a:rPr>
                  <a:t>: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		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Submod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max over knapsack</a:t>
                </a:r>
              </a:p>
              <a:p>
                <a:pPr lvl="1"/>
                <a:r>
                  <a:rPr lang="en-US" sz="1600" b="1" dirty="0">
                    <a:solidFill>
                      <a:schemeClr val="tx1"/>
                    </a:solidFill>
                  </a:rPr>
                  <a:t>Convert</a:t>
                </a:r>
                <a:r>
                  <a:rPr lang="en-US" sz="1600" dirty="0">
                    <a:solidFill>
                      <a:schemeClr val="tx1"/>
                    </a:solidFill>
                  </a:rPr>
                  <a:t> NA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to </a:t>
                </a:r>
                <a:r>
                  <a:rPr lang="en-US" sz="1600" b="1" dirty="0" err="1">
                    <a:solidFill>
                      <a:schemeClr val="tx1"/>
                    </a:solidFill>
                  </a:rPr>
                  <a:t>PoI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 strategy</a:t>
                </a:r>
                <a:r>
                  <a:rPr lang="en-US" sz="1600" dirty="0">
                    <a:solidFill>
                      <a:schemeClr val="tx1"/>
                    </a:solidFill>
                  </a:rPr>
                  <a:t>: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	Use </a:t>
                </a:r>
                <a:r>
                  <a:rPr lang="en-US" sz="1600" dirty="0">
                    <a:solidFill>
                      <a:schemeClr val="tx1"/>
                    </a:solidFill>
                  </a:rPr>
                  <a:t>Pandora’s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Box</a:t>
                </a:r>
              </a:p>
              <a:p>
                <a:pPr lvl="1"/>
                <a:r>
                  <a:rPr lang="en-US" sz="1600" dirty="0" smtClean="0">
                    <a:solidFill>
                      <a:schemeClr val="tx1"/>
                    </a:solidFill>
                  </a:rPr>
                  <a:t>Another application is</a:t>
                </a:r>
                <a:r>
                  <a:rPr lang="en-US" sz="1600" dirty="0" smtClean="0"/>
                  <a:t> </a:t>
                </a:r>
                <a:r>
                  <a:rPr lang="en-US" sz="1600" b="1" dirty="0" smtClean="0">
                    <a:solidFill>
                      <a:schemeClr val="accent1"/>
                    </a:solidFill>
                  </a:rPr>
                  <a:t>Set Probing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problem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2415" y="1793264"/>
                <a:ext cx="7201585" cy="4848836"/>
              </a:xfrm>
              <a:blipFill rotWithShape="0">
                <a:blip r:embed="rId2"/>
                <a:stretch>
                  <a:fillRect l="-762" t="-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328432" y="3039349"/>
            <a:ext cx="2182009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More generally,</a:t>
            </a:r>
            <a:br>
              <a:rPr lang="en-US" sz="1400" dirty="0" smtClean="0"/>
            </a:br>
            <a:r>
              <a:rPr lang="en-US" sz="1400" dirty="0" smtClean="0"/>
              <a:t>any </a:t>
            </a:r>
            <a:r>
              <a:rPr lang="en-US" sz="1400" b="1" dirty="0" smtClean="0">
                <a:solidFill>
                  <a:schemeClr val="accent1"/>
                </a:solidFill>
              </a:rPr>
              <a:t>packing</a:t>
            </a:r>
            <a:r>
              <a:rPr lang="en-US" sz="1400" dirty="0" smtClean="0"/>
              <a:t> constraint</a:t>
            </a:r>
          </a:p>
        </p:txBody>
      </p:sp>
      <p:sp>
        <p:nvSpPr>
          <p:cNvPr id="8" name="Oval 7"/>
          <p:cNvSpPr/>
          <p:nvPr/>
        </p:nvSpPr>
        <p:spPr>
          <a:xfrm>
            <a:off x="6087292" y="2102376"/>
            <a:ext cx="1175657" cy="6809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42415" y="1615737"/>
            <a:ext cx="6830882" cy="4758937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a Probing Problem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Pandora’s box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Finding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best box</a:t>
            </a: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Price of Information (Model 1)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the General Model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Using a Frugal Algorithm to Design a Strategy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Extension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Multistage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Probing</a:t>
            </a: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Constrained Stochastic Probing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(Model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2)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Adaptivity Gap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Bounding the Adaptivity Gap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Extension: Both Prices and Constraints</a:t>
            </a: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Beyond Probing </a:t>
            </a:r>
            <a:r>
              <a:rPr lang="en-US" dirty="0">
                <a:solidFill>
                  <a:schemeClr val="tx1"/>
                </a:solidFill>
              </a:rPr>
              <a:t>Problems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Optimal Stopping Theory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Two-Stage vs Multi-Stage Optimization</a:t>
            </a:r>
            <a:endParaRPr lang="en-US" b="1" dirty="0">
              <a:solidFill>
                <a:schemeClr val="accent1"/>
              </a:solidFill>
            </a:endParaRP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Known vs Unknown </a:t>
            </a:r>
            <a:r>
              <a:rPr lang="en-US" b="1" dirty="0">
                <a:solidFill>
                  <a:schemeClr val="accent1"/>
                </a:solidFill>
              </a:rPr>
              <a:t>Distributions</a:t>
            </a:r>
          </a:p>
          <a:p>
            <a:pPr lvl="1">
              <a:buFont typeface="Arial"/>
              <a:buChar char="•"/>
            </a:pPr>
            <a:endParaRPr lang="en-US" b="1" cap="small" dirty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cap="sm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6842539" cy="128089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Optimal Stopping Theory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099" y="1793696"/>
            <a:ext cx="7332215" cy="275280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 if you </a:t>
            </a:r>
            <a:r>
              <a:rPr lang="en-US" dirty="0" smtClean="0">
                <a:solidFill>
                  <a:schemeClr val="accent1"/>
                </a:solidFill>
              </a:rPr>
              <a:t>Cannot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C</a:t>
            </a:r>
            <a:r>
              <a:rPr lang="en-US" dirty="0" smtClean="0">
                <a:solidFill>
                  <a:schemeClr val="tx1"/>
                </a:solidFill>
              </a:rPr>
              <a:t>ontrol Box Order?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Example: Sell one Diamond/Ad-Slot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Buyers arrive </a:t>
            </a:r>
            <a:r>
              <a:rPr lang="en-US" b="1" dirty="0" smtClean="0">
                <a:solidFill>
                  <a:schemeClr val="accent1"/>
                </a:solidFill>
              </a:rPr>
              <a:t>one-by-one </a:t>
            </a:r>
            <a:r>
              <a:rPr lang="en-US" dirty="0" smtClean="0"/>
              <a:t>and make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bids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Decide </a:t>
            </a:r>
            <a:r>
              <a:rPr lang="en-US" b="1" dirty="0" smtClean="0">
                <a:solidFill>
                  <a:schemeClr val="accent1"/>
                </a:solidFill>
              </a:rPr>
              <a:t>immediately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>
                <a:solidFill>
                  <a:schemeClr val="accent1"/>
                </a:solidFill>
              </a:rPr>
              <a:t>irrevocably</a:t>
            </a:r>
          </a:p>
          <a:p>
            <a:pPr lvl="1">
              <a:spcBef>
                <a:spcPts val="4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Which bid to accept to </a:t>
            </a:r>
            <a:r>
              <a:rPr lang="en-US" b="1" dirty="0" smtClean="0">
                <a:solidFill>
                  <a:schemeClr val="accent1"/>
                </a:solidFill>
              </a:rPr>
              <a:t>maximize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revenue?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Two Models: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37043" y="3022334"/>
            <a:ext cx="1479892" cy="46166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Cannot go back </a:t>
            </a:r>
          </a:p>
          <a:p>
            <a:pPr algn="ctr"/>
            <a:r>
              <a:rPr lang="en-US" sz="1200" b="1" dirty="0" smtClean="0"/>
              <a:t>to a declined bid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436690" y="4533439"/>
              <a:ext cx="5415420" cy="1414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9825"/>
                    <a:gridCol w="2795595"/>
                  </a:tblGrid>
                  <a:tr h="2599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Secretary Model</a:t>
                          </a:r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Prophet</a:t>
                          </a:r>
                          <a:r>
                            <a:rPr lang="en-US" sz="1600" b="1" baseline="0" dirty="0" smtClean="0"/>
                            <a:t> Inequality</a:t>
                          </a:r>
                          <a:endParaRPr lang="en-US" sz="1600" b="1" dirty="0"/>
                        </a:p>
                      </a:txBody>
                      <a:tcPr/>
                    </a:tc>
                  </a:tr>
                  <a:tr h="259915">
                    <a:tc>
                      <a:txBody>
                        <a:bodyPr/>
                        <a:lstStyle/>
                        <a:p>
                          <a:pPr marL="0" marR="0" lvl="1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Values </a:t>
                          </a:r>
                          <a:r>
                            <a:rPr lang="en-US" sz="1600" b="1" dirty="0" smtClean="0">
                              <a:solidFill>
                                <a:schemeClr val="accent1"/>
                              </a:solidFill>
                            </a:rPr>
                            <a:t>unknown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Value distributions </a:t>
                          </a:r>
                          <a:r>
                            <a:rPr lang="en-US" sz="1600" b="1" dirty="0" smtClean="0">
                              <a:solidFill>
                                <a:schemeClr val="accent1"/>
                              </a:solidFill>
                            </a:rPr>
                            <a:t>known</a:t>
                          </a:r>
                          <a:endParaRPr lang="en-US" sz="1600" b="0" dirty="0"/>
                        </a:p>
                      </a:txBody>
                      <a:tcPr/>
                    </a:tc>
                  </a:tr>
                  <a:tr h="2599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1"/>
                              </a:solidFill>
                            </a:rPr>
                            <a:t>Uniformly random </a:t>
                          </a:r>
                          <a:r>
                            <a:rPr lang="en-US" sz="1600" dirty="0" smtClean="0"/>
                            <a:t>order</a:t>
                          </a: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1"/>
                              </a:solidFill>
                            </a:rPr>
                            <a:t>Adversarial</a:t>
                          </a:r>
                          <a:r>
                            <a:rPr lang="en-US" sz="1600" dirty="0" smtClean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en-US" sz="1600" dirty="0" smtClean="0"/>
                            <a:t>order</a:t>
                          </a:r>
                          <a:endParaRPr lang="en-US" sz="1600" b="0" dirty="0"/>
                        </a:p>
                      </a:txBody>
                      <a:tcPr/>
                    </a:tc>
                  </a:tr>
                  <a:tr h="2599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16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 dirty="0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600" b="1" i="1" dirty="0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  <m:t>𝒆</m:t>
                                    </m:r>
                                  </m:den>
                                </m:f>
                                <m:r>
                                  <a:rPr lang="en-US" sz="1600" b="1" i="1" dirty="0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⋅</m:t>
                                </m:r>
                                <m:r>
                                  <a:rPr lang="en-US" sz="1600" b="1" i="1" dirty="0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𝑴𝒂𝒙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16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 dirty="0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6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1600" b="1" i="1" dirty="0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⋅</m:t>
                                </m:r>
                                <m:r>
                                  <a:rPr lang="en-US" sz="1600" b="1" i="1" dirty="0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𝑬</m:t>
                                </m:r>
                                <m:r>
                                  <a:rPr lang="en-US" sz="1600" b="1" i="1" dirty="0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[</m:t>
                                </m:r>
                                <m:r>
                                  <a:rPr lang="en-US" sz="1600" b="1" i="1" dirty="0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𝑴𝒂𝒙</m:t>
                                </m:r>
                                <m:r>
                                  <a:rPr lang="en-US" sz="1600" b="1" i="1" dirty="0" smtClean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436690" y="4533439"/>
              <a:ext cx="5415420" cy="1414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9825"/>
                    <a:gridCol w="2795595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Secretary Model</a:t>
                          </a:r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Prophet</a:t>
                          </a:r>
                          <a:r>
                            <a:rPr lang="en-US" sz="1600" b="1" baseline="0" dirty="0" smtClean="0"/>
                            <a:t> Inequality</a:t>
                          </a:r>
                          <a:endParaRPr lang="en-US" sz="1600" b="1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1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Values </a:t>
                          </a:r>
                          <a:r>
                            <a:rPr lang="en-US" sz="1600" b="1" dirty="0" smtClean="0">
                              <a:solidFill>
                                <a:schemeClr val="accent1"/>
                              </a:solidFill>
                            </a:rPr>
                            <a:t>unknown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</a:rPr>
                            <a:t>Value distributions </a:t>
                          </a:r>
                          <a:r>
                            <a:rPr lang="en-US" sz="1600" b="1" dirty="0" smtClean="0">
                              <a:solidFill>
                                <a:schemeClr val="accent1"/>
                              </a:solidFill>
                            </a:rPr>
                            <a:t>known</a:t>
                          </a:r>
                          <a:endParaRPr lang="en-US" sz="1600" b="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1"/>
                              </a:solidFill>
                            </a:rPr>
                            <a:t>Uniformly random </a:t>
                          </a:r>
                          <a:r>
                            <a:rPr lang="en-US" sz="1600" dirty="0" smtClean="0"/>
                            <a:t>order</a:t>
                          </a: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1"/>
                              </a:solidFill>
                            </a:rPr>
                            <a:t>Adversarial</a:t>
                          </a:r>
                          <a:r>
                            <a:rPr lang="en-US" sz="1600" dirty="0" smtClean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en-US" sz="1600" dirty="0" smtClean="0"/>
                            <a:t>order</a:t>
                          </a:r>
                          <a:endParaRPr lang="en-US" sz="1600" b="0" dirty="0"/>
                        </a:p>
                      </a:txBody>
                      <a:tcPr/>
                    </a:tc>
                  </a:tr>
                  <a:tr h="4084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2" t="-250746" r="-107425" b="-177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4118" t="-250746" r="-871" b="-1776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1932138" y="6130653"/>
            <a:ext cx="7332215" cy="55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b="1" kern="1200" cap="sm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 if Selling Multiple Items?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7198799" cy="1280890"/>
          </a:xfrm>
        </p:spPr>
        <p:txBody>
          <a:bodyPr/>
          <a:lstStyle/>
          <a:p>
            <a:r>
              <a:rPr lang="en-US" dirty="0" smtClean="0"/>
              <a:t>Stopping-Time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4294428"/>
                  </p:ext>
                </p:extLst>
              </p:nvPr>
            </p:nvGraphicFramePr>
            <p:xfrm>
              <a:off x="1199212" y="3862751"/>
              <a:ext cx="756896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105"/>
                    <a:gridCol w="2037805"/>
                    <a:gridCol w="2233749"/>
                    <a:gridCol w="2142309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/>
                            <a:t>Additive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/>
                            <a:t>Submodular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/>
                            <a:t>Subadditive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err="1" smtClean="0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  [KW’12]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O</m:t>
                              </m:r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 [R</a:t>
                          </a:r>
                          <a:r>
                            <a:rPr lang="en-US" b="1" dirty="0" smtClean="0">
                              <a:solidFill>
                                <a:schemeClr val="accent1"/>
                              </a:solidFill>
                            </a:rPr>
                            <a:t>S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’17]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𝑝𝑜𝑙𝑦𝑙𝑜𝑔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[R</a:t>
                          </a:r>
                          <a:r>
                            <a:rPr lang="en-US" b="1" dirty="0" smtClean="0">
                              <a:solidFill>
                                <a:schemeClr val="accent1"/>
                              </a:solidFill>
                            </a:rPr>
                            <a:t>S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’17]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Packing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𝑝𝑜𝑙𝑦𝑙𝑜𝑔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[R’16]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𝑝𝑜𝑙𝑦𝑙𝑜𝑔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 [R</a:t>
                          </a:r>
                          <a:r>
                            <a:rPr lang="en-US" b="1" dirty="0" smtClean="0">
                              <a:solidFill>
                                <a:schemeClr val="accent1"/>
                              </a:solidFill>
                            </a:rPr>
                            <a:t>S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’17]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𝑝𝑜𝑙𝑦𝑙𝑜𝑔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[R</a:t>
                          </a:r>
                          <a:r>
                            <a:rPr lang="en-US" b="1" dirty="0" smtClean="0">
                              <a:solidFill>
                                <a:schemeClr val="accent1"/>
                              </a:solidFill>
                            </a:rPr>
                            <a:t>S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’17]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4294428"/>
                  </p:ext>
                </p:extLst>
              </p:nvPr>
            </p:nvGraphicFramePr>
            <p:xfrm>
              <a:off x="1199212" y="3862751"/>
              <a:ext cx="756896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105"/>
                    <a:gridCol w="2037805"/>
                    <a:gridCol w="2233749"/>
                    <a:gridCol w="2142309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/>
                            <a:t>Additive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/>
                            <a:t>Submodular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/>
                            <a:t>Subadditive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err="1" smtClean="0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186" t="-106452" r="-216467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3052" t="-106452" r="-97003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53409" t="-106452" r="-1136" b="-12096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Packing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186" t="-209836" r="-21646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3052" t="-209836" r="-9700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53409" t="-209836" r="-1136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86149" y="3402752"/>
            <a:ext cx="7332215" cy="45999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Prophet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7206646"/>
                  </p:ext>
                </p:extLst>
              </p:nvPr>
            </p:nvGraphicFramePr>
            <p:xfrm>
              <a:off x="1199212" y="2088155"/>
              <a:ext cx="756896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105"/>
                    <a:gridCol w="2037805"/>
                    <a:gridCol w="2233749"/>
                    <a:gridCol w="2142309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/>
                            <a:t>Additive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/>
                            <a:t>Submodular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/>
                            <a:t>Subadditive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err="1" smtClean="0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𝑙𝑜𝑔𝑙𝑜𝑔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  [L’15]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Additive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 [FZ’15]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2CD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𝑝𝑜𝑙𝑦𝑙𝑜𝑔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[R</a:t>
                          </a:r>
                          <a:r>
                            <a:rPr lang="en-US" b="1" dirty="0" smtClean="0">
                              <a:solidFill>
                                <a:schemeClr val="accent1"/>
                              </a:solidFill>
                            </a:rPr>
                            <a:t>S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’17]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2CDCC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Packing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𝑝𝑜𝑙𝑦𝑙𝑜𝑔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[R’16]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𝑝𝑜𝑙𝑦𝑙𝑜𝑔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 [R</a:t>
                          </a:r>
                          <a:r>
                            <a:rPr lang="en-US" b="1" dirty="0" smtClean="0">
                              <a:solidFill>
                                <a:schemeClr val="accent1"/>
                              </a:solidFill>
                            </a:rPr>
                            <a:t>S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’17]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𝑝𝑜𝑙𝑦𝑙𝑜𝑔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cap="small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[R</a:t>
                          </a:r>
                          <a:r>
                            <a:rPr lang="en-US" b="1" dirty="0" smtClean="0">
                              <a:solidFill>
                                <a:schemeClr val="accent1"/>
                              </a:solidFill>
                            </a:rPr>
                            <a:t>S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’17]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7206646"/>
                  </p:ext>
                </p:extLst>
              </p:nvPr>
            </p:nvGraphicFramePr>
            <p:xfrm>
              <a:off x="1199212" y="2088155"/>
              <a:ext cx="756896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105"/>
                    <a:gridCol w="2037805"/>
                    <a:gridCol w="2233749"/>
                    <a:gridCol w="2142309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/>
                            <a:t>Additive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/>
                            <a:t>Submodular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/>
                            <a:t>Subadditive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err="1" smtClean="0">
                              <a:solidFill>
                                <a:schemeClr val="tx1"/>
                              </a:solidFill>
                            </a:rPr>
                            <a:t>Matroid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186" t="-106452" r="-216467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3052" t="-106452" r="-97003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3409" t="-106452" r="-1136" b="-12096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 smtClean="0">
                              <a:solidFill>
                                <a:schemeClr val="tx1"/>
                              </a:solidFill>
                            </a:rPr>
                            <a:t>Packing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186" t="-209836" r="-21646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3052" t="-209836" r="-9700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3409" t="-209836" r="-1136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Content Placeholder 2"/>
          <p:cNvSpPr txBox="1">
            <a:spLocks/>
          </p:cNvSpPr>
          <p:nvPr/>
        </p:nvSpPr>
        <p:spPr>
          <a:xfrm>
            <a:off x="1186149" y="1628156"/>
            <a:ext cx="7332215" cy="45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b="1" kern="1200" cap="sm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Secretary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113620" y="5169312"/>
            <a:ext cx="7332215" cy="52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b="1" kern="1200" cap="sm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Prophet Secretary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1199212" y="5644599"/>
                <a:ext cx="7568968" cy="381594"/>
              </a:xfrm>
              <a:prstGeom prst="rect">
                <a:avLst/>
              </a:prstGeom>
              <a:solidFill>
                <a:srgbClr val="E3CDCC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Arial" pitchFamily="34" charset="0"/>
                  <a:buNone/>
                  <a:defRPr sz="2000" b="1" kern="1200" cap="sm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2000" b="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800" b="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800" b="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cap="all" dirty="0" smtClean="0"/>
                  <a:t>[</a:t>
                </a:r>
                <a:r>
                  <a:rPr lang="en-US" sz="1800" dirty="0" smtClean="0"/>
                  <a:t>EHK</a:t>
                </a:r>
                <a:r>
                  <a:rPr lang="en-US" sz="1800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1800" dirty="0" smtClean="0"/>
                  <a:t>-SODA18</a:t>
                </a:r>
                <a:r>
                  <a:rPr lang="en-US" sz="1800" cap="all" dirty="0" smtClean="0"/>
                  <a:t>]</a:t>
                </a:r>
                <a:r>
                  <a:rPr lang="en-US" sz="1800" dirty="0" smtClean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b="1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500" b="1" i="1" dirty="0" smtClean="0">
                            <a:latin typeface="Cambria Math" charset="0"/>
                          </a:rPr>
                          <m:t>𝒆</m:t>
                        </m:r>
                      </m:num>
                      <m:den>
                        <m:r>
                          <a:rPr lang="en-US" sz="1500" b="1" i="1" dirty="0" smtClean="0">
                            <a:latin typeface="Cambria Math" charset="0"/>
                          </a:rPr>
                          <m:t>𝒆</m:t>
                        </m:r>
                        <m:r>
                          <a:rPr lang="en-US" sz="1500" b="1" i="1" dirty="0" smtClean="0">
                            <a:latin typeface="Cambria Math" charset="0"/>
                          </a:rPr>
                          <m:t>−</m:t>
                        </m:r>
                        <m:r>
                          <a:rPr lang="en-US" sz="1500" b="1" i="1" dirty="0" smtClean="0">
                            <a:latin typeface="Cambria Math" charset="0"/>
                          </a:rPr>
                          <m:t>𝟏</m:t>
                        </m:r>
                      </m:den>
                    </m:f>
                    <m:r>
                      <a:rPr lang="en-US" sz="1500" b="1" i="1" dirty="0" smtClean="0">
                        <a:latin typeface="Cambria Math" charset="0"/>
                      </a:rPr>
                      <m:t>≈</m:t>
                    </m:r>
                    <m:r>
                      <a:rPr lang="en-US" sz="1500" b="1" i="1" dirty="0" smtClean="0">
                        <a:latin typeface="Cambria Math" charset="0"/>
                      </a:rPr>
                      <m:t>𝟏</m:t>
                    </m:r>
                    <m:r>
                      <a:rPr lang="en-US" sz="1500" b="1" i="1" dirty="0" smtClean="0">
                        <a:latin typeface="Cambria Math" charset="0"/>
                      </a:rPr>
                      <m:t>.</m:t>
                    </m:r>
                    <m:r>
                      <a:rPr lang="en-US" sz="1500" b="1" i="1" dirty="0" smtClean="0">
                        <a:latin typeface="Cambria Math" charset="0"/>
                      </a:rPr>
                      <m:t>𝟓𝟖</m:t>
                    </m:r>
                  </m:oMath>
                </a14:m>
                <a:r>
                  <a:rPr lang="en-US" sz="1800" dirty="0" smtClean="0"/>
                  <a:t> for 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Additive</a:t>
                </a:r>
                <a:r>
                  <a:rPr lang="en-US" sz="1800" dirty="0" smtClean="0"/>
                  <a:t> over </a:t>
                </a:r>
                <a:r>
                  <a:rPr lang="en-US" sz="1800" dirty="0" err="1" smtClean="0">
                    <a:solidFill>
                      <a:schemeClr val="accent1"/>
                    </a:solidFill>
                  </a:rPr>
                  <a:t>Matroid</a:t>
                </a:r>
                <a:r>
                  <a:rPr lang="en-US" sz="1800" dirty="0" smtClean="0"/>
                  <a:t> or </a:t>
                </a:r>
                <a:r>
                  <a:rPr lang="en-US" sz="1800" dirty="0" smtClean="0">
                    <a:solidFill>
                      <a:schemeClr val="accent1"/>
                    </a:solidFill>
                  </a:rPr>
                  <a:t>Matching</a:t>
                </a:r>
                <a:r>
                  <a:rPr lang="en-US" sz="1800" dirty="0" smtClean="0"/>
                  <a:t>.</a:t>
                </a: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12" y="5644599"/>
                <a:ext cx="7568968" cy="3815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glow rad="101600">
                  <a:schemeClr val="bg1"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734892" y="5993718"/>
            <a:ext cx="3241593" cy="523220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Also, combinatorial auctions:</a:t>
            </a:r>
          </a:p>
          <a:p>
            <a:pPr algn="ctr"/>
            <a:r>
              <a:rPr lang="en-US" sz="1400" dirty="0" smtClean="0"/>
              <a:t>Builds on </a:t>
            </a:r>
            <a:r>
              <a:rPr lang="en-US" sz="1400" b="1" i="1" dirty="0" smtClean="0"/>
              <a:t>Feldman-Gravin-Lucier’15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22950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5" grpId="0"/>
      <p:bldP spid="16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95894" y="4559161"/>
            <a:ext cx="3539887" cy="7725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7303302" cy="759523"/>
          </a:xfrm>
        </p:spPr>
        <p:txBody>
          <a:bodyPr>
            <a:normAutofit/>
          </a:bodyPr>
          <a:lstStyle/>
          <a:p>
            <a:r>
              <a:rPr lang="en-US" dirty="0" smtClean="0"/>
              <a:t>Optimization Under 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83590" y="2407322"/>
            <a:ext cx="6506377" cy="3788228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0602" y="2789859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cap="all" dirty="0" smtClean="0"/>
              <a:t>Optimization</a:t>
            </a:r>
          </a:p>
          <a:p>
            <a:pPr algn="ctr"/>
            <a:r>
              <a:rPr lang="en-US" sz="1400" dirty="0"/>
              <a:t>(Combinatorial)</a:t>
            </a:r>
          </a:p>
        </p:txBody>
      </p:sp>
      <p:sp>
        <p:nvSpPr>
          <p:cNvPr id="7" name="Oval 6"/>
          <p:cNvSpPr/>
          <p:nvPr/>
        </p:nvSpPr>
        <p:spPr>
          <a:xfrm rot="5400000">
            <a:off x="2896093" y="1916380"/>
            <a:ext cx="5167551" cy="4480559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98828" y="2266148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/>
              <a:t>Uncertainty</a:t>
            </a:r>
            <a:endParaRPr lang="en-US" b="1" cap="all" dirty="0"/>
          </a:p>
        </p:txBody>
      </p:sp>
      <p:sp>
        <p:nvSpPr>
          <p:cNvPr id="11" name="TextBox 10"/>
          <p:cNvSpPr txBox="1"/>
          <p:nvPr/>
        </p:nvSpPr>
        <p:spPr>
          <a:xfrm>
            <a:off x="2311402" y="3488130"/>
            <a:ext cx="1471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Non-</a:t>
            </a:r>
            <a:r>
              <a:rPr lang="en-US" b="1" dirty="0" err="1" smtClean="0">
                <a:solidFill>
                  <a:srgbClr val="0070C0"/>
                </a:solidFill>
              </a:rPr>
              <a:t>Adap</a:t>
            </a:r>
            <a:r>
              <a:rPr lang="en-US" b="1" dirty="0" smtClean="0">
                <a:solidFill>
                  <a:srgbClr val="0070C0"/>
                </a:solidFill>
              </a:rPr>
              <a:t>/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Two-Stage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2213" y="4627822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Adaptive/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Multi-Stage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0746" y="1948273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Known </a:t>
            </a:r>
            <a:r>
              <a:rPr lang="en-US" b="1" dirty="0" err="1" smtClean="0">
                <a:solidFill>
                  <a:schemeClr val="accent1"/>
                </a:solidFill>
              </a:rPr>
              <a:t>dist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49647" y="1961336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Unknown </a:t>
            </a:r>
            <a:r>
              <a:rPr lang="en-US" b="1" dirty="0" err="1" smtClean="0">
                <a:solidFill>
                  <a:schemeClr val="accent1"/>
                </a:solidFill>
              </a:rPr>
              <a:t>dist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194606" y="5055523"/>
            <a:ext cx="3601805" cy="1112168"/>
            <a:chOff x="907221" y="5055523"/>
            <a:chExt cx="3601805" cy="1112168"/>
          </a:xfrm>
        </p:grpSpPr>
        <p:sp>
          <p:nvSpPr>
            <p:cNvPr id="13" name="TextBox 12"/>
            <p:cNvSpPr txBox="1"/>
            <p:nvPr/>
          </p:nvSpPr>
          <p:spPr>
            <a:xfrm>
              <a:off x="907221" y="5521360"/>
              <a:ext cx="1814920" cy="646331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Probing Algorithms,</a:t>
              </a:r>
            </a:p>
            <a:p>
              <a:r>
                <a:rPr lang="en-US" sz="1200" b="1" dirty="0" smtClean="0"/>
                <a:t>Stopping-Time,</a:t>
              </a:r>
            </a:p>
            <a:p>
              <a:r>
                <a:rPr lang="en-US" sz="1200" b="1" dirty="0" smtClean="0"/>
                <a:t>Multi-Armed Bandits,..</a:t>
              </a:r>
            </a:p>
          </p:txBody>
        </p:sp>
        <p:cxnSp>
          <p:nvCxnSpPr>
            <p:cNvPr id="21" name="Straight Arrow Connector 20"/>
            <p:cNvCxnSpPr>
              <a:stCxn id="13" idx="3"/>
            </p:cNvCxnSpPr>
            <p:nvPr/>
          </p:nvCxnSpPr>
          <p:spPr>
            <a:xfrm flipV="1">
              <a:off x="2722141" y="5055523"/>
              <a:ext cx="1786885" cy="789003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3495894" y="3407614"/>
            <a:ext cx="3562733" cy="7725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2798244" y="3924496"/>
            <a:ext cx="3971103" cy="7725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4294550" y="3924496"/>
            <a:ext cx="3971103" cy="7725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375417" y="5055521"/>
            <a:ext cx="2643314" cy="1098960"/>
            <a:chOff x="6088032" y="5055521"/>
            <a:chExt cx="2643314" cy="1098960"/>
          </a:xfrm>
        </p:grpSpPr>
        <p:sp>
          <p:nvSpPr>
            <p:cNvPr id="20" name="TextBox 19"/>
            <p:cNvSpPr txBox="1"/>
            <p:nvPr/>
          </p:nvSpPr>
          <p:spPr>
            <a:xfrm>
              <a:off x="7164868" y="5692816"/>
              <a:ext cx="1566478" cy="46166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Online Algorithms,</a:t>
              </a:r>
            </a:p>
            <a:p>
              <a:r>
                <a:rPr lang="en-US" sz="1200" b="1" dirty="0" smtClean="0"/>
                <a:t>Online Learning,..</a:t>
              </a:r>
              <a:endParaRPr lang="en-US" sz="1200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6088032" y="5055521"/>
              <a:ext cx="1514550" cy="624232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369717" y="2706915"/>
            <a:ext cx="2601041" cy="1104380"/>
            <a:chOff x="6081887" y="2921235"/>
            <a:chExt cx="2640809" cy="1104380"/>
          </a:xfrm>
        </p:grpSpPr>
        <p:sp>
          <p:nvSpPr>
            <p:cNvPr id="24" name="TextBox 23"/>
            <p:cNvSpPr txBox="1"/>
            <p:nvPr/>
          </p:nvSpPr>
          <p:spPr>
            <a:xfrm>
              <a:off x="7180973" y="2921235"/>
              <a:ext cx="1541723" cy="46166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Worst-case </a:t>
              </a:r>
              <a:r>
                <a:rPr lang="en-US" sz="1200" b="1" dirty="0" err="1" smtClean="0"/>
                <a:t>analy</a:t>
              </a:r>
              <a:r>
                <a:rPr lang="en-US" sz="1200" b="1" dirty="0" smtClean="0"/>
                <a:t>,</a:t>
              </a:r>
            </a:p>
            <a:p>
              <a:r>
                <a:rPr lang="en-US" sz="1200" b="1" dirty="0" smtClean="0"/>
                <a:t>Robust </a:t>
              </a:r>
              <a:r>
                <a:rPr lang="en-US" sz="1200" b="1" dirty="0"/>
                <a:t>Opt</a:t>
              </a:r>
              <a:r>
                <a:rPr lang="en-US" sz="1200" b="1" dirty="0" smtClean="0"/>
                <a:t>,..</a:t>
              </a:r>
              <a:endParaRPr lang="en-US" sz="1200" b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6081887" y="3397188"/>
              <a:ext cx="1350876" cy="628427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180318" y="2071818"/>
            <a:ext cx="3616093" cy="1740969"/>
            <a:chOff x="892933" y="2071818"/>
            <a:chExt cx="3616093" cy="1740969"/>
          </a:xfrm>
        </p:grpSpPr>
        <p:sp>
          <p:nvSpPr>
            <p:cNvPr id="27" name="TextBox 26"/>
            <p:cNvSpPr txBox="1"/>
            <p:nvPr/>
          </p:nvSpPr>
          <p:spPr>
            <a:xfrm>
              <a:off x="892933" y="2071818"/>
              <a:ext cx="1693759" cy="46166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Two-Stg </a:t>
              </a:r>
              <a:r>
                <a:rPr lang="en-US" sz="1200" b="1" dirty="0" err="1" smtClean="0"/>
                <a:t>Stoch</a:t>
              </a:r>
              <a:r>
                <a:rPr lang="en-US" sz="1200" b="1" dirty="0" smtClean="0"/>
                <a:t> Opt,</a:t>
              </a:r>
              <a:br>
                <a:rPr lang="en-US" sz="1200" b="1" dirty="0" smtClean="0"/>
              </a:br>
              <a:r>
                <a:rPr lang="en-US" sz="1200" b="1" dirty="0" smtClean="0"/>
                <a:t>Risk-Averse Opt,</a:t>
              </a:r>
              <a:r>
                <a:rPr lang="mr-IN" sz="1200" b="1" dirty="0" smtClean="0"/>
                <a:t>…</a:t>
              </a:r>
              <a:endParaRPr lang="en-US" sz="1200" b="1" dirty="0" smtClean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595447" y="2547257"/>
              <a:ext cx="1913579" cy="126553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1171609" y="6167572"/>
            <a:ext cx="2762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[GN</a:t>
            </a:r>
            <a:r>
              <a:rPr lang="en-US" sz="1200" b="1" dirty="0" smtClean="0">
                <a:solidFill>
                  <a:schemeClr val="accent1"/>
                </a:solidFill>
              </a:rPr>
              <a:t>S</a:t>
            </a:r>
            <a:r>
              <a:rPr lang="en-US" sz="1200" b="1" dirty="0" smtClean="0"/>
              <a:t>’16, GN</a:t>
            </a:r>
            <a:r>
              <a:rPr lang="en-US" sz="1200" b="1" dirty="0" smtClean="0">
                <a:solidFill>
                  <a:schemeClr val="accent1"/>
                </a:solidFill>
              </a:rPr>
              <a:t>S</a:t>
            </a:r>
            <a:r>
              <a:rPr lang="en-US" sz="1200" b="1" dirty="0" smtClean="0"/>
              <a:t>’17, </a:t>
            </a:r>
            <a:r>
              <a:rPr lang="en-US" sz="1200" b="1" dirty="0" smtClean="0">
                <a:solidFill>
                  <a:schemeClr val="accent1"/>
                </a:solidFill>
              </a:rPr>
              <a:t>S</a:t>
            </a:r>
            <a:r>
              <a:rPr lang="en-US" sz="1200" b="1" dirty="0" smtClean="0"/>
              <a:t>’18]</a:t>
            </a:r>
          </a:p>
          <a:p>
            <a:r>
              <a:rPr lang="en-US" sz="1200" b="1" dirty="0" smtClean="0"/>
              <a:t>[R</a:t>
            </a:r>
            <a:r>
              <a:rPr lang="en-US" sz="1200" b="1" dirty="0" smtClean="0">
                <a:solidFill>
                  <a:schemeClr val="accent1"/>
                </a:solidFill>
              </a:rPr>
              <a:t>S</a:t>
            </a:r>
            <a:r>
              <a:rPr lang="en-US" sz="1200" b="1" dirty="0" smtClean="0"/>
              <a:t>’17, G</a:t>
            </a:r>
            <a:r>
              <a:rPr lang="en-US" sz="1200" b="1" dirty="0" smtClean="0">
                <a:solidFill>
                  <a:schemeClr val="accent1"/>
                </a:solidFill>
              </a:rPr>
              <a:t>S</a:t>
            </a:r>
            <a:r>
              <a:rPr lang="en-US" sz="1200" b="1" dirty="0" smtClean="0"/>
              <a:t>’17, EHK</a:t>
            </a:r>
            <a:r>
              <a:rPr lang="en-US" sz="1200" b="1" dirty="0" smtClean="0">
                <a:solidFill>
                  <a:schemeClr val="accent1"/>
                </a:solidFill>
              </a:rPr>
              <a:t>S</a:t>
            </a:r>
            <a:r>
              <a:rPr lang="en-US" sz="1200" b="1" dirty="0" smtClean="0"/>
              <a:t>’18]</a:t>
            </a:r>
          </a:p>
          <a:p>
            <a:r>
              <a:rPr lang="en-US" sz="1200" b="1" dirty="0" smtClean="0"/>
              <a:t>[</a:t>
            </a:r>
            <a:r>
              <a:rPr lang="en-US" sz="1200" b="1" dirty="0"/>
              <a:t>GJS</a:t>
            </a:r>
            <a:r>
              <a:rPr lang="en-US" sz="1200" b="1" dirty="0">
                <a:solidFill>
                  <a:schemeClr val="accent1"/>
                </a:solidFill>
              </a:rPr>
              <a:t>S</a:t>
            </a:r>
            <a:r>
              <a:rPr lang="en-US" sz="1200" b="1" dirty="0"/>
              <a:t>’18</a:t>
            </a:r>
            <a:r>
              <a:rPr lang="en-US" sz="1200" b="1" dirty="0" smtClean="0"/>
              <a:t>]</a:t>
            </a:r>
            <a:endParaRPr lang="en-US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7599777" y="3184891"/>
            <a:ext cx="998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[L</a:t>
            </a:r>
            <a:r>
              <a:rPr lang="en-US" sz="1200" b="1" dirty="0" smtClean="0">
                <a:solidFill>
                  <a:schemeClr val="accent1"/>
                </a:solidFill>
              </a:rPr>
              <a:t>S</a:t>
            </a:r>
            <a:r>
              <a:rPr lang="en-US" sz="1200" b="1" dirty="0" smtClean="0"/>
              <a:t>’17]</a:t>
            </a:r>
          </a:p>
          <a:p>
            <a:r>
              <a:rPr lang="en-US" sz="1200" b="1" dirty="0" smtClean="0"/>
              <a:t>[</a:t>
            </a:r>
            <a:r>
              <a:rPr lang="en-US" sz="1200" b="1" dirty="0"/>
              <a:t>HR</a:t>
            </a:r>
            <a:r>
              <a:rPr lang="en-US" sz="1200" b="1" dirty="0">
                <a:solidFill>
                  <a:schemeClr val="accent1"/>
                </a:solidFill>
              </a:rPr>
              <a:t>S</a:t>
            </a:r>
            <a:r>
              <a:rPr lang="en-US" sz="1200" b="1" dirty="0"/>
              <a:t>’18</a:t>
            </a:r>
            <a:r>
              <a:rPr lang="en-US" sz="1200" b="1" dirty="0" smtClean="0"/>
              <a:t>]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82533" y="1592997"/>
            <a:ext cx="2714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[HR</a:t>
            </a:r>
            <a:r>
              <a:rPr lang="en-US" sz="1200" b="1" dirty="0" smtClean="0">
                <a:solidFill>
                  <a:schemeClr val="accent1"/>
                </a:solidFill>
              </a:rPr>
              <a:t>S</a:t>
            </a:r>
            <a:r>
              <a:rPr lang="en-US" sz="1200" b="1" dirty="0" smtClean="0"/>
              <a:t>’18]</a:t>
            </a:r>
          </a:p>
          <a:p>
            <a:r>
              <a:rPr lang="en-US" sz="1200" b="1" dirty="0" smtClean="0"/>
              <a:t>[</a:t>
            </a:r>
            <a:r>
              <a:rPr lang="en-US" sz="1200" b="1" dirty="0" smtClean="0">
                <a:solidFill>
                  <a:schemeClr val="accent1"/>
                </a:solidFill>
              </a:rPr>
              <a:t>S</a:t>
            </a:r>
            <a:r>
              <a:rPr lang="en-US" sz="1200" b="1" dirty="0" smtClean="0"/>
              <a:t>GK’14a, </a:t>
            </a:r>
            <a:r>
              <a:rPr lang="en-US" sz="1200" b="1" dirty="0" smtClean="0">
                <a:solidFill>
                  <a:schemeClr val="accent1"/>
                </a:solidFill>
              </a:rPr>
              <a:t>S</a:t>
            </a:r>
            <a:r>
              <a:rPr lang="en-US" sz="1200" b="1" dirty="0" smtClean="0"/>
              <a:t>GK’14b, BG</a:t>
            </a:r>
            <a:r>
              <a:rPr lang="en-US" sz="1200" b="1" dirty="0" smtClean="0">
                <a:solidFill>
                  <a:schemeClr val="accent1"/>
                </a:solidFill>
              </a:rPr>
              <a:t>S</a:t>
            </a:r>
            <a:r>
              <a:rPr lang="en-US" sz="1200" b="1" dirty="0" smtClean="0"/>
              <a:t>C’14]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452252" y="6162417"/>
            <a:ext cx="1561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[L</a:t>
            </a:r>
            <a:r>
              <a:rPr lang="en-US" sz="1200" b="1" dirty="0" smtClean="0">
                <a:solidFill>
                  <a:schemeClr val="accent1"/>
                </a:solidFill>
              </a:rPr>
              <a:t>S</a:t>
            </a:r>
            <a:r>
              <a:rPr lang="en-US" sz="1200" b="1" dirty="0" smtClean="0"/>
              <a:t>’17]</a:t>
            </a:r>
          </a:p>
          <a:p>
            <a:r>
              <a:rPr lang="en-US" sz="1200" b="1" dirty="0"/>
              <a:t>[</a:t>
            </a:r>
            <a:r>
              <a:rPr lang="en-US" sz="1200" b="1" dirty="0" smtClean="0"/>
              <a:t>GN</a:t>
            </a:r>
            <a:r>
              <a:rPr lang="en-US" sz="1200" b="1" dirty="0" smtClean="0">
                <a:solidFill>
                  <a:schemeClr val="accent1"/>
                </a:solidFill>
              </a:rPr>
              <a:t>S</a:t>
            </a:r>
            <a:r>
              <a:rPr lang="en-US" sz="1200" b="1" dirty="0" smtClean="0"/>
              <a:t>’18, GJS</a:t>
            </a:r>
            <a:r>
              <a:rPr lang="en-US" sz="1200" b="1" dirty="0" smtClean="0">
                <a:solidFill>
                  <a:schemeClr val="accent1"/>
                </a:solidFill>
              </a:rPr>
              <a:t>S</a:t>
            </a:r>
            <a:r>
              <a:rPr lang="en-US" sz="1200" b="1" dirty="0" smtClean="0"/>
              <a:t>’18]</a:t>
            </a:r>
          </a:p>
        </p:txBody>
      </p:sp>
    </p:spTree>
    <p:extLst>
      <p:ext uri="{BB962C8B-B14F-4D97-AF65-F5344CB8AC3E}">
        <p14:creationId xmlns:p14="http://schemas.microsoft.com/office/powerpoint/2010/main" val="8838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6" grpId="0"/>
      <p:bldP spid="7" grpId="0" animBg="1"/>
      <p:bldP spid="8" grpId="0"/>
      <p:bldP spid="11" grpId="0"/>
      <p:bldP spid="12" grpId="0"/>
      <p:bldP spid="18" grpId="0"/>
      <p:bldP spid="19" grpId="0"/>
      <p:bldP spid="3" grpId="0" animBg="1"/>
      <p:bldP spid="16" grpId="0" animBg="1"/>
      <p:bldP spid="17" grpId="0" animBg="1"/>
      <p:bldP spid="29" grpId="0"/>
      <p:bldP spid="30" grpId="0"/>
      <p:bldP spid="31" grpId="0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373" y="1589484"/>
            <a:ext cx="6949238" cy="4668811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What is Price of Information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Many packing/covering </a:t>
            </a:r>
            <a:r>
              <a:rPr lang="en-US" dirty="0">
                <a:solidFill>
                  <a:schemeClr val="tx1"/>
                </a:solidFill>
              </a:rPr>
              <a:t>problem: </a:t>
            </a:r>
            <a:r>
              <a:rPr lang="en-US" dirty="0" smtClean="0">
                <a:solidFill>
                  <a:schemeClr val="tx1"/>
                </a:solidFill>
              </a:rPr>
              <a:t>e.g., Pandora’s </a:t>
            </a:r>
            <a:r>
              <a:rPr lang="en-US" dirty="0">
                <a:solidFill>
                  <a:schemeClr val="tx1"/>
                </a:solidFill>
              </a:rPr>
              <a:t>Box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Frugal algorithms </a:t>
            </a:r>
            <a:r>
              <a:rPr lang="en-US" dirty="0" smtClean="0">
                <a:solidFill>
                  <a:schemeClr val="tx1"/>
                </a:solidFill>
              </a:rPr>
              <a:t>suffice: Use Surrogates</a:t>
            </a:r>
            <a:endParaRPr lang="en-US" sz="500" dirty="0" smtClean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cap="small" dirty="0" smtClean="0"/>
              <a:t>What is Constrained Stochastic Probing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  <a:latin typeface="+mj-lt"/>
              </a:rPr>
              <a:t>Many submodular packing problems: </a:t>
            </a:r>
            <a:r>
              <a:rPr lang="en-US" sz="1600" dirty="0">
                <a:solidFill>
                  <a:schemeClr val="tx1"/>
                </a:solidFill>
              </a:rPr>
              <a:t>e.g., </a:t>
            </a:r>
            <a:r>
              <a:rPr lang="en-US" sz="1600" dirty="0" smtClean="0">
                <a:solidFill>
                  <a:schemeClr val="tx1"/>
                </a:solidFill>
              </a:rPr>
              <a:t>Best </a:t>
            </a:r>
            <a:r>
              <a:rPr lang="en-US" sz="1600" dirty="0">
                <a:solidFill>
                  <a:schemeClr val="tx1"/>
                </a:solidFill>
              </a:rPr>
              <a:t>box</a:t>
            </a:r>
            <a:endParaRPr lang="en-US" b="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Bound the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Adaptivity Gap</a:t>
            </a:r>
            <a:endParaRPr lang="en-US" sz="500" b="1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Extensions</a:t>
            </a:r>
          </a:p>
          <a:p>
            <a:pPr marL="685800" lvl="1"/>
            <a:r>
              <a:rPr lang="en-US" dirty="0">
                <a:solidFill>
                  <a:schemeClr val="tx1"/>
                </a:solidFill>
              </a:rPr>
              <a:t>Generalization to Markov chains: Use Gittins index</a:t>
            </a:r>
            <a:endParaRPr lang="en-US" dirty="0" smtClean="0">
              <a:solidFill>
                <a:schemeClr val="tx1"/>
              </a:solidFill>
            </a:endParaRPr>
          </a:p>
          <a:p>
            <a:pPr marL="685800" lvl="1"/>
            <a:r>
              <a:rPr lang="en-US" dirty="0" smtClean="0">
                <a:solidFill>
                  <a:schemeClr val="tx1"/>
                </a:solidFill>
              </a:rPr>
              <a:t>Probing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 smtClean="0">
                <a:solidFill>
                  <a:schemeClr val="tx1"/>
                </a:solidFill>
              </a:rPr>
              <a:t>prices &amp; constraints:</a:t>
            </a:r>
            <a:r>
              <a:rPr lang="en-US" dirty="0">
                <a:solidFill>
                  <a:schemeClr val="tx1"/>
                </a:solidFill>
              </a:rPr>
              <a:t> e.g., </a:t>
            </a:r>
            <a:r>
              <a:rPr lang="en-US" dirty="0" smtClean="0">
                <a:solidFill>
                  <a:schemeClr val="tx1"/>
                </a:solidFill>
              </a:rPr>
              <a:t>Set Probing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Open Problems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Beyond Frugal </a:t>
            </a:r>
            <a:r>
              <a:rPr lang="en-US" b="0" dirty="0" err="1" smtClean="0">
                <a:solidFill>
                  <a:schemeClr val="tx1"/>
                </a:solidFill>
              </a:rPr>
              <a:t>algos</a:t>
            </a:r>
            <a:r>
              <a:rPr lang="en-US" b="0" dirty="0" smtClean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e.g., </a:t>
            </a:r>
            <a:r>
              <a:rPr lang="en-US" dirty="0" smtClean="0">
                <a:solidFill>
                  <a:schemeClr val="tx1"/>
                </a:solidFill>
              </a:rPr>
              <a:t>Shortest Path</a:t>
            </a:r>
            <a:endParaRPr lang="en-US" b="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Improve adaptivity-gaps/</a:t>
            </a:r>
            <a:r>
              <a:rPr lang="en-US" dirty="0" err="1" smtClean="0">
                <a:solidFill>
                  <a:schemeClr val="tx1"/>
                </a:solidFill>
              </a:rPr>
              <a:t>approx</a:t>
            </a:r>
            <a:r>
              <a:rPr lang="en-US" dirty="0" smtClean="0">
                <a:solidFill>
                  <a:schemeClr val="tx1"/>
                </a:solidFill>
              </a:rPr>
              <a:t>-factors/hardness-results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20814" y="6051885"/>
            <a:ext cx="260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chemeClr val="accent1"/>
                </a:solidFill>
              </a:rPr>
              <a:t>Questions</a:t>
            </a:r>
            <a:r>
              <a:rPr lang="en-US" sz="2800" b="1" dirty="0" smtClean="0">
                <a:solidFill>
                  <a:schemeClr val="accent1"/>
                </a:solidFill>
              </a:rPr>
              <a:t>?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7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606" y="1602701"/>
            <a:ext cx="8268394" cy="502670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1200" b="0" dirty="0" smtClean="0"/>
              <a:t>D</a:t>
            </a:r>
            <a:r>
              <a:rPr lang="en-US" sz="1200" b="0" dirty="0"/>
              <a:t>. Berger, P. Gland, S. Singla, and F. </a:t>
            </a:r>
            <a:r>
              <a:rPr lang="en-US" sz="1200" b="0" dirty="0" err="1"/>
              <a:t>Ciucu</a:t>
            </a:r>
            <a:r>
              <a:rPr lang="en-US" sz="1200" b="0" dirty="0"/>
              <a:t>. </a:t>
            </a:r>
            <a:r>
              <a:rPr lang="en-US" sz="1200" b="0" dirty="0">
                <a:hlinkClick r:id="rId3"/>
              </a:rPr>
              <a:t>`Exact Analysis of TTL Cache Networks'</a:t>
            </a:r>
            <a:r>
              <a:rPr lang="en-US" sz="1200" b="0" dirty="0"/>
              <a:t>. </a:t>
            </a:r>
            <a:r>
              <a:rPr lang="en-US" sz="1200" dirty="0"/>
              <a:t>Performance’14.</a:t>
            </a:r>
          </a:p>
          <a:p>
            <a:pPr>
              <a:buFont typeface="Arial" charset="0"/>
              <a:buChar char="•"/>
            </a:pPr>
            <a:r>
              <a:rPr lang="en-US" sz="1200" b="0" cap="none" dirty="0" smtClean="0"/>
              <a:t>S</a:t>
            </a:r>
            <a:r>
              <a:rPr lang="en-US" sz="1200" b="0" cap="none" dirty="0"/>
              <a:t>. </a:t>
            </a:r>
            <a:r>
              <a:rPr lang="en-US" sz="1200" b="0" cap="none" dirty="0" err="1"/>
              <a:t>Ehsani</a:t>
            </a:r>
            <a:r>
              <a:rPr lang="en-US" sz="1200" b="0" cap="none" dirty="0"/>
              <a:t>, T. </a:t>
            </a:r>
            <a:r>
              <a:rPr lang="en-US" sz="1200" b="0" cap="none" dirty="0" err="1"/>
              <a:t>Kesselheim</a:t>
            </a:r>
            <a:r>
              <a:rPr lang="en-US" sz="1200" b="0" cap="none" dirty="0"/>
              <a:t>, M.T. </a:t>
            </a:r>
            <a:r>
              <a:rPr lang="en-US" sz="1200" b="0" cap="none" dirty="0" err="1"/>
              <a:t>Hajiaghayi</a:t>
            </a:r>
            <a:r>
              <a:rPr lang="en-US" sz="1200" b="0" cap="none" dirty="0"/>
              <a:t>, and S. Singla.</a:t>
            </a:r>
            <a:r>
              <a:rPr lang="en-US" sz="1200" b="0" dirty="0"/>
              <a:t> `</a:t>
            </a:r>
            <a:r>
              <a:rPr lang="en-US" sz="1200" b="0" dirty="0">
                <a:hlinkClick r:id="rId4"/>
              </a:rPr>
              <a:t>Prophet Secretary for Matroids and Combinatorial Auctions</a:t>
            </a:r>
            <a:r>
              <a:rPr lang="en-US" sz="1200" b="0" dirty="0"/>
              <a:t>’</a:t>
            </a:r>
            <a:r>
              <a:rPr lang="en-US" sz="1200" dirty="0"/>
              <a:t>. SODA’18.</a:t>
            </a:r>
          </a:p>
          <a:p>
            <a:pPr>
              <a:buFont typeface="Arial" charset="0"/>
              <a:buChar char="•"/>
            </a:pPr>
            <a:r>
              <a:rPr lang="en-US" sz="1200" b="0" cap="none" dirty="0" smtClean="0"/>
              <a:t>A</a:t>
            </a:r>
            <a:r>
              <a:rPr lang="en-US" sz="1200" b="0" cap="none" dirty="0"/>
              <a:t>. Gupta, H. Jiang, Z. Scully, and S. Singla</a:t>
            </a:r>
            <a:r>
              <a:rPr lang="en-US" sz="1200" b="0" dirty="0"/>
              <a:t>. </a:t>
            </a:r>
            <a:r>
              <a:rPr lang="en-US" sz="1200" b="0" dirty="0" smtClean="0">
                <a:hlinkClick r:id="rId5"/>
              </a:rPr>
              <a:t>`The Markovian </a:t>
            </a:r>
            <a:r>
              <a:rPr lang="en-US" sz="1200" b="0" dirty="0">
                <a:hlinkClick r:id="rId5"/>
              </a:rPr>
              <a:t>Price of Information' </a:t>
            </a:r>
            <a:r>
              <a:rPr lang="en-US" sz="1200" b="0" dirty="0"/>
              <a:t>. </a:t>
            </a:r>
            <a:r>
              <a:rPr lang="en-US" sz="1200" dirty="0"/>
              <a:t>Under Preparation</a:t>
            </a:r>
            <a:r>
              <a:rPr lang="en-US" sz="12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sz="1200" b="0" cap="none" dirty="0" smtClean="0"/>
              <a:t>A</a:t>
            </a:r>
            <a:r>
              <a:rPr lang="en-US" sz="1200" b="0" cap="none" dirty="0"/>
              <a:t>. Gupta, V. </a:t>
            </a:r>
            <a:r>
              <a:rPr lang="en-US" sz="1200" b="0" cap="none" dirty="0" err="1"/>
              <a:t>Nagarajan</a:t>
            </a:r>
            <a:r>
              <a:rPr lang="en-US" sz="1200" b="0" cap="none" dirty="0"/>
              <a:t>, and S. Singla</a:t>
            </a:r>
            <a:r>
              <a:rPr lang="en-US" sz="1200" b="0" dirty="0"/>
              <a:t>. </a:t>
            </a:r>
            <a:r>
              <a:rPr lang="en-US" sz="1200" b="0" dirty="0">
                <a:hlinkClick r:id="rId5"/>
              </a:rPr>
              <a:t>`Adaptivity Gaps for Stochastic Probing: Submodular and XOS Functions' </a:t>
            </a:r>
            <a:r>
              <a:rPr lang="en-US" sz="1200" b="0" dirty="0"/>
              <a:t>. </a:t>
            </a:r>
            <a:r>
              <a:rPr lang="en-US" sz="1200" dirty="0" smtClean="0"/>
              <a:t>SODA’17.</a:t>
            </a:r>
          </a:p>
          <a:p>
            <a:pPr>
              <a:buFont typeface="Arial" charset="0"/>
              <a:buChar char="•"/>
            </a:pPr>
            <a:r>
              <a:rPr lang="en-US" sz="1200" b="0" cap="none" dirty="0"/>
              <a:t>A. Gupta, V. </a:t>
            </a:r>
            <a:r>
              <a:rPr lang="en-US" sz="1200" b="0" cap="none" dirty="0" err="1"/>
              <a:t>Nagarajan</a:t>
            </a:r>
            <a:r>
              <a:rPr lang="en-US" sz="1200" b="0" cap="none" dirty="0"/>
              <a:t>, and S. Singla</a:t>
            </a:r>
            <a:r>
              <a:rPr lang="en-US" sz="1200" b="0" dirty="0"/>
              <a:t>. </a:t>
            </a:r>
            <a:r>
              <a:rPr lang="en-US" sz="1200" b="0" dirty="0">
                <a:hlinkClick r:id="rId6"/>
              </a:rPr>
              <a:t>`Algorithms and Adaptivity Gaps for Stochastic Probing' </a:t>
            </a:r>
            <a:r>
              <a:rPr lang="en-US" sz="1200" b="0" dirty="0"/>
              <a:t>. </a:t>
            </a:r>
            <a:r>
              <a:rPr lang="en-US" sz="1200" dirty="0"/>
              <a:t>SODA’16</a:t>
            </a:r>
            <a:r>
              <a:rPr lang="en-US" sz="12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sz="1200" b="0" cap="none" dirty="0"/>
              <a:t>G. P. </a:t>
            </a:r>
            <a:r>
              <a:rPr lang="en-US" sz="1200" b="0" cap="none" dirty="0" err="1"/>
              <a:t>Guruganesh</a:t>
            </a:r>
            <a:r>
              <a:rPr lang="en-US" sz="1200" b="0" cap="none" dirty="0"/>
              <a:t> and S. Singla.</a:t>
            </a:r>
            <a:r>
              <a:rPr lang="en-US" sz="1200" b="0" dirty="0"/>
              <a:t> </a:t>
            </a:r>
            <a:r>
              <a:rPr lang="en-US" sz="1200" b="0" dirty="0">
                <a:hlinkClick r:id="rId7"/>
              </a:rPr>
              <a:t>`Online Matroid Intersection: Beating Half for Random Arrival’</a:t>
            </a:r>
            <a:r>
              <a:rPr lang="en-US" sz="1200" b="0" dirty="0"/>
              <a:t>.</a:t>
            </a:r>
            <a:r>
              <a:rPr lang="en-US" sz="1200" dirty="0"/>
              <a:t> IPCO’17.</a:t>
            </a:r>
          </a:p>
          <a:p>
            <a:pPr>
              <a:buFont typeface="Arial" charset="0"/>
              <a:buChar char="•"/>
            </a:pPr>
            <a:r>
              <a:rPr lang="en-US" sz="1200" b="0" cap="none" dirty="0" smtClean="0"/>
              <a:t>E. </a:t>
            </a:r>
            <a:r>
              <a:rPr lang="en-US" sz="1200" b="0" cap="none" dirty="0" err="1" smtClean="0"/>
              <a:t>Hershkowitz</a:t>
            </a:r>
            <a:r>
              <a:rPr lang="en-US" sz="1200" b="0" cap="none" dirty="0" smtClean="0"/>
              <a:t>, R. Ravi, and S. Singla.</a:t>
            </a:r>
            <a:r>
              <a:rPr lang="en-US" sz="1200" b="0" dirty="0" smtClean="0"/>
              <a:t> `</a:t>
            </a:r>
            <a:r>
              <a:rPr lang="en-US" sz="1200" b="0" dirty="0" smtClean="0">
                <a:hlinkClick r:id="rId4"/>
              </a:rPr>
              <a:t>Two Stage Location: Models and Algorithms</a:t>
            </a:r>
            <a:r>
              <a:rPr lang="en-US" sz="1200" b="0" dirty="0" smtClean="0"/>
              <a:t>’</a:t>
            </a:r>
            <a:r>
              <a:rPr lang="en-US" sz="1200" dirty="0" smtClean="0"/>
              <a:t>. </a:t>
            </a:r>
            <a:r>
              <a:rPr lang="en-US" sz="1200" dirty="0"/>
              <a:t>Under Preparation.</a:t>
            </a:r>
            <a:endParaRPr lang="en-US" sz="1200" b="0" cap="none" dirty="0" smtClean="0"/>
          </a:p>
          <a:p>
            <a:pPr>
              <a:buFont typeface="Arial" charset="0"/>
              <a:buChar char="•"/>
            </a:pPr>
            <a:r>
              <a:rPr lang="en-US" sz="1200" b="0" cap="none" dirty="0" smtClean="0"/>
              <a:t>E</a:t>
            </a:r>
            <a:r>
              <a:rPr lang="en-US" sz="1200" b="0" cap="none" dirty="0"/>
              <a:t>. Lee and S. Singla.</a:t>
            </a:r>
            <a:r>
              <a:rPr lang="en-US" sz="1200" b="0" dirty="0"/>
              <a:t> </a:t>
            </a:r>
            <a:r>
              <a:rPr lang="en-US" sz="1200" b="0" dirty="0">
                <a:hlinkClick r:id="rId8"/>
              </a:rPr>
              <a:t>`Maximum Matching in the Online Batch-Arrival Model'</a:t>
            </a:r>
            <a:r>
              <a:rPr lang="en-US" sz="1200" b="0" dirty="0"/>
              <a:t>. </a:t>
            </a:r>
            <a:r>
              <a:rPr lang="en-US" sz="1200" dirty="0"/>
              <a:t>IPCO’17.</a:t>
            </a:r>
          </a:p>
          <a:p>
            <a:pPr>
              <a:buFont typeface="Arial" charset="0"/>
              <a:buChar char="•"/>
            </a:pPr>
            <a:r>
              <a:rPr lang="en-US" sz="1200" b="0" cap="none" dirty="0"/>
              <a:t>A. Rubinstein and S. Singla.</a:t>
            </a:r>
            <a:r>
              <a:rPr lang="en-US" sz="1200" b="0" dirty="0"/>
              <a:t> </a:t>
            </a:r>
            <a:r>
              <a:rPr lang="en-US" sz="1200" b="0" dirty="0">
                <a:hlinkClick r:id="rId9"/>
              </a:rPr>
              <a:t>`Combinatorial Prophet Inequalities'</a:t>
            </a:r>
            <a:r>
              <a:rPr lang="en-US" sz="1200" b="0" dirty="0"/>
              <a:t>. </a:t>
            </a:r>
            <a:r>
              <a:rPr lang="en-US" sz="1200" dirty="0"/>
              <a:t>SODA’17</a:t>
            </a:r>
            <a:r>
              <a:rPr lang="en-US" sz="1200" dirty="0" smtClean="0"/>
              <a:t>.</a:t>
            </a:r>
            <a:endParaRPr lang="en-US" sz="1200" b="0" cap="none" dirty="0" smtClean="0"/>
          </a:p>
          <a:p>
            <a:pPr>
              <a:buFont typeface="Arial" charset="0"/>
              <a:buChar char="•"/>
            </a:pPr>
            <a:r>
              <a:rPr lang="en-US" sz="1200" b="0" cap="none" dirty="0" smtClean="0"/>
              <a:t>S. Singla. </a:t>
            </a:r>
            <a:r>
              <a:rPr lang="en-US" sz="1200" b="0" dirty="0" smtClean="0">
                <a:hlinkClick r:id="rId10"/>
              </a:rPr>
              <a:t>`The Price of Information in Combinatorial Optimization'</a:t>
            </a:r>
            <a:r>
              <a:rPr lang="en-US" sz="1200" b="0" dirty="0" smtClean="0"/>
              <a:t>. </a:t>
            </a:r>
            <a:r>
              <a:rPr lang="en-US" sz="1200" dirty="0" smtClean="0"/>
              <a:t>SODA’18.</a:t>
            </a:r>
          </a:p>
          <a:p>
            <a:pPr>
              <a:buFont typeface="Arial" charset="0"/>
              <a:buChar char="•"/>
            </a:pPr>
            <a:r>
              <a:rPr lang="en-US" sz="1200" b="0" dirty="0" smtClean="0"/>
              <a:t>S</a:t>
            </a:r>
            <a:r>
              <a:rPr lang="en-US" sz="1200" b="0" dirty="0"/>
              <a:t>. Singla, Y. </a:t>
            </a:r>
            <a:r>
              <a:rPr lang="en-US" sz="1200" b="0" dirty="0" err="1"/>
              <a:t>Ghiassi-Farrokhfal</a:t>
            </a:r>
            <a:r>
              <a:rPr lang="en-US" sz="1200" b="0" dirty="0"/>
              <a:t>, and S. </a:t>
            </a:r>
            <a:r>
              <a:rPr lang="en-US" sz="1200" b="0" dirty="0" err="1"/>
              <a:t>Keshav</a:t>
            </a:r>
            <a:r>
              <a:rPr lang="en-US" sz="1200" b="0" dirty="0"/>
              <a:t>. </a:t>
            </a:r>
            <a:r>
              <a:rPr lang="en-US" sz="1200" b="0" dirty="0">
                <a:hlinkClick r:id="rId11"/>
              </a:rPr>
              <a:t>`Using Storage to Minimize Carbon Footprint of Diesel Generators for Unreliable Grids'</a:t>
            </a:r>
            <a:r>
              <a:rPr lang="en-US" sz="1200" b="0" dirty="0"/>
              <a:t>. </a:t>
            </a:r>
            <a:r>
              <a:rPr lang="en-US" sz="1200" dirty="0" smtClean="0"/>
              <a:t>Trans. </a:t>
            </a:r>
            <a:r>
              <a:rPr lang="en-US" sz="1200" dirty="0"/>
              <a:t>on Sustainable </a:t>
            </a:r>
            <a:r>
              <a:rPr lang="en-US" sz="1200" dirty="0" smtClean="0"/>
              <a:t>Energy’14</a:t>
            </a:r>
            <a:r>
              <a:rPr lang="en-US" sz="1200" b="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sz="1200" b="0" dirty="0"/>
              <a:t>S. Singla, Y. </a:t>
            </a:r>
            <a:r>
              <a:rPr lang="en-US" sz="1200" b="0" dirty="0" err="1"/>
              <a:t>Ghiassi-Farrokhfal</a:t>
            </a:r>
            <a:r>
              <a:rPr lang="en-US" sz="1200" b="0" dirty="0"/>
              <a:t>, and S. </a:t>
            </a:r>
            <a:r>
              <a:rPr lang="en-US" sz="1200" b="0" dirty="0" err="1"/>
              <a:t>Keshav</a:t>
            </a:r>
            <a:r>
              <a:rPr lang="en-US" sz="1200" b="0" dirty="0"/>
              <a:t>. </a:t>
            </a:r>
            <a:r>
              <a:rPr lang="en-US" sz="1200" b="0" dirty="0">
                <a:hlinkClick r:id="rId12"/>
              </a:rPr>
              <a:t>`Battery Provisioning and Scheduling for a Hybrid Battery-Diesel Generator System'</a:t>
            </a:r>
            <a:r>
              <a:rPr lang="en-US" sz="1200" b="0" dirty="0"/>
              <a:t>. </a:t>
            </a:r>
            <a:r>
              <a:rPr lang="en-US" sz="1200" dirty="0" smtClean="0"/>
              <a:t>PER’13.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Variants </a:t>
            </a:r>
            <a:r>
              <a:rPr lang="en-US" dirty="0"/>
              <a:t>of Pandora’s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40539" y="1745764"/>
                <a:ext cx="7367841" cy="5064736"/>
              </a:xfrm>
            </p:spPr>
            <p:txBody>
              <a:bodyPr>
                <a:normAutofit/>
              </a:bodyPr>
              <a:lstStyle/>
              <a:p>
                <a:pPr marL="400050">
                  <a:buFont typeface="+mj-lt"/>
                  <a:buAutoNum type="arabicPeriod"/>
                </a:pPr>
                <a:r>
                  <a:rPr lang="en-US" dirty="0" smtClean="0"/>
                  <a:t>With Cardinality/</a:t>
                </a:r>
                <a:r>
                  <a:rPr lang="en-US" dirty="0" err="1" smtClean="0"/>
                  <a:t>Matroid</a:t>
                </a:r>
                <a:r>
                  <a:rPr lang="en-US" dirty="0" smtClean="0"/>
                  <a:t> Constraints: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𝑶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𝟏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Approx</a:t>
                </a:r>
                <a:endParaRPr lang="en-US" dirty="0" smtClean="0"/>
              </a:p>
              <a:p>
                <a:pPr marL="400050">
                  <a:buFont typeface="+mj-lt"/>
                  <a:buAutoNum type="arabicPeriod"/>
                </a:pPr>
                <a:endParaRPr lang="en-US" sz="100" dirty="0" smtClean="0"/>
              </a:p>
              <a:p>
                <a:pPr marL="400050">
                  <a:buFont typeface="+mj-lt"/>
                  <a:buAutoNum type="arabicPeriod"/>
                </a:pPr>
                <a:r>
                  <a:rPr lang="en-US" dirty="0" smtClean="0"/>
                  <a:t>Where Allowed </a:t>
                </a:r>
                <a:r>
                  <a:rPr lang="en-US" dirty="0"/>
                  <a:t>to Pick </a:t>
                </a:r>
                <a:r>
                  <a:rPr lang="en-US" dirty="0" err="1" smtClean="0"/>
                  <a:t>Unprobed</a:t>
                </a:r>
                <a:r>
                  <a:rPr lang="en-US" dirty="0" smtClean="0"/>
                  <a:t> Boxes: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𝑶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𝟏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Approx</a:t>
                </a:r>
                <a:endParaRPr lang="en-US" dirty="0" smtClean="0"/>
              </a:p>
              <a:p>
                <a:pPr marL="400050">
                  <a:buFont typeface="+mj-lt"/>
                  <a:buAutoNum type="arabicPeriod"/>
                </a:pPr>
                <a:endParaRPr lang="en-US" sz="100" dirty="0" smtClean="0"/>
              </a:p>
              <a:p>
                <a:pPr marL="400050">
                  <a:buFont typeface="+mj-lt"/>
                  <a:buAutoNum type="arabicPeriod"/>
                </a:pPr>
                <a:r>
                  <a:rPr lang="en-US" dirty="0"/>
                  <a:t>The Set Probing </a:t>
                </a:r>
                <a:r>
                  <a:rPr lang="en-US" dirty="0" smtClean="0"/>
                  <a:t>Problem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dirty="0" smtClean="0"/>
                  <a:t>robability </a:t>
                </a:r>
                <a:r>
                  <a:rPr lang="en-US" dirty="0"/>
                  <a:t>distributions on </a:t>
                </a:r>
                <a:r>
                  <a:rPr lang="en-US" b="1" dirty="0">
                    <a:solidFill>
                      <a:schemeClr val="accent1"/>
                    </a:solidFill>
                  </a:rPr>
                  <a:t>values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, .. , 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Given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sets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probing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2"/>
                <a:r>
                  <a:rPr lang="en-US" b="1" dirty="0">
                    <a:solidFill>
                      <a:schemeClr val="accent1"/>
                    </a:solidFill>
                  </a:rPr>
                  <a:t>Adaptively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probe sets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𝑃𝑟𝑜𝑏𝑒𝑑</m:t>
                    </m:r>
                    <m:r>
                      <a:rPr lang="en-US" i="1">
                        <a:latin typeface="Cambria Math" charset="0"/>
                      </a:rPr>
                      <m:t>⊆{1,2,…,</m:t>
                    </m:r>
                    <m:r>
                      <a:rPr lang="en-US" i="1">
                        <a:latin typeface="Cambria Math" charset="0"/>
                      </a:rPr>
                      <m:t>𝑚</m:t>
                    </m:r>
                    <m:r>
                      <a:rPr lang="en-US" i="1">
                        <a:latin typeface="Cambria Math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Max </a:t>
                </a:r>
                <a:r>
                  <a:rPr lang="en-US" b="1" dirty="0">
                    <a:solidFill>
                      <a:schemeClr val="accent1"/>
                    </a:solidFill>
                  </a:rPr>
                  <a:t>Expected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Utility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b="0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600" b="0" i="1" smtClean="0"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US" sz="1600" b="0" i="1" smtClean="0"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sz="1600" b="0" i="1" smtClean="0">
                                <a:latin typeface="Cambria Math" charset="0"/>
                              </a:rPr>
                              <m:t>𝑃𝑟𝑜𝑏𝑒𝑑</m:t>
                            </m:r>
                            <m:r>
                              <a:rPr lang="en-US" sz="1600" b="0" i="1" smtClean="0">
                                <a:latin typeface="Cambria Math" charset="0"/>
                              </a:rPr>
                              <m:t> &amp; </m:t>
                            </m:r>
                            <m:r>
                              <a:rPr lang="en-US" sz="1600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1600" b="0" i="1" smtClean="0">
                            <a:latin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charset="0"/>
                          </a:rPr>
                          <m:t>}</m:t>
                        </m:r>
                      </m:e>
                    </m:func>
                    <m:r>
                      <a:rPr lang="en-US" sz="1600" i="1">
                        <a:latin typeface="Cambria Math" charset="0"/>
                      </a:rPr>
                      <m:t> − </m:t>
                    </m:r>
                    <m:nary>
                      <m:naryPr>
                        <m:chr m:val="∑"/>
                        <m:ctrlPr>
                          <a:rPr lang="mr-IN" sz="16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sz="1600" i="1">
                            <a:latin typeface="Cambria Math" charset="0"/>
                          </a:rPr>
                          <m:t>∈</m:t>
                        </m:r>
                        <m:r>
                          <a:rPr lang="en-US" sz="1600" i="1">
                            <a:latin typeface="Cambria Math" charset="0"/>
                          </a:rPr>
                          <m:t>𝑃𝑟𝑜𝑏𝑒𝑑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600" i="1">
                            <a:latin typeface="Cambria Math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80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We get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𝚯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Approx</a:t>
                </a:r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𝑘</m:t>
                    </m:r>
                    <m:r>
                      <a:rPr lang="en-US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𝑚𝑎𝑥</m:t>
                    </m:r>
                    <m:r>
                      <a:rPr lang="en-US" b="0" i="1" smtClean="0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|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Use constrained </a:t>
                </a:r>
                <a:r>
                  <a:rPr lang="en-US" dirty="0" err="1" smtClean="0"/>
                  <a:t>util</a:t>
                </a:r>
                <a:r>
                  <a:rPr lang="en-US" dirty="0" smtClean="0"/>
                  <a:t>-max with a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k-system </a:t>
                </a:r>
                <a:r>
                  <a:rPr lang="en-US" dirty="0" smtClean="0"/>
                  <a:t>constraint</a:t>
                </a:r>
              </a:p>
              <a:p>
                <a:pPr lvl="2"/>
                <a:r>
                  <a:rPr lang="en-US" dirty="0" smtClean="0"/>
                  <a:t>o(k/log k)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hardness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from </a:t>
                </a:r>
                <a:r>
                  <a:rPr lang="en-US" b="1" dirty="0" smtClean="0"/>
                  <a:t>k-set packing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0539" y="1745764"/>
                <a:ext cx="7367841" cy="5064736"/>
              </a:xfrm>
              <a:blipFill rotWithShape="0">
                <a:blip r:embed="rId2"/>
                <a:stretch>
                  <a:fillRect l="-166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86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6842539" cy="1280890"/>
          </a:xfrm>
        </p:spPr>
        <p:txBody>
          <a:bodyPr/>
          <a:lstStyle/>
          <a:p>
            <a:r>
              <a:rPr lang="en-US" dirty="0" smtClean="0"/>
              <a:t>Model 1: Pandora’s Box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42414" y="1793696"/>
                <a:ext cx="7201585" cy="3888647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dirty="0" smtClean="0"/>
                  <a:t>Given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Independent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Distributions on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V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alues</a:t>
                </a:r>
                <a:r>
                  <a:rPr lang="en-US" b="1" dirty="0" smtClean="0"/>
                  <a:t>:</a:t>
                </a:r>
                <a:r>
                  <a:rPr lang="en-US" dirty="0">
                    <a:solidFill>
                      <a:schemeClr val="accent1"/>
                    </a:solidFill>
                  </a:rPr>
                  <a:t/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800" i="1" dirty="0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800" i="1" dirty="0" smtClean="0">
                        <a:latin typeface="Cambria Math" charset="0"/>
                      </a:rPr>
                      <m:t>, .. , 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000" dirty="0" smtClean="0"/>
              </a:p>
              <a:p>
                <a:pPr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dirty="0" smtClean="0"/>
                  <a:t>Given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Probing Prices</a:t>
                </a:r>
                <a:r>
                  <a:rPr lang="en-US" dirty="0" smtClean="0"/>
                  <a:t>:</a:t>
                </a:r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000" dirty="0" smtClean="0"/>
              </a:p>
              <a:p>
                <a:pPr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Adaptively</a:t>
                </a:r>
                <a:r>
                  <a:rPr lang="en-US" dirty="0" smtClean="0"/>
                  <a:t> find 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charset="0"/>
                      </a:rPr>
                      <m:t>𝑃𝑟𝑜𝑏𝑒𝑑</m:t>
                    </m:r>
                    <m:r>
                      <a:rPr lang="en-US" sz="1800" b="0" i="1" smtClean="0">
                        <a:latin typeface="Cambria Math" charset="0"/>
                      </a:rPr>
                      <m:t>⊆{1,2,…,</m:t>
                    </m:r>
                    <m:r>
                      <a:rPr lang="en-US" sz="1800" b="0" i="1" smtClean="0">
                        <a:latin typeface="Cambria Math" charset="0"/>
                      </a:rPr>
                      <m:t>𝑛</m:t>
                    </m:r>
                    <m:r>
                      <a:rPr lang="en-US" sz="18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1000" dirty="0" smtClean="0"/>
              </a:p>
              <a:p>
                <a:pPr>
                  <a:spcAft>
                    <a:spcPts val="1200"/>
                  </a:spcAft>
                  <a:buFont typeface="Arial" charset="0"/>
                  <a:buChar char="•"/>
                </a:pPr>
                <a:endParaRPr lang="en-US" sz="500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dirty="0" smtClean="0"/>
                  <a:t>	Objective: 	Maximize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Expected</a:t>
                </a:r>
                <a:r>
                  <a:rPr lang="en-US" b="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Utility</a:t>
                </a:r>
                <a:r>
                  <a:rPr lang="en-US" sz="1800" b="0" i="1" dirty="0" smtClean="0">
                    <a:latin typeface="Cambria Math" charset="0"/>
                  </a:rPr>
                  <a:t/>
                </a:r>
                <a:br>
                  <a:rPr lang="en-US" sz="1800" b="0" i="1" dirty="0" smtClean="0">
                    <a:latin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cap="none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cap="none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cap="none" smtClean="0">
                                  <a:latin typeface="Cambria Math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b="0" i="1" cap="none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800" b="0" i="1" cap="none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1800" b="0" i="1" cap="none" smtClean="0">
                                  <a:latin typeface="Cambria Math" charset="0"/>
                                </a:rPr>
                                <m:t>𝑃𝑟𝑜𝑏𝑒𝑑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1800" b="0" i="1" cap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cap="none" smtClean="0">
                                  <a:latin typeface="Cambria Math" charset="0"/>
                                </a:rPr>
                                <m:t>{</m:t>
                              </m:r>
                              <m:r>
                                <a:rPr lang="en-US" sz="1800" b="0" i="1" cap="none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b="0" i="1" cap="none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cap="none" smtClean="0">
                              <a:latin typeface="Cambria Math" charset="0"/>
                            </a:rPr>
                            <m:t>}</m:t>
                          </m:r>
                        </m:e>
                      </m:func>
                      <m:r>
                        <a:rPr lang="en-US" sz="1800" b="0" i="1" cap="none" smtClean="0">
                          <a:latin typeface="Cambria Math" charset="0"/>
                        </a:rPr>
                        <m:t>  − </m:t>
                      </m:r>
                      <m:nary>
                        <m:naryPr>
                          <m:chr m:val="∑"/>
                          <m:ctrlPr>
                            <a:rPr lang="mr-IN" sz="1800" i="1" cap="none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cap="none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1800" b="0" i="1" cap="none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sz="1800" b="0" i="1" cap="none" smtClean="0">
                              <a:latin typeface="Cambria Math" charset="0"/>
                            </a:rPr>
                            <m:t>𝑃𝑟𝑜𝑏𝑒𝑑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cap="none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cap="none" smtClean="0">
                                  <a:latin typeface="Cambria Math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b="0" i="1" cap="none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cap="none" smtClean="0">
                              <a:latin typeface="Cambria Math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800" cap="non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2414" y="1793696"/>
                <a:ext cx="7201585" cy="3888647"/>
              </a:xfrm>
              <a:blipFill rotWithShape="0">
                <a:blip r:embed="rId3"/>
                <a:stretch>
                  <a:fillRect l="-762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6904" y="4624722"/>
            <a:ext cx="1172116" cy="52322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Price </a:t>
            </a:r>
            <a:r>
              <a:rPr lang="en-US" sz="1400" b="1" smtClean="0"/>
              <a:t>of </a:t>
            </a:r>
          </a:p>
          <a:p>
            <a:pPr algn="ctr"/>
            <a:r>
              <a:rPr lang="en-US" sz="1400" b="1" dirty="0" smtClean="0"/>
              <a:t>Information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7043855" y="2166163"/>
                <a:ext cx="1643453" cy="502898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cap="none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i="1" cap="non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1400" i="1" cap="none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1400" i="1" cap="none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1400" i="1" cap="non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</m:t>
                              </m:r>
                              <m:r>
                                <a:rPr lang="en-US" sz="1400" i="1" cap="none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w</m:t>
                              </m:r>
                              <m: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p</m:t>
                              </m:r>
                              <m: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   </m:t>
                                  </m:r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55" y="2166163"/>
                <a:ext cx="1643453" cy="502898"/>
              </a:xfrm>
              <a:prstGeom prst="rect">
                <a:avLst/>
              </a:prstGeom>
              <a:blipFill rotWithShape="0">
                <a:blip r:embed="rId4"/>
                <a:stretch>
                  <a:fillRect l="-8456" t="-155294" b="-223529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676861" y="5577842"/>
            <a:ext cx="2205750" cy="522514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dirty="0"/>
              <a:t>Easy </a:t>
            </a:r>
            <a:r>
              <a:rPr lang="en-US" sz="1400" dirty="0" smtClean="0"/>
              <a:t>in </a:t>
            </a:r>
            <a:r>
              <a:rPr lang="en-US" sz="1400" b="1" dirty="0" smtClean="0">
                <a:solidFill>
                  <a:schemeClr val="accent1"/>
                </a:solidFill>
              </a:rPr>
              <a:t>Free-Info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/>
              <a:t>world</a:t>
            </a:r>
            <a:r>
              <a:rPr lang="en-US" sz="1400" dirty="0"/>
              <a:t>: Pick </a:t>
            </a:r>
            <a:r>
              <a:rPr lang="en-US" sz="1400" b="1" dirty="0" smtClean="0"/>
              <a:t>Max-Value </a:t>
            </a:r>
            <a:r>
              <a:rPr lang="en-US" sz="1400" dirty="0" smtClean="0"/>
              <a:t>box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72937" y="3853543"/>
            <a:ext cx="6514803" cy="1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7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42414" y="1793696"/>
                <a:ext cx="7201585" cy="5064304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dirty="0"/>
                  <a:t>Given </a:t>
                </a:r>
                <a:r>
                  <a:rPr lang="en-US" dirty="0">
                    <a:solidFill>
                      <a:schemeClr val="accent1"/>
                    </a:solidFill>
                  </a:rPr>
                  <a:t>Independent </a:t>
                </a:r>
                <a:r>
                  <a:rPr lang="en-US" dirty="0"/>
                  <a:t>Distributions on </a:t>
                </a:r>
                <a:r>
                  <a:rPr lang="en-US" dirty="0">
                    <a:solidFill>
                      <a:schemeClr val="accent1"/>
                    </a:solidFill>
                  </a:rPr>
                  <a:t>Values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chemeClr val="accent1"/>
                    </a:solidFill>
                  </a:rPr>
                  <a:t/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800" b="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 charset="0"/>
                      </a:rPr>
                      <m:t>, .. , </m:t>
                    </m:r>
                    <m:sSub>
                      <m:sSubPr>
                        <m:ctrlPr>
                          <a:rPr lang="en-US" sz="1800" b="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000" dirty="0"/>
              </a:p>
              <a:p>
                <a:pPr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dirty="0"/>
                  <a:t>Given </a:t>
                </a:r>
                <a:r>
                  <a:rPr lang="en-US" dirty="0">
                    <a:solidFill>
                      <a:schemeClr val="accent1"/>
                    </a:solidFill>
                  </a:rPr>
                  <a:t>Probing Prices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000" dirty="0"/>
              </a:p>
              <a:p>
                <a:pPr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</a:rPr>
                  <a:t>Adaptively</a:t>
                </a:r>
                <a:r>
                  <a:rPr lang="en-US" dirty="0"/>
                  <a:t> find 		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charset="0"/>
                      </a:rPr>
                      <m:t>𝑃𝑟𝑜𝑏𝑒𝑑</m:t>
                    </m:r>
                    <m:r>
                      <a:rPr lang="en-US" sz="1800" b="0" i="1">
                        <a:latin typeface="Cambria Math" charset="0"/>
                      </a:rPr>
                      <m:t>⊆{1,2,…,</m:t>
                    </m:r>
                    <m:r>
                      <a:rPr lang="en-US" sz="1800" b="0" i="1">
                        <a:latin typeface="Cambria Math" charset="0"/>
                      </a:rPr>
                      <m:t>𝑛</m:t>
                    </m:r>
                    <m:r>
                      <a:rPr lang="en-US" sz="1800" b="0" i="1">
                        <a:latin typeface="Cambria Math" charset="0"/>
                      </a:rPr>
                      <m:t>}</m:t>
                    </m:r>
                  </m:oMath>
                </a14:m>
                <a:endParaRPr lang="en-US" sz="1000" dirty="0"/>
              </a:p>
              <a:p>
                <a:pPr>
                  <a:spcAft>
                    <a:spcPts val="1200"/>
                  </a:spcAft>
                  <a:buFont typeface="Arial" charset="0"/>
                  <a:buChar char="•"/>
                </a:pPr>
                <a:endParaRPr lang="en-US" sz="500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dirty="0" smtClean="0"/>
                  <a:t>	Constraint</a:t>
                </a:r>
                <a:r>
                  <a:rPr lang="en-US" dirty="0"/>
                  <a:t>: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  </a:t>
                </a:r>
                <a:r>
                  <a:rPr lang="en-US" sz="1800" dirty="0" smtClean="0"/>
                  <a:t>Given </a:t>
                </a:r>
                <a:r>
                  <a:rPr lang="en-US" sz="1800" dirty="0" smtClean="0">
                    <a:solidFill>
                      <a:schemeClr val="accent1"/>
                    </a:solidFill>
                  </a:rPr>
                  <a:t>Price 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Budget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sz="1800" i="1" dirty="0" smtClean="0">
                    <a:latin typeface="Cambria Math" charset="0"/>
                  </a:rPr>
                  <a:t> 	</a:t>
                </a:r>
                <a:r>
                  <a:rPr lang="en-US" sz="1800" dirty="0" smtClean="0">
                    <a:latin typeface="Century Gothic" charset="0"/>
                    <a:ea typeface="Century Gothic" charset="0"/>
                    <a:cs typeface="Century Gothic" charset="0"/>
                  </a:rPr>
                  <a:t>(knapsack)</a:t>
                </a:r>
                <a:r>
                  <a:rPr lang="en-US" sz="1800" i="1" dirty="0" smtClean="0">
                    <a:latin typeface="Cambria Math" charset="0"/>
                  </a:rPr>
                  <a:t/>
                </a:r>
                <a:br>
                  <a:rPr lang="en-US" sz="1800" i="1" dirty="0" smtClean="0">
                    <a:latin typeface="Cambria Math" charset="0"/>
                  </a:rPr>
                </a:br>
                <a:r>
                  <a:rPr lang="en-US" sz="1800" i="1" dirty="0" smtClean="0">
                    <a:latin typeface="Cambria Math" charset="0"/>
                  </a:rPr>
                  <a:t> 				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mr-IN" sz="18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>
                            <a:latin typeface="Cambria Math" charset="0"/>
                          </a:rPr>
                          <m:t>𝑖</m:t>
                        </m:r>
                        <m:r>
                          <a:rPr lang="en-US" sz="1800" b="0" i="1">
                            <a:latin typeface="Cambria Math" charset="0"/>
                          </a:rPr>
                          <m:t>∈</m:t>
                        </m:r>
                        <m:r>
                          <a:rPr lang="en-US" sz="1800" b="0" i="1">
                            <a:latin typeface="Cambria Math" charset="0"/>
                          </a:rPr>
                          <m:t>𝑃𝑟𝑜𝑏𝑒𝑑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b="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>
                            <a:latin typeface="Cambria Math" charset="0"/>
                          </a:rPr>
                          <m:t> </m:t>
                        </m:r>
                      </m:e>
                    </m:nary>
                    <m:r>
                      <a:rPr lang="en-US" sz="1800" b="0" i="1">
                        <a:latin typeface="Cambria Math" charset="0"/>
                      </a:rPr>
                      <m:t>≤</m:t>
                    </m:r>
                    <m:r>
                      <a:rPr lang="en-US" sz="1800" b="0" i="1">
                        <a:latin typeface="Cambria Math" charset="0"/>
                      </a:rPr>
                      <m:t>𝐵</m:t>
                    </m:r>
                  </m:oMath>
                </a14:m>
                <a:endParaRPr lang="en-US" sz="500" dirty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dirty="0" smtClean="0"/>
                  <a:t>	Objective</a:t>
                </a:r>
                <a:r>
                  <a:rPr lang="en-US" dirty="0"/>
                  <a:t>: 	Maximize </a:t>
                </a:r>
                <a:r>
                  <a:rPr lang="en-US" dirty="0">
                    <a:solidFill>
                      <a:schemeClr val="accent1"/>
                    </a:solidFill>
                  </a:rPr>
                  <a:t>Expected Value</a:t>
                </a:r>
              </a:p>
              <a:p>
                <a:pPr marL="857250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𝑃𝑟𝑜𝑏𝑒𝑑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{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2414" y="1793696"/>
                <a:ext cx="7201585" cy="5064304"/>
              </a:xfrm>
              <a:blipFill rotWithShape="0">
                <a:blip r:embed="rId2"/>
                <a:stretch>
                  <a:fillRect l="-762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5201" y="772394"/>
            <a:ext cx="6589199" cy="890151"/>
          </a:xfrm>
        </p:spPr>
        <p:txBody>
          <a:bodyPr/>
          <a:lstStyle/>
          <a:p>
            <a:r>
              <a:rPr lang="en-US" dirty="0" smtClean="0"/>
              <a:t>Model 2: Finding Best Box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9418" y="4599811"/>
            <a:ext cx="1792478" cy="52322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Constrained </a:t>
            </a:r>
          </a:p>
          <a:p>
            <a:pPr algn="ctr"/>
            <a:r>
              <a:rPr lang="en-US" sz="1400" b="1" dirty="0" smtClean="0"/>
              <a:t>Stochastic Probing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7043855" y="2166163"/>
                <a:ext cx="1643453" cy="502898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cap="none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i="1" cap="non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1400" i="1" cap="none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1400" i="1" cap="none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1400" i="1" cap="non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</m:t>
                              </m:r>
                              <m:r>
                                <a:rPr lang="en-US" sz="1400" i="1" cap="none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w</m:t>
                              </m:r>
                              <m: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p</m:t>
                              </m:r>
                              <m: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   </m:t>
                                  </m:r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55" y="2166163"/>
                <a:ext cx="1643453" cy="502898"/>
              </a:xfrm>
              <a:prstGeom prst="rect">
                <a:avLst/>
              </a:prstGeom>
              <a:blipFill rotWithShape="0">
                <a:blip r:embed="rId3"/>
                <a:stretch>
                  <a:fillRect l="-8456" t="-155294" b="-223529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676861" y="5577842"/>
            <a:ext cx="2205750" cy="522514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dirty="0"/>
              <a:t>Easy </a:t>
            </a:r>
            <a:r>
              <a:rPr lang="en-US" sz="1400" dirty="0" smtClean="0"/>
              <a:t>in </a:t>
            </a:r>
            <a:r>
              <a:rPr lang="en-US" sz="1400" b="1" dirty="0" smtClean="0">
                <a:solidFill>
                  <a:schemeClr val="accent1"/>
                </a:solidFill>
              </a:rPr>
              <a:t>Free-Info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/>
              <a:t>w</a:t>
            </a:r>
            <a:r>
              <a:rPr lang="en-US" sz="1400" dirty="0" smtClean="0"/>
              <a:t>orld</a:t>
            </a:r>
            <a:r>
              <a:rPr lang="en-US" sz="1400" dirty="0"/>
              <a:t>: Pick </a:t>
            </a:r>
            <a:r>
              <a:rPr lang="en-US" sz="1400" b="1" dirty="0" smtClean="0"/>
              <a:t>Max-Value </a:t>
            </a:r>
            <a:r>
              <a:rPr lang="en-US" sz="1400" dirty="0" smtClean="0"/>
              <a:t>box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72937" y="3853543"/>
            <a:ext cx="6514803" cy="13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16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the Two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734495"/>
            <a:ext cx="6591985" cy="441811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Prices in </a:t>
            </a:r>
            <a:r>
              <a:rPr lang="en-US" dirty="0" smtClean="0">
                <a:solidFill>
                  <a:schemeClr val="accent1"/>
                </a:solidFill>
              </a:rPr>
              <a:t>Objective</a:t>
            </a:r>
            <a:r>
              <a:rPr lang="en-US" dirty="0" smtClean="0"/>
              <a:t> vs as </a:t>
            </a:r>
            <a:r>
              <a:rPr lang="en-US" dirty="0" smtClean="0">
                <a:solidFill>
                  <a:schemeClr val="accent1"/>
                </a:solidFill>
              </a:rPr>
              <a:t>Strict</a:t>
            </a:r>
            <a:r>
              <a:rPr lang="en-US" dirty="0" smtClean="0"/>
              <a:t> Constraints</a:t>
            </a:r>
          </a:p>
          <a:p>
            <a:pPr>
              <a:buFont typeface="Arial" charset="0"/>
              <a:buChar char="•"/>
            </a:pPr>
            <a:endParaRPr lang="en-US" sz="100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Price Similar to </a:t>
            </a:r>
            <a:r>
              <a:rPr lang="en-US" dirty="0" err="1" smtClean="0">
                <a:solidFill>
                  <a:schemeClr val="accent1"/>
                </a:solidFill>
              </a:rPr>
              <a:t>Lagrangifying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Knapsack Constraint</a:t>
            </a:r>
            <a:endParaRPr lang="en-US" dirty="0"/>
          </a:p>
          <a:p>
            <a:pPr>
              <a:buFont typeface="Arial" charset="0"/>
              <a:buChar char="•"/>
            </a:pPr>
            <a:endParaRPr lang="en-US" sz="100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Complexity of the Problems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Cannot convert </a:t>
            </a:r>
            <a:r>
              <a:rPr lang="en-US" dirty="0">
                <a:solidFill>
                  <a:schemeClr val="tx1"/>
                </a:solidFill>
              </a:rPr>
              <a:t>OPT of </a:t>
            </a:r>
            <a:r>
              <a:rPr lang="en-US" dirty="0" smtClean="0">
                <a:solidFill>
                  <a:schemeClr val="tx1"/>
                </a:solidFill>
              </a:rPr>
              <a:t>one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other’s OPT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Some settings </a:t>
            </a:r>
            <a:r>
              <a:rPr lang="en-US" dirty="0" err="1" smtClean="0">
                <a:solidFill>
                  <a:schemeClr val="tx1"/>
                </a:solidFill>
              </a:rPr>
              <a:t>inapproximable</a:t>
            </a:r>
            <a:r>
              <a:rPr lang="en-US" dirty="0" smtClean="0">
                <a:solidFill>
                  <a:schemeClr val="tx1"/>
                </a:solidFill>
              </a:rPr>
              <a:t> in one model</a:t>
            </a:r>
          </a:p>
          <a:p>
            <a:pPr>
              <a:buFont typeface="Arial" charset="0"/>
              <a:buChar char="•"/>
            </a:pPr>
            <a:endParaRPr lang="en-US" sz="100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Common Goal: Design a Strategy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Simple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Polytime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Good value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tx1"/>
                </a:solidFill>
              </a:rPr>
              <a:t>optimal adaptive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99260" y="5460816"/>
            <a:ext cx="1794081" cy="52322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Not </a:t>
            </a:r>
            <a:r>
              <a:rPr lang="en-US" sz="1400" dirty="0"/>
              <a:t>comparing</a:t>
            </a:r>
            <a:r>
              <a:rPr lang="en-US" sz="1400" b="1" dirty="0"/>
              <a:t> </a:t>
            </a:r>
            <a:r>
              <a:rPr lang="en-US" sz="1400" dirty="0" smtClean="0"/>
              <a:t>to</a:t>
            </a:r>
          </a:p>
          <a:p>
            <a:pPr algn="ctr"/>
            <a:r>
              <a:rPr lang="en-US" sz="1400" b="1" dirty="0" smtClean="0"/>
              <a:t>hindsight</a:t>
            </a:r>
            <a:r>
              <a:rPr lang="en-US" sz="1400" dirty="0" smtClean="0"/>
              <a:t> </a:t>
            </a:r>
            <a:r>
              <a:rPr lang="en-US" sz="1400" dirty="0"/>
              <a:t>optimum</a:t>
            </a:r>
          </a:p>
        </p:txBody>
      </p:sp>
    </p:spTree>
    <p:extLst>
      <p:ext uri="{BB962C8B-B14F-4D97-AF65-F5344CB8AC3E}">
        <p14:creationId xmlns:p14="http://schemas.microsoft.com/office/powerpoint/2010/main" val="166843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Probing Strategy?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61814" y="4343118"/>
            <a:ext cx="6933992" cy="2109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b="1" kern="1200" cap="sm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Every </a:t>
            </a:r>
            <a:r>
              <a:rPr lang="en-US" dirty="0" smtClean="0">
                <a:solidFill>
                  <a:schemeClr val="accent1"/>
                </a:solidFill>
              </a:rPr>
              <a:t>Root-Leaf </a:t>
            </a:r>
            <a:r>
              <a:rPr lang="en-US" dirty="0" smtClean="0">
                <a:solidFill>
                  <a:schemeClr val="tx1"/>
                </a:solidFill>
              </a:rPr>
              <a:t>Path in Optimal </a:t>
            </a:r>
            <a:r>
              <a:rPr lang="en-US" dirty="0" smtClean="0">
                <a:solidFill>
                  <a:schemeClr val="accent1"/>
                </a:solidFill>
              </a:rPr>
              <a:t>Adaptive </a:t>
            </a:r>
            <a:r>
              <a:rPr lang="en-US" dirty="0" smtClean="0">
                <a:solidFill>
                  <a:schemeClr val="tx1"/>
                </a:solidFill>
              </a:rPr>
              <a:t>Strategy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No variable appears </a:t>
            </a:r>
            <a:r>
              <a:rPr lang="en-US" sz="1600" b="1" dirty="0" smtClean="0">
                <a:solidFill>
                  <a:schemeClr val="tx1"/>
                </a:solidFill>
              </a:rPr>
              <a:t>twice</a:t>
            </a:r>
            <a:r>
              <a:rPr lang="en-US" sz="1600" dirty="0" smtClean="0">
                <a:solidFill>
                  <a:schemeClr val="tx1"/>
                </a:solidFill>
              </a:rPr>
              <a:t> &amp; satisfies </a:t>
            </a:r>
            <a:r>
              <a:rPr lang="en-US" sz="1600" b="1" dirty="0" smtClean="0">
                <a:solidFill>
                  <a:schemeClr val="tx1"/>
                </a:solidFill>
              </a:rPr>
              <a:t>constraints</a:t>
            </a:r>
            <a:r>
              <a:rPr lang="en-US" sz="1600" dirty="0" smtClean="0">
                <a:solidFill>
                  <a:schemeClr val="tx1"/>
                </a:solidFill>
              </a:rPr>
              <a:t> in Model 2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Difficult to </a:t>
            </a:r>
            <a:r>
              <a:rPr lang="en-US" dirty="0">
                <a:solidFill>
                  <a:schemeClr val="accent1"/>
                </a:solidFill>
              </a:rPr>
              <a:t>Find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1"/>
                </a:solidFill>
              </a:rPr>
              <a:t>Represent</a:t>
            </a:r>
            <a:endParaRPr lang="en-US" dirty="0"/>
          </a:p>
          <a:p>
            <a:pPr lvl="1"/>
            <a:r>
              <a:rPr lang="en-US" sz="1600" b="0" cap="none" dirty="0" smtClean="0">
                <a:solidFill>
                  <a:schemeClr val="tx1"/>
                </a:solidFill>
              </a:rPr>
              <a:t>Can be </a:t>
            </a:r>
            <a:r>
              <a:rPr lang="en-US" sz="1600" b="1" cap="none" dirty="0" smtClean="0">
                <a:solidFill>
                  <a:schemeClr val="tx1"/>
                </a:solidFill>
              </a:rPr>
              <a:t>exponential</a:t>
            </a:r>
            <a:r>
              <a:rPr lang="en-US" sz="1600" b="0" cap="none" dirty="0" smtClean="0">
                <a:solidFill>
                  <a:schemeClr val="tx1"/>
                </a:solidFill>
              </a:rPr>
              <a:t> sized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712687" y="1468092"/>
            <a:ext cx="4941261" cy="2790004"/>
            <a:chOff x="2635197" y="1765492"/>
            <a:chExt cx="4941261" cy="279000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Content Placeholder 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481405131"/>
                    </p:ext>
                  </p:extLst>
                </p:nvPr>
              </p:nvGraphicFramePr>
              <p:xfrm>
                <a:off x="2654096" y="1765492"/>
                <a:ext cx="4922362" cy="2790004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</mc:Choice>
          <mc:Fallback xmlns="">
            <p:graphicFrame>
              <p:nvGraphicFramePr>
                <p:cNvPr id="6" name="Content Placeholder 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481405131"/>
                    </p:ext>
                  </p:extLst>
                </p:nvPr>
              </p:nvGraphicFramePr>
              <p:xfrm>
                <a:off x="2654096" y="1765492"/>
                <a:ext cx="4922362" cy="2790004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8" r:lo="rId9" r:qs="rId10" r:cs="rId11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4698783" y="2053284"/>
                  <a:ext cx="4897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8783" y="2053284"/>
                  <a:ext cx="489749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3440837" y="2636054"/>
                  <a:ext cx="4950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0837" y="2636054"/>
                  <a:ext cx="495071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2635197" y="3244072"/>
                  <a:ext cx="4950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5197" y="3244072"/>
                  <a:ext cx="495071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076267" y="3244072"/>
                  <a:ext cx="4950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267" y="3244072"/>
                  <a:ext cx="495071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3316850" y="3857336"/>
                  <a:ext cx="4950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6850" y="3857336"/>
                  <a:ext cx="495072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581494" y="3827580"/>
                  <a:ext cx="4950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1494" y="3827580"/>
                  <a:ext cx="495071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5936064" y="2640934"/>
                  <a:ext cx="4950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6064" y="2640934"/>
                  <a:ext cx="495072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321405" y="3244072"/>
                  <a:ext cx="4950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1405" y="3244072"/>
                  <a:ext cx="495071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6566543" y="3242394"/>
                  <a:ext cx="49507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543" y="3242394"/>
                  <a:ext cx="495071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1327593" y="2483329"/>
            <a:ext cx="116730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Adaptive </a:t>
            </a:r>
          </a:p>
          <a:p>
            <a:pPr algn="ctr"/>
            <a:r>
              <a:rPr lang="en-US" sz="1200" b="1" dirty="0" smtClean="0"/>
              <a:t>Decision Tree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7043855" y="1694671"/>
                <a:ext cx="1643453" cy="502898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2000" b="1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b="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b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cap="none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i="1" cap="non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1400" i="1" cap="none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1400" i="1" cap="none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1400" i="1" cap="non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</m:t>
                              </m:r>
                              <m:r>
                                <a:rPr lang="en-US" sz="1400" i="1" cap="none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w</m:t>
                              </m:r>
                              <m: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p</m:t>
                              </m:r>
                              <m: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.</m:t>
                              </m:r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   </m:t>
                                  </m:r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1400" i="1" cap="none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1400" i="1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cap="none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55" y="1694671"/>
                <a:ext cx="1643453" cy="502898"/>
              </a:xfrm>
              <a:prstGeom prst="rect">
                <a:avLst/>
              </a:prstGeom>
              <a:blipFill rotWithShape="0">
                <a:blip r:embed="rId20"/>
                <a:stretch>
                  <a:fillRect l="-8456" t="-157143" b="-227381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42415" y="1615738"/>
            <a:ext cx="6830882" cy="4915691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 is a Probing Problem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Pandora’s box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Finding </a:t>
            </a:r>
            <a:r>
              <a:rPr lang="en-US" b="1" dirty="0" smtClean="0">
                <a:solidFill>
                  <a:schemeClr val="accent1"/>
                </a:solidFill>
              </a:rPr>
              <a:t>best box</a:t>
            </a:r>
            <a:endParaRPr lang="en-US" sz="1000" b="1" dirty="0" smtClean="0">
              <a:solidFill>
                <a:schemeClr val="accent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Price of Information (Model 1)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the General Model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Using a Frugal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Algorithm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Design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Strategy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Extension: Multistage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Probing</a:t>
            </a: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Constrained Stochastic Probing </a:t>
            </a:r>
            <a:r>
              <a:rPr lang="en-US" dirty="0">
                <a:solidFill>
                  <a:schemeClr val="tx1"/>
                </a:solidFill>
              </a:rPr>
              <a:t>(Model </a:t>
            </a:r>
            <a:r>
              <a:rPr lang="en-US" dirty="0" smtClean="0">
                <a:solidFill>
                  <a:schemeClr val="tx1"/>
                </a:solidFill>
              </a:rPr>
              <a:t>2)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Adaptivity Gap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Bounding the Adaptivity Gap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Extension: Both Prices and Constraints</a:t>
            </a: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Beyond Probing Problems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Optimal Stopping Theory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Two-Stage vs Multi-Stage Optimization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Known vs Unknown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Distributions</a:t>
            </a:r>
          </a:p>
          <a:p>
            <a:pPr lvl="1">
              <a:buFont typeface="Arial"/>
              <a:buChar char="•"/>
            </a:pPr>
            <a:endParaRPr lang="en-US" cap="small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cap="sm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42415" y="1615738"/>
            <a:ext cx="6830882" cy="4837314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a Probing Problem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Pandora’s box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Finding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best box</a:t>
            </a: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Price of Information (Model 1)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What is the General Model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Using a Frugal Algorithm to Design a Strategy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Extension</a:t>
            </a:r>
            <a:r>
              <a:rPr lang="en-US" b="1" dirty="0">
                <a:solidFill>
                  <a:schemeClr val="accent1"/>
                </a:solidFill>
              </a:rPr>
              <a:t>: Multistage </a:t>
            </a:r>
            <a:r>
              <a:rPr lang="en-US" b="1" dirty="0" smtClean="0">
                <a:solidFill>
                  <a:schemeClr val="accent1"/>
                </a:solidFill>
              </a:rPr>
              <a:t>Probing</a:t>
            </a:r>
            <a:endParaRPr lang="en-US" sz="800" b="1" dirty="0">
              <a:solidFill>
                <a:schemeClr val="accent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Constrained Stochastic Probing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(Model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2)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Adaptivity Gap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Bounding the Adaptivity Gap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Extension: Both Prices and Constraints</a:t>
            </a: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Beyond Probing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Problems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Optimal Stopping Theory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Two-Stage vs Multi-Stage Optimization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Known vs Unknown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Distributions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Arial"/>
              <a:buChar char="•"/>
            </a:pPr>
            <a:endParaRPr lang="en-US" cap="smal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cap="sm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3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|15.4|58|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|15.4|58|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|15.4|58|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|15.4|58|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3|0.7|1.3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33828</TotalTime>
  <Words>2844</Words>
  <Application>Microsoft Macintosh PowerPoint</Application>
  <PresentationFormat>On-screen Show (4:3)</PresentationFormat>
  <Paragraphs>740</Paragraphs>
  <Slides>39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Calibri</vt:lpstr>
      <vt:lpstr>Cambria Math</vt:lpstr>
      <vt:lpstr>Century Gothic</vt:lpstr>
      <vt:lpstr>Mangal</vt:lpstr>
      <vt:lpstr>Wingdings 3</vt:lpstr>
      <vt:lpstr>Arial</vt:lpstr>
      <vt:lpstr>Wisp</vt:lpstr>
      <vt:lpstr>Probing Algorithms for combinatorial optimization Under Uncertainty</vt:lpstr>
      <vt:lpstr>Combinatorial Optimization</vt:lpstr>
      <vt:lpstr>Motivation: Setting Up an Oil Drill</vt:lpstr>
      <vt:lpstr>Model 1: Pandora’s Box</vt:lpstr>
      <vt:lpstr>Model 2: Finding Best Box</vt:lpstr>
      <vt:lpstr>Comparing the Two Models</vt:lpstr>
      <vt:lpstr>What is a Probing Strategy?</vt:lpstr>
      <vt:lpstr>OUTLINE</vt:lpstr>
      <vt:lpstr>OUTLINE</vt:lpstr>
      <vt:lpstr>Model 1: Pandora’s Box</vt:lpstr>
      <vt:lpstr>Max-/Min-Weight Spanning Tree</vt:lpstr>
      <vt:lpstr>Price of Information (PoI)</vt:lpstr>
      <vt:lpstr>Main Result</vt:lpstr>
      <vt:lpstr>OUTLINE</vt:lpstr>
      <vt:lpstr>Pandora’s Box</vt:lpstr>
      <vt:lpstr>Proof Idea</vt:lpstr>
      <vt:lpstr>Step 1: Surrogate</vt:lpstr>
      <vt:lpstr>Step 1: Surrogate</vt:lpstr>
      <vt:lpstr>Step 2: Frugal</vt:lpstr>
      <vt:lpstr>Step 3: Strategy</vt:lpstr>
      <vt:lpstr>Main Result</vt:lpstr>
      <vt:lpstr>Extension: Markovian Price of Info</vt:lpstr>
      <vt:lpstr>Extension: Markovian Price of Info</vt:lpstr>
      <vt:lpstr>OUTLINE</vt:lpstr>
      <vt:lpstr>Model 2: Finding Best Box</vt:lpstr>
      <vt:lpstr>Constrained Stochastic Probing</vt:lpstr>
      <vt:lpstr>Optimal Adaptive Strategy</vt:lpstr>
      <vt:lpstr>Optimal Non-Adaptive Strategy</vt:lpstr>
      <vt:lpstr>Main Result</vt:lpstr>
      <vt:lpstr>Proof Ideas</vt:lpstr>
      <vt:lpstr>Constrained Stochastic Probing</vt:lpstr>
      <vt:lpstr>Extension: Both Prices &amp; Constraints</vt:lpstr>
      <vt:lpstr>OUTLINE</vt:lpstr>
      <vt:lpstr>Optimal Stopping Theory</vt:lpstr>
      <vt:lpstr>Stopping-Time Algorithms</vt:lpstr>
      <vt:lpstr>Optimization Under Uncertainty</vt:lpstr>
      <vt:lpstr>summary</vt:lpstr>
      <vt:lpstr>references</vt:lpstr>
      <vt:lpstr>Three Variants of Pandora’s Box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 &amp; Adaptivity Gaps for stochastic probing</dc:title>
  <dc:creator>BSS</dc:creator>
  <cp:lastModifiedBy>Microsoft Office User</cp:lastModifiedBy>
  <cp:revision>2176</cp:revision>
  <dcterms:created xsi:type="dcterms:W3CDTF">2015-11-14T19:49:18Z</dcterms:created>
  <dcterms:modified xsi:type="dcterms:W3CDTF">2018-02-02T11:22:40Z</dcterms:modified>
</cp:coreProperties>
</file>